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93" r:id="rId5"/>
    <p:sldMasterId id="2147483659" r:id="rId6"/>
    <p:sldMasterId id="2147483648" r:id="rId7"/>
    <p:sldMasterId id="2147483664" r:id="rId8"/>
    <p:sldMasterId id="2147483671" r:id="rId9"/>
    <p:sldMasterId id="2147483676" r:id="rId10"/>
    <p:sldMasterId id="2147483681" r:id="rId11"/>
  </p:sldMasterIdLst>
  <p:notesMasterIdLst>
    <p:notesMasterId r:id="rId57"/>
  </p:notesMasterIdLst>
  <p:handoutMasterIdLst>
    <p:handoutMasterId r:id="rId58"/>
  </p:handoutMasterIdLst>
  <p:sldIdLst>
    <p:sldId id="257" r:id="rId12"/>
    <p:sldId id="268" r:id="rId13"/>
    <p:sldId id="259" r:id="rId14"/>
    <p:sldId id="269" r:id="rId15"/>
    <p:sldId id="270" r:id="rId16"/>
    <p:sldId id="271" r:id="rId17"/>
    <p:sldId id="272" r:id="rId18"/>
    <p:sldId id="309"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11" r:id="rId47"/>
    <p:sldId id="301" r:id="rId48"/>
    <p:sldId id="302" r:id="rId49"/>
    <p:sldId id="303" r:id="rId50"/>
    <p:sldId id="304" r:id="rId51"/>
    <p:sldId id="305" r:id="rId52"/>
    <p:sldId id="306" r:id="rId53"/>
    <p:sldId id="307" r:id="rId54"/>
    <p:sldId id="308" r:id="rId55"/>
    <p:sldId id="310" r:id="rId56"/>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essa Saunders" initials="VS" lastIdx="18" clrIdx="0">
    <p:extLst>
      <p:ext uri="{19B8F6BF-5375-455C-9EA6-DF929625EA0E}">
        <p15:presenceInfo xmlns:p15="http://schemas.microsoft.com/office/powerpoint/2012/main" userId="S::vsaunders@cde.ca.gov::1592dbda-3c35-4cbc-a32f-49f1c2e64c47" providerId="AD"/>
      </p:ext>
    </p:extLst>
  </p:cmAuthor>
  <p:cmAuthor id="2" name="Joycelyn Ward-Richardson" initials="JW" lastIdx="33" clrIdx="1">
    <p:extLst>
      <p:ext uri="{19B8F6BF-5375-455C-9EA6-DF929625EA0E}">
        <p15:presenceInfo xmlns:p15="http://schemas.microsoft.com/office/powerpoint/2012/main" userId="S-1-5-21-2608872058-1432505909-2668327341-24364" providerId="AD"/>
      </p:ext>
    </p:extLst>
  </p:cmAuthor>
  <p:cmAuthor id="3" name="Crystal Devlin" initials="CD" lastIdx="2" clrIdx="2">
    <p:extLst>
      <p:ext uri="{19B8F6BF-5375-455C-9EA6-DF929625EA0E}">
        <p15:presenceInfo xmlns:p15="http://schemas.microsoft.com/office/powerpoint/2012/main" userId="S-1-5-21-2608872058-1432505909-2668327341-24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80FF80"/>
    <a:srgbClr val="0C4A6D"/>
    <a:srgbClr val="99FF66"/>
    <a:srgbClr val="99FF33"/>
    <a:srgbClr val="66FF33"/>
    <a:srgbClr val="0000FF"/>
    <a:srgbClr val="CCFF66"/>
    <a:srgbClr val="FFFF66"/>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40DBDE-9D05-30FD-057E-185275D577F7}" v="250" dt="2022-04-14T21:36:56.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50" autoAdjust="0"/>
    <p:restoredTop sz="93883" autoAdjust="0"/>
  </p:normalViewPr>
  <p:slideViewPr>
    <p:cSldViewPr snapToGrid="0">
      <p:cViewPr varScale="1">
        <p:scale>
          <a:sx n="109" d="100"/>
          <a:sy n="109" d="100"/>
        </p:scale>
        <p:origin x="141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8/29/2023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8/29/2023</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752799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4235437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246858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676368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1017267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1463499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2029106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50597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212568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4044394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1006068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1356875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2082176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2872255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56801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2259766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2587379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1694013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2864576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429540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1937225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335837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1088095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3969868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3304542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3756898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436802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886700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1294997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2047486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3539489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545756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39</a:t>
            </a:fld>
            <a:endParaRPr lang="en-US"/>
          </a:p>
        </p:txBody>
      </p:sp>
    </p:spTree>
    <p:extLst>
      <p:ext uri="{BB962C8B-B14F-4D97-AF65-F5344CB8AC3E}">
        <p14:creationId xmlns:p14="http://schemas.microsoft.com/office/powerpoint/2010/main" val="124385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2801987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1519067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3188691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406329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43</a:t>
            </a:fld>
            <a:endParaRPr lang="en-US"/>
          </a:p>
        </p:txBody>
      </p:sp>
    </p:spTree>
    <p:extLst>
      <p:ext uri="{BB962C8B-B14F-4D97-AF65-F5344CB8AC3E}">
        <p14:creationId xmlns:p14="http://schemas.microsoft.com/office/powerpoint/2010/main" val="6134653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44</a:t>
            </a:fld>
            <a:endParaRPr lang="en-US"/>
          </a:p>
        </p:txBody>
      </p:sp>
    </p:spTree>
    <p:extLst>
      <p:ext uri="{BB962C8B-B14F-4D97-AF65-F5344CB8AC3E}">
        <p14:creationId xmlns:p14="http://schemas.microsoft.com/office/powerpoint/2010/main" val="1646640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45</a:t>
            </a:fld>
            <a:endParaRPr lang="en-US"/>
          </a:p>
        </p:txBody>
      </p:sp>
    </p:spTree>
    <p:extLst>
      <p:ext uri="{BB962C8B-B14F-4D97-AF65-F5344CB8AC3E}">
        <p14:creationId xmlns:p14="http://schemas.microsoft.com/office/powerpoint/2010/main" val="1187633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Aft>
                <a:spcPts val="1200"/>
              </a:spcAft>
              <a:defRPr/>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1473965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169843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157609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3990228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4001762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00BB6A88-46B3-4785-A181-8616E8D0D98B}"/>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3005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865E07-2A58-432E-BFE3-168CBC3B5A3B}"/>
              </a:ext>
            </a:extLst>
          </p:cNvPr>
          <p:cNvSpPr>
            <a:spLocks noGrp="1"/>
          </p:cNvSpPr>
          <p:nvPr>
            <p:ph sz="quarter" idx="10"/>
          </p:nvPr>
        </p:nvSpPr>
        <p:spPr>
          <a:xfrm>
            <a:off x="1514475" y="1628354"/>
            <a:ext cx="10463213" cy="3191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552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2"/>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pPr defTabSz="685800"/>
            <a:fld id="{432ED76D-8188-4B28-B316-CD85396F47B0}" type="slidenum">
              <a:rPr lang="en-US" smtClean="0">
                <a:solidFill>
                  <a:srgbClr val="FFFFFF">
                    <a:tint val="75000"/>
                  </a:srgbClr>
                </a:solidFill>
              </a:rPr>
              <a:pPr defTabSz="685800"/>
              <a:t>‹#›</a:t>
            </a:fld>
            <a:endParaRPr lang="en-US">
              <a:solidFill>
                <a:srgbClr val="FFFFFF">
                  <a:tint val="75000"/>
                </a:srgbClr>
              </a:solidFill>
            </a:endParaRP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6"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424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rgbClr val="99FF99"/>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02D13CA-4EE1-4AEB-8DF1-98656C143E70}"/>
              </a:ext>
            </a:extLst>
          </p:cNvPr>
          <p:cNvSpPr>
            <a:spLocks noGrp="1"/>
          </p:cNvSpPr>
          <p:nvPr>
            <p:ph type="sldNum" sz="quarter" idx="10"/>
          </p:nvPr>
        </p:nvSpPr>
        <p:spPr/>
        <p:txBody>
          <a:bodyPr/>
          <a:lstStyle>
            <a:lvl1pPr>
              <a:defRPr>
                <a:solidFill>
                  <a:srgbClr val="0C4A6D"/>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68820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650775"/>
          </a:xfrm>
        </p:spPr>
        <p:txBody>
          <a:bodyPr>
            <a:normAutofit/>
          </a:bodyPr>
          <a:lstStyle>
            <a:lvl1pPr>
              <a:defRPr sz="3200"/>
            </a:lvl1pPr>
            <a:lvl2pPr>
              <a:defRPr sz="2800"/>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5A9090D4-DC51-40B7-8CEE-30FBE743A200}"/>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188294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50776"/>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49BD57F-1FCF-4D34-ADD9-8414F6777BD9}"/>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1834794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7.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8.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2FF2D152-6EF6-4B00-A676-C86DE6C6E820}"/>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0820303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A6AFA4A6-177A-4BF4-B6A3-7BED656847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A8FC-C668-4F96-B240-01E69EBE87B7}" type="slidenum">
              <a:rPr lang="en-US" smtClean="0"/>
              <a:t>‹#›</a:t>
            </a:fld>
            <a:endParaRPr lang="en-US"/>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58383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243D8E73-DF70-42D0-81BB-6CF871E871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3ACEC5-5B4A-40EF-B29E-261AED102BD9}" type="slidenum">
              <a:rPr lang="en-US" smtClean="0"/>
              <a:t>‹#›</a:t>
            </a:fld>
            <a:endParaRPr lang="en-US"/>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UPKworkforceRFA@cde.c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UPKWorkforceRFA@cde.ca.gov"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ca.gov/fg/fo/r2/eetdg22rfa.as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A2B201-8066-40C5-B8C3-4B82F6B4DBCF}"/>
              </a:ext>
            </a:extLst>
          </p:cNvPr>
          <p:cNvSpPr>
            <a:spLocks noGrp="1"/>
          </p:cNvSpPr>
          <p:nvPr>
            <p:ph type="ctrTitle"/>
          </p:nvPr>
        </p:nvSpPr>
        <p:spPr>
          <a:xfrm>
            <a:off x="341320" y="233319"/>
            <a:ext cx="11636368" cy="1329610"/>
          </a:xfrm>
        </p:spPr>
        <p:txBody>
          <a:bodyPr>
            <a:noAutofit/>
          </a:bodyPr>
          <a:lstStyle/>
          <a:p>
            <a:r>
              <a:rPr lang="en-US" sz="4800" dirty="0">
                <a:solidFill>
                  <a:schemeClr val="tx1"/>
                </a:solidFill>
                <a:cs typeface="Calibri"/>
              </a:rPr>
              <a:t>The Early Education Teacher </a:t>
            </a:r>
            <a:br>
              <a:rPr lang="en-US" sz="4800" dirty="0">
                <a:solidFill>
                  <a:schemeClr val="tx1"/>
                </a:solidFill>
                <a:cs typeface="Calibri" panose="020F0502020204030204" pitchFamily="34" charset="0"/>
              </a:rPr>
            </a:br>
            <a:r>
              <a:rPr lang="en-US" sz="4800" dirty="0">
                <a:solidFill>
                  <a:schemeClr val="tx1"/>
                </a:solidFill>
                <a:cs typeface="Calibri"/>
              </a:rPr>
              <a:t>Development Grant</a:t>
            </a:r>
            <a:endParaRPr lang="en-US" sz="4800" dirty="0">
              <a:solidFill>
                <a:schemeClr val="tx1"/>
              </a:solidFill>
            </a:endParaRPr>
          </a:p>
        </p:txBody>
      </p:sp>
      <p:sp>
        <p:nvSpPr>
          <p:cNvPr id="5" name="Title 1">
            <a:extLst>
              <a:ext uri="{FF2B5EF4-FFF2-40B4-BE49-F238E27FC236}">
                <a16:creationId xmlns:a16="http://schemas.microsoft.com/office/drawing/2014/main" id="{9DF31E1A-50D1-4607-B4A1-C18D612F7A12}"/>
              </a:ext>
            </a:extLst>
          </p:cNvPr>
          <p:cNvSpPr>
            <a:spLocks noGrp="1"/>
          </p:cNvSpPr>
          <p:nvPr>
            <p:ph sz="quarter" idx="10"/>
          </p:nvPr>
        </p:nvSpPr>
        <p:spPr>
          <a:xfrm>
            <a:off x="341320" y="1728850"/>
            <a:ext cx="11636368" cy="2380060"/>
          </a:xfrm>
        </p:spPr>
        <p:txBody>
          <a:bodyPr>
            <a:normAutofit/>
          </a:bodyPr>
          <a:lstStyle/>
          <a:p>
            <a:pPr marL="0" indent="0" algn="ctr">
              <a:buNone/>
            </a:pPr>
            <a:r>
              <a:rPr lang="en-US" dirty="0"/>
              <a:t>Request for Application</a:t>
            </a:r>
            <a:br>
              <a:rPr lang="en-US" dirty="0"/>
            </a:br>
            <a:r>
              <a:rPr lang="en-US" dirty="0"/>
              <a:t>Technical Assistance Webinar </a:t>
            </a:r>
            <a:br>
              <a:rPr lang="en-US" dirty="0"/>
            </a:br>
            <a:r>
              <a:rPr lang="en-US" dirty="0"/>
              <a:t>April 14, 2022</a:t>
            </a:r>
            <a:br>
              <a:rPr lang="en-US" dirty="0"/>
            </a:br>
            <a:r>
              <a:rPr lang="en-US" dirty="0"/>
              <a:t>3:30 to 4:30 p.m. </a:t>
            </a:r>
          </a:p>
        </p:txBody>
      </p:sp>
      <p:sp>
        <p:nvSpPr>
          <p:cNvPr id="3" name="TextBox 2">
            <a:extLst>
              <a:ext uri="{FF2B5EF4-FFF2-40B4-BE49-F238E27FC236}">
                <a16:creationId xmlns:a16="http://schemas.microsoft.com/office/drawing/2014/main" id="{98B539EA-97C2-46C2-883F-A4C3756EB0DD}"/>
              </a:ext>
            </a:extLst>
          </p:cNvPr>
          <p:cNvSpPr txBox="1"/>
          <p:nvPr/>
        </p:nvSpPr>
        <p:spPr>
          <a:xfrm>
            <a:off x="3031067" y="3843867"/>
            <a:ext cx="8946621" cy="954107"/>
          </a:xfrm>
          <a:prstGeom prst="rect">
            <a:avLst/>
          </a:prstGeom>
          <a:noFill/>
        </p:spPr>
        <p:txBody>
          <a:bodyPr wrap="square" rtlCol="0">
            <a:spAutoFit/>
          </a:bodyPr>
          <a:lstStyle/>
          <a:p>
            <a:pPr algn="r"/>
            <a:r>
              <a:rPr lang="en-US" sz="2800" dirty="0">
                <a:solidFill>
                  <a:schemeClr val="bg1"/>
                </a:solidFill>
                <a:cs typeface="Calibri"/>
              </a:rPr>
              <a:t>Early Education Division </a:t>
            </a:r>
            <a:br>
              <a:rPr lang="en-US" sz="2800" dirty="0">
                <a:cs typeface="Calibri"/>
              </a:rPr>
            </a:br>
            <a:r>
              <a:rPr lang="en-US" sz="2800" i="1" dirty="0">
                <a:solidFill>
                  <a:schemeClr val="bg1"/>
                </a:solidFill>
                <a:cs typeface="Calibri"/>
              </a:rPr>
              <a:t>Early Education System Improvement Office</a:t>
            </a:r>
            <a:endParaRPr lang="en-US" sz="2800" dirty="0"/>
          </a:p>
        </p:txBody>
      </p:sp>
    </p:spTree>
    <p:extLst>
      <p:ext uri="{BB962C8B-B14F-4D97-AF65-F5344CB8AC3E}">
        <p14:creationId xmlns:p14="http://schemas.microsoft.com/office/powerpoint/2010/main" val="304272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FD325-2FA2-4231-B094-2415F2A975A0}"/>
              </a:ext>
            </a:extLst>
          </p:cNvPr>
          <p:cNvSpPr>
            <a:spLocks noGrp="1"/>
          </p:cNvSpPr>
          <p:nvPr>
            <p:ph type="title"/>
          </p:nvPr>
        </p:nvSpPr>
        <p:spPr>
          <a:xfrm>
            <a:off x="152400" y="0"/>
            <a:ext cx="11887200" cy="998468"/>
          </a:xfrm>
        </p:spPr>
        <p:txBody>
          <a:bodyPr>
            <a:normAutofit/>
          </a:bodyPr>
          <a:lstStyle/>
          <a:p>
            <a:r>
              <a:rPr lang="en-US" sz="4000">
                <a:solidFill>
                  <a:schemeClr val="bg1"/>
                </a:solidFill>
                <a:cs typeface="Calibri"/>
              </a:rPr>
              <a:t>Basic Information (2)  </a:t>
            </a:r>
            <a:endParaRPr lang="en-US" sz="4000">
              <a:solidFill>
                <a:schemeClr val="bg1"/>
              </a:solidFill>
            </a:endParaRPr>
          </a:p>
        </p:txBody>
      </p:sp>
      <p:sp>
        <p:nvSpPr>
          <p:cNvPr id="3" name="Content Placeholder 2">
            <a:extLst>
              <a:ext uri="{FF2B5EF4-FFF2-40B4-BE49-F238E27FC236}">
                <a16:creationId xmlns:a16="http://schemas.microsoft.com/office/drawing/2014/main" id="{0CC1BCF2-0B8B-4564-A19C-79C1A1DF181F}"/>
              </a:ext>
            </a:extLst>
          </p:cNvPr>
          <p:cNvSpPr>
            <a:spLocks noGrp="1"/>
          </p:cNvSpPr>
          <p:nvPr>
            <p:ph idx="1"/>
          </p:nvPr>
        </p:nvSpPr>
        <p:spPr>
          <a:xfrm>
            <a:off x="152400" y="998468"/>
            <a:ext cx="11887200" cy="5062698"/>
          </a:xfrm>
        </p:spPr>
        <p:txBody>
          <a:bodyPr/>
          <a:lstStyle/>
          <a:p>
            <a:pPr marL="0" indent="0">
              <a:buNone/>
            </a:pPr>
            <a:r>
              <a:rPr lang="en-US" sz="3000" b="1">
                <a:cs typeface="Calibri"/>
              </a:rPr>
              <a:t>Consortium: </a:t>
            </a:r>
            <a:r>
              <a:rPr lang="en-US" sz="3000">
                <a:cs typeface="Calibri"/>
              </a:rPr>
              <a:t>An LEA may apply independently or on behalf of a consortium of LEAs or providers within the local area, which includes CSPP and Head Start programs that are operated by a community-based organization (CBO). </a:t>
            </a:r>
            <a:endParaRPr lang="en-US" sz="3000">
              <a:cs typeface="Arial"/>
            </a:endParaRPr>
          </a:p>
          <a:p>
            <a:pPr marL="0" indent="0">
              <a:buNone/>
            </a:pPr>
            <a:r>
              <a:rPr lang="en-US" sz="3000" b="1">
                <a:cs typeface="Calibri"/>
              </a:rPr>
              <a:t>Lead Agency: </a:t>
            </a:r>
            <a:r>
              <a:rPr lang="en-US" sz="3000">
                <a:cs typeface="Calibri"/>
              </a:rPr>
              <a:t>If applying as a Lead Agency, the LEA must: </a:t>
            </a:r>
            <a:endParaRPr lang="en-US" sz="3000">
              <a:cs typeface="Arial"/>
            </a:endParaRPr>
          </a:p>
          <a:p>
            <a:pPr lvl="1">
              <a:buFont typeface="Arial" panose="020B0604020202020204" pitchFamily="34" charset="0"/>
              <a:buChar char="•"/>
            </a:pPr>
            <a:r>
              <a:rPr lang="en-US" sz="3000">
                <a:cs typeface="Calibri"/>
              </a:rPr>
              <a:t>Remain in the consortium as the lead for the entire project period;</a:t>
            </a:r>
          </a:p>
          <a:p>
            <a:pPr lvl="1">
              <a:buFont typeface="Arial" panose="020B0604020202020204" pitchFamily="34" charset="0"/>
              <a:buChar char="•"/>
            </a:pPr>
            <a:r>
              <a:rPr lang="en-US" sz="3000">
                <a:cs typeface="Calibri"/>
              </a:rPr>
              <a:t>Act as the fiduciary agent, including compiling and submitting the consortium’s fiscal and programmatic information; and</a:t>
            </a:r>
          </a:p>
          <a:p>
            <a:pPr lvl="1">
              <a:buFont typeface="Arial" panose="020B0604020202020204" pitchFamily="34" charset="0"/>
              <a:buChar char="•"/>
            </a:pPr>
            <a:r>
              <a:rPr lang="en-US" sz="3000">
                <a:cs typeface="Calibri"/>
              </a:rPr>
              <a:t>Collect and submit any data from the other LEAs or providers, as required by the California Department of Education (CDE). </a:t>
            </a:r>
          </a:p>
          <a:p>
            <a:endParaRPr lang="en-US"/>
          </a:p>
        </p:txBody>
      </p:sp>
      <p:sp>
        <p:nvSpPr>
          <p:cNvPr id="4" name="Slide Number Placeholder 3">
            <a:extLst>
              <a:ext uri="{FF2B5EF4-FFF2-40B4-BE49-F238E27FC236}">
                <a16:creationId xmlns:a16="http://schemas.microsoft.com/office/drawing/2014/main" id="{664B8062-2D9C-442E-B520-CE4D113DB362}"/>
              </a:ext>
            </a:extLst>
          </p:cNvPr>
          <p:cNvSpPr>
            <a:spLocks noGrp="1"/>
          </p:cNvSpPr>
          <p:nvPr>
            <p:ph type="sldNum" sz="quarter" idx="10"/>
          </p:nvPr>
        </p:nvSpPr>
        <p:spPr/>
        <p:txBody>
          <a:bodyPr/>
          <a:lstStyle/>
          <a:p>
            <a:fld id="{432ED76D-8188-4B28-B316-CD85396F47B0}" type="slidenum">
              <a:rPr lang="en-US" smtClean="0"/>
              <a:pPr/>
              <a:t>10</a:t>
            </a:fld>
            <a:endParaRPr lang="en-US"/>
          </a:p>
        </p:txBody>
      </p:sp>
    </p:spTree>
    <p:extLst>
      <p:ext uri="{BB962C8B-B14F-4D97-AF65-F5344CB8AC3E}">
        <p14:creationId xmlns:p14="http://schemas.microsoft.com/office/powerpoint/2010/main" val="885945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1AC43-3F92-4647-BAFE-8AAC6176BE0E}"/>
              </a:ext>
            </a:extLst>
          </p:cNvPr>
          <p:cNvSpPr>
            <a:spLocks noGrp="1"/>
          </p:cNvSpPr>
          <p:nvPr>
            <p:ph type="title"/>
          </p:nvPr>
        </p:nvSpPr>
        <p:spPr/>
        <p:txBody>
          <a:bodyPr>
            <a:normAutofit/>
          </a:bodyPr>
          <a:lstStyle/>
          <a:p>
            <a:r>
              <a:rPr lang="en-US" sz="4000">
                <a:solidFill>
                  <a:schemeClr val="bg1"/>
                </a:solidFill>
                <a:cs typeface="Calibri"/>
              </a:rPr>
              <a:t>Basic Information (3)  </a:t>
            </a:r>
            <a:endParaRPr lang="en-US" sz="4000">
              <a:solidFill>
                <a:schemeClr val="bg1"/>
              </a:solidFill>
            </a:endParaRPr>
          </a:p>
        </p:txBody>
      </p:sp>
      <p:sp>
        <p:nvSpPr>
          <p:cNvPr id="3" name="Content Placeholder 2">
            <a:extLst>
              <a:ext uri="{FF2B5EF4-FFF2-40B4-BE49-F238E27FC236}">
                <a16:creationId xmlns:a16="http://schemas.microsoft.com/office/drawing/2014/main" id="{98A49112-889A-4E6C-BE7C-6AC1FA3FCF76}"/>
              </a:ext>
            </a:extLst>
          </p:cNvPr>
          <p:cNvSpPr>
            <a:spLocks noGrp="1"/>
          </p:cNvSpPr>
          <p:nvPr>
            <p:ph idx="1"/>
          </p:nvPr>
        </p:nvSpPr>
        <p:spPr/>
        <p:txBody>
          <a:bodyPr vert="horz" lIns="91440" tIns="45720" rIns="91440" bIns="45720" rtlCol="0" anchor="t">
            <a:normAutofit/>
          </a:bodyPr>
          <a:lstStyle/>
          <a:p>
            <a:pPr marL="0" indent="0">
              <a:buNone/>
            </a:pPr>
            <a:r>
              <a:rPr lang="en-US" sz="3600" b="1" dirty="0">
                <a:cs typeface="Calibri"/>
              </a:rPr>
              <a:t>Questions: </a:t>
            </a:r>
            <a:r>
              <a:rPr lang="en-US" sz="3600" dirty="0">
                <a:ea typeface="+mn-lt"/>
                <a:cs typeface="+mn-lt"/>
              </a:rPr>
              <a:t>Questions regarding the application and its process can be submitted to </a:t>
            </a:r>
            <a:r>
              <a:rPr lang="en-US" sz="3600" dirty="0">
                <a:solidFill>
                  <a:schemeClr val="accent4">
                    <a:lumMod val="40000"/>
                    <a:lumOff val="60000"/>
                  </a:schemeClr>
                </a:solidFill>
                <a:ea typeface="+mn-lt"/>
                <a:cs typeface="+mn-lt"/>
                <a:hlinkClick r:id="rId3">
                  <a:extLst>
                    <a:ext uri="{A12FA001-AC4F-418D-AE19-62706E023703}">
                      <ahyp:hlinkClr xmlns:ahyp="http://schemas.microsoft.com/office/drawing/2018/hyperlinkcolor" val="tx"/>
                    </a:ext>
                  </a:extLst>
                </a:hlinkClick>
              </a:rPr>
              <a:t>UPKworkforceRFA@cde.ca.gov</a:t>
            </a:r>
            <a:r>
              <a:rPr lang="en-US" sz="3600" dirty="0">
                <a:ea typeface="+mn-lt"/>
                <a:cs typeface="+mn-lt"/>
              </a:rPr>
              <a:t>.</a:t>
            </a:r>
            <a:r>
              <a:rPr lang="en-US" sz="3600" dirty="0">
                <a:cs typeface="Calibri"/>
              </a:rPr>
              <a:t> </a:t>
            </a:r>
            <a:endParaRPr lang="en-US" sz="3600" dirty="0">
              <a:ea typeface="+mn-lt"/>
              <a:cs typeface="+mn-lt"/>
            </a:endParaRPr>
          </a:p>
          <a:p>
            <a:pPr lvl="1">
              <a:buFont typeface="Arial" panose="020B0604020202020204" pitchFamily="34" charset="0"/>
              <a:buChar char="•"/>
            </a:pPr>
            <a:r>
              <a:rPr lang="en-US" sz="3600" dirty="0">
                <a:ea typeface="+mn-lt"/>
                <a:cs typeface="+mn-lt"/>
              </a:rPr>
              <a:t>Questions of a general theme will be answered. </a:t>
            </a:r>
            <a:endParaRPr lang="en-US" sz="3600" dirty="0">
              <a:ea typeface="Calibri"/>
              <a:cs typeface="+mn-lt"/>
            </a:endParaRPr>
          </a:p>
          <a:p>
            <a:pPr lvl="1">
              <a:buFont typeface="Arial" panose="020B0604020202020204" pitchFamily="34" charset="0"/>
              <a:buChar char="•"/>
            </a:pPr>
            <a:r>
              <a:rPr lang="en-US" sz="3600" dirty="0">
                <a:ea typeface="+mn-lt"/>
                <a:cs typeface="+mn-lt"/>
              </a:rPr>
              <a:t>Anything program-specific that potentially could give an applicant an unfair advantage will not be answered. </a:t>
            </a:r>
            <a:endParaRPr lang="en-US" sz="3600" dirty="0">
              <a:ea typeface="Calibri"/>
              <a:cs typeface="Arial"/>
            </a:endParaRPr>
          </a:p>
          <a:p>
            <a:endParaRPr lang="en-US" dirty="0"/>
          </a:p>
        </p:txBody>
      </p:sp>
      <p:sp>
        <p:nvSpPr>
          <p:cNvPr id="4" name="Slide Number Placeholder 3">
            <a:extLst>
              <a:ext uri="{FF2B5EF4-FFF2-40B4-BE49-F238E27FC236}">
                <a16:creationId xmlns:a16="http://schemas.microsoft.com/office/drawing/2014/main" id="{0DE69422-89A1-4FAC-9E2B-FC51078F03D3}"/>
              </a:ext>
            </a:extLst>
          </p:cNvPr>
          <p:cNvSpPr>
            <a:spLocks noGrp="1"/>
          </p:cNvSpPr>
          <p:nvPr>
            <p:ph type="sldNum" sz="quarter" idx="10"/>
          </p:nvPr>
        </p:nvSpPr>
        <p:spPr/>
        <p:txBody>
          <a:bodyPr/>
          <a:lstStyle/>
          <a:p>
            <a:fld id="{432ED76D-8188-4B28-B316-CD85396F47B0}" type="slidenum">
              <a:rPr lang="en-US" smtClean="0"/>
              <a:pPr/>
              <a:t>11</a:t>
            </a:fld>
            <a:endParaRPr lang="en-US"/>
          </a:p>
        </p:txBody>
      </p:sp>
    </p:spTree>
    <p:extLst>
      <p:ext uri="{BB962C8B-B14F-4D97-AF65-F5344CB8AC3E}">
        <p14:creationId xmlns:p14="http://schemas.microsoft.com/office/powerpoint/2010/main" val="354126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BA056-88EC-44EF-B76E-3F4CFB51831B}"/>
              </a:ext>
            </a:extLst>
          </p:cNvPr>
          <p:cNvSpPr>
            <a:spLocks noGrp="1"/>
          </p:cNvSpPr>
          <p:nvPr>
            <p:ph type="title"/>
          </p:nvPr>
        </p:nvSpPr>
        <p:spPr/>
        <p:txBody>
          <a:bodyPr/>
          <a:lstStyle/>
          <a:p>
            <a:r>
              <a:rPr lang="en-US" b="1">
                <a:ea typeface="Calibri"/>
                <a:cs typeface="Calibri"/>
              </a:rPr>
              <a:t>EETD Grant </a:t>
            </a:r>
            <a:br>
              <a:rPr lang="en-US" b="1">
                <a:ea typeface="Calibri"/>
                <a:cs typeface="Calibri"/>
              </a:rPr>
            </a:br>
            <a:r>
              <a:rPr lang="en-US" b="1">
                <a:ea typeface="Calibri"/>
                <a:cs typeface="Calibri"/>
              </a:rPr>
              <a:t>Fundamental Information</a:t>
            </a:r>
            <a:endParaRPr lang="en-US"/>
          </a:p>
        </p:txBody>
      </p:sp>
    </p:spTree>
    <p:extLst>
      <p:ext uri="{BB962C8B-B14F-4D97-AF65-F5344CB8AC3E}">
        <p14:creationId xmlns:p14="http://schemas.microsoft.com/office/powerpoint/2010/main" val="1757573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EA9E-155A-4C85-BF34-75D7AABC43ED}"/>
              </a:ext>
            </a:extLst>
          </p:cNvPr>
          <p:cNvSpPr>
            <a:spLocks noGrp="1"/>
          </p:cNvSpPr>
          <p:nvPr>
            <p:ph type="title"/>
          </p:nvPr>
        </p:nvSpPr>
        <p:spPr/>
        <p:txBody>
          <a:bodyPr>
            <a:normAutofit/>
          </a:bodyPr>
          <a:lstStyle/>
          <a:p>
            <a:r>
              <a:rPr lang="en-US" sz="4000">
                <a:solidFill>
                  <a:schemeClr val="bg1"/>
                </a:solidFill>
                <a:cs typeface="Calibri"/>
              </a:rPr>
              <a:t>Fundamental Information</a:t>
            </a:r>
            <a:endParaRPr lang="en-US" sz="4000">
              <a:solidFill>
                <a:schemeClr val="bg1"/>
              </a:solidFill>
            </a:endParaRPr>
          </a:p>
        </p:txBody>
      </p:sp>
      <p:sp>
        <p:nvSpPr>
          <p:cNvPr id="3" name="Content Placeholder 2">
            <a:extLst>
              <a:ext uri="{FF2B5EF4-FFF2-40B4-BE49-F238E27FC236}">
                <a16:creationId xmlns:a16="http://schemas.microsoft.com/office/drawing/2014/main" id="{142F308E-F8D6-44AD-8275-2013DF254998}"/>
              </a:ext>
            </a:extLst>
          </p:cNvPr>
          <p:cNvSpPr>
            <a:spLocks noGrp="1"/>
          </p:cNvSpPr>
          <p:nvPr>
            <p:ph idx="1"/>
          </p:nvPr>
        </p:nvSpPr>
        <p:spPr/>
        <p:txBody>
          <a:bodyPr vert="horz" lIns="91440" tIns="45720" rIns="91440" bIns="45720" rtlCol="0" anchor="t">
            <a:normAutofit/>
          </a:bodyPr>
          <a:lstStyle/>
          <a:p>
            <a:pPr marL="0" indent="0">
              <a:buNone/>
            </a:pPr>
            <a:r>
              <a:rPr lang="en-US" sz="3600" b="1">
                <a:ea typeface="Calibri"/>
                <a:cs typeface="Calibri"/>
              </a:rPr>
              <a:t>Administrative Indirect Cost Rule</a:t>
            </a:r>
            <a:r>
              <a:rPr lang="en-US" sz="3600" b="1">
                <a:cs typeface="Calibri"/>
              </a:rPr>
              <a:t>: </a:t>
            </a:r>
            <a:r>
              <a:rPr lang="en-US" sz="3600">
                <a:ea typeface="+mn-lt"/>
                <a:cs typeface="+mn-lt"/>
              </a:rPr>
              <a:t>The LEA must limit total administrative indirect costs to the rate approved by the CDE for the applicable fiscal year in which the funds are spent. </a:t>
            </a:r>
            <a:r>
              <a:rPr lang="en-US" sz="3600">
                <a:cs typeface="Calibri"/>
              </a:rPr>
              <a:t> </a:t>
            </a:r>
            <a:endParaRPr lang="en-US" sz="3600">
              <a:ea typeface="+mn-lt"/>
              <a:cs typeface="+mn-lt"/>
            </a:endParaRPr>
          </a:p>
          <a:p>
            <a:pPr marL="914400" lvl="1" indent="-457200"/>
            <a:r>
              <a:rPr lang="en-US" sz="3600">
                <a:ea typeface="Calibri"/>
                <a:cs typeface="Calibri"/>
              </a:rPr>
              <a:t>For out years, build out any salary increases and changes within the indirect cost. </a:t>
            </a:r>
          </a:p>
        </p:txBody>
      </p:sp>
      <p:sp>
        <p:nvSpPr>
          <p:cNvPr id="4" name="Slide Number Placeholder 3">
            <a:extLst>
              <a:ext uri="{FF2B5EF4-FFF2-40B4-BE49-F238E27FC236}">
                <a16:creationId xmlns:a16="http://schemas.microsoft.com/office/drawing/2014/main" id="{0C7521D8-6F55-4E54-BC16-32603B046C2A}"/>
              </a:ext>
            </a:extLst>
          </p:cNvPr>
          <p:cNvSpPr>
            <a:spLocks noGrp="1"/>
          </p:cNvSpPr>
          <p:nvPr>
            <p:ph type="sldNum" sz="quarter" idx="10"/>
          </p:nvPr>
        </p:nvSpPr>
        <p:spPr/>
        <p:txBody>
          <a:bodyPr/>
          <a:lstStyle/>
          <a:p>
            <a:fld id="{432ED76D-8188-4B28-B316-CD85396F47B0}" type="slidenum">
              <a:rPr lang="en-US" smtClean="0"/>
              <a:pPr/>
              <a:t>13</a:t>
            </a:fld>
            <a:endParaRPr lang="en-US"/>
          </a:p>
        </p:txBody>
      </p:sp>
    </p:spTree>
    <p:extLst>
      <p:ext uri="{BB962C8B-B14F-4D97-AF65-F5344CB8AC3E}">
        <p14:creationId xmlns:p14="http://schemas.microsoft.com/office/powerpoint/2010/main" val="273730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10E2-C39F-4B1A-925F-141A4A5F8ED1}"/>
              </a:ext>
            </a:extLst>
          </p:cNvPr>
          <p:cNvSpPr>
            <a:spLocks noGrp="1"/>
          </p:cNvSpPr>
          <p:nvPr>
            <p:ph type="title"/>
          </p:nvPr>
        </p:nvSpPr>
        <p:spPr>
          <a:xfrm>
            <a:off x="152400" y="73409"/>
            <a:ext cx="11887200" cy="784219"/>
          </a:xfrm>
        </p:spPr>
        <p:txBody>
          <a:bodyPr>
            <a:normAutofit/>
          </a:bodyPr>
          <a:lstStyle/>
          <a:p>
            <a:r>
              <a:rPr lang="en-US" sz="4000">
                <a:solidFill>
                  <a:schemeClr val="bg1"/>
                </a:solidFill>
                <a:cs typeface="Calibri"/>
              </a:rPr>
              <a:t>Fundamental Information (2) </a:t>
            </a:r>
            <a:endParaRPr lang="en-US" sz="4000">
              <a:solidFill>
                <a:schemeClr val="bg1"/>
              </a:solidFill>
            </a:endParaRPr>
          </a:p>
        </p:txBody>
      </p:sp>
      <p:sp>
        <p:nvSpPr>
          <p:cNvPr id="3" name="Content Placeholder 2">
            <a:extLst>
              <a:ext uri="{FF2B5EF4-FFF2-40B4-BE49-F238E27FC236}">
                <a16:creationId xmlns:a16="http://schemas.microsoft.com/office/drawing/2014/main" id="{97C5148F-115D-487A-8D9A-69216683EAB8}"/>
              </a:ext>
            </a:extLst>
          </p:cNvPr>
          <p:cNvSpPr>
            <a:spLocks noGrp="1"/>
          </p:cNvSpPr>
          <p:nvPr>
            <p:ph sz="half" idx="1"/>
          </p:nvPr>
        </p:nvSpPr>
        <p:spPr>
          <a:xfrm>
            <a:off x="152400" y="1638300"/>
            <a:ext cx="5852160" cy="3407833"/>
          </a:xfrm>
        </p:spPr>
        <p:txBody>
          <a:bodyPr/>
          <a:lstStyle/>
          <a:p>
            <a:pPr marL="0" indent="0">
              <a:buNone/>
            </a:pPr>
            <a:r>
              <a:rPr lang="en-US" b="1">
                <a:cs typeface="Calibri"/>
              </a:rPr>
              <a:t>Application Checklist Screening Review (Page 8):</a:t>
            </a:r>
            <a:r>
              <a:rPr lang="en-US" b="1">
                <a:ea typeface="Calibri"/>
                <a:cs typeface="Calibri"/>
              </a:rPr>
              <a:t> </a:t>
            </a:r>
            <a:endParaRPr lang="en-US">
              <a:ea typeface="Calibri"/>
              <a:cs typeface="Calibri"/>
            </a:endParaRPr>
          </a:p>
          <a:p>
            <a:pPr marL="0" indent="0">
              <a:buNone/>
            </a:pPr>
            <a:r>
              <a:rPr lang="en-US">
                <a:ea typeface="+mn-lt"/>
                <a:cs typeface="+mn-lt"/>
              </a:rPr>
              <a:t>The CDE will review all applications for completeness. Applicants may dispute the disqualification within five business days.</a:t>
            </a:r>
            <a:endParaRPr lang="en-US">
              <a:ea typeface="Calibri"/>
              <a:cs typeface="Calibri"/>
            </a:endParaRPr>
          </a:p>
          <a:p>
            <a:endParaRPr lang="en-US"/>
          </a:p>
        </p:txBody>
      </p:sp>
      <p:sp>
        <p:nvSpPr>
          <p:cNvPr id="4" name="Content Placeholder 3">
            <a:extLst>
              <a:ext uri="{FF2B5EF4-FFF2-40B4-BE49-F238E27FC236}">
                <a16:creationId xmlns:a16="http://schemas.microsoft.com/office/drawing/2014/main" id="{4F65BF2A-5841-4127-8827-4864FD8E6ACF}"/>
              </a:ext>
            </a:extLst>
          </p:cNvPr>
          <p:cNvSpPr>
            <a:spLocks noGrp="1"/>
          </p:cNvSpPr>
          <p:nvPr>
            <p:ph sz="half" idx="2"/>
          </p:nvPr>
        </p:nvSpPr>
        <p:spPr>
          <a:xfrm>
            <a:off x="6187440" y="1638300"/>
            <a:ext cx="5852160" cy="3407833"/>
          </a:xfrm>
        </p:spPr>
        <p:txBody>
          <a:bodyPr/>
          <a:lstStyle/>
          <a:p>
            <a:pPr marL="0" indent="0">
              <a:buNone/>
            </a:pPr>
            <a:r>
              <a:rPr lang="en-US" b="1">
                <a:ea typeface="Calibri"/>
                <a:cs typeface="Calibri"/>
              </a:rPr>
              <a:t>Appeals Process (Page 9): </a:t>
            </a:r>
            <a:endParaRPr lang="en-US">
              <a:cs typeface="Arial" panose="020B0604020202020204"/>
            </a:endParaRPr>
          </a:p>
          <a:p>
            <a:pPr marL="0" indent="0">
              <a:buNone/>
            </a:pPr>
            <a:r>
              <a:rPr lang="en-US">
                <a:ea typeface="Calibri"/>
                <a:cs typeface="Calibri"/>
              </a:rPr>
              <a:t>Applicants who wish to appeal must submit a Letter of Appeal, which must be received by CDE no later than </a:t>
            </a:r>
            <a:r>
              <a:rPr lang="en-US" b="1">
                <a:ea typeface="Calibri"/>
                <a:cs typeface="Calibri"/>
              </a:rPr>
              <a:t>10 business days</a:t>
            </a:r>
            <a:r>
              <a:rPr lang="en-US">
                <a:ea typeface="Calibri"/>
                <a:cs typeface="Calibri"/>
              </a:rPr>
              <a:t> from Notification of Eligibility.</a:t>
            </a:r>
            <a:endParaRPr lang="en-US">
              <a:cs typeface="Arial" panose="020B0604020202020204"/>
            </a:endParaRPr>
          </a:p>
          <a:p>
            <a:endParaRPr lang="en-US"/>
          </a:p>
        </p:txBody>
      </p:sp>
      <p:sp>
        <p:nvSpPr>
          <p:cNvPr id="6" name="TextBox 5">
            <a:extLst>
              <a:ext uri="{FF2B5EF4-FFF2-40B4-BE49-F238E27FC236}">
                <a16:creationId xmlns:a16="http://schemas.microsoft.com/office/drawing/2014/main" id="{34D04573-9B04-4E98-8AA7-E354CE59564B}"/>
              </a:ext>
            </a:extLst>
          </p:cNvPr>
          <p:cNvSpPr txBox="1"/>
          <p:nvPr/>
        </p:nvSpPr>
        <p:spPr>
          <a:xfrm>
            <a:off x="2016760" y="5200851"/>
            <a:ext cx="7975600" cy="954107"/>
          </a:xfrm>
          <a:prstGeom prst="rect">
            <a:avLst/>
          </a:prstGeom>
          <a:noFill/>
        </p:spPr>
        <p:txBody>
          <a:bodyPr wrap="square" rtlCol="0">
            <a:spAutoFit/>
          </a:bodyPr>
          <a:lstStyle/>
          <a:p>
            <a:pPr algn="ctr"/>
            <a:r>
              <a:rPr lang="en-US" sz="2800" b="1">
                <a:ea typeface="Calibri"/>
                <a:cs typeface="Calibri"/>
              </a:rPr>
              <a:t>Submit to</a:t>
            </a:r>
          </a:p>
          <a:p>
            <a:pPr algn="ctr"/>
            <a:r>
              <a:rPr lang="en-US" sz="2800" b="1">
                <a:ea typeface="Calibri"/>
                <a:cs typeface="Calibri"/>
              </a:rPr>
              <a:t> </a:t>
            </a:r>
            <a:r>
              <a:rPr lang="en-US" sz="2800" b="1">
                <a:solidFill>
                  <a:schemeClr val="accent4">
                    <a:lumMod val="40000"/>
                    <a:lumOff val="60000"/>
                  </a:schemeClr>
                </a:solidFill>
                <a:ea typeface="Calibri"/>
                <a:cs typeface="Calibri"/>
                <a:hlinkClick r:id="rId3">
                  <a:extLst>
                    <a:ext uri="{A12FA001-AC4F-418D-AE19-62706E023703}">
                      <ahyp:hlinkClr xmlns:ahyp="http://schemas.microsoft.com/office/drawing/2018/hyperlinkcolor" val="tx"/>
                    </a:ext>
                  </a:extLst>
                </a:hlinkClick>
              </a:rPr>
              <a:t>UPKWorkforceRFA@cde.ca.gov</a:t>
            </a:r>
            <a:endParaRPr lang="en-US" sz="2800"/>
          </a:p>
        </p:txBody>
      </p:sp>
      <p:sp>
        <p:nvSpPr>
          <p:cNvPr id="5" name="Slide Number Placeholder 4">
            <a:extLst>
              <a:ext uri="{FF2B5EF4-FFF2-40B4-BE49-F238E27FC236}">
                <a16:creationId xmlns:a16="http://schemas.microsoft.com/office/drawing/2014/main" id="{59EB0A70-7EDE-4F22-B157-F19243D9E303}"/>
              </a:ext>
            </a:extLst>
          </p:cNvPr>
          <p:cNvSpPr>
            <a:spLocks noGrp="1"/>
          </p:cNvSpPr>
          <p:nvPr>
            <p:ph type="sldNum" sz="quarter" idx="10"/>
          </p:nvPr>
        </p:nvSpPr>
        <p:spPr/>
        <p:txBody>
          <a:bodyPr/>
          <a:lstStyle/>
          <a:p>
            <a:fld id="{432ED76D-8188-4B28-B316-CD85396F47B0}" type="slidenum">
              <a:rPr lang="en-US" smtClean="0"/>
              <a:pPr/>
              <a:t>14</a:t>
            </a:fld>
            <a:endParaRPr lang="en-US"/>
          </a:p>
        </p:txBody>
      </p:sp>
    </p:spTree>
    <p:extLst>
      <p:ext uri="{BB962C8B-B14F-4D97-AF65-F5344CB8AC3E}">
        <p14:creationId xmlns:p14="http://schemas.microsoft.com/office/powerpoint/2010/main" val="2406699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6241-52F9-4808-8EBB-51EC75BCAFCA}"/>
              </a:ext>
            </a:extLst>
          </p:cNvPr>
          <p:cNvSpPr>
            <a:spLocks noGrp="1"/>
          </p:cNvSpPr>
          <p:nvPr>
            <p:ph type="title"/>
          </p:nvPr>
        </p:nvSpPr>
        <p:spPr/>
        <p:txBody>
          <a:bodyPr>
            <a:normAutofit/>
          </a:bodyPr>
          <a:lstStyle/>
          <a:p>
            <a:r>
              <a:rPr lang="en-US" sz="4000">
                <a:solidFill>
                  <a:schemeClr val="bg1"/>
                </a:solidFill>
                <a:cs typeface="Calibri"/>
              </a:rPr>
              <a:t>Fundamental Information (3) </a:t>
            </a:r>
            <a:endParaRPr lang="en-US" sz="4000">
              <a:solidFill>
                <a:schemeClr val="bg1"/>
              </a:solidFill>
            </a:endParaRPr>
          </a:p>
        </p:txBody>
      </p:sp>
      <p:sp>
        <p:nvSpPr>
          <p:cNvPr id="3" name="Content Placeholder 2">
            <a:extLst>
              <a:ext uri="{FF2B5EF4-FFF2-40B4-BE49-F238E27FC236}">
                <a16:creationId xmlns:a16="http://schemas.microsoft.com/office/drawing/2014/main" id="{78C9A00C-7BC3-494D-B843-5D83941E97EA}"/>
              </a:ext>
            </a:extLst>
          </p:cNvPr>
          <p:cNvSpPr>
            <a:spLocks noGrp="1"/>
          </p:cNvSpPr>
          <p:nvPr>
            <p:ph sz="half" idx="1"/>
          </p:nvPr>
        </p:nvSpPr>
        <p:spPr/>
        <p:txBody>
          <a:bodyPr>
            <a:normAutofit fontScale="85000" lnSpcReduction="20000"/>
          </a:bodyPr>
          <a:lstStyle/>
          <a:p>
            <a:pPr marL="0" indent="0">
              <a:spcBef>
                <a:spcPts val="600"/>
              </a:spcBef>
              <a:buNone/>
            </a:pPr>
            <a:r>
              <a:rPr lang="en-US" b="1">
                <a:cs typeface="Calibri"/>
              </a:rPr>
              <a:t>Allowable</a:t>
            </a:r>
            <a:r>
              <a:rPr lang="en-US" b="1">
                <a:ea typeface="Calibri"/>
                <a:cs typeface="Calibri"/>
              </a:rPr>
              <a:t> Costs (Page 6): </a:t>
            </a:r>
          </a:p>
          <a:p>
            <a:pPr marL="0" indent="0">
              <a:lnSpc>
                <a:spcPct val="120000"/>
              </a:lnSpc>
              <a:spcBef>
                <a:spcPts val="600"/>
              </a:spcBef>
              <a:buNone/>
            </a:pPr>
            <a:r>
              <a:rPr lang="en-US">
                <a:ea typeface="+mn-lt"/>
                <a:cs typeface="+mn-lt"/>
              </a:rPr>
              <a:t>The funds must be used for any purposes consistent with activities that directly support workforce development and capacity building including, but not limited to, purposes specified in </a:t>
            </a:r>
            <a:r>
              <a:rPr lang="en-US" i="1">
                <a:ea typeface="+mn-lt"/>
                <a:cs typeface="+mn-lt"/>
              </a:rPr>
              <a:t>EC</a:t>
            </a:r>
            <a:r>
              <a:rPr lang="en-US">
                <a:ea typeface="+mn-lt"/>
                <a:cs typeface="+mn-lt"/>
              </a:rPr>
              <a:t> Section 8281.5 (d)(6)(A-H). Funds can supplement—not supplant—existing workforce development resources. </a:t>
            </a:r>
            <a:endParaRPr lang="en-US"/>
          </a:p>
          <a:p>
            <a:endParaRPr lang="en-US"/>
          </a:p>
        </p:txBody>
      </p:sp>
      <p:sp>
        <p:nvSpPr>
          <p:cNvPr id="4" name="Content Placeholder 3">
            <a:extLst>
              <a:ext uri="{FF2B5EF4-FFF2-40B4-BE49-F238E27FC236}">
                <a16:creationId xmlns:a16="http://schemas.microsoft.com/office/drawing/2014/main" id="{97226589-9B8C-478E-A958-7A3AA35984BC}"/>
              </a:ext>
            </a:extLst>
          </p:cNvPr>
          <p:cNvSpPr>
            <a:spLocks noGrp="1"/>
          </p:cNvSpPr>
          <p:nvPr>
            <p:ph sz="half" idx="2"/>
          </p:nvPr>
        </p:nvSpPr>
        <p:spPr>
          <a:solidFill>
            <a:schemeClr val="bg1"/>
          </a:solidFill>
        </p:spPr>
        <p:txBody>
          <a:bodyPr vert="horz" lIns="91440" tIns="45720" rIns="91440" bIns="45720" rtlCol="0" anchor="t">
            <a:normAutofit fontScale="85000" lnSpcReduction="20000"/>
          </a:bodyPr>
          <a:lstStyle/>
          <a:p>
            <a:pPr>
              <a:lnSpc>
                <a:spcPct val="120000"/>
              </a:lnSpc>
            </a:pPr>
            <a:r>
              <a:rPr lang="en-US" sz="3300" i="1">
                <a:solidFill>
                  <a:schemeClr val="accent1">
                    <a:lumMod val="75000"/>
                  </a:schemeClr>
                </a:solidFill>
                <a:ea typeface="Calibri"/>
                <a:cs typeface="Calibri"/>
              </a:rPr>
              <a:t>Tuition</a:t>
            </a:r>
          </a:p>
          <a:p>
            <a:pPr>
              <a:lnSpc>
                <a:spcPct val="120000"/>
              </a:lnSpc>
            </a:pPr>
            <a:r>
              <a:rPr lang="en-US" sz="3300" i="1">
                <a:solidFill>
                  <a:schemeClr val="accent1">
                    <a:lumMod val="75000"/>
                  </a:schemeClr>
                </a:solidFill>
                <a:ea typeface="Calibri"/>
                <a:cs typeface="Calibri"/>
              </a:rPr>
              <a:t>Transportation and childcare</a:t>
            </a:r>
          </a:p>
          <a:p>
            <a:pPr>
              <a:lnSpc>
                <a:spcPct val="120000"/>
              </a:lnSpc>
            </a:pPr>
            <a:r>
              <a:rPr lang="en-US" sz="3300" i="1">
                <a:solidFill>
                  <a:schemeClr val="accent1">
                    <a:lumMod val="75000"/>
                  </a:schemeClr>
                </a:solidFill>
                <a:ea typeface="Calibri"/>
                <a:cs typeface="Calibri"/>
              </a:rPr>
              <a:t>Substitute teacher pay</a:t>
            </a:r>
          </a:p>
          <a:p>
            <a:pPr>
              <a:lnSpc>
                <a:spcPct val="120000"/>
              </a:lnSpc>
            </a:pPr>
            <a:r>
              <a:rPr lang="en-US" sz="3300" i="1">
                <a:solidFill>
                  <a:schemeClr val="accent1">
                    <a:lumMod val="75000"/>
                  </a:schemeClr>
                </a:solidFill>
                <a:ea typeface="Calibri"/>
                <a:cs typeface="Calibri"/>
              </a:rPr>
              <a:t>Stipends</a:t>
            </a:r>
          </a:p>
          <a:p>
            <a:pPr>
              <a:lnSpc>
                <a:spcPct val="120000"/>
              </a:lnSpc>
            </a:pPr>
            <a:r>
              <a:rPr lang="en-US" sz="3300" i="1">
                <a:solidFill>
                  <a:schemeClr val="accent1">
                    <a:lumMod val="75000"/>
                  </a:schemeClr>
                </a:solidFill>
                <a:ea typeface="Calibri"/>
                <a:cs typeface="Calibri"/>
              </a:rPr>
              <a:t>Career navigation services</a:t>
            </a:r>
          </a:p>
          <a:p>
            <a:pPr>
              <a:lnSpc>
                <a:spcPct val="120000"/>
              </a:lnSpc>
            </a:pPr>
            <a:r>
              <a:rPr lang="en-US" sz="3300" i="1">
                <a:solidFill>
                  <a:schemeClr val="accent1">
                    <a:lumMod val="75000"/>
                  </a:schemeClr>
                </a:solidFill>
                <a:ea typeface="Calibri"/>
                <a:cs typeface="Calibri"/>
              </a:rPr>
              <a:t>Linked courses and cohorts</a:t>
            </a:r>
          </a:p>
          <a:p>
            <a:pPr>
              <a:lnSpc>
                <a:spcPct val="120000"/>
              </a:lnSpc>
            </a:pPr>
            <a:r>
              <a:rPr lang="en-US" sz="3300" i="1">
                <a:solidFill>
                  <a:schemeClr val="accent1">
                    <a:lumMod val="75000"/>
                  </a:schemeClr>
                </a:solidFill>
                <a:ea typeface="Calibri"/>
                <a:cs typeface="Calibri"/>
              </a:rPr>
              <a:t>Training and professional development</a:t>
            </a:r>
          </a:p>
          <a:p>
            <a:pPr marL="0" indent="0">
              <a:buNone/>
            </a:pPr>
            <a:endParaRPr lang="en-US"/>
          </a:p>
        </p:txBody>
      </p:sp>
      <p:sp>
        <p:nvSpPr>
          <p:cNvPr id="5" name="Slide Number Placeholder 4">
            <a:extLst>
              <a:ext uri="{FF2B5EF4-FFF2-40B4-BE49-F238E27FC236}">
                <a16:creationId xmlns:a16="http://schemas.microsoft.com/office/drawing/2014/main" id="{BDF47FC5-00EE-4DC7-92D7-57D216004458}"/>
              </a:ext>
            </a:extLst>
          </p:cNvPr>
          <p:cNvSpPr>
            <a:spLocks noGrp="1"/>
          </p:cNvSpPr>
          <p:nvPr>
            <p:ph type="sldNum" sz="quarter" idx="10"/>
          </p:nvPr>
        </p:nvSpPr>
        <p:spPr/>
        <p:txBody>
          <a:bodyPr/>
          <a:lstStyle/>
          <a:p>
            <a:fld id="{432ED76D-8188-4B28-B316-CD85396F47B0}" type="slidenum">
              <a:rPr lang="en-US" smtClean="0"/>
              <a:pPr/>
              <a:t>15</a:t>
            </a:fld>
            <a:endParaRPr lang="en-US"/>
          </a:p>
        </p:txBody>
      </p:sp>
    </p:spTree>
    <p:extLst>
      <p:ext uri="{BB962C8B-B14F-4D97-AF65-F5344CB8AC3E}">
        <p14:creationId xmlns:p14="http://schemas.microsoft.com/office/powerpoint/2010/main" val="1576512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7C12-7A99-4921-BB53-F9037A814569}"/>
              </a:ext>
            </a:extLst>
          </p:cNvPr>
          <p:cNvSpPr>
            <a:spLocks noGrp="1"/>
          </p:cNvSpPr>
          <p:nvPr>
            <p:ph type="title"/>
          </p:nvPr>
        </p:nvSpPr>
        <p:spPr/>
        <p:txBody>
          <a:bodyPr>
            <a:normAutofit/>
          </a:bodyPr>
          <a:lstStyle/>
          <a:p>
            <a:r>
              <a:rPr lang="en-US" sz="4000">
                <a:solidFill>
                  <a:schemeClr val="bg1"/>
                </a:solidFill>
                <a:cs typeface="Calibri"/>
              </a:rPr>
              <a:t>Fundamental Information (4) </a:t>
            </a:r>
            <a:endParaRPr lang="en-US" sz="4000">
              <a:solidFill>
                <a:schemeClr val="bg1"/>
              </a:solidFill>
            </a:endParaRPr>
          </a:p>
        </p:txBody>
      </p:sp>
      <p:sp>
        <p:nvSpPr>
          <p:cNvPr id="3" name="Content Placeholder 2">
            <a:extLst>
              <a:ext uri="{FF2B5EF4-FFF2-40B4-BE49-F238E27FC236}">
                <a16:creationId xmlns:a16="http://schemas.microsoft.com/office/drawing/2014/main" id="{409E45D5-0C06-46B0-AE15-813E285E2D3B}"/>
              </a:ext>
            </a:extLst>
          </p:cNvPr>
          <p:cNvSpPr>
            <a:spLocks noGrp="1"/>
          </p:cNvSpPr>
          <p:nvPr>
            <p:ph sz="half" idx="1"/>
          </p:nvPr>
        </p:nvSpPr>
        <p:spPr>
          <a:xfrm>
            <a:off x="152400" y="1638300"/>
            <a:ext cx="6340990" cy="4409803"/>
          </a:xfrm>
        </p:spPr>
        <p:txBody>
          <a:bodyPr vert="horz" lIns="91440" tIns="45720" rIns="91440" bIns="45720" rtlCol="0" anchor="t">
            <a:normAutofit fontScale="92500" lnSpcReduction="10000"/>
          </a:bodyPr>
          <a:lstStyle/>
          <a:p>
            <a:pPr marL="0" indent="0">
              <a:buNone/>
            </a:pPr>
            <a:r>
              <a:rPr lang="en-US" sz="3500" b="1">
                <a:cs typeface="Calibri"/>
              </a:rPr>
              <a:t>Non- Allowable</a:t>
            </a:r>
            <a:r>
              <a:rPr lang="en-US" sz="3500" b="1">
                <a:ea typeface="Calibri"/>
                <a:cs typeface="Calibri"/>
              </a:rPr>
              <a:t> Costs (Page 7): </a:t>
            </a:r>
          </a:p>
          <a:p>
            <a:pPr marL="0" indent="0">
              <a:buNone/>
            </a:pPr>
            <a:r>
              <a:rPr lang="en-US" sz="3500">
                <a:ea typeface="+mn-lt"/>
                <a:cs typeface="+mn-lt"/>
              </a:rPr>
              <a:t>All expenditures must contribute to the activities listed in the RFA and be reasonable, necessary, and within the project proposal described in the application.</a:t>
            </a:r>
            <a:endParaRPr lang="en-US" sz="3500"/>
          </a:p>
          <a:p>
            <a:endParaRPr lang="en-US"/>
          </a:p>
        </p:txBody>
      </p:sp>
      <p:sp>
        <p:nvSpPr>
          <p:cNvPr id="4" name="Content Placeholder 3">
            <a:extLst>
              <a:ext uri="{FF2B5EF4-FFF2-40B4-BE49-F238E27FC236}">
                <a16:creationId xmlns:a16="http://schemas.microsoft.com/office/drawing/2014/main" id="{AE9247EF-C1C6-4DE1-BB63-292D98B0A837}"/>
              </a:ext>
            </a:extLst>
          </p:cNvPr>
          <p:cNvSpPr>
            <a:spLocks noGrp="1"/>
          </p:cNvSpPr>
          <p:nvPr>
            <p:ph sz="half" idx="2"/>
          </p:nvPr>
        </p:nvSpPr>
        <p:spPr>
          <a:xfrm>
            <a:off x="6546873" y="1638300"/>
            <a:ext cx="5478350" cy="3865033"/>
          </a:xfrm>
          <a:solidFill>
            <a:schemeClr val="bg1"/>
          </a:solidFill>
        </p:spPr>
        <p:txBody>
          <a:bodyPr>
            <a:normAutofit fontScale="92500" lnSpcReduction="10000"/>
          </a:bodyPr>
          <a:lstStyle/>
          <a:p>
            <a:r>
              <a:rPr lang="en-US" i="1">
                <a:solidFill>
                  <a:schemeClr val="accent1">
                    <a:lumMod val="75000"/>
                  </a:schemeClr>
                </a:solidFill>
                <a:ea typeface="Calibri"/>
                <a:cs typeface="Calibri"/>
              </a:rPr>
              <a:t>Past educational debt </a:t>
            </a:r>
          </a:p>
          <a:p>
            <a:r>
              <a:rPr lang="en-US" i="1">
                <a:solidFill>
                  <a:schemeClr val="accent1">
                    <a:lumMod val="75000"/>
                  </a:schemeClr>
                </a:solidFill>
                <a:ea typeface="Calibri"/>
                <a:cs typeface="Calibri"/>
              </a:rPr>
              <a:t>Living expenses </a:t>
            </a:r>
          </a:p>
          <a:p>
            <a:r>
              <a:rPr lang="en-US" i="1">
                <a:solidFill>
                  <a:schemeClr val="accent1">
                    <a:lumMod val="75000"/>
                  </a:schemeClr>
                </a:solidFill>
                <a:ea typeface="Calibri"/>
                <a:cs typeface="Calibri"/>
              </a:rPr>
              <a:t>Program operating costs</a:t>
            </a:r>
          </a:p>
          <a:p>
            <a:r>
              <a:rPr lang="en-US" i="1">
                <a:solidFill>
                  <a:schemeClr val="accent1">
                    <a:lumMod val="75000"/>
                  </a:schemeClr>
                </a:solidFill>
                <a:ea typeface="Calibri"/>
                <a:cs typeface="Calibri"/>
              </a:rPr>
              <a:t>Consumables</a:t>
            </a:r>
          </a:p>
          <a:p>
            <a:r>
              <a:rPr lang="en-US" i="1">
                <a:solidFill>
                  <a:schemeClr val="accent1">
                    <a:lumMod val="75000"/>
                  </a:schemeClr>
                </a:solidFill>
                <a:ea typeface="Calibri"/>
                <a:cs typeface="Calibri"/>
              </a:rPr>
              <a:t>Hourly wage and salary increases</a:t>
            </a:r>
          </a:p>
          <a:p>
            <a:r>
              <a:rPr lang="en-US" i="1">
                <a:solidFill>
                  <a:schemeClr val="accent1">
                    <a:lumMod val="75000"/>
                  </a:schemeClr>
                </a:solidFill>
                <a:ea typeface="Calibri"/>
                <a:cs typeface="Calibri"/>
              </a:rPr>
              <a:t>Legal costs </a:t>
            </a:r>
          </a:p>
          <a:p>
            <a:r>
              <a:rPr lang="en-US" i="1">
                <a:solidFill>
                  <a:schemeClr val="accent1">
                    <a:lumMod val="75000"/>
                  </a:schemeClr>
                </a:solidFill>
                <a:ea typeface="Calibri"/>
                <a:cs typeface="Calibri"/>
              </a:rPr>
              <a:t>Puppies</a:t>
            </a:r>
          </a:p>
          <a:p>
            <a:endParaRPr lang="en-US"/>
          </a:p>
        </p:txBody>
      </p:sp>
      <p:sp>
        <p:nvSpPr>
          <p:cNvPr id="5" name="Slide Number Placeholder 4">
            <a:extLst>
              <a:ext uri="{FF2B5EF4-FFF2-40B4-BE49-F238E27FC236}">
                <a16:creationId xmlns:a16="http://schemas.microsoft.com/office/drawing/2014/main" id="{6565F4AB-A8BE-4E73-9477-30FD1C818A6F}"/>
              </a:ext>
            </a:extLst>
          </p:cNvPr>
          <p:cNvSpPr>
            <a:spLocks noGrp="1"/>
          </p:cNvSpPr>
          <p:nvPr>
            <p:ph type="sldNum" sz="quarter" idx="10"/>
          </p:nvPr>
        </p:nvSpPr>
        <p:spPr/>
        <p:txBody>
          <a:bodyPr/>
          <a:lstStyle/>
          <a:p>
            <a:fld id="{432ED76D-8188-4B28-B316-CD85396F47B0}" type="slidenum">
              <a:rPr lang="en-US" smtClean="0"/>
              <a:pPr/>
              <a:t>16</a:t>
            </a:fld>
            <a:endParaRPr lang="en-US"/>
          </a:p>
        </p:txBody>
      </p:sp>
    </p:spTree>
    <p:extLst>
      <p:ext uri="{BB962C8B-B14F-4D97-AF65-F5344CB8AC3E}">
        <p14:creationId xmlns:p14="http://schemas.microsoft.com/office/powerpoint/2010/main" val="2254516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224A-5DFA-49B3-B517-D4F267434146}"/>
              </a:ext>
            </a:extLst>
          </p:cNvPr>
          <p:cNvSpPr>
            <a:spLocks noGrp="1"/>
          </p:cNvSpPr>
          <p:nvPr>
            <p:ph type="title"/>
          </p:nvPr>
        </p:nvSpPr>
        <p:spPr/>
        <p:txBody>
          <a:bodyPr/>
          <a:lstStyle/>
          <a:p>
            <a:r>
              <a:rPr lang="en-US" b="1">
                <a:ea typeface="Calibri"/>
                <a:cs typeface="Calibri"/>
              </a:rPr>
              <a:t>EETD Grant </a:t>
            </a:r>
            <a:br>
              <a:rPr lang="en-US" b="1">
                <a:ea typeface="Calibri"/>
                <a:cs typeface="Calibri"/>
              </a:rPr>
            </a:br>
            <a:r>
              <a:rPr lang="en-US" b="1">
                <a:ea typeface="Calibri"/>
                <a:cs typeface="Calibri"/>
              </a:rPr>
              <a:t>The Application</a:t>
            </a:r>
            <a:endParaRPr lang="en-US"/>
          </a:p>
        </p:txBody>
      </p:sp>
    </p:spTree>
    <p:extLst>
      <p:ext uri="{BB962C8B-B14F-4D97-AF65-F5344CB8AC3E}">
        <p14:creationId xmlns:p14="http://schemas.microsoft.com/office/powerpoint/2010/main" val="3468555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732A9-FD9E-4DB0-B1F6-8A8D55EC92CF}"/>
              </a:ext>
            </a:extLst>
          </p:cNvPr>
          <p:cNvSpPr>
            <a:spLocks noGrp="1"/>
          </p:cNvSpPr>
          <p:nvPr>
            <p:ph type="title"/>
          </p:nvPr>
        </p:nvSpPr>
        <p:spPr/>
        <p:txBody>
          <a:bodyPr>
            <a:normAutofit/>
          </a:bodyPr>
          <a:lstStyle/>
          <a:p>
            <a:r>
              <a:rPr lang="en-US" sz="4000">
                <a:solidFill>
                  <a:schemeClr val="bg1"/>
                </a:solidFill>
                <a:cs typeface="Calibri"/>
              </a:rPr>
              <a:t>The Application - </a:t>
            </a:r>
            <a:br>
              <a:rPr lang="en-US" sz="4000">
                <a:solidFill>
                  <a:schemeClr val="bg1"/>
                </a:solidFill>
                <a:ea typeface="Calibri"/>
                <a:cs typeface="Calibri"/>
              </a:rPr>
            </a:br>
            <a:r>
              <a:rPr lang="en-US" sz="4000">
                <a:solidFill>
                  <a:schemeClr val="bg1"/>
                </a:solidFill>
                <a:cs typeface="Calibri"/>
              </a:rPr>
              <a:t>Required Areas for Grantees</a:t>
            </a:r>
            <a:endParaRPr lang="en-US" sz="4000">
              <a:solidFill>
                <a:schemeClr val="bg1"/>
              </a:solidFill>
            </a:endParaRPr>
          </a:p>
        </p:txBody>
      </p:sp>
      <p:sp>
        <p:nvSpPr>
          <p:cNvPr id="3" name="Content Placeholder 2">
            <a:extLst>
              <a:ext uri="{FF2B5EF4-FFF2-40B4-BE49-F238E27FC236}">
                <a16:creationId xmlns:a16="http://schemas.microsoft.com/office/drawing/2014/main" id="{4769E5EE-D904-4027-A63F-598C7BED8E8F}"/>
              </a:ext>
            </a:extLst>
          </p:cNvPr>
          <p:cNvSpPr>
            <a:spLocks noGrp="1"/>
          </p:cNvSpPr>
          <p:nvPr>
            <p:ph idx="1"/>
          </p:nvPr>
        </p:nvSpPr>
        <p:spPr>
          <a:xfrm>
            <a:off x="728133" y="1638299"/>
            <a:ext cx="10651068" cy="4542367"/>
          </a:xfrm>
        </p:spPr>
        <p:txBody>
          <a:bodyPr>
            <a:normAutofit fontScale="92500"/>
          </a:bodyPr>
          <a:lstStyle/>
          <a:p>
            <a:pPr marL="0" indent="0">
              <a:buNone/>
            </a:pPr>
            <a:r>
              <a:rPr lang="en-US" b="1">
                <a:cs typeface="Calibri"/>
              </a:rPr>
              <a:t>Section I:</a:t>
            </a:r>
            <a:r>
              <a:rPr lang="en-US">
                <a:cs typeface="Calibri"/>
              </a:rPr>
              <a:t> Applicant Information  </a:t>
            </a:r>
            <a:endParaRPr lang="en-US"/>
          </a:p>
          <a:p>
            <a:pPr marL="0" lvl="0" indent="0">
              <a:buNone/>
            </a:pPr>
            <a:r>
              <a:rPr lang="en-US" b="1">
                <a:cs typeface="Calibri"/>
              </a:rPr>
              <a:t>Section II:</a:t>
            </a:r>
            <a:r>
              <a:rPr lang="en-US">
                <a:cs typeface="Calibri"/>
              </a:rPr>
              <a:t> Applicant Narrative</a:t>
            </a:r>
          </a:p>
          <a:p>
            <a:pPr marL="0" lvl="0" indent="0">
              <a:buNone/>
            </a:pPr>
            <a:r>
              <a:rPr lang="en-US" b="1">
                <a:cs typeface="Calibri"/>
              </a:rPr>
              <a:t>Section III:</a:t>
            </a:r>
            <a:r>
              <a:rPr lang="en-US">
                <a:cs typeface="Calibri"/>
              </a:rPr>
              <a:t> Application Data</a:t>
            </a:r>
          </a:p>
          <a:p>
            <a:pPr marL="0" indent="0">
              <a:buNone/>
            </a:pPr>
            <a:r>
              <a:rPr lang="en-US" b="1">
                <a:cs typeface="Calibri"/>
              </a:rPr>
              <a:t>Section IV:</a:t>
            </a:r>
            <a:r>
              <a:rPr lang="en-US">
                <a:cs typeface="Calibri"/>
              </a:rPr>
              <a:t> Application Budget </a:t>
            </a:r>
          </a:p>
          <a:p>
            <a:pPr marL="0" indent="0">
              <a:buNone/>
            </a:pPr>
            <a:r>
              <a:rPr lang="en-US" b="1">
                <a:cs typeface="Calibri"/>
              </a:rPr>
              <a:t>Section V:</a:t>
            </a:r>
            <a:r>
              <a:rPr lang="en-US">
                <a:cs typeface="Calibri"/>
              </a:rPr>
              <a:t> Allocation Priority </a:t>
            </a:r>
          </a:p>
          <a:p>
            <a:pPr marL="0" indent="0">
              <a:buNone/>
            </a:pPr>
            <a:r>
              <a:rPr lang="en-US" b="1">
                <a:ea typeface="+mn-lt"/>
                <a:cs typeface="+mn-lt"/>
              </a:rPr>
              <a:t>Section VI:</a:t>
            </a:r>
            <a:r>
              <a:rPr lang="en-US">
                <a:ea typeface="+mn-lt"/>
                <a:cs typeface="+mn-lt"/>
              </a:rPr>
              <a:t> Application Agreement and Certification</a:t>
            </a:r>
            <a:endParaRPr lang="en-US">
              <a:cs typeface="Calibri"/>
            </a:endParaRPr>
          </a:p>
          <a:p>
            <a:pPr marL="0" indent="0" algn="ctr">
              <a:buNone/>
            </a:pPr>
            <a:r>
              <a:rPr lang="en-US" sz="3500" b="1">
                <a:cs typeface="Calibri"/>
              </a:rPr>
              <a:t>Application will be submitted through Snap Survey </a:t>
            </a:r>
          </a:p>
          <a:p>
            <a:pPr marL="0" indent="0" algn="ctr">
              <a:buNone/>
            </a:pPr>
            <a:r>
              <a:rPr lang="en-US" sz="3500" b="1">
                <a:cs typeface="Calibri"/>
              </a:rPr>
              <a:t>by May 13, 2022</a:t>
            </a:r>
            <a:endParaRPr lang="en-US" sz="3500" b="1">
              <a:ea typeface="Calibri"/>
              <a:cs typeface="Calibri"/>
            </a:endParaRPr>
          </a:p>
          <a:p>
            <a:endParaRPr lang="en-US"/>
          </a:p>
        </p:txBody>
      </p:sp>
      <p:sp>
        <p:nvSpPr>
          <p:cNvPr id="4" name="Slide Number Placeholder 3">
            <a:extLst>
              <a:ext uri="{FF2B5EF4-FFF2-40B4-BE49-F238E27FC236}">
                <a16:creationId xmlns:a16="http://schemas.microsoft.com/office/drawing/2014/main" id="{210A63D7-A64C-4C08-BFB8-886A7CA18A5C}"/>
              </a:ext>
            </a:extLst>
          </p:cNvPr>
          <p:cNvSpPr>
            <a:spLocks noGrp="1"/>
          </p:cNvSpPr>
          <p:nvPr>
            <p:ph type="sldNum" sz="quarter" idx="10"/>
          </p:nvPr>
        </p:nvSpPr>
        <p:spPr/>
        <p:txBody>
          <a:bodyPr/>
          <a:lstStyle/>
          <a:p>
            <a:fld id="{432ED76D-8188-4B28-B316-CD85396F47B0}" type="slidenum">
              <a:rPr lang="en-US" smtClean="0"/>
              <a:pPr/>
              <a:t>18</a:t>
            </a:fld>
            <a:endParaRPr lang="en-US"/>
          </a:p>
        </p:txBody>
      </p:sp>
    </p:spTree>
    <p:extLst>
      <p:ext uri="{BB962C8B-B14F-4D97-AF65-F5344CB8AC3E}">
        <p14:creationId xmlns:p14="http://schemas.microsoft.com/office/powerpoint/2010/main" val="462440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A5868-415D-4C1B-8122-347428958A8C}"/>
              </a:ext>
            </a:extLst>
          </p:cNvPr>
          <p:cNvSpPr>
            <a:spLocks noGrp="1"/>
          </p:cNvSpPr>
          <p:nvPr>
            <p:ph type="title"/>
          </p:nvPr>
        </p:nvSpPr>
        <p:spPr/>
        <p:txBody>
          <a:bodyPr>
            <a:normAutofit/>
          </a:bodyPr>
          <a:lstStyle/>
          <a:p>
            <a:r>
              <a:rPr lang="en-US" sz="4000">
                <a:solidFill>
                  <a:schemeClr val="bg1"/>
                </a:solidFill>
                <a:cs typeface="Calibri"/>
              </a:rPr>
              <a:t>Section I: Applicant Information </a:t>
            </a:r>
            <a:endParaRPr lang="en-US" sz="4000">
              <a:solidFill>
                <a:schemeClr val="bg1"/>
              </a:solidFill>
            </a:endParaRPr>
          </a:p>
        </p:txBody>
      </p:sp>
      <p:sp>
        <p:nvSpPr>
          <p:cNvPr id="3" name="Slide Number Placeholder 2">
            <a:extLst>
              <a:ext uri="{FF2B5EF4-FFF2-40B4-BE49-F238E27FC236}">
                <a16:creationId xmlns:a16="http://schemas.microsoft.com/office/drawing/2014/main" id="{9FA8D803-6AE8-4E0B-8CC3-6203D981B397}"/>
              </a:ext>
            </a:extLst>
          </p:cNvPr>
          <p:cNvSpPr>
            <a:spLocks noGrp="1"/>
          </p:cNvSpPr>
          <p:nvPr>
            <p:ph type="sldNum" sz="quarter" idx="10"/>
          </p:nvPr>
        </p:nvSpPr>
        <p:spPr/>
        <p:txBody>
          <a:bodyPr/>
          <a:lstStyle/>
          <a:p>
            <a:fld id="{432ED76D-8188-4B28-B316-CD85396F47B0}" type="slidenum">
              <a:rPr lang="en-US" smtClean="0"/>
              <a:pPr/>
              <a:t>19</a:t>
            </a:fld>
            <a:endParaRPr lang="en-US"/>
          </a:p>
        </p:txBody>
      </p:sp>
    </p:spTree>
    <p:extLst>
      <p:ext uri="{BB962C8B-B14F-4D97-AF65-F5344CB8AC3E}">
        <p14:creationId xmlns:p14="http://schemas.microsoft.com/office/powerpoint/2010/main" val="33301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B6A3D-DBF5-469B-9FA0-FC2E1BD1D15F}"/>
              </a:ext>
            </a:extLst>
          </p:cNvPr>
          <p:cNvSpPr>
            <a:spLocks noGrp="1"/>
          </p:cNvSpPr>
          <p:nvPr>
            <p:ph type="title"/>
          </p:nvPr>
        </p:nvSpPr>
        <p:spPr>
          <a:xfrm>
            <a:off x="152400" y="203800"/>
            <a:ext cx="11887200" cy="986896"/>
          </a:xfrm>
        </p:spPr>
        <p:txBody>
          <a:bodyPr>
            <a:normAutofit/>
          </a:bodyPr>
          <a:lstStyle/>
          <a:p>
            <a:r>
              <a:rPr lang="en-US" sz="4000">
                <a:solidFill>
                  <a:schemeClr val="bg1"/>
                </a:solidFill>
                <a:cs typeface="Calibri"/>
              </a:rPr>
              <a:t>Introductions</a:t>
            </a:r>
            <a:endParaRPr lang="en-US" sz="4000">
              <a:solidFill>
                <a:schemeClr val="bg1"/>
              </a:solidFill>
            </a:endParaRPr>
          </a:p>
        </p:txBody>
      </p:sp>
      <p:pic>
        <p:nvPicPr>
          <p:cNvPr id="9" name="Content Placeholder 8" descr="Picture of Sheila Self, Education Administrator">
            <a:extLst>
              <a:ext uri="{FF2B5EF4-FFF2-40B4-BE49-F238E27FC236}">
                <a16:creationId xmlns:a16="http://schemas.microsoft.com/office/drawing/2014/main" id="{F7D5D7E8-1122-4E36-A58E-986F36AEAB3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31516" y="931333"/>
            <a:ext cx="3039742" cy="4114800"/>
          </a:xfrm>
        </p:spPr>
      </p:pic>
      <p:sp>
        <p:nvSpPr>
          <p:cNvPr id="6" name="Content Placeholder 5">
            <a:extLst>
              <a:ext uri="{FF2B5EF4-FFF2-40B4-BE49-F238E27FC236}">
                <a16:creationId xmlns:a16="http://schemas.microsoft.com/office/drawing/2014/main" id="{13D80788-0A80-47BE-8FEC-3610920301DD}"/>
              </a:ext>
            </a:extLst>
          </p:cNvPr>
          <p:cNvSpPr>
            <a:spLocks noGrp="1"/>
          </p:cNvSpPr>
          <p:nvPr>
            <p:ph sz="quarter" idx="11"/>
          </p:nvPr>
        </p:nvSpPr>
        <p:spPr>
          <a:xfrm>
            <a:off x="4097870" y="1316602"/>
            <a:ext cx="2777067" cy="1801812"/>
          </a:xfrm>
        </p:spPr>
        <p:txBody>
          <a:bodyPr/>
          <a:lstStyle/>
          <a:p>
            <a:pPr marL="0" indent="0">
              <a:spcBef>
                <a:spcPts val="0"/>
              </a:spcBef>
              <a:spcAft>
                <a:spcPts val="1200"/>
              </a:spcAft>
              <a:buNone/>
              <a:defRPr/>
            </a:pPr>
            <a:r>
              <a:rPr lang="en-US" sz="2800" b="1">
                <a:cs typeface="Calibri"/>
              </a:rPr>
              <a:t>Sheila Self </a:t>
            </a:r>
          </a:p>
          <a:p>
            <a:pPr marL="0" indent="0">
              <a:spcBef>
                <a:spcPts val="0"/>
              </a:spcBef>
              <a:spcAft>
                <a:spcPts val="1200"/>
              </a:spcAft>
              <a:buNone/>
              <a:defRPr/>
            </a:pPr>
            <a:r>
              <a:rPr lang="en-US" sz="2800">
                <a:cs typeface="Calibri"/>
              </a:rPr>
              <a:t>Education Administrator</a:t>
            </a:r>
            <a:r>
              <a:rPr lang="en-US">
                <a:cs typeface="Calibri"/>
              </a:rPr>
              <a:t> </a:t>
            </a:r>
          </a:p>
          <a:p>
            <a:endParaRPr lang="en-US"/>
          </a:p>
        </p:txBody>
      </p:sp>
      <p:sp>
        <p:nvSpPr>
          <p:cNvPr id="7" name="Content Placeholder 6">
            <a:extLst>
              <a:ext uri="{FF2B5EF4-FFF2-40B4-BE49-F238E27FC236}">
                <a16:creationId xmlns:a16="http://schemas.microsoft.com/office/drawing/2014/main" id="{20658CBC-A127-49B9-BB5C-1DA033C59B9C}"/>
              </a:ext>
            </a:extLst>
          </p:cNvPr>
          <p:cNvSpPr>
            <a:spLocks noGrp="1"/>
          </p:cNvSpPr>
          <p:nvPr>
            <p:ph sz="quarter" idx="12"/>
          </p:nvPr>
        </p:nvSpPr>
        <p:spPr>
          <a:xfrm>
            <a:off x="4529277" y="3739586"/>
            <a:ext cx="3691467" cy="1801812"/>
          </a:xfrm>
        </p:spPr>
        <p:txBody>
          <a:bodyPr>
            <a:normAutofit/>
          </a:bodyPr>
          <a:lstStyle/>
          <a:p>
            <a:pPr marL="0" indent="0" algn="r">
              <a:spcBef>
                <a:spcPts val="0"/>
              </a:spcBef>
              <a:spcAft>
                <a:spcPts val="1200"/>
              </a:spcAft>
              <a:buNone/>
              <a:defRPr/>
            </a:pPr>
            <a:r>
              <a:rPr lang="en-US" sz="2800" b="1">
                <a:cs typeface="Calibri"/>
              </a:rPr>
              <a:t>Alana Pinsler</a:t>
            </a:r>
            <a:endParaRPr lang="en-US" sz="2800"/>
          </a:p>
          <a:p>
            <a:pPr marL="0" indent="0" algn="r">
              <a:spcBef>
                <a:spcPts val="0"/>
              </a:spcBef>
              <a:spcAft>
                <a:spcPts val="1200"/>
              </a:spcAft>
              <a:buNone/>
              <a:defRPr/>
            </a:pPr>
            <a:r>
              <a:rPr lang="en-US" sz="2800">
                <a:cs typeface="Calibri"/>
              </a:rPr>
              <a:t>Child Development Consultant</a:t>
            </a:r>
            <a:endParaRPr lang="en-US" sz="2800"/>
          </a:p>
        </p:txBody>
      </p:sp>
      <p:pic>
        <p:nvPicPr>
          <p:cNvPr id="11" name="Content Placeholder 10" descr="Picture of Alana Pinsler, Child Development Consultant">
            <a:extLst>
              <a:ext uri="{FF2B5EF4-FFF2-40B4-BE49-F238E27FC236}">
                <a16:creationId xmlns:a16="http://schemas.microsoft.com/office/drawing/2014/main" id="{CF037C95-7821-4B88-9ECA-84B340B49D2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220745" y="931333"/>
            <a:ext cx="3039740" cy="4114800"/>
          </a:xfrm>
        </p:spPr>
      </p:pic>
      <p:sp>
        <p:nvSpPr>
          <p:cNvPr id="12" name="TextBox 11">
            <a:extLst>
              <a:ext uri="{FF2B5EF4-FFF2-40B4-BE49-F238E27FC236}">
                <a16:creationId xmlns:a16="http://schemas.microsoft.com/office/drawing/2014/main" id="{5AAB7BFE-5F5D-4308-8DD9-A57A3FEEF1D9}"/>
              </a:ext>
            </a:extLst>
          </p:cNvPr>
          <p:cNvSpPr txBox="1"/>
          <p:nvPr/>
        </p:nvSpPr>
        <p:spPr>
          <a:xfrm>
            <a:off x="158151" y="5416294"/>
            <a:ext cx="12192000" cy="523220"/>
          </a:xfrm>
          <a:prstGeom prst="rect">
            <a:avLst/>
          </a:prstGeom>
          <a:noFill/>
        </p:spPr>
        <p:txBody>
          <a:bodyPr wrap="square" lIns="91440" tIns="45720" rIns="91440" bIns="45720" rtlCol="0" anchor="t">
            <a:spAutoFit/>
          </a:bodyPr>
          <a:lstStyle/>
          <a:p>
            <a:r>
              <a:rPr lang="en-US" sz="2800" b="1">
                <a:cs typeface="Calibri"/>
              </a:rPr>
              <a:t>Grant Support Team: </a:t>
            </a:r>
            <a:r>
              <a:rPr lang="en-US" sz="2800">
                <a:cs typeface="Calibri"/>
              </a:rPr>
              <a:t>Sara Dodge</a:t>
            </a:r>
            <a:r>
              <a:rPr lang="en-US" sz="2800" b="1">
                <a:cs typeface="Calibri"/>
              </a:rPr>
              <a:t> </a:t>
            </a:r>
            <a:r>
              <a:rPr lang="en-US" sz="2800">
                <a:ea typeface="+mn-lt"/>
                <a:cs typeface="+mn-lt"/>
              </a:rPr>
              <a:t>|</a:t>
            </a:r>
            <a:r>
              <a:rPr lang="en-US" sz="2800" b="1">
                <a:cs typeface="Calibri"/>
              </a:rPr>
              <a:t> </a:t>
            </a:r>
            <a:r>
              <a:rPr lang="en-US" sz="2800">
                <a:cs typeface="Calibri"/>
              </a:rPr>
              <a:t>Kim Nguyen</a:t>
            </a:r>
            <a:r>
              <a:rPr lang="en-US" sz="2800" b="1">
                <a:cs typeface="Calibri"/>
              </a:rPr>
              <a:t> </a:t>
            </a:r>
            <a:r>
              <a:rPr lang="en-US" sz="2800">
                <a:ea typeface="+mn-lt"/>
                <a:cs typeface="+mn-lt"/>
              </a:rPr>
              <a:t>|</a:t>
            </a:r>
            <a:r>
              <a:rPr lang="en-US" sz="2800" b="1">
                <a:cs typeface="Calibri"/>
              </a:rPr>
              <a:t> </a:t>
            </a:r>
            <a:r>
              <a:rPr lang="en-US" sz="2800">
                <a:cs typeface="Calibri"/>
              </a:rPr>
              <a:t>Niki </a:t>
            </a:r>
            <a:r>
              <a:rPr lang="en-US" sz="2800" err="1">
                <a:cs typeface="Calibri"/>
              </a:rPr>
              <a:t>Niknia</a:t>
            </a:r>
            <a:r>
              <a:rPr lang="en-US" sz="2800" b="1">
                <a:cs typeface="Calibri"/>
              </a:rPr>
              <a:t> </a:t>
            </a:r>
            <a:r>
              <a:rPr lang="en-US" sz="2800">
                <a:ea typeface="+mn-lt"/>
                <a:cs typeface="+mn-lt"/>
              </a:rPr>
              <a:t>|</a:t>
            </a:r>
            <a:r>
              <a:rPr lang="en-US" sz="2800" b="1">
                <a:cs typeface="Calibri"/>
              </a:rPr>
              <a:t> </a:t>
            </a:r>
            <a:r>
              <a:rPr lang="en-US" sz="2800">
                <a:cs typeface="Calibri"/>
              </a:rPr>
              <a:t>Diana Lua</a:t>
            </a:r>
            <a:endParaRPr lang="en-US" sz="2800"/>
          </a:p>
        </p:txBody>
      </p:sp>
      <p:sp>
        <p:nvSpPr>
          <p:cNvPr id="5" name="Slide Number Placeholder 4">
            <a:extLst>
              <a:ext uri="{FF2B5EF4-FFF2-40B4-BE49-F238E27FC236}">
                <a16:creationId xmlns:a16="http://schemas.microsoft.com/office/drawing/2014/main" id="{C305BCC0-0FCE-423E-9E01-2E005599CBF3}"/>
              </a:ext>
            </a:extLst>
          </p:cNvPr>
          <p:cNvSpPr>
            <a:spLocks noGrp="1"/>
          </p:cNvSpPr>
          <p:nvPr>
            <p:ph type="sldNum" sz="quarter" idx="10"/>
          </p:nvPr>
        </p:nvSpPr>
        <p:spPr/>
        <p:txBody>
          <a:bodyPr/>
          <a:lstStyle/>
          <a:p>
            <a:fld id="{432ED76D-8188-4B28-B316-CD85396F47B0}" type="slidenum">
              <a:rPr lang="en-US" smtClean="0"/>
              <a:pPr/>
              <a:t>2</a:t>
            </a:fld>
            <a:endParaRPr lang="en-US"/>
          </a:p>
        </p:txBody>
      </p:sp>
    </p:spTree>
    <p:extLst>
      <p:ext uri="{BB962C8B-B14F-4D97-AF65-F5344CB8AC3E}">
        <p14:creationId xmlns:p14="http://schemas.microsoft.com/office/powerpoint/2010/main" val="57793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F858-CC80-4DCC-9677-EBF225ACC20B}"/>
              </a:ext>
            </a:extLst>
          </p:cNvPr>
          <p:cNvSpPr>
            <a:spLocks noGrp="1"/>
          </p:cNvSpPr>
          <p:nvPr>
            <p:ph type="title"/>
          </p:nvPr>
        </p:nvSpPr>
        <p:spPr>
          <a:xfrm>
            <a:off x="120073" y="-230908"/>
            <a:ext cx="12307455" cy="1066799"/>
          </a:xfrm>
        </p:spPr>
        <p:txBody>
          <a:bodyPr>
            <a:normAutofit/>
          </a:bodyPr>
          <a:lstStyle/>
          <a:p>
            <a:r>
              <a:rPr lang="en-US" sz="4000">
                <a:solidFill>
                  <a:schemeClr val="bg1"/>
                </a:solidFill>
                <a:cs typeface="Calibri"/>
              </a:rPr>
              <a:t>The Application - Section I: Applicant Information </a:t>
            </a:r>
            <a:endParaRPr lang="en-US" sz="4000">
              <a:solidFill>
                <a:schemeClr val="bg1"/>
              </a:solidFill>
            </a:endParaRPr>
          </a:p>
        </p:txBody>
      </p:sp>
      <p:graphicFrame>
        <p:nvGraphicFramePr>
          <p:cNvPr id="5" name="Content Placeholder 4">
            <a:extLst>
              <a:ext uri="{FF2B5EF4-FFF2-40B4-BE49-F238E27FC236}">
                <a16:creationId xmlns:a16="http://schemas.microsoft.com/office/drawing/2014/main" id="{906CF826-A847-4D15-8BF6-BA86CE276286}"/>
              </a:ext>
            </a:extLst>
          </p:cNvPr>
          <p:cNvGraphicFramePr>
            <a:graphicFrameLocks noGrp="1"/>
          </p:cNvGraphicFramePr>
          <p:nvPr>
            <p:ph idx="1"/>
            <p:extLst>
              <p:ext uri="{D42A27DB-BD31-4B8C-83A1-F6EECF244321}">
                <p14:modId xmlns:p14="http://schemas.microsoft.com/office/powerpoint/2010/main" val="2762080093"/>
              </p:ext>
            </p:extLst>
          </p:nvPr>
        </p:nvGraphicFramePr>
        <p:xfrm>
          <a:off x="152400" y="992412"/>
          <a:ext cx="11887200" cy="4809444"/>
        </p:xfrm>
        <a:graphic>
          <a:graphicData uri="http://schemas.openxmlformats.org/drawingml/2006/table">
            <a:tbl>
              <a:tblPr firstRow="1" bandRow="1">
                <a:tableStyleId>{F5AB1C69-6EDB-4FF4-983F-18BD219EF322}</a:tableStyleId>
              </a:tblPr>
              <a:tblGrid>
                <a:gridCol w="6029739">
                  <a:extLst>
                    <a:ext uri="{9D8B030D-6E8A-4147-A177-3AD203B41FA5}">
                      <a16:colId xmlns:a16="http://schemas.microsoft.com/office/drawing/2014/main" val="20815595"/>
                    </a:ext>
                  </a:extLst>
                </a:gridCol>
                <a:gridCol w="5857461">
                  <a:extLst>
                    <a:ext uri="{9D8B030D-6E8A-4147-A177-3AD203B41FA5}">
                      <a16:colId xmlns:a16="http://schemas.microsoft.com/office/drawing/2014/main" val="377316963"/>
                    </a:ext>
                  </a:extLst>
                </a:gridCol>
              </a:tblGrid>
              <a:tr h="538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rPr>
                        <a:t>Question on Survey</a:t>
                      </a:r>
                      <a:endParaRPr lang="en-US" sz="2400">
                        <a:solidFill>
                          <a:schemeClr val="bg2">
                            <a:lumMod val="10000"/>
                          </a:schemeClr>
                        </a:solidFill>
                        <a:latin typeface="Arial" panose="020B0604020202020204" pitchFamily="34" charset="0"/>
                        <a:cs typeface="Arial" panose="020B0604020202020204" pitchFamily="34" charset="0"/>
                      </a:endParaRP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effectLst/>
                        </a:rPr>
                        <a:t>Description of Response</a:t>
                      </a:r>
                      <a:endParaRPr lang="en-US" sz="2400" b="0">
                        <a:solidFill>
                          <a:schemeClr val="bg2">
                            <a:lumMod val="10000"/>
                          </a:schemeClr>
                        </a:solidFill>
                        <a:effectLst/>
                        <a:latin typeface="+mn-lt"/>
                        <a:cs typeface="Arial" panose="020B0604020202020204" pitchFamily="34" charset="0"/>
                      </a:endParaRPr>
                    </a:p>
                  </a:txBody>
                  <a:tcPr marL="0" marR="0" marT="0" marB="0"/>
                </a:tc>
                <a:extLst>
                  <a:ext uri="{0D108BD9-81ED-4DB2-BD59-A6C34878D82A}">
                    <a16:rowId xmlns:a16="http://schemas.microsoft.com/office/drawing/2014/main" val="2345980427"/>
                  </a:ext>
                </a:extLst>
              </a:tr>
              <a:tr h="2469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effectLst/>
                        </a:rPr>
                        <a:t>LEA or lead LEA</a:t>
                      </a:r>
                      <a:endParaRPr lang="en-US" sz="2400">
                        <a:solidFill>
                          <a:schemeClr val="bg2">
                            <a:lumMod val="10000"/>
                          </a:schemeClr>
                        </a:solidFill>
                        <a:latin typeface="+mn-lt"/>
                      </a:endParaRP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effectLst/>
                        </a:rPr>
                        <a:t>Provide the name of the entity </a:t>
                      </a:r>
                      <a:endParaRPr lang="en-US" sz="2400" b="0">
                        <a:solidFill>
                          <a:schemeClr val="bg2">
                            <a:lumMod val="10000"/>
                          </a:schemeClr>
                        </a:solidFill>
                        <a:effectLst/>
                        <a:latin typeface="+mn-lt"/>
                      </a:endParaRPr>
                    </a:p>
                  </a:txBody>
                  <a:tcPr marL="0" marR="0" marT="0" marB="0"/>
                </a:tc>
                <a:extLst>
                  <a:ext uri="{0D108BD9-81ED-4DB2-BD59-A6C34878D82A}">
                    <a16:rowId xmlns:a16="http://schemas.microsoft.com/office/drawing/2014/main" val="1586508103"/>
                  </a:ext>
                </a:extLst>
              </a:tr>
              <a:tr h="1076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effectLst/>
                        </a:rPr>
                        <a:t>Type of Entity Applying</a:t>
                      </a:r>
                      <a:endParaRPr lang="en-US" sz="2400">
                        <a:solidFill>
                          <a:schemeClr val="bg2">
                            <a:lumMod val="10000"/>
                          </a:schemeClr>
                        </a:solidFill>
                        <a:effectLst/>
                        <a:latin typeface="+mn-lt"/>
                      </a:endParaRP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effectLst/>
                        </a:rPr>
                        <a:t>Select “School District”, “County Office of Education”, “Charter School”, or “Consortium”</a:t>
                      </a:r>
                      <a:endParaRPr lang="en-US" sz="2400" b="0">
                        <a:solidFill>
                          <a:schemeClr val="bg2">
                            <a:lumMod val="10000"/>
                          </a:schemeClr>
                        </a:solidFill>
                        <a:effectLst/>
                        <a:latin typeface="+mn-lt"/>
                      </a:endParaRPr>
                    </a:p>
                  </a:txBody>
                  <a:tcPr marL="0" marR="0" marT="0" marB="0"/>
                </a:tc>
                <a:extLst>
                  <a:ext uri="{0D108BD9-81ED-4DB2-BD59-A6C34878D82A}">
                    <a16:rowId xmlns:a16="http://schemas.microsoft.com/office/drawing/2014/main" val="162452767"/>
                  </a:ext>
                </a:extLst>
              </a:tr>
              <a:tr h="1345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effectLst/>
                        </a:rPr>
                        <a:t>Program Contact’s and Fiscal Contact's Name, Office, Telephone Number, Extension (If Applicable), and Email Address</a:t>
                      </a:r>
                      <a:endParaRPr lang="en-US" sz="2400">
                        <a:solidFill>
                          <a:schemeClr val="bg2">
                            <a:lumMod val="10000"/>
                          </a:schemeClr>
                        </a:solidFill>
                        <a:effectLst/>
                        <a:latin typeface="+mn-lt"/>
                      </a:endParaRP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effectLst/>
                        </a:rPr>
                        <a:t>Insert the name, office name, telephone number, extension number (if applicable), and email address of the Point of Contact and Fiscal Contact.</a:t>
                      </a:r>
                      <a:endParaRPr lang="en-US" sz="2400">
                        <a:solidFill>
                          <a:schemeClr val="bg2">
                            <a:lumMod val="10000"/>
                          </a:schemeClr>
                        </a:solidFill>
                        <a:effectLst/>
                        <a:latin typeface="+mn-lt"/>
                      </a:endParaRPr>
                    </a:p>
                  </a:txBody>
                  <a:tcPr marL="0" marR="0" marT="0" marB="0"/>
                </a:tc>
                <a:extLst>
                  <a:ext uri="{0D108BD9-81ED-4DB2-BD59-A6C34878D82A}">
                    <a16:rowId xmlns:a16="http://schemas.microsoft.com/office/drawing/2014/main" val="1753006539"/>
                  </a:ext>
                </a:extLst>
              </a:tr>
              <a:tr h="5381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effectLst/>
                        </a:rPr>
                        <a:t>County</a:t>
                      </a:r>
                      <a:endParaRPr lang="en-US" sz="2400">
                        <a:solidFill>
                          <a:schemeClr val="bg2">
                            <a:lumMod val="10000"/>
                          </a:schemeClr>
                        </a:solidFill>
                        <a:effectLst/>
                        <a:latin typeface="+mn-lt"/>
                      </a:endParaRP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effectLst/>
                        </a:rPr>
                        <a:t>Select the county of service.</a:t>
                      </a:r>
                      <a:endParaRPr lang="en-US" sz="2400">
                        <a:solidFill>
                          <a:schemeClr val="bg2">
                            <a:lumMod val="10000"/>
                          </a:schemeClr>
                        </a:solidFill>
                        <a:effectLst/>
                        <a:latin typeface="+mn-lt"/>
                      </a:endParaRPr>
                    </a:p>
                  </a:txBody>
                  <a:tcPr marL="0" marR="0" marT="0" marB="0"/>
                </a:tc>
                <a:extLst>
                  <a:ext uri="{0D108BD9-81ED-4DB2-BD59-A6C34878D82A}">
                    <a16:rowId xmlns:a16="http://schemas.microsoft.com/office/drawing/2014/main" val="2078482251"/>
                  </a:ext>
                </a:extLst>
              </a:tr>
              <a:tr h="8071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effectLst/>
                        </a:rPr>
                        <a:t>Consortium Members (If Applicable)</a:t>
                      </a:r>
                      <a:endParaRPr lang="en-US" sz="2400">
                        <a:solidFill>
                          <a:schemeClr val="bg2">
                            <a:lumMod val="10000"/>
                          </a:schemeClr>
                        </a:solidFill>
                        <a:effectLst/>
                        <a:latin typeface="+mn-lt"/>
                      </a:endParaRPr>
                    </a:p>
                  </a:txBody>
                  <a:tcPr marL="0" marR="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effectLst/>
                        </a:rPr>
                        <a:t>Insert the names of the entities that are a part of the consortium.</a:t>
                      </a:r>
                      <a:endParaRPr lang="en-US" sz="2400" dirty="0">
                        <a:solidFill>
                          <a:schemeClr val="bg2">
                            <a:lumMod val="10000"/>
                          </a:schemeClr>
                        </a:solidFill>
                        <a:effectLst/>
                        <a:latin typeface="+mn-lt"/>
                      </a:endParaRPr>
                    </a:p>
                  </a:txBody>
                  <a:tcPr marL="0" marR="0" marT="0" marB="0"/>
                </a:tc>
                <a:extLst>
                  <a:ext uri="{0D108BD9-81ED-4DB2-BD59-A6C34878D82A}">
                    <a16:rowId xmlns:a16="http://schemas.microsoft.com/office/drawing/2014/main" val="1990779555"/>
                  </a:ext>
                </a:extLst>
              </a:tr>
            </a:tbl>
          </a:graphicData>
        </a:graphic>
      </p:graphicFrame>
      <p:sp>
        <p:nvSpPr>
          <p:cNvPr id="4" name="Slide Number Placeholder 3">
            <a:extLst>
              <a:ext uri="{FF2B5EF4-FFF2-40B4-BE49-F238E27FC236}">
                <a16:creationId xmlns:a16="http://schemas.microsoft.com/office/drawing/2014/main" id="{E5D2DDCD-1C56-45E5-A9A5-D141301BB711}"/>
              </a:ext>
            </a:extLst>
          </p:cNvPr>
          <p:cNvSpPr>
            <a:spLocks noGrp="1"/>
          </p:cNvSpPr>
          <p:nvPr>
            <p:ph type="sldNum" sz="quarter" idx="10"/>
          </p:nvPr>
        </p:nvSpPr>
        <p:spPr/>
        <p:txBody>
          <a:bodyPr/>
          <a:lstStyle/>
          <a:p>
            <a:fld id="{432ED76D-8188-4B28-B316-CD85396F47B0}" type="slidenum">
              <a:rPr lang="en-US" smtClean="0"/>
              <a:pPr/>
              <a:t>20</a:t>
            </a:fld>
            <a:endParaRPr lang="en-US"/>
          </a:p>
        </p:txBody>
      </p:sp>
    </p:spTree>
    <p:extLst>
      <p:ext uri="{BB962C8B-B14F-4D97-AF65-F5344CB8AC3E}">
        <p14:creationId xmlns:p14="http://schemas.microsoft.com/office/powerpoint/2010/main" val="2697277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6198-968A-42D5-85D9-C20214D5FF5D}"/>
              </a:ext>
            </a:extLst>
          </p:cNvPr>
          <p:cNvSpPr>
            <a:spLocks noGrp="1"/>
          </p:cNvSpPr>
          <p:nvPr>
            <p:ph type="title"/>
          </p:nvPr>
        </p:nvSpPr>
        <p:spPr/>
        <p:txBody>
          <a:bodyPr/>
          <a:lstStyle/>
          <a:p>
            <a:r>
              <a:rPr lang="en-US" sz="4000">
                <a:solidFill>
                  <a:schemeClr val="tx1"/>
                </a:solidFill>
                <a:cs typeface="Calibri"/>
              </a:rPr>
              <a:t>The Application - </a:t>
            </a:r>
            <a:br>
              <a:rPr lang="en-US" sz="4000">
                <a:solidFill>
                  <a:schemeClr val="tx1"/>
                </a:solidFill>
                <a:cs typeface="Calibri"/>
              </a:rPr>
            </a:br>
            <a:r>
              <a:rPr lang="en-US" sz="4000">
                <a:solidFill>
                  <a:schemeClr val="tx1"/>
                </a:solidFill>
                <a:cs typeface="Calibri"/>
              </a:rPr>
              <a:t>Section I: Applicant Information (2)</a:t>
            </a:r>
            <a:r>
              <a:rPr lang="en-US">
                <a:solidFill>
                  <a:schemeClr val="tx1"/>
                </a:solidFill>
                <a:cs typeface="Calibri"/>
              </a:rPr>
              <a:t>  </a:t>
            </a:r>
            <a:endParaRPr lang="en-US">
              <a:solidFill>
                <a:schemeClr val="tx1"/>
              </a:solidFill>
            </a:endParaRPr>
          </a:p>
        </p:txBody>
      </p:sp>
      <p:pic>
        <p:nvPicPr>
          <p:cNvPr id="6" name="Content Placeholder 5" descr="Screenshot of the EETD Grant RFA Snap Survey Section 1: Applicant Information ">
            <a:extLst>
              <a:ext uri="{FF2B5EF4-FFF2-40B4-BE49-F238E27FC236}">
                <a16:creationId xmlns:a16="http://schemas.microsoft.com/office/drawing/2014/main" id="{F639E6C7-3BF2-4A3A-B8CC-03A2C3B87A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2493962"/>
            <a:ext cx="11887200" cy="2711450"/>
          </a:xfrm>
        </p:spPr>
      </p:pic>
      <p:sp>
        <p:nvSpPr>
          <p:cNvPr id="4" name="Slide Number Placeholder 3">
            <a:extLst>
              <a:ext uri="{FF2B5EF4-FFF2-40B4-BE49-F238E27FC236}">
                <a16:creationId xmlns:a16="http://schemas.microsoft.com/office/drawing/2014/main" id="{530C9F52-29F0-4E95-A88D-8D97266B2D8B}"/>
              </a:ext>
            </a:extLst>
          </p:cNvPr>
          <p:cNvSpPr>
            <a:spLocks noGrp="1"/>
          </p:cNvSpPr>
          <p:nvPr>
            <p:ph type="sldNum" sz="quarter" idx="10"/>
          </p:nvPr>
        </p:nvSpPr>
        <p:spPr/>
        <p:txBody>
          <a:bodyPr/>
          <a:lstStyle/>
          <a:p>
            <a:fld id="{432ED76D-8188-4B28-B316-CD85396F47B0}" type="slidenum">
              <a:rPr lang="en-US" smtClean="0"/>
              <a:pPr/>
              <a:t>21</a:t>
            </a:fld>
            <a:endParaRPr lang="en-US"/>
          </a:p>
        </p:txBody>
      </p:sp>
    </p:spTree>
    <p:extLst>
      <p:ext uri="{BB962C8B-B14F-4D97-AF65-F5344CB8AC3E}">
        <p14:creationId xmlns:p14="http://schemas.microsoft.com/office/powerpoint/2010/main" val="2929297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CFD24-A8B0-47A3-A8E6-DF46ED0D9B57}"/>
              </a:ext>
            </a:extLst>
          </p:cNvPr>
          <p:cNvSpPr>
            <a:spLocks noGrp="1"/>
          </p:cNvSpPr>
          <p:nvPr>
            <p:ph type="title"/>
          </p:nvPr>
        </p:nvSpPr>
        <p:spPr/>
        <p:txBody>
          <a:bodyPr>
            <a:normAutofit/>
          </a:bodyPr>
          <a:lstStyle/>
          <a:p>
            <a:r>
              <a:rPr lang="en-US" sz="4000">
                <a:solidFill>
                  <a:schemeClr val="tx1"/>
                </a:solidFill>
                <a:cs typeface="Calibri"/>
              </a:rPr>
              <a:t>Section II: Application Narrative </a:t>
            </a:r>
            <a:endParaRPr lang="en-US" sz="4000">
              <a:solidFill>
                <a:schemeClr val="tx1"/>
              </a:solidFill>
            </a:endParaRPr>
          </a:p>
        </p:txBody>
      </p:sp>
      <p:sp>
        <p:nvSpPr>
          <p:cNvPr id="3" name="Slide Number Placeholder 2">
            <a:extLst>
              <a:ext uri="{FF2B5EF4-FFF2-40B4-BE49-F238E27FC236}">
                <a16:creationId xmlns:a16="http://schemas.microsoft.com/office/drawing/2014/main" id="{3D2F4656-559E-4CA8-9745-F54ACA25AD60}"/>
              </a:ext>
            </a:extLst>
          </p:cNvPr>
          <p:cNvSpPr>
            <a:spLocks noGrp="1"/>
          </p:cNvSpPr>
          <p:nvPr>
            <p:ph type="sldNum" sz="quarter" idx="10"/>
          </p:nvPr>
        </p:nvSpPr>
        <p:spPr/>
        <p:txBody>
          <a:bodyPr/>
          <a:lstStyle/>
          <a:p>
            <a:fld id="{432ED76D-8188-4B28-B316-CD85396F47B0}" type="slidenum">
              <a:rPr lang="en-US" smtClean="0"/>
              <a:pPr/>
              <a:t>22</a:t>
            </a:fld>
            <a:endParaRPr lang="en-US"/>
          </a:p>
        </p:txBody>
      </p:sp>
    </p:spTree>
    <p:extLst>
      <p:ext uri="{BB962C8B-B14F-4D97-AF65-F5344CB8AC3E}">
        <p14:creationId xmlns:p14="http://schemas.microsoft.com/office/powerpoint/2010/main" val="4138790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564E-0019-4EB8-A6AA-D6A1EE4F256A}"/>
              </a:ext>
            </a:extLst>
          </p:cNvPr>
          <p:cNvSpPr>
            <a:spLocks noGrp="1"/>
          </p:cNvSpPr>
          <p:nvPr>
            <p:ph type="title"/>
          </p:nvPr>
        </p:nvSpPr>
        <p:spPr/>
        <p:txBody>
          <a:bodyPr>
            <a:normAutofit/>
          </a:bodyPr>
          <a:lstStyle/>
          <a:p>
            <a:r>
              <a:rPr lang="en-US" sz="4000">
                <a:solidFill>
                  <a:schemeClr val="tx1"/>
                </a:solidFill>
                <a:cs typeface="Calibri"/>
              </a:rPr>
              <a:t>The Application - </a:t>
            </a:r>
            <a:br>
              <a:rPr lang="en-US" sz="4000">
                <a:solidFill>
                  <a:schemeClr val="tx1"/>
                </a:solidFill>
                <a:cs typeface="Calibri"/>
              </a:rPr>
            </a:br>
            <a:r>
              <a:rPr lang="en-US" sz="4000">
                <a:solidFill>
                  <a:schemeClr val="tx1"/>
                </a:solidFill>
                <a:cs typeface="Calibri"/>
              </a:rPr>
              <a:t>Section II: Application  Narrative </a:t>
            </a:r>
            <a:endParaRPr lang="en-US" sz="4000">
              <a:solidFill>
                <a:schemeClr val="tx1"/>
              </a:solidFill>
            </a:endParaRPr>
          </a:p>
        </p:txBody>
      </p:sp>
      <p:sp>
        <p:nvSpPr>
          <p:cNvPr id="3" name="Content Placeholder 2">
            <a:extLst>
              <a:ext uri="{FF2B5EF4-FFF2-40B4-BE49-F238E27FC236}">
                <a16:creationId xmlns:a16="http://schemas.microsoft.com/office/drawing/2014/main" id="{D0C603A7-82CD-4B41-BDDA-AEEC58799997}"/>
              </a:ext>
            </a:extLst>
          </p:cNvPr>
          <p:cNvSpPr>
            <a:spLocks noGrp="1"/>
          </p:cNvSpPr>
          <p:nvPr>
            <p:ph idx="1"/>
          </p:nvPr>
        </p:nvSpPr>
        <p:spPr>
          <a:xfrm>
            <a:off x="152400" y="2219764"/>
            <a:ext cx="11887200" cy="4422866"/>
          </a:xfrm>
        </p:spPr>
        <p:txBody>
          <a:bodyPr/>
          <a:lstStyle/>
          <a:p>
            <a:pPr marL="0" indent="0" algn="ctr">
              <a:buNone/>
            </a:pPr>
            <a:r>
              <a:rPr lang="en-US" b="1">
                <a:ea typeface="Calibri"/>
                <a:cs typeface="Arial" panose="020B0604020202020204"/>
              </a:rPr>
              <a:t>This section is worth 130 points total.</a:t>
            </a:r>
            <a:endParaRPr lang="en-US">
              <a:cs typeface="Arial" panose="020B0604020202020204"/>
            </a:endParaRPr>
          </a:p>
          <a:p>
            <a:pPr marL="0" indent="0" algn="ctr">
              <a:buNone/>
            </a:pPr>
            <a:endParaRPr lang="en-US" u="sng">
              <a:ea typeface="Calibri"/>
              <a:cs typeface="Calibri"/>
            </a:endParaRPr>
          </a:p>
          <a:p>
            <a:pPr marL="0" indent="0" algn="ctr">
              <a:buNone/>
            </a:pPr>
            <a:r>
              <a:rPr lang="en-US">
                <a:ea typeface="Calibri"/>
                <a:cs typeface="Calibri"/>
              </a:rPr>
              <a:t>The</a:t>
            </a:r>
            <a:r>
              <a:rPr lang="en-US" b="1">
                <a:ea typeface="Calibri"/>
                <a:cs typeface="Calibri"/>
              </a:rPr>
              <a:t> Workforce Increases </a:t>
            </a:r>
            <a:r>
              <a:rPr lang="en-US">
                <a:ea typeface="Calibri"/>
                <a:cs typeface="Calibri"/>
              </a:rPr>
              <a:t>subsection is worth</a:t>
            </a:r>
            <a:r>
              <a:rPr lang="en-US" b="1">
                <a:ea typeface="Calibri"/>
                <a:cs typeface="Calibri"/>
              </a:rPr>
              <a:t> 70 points</a:t>
            </a:r>
            <a:r>
              <a:rPr lang="en-US">
                <a:ea typeface="Calibri"/>
                <a:cs typeface="Calibri"/>
              </a:rPr>
              <a:t> and has two questions – numbers 1 and 2. </a:t>
            </a:r>
            <a:endParaRPr lang="en-US">
              <a:ea typeface="Calibri"/>
              <a:cs typeface="Arial" panose="020B0604020202020204"/>
            </a:endParaRPr>
          </a:p>
          <a:p>
            <a:pPr marL="0" indent="0" algn="ctr">
              <a:buNone/>
            </a:pPr>
            <a:r>
              <a:rPr lang="en-US">
                <a:ea typeface="Calibri"/>
                <a:cs typeface="Calibri"/>
              </a:rPr>
              <a:t>The</a:t>
            </a:r>
            <a:r>
              <a:rPr lang="en-US" b="1">
                <a:ea typeface="Calibri"/>
                <a:cs typeface="Calibri"/>
              </a:rPr>
              <a:t> Professional Development </a:t>
            </a:r>
            <a:r>
              <a:rPr lang="en-US">
                <a:ea typeface="Calibri"/>
                <a:cs typeface="Calibri"/>
              </a:rPr>
              <a:t>subsection is worth </a:t>
            </a:r>
            <a:r>
              <a:rPr lang="en-US" b="1">
                <a:ea typeface="Calibri"/>
                <a:cs typeface="Calibri"/>
              </a:rPr>
              <a:t>60 points</a:t>
            </a:r>
            <a:r>
              <a:rPr lang="en-US">
                <a:ea typeface="Calibri"/>
                <a:cs typeface="Calibri"/>
              </a:rPr>
              <a:t> and has two questions – numbers 3 and 4. </a:t>
            </a:r>
            <a:endParaRPr lang="en-US">
              <a:ea typeface="+mn-lt"/>
              <a:cs typeface="+mn-lt"/>
            </a:endParaRPr>
          </a:p>
          <a:p>
            <a:endParaRPr lang="en-US"/>
          </a:p>
        </p:txBody>
      </p:sp>
      <p:sp>
        <p:nvSpPr>
          <p:cNvPr id="4" name="Slide Number Placeholder 3">
            <a:extLst>
              <a:ext uri="{FF2B5EF4-FFF2-40B4-BE49-F238E27FC236}">
                <a16:creationId xmlns:a16="http://schemas.microsoft.com/office/drawing/2014/main" id="{47564B62-6091-4337-8285-100ED6843412}"/>
              </a:ext>
            </a:extLst>
          </p:cNvPr>
          <p:cNvSpPr>
            <a:spLocks noGrp="1"/>
          </p:cNvSpPr>
          <p:nvPr>
            <p:ph type="sldNum" sz="quarter" idx="10"/>
          </p:nvPr>
        </p:nvSpPr>
        <p:spPr/>
        <p:txBody>
          <a:bodyPr/>
          <a:lstStyle/>
          <a:p>
            <a:fld id="{432ED76D-8188-4B28-B316-CD85396F47B0}" type="slidenum">
              <a:rPr lang="en-US" smtClean="0"/>
              <a:pPr/>
              <a:t>23</a:t>
            </a:fld>
            <a:endParaRPr lang="en-US"/>
          </a:p>
        </p:txBody>
      </p:sp>
    </p:spTree>
    <p:extLst>
      <p:ext uri="{BB962C8B-B14F-4D97-AF65-F5344CB8AC3E}">
        <p14:creationId xmlns:p14="http://schemas.microsoft.com/office/powerpoint/2010/main" val="1071358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9187E-4D2E-4AB3-A124-AEAAAA9BE93C}"/>
              </a:ext>
            </a:extLst>
          </p:cNvPr>
          <p:cNvSpPr>
            <a:spLocks noGrp="1"/>
          </p:cNvSpPr>
          <p:nvPr>
            <p:ph type="title"/>
          </p:nvPr>
        </p:nvSpPr>
        <p:spPr/>
        <p:txBody>
          <a:bodyPr>
            <a:normAutofit/>
          </a:bodyPr>
          <a:lstStyle/>
          <a:p>
            <a:r>
              <a:rPr lang="en-US" sz="4000">
                <a:solidFill>
                  <a:schemeClr val="tx1"/>
                </a:solidFill>
                <a:cs typeface="Calibri"/>
              </a:rPr>
              <a:t>The Application - </a:t>
            </a:r>
            <a:br>
              <a:rPr lang="en-US" sz="4000">
                <a:solidFill>
                  <a:schemeClr val="tx1"/>
                </a:solidFill>
                <a:cs typeface="Calibri"/>
              </a:rPr>
            </a:br>
            <a:r>
              <a:rPr lang="en-US" sz="4000">
                <a:solidFill>
                  <a:schemeClr val="tx1"/>
                </a:solidFill>
                <a:cs typeface="Calibri"/>
              </a:rPr>
              <a:t>Section II: Application Narrative (2) </a:t>
            </a:r>
            <a:endParaRPr lang="en-US" sz="4000">
              <a:solidFill>
                <a:schemeClr val="tx1"/>
              </a:solidFill>
            </a:endParaRPr>
          </a:p>
        </p:txBody>
      </p:sp>
      <p:sp>
        <p:nvSpPr>
          <p:cNvPr id="3" name="Content Placeholder 2">
            <a:extLst>
              <a:ext uri="{FF2B5EF4-FFF2-40B4-BE49-F238E27FC236}">
                <a16:creationId xmlns:a16="http://schemas.microsoft.com/office/drawing/2014/main" id="{6B3EF289-4155-4027-9CED-E69BF906CE8E}"/>
              </a:ext>
            </a:extLst>
          </p:cNvPr>
          <p:cNvSpPr>
            <a:spLocks noGrp="1"/>
          </p:cNvSpPr>
          <p:nvPr>
            <p:ph idx="1"/>
          </p:nvPr>
        </p:nvSpPr>
        <p:spPr>
          <a:xfrm>
            <a:off x="152400" y="1523033"/>
            <a:ext cx="11887200" cy="4556034"/>
          </a:xfrm>
        </p:spPr>
        <p:txBody>
          <a:bodyPr vert="horz" lIns="91440" tIns="45720" rIns="91440" bIns="45720" rtlCol="0" anchor="t">
            <a:normAutofit/>
          </a:bodyPr>
          <a:lstStyle/>
          <a:p>
            <a:pPr marL="0" indent="0">
              <a:buNone/>
            </a:pPr>
            <a:r>
              <a:rPr lang="en-US" b="1">
                <a:ea typeface="Calibri"/>
                <a:cs typeface="Arial" panose="020B0604020202020204"/>
              </a:rPr>
              <a:t>Requirements:</a:t>
            </a:r>
          </a:p>
          <a:p>
            <a:pPr lvl="1">
              <a:buFont typeface="Arial" panose="020B0604020202020204" pitchFamily="34" charset="0"/>
              <a:buChar char="•"/>
            </a:pPr>
            <a:r>
              <a:rPr lang="en-US" sz="3200">
                <a:ea typeface="+mn-lt"/>
                <a:cs typeface="+mn-lt"/>
              </a:rPr>
              <a:t>Information included in the application must be relevant.</a:t>
            </a:r>
          </a:p>
          <a:p>
            <a:pPr lvl="1">
              <a:buFont typeface="Arial" panose="020B0604020202020204" pitchFamily="34" charset="0"/>
              <a:buChar char="•"/>
            </a:pPr>
            <a:r>
              <a:rPr lang="en-US" sz="3200">
                <a:ea typeface="+mn-lt"/>
                <a:cs typeface="+mn-lt"/>
              </a:rPr>
              <a:t>UPK Planning and Implementation Template responses may be used.  </a:t>
            </a:r>
          </a:p>
          <a:p>
            <a:pPr lvl="1">
              <a:buFont typeface="Arial" panose="020B0604020202020204" pitchFamily="34" charset="0"/>
              <a:buChar char="•"/>
            </a:pPr>
            <a:r>
              <a:rPr lang="en-US" sz="3200">
                <a:ea typeface="+mn-lt"/>
                <a:cs typeface="+mn-lt"/>
              </a:rPr>
              <a:t>Inclusion of false or misleading information is a cause for disqualification.</a:t>
            </a:r>
          </a:p>
          <a:p>
            <a:pPr lvl="1">
              <a:buFont typeface="Arial" panose="020B0604020202020204" pitchFamily="34" charset="0"/>
              <a:buChar char="•"/>
            </a:pPr>
            <a:r>
              <a:rPr lang="en-US" sz="3200">
                <a:ea typeface="+mn-lt"/>
                <a:cs typeface="+mn-lt"/>
              </a:rPr>
              <a:t>Character limit of 2500</a:t>
            </a:r>
          </a:p>
          <a:p>
            <a:pPr lvl="1">
              <a:buFont typeface="Arial" panose="020B0604020202020204" pitchFamily="34" charset="0"/>
              <a:buChar char="•"/>
            </a:pPr>
            <a:r>
              <a:rPr lang="en-US" sz="3200">
                <a:ea typeface="+mn-lt"/>
                <a:cs typeface="+mn-lt"/>
              </a:rPr>
              <a:t>An application that is plagiarized in any part or form from another agency’s EETD Grant application will be rejected. </a:t>
            </a:r>
            <a:endParaRPr lang="en-US" sz="3200" b="1" u="sng">
              <a:ea typeface="Calibri"/>
              <a:cs typeface="Arial" panose="020B0604020202020204"/>
            </a:endParaRPr>
          </a:p>
          <a:p>
            <a:endParaRPr lang="en-US"/>
          </a:p>
        </p:txBody>
      </p:sp>
      <p:sp>
        <p:nvSpPr>
          <p:cNvPr id="4" name="Slide Number Placeholder 3">
            <a:extLst>
              <a:ext uri="{FF2B5EF4-FFF2-40B4-BE49-F238E27FC236}">
                <a16:creationId xmlns:a16="http://schemas.microsoft.com/office/drawing/2014/main" id="{5926E8EC-A224-4065-BAA0-15B1F7F311E4}"/>
              </a:ext>
            </a:extLst>
          </p:cNvPr>
          <p:cNvSpPr>
            <a:spLocks noGrp="1"/>
          </p:cNvSpPr>
          <p:nvPr>
            <p:ph type="sldNum" sz="quarter" idx="10"/>
          </p:nvPr>
        </p:nvSpPr>
        <p:spPr/>
        <p:txBody>
          <a:bodyPr/>
          <a:lstStyle/>
          <a:p>
            <a:fld id="{432ED76D-8188-4B28-B316-CD85396F47B0}" type="slidenum">
              <a:rPr lang="en-US" smtClean="0"/>
              <a:pPr/>
              <a:t>24</a:t>
            </a:fld>
            <a:endParaRPr lang="en-US"/>
          </a:p>
        </p:txBody>
      </p:sp>
    </p:spTree>
    <p:extLst>
      <p:ext uri="{BB962C8B-B14F-4D97-AF65-F5344CB8AC3E}">
        <p14:creationId xmlns:p14="http://schemas.microsoft.com/office/powerpoint/2010/main" val="1620794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3311-E9AE-478C-B451-B79617F5CCD6}"/>
              </a:ext>
            </a:extLst>
          </p:cNvPr>
          <p:cNvSpPr>
            <a:spLocks noGrp="1"/>
          </p:cNvSpPr>
          <p:nvPr>
            <p:ph type="title"/>
          </p:nvPr>
        </p:nvSpPr>
        <p:spPr>
          <a:xfrm>
            <a:off x="152400" y="30799"/>
            <a:ext cx="11887200" cy="1325563"/>
          </a:xfrm>
        </p:spPr>
        <p:txBody>
          <a:bodyPr>
            <a:normAutofit/>
          </a:bodyPr>
          <a:lstStyle/>
          <a:p>
            <a:r>
              <a:rPr lang="en-US" sz="4000">
                <a:solidFill>
                  <a:schemeClr val="tx1"/>
                </a:solidFill>
                <a:cs typeface="Calibri"/>
              </a:rPr>
              <a:t>The Application - </a:t>
            </a:r>
            <a:br>
              <a:rPr lang="en-US" sz="4000">
                <a:solidFill>
                  <a:schemeClr val="tx1"/>
                </a:solidFill>
                <a:cs typeface="Calibri"/>
              </a:rPr>
            </a:br>
            <a:r>
              <a:rPr lang="en-US" sz="4000">
                <a:solidFill>
                  <a:schemeClr val="tx1"/>
                </a:solidFill>
                <a:cs typeface="Calibri"/>
              </a:rPr>
              <a:t>Section II: Application Narrative (3) </a:t>
            </a:r>
            <a:endParaRPr lang="en-US" sz="4000">
              <a:solidFill>
                <a:schemeClr val="tx1"/>
              </a:solidFill>
            </a:endParaRPr>
          </a:p>
        </p:txBody>
      </p:sp>
      <p:sp>
        <p:nvSpPr>
          <p:cNvPr id="3" name="Content Placeholder 2">
            <a:extLst>
              <a:ext uri="{FF2B5EF4-FFF2-40B4-BE49-F238E27FC236}">
                <a16:creationId xmlns:a16="http://schemas.microsoft.com/office/drawing/2014/main" id="{AFB254A0-1A7D-4ABC-AEA5-8D69F10515C4}"/>
              </a:ext>
            </a:extLst>
          </p:cNvPr>
          <p:cNvSpPr>
            <a:spLocks noGrp="1"/>
          </p:cNvSpPr>
          <p:nvPr>
            <p:ph idx="1"/>
          </p:nvPr>
        </p:nvSpPr>
        <p:spPr>
          <a:xfrm>
            <a:off x="152400" y="1882796"/>
            <a:ext cx="11887200" cy="4422866"/>
          </a:xfrm>
        </p:spPr>
        <p:txBody>
          <a:bodyPr>
            <a:normAutofit/>
          </a:bodyPr>
          <a:lstStyle/>
          <a:p>
            <a:pPr marL="0" indent="0" algn="ctr">
              <a:buNone/>
            </a:pPr>
            <a:r>
              <a:rPr lang="en-US" sz="2800" b="1">
                <a:ea typeface="+mn-lt"/>
                <a:cs typeface="Calibri"/>
              </a:rPr>
              <a:t>Questions 1 and 2 Relate to Workforce </a:t>
            </a:r>
            <a:r>
              <a:rPr lang="en-US" sz="2800">
                <a:ea typeface="+mn-lt"/>
                <a:cs typeface="Calibri"/>
              </a:rPr>
              <a:t> </a:t>
            </a:r>
            <a:endParaRPr lang="en-US" sz="2800" i="1">
              <a:ea typeface="+mn-lt"/>
              <a:cs typeface="+mn-lt"/>
            </a:endParaRPr>
          </a:p>
          <a:p>
            <a:pPr marL="0" indent="0">
              <a:buNone/>
            </a:pPr>
            <a:r>
              <a:rPr lang="en-US" sz="2800" b="1">
                <a:ea typeface="+mn-lt"/>
                <a:cs typeface="+mn-lt"/>
              </a:rPr>
              <a:t>Question 1:</a:t>
            </a:r>
            <a:r>
              <a:rPr lang="en-US" sz="2800">
                <a:ea typeface="+mn-lt"/>
                <a:cs typeface="+mn-lt"/>
              </a:rPr>
              <a:t> Describe in detail the LEA or consortium’s plan to increase the number of credentialed teachers who meet the requirements for teaching TK.</a:t>
            </a:r>
            <a:endParaRPr lang="en-US" sz="2800">
              <a:ea typeface="+mn-lt"/>
              <a:cs typeface="Arial"/>
            </a:endParaRPr>
          </a:p>
          <a:p>
            <a:pPr marL="457200" indent="-457200">
              <a:spcAft>
                <a:spcPts val="600"/>
              </a:spcAft>
            </a:pPr>
            <a:r>
              <a:rPr lang="en-US" sz="2800">
                <a:ea typeface="+mn-lt"/>
                <a:cs typeface="Arial"/>
              </a:rPr>
              <a:t>Plan should also describe answers to sub-questions (a) through (d)</a:t>
            </a:r>
          </a:p>
          <a:p>
            <a:pPr marL="0" indent="0">
              <a:buNone/>
            </a:pPr>
            <a:r>
              <a:rPr lang="en-US" sz="2800" b="1">
                <a:ea typeface="+mn-lt"/>
                <a:cs typeface="Calibri"/>
              </a:rPr>
              <a:t>Question 2:</a:t>
            </a:r>
            <a:r>
              <a:rPr lang="en-US" sz="2800">
                <a:ea typeface="+mn-lt"/>
                <a:cs typeface="Calibri"/>
              </a:rPr>
              <a:t> </a:t>
            </a:r>
            <a:r>
              <a:rPr lang="en-US" sz="2800">
                <a:ea typeface="+mn-lt"/>
                <a:cs typeface="+mn-lt"/>
              </a:rPr>
              <a:t>Describe in detail the LEA or consortium’s plan to increase the number of highly-qualified teachers to teach in CSPP.</a:t>
            </a:r>
            <a:endParaRPr lang="en-US" sz="2800">
              <a:ea typeface="+mn-lt"/>
              <a:cs typeface="Calibri"/>
            </a:endParaRPr>
          </a:p>
          <a:p>
            <a:pPr marL="457200" indent="-457200"/>
            <a:r>
              <a:rPr lang="en-US" sz="2800">
                <a:cs typeface="Calibri"/>
              </a:rPr>
              <a:t>Plan should also describe answers to sub questions (a) through (d)</a:t>
            </a:r>
            <a:endParaRPr lang="en-US" sz="2800">
              <a:cs typeface="Arial" panose="020B0604020202020204"/>
            </a:endParaRPr>
          </a:p>
          <a:p>
            <a:pPr marL="0" indent="0">
              <a:buNone/>
            </a:pPr>
            <a:endParaRPr lang="en-US" sz="3000"/>
          </a:p>
        </p:txBody>
      </p:sp>
      <p:sp>
        <p:nvSpPr>
          <p:cNvPr id="4" name="Slide Number Placeholder 3">
            <a:extLst>
              <a:ext uri="{FF2B5EF4-FFF2-40B4-BE49-F238E27FC236}">
                <a16:creationId xmlns:a16="http://schemas.microsoft.com/office/drawing/2014/main" id="{7A97224F-98D1-4518-87DC-0A06914B8CFC}"/>
              </a:ext>
            </a:extLst>
          </p:cNvPr>
          <p:cNvSpPr>
            <a:spLocks noGrp="1"/>
          </p:cNvSpPr>
          <p:nvPr>
            <p:ph type="sldNum" sz="quarter" idx="10"/>
          </p:nvPr>
        </p:nvSpPr>
        <p:spPr/>
        <p:txBody>
          <a:bodyPr/>
          <a:lstStyle/>
          <a:p>
            <a:fld id="{432ED76D-8188-4B28-B316-CD85396F47B0}" type="slidenum">
              <a:rPr lang="en-US" smtClean="0"/>
              <a:pPr/>
              <a:t>25</a:t>
            </a:fld>
            <a:endParaRPr lang="en-US"/>
          </a:p>
        </p:txBody>
      </p:sp>
    </p:spTree>
    <p:extLst>
      <p:ext uri="{BB962C8B-B14F-4D97-AF65-F5344CB8AC3E}">
        <p14:creationId xmlns:p14="http://schemas.microsoft.com/office/powerpoint/2010/main" val="404277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A4A74-D8EA-4173-9580-F8C67D1D6F8D}"/>
              </a:ext>
            </a:extLst>
          </p:cNvPr>
          <p:cNvSpPr>
            <a:spLocks noGrp="1"/>
          </p:cNvSpPr>
          <p:nvPr>
            <p:ph type="title"/>
          </p:nvPr>
        </p:nvSpPr>
        <p:spPr/>
        <p:txBody>
          <a:bodyPr>
            <a:normAutofit/>
          </a:bodyPr>
          <a:lstStyle/>
          <a:p>
            <a:r>
              <a:rPr lang="en-US" sz="4000">
                <a:solidFill>
                  <a:schemeClr val="tx1"/>
                </a:solidFill>
                <a:cs typeface="Calibri"/>
              </a:rPr>
              <a:t>The Application - </a:t>
            </a:r>
            <a:br>
              <a:rPr lang="en-US" sz="4000">
                <a:solidFill>
                  <a:schemeClr val="tx1"/>
                </a:solidFill>
                <a:cs typeface="Calibri"/>
              </a:rPr>
            </a:br>
            <a:r>
              <a:rPr lang="en-US" sz="4000">
                <a:solidFill>
                  <a:schemeClr val="tx1"/>
                </a:solidFill>
                <a:cs typeface="Calibri"/>
              </a:rPr>
              <a:t>Section II: Application Narrative (4)</a:t>
            </a:r>
            <a:endParaRPr lang="en-US" sz="4000">
              <a:solidFill>
                <a:schemeClr val="tx1"/>
              </a:solidFill>
            </a:endParaRPr>
          </a:p>
        </p:txBody>
      </p:sp>
      <p:sp>
        <p:nvSpPr>
          <p:cNvPr id="3" name="Content Placeholder 2">
            <a:extLst>
              <a:ext uri="{FF2B5EF4-FFF2-40B4-BE49-F238E27FC236}">
                <a16:creationId xmlns:a16="http://schemas.microsoft.com/office/drawing/2014/main" id="{7C1A2A71-5B79-450F-91D9-7E60159AD4C7}"/>
              </a:ext>
            </a:extLst>
          </p:cNvPr>
          <p:cNvSpPr>
            <a:spLocks noGrp="1"/>
          </p:cNvSpPr>
          <p:nvPr>
            <p:ph idx="1"/>
          </p:nvPr>
        </p:nvSpPr>
        <p:spPr>
          <a:xfrm>
            <a:off x="152400" y="2069372"/>
            <a:ext cx="11887200" cy="4422866"/>
          </a:xfrm>
        </p:spPr>
        <p:txBody>
          <a:bodyPr/>
          <a:lstStyle/>
          <a:p>
            <a:pPr marL="0" indent="0" algn="ctr">
              <a:spcAft>
                <a:spcPts val="1200"/>
              </a:spcAft>
              <a:buNone/>
            </a:pPr>
            <a:r>
              <a:rPr lang="en-US" b="1">
                <a:ea typeface="+mn-lt"/>
                <a:cs typeface="Calibri"/>
              </a:rPr>
              <a:t>Questions 3 and 4 Relate to Professional Development </a:t>
            </a:r>
            <a:r>
              <a:rPr lang="en-US">
                <a:ea typeface="+mn-lt"/>
                <a:cs typeface="Calibri"/>
              </a:rPr>
              <a:t> </a:t>
            </a:r>
          </a:p>
          <a:p>
            <a:pPr marL="0" indent="0">
              <a:spcAft>
                <a:spcPts val="1200"/>
              </a:spcAft>
              <a:buNone/>
            </a:pPr>
            <a:r>
              <a:rPr lang="en-US" b="1">
                <a:ea typeface="+mn-lt"/>
                <a:cs typeface="+mn-lt"/>
              </a:rPr>
              <a:t>Question 3: </a:t>
            </a:r>
            <a:r>
              <a:rPr lang="en-US">
                <a:ea typeface="+mn-lt"/>
                <a:cs typeface="+mn-lt"/>
              </a:rPr>
              <a:t>Describe in detail the LEA or consortium’s plan to increase the competencies for CSPP, TK, and K teachers in the following areas listed in (a) through (f).</a:t>
            </a:r>
            <a:endParaRPr lang="en-US">
              <a:ea typeface="+mn-lt"/>
              <a:cs typeface="Arial"/>
            </a:endParaRPr>
          </a:p>
          <a:p>
            <a:pPr marL="0" indent="0">
              <a:buNone/>
            </a:pPr>
            <a:r>
              <a:rPr lang="en-US" b="1">
                <a:ea typeface="+mn-lt"/>
                <a:cs typeface="Calibri"/>
              </a:rPr>
              <a:t>Question 4: </a:t>
            </a:r>
            <a:r>
              <a:rPr lang="en-US">
                <a:ea typeface="+mn-lt"/>
                <a:cs typeface="+mn-lt"/>
              </a:rPr>
              <a:t>Describe in detail the LEA or consortium's needs and plans for each of the following items listed in (a) through (f).</a:t>
            </a:r>
            <a:endParaRPr lang="en-US">
              <a:ea typeface="+mn-lt"/>
              <a:cs typeface="Calibri"/>
            </a:endParaRPr>
          </a:p>
          <a:p>
            <a:endParaRPr lang="en-US"/>
          </a:p>
        </p:txBody>
      </p:sp>
      <p:sp>
        <p:nvSpPr>
          <p:cNvPr id="4" name="Slide Number Placeholder 3">
            <a:extLst>
              <a:ext uri="{FF2B5EF4-FFF2-40B4-BE49-F238E27FC236}">
                <a16:creationId xmlns:a16="http://schemas.microsoft.com/office/drawing/2014/main" id="{2DA70F83-AF32-4474-A17F-C9F9131E6D8F}"/>
              </a:ext>
            </a:extLst>
          </p:cNvPr>
          <p:cNvSpPr>
            <a:spLocks noGrp="1"/>
          </p:cNvSpPr>
          <p:nvPr>
            <p:ph type="sldNum" sz="quarter" idx="10"/>
          </p:nvPr>
        </p:nvSpPr>
        <p:spPr/>
        <p:txBody>
          <a:bodyPr/>
          <a:lstStyle/>
          <a:p>
            <a:fld id="{432ED76D-8188-4B28-B316-CD85396F47B0}" type="slidenum">
              <a:rPr lang="en-US" smtClean="0"/>
              <a:pPr/>
              <a:t>26</a:t>
            </a:fld>
            <a:endParaRPr lang="en-US"/>
          </a:p>
        </p:txBody>
      </p:sp>
    </p:spTree>
    <p:extLst>
      <p:ext uri="{BB962C8B-B14F-4D97-AF65-F5344CB8AC3E}">
        <p14:creationId xmlns:p14="http://schemas.microsoft.com/office/powerpoint/2010/main" val="1172875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CD38-2AC2-4AAE-9A64-4B6FE389980F}"/>
              </a:ext>
            </a:extLst>
          </p:cNvPr>
          <p:cNvSpPr>
            <a:spLocks noGrp="1"/>
          </p:cNvSpPr>
          <p:nvPr>
            <p:ph type="title"/>
          </p:nvPr>
        </p:nvSpPr>
        <p:spPr/>
        <p:txBody>
          <a:bodyPr>
            <a:normAutofit/>
          </a:bodyPr>
          <a:lstStyle/>
          <a:p>
            <a:r>
              <a:rPr lang="en-US" sz="4000">
                <a:solidFill>
                  <a:schemeClr val="tx1"/>
                </a:solidFill>
                <a:cs typeface="Calibri"/>
              </a:rPr>
              <a:t>Section III: Application Data </a:t>
            </a:r>
            <a:endParaRPr lang="en-US" sz="4000">
              <a:solidFill>
                <a:schemeClr val="tx1"/>
              </a:solidFill>
            </a:endParaRPr>
          </a:p>
        </p:txBody>
      </p:sp>
      <p:sp>
        <p:nvSpPr>
          <p:cNvPr id="3" name="Slide Number Placeholder 2">
            <a:extLst>
              <a:ext uri="{FF2B5EF4-FFF2-40B4-BE49-F238E27FC236}">
                <a16:creationId xmlns:a16="http://schemas.microsoft.com/office/drawing/2014/main" id="{17AFA03F-B08E-4EB2-B61A-7BB1CAB2B684}"/>
              </a:ext>
            </a:extLst>
          </p:cNvPr>
          <p:cNvSpPr>
            <a:spLocks noGrp="1"/>
          </p:cNvSpPr>
          <p:nvPr>
            <p:ph type="sldNum" sz="quarter" idx="10"/>
          </p:nvPr>
        </p:nvSpPr>
        <p:spPr/>
        <p:txBody>
          <a:bodyPr/>
          <a:lstStyle/>
          <a:p>
            <a:fld id="{432ED76D-8188-4B28-B316-CD85396F47B0}" type="slidenum">
              <a:rPr lang="en-US" smtClean="0"/>
              <a:pPr/>
              <a:t>27</a:t>
            </a:fld>
            <a:endParaRPr lang="en-US"/>
          </a:p>
        </p:txBody>
      </p:sp>
    </p:spTree>
    <p:extLst>
      <p:ext uri="{BB962C8B-B14F-4D97-AF65-F5344CB8AC3E}">
        <p14:creationId xmlns:p14="http://schemas.microsoft.com/office/powerpoint/2010/main" val="3098761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B8DA-DA41-427D-8F35-A84D710B093F}"/>
              </a:ext>
            </a:extLst>
          </p:cNvPr>
          <p:cNvSpPr>
            <a:spLocks noGrp="1"/>
          </p:cNvSpPr>
          <p:nvPr>
            <p:ph type="title"/>
          </p:nvPr>
        </p:nvSpPr>
        <p:spPr/>
        <p:txBody>
          <a:bodyPr>
            <a:normAutofit/>
          </a:bodyPr>
          <a:lstStyle/>
          <a:p>
            <a:r>
              <a:rPr lang="en-US" sz="4000">
                <a:solidFill>
                  <a:schemeClr val="tx1"/>
                </a:solidFill>
                <a:cs typeface="Calibri"/>
              </a:rPr>
              <a:t>The Application - </a:t>
            </a:r>
            <a:br>
              <a:rPr lang="en-US" sz="4000">
                <a:solidFill>
                  <a:schemeClr val="tx1"/>
                </a:solidFill>
                <a:cs typeface="Calibri"/>
              </a:rPr>
            </a:br>
            <a:r>
              <a:rPr lang="en-US" sz="4000">
                <a:solidFill>
                  <a:schemeClr val="tx1"/>
                </a:solidFill>
                <a:cs typeface="Calibri"/>
              </a:rPr>
              <a:t>Section III: Application Data</a:t>
            </a:r>
            <a:endParaRPr lang="en-US" sz="4000">
              <a:solidFill>
                <a:schemeClr val="tx1"/>
              </a:solidFill>
            </a:endParaRPr>
          </a:p>
        </p:txBody>
      </p:sp>
      <p:sp>
        <p:nvSpPr>
          <p:cNvPr id="3" name="Content Placeholder 2">
            <a:extLst>
              <a:ext uri="{FF2B5EF4-FFF2-40B4-BE49-F238E27FC236}">
                <a16:creationId xmlns:a16="http://schemas.microsoft.com/office/drawing/2014/main" id="{C2AD6855-64CE-4527-A1D8-F91F92B7AB2E}"/>
              </a:ext>
            </a:extLst>
          </p:cNvPr>
          <p:cNvSpPr>
            <a:spLocks noGrp="1"/>
          </p:cNvSpPr>
          <p:nvPr>
            <p:ph idx="1"/>
          </p:nvPr>
        </p:nvSpPr>
        <p:spPr>
          <a:xfrm>
            <a:off x="152400" y="1638300"/>
            <a:ext cx="11887200" cy="4491567"/>
          </a:xfrm>
        </p:spPr>
        <p:txBody>
          <a:bodyPr vert="horz" lIns="91440" tIns="45720" rIns="91440" bIns="45720" rtlCol="0" anchor="t">
            <a:normAutofit lnSpcReduction="10000"/>
          </a:bodyPr>
          <a:lstStyle/>
          <a:p>
            <a:pPr marL="0" indent="0" algn="ctr">
              <a:buNone/>
            </a:pPr>
            <a:r>
              <a:rPr lang="en-US" b="1">
                <a:ea typeface="Calibri"/>
                <a:cs typeface="Arial" panose="020B0604020202020204"/>
              </a:rPr>
              <a:t>This section is worth 20 points total.</a:t>
            </a:r>
            <a:endParaRPr lang="en-US">
              <a:cs typeface="Arial" panose="020B0604020202020204"/>
            </a:endParaRPr>
          </a:p>
          <a:p>
            <a:pPr marL="0" indent="0">
              <a:buNone/>
            </a:pPr>
            <a:r>
              <a:rPr lang="en-US" sz="2800">
                <a:ea typeface="Calibri"/>
                <a:cs typeface="Calibri"/>
              </a:rPr>
              <a:t>Two parts: </a:t>
            </a:r>
          </a:p>
          <a:p>
            <a:pPr marL="514350" indent="-514350">
              <a:lnSpc>
                <a:spcPct val="110000"/>
              </a:lnSpc>
              <a:buAutoNum type="arabicPeriod"/>
            </a:pPr>
            <a:r>
              <a:rPr lang="en-US" sz="2800">
                <a:ea typeface="+mn-lt"/>
                <a:cs typeface="+mn-lt"/>
              </a:rPr>
              <a:t>Provide data for the LEA or consortium using 2021–22 school year data to support your written narrative plans provided in Section II. </a:t>
            </a:r>
            <a:r>
              <a:rPr lang="en-US" sz="2800">
                <a:ea typeface="+mn-lt"/>
                <a:cs typeface="Calibri"/>
              </a:rPr>
              <a:t>The data provided will not be scored or monitored.</a:t>
            </a:r>
            <a:endParaRPr lang="en-US" sz="2800">
              <a:ea typeface="+mn-lt"/>
              <a:cs typeface="+mn-lt"/>
            </a:endParaRPr>
          </a:p>
          <a:p>
            <a:pPr marL="514350" indent="-514350">
              <a:lnSpc>
                <a:spcPct val="110000"/>
              </a:lnSpc>
              <a:buAutoNum type="arabicPeriod"/>
            </a:pPr>
            <a:r>
              <a:rPr lang="en-US" sz="2800">
                <a:ea typeface="+mn-lt"/>
                <a:cs typeface="+mn-lt"/>
              </a:rPr>
              <a:t>Check the boxes on the Snap Survey on the following: </a:t>
            </a:r>
            <a:endParaRPr lang="en-US" sz="2800">
              <a:ea typeface="+mn-lt"/>
              <a:cs typeface="Arial"/>
            </a:endParaRPr>
          </a:p>
          <a:p>
            <a:pPr marL="1028700" lvl="1" indent="-342900">
              <a:buFont typeface="Arial" panose="020B0604020202020204" pitchFamily="34" charset="0"/>
              <a:buChar char="•"/>
            </a:pPr>
            <a:r>
              <a:rPr lang="en-US">
                <a:ea typeface="+mn-lt"/>
                <a:cs typeface="+mn-lt"/>
              </a:rPr>
              <a:t>Did you ensure that written prompts link to the data provided in the CSPP data section? </a:t>
            </a:r>
            <a:endParaRPr lang="en-US">
              <a:cs typeface="Arial"/>
            </a:endParaRPr>
          </a:p>
          <a:p>
            <a:pPr marL="1028700" lvl="1" indent="-342900">
              <a:buFont typeface="Arial" panose="020B0604020202020204" pitchFamily="34" charset="0"/>
              <a:buChar char="•"/>
            </a:pPr>
            <a:r>
              <a:rPr lang="en-US">
                <a:ea typeface="+mn-lt"/>
                <a:cs typeface="+mn-lt"/>
              </a:rPr>
              <a:t>Did you ensure that written prompts link to the data provided in the TK data section? </a:t>
            </a:r>
            <a:endParaRPr lang="en-US" b="1">
              <a:ea typeface="Calibri"/>
              <a:cs typeface="Arial"/>
            </a:endParaRPr>
          </a:p>
          <a:p>
            <a:endParaRPr lang="en-US"/>
          </a:p>
        </p:txBody>
      </p:sp>
      <p:sp>
        <p:nvSpPr>
          <p:cNvPr id="4" name="Slide Number Placeholder 3">
            <a:extLst>
              <a:ext uri="{FF2B5EF4-FFF2-40B4-BE49-F238E27FC236}">
                <a16:creationId xmlns:a16="http://schemas.microsoft.com/office/drawing/2014/main" id="{B993BACA-4067-4AD8-A9E0-08413230A1E0}"/>
              </a:ext>
            </a:extLst>
          </p:cNvPr>
          <p:cNvSpPr>
            <a:spLocks noGrp="1"/>
          </p:cNvSpPr>
          <p:nvPr>
            <p:ph type="sldNum" sz="quarter" idx="10"/>
          </p:nvPr>
        </p:nvSpPr>
        <p:spPr/>
        <p:txBody>
          <a:bodyPr/>
          <a:lstStyle/>
          <a:p>
            <a:fld id="{432ED76D-8188-4B28-B316-CD85396F47B0}" type="slidenum">
              <a:rPr lang="en-US" smtClean="0"/>
              <a:pPr/>
              <a:t>28</a:t>
            </a:fld>
            <a:endParaRPr lang="en-US"/>
          </a:p>
        </p:txBody>
      </p:sp>
    </p:spTree>
    <p:extLst>
      <p:ext uri="{BB962C8B-B14F-4D97-AF65-F5344CB8AC3E}">
        <p14:creationId xmlns:p14="http://schemas.microsoft.com/office/powerpoint/2010/main" val="3113880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3E064-1C5B-472D-AE76-74E080CE16F4}"/>
              </a:ext>
            </a:extLst>
          </p:cNvPr>
          <p:cNvSpPr>
            <a:spLocks noGrp="1"/>
          </p:cNvSpPr>
          <p:nvPr>
            <p:ph type="title"/>
          </p:nvPr>
        </p:nvSpPr>
        <p:spPr/>
        <p:txBody>
          <a:bodyPr>
            <a:normAutofit/>
          </a:bodyPr>
          <a:lstStyle/>
          <a:p>
            <a:r>
              <a:rPr lang="en-US" sz="4400">
                <a:solidFill>
                  <a:schemeClr val="tx1"/>
                </a:solidFill>
                <a:cs typeface="Calibri"/>
              </a:rPr>
              <a:t>Section IV: Application Budget</a:t>
            </a:r>
            <a:endParaRPr lang="en-US" sz="4400">
              <a:solidFill>
                <a:schemeClr val="tx1"/>
              </a:solidFill>
            </a:endParaRPr>
          </a:p>
        </p:txBody>
      </p:sp>
      <p:sp>
        <p:nvSpPr>
          <p:cNvPr id="3" name="Slide Number Placeholder 2">
            <a:extLst>
              <a:ext uri="{FF2B5EF4-FFF2-40B4-BE49-F238E27FC236}">
                <a16:creationId xmlns:a16="http://schemas.microsoft.com/office/drawing/2014/main" id="{A3D261BE-B77E-413D-9AC3-A241D21164D1}"/>
              </a:ext>
            </a:extLst>
          </p:cNvPr>
          <p:cNvSpPr>
            <a:spLocks noGrp="1"/>
          </p:cNvSpPr>
          <p:nvPr>
            <p:ph type="sldNum" sz="quarter" idx="10"/>
          </p:nvPr>
        </p:nvSpPr>
        <p:spPr/>
        <p:txBody>
          <a:bodyPr/>
          <a:lstStyle/>
          <a:p>
            <a:fld id="{432ED76D-8188-4B28-B316-CD85396F47B0}" type="slidenum">
              <a:rPr lang="en-US" smtClean="0"/>
              <a:pPr/>
              <a:t>29</a:t>
            </a:fld>
            <a:endParaRPr lang="en-US"/>
          </a:p>
        </p:txBody>
      </p:sp>
    </p:spTree>
    <p:extLst>
      <p:ext uri="{BB962C8B-B14F-4D97-AF65-F5344CB8AC3E}">
        <p14:creationId xmlns:p14="http://schemas.microsoft.com/office/powerpoint/2010/main" val="421405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327101-6B85-409D-AA7E-824C7D931B27}"/>
              </a:ext>
            </a:extLst>
          </p:cNvPr>
          <p:cNvSpPr>
            <a:spLocks noGrp="1"/>
          </p:cNvSpPr>
          <p:nvPr>
            <p:ph type="title"/>
          </p:nvPr>
        </p:nvSpPr>
        <p:spPr>
          <a:xfrm>
            <a:off x="152400" y="64666"/>
            <a:ext cx="11887200" cy="846068"/>
          </a:xfrm>
        </p:spPr>
        <p:txBody>
          <a:bodyPr>
            <a:normAutofit/>
          </a:bodyPr>
          <a:lstStyle/>
          <a:p>
            <a:r>
              <a:rPr lang="en-US" sz="4000">
                <a:solidFill>
                  <a:schemeClr val="bg1"/>
                </a:solidFill>
                <a:cs typeface="Calibri"/>
              </a:rPr>
              <a:t>Technical Assistance Webinar Agenda</a:t>
            </a:r>
            <a:endParaRPr lang="en-US" sz="4000">
              <a:solidFill>
                <a:schemeClr val="bg1"/>
              </a:solidFill>
            </a:endParaRPr>
          </a:p>
        </p:txBody>
      </p:sp>
      <p:sp>
        <p:nvSpPr>
          <p:cNvPr id="8" name="Content Placeholder 7">
            <a:extLst>
              <a:ext uri="{FF2B5EF4-FFF2-40B4-BE49-F238E27FC236}">
                <a16:creationId xmlns:a16="http://schemas.microsoft.com/office/drawing/2014/main" id="{8E8A6002-0232-4FAF-97B1-F429D25C7EC3}"/>
              </a:ext>
            </a:extLst>
          </p:cNvPr>
          <p:cNvSpPr>
            <a:spLocks noGrp="1"/>
          </p:cNvSpPr>
          <p:nvPr>
            <p:ph sz="half" idx="1"/>
          </p:nvPr>
        </p:nvSpPr>
        <p:spPr>
          <a:xfrm>
            <a:off x="152400" y="910734"/>
            <a:ext cx="5852160" cy="5137369"/>
          </a:xfrm>
        </p:spPr>
        <p:txBody>
          <a:bodyPr vert="horz" lIns="91440" tIns="45720" rIns="91440" bIns="45720" rtlCol="0" anchor="t">
            <a:normAutofit fontScale="25000" lnSpcReduction="20000"/>
          </a:bodyPr>
          <a:lstStyle/>
          <a:p>
            <a:pPr marL="514350" indent="-514350">
              <a:lnSpc>
                <a:spcPct val="120000"/>
              </a:lnSpc>
              <a:buAutoNum type="arabicPeriod"/>
            </a:pPr>
            <a:r>
              <a:rPr lang="en-US" sz="12000" dirty="0">
                <a:latin typeface="Arial"/>
                <a:cs typeface="Arial"/>
              </a:rPr>
              <a:t>Room Check</a:t>
            </a:r>
            <a:endParaRPr lang="en-US" sz="12000" dirty="0">
              <a:latin typeface="Arial" panose="020B0604020202020204" pitchFamily="34" charset="0"/>
              <a:ea typeface="Calibri"/>
              <a:cs typeface="Arial" panose="020B0604020202020204" pitchFamily="34" charset="0"/>
            </a:endParaRPr>
          </a:p>
          <a:p>
            <a:pPr marL="514350" indent="-514350">
              <a:lnSpc>
                <a:spcPct val="120000"/>
              </a:lnSpc>
              <a:buAutoNum type="arabicPeriod"/>
            </a:pPr>
            <a:r>
              <a:rPr lang="en-US" sz="12000" dirty="0">
                <a:latin typeface="Arial" panose="020B0604020202020204" pitchFamily="34" charset="0"/>
                <a:cs typeface="Arial" panose="020B0604020202020204" pitchFamily="34" charset="0"/>
              </a:rPr>
              <a:t>Basic Information</a:t>
            </a:r>
          </a:p>
          <a:p>
            <a:pPr marL="514350" indent="-514350">
              <a:lnSpc>
                <a:spcPct val="120000"/>
              </a:lnSpc>
              <a:buAutoNum type="arabicPeriod"/>
            </a:pPr>
            <a:r>
              <a:rPr lang="en-US" sz="12000" dirty="0">
                <a:latin typeface="Arial" panose="020B0604020202020204" pitchFamily="34" charset="0"/>
                <a:cs typeface="Arial" panose="020B0604020202020204" pitchFamily="34" charset="0"/>
              </a:rPr>
              <a:t>Fundamental Information</a:t>
            </a:r>
            <a:endParaRPr lang="en-US" sz="12000" dirty="0">
              <a:latin typeface="Arial" panose="020B0604020202020204" pitchFamily="34" charset="0"/>
              <a:ea typeface="Calibri"/>
              <a:cs typeface="Arial" panose="020B0604020202020204" pitchFamily="34" charset="0"/>
            </a:endParaRPr>
          </a:p>
          <a:p>
            <a:pPr marL="514350" indent="-514350">
              <a:lnSpc>
                <a:spcPct val="120000"/>
              </a:lnSpc>
              <a:buAutoNum type="arabicPeriod"/>
            </a:pPr>
            <a:r>
              <a:rPr lang="en-US" sz="12000" dirty="0">
                <a:latin typeface="Arial" panose="020B0604020202020204" pitchFamily="34" charset="0"/>
                <a:cs typeface="Arial" panose="020B0604020202020204" pitchFamily="34" charset="0"/>
              </a:rPr>
              <a:t>The Application</a:t>
            </a:r>
            <a:endParaRPr lang="en-US" sz="12000" dirty="0">
              <a:latin typeface="Arial" panose="020B0604020202020204" pitchFamily="34" charset="0"/>
              <a:ea typeface="Calibri"/>
              <a:cs typeface="Arial" panose="020B0604020202020204" pitchFamily="34" charset="0"/>
            </a:endParaRPr>
          </a:p>
          <a:p>
            <a:pPr marL="514350" indent="-514350">
              <a:lnSpc>
                <a:spcPct val="120000"/>
              </a:lnSpc>
              <a:buAutoNum type="arabicPeriod"/>
            </a:pPr>
            <a:r>
              <a:rPr lang="en-US" sz="12000" dirty="0">
                <a:latin typeface="Arial" panose="020B0604020202020204" pitchFamily="34" charset="0"/>
                <a:cs typeface="Arial" panose="020B0604020202020204" pitchFamily="34" charset="0"/>
              </a:rPr>
              <a:t>Award Determinations</a:t>
            </a:r>
            <a:endParaRPr lang="en-US" sz="12000" dirty="0">
              <a:latin typeface="Arial" panose="020B0604020202020204" pitchFamily="34" charset="0"/>
              <a:ea typeface="Calibri"/>
              <a:cs typeface="Arial" panose="020B0604020202020204" pitchFamily="34" charset="0"/>
            </a:endParaRPr>
          </a:p>
          <a:p>
            <a:pPr marL="514350" indent="-514350">
              <a:lnSpc>
                <a:spcPct val="120000"/>
              </a:lnSpc>
              <a:buAutoNum type="arabicPeriod"/>
            </a:pPr>
            <a:r>
              <a:rPr lang="en-US" sz="12000" dirty="0">
                <a:latin typeface="Arial" panose="020B0604020202020204" pitchFamily="34" charset="0"/>
                <a:cs typeface="Arial" panose="020B0604020202020204" pitchFamily="34" charset="0"/>
              </a:rPr>
              <a:t>Highlight some Key Dates</a:t>
            </a:r>
          </a:p>
          <a:p>
            <a:pPr marL="514350" indent="-514350">
              <a:lnSpc>
                <a:spcPct val="120000"/>
              </a:lnSpc>
              <a:buAutoNum type="arabicPeriod"/>
            </a:pPr>
            <a:r>
              <a:rPr lang="en-US" sz="12000" dirty="0">
                <a:latin typeface="Arial" panose="020B0604020202020204" pitchFamily="34" charset="0"/>
                <a:cs typeface="Arial" panose="020B0604020202020204" pitchFamily="34" charset="0"/>
              </a:rPr>
              <a:t>Questions (time permitting)</a:t>
            </a:r>
          </a:p>
          <a:p>
            <a:endParaRPr lang="en-US" dirty="0"/>
          </a:p>
        </p:txBody>
      </p:sp>
      <p:sp>
        <p:nvSpPr>
          <p:cNvPr id="9" name="Content Placeholder 8">
            <a:extLst>
              <a:ext uri="{FF2B5EF4-FFF2-40B4-BE49-F238E27FC236}">
                <a16:creationId xmlns:a16="http://schemas.microsoft.com/office/drawing/2014/main" id="{C5140459-CB55-4B4F-849C-750F813F8DFE}"/>
              </a:ext>
            </a:extLst>
          </p:cNvPr>
          <p:cNvSpPr>
            <a:spLocks noGrp="1"/>
          </p:cNvSpPr>
          <p:nvPr>
            <p:ph sz="half" idx="2"/>
          </p:nvPr>
        </p:nvSpPr>
        <p:spPr>
          <a:xfrm>
            <a:off x="6004560" y="809897"/>
            <a:ext cx="5852160" cy="5238206"/>
          </a:xfrm>
          <a:solidFill>
            <a:schemeClr val="bg1"/>
          </a:solidFill>
        </p:spPr>
        <p:txBody>
          <a:bodyPr>
            <a:normAutofit fontScale="25000" lnSpcReduction="20000"/>
          </a:bodyPr>
          <a:lstStyle/>
          <a:p>
            <a:pPr marL="0" indent="0" algn="ctr">
              <a:spcBef>
                <a:spcPts val="3000"/>
              </a:spcBef>
              <a:spcAft>
                <a:spcPts val="1200"/>
              </a:spcAft>
              <a:buNone/>
            </a:pPr>
            <a:endParaRPr lang="en-US" sz="11200" b="1" dirty="0">
              <a:solidFill>
                <a:schemeClr val="accent1">
                  <a:lumMod val="75000"/>
                </a:schemeClr>
              </a:solidFill>
              <a:cs typeface="Calibri"/>
            </a:endParaRPr>
          </a:p>
          <a:p>
            <a:pPr marL="0" indent="0" algn="ctr">
              <a:spcBef>
                <a:spcPts val="300"/>
              </a:spcBef>
              <a:spcAft>
                <a:spcPts val="600"/>
              </a:spcAft>
              <a:buNone/>
            </a:pPr>
            <a:r>
              <a:rPr lang="en-US" sz="11200" b="1" dirty="0">
                <a:solidFill>
                  <a:schemeClr val="accent1">
                    <a:lumMod val="75000"/>
                  </a:schemeClr>
                </a:solidFill>
                <a:cs typeface="Calibri"/>
              </a:rPr>
              <a:t>Room check:</a:t>
            </a:r>
            <a:endParaRPr lang="en-US" sz="11200" b="1" dirty="0">
              <a:solidFill>
                <a:schemeClr val="accent1">
                  <a:lumMod val="75000"/>
                </a:schemeClr>
              </a:solidFill>
              <a:cs typeface="Arial"/>
            </a:endParaRPr>
          </a:p>
          <a:p>
            <a:pPr>
              <a:lnSpc>
                <a:spcPct val="120000"/>
              </a:lnSpc>
            </a:pPr>
            <a:r>
              <a:rPr lang="en-US" sz="10400" dirty="0">
                <a:solidFill>
                  <a:schemeClr val="accent1">
                    <a:lumMod val="75000"/>
                  </a:schemeClr>
                </a:solidFill>
                <a:cs typeface="Calibri"/>
              </a:rPr>
              <a:t>You can turn on closed captioning</a:t>
            </a:r>
            <a:endParaRPr lang="en-US" sz="10400" dirty="0">
              <a:solidFill>
                <a:schemeClr val="accent1">
                  <a:lumMod val="75000"/>
                </a:schemeClr>
              </a:solidFill>
              <a:cs typeface="Arial"/>
            </a:endParaRPr>
          </a:p>
          <a:p>
            <a:pPr>
              <a:lnSpc>
                <a:spcPct val="120000"/>
              </a:lnSpc>
            </a:pPr>
            <a:r>
              <a:rPr lang="en-US" sz="10400" dirty="0">
                <a:solidFill>
                  <a:schemeClr val="accent1">
                    <a:lumMod val="75000"/>
                  </a:schemeClr>
                </a:solidFill>
                <a:ea typeface="Calibri"/>
                <a:cs typeface="Calibri"/>
              </a:rPr>
              <a:t>You can ask Questions in the Q&amp;A feature </a:t>
            </a:r>
            <a:endParaRPr lang="en-US" sz="10400" dirty="0">
              <a:solidFill>
                <a:schemeClr val="accent1">
                  <a:lumMod val="75000"/>
                </a:schemeClr>
              </a:solidFill>
              <a:cs typeface="Calibri"/>
            </a:endParaRPr>
          </a:p>
          <a:p>
            <a:pPr>
              <a:lnSpc>
                <a:spcPct val="120000"/>
              </a:lnSpc>
            </a:pPr>
            <a:r>
              <a:rPr lang="en-US" sz="10400" dirty="0">
                <a:solidFill>
                  <a:schemeClr val="accent1">
                    <a:lumMod val="75000"/>
                  </a:schemeClr>
                </a:solidFill>
                <a:cs typeface="Calibri"/>
              </a:rPr>
              <a:t>Time permitting, we will answer questions at the end</a:t>
            </a:r>
            <a:endParaRPr lang="en-US" sz="10400" dirty="0">
              <a:solidFill>
                <a:schemeClr val="accent1">
                  <a:lumMod val="75000"/>
                </a:schemeClr>
              </a:solidFill>
              <a:ea typeface="Calibri"/>
              <a:cs typeface="Calibri"/>
            </a:endParaRPr>
          </a:p>
          <a:p>
            <a:pPr>
              <a:lnSpc>
                <a:spcPct val="120000"/>
              </a:lnSpc>
            </a:pPr>
            <a:r>
              <a:rPr lang="en-US" sz="10400" b="1" dirty="0">
                <a:solidFill>
                  <a:schemeClr val="accent1">
                    <a:lumMod val="75000"/>
                  </a:schemeClr>
                </a:solidFill>
                <a:cs typeface="Calibri"/>
              </a:rPr>
              <a:t>YES</a:t>
            </a:r>
            <a:r>
              <a:rPr lang="en-US" sz="10400" dirty="0">
                <a:solidFill>
                  <a:schemeClr val="accent1">
                    <a:lumMod val="75000"/>
                  </a:schemeClr>
                </a:solidFill>
                <a:cs typeface="Calibri"/>
              </a:rPr>
              <a:t> - this webinar is being recorded</a:t>
            </a:r>
            <a:endParaRPr lang="en-US" sz="10400" dirty="0">
              <a:solidFill>
                <a:schemeClr val="accent1">
                  <a:lumMod val="75000"/>
                </a:schemeClr>
              </a:solidFill>
              <a:ea typeface="Calibri"/>
              <a:cs typeface="Calibri"/>
            </a:endParaRPr>
          </a:p>
          <a:p>
            <a:pPr>
              <a:lnSpc>
                <a:spcPct val="120000"/>
              </a:lnSpc>
            </a:pPr>
            <a:r>
              <a:rPr lang="en-US" sz="10400" b="1" dirty="0">
                <a:solidFill>
                  <a:schemeClr val="accent1">
                    <a:lumMod val="75000"/>
                  </a:schemeClr>
                </a:solidFill>
                <a:cs typeface="Calibri"/>
              </a:rPr>
              <a:t>YES</a:t>
            </a:r>
            <a:r>
              <a:rPr lang="en-US" sz="10400" dirty="0">
                <a:solidFill>
                  <a:schemeClr val="accent1">
                    <a:lumMod val="75000"/>
                  </a:schemeClr>
                </a:solidFill>
                <a:cs typeface="Calibri"/>
              </a:rPr>
              <a:t> - A copy of this slide deck will be posted to the request for application (RFA) webpage</a:t>
            </a:r>
            <a:endParaRPr lang="en-US" sz="10400" dirty="0">
              <a:ea typeface="Calibri"/>
              <a:cs typeface="Calibri"/>
            </a:endParaRPr>
          </a:p>
          <a:p>
            <a:pPr marL="0" indent="0">
              <a:buNone/>
            </a:pPr>
            <a:endParaRPr lang="en-US" dirty="0"/>
          </a:p>
        </p:txBody>
      </p:sp>
      <p:sp>
        <p:nvSpPr>
          <p:cNvPr id="5" name="Slide Number Placeholder 4">
            <a:extLst>
              <a:ext uri="{FF2B5EF4-FFF2-40B4-BE49-F238E27FC236}">
                <a16:creationId xmlns:a16="http://schemas.microsoft.com/office/drawing/2014/main" id="{2E88DFEC-79E9-475C-A65B-10C015303C99}"/>
              </a:ext>
            </a:extLst>
          </p:cNvPr>
          <p:cNvSpPr>
            <a:spLocks noGrp="1"/>
          </p:cNvSpPr>
          <p:nvPr>
            <p:ph type="sldNum" sz="quarter" idx="10"/>
          </p:nvPr>
        </p:nvSpPr>
        <p:spPr/>
        <p:txBody>
          <a:bodyPr/>
          <a:lstStyle/>
          <a:p>
            <a:fld id="{432ED76D-8188-4B28-B316-CD85396F47B0}" type="slidenum">
              <a:rPr lang="en-US" smtClean="0"/>
              <a:pPr/>
              <a:t>3</a:t>
            </a:fld>
            <a:endParaRPr lang="en-US"/>
          </a:p>
        </p:txBody>
      </p:sp>
    </p:spTree>
    <p:extLst>
      <p:ext uri="{BB962C8B-B14F-4D97-AF65-F5344CB8AC3E}">
        <p14:creationId xmlns:p14="http://schemas.microsoft.com/office/powerpoint/2010/main" val="1725535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2BEF-DE47-4E08-9035-5BF6A4F550FC}"/>
              </a:ext>
            </a:extLst>
          </p:cNvPr>
          <p:cNvSpPr>
            <a:spLocks noGrp="1"/>
          </p:cNvSpPr>
          <p:nvPr>
            <p:ph type="title"/>
          </p:nvPr>
        </p:nvSpPr>
        <p:spPr/>
        <p:txBody>
          <a:bodyPr>
            <a:normAutofit/>
          </a:bodyPr>
          <a:lstStyle/>
          <a:p>
            <a:r>
              <a:rPr lang="en-US" sz="4000">
                <a:solidFill>
                  <a:schemeClr val="tx1"/>
                </a:solidFill>
                <a:cs typeface="Calibri"/>
              </a:rPr>
              <a:t>The Application - </a:t>
            </a:r>
            <a:br>
              <a:rPr lang="en-US" sz="4000">
                <a:solidFill>
                  <a:schemeClr val="tx1"/>
                </a:solidFill>
                <a:cs typeface="Calibri"/>
              </a:rPr>
            </a:br>
            <a:r>
              <a:rPr lang="en-US" sz="4000">
                <a:solidFill>
                  <a:schemeClr val="tx1"/>
                </a:solidFill>
                <a:cs typeface="Calibri"/>
              </a:rPr>
              <a:t>Section IV: Application Budget  </a:t>
            </a:r>
            <a:endParaRPr lang="en-US" sz="4000">
              <a:solidFill>
                <a:schemeClr val="tx1"/>
              </a:solidFill>
            </a:endParaRPr>
          </a:p>
        </p:txBody>
      </p:sp>
      <p:sp>
        <p:nvSpPr>
          <p:cNvPr id="3" name="Content Placeholder 2">
            <a:extLst>
              <a:ext uri="{FF2B5EF4-FFF2-40B4-BE49-F238E27FC236}">
                <a16:creationId xmlns:a16="http://schemas.microsoft.com/office/drawing/2014/main" id="{27D2D537-0022-45E0-8F9C-D3CE4CBE5479}"/>
              </a:ext>
            </a:extLst>
          </p:cNvPr>
          <p:cNvSpPr>
            <a:spLocks noGrp="1"/>
          </p:cNvSpPr>
          <p:nvPr>
            <p:ph idx="1"/>
          </p:nvPr>
        </p:nvSpPr>
        <p:spPr>
          <a:xfrm>
            <a:off x="152400" y="1638300"/>
            <a:ext cx="11887200" cy="4671376"/>
          </a:xfrm>
        </p:spPr>
        <p:txBody>
          <a:bodyPr>
            <a:normAutofit fontScale="92500" lnSpcReduction="10000"/>
          </a:bodyPr>
          <a:lstStyle/>
          <a:p>
            <a:pPr marL="0" indent="0" algn="ctr">
              <a:buNone/>
            </a:pPr>
            <a:r>
              <a:rPr lang="en-US" sz="3500" b="1" dirty="0">
                <a:cs typeface="Calibri"/>
              </a:rPr>
              <a:t>This section is worth 15 points total.</a:t>
            </a:r>
            <a:endParaRPr lang="en-US" sz="3500" dirty="0">
              <a:ea typeface="+mn-lt"/>
              <a:cs typeface="+mn-lt"/>
            </a:endParaRPr>
          </a:p>
          <a:p>
            <a:pPr marL="0" indent="0">
              <a:buNone/>
            </a:pPr>
            <a:r>
              <a:rPr lang="en-US" sz="3000" dirty="0">
                <a:cs typeface="Calibri"/>
              </a:rPr>
              <a:t>Two parts: </a:t>
            </a:r>
          </a:p>
          <a:p>
            <a:pPr marL="514350" indent="-514350">
              <a:buAutoNum type="arabicPeriod"/>
            </a:pPr>
            <a:r>
              <a:rPr lang="en-US" sz="3000" dirty="0">
                <a:cs typeface="Calibri"/>
              </a:rPr>
              <a:t>Proposed Budget Narrative: Required, worth </a:t>
            </a:r>
            <a:r>
              <a:rPr lang="en-US" sz="3000" b="1" dirty="0">
                <a:cs typeface="Calibri"/>
              </a:rPr>
              <a:t>15 points</a:t>
            </a:r>
            <a:endParaRPr lang="en-US" sz="3000" b="1" dirty="0">
              <a:ea typeface="+mn-lt"/>
              <a:cs typeface="+mn-lt"/>
            </a:endParaRPr>
          </a:p>
          <a:p>
            <a:pPr marL="971550" lvl="1" indent="-514350">
              <a:buFont typeface="Arial,Sans-Serif"/>
              <a:buChar char="•"/>
            </a:pPr>
            <a:r>
              <a:rPr lang="en-US" sz="3000" dirty="0">
                <a:cs typeface="Calibri"/>
              </a:rPr>
              <a:t>Provide sufficient detail for each identified cost associated with implementing the proposed goals and activities.</a:t>
            </a:r>
            <a:r>
              <a:rPr lang="en-US" sz="3000" dirty="0">
                <a:cs typeface="Arial"/>
              </a:rPr>
              <a:t> </a:t>
            </a:r>
            <a:endParaRPr lang="en-US" sz="3000" dirty="0">
              <a:ea typeface="+mn-lt"/>
              <a:cs typeface="+mn-lt"/>
            </a:endParaRPr>
          </a:p>
          <a:p>
            <a:pPr marL="971550" lvl="1" indent="-514350">
              <a:buFont typeface="Arial,Sans-Serif"/>
              <a:buChar char="•"/>
            </a:pPr>
            <a:r>
              <a:rPr lang="en-US" sz="3000" dirty="0">
                <a:cs typeface="Calibri"/>
              </a:rPr>
              <a:t>Once scored by the readers, the CDE will review the budget for completion and cost-effectiveness. </a:t>
            </a:r>
            <a:endParaRPr lang="en-US" sz="3000" dirty="0">
              <a:cs typeface="Arial"/>
            </a:endParaRPr>
          </a:p>
          <a:p>
            <a:pPr marL="514350" indent="-514350">
              <a:buAutoNum type="arabicPeriod"/>
            </a:pPr>
            <a:r>
              <a:rPr lang="en-US" sz="3000" dirty="0">
                <a:cs typeface="Arial"/>
              </a:rPr>
              <a:t>Proposed Budget Summary: Required; </a:t>
            </a:r>
            <a:r>
              <a:rPr lang="en-US" sz="3000" b="1" dirty="0">
                <a:cs typeface="Arial"/>
              </a:rPr>
              <a:t>not scored</a:t>
            </a:r>
            <a:endParaRPr lang="en-US" sz="3000" dirty="0">
              <a:ea typeface="+mn-lt"/>
              <a:cs typeface="+mn-lt"/>
            </a:endParaRPr>
          </a:p>
          <a:p>
            <a:pPr marL="971550" lvl="1" indent="-514350">
              <a:buFont typeface="Arial"/>
              <a:buChar char="•"/>
            </a:pPr>
            <a:r>
              <a:rPr lang="en-US" sz="3000" dirty="0">
                <a:ea typeface="+mn-lt"/>
                <a:cs typeface="Calibri"/>
              </a:rPr>
              <a:t>Grant Program Period is July 1, 2022, through June 30, 2025</a:t>
            </a:r>
            <a:endParaRPr lang="en-US" sz="3000" dirty="0">
              <a:ea typeface="+mn-lt"/>
              <a:cs typeface="+mn-lt"/>
            </a:endParaRPr>
          </a:p>
          <a:p>
            <a:pPr marL="971550" lvl="1" indent="-514350">
              <a:buFont typeface="Arial"/>
              <a:buChar char="•"/>
            </a:pPr>
            <a:r>
              <a:rPr lang="en-US" sz="3000" dirty="0">
                <a:ea typeface="+mn-lt"/>
                <a:cs typeface="+mn-lt"/>
              </a:rPr>
              <a:t>Applicants must provide totals for each Object Code and the Summary should align with the Proposed Budget Detail.</a:t>
            </a:r>
            <a:endParaRPr lang="en-US" sz="3000" dirty="0">
              <a:latin typeface="Calibri"/>
              <a:cs typeface="Calibri"/>
            </a:endParaRPr>
          </a:p>
          <a:p>
            <a:endParaRPr lang="en-US" dirty="0"/>
          </a:p>
        </p:txBody>
      </p:sp>
      <p:sp>
        <p:nvSpPr>
          <p:cNvPr id="4" name="Slide Number Placeholder 3">
            <a:extLst>
              <a:ext uri="{FF2B5EF4-FFF2-40B4-BE49-F238E27FC236}">
                <a16:creationId xmlns:a16="http://schemas.microsoft.com/office/drawing/2014/main" id="{928DE0BF-1930-475E-BDFD-9EC8B0F4602B}"/>
              </a:ext>
            </a:extLst>
          </p:cNvPr>
          <p:cNvSpPr>
            <a:spLocks noGrp="1"/>
          </p:cNvSpPr>
          <p:nvPr>
            <p:ph type="sldNum" sz="quarter" idx="10"/>
          </p:nvPr>
        </p:nvSpPr>
        <p:spPr/>
        <p:txBody>
          <a:bodyPr/>
          <a:lstStyle/>
          <a:p>
            <a:fld id="{432ED76D-8188-4B28-B316-CD85396F47B0}" type="slidenum">
              <a:rPr lang="en-US" smtClean="0"/>
              <a:pPr/>
              <a:t>30</a:t>
            </a:fld>
            <a:endParaRPr lang="en-US"/>
          </a:p>
        </p:txBody>
      </p:sp>
    </p:spTree>
    <p:extLst>
      <p:ext uri="{BB962C8B-B14F-4D97-AF65-F5344CB8AC3E}">
        <p14:creationId xmlns:p14="http://schemas.microsoft.com/office/powerpoint/2010/main" val="4287407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60E3-72D2-4BE8-B190-D72E6FA737B5}"/>
              </a:ext>
            </a:extLst>
          </p:cNvPr>
          <p:cNvSpPr>
            <a:spLocks noGrp="1"/>
          </p:cNvSpPr>
          <p:nvPr>
            <p:ph type="title"/>
          </p:nvPr>
        </p:nvSpPr>
        <p:spPr>
          <a:xfrm>
            <a:off x="152400" y="1"/>
            <a:ext cx="11887200" cy="2743199"/>
          </a:xfrm>
        </p:spPr>
        <p:txBody>
          <a:bodyPr>
            <a:normAutofit/>
          </a:bodyPr>
          <a:lstStyle/>
          <a:p>
            <a:pPr>
              <a:spcBef>
                <a:spcPts val="600"/>
              </a:spcBef>
              <a:spcAft>
                <a:spcPts val="1200"/>
              </a:spcAft>
            </a:pPr>
            <a:r>
              <a:rPr lang="en-US" sz="4000">
                <a:solidFill>
                  <a:schemeClr val="tx1"/>
                </a:solidFill>
                <a:cs typeface="Calibri"/>
              </a:rPr>
              <a:t>Section V: Allocation Priority</a:t>
            </a:r>
            <a:br>
              <a:rPr lang="en-US">
                <a:solidFill>
                  <a:schemeClr val="tx1"/>
                </a:solidFill>
                <a:cs typeface="Calibri"/>
              </a:rPr>
            </a:br>
            <a:r>
              <a:rPr lang="en-US" sz="2800">
                <a:solidFill>
                  <a:schemeClr val="tx1"/>
                </a:solidFill>
                <a:cs typeface="Calibri"/>
              </a:rPr>
              <a:t>Applicants are only scored on Section V if they </a:t>
            </a:r>
            <a:r>
              <a:rPr lang="en-US" sz="2800">
                <a:solidFill>
                  <a:schemeClr val="tx1"/>
                </a:solidFill>
                <a:ea typeface="+mj-lt"/>
                <a:cs typeface="+mj-lt"/>
              </a:rPr>
              <a:t>meet a threshold qualified score of 115 out of 165 total points on Sections II through IV (70 percent of the total score)</a:t>
            </a:r>
            <a:endParaRPr lang="en-US" sz="2800">
              <a:solidFill>
                <a:schemeClr val="tx1"/>
              </a:solidFill>
            </a:endParaRPr>
          </a:p>
        </p:txBody>
      </p:sp>
      <p:sp>
        <p:nvSpPr>
          <p:cNvPr id="3" name="Slide Number Placeholder 2">
            <a:extLst>
              <a:ext uri="{FF2B5EF4-FFF2-40B4-BE49-F238E27FC236}">
                <a16:creationId xmlns:a16="http://schemas.microsoft.com/office/drawing/2014/main" id="{B8E06410-E088-4224-9232-9C28DAF33C1A}"/>
              </a:ext>
            </a:extLst>
          </p:cNvPr>
          <p:cNvSpPr>
            <a:spLocks noGrp="1"/>
          </p:cNvSpPr>
          <p:nvPr>
            <p:ph type="sldNum" sz="quarter" idx="10"/>
          </p:nvPr>
        </p:nvSpPr>
        <p:spPr/>
        <p:txBody>
          <a:bodyPr/>
          <a:lstStyle/>
          <a:p>
            <a:fld id="{432ED76D-8188-4B28-B316-CD85396F47B0}" type="slidenum">
              <a:rPr lang="en-US" smtClean="0"/>
              <a:pPr/>
              <a:t>31</a:t>
            </a:fld>
            <a:endParaRPr lang="en-US"/>
          </a:p>
        </p:txBody>
      </p:sp>
    </p:spTree>
    <p:extLst>
      <p:ext uri="{BB962C8B-B14F-4D97-AF65-F5344CB8AC3E}">
        <p14:creationId xmlns:p14="http://schemas.microsoft.com/office/powerpoint/2010/main" val="4146616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73B32-B4C6-495A-B7FD-3ADC3B44EEB2}"/>
              </a:ext>
            </a:extLst>
          </p:cNvPr>
          <p:cNvSpPr>
            <a:spLocks noGrp="1"/>
          </p:cNvSpPr>
          <p:nvPr>
            <p:ph type="title"/>
          </p:nvPr>
        </p:nvSpPr>
        <p:spPr/>
        <p:txBody>
          <a:bodyPr>
            <a:normAutofit/>
          </a:bodyPr>
          <a:lstStyle/>
          <a:p>
            <a:r>
              <a:rPr lang="en-US" sz="4000">
                <a:solidFill>
                  <a:schemeClr val="tx1"/>
                </a:solidFill>
                <a:cs typeface="Calibri"/>
              </a:rPr>
              <a:t>The Application - </a:t>
            </a:r>
            <a:br>
              <a:rPr lang="en-US" sz="4000">
                <a:solidFill>
                  <a:schemeClr val="tx1"/>
                </a:solidFill>
                <a:cs typeface="Calibri"/>
              </a:rPr>
            </a:br>
            <a:r>
              <a:rPr lang="en-US" sz="4000">
                <a:solidFill>
                  <a:schemeClr val="tx1"/>
                </a:solidFill>
                <a:cs typeface="Calibri"/>
              </a:rPr>
              <a:t>Section V: Allocation Priority </a:t>
            </a:r>
            <a:endParaRPr lang="en-US" sz="4000">
              <a:solidFill>
                <a:schemeClr val="tx1"/>
              </a:solidFill>
            </a:endParaRPr>
          </a:p>
        </p:txBody>
      </p:sp>
      <p:sp>
        <p:nvSpPr>
          <p:cNvPr id="3" name="Content Placeholder 2">
            <a:extLst>
              <a:ext uri="{FF2B5EF4-FFF2-40B4-BE49-F238E27FC236}">
                <a16:creationId xmlns:a16="http://schemas.microsoft.com/office/drawing/2014/main" id="{8938B584-2849-4BB7-8D6F-85CACC76E0D7}"/>
              </a:ext>
            </a:extLst>
          </p:cNvPr>
          <p:cNvSpPr>
            <a:spLocks noGrp="1"/>
          </p:cNvSpPr>
          <p:nvPr>
            <p:ph idx="1"/>
          </p:nvPr>
        </p:nvSpPr>
        <p:spPr/>
        <p:txBody>
          <a:bodyPr>
            <a:normAutofit fontScale="92500" lnSpcReduction="10000"/>
          </a:bodyPr>
          <a:lstStyle/>
          <a:p>
            <a:pPr marL="0" indent="0" algn="ctr">
              <a:buNone/>
            </a:pPr>
            <a:r>
              <a:rPr lang="en-US" sz="3500" b="1" dirty="0">
                <a:ea typeface="Calibri"/>
                <a:cs typeface="Arial" panose="020B0604020202020204"/>
              </a:rPr>
              <a:t>This section is worth 70 points total </a:t>
            </a:r>
            <a:endParaRPr lang="en-US" sz="3500" dirty="0">
              <a:ea typeface="Calibri"/>
              <a:cs typeface="Arial" panose="020B0604020202020204"/>
            </a:endParaRPr>
          </a:p>
          <a:p>
            <a:pPr marL="0" indent="0" algn="ctr">
              <a:buNone/>
            </a:pPr>
            <a:r>
              <a:rPr lang="en-US" sz="3500" b="1" dirty="0">
                <a:ea typeface="Calibri"/>
                <a:cs typeface="Arial" panose="020B0604020202020204"/>
              </a:rPr>
              <a:t>and is noncumulative. </a:t>
            </a:r>
            <a:endParaRPr lang="en-US" sz="3500" dirty="0">
              <a:ea typeface="+mn-lt"/>
              <a:cs typeface="Calibri"/>
            </a:endParaRPr>
          </a:p>
          <a:p>
            <a:pPr marL="0" indent="0">
              <a:buNone/>
            </a:pPr>
            <a:r>
              <a:rPr lang="en-US" sz="3000" dirty="0">
                <a:ea typeface="+mn-lt"/>
                <a:cs typeface="Calibri"/>
              </a:rPr>
              <a:t>For an applicant to be scored in Section V:</a:t>
            </a:r>
          </a:p>
          <a:p>
            <a:pPr marL="514350" indent="-514350">
              <a:buAutoNum type="arabicPeriod"/>
            </a:pPr>
            <a:r>
              <a:rPr lang="en-US" sz="3000" dirty="0">
                <a:ea typeface="Calibri"/>
                <a:cs typeface="Calibri"/>
              </a:rPr>
              <a:t>Passed the Applicant Screen Checklist</a:t>
            </a:r>
          </a:p>
          <a:p>
            <a:pPr marL="514350" indent="-514350">
              <a:buAutoNum type="arabicPeriod"/>
            </a:pPr>
            <a:r>
              <a:rPr lang="en-US" sz="3000" dirty="0">
                <a:ea typeface="Calibri"/>
                <a:cs typeface="Calibri"/>
              </a:rPr>
              <a:t>Sections II through IV met the threshold of 70 percent (115 out of 165 total points)</a:t>
            </a:r>
          </a:p>
          <a:p>
            <a:pPr marL="514350" indent="-514350">
              <a:buAutoNum type="arabicPeriod"/>
            </a:pPr>
            <a:r>
              <a:rPr lang="en-US" sz="3000" dirty="0">
                <a:ea typeface="Calibri"/>
                <a:cs typeface="Calibri"/>
              </a:rPr>
              <a:t>All Notification of Eligibility appeals have been heard. </a:t>
            </a:r>
          </a:p>
          <a:p>
            <a:pPr marL="0" indent="0">
              <a:buNone/>
            </a:pPr>
            <a:endParaRPr lang="en-US" sz="3000" dirty="0">
              <a:ea typeface="Calibri"/>
              <a:cs typeface="Calibri"/>
            </a:endParaRPr>
          </a:p>
          <a:p>
            <a:pPr marL="0" indent="0" algn="ctr">
              <a:buNone/>
            </a:pPr>
            <a:r>
              <a:rPr lang="en-US" sz="3000" dirty="0">
                <a:ea typeface="Calibri"/>
                <a:cs typeface="Calibri"/>
              </a:rPr>
              <a:t>All applications being scored for Section V will begin at zero. </a:t>
            </a:r>
          </a:p>
          <a:p>
            <a:endParaRPr lang="en-US" dirty="0"/>
          </a:p>
        </p:txBody>
      </p:sp>
      <p:sp>
        <p:nvSpPr>
          <p:cNvPr id="4" name="Slide Number Placeholder 3">
            <a:extLst>
              <a:ext uri="{FF2B5EF4-FFF2-40B4-BE49-F238E27FC236}">
                <a16:creationId xmlns:a16="http://schemas.microsoft.com/office/drawing/2014/main" id="{F5081DE0-A61E-4185-81BF-EE5FD5C94E8A}"/>
              </a:ext>
            </a:extLst>
          </p:cNvPr>
          <p:cNvSpPr>
            <a:spLocks noGrp="1"/>
          </p:cNvSpPr>
          <p:nvPr>
            <p:ph type="sldNum" sz="quarter" idx="10"/>
          </p:nvPr>
        </p:nvSpPr>
        <p:spPr/>
        <p:txBody>
          <a:bodyPr/>
          <a:lstStyle/>
          <a:p>
            <a:fld id="{432ED76D-8188-4B28-B316-CD85396F47B0}" type="slidenum">
              <a:rPr lang="en-US" smtClean="0"/>
              <a:pPr/>
              <a:t>32</a:t>
            </a:fld>
            <a:endParaRPr lang="en-US"/>
          </a:p>
        </p:txBody>
      </p:sp>
    </p:spTree>
    <p:extLst>
      <p:ext uri="{BB962C8B-B14F-4D97-AF65-F5344CB8AC3E}">
        <p14:creationId xmlns:p14="http://schemas.microsoft.com/office/powerpoint/2010/main" val="2431239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B957-93F5-4BC4-8640-36068D881496}"/>
              </a:ext>
            </a:extLst>
          </p:cNvPr>
          <p:cNvSpPr>
            <a:spLocks noGrp="1"/>
          </p:cNvSpPr>
          <p:nvPr>
            <p:ph type="title"/>
          </p:nvPr>
        </p:nvSpPr>
        <p:spPr/>
        <p:txBody>
          <a:bodyPr>
            <a:normAutofit/>
          </a:bodyPr>
          <a:lstStyle/>
          <a:p>
            <a:r>
              <a:rPr lang="en-US" sz="4000">
                <a:solidFill>
                  <a:schemeClr val="tx1"/>
                </a:solidFill>
                <a:cs typeface="Calibri"/>
              </a:rPr>
              <a:t>The Application - </a:t>
            </a:r>
            <a:br>
              <a:rPr lang="en-US" sz="4000">
                <a:solidFill>
                  <a:schemeClr val="tx1"/>
                </a:solidFill>
                <a:cs typeface="Calibri"/>
              </a:rPr>
            </a:br>
            <a:r>
              <a:rPr lang="en-US" sz="4000">
                <a:solidFill>
                  <a:schemeClr val="tx1"/>
                </a:solidFill>
                <a:cs typeface="Calibri"/>
              </a:rPr>
              <a:t>Section V: Allocation Priority (2)</a:t>
            </a:r>
            <a:endParaRPr lang="en-US" sz="4000">
              <a:solidFill>
                <a:schemeClr val="tx1"/>
              </a:solidFill>
            </a:endParaRPr>
          </a:p>
        </p:txBody>
      </p:sp>
      <p:sp>
        <p:nvSpPr>
          <p:cNvPr id="3" name="Content Placeholder 2">
            <a:extLst>
              <a:ext uri="{FF2B5EF4-FFF2-40B4-BE49-F238E27FC236}">
                <a16:creationId xmlns:a16="http://schemas.microsoft.com/office/drawing/2014/main" id="{40519E07-651C-4D53-BFCC-7B0B07132ABA}"/>
              </a:ext>
            </a:extLst>
          </p:cNvPr>
          <p:cNvSpPr>
            <a:spLocks noGrp="1"/>
          </p:cNvSpPr>
          <p:nvPr>
            <p:ph idx="1"/>
          </p:nvPr>
        </p:nvSpPr>
        <p:spPr>
          <a:xfrm>
            <a:off x="152400" y="1638300"/>
            <a:ext cx="11887200" cy="4739167"/>
          </a:xfrm>
        </p:spPr>
        <p:txBody>
          <a:bodyPr>
            <a:normAutofit fontScale="92500"/>
          </a:bodyPr>
          <a:lstStyle/>
          <a:p>
            <a:pPr marL="0" indent="0">
              <a:buNone/>
            </a:pPr>
            <a:r>
              <a:rPr lang="en-US" b="1">
                <a:ea typeface="+mn-lt"/>
                <a:cs typeface="Calibri"/>
              </a:rPr>
              <a:t>Instructions:</a:t>
            </a:r>
            <a:endParaRPr lang="en-US" b="1"/>
          </a:p>
          <a:p>
            <a:pPr marL="0" indent="0">
              <a:buNone/>
            </a:pPr>
            <a:r>
              <a:rPr lang="en-US">
                <a:ea typeface="+mn-lt"/>
                <a:cs typeface="+mn-lt"/>
              </a:rPr>
              <a:t>Describe the student population the LEA or consortium intends to serve using the 2021–22 fiscal year data, unless otherwise noted. </a:t>
            </a:r>
            <a:endParaRPr lang="en-US">
              <a:ea typeface="+mn-lt"/>
              <a:cs typeface="Calibri"/>
            </a:endParaRPr>
          </a:p>
          <a:p>
            <a:pPr marL="457200" indent="-457200"/>
            <a:r>
              <a:rPr lang="en-US" sz="2800">
                <a:ea typeface="+mn-lt"/>
                <a:cs typeface="+mn-lt"/>
              </a:rPr>
              <a:t>This includes children that are currently being served and numbers of those planning to be served in full-day CSPP, TK, or K programs offered by the LEA or CBO. </a:t>
            </a:r>
            <a:endParaRPr lang="en-US" sz="2800">
              <a:ea typeface="Calibri"/>
              <a:cs typeface="Calibri"/>
            </a:endParaRPr>
          </a:p>
          <a:p>
            <a:pPr marL="0" indent="0">
              <a:buNone/>
            </a:pPr>
            <a:r>
              <a:rPr lang="en-US" b="1">
                <a:ea typeface="Calibri"/>
                <a:cs typeface="Arial"/>
              </a:rPr>
              <a:t>The Why:</a:t>
            </a:r>
            <a:endParaRPr lang="en-US">
              <a:ea typeface="+mn-lt"/>
              <a:cs typeface="+mn-lt"/>
            </a:endParaRPr>
          </a:p>
          <a:p>
            <a:pPr marL="0" indent="0">
              <a:buNone/>
            </a:pPr>
            <a:r>
              <a:rPr lang="en-US">
                <a:ea typeface="+mn-lt"/>
                <a:cs typeface="+mn-lt"/>
              </a:rPr>
              <a:t>The goal of this section is to elevate the statutory targeted student population need alongside an LEA’s workforce needs as required by </a:t>
            </a:r>
            <a:r>
              <a:rPr lang="en-US" i="1">
                <a:ea typeface="+mn-lt"/>
                <a:cs typeface="+mn-lt"/>
              </a:rPr>
              <a:t>EC</a:t>
            </a:r>
            <a:r>
              <a:rPr lang="en-US">
                <a:ea typeface="+mn-lt"/>
                <a:cs typeface="+mn-lt"/>
              </a:rPr>
              <a:t> Section 8281.5(d)(5). </a:t>
            </a:r>
          </a:p>
          <a:p>
            <a:endParaRPr lang="en-US"/>
          </a:p>
        </p:txBody>
      </p:sp>
      <p:sp>
        <p:nvSpPr>
          <p:cNvPr id="4" name="Slide Number Placeholder 3">
            <a:extLst>
              <a:ext uri="{FF2B5EF4-FFF2-40B4-BE49-F238E27FC236}">
                <a16:creationId xmlns:a16="http://schemas.microsoft.com/office/drawing/2014/main" id="{E6C3DA2E-1C09-4915-82B8-C87EF73C1F0D}"/>
              </a:ext>
            </a:extLst>
          </p:cNvPr>
          <p:cNvSpPr>
            <a:spLocks noGrp="1"/>
          </p:cNvSpPr>
          <p:nvPr>
            <p:ph type="sldNum" sz="quarter" idx="10"/>
          </p:nvPr>
        </p:nvSpPr>
        <p:spPr/>
        <p:txBody>
          <a:bodyPr/>
          <a:lstStyle/>
          <a:p>
            <a:fld id="{432ED76D-8188-4B28-B316-CD85396F47B0}" type="slidenum">
              <a:rPr lang="en-US" smtClean="0"/>
              <a:pPr/>
              <a:t>33</a:t>
            </a:fld>
            <a:endParaRPr lang="en-US"/>
          </a:p>
        </p:txBody>
      </p:sp>
    </p:spTree>
    <p:extLst>
      <p:ext uri="{BB962C8B-B14F-4D97-AF65-F5344CB8AC3E}">
        <p14:creationId xmlns:p14="http://schemas.microsoft.com/office/powerpoint/2010/main" val="2997393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D3AA-5C85-4FA2-AA63-DD16937EB9AA}"/>
              </a:ext>
            </a:extLst>
          </p:cNvPr>
          <p:cNvSpPr>
            <a:spLocks noGrp="1"/>
          </p:cNvSpPr>
          <p:nvPr>
            <p:ph type="title"/>
          </p:nvPr>
        </p:nvSpPr>
        <p:spPr/>
        <p:txBody>
          <a:bodyPr>
            <a:normAutofit/>
          </a:bodyPr>
          <a:lstStyle/>
          <a:p>
            <a:r>
              <a:rPr lang="en-US" sz="4000" dirty="0">
                <a:solidFill>
                  <a:schemeClr val="tx1"/>
                </a:solidFill>
                <a:cs typeface="Calibri"/>
              </a:rPr>
              <a:t>The Application - </a:t>
            </a:r>
            <a:br>
              <a:rPr lang="en-US" sz="4000" dirty="0">
                <a:solidFill>
                  <a:schemeClr val="tx1"/>
                </a:solidFill>
                <a:cs typeface="Calibri"/>
              </a:rPr>
            </a:br>
            <a:r>
              <a:rPr lang="en-US" sz="4000" dirty="0">
                <a:solidFill>
                  <a:schemeClr val="tx1"/>
                </a:solidFill>
                <a:cs typeface="Calibri"/>
              </a:rPr>
              <a:t>Section V: Allocation Priority (3)</a:t>
            </a:r>
            <a:endParaRPr lang="en-US" sz="4000" dirty="0">
              <a:solidFill>
                <a:schemeClr val="tx1"/>
              </a:solidFill>
            </a:endParaRPr>
          </a:p>
        </p:txBody>
      </p:sp>
      <p:sp>
        <p:nvSpPr>
          <p:cNvPr id="4" name="Slide Number Placeholder 3">
            <a:extLst>
              <a:ext uri="{FF2B5EF4-FFF2-40B4-BE49-F238E27FC236}">
                <a16:creationId xmlns:a16="http://schemas.microsoft.com/office/drawing/2014/main" id="{191510EC-B075-4591-803C-C66FB9062AD7}"/>
              </a:ext>
            </a:extLst>
          </p:cNvPr>
          <p:cNvSpPr>
            <a:spLocks noGrp="1"/>
          </p:cNvSpPr>
          <p:nvPr>
            <p:ph type="sldNum" sz="quarter" idx="10"/>
          </p:nvPr>
        </p:nvSpPr>
        <p:spPr/>
        <p:txBody>
          <a:bodyPr/>
          <a:lstStyle/>
          <a:p>
            <a:fld id="{432ED76D-8188-4B28-B316-CD85396F47B0}" type="slidenum">
              <a:rPr lang="en-US" smtClean="0"/>
              <a:pPr/>
              <a:t>34</a:t>
            </a:fld>
            <a:endParaRPr lang="en-US"/>
          </a:p>
        </p:txBody>
      </p:sp>
      <p:sp>
        <p:nvSpPr>
          <p:cNvPr id="9" name="Content Placeholder 8">
            <a:extLst>
              <a:ext uri="{FF2B5EF4-FFF2-40B4-BE49-F238E27FC236}">
                <a16:creationId xmlns:a16="http://schemas.microsoft.com/office/drawing/2014/main" id="{E331EC15-05C2-4281-B84A-9311CE69A4C3}"/>
              </a:ext>
            </a:extLst>
          </p:cNvPr>
          <p:cNvSpPr>
            <a:spLocks noGrp="1"/>
          </p:cNvSpPr>
          <p:nvPr>
            <p:ph idx="1"/>
          </p:nvPr>
        </p:nvSpPr>
        <p:spPr/>
        <p:txBody>
          <a:bodyPr/>
          <a:lstStyle/>
          <a:p>
            <a:r>
              <a:rPr lang="en-US" b="1" dirty="0"/>
              <a:t>Provide Either a Yes or No Response</a:t>
            </a:r>
          </a:p>
          <a:p>
            <a:pPr lvl="1">
              <a:buFont typeface="Arial" panose="020B0604020202020204" pitchFamily="34" charset="0"/>
              <a:buChar char="•"/>
            </a:pPr>
            <a:r>
              <a:rPr lang="en-US" dirty="0"/>
              <a:t>The extent to which the LEA or consortium is located in a county that has more than three young children, three to five years of age, inclusive, for every licensed childcare slot.</a:t>
            </a:r>
          </a:p>
          <a:p>
            <a:pPr lvl="1">
              <a:buFont typeface="Arial" panose="020B0604020202020204" pitchFamily="34" charset="0"/>
              <a:buChar char="•"/>
            </a:pPr>
            <a:r>
              <a:rPr lang="en-US" dirty="0"/>
              <a:t>Does the LEA or consortium operate in an attendance area where a significant disproportionality of particular races or ethnicities, as described in Section 1418(d) of Title 20 of the United States Code, has been identified in special education?</a:t>
            </a:r>
          </a:p>
          <a:p>
            <a:endParaRPr lang="en-US" dirty="0">
              <a:solidFill>
                <a:schemeClr val="bg2">
                  <a:lumMod val="10000"/>
                </a:schemeClr>
              </a:solidFill>
            </a:endParaRPr>
          </a:p>
          <a:p>
            <a:endParaRPr lang="en-US" dirty="0"/>
          </a:p>
        </p:txBody>
      </p:sp>
    </p:spTree>
    <p:extLst>
      <p:ext uri="{BB962C8B-B14F-4D97-AF65-F5344CB8AC3E}">
        <p14:creationId xmlns:p14="http://schemas.microsoft.com/office/powerpoint/2010/main" val="2462552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E9F77-F92B-4AEE-A3D7-8ACFD7F98F29}"/>
              </a:ext>
            </a:extLst>
          </p:cNvPr>
          <p:cNvSpPr>
            <a:spLocks noGrp="1"/>
          </p:cNvSpPr>
          <p:nvPr>
            <p:ph type="title"/>
          </p:nvPr>
        </p:nvSpPr>
        <p:spPr>
          <a:xfrm>
            <a:off x="-72190" y="-158601"/>
            <a:ext cx="12336379" cy="939201"/>
          </a:xfrm>
        </p:spPr>
        <p:txBody>
          <a:bodyPr>
            <a:normAutofit/>
          </a:bodyPr>
          <a:lstStyle/>
          <a:p>
            <a:r>
              <a:rPr lang="en-US" sz="4000" dirty="0">
                <a:solidFill>
                  <a:schemeClr val="tx1"/>
                </a:solidFill>
                <a:cs typeface="Calibri"/>
              </a:rPr>
              <a:t>The Application - Section V: Allocation Priority (4)</a:t>
            </a:r>
            <a:endParaRPr lang="en-US" sz="4000" dirty="0">
              <a:solidFill>
                <a:schemeClr val="tx1"/>
              </a:solidFill>
            </a:endParaRPr>
          </a:p>
        </p:txBody>
      </p:sp>
      <p:sp>
        <p:nvSpPr>
          <p:cNvPr id="4" name="Slide Number Placeholder 3">
            <a:extLst>
              <a:ext uri="{FF2B5EF4-FFF2-40B4-BE49-F238E27FC236}">
                <a16:creationId xmlns:a16="http://schemas.microsoft.com/office/drawing/2014/main" id="{FC8F656A-E4A9-40FC-891C-9869913AD4E2}"/>
              </a:ext>
            </a:extLst>
          </p:cNvPr>
          <p:cNvSpPr>
            <a:spLocks noGrp="1"/>
          </p:cNvSpPr>
          <p:nvPr>
            <p:ph type="sldNum" sz="quarter" idx="10"/>
          </p:nvPr>
        </p:nvSpPr>
        <p:spPr/>
        <p:txBody>
          <a:bodyPr/>
          <a:lstStyle/>
          <a:p>
            <a:fld id="{432ED76D-8188-4B28-B316-CD85396F47B0}" type="slidenum">
              <a:rPr lang="en-US" smtClean="0"/>
              <a:pPr/>
              <a:t>35</a:t>
            </a:fld>
            <a:endParaRPr lang="en-US"/>
          </a:p>
        </p:txBody>
      </p:sp>
      <p:sp>
        <p:nvSpPr>
          <p:cNvPr id="6" name="Content Placeholder 5">
            <a:extLst>
              <a:ext uri="{FF2B5EF4-FFF2-40B4-BE49-F238E27FC236}">
                <a16:creationId xmlns:a16="http://schemas.microsoft.com/office/drawing/2014/main" id="{CA0E2AAA-28BE-499F-B0D7-9346E17F8BC7}"/>
              </a:ext>
            </a:extLst>
          </p:cNvPr>
          <p:cNvSpPr>
            <a:spLocks noGrp="1"/>
          </p:cNvSpPr>
          <p:nvPr>
            <p:ph idx="1"/>
          </p:nvPr>
        </p:nvSpPr>
        <p:spPr>
          <a:xfrm>
            <a:off x="152400" y="1095153"/>
            <a:ext cx="11887200" cy="5214523"/>
          </a:xfrm>
        </p:spPr>
        <p:txBody>
          <a:bodyPr>
            <a:normAutofit fontScale="92500" lnSpcReduction="10000"/>
          </a:bodyPr>
          <a:lstStyle/>
          <a:p>
            <a:r>
              <a:rPr lang="en-US" sz="3500" b="1" dirty="0"/>
              <a:t>Provide a Percentage</a:t>
            </a:r>
            <a:endParaRPr lang="en-US" sz="3500" dirty="0"/>
          </a:p>
          <a:p>
            <a:pPr lvl="1">
              <a:buFont typeface="Arial" panose="020B0604020202020204" pitchFamily="34" charset="0"/>
              <a:buChar char="•"/>
            </a:pPr>
            <a:r>
              <a:rPr lang="en-US" sz="3000" dirty="0"/>
              <a:t>Percentage of children that will be served in 2021–22 by the following ages: three, four, and five.</a:t>
            </a:r>
          </a:p>
          <a:p>
            <a:pPr lvl="1">
              <a:buFont typeface="Arial" panose="020B0604020202020204" pitchFamily="34" charset="0"/>
              <a:buChar char="•"/>
            </a:pPr>
            <a:r>
              <a:rPr lang="en-US" sz="3000" dirty="0"/>
              <a:t>Percentage of children who were eligible for FRPM in TK and K for the 2019–20 school year.</a:t>
            </a:r>
          </a:p>
          <a:p>
            <a:pPr lvl="1">
              <a:buFont typeface="Arial" panose="020B0604020202020204" pitchFamily="34" charset="0"/>
              <a:buChar char="•"/>
            </a:pPr>
            <a:r>
              <a:rPr lang="en-US" sz="3000" dirty="0"/>
              <a:t>Percentage of children who had dual language status in TK and K for the 2019–20 school year.</a:t>
            </a:r>
          </a:p>
          <a:p>
            <a:pPr lvl="1">
              <a:buFont typeface="Arial" panose="020B0604020202020204" pitchFamily="34" charset="0"/>
              <a:buChar char="•"/>
            </a:pPr>
            <a:r>
              <a:rPr lang="en-US" sz="3000" dirty="0"/>
              <a:t>Percentage of three-, four-, and five-year-old children with disabilities, as defined by having either an Individualized Education Program (IEP) or an Individualized Family Service Plan (IFSP).</a:t>
            </a:r>
          </a:p>
          <a:p>
            <a:pPr lvl="1">
              <a:buFont typeface="Arial" panose="020B0604020202020204" pitchFamily="34" charset="0"/>
              <a:buChar char="•"/>
            </a:pPr>
            <a:r>
              <a:rPr lang="en-US" sz="3000" dirty="0"/>
              <a:t>Percentage of children that will be served by the following program types: CSPP Part-Day, CSPP Full-Day, TK Part-Day, TK Full-Day, K Part-Day, and K Full-Day.</a:t>
            </a:r>
          </a:p>
          <a:p>
            <a:endParaRPr lang="en-US" dirty="0"/>
          </a:p>
        </p:txBody>
      </p:sp>
    </p:spTree>
    <p:extLst>
      <p:ext uri="{BB962C8B-B14F-4D97-AF65-F5344CB8AC3E}">
        <p14:creationId xmlns:p14="http://schemas.microsoft.com/office/powerpoint/2010/main" val="3723591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E9F77-F92B-4AEE-A3D7-8ACFD7F98F29}"/>
              </a:ext>
            </a:extLst>
          </p:cNvPr>
          <p:cNvSpPr>
            <a:spLocks noGrp="1"/>
          </p:cNvSpPr>
          <p:nvPr>
            <p:ph type="title"/>
          </p:nvPr>
        </p:nvSpPr>
        <p:spPr>
          <a:xfrm>
            <a:off x="-72190" y="-158601"/>
            <a:ext cx="12336379" cy="939201"/>
          </a:xfrm>
        </p:spPr>
        <p:txBody>
          <a:bodyPr>
            <a:normAutofit/>
          </a:bodyPr>
          <a:lstStyle/>
          <a:p>
            <a:r>
              <a:rPr lang="en-US" sz="4000" dirty="0">
                <a:solidFill>
                  <a:schemeClr val="tx1"/>
                </a:solidFill>
                <a:cs typeface="Calibri"/>
              </a:rPr>
              <a:t>The Application - Section V: Allocation Priority (5)</a:t>
            </a:r>
            <a:endParaRPr lang="en-US" sz="4000" dirty="0">
              <a:solidFill>
                <a:schemeClr val="tx1"/>
              </a:solidFill>
            </a:endParaRPr>
          </a:p>
        </p:txBody>
      </p:sp>
      <p:graphicFrame>
        <p:nvGraphicFramePr>
          <p:cNvPr id="5" name="Content Placeholder 4">
            <a:extLst>
              <a:ext uri="{FF2B5EF4-FFF2-40B4-BE49-F238E27FC236}">
                <a16:creationId xmlns:a16="http://schemas.microsoft.com/office/drawing/2014/main" id="{0329AFB7-720C-4B84-B7B0-DB9331A0DD57}"/>
              </a:ext>
            </a:extLst>
          </p:cNvPr>
          <p:cNvGraphicFramePr>
            <a:graphicFrameLocks noGrp="1"/>
          </p:cNvGraphicFramePr>
          <p:nvPr>
            <p:ph idx="1"/>
          </p:nvPr>
        </p:nvGraphicFramePr>
        <p:xfrm>
          <a:off x="152399" y="780600"/>
          <a:ext cx="11887200" cy="4937760"/>
        </p:xfrm>
        <a:graphic>
          <a:graphicData uri="http://schemas.openxmlformats.org/drawingml/2006/table">
            <a:tbl>
              <a:tblPr firstRow="1" bandRow="1">
                <a:tableStyleId>{0505E3EF-67EA-436B-97B2-0124C06EBD24}</a:tableStyleId>
              </a:tblPr>
              <a:tblGrid>
                <a:gridCol w="11887200">
                  <a:extLst>
                    <a:ext uri="{9D8B030D-6E8A-4147-A177-3AD203B41FA5}">
                      <a16:colId xmlns:a16="http://schemas.microsoft.com/office/drawing/2014/main" val="654999415"/>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effectLst/>
                        </a:rPr>
                        <a:t>Provide a Percentage</a:t>
                      </a:r>
                    </a:p>
                  </a:txBody>
                  <a:tcPr/>
                </a:tc>
                <a:extLst>
                  <a:ext uri="{0D108BD9-81ED-4DB2-BD59-A6C34878D82A}">
                    <a16:rowId xmlns:a16="http://schemas.microsoft.com/office/drawing/2014/main" val="20460100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u="none" strike="noStrike" noProof="0">
                          <a:solidFill>
                            <a:schemeClr val="bg2">
                              <a:lumMod val="10000"/>
                            </a:schemeClr>
                          </a:solidFill>
                          <a:effectLst/>
                        </a:rPr>
                        <a:t>Percentage of children that will be served in 2021–22 by the following ages: three, four, and five.</a:t>
                      </a:r>
                      <a:endParaRPr lang="en-US" sz="2400" b="0" i="0" u="none" strike="noStrike" noProof="0">
                        <a:solidFill>
                          <a:schemeClr val="bg2">
                            <a:lumMod val="10000"/>
                          </a:schemeClr>
                        </a:solidFill>
                        <a:effectLst/>
                        <a:latin typeface="+mn-lt"/>
                      </a:endParaRPr>
                    </a:p>
                  </a:txBody>
                  <a:tcPr/>
                </a:tc>
                <a:extLst>
                  <a:ext uri="{0D108BD9-81ED-4DB2-BD59-A6C34878D82A}">
                    <a16:rowId xmlns:a16="http://schemas.microsoft.com/office/drawing/2014/main" val="11727851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effectLst/>
                        </a:rPr>
                        <a:t>Percentage of children who were eligible for FRPM in TK and K for the 2019–20 school year.</a:t>
                      </a:r>
                      <a:endParaRPr lang="en-US" sz="2400" b="0" dirty="0">
                        <a:solidFill>
                          <a:schemeClr val="bg2">
                            <a:lumMod val="10000"/>
                          </a:schemeClr>
                        </a:solidFill>
                        <a:effectLst/>
                        <a:latin typeface="+mn-lt"/>
                      </a:endParaRPr>
                    </a:p>
                  </a:txBody>
                  <a:tcPr/>
                </a:tc>
                <a:extLst>
                  <a:ext uri="{0D108BD9-81ED-4DB2-BD59-A6C34878D82A}">
                    <a16:rowId xmlns:a16="http://schemas.microsoft.com/office/drawing/2014/main" val="359200637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effectLst/>
                        </a:rPr>
                        <a:t>Percentage of children who had dual language status in TK and K for the 2019–20 school year.</a:t>
                      </a:r>
                      <a:endParaRPr lang="en-US" sz="2400" b="0">
                        <a:solidFill>
                          <a:schemeClr val="bg2">
                            <a:lumMod val="10000"/>
                          </a:schemeClr>
                        </a:solidFill>
                        <a:effectLst/>
                        <a:latin typeface="+mn-lt"/>
                      </a:endParaRPr>
                    </a:p>
                  </a:txBody>
                  <a:tcPr/>
                </a:tc>
                <a:extLst>
                  <a:ext uri="{0D108BD9-81ED-4DB2-BD59-A6C34878D82A}">
                    <a16:rowId xmlns:a16="http://schemas.microsoft.com/office/drawing/2014/main" val="7208908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2">
                              <a:lumMod val="10000"/>
                            </a:schemeClr>
                          </a:solidFill>
                          <a:effectLst/>
                        </a:rPr>
                        <a:t>Percentage of three-, four-, and five-year-old children with disabilities, as defined by having either an Individualized Education Program (IEP) or an Individualized Family Service Plan (IFSP).</a:t>
                      </a:r>
                      <a:endParaRPr lang="en-US" sz="2400" b="0">
                        <a:solidFill>
                          <a:schemeClr val="bg2">
                            <a:lumMod val="10000"/>
                          </a:schemeClr>
                        </a:solidFill>
                        <a:effectLst/>
                        <a:latin typeface="+mn-lt"/>
                      </a:endParaRPr>
                    </a:p>
                  </a:txBody>
                  <a:tcPr/>
                </a:tc>
                <a:extLst>
                  <a:ext uri="{0D108BD9-81ED-4DB2-BD59-A6C34878D82A}">
                    <a16:rowId xmlns:a16="http://schemas.microsoft.com/office/drawing/2014/main" val="22041214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2">
                              <a:lumMod val="10000"/>
                            </a:schemeClr>
                          </a:solidFill>
                          <a:effectLst/>
                        </a:rPr>
                        <a:t>Percentage of children that will be served by the following program types: CSPP Part-Day, CSPP Full-Day, TK Part-Day, TK Full-Day, K Part-Day, and K Full-Day.</a:t>
                      </a:r>
                      <a:endParaRPr lang="en-US" sz="2400" b="0" dirty="0">
                        <a:solidFill>
                          <a:schemeClr val="bg2">
                            <a:lumMod val="10000"/>
                          </a:schemeClr>
                        </a:solidFill>
                        <a:effectLst/>
                        <a:latin typeface="+mn-lt"/>
                      </a:endParaRPr>
                    </a:p>
                  </a:txBody>
                  <a:tcPr/>
                </a:tc>
                <a:extLst>
                  <a:ext uri="{0D108BD9-81ED-4DB2-BD59-A6C34878D82A}">
                    <a16:rowId xmlns:a16="http://schemas.microsoft.com/office/drawing/2014/main" val="1509705773"/>
                  </a:ext>
                </a:extLst>
              </a:tr>
            </a:tbl>
          </a:graphicData>
        </a:graphic>
      </p:graphicFrame>
      <p:sp>
        <p:nvSpPr>
          <p:cNvPr id="4" name="Slide Number Placeholder 3">
            <a:extLst>
              <a:ext uri="{FF2B5EF4-FFF2-40B4-BE49-F238E27FC236}">
                <a16:creationId xmlns:a16="http://schemas.microsoft.com/office/drawing/2014/main" id="{FC8F656A-E4A9-40FC-891C-9869913AD4E2}"/>
              </a:ext>
            </a:extLst>
          </p:cNvPr>
          <p:cNvSpPr>
            <a:spLocks noGrp="1"/>
          </p:cNvSpPr>
          <p:nvPr>
            <p:ph type="sldNum" sz="quarter" idx="10"/>
          </p:nvPr>
        </p:nvSpPr>
        <p:spPr/>
        <p:txBody>
          <a:bodyPr/>
          <a:lstStyle/>
          <a:p>
            <a:fld id="{432ED76D-8188-4B28-B316-CD85396F47B0}" type="slidenum">
              <a:rPr lang="en-US" smtClean="0"/>
              <a:pPr/>
              <a:t>36</a:t>
            </a:fld>
            <a:endParaRPr lang="en-US"/>
          </a:p>
        </p:txBody>
      </p:sp>
    </p:spTree>
    <p:extLst>
      <p:ext uri="{BB962C8B-B14F-4D97-AF65-F5344CB8AC3E}">
        <p14:creationId xmlns:p14="http://schemas.microsoft.com/office/powerpoint/2010/main" val="3842925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E3D9-DDA0-4C03-B1B5-C4626E57E461}"/>
              </a:ext>
            </a:extLst>
          </p:cNvPr>
          <p:cNvSpPr>
            <a:spLocks noGrp="1"/>
          </p:cNvSpPr>
          <p:nvPr>
            <p:ph type="title"/>
          </p:nvPr>
        </p:nvSpPr>
        <p:spPr/>
        <p:txBody>
          <a:bodyPr>
            <a:normAutofit/>
          </a:bodyPr>
          <a:lstStyle/>
          <a:p>
            <a:r>
              <a:rPr lang="en-US" sz="4000">
                <a:solidFill>
                  <a:schemeClr val="tx1"/>
                </a:solidFill>
                <a:cs typeface="Calibri"/>
              </a:rPr>
              <a:t>Section VI:  </a:t>
            </a:r>
            <a:br>
              <a:rPr lang="en-US" sz="4000">
                <a:solidFill>
                  <a:schemeClr val="tx1"/>
                </a:solidFill>
                <a:cs typeface="Calibri"/>
              </a:rPr>
            </a:br>
            <a:r>
              <a:rPr lang="en-US" sz="4000">
                <a:solidFill>
                  <a:schemeClr val="tx1"/>
                </a:solidFill>
                <a:cs typeface="Calibri"/>
              </a:rPr>
              <a:t>Application Agreement and Certification</a:t>
            </a:r>
            <a:endParaRPr lang="en-US" sz="4000">
              <a:solidFill>
                <a:schemeClr val="tx1"/>
              </a:solidFill>
            </a:endParaRPr>
          </a:p>
        </p:txBody>
      </p:sp>
      <p:sp>
        <p:nvSpPr>
          <p:cNvPr id="3" name="Slide Number Placeholder 2">
            <a:extLst>
              <a:ext uri="{FF2B5EF4-FFF2-40B4-BE49-F238E27FC236}">
                <a16:creationId xmlns:a16="http://schemas.microsoft.com/office/drawing/2014/main" id="{69C8DEB7-4DBA-4034-AAF1-F74F08BC7E62}"/>
              </a:ext>
            </a:extLst>
          </p:cNvPr>
          <p:cNvSpPr>
            <a:spLocks noGrp="1"/>
          </p:cNvSpPr>
          <p:nvPr>
            <p:ph type="sldNum" sz="quarter" idx="10"/>
          </p:nvPr>
        </p:nvSpPr>
        <p:spPr/>
        <p:txBody>
          <a:bodyPr/>
          <a:lstStyle/>
          <a:p>
            <a:fld id="{432ED76D-8188-4B28-B316-CD85396F47B0}" type="slidenum">
              <a:rPr lang="en-US" smtClean="0"/>
              <a:pPr/>
              <a:t>37</a:t>
            </a:fld>
            <a:endParaRPr lang="en-US"/>
          </a:p>
        </p:txBody>
      </p:sp>
    </p:spTree>
    <p:extLst>
      <p:ext uri="{BB962C8B-B14F-4D97-AF65-F5344CB8AC3E}">
        <p14:creationId xmlns:p14="http://schemas.microsoft.com/office/powerpoint/2010/main" val="3537274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D261A-30C0-484B-8CE7-8CDCD378BA98}"/>
              </a:ext>
            </a:extLst>
          </p:cNvPr>
          <p:cNvSpPr>
            <a:spLocks noGrp="1"/>
          </p:cNvSpPr>
          <p:nvPr>
            <p:ph type="title"/>
          </p:nvPr>
        </p:nvSpPr>
        <p:spPr/>
        <p:txBody>
          <a:bodyPr>
            <a:noAutofit/>
          </a:bodyPr>
          <a:lstStyle/>
          <a:p>
            <a:r>
              <a:rPr lang="en-US" sz="4000">
                <a:solidFill>
                  <a:schemeClr val="tx1"/>
                </a:solidFill>
                <a:cs typeface="Calibri"/>
              </a:rPr>
              <a:t>The Application - </a:t>
            </a:r>
            <a:br>
              <a:rPr lang="en-US" sz="4000">
                <a:solidFill>
                  <a:schemeClr val="tx1"/>
                </a:solidFill>
                <a:cs typeface="Calibri"/>
              </a:rPr>
            </a:br>
            <a:r>
              <a:rPr lang="en-US" sz="4000">
                <a:solidFill>
                  <a:schemeClr val="tx1"/>
                </a:solidFill>
                <a:cs typeface="Calibri"/>
              </a:rPr>
              <a:t>Section VI: Application Agreement </a:t>
            </a:r>
            <a:br>
              <a:rPr lang="en-US" sz="4000">
                <a:solidFill>
                  <a:schemeClr val="tx1"/>
                </a:solidFill>
                <a:cs typeface="Calibri"/>
              </a:rPr>
            </a:br>
            <a:r>
              <a:rPr lang="en-US" sz="4000">
                <a:solidFill>
                  <a:schemeClr val="tx1"/>
                </a:solidFill>
                <a:cs typeface="Calibri"/>
              </a:rPr>
              <a:t>and Certification</a:t>
            </a:r>
            <a:endParaRPr lang="en-US" sz="4000">
              <a:solidFill>
                <a:schemeClr val="tx1"/>
              </a:solidFill>
            </a:endParaRPr>
          </a:p>
        </p:txBody>
      </p:sp>
      <p:sp>
        <p:nvSpPr>
          <p:cNvPr id="3" name="Content Placeholder 2">
            <a:extLst>
              <a:ext uri="{FF2B5EF4-FFF2-40B4-BE49-F238E27FC236}">
                <a16:creationId xmlns:a16="http://schemas.microsoft.com/office/drawing/2014/main" id="{A7676361-9185-4E90-B018-ED26CD8E4A5F}"/>
              </a:ext>
            </a:extLst>
          </p:cNvPr>
          <p:cNvSpPr>
            <a:spLocks noGrp="1"/>
          </p:cNvSpPr>
          <p:nvPr>
            <p:ph idx="1"/>
          </p:nvPr>
        </p:nvSpPr>
        <p:spPr>
          <a:xfrm>
            <a:off x="152400" y="2893025"/>
            <a:ext cx="11887200" cy="1790700"/>
          </a:xfrm>
        </p:spPr>
        <p:txBody>
          <a:bodyPr/>
          <a:lstStyle/>
          <a:p>
            <a:pPr marL="0" indent="0" algn="ctr">
              <a:buNone/>
            </a:pPr>
            <a:r>
              <a:rPr lang="en-US" dirty="0">
                <a:ea typeface="+mn-lt"/>
                <a:cs typeface="+mn-lt"/>
              </a:rPr>
              <a:t>The applicant will be prompted via Snap Survey to sign the application electronically and certify that the information provided in the application is correct and complete. </a:t>
            </a:r>
          </a:p>
          <a:p>
            <a:pPr algn="ctr"/>
            <a:endParaRPr lang="en-US" dirty="0"/>
          </a:p>
        </p:txBody>
      </p:sp>
      <p:sp>
        <p:nvSpPr>
          <p:cNvPr id="4" name="Slide Number Placeholder 3">
            <a:extLst>
              <a:ext uri="{FF2B5EF4-FFF2-40B4-BE49-F238E27FC236}">
                <a16:creationId xmlns:a16="http://schemas.microsoft.com/office/drawing/2014/main" id="{5B81ACB0-C027-4571-ACDF-35D583359933}"/>
              </a:ext>
            </a:extLst>
          </p:cNvPr>
          <p:cNvSpPr>
            <a:spLocks noGrp="1"/>
          </p:cNvSpPr>
          <p:nvPr>
            <p:ph type="sldNum" sz="quarter" idx="10"/>
          </p:nvPr>
        </p:nvSpPr>
        <p:spPr/>
        <p:txBody>
          <a:bodyPr/>
          <a:lstStyle/>
          <a:p>
            <a:fld id="{432ED76D-8188-4B28-B316-CD85396F47B0}" type="slidenum">
              <a:rPr lang="en-US" smtClean="0"/>
              <a:pPr/>
              <a:t>38</a:t>
            </a:fld>
            <a:endParaRPr lang="en-US"/>
          </a:p>
        </p:txBody>
      </p:sp>
    </p:spTree>
    <p:extLst>
      <p:ext uri="{BB962C8B-B14F-4D97-AF65-F5344CB8AC3E}">
        <p14:creationId xmlns:p14="http://schemas.microsoft.com/office/powerpoint/2010/main" val="186535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F219-9F85-447E-97A3-6C1E0D355F2D}"/>
              </a:ext>
            </a:extLst>
          </p:cNvPr>
          <p:cNvSpPr>
            <a:spLocks noGrp="1"/>
          </p:cNvSpPr>
          <p:nvPr>
            <p:ph type="title"/>
          </p:nvPr>
        </p:nvSpPr>
        <p:spPr/>
        <p:txBody>
          <a:bodyPr/>
          <a:lstStyle/>
          <a:p>
            <a:r>
              <a:rPr lang="en-US" b="1">
                <a:ea typeface="Calibri"/>
                <a:cs typeface="Calibri"/>
              </a:rPr>
              <a:t>EETD Grant </a:t>
            </a:r>
            <a:br>
              <a:rPr lang="en-US" b="1">
                <a:ea typeface="Calibri"/>
                <a:cs typeface="Calibri"/>
              </a:rPr>
            </a:br>
            <a:r>
              <a:rPr lang="en-US" b="1">
                <a:ea typeface="Calibri"/>
                <a:cs typeface="Calibri"/>
              </a:rPr>
              <a:t>Award Determinations </a:t>
            </a:r>
            <a:endParaRPr lang="en-US"/>
          </a:p>
        </p:txBody>
      </p:sp>
    </p:spTree>
    <p:extLst>
      <p:ext uri="{BB962C8B-B14F-4D97-AF65-F5344CB8AC3E}">
        <p14:creationId xmlns:p14="http://schemas.microsoft.com/office/powerpoint/2010/main" val="675955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13A0F-5D89-4AAB-825C-4BD8D15557FD}"/>
              </a:ext>
            </a:extLst>
          </p:cNvPr>
          <p:cNvSpPr>
            <a:spLocks noGrp="1"/>
          </p:cNvSpPr>
          <p:nvPr>
            <p:ph type="title"/>
          </p:nvPr>
        </p:nvSpPr>
        <p:spPr/>
        <p:txBody>
          <a:bodyPr>
            <a:noAutofit/>
          </a:bodyPr>
          <a:lstStyle/>
          <a:p>
            <a:r>
              <a:rPr lang="en-US" b="1">
                <a:ea typeface="Calibri"/>
                <a:cs typeface="Calibri"/>
              </a:rPr>
              <a:t>Early Education Teacher Development Grant </a:t>
            </a:r>
            <a:br>
              <a:rPr lang="en-US" b="1">
                <a:ea typeface="Calibri"/>
                <a:cs typeface="Calibri"/>
              </a:rPr>
            </a:br>
            <a:r>
              <a:rPr lang="en-US" b="1">
                <a:ea typeface="Calibri"/>
                <a:cs typeface="Calibri"/>
              </a:rPr>
              <a:t>Introduction</a:t>
            </a:r>
            <a:endParaRPr lang="en-US"/>
          </a:p>
        </p:txBody>
      </p:sp>
    </p:spTree>
    <p:extLst>
      <p:ext uri="{BB962C8B-B14F-4D97-AF65-F5344CB8AC3E}">
        <p14:creationId xmlns:p14="http://schemas.microsoft.com/office/powerpoint/2010/main" val="2946064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D1C7-F1C8-40CB-9311-CA1B3C7C877B}"/>
              </a:ext>
            </a:extLst>
          </p:cNvPr>
          <p:cNvSpPr>
            <a:spLocks noGrp="1"/>
          </p:cNvSpPr>
          <p:nvPr>
            <p:ph type="title"/>
          </p:nvPr>
        </p:nvSpPr>
        <p:spPr/>
        <p:txBody>
          <a:bodyPr>
            <a:normAutofit/>
          </a:bodyPr>
          <a:lstStyle/>
          <a:p>
            <a:r>
              <a:rPr lang="en-US" sz="4000">
                <a:solidFill>
                  <a:schemeClr val="tx1"/>
                </a:solidFill>
                <a:cs typeface="Calibri"/>
              </a:rPr>
              <a:t>Award Determinations</a:t>
            </a:r>
            <a:endParaRPr lang="en-US" sz="4000">
              <a:solidFill>
                <a:schemeClr val="tx1"/>
              </a:solidFill>
            </a:endParaRPr>
          </a:p>
        </p:txBody>
      </p:sp>
      <p:sp>
        <p:nvSpPr>
          <p:cNvPr id="3" name="Content Placeholder 2">
            <a:extLst>
              <a:ext uri="{FF2B5EF4-FFF2-40B4-BE49-F238E27FC236}">
                <a16:creationId xmlns:a16="http://schemas.microsoft.com/office/drawing/2014/main" id="{C2928B2A-4D53-495A-A6CC-52C17BE88EA1}"/>
              </a:ext>
            </a:extLst>
          </p:cNvPr>
          <p:cNvSpPr>
            <a:spLocks noGrp="1"/>
          </p:cNvSpPr>
          <p:nvPr>
            <p:ph idx="1"/>
          </p:nvPr>
        </p:nvSpPr>
        <p:spPr/>
        <p:txBody>
          <a:bodyPr>
            <a:normAutofit fontScale="92500" lnSpcReduction="10000"/>
          </a:bodyPr>
          <a:lstStyle/>
          <a:p>
            <a:pPr marL="0" indent="0">
              <a:buNone/>
            </a:pPr>
            <a:r>
              <a:rPr lang="en-US" b="1">
                <a:cs typeface="Calibri"/>
              </a:rPr>
              <a:t>For an applicant to be eligible for awarding of funds: </a:t>
            </a:r>
          </a:p>
          <a:p>
            <a:r>
              <a:rPr lang="en-US">
                <a:ea typeface="+mn-lt"/>
                <a:cs typeface="+mn-lt"/>
              </a:rPr>
              <a:t>Pass Application Screening Checklist</a:t>
            </a:r>
          </a:p>
          <a:p>
            <a:r>
              <a:rPr lang="en-US">
                <a:ea typeface="+mn-lt"/>
                <a:cs typeface="+mn-lt"/>
              </a:rPr>
              <a:t>Meets minimum threshold of 70 percent of the total score on Sections II-IV (115 out of 165 total points)</a:t>
            </a:r>
          </a:p>
          <a:p>
            <a:r>
              <a:rPr lang="en-US">
                <a:ea typeface="Calibri"/>
                <a:cs typeface="Arial" panose="020B0604020202020204"/>
              </a:rPr>
              <a:t>Scored on Section V: Allocation Priority </a:t>
            </a:r>
          </a:p>
          <a:p>
            <a:pPr marL="457200" indent="-457200">
              <a:buFont typeface="Wingdings" panose="020B0604020202020204" pitchFamily="34" charset="0"/>
              <a:buChar char="ü"/>
            </a:pPr>
            <a:endParaRPr lang="en-US">
              <a:ea typeface="Calibri"/>
              <a:cs typeface="Arial" panose="020B0604020202020204"/>
            </a:endParaRPr>
          </a:p>
          <a:p>
            <a:pPr marL="0" indent="0">
              <a:lnSpc>
                <a:spcPct val="100000"/>
              </a:lnSpc>
              <a:spcBef>
                <a:spcPts val="600"/>
              </a:spcBef>
              <a:buNone/>
            </a:pPr>
            <a:r>
              <a:rPr lang="en-US">
                <a:ea typeface="Calibri"/>
                <a:cs typeface="Arial" panose="020B0604020202020204"/>
              </a:rPr>
              <a:t>Funding will then be awarded, within each county's allocation, to </a:t>
            </a:r>
          </a:p>
          <a:p>
            <a:pPr marL="0" indent="0">
              <a:lnSpc>
                <a:spcPct val="100000"/>
              </a:lnSpc>
              <a:spcBef>
                <a:spcPts val="600"/>
              </a:spcBef>
              <a:buNone/>
            </a:pPr>
            <a:r>
              <a:rPr lang="en-US">
                <a:ea typeface="Calibri"/>
                <a:cs typeface="Arial" panose="020B0604020202020204"/>
              </a:rPr>
              <a:t>applicants in rank order of total score on Section V until </a:t>
            </a:r>
          </a:p>
          <a:p>
            <a:pPr marL="0" indent="0">
              <a:lnSpc>
                <a:spcPct val="100000"/>
              </a:lnSpc>
              <a:spcBef>
                <a:spcPts val="600"/>
              </a:spcBef>
              <a:buNone/>
            </a:pPr>
            <a:r>
              <a:rPr lang="en-US">
                <a:ea typeface="Calibri"/>
                <a:cs typeface="Arial" panose="020B0604020202020204"/>
              </a:rPr>
              <a:t>funding in that county is expended. </a:t>
            </a:r>
          </a:p>
          <a:p>
            <a:endParaRPr lang="en-US"/>
          </a:p>
        </p:txBody>
      </p:sp>
      <p:sp>
        <p:nvSpPr>
          <p:cNvPr id="4" name="Slide Number Placeholder 3">
            <a:extLst>
              <a:ext uri="{FF2B5EF4-FFF2-40B4-BE49-F238E27FC236}">
                <a16:creationId xmlns:a16="http://schemas.microsoft.com/office/drawing/2014/main" id="{0F8D8391-BFD3-4352-A764-0C5389645853}"/>
              </a:ext>
            </a:extLst>
          </p:cNvPr>
          <p:cNvSpPr>
            <a:spLocks noGrp="1"/>
          </p:cNvSpPr>
          <p:nvPr>
            <p:ph type="sldNum" sz="quarter" idx="10"/>
          </p:nvPr>
        </p:nvSpPr>
        <p:spPr/>
        <p:txBody>
          <a:bodyPr/>
          <a:lstStyle/>
          <a:p>
            <a:fld id="{432ED76D-8188-4B28-B316-CD85396F47B0}" type="slidenum">
              <a:rPr lang="en-US" smtClean="0"/>
              <a:pPr/>
              <a:t>40</a:t>
            </a:fld>
            <a:endParaRPr lang="en-US"/>
          </a:p>
        </p:txBody>
      </p:sp>
    </p:spTree>
    <p:extLst>
      <p:ext uri="{BB962C8B-B14F-4D97-AF65-F5344CB8AC3E}">
        <p14:creationId xmlns:p14="http://schemas.microsoft.com/office/powerpoint/2010/main" val="3106058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17274-34E1-4004-B128-7AAE1505DC18}"/>
              </a:ext>
            </a:extLst>
          </p:cNvPr>
          <p:cNvSpPr>
            <a:spLocks noGrp="1"/>
          </p:cNvSpPr>
          <p:nvPr>
            <p:ph type="title"/>
          </p:nvPr>
        </p:nvSpPr>
        <p:spPr/>
        <p:txBody>
          <a:bodyPr>
            <a:normAutofit/>
          </a:bodyPr>
          <a:lstStyle/>
          <a:p>
            <a:r>
              <a:rPr lang="en-US" sz="4000">
                <a:solidFill>
                  <a:schemeClr val="tx1"/>
                </a:solidFill>
                <a:cs typeface="Calibri"/>
              </a:rPr>
              <a:t>Award Determinations – </a:t>
            </a:r>
            <a:br>
              <a:rPr lang="en-US" sz="4000">
                <a:solidFill>
                  <a:schemeClr val="tx1"/>
                </a:solidFill>
                <a:cs typeface="Calibri"/>
              </a:rPr>
            </a:br>
            <a:r>
              <a:rPr lang="en-US" sz="4000">
                <a:solidFill>
                  <a:schemeClr val="tx1"/>
                </a:solidFill>
                <a:cs typeface="Calibri"/>
              </a:rPr>
              <a:t>Accountability </a:t>
            </a:r>
            <a:endParaRPr lang="en-US" sz="4000">
              <a:solidFill>
                <a:schemeClr val="tx1"/>
              </a:solidFill>
            </a:endParaRPr>
          </a:p>
        </p:txBody>
      </p:sp>
      <p:sp>
        <p:nvSpPr>
          <p:cNvPr id="3" name="Content Placeholder 2">
            <a:extLst>
              <a:ext uri="{FF2B5EF4-FFF2-40B4-BE49-F238E27FC236}">
                <a16:creationId xmlns:a16="http://schemas.microsoft.com/office/drawing/2014/main" id="{FD2A9ED5-D1B6-481D-BBC8-C7A333034A37}"/>
              </a:ext>
            </a:extLst>
          </p:cNvPr>
          <p:cNvSpPr>
            <a:spLocks noGrp="1"/>
          </p:cNvSpPr>
          <p:nvPr>
            <p:ph idx="1"/>
          </p:nvPr>
        </p:nvSpPr>
        <p:spPr>
          <a:xfrm>
            <a:off x="152400" y="1886810"/>
            <a:ext cx="11887200" cy="4422866"/>
          </a:xfrm>
        </p:spPr>
        <p:txBody>
          <a:bodyPr/>
          <a:lstStyle/>
          <a:p>
            <a:pPr marL="0" indent="0" algn="ctr">
              <a:buNone/>
            </a:pPr>
            <a:r>
              <a:rPr lang="en-US" b="1">
                <a:ea typeface="+mn-lt"/>
                <a:cs typeface="+mn-lt"/>
              </a:rPr>
              <a:t>Ongoing communication with the CDE is an </a:t>
            </a:r>
            <a:endParaRPr lang="en-US" b="1">
              <a:ea typeface="+mn-lt"/>
              <a:cs typeface="Calibri"/>
            </a:endParaRPr>
          </a:p>
          <a:p>
            <a:pPr marL="0" indent="0" algn="ctr">
              <a:buNone/>
            </a:pPr>
            <a:r>
              <a:rPr lang="en-US" b="1">
                <a:ea typeface="+mn-lt"/>
                <a:cs typeface="+mn-lt"/>
              </a:rPr>
              <a:t>integral part of the reporting requirements.</a:t>
            </a:r>
            <a:endParaRPr lang="en-US" b="1">
              <a:ea typeface="+mn-lt"/>
              <a:cs typeface="Calibri"/>
            </a:endParaRPr>
          </a:p>
          <a:p>
            <a:pPr marL="0" indent="0">
              <a:buNone/>
            </a:pPr>
            <a:endParaRPr lang="en-US" sz="2800">
              <a:ea typeface="+mn-lt"/>
              <a:cs typeface="+mn-lt"/>
            </a:endParaRPr>
          </a:p>
          <a:p>
            <a:pPr marL="0" indent="0">
              <a:buNone/>
            </a:pPr>
            <a:r>
              <a:rPr lang="en-US" sz="2800">
                <a:ea typeface="+mn-lt"/>
                <a:cs typeface="+mn-lt"/>
              </a:rPr>
              <a:t>The following reporting must be completed and submitted: </a:t>
            </a:r>
            <a:endParaRPr lang="en-US" sz="2800">
              <a:ea typeface="+mn-lt"/>
              <a:cs typeface="Calibri"/>
            </a:endParaRPr>
          </a:p>
          <a:p>
            <a:pPr marL="1143000" lvl="1" indent="-457200">
              <a:buFont typeface="Arial" panose="020B0604020202020204" pitchFamily="34" charset="0"/>
              <a:buChar char="•"/>
            </a:pPr>
            <a:r>
              <a:rPr lang="en-US">
                <a:ea typeface="+mn-lt"/>
                <a:cs typeface="+mn-lt"/>
              </a:rPr>
              <a:t>A semi-annual fiscal activity report</a:t>
            </a:r>
            <a:endParaRPr lang="en-US">
              <a:ea typeface="+mn-lt"/>
              <a:cs typeface="Calibri"/>
            </a:endParaRPr>
          </a:p>
          <a:p>
            <a:pPr marL="1143000" lvl="1" indent="-457200">
              <a:buFont typeface="Arial" panose="020B0604020202020204" pitchFamily="34" charset="0"/>
              <a:buChar char="•"/>
            </a:pPr>
            <a:r>
              <a:rPr lang="en-US">
                <a:ea typeface="+mn-lt"/>
                <a:cs typeface="+mn-lt"/>
              </a:rPr>
              <a:t>An annual narrative progress report</a:t>
            </a:r>
            <a:endParaRPr lang="en-US">
              <a:ea typeface="+mn-lt"/>
              <a:cs typeface="Calibri"/>
            </a:endParaRPr>
          </a:p>
          <a:p>
            <a:pPr marL="1143000" lvl="1" indent="-457200">
              <a:buFont typeface="Arial" panose="020B0604020202020204" pitchFamily="34" charset="0"/>
              <a:buChar char="•"/>
            </a:pPr>
            <a:r>
              <a:rPr lang="en-US">
                <a:ea typeface="+mn-lt"/>
                <a:cs typeface="+mn-lt"/>
              </a:rPr>
              <a:t>An annual program report </a:t>
            </a:r>
            <a:endParaRPr lang="en-US">
              <a:latin typeface="Calibri"/>
              <a:cs typeface="Arial"/>
            </a:endParaRPr>
          </a:p>
          <a:p>
            <a:endParaRPr lang="en-US"/>
          </a:p>
        </p:txBody>
      </p:sp>
      <p:sp>
        <p:nvSpPr>
          <p:cNvPr id="4" name="Slide Number Placeholder 3">
            <a:extLst>
              <a:ext uri="{FF2B5EF4-FFF2-40B4-BE49-F238E27FC236}">
                <a16:creationId xmlns:a16="http://schemas.microsoft.com/office/drawing/2014/main" id="{EC508021-447D-4626-84C8-98184F94C64F}"/>
              </a:ext>
            </a:extLst>
          </p:cNvPr>
          <p:cNvSpPr>
            <a:spLocks noGrp="1"/>
          </p:cNvSpPr>
          <p:nvPr>
            <p:ph type="sldNum" sz="quarter" idx="10"/>
          </p:nvPr>
        </p:nvSpPr>
        <p:spPr/>
        <p:txBody>
          <a:bodyPr/>
          <a:lstStyle/>
          <a:p>
            <a:fld id="{432ED76D-8188-4B28-B316-CD85396F47B0}" type="slidenum">
              <a:rPr lang="en-US" smtClean="0"/>
              <a:pPr/>
              <a:t>41</a:t>
            </a:fld>
            <a:endParaRPr lang="en-US"/>
          </a:p>
        </p:txBody>
      </p:sp>
    </p:spTree>
    <p:extLst>
      <p:ext uri="{BB962C8B-B14F-4D97-AF65-F5344CB8AC3E}">
        <p14:creationId xmlns:p14="http://schemas.microsoft.com/office/powerpoint/2010/main" val="416604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7938D-479F-409C-AEBD-D2FA289A241E}"/>
              </a:ext>
            </a:extLst>
          </p:cNvPr>
          <p:cNvSpPr>
            <a:spLocks noGrp="1"/>
          </p:cNvSpPr>
          <p:nvPr>
            <p:ph type="title"/>
          </p:nvPr>
        </p:nvSpPr>
        <p:spPr/>
        <p:txBody>
          <a:bodyPr/>
          <a:lstStyle/>
          <a:p>
            <a:r>
              <a:rPr lang="en-US" b="1">
                <a:ea typeface="Calibri"/>
                <a:cs typeface="Calibri"/>
              </a:rPr>
              <a:t>EETD Grant </a:t>
            </a:r>
            <a:br>
              <a:rPr lang="en-US" b="1">
                <a:ea typeface="Calibri"/>
                <a:cs typeface="Calibri"/>
              </a:rPr>
            </a:br>
            <a:r>
              <a:rPr lang="en-US" b="1">
                <a:ea typeface="Calibri"/>
                <a:cs typeface="Calibri"/>
              </a:rPr>
              <a:t>Key Dates </a:t>
            </a:r>
            <a:endParaRPr lang="en-US"/>
          </a:p>
        </p:txBody>
      </p:sp>
    </p:spTree>
    <p:extLst>
      <p:ext uri="{BB962C8B-B14F-4D97-AF65-F5344CB8AC3E}">
        <p14:creationId xmlns:p14="http://schemas.microsoft.com/office/powerpoint/2010/main" val="2708197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CA1A6-3CFE-4DF9-9BEA-9E6A7F444508}"/>
              </a:ext>
            </a:extLst>
          </p:cNvPr>
          <p:cNvSpPr>
            <a:spLocks noGrp="1"/>
          </p:cNvSpPr>
          <p:nvPr>
            <p:ph type="title"/>
          </p:nvPr>
        </p:nvSpPr>
        <p:spPr>
          <a:xfrm>
            <a:off x="0" y="-37330"/>
            <a:ext cx="11887200" cy="841230"/>
          </a:xfrm>
        </p:spPr>
        <p:txBody>
          <a:bodyPr>
            <a:normAutofit/>
          </a:bodyPr>
          <a:lstStyle/>
          <a:p>
            <a:r>
              <a:rPr lang="en-US" sz="4000">
                <a:solidFill>
                  <a:schemeClr val="tx1"/>
                </a:solidFill>
                <a:cs typeface="Calibri"/>
              </a:rPr>
              <a:t>Key Dates </a:t>
            </a:r>
            <a:endParaRPr lang="en-US" sz="4000">
              <a:solidFill>
                <a:schemeClr val="tx1"/>
              </a:solidFill>
            </a:endParaRPr>
          </a:p>
        </p:txBody>
      </p:sp>
      <p:graphicFrame>
        <p:nvGraphicFramePr>
          <p:cNvPr id="5" name="Content Placeholder 4">
            <a:extLst>
              <a:ext uri="{FF2B5EF4-FFF2-40B4-BE49-F238E27FC236}">
                <a16:creationId xmlns:a16="http://schemas.microsoft.com/office/drawing/2014/main" id="{F321E83B-3542-4211-8671-EE05F3949651}"/>
              </a:ext>
            </a:extLst>
          </p:cNvPr>
          <p:cNvGraphicFramePr>
            <a:graphicFrameLocks noGrp="1"/>
          </p:cNvGraphicFramePr>
          <p:nvPr>
            <p:ph idx="1"/>
            <p:extLst>
              <p:ext uri="{D42A27DB-BD31-4B8C-83A1-F6EECF244321}">
                <p14:modId xmlns:p14="http://schemas.microsoft.com/office/powerpoint/2010/main" val="152451835"/>
              </p:ext>
            </p:extLst>
          </p:nvPr>
        </p:nvGraphicFramePr>
        <p:xfrm>
          <a:off x="416943" y="1107056"/>
          <a:ext cx="11249073" cy="4202531"/>
        </p:xfrm>
        <a:graphic>
          <a:graphicData uri="http://schemas.openxmlformats.org/drawingml/2006/table">
            <a:tbl>
              <a:tblPr firstRow="1" bandRow="1">
                <a:tableStyleId>{0505E3EF-67EA-436B-97B2-0124C06EBD24}</a:tableStyleId>
              </a:tblPr>
              <a:tblGrid>
                <a:gridCol w="6868495">
                  <a:extLst>
                    <a:ext uri="{9D8B030D-6E8A-4147-A177-3AD203B41FA5}">
                      <a16:colId xmlns:a16="http://schemas.microsoft.com/office/drawing/2014/main" val="2114840539"/>
                    </a:ext>
                  </a:extLst>
                </a:gridCol>
                <a:gridCol w="4380578">
                  <a:extLst>
                    <a:ext uri="{9D8B030D-6E8A-4147-A177-3AD203B41FA5}">
                      <a16:colId xmlns:a16="http://schemas.microsoft.com/office/drawing/2014/main" val="3264652548"/>
                    </a:ext>
                  </a:extLst>
                </a:gridCol>
              </a:tblGrid>
              <a:tr h="604909">
                <a:tc>
                  <a:txBody>
                    <a:bodyPr/>
                    <a:lstStyle/>
                    <a:p>
                      <a:r>
                        <a:rPr lang="en-US" sz="2800">
                          <a:solidFill>
                            <a:schemeClr val="bg2">
                              <a:lumMod val="10000"/>
                            </a:schemeClr>
                          </a:solidFill>
                        </a:rPr>
                        <a:t>Event</a:t>
                      </a:r>
                    </a:p>
                  </a:txBody>
                  <a:tcPr/>
                </a:tc>
                <a:tc>
                  <a:txBody>
                    <a:bodyPr/>
                    <a:lstStyle/>
                    <a:p>
                      <a:r>
                        <a:rPr lang="en-US" sz="2800">
                          <a:solidFill>
                            <a:schemeClr val="bg2">
                              <a:lumMod val="10000"/>
                            </a:schemeClr>
                          </a:solidFill>
                        </a:rPr>
                        <a:t>Date</a:t>
                      </a:r>
                    </a:p>
                  </a:txBody>
                  <a:tcPr/>
                </a:tc>
                <a:extLst>
                  <a:ext uri="{0D108BD9-81ED-4DB2-BD59-A6C34878D82A}">
                    <a16:rowId xmlns:a16="http://schemas.microsoft.com/office/drawing/2014/main" val="4247511097"/>
                  </a:ext>
                </a:extLst>
              </a:tr>
              <a:tr h="604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2">
                              <a:lumMod val="10000"/>
                            </a:schemeClr>
                          </a:solidFill>
                          <a:effectLst/>
                        </a:rPr>
                        <a:t>Application due</a:t>
                      </a:r>
                      <a:endParaRPr lang="en-US" sz="2800">
                        <a:solidFill>
                          <a:schemeClr val="bg2">
                            <a:lumMod val="10000"/>
                          </a:schemeClr>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2">
                              <a:lumMod val="10000"/>
                            </a:schemeClr>
                          </a:solidFill>
                          <a:effectLst/>
                        </a:rPr>
                        <a:t>May 13, 2022</a:t>
                      </a:r>
                      <a:endParaRPr lang="en-US" sz="2800" b="1">
                        <a:solidFill>
                          <a:schemeClr val="bg2">
                            <a:lumMod val="10000"/>
                          </a:schemeClr>
                        </a:solidFill>
                        <a:effectLst/>
                        <a:latin typeface="+mn-lt"/>
                      </a:endParaRPr>
                    </a:p>
                  </a:txBody>
                  <a:tcPr/>
                </a:tc>
                <a:extLst>
                  <a:ext uri="{0D108BD9-81ED-4DB2-BD59-A6C34878D82A}">
                    <a16:rowId xmlns:a16="http://schemas.microsoft.com/office/drawing/2014/main" val="23228945"/>
                  </a:ext>
                </a:extLst>
              </a:tr>
              <a:tr h="986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2">
                              <a:lumMod val="10000"/>
                            </a:schemeClr>
                          </a:solidFill>
                          <a:effectLst/>
                        </a:rPr>
                        <a:t>Application Checklist Screening Review</a:t>
                      </a:r>
                      <a:endParaRPr lang="en-US" sz="2800">
                        <a:solidFill>
                          <a:schemeClr val="bg2">
                            <a:lumMod val="10000"/>
                          </a:schemeClr>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2">
                              <a:lumMod val="10000"/>
                            </a:schemeClr>
                          </a:solidFill>
                          <a:effectLst/>
                        </a:rPr>
                        <a:t>May 13–20, 2022</a:t>
                      </a:r>
                    </a:p>
                    <a:p>
                      <a:endParaRPr lang="en-US" sz="2800">
                        <a:solidFill>
                          <a:schemeClr val="bg2">
                            <a:lumMod val="10000"/>
                          </a:schemeClr>
                        </a:solidFill>
                      </a:endParaRPr>
                    </a:p>
                  </a:txBody>
                  <a:tcPr/>
                </a:tc>
                <a:extLst>
                  <a:ext uri="{0D108BD9-81ED-4DB2-BD59-A6C34878D82A}">
                    <a16:rowId xmlns:a16="http://schemas.microsoft.com/office/drawing/2014/main" val="4079196198"/>
                  </a:ext>
                </a:extLst>
              </a:tr>
              <a:tr h="716341">
                <a:tc>
                  <a:txBody>
                    <a:bodyPr/>
                    <a:lstStyle/>
                    <a:p>
                      <a:pPr marL="0" marR="0" lvl="0" indent="0" algn="l" rtl="0" eaLnBrk="1" fontAlgn="auto" latinLnBrk="0" hangingPunct="1">
                        <a:lnSpc>
                          <a:spcPct val="100000"/>
                        </a:lnSpc>
                        <a:spcBef>
                          <a:spcPts val="0"/>
                        </a:spcBef>
                        <a:spcAft>
                          <a:spcPts val="0"/>
                        </a:spcAft>
                        <a:buClrTx/>
                        <a:buSzTx/>
                        <a:buFontTx/>
                        <a:buNone/>
                      </a:pPr>
                      <a:r>
                        <a:rPr lang="en-US" sz="2800">
                          <a:solidFill>
                            <a:schemeClr val="bg2">
                              <a:lumMod val="10000"/>
                            </a:schemeClr>
                          </a:solidFill>
                          <a:effectLst/>
                        </a:rPr>
                        <a:t>Notification of Ineligibility – Screening sent</a:t>
                      </a:r>
                      <a:endParaRPr lang="en-US" sz="2800">
                        <a:solidFill>
                          <a:schemeClr val="bg2">
                            <a:lumMod val="10000"/>
                          </a:schemeClr>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2">
                              <a:lumMod val="10000"/>
                            </a:schemeClr>
                          </a:solidFill>
                          <a:effectLst/>
                        </a:rPr>
                        <a:t>May 20, 2022</a:t>
                      </a:r>
                      <a:endParaRPr lang="en-US" sz="2800" b="1">
                        <a:solidFill>
                          <a:schemeClr val="bg2">
                            <a:lumMod val="10000"/>
                          </a:schemeClr>
                        </a:solidFill>
                        <a:effectLst/>
                        <a:latin typeface="+mn-lt"/>
                      </a:endParaRPr>
                    </a:p>
                  </a:txBody>
                  <a:tcPr/>
                </a:tc>
                <a:extLst>
                  <a:ext uri="{0D108BD9-81ED-4DB2-BD59-A6C34878D82A}">
                    <a16:rowId xmlns:a16="http://schemas.microsoft.com/office/drawing/2014/main" val="2771880382"/>
                  </a:ext>
                </a:extLst>
              </a:tr>
              <a:tr h="684504">
                <a:tc>
                  <a:txBody>
                    <a:bodyPr/>
                    <a:lstStyle/>
                    <a:p>
                      <a:pPr marL="0" marR="0" lvl="0" indent="0" algn="l">
                        <a:lnSpc>
                          <a:spcPct val="100000"/>
                        </a:lnSpc>
                        <a:spcBef>
                          <a:spcPts val="0"/>
                        </a:spcBef>
                        <a:spcAft>
                          <a:spcPts val="0"/>
                        </a:spcAft>
                        <a:buNone/>
                      </a:pPr>
                      <a:r>
                        <a:rPr lang="en-US" sz="2800" b="0" i="0" u="none" strike="noStrike" noProof="0">
                          <a:solidFill>
                            <a:schemeClr val="bg2">
                              <a:lumMod val="10000"/>
                            </a:schemeClr>
                          </a:solidFill>
                          <a:effectLst/>
                          <a:latin typeface="Arial"/>
                        </a:rPr>
                        <a:t>Notification of Eligibility – Scoring sent </a:t>
                      </a:r>
                      <a:endParaRPr lang="en-US"/>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800" b="0" i="0" u="none" strike="noStrike" noProof="0">
                          <a:solidFill>
                            <a:schemeClr val="bg2">
                              <a:lumMod val="10000"/>
                            </a:schemeClr>
                          </a:solidFill>
                          <a:effectLst/>
                          <a:latin typeface="Arial"/>
                        </a:rPr>
                        <a:t>May 31, 2022</a:t>
                      </a:r>
                      <a:endParaRPr lang="en-US" sz="2800" b="1">
                        <a:solidFill>
                          <a:schemeClr val="bg2">
                            <a:lumMod val="10000"/>
                          </a:schemeClr>
                        </a:solidFill>
                        <a:effectLst/>
                        <a:latin typeface="+mn-lt"/>
                      </a:endParaRPr>
                    </a:p>
                  </a:txBody>
                  <a:tcPr/>
                </a:tc>
                <a:extLst>
                  <a:ext uri="{0D108BD9-81ED-4DB2-BD59-A6C34878D82A}">
                    <a16:rowId xmlns:a16="http://schemas.microsoft.com/office/drawing/2014/main" val="1701613224"/>
                  </a:ext>
                </a:extLst>
              </a:tr>
              <a:tr h="6049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chemeClr val="bg2">
                              <a:lumMod val="10000"/>
                            </a:schemeClr>
                          </a:solidFill>
                          <a:effectLst/>
                        </a:rPr>
                        <a:t>Final Funding Awards posted</a:t>
                      </a:r>
                      <a:endParaRPr lang="en-US" sz="2800">
                        <a:solidFill>
                          <a:schemeClr val="bg2">
                            <a:lumMod val="10000"/>
                          </a:schemeClr>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2">
                              <a:lumMod val="10000"/>
                            </a:schemeClr>
                          </a:solidFill>
                          <a:effectLst/>
                        </a:rPr>
                        <a:t>June 20, 2022</a:t>
                      </a:r>
                      <a:endParaRPr lang="en-US" sz="2800" b="1" dirty="0">
                        <a:solidFill>
                          <a:schemeClr val="bg2">
                            <a:lumMod val="10000"/>
                          </a:schemeClr>
                        </a:solidFill>
                        <a:effectLst/>
                        <a:latin typeface="+mn-lt"/>
                      </a:endParaRPr>
                    </a:p>
                  </a:txBody>
                  <a:tcPr/>
                </a:tc>
                <a:extLst>
                  <a:ext uri="{0D108BD9-81ED-4DB2-BD59-A6C34878D82A}">
                    <a16:rowId xmlns:a16="http://schemas.microsoft.com/office/drawing/2014/main" val="3857652148"/>
                  </a:ext>
                </a:extLst>
              </a:tr>
            </a:tbl>
          </a:graphicData>
        </a:graphic>
      </p:graphicFrame>
      <p:sp>
        <p:nvSpPr>
          <p:cNvPr id="4" name="Slide Number Placeholder 3">
            <a:extLst>
              <a:ext uri="{FF2B5EF4-FFF2-40B4-BE49-F238E27FC236}">
                <a16:creationId xmlns:a16="http://schemas.microsoft.com/office/drawing/2014/main" id="{4AD5E8C0-4EAF-476E-9A37-08A33EBCA4FC}"/>
              </a:ext>
            </a:extLst>
          </p:cNvPr>
          <p:cNvSpPr>
            <a:spLocks noGrp="1"/>
          </p:cNvSpPr>
          <p:nvPr>
            <p:ph type="sldNum" sz="quarter" idx="10"/>
          </p:nvPr>
        </p:nvSpPr>
        <p:spPr/>
        <p:txBody>
          <a:bodyPr/>
          <a:lstStyle/>
          <a:p>
            <a:fld id="{432ED76D-8188-4B28-B316-CD85396F47B0}" type="slidenum">
              <a:rPr lang="en-US" smtClean="0"/>
              <a:pPr/>
              <a:t>43</a:t>
            </a:fld>
            <a:endParaRPr lang="en-US"/>
          </a:p>
        </p:txBody>
      </p:sp>
    </p:spTree>
    <p:extLst>
      <p:ext uri="{BB962C8B-B14F-4D97-AF65-F5344CB8AC3E}">
        <p14:creationId xmlns:p14="http://schemas.microsoft.com/office/powerpoint/2010/main" val="8263586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8851B-9A88-47D2-9593-B0C207A6D820}"/>
              </a:ext>
            </a:extLst>
          </p:cNvPr>
          <p:cNvSpPr>
            <a:spLocks noGrp="1"/>
          </p:cNvSpPr>
          <p:nvPr>
            <p:ph type="title"/>
          </p:nvPr>
        </p:nvSpPr>
        <p:spPr/>
        <p:txBody>
          <a:bodyPr/>
          <a:lstStyle/>
          <a:p>
            <a:r>
              <a:rPr lang="en-US" b="1">
                <a:ea typeface="Calibri"/>
                <a:cs typeface="Calibri"/>
              </a:rPr>
              <a:t>EETD Grant </a:t>
            </a:r>
            <a:br>
              <a:rPr lang="en-US" b="1">
                <a:ea typeface="Calibri"/>
                <a:cs typeface="Calibri"/>
              </a:rPr>
            </a:br>
            <a:r>
              <a:rPr lang="en-US" b="1">
                <a:ea typeface="Calibri"/>
                <a:cs typeface="Calibri"/>
              </a:rPr>
              <a:t>Questions and Answers </a:t>
            </a:r>
            <a:endParaRPr lang="en-US"/>
          </a:p>
        </p:txBody>
      </p:sp>
    </p:spTree>
    <p:extLst>
      <p:ext uri="{BB962C8B-B14F-4D97-AF65-F5344CB8AC3E}">
        <p14:creationId xmlns:p14="http://schemas.microsoft.com/office/powerpoint/2010/main" val="467475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8851B-9A88-47D2-9593-B0C207A6D820}"/>
              </a:ext>
            </a:extLst>
          </p:cNvPr>
          <p:cNvSpPr>
            <a:spLocks noGrp="1"/>
          </p:cNvSpPr>
          <p:nvPr>
            <p:ph type="title"/>
          </p:nvPr>
        </p:nvSpPr>
        <p:spPr/>
        <p:txBody>
          <a:bodyPr/>
          <a:lstStyle/>
          <a:p>
            <a:r>
              <a:rPr lang="en-US" b="1">
                <a:ea typeface="Calibri"/>
                <a:cs typeface="Calibri"/>
              </a:rPr>
              <a:t>EETD Grant </a:t>
            </a:r>
            <a:br>
              <a:rPr lang="en-US" b="1">
                <a:ea typeface="Calibri"/>
                <a:cs typeface="Calibri"/>
              </a:rPr>
            </a:br>
            <a:r>
              <a:rPr lang="en-US" b="1">
                <a:ea typeface="Calibri"/>
                <a:cs typeface="Calibri"/>
              </a:rPr>
              <a:t>Resources  </a:t>
            </a:r>
            <a:endParaRPr lang="en-US"/>
          </a:p>
        </p:txBody>
      </p:sp>
    </p:spTree>
    <p:extLst>
      <p:ext uri="{BB962C8B-B14F-4D97-AF65-F5344CB8AC3E}">
        <p14:creationId xmlns:p14="http://schemas.microsoft.com/office/powerpoint/2010/main" val="1496474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22254-D451-4CB6-9095-771C648CD0A1}"/>
              </a:ext>
            </a:extLst>
          </p:cNvPr>
          <p:cNvSpPr>
            <a:spLocks noGrp="1"/>
          </p:cNvSpPr>
          <p:nvPr>
            <p:ph type="title"/>
          </p:nvPr>
        </p:nvSpPr>
        <p:spPr>
          <a:xfrm>
            <a:off x="152400" y="0"/>
            <a:ext cx="11887200" cy="964599"/>
          </a:xfrm>
        </p:spPr>
        <p:txBody>
          <a:bodyPr>
            <a:normAutofit/>
          </a:bodyPr>
          <a:lstStyle/>
          <a:p>
            <a:r>
              <a:rPr lang="en-US" sz="4000">
                <a:solidFill>
                  <a:schemeClr val="bg1"/>
                </a:solidFill>
                <a:cs typeface="Calibri"/>
              </a:rPr>
              <a:t>Introduction</a:t>
            </a:r>
            <a:endParaRPr lang="en-US" sz="4000">
              <a:solidFill>
                <a:schemeClr val="bg1"/>
              </a:solidFill>
            </a:endParaRPr>
          </a:p>
        </p:txBody>
      </p:sp>
      <p:sp>
        <p:nvSpPr>
          <p:cNvPr id="3" name="Content Placeholder 2">
            <a:extLst>
              <a:ext uri="{FF2B5EF4-FFF2-40B4-BE49-F238E27FC236}">
                <a16:creationId xmlns:a16="http://schemas.microsoft.com/office/drawing/2014/main" id="{DD8F6B56-0965-4FD2-B82C-C3CDAC84C4F7}"/>
              </a:ext>
            </a:extLst>
          </p:cNvPr>
          <p:cNvSpPr>
            <a:spLocks noGrp="1"/>
          </p:cNvSpPr>
          <p:nvPr>
            <p:ph idx="1"/>
          </p:nvPr>
        </p:nvSpPr>
        <p:spPr>
          <a:xfrm>
            <a:off x="152400" y="1168399"/>
            <a:ext cx="11887200" cy="5506401"/>
          </a:xfrm>
        </p:spPr>
        <p:txBody>
          <a:bodyPr vert="horz" lIns="91440" tIns="45720" rIns="91440" bIns="45720" rtlCol="0" anchor="t">
            <a:normAutofit lnSpcReduction="10000"/>
          </a:bodyPr>
          <a:lstStyle/>
          <a:p>
            <a:pPr marL="0" indent="0">
              <a:spcBef>
                <a:spcPts val="0"/>
              </a:spcBef>
              <a:spcAft>
                <a:spcPts val="1200"/>
              </a:spcAft>
              <a:buNone/>
              <a:defRPr/>
            </a:pPr>
            <a:r>
              <a:rPr lang="en-US" b="1">
                <a:cs typeface="Calibri"/>
              </a:rPr>
              <a:t>Overview:</a:t>
            </a:r>
            <a:r>
              <a:rPr lang="en-US">
                <a:cs typeface="Calibri"/>
              </a:rPr>
              <a:t> $100 million in competitive funds available to </a:t>
            </a:r>
            <a:r>
              <a:rPr lang="en-US" b="1">
                <a:cs typeface="Calibri"/>
              </a:rPr>
              <a:t>both </a:t>
            </a:r>
            <a:r>
              <a:rPr lang="en-US">
                <a:cs typeface="Calibri"/>
              </a:rPr>
              <a:t>- </a:t>
            </a:r>
            <a:endParaRPr lang="en-US">
              <a:cs typeface="Arial" panose="020B0604020202020204"/>
            </a:endParaRPr>
          </a:p>
          <a:p>
            <a:pPr marL="514350" indent="-514350">
              <a:spcBef>
                <a:spcPts val="0"/>
              </a:spcBef>
              <a:spcAft>
                <a:spcPts val="1200"/>
              </a:spcAft>
              <a:buAutoNum type="arabicParenR"/>
              <a:defRPr/>
            </a:pPr>
            <a:r>
              <a:rPr lang="en-US">
                <a:cs typeface="Calibri"/>
              </a:rPr>
              <a:t>Increase the number of highly-qualified California State Preschool Program (CSPP) and Transitional Kindergarten (TK) program teachers; and</a:t>
            </a:r>
            <a:endParaRPr lang="en-US">
              <a:cs typeface="Arial" panose="020B0604020202020204"/>
            </a:endParaRPr>
          </a:p>
          <a:p>
            <a:pPr marL="514350" indent="-514350">
              <a:spcBef>
                <a:spcPts val="0"/>
              </a:spcBef>
              <a:spcAft>
                <a:spcPts val="1200"/>
              </a:spcAft>
              <a:buAutoNum type="arabicParenR"/>
              <a:defRPr/>
            </a:pPr>
            <a:r>
              <a:rPr lang="en-US">
                <a:cs typeface="Calibri"/>
              </a:rPr>
              <a:t>Increase specific competencies for CSPP, TK, and Kindergarten (K) teachers. </a:t>
            </a:r>
            <a:endParaRPr lang="en-US">
              <a:cs typeface="Arial" panose="020B0604020202020204"/>
            </a:endParaRPr>
          </a:p>
          <a:p>
            <a:pPr marL="0" indent="0">
              <a:spcBef>
                <a:spcPts val="0"/>
              </a:spcBef>
              <a:spcAft>
                <a:spcPts val="1200"/>
              </a:spcAft>
              <a:buNone/>
              <a:defRPr/>
            </a:pPr>
            <a:r>
              <a:rPr lang="en-US" b="1">
                <a:cs typeface="Calibri"/>
              </a:rPr>
              <a:t>Background: </a:t>
            </a:r>
            <a:r>
              <a:rPr lang="en-US">
                <a:cs typeface="Arial"/>
              </a:rPr>
              <a:t>While</a:t>
            </a:r>
            <a:r>
              <a:rPr lang="en-US">
                <a:ea typeface="+mn-lt"/>
                <a:cs typeface="+mn-lt"/>
              </a:rPr>
              <a:t> preparing for full Universal PreKindergarten (UPK) implementation, there is a need to plan to increase the number of credentialed and permitted teachers entering the workforce to meet the growing needs and to increase the professional development opportunities for the current workforce.</a:t>
            </a:r>
          </a:p>
          <a:p>
            <a:endParaRPr lang="en-US"/>
          </a:p>
        </p:txBody>
      </p:sp>
      <p:sp>
        <p:nvSpPr>
          <p:cNvPr id="4" name="Slide Number Placeholder 3">
            <a:extLst>
              <a:ext uri="{FF2B5EF4-FFF2-40B4-BE49-F238E27FC236}">
                <a16:creationId xmlns:a16="http://schemas.microsoft.com/office/drawing/2014/main" id="{3C7A6406-D506-4874-8543-EB4E063FA574}"/>
              </a:ext>
            </a:extLst>
          </p:cNvPr>
          <p:cNvSpPr>
            <a:spLocks noGrp="1"/>
          </p:cNvSpPr>
          <p:nvPr>
            <p:ph type="sldNum" sz="quarter" idx="10"/>
          </p:nvPr>
        </p:nvSpPr>
        <p:spPr/>
        <p:txBody>
          <a:bodyPr/>
          <a:lstStyle/>
          <a:p>
            <a:fld id="{432ED76D-8188-4B28-B316-CD85396F47B0}" type="slidenum">
              <a:rPr lang="en-US" smtClean="0"/>
              <a:pPr/>
              <a:t>5</a:t>
            </a:fld>
            <a:endParaRPr lang="en-US"/>
          </a:p>
        </p:txBody>
      </p:sp>
    </p:spTree>
    <p:extLst>
      <p:ext uri="{BB962C8B-B14F-4D97-AF65-F5344CB8AC3E}">
        <p14:creationId xmlns:p14="http://schemas.microsoft.com/office/powerpoint/2010/main" val="1934021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24486-5367-4217-B014-CE6415C545BB}"/>
              </a:ext>
            </a:extLst>
          </p:cNvPr>
          <p:cNvSpPr>
            <a:spLocks noGrp="1"/>
          </p:cNvSpPr>
          <p:nvPr>
            <p:ph type="title"/>
          </p:nvPr>
        </p:nvSpPr>
        <p:spPr/>
        <p:txBody>
          <a:bodyPr>
            <a:normAutofit/>
          </a:bodyPr>
          <a:lstStyle/>
          <a:p>
            <a:r>
              <a:rPr lang="en-US" sz="4000">
                <a:solidFill>
                  <a:schemeClr val="bg1"/>
                </a:solidFill>
                <a:cs typeface="Calibri"/>
              </a:rPr>
              <a:t>Introduction (2) </a:t>
            </a:r>
            <a:endParaRPr lang="en-US" sz="4000">
              <a:solidFill>
                <a:schemeClr val="bg1"/>
              </a:solidFill>
            </a:endParaRPr>
          </a:p>
        </p:txBody>
      </p:sp>
      <p:sp>
        <p:nvSpPr>
          <p:cNvPr id="3" name="Content Placeholder 2">
            <a:extLst>
              <a:ext uri="{FF2B5EF4-FFF2-40B4-BE49-F238E27FC236}">
                <a16:creationId xmlns:a16="http://schemas.microsoft.com/office/drawing/2014/main" id="{A8BE3ED5-8B7F-47D7-ACD7-2896C47DE39E}"/>
              </a:ext>
            </a:extLst>
          </p:cNvPr>
          <p:cNvSpPr>
            <a:spLocks noGrp="1"/>
          </p:cNvSpPr>
          <p:nvPr>
            <p:ph idx="1"/>
          </p:nvPr>
        </p:nvSpPr>
        <p:spPr/>
        <p:txBody>
          <a:bodyPr vert="horz" lIns="91440" tIns="45720" rIns="91440" bIns="45720" rtlCol="0" anchor="t">
            <a:normAutofit/>
          </a:bodyPr>
          <a:lstStyle/>
          <a:p>
            <a:pPr marL="0" indent="0">
              <a:buNone/>
            </a:pPr>
            <a:r>
              <a:rPr lang="en-US" b="1" dirty="0">
                <a:cs typeface="Calibri"/>
              </a:rPr>
              <a:t>Webpage:</a:t>
            </a:r>
            <a:r>
              <a:rPr lang="en-US" dirty="0">
                <a:cs typeface="Calibri"/>
              </a:rPr>
              <a:t> The Early Education Teacher Development (EETD) Grant RFA can be found here: </a:t>
            </a:r>
            <a:endParaRPr lang="en-US" dirty="0">
              <a:cs typeface="Arial"/>
            </a:endParaRPr>
          </a:p>
          <a:p>
            <a:pPr marL="0" indent="0">
              <a:buNone/>
            </a:pPr>
            <a:r>
              <a:rPr lang="en-US" b="1" dirty="0">
                <a:solidFill>
                  <a:schemeClr val="accent4">
                    <a:lumMod val="40000"/>
                    <a:lumOff val="60000"/>
                  </a:schemeClr>
                </a:solidFill>
                <a:ea typeface="+mn-lt"/>
                <a:cs typeface="+mn-lt"/>
                <a:hlinkClick r:id="rId3" tooltip="EETD Grant Request for Applications">
                  <a:extLst>
                    <a:ext uri="{A12FA001-AC4F-418D-AE19-62706E023703}">
                      <ahyp:hlinkClr xmlns:ahyp="http://schemas.microsoft.com/office/drawing/2018/hyperlinkcolor" val="tx"/>
                    </a:ext>
                  </a:extLst>
                </a:hlinkClick>
              </a:rPr>
              <a:t>https://www.cde.ca.gov/fg/fo/r2/eetdg22rfa.asp</a:t>
            </a:r>
            <a:r>
              <a:rPr lang="en-US" b="1" dirty="0">
                <a:solidFill>
                  <a:schemeClr val="accent4">
                    <a:lumMod val="40000"/>
                    <a:lumOff val="60000"/>
                  </a:schemeClr>
                </a:solidFill>
                <a:ea typeface="+mn-lt"/>
                <a:cs typeface="+mn-lt"/>
              </a:rPr>
              <a:t> </a:t>
            </a:r>
          </a:p>
          <a:p>
            <a:pPr marL="0" indent="0">
              <a:buNone/>
            </a:pPr>
            <a:endParaRPr lang="en-US" dirty="0">
              <a:ea typeface="Calibri"/>
              <a:cs typeface="Arial"/>
            </a:endParaRPr>
          </a:p>
          <a:p>
            <a:pPr lvl="1">
              <a:buFont typeface="Arial" panose="020B0604020202020204" pitchFamily="34" charset="0"/>
              <a:buChar char="•"/>
            </a:pPr>
            <a:r>
              <a:rPr lang="en-US" dirty="0">
                <a:ea typeface="Calibri"/>
                <a:cs typeface="Arial"/>
              </a:rPr>
              <a:t>Overview and Instructions – including application questions</a:t>
            </a:r>
          </a:p>
          <a:p>
            <a:pPr lvl="1">
              <a:buFont typeface="Arial" panose="020B0604020202020204" pitchFamily="34" charset="0"/>
              <a:buChar char="•"/>
            </a:pPr>
            <a:r>
              <a:rPr lang="en-US" dirty="0">
                <a:ea typeface="Calibri"/>
                <a:cs typeface="Arial"/>
              </a:rPr>
              <a:t>Snap Survey link</a:t>
            </a:r>
          </a:p>
          <a:p>
            <a:pPr lvl="1">
              <a:buFont typeface="Arial" panose="020B0604020202020204" pitchFamily="34" charset="0"/>
              <a:buChar char="•"/>
            </a:pPr>
            <a:r>
              <a:rPr lang="en-US" dirty="0">
                <a:ea typeface="Calibri"/>
                <a:cs typeface="Arial"/>
              </a:rPr>
              <a:t>Budget documents</a:t>
            </a:r>
          </a:p>
          <a:p>
            <a:pPr lvl="1">
              <a:buFont typeface="Arial" panose="020B0604020202020204" pitchFamily="34" charset="0"/>
              <a:buChar char="•"/>
            </a:pPr>
            <a:r>
              <a:rPr lang="en-US" dirty="0">
                <a:ea typeface="+mn-lt"/>
                <a:cs typeface="+mn-lt"/>
              </a:rPr>
              <a:t>Current Assurances and Certifications </a:t>
            </a:r>
            <a:endParaRPr lang="en-US" dirty="0">
              <a:ea typeface="Calibri"/>
              <a:cs typeface="Arial"/>
            </a:endParaRPr>
          </a:p>
          <a:p>
            <a:pPr lvl="1">
              <a:buFont typeface="Arial" panose="020B0604020202020204" pitchFamily="34" charset="0"/>
              <a:buChar char="•"/>
            </a:pPr>
            <a:r>
              <a:rPr lang="en-US" dirty="0">
                <a:cs typeface="Arial"/>
              </a:rPr>
              <a:t>Frequently Asked Questions </a:t>
            </a:r>
          </a:p>
          <a:p>
            <a:endParaRPr lang="en-US" dirty="0"/>
          </a:p>
        </p:txBody>
      </p:sp>
      <p:sp>
        <p:nvSpPr>
          <p:cNvPr id="4" name="Slide Number Placeholder 3">
            <a:extLst>
              <a:ext uri="{FF2B5EF4-FFF2-40B4-BE49-F238E27FC236}">
                <a16:creationId xmlns:a16="http://schemas.microsoft.com/office/drawing/2014/main" id="{4F789051-2A0F-4F8D-B6D4-CC5B92AFBE85}"/>
              </a:ext>
            </a:extLst>
          </p:cNvPr>
          <p:cNvSpPr>
            <a:spLocks noGrp="1"/>
          </p:cNvSpPr>
          <p:nvPr>
            <p:ph type="sldNum" sz="quarter" idx="10"/>
          </p:nvPr>
        </p:nvSpPr>
        <p:spPr/>
        <p:txBody>
          <a:bodyPr/>
          <a:lstStyle/>
          <a:p>
            <a:fld id="{432ED76D-8188-4B28-B316-CD85396F47B0}" type="slidenum">
              <a:rPr lang="en-US" smtClean="0"/>
              <a:pPr/>
              <a:t>6</a:t>
            </a:fld>
            <a:endParaRPr lang="en-US"/>
          </a:p>
        </p:txBody>
      </p:sp>
    </p:spTree>
    <p:extLst>
      <p:ext uri="{BB962C8B-B14F-4D97-AF65-F5344CB8AC3E}">
        <p14:creationId xmlns:p14="http://schemas.microsoft.com/office/powerpoint/2010/main" val="162774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1D2F-8838-414E-9FB3-4F27E12756BE}"/>
              </a:ext>
            </a:extLst>
          </p:cNvPr>
          <p:cNvSpPr>
            <a:spLocks noGrp="1"/>
          </p:cNvSpPr>
          <p:nvPr>
            <p:ph type="title"/>
          </p:nvPr>
        </p:nvSpPr>
        <p:spPr>
          <a:xfrm>
            <a:off x="152400" y="0"/>
            <a:ext cx="11887200" cy="1015401"/>
          </a:xfrm>
        </p:spPr>
        <p:txBody>
          <a:bodyPr>
            <a:normAutofit/>
          </a:bodyPr>
          <a:lstStyle/>
          <a:p>
            <a:r>
              <a:rPr lang="en-US" sz="4000">
                <a:solidFill>
                  <a:schemeClr val="bg1"/>
                </a:solidFill>
                <a:cs typeface="Calibri"/>
              </a:rPr>
              <a:t>Introduction (3) </a:t>
            </a:r>
            <a:endParaRPr lang="en-US" sz="4000">
              <a:solidFill>
                <a:schemeClr val="bg1"/>
              </a:solidFill>
            </a:endParaRPr>
          </a:p>
        </p:txBody>
      </p:sp>
      <p:sp>
        <p:nvSpPr>
          <p:cNvPr id="3" name="Content Placeholder 2">
            <a:extLst>
              <a:ext uri="{FF2B5EF4-FFF2-40B4-BE49-F238E27FC236}">
                <a16:creationId xmlns:a16="http://schemas.microsoft.com/office/drawing/2014/main" id="{887107B1-9922-487B-9655-1EDFD4A39904}"/>
              </a:ext>
            </a:extLst>
          </p:cNvPr>
          <p:cNvSpPr>
            <a:spLocks noGrp="1"/>
          </p:cNvSpPr>
          <p:nvPr>
            <p:ph sz="half" idx="1"/>
          </p:nvPr>
        </p:nvSpPr>
        <p:spPr>
          <a:xfrm>
            <a:off x="177801" y="1015401"/>
            <a:ext cx="11887199" cy="1325563"/>
          </a:xfrm>
        </p:spPr>
        <p:txBody>
          <a:bodyPr>
            <a:normAutofit/>
          </a:bodyPr>
          <a:lstStyle/>
          <a:p>
            <a:r>
              <a:rPr lang="en-US">
                <a:ea typeface="Calibri"/>
                <a:cs typeface="Calibri"/>
              </a:rPr>
              <a:t>From the RFA webpage, open up the Overview and Instructions document. </a:t>
            </a:r>
            <a:endParaRPr lang="en-US" b="1">
              <a:ea typeface="Calibri"/>
              <a:cs typeface="Calibri"/>
            </a:endParaRPr>
          </a:p>
          <a:p>
            <a:endParaRPr lang="en-US"/>
          </a:p>
        </p:txBody>
      </p:sp>
      <p:pic>
        <p:nvPicPr>
          <p:cNvPr id="7" name="Content Placeholder 6" descr="Screenshot of the request of the early education teacher development grant RFA  application webpage">
            <a:extLst>
              <a:ext uri="{FF2B5EF4-FFF2-40B4-BE49-F238E27FC236}">
                <a16:creationId xmlns:a16="http://schemas.microsoft.com/office/drawing/2014/main" id="{567E5F12-57B7-4F2F-B689-F13142CC070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79279" y="1895796"/>
            <a:ext cx="9557402" cy="4192184"/>
          </a:xfrm>
        </p:spPr>
      </p:pic>
      <p:sp>
        <p:nvSpPr>
          <p:cNvPr id="5" name="Slide Number Placeholder 4">
            <a:extLst>
              <a:ext uri="{FF2B5EF4-FFF2-40B4-BE49-F238E27FC236}">
                <a16:creationId xmlns:a16="http://schemas.microsoft.com/office/drawing/2014/main" id="{065FE0CD-FE84-421F-BE9B-FCDE69EEBC95}"/>
              </a:ext>
            </a:extLst>
          </p:cNvPr>
          <p:cNvSpPr>
            <a:spLocks noGrp="1"/>
          </p:cNvSpPr>
          <p:nvPr>
            <p:ph type="sldNum" sz="quarter" idx="10"/>
          </p:nvPr>
        </p:nvSpPr>
        <p:spPr/>
        <p:txBody>
          <a:bodyPr/>
          <a:lstStyle/>
          <a:p>
            <a:fld id="{432ED76D-8188-4B28-B316-CD85396F47B0}" type="slidenum">
              <a:rPr lang="en-US" smtClean="0"/>
              <a:pPr/>
              <a:t>7</a:t>
            </a:fld>
            <a:endParaRPr lang="en-US"/>
          </a:p>
        </p:txBody>
      </p:sp>
    </p:spTree>
    <p:extLst>
      <p:ext uri="{BB962C8B-B14F-4D97-AF65-F5344CB8AC3E}">
        <p14:creationId xmlns:p14="http://schemas.microsoft.com/office/powerpoint/2010/main" val="354834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47619-5643-6AD5-A5D2-B18F15C20681}"/>
              </a:ext>
            </a:extLst>
          </p:cNvPr>
          <p:cNvSpPr>
            <a:spLocks noGrp="1"/>
          </p:cNvSpPr>
          <p:nvPr>
            <p:ph type="title"/>
          </p:nvPr>
        </p:nvSpPr>
        <p:spPr/>
        <p:txBody>
          <a:bodyPr/>
          <a:lstStyle/>
          <a:p>
            <a:r>
              <a:rPr lang="en-US" b="1">
                <a:cs typeface="Arial"/>
              </a:rPr>
              <a:t>EETD Grant </a:t>
            </a:r>
            <a:br>
              <a:rPr lang="en-US" b="1">
                <a:cs typeface="Arial"/>
              </a:rPr>
            </a:br>
            <a:r>
              <a:rPr lang="en-US" b="1">
                <a:cs typeface="Arial"/>
              </a:rPr>
              <a:t>Basic Information </a:t>
            </a:r>
            <a:endParaRPr lang="en-US"/>
          </a:p>
        </p:txBody>
      </p:sp>
    </p:spTree>
    <p:extLst>
      <p:ext uri="{BB962C8B-B14F-4D97-AF65-F5344CB8AC3E}">
        <p14:creationId xmlns:p14="http://schemas.microsoft.com/office/powerpoint/2010/main" val="3119017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B19BA-AE1C-4EFF-80B3-DB0385FA1789}"/>
              </a:ext>
            </a:extLst>
          </p:cNvPr>
          <p:cNvSpPr>
            <a:spLocks noGrp="1"/>
          </p:cNvSpPr>
          <p:nvPr>
            <p:ph type="title"/>
          </p:nvPr>
        </p:nvSpPr>
        <p:spPr/>
        <p:txBody>
          <a:bodyPr>
            <a:normAutofit/>
          </a:bodyPr>
          <a:lstStyle/>
          <a:p>
            <a:r>
              <a:rPr lang="en-US" sz="4000">
                <a:solidFill>
                  <a:schemeClr val="bg1"/>
                </a:solidFill>
                <a:cs typeface="Calibri"/>
              </a:rPr>
              <a:t>Basic Information</a:t>
            </a:r>
            <a:endParaRPr lang="en-US" sz="4000">
              <a:solidFill>
                <a:schemeClr val="bg1"/>
              </a:solidFill>
            </a:endParaRPr>
          </a:p>
        </p:txBody>
      </p:sp>
      <p:sp>
        <p:nvSpPr>
          <p:cNvPr id="3" name="Content Placeholder 2">
            <a:extLst>
              <a:ext uri="{FF2B5EF4-FFF2-40B4-BE49-F238E27FC236}">
                <a16:creationId xmlns:a16="http://schemas.microsoft.com/office/drawing/2014/main" id="{3962334F-50FD-4469-AD75-38721166BD4A}"/>
              </a:ext>
            </a:extLst>
          </p:cNvPr>
          <p:cNvSpPr>
            <a:spLocks noGrp="1"/>
          </p:cNvSpPr>
          <p:nvPr>
            <p:ph idx="1"/>
          </p:nvPr>
        </p:nvSpPr>
        <p:spPr/>
        <p:txBody>
          <a:bodyPr/>
          <a:lstStyle/>
          <a:p>
            <a:pPr marL="0" indent="0">
              <a:spcAft>
                <a:spcPts val="1200"/>
              </a:spcAft>
              <a:buNone/>
            </a:pPr>
            <a:r>
              <a:rPr lang="en-US" b="1">
                <a:cs typeface="Calibri"/>
              </a:rPr>
              <a:t>Grant Period: </a:t>
            </a:r>
            <a:r>
              <a:rPr lang="en-US">
                <a:ea typeface="+mn-lt"/>
                <a:cs typeface="+mn-lt"/>
              </a:rPr>
              <a:t>The grant period begins July 1, 2022, and ends June 30, 2025.</a:t>
            </a:r>
            <a:endParaRPr lang="en-US">
              <a:cs typeface="Calibri"/>
            </a:endParaRPr>
          </a:p>
          <a:p>
            <a:pPr marL="0" indent="0">
              <a:spcAft>
                <a:spcPts val="1200"/>
              </a:spcAft>
              <a:buNone/>
            </a:pPr>
            <a:r>
              <a:rPr lang="en-US" b="1">
                <a:cs typeface="Arial"/>
              </a:rPr>
              <a:t>Authorization: </a:t>
            </a:r>
            <a:r>
              <a:rPr lang="en-US">
                <a:cs typeface="Calibri"/>
              </a:rPr>
              <a:t>Chapter 2 of Part 6, Division 1 of Title 1 of the California </a:t>
            </a:r>
            <a:r>
              <a:rPr lang="en-US" i="1">
                <a:cs typeface="Calibri"/>
              </a:rPr>
              <a:t>Education Code</a:t>
            </a:r>
            <a:r>
              <a:rPr lang="en-US">
                <a:cs typeface="Calibri"/>
              </a:rPr>
              <a:t> (</a:t>
            </a:r>
            <a:r>
              <a:rPr lang="en-US" i="1">
                <a:cs typeface="Calibri"/>
              </a:rPr>
              <a:t>EC</a:t>
            </a:r>
            <a:r>
              <a:rPr lang="en-US">
                <a:cs typeface="Calibri"/>
              </a:rPr>
              <a:t>), Article 13.2, commencing with Section 8281.5.</a:t>
            </a:r>
            <a:endParaRPr lang="en-US">
              <a:ea typeface="+mn-lt"/>
              <a:cs typeface="+mn-lt"/>
            </a:endParaRPr>
          </a:p>
          <a:p>
            <a:pPr marL="0" indent="0">
              <a:spcAft>
                <a:spcPts val="1200"/>
              </a:spcAft>
              <a:buNone/>
            </a:pPr>
            <a:r>
              <a:rPr lang="en-US" b="1">
                <a:cs typeface="Calibri"/>
              </a:rPr>
              <a:t>Eligibility: </a:t>
            </a:r>
            <a:r>
              <a:rPr lang="en-US">
                <a:cs typeface="Calibri"/>
              </a:rPr>
              <a:t>Eligible local educational agencies (LEAs), which includes school districts, county offices of education (COEs), and charter schools, or a consortium of the aforementioned entities.</a:t>
            </a:r>
            <a:endParaRPr lang="en-US">
              <a:latin typeface="Calibri"/>
              <a:ea typeface="Calibri"/>
              <a:cs typeface="Calibri"/>
            </a:endParaRPr>
          </a:p>
          <a:p>
            <a:endParaRPr lang="en-US"/>
          </a:p>
        </p:txBody>
      </p:sp>
      <p:sp>
        <p:nvSpPr>
          <p:cNvPr id="4" name="Slide Number Placeholder 3">
            <a:extLst>
              <a:ext uri="{FF2B5EF4-FFF2-40B4-BE49-F238E27FC236}">
                <a16:creationId xmlns:a16="http://schemas.microsoft.com/office/drawing/2014/main" id="{ECBD2419-1C11-4925-BDCE-222AF295C2FD}"/>
              </a:ext>
            </a:extLst>
          </p:cNvPr>
          <p:cNvSpPr>
            <a:spLocks noGrp="1"/>
          </p:cNvSpPr>
          <p:nvPr>
            <p:ph type="sldNum" sz="quarter" idx="10"/>
          </p:nvPr>
        </p:nvSpPr>
        <p:spPr/>
        <p:txBody>
          <a:bodyPr/>
          <a:lstStyle/>
          <a:p>
            <a:fld id="{432ED76D-8188-4B28-B316-CD85396F47B0}" type="slidenum">
              <a:rPr lang="en-US" smtClean="0"/>
              <a:pPr/>
              <a:t>9</a:t>
            </a:fld>
            <a:endParaRPr lang="en-US"/>
          </a:p>
        </p:txBody>
      </p:sp>
    </p:spTree>
    <p:extLst>
      <p:ext uri="{BB962C8B-B14F-4D97-AF65-F5344CB8AC3E}">
        <p14:creationId xmlns:p14="http://schemas.microsoft.com/office/powerpoint/2010/main" val="1300576490"/>
      </p:ext>
    </p:extLst>
  </p:cSld>
  <p:clrMapOvr>
    <a:masterClrMapping/>
  </p:clrMapOvr>
</p:sld>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8">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1FAF887F11DA46B09164A568EB333B" ma:contentTypeVersion="13" ma:contentTypeDescription="Create a new document." ma:contentTypeScope="" ma:versionID="2a6f34f7cfec278a0358a62ec0f407d5">
  <xsd:schema xmlns:xsd="http://www.w3.org/2001/XMLSchema" xmlns:xs="http://www.w3.org/2001/XMLSchema" xmlns:p="http://schemas.microsoft.com/office/2006/metadata/properties" xmlns:ns2="8106490d-836b-4d8f-8fd1-6c92ae32194e" xmlns:ns3="fcdd20d7-c6c6-4035-a06e-9c6c5ff7b9a1" targetNamespace="http://schemas.microsoft.com/office/2006/metadata/properties" ma:root="true" ma:fieldsID="140eeab9f209bb1fcdbac066e66a9eee" ns2:_="" ns3:_="">
    <xsd:import namespace="8106490d-836b-4d8f-8fd1-6c92ae32194e"/>
    <xsd:import namespace="fcdd20d7-c6c6-4035-a06e-9c6c5ff7b9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6490d-836b-4d8f-8fd1-6c92ae3219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d20d7-c6c6-4035-a06e-9c6c5ff7b9a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6F449F-1693-4B64-A3BB-0068FCE5A4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06490d-836b-4d8f-8fd1-6c92ae32194e"/>
    <ds:schemaRef ds:uri="fcdd20d7-c6c6-4035-a06e-9c6c5ff7b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949279-F2A5-4E7F-A26D-DB448DF1D054}">
  <ds:schemaRefs>
    <ds:schemaRef ds:uri="http://schemas.microsoft.com/office/2006/documentManagement/types"/>
    <ds:schemaRef ds:uri="http://purl.org/dc/terms/"/>
    <ds:schemaRef ds:uri="fcdd20d7-c6c6-4035-a06e-9c6c5ff7b9a1"/>
    <ds:schemaRef ds:uri="http://purl.org/dc/dcmitype/"/>
    <ds:schemaRef ds:uri="8106490d-836b-4d8f-8fd1-6c92ae32194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829A587-A652-4248-97DC-050A1AEC3B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TotalTime>
  <Words>2453</Words>
  <Application>Microsoft Office PowerPoint</Application>
  <PresentationFormat>Widescreen</PresentationFormat>
  <Paragraphs>305</Paragraphs>
  <Slides>45</Slides>
  <Notes>45</Notes>
  <HiddenSlides>1</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45</vt:i4>
      </vt:variant>
    </vt:vector>
  </HeadingPairs>
  <TitlesOfParts>
    <vt:vector size="58" baseType="lpstr">
      <vt:lpstr>Arial</vt:lpstr>
      <vt:lpstr>Arial,Sans-Serif</vt:lpstr>
      <vt:lpstr>Calibri</vt:lpstr>
      <vt:lpstr>Courier New</vt:lpstr>
      <vt:lpstr>Wingdings</vt:lpstr>
      <vt:lpstr>CDE Set 1</vt:lpstr>
      <vt:lpstr>CDE Set 2</vt:lpstr>
      <vt:lpstr>CDE Set 3</vt:lpstr>
      <vt:lpstr>CDE Set 4</vt:lpstr>
      <vt:lpstr>CDE Set 5</vt:lpstr>
      <vt:lpstr>CDE Set 6</vt:lpstr>
      <vt:lpstr>CDE Set 7</vt:lpstr>
      <vt:lpstr>CDE Set 8</vt:lpstr>
      <vt:lpstr>The Early Education Teacher  Development Grant</vt:lpstr>
      <vt:lpstr>Introductions</vt:lpstr>
      <vt:lpstr>Technical Assistance Webinar Agenda</vt:lpstr>
      <vt:lpstr>Early Education Teacher Development Grant  Introduction</vt:lpstr>
      <vt:lpstr>Introduction</vt:lpstr>
      <vt:lpstr>Introduction (2) </vt:lpstr>
      <vt:lpstr>Introduction (3) </vt:lpstr>
      <vt:lpstr>EETD Grant  Basic Information </vt:lpstr>
      <vt:lpstr>Basic Information</vt:lpstr>
      <vt:lpstr>Basic Information (2)  </vt:lpstr>
      <vt:lpstr>Basic Information (3)  </vt:lpstr>
      <vt:lpstr>EETD Grant  Fundamental Information</vt:lpstr>
      <vt:lpstr>Fundamental Information</vt:lpstr>
      <vt:lpstr>Fundamental Information (2) </vt:lpstr>
      <vt:lpstr>Fundamental Information (3) </vt:lpstr>
      <vt:lpstr>Fundamental Information (4) </vt:lpstr>
      <vt:lpstr>EETD Grant  The Application</vt:lpstr>
      <vt:lpstr>The Application -  Required Areas for Grantees</vt:lpstr>
      <vt:lpstr>Section I: Applicant Information </vt:lpstr>
      <vt:lpstr>The Application - Section I: Applicant Information </vt:lpstr>
      <vt:lpstr>The Application -  Section I: Applicant Information (2)  </vt:lpstr>
      <vt:lpstr>Section II: Application Narrative </vt:lpstr>
      <vt:lpstr>The Application -  Section II: Application  Narrative </vt:lpstr>
      <vt:lpstr>The Application -  Section II: Application Narrative (2) </vt:lpstr>
      <vt:lpstr>The Application -  Section II: Application Narrative (3) </vt:lpstr>
      <vt:lpstr>The Application -  Section II: Application Narrative (4)</vt:lpstr>
      <vt:lpstr>Section III: Application Data </vt:lpstr>
      <vt:lpstr>The Application -  Section III: Application Data</vt:lpstr>
      <vt:lpstr>Section IV: Application Budget</vt:lpstr>
      <vt:lpstr>The Application -  Section IV: Application Budget  </vt:lpstr>
      <vt:lpstr>Section V: Allocation Priority Applicants are only scored on Section V if they meet a threshold qualified score of 115 out of 165 total points on Sections II through IV (70 percent of the total score)</vt:lpstr>
      <vt:lpstr>The Application -  Section V: Allocation Priority </vt:lpstr>
      <vt:lpstr>The Application -  Section V: Allocation Priority (2)</vt:lpstr>
      <vt:lpstr>The Application -  Section V: Allocation Priority (3)</vt:lpstr>
      <vt:lpstr>The Application - Section V: Allocation Priority (4)</vt:lpstr>
      <vt:lpstr>The Application - Section V: Allocation Priority (5)</vt:lpstr>
      <vt:lpstr>Section VI:   Application Agreement and Certification</vt:lpstr>
      <vt:lpstr>The Application -  Section VI: Application Agreement  and Certification</vt:lpstr>
      <vt:lpstr>EETD Grant  Award Determinations </vt:lpstr>
      <vt:lpstr>Award Determinations</vt:lpstr>
      <vt:lpstr>Award Determinations –  Accountability </vt:lpstr>
      <vt:lpstr>EETD Grant  Key Dates </vt:lpstr>
      <vt:lpstr>Key Dates </vt:lpstr>
      <vt:lpstr>EETD Grant  Questions and Answers </vt:lpstr>
      <vt:lpstr>EETD Grant  Resources  </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Pres-22: EETD Grant RFA (CA Dept of Education)</dc:title>
  <dc:subject>Early Education Teacher Development Grant request for application webinar to assist local educational agencies in filling out their application.</dc:subject>
  <dc:creator>Joycelyn Ward-Richardson</dc:creator>
  <cp:lastModifiedBy>Alice Ludwig</cp:lastModifiedBy>
  <cp:revision>15</cp:revision>
  <cp:lastPrinted>2021-02-10T21:52:07Z</cp:lastPrinted>
  <dcterms:created xsi:type="dcterms:W3CDTF">2020-08-25T03:09:04Z</dcterms:created>
  <dcterms:modified xsi:type="dcterms:W3CDTF">2023-08-29T14:18:32Z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0x0101005F1FAF887F11DA46B09164A568EB333B</vt:lpwstr>
  </property>
</Properties>
</file>