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6.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7.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4"/>
    <p:sldMasterId id="2147483693" r:id="rId5"/>
    <p:sldMasterId id="2147483659" r:id="rId6"/>
    <p:sldMasterId id="2147483648" r:id="rId7"/>
    <p:sldMasterId id="2147483664" r:id="rId8"/>
    <p:sldMasterId id="2147483671" r:id="rId9"/>
    <p:sldMasterId id="2147483676" r:id="rId10"/>
    <p:sldMasterId id="2147483681" r:id="rId11"/>
  </p:sldMasterIdLst>
  <p:notesMasterIdLst>
    <p:notesMasterId r:id="rId53"/>
  </p:notesMasterIdLst>
  <p:handoutMasterIdLst>
    <p:handoutMasterId r:id="rId54"/>
  </p:handoutMasterIdLst>
  <p:sldIdLst>
    <p:sldId id="326" r:id="rId12"/>
    <p:sldId id="270" r:id="rId13"/>
    <p:sldId id="272" r:id="rId14"/>
    <p:sldId id="273" r:id="rId15"/>
    <p:sldId id="274" r:id="rId16"/>
    <p:sldId id="268" r:id="rId17"/>
    <p:sldId id="291" r:id="rId18"/>
    <p:sldId id="262" r:id="rId19"/>
    <p:sldId id="275" r:id="rId20"/>
    <p:sldId id="276" r:id="rId21"/>
    <p:sldId id="301" r:id="rId22"/>
    <p:sldId id="277" r:id="rId23"/>
    <p:sldId id="278" r:id="rId24"/>
    <p:sldId id="290" r:id="rId25"/>
    <p:sldId id="279" r:id="rId26"/>
    <p:sldId id="280" r:id="rId27"/>
    <p:sldId id="281" r:id="rId28"/>
    <p:sldId id="282" r:id="rId29"/>
    <p:sldId id="313" r:id="rId30"/>
    <p:sldId id="325" r:id="rId31"/>
    <p:sldId id="288" r:id="rId32"/>
    <p:sldId id="283" r:id="rId33"/>
    <p:sldId id="297" r:id="rId34"/>
    <p:sldId id="296" r:id="rId35"/>
    <p:sldId id="285" r:id="rId36"/>
    <p:sldId id="298" r:id="rId37"/>
    <p:sldId id="299" r:id="rId38"/>
    <p:sldId id="295" r:id="rId39"/>
    <p:sldId id="300" r:id="rId40"/>
    <p:sldId id="314" r:id="rId41"/>
    <p:sldId id="289" r:id="rId42"/>
    <p:sldId id="286" r:id="rId43"/>
    <p:sldId id="315" r:id="rId44"/>
    <p:sldId id="267" r:id="rId45"/>
    <p:sldId id="266" r:id="rId46"/>
    <p:sldId id="320" r:id="rId47"/>
    <p:sldId id="271" r:id="rId48"/>
    <p:sldId id="312" r:id="rId49"/>
    <p:sldId id="302" r:id="rId50"/>
    <p:sldId id="309" r:id="rId51"/>
    <p:sldId id="261" r:id="rId52"/>
  </p:sldIdLst>
  <p:sldSz cx="12192000" cy="68580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9"/>
    <a:srgbClr val="00FFFF"/>
    <a:srgbClr val="80FF80"/>
    <a:srgbClr val="0C4A6D"/>
    <a:srgbClr val="99FF66"/>
    <a:srgbClr val="99FF33"/>
    <a:srgbClr val="66FF33"/>
    <a:srgbClr val="0000FF"/>
    <a:srgbClr val="CCFF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89C02E-D818-409C-96D5-819C262B7038}" vWet="8" dt="2024-02-21T19:13:09.192"/>
    <p1510:client id="{5A628D7D-4C5C-412B-9718-240CA4255FC0}" v="78" dt="2024-02-21T23:32:11.1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650" autoAdjust="0"/>
    <p:restoredTop sz="93765" autoAdjust="0"/>
  </p:normalViewPr>
  <p:slideViewPr>
    <p:cSldViewPr snapToGrid="0">
      <p:cViewPr varScale="1">
        <p:scale>
          <a:sx n="105" d="100"/>
          <a:sy n="105" d="100"/>
        </p:scale>
        <p:origin x="157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commentAuthors" Target="commentAuthor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slide" Target="slides/slide30.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viewProps" Target="viewProps.xml"/><Relationship Id="rId61" Type="http://schemas.microsoft.com/office/2018/10/relationships/authors" Target="authors.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presProps" Target="presProps.xml"/><Relationship Id="rId8" Type="http://schemas.openxmlformats.org/officeDocument/2006/relationships/slideMaster" Target="slideMasters/slideMaster5.xml"/><Relationship Id="rId51" Type="http://schemas.openxmlformats.org/officeDocument/2006/relationships/slide" Target="slides/slide40.xml"/><Relationship Id="rId3" Type="http://schemas.openxmlformats.org/officeDocument/2006/relationships/customXml" Target="../customXml/item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3035088" cy="466115"/>
          </a:xfrm>
          <a:prstGeom prst="rect">
            <a:avLst/>
          </a:prstGeom>
        </p:spPr>
        <p:txBody>
          <a:bodyPr vert="horz" lIns="93102" tIns="46552" rIns="93102" bIns="46552"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967341" y="0"/>
            <a:ext cx="3035088" cy="466115"/>
          </a:xfrm>
          <a:prstGeom prst="rect">
            <a:avLst/>
          </a:prstGeom>
        </p:spPr>
        <p:txBody>
          <a:bodyPr vert="horz" lIns="93102" tIns="46552" rIns="93102" bIns="46552" rtlCol="0"/>
          <a:lstStyle>
            <a:lvl1pPr algn="r">
              <a:defRPr sz="1200"/>
            </a:lvl1pPr>
          </a:lstStyle>
          <a:p>
            <a:fld id="{8A08BE69-669F-416A-93EF-12E394687B13}" type="datetimeFigureOut">
              <a:rPr lang="en-US" smtClean="0"/>
              <a:t>2/4/2025</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823936"/>
            <a:ext cx="3035088" cy="466114"/>
          </a:xfrm>
          <a:prstGeom prst="rect">
            <a:avLst/>
          </a:prstGeom>
        </p:spPr>
        <p:txBody>
          <a:bodyPr vert="horz" lIns="93102" tIns="46552" rIns="93102" bIns="46552"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967341" y="8823936"/>
            <a:ext cx="3035088" cy="466114"/>
          </a:xfrm>
          <a:prstGeom prst="rect">
            <a:avLst/>
          </a:prstGeom>
        </p:spPr>
        <p:txBody>
          <a:bodyPr vert="horz" lIns="93102" tIns="46552" rIns="93102" bIns="46552"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5"/>
          </a:xfrm>
          <a:prstGeom prst="rect">
            <a:avLst/>
          </a:prstGeom>
        </p:spPr>
        <p:txBody>
          <a:bodyPr vert="horz" lIns="93102" tIns="46552" rIns="93102"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5"/>
          </a:xfrm>
          <a:prstGeom prst="rect">
            <a:avLst/>
          </a:prstGeom>
        </p:spPr>
        <p:txBody>
          <a:bodyPr vert="horz" lIns="93102" tIns="46552" rIns="93102" bIns="46552" rtlCol="0"/>
          <a:lstStyle>
            <a:lvl1pPr algn="r">
              <a:defRPr sz="1200"/>
            </a:lvl1pPr>
          </a:lstStyle>
          <a:p>
            <a:fld id="{45110321-FE7C-41D5-A6A6-9361CA1AFD5B}" type="datetimeFigureOut">
              <a:rPr lang="en-US" smtClean="0"/>
              <a:t>2/4/2025</a:t>
            </a:fld>
            <a:endParaRPr lang="en-US"/>
          </a:p>
        </p:txBody>
      </p:sp>
      <p:sp>
        <p:nvSpPr>
          <p:cNvPr id="4" name="Slide Image Placeholder 3"/>
          <p:cNvSpPr>
            <a:spLocks noGrp="1" noRot="1" noChangeAspect="1"/>
          </p:cNvSpPr>
          <p:nvPr>
            <p:ph type="sldImg" idx="2"/>
          </p:nvPr>
        </p:nvSpPr>
        <p:spPr>
          <a:xfrm>
            <a:off x="715963" y="1160463"/>
            <a:ext cx="5572125" cy="3135312"/>
          </a:xfrm>
          <a:prstGeom prst="rect">
            <a:avLst/>
          </a:prstGeom>
          <a:noFill/>
          <a:ln w="12700">
            <a:solidFill>
              <a:prstClr val="black"/>
            </a:solidFill>
          </a:ln>
        </p:spPr>
        <p:txBody>
          <a:bodyPr vert="horz" lIns="93102" tIns="46552" rIns="93102" bIns="46552" rtlCol="0" anchor="ctr"/>
          <a:lstStyle/>
          <a:p>
            <a:endParaRPr lang="en-US"/>
          </a:p>
        </p:txBody>
      </p:sp>
      <p:sp>
        <p:nvSpPr>
          <p:cNvPr id="5" name="Notes Placeholder 4"/>
          <p:cNvSpPr>
            <a:spLocks noGrp="1"/>
          </p:cNvSpPr>
          <p:nvPr>
            <p:ph type="body" sz="quarter" idx="3"/>
          </p:nvPr>
        </p:nvSpPr>
        <p:spPr>
          <a:xfrm>
            <a:off x="700405" y="4470836"/>
            <a:ext cx="5603240" cy="3657958"/>
          </a:xfrm>
          <a:prstGeom prst="rect">
            <a:avLst/>
          </a:prstGeom>
        </p:spPr>
        <p:txBody>
          <a:bodyPr vert="horz" lIns="93102" tIns="46552" rIns="93102"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4"/>
          </a:xfrm>
          <a:prstGeom prst="rect">
            <a:avLst/>
          </a:prstGeom>
        </p:spPr>
        <p:txBody>
          <a:bodyPr vert="horz" lIns="93102" tIns="46552" rIns="93102"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4"/>
          </a:xfrm>
          <a:prstGeom prst="rect">
            <a:avLst/>
          </a:prstGeom>
        </p:spPr>
        <p:txBody>
          <a:bodyPr vert="horz" lIns="93102" tIns="46552" rIns="93102" bIns="46552"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1129209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10</a:t>
            </a:fld>
            <a:endParaRPr lang="en-US"/>
          </a:p>
        </p:txBody>
      </p:sp>
    </p:spTree>
    <p:extLst>
      <p:ext uri="{BB962C8B-B14F-4D97-AF65-F5344CB8AC3E}">
        <p14:creationId xmlns:p14="http://schemas.microsoft.com/office/powerpoint/2010/main" val="3498992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11</a:t>
            </a:fld>
            <a:endParaRPr lang="en-US"/>
          </a:p>
        </p:txBody>
      </p:sp>
    </p:spTree>
    <p:extLst>
      <p:ext uri="{BB962C8B-B14F-4D97-AF65-F5344CB8AC3E}">
        <p14:creationId xmlns:p14="http://schemas.microsoft.com/office/powerpoint/2010/main" val="4224630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12</a:t>
            </a:fld>
            <a:endParaRPr lang="en-US"/>
          </a:p>
        </p:txBody>
      </p:sp>
    </p:spTree>
    <p:extLst>
      <p:ext uri="{BB962C8B-B14F-4D97-AF65-F5344CB8AC3E}">
        <p14:creationId xmlns:p14="http://schemas.microsoft.com/office/powerpoint/2010/main" val="1828109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13</a:t>
            </a:fld>
            <a:endParaRPr lang="en-US"/>
          </a:p>
        </p:txBody>
      </p:sp>
    </p:spTree>
    <p:extLst>
      <p:ext uri="{BB962C8B-B14F-4D97-AF65-F5344CB8AC3E}">
        <p14:creationId xmlns:p14="http://schemas.microsoft.com/office/powerpoint/2010/main" val="3371054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000000"/>
              </a:solidFill>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14</a:t>
            </a:fld>
            <a:endParaRPr lang="en-US"/>
          </a:p>
        </p:txBody>
      </p:sp>
    </p:spTree>
    <p:extLst>
      <p:ext uri="{BB962C8B-B14F-4D97-AF65-F5344CB8AC3E}">
        <p14:creationId xmlns:p14="http://schemas.microsoft.com/office/powerpoint/2010/main" val="231831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15</a:t>
            </a:fld>
            <a:endParaRPr lang="en-US"/>
          </a:p>
        </p:txBody>
      </p:sp>
    </p:spTree>
    <p:extLst>
      <p:ext uri="{BB962C8B-B14F-4D97-AF65-F5344CB8AC3E}">
        <p14:creationId xmlns:p14="http://schemas.microsoft.com/office/powerpoint/2010/main" val="3269043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16</a:t>
            </a:fld>
            <a:endParaRPr lang="en-US"/>
          </a:p>
        </p:txBody>
      </p:sp>
    </p:spTree>
    <p:extLst>
      <p:ext uri="{BB962C8B-B14F-4D97-AF65-F5344CB8AC3E}">
        <p14:creationId xmlns:p14="http://schemas.microsoft.com/office/powerpoint/2010/main" val="1115586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fontAlgn="base">
              <a:spcBef>
                <a:spcPts val="1200"/>
              </a:spcBef>
              <a:spcAft>
                <a:spcPts val="0"/>
              </a:spcAft>
              <a:buFont typeface="Symbol" panose="05050102010706020507" pitchFamily="18" charset="2"/>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17</a:t>
            </a:fld>
            <a:endParaRPr lang="en-US"/>
          </a:p>
        </p:txBody>
      </p:sp>
    </p:spTree>
    <p:extLst>
      <p:ext uri="{BB962C8B-B14F-4D97-AF65-F5344CB8AC3E}">
        <p14:creationId xmlns:p14="http://schemas.microsoft.com/office/powerpoint/2010/main" val="4288625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18</a:t>
            </a:fld>
            <a:endParaRPr lang="en-US"/>
          </a:p>
        </p:txBody>
      </p:sp>
    </p:spTree>
    <p:extLst>
      <p:ext uri="{BB962C8B-B14F-4D97-AF65-F5344CB8AC3E}">
        <p14:creationId xmlns:p14="http://schemas.microsoft.com/office/powerpoint/2010/main" val="14673528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19</a:t>
            </a:fld>
            <a:endParaRPr lang="en-US"/>
          </a:p>
        </p:txBody>
      </p:sp>
    </p:spTree>
    <p:extLst>
      <p:ext uri="{BB962C8B-B14F-4D97-AF65-F5344CB8AC3E}">
        <p14:creationId xmlns:p14="http://schemas.microsoft.com/office/powerpoint/2010/main" val="3387799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a:t>
            </a:fld>
            <a:endParaRPr lang="en-US"/>
          </a:p>
        </p:txBody>
      </p:sp>
    </p:spTree>
    <p:extLst>
      <p:ext uri="{BB962C8B-B14F-4D97-AF65-F5344CB8AC3E}">
        <p14:creationId xmlns:p14="http://schemas.microsoft.com/office/powerpoint/2010/main" val="2442943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20</a:t>
            </a:fld>
            <a:endParaRPr lang="en-US"/>
          </a:p>
        </p:txBody>
      </p:sp>
    </p:spTree>
    <p:extLst>
      <p:ext uri="{BB962C8B-B14F-4D97-AF65-F5344CB8AC3E}">
        <p14:creationId xmlns:p14="http://schemas.microsoft.com/office/powerpoint/2010/main" val="385487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21</a:t>
            </a:fld>
            <a:endParaRPr lang="en-US"/>
          </a:p>
        </p:txBody>
      </p:sp>
    </p:spTree>
    <p:extLst>
      <p:ext uri="{BB962C8B-B14F-4D97-AF65-F5344CB8AC3E}">
        <p14:creationId xmlns:p14="http://schemas.microsoft.com/office/powerpoint/2010/main" val="29990774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22</a:t>
            </a:fld>
            <a:endParaRPr lang="en-US"/>
          </a:p>
        </p:txBody>
      </p:sp>
    </p:spTree>
    <p:extLst>
      <p:ext uri="{BB962C8B-B14F-4D97-AF65-F5344CB8AC3E}">
        <p14:creationId xmlns:p14="http://schemas.microsoft.com/office/powerpoint/2010/main" val="11503543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23</a:t>
            </a:fld>
            <a:endParaRPr lang="en-US"/>
          </a:p>
        </p:txBody>
      </p:sp>
    </p:spTree>
    <p:extLst>
      <p:ext uri="{BB962C8B-B14F-4D97-AF65-F5344CB8AC3E}">
        <p14:creationId xmlns:p14="http://schemas.microsoft.com/office/powerpoint/2010/main" val="20883209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24</a:t>
            </a:fld>
            <a:endParaRPr lang="en-US"/>
          </a:p>
        </p:txBody>
      </p:sp>
    </p:spTree>
    <p:extLst>
      <p:ext uri="{BB962C8B-B14F-4D97-AF65-F5344CB8AC3E}">
        <p14:creationId xmlns:p14="http://schemas.microsoft.com/office/powerpoint/2010/main" val="20068134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25</a:t>
            </a:fld>
            <a:endParaRPr lang="en-US"/>
          </a:p>
        </p:txBody>
      </p:sp>
    </p:spTree>
    <p:extLst>
      <p:ext uri="{BB962C8B-B14F-4D97-AF65-F5344CB8AC3E}">
        <p14:creationId xmlns:p14="http://schemas.microsoft.com/office/powerpoint/2010/main" val="1241926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26</a:t>
            </a:fld>
            <a:endParaRPr lang="en-US"/>
          </a:p>
        </p:txBody>
      </p:sp>
    </p:spTree>
    <p:extLst>
      <p:ext uri="{BB962C8B-B14F-4D97-AF65-F5344CB8AC3E}">
        <p14:creationId xmlns:p14="http://schemas.microsoft.com/office/powerpoint/2010/main" val="7650891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27</a:t>
            </a:fld>
            <a:endParaRPr lang="en-US"/>
          </a:p>
        </p:txBody>
      </p:sp>
    </p:spTree>
    <p:extLst>
      <p:ext uri="{BB962C8B-B14F-4D97-AF65-F5344CB8AC3E}">
        <p14:creationId xmlns:p14="http://schemas.microsoft.com/office/powerpoint/2010/main" val="32907306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28</a:t>
            </a:fld>
            <a:endParaRPr lang="en-US"/>
          </a:p>
        </p:txBody>
      </p:sp>
    </p:spTree>
    <p:extLst>
      <p:ext uri="{BB962C8B-B14F-4D97-AF65-F5344CB8AC3E}">
        <p14:creationId xmlns:p14="http://schemas.microsoft.com/office/powerpoint/2010/main" val="37556577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29</a:t>
            </a:fld>
            <a:endParaRPr lang="en-US"/>
          </a:p>
        </p:txBody>
      </p:sp>
    </p:spTree>
    <p:extLst>
      <p:ext uri="{BB962C8B-B14F-4D97-AF65-F5344CB8AC3E}">
        <p14:creationId xmlns:p14="http://schemas.microsoft.com/office/powerpoint/2010/main" val="1616125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a:t>
            </a:fld>
            <a:endParaRPr lang="en-US"/>
          </a:p>
        </p:txBody>
      </p:sp>
    </p:spTree>
    <p:extLst>
      <p:ext uri="{BB962C8B-B14F-4D97-AF65-F5344CB8AC3E}">
        <p14:creationId xmlns:p14="http://schemas.microsoft.com/office/powerpoint/2010/main" val="32683449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30</a:t>
            </a:fld>
            <a:endParaRPr lang="en-US"/>
          </a:p>
        </p:txBody>
      </p:sp>
    </p:spTree>
    <p:extLst>
      <p:ext uri="{BB962C8B-B14F-4D97-AF65-F5344CB8AC3E}">
        <p14:creationId xmlns:p14="http://schemas.microsoft.com/office/powerpoint/2010/main" val="20730461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a:cs typeface="Arial"/>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31</a:t>
            </a:fld>
            <a:endParaRPr lang="en-US"/>
          </a:p>
        </p:txBody>
      </p:sp>
    </p:spTree>
    <p:extLst>
      <p:ext uri="{BB962C8B-B14F-4D97-AF65-F5344CB8AC3E}">
        <p14:creationId xmlns:p14="http://schemas.microsoft.com/office/powerpoint/2010/main" val="35333993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32</a:t>
            </a:fld>
            <a:endParaRPr lang="en-US"/>
          </a:p>
        </p:txBody>
      </p:sp>
    </p:spTree>
    <p:extLst>
      <p:ext uri="{BB962C8B-B14F-4D97-AF65-F5344CB8AC3E}">
        <p14:creationId xmlns:p14="http://schemas.microsoft.com/office/powerpoint/2010/main" val="29785770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Times New Roman"/>
              <a:cs typeface="Times New Roman"/>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33</a:t>
            </a:fld>
            <a:endParaRPr lang="en-US"/>
          </a:p>
        </p:txBody>
      </p:sp>
    </p:spTree>
    <p:extLst>
      <p:ext uri="{BB962C8B-B14F-4D97-AF65-F5344CB8AC3E}">
        <p14:creationId xmlns:p14="http://schemas.microsoft.com/office/powerpoint/2010/main" val="2278855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34</a:t>
            </a:fld>
            <a:endParaRPr lang="en-US"/>
          </a:p>
        </p:txBody>
      </p:sp>
    </p:spTree>
    <p:extLst>
      <p:ext uri="{BB962C8B-B14F-4D97-AF65-F5344CB8AC3E}">
        <p14:creationId xmlns:p14="http://schemas.microsoft.com/office/powerpoint/2010/main" val="38168692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35</a:t>
            </a:fld>
            <a:endParaRPr lang="en-US"/>
          </a:p>
        </p:txBody>
      </p:sp>
    </p:spTree>
    <p:extLst>
      <p:ext uri="{BB962C8B-B14F-4D97-AF65-F5344CB8AC3E}">
        <p14:creationId xmlns:p14="http://schemas.microsoft.com/office/powerpoint/2010/main" val="40186430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36</a:t>
            </a:fld>
            <a:endParaRPr lang="en-US"/>
          </a:p>
        </p:txBody>
      </p:sp>
    </p:spTree>
    <p:extLst>
      <p:ext uri="{BB962C8B-B14F-4D97-AF65-F5344CB8AC3E}">
        <p14:creationId xmlns:p14="http://schemas.microsoft.com/office/powerpoint/2010/main" val="15190678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37</a:t>
            </a:fld>
            <a:endParaRPr lang="en-US"/>
          </a:p>
        </p:txBody>
      </p:sp>
    </p:spTree>
    <p:extLst>
      <p:ext uri="{BB962C8B-B14F-4D97-AF65-F5344CB8AC3E}">
        <p14:creationId xmlns:p14="http://schemas.microsoft.com/office/powerpoint/2010/main" val="12632133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38</a:t>
            </a:fld>
            <a:endParaRPr lang="en-US"/>
          </a:p>
        </p:txBody>
      </p:sp>
    </p:spTree>
    <p:extLst>
      <p:ext uri="{BB962C8B-B14F-4D97-AF65-F5344CB8AC3E}">
        <p14:creationId xmlns:p14="http://schemas.microsoft.com/office/powerpoint/2010/main" val="6977235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39</a:t>
            </a:fld>
            <a:endParaRPr lang="en-US"/>
          </a:p>
        </p:txBody>
      </p:sp>
    </p:spTree>
    <p:extLst>
      <p:ext uri="{BB962C8B-B14F-4D97-AF65-F5344CB8AC3E}">
        <p14:creationId xmlns:p14="http://schemas.microsoft.com/office/powerpoint/2010/main" val="613465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4</a:t>
            </a:fld>
            <a:endParaRPr lang="en-US"/>
          </a:p>
        </p:txBody>
      </p:sp>
    </p:spTree>
    <p:extLst>
      <p:ext uri="{BB962C8B-B14F-4D97-AF65-F5344CB8AC3E}">
        <p14:creationId xmlns:p14="http://schemas.microsoft.com/office/powerpoint/2010/main" val="294760017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40</a:t>
            </a:fld>
            <a:endParaRPr lang="en-US"/>
          </a:p>
        </p:txBody>
      </p:sp>
    </p:spTree>
    <p:extLst>
      <p:ext uri="{BB962C8B-B14F-4D97-AF65-F5344CB8AC3E}">
        <p14:creationId xmlns:p14="http://schemas.microsoft.com/office/powerpoint/2010/main" val="4544836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41</a:t>
            </a:fld>
            <a:endParaRPr lang="en-US"/>
          </a:p>
        </p:txBody>
      </p:sp>
    </p:spTree>
    <p:extLst>
      <p:ext uri="{BB962C8B-B14F-4D97-AF65-F5344CB8AC3E}">
        <p14:creationId xmlns:p14="http://schemas.microsoft.com/office/powerpoint/2010/main" val="646661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5</a:t>
            </a:fld>
            <a:endParaRPr lang="en-US"/>
          </a:p>
        </p:txBody>
      </p:sp>
    </p:spTree>
    <p:extLst>
      <p:ext uri="{BB962C8B-B14F-4D97-AF65-F5344CB8AC3E}">
        <p14:creationId xmlns:p14="http://schemas.microsoft.com/office/powerpoint/2010/main" val="2083077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6</a:t>
            </a:fld>
            <a:endParaRPr lang="en-US"/>
          </a:p>
        </p:txBody>
      </p:sp>
    </p:spTree>
    <p:extLst>
      <p:ext uri="{BB962C8B-B14F-4D97-AF65-F5344CB8AC3E}">
        <p14:creationId xmlns:p14="http://schemas.microsoft.com/office/powerpoint/2010/main" val="1356875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7</a:t>
            </a:fld>
            <a:endParaRPr lang="en-US"/>
          </a:p>
        </p:txBody>
      </p:sp>
    </p:spTree>
    <p:extLst>
      <p:ext uri="{BB962C8B-B14F-4D97-AF65-F5344CB8AC3E}">
        <p14:creationId xmlns:p14="http://schemas.microsoft.com/office/powerpoint/2010/main" val="3572143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8</a:t>
            </a:fld>
            <a:endParaRPr lang="en-US"/>
          </a:p>
        </p:txBody>
      </p:sp>
    </p:spTree>
    <p:extLst>
      <p:ext uri="{BB962C8B-B14F-4D97-AF65-F5344CB8AC3E}">
        <p14:creationId xmlns:p14="http://schemas.microsoft.com/office/powerpoint/2010/main" val="3418754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9</a:t>
            </a:fld>
            <a:endParaRPr lang="en-US"/>
          </a:p>
        </p:txBody>
      </p:sp>
    </p:spTree>
    <p:extLst>
      <p:ext uri="{BB962C8B-B14F-4D97-AF65-F5344CB8AC3E}">
        <p14:creationId xmlns:p14="http://schemas.microsoft.com/office/powerpoint/2010/main" val="39015232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
        <p:nvSpPr>
          <p:cNvPr id="3" name="Slide Number Placeholder 2">
            <a:extLst>
              <a:ext uri="{FF2B5EF4-FFF2-40B4-BE49-F238E27FC236}">
                <a16:creationId xmlns:a16="http://schemas.microsoft.com/office/drawing/2014/main" id="{00BB6A88-46B3-4785-A181-8616E8D0D98B}"/>
              </a:ext>
            </a:extLst>
          </p:cNvPr>
          <p:cNvSpPr>
            <a:spLocks noGrp="1"/>
          </p:cNvSpPr>
          <p:nvPr>
            <p:ph type="sldNum" sz="quarter" idx="10"/>
          </p:nvPr>
        </p:nvSpPr>
        <p:spPr/>
        <p:txBody>
          <a:bodyPr/>
          <a:lstStyle/>
          <a:p>
            <a:fld id="{43627AA6-F28E-4E07-9FB1-B47D85C72865}" type="slidenum">
              <a:rPr lang="en-US" smtClean="0"/>
              <a:pPr/>
              <a:t>‹#›</a:t>
            </a:fld>
            <a:endParaRPr lang="en-US"/>
          </a:p>
        </p:txBody>
      </p:sp>
    </p:spTree>
    <p:extLst>
      <p:ext uri="{BB962C8B-B14F-4D97-AF65-F5344CB8AC3E}">
        <p14:creationId xmlns:p14="http://schemas.microsoft.com/office/powerpoint/2010/main" val="30053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2"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6"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21" y="3900878"/>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3"/>
            <a:ext cx="8477251" cy="646331"/>
          </a:xfrm>
          <a:prstGeom prst="rect">
            <a:avLst/>
          </a:prstGeom>
          <a:noFill/>
        </p:spPr>
        <p:txBody>
          <a:bodyPr wrap="square" rtlCol="0">
            <a:spAutoFit/>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CALIFORNIA DEPARTMENT OF EDUCATION</a:t>
            </a:r>
          </a:p>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4500">
                <a:solidFill>
                  <a:srgbClr val="99FF99"/>
                </a:solidFill>
              </a:defRPr>
            </a:lvl1pPr>
          </a:lstStyle>
          <a:p>
            <a:r>
              <a:rPr lang="en-US"/>
              <a:t>Click to edit Master title style</a:t>
            </a:r>
          </a:p>
        </p:txBody>
      </p:sp>
      <p:sp>
        <p:nvSpPr>
          <p:cNvPr id="4" name="Content Placeholder 3">
            <a:extLst>
              <a:ext uri="{FF2B5EF4-FFF2-40B4-BE49-F238E27FC236}">
                <a16:creationId xmlns:a16="http://schemas.microsoft.com/office/drawing/2014/main" id="{94865E07-2A58-432E-BFE3-168CBC3B5A3B}"/>
              </a:ext>
            </a:extLst>
          </p:cNvPr>
          <p:cNvSpPr>
            <a:spLocks noGrp="1"/>
          </p:cNvSpPr>
          <p:nvPr>
            <p:ph sz="quarter" idx="10"/>
          </p:nvPr>
        </p:nvSpPr>
        <p:spPr>
          <a:xfrm>
            <a:off x="1514475" y="1628354"/>
            <a:ext cx="10463213" cy="31912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82552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lvl1pPr>
              <a:defRPr b="1"/>
            </a:lvl1p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2"/>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pPr defTabSz="685800"/>
            <a:fld id="{432ED76D-8188-4B28-B316-CD85396F47B0}" type="slidenum">
              <a:rPr lang="en-US" smtClean="0">
                <a:solidFill>
                  <a:srgbClr val="FFFFFF">
                    <a:tint val="75000"/>
                  </a:srgbClr>
                </a:solidFill>
              </a:rPr>
              <a:pPr defTabSz="685800"/>
              <a:t>‹#›</a:t>
            </a:fld>
            <a:endParaRPr lang="en-US">
              <a:solidFill>
                <a:srgbClr val="FFFFFF">
                  <a:tint val="75000"/>
                </a:srgbClr>
              </a:solidFill>
            </a:endParaRPr>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6"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6424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465858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43729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42137208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7487970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2670992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2789737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rgbClr val="99FF99"/>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C02D13CA-4EE1-4AEB-8DF1-98656C143E70}"/>
              </a:ext>
            </a:extLst>
          </p:cNvPr>
          <p:cNvSpPr>
            <a:spLocks noGrp="1"/>
          </p:cNvSpPr>
          <p:nvPr>
            <p:ph type="sldNum" sz="quarter" idx="10"/>
          </p:nvPr>
        </p:nvSpPr>
        <p:spPr/>
        <p:txBody>
          <a:bodyPr/>
          <a:lstStyle>
            <a:lvl1pPr>
              <a:defRPr>
                <a:solidFill>
                  <a:srgbClr val="0C4A6D"/>
                </a:solidFill>
              </a:defRPr>
            </a:lvl1pPr>
          </a:lstStyle>
          <a:p>
            <a:fld id="{43627AA6-F28E-4E07-9FB1-B47D85C72865}" type="slidenum">
              <a:rPr lang="en-US" smtClean="0"/>
              <a:pPr/>
              <a:t>‹#›</a:t>
            </a:fld>
            <a:endParaRPr lang="en-US"/>
          </a:p>
        </p:txBody>
      </p:sp>
    </p:spTree>
    <p:extLst>
      <p:ext uri="{BB962C8B-B14F-4D97-AF65-F5344CB8AC3E}">
        <p14:creationId xmlns:p14="http://schemas.microsoft.com/office/powerpoint/2010/main" val="268820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hasCustomPrompt="1"/>
          </p:nvPr>
        </p:nvSpPr>
        <p:spPr>
          <a:xfrm>
            <a:off x="152400" y="1638300"/>
            <a:ext cx="11887200" cy="4650775"/>
          </a:xfrm>
        </p:spPr>
        <p:txBody>
          <a:bodyPr>
            <a:normAutofit/>
          </a:bodyPr>
          <a:lstStyle>
            <a:lvl1pPr>
              <a:defRPr sz="3200"/>
            </a:lvl1pPr>
            <a:lvl2pPr>
              <a:defRPr sz="2800"/>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Click to edit Master text styles</a:t>
            </a:r>
          </a:p>
          <a:p>
            <a:pPr lvl="1"/>
            <a:r>
              <a:rPr lang="en-US"/>
              <a:t>Second level</a:t>
            </a:r>
          </a:p>
          <a:p>
            <a:pPr lvl="2"/>
            <a:r>
              <a:rPr lang="en-US"/>
              <a:t>Third Level </a:t>
            </a:r>
          </a:p>
          <a:p>
            <a:pPr lvl="3"/>
            <a:r>
              <a:rPr lang="en-US"/>
              <a:t>Fourth Level</a:t>
            </a:r>
          </a:p>
          <a:p>
            <a:pPr lvl="4"/>
            <a:r>
              <a:rPr lang="en-US"/>
              <a:t>Fifth Level </a:t>
            </a:r>
          </a:p>
        </p:txBody>
      </p:sp>
      <p:sp>
        <p:nvSpPr>
          <p:cNvPr id="4" name="Slide Number Placeholder 3">
            <a:extLst>
              <a:ext uri="{FF2B5EF4-FFF2-40B4-BE49-F238E27FC236}">
                <a16:creationId xmlns:a16="http://schemas.microsoft.com/office/drawing/2014/main" id="{5A9090D4-DC51-40B7-8CEE-30FBE743A200}"/>
              </a:ext>
            </a:extLst>
          </p:cNvPr>
          <p:cNvSpPr>
            <a:spLocks noGrp="1"/>
          </p:cNvSpPr>
          <p:nvPr>
            <p:ph type="sldNum" sz="quarter" idx="10"/>
          </p:nvPr>
        </p:nvSpPr>
        <p:spPr/>
        <p:txBody>
          <a:bodyPr/>
          <a:lstStyle/>
          <a:p>
            <a:fld id="{43627AA6-F28E-4E07-9FB1-B47D85C72865}" type="slidenum">
              <a:rPr lang="en-US" smtClean="0"/>
              <a:pPr/>
              <a:t>‹#›</a:t>
            </a:fld>
            <a:endParaRPr lang="en-US"/>
          </a:p>
        </p:txBody>
      </p:sp>
    </p:spTree>
    <p:extLst>
      <p:ext uri="{BB962C8B-B14F-4D97-AF65-F5344CB8AC3E}">
        <p14:creationId xmlns:p14="http://schemas.microsoft.com/office/powerpoint/2010/main" val="1882944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650776"/>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C49BD57F-1FCF-4D34-ADD9-8414F6777BD9}"/>
              </a:ext>
            </a:extLst>
          </p:cNvPr>
          <p:cNvSpPr>
            <a:spLocks noGrp="1"/>
          </p:cNvSpPr>
          <p:nvPr>
            <p:ph type="sldNum" sz="quarter" idx="10"/>
          </p:nvPr>
        </p:nvSpPr>
        <p:spPr/>
        <p:txBody>
          <a:bodyPr/>
          <a:lstStyle/>
          <a:p>
            <a:fld id="{43627AA6-F28E-4E07-9FB1-B47D85C72865}" type="slidenum">
              <a:rPr lang="en-US" smtClean="0"/>
              <a:pPr/>
              <a:t>‹#›</a:t>
            </a:fld>
            <a:endParaRPr lang="en-US"/>
          </a:p>
        </p:txBody>
      </p:sp>
    </p:spTree>
    <p:extLst>
      <p:ext uri="{BB962C8B-B14F-4D97-AF65-F5344CB8AC3E}">
        <p14:creationId xmlns:p14="http://schemas.microsoft.com/office/powerpoint/2010/main" val="18347945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theme" Target="../theme/theme4.xml"/><Relationship Id="rId4" Type="http://schemas.openxmlformats.org/officeDocument/2006/relationships/slideLayout" Target="../slideLayouts/slideLayout20.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theme" Target="../theme/theme5.xml"/><Relationship Id="rId4" Type="http://schemas.openxmlformats.org/officeDocument/2006/relationships/slideLayout" Target="../slideLayouts/slideLayout24.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5" Type="http://schemas.openxmlformats.org/officeDocument/2006/relationships/theme" Target="../theme/theme6.xml"/><Relationship Id="rId4" Type="http://schemas.openxmlformats.org/officeDocument/2006/relationships/slideLayout" Target="../slideLayouts/slideLayout28.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theme" Target="../theme/theme7.xml"/><Relationship Id="rId4" Type="http://schemas.openxmlformats.org/officeDocument/2006/relationships/slideLayout" Target="../slideLayouts/slideLayout32.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5" Type="http://schemas.openxmlformats.org/officeDocument/2006/relationships/theme" Target="../theme/theme8.xml"/><Relationship Id="rId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 </a:t>
            </a:r>
          </a:p>
          <a:p>
            <a:pPr lvl="3"/>
            <a:r>
              <a:rPr lang="en-US"/>
              <a:t>Fourth Level</a:t>
            </a:r>
          </a:p>
          <a:p>
            <a:pPr lvl="4"/>
            <a:r>
              <a:rPr lang="en-US"/>
              <a:t>Fifth Level </a:t>
            </a:r>
          </a:p>
        </p:txBody>
      </p:sp>
      <p:sp>
        <p:nvSpPr>
          <p:cNvPr id="4" name="Slide Number Placeholder 3">
            <a:extLst>
              <a:ext uri="{FF2B5EF4-FFF2-40B4-BE49-F238E27FC236}">
                <a16:creationId xmlns:a16="http://schemas.microsoft.com/office/drawing/2014/main" id="{2FF2D152-6EF6-4B00-A676-C86DE6C6E820}"/>
              </a:ext>
            </a:extLst>
          </p:cNvPr>
          <p:cNvSpPr>
            <a:spLocks noGrp="1"/>
          </p:cNvSpPr>
          <p:nvPr>
            <p:ph type="sldNum" sz="quarter" idx="4"/>
          </p:nvPr>
        </p:nvSpPr>
        <p:spPr>
          <a:xfrm>
            <a:off x="9296400" y="6289075"/>
            <a:ext cx="2743200" cy="365125"/>
          </a:xfrm>
          <a:prstGeom prst="rect">
            <a:avLst/>
          </a:prstGeom>
        </p:spPr>
        <p:txBody>
          <a:bodyPr vert="horz" lIns="91440" tIns="45720" rIns="91440" bIns="45720" rtlCol="0" anchor="ctr"/>
          <a:lstStyle>
            <a:lvl1pPr algn="r">
              <a:defRPr sz="2400">
                <a:solidFill>
                  <a:schemeClr val="bg1"/>
                </a:solidFill>
              </a:defRPr>
            </a:lvl1pPr>
          </a:lstStyle>
          <a:p>
            <a:fld id="{43627AA6-F28E-4E07-9FB1-B47D85C72865}" type="slidenum">
              <a:rPr lang="en-US" smtClean="0"/>
              <a:pPr/>
              <a:t>‹#›</a:t>
            </a:fld>
            <a:endParaRPr lang="en-US"/>
          </a:p>
        </p:txBody>
      </p:sp>
    </p:spTree>
    <p:extLst>
      <p:ext uri="{BB962C8B-B14F-4D97-AF65-F5344CB8AC3E}">
        <p14:creationId xmlns:p14="http://schemas.microsoft.com/office/powerpoint/2010/main" val="208203032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700" r:id="rId6"/>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b="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b="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Courier New" panose="02070309020205020404" pitchFamily="49" charset="0"/>
        <a:buChar char="o"/>
        <a:defRPr sz="2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26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v"/>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70" r:id="rId1"/>
    <p:sldLayoutId id="2147483666" r:id="rId2"/>
    <p:sldLayoutId id="2147483667" r:id="rId3"/>
    <p:sldLayoutId id="2147483668" r:id="rId4"/>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IEEEP-RFA@cde.ca.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IEEEP-RFA@cde.ca.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IEEEP-RFA@cde.ca.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de.ca.gov/fg/fo/r2/ieeepexpansionrfa.as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IEEEP-RFA@cde.ca.gov" TargetMode="External"/><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DF31E1A-50D1-4607-B4A1-C18D612F7A12}"/>
              </a:ext>
            </a:extLst>
          </p:cNvPr>
          <p:cNvSpPr>
            <a:spLocks noGrp="1"/>
          </p:cNvSpPr>
          <p:nvPr>
            <p:ph type="title" idx="4294967295"/>
          </p:nvPr>
        </p:nvSpPr>
        <p:spPr>
          <a:xfrm>
            <a:off x="1854200" y="1168400"/>
            <a:ext cx="10123488" cy="3522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p>
            <a:pPr marL="0" marR="0" lvl="0" indent="0" algn="ctr" defTabSz="914400" rtl="0" eaLnBrk="1" fontAlgn="auto" latinLnBrk="0" hangingPunct="1">
              <a:lnSpc>
                <a:spcPct val="90000"/>
              </a:lnSpc>
              <a:spcBef>
                <a:spcPts val="0"/>
              </a:spcBef>
              <a:spcAft>
                <a:spcPts val="0"/>
              </a:spcAft>
              <a:buClr>
                <a:schemeClr val="lt1"/>
              </a:buClr>
              <a:buSzPts val="6000"/>
              <a:buFont typeface="Arial" panose="020B0604020202020204" pitchFamily="34" charset="0"/>
              <a:buNone/>
              <a:tabLst/>
              <a:defRPr/>
            </a:pPr>
            <a:r>
              <a:rPr kumimoji="0" lang="en-US" sz="6000" b="0" i="0" u="none" strike="noStrike" kern="1200" cap="none" spc="0" normalizeH="0" baseline="0" noProof="0" dirty="0">
                <a:ln>
                  <a:noFill/>
                </a:ln>
                <a:solidFill>
                  <a:schemeClr val="bg1"/>
                </a:solidFill>
                <a:effectLst/>
                <a:uLnTx/>
                <a:uFillTx/>
                <a:latin typeface="+mn-lt"/>
                <a:ea typeface="+mn-ea"/>
                <a:cs typeface="+mn-cs"/>
              </a:rPr>
              <a:t>Inclusive Early Education Expansion Program (IEEEP)</a:t>
            </a:r>
          </a:p>
          <a:p>
            <a:pPr marL="0" marR="0" lvl="0" indent="0" algn="ctr" defTabSz="914400" rtl="0" eaLnBrk="1" fontAlgn="auto" latinLnBrk="0" hangingPunct="1">
              <a:lnSpc>
                <a:spcPct val="90000"/>
              </a:lnSpc>
              <a:spcBef>
                <a:spcPts val="0"/>
              </a:spcBef>
              <a:spcAft>
                <a:spcPts val="0"/>
              </a:spcAft>
              <a:buClr>
                <a:schemeClr val="lt1"/>
              </a:buClr>
              <a:buSzPts val="6000"/>
              <a:buFont typeface="Arial" panose="020B0604020202020204" pitchFamily="34" charset="0"/>
              <a:buNone/>
              <a:tabLst/>
              <a:defRPr/>
            </a:pPr>
            <a:r>
              <a:rPr kumimoji="0" lang="en-US" sz="6000" b="0" i="0" u="none" strike="noStrike" kern="1200" cap="none" spc="0" normalizeH="0" baseline="0" noProof="0" dirty="0">
                <a:ln>
                  <a:noFill/>
                </a:ln>
                <a:solidFill>
                  <a:schemeClr val="bg1"/>
                </a:solidFill>
                <a:effectLst/>
                <a:uLnTx/>
                <a:uFillTx/>
                <a:latin typeface="+mn-lt"/>
                <a:ea typeface="+mn-ea"/>
                <a:cs typeface="+mn-cs"/>
              </a:rPr>
              <a:t>Technical Assistance Webinar</a:t>
            </a:r>
            <a:endParaRPr kumimoji="0" lang="en-US" sz="6000" b="0" i="0" u="none" strike="noStrike" kern="1200" cap="none" spc="0" normalizeH="0" baseline="0" noProof="0" dirty="0">
              <a:ln>
                <a:noFill/>
              </a:ln>
              <a:solidFill>
                <a:schemeClr val="bg1"/>
              </a:solidFill>
              <a:effectLst/>
              <a:uLnTx/>
              <a:uFillTx/>
              <a:latin typeface="+mn-lt"/>
              <a:ea typeface="+mn-ea"/>
              <a:cs typeface="Arial"/>
            </a:endParaRPr>
          </a:p>
          <a:p>
            <a:pPr marL="0" marR="0" lvl="0" indent="0" algn="ctr" defTabSz="914400" rtl="0" eaLnBrk="1" fontAlgn="auto" latinLnBrk="0" hangingPunct="1">
              <a:lnSpc>
                <a:spcPct val="90000"/>
              </a:lnSpc>
              <a:spcBef>
                <a:spcPts val="0"/>
              </a:spcBef>
              <a:spcAft>
                <a:spcPts val="0"/>
              </a:spcAft>
              <a:buClr>
                <a:schemeClr val="lt1"/>
              </a:buClr>
              <a:buSzPts val="6000"/>
              <a:buFont typeface="Arial" panose="020B0604020202020204" pitchFamily="34" charset="0"/>
              <a:buNone/>
              <a:tabLst/>
              <a:defRPr/>
            </a:pPr>
            <a:r>
              <a:rPr kumimoji="0" lang="en-US" sz="4000" b="0" i="0" u="none" strike="noStrike" kern="1200" cap="none" spc="0" normalizeH="0" baseline="0" noProof="0" dirty="0">
                <a:ln>
                  <a:noFill/>
                </a:ln>
                <a:solidFill>
                  <a:schemeClr val="bg1"/>
                </a:solidFill>
                <a:effectLst/>
                <a:uLnTx/>
                <a:uFillTx/>
                <a:latin typeface="+mn-lt"/>
                <a:ea typeface="+mn-ea"/>
                <a:cs typeface="+mn-cs"/>
              </a:rPr>
              <a:t>February 15, 2024</a:t>
            </a:r>
          </a:p>
          <a:p>
            <a:pPr marL="0" marR="0" lvl="0" indent="0" algn="ctr" defTabSz="914400" rtl="0" eaLnBrk="1" fontAlgn="auto" latinLnBrk="0" hangingPunct="1">
              <a:lnSpc>
                <a:spcPct val="90000"/>
              </a:lnSpc>
              <a:spcBef>
                <a:spcPts val="0"/>
              </a:spcBef>
              <a:spcAft>
                <a:spcPts val="0"/>
              </a:spcAft>
              <a:buClrTx/>
              <a:buSzPts val="6000"/>
              <a:buFont typeface="Arial" panose="020B0604020202020204" pitchFamily="34" charset="0"/>
              <a:buNone/>
              <a:tabLst/>
              <a:defRPr/>
            </a:pPr>
            <a:r>
              <a:rPr kumimoji="0" lang="en-US" sz="4000" b="0" i="0" u="none" strike="noStrike" kern="1200" cap="none" spc="0" normalizeH="0" baseline="0" noProof="0" dirty="0">
                <a:ln>
                  <a:noFill/>
                </a:ln>
                <a:solidFill>
                  <a:schemeClr val="bg1"/>
                </a:solidFill>
                <a:effectLst/>
                <a:uLnTx/>
                <a:uFillTx/>
                <a:latin typeface="+mn-lt"/>
                <a:ea typeface="+mn-ea"/>
                <a:cs typeface="Arial"/>
              </a:rPr>
              <a:t>3:30-4:30 p.m.</a:t>
            </a:r>
          </a:p>
        </p:txBody>
      </p:sp>
    </p:spTree>
    <p:extLst>
      <p:ext uri="{BB962C8B-B14F-4D97-AF65-F5344CB8AC3E}">
        <p14:creationId xmlns:p14="http://schemas.microsoft.com/office/powerpoint/2010/main" val="3042723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42CC8-AD54-56D8-24FB-352DB06E1112}"/>
              </a:ext>
            </a:extLst>
          </p:cNvPr>
          <p:cNvSpPr>
            <a:spLocks noGrp="1"/>
          </p:cNvSpPr>
          <p:nvPr>
            <p:ph type="title"/>
          </p:nvPr>
        </p:nvSpPr>
        <p:spPr>
          <a:xfrm>
            <a:off x="152400" y="-154110"/>
            <a:ext cx="11887200" cy="1002291"/>
          </a:xfrm>
        </p:spPr>
        <p:txBody>
          <a:bodyPr>
            <a:normAutofit/>
          </a:bodyPr>
          <a:lstStyle/>
          <a:p>
            <a:r>
              <a:rPr lang="en-US" sz="4400">
                <a:solidFill>
                  <a:schemeClr val="bg1"/>
                </a:solidFill>
              </a:rPr>
              <a:t>Basic Information (3)</a:t>
            </a:r>
          </a:p>
        </p:txBody>
      </p:sp>
      <p:sp>
        <p:nvSpPr>
          <p:cNvPr id="3" name="Content Placeholder 2">
            <a:extLst>
              <a:ext uri="{FF2B5EF4-FFF2-40B4-BE49-F238E27FC236}">
                <a16:creationId xmlns:a16="http://schemas.microsoft.com/office/drawing/2014/main" id="{808A02CB-9DD4-C23D-1E4B-EBB4F283EB6F}"/>
              </a:ext>
            </a:extLst>
          </p:cNvPr>
          <p:cNvSpPr>
            <a:spLocks noGrp="1"/>
          </p:cNvSpPr>
          <p:nvPr>
            <p:ph idx="1"/>
          </p:nvPr>
        </p:nvSpPr>
        <p:spPr>
          <a:xfrm>
            <a:off x="152400" y="772391"/>
            <a:ext cx="11887200" cy="4422866"/>
          </a:xfrm>
        </p:spPr>
        <p:txBody>
          <a:bodyPr vert="horz" lIns="91440" tIns="45720" rIns="91440" bIns="45720" rtlCol="0" anchor="t">
            <a:noAutofit/>
          </a:bodyPr>
          <a:lstStyle/>
          <a:p>
            <a:pPr marL="0" indent="0">
              <a:spcBef>
                <a:spcPts val="0"/>
              </a:spcBef>
              <a:buNone/>
            </a:pPr>
            <a:r>
              <a:rPr lang="en-US" sz="2600" dirty="0"/>
              <a:t>If applying on behalf of a consortium of providers, the LEA must: </a:t>
            </a:r>
            <a:endParaRPr lang="en-US" sz="2600" dirty="0">
              <a:cs typeface="Arial"/>
            </a:endParaRPr>
          </a:p>
          <a:p>
            <a:pPr marL="457200" indent="-457200">
              <a:spcBef>
                <a:spcPts val="0"/>
              </a:spcBef>
            </a:pPr>
            <a:r>
              <a:rPr lang="en-US" sz="2600" dirty="0">
                <a:latin typeface="Arial"/>
                <a:ea typeface="Calibri" panose="020F0502020204030204" pitchFamily="34" charset="0"/>
                <a:cs typeface="Arial"/>
              </a:rPr>
              <a:t>remain</a:t>
            </a:r>
            <a:r>
              <a:rPr lang="en-US" sz="2600" dirty="0">
                <a:effectLst/>
                <a:latin typeface="Arial"/>
                <a:ea typeface="Calibri" panose="020F0502020204030204" pitchFamily="34" charset="0"/>
                <a:cs typeface="Arial"/>
              </a:rPr>
              <a:t> in the consortium as the lead for the entire project period</a:t>
            </a:r>
            <a:r>
              <a:rPr lang="en-US" sz="2600" dirty="0">
                <a:latin typeface="Arial"/>
                <a:ea typeface="Calibri" panose="020F0502020204030204" pitchFamily="34" charset="0"/>
                <a:cs typeface="Arial"/>
              </a:rPr>
              <a:t>;</a:t>
            </a:r>
            <a:endParaRPr lang="en-US" sz="2600" dirty="0">
              <a:effectLst/>
              <a:latin typeface="Arial"/>
              <a:ea typeface="Calibri" panose="020F0502020204030204" pitchFamily="34" charset="0"/>
              <a:cs typeface="Arial"/>
            </a:endParaRPr>
          </a:p>
          <a:p>
            <a:pPr marL="457200" indent="-457200">
              <a:spcBef>
                <a:spcPts val="0"/>
              </a:spcBef>
            </a:pPr>
            <a:r>
              <a:rPr lang="en-US" sz="2600" dirty="0">
                <a:latin typeface="Arial"/>
                <a:ea typeface="Calibri" panose="020F0502020204030204" pitchFamily="34" charset="0"/>
                <a:cs typeface="Arial"/>
              </a:rPr>
              <a:t>act</a:t>
            </a:r>
            <a:r>
              <a:rPr lang="en-US" sz="2600" dirty="0">
                <a:effectLst/>
                <a:latin typeface="Arial"/>
                <a:ea typeface="Calibri" panose="020F0502020204030204" pitchFamily="34" charset="0"/>
                <a:cs typeface="Arial"/>
              </a:rPr>
              <a:t> as the fiduciary agent, including compiling and submitting the consortium’s fiscal and programmatic information</a:t>
            </a:r>
            <a:r>
              <a:rPr lang="en-US" sz="2600" dirty="0">
                <a:latin typeface="Arial"/>
                <a:ea typeface="Calibri" panose="020F0502020204030204" pitchFamily="34" charset="0"/>
                <a:cs typeface="Arial"/>
              </a:rPr>
              <a:t>; and</a:t>
            </a:r>
            <a:endParaRPr lang="en-US" sz="2600" dirty="0">
              <a:effectLst/>
              <a:latin typeface="Arial"/>
              <a:ea typeface="Calibri" panose="020F0502020204030204" pitchFamily="34" charset="0"/>
              <a:cs typeface="Arial"/>
            </a:endParaRPr>
          </a:p>
          <a:p>
            <a:pPr marL="457200" indent="-457200">
              <a:spcBef>
                <a:spcPts val="0"/>
              </a:spcBef>
            </a:pPr>
            <a:r>
              <a:rPr lang="en-US" sz="2600" dirty="0">
                <a:latin typeface="Arial"/>
                <a:ea typeface="Calibri" panose="020F0502020204030204" pitchFamily="34" charset="0"/>
                <a:cs typeface="Arial"/>
              </a:rPr>
              <a:t>collect</a:t>
            </a:r>
            <a:r>
              <a:rPr lang="en-US" sz="2600" dirty="0">
                <a:effectLst/>
                <a:latin typeface="Arial"/>
                <a:ea typeface="Calibri" panose="020F0502020204030204" pitchFamily="34" charset="0"/>
                <a:cs typeface="Arial"/>
              </a:rPr>
              <a:t> and submit any data from the other LEAs or providers, as required by the CDE.</a:t>
            </a:r>
          </a:p>
          <a:p>
            <a:pPr marL="0" marR="0" indent="0">
              <a:spcBef>
                <a:spcPts val="0"/>
              </a:spcBef>
              <a:spcAft>
                <a:spcPts val="1200"/>
              </a:spcAft>
              <a:buNone/>
            </a:pPr>
            <a:endParaRPr lang="en-US" sz="2600" dirty="0">
              <a:effectLst/>
              <a:latin typeface="Arial" panose="020B0604020202020204" pitchFamily="34" charset="0"/>
              <a:ea typeface="Arial" panose="020B0604020202020204" pitchFamily="34" charset="0"/>
              <a:cs typeface="Arial" panose="020B0604020202020204" pitchFamily="34" charset="0"/>
            </a:endParaRPr>
          </a:p>
          <a:p>
            <a:pPr marL="0" indent="0">
              <a:spcBef>
                <a:spcPts val="0"/>
              </a:spcBef>
              <a:spcAft>
                <a:spcPts val="1200"/>
              </a:spcAft>
              <a:buNone/>
            </a:pPr>
            <a:r>
              <a:rPr lang="en-US" sz="2600" dirty="0">
                <a:effectLst/>
                <a:latin typeface="Arial"/>
                <a:ea typeface="Arial" panose="020B0604020202020204" pitchFamily="34" charset="0"/>
                <a:cs typeface="Arial"/>
              </a:rPr>
              <a:t>The LEA can apply only on behalf of private or public agencies that currently provide one of the following subsidized programs under contract with</a:t>
            </a:r>
            <a:r>
              <a:rPr lang="en-US" sz="2600" dirty="0">
                <a:latin typeface="Arial"/>
                <a:ea typeface="Arial" panose="020B0604020202020204" pitchFamily="34" charset="0"/>
                <a:cs typeface="Arial"/>
              </a:rPr>
              <a:t> the</a:t>
            </a:r>
            <a:r>
              <a:rPr lang="en-US" sz="2600" dirty="0">
                <a:effectLst/>
                <a:latin typeface="Arial"/>
                <a:ea typeface="Arial" panose="020B0604020202020204" pitchFamily="34" charset="0"/>
                <a:cs typeface="Arial"/>
              </a:rPr>
              <a:t> CDE or the California Department of Social Services (CDSS):</a:t>
            </a:r>
            <a:endParaRPr lang="en-US" sz="2600" dirty="0">
              <a:effectLst/>
              <a:latin typeface="Arial"/>
              <a:ea typeface="Calibri" panose="020F0502020204030204" pitchFamily="34" charset="0"/>
              <a:cs typeface="Arial"/>
            </a:endParaRPr>
          </a:p>
          <a:p>
            <a:pPr marL="342900" indent="-342900">
              <a:spcBef>
                <a:spcPts val="0"/>
              </a:spcBef>
              <a:buFont typeface="Arial" panose="05050102010706020507" pitchFamily="18" charset="2"/>
              <a:buChar char="•"/>
            </a:pPr>
            <a:r>
              <a:rPr lang="en-US" sz="2600" dirty="0">
                <a:latin typeface="Arial"/>
                <a:ea typeface="Calibri" panose="020F0502020204030204" pitchFamily="34" charset="0"/>
                <a:cs typeface="Arial"/>
              </a:rPr>
              <a:t>California State Preschool Program (CSPP)</a:t>
            </a:r>
            <a:endParaRPr lang="en-US" sz="2600" dirty="0">
              <a:effectLst/>
              <a:latin typeface="Arial"/>
              <a:ea typeface="Calibri" panose="020F0502020204030204" pitchFamily="34" charset="0"/>
              <a:cs typeface="Arial"/>
            </a:endParaRPr>
          </a:p>
          <a:p>
            <a:pPr marL="342900" marR="0" lvl="0" indent="-342900">
              <a:spcBef>
                <a:spcPts val="0"/>
              </a:spcBef>
              <a:spcAft>
                <a:spcPts val="0"/>
              </a:spcAft>
              <a:buFont typeface="Arial" panose="05050102010706020507" pitchFamily="18" charset="2"/>
              <a:buChar char="•"/>
            </a:pPr>
            <a:r>
              <a:rPr lang="en-US" sz="2600" dirty="0">
                <a:effectLst/>
                <a:latin typeface="Arial"/>
                <a:ea typeface="Arial" panose="020B0604020202020204" pitchFamily="34" charset="0"/>
                <a:cs typeface="Arial"/>
              </a:rPr>
              <a:t>General Child Care Services</a:t>
            </a:r>
            <a:endParaRPr lang="en-US" sz="2600" dirty="0">
              <a:effectLst/>
              <a:latin typeface="Arial"/>
              <a:ea typeface="Calibri" panose="020F0502020204030204" pitchFamily="34" charset="0"/>
              <a:cs typeface="Arial"/>
            </a:endParaRPr>
          </a:p>
          <a:p>
            <a:pPr marL="342900" indent="-342900">
              <a:spcBef>
                <a:spcPts val="0"/>
              </a:spcBef>
              <a:buFont typeface="Arial" panose="05050102010706020507" pitchFamily="18" charset="2"/>
              <a:buChar char="•"/>
            </a:pPr>
            <a:r>
              <a:rPr lang="en-US" sz="2600" dirty="0">
                <a:effectLst/>
                <a:latin typeface="Arial"/>
                <a:ea typeface="Arial" panose="020B0604020202020204" pitchFamily="34" charset="0"/>
                <a:cs typeface="Arial"/>
              </a:rPr>
              <a:t>Family Child Care Home Education Network</a:t>
            </a:r>
            <a:r>
              <a:rPr lang="en-US" sz="2600" dirty="0">
                <a:latin typeface="Arial"/>
                <a:ea typeface="Arial" panose="020B0604020202020204" pitchFamily="34" charset="0"/>
                <a:cs typeface="Arial"/>
              </a:rPr>
              <a:t> </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1200"/>
              </a:spcAft>
              <a:buFont typeface="Arial" panose="05050102010706020507" pitchFamily="18" charset="2"/>
              <a:buChar char="•"/>
            </a:pPr>
            <a:r>
              <a:rPr lang="en-US" sz="2600" dirty="0">
                <a:effectLst/>
                <a:latin typeface="Arial"/>
                <a:ea typeface="Arial" panose="020B0604020202020204" pitchFamily="34" charset="0"/>
                <a:cs typeface="Arial"/>
              </a:rPr>
              <a:t>California Migrant Child Care Services</a:t>
            </a:r>
            <a:endParaRPr lang="en-US" sz="2600" dirty="0">
              <a:effectLst/>
              <a:latin typeface="Arial"/>
              <a:ea typeface="Calibri" panose="020F0502020204030204" pitchFamily="34" charset="0"/>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FEB32418-4136-4E4B-53F7-CAF59DB0B6D4}"/>
              </a:ext>
            </a:extLst>
          </p:cNvPr>
          <p:cNvSpPr>
            <a:spLocks noGrp="1"/>
          </p:cNvSpPr>
          <p:nvPr>
            <p:ph type="sldNum" sz="quarter" idx="10"/>
          </p:nvPr>
        </p:nvSpPr>
        <p:spPr/>
        <p:txBody>
          <a:bodyPr/>
          <a:lstStyle/>
          <a:p>
            <a:fld id="{43627AA6-F28E-4E07-9FB1-B47D85C72865}" type="slidenum">
              <a:rPr lang="en-US" smtClean="0"/>
              <a:pPr/>
              <a:t>10</a:t>
            </a:fld>
            <a:endParaRPr lang="en-US"/>
          </a:p>
        </p:txBody>
      </p:sp>
    </p:spTree>
    <p:extLst>
      <p:ext uri="{BB962C8B-B14F-4D97-AF65-F5344CB8AC3E}">
        <p14:creationId xmlns:p14="http://schemas.microsoft.com/office/powerpoint/2010/main" val="2849843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10528-2313-82F4-8126-F89750FACD7F}"/>
              </a:ext>
            </a:extLst>
          </p:cNvPr>
          <p:cNvSpPr>
            <a:spLocks noGrp="1"/>
          </p:cNvSpPr>
          <p:nvPr>
            <p:ph type="title"/>
          </p:nvPr>
        </p:nvSpPr>
        <p:spPr/>
        <p:txBody>
          <a:bodyPr>
            <a:normAutofit/>
          </a:bodyPr>
          <a:lstStyle/>
          <a:p>
            <a:r>
              <a:rPr lang="en-US" sz="4400">
                <a:solidFill>
                  <a:schemeClr val="bg1"/>
                </a:solidFill>
              </a:rPr>
              <a:t>Basic Information (4)</a:t>
            </a:r>
          </a:p>
        </p:txBody>
      </p:sp>
      <p:sp>
        <p:nvSpPr>
          <p:cNvPr id="3" name="Content Placeholder 2">
            <a:extLst>
              <a:ext uri="{FF2B5EF4-FFF2-40B4-BE49-F238E27FC236}">
                <a16:creationId xmlns:a16="http://schemas.microsoft.com/office/drawing/2014/main" id="{49B9DE00-D2F7-CCD1-F7CE-F312B8B2073B}"/>
              </a:ext>
            </a:extLst>
          </p:cNvPr>
          <p:cNvSpPr>
            <a:spLocks noGrp="1"/>
          </p:cNvSpPr>
          <p:nvPr>
            <p:ph idx="1"/>
          </p:nvPr>
        </p:nvSpPr>
        <p:spPr/>
        <p:txBody>
          <a:bodyPr vert="horz" lIns="91440" tIns="45720" rIns="91440" bIns="45720" rtlCol="0" anchor="t">
            <a:normAutofit/>
          </a:bodyPr>
          <a:lstStyle/>
          <a:p>
            <a:pPr marL="0" indent="0">
              <a:buNone/>
            </a:pPr>
            <a:r>
              <a:rPr lang="en-US" b="1"/>
              <a:t>Data: </a:t>
            </a:r>
            <a:r>
              <a:rPr lang="en-US"/>
              <a:t>Grantees are required to provide data that supports implementation of the grant's requirements, the implementation plan, work with California Early Care and Education Workforce Registry, and to provide support for the evaluation process.</a:t>
            </a:r>
          </a:p>
          <a:p>
            <a:pPr marL="0" indent="0">
              <a:buNone/>
            </a:pPr>
            <a:endParaRPr lang="en-US"/>
          </a:p>
          <a:p>
            <a:pPr marL="0" indent="0">
              <a:buNone/>
            </a:pPr>
            <a:r>
              <a:rPr lang="en-US" b="1"/>
              <a:t>Professional Development: </a:t>
            </a:r>
            <a:r>
              <a:rPr lang="en-US"/>
              <a:t>Grantees will be responsible for participating in inclusion-focused opportunities, such as trainings, webinars, and communities of practice.</a:t>
            </a:r>
            <a:endParaRPr lang="en-US">
              <a:cs typeface="Arial"/>
            </a:endParaRPr>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34E28D03-631D-A8F7-C05D-7BFAE3090ABF}"/>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2547056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D137E-E289-A671-B3A9-AB4F5BBDFB82}"/>
              </a:ext>
            </a:extLst>
          </p:cNvPr>
          <p:cNvSpPr>
            <a:spLocks noGrp="1"/>
          </p:cNvSpPr>
          <p:nvPr>
            <p:ph type="title"/>
          </p:nvPr>
        </p:nvSpPr>
        <p:spPr/>
        <p:txBody>
          <a:bodyPr>
            <a:normAutofit/>
          </a:bodyPr>
          <a:lstStyle/>
          <a:p>
            <a:r>
              <a:rPr lang="en-US" sz="4400">
                <a:solidFill>
                  <a:schemeClr val="bg1"/>
                </a:solidFill>
              </a:rPr>
              <a:t>Basic Information (5)</a:t>
            </a:r>
          </a:p>
        </p:txBody>
      </p:sp>
      <p:sp>
        <p:nvSpPr>
          <p:cNvPr id="3" name="Content Placeholder 2">
            <a:extLst>
              <a:ext uri="{FF2B5EF4-FFF2-40B4-BE49-F238E27FC236}">
                <a16:creationId xmlns:a16="http://schemas.microsoft.com/office/drawing/2014/main" id="{A1A852C4-6711-FEA6-F19E-A19FFDD30F45}"/>
              </a:ext>
            </a:extLst>
          </p:cNvPr>
          <p:cNvSpPr>
            <a:spLocks noGrp="1"/>
          </p:cNvSpPr>
          <p:nvPr>
            <p:ph idx="1"/>
          </p:nvPr>
        </p:nvSpPr>
        <p:spPr/>
        <p:txBody>
          <a:bodyPr vert="horz" lIns="91440" tIns="45720" rIns="91440" bIns="45720" rtlCol="0" anchor="t">
            <a:normAutofit/>
          </a:bodyPr>
          <a:lstStyle/>
          <a:p>
            <a:pPr marL="0" indent="0">
              <a:buNone/>
            </a:pPr>
            <a:r>
              <a:rPr lang="en-US" sz="3600" dirty="0">
                <a:cs typeface="Arial"/>
              </a:rPr>
              <a:t>Questions</a:t>
            </a:r>
            <a:r>
              <a:rPr lang="en-US" sz="3600" dirty="0">
                <a:ea typeface="+mn-lt"/>
                <a:cs typeface="+mn-lt"/>
              </a:rPr>
              <a:t> regarding the application and its process can be submitted to </a:t>
            </a:r>
            <a:r>
              <a:rPr lang="en-US" sz="3600" u="sng" dirty="0">
                <a:solidFill>
                  <a:srgbClr val="FFE699"/>
                </a:solidFill>
                <a:ea typeface="+mn-lt"/>
                <a:cs typeface="+mn-lt"/>
                <a:hlinkClick r:id="rId3">
                  <a:extLst>
                    <a:ext uri="{A12FA001-AC4F-418D-AE19-62706E023703}">
                      <ahyp:hlinkClr xmlns:ahyp="http://schemas.microsoft.com/office/drawing/2018/hyperlinkcolor" val="tx"/>
                    </a:ext>
                  </a:extLst>
                </a:hlinkClick>
              </a:rPr>
              <a:t>IEEEP-</a:t>
            </a:r>
            <a:r>
              <a:rPr lang="en-US" sz="3600" dirty="0">
                <a:solidFill>
                  <a:srgbClr val="FFE699"/>
                </a:solidFill>
                <a:ea typeface="+mn-lt"/>
                <a:cs typeface="+mn-lt"/>
                <a:hlinkClick r:id="rId3">
                  <a:extLst>
                    <a:ext uri="{A12FA001-AC4F-418D-AE19-62706E023703}">
                      <ahyp:hlinkClr xmlns:ahyp="http://schemas.microsoft.com/office/drawing/2018/hyperlinkcolor" val="tx"/>
                    </a:ext>
                  </a:extLst>
                </a:hlinkClick>
              </a:rPr>
              <a:t>RFA@cde.ca.gov</a:t>
            </a:r>
            <a:r>
              <a:rPr lang="en-US" sz="3600" dirty="0">
                <a:ea typeface="+mn-lt"/>
                <a:cs typeface="+mn-lt"/>
              </a:rPr>
              <a:t>.</a:t>
            </a:r>
            <a:endParaRPr lang="en-US" sz="3600" dirty="0">
              <a:ea typeface="+mn-lt"/>
              <a:cs typeface="Calibri"/>
            </a:endParaRPr>
          </a:p>
          <a:p>
            <a:pPr marL="0" indent="0">
              <a:buNone/>
            </a:pPr>
            <a:endParaRPr lang="en-US" sz="3600" dirty="0">
              <a:ea typeface="+mn-lt"/>
              <a:cs typeface="Calibri"/>
            </a:endParaRPr>
          </a:p>
          <a:p>
            <a:pPr marL="571500" indent="-571500"/>
            <a:r>
              <a:rPr lang="en-US" dirty="0">
                <a:ea typeface="+mn-lt"/>
                <a:cs typeface="+mn-lt"/>
              </a:rPr>
              <a:t>Questions of a general theme will be answered</a:t>
            </a:r>
          </a:p>
          <a:p>
            <a:pPr marL="571500" indent="-571500"/>
            <a:r>
              <a:rPr lang="en-US" dirty="0">
                <a:ea typeface="+mn-lt"/>
                <a:cs typeface="+mn-lt"/>
              </a:rPr>
              <a:t>Anything program-specific that potentially could give an applicant an unfair advantage will not be answered</a:t>
            </a:r>
            <a:endParaRPr lang="en-US" dirty="0">
              <a:ea typeface="Calibri"/>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CBD0C9CA-3DE3-6EBB-6B3E-C32A2E8BB8A3}"/>
              </a:ext>
            </a:extLst>
          </p:cNvPr>
          <p:cNvSpPr>
            <a:spLocks noGrp="1"/>
          </p:cNvSpPr>
          <p:nvPr>
            <p:ph type="sldNum" sz="quarter" idx="10"/>
          </p:nvPr>
        </p:nvSpPr>
        <p:spPr/>
        <p:txBody>
          <a:bodyPr/>
          <a:lstStyle/>
          <a:p>
            <a:fld id="{43627AA6-F28E-4E07-9FB1-B47D85C72865}" type="slidenum">
              <a:rPr lang="en-US" smtClean="0"/>
              <a:pPr/>
              <a:t>12</a:t>
            </a:fld>
            <a:endParaRPr lang="en-US"/>
          </a:p>
        </p:txBody>
      </p:sp>
    </p:spTree>
    <p:extLst>
      <p:ext uri="{BB962C8B-B14F-4D97-AF65-F5344CB8AC3E}">
        <p14:creationId xmlns:p14="http://schemas.microsoft.com/office/powerpoint/2010/main" val="252814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66E375-B023-F5AF-CF89-BF90E4284B63}"/>
              </a:ext>
            </a:extLst>
          </p:cNvPr>
          <p:cNvSpPr>
            <a:spLocks noGrp="1"/>
          </p:cNvSpPr>
          <p:nvPr>
            <p:ph type="ctrTitle"/>
          </p:nvPr>
        </p:nvSpPr>
        <p:spPr/>
        <p:txBody>
          <a:bodyPr>
            <a:normAutofit fontScale="90000"/>
          </a:bodyPr>
          <a:lstStyle/>
          <a:p>
            <a:r>
              <a:rPr lang="en-US">
                <a:solidFill>
                  <a:schemeClr val="bg1"/>
                </a:solidFill>
              </a:rPr>
              <a:t>IEEEP </a:t>
            </a:r>
            <a:br>
              <a:rPr lang="en-US">
                <a:solidFill>
                  <a:schemeClr val="bg1"/>
                </a:solidFill>
              </a:rPr>
            </a:br>
            <a:r>
              <a:rPr lang="en-US">
                <a:solidFill>
                  <a:schemeClr val="bg1"/>
                </a:solidFill>
              </a:rPr>
              <a:t>Fundamental Information</a:t>
            </a:r>
          </a:p>
        </p:txBody>
      </p:sp>
      <p:sp>
        <p:nvSpPr>
          <p:cNvPr id="4" name="Slide Number Placeholder 3">
            <a:extLst>
              <a:ext uri="{FF2B5EF4-FFF2-40B4-BE49-F238E27FC236}">
                <a16:creationId xmlns:a16="http://schemas.microsoft.com/office/drawing/2014/main" id="{AFF8FEF1-2C96-4493-55EB-38DF27517392}"/>
              </a:ext>
            </a:extLst>
          </p:cNvPr>
          <p:cNvSpPr>
            <a:spLocks noGrp="1"/>
          </p:cNvSpPr>
          <p:nvPr>
            <p:ph type="sldNum" sz="quarter" idx="10"/>
          </p:nvPr>
        </p:nvSpPr>
        <p:spPr/>
        <p:txBody>
          <a:bodyPr/>
          <a:lstStyle/>
          <a:p>
            <a:fld id="{43627AA6-F28E-4E07-9FB1-B47D85C72865}" type="slidenum">
              <a:rPr lang="en-US" smtClean="0"/>
              <a:pPr/>
              <a:t>13</a:t>
            </a:fld>
            <a:endParaRPr lang="en-US"/>
          </a:p>
        </p:txBody>
      </p:sp>
    </p:spTree>
    <p:extLst>
      <p:ext uri="{BB962C8B-B14F-4D97-AF65-F5344CB8AC3E}">
        <p14:creationId xmlns:p14="http://schemas.microsoft.com/office/powerpoint/2010/main" val="2932149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E63F-C0E5-65CB-399A-9367BC9D584F}"/>
              </a:ext>
            </a:extLst>
          </p:cNvPr>
          <p:cNvSpPr>
            <a:spLocks noGrp="1"/>
          </p:cNvSpPr>
          <p:nvPr>
            <p:ph type="title"/>
          </p:nvPr>
        </p:nvSpPr>
        <p:spPr/>
        <p:txBody>
          <a:bodyPr>
            <a:normAutofit/>
          </a:bodyPr>
          <a:lstStyle/>
          <a:p>
            <a:r>
              <a:rPr lang="en-US" sz="4400">
                <a:solidFill>
                  <a:schemeClr val="bg1"/>
                </a:solidFill>
              </a:rPr>
              <a:t>Fundamental Information (1)</a:t>
            </a:r>
          </a:p>
        </p:txBody>
      </p:sp>
      <p:sp>
        <p:nvSpPr>
          <p:cNvPr id="3" name="Content Placeholder 2">
            <a:extLst>
              <a:ext uri="{FF2B5EF4-FFF2-40B4-BE49-F238E27FC236}">
                <a16:creationId xmlns:a16="http://schemas.microsoft.com/office/drawing/2014/main" id="{A110BE55-2745-B778-6F92-1212316C089A}"/>
              </a:ext>
            </a:extLst>
          </p:cNvPr>
          <p:cNvSpPr>
            <a:spLocks noGrp="1"/>
          </p:cNvSpPr>
          <p:nvPr>
            <p:ph idx="1"/>
          </p:nvPr>
        </p:nvSpPr>
        <p:spPr>
          <a:xfrm>
            <a:off x="152400" y="2169390"/>
            <a:ext cx="11887200" cy="3891776"/>
          </a:xfrm>
        </p:spPr>
        <p:txBody>
          <a:bodyPr vert="horz" lIns="91440" tIns="45720" rIns="91440" bIns="45720" rtlCol="0" anchor="t">
            <a:normAutofit/>
          </a:bodyPr>
          <a:lstStyle/>
          <a:p>
            <a:pPr marL="0" indent="0">
              <a:buNone/>
            </a:pPr>
            <a:r>
              <a:rPr lang="en-US" b="1"/>
              <a:t>IEEEP grant funds must be used to supplement existing state or local inclusion resources. </a:t>
            </a:r>
            <a:r>
              <a:rPr lang="en-US"/>
              <a:t>The</a:t>
            </a:r>
            <a:r>
              <a:rPr lang="en-US" b="1"/>
              <a:t> </a:t>
            </a:r>
            <a:r>
              <a:rPr lang="en-US"/>
              <a:t>CDE has final discretion as to whether use of funding is consistent with those expressed purposes.  The IEEEP grant funds must be used for any purposes consistent with activities that directly support one-time infrastructure costs only.</a:t>
            </a:r>
            <a:endParaRPr lang="en-US" b="1"/>
          </a:p>
        </p:txBody>
      </p:sp>
      <p:sp>
        <p:nvSpPr>
          <p:cNvPr id="4" name="Slide Number Placeholder 3">
            <a:extLst>
              <a:ext uri="{FF2B5EF4-FFF2-40B4-BE49-F238E27FC236}">
                <a16:creationId xmlns:a16="http://schemas.microsoft.com/office/drawing/2014/main" id="{8A7BC8ED-C2DB-4E99-79B0-260204F7B1E7}"/>
              </a:ext>
            </a:extLst>
          </p:cNvPr>
          <p:cNvSpPr>
            <a:spLocks noGrp="1"/>
          </p:cNvSpPr>
          <p:nvPr>
            <p:ph type="sldNum" sz="quarter" idx="10"/>
          </p:nvPr>
        </p:nvSpPr>
        <p:spPr/>
        <p:txBody>
          <a:bodyPr/>
          <a:lstStyle/>
          <a:p>
            <a:fld id="{43627AA6-F28E-4E07-9FB1-B47D85C72865}" type="slidenum">
              <a:rPr lang="en-US" smtClean="0"/>
              <a:pPr/>
              <a:t>14</a:t>
            </a:fld>
            <a:endParaRPr lang="en-US"/>
          </a:p>
        </p:txBody>
      </p:sp>
    </p:spTree>
    <p:extLst>
      <p:ext uri="{BB962C8B-B14F-4D97-AF65-F5344CB8AC3E}">
        <p14:creationId xmlns:p14="http://schemas.microsoft.com/office/powerpoint/2010/main" val="2341766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5FD0F-5F54-7882-C5DB-967605F6F2AD}"/>
              </a:ext>
            </a:extLst>
          </p:cNvPr>
          <p:cNvSpPr>
            <a:spLocks noGrp="1"/>
          </p:cNvSpPr>
          <p:nvPr>
            <p:ph type="title"/>
          </p:nvPr>
        </p:nvSpPr>
        <p:spPr/>
        <p:txBody>
          <a:bodyPr>
            <a:normAutofit/>
          </a:bodyPr>
          <a:lstStyle/>
          <a:p>
            <a:r>
              <a:rPr lang="en-US" sz="4400">
                <a:solidFill>
                  <a:schemeClr val="bg1"/>
                </a:solidFill>
              </a:rPr>
              <a:t>Fundamental Information (2) </a:t>
            </a:r>
          </a:p>
        </p:txBody>
      </p:sp>
      <p:sp>
        <p:nvSpPr>
          <p:cNvPr id="3" name="Content Placeholder 2">
            <a:extLst>
              <a:ext uri="{FF2B5EF4-FFF2-40B4-BE49-F238E27FC236}">
                <a16:creationId xmlns:a16="http://schemas.microsoft.com/office/drawing/2014/main" id="{5B52F707-A734-CA33-DBD7-DD1914EBC4C7}"/>
              </a:ext>
            </a:extLst>
          </p:cNvPr>
          <p:cNvSpPr>
            <a:spLocks noGrp="1"/>
          </p:cNvSpPr>
          <p:nvPr>
            <p:ph idx="1"/>
          </p:nvPr>
        </p:nvSpPr>
        <p:spPr/>
        <p:txBody>
          <a:bodyPr vert="horz" lIns="91440" tIns="45720" rIns="91440" bIns="45720" rtlCol="0" anchor="t">
            <a:normAutofit/>
          </a:bodyPr>
          <a:lstStyle/>
          <a:p>
            <a:pPr marL="0" indent="0">
              <a:buNone/>
            </a:pPr>
            <a:r>
              <a:rPr lang="en-US" b="1"/>
              <a:t>Allowable Costs:</a:t>
            </a:r>
          </a:p>
          <a:p>
            <a:pPr marL="571500" indent="-571500"/>
            <a:r>
              <a:rPr lang="en-US"/>
              <a:t>Needs assessment or creating or update local plan</a:t>
            </a:r>
            <a:endParaRPr lang="en-US">
              <a:cs typeface="Arial" panose="020B0604020202020204"/>
            </a:endParaRPr>
          </a:p>
          <a:p>
            <a:pPr marL="571500" indent="-571500"/>
            <a:r>
              <a:rPr lang="en-US"/>
              <a:t>Adaptive equipment and facility renovations to improve accessibility</a:t>
            </a:r>
            <a:endParaRPr lang="en-US">
              <a:cs typeface="Arial" panose="020B0604020202020204"/>
            </a:endParaRPr>
          </a:p>
          <a:p>
            <a:pPr marL="571500" indent="-571500"/>
            <a:r>
              <a:rPr lang="en-US"/>
              <a:t>Professional development training</a:t>
            </a:r>
            <a:endParaRPr lang="en-US">
              <a:cs typeface="Arial" panose="020B0604020202020204"/>
            </a:endParaRPr>
          </a:p>
          <a:p>
            <a:pPr marL="571500" indent="-571500"/>
            <a:r>
              <a:rPr lang="en-US"/>
              <a:t>Stipends and professional development expenses</a:t>
            </a:r>
            <a:endParaRPr lang="en-US">
              <a:cs typeface="Arial" panose="020B0604020202020204"/>
            </a:endParaRPr>
          </a:p>
          <a:p>
            <a:pPr marL="571500" indent="-571500"/>
            <a:r>
              <a:rPr lang="en-US"/>
              <a:t>Substitute pay</a:t>
            </a:r>
            <a:endParaRPr lang="en-US">
              <a:cs typeface="Arial" panose="020B0604020202020204"/>
            </a:endParaRPr>
          </a:p>
          <a:p>
            <a:endParaRPr lang="en-US"/>
          </a:p>
          <a:p>
            <a:endParaRPr lang="en-US"/>
          </a:p>
        </p:txBody>
      </p:sp>
      <p:sp>
        <p:nvSpPr>
          <p:cNvPr id="4" name="Slide Number Placeholder 3">
            <a:extLst>
              <a:ext uri="{FF2B5EF4-FFF2-40B4-BE49-F238E27FC236}">
                <a16:creationId xmlns:a16="http://schemas.microsoft.com/office/drawing/2014/main" id="{75A2C90B-8759-FBFF-3F1A-296572718436}"/>
              </a:ext>
            </a:extLst>
          </p:cNvPr>
          <p:cNvSpPr>
            <a:spLocks noGrp="1"/>
          </p:cNvSpPr>
          <p:nvPr>
            <p:ph type="sldNum" sz="quarter" idx="10"/>
          </p:nvPr>
        </p:nvSpPr>
        <p:spPr/>
        <p:txBody>
          <a:bodyPr/>
          <a:lstStyle/>
          <a:p>
            <a:fld id="{43627AA6-F28E-4E07-9FB1-B47D85C72865}" type="slidenum">
              <a:rPr lang="en-US" smtClean="0"/>
              <a:pPr/>
              <a:t>15</a:t>
            </a:fld>
            <a:endParaRPr lang="en-US"/>
          </a:p>
        </p:txBody>
      </p:sp>
    </p:spTree>
    <p:extLst>
      <p:ext uri="{BB962C8B-B14F-4D97-AF65-F5344CB8AC3E}">
        <p14:creationId xmlns:p14="http://schemas.microsoft.com/office/powerpoint/2010/main" val="3459189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F498F-56A7-D1E8-EBC8-4E51C2AE926E}"/>
              </a:ext>
            </a:extLst>
          </p:cNvPr>
          <p:cNvSpPr>
            <a:spLocks noGrp="1"/>
          </p:cNvSpPr>
          <p:nvPr>
            <p:ph type="title"/>
          </p:nvPr>
        </p:nvSpPr>
        <p:spPr>
          <a:xfrm>
            <a:off x="152400" y="-45583"/>
            <a:ext cx="11887200" cy="1325563"/>
          </a:xfrm>
        </p:spPr>
        <p:txBody>
          <a:bodyPr>
            <a:normAutofit/>
          </a:bodyPr>
          <a:lstStyle/>
          <a:p>
            <a:r>
              <a:rPr lang="en-US" sz="4400">
                <a:solidFill>
                  <a:schemeClr val="bg1"/>
                </a:solidFill>
              </a:rPr>
              <a:t>Fundamental Information (3)</a:t>
            </a:r>
          </a:p>
        </p:txBody>
      </p:sp>
      <p:sp>
        <p:nvSpPr>
          <p:cNvPr id="3" name="Content Placeholder 2">
            <a:extLst>
              <a:ext uri="{FF2B5EF4-FFF2-40B4-BE49-F238E27FC236}">
                <a16:creationId xmlns:a16="http://schemas.microsoft.com/office/drawing/2014/main" id="{1C45213F-D5D7-E89C-48D3-5C13C1A9B9D0}"/>
              </a:ext>
            </a:extLst>
          </p:cNvPr>
          <p:cNvSpPr>
            <a:spLocks noGrp="1"/>
          </p:cNvSpPr>
          <p:nvPr>
            <p:ph idx="1"/>
          </p:nvPr>
        </p:nvSpPr>
        <p:spPr>
          <a:xfrm>
            <a:off x="152400" y="1042554"/>
            <a:ext cx="11887200" cy="5074029"/>
          </a:xfrm>
        </p:spPr>
        <p:txBody>
          <a:bodyPr vert="horz" lIns="91440" tIns="45720" rIns="91440" bIns="45720" rtlCol="0" anchor="t">
            <a:normAutofit fontScale="85000" lnSpcReduction="10000"/>
          </a:bodyPr>
          <a:lstStyle/>
          <a:p>
            <a:pPr marL="0" indent="0">
              <a:buNone/>
            </a:pPr>
            <a:r>
              <a:rPr lang="en-US" b="1"/>
              <a:t>Allowable Costs: </a:t>
            </a:r>
          </a:p>
          <a:p>
            <a:r>
              <a:rPr lang="en-US"/>
              <a:t>Professional development coaching </a:t>
            </a:r>
            <a:endParaRPr lang="en-US">
              <a:cs typeface="Arial"/>
            </a:endParaRPr>
          </a:p>
          <a:p>
            <a:r>
              <a:rPr lang="en-US"/>
              <a:t>Partnerships with institutes of higher education</a:t>
            </a:r>
            <a:endParaRPr lang="en-US">
              <a:cs typeface="Arial"/>
            </a:endParaRPr>
          </a:p>
          <a:p>
            <a:r>
              <a:rPr lang="en-US"/>
              <a:t>Conducting data collection for continuous improvement</a:t>
            </a:r>
            <a:endParaRPr lang="en-US">
              <a:cs typeface="Arial"/>
            </a:endParaRPr>
          </a:p>
          <a:p>
            <a:r>
              <a:rPr lang="en-US"/>
              <a:t>Staffing support to build relationships with CBOs to support inclusion.</a:t>
            </a:r>
            <a:endParaRPr lang="en-US">
              <a:cs typeface="Arial"/>
            </a:endParaRPr>
          </a:p>
          <a:p>
            <a:pPr marL="0" indent="0">
              <a:buNone/>
            </a:pPr>
            <a:endParaRPr lang="en-US">
              <a:cs typeface="Arial"/>
            </a:endParaRPr>
          </a:p>
          <a:p>
            <a:pPr marL="0" indent="0">
              <a:buNone/>
            </a:pPr>
            <a:r>
              <a:rPr lang="en-US" b="1"/>
              <a:t>Funds shall not be used for ongoing expenses beyond the term of the grant. </a:t>
            </a:r>
            <a:endParaRPr lang="en-US" b="1">
              <a:cs typeface="Arial"/>
            </a:endParaRPr>
          </a:p>
          <a:p>
            <a:pPr marL="0" indent="0">
              <a:buNone/>
            </a:pPr>
            <a:endParaRPr lang="en-US" b="1"/>
          </a:p>
          <a:p>
            <a:pPr marL="0" indent="0">
              <a:buNone/>
            </a:pPr>
            <a:r>
              <a:rPr lang="en-US"/>
              <a:t>All applicants must comply with the principles and standards specified in the California School Accounting Manual and the CDE Audit Guide.</a:t>
            </a:r>
            <a:endParaRPr lang="en-US">
              <a:cs typeface="Arial"/>
            </a:endParaRPr>
          </a:p>
        </p:txBody>
      </p:sp>
      <p:sp>
        <p:nvSpPr>
          <p:cNvPr id="4" name="Slide Number Placeholder 3">
            <a:extLst>
              <a:ext uri="{FF2B5EF4-FFF2-40B4-BE49-F238E27FC236}">
                <a16:creationId xmlns:a16="http://schemas.microsoft.com/office/drawing/2014/main" id="{E216FA95-B836-1F21-1DEE-B1A49FC58291}"/>
              </a:ext>
            </a:extLst>
          </p:cNvPr>
          <p:cNvSpPr>
            <a:spLocks noGrp="1"/>
          </p:cNvSpPr>
          <p:nvPr>
            <p:ph type="sldNum" sz="quarter" idx="10"/>
          </p:nvPr>
        </p:nvSpPr>
        <p:spPr/>
        <p:txBody>
          <a:bodyPr/>
          <a:lstStyle/>
          <a:p>
            <a:fld id="{43627AA6-F28E-4E07-9FB1-B47D85C72865}" type="slidenum">
              <a:rPr lang="en-US" smtClean="0"/>
              <a:pPr/>
              <a:t>16</a:t>
            </a:fld>
            <a:endParaRPr lang="en-US"/>
          </a:p>
        </p:txBody>
      </p:sp>
    </p:spTree>
    <p:extLst>
      <p:ext uri="{BB962C8B-B14F-4D97-AF65-F5344CB8AC3E}">
        <p14:creationId xmlns:p14="http://schemas.microsoft.com/office/powerpoint/2010/main" val="2422844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374ED-563D-2E19-019A-768E995A8D56}"/>
              </a:ext>
            </a:extLst>
          </p:cNvPr>
          <p:cNvSpPr>
            <a:spLocks noGrp="1"/>
          </p:cNvSpPr>
          <p:nvPr>
            <p:ph type="title"/>
          </p:nvPr>
        </p:nvSpPr>
        <p:spPr/>
        <p:txBody>
          <a:bodyPr>
            <a:normAutofit/>
          </a:bodyPr>
          <a:lstStyle/>
          <a:p>
            <a:r>
              <a:rPr lang="en-US" sz="4400">
                <a:solidFill>
                  <a:schemeClr val="bg1"/>
                </a:solidFill>
              </a:rPr>
              <a:t>Fundamental Information (4)</a:t>
            </a:r>
          </a:p>
        </p:txBody>
      </p:sp>
      <p:sp>
        <p:nvSpPr>
          <p:cNvPr id="3" name="Content Placeholder 2">
            <a:extLst>
              <a:ext uri="{FF2B5EF4-FFF2-40B4-BE49-F238E27FC236}">
                <a16:creationId xmlns:a16="http://schemas.microsoft.com/office/drawing/2014/main" id="{B6D5706C-4E93-FA36-3C92-B9923C42A16F}"/>
              </a:ext>
            </a:extLst>
          </p:cNvPr>
          <p:cNvSpPr>
            <a:spLocks noGrp="1"/>
          </p:cNvSpPr>
          <p:nvPr>
            <p:ph sz="half" idx="1"/>
          </p:nvPr>
        </p:nvSpPr>
        <p:spPr/>
        <p:txBody>
          <a:bodyPr vert="horz" lIns="91440" tIns="45720" rIns="91440" bIns="45720" rtlCol="0" anchor="t">
            <a:normAutofit fontScale="92500" lnSpcReduction="10000"/>
          </a:bodyPr>
          <a:lstStyle/>
          <a:p>
            <a:pPr marL="0" indent="0">
              <a:buNone/>
            </a:pPr>
            <a:r>
              <a:rPr lang="en-US" b="1"/>
              <a:t>Non-Allowable Costs:</a:t>
            </a:r>
          </a:p>
          <a:p>
            <a:pPr marL="0" indent="0">
              <a:buNone/>
            </a:pPr>
            <a:r>
              <a:rPr lang="en-US"/>
              <a:t>All expenditures must contribute to the goals and objectives outlined in the RFA. Funds may not be used for a rental of a venue to provide professional development unless determined by the CDE to be necessary and reasonable.</a:t>
            </a:r>
          </a:p>
          <a:p>
            <a:pPr marL="0" indent="0">
              <a:buNone/>
            </a:pPr>
            <a:endParaRPr lang="en-US" b="1"/>
          </a:p>
        </p:txBody>
      </p:sp>
      <p:sp>
        <p:nvSpPr>
          <p:cNvPr id="5" name="Content Placeholder 4">
            <a:extLst>
              <a:ext uri="{FF2B5EF4-FFF2-40B4-BE49-F238E27FC236}">
                <a16:creationId xmlns:a16="http://schemas.microsoft.com/office/drawing/2014/main" id="{4A26AFEF-B69C-64A9-33A1-F6426AA5E903}"/>
              </a:ext>
            </a:extLst>
          </p:cNvPr>
          <p:cNvSpPr>
            <a:spLocks noGrp="1"/>
          </p:cNvSpPr>
          <p:nvPr>
            <p:ph sz="half" idx="2"/>
          </p:nvPr>
        </p:nvSpPr>
        <p:spPr/>
        <p:txBody>
          <a:bodyPr vert="horz" lIns="91440" tIns="45720" rIns="91440" bIns="45720" rtlCol="0" anchor="t">
            <a:normAutofit fontScale="92500" lnSpcReduction="10000"/>
          </a:bodyPr>
          <a:lstStyle/>
          <a:p>
            <a:r>
              <a:rPr lang="en-US"/>
              <a:t>Rental or Lease to purchase</a:t>
            </a:r>
          </a:p>
          <a:p>
            <a:r>
              <a:rPr lang="en-US"/>
              <a:t>Gift Card or Certificates</a:t>
            </a:r>
            <a:endParaRPr lang="en-US">
              <a:cs typeface="Arial"/>
            </a:endParaRPr>
          </a:p>
          <a:p>
            <a:r>
              <a:rPr lang="en-US"/>
              <a:t>Furniture</a:t>
            </a:r>
          </a:p>
          <a:p>
            <a:r>
              <a:rPr lang="en-US"/>
              <a:t>Equipment for administrative use</a:t>
            </a:r>
          </a:p>
          <a:p>
            <a:r>
              <a:rPr lang="en-US"/>
              <a:t>Purchase of space</a:t>
            </a:r>
          </a:p>
          <a:p>
            <a:r>
              <a:rPr lang="en-US"/>
              <a:t>Memberships</a:t>
            </a:r>
          </a:p>
          <a:p>
            <a:r>
              <a:rPr lang="en-US"/>
              <a:t>Promotional favors</a:t>
            </a:r>
          </a:p>
          <a:p>
            <a:r>
              <a:rPr lang="en-US"/>
              <a:t>Travel out of the United States</a:t>
            </a:r>
            <a:endParaRPr lang="en-US">
              <a:cs typeface="Arial"/>
            </a:endParaRPr>
          </a:p>
        </p:txBody>
      </p:sp>
      <p:sp>
        <p:nvSpPr>
          <p:cNvPr id="4" name="Slide Number Placeholder 3">
            <a:extLst>
              <a:ext uri="{FF2B5EF4-FFF2-40B4-BE49-F238E27FC236}">
                <a16:creationId xmlns:a16="http://schemas.microsoft.com/office/drawing/2014/main" id="{53BDA1C2-9118-4C78-13B1-2575A8C42F2A}"/>
              </a:ext>
            </a:extLst>
          </p:cNvPr>
          <p:cNvSpPr>
            <a:spLocks noGrp="1"/>
          </p:cNvSpPr>
          <p:nvPr>
            <p:ph type="sldNum" sz="quarter" idx="10"/>
          </p:nvPr>
        </p:nvSpPr>
        <p:spPr/>
        <p:txBody>
          <a:bodyPr/>
          <a:lstStyle/>
          <a:p>
            <a:fld id="{43627AA6-F28E-4E07-9FB1-B47D85C72865}" type="slidenum">
              <a:rPr lang="en-US" smtClean="0"/>
              <a:pPr/>
              <a:t>17</a:t>
            </a:fld>
            <a:endParaRPr lang="en-US"/>
          </a:p>
        </p:txBody>
      </p:sp>
    </p:spTree>
    <p:extLst>
      <p:ext uri="{BB962C8B-B14F-4D97-AF65-F5344CB8AC3E}">
        <p14:creationId xmlns:p14="http://schemas.microsoft.com/office/powerpoint/2010/main" val="1841699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E1B42D-326E-9EE4-DB96-0CA1B8F343CE}"/>
              </a:ext>
            </a:extLst>
          </p:cNvPr>
          <p:cNvSpPr>
            <a:spLocks noGrp="1"/>
          </p:cNvSpPr>
          <p:nvPr>
            <p:ph type="ctrTitle"/>
          </p:nvPr>
        </p:nvSpPr>
        <p:spPr/>
        <p:txBody>
          <a:bodyPr/>
          <a:lstStyle/>
          <a:p>
            <a:r>
              <a:rPr lang="en-US">
                <a:solidFill>
                  <a:schemeClr val="bg1"/>
                </a:solidFill>
              </a:rPr>
              <a:t>IEEEP </a:t>
            </a:r>
            <a:br>
              <a:rPr lang="en-US">
                <a:solidFill>
                  <a:schemeClr val="bg1"/>
                </a:solidFill>
              </a:rPr>
            </a:br>
            <a:r>
              <a:rPr lang="en-US">
                <a:solidFill>
                  <a:schemeClr val="bg1"/>
                </a:solidFill>
              </a:rPr>
              <a:t>The Application</a:t>
            </a:r>
          </a:p>
        </p:txBody>
      </p:sp>
      <p:sp>
        <p:nvSpPr>
          <p:cNvPr id="4" name="Slide Number Placeholder 3">
            <a:extLst>
              <a:ext uri="{FF2B5EF4-FFF2-40B4-BE49-F238E27FC236}">
                <a16:creationId xmlns:a16="http://schemas.microsoft.com/office/drawing/2014/main" id="{8E05D4DA-FDBD-879B-CAA4-FE9FFFED34E0}"/>
              </a:ext>
            </a:extLst>
          </p:cNvPr>
          <p:cNvSpPr>
            <a:spLocks noGrp="1"/>
          </p:cNvSpPr>
          <p:nvPr>
            <p:ph type="sldNum" sz="quarter" idx="10"/>
          </p:nvPr>
        </p:nvSpPr>
        <p:spPr/>
        <p:txBody>
          <a:bodyPr/>
          <a:lstStyle/>
          <a:p>
            <a:fld id="{43627AA6-F28E-4E07-9FB1-B47D85C72865}" type="slidenum">
              <a:rPr lang="en-US" smtClean="0"/>
              <a:pPr/>
              <a:t>18</a:t>
            </a:fld>
            <a:endParaRPr lang="en-US"/>
          </a:p>
        </p:txBody>
      </p:sp>
    </p:spTree>
    <p:extLst>
      <p:ext uri="{BB962C8B-B14F-4D97-AF65-F5344CB8AC3E}">
        <p14:creationId xmlns:p14="http://schemas.microsoft.com/office/powerpoint/2010/main" val="1116064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8E459-1C52-4673-FF6D-DF1A7192EF30}"/>
              </a:ext>
            </a:extLst>
          </p:cNvPr>
          <p:cNvSpPr>
            <a:spLocks noGrp="1"/>
          </p:cNvSpPr>
          <p:nvPr>
            <p:ph type="title"/>
          </p:nvPr>
        </p:nvSpPr>
        <p:spPr/>
        <p:txBody>
          <a:bodyPr>
            <a:normAutofit/>
          </a:bodyPr>
          <a:lstStyle/>
          <a:p>
            <a:r>
              <a:rPr lang="en-US" sz="4400">
                <a:solidFill>
                  <a:srgbClr val="FFFFFF"/>
                </a:solidFill>
                <a:latin typeface="Arial" panose="020B0604020202020204"/>
                <a:cs typeface="Calibri"/>
              </a:rPr>
              <a:t>Submission</a:t>
            </a:r>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 Information</a:t>
            </a:r>
            <a:endParaRPr lang="en-US" sz="4400"/>
          </a:p>
        </p:txBody>
      </p:sp>
      <p:sp>
        <p:nvSpPr>
          <p:cNvPr id="3" name="Content Placeholder 2">
            <a:extLst>
              <a:ext uri="{FF2B5EF4-FFF2-40B4-BE49-F238E27FC236}">
                <a16:creationId xmlns:a16="http://schemas.microsoft.com/office/drawing/2014/main" id="{FFC9AEEA-EA69-21E0-AB9F-E088EADA66EB}"/>
              </a:ext>
            </a:extLst>
          </p:cNvPr>
          <p:cNvSpPr>
            <a:spLocks noGrp="1"/>
          </p:cNvSpPr>
          <p:nvPr>
            <p:ph idx="1"/>
          </p:nvPr>
        </p:nvSpPr>
        <p:spPr>
          <a:xfrm>
            <a:off x="152400" y="1714500"/>
            <a:ext cx="11887200" cy="4422866"/>
          </a:xfrm>
        </p:spPr>
        <p:txBody>
          <a:bodyPr vert="horz" lIns="91440" tIns="45720" rIns="91440" bIns="45720" rtlCol="0" anchor="t">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rPr>
              <a:t>Submission Process:</a:t>
            </a:r>
          </a:p>
          <a:p>
            <a:pPr lvl="1">
              <a:buFont typeface="Arial" panose="020B0604020202020204" pitchFamily="34" charset="0"/>
              <a:buChar char="•"/>
              <a:defRPr/>
            </a:pPr>
            <a:r>
              <a:rPr kumimoji="0" lang="en-US"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rPr>
              <a:t>Application must be received by due date</a:t>
            </a:r>
            <a:endParaRPr lang="en-US"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endParaRPr>
          </a:p>
          <a:p>
            <a:pPr lvl="1">
              <a:buFont typeface="Arial" panose="020B0604020202020204" pitchFamily="34" charset="0"/>
              <a:buChar char="•"/>
              <a:defRPr/>
            </a:pPr>
            <a:r>
              <a:rPr kumimoji="0" lang="en-US"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rPr>
              <a:t>Applicants must adhere to character limits</a:t>
            </a:r>
          </a:p>
          <a:p>
            <a:pPr lvl="1">
              <a:buFont typeface="Arial" panose="020B0604020202020204" pitchFamily="34" charset="0"/>
              <a:buChar char="•"/>
              <a:defRPr/>
            </a:pPr>
            <a:r>
              <a:rPr kumimoji="0" lang="en-US"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rPr>
              <a:t>Applications meeting eligibility </a:t>
            </a:r>
            <a:r>
              <a:rPr lang="en-US" dirty="0">
                <a:solidFill>
                  <a:prstClr val="white"/>
                </a:solidFill>
                <a:latin typeface="Arial" panose="020B0604020202020204"/>
                <a:ea typeface="Calibri"/>
                <a:cs typeface="Arial" panose="020B0604020202020204"/>
              </a:rPr>
              <a:t>requirements</a:t>
            </a:r>
            <a:r>
              <a:rPr kumimoji="0" lang="en-US"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rPr>
              <a:t> will be reviewed by </a:t>
            </a:r>
            <a:r>
              <a:rPr lang="en-US" dirty="0">
                <a:solidFill>
                  <a:prstClr val="white"/>
                </a:solidFill>
                <a:latin typeface="Arial" panose="020B0604020202020204"/>
                <a:ea typeface="Calibri"/>
                <a:cs typeface="Arial" panose="020B0604020202020204"/>
              </a:rPr>
              <a:t>the CDE</a:t>
            </a:r>
            <a:r>
              <a:rPr kumimoji="0" lang="en-US"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rPr>
              <a:t> and evaluated using the scoring rubric</a:t>
            </a:r>
            <a:endParaRPr lang="en-US"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endParaRPr>
          </a:p>
          <a:p>
            <a:pPr lvl="1">
              <a:buFont typeface="Arial" panose="020B0604020202020204" pitchFamily="34" charset="0"/>
              <a:buChar char="•"/>
              <a:defRPr/>
            </a:pPr>
            <a:r>
              <a:rPr lang="en-US" dirty="0">
                <a:solidFill>
                  <a:prstClr val="white"/>
                </a:solidFill>
                <a:latin typeface="Arial" panose="020B0604020202020204"/>
                <a:ea typeface="Calibri"/>
                <a:cs typeface="Arial" panose="020B0604020202020204"/>
              </a:rPr>
              <a:t>Disqualified applicants will be informed in writing</a:t>
            </a:r>
          </a:p>
          <a:p>
            <a:pPr lvl="1">
              <a:buFont typeface="Arial" panose="020B0604020202020204" pitchFamily="34" charset="0"/>
              <a:buChar char="•"/>
              <a:defRPr/>
            </a:pPr>
            <a:r>
              <a:rPr kumimoji="0" lang="en-US"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rPr>
              <a:t>Appeals should be sent to </a:t>
            </a:r>
            <a:r>
              <a:rPr lang="en-US" sz="2800" u="sng" dirty="0">
                <a:solidFill>
                  <a:srgbClr val="FFE699"/>
                </a:solidFill>
                <a:effectLst/>
                <a:latin typeface="Arial"/>
                <a:ea typeface="Arial" panose="020B0604020202020204" pitchFamily="34" charset="0"/>
                <a:cs typeface="Arial"/>
                <a:hlinkClick r:id="rId3">
                  <a:extLst>
                    <a:ext uri="{A12FA001-AC4F-418D-AE19-62706E023703}">
                      <ahyp:hlinkClr xmlns:ahyp="http://schemas.microsoft.com/office/drawing/2018/hyperlinkcolor" val="tx"/>
                    </a:ext>
                  </a:extLst>
                </a:hlinkClick>
              </a:rPr>
              <a:t>IEEEP-RFA@cde.ca.gov</a:t>
            </a:r>
            <a:endParaRPr kumimoji="0" lang="en-US" i="0" u="none" strike="noStrike" kern="1200" cap="none" spc="0" normalizeH="0" baseline="0" noProof="0" dirty="0">
              <a:ln>
                <a:noFill/>
              </a:ln>
              <a:solidFill>
                <a:srgbClr val="FFE699"/>
              </a:solidFill>
              <a:effectLst/>
              <a:uLnTx/>
              <a:uFillTx/>
              <a:latin typeface="Arial"/>
              <a:ea typeface="Calibri"/>
              <a:cs typeface="Arial"/>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dirty="0"/>
          </a:p>
        </p:txBody>
      </p:sp>
      <p:sp>
        <p:nvSpPr>
          <p:cNvPr id="4" name="Slide Number Placeholder 3">
            <a:extLst>
              <a:ext uri="{FF2B5EF4-FFF2-40B4-BE49-F238E27FC236}">
                <a16:creationId xmlns:a16="http://schemas.microsoft.com/office/drawing/2014/main" id="{5315885C-DC61-AD05-FA96-159160E82DA3}"/>
              </a:ext>
            </a:extLst>
          </p:cNvPr>
          <p:cNvSpPr>
            <a:spLocks noGrp="1"/>
          </p:cNvSpPr>
          <p:nvPr>
            <p:ph type="sldNum" sz="quarter" idx="10"/>
          </p:nvPr>
        </p:nvSpPr>
        <p:spPr/>
        <p:txBody>
          <a:bodyPr/>
          <a:lstStyle/>
          <a:p>
            <a:fld id="{432ED76D-8188-4B28-B316-CD85396F47B0}" type="slidenum">
              <a:rPr lang="en-US" smtClean="0"/>
              <a:pPr/>
              <a:t>19</a:t>
            </a:fld>
            <a:endParaRPr lang="en-US"/>
          </a:p>
        </p:txBody>
      </p:sp>
    </p:spTree>
    <p:extLst>
      <p:ext uri="{BB962C8B-B14F-4D97-AF65-F5344CB8AC3E}">
        <p14:creationId xmlns:p14="http://schemas.microsoft.com/office/powerpoint/2010/main" val="107741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AF354-EE8C-085F-ABEC-1F620C677DAD}"/>
              </a:ext>
            </a:extLst>
          </p:cNvPr>
          <p:cNvSpPr>
            <a:spLocks noGrp="1"/>
          </p:cNvSpPr>
          <p:nvPr>
            <p:ph type="title"/>
          </p:nvPr>
        </p:nvSpPr>
        <p:spPr/>
        <p:txBody>
          <a:bodyPr>
            <a:normAutofit/>
          </a:bodyPr>
          <a:lstStyle/>
          <a:p>
            <a:r>
              <a:rPr lang="en-US" sz="4400">
                <a:solidFill>
                  <a:schemeClr val="bg1"/>
                </a:solidFill>
                <a:cs typeface="Arial"/>
              </a:rPr>
              <a:t>Agenda</a:t>
            </a:r>
            <a:endParaRPr lang="en-US" sz="4400">
              <a:solidFill>
                <a:schemeClr val="bg1"/>
              </a:solidFill>
            </a:endParaRPr>
          </a:p>
        </p:txBody>
      </p:sp>
      <p:sp>
        <p:nvSpPr>
          <p:cNvPr id="3" name="Content Placeholder 2">
            <a:extLst>
              <a:ext uri="{FF2B5EF4-FFF2-40B4-BE49-F238E27FC236}">
                <a16:creationId xmlns:a16="http://schemas.microsoft.com/office/drawing/2014/main" id="{7B84FBC5-F15E-1F6C-E9DD-448803A70B7D}"/>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a:ea typeface="+mn-lt"/>
                <a:cs typeface="+mn-lt"/>
              </a:rPr>
              <a:t>Basic Information</a:t>
            </a:r>
            <a:endParaRPr lang="en-US">
              <a:cs typeface="Arial" panose="020B0604020202020204"/>
            </a:endParaRPr>
          </a:p>
          <a:p>
            <a:pPr marL="514350" indent="-514350">
              <a:buAutoNum type="arabicPeriod"/>
            </a:pPr>
            <a:r>
              <a:rPr lang="en-US">
                <a:ea typeface="+mn-lt"/>
                <a:cs typeface="+mn-lt"/>
              </a:rPr>
              <a:t>Fundamental Information</a:t>
            </a:r>
            <a:endParaRPr lang="en-US">
              <a:cs typeface="Arial" panose="020B0604020202020204"/>
            </a:endParaRPr>
          </a:p>
          <a:p>
            <a:pPr marL="514350" indent="-514350">
              <a:buAutoNum type="arabicPeriod"/>
            </a:pPr>
            <a:r>
              <a:rPr lang="en-US">
                <a:ea typeface="+mn-lt"/>
                <a:cs typeface="+mn-lt"/>
              </a:rPr>
              <a:t>The Application</a:t>
            </a:r>
            <a:endParaRPr lang="en-US">
              <a:cs typeface="Arial" panose="020B0604020202020204"/>
            </a:endParaRPr>
          </a:p>
          <a:p>
            <a:pPr marL="514350" indent="-514350">
              <a:buAutoNum type="arabicPeriod"/>
            </a:pPr>
            <a:r>
              <a:rPr lang="en-US">
                <a:ea typeface="+mn-lt"/>
                <a:cs typeface="+mn-lt"/>
              </a:rPr>
              <a:t>Award Determinations</a:t>
            </a:r>
            <a:endParaRPr lang="en-US">
              <a:cs typeface="Arial" panose="020B0604020202020204"/>
            </a:endParaRPr>
          </a:p>
          <a:p>
            <a:pPr marL="514350" indent="-514350">
              <a:buAutoNum type="arabicPeriod"/>
            </a:pPr>
            <a:r>
              <a:rPr lang="en-US">
                <a:ea typeface="+mn-lt"/>
                <a:cs typeface="+mn-lt"/>
              </a:rPr>
              <a:t>Highlight some Key Dates</a:t>
            </a:r>
            <a:endParaRPr lang="en-US">
              <a:cs typeface="Arial" panose="020B0604020202020204"/>
            </a:endParaRPr>
          </a:p>
          <a:p>
            <a:pPr marL="514350" indent="-514350">
              <a:buAutoNum type="arabicPeriod"/>
            </a:pPr>
            <a:r>
              <a:rPr lang="en-US">
                <a:ea typeface="+mn-lt"/>
                <a:cs typeface="+mn-lt"/>
              </a:rPr>
              <a:t>Questions (time permitting)</a:t>
            </a:r>
            <a:endParaRPr lang="en-US">
              <a:cs typeface="Arial"/>
            </a:endParaRPr>
          </a:p>
          <a:p>
            <a:pPr>
              <a:buAutoNum type="arabicPeriod"/>
            </a:pPr>
            <a:endParaRPr lang="en-US">
              <a:cs typeface="Arial"/>
            </a:endParaRPr>
          </a:p>
        </p:txBody>
      </p:sp>
      <p:sp>
        <p:nvSpPr>
          <p:cNvPr id="4" name="Slide Number Placeholder 3">
            <a:extLst>
              <a:ext uri="{FF2B5EF4-FFF2-40B4-BE49-F238E27FC236}">
                <a16:creationId xmlns:a16="http://schemas.microsoft.com/office/drawing/2014/main" id="{FC977A02-5DD8-35CB-A4B4-3FAF153FBF80}"/>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595862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D0FFD-C21A-F58A-3F33-97598950D2DD}"/>
              </a:ext>
            </a:extLst>
          </p:cNvPr>
          <p:cNvSpPr>
            <a:spLocks noGrp="1"/>
          </p:cNvSpPr>
          <p:nvPr>
            <p:ph type="title"/>
          </p:nvPr>
        </p:nvSpPr>
        <p:spPr/>
        <p:txBody>
          <a:bodyPr>
            <a:normAutofit/>
          </a:bodyPr>
          <a:lstStyle/>
          <a:p>
            <a:r>
              <a:rPr lang="en-US" sz="4400">
                <a:solidFill>
                  <a:schemeClr val="bg1"/>
                </a:solidFill>
                <a:cs typeface="Arial"/>
              </a:rPr>
              <a:t>Online Application System</a:t>
            </a:r>
            <a:endParaRPr lang="en-US" sz="4400">
              <a:solidFill>
                <a:schemeClr val="bg1"/>
              </a:solidFill>
            </a:endParaRPr>
          </a:p>
        </p:txBody>
      </p:sp>
      <p:sp>
        <p:nvSpPr>
          <p:cNvPr id="3" name="Content Placeholder 2">
            <a:extLst>
              <a:ext uri="{FF2B5EF4-FFF2-40B4-BE49-F238E27FC236}">
                <a16:creationId xmlns:a16="http://schemas.microsoft.com/office/drawing/2014/main" id="{9CC193F5-5148-D7A6-8F85-1BE63FCB502F}"/>
              </a:ext>
            </a:extLst>
          </p:cNvPr>
          <p:cNvSpPr>
            <a:spLocks noGrp="1"/>
          </p:cNvSpPr>
          <p:nvPr>
            <p:ph idx="1"/>
          </p:nvPr>
        </p:nvSpPr>
        <p:spPr/>
        <p:txBody>
          <a:bodyPr vert="horz" lIns="91440" tIns="45720" rIns="91440" bIns="45720" rtlCol="0" anchor="t">
            <a:normAutofit lnSpcReduction="10000"/>
          </a:bodyPr>
          <a:lstStyle/>
          <a:p>
            <a:r>
              <a:rPr lang="en-US" dirty="0">
                <a:cs typeface="Arial"/>
              </a:rPr>
              <a:t>New online application system</a:t>
            </a:r>
          </a:p>
          <a:p>
            <a:r>
              <a:rPr lang="en-US" dirty="0">
                <a:cs typeface="Arial"/>
              </a:rPr>
              <a:t>Programs </a:t>
            </a:r>
            <a:r>
              <a:rPr lang="en-US" b="1" dirty="0">
                <a:cs typeface="Arial"/>
              </a:rPr>
              <a:t>must</a:t>
            </a:r>
            <a:r>
              <a:rPr lang="en-US" dirty="0">
                <a:cs typeface="Arial"/>
              </a:rPr>
              <a:t> pre-register with the system, and be approved before the application can be started</a:t>
            </a:r>
          </a:p>
          <a:p>
            <a:r>
              <a:rPr lang="en-US" dirty="0">
                <a:cs typeface="Arial"/>
              </a:rPr>
              <a:t>To register for the online application system email </a:t>
            </a:r>
            <a:r>
              <a:rPr lang="en-US" dirty="0">
                <a:solidFill>
                  <a:srgbClr val="FFE699"/>
                </a:solidFill>
                <a:cs typeface="Arial"/>
                <a:hlinkClick r:id="rId3">
                  <a:extLst>
                    <a:ext uri="{A12FA001-AC4F-418D-AE19-62706E023703}">
                      <ahyp:hlinkClr xmlns:ahyp="http://schemas.microsoft.com/office/drawing/2018/hyperlinkcolor" val="tx"/>
                    </a:ext>
                  </a:extLst>
                </a:hlinkClick>
              </a:rPr>
              <a:t>IEEEP-RFA@cde.ca.gov</a:t>
            </a:r>
            <a:r>
              <a:rPr lang="en-US" dirty="0">
                <a:cs typeface="Arial"/>
              </a:rPr>
              <a:t> </a:t>
            </a:r>
          </a:p>
          <a:p>
            <a:r>
              <a:rPr lang="en-US" dirty="0">
                <a:cs typeface="Arial"/>
              </a:rPr>
              <a:t>Technical Assistance Sessions</a:t>
            </a:r>
          </a:p>
          <a:p>
            <a:pPr lvl="1">
              <a:buFont typeface="Wingdings" panose="020B0604020202020204" pitchFamily="34" charset="0"/>
              <a:buChar char="§"/>
            </a:pPr>
            <a:r>
              <a:rPr lang="en-US" dirty="0">
                <a:cs typeface="Arial"/>
              </a:rPr>
              <a:t>February 16, 2024, at 10 a.m.</a:t>
            </a:r>
          </a:p>
          <a:p>
            <a:pPr lvl="1">
              <a:buFont typeface="Wingdings" panose="020B0604020202020204" pitchFamily="34" charset="0"/>
              <a:buChar char="§"/>
            </a:pPr>
            <a:r>
              <a:rPr lang="en-US" dirty="0">
                <a:cs typeface="Arial"/>
              </a:rPr>
              <a:t>February 26, 2024, at 1 p.m.</a:t>
            </a:r>
          </a:p>
          <a:p>
            <a:pPr lvl="1">
              <a:buFont typeface="Wingdings" panose="020B0604020202020204" pitchFamily="34" charset="0"/>
              <a:buChar char="§"/>
            </a:pPr>
            <a:r>
              <a:rPr lang="en-US" dirty="0">
                <a:cs typeface="Arial"/>
              </a:rPr>
              <a:t>March 5, 2024, at 9 a.m.</a:t>
            </a:r>
          </a:p>
          <a:p>
            <a:endParaRPr lang="en-US" dirty="0">
              <a:cs typeface="Arial"/>
            </a:endParaRPr>
          </a:p>
          <a:p>
            <a:endParaRPr lang="en-US" dirty="0">
              <a:cs typeface="Arial"/>
            </a:endParaRPr>
          </a:p>
        </p:txBody>
      </p:sp>
      <p:sp>
        <p:nvSpPr>
          <p:cNvPr id="4" name="Slide Number Placeholder 3">
            <a:extLst>
              <a:ext uri="{FF2B5EF4-FFF2-40B4-BE49-F238E27FC236}">
                <a16:creationId xmlns:a16="http://schemas.microsoft.com/office/drawing/2014/main" id="{D301FDAB-A6BF-7721-6CF3-65CF9BA141B7}"/>
              </a:ext>
            </a:extLst>
          </p:cNvPr>
          <p:cNvSpPr>
            <a:spLocks noGrp="1"/>
          </p:cNvSpPr>
          <p:nvPr>
            <p:ph type="sldNum" sz="quarter" idx="10"/>
          </p:nvPr>
        </p:nvSpPr>
        <p:spPr/>
        <p:txBody>
          <a:bodyPr/>
          <a:lstStyle/>
          <a:p>
            <a:fld id="{432ED76D-8188-4B28-B316-CD85396F47B0}" type="slidenum">
              <a:rPr lang="en-US" smtClean="0"/>
              <a:pPr/>
              <a:t>20</a:t>
            </a:fld>
            <a:endParaRPr lang="en-US"/>
          </a:p>
        </p:txBody>
      </p:sp>
    </p:spTree>
    <p:extLst>
      <p:ext uri="{BB962C8B-B14F-4D97-AF65-F5344CB8AC3E}">
        <p14:creationId xmlns:p14="http://schemas.microsoft.com/office/powerpoint/2010/main" val="4096963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09F6-4BB2-1379-0EEA-5B8224A9B735}"/>
              </a:ext>
            </a:extLst>
          </p:cNvPr>
          <p:cNvSpPr>
            <a:spLocks noGrp="1"/>
          </p:cNvSpPr>
          <p:nvPr>
            <p:ph type="title"/>
          </p:nvPr>
        </p:nvSpPr>
        <p:spPr/>
        <p:txBody>
          <a:bodyPr/>
          <a:lstStyle/>
          <a:p>
            <a:r>
              <a:rPr lang="en-US" sz="4400">
                <a:solidFill>
                  <a:schemeClr val="bg1"/>
                </a:solidFill>
              </a:rPr>
              <a:t>The Application - </a:t>
            </a:r>
            <a:br>
              <a:rPr lang="en-US" sz="4400"/>
            </a:br>
            <a:r>
              <a:rPr lang="en-US" sz="4400">
                <a:solidFill>
                  <a:schemeClr val="bg1"/>
                </a:solidFill>
              </a:rPr>
              <a:t>Required Areas for Grantees</a:t>
            </a:r>
          </a:p>
        </p:txBody>
      </p:sp>
      <p:sp>
        <p:nvSpPr>
          <p:cNvPr id="3" name="Content Placeholder 2">
            <a:extLst>
              <a:ext uri="{FF2B5EF4-FFF2-40B4-BE49-F238E27FC236}">
                <a16:creationId xmlns:a16="http://schemas.microsoft.com/office/drawing/2014/main" id="{A3AC99B3-6821-9E8A-EEB1-0A97FE074E48}"/>
              </a:ext>
            </a:extLst>
          </p:cNvPr>
          <p:cNvSpPr>
            <a:spLocks noGrp="1"/>
          </p:cNvSpPr>
          <p:nvPr>
            <p:ph idx="1"/>
          </p:nvPr>
        </p:nvSpPr>
        <p:spPr>
          <a:xfrm>
            <a:off x="152400" y="1915390"/>
            <a:ext cx="11887200" cy="4145776"/>
          </a:xfrm>
        </p:spPr>
        <p:txBody>
          <a:bodyPr vert="horz" lIns="91440" tIns="45720" rIns="91440" bIns="45720" rtlCol="0" anchor="t">
            <a:normAutofit lnSpcReduction="10000"/>
          </a:bodyPr>
          <a:lstStyle/>
          <a:p>
            <a:pPr marL="0" indent="0">
              <a:buNone/>
            </a:pPr>
            <a:r>
              <a:rPr lang="en-US" b="1">
                <a:cs typeface="Calibri"/>
              </a:rPr>
              <a:t>Section I:</a:t>
            </a:r>
            <a:r>
              <a:rPr lang="en-US">
                <a:cs typeface="Calibri"/>
              </a:rPr>
              <a:t> Applicant Information  </a:t>
            </a:r>
            <a:endParaRPr lang="en-US"/>
          </a:p>
          <a:p>
            <a:pPr marL="0" lvl="0" indent="0">
              <a:buNone/>
            </a:pPr>
            <a:r>
              <a:rPr lang="en-US" b="1">
                <a:cs typeface="Calibri"/>
              </a:rPr>
              <a:t>Section II:</a:t>
            </a:r>
            <a:r>
              <a:rPr lang="en-US">
                <a:cs typeface="Calibri"/>
              </a:rPr>
              <a:t> Projected Increased Access</a:t>
            </a:r>
          </a:p>
          <a:p>
            <a:pPr marL="0" lvl="0" indent="0">
              <a:buNone/>
            </a:pPr>
            <a:r>
              <a:rPr lang="en-US" b="1">
                <a:cs typeface="Calibri"/>
              </a:rPr>
              <a:t>Section III:</a:t>
            </a:r>
            <a:r>
              <a:rPr lang="en-US">
                <a:cs typeface="Calibri"/>
              </a:rPr>
              <a:t> Planning Template</a:t>
            </a:r>
          </a:p>
          <a:p>
            <a:pPr marL="0" indent="0">
              <a:buNone/>
            </a:pPr>
            <a:r>
              <a:rPr lang="en-US" b="1">
                <a:cs typeface="Calibri"/>
              </a:rPr>
              <a:t>Section IV:</a:t>
            </a:r>
            <a:r>
              <a:rPr lang="en-US">
                <a:cs typeface="Calibri"/>
              </a:rPr>
              <a:t> Application Budget </a:t>
            </a:r>
          </a:p>
          <a:p>
            <a:pPr marL="0" indent="0">
              <a:buNone/>
            </a:pPr>
            <a:r>
              <a:rPr lang="en-US" b="1">
                <a:cs typeface="Calibri"/>
              </a:rPr>
              <a:t>Section V:</a:t>
            </a:r>
            <a:r>
              <a:rPr lang="en-US">
                <a:cs typeface="Calibri"/>
              </a:rPr>
              <a:t> Allocation Priority </a:t>
            </a:r>
          </a:p>
          <a:p>
            <a:pPr marL="0" indent="0">
              <a:spcAft>
                <a:spcPts val="600"/>
              </a:spcAft>
              <a:buNone/>
            </a:pPr>
            <a:r>
              <a:rPr lang="en-US" b="1">
                <a:ea typeface="+mn-lt"/>
                <a:cs typeface="+mn-lt"/>
              </a:rPr>
              <a:t>Section VI:</a:t>
            </a:r>
            <a:r>
              <a:rPr lang="en-US">
                <a:ea typeface="+mn-lt"/>
                <a:cs typeface="+mn-lt"/>
              </a:rPr>
              <a:t> Application Agreement and Certification</a:t>
            </a:r>
            <a:endParaRPr lang="en-US">
              <a:cs typeface="Calibri"/>
            </a:endParaRPr>
          </a:p>
          <a:p>
            <a:pPr marL="0" indent="0" algn="ctr">
              <a:buNone/>
            </a:pPr>
            <a:r>
              <a:rPr lang="en-US" b="1">
                <a:cs typeface="Calibri"/>
              </a:rPr>
              <a:t>Application will be submitted through the Online Application System by March 15, 2024, by 5 p.m.</a:t>
            </a:r>
            <a:endParaRPr lang="en-US" b="1">
              <a:ea typeface="Calibri"/>
              <a:cs typeface="Calibri"/>
            </a:endParaRPr>
          </a:p>
          <a:p>
            <a:endParaRPr lang="en-US"/>
          </a:p>
        </p:txBody>
      </p:sp>
      <p:sp>
        <p:nvSpPr>
          <p:cNvPr id="4" name="Slide Number Placeholder 3">
            <a:extLst>
              <a:ext uri="{FF2B5EF4-FFF2-40B4-BE49-F238E27FC236}">
                <a16:creationId xmlns:a16="http://schemas.microsoft.com/office/drawing/2014/main" id="{57EDB429-BA0B-D046-EBF1-1834379EE9C2}"/>
              </a:ext>
            </a:extLst>
          </p:cNvPr>
          <p:cNvSpPr>
            <a:spLocks noGrp="1"/>
          </p:cNvSpPr>
          <p:nvPr>
            <p:ph type="sldNum" sz="quarter" idx="10"/>
          </p:nvPr>
        </p:nvSpPr>
        <p:spPr/>
        <p:txBody>
          <a:bodyPr/>
          <a:lstStyle/>
          <a:p>
            <a:fld id="{43627AA6-F28E-4E07-9FB1-B47D85C72865}" type="slidenum">
              <a:rPr lang="en-US" smtClean="0"/>
              <a:pPr/>
              <a:t>21</a:t>
            </a:fld>
            <a:endParaRPr lang="en-US"/>
          </a:p>
        </p:txBody>
      </p:sp>
    </p:spTree>
    <p:extLst>
      <p:ext uri="{BB962C8B-B14F-4D97-AF65-F5344CB8AC3E}">
        <p14:creationId xmlns:p14="http://schemas.microsoft.com/office/powerpoint/2010/main" val="475293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2B84245-F4CD-413F-BB17-50871E035BA5}"/>
              </a:ext>
            </a:extLst>
          </p:cNvPr>
          <p:cNvSpPr>
            <a:spLocks noGrp="1"/>
          </p:cNvSpPr>
          <p:nvPr>
            <p:ph type="title"/>
          </p:nvPr>
        </p:nvSpPr>
        <p:spPr/>
        <p:txBody>
          <a:bodyPr>
            <a:normAutofit/>
          </a:bodyPr>
          <a:lstStyle/>
          <a:p>
            <a:r>
              <a:rPr lang="en-US" sz="6600">
                <a:solidFill>
                  <a:schemeClr val="bg1"/>
                </a:solidFill>
              </a:rPr>
              <a:t>Section I</a:t>
            </a:r>
          </a:p>
        </p:txBody>
      </p:sp>
      <p:sp>
        <p:nvSpPr>
          <p:cNvPr id="8" name="Content Placeholder 7">
            <a:extLst>
              <a:ext uri="{FF2B5EF4-FFF2-40B4-BE49-F238E27FC236}">
                <a16:creationId xmlns:a16="http://schemas.microsoft.com/office/drawing/2014/main" id="{3519D1B9-1613-B321-E71F-A0F7CD0BB500}"/>
              </a:ext>
            </a:extLst>
          </p:cNvPr>
          <p:cNvSpPr>
            <a:spLocks noGrp="1"/>
          </p:cNvSpPr>
          <p:nvPr>
            <p:ph idx="1"/>
          </p:nvPr>
        </p:nvSpPr>
        <p:spPr>
          <a:xfrm>
            <a:off x="152400" y="2134754"/>
            <a:ext cx="11887200" cy="3926412"/>
          </a:xfrm>
        </p:spPr>
        <p:txBody>
          <a:bodyPr vert="horz" lIns="91440" tIns="45720" rIns="91440" bIns="45720" rtlCol="0" anchor="t">
            <a:normAutofit/>
          </a:bodyPr>
          <a:lstStyle/>
          <a:p>
            <a:pPr marL="0" indent="0" algn="ctr">
              <a:buNone/>
            </a:pPr>
            <a:endParaRPr lang="en-US" sz="6000" b="1"/>
          </a:p>
          <a:p>
            <a:pPr marL="0" indent="0" algn="ctr">
              <a:buNone/>
            </a:pPr>
            <a:r>
              <a:rPr lang="en-US" sz="5400" b="1"/>
              <a:t>Applicant Information</a:t>
            </a:r>
            <a:endParaRPr lang="en-US" sz="5400" b="1">
              <a:cs typeface="Arial"/>
            </a:endParaRPr>
          </a:p>
        </p:txBody>
      </p:sp>
      <p:sp>
        <p:nvSpPr>
          <p:cNvPr id="4" name="Slide Number Placeholder 3">
            <a:extLst>
              <a:ext uri="{FF2B5EF4-FFF2-40B4-BE49-F238E27FC236}">
                <a16:creationId xmlns:a16="http://schemas.microsoft.com/office/drawing/2014/main" id="{1E7E2EFA-8B8D-2D19-0409-805DE148A84D}"/>
              </a:ext>
            </a:extLst>
          </p:cNvPr>
          <p:cNvSpPr>
            <a:spLocks noGrp="1"/>
          </p:cNvSpPr>
          <p:nvPr>
            <p:ph type="sldNum" sz="quarter" idx="10"/>
          </p:nvPr>
        </p:nvSpPr>
        <p:spPr/>
        <p:txBody>
          <a:bodyPr/>
          <a:lstStyle/>
          <a:p>
            <a:fld id="{43627AA6-F28E-4E07-9FB1-B47D85C72865}" type="slidenum">
              <a:rPr lang="en-US" smtClean="0"/>
              <a:pPr/>
              <a:t>22</a:t>
            </a:fld>
            <a:endParaRPr lang="en-US"/>
          </a:p>
        </p:txBody>
      </p:sp>
    </p:spTree>
    <p:extLst>
      <p:ext uri="{BB962C8B-B14F-4D97-AF65-F5344CB8AC3E}">
        <p14:creationId xmlns:p14="http://schemas.microsoft.com/office/powerpoint/2010/main" val="3739418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CE54C-8AE3-5CC5-D757-817940B8D99F}"/>
              </a:ext>
            </a:extLst>
          </p:cNvPr>
          <p:cNvSpPr>
            <a:spLocks noGrp="1"/>
          </p:cNvSpPr>
          <p:nvPr>
            <p:ph type="title"/>
          </p:nvPr>
        </p:nvSpPr>
        <p:spPr/>
        <p:txBody>
          <a:bodyPr>
            <a:normAutofit/>
          </a:bodyPr>
          <a:lstStyle/>
          <a:p>
            <a:r>
              <a:rPr lang="en-US" sz="4400">
                <a:solidFill>
                  <a:schemeClr val="bg1"/>
                </a:solidFill>
                <a:cs typeface="Calibri"/>
              </a:rPr>
              <a:t>The Application - Section I: Applicant Information </a:t>
            </a:r>
            <a:endParaRPr lang="en-US" sz="4400">
              <a:solidFill>
                <a:schemeClr val="bg1"/>
              </a:solidFill>
            </a:endParaRPr>
          </a:p>
        </p:txBody>
      </p:sp>
      <p:graphicFrame>
        <p:nvGraphicFramePr>
          <p:cNvPr id="5" name="Table 5">
            <a:extLst>
              <a:ext uri="{FF2B5EF4-FFF2-40B4-BE49-F238E27FC236}">
                <a16:creationId xmlns:a16="http://schemas.microsoft.com/office/drawing/2014/main" id="{3A1D822C-260F-E992-6D1F-6DD9BD27F020}"/>
              </a:ext>
            </a:extLst>
          </p:cNvPr>
          <p:cNvGraphicFramePr>
            <a:graphicFrameLocks noGrp="1"/>
          </p:cNvGraphicFramePr>
          <p:nvPr>
            <p:ph idx="1"/>
            <p:extLst>
              <p:ext uri="{D42A27DB-BD31-4B8C-83A1-F6EECF244321}">
                <p14:modId xmlns:p14="http://schemas.microsoft.com/office/powerpoint/2010/main" val="3228620270"/>
              </p:ext>
            </p:extLst>
          </p:nvPr>
        </p:nvGraphicFramePr>
        <p:xfrm>
          <a:off x="152400" y="1771650"/>
          <a:ext cx="11887200" cy="3657600"/>
        </p:xfrm>
        <a:graphic>
          <a:graphicData uri="http://schemas.openxmlformats.org/drawingml/2006/table">
            <a:tbl>
              <a:tblPr firstRow="1" bandRow="1">
                <a:tableStyleId>{5C22544A-7EE6-4342-B048-85BDC9FD1C3A}</a:tableStyleId>
              </a:tblPr>
              <a:tblGrid>
                <a:gridCol w="5943600">
                  <a:extLst>
                    <a:ext uri="{9D8B030D-6E8A-4147-A177-3AD203B41FA5}">
                      <a16:colId xmlns:a16="http://schemas.microsoft.com/office/drawing/2014/main" val="2768927983"/>
                    </a:ext>
                  </a:extLst>
                </a:gridCol>
                <a:gridCol w="5943600">
                  <a:extLst>
                    <a:ext uri="{9D8B030D-6E8A-4147-A177-3AD203B41FA5}">
                      <a16:colId xmlns:a16="http://schemas.microsoft.com/office/drawing/2014/main" val="508890931"/>
                    </a:ext>
                  </a:extLst>
                </a:gridCol>
              </a:tblGrid>
              <a:tr h="370840">
                <a:tc>
                  <a:txBody>
                    <a:bodyPr/>
                    <a:lstStyle/>
                    <a:p>
                      <a:r>
                        <a:rPr lang="en-US" sz="2400">
                          <a:solidFill>
                            <a:schemeClr val="bg1"/>
                          </a:solidFill>
                        </a:rPr>
                        <a:t>Question on Survey</a:t>
                      </a:r>
                    </a:p>
                  </a:txBody>
                  <a:tcPr/>
                </a:tc>
                <a:tc>
                  <a:txBody>
                    <a:bodyPr/>
                    <a:lstStyle/>
                    <a:p>
                      <a:r>
                        <a:rPr lang="en-US" sz="2400"/>
                        <a:t>Description of Response</a:t>
                      </a:r>
                    </a:p>
                  </a:txBody>
                  <a:tcPr/>
                </a:tc>
                <a:extLst>
                  <a:ext uri="{0D108BD9-81ED-4DB2-BD59-A6C34878D82A}">
                    <a16:rowId xmlns:a16="http://schemas.microsoft.com/office/drawing/2014/main" val="3269398114"/>
                  </a:ext>
                </a:extLst>
              </a:tr>
              <a:tr h="370840">
                <a:tc>
                  <a:txBody>
                    <a:bodyPr/>
                    <a:lstStyle/>
                    <a:p>
                      <a:r>
                        <a:rPr lang="en-US" sz="2400">
                          <a:solidFill>
                            <a:schemeClr val="bg2">
                              <a:lumMod val="10000"/>
                            </a:schemeClr>
                          </a:solidFill>
                        </a:rPr>
                        <a:t>LEA or lead LEA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chemeClr val="bg2">
                              <a:lumMod val="10000"/>
                            </a:schemeClr>
                          </a:solidFill>
                        </a:rPr>
                        <a:t>Provide the name of the entity apply for grant</a:t>
                      </a:r>
                    </a:p>
                  </a:txBody>
                  <a:tcPr/>
                </a:tc>
                <a:extLst>
                  <a:ext uri="{0D108BD9-81ED-4DB2-BD59-A6C34878D82A}">
                    <a16:rowId xmlns:a16="http://schemas.microsoft.com/office/drawing/2014/main" val="2388612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chemeClr val="bg2">
                              <a:lumMod val="10000"/>
                            </a:schemeClr>
                          </a:solidFill>
                        </a:rPr>
                        <a:t>Type of Entity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a:solidFill>
                            <a:schemeClr val="bg2">
                              <a:lumMod val="10000"/>
                            </a:schemeClr>
                          </a:solidFill>
                        </a:rPr>
                        <a:t>Select “School District”, “County Office of Education”, Charter School”</a:t>
                      </a:r>
                    </a:p>
                  </a:txBody>
                  <a:tcPr/>
                </a:tc>
                <a:extLst>
                  <a:ext uri="{0D108BD9-81ED-4DB2-BD59-A6C34878D82A}">
                    <a16:rowId xmlns:a16="http://schemas.microsoft.com/office/drawing/2014/main" val="8005664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2">
                              <a:lumMod val="10000"/>
                            </a:schemeClr>
                          </a:solidFill>
                        </a:rPr>
                        <a:t>Point of Contact, Fiscal Contact, and contact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2">
                              <a:lumMod val="10000"/>
                            </a:schemeClr>
                          </a:solidFill>
                          <a:effectLst/>
                        </a:rPr>
                        <a:t>Insert the name, office name, telephone number, extension number (if applicable), and email address of the Point of Contact and Fiscal Contact.</a:t>
                      </a:r>
                      <a:endParaRPr lang="en-US" sz="2400" dirty="0">
                        <a:solidFill>
                          <a:schemeClr val="bg2">
                            <a:lumMod val="10000"/>
                          </a:schemeClr>
                        </a:solidFill>
                        <a:effectLst/>
                        <a:latin typeface="+mn-lt"/>
                      </a:endParaRPr>
                    </a:p>
                  </a:txBody>
                  <a:tcPr/>
                </a:tc>
                <a:extLst>
                  <a:ext uri="{0D108BD9-81ED-4DB2-BD59-A6C34878D82A}">
                    <a16:rowId xmlns:a16="http://schemas.microsoft.com/office/drawing/2014/main" val="704510598"/>
                  </a:ext>
                </a:extLst>
              </a:tr>
            </a:tbl>
          </a:graphicData>
        </a:graphic>
      </p:graphicFrame>
      <p:sp>
        <p:nvSpPr>
          <p:cNvPr id="4" name="Slide Number Placeholder 3">
            <a:extLst>
              <a:ext uri="{FF2B5EF4-FFF2-40B4-BE49-F238E27FC236}">
                <a16:creationId xmlns:a16="http://schemas.microsoft.com/office/drawing/2014/main" id="{ACB7845D-C1FD-F8E8-B42F-CB0FDE980234}"/>
              </a:ext>
            </a:extLst>
          </p:cNvPr>
          <p:cNvSpPr>
            <a:spLocks noGrp="1"/>
          </p:cNvSpPr>
          <p:nvPr>
            <p:ph type="sldNum" sz="quarter" idx="10"/>
          </p:nvPr>
        </p:nvSpPr>
        <p:spPr/>
        <p:txBody>
          <a:bodyPr/>
          <a:lstStyle/>
          <a:p>
            <a:fld id="{432ED76D-8188-4B28-B316-CD85396F47B0}" type="slidenum">
              <a:rPr lang="en-US" smtClean="0"/>
              <a:pPr/>
              <a:t>23</a:t>
            </a:fld>
            <a:endParaRPr lang="en-US"/>
          </a:p>
        </p:txBody>
      </p:sp>
    </p:spTree>
    <p:extLst>
      <p:ext uri="{BB962C8B-B14F-4D97-AF65-F5344CB8AC3E}">
        <p14:creationId xmlns:p14="http://schemas.microsoft.com/office/powerpoint/2010/main" val="2153688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7C32463-471C-25F3-942E-7945CBD25C17}"/>
              </a:ext>
            </a:extLst>
          </p:cNvPr>
          <p:cNvSpPr>
            <a:spLocks noGrp="1"/>
          </p:cNvSpPr>
          <p:nvPr>
            <p:ph type="title"/>
          </p:nvPr>
        </p:nvSpPr>
        <p:spPr>
          <a:xfrm>
            <a:off x="152400" y="7527"/>
            <a:ext cx="11887200" cy="1521835"/>
          </a:xfrm>
        </p:spPr>
        <p:txBody>
          <a:bodyPr>
            <a:normAutofit/>
          </a:bodyPr>
          <a:lstStyle/>
          <a:p>
            <a:r>
              <a:rPr kumimoji="0" lang="en-US" sz="4400" b="1" i="0" u="none" strike="noStrike" kern="1200" cap="none" spc="0" normalizeH="0" baseline="0" noProof="0">
                <a:ln>
                  <a:noFill/>
                </a:ln>
                <a:solidFill>
                  <a:prstClr val="white"/>
                </a:solidFill>
                <a:effectLst/>
                <a:uLnTx/>
                <a:uFillTx/>
                <a:latin typeface="Arial" panose="020B0604020202020204"/>
                <a:ea typeface="+mj-ea"/>
                <a:cs typeface="Calibri"/>
              </a:rPr>
              <a:t>The Application - Section I: Applicant Information (2)</a:t>
            </a:r>
            <a:endParaRPr lang="en-US" sz="4400">
              <a:solidFill>
                <a:prstClr val="white"/>
              </a:solidFill>
            </a:endParaRPr>
          </a:p>
        </p:txBody>
      </p:sp>
      <p:graphicFrame>
        <p:nvGraphicFramePr>
          <p:cNvPr id="9" name="Table 9">
            <a:extLst>
              <a:ext uri="{FF2B5EF4-FFF2-40B4-BE49-F238E27FC236}">
                <a16:creationId xmlns:a16="http://schemas.microsoft.com/office/drawing/2014/main" id="{56D05EB2-5791-3F6B-CE89-79E7D3759E94}"/>
              </a:ext>
            </a:extLst>
          </p:cNvPr>
          <p:cNvGraphicFramePr>
            <a:graphicFrameLocks noGrp="1"/>
          </p:cNvGraphicFramePr>
          <p:nvPr>
            <p:ph idx="1"/>
            <p:extLst>
              <p:ext uri="{D42A27DB-BD31-4B8C-83A1-F6EECF244321}">
                <p14:modId xmlns:p14="http://schemas.microsoft.com/office/powerpoint/2010/main" val="1145842298"/>
              </p:ext>
            </p:extLst>
          </p:nvPr>
        </p:nvGraphicFramePr>
        <p:xfrm>
          <a:off x="228600" y="1458524"/>
          <a:ext cx="11811000" cy="4572000"/>
        </p:xfrm>
        <a:graphic>
          <a:graphicData uri="http://schemas.openxmlformats.org/drawingml/2006/table">
            <a:tbl>
              <a:tblPr firstRow="1" bandRow="1">
                <a:tableStyleId>{5C22544A-7EE6-4342-B048-85BDC9FD1C3A}</a:tableStyleId>
              </a:tblPr>
              <a:tblGrid>
                <a:gridCol w="5924550">
                  <a:extLst>
                    <a:ext uri="{9D8B030D-6E8A-4147-A177-3AD203B41FA5}">
                      <a16:colId xmlns:a16="http://schemas.microsoft.com/office/drawing/2014/main" val="1064988492"/>
                    </a:ext>
                  </a:extLst>
                </a:gridCol>
                <a:gridCol w="5886450">
                  <a:extLst>
                    <a:ext uri="{9D8B030D-6E8A-4147-A177-3AD203B41FA5}">
                      <a16:colId xmlns:a16="http://schemas.microsoft.com/office/drawing/2014/main" val="3269808390"/>
                    </a:ext>
                  </a:extLst>
                </a:gridCol>
              </a:tblGrid>
              <a:tr h="370840">
                <a:tc>
                  <a:txBody>
                    <a:bodyPr/>
                    <a:lstStyle/>
                    <a:p>
                      <a:r>
                        <a:rPr lang="en-US" sz="2400">
                          <a:solidFill>
                            <a:schemeClr val="bg1"/>
                          </a:solidFill>
                        </a:rPr>
                        <a:t>Question on Survey</a:t>
                      </a:r>
                    </a:p>
                  </a:txBody>
                  <a:tcPr/>
                </a:tc>
                <a:tc>
                  <a:txBody>
                    <a:bodyPr/>
                    <a:lstStyle/>
                    <a:p>
                      <a:r>
                        <a:rPr lang="en-US" sz="2400">
                          <a:solidFill>
                            <a:schemeClr val="bg1"/>
                          </a:solidFill>
                        </a:rPr>
                        <a:t>Description of Response</a:t>
                      </a:r>
                    </a:p>
                  </a:txBody>
                  <a:tcPr/>
                </a:tc>
                <a:extLst>
                  <a:ext uri="{0D108BD9-81ED-4DB2-BD59-A6C34878D82A}">
                    <a16:rowId xmlns:a16="http://schemas.microsoft.com/office/drawing/2014/main" val="2993547139"/>
                  </a:ext>
                </a:extLst>
              </a:tr>
              <a:tr h="370840">
                <a:tc>
                  <a:txBody>
                    <a:bodyPr/>
                    <a:lstStyle/>
                    <a:p>
                      <a:r>
                        <a:rPr lang="en-US" sz="2400">
                          <a:solidFill>
                            <a:schemeClr val="bg2">
                              <a:lumMod val="10000"/>
                            </a:schemeClr>
                          </a:solidFill>
                        </a:rPr>
                        <a:t>Does the applicant meet the requirements for hardship pursuant to Section 1705.10?</a:t>
                      </a:r>
                    </a:p>
                  </a:txBody>
                  <a:tcPr/>
                </a:tc>
                <a:tc>
                  <a:txBody>
                    <a:bodyPr/>
                    <a:lstStyle/>
                    <a:p>
                      <a:r>
                        <a:rPr lang="en-US" sz="2400">
                          <a:solidFill>
                            <a:schemeClr val="bg2">
                              <a:lumMod val="10000"/>
                            </a:schemeClr>
                          </a:solidFill>
                        </a:rPr>
                        <a:t>Yes or No</a:t>
                      </a:r>
                    </a:p>
                  </a:txBody>
                  <a:tcPr/>
                </a:tc>
                <a:extLst>
                  <a:ext uri="{0D108BD9-81ED-4DB2-BD59-A6C34878D82A}">
                    <a16:rowId xmlns:a16="http://schemas.microsoft.com/office/drawing/2014/main" val="3380955509"/>
                  </a:ext>
                </a:extLst>
              </a:tr>
              <a:tr h="370840">
                <a:tc>
                  <a:txBody>
                    <a:bodyPr/>
                    <a:lstStyle/>
                    <a:p>
                      <a:r>
                        <a:rPr lang="en-US" sz="2400">
                          <a:solidFill>
                            <a:schemeClr val="bg2">
                              <a:lumMod val="10000"/>
                            </a:schemeClr>
                          </a:solidFill>
                        </a:rPr>
                        <a:t>Ages of children included in the plan</a:t>
                      </a:r>
                    </a:p>
                  </a:txBody>
                  <a:tcPr/>
                </a:tc>
                <a:tc>
                  <a:txBody>
                    <a:bodyPr/>
                    <a:lstStyle/>
                    <a:p>
                      <a:r>
                        <a:rPr lang="en-US" sz="2400">
                          <a:solidFill>
                            <a:schemeClr val="bg2">
                              <a:lumMod val="10000"/>
                            </a:schemeClr>
                          </a:solidFill>
                        </a:rPr>
                        <a:t>Select the age range for the program(s) the applicant is including in the plan: Infant; Toddler or Preschool</a:t>
                      </a:r>
                    </a:p>
                  </a:txBody>
                  <a:tcPr/>
                </a:tc>
                <a:extLst>
                  <a:ext uri="{0D108BD9-81ED-4DB2-BD59-A6C34878D82A}">
                    <a16:rowId xmlns:a16="http://schemas.microsoft.com/office/drawing/2014/main" val="315584696"/>
                  </a:ext>
                </a:extLst>
              </a:tr>
              <a:tr h="370840">
                <a:tc>
                  <a:txBody>
                    <a:bodyPr/>
                    <a:lstStyle/>
                    <a:p>
                      <a:r>
                        <a:rPr lang="en-US" sz="2400">
                          <a:solidFill>
                            <a:schemeClr val="bg2">
                              <a:lumMod val="10000"/>
                            </a:schemeClr>
                          </a:solidFill>
                        </a:rPr>
                        <a:t>County of lead agency</a:t>
                      </a:r>
                    </a:p>
                  </a:txBody>
                  <a:tcPr/>
                </a:tc>
                <a:tc>
                  <a:txBody>
                    <a:bodyPr/>
                    <a:lstStyle/>
                    <a:p>
                      <a:r>
                        <a:rPr lang="en-US" sz="2400">
                          <a:solidFill>
                            <a:schemeClr val="bg2">
                              <a:lumMod val="10000"/>
                            </a:schemeClr>
                          </a:solidFill>
                        </a:rPr>
                        <a:t>Provide applying entity’s county of service</a:t>
                      </a:r>
                    </a:p>
                  </a:txBody>
                  <a:tcPr/>
                </a:tc>
                <a:extLst>
                  <a:ext uri="{0D108BD9-81ED-4DB2-BD59-A6C34878D82A}">
                    <a16:rowId xmlns:a16="http://schemas.microsoft.com/office/drawing/2014/main" val="2102877124"/>
                  </a:ext>
                </a:extLst>
              </a:tr>
              <a:tr h="797560">
                <a:tc>
                  <a:txBody>
                    <a:bodyPr/>
                    <a:lstStyle/>
                    <a:p>
                      <a:r>
                        <a:rPr lang="en-US" sz="2400">
                          <a:solidFill>
                            <a:schemeClr val="bg2">
                              <a:lumMod val="10000"/>
                            </a:schemeClr>
                          </a:solidFill>
                        </a:rPr>
                        <a:t>County(</a:t>
                      </a:r>
                      <a:r>
                        <a:rPr lang="en-US" sz="2400" err="1">
                          <a:solidFill>
                            <a:schemeClr val="bg2">
                              <a:lumMod val="10000"/>
                            </a:schemeClr>
                          </a:solidFill>
                        </a:rPr>
                        <a:t>ies</a:t>
                      </a:r>
                      <a:r>
                        <a:rPr lang="en-US" sz="2400">
                          <a:solidFill>
                            <a:schemeClr val="bg2">
                              <a:lumMod val="10000"/>
                            </a:schemeClr>
                          </a:solidFill>
                        </a:rPr>
                        <a:t>) of all consortium partners included in the grant (if applicable)</a:t>
                      </a:r>
                    </a:p>
                  </a:txBody>
                  <a:tcPr/>
                </a:tc>
                <a:tc>
                  <a:txBody>
                    <a:bodyPr/>
                    <a:lstStyle/>
                    <a:p>
                      <a:r>
                        <a:rPr lang="en-US" sz="2400">
                          <a:solidFill>
                            <a:schemeClr val="bg2">
                              <a:lumMod val="10000"/>
                            </a:schemeClr>
                          </a:solidFill>
                        </a:rPr>
                        <a:t>Provide counties included in the consortium of the grant</a:t>
                      </a:r>
                    </a:p>
                  </a:txBody>
                  <a:tcPr/>
                </a:tc>
                <a:extLst>
                  <a:ext uri="{0D108BD9-81ED-4DB2-BD59-A6C34878D82A}">
                    <a16:rowId xmlns:a16="http://schemas.microsoft.com/office/drawing/2014/main" val="2645254763"/>
                  </a:ext>
                </a:extLst>
              </a:tr>
              <a:tr h="797560">
                <a:tc>
                  <a:txBody>
                    <a:bodyPr/>
                    <a:lstStyle/>
                    <a:p>
                      <a:r>
                        <a:rPr lang="en-US" sz="2400">
                          <a:solidFill>
                            <a:schemeClr val="bg2">
                              <a:lumMod val="10000"/>
                            </a:schemeClr>
                          </a:solidFill>
                        </a:rPr>
                        <a:t>Consortium Members (if applicable)</a:t>
                      </a:r>
                    </a:p>
                  </a:txBody>
                  <a:tcPr/>
                </a:tc>
                <a:tc>
                  <a:txBody>
                    <a:bodyPr/>
                    <a:lstStyle/>
                    <a:p>
                      <a:r>
                        <a:rPr lang="en-US" sz="2400" dirty="0">
                          <a:solidFill>
                            <a:schemeClr val="bg2">
                              <a:lumMod val="10000"/>
                            </a:schemeClr>
                          </a:solidFill>
                        </a:rPr>
                        <a:t>Enter the total number and names of the consortium partners</a:t>
                      </a:r>
                    </a:p>
                  </a:txBody>
                  <a:tcPr/>
                </a:tc>
                <a:extLst>
                  <a:ext uri="{0D108BD9-81ED-4DB2-BD59-A6C34878D82A}">
                    <a16:rowId xmlns:a16="http://schemas.microsoft.com/office/drawing/2014/main" val="986275281"/>
                  </a:ext>
                </a:extLst>
              </a:tr>
            </a:tbl>
          </a:graphicData>
        </a:graphic>
      </p:graphicFrame>
      <p:sp>
        <p:nvSpPr>
          <p:cNvPr id="5" name="Slide Number Placeholder 4">
            <a:extLst>
              <a:ext uri="{FF2B5EF4-FFF2-40B4-BE49-F238E27FC236}">
                <a16:creationId xmlns:a16="http://schemas.microsoft.com/office/drawing/2014/main" id="{AF069B70-CF64-4F76-8643-B309109C9CC1}"/>
              </a:ext>
            </a:extLst>
          </p:cNvPr>
          <p:cNvSpPr>
            <a:spLocks noGrp="1"/>
          </p:cNvSpPr>
          <p:nvPr>
            <p:ph type="sldNum" sz="quarter" idx="10"/>
          </p:nvPr>
        </p:nvSpPr>
        <p:spPr/>
        <p:txBody>
          <a:bodyPr/>
          <a:lstStyle/>
          <a:p>
            <a:fld id="{432ED76D-8188-4B28-B316-CD85396F47B0}" type="slidenum">
              <a:rPr lang="en-US" smtClean="0"/>
              <a:pPr/>
              <a:t>24</a:t>
            </a:fld>
            <a:endParaRPr lang="en-US"/>
          </a:p>
        </p:txBody>
      </p:sp>
    </p:spTree>
    <p:extLst>
      <p:ext uri="{BB962C8B-B14F-4D97-AF65-F5344CB8AC3E}">
        <p14:creationId xmlns:p14="http://schemas.microsoft.com/office/powerpoint/2010/main" val="777679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E3B92-E06D-08B0-CC88-233CF8F4D6FE}"/>
              </a:ext>
            </a:extLst>
          </p:cNvPr>
          <p:cNvSpPr>
            <a:spLocks noGrp="1"/>
          </p:cNvSpPr>
          <p:nvPr>
            <p:ph type="title"/>
          </p:nvPr>
        </p:nvSpPr>
        <p:spPr/>
        <p:txBody>
          <a:bodyPr>
            <a:normAutofit/>
          </a:bodyPr>
          <a:lstStyle/>
          <a:p>
            <a:r>
              <a:rPr lang="en-US" sz="6600">
                <a:solidFill>
                  <a:schemeClr val="bg1"/>
                </a:solidFill>
              </a:rPr>
              <a:t>Section II</a:t>
            </a:r>
          </a:p>
        </p:txBody>
      </p:sp>
      <p:sp>
        <p:nvSpPr>
          <p:cNvPr id="8" name="Content Placeholder 7">
            <a:extLst>
              <a:ext uri="{FF2B5EF4-FFF2-40B4-BE49-F238E27FC236}">
                <a16:creationId xmlns:a16="http://schemas.microsoft.com/office/drawing/2014/main" id="{1388A00F-8E3F-F9A0-581D-179D6650A06B}"/>
              </a:ext>
            </a:extLst>
          </p:cNvPr>
          <p:cNvSpPr>
            <a:spLocks noGrp="1"/>
          </p:cNvSpPr>
          <p:nvPr>
            <p:ph idx="1"/>
          </p:nvPr>
        </p:nvSpPr>
        <p:spPr/>
        <p:txBody>
          <a:bodyPr vert="horz" lIns="91440" tIns="45720" rIns="91440" bIns="45720" rtlCol="0" anchor="t">
            <a:normAutofit/>
          </a:bodyPr>
          <a:lstStyle/>
          <a:p>
            <a:pPr marL="0" indent="0" algn="ctr">
              <a:buNone/>
            </a:pPr>
            <a:endParaRPr lang="en-US" sz="6000" b="1"/>
          </a:p>
          <a:p>
            <a:pPr marL="0" indent="0" algn="ctr">
              <a:buNone/>
            </a:pPr>
            <a:r>
              <a:rPr lang="en-US" sz="5400" b="1"/>
              <a:t>Projected Increased </a:t>
            </a:r>
            <a:endParaRPr lang="en-US" sz="5400" b="1">
              <a:cs typeface="Arial"/>
            </a:endParaRPr>
          </a:p>
          <a:p>
            <a:pPr marL="0" indent="0" algn="ctr">
              <a:buNone/>
            </a:pPr>
            <a:r>
              <a:rPr lang="en-US" sz="5400" b="1"/>
              <a:t>Access</a:t>
            </a:r>
            <a:endParaRPr lang="en-US" sz="5400" b="1">
              <a:cs typeface="Arial"/>
            </a:endParaRPr>
          </a:p>
        </p:txBody>
      </p:sp>
      <p:sp>
        <p:nvSpPr>
          <p:cNvPr id="4" name="Slide Number Placeholder 3">
            <a:extLst>
              <a:ext uri="{FF2B5EF4-FFF2-40B4-BE49-F238E27FC236}">
                <a16:creationId xmlns:a16="http://schemas.microsoft.com/office/drawing/2014/main" id="{ADD356D8-E9AA-36A5-08A3-64DE1AF3EBB7}"/>
              </a:ext>
            </a:extLst>
          </p:cNvPr>
          <p:cNvSpPr>
            <a:spLocks noGrp="1"/>
          </p:cNvSpPr>
          <p:nvPr>
            <p:ph type="sldNum" sz="quarter" idx="10"/>
          </p:nvPr>
        </p:nvSpPr>
        <p:spPr/>
        <p:txBody>
          <a:bodyPr/>
          <a:lstStyle/>
          <a:p>
            <a:fld id="{43627AA6-F28E-4E07-9FB1-B47D85C72865}" type="slidenum">
              <a:rPr lang="en-US" smtClean="0"/>
              <a:pPr/>
              <a:t>25</a:t>
            </a:fld>
            <a:endParaRPr lang="en-US"/>
          </a:p>
        </p:txBody>
      </p:sp>
    </p:spTree>
    <p:extLst>
      <p:ext uri="{BB962C8B-B14F-4D97-AF65-F5344CB8AC3E}">
        <p14:creationId xmlns:p14="http://schemas.microsoft.com/office/powerpoint/2010/main" val="1354009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8E459-1C52-4673-FF6D-DF1A7192EF30}"/>
              </a:ext>
            </a:extLst>
          </p:cNvPr>
          <p:cNvSpPr>
            <a:spLocks noGrp="1"/>
          </p:cNvSpPr>
          <p:nvPr>
            <p:ph type="title"/>
          </p:nvPr>
        </p:nvSpPr>
        <p:spPr/>
        <p:txBody>
          <a:bodyPr/>
          <a:lstStyle/>
          <a:p>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The Application - </a:t>
            </a:r>
            <a:br>
              <a:rPr lang="en-US" sz="4400" b="1" i="0" u="none" strike="noStrike" kern="1200" cap="none" spc="0" normalizeH="0" baseline="0" noProof="0">
                <a:ln>
                  <a:noFill/>
                </a:ln>
                <a:effectLst/>
                <a:uLnTx/>
                <a:uFillTx/>
                <a:latin typeface="Arial" panose="020B0604020202020204"/>
                <a:cs typeface="Calibri"/>
              </a:rPr>
            </a:br>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Section II: Projected </a:t>
            </a:r>
            <a:r>
              <a:rPr lang="en-US" sz="4400">
                <a:solidFill>
                  <a:srgbClr val="FFFFFF"/>
                </a:solidFill>
                <a:latin typeface="Arial" panose="020B0604020202020204"/>
                <a:cs typeface="Calibri"/>
              </a:rPr>
              <a:t>Increased</a:t>
            </a:r>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 Access</a:t>
            </a:r>
            <a:endParaRPr lang="en-US" sz="4400"/>
          </a:p>
        </p:txBody>
      </p:sp>
      <p:sp>
        <p:nvSpPr>
          <p:cNvPr id="3" name="Content Placeholder 2">
            <a:extLst>
              <a:ext uri="{FF2B5EF4-FFF2-40B4-BE49-F238E27FC236}">
                <a16:creationId xmlns:a16="http://schemas.microsoft.com/office/drawing/2014/main" id="{FFC9AEEA-EA69-21E0-AB9F-E088EADA66EB}"/>
              </a:ext>
            </a:extLst>
          </p:cNvPr>
          <p:cNvSpPr>
            <a:spLocks noGrp="1"/>
          </p:cNvSpPr>
          <p:nvPr>
            <p:ph idx="1"/>
          </p:nvPr>
        </p:nvSpPr>
        <p:spPr>
          <a:xfrm>
            <a:off x="152400" y="1795318"/>
            <a:ext cx="11887200" cy="4157321"/>
          </a:xfrm>
        </p:spPr>
        <p:txBody>
          <a:bodyPr>
            <a:normAutofit fontScale="92500" lnSpcReduction="1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rPr>
              <a:t>This section is worth </a:t>
            </a:r>
            <a:r>
              <a:rPr lang="en-US" b="1" dirty="0">
                <a:solidFill>
                  <a:prstClr val="white"/>
                </a:solidFill>
                <a:latin typeface="Arial" panose="020B0604020202020204"/>
                <a:ea typeface="Calibri"/>
                <a:cs typeface="Arial" panose="020B0604020202020204"/>
              </a:rPr>
              <a:t>40</a:t>
            </a:r>
            <a:r>
              <a:rPr kumimoji="0" lang="en-US" sz="3200" b="1" i="0" u="none" strike="noStrike" kern="1200" cap="none" spc="0" normalizeH="0" baseline="0" noProof="0" dirty="0">
                <a:ln>
                  <a:noFill/>
                </a:ln>
                <a:solidFill>
                  <a:prstClr val="white"/>
                </a:solidFill>
                <a:effectLst/>
                <a:uLnTx/>
                <a:uFillTx/>
                <a:latin typeface="Arial" panose="020B0604020202020204"/>
                <a:ea typeface="Calibri"/>
                <a:cs typeface="Arial" panose="020B0604020202020204"/>
              </a:rPr>
              <a:t> points total.</a:t>
            </a:r>
            <a:endParaRPr kumimoji="0" lang="en-US" sz="3200" b="0" i="0" u="none" strike="noStrike" kern="1200" cap="none" spc="0" normalizeH="0" baseline="0" noProof="0" dirty="0">
              <a:ln>
                <a:noFill/>
              </a:ln>
              <a:solidFill>
                <a:prstClr val="white"/>
              </a:solidFill>
              <a:effectLst/>
              <a:uLnTx/>
              <a:uFillTx/>
              <a:latin typeface="Arial" panose="020B0604020202020204"/>
              <a:ea typeface="+mn-ea"/>
              <a:cs typeface="Arial" panose="020B0604020202020204"/>
            </a:endParaRPr>
          </a:p>
          <a:p>
            <a:endParaRPr lang="en-US" dirty="0"/>
          </a:p>
          <a:p>
            <a:pPr marL="0" indent="0" algn="ctr">
              <a:buNone/>
            </a:pPr>
            <a:r>
              <a:rPr lang="en-US" b="1" dirty="0"/>
              <a:t>Plan to increase access</a:t>
            </a:r>
            <a:r>
              <a:rPr lang="en-US" dirty="0"/>
              <a:t> subsection is worth up to </a:t>
            </a:r>
            <a:r>
              <a:rPr lang="en-US" b="1" dirty="0"/>
              <a:t>14</a:t>
            </a:r>
            <a:r>
              <a:rPr lang="en-US" dirty="0"/>
              <a:t> </a:t>
            </a:r>
            <a:r>
              <a:rPr lang="en-US" b="1" dirty="0"/>
              <a:t>points</a:t>
            </a:r>
          </a:p>
          <a:p>
            <a:pPr marL="0" indent="0" algn="ctr">
              <a:buNone/>
            </a:pPr>
            <a:endParaRPr lang="en-US" b="1" dirty="0"/>
          </a:p>
          <a:p>
            <a:pPr marL="0" indent="0" algn="ctr">
              <a:buNone/>
            </a:pPr>
            <a:r>
              <a:rPr lang="en-US" b="1" dirty="0"/>
              <a:t>Plan of placement options </a:t>
            </a:r>
            <a:r>
              <a:rPr lang="en-US" dirty="0"/>
              <a:t>subsection is worth up to </a:t>
            </a:r>
            <a:r>
              <a:rPr lang="en-US" b="1" dirty="0"/>
              <a:t>21 points </a:t>
            </a:r>
            <a:r>
              <a:rPr lang="en-US" dirty="0"/>
              <a:t>and has two questions </a:t>
            </a:r>
          </a:p>
          <a:p>
            <a:pPr marL="0" indent="0" algn="ctr">
              <a:buNone/>
            </a:pPr>
            <a:endParaRPr lang="en-US" b="1" dirty="0"/>
          </a:p>
          <a:p>
            <a:pPr marL="0" indent="0" algn="ctr">
              <a:buNone/>
            </a:pPr>
            <a:r>
              <a:rPr lang="en-US" b="1" dirty="0"/>
              <a:t>Projected increased access </a:t>
            </a:r>
            <a:r>
              <a:rPr lang="en-US" dirty="0"/>
              <a:t>subsection is worth up to </a:t>
            </a:r>
            <a:r>
              <a:rPr lang="en-US" b="1" dirty="0"/>
              <a:t>5 points </a:t>
            </a:r>
            <a:r>
              <a:rPr lang="en-US" dirty="0"/>
              <a:t>and includes a table.</a:t>
            </a:r>
          </a:p>
        </p:txBody>
      </p:sp>
      <p:sp>
        <p:nvSpPr>
          <p:cNvPr id="4" name="Slide Number Placeholder 3">
            <a:extLst>
              <a:ext uri="{FF2B5EF4-FFF2-40B4-BE49-F238E27FC236}">
                <a16:creationId xmlns:a16="http://schemas.microsoft.com/office/drawing/2014/main" id="{5315885C-DC61-AD05-FA96-159160E82DA3}"/>
              </a:ext>
            </a:extLst>
          </p:cNvPr>
          <p:cNvSpPr>
            <a:spLocks noGrp="1"/>
          </p:cNvSpPr>
          <p:nvPr>
            <p:ph type="sldNum" sz="quarter" idx="10"/>
          </p:nvPr>
        </p:nvSpPr>
        <p:spPr/>
        <p:txBody>
          <a:bodyPr/>
          <a:lstStyle/>
          <a:p>
            <a:fld id="{432ED76D-8188-4B28-B316-CD85396F47B0}" type="slidenum">
              <a:rPr lang="en-US" smtClean="0"/>
              <a:pPr/>
              <a:t>26</a:t>
            </a:fld>
            <a:endParaRPr lang="en-US"/>
          </a:p>
        </p:txBody>
      </p:sp>
    </p:spTree>
    <p:extLst>
      <p:ext uri="{BB962C8B-B14F-4D97-AF65-F5344CB8AC3E}">
        <p14:creationId xmlns:p14="http://schemas.microsoft.com/office/powerpoint/2010/main" val="547683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CFF17-4AA7-9D9A-EAFB-29B57625C69C}"/>
              </a:ext>
            </a:extLst>
          </p:cNvPr>
          <p:cNvSpPr>
            <a:spLocks noGrp="1"/>
          </p:cNvSpPr>
          <p:nvPr>
            <p:ph type="title"/>
          </p:nvPr>
        </p:nvSpPr>
        <p:spPr/>
        <p:txBody>
          <a:bodyPr>
            <a:normAutofit/>
          </a:bodyPr>
          <a:lstStyle/>
          <a:p>
            <a:r>
              <a:rPr lang="en-US" sz="6600">
                <a:solidFill>
                  <a:schemeClr val="bg1"/>
                </a:solidFill>
              </a:rPr>
              <a:t>Section III</a:t>
            </a:r>
          </a:p>
        </p:txBody>
      </p:sp>
      <p:sp>
        <p:nvSpPr>
          <p:cNvPr id="3" name="Content Placeholder 2">
            <a:extLst>
              <a:ext uri="{FF2B5EF4-FFF2-40B4-BE49-F238E27FC236}">
                <a16:creationId xmlns:a16="http://schemas.microsoft.com/office/drawing/2014/main" id="{F8FEAB39-3A90-8D46-76A0-03F9C88A8A0F}"/>
              </a:ext>
            </a:extLst>
          </p:cNvPr>
          <p:cNvSpPr>
            <a:spLocks noGrp="1"/>
          </p:cNvSpPr>
          <p:nvPr>
            <p:ph idx="1"/>
          </p:nvPr>
        </p:nvSpPr>
        <p:spPr/>
        <p:txBody>
          <a:bodyPr vert="horz" lIns="91440" tIns="45720" rIns="91440" bIns="45720" rtlCol="0" anchor="t">
            <a:normAutofit/>
          </a:bodyPr>
          <a:lstStyle/>
          <a:p>
            <a:pPr marL="0" indent="0" algn="ctr">
              <a:buNone/>
            </a:pPr>
            <a:endParaRPr lang="en-US" sz="6000" b="1"/>
          </a:p>
          <a:p>
            <a:pPr marL="0" indent="0" algn="ctr">
              <a:buNone/>
            </a:pPr>
            <a:r>
              <a:rPr lang="en-US" sz="5400" b="1"/>
              <a:t>Planning Template</a:t>
            </a:r>
            <a:endParaRPr lang="en-US" sz="5400" b="1">
              <a:cs typeface="Arial"/>
            </a:endParaRPr>
          </a:p>
        </p:txBody>
      </p:sp>
      <p:sp>
        <p:nvSpPr>
          <p:cNvPr id="4" name="Slide Number Placeholder 3">
            <a:extLst>
              <a:ext uri="{FF2B5EF4-FFF2-40B4-BE49-F238E27FC236}">
                <a16:creationId xmlns:a16="http://schemas.microsoft.com/office/drawing/2014/main" id="{72814EA2-772D-82DA-BDB5-160F96E93B32}"/>
              </a:ext>
            </a:extLst>
          </p:cNvPr>
          <p:cNvSpPr>
            <a:spLocks noGrp="1"/>
          </p:cNvSpPr>
          <p:nvPr>
            <p:ph type="sldNum" sz="quarter" idx="10"/>
          </p:nvPr>
        </p:nvSpPr>
        <p:spPr/>
        <p:txBody>
          <a:bodyPr/>
          <a:lstStyle/>
          <a:p>
            <a:fld id="{432ED76D-8188-4B28-B316-CD85396F47B0}" type="slidenum">
              <a:rPr lang="en-US" smtClean="0"/>
              <a:pPr/>
              <a:t>27</a:t>
            </a:fld>
            <a:endParaRPr lang="en-US"/>
          </a:p>
        </p:txBody>
      </p:sp>
    </p:spTree>
    <p:extLst>
      <p:ext uri="{BB962C8B-B14F-4D97-AF65-F5344CB8AC3E}">
        <p14:creationId xmlns:p14="http://schemas.microsoft.com/office/powerpoint/2010/main" val="2907648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1728C-EA2D-0330-AF0A-71730225F160}"/>
              </a:ext>
            </a:extLst>
          </p:cNvPr>
          <p:cNvSpPr>
            <a:spLocks noGrp="1"/>
          </p:cNvSpPr>
          <p:nvPr>
            <p:ph type="title"/>
          </p:nvPr>
        </p:nvSpPr>
        <p:spPr/>
        <p:txBody>
          <a:bodyPr/>
          <a:lstStyle/>
          <a:p>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The Application - </a:t>
            </a:r>
            <a:br>
              <a:rPr lang="en-US" sz="4400" b="1" i="0" u="none" strike="noStrike" kern="1200" cap="none" spc="0" normalizeH="0" baseline="0" noProof="0">
                <a:ln>
                  <a:noFill/>
                </a:ln>
                <a:effectLst/>
                <a:uLnTx/>
                <a:uFillTx/>
                <a:latin typeface="Arial" panose="020B0604020202020204"/>
                <a:cs typeface="Calibri"/>
              </a:rPr>
            </a:br>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Section III: Planning Template</a:t>
            </a:r>
            <a:endParaRPr lang="en-US" sz="4400"/>
          </a:p>
        </p:txBody>
      </p:sp>
      <p:sp>
        <p:nvSpPr>
          <p:cNvPr id="3" name="Content Placeholder 2">
            <a:extLst>
              <a:ext uri="{FF2B5EF4-FFF2-40B4-BE49-F238E27FC236}">
                <a16:creationId xmlns:a16="http://schemas.microsoft.com/office/drawing/2014/main" id="{4AA7B106-58B5-58E6-8152-B68AA77A3CD1}"/>
              </a:ext>
            </a:extLst>
          </p:cNvPr>
          <p:cNvSpPr>
            <a:spLocks noGrp="1"/>
          </p:cNvSpPr>
          <p:nvPr>
            <p:ph idx="1"/>
          </p:nvPr>
        </p:nvSpPr>
        <p:spPr>
          <a:xfrm>
            <a:off x="152400" y="2088573"/>
            <a:ext cx="11887200" cy="3972593"/>
          </a:xfrm>
        </p:spPr>
        <p:txBody>
          <a:bodyPr vert="horz" lIns="91440" tIns="45720" rIns="91440" bIns="45720" rtlCol="0" anchor="t">
            <a:normAutofit/>
          </a:bodyPr>
          <a:lstStyle/>
          <a:p>
            <a:pPr marL="0" indent="0" algn="ctr">
              <a:buNone/>
            </a:pPr>
            <a:r>
              <a:rPr kumimoji="0" lang="en-US" sz="3200" b="1" i="0" u="none" strike="noStrike" kern="1200" cap="none" spc="0" normalizeH="0" baseline="0" noProof="0">
                <a:ln>
                  <a:noFill/>
                </a:ln>
                <a:effectLst/>
                <a:uLnTx/>
                <a:uFillTx/>
                <a:latin typeface="Arial" panose="020B0604020202020204"/>
                <a:ea typeface="Calibri"/>
                <a:cs typeface="Arial" panose="020B0604020202020204"/>
              </a:rPr>
              <a:t>This section is worth </a:t>
            </a:r>
            <a:r>
              <a:rPr lang="en-US" b="1">
                <a:latin typeface="Arial" panose="020B0604020202020204"/>
                <a:ea typeface="Calibri"/>
                <a:cs typeface="Arial" panose="020B0604020202020204"/>
              </a:rPr>
              <a:t>129 </a:t>
            </a:r>
            <a:r>
              <a:rPr kumimoji="0" lang="en-US" sz="3200" b="1" i="0" u="none" strike="noStrike" kern="1200" cap="none" spc="0" normalizeH="0" baseline="0" noProof="0">
                <a:ln>
                  <a:noFill/>
                </a:ln>
                <a:effectLst/>
                <a:uLnTx/>
                <a:uFillTx/>
                <a:latin typeface="Arial" panose="020B0604020202020204"/>
                <a:ea typeface="Calibri"/>
                <a:cs typeface="Arial" panose="020B0604020202020204"/>
              </a:rPr>
              <a:t>points total</a:t>
            </a:r>
            <a:r>
              <a:rPr lang="en-US" b="1">
                <a:latin typeface="Arial" panose="020B0604020202020204"/>
                <a:ea typeface="Calibri"/>
                <a:cs typeface="Arial" panose="020B0604020202020204"/>
              </a:rPr>
              <a:t> </a:t>
            </a:r>
            <a:endParaRPr lang="en-US"/>
          </a:p>
          <a:p>
            <a:pPr marL="0" indent="0" algn="ctr">
              <a:buNone/>
            </a:pPr>
            <a:r>
              <a:rPr lang="en-US" b="1"/>
              <a:t>Focus Area A:</a:t>
            </a:r>
            <a:r>
              <a:rPr lang="en-US"/>
              <a:t> </a:t>
            </a:r>
            <a:r>
              <a:rPr lang="en-US" b="1"/>
              <a:t>Grant Oversight, Implementation, and Sustainability </a:t>
            </a:r>
            <a:r>
              <a:rPr lang="en-US"/>
              <a:t>is worth up to </a:t>
            </a:r>
            <a:r>
              <a:rPr lang="en-US" b="1"/>
              <a:t>28 points </a:t>
            </a:r>
            <a:endParaRPr lang="en-US">
              <a:cs typeface="Arial"/>
            </a:endParaRPr>
          </a:p>
          <a:p>
            <a:pPr marL="0" indent="0" algn="ctr">
              <a:buNone/>
            </a:pPr>
            <a:r>
              <a:rPr lang="en-US" b="1"/>
              <a:t>Focus Area B:</a:t>
            </a:r>
            <a:r>
              <a:rPr lang="en-US"/>
              <a:t> </a:t>
            </a:r>
            <a:r>
              <a:rPr lang="en-US" b="1"/>
              <a:t>Grant Leadership, Planning and Collaboration </a:t>
            </a:r>
            <a:r>
              <a:rPr lang="en-US"/>
              <a:t>up to 42</a:t>
            </a:r>
            <a:r>
              <a:rPr lang="en-US" b="1"/>
              <a:t> points </a:t>
            </a:r>
            <a:endParaRPr lang="en-US" b="1">
              <a:cs typeface="Arial"/>
            </a:endParaRPr>
          </a:p>
          <a:p>
            <a:pPr marL="0" indent="0" algn="ctr">
              <a:buNone/>
            </a:pPr>
            <a:r>
              <a:rPr lang="en-US" b="1"/>
              <a:t>Focus Area C: Professional Development </a:t>
            </a:r>
            <a:r>
              <a:rPr lang="en-US"/>
              <a:t>up to </a:t>
            </a:r>
            <a:r>
              <a:rPr lang="en-US" b="1"/>
              <a:t>49 points</a:t>
            </a:r>
            <a:endParaRPr lang="en-US">
              <a:cs typeface="Arial"/>
            </a:endParaRPr>
          </a:p>
        </p:txBody>
      </p:sp>
      <p:sp>
        <p:nvSpPr>
          <p:cNvPr id="4" name="Slide Number Placeholder 3">
            <a:extLst>
              <a:ext uri="{FF2B5EF4-FFF2-40B4-BE49-F238E27FC236}">
                <a16:creationId xmlns:a16="http://schemas.microsoft.com/office/drawing/2014/main" id="{5C7F48C6-BDCE-0DE4-6103-A8C9C638498B}"/>
              </a:ext>
            </a:extLst>
          </p:cNvPr>
          <p:cNvSpPr>
            <a:spLocks noGrp="1"/>
          </p:cNvSpPr>
          <p:nvPr>
            <p:ph type="sldNum" sz="quarter" idx="10"/>
          </p:nvPr>
        </p:nvSpPr>
        <p:spPr/>
        <p:txBody>
          <a:bodyPr/>
          <a:lstStyle/>
          <a:p>
            <a:fld id="{432ED76D-8188-4B28-B316-CD85396F47B0}" type="slidenum">
              <a:rPr lang="en-US" smtClean="0"/>
              <a:pPr/>
              <a:t>28</a:t>
            </a:fld>
            <a:endParaRPr lang="en-US"/>
          </a:p>
        </p:txBody>
      </p:sp>
    </p:spTree>
    <p:extLst>
      <p:ext uri="{BB962C8B-B14F-4D97-AF65-F5344CB8AC3E}">
        <p14:creationId xmlns:p14="http://schemas.microsoft.com/office/powerpoint/2010/main" val="2596739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AAE0F-4BFB-B63D-EE5B-8D7DAEE02E4A}"/>
              </a:ext>
            </a:extLst>
          </p:cNvPr>
          <p:cNvSpPr>
            <a:spLocks noGrp="1"/>
          </p:cNvSpPr>
          <p:nvPr>
            <p:ph type="title"/>
          </p:nvPr>
        </p:nvSpPr>
        <p:spPr/>
        <p:txBody>
          <a:bodyPr/>
          <a:lstStyle/>
          <a:p>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The Application - </a:t>
            </a:r>
            <a:br>
              <a:rPr lang="en-US" sz="4400" b="1" i="0" u="none" strike="noStrike" kern="1200" cap="none" spc="0" normalizeH="0" baseline="0" noProof="0">
                <a:ln>
                  <a:noFill/>
                </a:ln>
                <a:effectLst/>
                <a:uLnTx/>
                <a:uFillTx/>
                <a:latin typeface="Arial" panose="020B0604020202020204"/>
                <a:cs typeface="Calibri"/>
              </a:rPr>
            </a:br>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Section III: Planning Template (2)</a:t>
            </a:r>
            <a:endParaRPr lang="en-US" sz="4400"/>
          </a:p>
        </p:txBody>
      </p:sp>
      <p:sp>
        <p:nvSpPr>
          <p:cNvPr id="3" name="Content Placeholder 2">
            <a:extLst>
              <a:ext uri="{FF2B5EF4-FFF2-40B4-BE49-F238E27FC236}">
                <a16:creationId xmlns:a16="http://schemas.microsoft.com/office/drawing/2014/main" id="{02292290-2840-F8ED-981B-EDC471023E78}"/>
              </a:ext>
            </a:extLst>
          </p:cNvPr>
          <p:cNvSpPr>
            <a:spLocks noGrp="1"/>
          </p:cNvSpPr>
          <p:nvPr>
            <p:ph idx="1"/>
          </p:nvPr>
        </p:nvSpPr>
        <p:spPr>
          <a:xfrm>
            <a:off x="152400" y="2123209"/>
            <a:ext cx="11887200" cy="3937957"/>
          </a:xfrm>
        </p:spPr>
        <p:txBody>
          <a:bodyPr vert="horz" lIns="91440" tIns="45720" rIns="91440" bIns="45720" rtlCol="0" anchor="t">
            <a:normAutofit/>
          </a:bodyPr>
          <a:lstStyle/>
          <a:p>
            <a:pPr marL="0" indent="0" algn="ctr">
              <a:buNone/>
            </a:pPr>
            <a:r>
              <a:rPr lang="en-US" b="1"/>
              <a:t>Focus Area D: Adaptive Equipment and Facilities Renovation</a:t>
            </a:r>
            <a:r>
              <a:rPr lang="en-US"/>
              <a:t> is </a:t>
            </a:r>
            <a:r>
              <a:rPr lang="en-US" b="1"/>
              <a:t>not scored</a:t>
            </a:r>
            <a:r>
              <a:rPr lang="en-US"/>
              <a:t>, and only required if the budget includes adaptive equipment and facility renovation expenses.</a:t>
            </a:r>
          </a:p>
          <a:p>
            <a:pPr marL="0" indent="0" algn="ctr">
              <a:buNone/>
            </a:pPr>
            <a:endParaRPr lang="en-US"/>
          </a:p>
          <a:p>
            <a:pPr marL="0" indent="0" algn="ctr">
              <a:buNone/>
            </a:pPr>
            <a:r>
              <a:rPr lang="en-US" b="1"/>
              <a:t>Focus Area E: Linking Application Data </a:t>
            </a:r>
            <a:r>
              <a:rPr lang="en-US"/>
              <a:t>is worth up to </a:t>
            </a:r>
            <a:r>
              <a:rPr lang="en-US" b="1"/>
              <a:t>10 points </a:t>
            </a:r>
            <a:r>
              <a:rPr lang="en-US"/>
              <a:t>and includes a questionnaire </a:t>
            </a:r>
            <a:endParaRPr lang="en-US">
              <a:cs typeface="Arial"/>
            </a:endParaRPr>
          </a:p>
        </p:txBody>
      </p:sp>
      <p:sp>
        <p:nvSpPr>
          <p:cNvPr id="4" name="Slide Number Placeholder 3">
            <a:extLst>
              <a:ext uri="{FF2B5EF4-FFF2-40B4-BE49-F238E27FC236}">
                <a16:creationId xmlns:a16="http://schemas.microsoft.com/office/drawing/2014/main" id="{21355E5B-ED6E-570B-7124-382DCD1E45F1}"/>
              </a:ext>
            </a:extLst>
          </p:cNvPr>
          <p:cNvSpPr>
            <a:spLocks noGrp="1"/>
          </p:cNvSpPr>
          <p:nvPr>
            <p:ph type="sldNum" sz="quarter" idx="10"/>
          </p:nvPr>
        </p:nvSpPr>
        <p:spPr/>
        <p:txBody>
          <a:bodyPr/>
          <a:lstStyle/>
          <a:p>
            <a:fld id="{432ED76D-8188-4B28-B316-CD85396F47B0}" type="slidenum">
              <a:rPr lang="en-US" smtClean="0"/>
              <a:pPr/>
              <a:t>29</a:t>
            </a:fld>
            <a:endParaRPr lang="en-US"/>
          </a:p>
        </p:txBody>
      </p:sp>
    </p:spTree>
    <p:extLst>
      <p:ext uri="{BB962C8B-B14F-4D97-AF65-F5344CB8AC3E}">
        <p14:creationId xmlns:p14="http://schemas.microsoft.com/office/powerpoint/2010/main" val="48973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82110-3AEF-2028-4741-366A3684C30E}"/>
              </a:ext>
            </a:extLst>
          </p:cNvPr>
          <p:cNvSpPr>
            <a:spLocks noGrp="1"/>
          </p:cNvSpPr>
          <p:nvPr>
            <p:ph type="ctrTitle"/>
          </p:nvPr>
        </p:nvSpPr>
        <p:spPr>
          <a:xfrm>
            <a:off x="1524000" y="1833419"/>
            <a:ext cx="9144000" cy="3283526"/>
          </a:xfrm>
        </p:spPr>
        <p:txBody>
          <a:bodyPr>
            <a:normAutofit/>
          </a:bodyPr>
          <a:lstStyle/>
          <a:p>
            <a:r>
              <a:rPr lang="en-US" dirty="0">
                <a:cs typeface="Arial"/>
              </a:rPr>
              <a:t>IEEEP Introduction</a:t>
            </a:r>
            <a:endParaRPr lang="en-US" dirty="0"/>
          </a:p>
        </p:txBody>
      </p:sp>
      <p:sp>
        <p:nvSpPr>
          <p:cNvPr id="3" name="Slide Number Placeholder 2">
            <a:extLst>
              <a:ext uri="{FF2B5EF4-FFF2-40B4-BE49-F238E27FC236}">
                <a16:creationId xmlns:a16="http://schemas.microsoft.com/office/drawing/2014/main" id="{D3240189-5FAD-B056-3441-03BC658CB0D9}"/>
              </a:ext>
            </a:extLst>
          </p:cNvPr>
          <p:cNvSpPr>
            <a:spLocks noGrp="1"/>
          </p:cNvSpPr>
          <p:nvPr>
            <p:ph type="sldNum" sz="quarter" idx="10"/>
          </p:nvPr>
        </p:nvSpPr>
        <p:spPr/>
        <p:txBody>
          <a:bodyPr/>
          <a:lstStyle/>
          <a:p>
            <a:fld id="{434DB716-4346-4392-B904-40164E6AF3ED}" type="slidenum">
              <a:rPr lang="en-US" smtClean="0"/>
              <a:pPr/>
              <a:t>3</a:t>
            </a:fld>
            <a:endParaRPr lang="en-US"/>
          </a:p>
        </p:txBody>
      </p:sp>
    </p:spTree>
    <p:extLst>
      <p:ext uri="{BB962C8B-B14F-4D97-AF65-F5344CB8AC3E}">
        <p14:creationId xmlns:p14="http://schemas.microsoft.com/office/powerpoint/2010/main" val="2354045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CFF17-4AA7-9D9A-EAFB-29B57625C69C}"/>
              </a:ext>
            </a:extLst>
          </p:cNvPr>
          <p:cNvSpPr>
            <a:spLocks noGrp="1"/>
          </p:cNvSpPr>
          <p:nvPr>
            <p:ph type="title"/>
          </p:nvPr>
        </p:nvSpPr>
        <p:spPr/>
        <p:txBody>
          <a:bodyPr>
            <a:normAutofit/>
          </a:bodyPr>
          <a:lstStyle/>
          <a:p>
            <a:r>
              <a:rPr lang="en-US" sz="6600">
                <a:solidFill>
                  <a:schemeClr val="bg1"/>
                </a:solidFill>
              </a:rPr>
              <a:t>Section IV</a:t>
            </a:r>
          </a:p>
        </p:txBody>
      </p:sp>
      <p:sp>
        <p:nvSpPr>
          <p:cNvPr id="3" name="Content Placeholder 2">
            <a:extLst>
              <a:ext uri="{FF2B5EF4-FFF2-40B4-BE49-F238E27FC236}">
                <a16:creationId xmlns:a16="http://schemas.microsoft.com/office/drawing/2014/main" id="{F8FEAB39-3A90-8D46-76A0-03F9C88A8A0F}"/>
              </a:ext>
            </a:extLst>
          </p:cNvPr>
          <p:cNvSpPr>
            <a:spLocks noGrp="1"/>
          </p:cNvSpPr>
          <p:nvPr>
            <p:ph idx="1"/>
          </p:nvPr>
        </p:nvSpPr>
        <p:spPr/>
        <p:txBody>
          <a:bodyPr vert="horz" lIns="91440" tIns="45720" rIns="91440" bIns="45720" rtlCol="0" anchor="t">
            <a:normAutofit/>
          </a:bodyPr>
          <a:lstStyle/>
          <a:p>
            <a:pPr marL="0" indent="0" algn="ctr">
              <a:buNone/>
            </a:pPr>
            <a:endParaRPr lang="en-US" sz="6000" b="1"/>
          </a:p>
          <a:p>
            <a:pPr marL="0" indent="0" algn="ctr">
              <a:buNone/>
            </a:pPr>
            <a:r>
              <a:rPr lang="en-US" sz="5400" b="1"/>
              <a:t>Application </a:t>
            </a:r>
            <a:endParaRPr lang="en-US" sz="5400" b="1">
              <a:cs typeface="Arial"/>
            </a:endParaRPr>
          </a:p>
          <a:p>
            <a:pPr marL="0" indent="0" algn="ctr">
              <a:buNone/>
            </a:pPr>
            <a:r>
              <a:rPr lang="en-US" sz="5400" b="1"/>
              <a:t>Budget</a:t>
            </a:r>
            <a:endParaRPr lang="en-US" sz="5400" b="1">
              <a:cs typeface="Arial"/>
            </a:endParaRPr>
          </a:p>
        </p:txBody>
      </p:sp>
      <p:sp>
        <p:nvSpPr>
          <p:cNvPr id="4" name="Slide Number Placeholder 3">
            <a:extLst>
              <a:ext uri="{FF2B5EF4-FFF2-40B4-BE49-F238E27FC236}">
                <a16:creationId xmlns:a16="http://schemas.microsoft.com/office/drawing/2014/main" id="{72814EA2-772D-82DA-BDB5-160F96E93B32}"/>
              </a:ext>
            </a:extLst>
          </p:cNvPr>
          <p:cNvSpPr>
            <a:spLocks noGrp="1"/>
          </p:cNvSpPr>
          <p:nvPr>
            <p:ph type="sldNum" sz="quarter" idx="10"/>
          </p:nvPr>
        </p:nvSpPr>
        <p:spPr/>
        <p:txBody>
          <a:bodyPr/>
          <a:lstStyle/>
          <a:p>
            <a:fld id="{432ED76D-8188-4B28-B316-CD85396F47B0}" type="slidenum">
              <a:rPr lang="en-US" smtClean="0"/>
              <a:pPr/>
              <a:t>30</a:t>
            </a:fld>
            <a:endParaRPr lang="en-US"/>
          </a:p>
        </p:txBody>
      </p:sp>
    </p:spTree>
    <p:extLst>
      <p:ext uri="{BB962C8B-B14F-4D97-AF65-F5344CB8AC3E}">
        <p14:creationId xmlns:p14="http://schemas.microsoft.com/office/powerpoint/2010/main" val="3698141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C459C-8145-5E15-B530-41FD4A3FABB3}"/>
              </a:ext>
            </a:extLst>
          </p:cNvPr>
          <p:cNvSpPr>
            <a:spLocks noGrp="1"/>
          </p:cNvSpPr>
          <p:nvPr>
            <p:ph type="title"/>
          </p:nvPr>
        </p:nvSpPr>
        <p:spPr/>
        <p:txBody>
          <a:bodyPr/>
          <a:lstStyle/>
          <a:p>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The Application - </a:t>
            </a:r>
            <a:br>
              <a:rPr lang="en-US" sz="4400" b="1" i="0" u="none" strike="noStrike" kern="1200" cap="none" spc="0" normalizeH="0" baseline="0" noProof="0">
                <a:ln>
                  <a:noFill/>
                </a:ln>
                <a:effectLst/>
                <a:uLnTx/>
                <a:uFillTx/>
                <a:latin typeface="Arial" panose="020B0604020202020204"/>
                <a:cs typeface="Calibri"/>
              </a:rPr>
            </a:br>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Section IV: Application Budget</a:t>
            </a:r>
            <a:endParaRPr lang="en-US" sz="4400"/>
          </a:p>
        </p:txBody>
      </p:sp>
      <p:sp>
        <p:nvSpPr>
          <p:cNvPr id="3" name="Content Placeholder 2">
            <a:extLst>
              <a:ext uri="{FF2B5EF4-FFF2-40B4-BE49-F238E27FC236}">
                <a16:creationId xmlns:a16="http://schemas.microsoft.com/office/drawing/2014/main" id="{9D3E90AC-8BC2-A99A-B838-37CE43C646A5}"/>
              </a:ext>
            </a:extLst>
          </p:cNvPr>
          <p:cNvSpPr>
            <a:spLocks noGrp="1"/>
          </p:cNvSpPr>
          <p:nvPr>
            <p:ph idx="1"/>
          </p:nvPr>
        </p:nvSpPr>
        <p:spPr>
          <a:xfrm>
            <a:off x="152400" y="1950027"/>
            <a:ext cx="11887200" cy="4111139"/>
          </a:xfrm>
        </p:spPr>
        <p:txBody>
          <a:bodyPr/>
          <a:lstStyle/>
          <a:p>
            <a:pPr marL="0" indent="0" algn="ctr">
              <a:buNone/>
            </a:pPr>
            <a:r>
              <a:rPr kumimoji="0" lang="en-US" sz="3200" b="1" i="0" u="none" strike="noStrike" kern="1200" cap="none" spc="0" normalizeH="0" baseline="0" noProof="0">
                <a:ln>
                  <a:noFill/>
                </a:ln>
                <a:solidFill>
                  <a:prstClr val="white"/>
                </a:solidFill>
                <a:effectLst/>
                <a:uLnTx/>
                <a:uFillTx/>
                <a:latin typeface="Arial" panose="020B0604020202020204"/>
                <a:ea typeface="Calibri"/>
                <a:cs typeface="Arial" panose="020B0604020202020204"/>
              </a:rPr>
              <a:t>This section is required but not scored</a:t>
            </a:r>
          </a:p>
          <a:p>
            <a:pPr marL="0" indent="0" algn="ctr">
              <a:buNone/>
            </a:pPr>
            <a:endParaRPr lang="en-US" b="1">
              <a:solidFill>
                <a:prstClr val="white"/>
              </a:solidFill>
              <a:latin typeface="Arial" panose="020B0604020202020204"/>
              <a:cs typeface="Arial" panose="020B0604020202020204"/>
            </a:endParaRPr>
          </a:p>
          <a:p>
            <a:pPr marL="0" indent="0" algn="ctr">
              <a:buNone/>
            </a:pPr>
            <a:r>
              <a:rPr lang="en-US">
                <a:solidFill>
                  <a:prstClr val="white"/>
                </a:solidFill>
                <a:latin typeface="Arial" panose="020B0604020202020204"/>
                <a:cs typeface="Arial" panose="020B0604020202020204"/>
              </a:rPr>
              <a:t>The</a:t>
            </a:r>
            <a:r>
              <a:rPr lang="en-US" b="1">
                <a:solidFill>
                  <a:prstClr val="white"/>
                </a:solidFill>
                <a:latin typeface="Arial" panose="020B0604020202020204"/>
                <a:cs typeface="Arial" panose="020B0604020202020204"/>
              </a:rPr>
              <a:t> Budget Summary </a:t>
            </a:r>
            <a:r>
              <a:rPr lang="en-US">
                <a:solidFill>
                  <a:prstClr val="white"/>
                </a:solidFill>
                <a:latin typeface="Arial" panose="020B0604020202020204"/>
                <a:cs typeface="Arial" panose="020B0604020202020204"/>
              </a:rPr>
              <a:t>is required but not scored</a:t>
            </a:r>
          </a:p>
          <a:p>
            <a:pPr marL="0" indent="0" algn="ctr">
              <a:buNone/>
            </a:pPr>
            <a:endParaRPr lang="en-US">
              <a:solidFill>
                <a:prstClr val="white"/>
              </a:solidFill>
              <a:latin typeface="Arial" panose="020B0604020202020204"/>
              <a:cs typeface="Arial" panose="020B0604020202020204"/>
            </a:endParaRPr>
          </a:p>
          <a:p>
            <a:pPr marL="0" indent="0" algn="ctr">
              <a:buNone/>
            </a:pPr>
            <a:r>
              <a:rPr lang="en-US">
                <a:solidFill>
                  <a:prstClr val="white"/>
                </a:solidFill>
                <a:latin typeface="Arial" panose="020B0604020202020204"/>
                <a:cs typeface="Arial" panose="020B0604020202020204"/>
              </a:rPr>
              <a:t>The </a:t>
            </a:r>
            <a:r>
              <a:rPr lang="en-US" b="1">
                <a:solidFill>
                  <a:prstClr val="white"/>
                </a:solidFill>
                <a:latin typeface="Arial" panose="020B0604020202020204"/>
                <a:cs typeface="Arial" panose="020B0604020202020204"/>
              </a:rPr>
              <a:t>Budget Narrative </a:t>
            </a:r>
            <a:r>
              <a:rPr lang="en-US">
                <a:solidFill>
                  <a:prstClr val="white"/>
                </a:solidFill>
                <a:latin typeface="Arial" panose="020B0604020202020204"/>
                <a:cs typeface="Arial" panose="020B0604020202020204"/>
              </a:rPr>
              <a:t>is required but not scored</a:t>
            </a:r>
            <a:endParaRPr lang="en-US"/>
          </a:p>
        </p:txBody>
      </p:sp>
      <p:sp>
        <p:nvSpPr>
          <p:cNvPr id="4" name="Slide Number Placeholder 3">
            <a:extLst>
              <a:ext uri="{FF2B5EF4-FFF2-40B4-BE49-F238E27FC236}">
                <a16:creationId xmlns:a16="http://schemas.microsoft.com/office/drawing/2014/main" id="{97DDC5DD-49B4-322E-FAF8-A106B00BF181}"/>
              </a:ext>
            </a:extLst>
          </p:cNvPr>
          <p:cNvSpPr>
            <a:spLocks noGrp="1"/>
          </p:cNvSpPr>
          <p:nvPr>
            <p:ph type="sldNum" sz="quarter" idx="10"/>
          </p:nvPr>
        </p:nvSpPr>
        <p:spPr/>
        <p:txBody>
          <a:bodyPr/>
          <a:lstStyle/>
          <a:p>
            <a:fld id="{43627AA6-F28E-4E07-9FB1-B47D85C72865}" type="slidenum">
              <a:rPr lang="en-US" smtClean="0"/>
              <a:pPr/>
              <a:t>31</a:t>
            </a:fld>
            <a:endParaRPr lang="en-US"/>
          </a:p>
        </p:txBody>
      </p:sp>
    </p:spTree>
    <p:extLst>
      <p:ext uri="{BB962C8B-B14F-4D97-AF65-F5344CB8AC3E}">
        <p14:creationId xmlns:p14="http://schemas.microsoft.com/office/powerpoint/2010/main" val="1840576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03D8579-C631-8EF6-7DF1-F0203C691830}"/>
              </a:ext>
            </a:extLst>
          </p:cNvPr>
          <p:cNvSpPr>
            <a:spLocks noGrp="1"/>
          </p:cNvSpPr>
          <p:nvPr>
            <p:ph type="title"/>
          </p:nvPr>
        </p:nvSpPr>
        <p:spPr>
          <a:xfrm>
            <a:off x="152400" y="65254"/>
            <a:ext cx="11887200" cy="1383290"/>
          </a:xfrm>
        </p:spPr>
        <p:txBody>
          <a:bodyPr>
            <a:normAutofit/>
          </a:bodyPr>
          <a:lstStyle/>
          <a:p>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The Application - </a:t>
            </a:r>
            <a:br>
              <a:rPr lang="en-US" sz="4400" b="1" i="0" u="none" strike="noStrike" kern="1200" cap="none" spc="0" normalizeH="0" baseline="0" noProof="0">
                <a:ln>
                  <a:noFill/>
                </a:ln>
                <a:effectLst/>
                <a:uLnTx/>
                <a:uFillTx/>
                <a:latin typeface="Arial" panose="020B0604020202020204"/>
                <a:cs typeface="Calibri"/>
              </a:rPr>
            </a:br>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Section IV: Application Budget (2)</a:t>
            </a:r>
            <a:endParaRPr lang="en-US" sz="4400"/>
          </a:p>
        </p:txBody>
      </p:sp>
      <p:sp>
        <p:nvSpPr>
          <p:cNvPr id="6" name="Content Placeholder 5">
            <a:extLst>
              <a:ext uri="{FF2B5EF4-FFF2-40B4-BE49-F238E27FC236}">
                <a16:creationId xmlns:a16="http://schemas.microsoft.com/office/drawing/2014/main" id="{21091D22-9226-37CC-5ACD-A16BD98775C7}"/>
              </a:ext>
            </a:extLst>
          </p:cNvPr>
          <p:cNvSpPr>
            <a:spLocks noGrp="1"/>
          </p:cNvSpPr>
          <p:nvPr>
            <p:ph idx="1"/>
          </p:nvPr>
        </p:nvSpPr>
        <p:spPr/>
        <p:txBody>
          <a:bodyPr vert="horz" lIns="91440" tIns="45720" rIns="91440" bIns="45720" rtlCol="0" anchor="t">
            <a:normAutofit/>
          </a:bodyPr>
          <a:lstStyle/>
          <a:p>
            <a:pPr marL="0" indent="0">
              <a:buNone/>
            </a:pPr>
            <a:r>
              <a:rPr lang="en-US" b="1"/>
              <a:t>Budget Summary:</a:t>
            </a:r>
            <a:r>
              <a:rPr lang="en-US"/>
              <a:t> Provide totals for each object code, align with Proposed Budget Detail.</a:t>
            </a:r>
          </a:p>
          <a:p>
            <a:pPr marL="0" indent="0">
              <a:buNone/>
            </a:pPr>
            <a:endParaRPr lang="en-US" b="1"/>
          </a:p>
          <a:p>
            <a:pPr marL="0" indent="0">
              <a:buNone/>
            </a:pPr>
            <a:r>
              <a:rPr lang="en-US" b="1"/>
              <a:t>Budget Narrative</a:t>
            </a:r>
            <a:r>
              <a:rPr lang="en-US"/>
              <a:t>: Provide a completed Proposed Budget Narrative with sufficient detail for each identified cost associated with implementing the proposed goals and activities. The expenditures must be clearly tied to the activities described in the implementation plan of the application. </a:t>
            </a:r>
            <a:endParaRPr lang="en-US">
              <a:cs typeface="Arial"/>
            </a:endParaRPr>
          </a:p>
        </p:txBody>
      </p:sp>
      <p:sp>
        <p:nvSpPr>
          <p:cNvPr id="4" name="Slide Number Placeholder 3">
            <a:extLst>
              <a:ext uri="{FF2B5EF4-FFF2-40B4-BE49-F238E27FC236}">
                <a16:creationId xmlns:a16="http://schemas.microsoft.com/office/drawing/2014/main" id="{2E785727-3388-1036-7CF7-F1BB952EF3BF}"/>
              </a:ext>
            </a:extLst>
          </p:cNvPr>
          <p:cNvSpPr>
            <a:spLocks noGrp="1"/>
          </p:cNvSpPr>
          <p:nvPr>
            <p:ph type="sldNum" sz="quarter" idx="10"/>
          </p:nvPr>
        </p:nvSpPr>
        <p:spPr/>
        <p:txBody>
          <a:bodyPr/>
          <a:lstStyle/>
          <a:p>
            <a:fld id="{43627AA6-F28E-4E07-9FB1-B47D85C72865}" type="slidenum">
              <a:rPr lang="en-US" smtClean="0"/>
              <a:pPr/>
              <a:t>32</a:t>
            </a:fld>
            <a:endParaRPr lang="en-US"/>
          </a:p>
        </p:txBody>
      </p:sp>
    </p:spTree>
    <p:extLst>
      <p:ext uri="{BB962C8B-B14F-4D97-AF65-F5344CB8AC3E}">
        <p14:creationId xmlns:p14="http://schemas.microsoft.com/office/powerpoint/2010/main" val="21145834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CFF17-4AA7-9D9A-EAFB-29B57625C69C}"/>
              </a:ext>
            </a:extLst>
          </p:cNvPr>
          <p:cNvSpPr>
            <a:spLocks noGrp="1"/>
          </p:cNvSpPr>
          <p:nvPr>
            <p:ph type="title"/>
          </p:nvPr>
        </p:nvSpPr>
        <p:spPr/>
        <p:txBody>
          <a:bodyPr>
            <a:normAutofit/>
          </a:bodyPr>
          <a:lstStyle/>
          <a:p>
            <a:r>
              <a:rPr lang="en-US" sz="6600">
                <a:solidFill>
                  <a:schemeClr val="bg1"/>
                </a:solidFill>
              </a:rPr>
              <a:t>Section V</a:t>
            </a:r>
          </a:p>
        </p:txBody>
      </p:sp>
      <p:sp>
        <p:nvSpPr>
          <p:cNvPr id="3" name="Content Placeholder 2">
            <a:extLst>
              <a:ext uri="{FF2B5EF4-FFF2-40B4-BE49-F238E27FC236}">
                <a16:creationId xmlns:a16="http://schemas.microsoft.com/office/drawing/2014/main" id="{F8FEAB39-3A90-8D46-76A0-03F9C88A8A0F}"/>
              </a:ext>
            </a:extLst>
          </p:cNvPr>
          <p:cNvSpPr>
            <a:spLocks noGrp="1"/>
          </p:cNvSpPr>
          <p:nvPr>
            <p:ph idx="1"/>
          </p:nvPr>
        </p:nvSpPr>
        <p:spPr/>
        <p:txBody>
          <a:bodyPr vert="horz" lIns="91440" tIns="45720" rIns="91440" bIns="45720" rtlCol="0" anchor="t">
            <a:normAutofit/>
          </a:bodyPr>
          <a:lstStyle/>
          <a:p>
            <a:pPr marL="0" indent="0" algn="ctr">
              <a:buNone/>
            </a:pPr>
            <a:endParaRPr lang="en-US" sz="6000" b="1"/>
          </a:p>
          <a:p>
            <a:pPr marL="0" indent="0" algn="ctr">
              <a:buNone/>
            </a:pPr>
            <a:r>
              <a:rPr lang="en-US" sz="5400" b="1"/>
              <a:t>Allocation of Priority</a:t>
            </a:r>
            <a:endParaRPr lang="en-US" sz="5400" b="1">
              <a:cs typeface="Arial"/>
            </a:endParaRPr>
          </a:p>
          <a:p>
            <a:pPr marL="0" indent="0" algn="ctr">
              <a:buNone/>
            </a:pPr>
            <a:endParaRPr lang="en-US" sz="6000" b="1"/>
          </a:p>
          <a:p>
            <a:pPr marL="0" indent="0" algn="ctr">
              <a:buNone/>
            </a:pPr>
            <a:endParaRPr lang="en-US" sz="6000" b="1"/>
          </a:p>
        </p:txBody>
      </p:sp>
      <p:sp>
        <p:nvSpPr>
          <p:cNvPr id="4" name="Slide Number Placeholder 3">
            <a:extLst>
              <a:ext uri="{FF2B5EF4-FFF2-40B4-BE49-F238E27FC236}">
                <a16:creationId xmlns:a16="http://schemas.microsoft.com/office/drawing/2014/main" id="{72814EA2-772D-82DA-BDB5-160F96E93B32}"/>
              </a:ext>
            </a:extLst>
          </p:cNvPr>
          <p:cNvSpPr>
            <a:spLocks noGrp="1"/>
          </p:cNvSpPr>
          <p:nvPr>
            <p:ph type="sldNum" sz="quarter" idx="10"/>
          </p:nvPr>
        </p:nvSpPr>
        <p:spPr/>
        <p:txBody>
          <a:bodyPr/>
          <a:lstStyle/>
          <a:p>
            <a:fld id="{432ED76D-8188-4B28-B316-CD85396F47B0}" type="slidenum">
              <a:rPr lang="en-US" smtClean="0"/>
              <a:pPr/>
              <a:t>33</a:t>
            </a:fld>
            <a:endParaRPr lang="en-US"/>
          </a:p>
        </p:txBody>
      </p:sp>
    </p:spTree>
    <p:extLst>
      <p:ext uri="{BB962C8B-B14F-4D97-AF65-F5344CB8AC3E}">
        <p14:creationId xmlns:p14="http://schemas.microsoft.com/office/powerpoint/2010/main" val="1847018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E0C4DA2-890C-4F24-98D6-3072E364ADEE}"/>
              </a:ext>
            </a:extLst>
          </p:cNvPr>
          <p:cNvSpPr>
            <a:spLocks noGrp="1"/>
          </p:cNvSpPr>
          <p:nvPr>
            <p:ph type="title"/>
          </p:nvPr>
        </p:nvSpPr>
        <p:spPr/>
        <p:txBody>
          <a:bodyPr/>
          <a:lstStyle/>
          <a:p>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The Application - </a:t>
            </a:r>
            <a:br>
              <a:rPr lang="en-US" sz="4400" b="1" i="0" u="none" strike="noStrike" kern="1200" cap="none" spc="0" normalizeH="0" baseline="0" noProof="0">
                <a:ln>
                  <a:noFill/>
                </a:ln>
                <a:effectLst/>
                <a:uLnTx/>
                <a:uFillTx/>
                <a:latin typeface="Arial" panose="020B0604020202020204"/>
                <a:cs typeface="Calibri"/>
              </a:rPr>
            </a:br>
            <a:r>
              <a:rPr kumimoji="0" lang="en-US" sz="4400" b="1" i="0" u="none" strike="noStrike" kern="1200" cap="none" spc="0" normalizeH="0" baseline="0" noProof="0">
                <a:ln>
                  <a:noFill/>
                </a:ln>
                <a:solidFill>
                  <a:srgbClr val="FFFFFF"/>
                </a:solidFill>
                <a:effectLst/>
                <a:uLnTx/>
                <a:uFillTx/>
                <a:latin typeface="Arial" panose="020B0604020202020204"/>
                <a:ea typeface="+mj-ea"/>
                <a:cs typeface="Calibri"/>
              </a:rPr>
              <a:t>Section V: Allocation Priority</a:t>
            </a:r>
            <a:endParaRPr lang="en-US" sz="4400"/>
          </a:p>
        </p:txBody>
      </p:sp>
      <p:sp>
        <p:nvSpPr>
          <p:cNvPr id="2" name="Content Placeholder 1">
            <a:extLst>
              <a:ext uri="{FF2B5EF4-FFF2-40B4-BE49-F238E27FC236}">
                <a16:creationId xmlns:a16="http://schemas.microsoft.com/office/drawing/2014/main" id="{FA06F83A-B791-AC14-3088-256DE7287B44}"/>
              </a:ext>
            </a:extLst>
          </p:cNvPr>
          <p:cNvSpPr>
            <a:spLocks noGrp="1"/>
          </p:cNvSpPr>
          <p:nvPr>
            <p:ph idx="1"/>
          </p:nvPr>
        </p:nvSpPr>
        <p:spPr>
          <a:xfrm>
            <a:off x="152400" y="2053936"/>
            <a:ext cx="11887200" cy="4007230"/>
          </a:xfrm>
        </p:spPr>
        <p:txBody>
          <a:bodyPr vert="horz" lIns="91440" tIns="45720" rIns="91440" bIns="45720" rtlCol="0" anchor="t">
            <a:normAutofit/>
          </a:bodyPr>
          <a:lstStyle/>
          <a:p>
            <a:pPr marL="0" indent="0" algn="ctr">
              <a:buNone/>
            </a:pPr>
            <a:r>
              <a:rPr lang="en-US" b="1"/>
              <a:t>This section is worth up to 10 points</a:t>
            </a:r>
          </a:p>
          <a:p>
            <a:pPr marL="0" indent="0" algn="ctr">
              <a:buNone/>
            </a:pPr>
            <a:endParaRPr lang="en-US" b="1"/>
          </a:p>
          <a:p>
            <a:pPr marL="0" indent="0" algn="ctr">
              <a:buNone/>
            </a:pPr>
            <a:r>
              <a:rPr lang="en-US" sz="3200"/>
              <a:t>Applicants are only scored in Section V if they meet the minimum criteria and achieve a total </a:t>
            </a:r>
            <a:r>
              <a:rPr lang="en-US" sz="3200" b="1"/>
              <a:t>score of</a:t>
            </a:r>
            <a:r>
              <a:rPr lang="en-US" b="1"/>
              <a:t> 119.</a:t>
            </a:r>
            <a:endParaRPr lang="en-US" b="1">
              <a:cs typeface="Arial"/>
            </a:endParaRPr>
          </a:p>
          <a:p>
            <a:pPr algn="ctr"/>
            <a:r>
              <a:rPr lang="en-US">
                <a:cs typeface="Arial"/>
              </a:rPr>
              <a:t>Free and Reduced Priced Meals percentages</a:t>
            </a:r>
          </a:p>
          <a:p>
            <a:pPr marL="0" indent="0" algn="ctr">
              <a:buNone/>
            </a:pPr>
            <a:endParaRPr lang="en-US" b="1"/>
          </a:p>
          <a:p>
            <a:pPr marL="0" indent="0">
              <a:buNone/>
            </a:pPr>
            <a:endParaRPr lang="en-US"/>
          </a:p>
        </p:txBody>
      </p:sp>
      <p:sp>
        <p:nvSpPr>
          <p:cNvPr id="5" name="Slide Number Placeholder 4">
            <a:extLst>
              <a:ext uri="{FF2B5EF4-FFF2-40B4-BE49-F238E27FC236}">
                <a16:creationId xmlns:a16="http://schemas.microsoft.com/office/drawing/2014/main" id="{8BDDE88D-517E-4CCC-B15E-54BF97019309}"/>
              </a:ext>
            </a:extLst>
          </p:cNvPr>
          <p:cNvSpPr>
            <a:spLocks noGrp="1"/>
          </p:cNvSpPr>
          <p:nvPr>
            <p:ph type="sldNum" sz="quarter" idx="10"/>
          </p:nvPr>
        </p:nvSpPr>
        <p:spPr/>
        <p:txBody>
          <a:bodyPr/>
          <a:lstStyle/>
          <a:p>
            <a:fld id="{43627AA6-F28E-4E07-9FB1-B47D85C72865}" type="slidenum">
              <a:rPr lang="en-US" smtClean="0"/>
              <a:pPr/>
              <a:t>34</a:t>
            </a:fld>
            <a:endParaRPr lang="en-US"/>
          </a:p>
        </p:txBody>
      </p:sp>
    </p:spTree>
    <p:extLst>
      <p:ext uri="{BB962C8B-B14F-4D97-AF65-F5344CB8AC3E}">
        <p14:creationId xmlns:p14="http://schemas.microsoft.com/office/powerpoint/2010/main" val="2270326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13499-1E81-73D9-40EC-13FF75EBA3C2}"/>
              </a:ext>
            </a:extLst>
          </p:cNvPr>
          <p:cNvSpPr>
            <a:spLocks noGrp="1"/>
          </p:cNvSpPr>
          <p:nvPr>
            <p:ph type="ctrTitle"/>
          </p:nvPr>
        </p:nvSpPr>
        <p:spPr/>
        <p:txBody>
          <a:bodyPr/>
          <a:lstStyle/>
          <a:p>
            <a:r>
              <a:rPr lang="en-US" b="1"/>
              <a:t>Award Determinations</a:t>
            </a:r>
          </a:p>
        </p:txBody>
      </p:sp>
      <p:sp>
        <p:nvSpPr>
          <p:cNvPr id="5" name="Slide Number Placeholder 4">
            <a:extLst>
              <a:ext uri="{FF2B5EF4-FFF2-40B4-BE49-F238E27FC236}">
                <a16:creationId xmlns:a16="http://schemas.microsoft.com/office/drawing/2014/main" id="{C744ED4E-8BC9-44D6-AB1D-7218E89A6518}"/>
              </a:ext>
            </a:extLst>
          </p:cNvPr>
          <p:cNvSpPr>
            <a:spLocks noGrp="1"/>
          </p:cNvSpPr>
          <p:nvPr>
            <p:ph type="sldNum" sz="quarter" idx="4294967295"/>
          </p:nvPr>
        </p:nvSpPr>
        <p:spPr>
          <a:xfrm>
            <a:off x="9448800" y="6310313"/>
            <a:ext cx="2743200" cy="365125"/>
          </a:xfrm>
          <a:prstGeom prst="rect">
            <a:avLst/>
          </a:prstGeom>
        </p:spPr>
        <p:txBody>
          <a:bodyPr lIns="91440" tIns="45720" rIns="91440" bIns="45720" anchor="t"/>
          <a:lstStyle/>
          <a:p>
            <a:pPr algn="r"/>
            <a:fld id="{432ED76D-8188-4B28-B316-CD85396F47B0}" type="slidenum">
              <a:rPr lang="en-US" sz="2400" smtClean="0"/>
              <a:pPr algn="r"/>
              <a:t>35</a:t>
            </a:fld>
            <a:endParaRPr lang="en-US" sz="2400"/>
          </a:p>
        </p:txBody>
      </p:sp>
    </p:spTree>
    <p:extLst>
      <p:ext uri="{BB962C8B-B14F-4D97-AF65-F5344CB8AC3E}">
        <p14:creationId xmlns:p14="http://schemas.microsoft.com/office/powerpoint/2010/main" val="8632953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9D1C7-F1C8-40CB-9311-CA1B3C7C877B}"/>
              </a:ext>
            </a:extLst>
          </p:cNvPr>
          <p:cNvSpPr>
            <a:spLocks noGrp="1"/>
          </p:cNvSpPr>
          <p:nvPr>
            <p:ph type="title"/>
          </p:nvPr>
        </p:nvSpPr>
        <p:spPr/>
        <p:txBody>
          <a:bodyPr>
            <a:normAutofit/>
          </a:bodyPr>
          <a:lstStyle/>
          <a:p>
            <a:r>
              <a:rPr lang="en-US" sz="4400" dirty="0">
                <a:solidFill>
                  <a:schemeClr val="tx1"/>
                </a:solidFill>
                <a:cs typeface="Calibri"/>
              </a:rPr>
              <a:t>Award Determinations – Eligibility</a:t>
            </a:r>
            <a:endParaRPr lang="en-US" sz="4400" dirty="0">
              <a:solidFill>
                <a:schemeClr val="tx1"/>
              </a:solidFill>
            </a:endParaRPr>
          </a:p>
        </p:txBody>
      </p:sp>
      <p:sp>
        <p:nvSpPr>
          <p:cNvPr id="3" name="Content Placeholder 2">
            <a:extLst>
              <a:ext uri="{FF2B5EF4-FFF2-40B4-BE49-F238E27FC236}">
                <a16:creationId xmlns:a16="http://schemas.microsoft.com/office/drawing/2014/main" id="{C2928B2A-4D53-495A-A6CC-52C17BE88EA1}"/>
              </a:ext>
            </a:extLst>
          </p:cNvPr>
          <p:cNvSpPr>
            <a:spLocks noGrp="1"/>
          </p:cNvSpPr>
          <p:nvPr>
            <p:ph idx="1"/>
          </p:nvPr>
        </p:nvSpPr>
        <p:spPr/>
        <p:txBody>
          <a:bodyPr vert="horz" lIns="91440" tIns="45720" rIns="91440" bIns="45720" rtlCol="0" anchor="t">
            <a:normAutofit/>
          </a:bodyPr>
          <a:lstStyle/>
          <a:p>
            <a:pPr marL="0" indent="0">
              <a:buNone/>
            </a:pPr>
            <a:r>
              <a:rPr lang="en-US" b="1">
                <a:cs typeface="Calibri"/>
              </a:rPr>
              <a:t>For an applicant to be eligible for awarding of funds: </a:t>
            </a:r>
          </a:p>
          <a:p>
            <a:r>
              <a:rPr lang="en-US">
                <a:ea typeface="+mn-lt"/>
                <a:cs typeface="+mn-lt"/>
              </a:rPr>
              <a:t>Pass Application Screening Checklist</a:t>
            </a:r>
          </a:p>
          <a:p>
            <a:r>
              <a:rPr lang="en-US">
                <a:ea typeface="+mn-lt"/>
                <a:cs typeface="+mn-lt"/>
              </a:rPr>
              <a:t>Meets minimum threshold of 70 percent of the total score on Sections II–IV (119 points)</a:t>
            </a:r>
          </a:p>
          <a:p>
            <a:r>
              <a:rPr lang="en-US">
                <a:ea typeface="Calibri"/>
                <a:cs typeface="Arial" panose="020B0604020202020204"/>
              </a:rPr>
              <a:t>Scored on Section V: Allocation Priority </a:t>
            </a:r>
          </a:p>
          <a:p>
            <a:pPr marL="457200" indent="-457200">
              <a:buFont typeface="Wingdings" panose="020B0604020202020204" pitchFamily="34" charset="0"/>
              <a:buChar char="ü"/>
            </a:pPr>
            <a:endParaRPr lang="en-US">
              <a:ea typeface="Calibri"/>
              <a:cs typeface="Arial" panose="020B0604020202020204"/>
            </a:endParaRPr>
          </a:p>
          <a:p>
            <a:pPr marL="0" indent="0">
              <a:buNone/>
            </a:pPr>
            <a:endParaRPr lang="en-US"/>
          </a:p>
        </p:txBody>
      </p:sp>
      <p:sp>
        <p:nvSpPr>
          <p:cNvPr id="4" name="Slide Number Placeholder 3">
            <a:extLst>
              <a:ext uri="{FF2B5EF4-FFF2-40B4-BE49-F238E27FC236}">
                <a16:creationId xmlns:a16="http://schemas.microsoft.com/office/drawing/2014/main" id="{0F8D8391-BFD3-4352-A764-0C5389645853}"/>
              </a:ext>
            </a:extLst>
          </p:cNvPr>
          <p:cNvSpPr>
            <a:spLocks noGrp="1"/>
          </p:cNvSpPr>
          <p:nvPr>
            <p:ph type="sldNum" sz="quarter" idx="10"/>
          </p:nvPr>
        </p:nvSpPr>
        <p:spPr/>
        <p:txBody>
          <a:bodyPr/>
          <a:lstStyle/>
          <a:p>
            <a:fld id="{432ED76D-8188-4B28-B316-CD85396F47B0}" type="slidenum">
              <a:rPr lang="en-US" smtClean="0"/>
              <a:pPr/>
              <a:t>36</a:t>
            </a:fld>
            <a:endParaRPr lang="en-US"/>
          </a:p>
        </p:txBody>
      </p:sp>
    </p:spTree>
    <p:extLst>
      <p:ext uri="{BB962C8B-B14F-4D97-AF65-F5344CB8AC3E}">
        <p14:creationId xmlns:p14="http://schemas.microsoft.com/office/powerpoint/2010/main" val="31060584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3974474-399A-5CC3-E3B3-57CDC92F1485}"/>
              </a:ext>
            </a:extLst>
          </p:cNvPr>
          <p:cNvSpPr>
            <a:spLocks noGrp="1"/>
          </p:cNvSpPr>
          <p:nvPr>
            <p:ph type="title"/>
          </p:nvPr>
        </p:nvSpPr>
        <p:spPr/>
        <p:txBody>
          <a:bodyPr/>
          <a:lstStyle/>
          <a:p>
            <a:r>
              <a:rPr lang="en-US" sz="4400" dirty="0">
                <a:solidFill>
                  <a:schemeClr val="tx1"/>
                </a:solidFill>
                <a:cs typeface="Calibri"/>
              </a:rPr>
              <a:t>Award Determinations – </a:t>
            </a:r>
            <a:br>
              <a:rPr lang="en-US" sz="4400" dirty="0">
                <a:cs typeface="Calibri"/>
              </a:rPr>
            </a:br>
            <a:r>
              <a:rPr lang="en-US" sz="4400" dirty="0">
                <a:solidFill>
                  <a:schemeClr val="tx1"/>
                </a:solidFill>
                <a:cs typeface="Calibri"/>
              </a:rPr>
              <a:t>Accountability </a:t>
            </a:r>
            <a:endParaRPr lang="en-US" sz="4400" dirty="0">
              <a:solidFill>
                <a:schemeClr val="tx1"/>
              </a:solidFill>
            </a:endParaRPr>
          </a:p>
        </p:txBody>
      </p:sp>
      <p:sp>
        <p:nvSpPr>
          <p:cNvPr id="9" name="Content Placeholder 8">
            <a:extLst>
              <a:ext uri="{FF2B5EF4-FFF2-40B4-BE49-F238E27FC236}">
                <a16:creationId xmlns:a16="http://schemas.microsoft.com/office/drawing/2014/main" id="{355C536B-4F91-5E70-F2A1-2B7C6E079C52}"/>
              </a:ext>
            </a:extLst>
          </p:cNvPr>
          <p:cNvSpPr>
            <a:spLocks noGrp="1"/>
          </p:cNvSpPr>
          <p:nvPr>
            <p:ph idx="1"/>
          </p:nvPr>
        </p:nvSpPr>
        <p:spPr>
          <a:xfrm>
            <a:off x="152400" y="1672936"/>
            <a:ext cx="11887200" cy="4549866"/>
          </a:xfrm>
        </p:spPr>
        <p:txBody>
          <a:bodyPr vert="horz" lIns="91440" tIns="45720" rIns="91440" bIns="45720" rtlCol="0" anchor="t">
            <a:normAutofit fontScale="92500" lnSpcReduction="20000"/>
          </a:bodyPr>
          <a:lstStyle/>
          <a:p>
            <a:pPr marL="0" indent="0">
              <a:buNone/>
            </a:pPr>
            <a:r>
              <a:rPr lang="en-US"/>
              <a:t>LEAs who are awarded funding must: </a:t>
            </a:r>
          </a:p>
          <a:p>
            <a:r>
              <a:rPr lang="en-US"/>
              <a:t>develop a plan to fiscally sustain subsidized spaces or programs beyond the grant period;  </a:t>
            </a:r>
            <a:endParaRPr lang="en-US">
              <a:cs typeface="Arial"/>
            </a:endParaRPr>
          </a:p>
          <a:p>
            <a:r>
              <a:rPr lang="en-US"/>
              <a:t>utilize resources necessary to support professional development to allow staff to develop the knowledge and skills required to implement effective, high-quality inclusive practices; and </a:t>
            </a:r>
            <a:endParaRPr lang="en-US">
              <a:cs typeface="Arial"/>
            </a:endParaRPr>
          </a:p>
          <a:p>
            <a:r>
              <a:rPr lang="en-US"/>
              <a:t>contribute 33 percent of the total award amount from other state and local resources, which may include in-kind contributions. If a  district meets the requirements of a financial hardship, the district must self-certify that the financial hardship requirements are met. </a:t>
            </a:r>
            <a:endParaRPr lang="en-US">
              <a:cs typeface="Arial"/>
            </a:endParaRPr>
          </a:p>
          <a:p>
            <a:pPr marL="0" indent="0">
              <a:buNone/>
            </a:pPr>
            <a:r>
              <a:rPr lang="en-US"/>
              <a:t>LEAs will be required to fulfill all responsibilities outlined in the GAN</a:t>
            </a:r>
            <a:endParaRPr lang="en-US">
              <a:cs typeface="Arial" panose="020B0604020202020204"/>
            </a:endParaRPr>
          </a:p>
        </p:txBody>
      </p:sp>
      <p:sp>
        <p:nvSpPr>
          <p:cNvPr id="5" name="Slide Number Placeholder 4">
            <a:extLst>
              <a:ext uri="{FF2B5EF4-FFF2-40B4-BE49-F238E27FC236}">
                <a16:creationId xmlns:a16="http://schemas.microsoft.com/office/drawing/2014/main" id="{A3F129F9-0401-5609-8EC1-611F4EC966BD}"/>
              </a:ext>
            </a:extLst>
          </p:cNvPr>
          <p:cNvSpPr>
            <a:spLocks noGrp="1"/>
          </p:cNvSpPr>
          <p:nvPr>
            <p:ph type="sldNum" sz="quarter" idx="10"/>
          </p:nvPr>
        </p:nvSpPr>
        <p:spPr/>
        <p:txBody>
          <a:bodyPr/>
          <a:lstStyle/>
          <a:p>
            <a:fld id="{432ED76D-8188-4B28-B316-CD85396F47B0}" type="slidenum">
              <a:rPr lang="en-US" smtClean="0"/>
              <a:pPr/>
              <a:t>37</a:t>
            </a:fld>
            <a:endParaRPr lang="en-US"/>
          </a:p>
        </p:txBody>
      </p:sp>
    </p:spTree>
    <p:extLst>
      <p:ext uri="{BB962C8B-B14F-4D97-AF65-F5344CB8AC3E}">
        <p14:creationId xmlns:p14="http://schemas.microsoft.com/office/powerpoint/2010/main" val="6130826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18E31D5-6BA5-0A30-AAB8-F4ED2EF8414A}"/>
              </a:ext>
            </a:extLst>
          </p:cNvPr>
          <p:cNvSpPr>
            <a:spLocks noGrp="1"/>
          </p:cNvSpPr>
          <p:nvPr>
            <p:ph type="ctrTitle"/>
          </p:nvPr>
        </p:nvSpPr>
        <p:spPr/>
        <p:txBody>
          <a:bodyPr/>
          <a:lstStyle/>
          <a:p>
            <a:r>
              <a:rPr lang="en-US">
                <a:solidFill>
                  <a:schemeClr val="bg1"/>
                </a:solidFill>
              </a:rPr>
              <a:t>Key Dates</a:t>
            </a:r>
          </a:p>
        </p:txBody>
      </p:sp>
      <p:sp>
        <p:nvSpPr>
          <p:cNvPr id="5" name="Slide Number Placeholder 4">
            <a:extLst>
              <a:ext uri="{FF2B5EF4-FFF2-40B4-BE49-F238E27FC236}">
                <a16:creationId xmlns:a16="http://schemas.microsoft.com/office/drawing/2014/main" id="{2CEFFA7E-DFEF-C525-47B7-E02CE85A8EB2}"/>
              </a:ext>
            </a:extLst>
          </p:cNvPr>
          <p:cNvSpPr>
            <a:spLocks noGrp="1"/>
          </p:cNvSpPr>
          <p:nvPr>
            <p:ph type="sldNum" sz="quarter" idx="10"/>
          </p:nvPr>
        </p:nvSpPr>
        <p:spPr/>
        <p:txBody>
          <a:bodyPr/>
          <a:lstStyle/>
          <a:p>
            <a:pPr defTabSz="685800"/>
            <a:fld id="{432ED76D-8188-4B28-B316-CD85396F47B0}" type="slidenum">
              <a:rPr lang="en-US" dirty="0" smtClean="0">
                <a:solidFill>
                  <a:schemeClr val="bg2">
                    <a:lumMod val="10000"/>
                  </a:schemeClr>
                </a:solidFill>
              </a:rPr>
              <a:pPr defTabSz="685800"/>
              <a:t>38</a:t>
            </a:fld>
            <a:endParaRPr lang="en-US">
              <a:solidFill>
                <a:schemeClr val="bg2">
                  <a:lumMod val="10000"/>
                </a:schemeClr>
              </a:solidFill>
              <a:cs typeface="Arial"/>
            </a:endParaRPr>
          </a:p>
        </p:txBody>
      </p:sp>
    </p:spTree>
    <p:extLst>
      <p:ext uri="{BB962C8B-B14F-4D97-AF65-F5344CB8AC3E}">
        <p14:creationId xmlns:p14="http://schemas.microsoft.com/office/powerpoint/2010/main" val="23808840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CA1A6-3CFE-4DF9-9BEA-9E6A7F444508}"/>
              </a:ext>
            </a:extLst>
          </p:cNvPr>
          <p:cNvSpPr>
            <a:spLocks noGrp="1"/>
          </p:cNvSpPr>
          <p:nvPr>
            <p:ph type="title"/>
          </p:nvPr>
        </p:nvSpPr>
        <p:spPr>
          <a:xfrm>
            <a:off x="0" y="-37330"/>
            <a:ext cx="11887200" cy="841230"/>
          </a:xfrm>
        </p:spPr>
        <p:txBody>
          <a:bodyPr>
            <a:normAutofit/>
          </a:bodyPr>
          <a:lstStyle/>
          <a:p>
            <a:r>
              <a:rPr lang="en-US" sz="4400">
                <a:solidFill>
                  <a:schemeClr val="tx1"/>
                </a:solidFill>
                <a:cs typeface="Calibri"/>
              </a:rPr>
              <a:t>Key Dates </a:t>
            </a:r>
            <a:endParaRPr lang="en-US" sz="4400">
              <a:solidFill>
                <a:schemeClr val="tx1"/>
              </a:solidFill>
            </a:endParaRPr>
          </a:p>
        </p:txBody>
      </p:sp>
      <p:graphicFrame>
        <p:nvGraphicFramePr>
          <p:cNvPr id="5" name="Content Placeholder 4">
            <a:extLst>
              <a:ext uri="{FF2B5EF4-FFF2-40B4-BE49-F238E27FC236}">
                <a16:creationId xmlns:a16="http://schemas.microsoft.com/office/drawing/2014/main" id="{F321E83B-3542-4211-8671-EE05F3949651}"/>
              </a:ext>
            </a:extLst>
          </p:cNvPr>
          <p:cNvGraphicFramePr>
            <a:graphicFrameLocks noGrp="1"/>
          </p:cNvGraphicFramePr>
          <p:nvPr>
            <p:ph idx="1"/>
            <p:extLst>
              <p:ext uri="{D42A27DB-BD31-4B8C-83A1-F6EECF244321}">
                <p14:modId xmlns:p14="http://schemas.microsoft.com/office/powerpoint/2010/main" val="1407649292"/>
              </p:ext>
            </p:extLst>
          </p:nvPr>
        </p:nvGraphicFramePr>
        <p:xfrm>
          <a:off x="416943" y="1107056"/>
          <a:ext cx="11249073" cy="4425390"/>
        </p:xfrm>
        <a:graphic>
          <a:graphicData uri="http://schemas.openxmlformats.org/drawingml/2006/table">
            <a:tbl>
              <a:tblPr firstRow="1" bandRow="1">
                <a:tableStyleId>{0505E3EF-67EA-436B-97B2-0124C06EBD24}</a:tableStyleId>
              </a:tblPr>
              <a:tblGrid>
                <a:gridCol w="6868495">
                  <a:extLst>
                    <a:ext uri="{9D8B030D-6E8A-4147-A177-3AD203B41FA5}">
                      <a16:colId xmlns:a16="http://schemas.microsoft.com/office/drawing/2014/main" val="2114840539"/>
                    </a:ext>
                  </a:extLst>
                </a:gridCol>
                <a:gridCol w="4380578">
                  <a:extLst>
                    <a:ext uri="{9D8B030D-6E8A-4147-A177-3AD203B41FA5}">
                      <a16:colId xmlns:a16="http://schemas.microsoft.com/office/drawing/2014/main" val="3264652548"/>
                    </a:ext>
                  </a:extLst>
                </a:gridCol>
              </a:tblGrid>
              <a:tr h="604909">
                <a:tc>
                  <a:txBody>
                    <a:bodyPr/>
                    <a:lstStyle/>
                    <a:p>
                      <a:r>
                        <a:rPr lang="en-US" sz="2800">
                          <a:solidFill>
                            <a:schemeClr val="bg2">
                              <a:lumMod val="10000"/>
                            </a:schemeClr>
                          </a:solidFill>
                        </a:rPr>
                        <a:t>Event</a:t>
                      </a:r>
                    </a:p>
                  </a:txBody>
                  <a:tcPr/>
                </a:tc>
                <a:tc>
                  <a:txBody>
                    <a:bodyPr/>
                    <a:lstStyle/>
                    <a:p>
                      <a:r>
                        <a:rPr lang="en-US" sz="2800">
                          <a:solidFill>
                            <a:schemeClr val="bg2">
                              <a:lumMod val="10000"/>
                            </a:schemeClr>
                          </a:solidFill>
                        </a:rPr>
                        <a:t>Date</a:t>
                      </a:r>
                    </a:p>
                  </a:txBody>
                  <a:tcPr/>
                </a:tc>
                <a:extLst>
                  <a:ext uri="{0D108BD9-81ED-4DB2-BD59-A6C34878D82A}">
                    <a16:rowId xmlns:a16="http://schemas.microsoft.com/office/drawing/2014/main" val="4247511097"/>
                  </a:ext>
                </a:extLst>
              </a:tr>
              <a:tr h="6049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a:solidFill>
                            <a:schemeClr val="bg2">
                              <a:lumMod val="10000"/>
                            </a:schemeClr>
                          </a:solidFill>
                          <a:effectLst/>
                        </a:rPr>
                        <a:t>Application due</a:t>
                      </a:r>
                      <a:endParaRPr lang="en-US" sz="2800">
                        <a:solidFill>
                          <a:schemeClr val="bg2">
                            <a:lumMod val="10000"/>
                          </a:schemeClr>
                        </a:solidFill>
                        <a:effectLst/>
                        <a:latin typeface="+mn-lt"/>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2800" b="0">
                          <a:solidFill>
                            <a:schemeClr val="bg2">
                              <a:lumMod val="10000"/>
                            </a:schemeClr>
                          </a:solidFill>
                          <a:effectLst/>
                          <a:latin typeface="+mn-lt"/>
                        </a:rPr>
                        <a:t>March 15, 2024</a:t>
                      </a:r>
                    </a:p>
                  </a:txBody>
                  <a:tcPr/>
                </a:tc>
                <a:extLst>
                  <a:ext uri="{0D108BD9-81ED-4DB2-BD59-A6C34878D82A}">
                    <a16:rowId xmlns:a16="http://schemas.microsoft.com/office/drawing/2014/main" val="23228945"/>
                  </a:ext>
                </a:extLst>
              </a:tr>
              <a:tr h="716341">
                <a:tc>
                  <a:txBody>
                    <a:bodyPr/>
                    <a:lstStyle/>
                    <a:p>
                      <a:pPr marL="0" marR="0" lvl="0" indent="0" algn="l" rtl="0" eaLnBrk="1" fontAlgn="auto" latinLnBrk="0" hangingPunct="1">
                        <a:lnSpc>
                          <a:spcPct val="100000"/>
                        </a:lnSpc>
                        <a:spcBef>
                          <a:spcPts val="0"/>
                        </a:spcBef>
                        <a:spcAft>
                          <a:spcPts val="0"/>
                        </a:spcAft>
                        <a:buClrTx/>
                        <a:buSzTx/>
                        <a:buFontTx/>
                        <a:buNone/>
                      </a:pPr>
                      <a:r>
                        <a:rPr lang="en-US" sz="2800">
                          <a:solidFill>
                            <a:schemeClr val="bg2">
                              <a:lumMod val="10000"/>
                            </a:schemeClr>
                          </a:solidFill>
                          <a:effectLst/>
                        </a:rPr>
                        <a:t>Notification of Ineligibility – Screening sent</a:t>
                      </a:r>
                      <a:endParaRPr lang="en-US" sz="2800">
                        <a:solidFill>
                          <a:schemeClr val="bg2">
                            <a:lumMod val="10000"/>
                          </a:schemeClr>
                        </a:solidFill>
                        <a:effectLst/>
                        <a:latin typeface="+mn-lt"/>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2800" b="0">
                          <a:solidFill>
                            <a:schemeClr val="bg2">
                              <a:lumMod val="10000"/>
                            </a:schemeClr>
                          </a:solidFill>
                          <a:effectLst/>
                          <a:latin typeface="+mn-lt"/>
                        </a:rPr>
                        <a:t>April 15, 2024</a:t>
                      </a:r>
                    </a:p>
                  </a:txBody>
                  <a:tcPr/>
                </a:tc>
                <a:extLst>
                  <a:ext uri="{0D108BD9-81ED-4DB2-BD59-A6C34878D82A}">
                    <a16:rowId xmlns:a16="http://schemas.microsoft.com/office/drawing/2014/main" val="2771880382"/>
                  </a:ext>
                </a:extLst>
              </a:tr>
              <a:tr h="684504">
                <a:tc>
                  <a:txBody>
                    <a:bodyPr/>
                    <a:lstStyle/>
                    <a:p>
                      <a:pPr marL="0" marR="0" lvl="0" indent="0" algn="l">
                        <a:lnSpc>
                          <a:spcPct val="100000"/>
                        </a:lnSpc>
                        <a:spcBef>
                          <a:spcPts val="0"/>
                        </a:spcBef>
                        <a:spcAft>
                          <a:spcPts val="0"/>
                        </a:spcAft>
                        <a:buNone/>
                      </a:pPr>
                      <a:r>
                        <a:rPr lang="en-US" sz="2800" b="0" i="0" u="none" strike="noStrike" noProof="0">
                          <a:solidFill>
                            <a:schemeClr val="bg2">
                              <a:lumMod val="10000"/>
                            </a:schemeClr>
                          </a:solidFill>
                          <a:effectLst/>
                          <a:latin typeface="Arial"/>
                        </a:rPr>
                        <a:t>Notification of Eligibility – Scoring sent </a:t>
                      </a:r>
                      <a:endParaRPr lang="en-US"/>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2800" b="0">
                          <a:solidFill>
                            <a:schemeClr val="bg2">
                              <a:lumMod val="10000"/>
                            </a:schemeClr>
                          </a:solidFill>
                          <a:effectLst/>
                          <a:latin typeface="+mn-lt"/>
                        </a:rPr>
                        <a:t>April 15, 2024</a:t>
                      </a:r>
                    </a:p>
                  </a:txBody>
                  <a:tcPr/>
                </a:tc>
                <a:extLst>
                  <a:ext uri="{0D108BD9-81ED-4DB2-BD59-A6C34878D82A}">
                    <a16:rowId xmlns:a16="http://schemas.microsoft.com/office/drawing/2014/main" val="1701613224"/>
                  </a:ext>
                </a:extLst>
              </a:tr>
              <a:tr h="6049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a:solidFill>
                            <a:schemeClr val="bg2">
                              <a:lumMod val="10000"/>
                            </a:schemeClr>
                          </a:solidFill>
                          <a:effectLst/>
                          <a:latin typeface="+mn-lt"/>
                        </a:rPr>
                        <a:t>Appeals Due by 5 p.m.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a:solidFill>
                            <a:schemeClr val="bg2">
                              <a:lumMod val="10000"/>
                            </a:schemeClr>
                          </a:solidFill>
                          <a:effectLst/>
                          <a:latin typeface="+mn-lt"/>
                        </a:rPr>
                        <a:t>April 29, 2024</a:t>
                      </a:r>
                    </a:p>
                  </a:txBody>
                  <a:tcPr/>
                </a:tc>
                <a:extLst>
                  <a:ext uri="{0D108BD9-81ED-4DB2-BD59-A6C34878D82A}">
                    <a16:rowId xmlns:a16="http://schemas.microsoft.com/office/drawing/2014/main" val="3857652148"/>
                  </a:ext>
                </a:extLst>
              </a:tr>
              <a:tr h="6049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a:solidFill>
                            <a:schemeClr val="bg2">
                              <a:lumMod val="10000"/>
                            </a:schemeClr>
                          </a:solidFill>
                          <a:effectLst/>
                          <a:latin typeface="+mn-lt"/>
                        </a:rPr>
                        <a:t>Funding Notification Letters – sent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0">
                          <a:solidFill>
                            <a:schemeClr val="bg2">
                              <a:lumMod val="10000"/>
                            </a:schemeClr>
                          </a:solidFill>
                          <a:effectLst/>
                          <a:latin typeface="+mn-lt"/>
                        </a:rPr>
                        <a:t>May 13, 2024</a:t>
                      </a:r>
                    </a:p>
                  </a:txBody>
                  <a:tcPr/>
                </a:tc>
                <a:extLst>
                  <a:ext uri="{0D108BD9-81ED-4DB2-BD59-A6C34878D82A}">
                    <a16:rowId xmlns:a16="http://schemas.microsoft.com/office/drawing/2014/main" val="4123930658"/>
                  </a:ext>
                </a:extLst>
              </a:tr>
              <a:tr h="604909">
                <a:tc>
                  <a:txBody>
                    <a:bodyPr/>
                    <a:lstStyle/>
                    <a:p>
                      <a:pPr marL="0" marR="0" lvl="0" indent="0" algn="l" rtl="0" eaLnBrk="1" fontAlgn="auto" latinLnBrk="0" hangingPunct="1">
                        <a:lnSpc>
                          <a:spcPct val="100000"/>
                        </a:lnSpc>
                        <a:spcBef>
                          <a:spcPts val="0"/>
                        </a:spcBef>
                        <a:spcAft>
                          <a:spcPts val="0"/>
                        </a:spcAft>
                        <a:buClrTx/>
                        <a:buSzTx/>
                        <a:buFontTx/>
                        <a:buNone/>
                      </a:pPr>
                      <a:r>
                        <a:rPr lang="en-US" sz="2800">
                          <a:solidFill>
                            <a:schemeClr val="bg2">
                              <a:lumMod val="10000"/>
                            </a:schemeClr>
                          </a:solidFill>
                          <a:effectLst/>
                          <a:latin typeface="+mn-lt"/>
                        </a:rPr>
                        <a:t>Signed GANs due to the CDE</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2800" b="0" dirty="0">
                          <a:solidFill>
                            <a:schemeClr val="bg2">
                              <a:lumMod val="10000"/>
                            </a:schemeClr>
                          </a:solidFill>
                          <a:effectLst/>
                          <a:latin typeface="+mn-lt"/>
                        </a:rPr>
                        <a:t>September 6, 2024</a:t>
                      </a:r>
                    </a:p>
                  </a:txBody>
                  <a:tcPr/>
                </a:tc>
                <a:extLst>
                  <a:ext uri="{0D108BD9-81ED-4DB2-BD59-A6C34878D82A}">
                    <a16:rowId xmlns:a16="http://schemas.microsoft.com/office/drawing/2014/main" val="849311760"/>
                  </a:ext>
                </a:extLst>
              </a:tr>
            </a:tbl>
          </a:graphicData>
        </a:graphic>
      </p:graphicFrame>
      <p:sp>
        <p:nvSpPr>
          <p:cNvPr id="4" name="Slide Number Placeholder 3">
            <a:extLst>
              <a:ext uri="{FF2B5EF4-FFF2-40B4-BE49-F238E27FC236}">
                <a16:creationId xmlns:a16="http://schemas.microsoft.com/office/drawing/2014/main" id="{4AD5E8C0-4EAF-476E-9A37-08A33EBCA4FC}"/>
              </a:ext>
            </a:extLst>
          </p:cNvPr>
          <p:cNvSpPr>
            <a:spLocks noGrp="1"/>
          </p:cNvSpPr>
          <p:nvPr>
            <p:ph type="sldNum" sz="quarter" idx="10"/>
          </p:nvPr>
        </p:nvSpPr>
        <p:spPr/>
        <p:txBody>
          <a:bodyPr/>
          <a:lstStyle/>
          <a:p>
            <a:fld id="{432ED76D-8188-4B28-B316-CD85396F47B0}" type="slidenum">
              <a:rPr lang="en-US" smtClean="0"/>
              <a:pPr/>
              <a:t>39</a:t>
            </a:fld>
            <a:endParaRPr lang="en-US"/>
          </a:p>
        </p:txBody>
      </p:sp>
    </p:spTree>
    <p:extLst>
      <p:ext uri="{BB962C8B-B14F-4D97-AF65-F5344CB8AC3E}">
        <p14:creationId xmlns:p14="http://schemas.microsoft.com/office/powerpoint/2010/main" val="826358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4E3D-8A20-76C9-21C7-1064E229F8EB}"/>
              </a:ext>
            </a:extLst>
          </p:cNvPr>
          <p:cNvSpPr>
            <a:spLocks noGrp="1"/>
          </p:cNvSpPr>
          <p:nvPr>
            <p:ph type="title"/>
          </p:nvPr>
        </p:nvSpPr>
        <p:spPr/>
        <p:txBody>
          <a:bodyPr>
            <a:normAutofit/>
          </a:bodyPr>
          <a:lstStyle/>
          <a:p>
            <a:r>
              <a:rPr lang="en-US" sz="4400" dirty="0">
                <a:solidFill>
                  <a:schemeClr val="bg1"/>
                </a:solidFill>
              </a:rPr>
              <a:t>Introduction</a:t>
            </a:r>
          </a:p>
        </p:txBody>
      </p:sp>
      <p:sp>
        <p:nvSpPr>
          <p:cNvPr id="3" name="Content Placeholder 2">
            <a:extLst>
              <a:ext uri="{FF2B5EF4-FFF2-40B4-BE49-F238E27FC236}">
                <a16:creationId xmlns:a16="http://schemas.microsoft.com/office/drawing/2014/main" id="{E8792ED2-E730-8AFB-4F72-6E5AA2263457}"/>
              </a:ext>
            </a:extLst>
          </p:cNvPr>
          <p:cNvSpPr>
            <a:spLocks noGrp="1"/>
          </p:cNvSpPr>
          <p:nvPr>
            <p:ph idx="1"/>
          </p:nvPr>
        </p:nvSpPr>
        <p:spPr/>
        <p:txBody>
          <a:bodyPr vert="horz" lIns="91440" tIns="45720" rIns="91440" bIns="45720" rtlCol="0" anchor="t">
            <a:normAutofit/>
          </a:bodyPr>
          <a:lstStyle/>
          <a:p>
            <a:pPr marL="0" indent="0">
              <a:buNone/>
            </a:pPr>
            <a:r>
              <a:rPr lang="en-US" b="1" dirty="0"/>
              <a:t>Web page: </a:t>
            </a:r>
            <a:r>
              <a:rPr lang="en-US" dirty="0"/>
              <a:t>The</a:t>
            </a:r>
            <a:r>
              <a:rPr lang="en-US" b="1" dirty="0"/>
              <a:t> </a:t>
            </a:r>
            <a:r>
              <a:rPr lang="en-US" dirty="0"/>
              <a:t>IEEEP information can be found here:</a:t>
            </a:r>
          </a:p>
          <a:p>
            <a:pPr marL="457200" lvl="1" indent="0">
              <a:buNone/>
            </a:pPr>
            <a:r>
              <a:rPr lang="en-US" u="sng" dirty="0">
                <a:solidFill>
                  <a:srgbClr val="FFE699"/>
                </a:solidFill>
                <a:ea typeface="+mn-lt"/>
                <a:cs typeface="+mn-lt"/>
                <a:hlinkClick r:id="rId3" tooltip="IEEEP RFA web page">
                  <a:extLst>
                    <a:ext uri="{A12FA001-AC4F-418D-AE19-62706E023703}">
                      <ahyp:hlinkClr xmlns:ahyp="http://schemas.microsoft.com/office/drawing/2018/hyperlinkcolor" val="tx"/>
                    </a:ext>
                  </a:extLst>
                </a:hlinkClick>
              </a:rPr>
              <a:t>https://www.cde.ca.gov/fg/fo/r2/ieeepexpansionrfa.asp</a:t>
            </a:r>
            <a:endParaRPr lang="en-US" u="sng" dirty="0">
              <a:solidFill>
                <a:srgbClr val="FFE699"/>
              </a:solidFill>
              <a:cs typeface="Arial"/>
            </a:endParaRPr>
          </a:p>
          <a:p>
            <a:pPr marL="457200" lvl="1" indent="0">
              <a:buNone/>
            </a:pPr>
            <a:endParaRPr lang="en-US" dirty="0"/>
          </a:p>
          <a:p>
            <a:pPr marL="914400" lvl="1" indent="-457200">
              <a:lnSpc>
                <a:spcPct val="90000"/>
              </a:lnSpc>
              <a:spcBef>
                <a:spcPts val="500"/>
              </a:spcBef>
              <a:buChar char="•"/>
            </a:pPr>
            <a:r>
              <a:rPr lang="en-US" dirty="0"/>
              <a:t>Overview and Instructions – includes application questions</a:t>
            </a:r>
            <a:endParaRPr lang="en-US" dirty="0">
              <a:cs typeface="Arial"/>
            </a:endParaRPr>
          </a:p>
          <a:p>
            <a:pPr marL="914400" lvl="1" indent="-457200">
              <a:lnSpc>
                <a:spcPct val="90000"/>
              </a:lnSpc>
              <a:spcBef>
                <a:spcPts val="500"/>
              </a:spcBef>
              <a:buChar char="•"/>
            </a:pPr>
            <a:r>
              <a:rPr lang="en-US" dirty="0"/>
              <a:t>Budget documents to download </a:t>
            </a:r>
            <a:endParaRPr lang="en-US" dirty="0">
              <a:ea typeface="Calibri" panose="020F0502020204030204"/>
              <a:cs typeface="Calibri" panose="020F0502020204030204"/>
            </a:endParaRPr>
          </a:p>
          <a:p>
            <a:pPr marL="914400" lvl="1" indent="-457200">
              <a:lnSpc>
                <a:spcPct val="90000"/>
              </a:lnSpc>
              <a:spcBef>
                <a:spcPts val="500"/>
              </a:spcBef>
              <a:buChar char="•"/>
            </a:pPr>
            <a:r>
              <a:rPr lang="en-US" dirty="0"/>
              <a:t>Current Assurances and Certifications </a:t>
            </a:r>
            <a:endParaRPr lang="en-US" dirty="0">
              <a:cs typeface="Arial"/>
            </a:endParaRPr>
          </a:p>
          <a:p>
            <a:pPr marL="914400" lvl="1" indent="-457200">
              <a:lnSpc>
                <a:spcPct val="90000"/>
              </a:lnSpc>
              <a:spcBef>
                <a:spcPts val="500"/>
              </a:spcBef>
              <a:buChar char="•"/>
            </a:pPr>
            <a:r>
              <a:rPr lang="en-US" dirty="0"/>
              <a:t>Frequently Asked Questions </a:t>
            </a:r>
            <a:endParaRPr lang="en-US" dirty="0">
              <a:cs typeface="Arial"/>
            </a:endParaRPr>
          </a:p>
          <a:p>
            <a:pPr marL="0" indent="0">
              <a:buNone/>
            </a:pPr>
            <a:endParaRPr lang="en-US" b="1" dirty="0"/>
          </a:p>
        </p:txBody>
      </p:sp>
      <p:sp>
        <p:nvSpPr>
          <p:cNvPr id="4" name="Slide Number Placeholder 3">
            <a:extLst>
              <a:ext uri="{FF2B5EF4-FFF2-40B4-BE49-F238E27FC236}">
                <a16:creationId xmlns:a16="http://schemas.microsoft.com/office/drawing/2014/main" id="{68B2E12D-79F9-C681-A723-F8936BDFE1EF}"/>
              </a:ext>
            </a:extLst>
          </p:cNvPr>
          <p:cNvSpPr>
            <a:spLocks noGrp="1"/>
          </p:cNvSpPr>
          <p:nvPr>
            <p:ph type="sldNum" sz="quarter" idx="10"/>
          </p:nvPr>
        </p:nvSpPr>
        <p:spPr/>
        <p:txBody>
          <a:bodyPr/>
          <a:lstStyle/>
          <a:p>
            <a:fld id="{43627AA6-F28E-4E07-9FB1-B47D85C72865}" type="slidenum">
              <a:rPr lang="en-US" smtClean="0"/>
              <a:pPr/>
              <a:t>4</a:t>
            </a:fld>
            <a:endParaRPr lang="en-US"/>
          </a:p>
        </p:txBody>
      </p:sp>
    </p:spTree>
    <p:extLst>
      <p:ext uri="{BB962C8B-B14F-4D97-AF65-F5344CB8AC3E}">
        <p14:creationId xmlns:p14="http://schemas.microsoft.com/office/powerpoint/2010/main" val="2594874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A7A87-53E9-D498-A1FB-89A4F42691CC}"/>
              </a:ext>
            </a:extLst>
          </p:cNvPr>
          <p:cNvSpPr>
            <a:spLocks noGrp="1"/>
          </p:cNvSpPr>
          <p:nvPr>
            <p:ph type="ctrTitle"/>
          </p:nvPr>
        </p:nvSpPr>
        <p:spPr/>
        <p:txBody>
          <a:bodyPr>
            <a:normAutofit fontScale="90000"/>
          </a:bodyPr>
          <a:lstStyle/>
          <a:p>
            <a:br>
              <a:rPr lang="en-US" dirty="0"/>
            </a:br>
            <a:r>
              <a:rPr lang="en-US" sz="6700" dirty="0"/>
              <a:t>Questions and </a:t>
            </a:r>
            <a:br>
              <a:rPr lang="en-US" sz="6700" dirty="0"/>
            </a:br>
            <a:r>
              <a:rPr lang="en-US" sz="6700" dirty="0"/>
              <a:t>Answers</a:t>
            </a:r>
            <a:br>
              <a:rPr lang="en-US" sz="6700" dirty="0"/>
            </a:br>
            <a:br>
              <a:rPr lang="en-US" sz="6700" dirty="0"/>
            </a:br>
            <a:r>
              <a:rPr lang="en-US" sz="4400" b="0" dirty="0">
                <a:solidFill>
                  <a:srgbClr val="FFE699"/>
                </a:solidFill>
                <a:hlinkClick r:id="rId3">
                  <a:extLst>
                    <a:ext uri="{A12FA001-AC4F-418D-AE19-62706E023703}">
                      <ahyp:hlinkClr xmlns:ahyp="http://schemas.microsoft.com/office/drawing/2018/hyperlinkcolor" val="tx"/>
                    </a:ext>
                  </a:extLst>
                </a:hlinkClick>
              </a:rPr>
              <a:t>IEEEP-RFA@cde.ca.gov</a:t>
            </a:r>
            <a:r>
              <a:rPr lang="en-US" sz="4400" b="0" dirty="0">
                <a:solidFill>
                  <a:srgbClr val="FFE699"/>
                </a:solidFill>
              </a:rPr>
              <a:t> </a:t>
            </a:r>
            <a:br>
              <a:rPr lang="en-US" dirty="0"/>
            </a:br>
            <a:endParaRPr lang="en-US" dirty="0"/>
          </a:p>
        </p:txBody>
      </p:sp>
      <p:sp>
        <p:nvSpPr>
          <p:cNvPr id="5" name="Slide Number Placeholder 4">
            <a:extLst>
              <a:ext uri="{FF2B5EF4-FFF2-40B4-BE49-F238E27FC236}">
                <a16:creationId xmlns:a16="http://schemas.microsoft.com/office/drawing/2014/main" id="{2CEFFA7E-DFEF-C525-47B7-E02CE85A8EB2}"/>
              </a:ext>
            </a:extLst>
          </p:cNvPr>
          <p:cNvSpPr>
            <a:spLocks noGrp="1"/>
          </p:cNvSpPr>
          <p:nvPr>
            <p:ph type="sldNum" sz="quarter" idx="10"/>
          </p:nvPr>
        </p:nvSpPr>
        <p:spPr/>
        <p:txBody>
          <a:bodyPr/>
          <a:lstStyle/>
          <a:p>
            <a:pPr defTabSz="685800"/>
            <a:fld id="{432ED76D-8188-4B28-B316-CD85396F47B0}" type="slidenum">
              <a:rPr lang="en-US" smtClean="0">
                <a:solidFill>
                  <a:srgbClr val="171616"/>
                </a:solidFill>
              </a:rPr>
              <a:pPr defTabSz="685800"/>
              <a:t>40</a:t>
            </a:fld>
            <a:endParaRPr lang="en-US">
              <a:solidFill>
                <a:srgbClr val="171616"/>
              </a:solidFill>
            </a:endParaRPr>
          </a:p>
        </p:txBody>
      </p:sp>
    </p:spTree>
    <p:extLst>
      <p:ext uri="{BB962C8B-B14F-4D97-AF65-F5344CB8AC3E}">
        <p14:creationId xmlns:p14="http://schemas.microsoft.com/office/powerpoint/2010/main" val="15415506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52A3CB4-0EA8-4604-9E5E-0163DA69650B}"/>
              </a:ext>
            </a:extLst>
          </p:cNvPr>
          <p:cNvSpPr>
            <a:spLocks noGrp="1"/>
          </p:cNvSpPr>
          <p:nvPr>
            <p:ph type="title"/>
          </p:nvPr>
        </p:nvSpPr>
        <p:spPr/>
        <p:txBody>
          <a:bodyPr>
            <a:normAutofit/>
          </a:bodyPr>
          <a:lstStyle/>
          <a:p>
            <a:r>
              <a:rPr lang="en-US" sz="4400">
                <a:solidFill>
                  <a:schemeClr val="bg1"/>
                </a:solidFill>
              </a:rPr>
              <a:t>Thank You</a:t>
            </a:r>
          </a:p>
        </p:txBody>
      </p:sp>
      <p:sp>
        <p:nvSpPr>
          <p:cNvPr id="3" name="Slide Number Placeholder 2">
            <a:extLst>
              <a:ext uri="{FF2B5EF4-FFF2-40B4-BE49-F238E27FC236}">
                <a16:creationId xmlns:a16="http://schemas.microsoft.com/office/drawing/2014/main" id="{EAD04483-B5F0-4803-A316-8DB32AC83C59}"/>
              </a:ext>
            </a:extLst>
          </p:cNvPr>
          <p:cNvSpPr>
            <a:spLocks noGrp="1"/>
          </p:cNvSpPr>
          <p:nvPr>
            <p:ph type="sldNum" sz="quarter" idx="10"/>
          </p:nvPr>
        </p:nvSpPr>
        <p:spPr/>
        <p:txBody>
          <a:bodyPr/>
          <a:lstStyle/>
          <a:p>
            <a:fld id="{432ED76D-8188-4B28-B316-CD85396F47B0}" type="slidenum">
              <a:rPr lang="en-US" smtClean="0"/>
              <a:pPr/>
              <a:t>41</a:t>
            </a:fld>
            <a:endParaRPr lang="en-US"/>
          </a:p>
        </p:txBody>
      </p:sp>
    </p:spTree>
    <p:extLst>
      <p:ext uri="{BB962C8B-B14F-4D97-AF65-F5344CB8AC3E}">
        <p14:creationId xmlns:p14="http://schemas.microsoft.com/office/powerpoint/2010/main" val="3176599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ED96-92DD-3582-73EA-14EABF27EDB1}"/>
              </a:ext>
            </a:extLst>
          </p:cNvPr>
          <p:cNvSpPr>
            <a:spLocks noGrp="1"/>
          </p:cNvSpPr>
          <p:nvPr>
            <p:ph type="title"/>
          </p:nvPr>
        </p:nvSpPr>
        <p:spPr>
          <a:xfrm>
            <a:off x="152400" y="203799"/>
            <a:ext cx="11887200" cy="875291"/>
          </a:xfrm>
        </p:spPr>
        <p:txBody>
          <a:bodyPr>
            <a:normAutofit/>
          </a:bodyPr>
          <a:lstStyle/>
          <a:p>
            <a:r>
              <a:rPr lang="en-US" sz="4400">
                <a:solidFill>
                  <a:schemeClr val="bg1"/>
                </a:solidFill>
              </a:rPr>
              <a:t>Introduction (1)  </a:t>
            </a:r>
          </a:p>
        </p:txBody>
      </p:sp>
      <p:sp>
        <p:nvSpPr>
          <p:cNvPr id="3" name="Content Placeholder 2">
            <a:extLst>
              <a:ext uri="{FF2B5EF4-FFF2-40B4-BE49-F238E27FC236}">
                <a16:creationId xmlns:a16="http://schemas.microsoft.com/office/drawing/2014/main" id="{51E0E657-67E3-D6A4-967E-2DCA205E6342}"/>
              </a:ext>
            </a:extLst>
          </p:cNvPr>
          <p:cNvSpPr>
            <a:spLocks noGrp="1"/>
          </p:cNvSpPr>
          <p:nvPr>
            <p:ph idx="1"/>
          </p:nvPr>
        </p:nvSpPr>
        <p:spPr>
          <a:xfrm>
            <a:off x="152400" y="1326573"/>
            <a:ext cx="11887200" cy="4734593"/>
          </a:xfrm>
        </p:spPr>
        <p:txBody>
          <a:bodyPr vert="horz" lIns="91440" tIns="45720" rIns="91440" bIns="45720" rtlCol="0" anchor="t">
            <a:normAutofit/>
          </a:bodyPr>
          <a:lstStyle/>
          <a:p>
            <a:r>
              <a:rPr lang="en-US"/>
              <a:t>From the IEEEP request for application (RFA) web page, open the Overview and Instructions Document.</a:t>
            </a:r>
          </a:p>
          <a:p>
            <a:pPr marL="0" indent="0">
              <a:buNone/>
            </a:pPr>
            <a:endParaRPr lang="en-US"/>
          </a:p>
        </p:txBody>
      </p:sp>
      <p:pic>
        <p:nvPicPr>
          <p:cNvPr id="10" name="Picture 9" descr="Image of the first page of the Overview and Instructions document of the Inclusive Early Education Expansion Program Request for Application&#10;">
            <a:extLst>
              <a:ext uri="{FF2B5EF4-FFF2-40B4-BE49-F238E27FC236}">
                <a16:creationId xmlns:a16="http://schemas.microsoft.com/office/drawing/2014/main" id="{01084802-E0D2-BE89-BB9B-3AA8EE994941}"/>
              </a:ext>
            </a:extLst>
          </p:cNvPr>
          <p:cNvPicPr>
            <a:picLocks noChangeAspect="1"/>
          </p:cNvPicPr>
          <p:nvPr/>
        </p:nvPicPr>
        <p:blipFill>
          <a:blip r:embed="rId3"/>
          <a:stretch>
            <a:fillRect/>
          </a:stretch>
        </p:blipFill>
        <p:spPr>
          <a:xfrm>
            <a:off x="3469729" y="2313466"/>
            <a:ext cx="4658732" cy="3747700"/>
          </a:xfrm>
          <a:prstGeom prst="rect">
            <a:avLst/>
          </a:prstGeom>
        </p:spPr>
      </p:pic>
      <p:sp>
        <p:nvSpPr>
          <p:cNvPr id="4" name="Slide Number Placeholder 3">
            <a:extLst>
              <a:ext uri="{FF2B5EF4-FFF2-40B4-BE49-F238E27FC236}">
                <a16:creationId xmlns:a16="http://schemas.microsoft.com/office/drawing/2014/main" id="{76A9D276-B9E6-52F8-43B0-2874E1A6CC78}"/>
              </a:ext>
            </a:extLst>
          </p:cNvPr>
          <p:cNvSpPr>
            <a:spLocks noGrp="1"/>
          </p:cNvSpPr>
          <p:nvPr>
            <p:ph type="sldNum" sz="quarter" idx="10"/>
          </p:nvPr>
        </p:nvSpPr>
        <p:spPr/>
        <p:txBody>
          <a:bodyPr/>
          <a:lstStyle/>
          <a:p>
            <a:fld id="{43627AA6-F28E-4E07-9FB1-B47D85C72865}" type="slidenum">
              <a:rPr lang="en-US" smtClean="0"/>
              <a:pPr/>
              <a:t>5</a:t>
            </a:fld>
            <a:endParaRPr lang="en-US"/>
          </a:p>
        </p:txBody>
      </p:sp>
    </p:spTree>
    <p:extLst>
      <p:ext uri="{BB962C8B-B14F-4D97-AF65-F5344CB8AC3E}">
        <p14:creationId xmlns:p14="http://schemas.microsoft.com/office/powerpoint/2010/main" val="994545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B6A3D-DBF5-469B-9FA0-FC2E1BD1D15F}"/>
              </a:ext>
            </a:extLst>
          </p:cNvPr>
          <p:cNvSpPr>
            <a:spLocks noGrp="1"/>
          </p:cNvSpPr>
          <p:nvPr>
            <p:ph type="title"/>
          </p:nvPr>
        </p:nvSpPr>
        <p:spPr/>
        <p:txBody>
          <a:bodyPr>
            <a:normAutofit/>
          </a:bodyPr>
          <a:lstStyle/>
          <a:p>
            <a:r>
              <a:rPr lang="en-US" sz="4400">
                <a:solidFill>
                  <a:schemeClr val="bg1"/>
                </a:solidFill>
                <a:cs typeface="Arial"/>
              </a:rPr>
              <a:t>Introduction (2)</a:t>
            </a:r>
            <a:endParaRPr lang="en-US" sz="4400">
              <a:solidFill>
                <a:schemeClr val="bg1"/>
              </a:solidFill>
            </a:endParaRPr>
          </a:p>
        </p:txBody>
      </p:sp>
      <p:sp>
        <p:nvSpPr>
          <p:cNvPr id="4" name="Content Placeholder 3">
            <a:extLst>
              <a:ext uri="{FF2B5EF4-FFF2-40B4-BE49-F238E27FC236}">
                <a16:creationId xmlns:a16="http://schemas.microsoft.com/office/drawing/2014/main" id="{F5F08001-ADF6-4C71-9C63-A7CF560BF0B7}"/>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b="1" dirty="0">
                <a:cs typeface="Arial"/>
              </a:rPr>
              <a:t>Overview: </a:t>
            </a:r>
            <a:r>
              <a:rPr lang="en-US" dirty="0">
                <a:cs typeface="Arial"/>
              </a:rPr>
              <a:t>$116,030,430 million in competitive funds available to local educational agencies (LEAs) for the purposes of increasing access to subsidized, high-quality, inclusive, early care and education programs for children up to five years of age, including those children with disabilities (</a:t>
            </a:r>
            <a:r>
              <a:rPr lang="en-US" i="1" dirty="0">
                <a:cs typeface="Arial"/>
              </a:rPr>
              <a:t>Education Code</a:t>
            </a:r>
            <a:r>
              <a:rPr lang="en-US" dirty="0">
                <a:cs typeface="Arial"/>
              </a:rPr>
              <a:t> [</a:t>
            </a:r>
            <a:r>
              <a:rPr lang="en-US" i="1" dirty="0">
                <a:cs typeface="Arial"/>
              </a:rPr>
              <a:t>EC</a:t>
            </a:r>
            <a:r>
              <a:rPr lang="en-US" dirty="0">
                <a:cs typeface="Arial"/>
              </a:rPr>
              <a:t>] 8337).</a:t>
            </a:r>
          </a:p>
          <a:p>
            <a:pPr marL="0" indent="0">
              <a:buNone/>
            </a:pPr>
            <a:endParaRPr lang="en-US" dirty="0">
              <a:cs typeface="Arial"/>
            </a:endParaRPr>
          </a:p>
          <a:p>
            <a:pPr marL="0" indent="0">
              <a:buNone/>
            </a:pPr>
            <a:r>
              <a:rPr lang="en-US" b="1" dirty="0">
                <a:cs typeface="Arial"/>
              </a:rPr>
              <a:t>Background: </a:t>
            </a:r>
            <a:r>
              <a:rPr lang="en-US" dirty="0">
                <a:cs typeface="Arial"/>
              </a:rPr>
              <a:t>In accordance with the Individuals with Disabilities Education Act Section 1400, all children with disabilities must receive their education alongside children without disabilities in the least restrictive environment to the maximum extent appropriate.  The IEEEP is established for the purpose of increasing access to inclusive early care and education programs.</a:t>
            </a:r>
          </a:p>
        </p:txBody>
      </p:sp>
      <p:sp>
        <p:nvSpPr>
          <p:cNvPr id="5" name="Slide Number Placeholder 4">
            <a:extLst>
              <a:ext uri="{FF2B5EF4-FFF2-40B4-BE49-F238E27FC236}">
                <a16:creationId xmlns:a16="http://schemas.microsoft.com/office/drawing/2014/main" id="{C305BCC0-0FCE-423E-9E01-2E005599CBF3}"/>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577938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04C795E-42C1-9C31-39C2-FF78A4597622}"/>
              </a:ext>
            </a:extLst>
          </p:cNvPr>
          <p:cNvSpPr>
            <a:spLocks noGrp="1"/>
          </p:cNvSpPr>
          <p:nvPr>
            <p:ph type="ctrTitle"/>
          </p:nvPr>
        </p:nvSpPr>
        <p:spPr/>
        <p:txBody>
          <a:bodyPr/>
          <a:lstStyle/>
          <a:p>
            <a:r>
              <a:rPr lang="en-US">
                <a:solidFill>
                  <a:schemeClr val="bg1"/>
                </a:solidFill>
              </a:rPr>
              <a:t>IEEEP </a:t>
            </a:r>
            <a:br>
              <a:rPr lang="en-US">
                <a:solidFill>
                  <a:schemeClr val="bg1"/>
                </a:solidFill>
              </a:rPr>
            </a:br>
            <a:r>
              <a:rPr lang="en-US">
                <a:solidFill>
                  <a:schemeClr val="bg1"/>
                </a:solidFill>
              </a:rPr>
              <a:t>Basic Information</a:t>
            </a:r>
          </a:p>
        </p:txBody>
      </p:sp>
      <p:sp>
        <p:nvSpPr>
          <p:cNvPr id="4" name="Slide Number Placeholder 3">
            <a:extLst>
              <a:ext uri="{FF2B5EF4-FFF2-40B4-BE49-F238E27FC236}">
                <a16:creationId xmlns:a16="http://schemas.microsoft.com/office/drawing/2014/main" id="{A28108A9-A166-6C1F-B2C8-D904D23DEFE3}"/>
              </a:ext>
            </a:extLst>
          </p:cNvPr>
          <p:cNvSpPr>
            <a:spLocks noGrp="1"/>
          </p:cNvSpPr>
          <p:nvPr>
            <p:ph type="sldNum" sz="quarter" idx="10"/>
          </p:nvPr>
        </p:nvSpPr>
        <p:spPr/>
        <p:txBody>
          <a:bodyPr/>
          <a:lstStyle/>
          <a:p>
            <a:fld id="{43627AA6-F28E-4E07-9FB1-B47D85C72865}" type="slidenum">
              <a:rPr lang="en-US" smtClean="0"/>
              <a:pPr/>
              <a:t>7</a:t>
            </a:fld>
            <a:endParaRPr lang="en-US"/>
          </a:p>
        </p:txBody>
      </p:sp>
    </p:spTree>
    <p:extLst>
      <p:ext uri="{BB962C8B-B14F-4D97-AF65-F5344CB8AC3E}">
        <p14:creationId xmlns:p14="http://schemas.microsoft.com/office/powerpoint/2010/main" val="383246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5FF2F5E-E90C-4783-B980-D24307BA6327}"/>
              </a:ext>
            </a:extLst>
          </p:cNvPr>
          <p:cNvSpPr>
            <a:spLocks noGrp="1"/>
          </p:cNvSpPr>
          <p:nvPr>
            <p:ph type="title"/>
          </p:nvPr>
        </p:nvSpPr>
        <p:spPr/>
        <p:txBody>
          <a:bodyPr>
            <a:normAutofit/>
          </a:bodyPr>
          <a:lstStyle/>
          <a:p>
            <a:r>
              <a:rPr lang="en-US" sz="4400">
                <a:solidFill>
                  <a:schemeClr val="bg1"/>
                </a:solidFill>
              </a:rPr>
              <a:t>Basic Information (1)</a:t>
            </a:r>
          </a:p>
        </p:txBody>
      </p:sp>
      <p:sp>
        <p:nvSpPr>
          <p:cNvPr id="7" name="Content Placeholder 6">
            <a:extLst>
              <a:ext uri="{FF2B5EF4-FFF2-40B4-BE49-F238E27FC236}">
                <a16:creationId xmlns:a16="http://schemas.microsoft.com/office/drawing/2014/main" id="{EDF39584-0936-43FD-B141-65055EF32B66}"/>
              </a:ext>
            </a:extLst>
          </p:cNvPr>
          <p:cNvSpPr>
            <a:spLocks noGrp="1"/>
          </p:cNvSpPr>
          <p:nvPr>
            <p:ph idx="1"/>
          </p:nvPr>
        </p:nvSpPr>
        <p:spPr/>
        <p:txBody>
          <a:bodyPr vert="horz" lIns="91440" tIns="45720" rIns="91440" bIns="45720" rtlCol="0" anchor="t">
            <a:normAutofit/>
          </a:bodyPr>
          <a:lstStyle/>
          <a:p>
            <a:endParaRPr lang="en-US" b="1" dirty="0"/>
          </a:p>
          <a:p>
            <a:r>
              <a:rPr lang="en-US" b="1" dirty="0"/>
              <a:t>Grant Period:</a:t>
            </a:r>
            <a:r>
              <a:rPr lang="en-US" dirty="0"/>
              <a:t> The grant period begins once Grant Award Notices (GANs) are signed and ends June 30, 2027</a:t>
            </a:r>
            <a:endParaRPr lang="en-US" dirty="0">
              <a:cs typeface="Arial"/>
            </a:endParaRPr>
          </a:p>
          <a:p>
            <a:pPr marL="0" indent="0">
              <a:buNone/>
            </a:pPr>
            <a:endParaRPr lang="en-US" dirty="0"/>
          </a:p>
          <a:p>
            <a:r>
              <a:rPr lang="en-US" b="1" dirty="0"/>
              <a:t>Eligibility: </a:t>
            </a:r>
            <a:r>
              <a:rPr lang="en-US" dirty="0">
                <a:cs typeface="Calibri"/>
              </a:rPr>
              <a:t>Eligible LEAs, which includes school districts, county offices of education (COEs), and charter schools, or a consortium led by one of the aforementioned entities</a:t>
            </a:r>
            <a:endParaRPr lang="en-US" dirty="0"/>
          </a:p>
        </p:txBody>
      </p:sp>
      <p:sp>
        <p:nvSpPr>
          <p:cNvPr id="4" name="Slide Number Placeholder 3">
            <a:extLst>
              <a:ext uri="{FF2B5EF4-FFF2-40B4-BE49-F238E27FC236}">
                <a16:creationId xmlns:a16="http://schemas.microsoft.com/office/drawing/2014/main" id="{74C6A4E2-FD5A-41A5-BC24-6D3D6560B8E7}"/>
              </a:ext>
            </a:extLst>
          </p:cNvPr>
          <p:cNvSpPr>
            <a:spLocks noGrp="1"/>
          </p:cNvSpPr>
          <p:nvPr>
            <p:ph type="sldNum" sz="quarter" idx="10"/>
          </p:nvPr>
        </p:nvSpPr>
        <p:spPr/>
        <p:txBody>
          <a:bodyPr/>
          <a:lstStyle/>
          <a:p>
            <a:fld id="{43627AA6-F28E-4E07-9FB1-B47D85C72865}" type="slidenum">
              <a:rPr lang="en-US" smtClean="0"/>
              <a:pPr/>
              <a:t>8</a:t>
            </a:fld>
            <a:endParaRPr lang="en-US"/>
          </a:p>
        </p:txBody>
      </p:sp>
    </p:spTree>
    <p:extLst>
      <p:ext uri="{BB962C8B-B14F-4D97-AF65-F5344CB8AC3E}">
        <p14:creationId xmlns:p14="http://schemas.microsoft.com/office/powerpoint/2010/main" val="3621726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4608E-9D76-72B1-A62E-7B8E8BD9E711}"/>
              </a:ext>
            </a:extLst>
          </p:cNvPr>
          <p:cNvSpPr>
            <a:spLocks noGrp="1"/>
          </p:cNvSpPr>
          <p:nvPr>
            <p:ph type="title"/>
          </p:nvPr>
        </p:nvSpPr>
        <p:spPr/>
        <p:txBody>
          <a:bodyPr>
            <a:normAutofit/>
          </a:bodyPr>
          <a:lstStyle/>
          <a:p>
            <a:r>
              <a:rPr lang="en-US" sz="4400">
                <a:solidFill>
                  <a:schemeClr val="bg1"/>
                </a:solidFill>
              </a:rPr>
              <a:t>Basic Information (2)</a:t>
            </a:r>
          </a:p>
        </p:txBody>
      </p:sp>
      <p:sp>
        <p:nvSpPr>
          <p:cNvPr id="3" name="Content Placeholder 2">
            <a:extLst>
              <a:ext uri="{FF2B5EF4-FFF2-40B4-BE49-F238E27FC236}">
                <a16:creationId xmlns:a16="http://schemas.microsoft.com/office/drawing/2014/main" id="{D3A03B23-40BA-EA1B-CF24-51588AA200C9}"/>
              </a:ext>
            </a:extLst>
          </p:cNvPr>
          <p:cNvSpPr>
            <a:spLocks noGrp="1"/>
          </p:cNvSpPr>
          <p:nvPr>
            <p:ph idx="1"/>
          </p:nvPr>
        </p:nvSpPr>
        <p:spPr/>
        <p:txBody>
          <a:bodyPr vert="horz" lIns="91440" tIns="45720" rIns="91440" bIns="45720" rtlCol="0" anchor="t">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1" i="0" u="none" strike="noStrike" kern="1200" cap="none" spc="0" normalizeH="0" baseline="0" noProof="0">
                <a:ln>
                  <a:noFill/>
                </a:ln>
                <a:solidFill>
                  <a:prstClr val="white"/>
                </a:solidFill>
                <a:effectLst/>
                <a:uLnTx/>
                <a:uFillTx/>
                <a:latin typeface="Arial" panose="020B0604020202020204"/>
                <a:ea typeface="+mn-ea"/>
                <a:cs typeface="Calibri"/>
              </a:rPr>
              <a:t>Consortium: </a:t>
            </a:r>
          </a:p>
          <a:p>
            <a:pPr marL="0" indent="0">
              <a:buNone/>
              <a:defRPr/>
            </a:pPr>
            <a:r>
              <a:rPr kumimoji="0" lang="en-US" sz="3000" b="0" i="0" u="none" strike="noStrike" kern="1200" cap="none" spc="0" normalizeH="0" baseline="0" noProof="0">
                <a:ln>
                  <a:noFill/>
                </a:ln>
                <a:solidFill>
                  <a:prstClr val="white"/>
                </a:solidFill>
                <a:effectLst/>
                <a:uLnTx/>
                <a:uFillTx/>
                <a:latin typeface="Arial" panose="020B0604020202020204"/>
                <a:ea typeface="+mn-ea"/>
                <a:cs typeface="Calibri"/>
              </a:rPr>
              <a:t>An LEA may apply independently or on behalf of a consortium of early </a:t>
            </a:r>
            <a:r>
              <a:rPr lang="en-US" sz="3000">
                <a:solidFill>
                  <a:prstClr val="white"/>
                </a:solidFill>
                <a:latin typeface="Arial" panose="020B0604020202020204"/>
                <a:cs typeface="Calibri"/>
              </a:rPr>
              <a:t>care and education </a:t>
            </a:r>
            <a:r>
              <a:rPr kumimoji="0" lang="en-US" sz="3000" b="0" i="0" u="none" strike="noStrike" kern="1200" cap="none" spc="0" normalizeH="0" baseline="0" noProof="0">
                <a:ln>
                  <a:noFill/>
                </a:ln>
                <a:solidFill>
                  <a:prstClr val="white"/>
                </a:solidFill>
                <a:effectLst/>
                <a:uLnTx/>
                <a:uFillTx/>
                <a:latin typeface="Arial" panose="020B0604020202020204"/>
                <a:ea typeface="+mn-ea"/>
                <a:cs typeface="Calibri"/>
              </a:rPr>
              <a:t>providers. Consortium </a:t>
            </a:r>
            <a:r>
              <a:rPr lang="en-US" sz="3200">
                <a:effectLst/>
                <a:latin typeface="Arial"/>
                <a:ea typeface="Arial" panose="020B0604020202020204" pitchFamily="34" charset="0"/>
                <a:cs typeface="Arial"/>
              </a:rPr>
              <a:t>partners can be included if they are within the LEA’s attendance area and will provide inclusive early care and education programs on behalf of the </a:t>
            </a:r>
            <a:r>
              <a:rPr lang="en-US" sz="3200">
                <a:effectLst/>
                <a:latin typeface="Arial"/>
                <a:ea typeface="Calibri"/>
                <a:cs typeface="Arial"/>
              </a:rPr>
              <a:t>LEA.</a:t>
            </a:r>
            <a:r>
              <a:rPr lang="en-US">
                <a:latin typeface="Arial"/>
                <a:ea typeface="Calibri"/>
                <a:cs typeface="Arial"/>
              </a:rPr>
              <a:t> </a:t>
            </a:r>
            <a:r>
              <a:rPr lang="en-US" sz="3200">
                <a:effectLst/>
                <a:latin typeface="Arial"/>
                <a:ea typeface="Calibri"/>
                <a:cs typeface="Arial"/>
              </a:rPr>
              <a:t> This includes subsidized early care and education programs that are operated by a Tribal program or a </a:t>
            </a:r>
            <a:r>
              <a:rPr lang="en-US">
                <a:latin typeface="Arial"/>
                <a:ea typeface="Calibri"/>
                <a:cs typeface="Arial"/>
              </a:rPr>
              <a:t>community-based organization (CBO).</a:t>
            </a:r>
            <a:r>
              <a:rPr lang="en-US" sz="3000">
                <a:solidFill>
                  <a:prstClr val="white"/>
                </a:solidFill>
                <a:latin typeface="Arial" panose="020B0604020202020204"/>
                <a:cs typeface="Calibri"/>
              </a:rPr>
              <a:t> </a:t>
            </a:r>
            <a:endParaRPr lang="en-US" sz="3000" b="0" i="0" u="none" strike="noStrike" kern="1200" cap="none" spc="0" normalizeH="0" baseline="0" noProof="0">
              <a:ln>
                <a:noFill/>
              </a:ln>
              <a:solidFill>
                <a:prstClr val="white"/>
              </a:solidFill>
              <a:effectLst/>
              <a:uLnTx/>
              <a:uFillTx/>
              <a:latin typeface="Arial" panose="020B0604020202020204"/>
              <a:cs typeface="Calibri"/>
            </a:endParaRPr>
          </a:p>
          <a:p>
            <a:endParaRPr lang="en-US"/>
          </a:p>
        </p:txBody>
      </p:sp>
      <p:sp>
        <p:nvSpPr>
          <p:cNvPr id="4" name="Slide Number Placeholder 3">
            <a:extLst>
              <a:ext uri="{FF2B5EF4-FFF2-40B4-BE49-F238E27FC236}">
                <a16:creationId xmlns:a16="http://schemas.microsoft.com/office/drawing/2014/main" id="{81904B48-AB05-CCD5-075F-4AFF5A1DFC8E}"/>
              </a:ext>
            </a:extLst>
          </p:cNvPr>
          <p:cNvSpPr>
            <a:spLocks noGrp="1"/>
          </p:cNvSpPr>
          <p:nvPr>
            <p:ph type="sldNum" sz="quarter" idx="10"/>
          </p:nvPr>
        </p:nvSpPr>
        <p:spPr/>
        <p:txBody>
          <a:bodyPr/>
          <a:lstStyle/>
          <a:p>
            <a:fld id="{43627AA6-F28E-4E07-9FB1-B47D85C72865}" type="slidenum">
              <a:rPr lang="en-US" smtClean="0"/>
              <a:pPr/>
              <a:t>9</a:t>
            </a:fld>
            <a:endParaRPr lang="en-US"/>
          </a:p>
        </p:txBody>
      </p:sp>
    </p:spTree>
    <p:extLst>
      <p:ext uri="{BB962C8B-B14F-4D97-AF65-F5344CB8AC3E}">
        <p14:creationId xmlns:p14="http://schemas.microsoft.com/office/powerpoint/2010/main" val="1999566367"/>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CDE Set 8">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5d53618-48f3-4c53-822e-97fce2487a9b">
      <Terms xmlns="http://schemas.microsoft.com/office/infopath/2007/PartnerControls"/>
    </lcf76f155ced4ddcb4097134ff3c332f>
    <TaxCatchAll xmlns="d2fa50a6-e5d8-438f-8be0-26b9f4052a5e" xsi:nil="true"/>
    <SharedWithUsers xmlns="d2fa50a6-e5d8-438f-8be0-26b9f4052a5e">
      <UserInfo>
        <DisplayName>State Preschool Work Members</DisplayName>
        <AccountId>7</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5F90072DE065B4CB63A7B1677D9A81E" ma:contentTypeVersion="13" ma:contentTypeDescription="Create a new document." ma:contentTypeScope="" ma:versionID="9244dbdfb0da6bff53c945ad178f6851">
  <xsd:schema xmlns:xsd="http://www.w3.org/2001/XMLSchema" xmlns:xs="http://www.w3.org/2001/XMLSchema" xmlns:p="http://schemas.microsoft.com/office/2006/metadata/properties" xmlns:ns2="85d53618-48f3-4c53-822e-97fce2487a9b" xmlns:ns3="d2fa50a6-e5d8-438f-8be0-26b9f4052a5e" targetNamespace="http://schemas.microsoft.com/office/2006/metadata/properties" ma:root="true" ma:fieldsID="56b5a7976e4c012312d3d00ef872371d" ns2:_="" ns3:_="">
    <xsd:import namespace="85d53618-48f3-4c53-822e-97fce2487a9b"/>
    <xsd:import namespace="d2fa50a6-e5d8-438f-8be0-26b9f4052a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d53618-48f3-4c53-822e-97fce2487a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2487d89-012e-44bc-975c-10dd49798f89"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fa50a6-e5d8-438f-8be0-26b9f4052a5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a9ac0af-e725-46c3-b349-615bd55734f9}" ma:internalName="TaxCatchAll" ma:showField="CatchAllData" ma:web="d2fa50a6-e5d8-438f-8be0-26b9f4052a5e">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DEB784-F5BD-427B-917F-8E2D93131736}">
  <ds:schemaRefs>
    <ds:schemaRef ds:uri="http://schemas.microsoft.com/sharepoint/v3/contenttype/forms"/>
  </ds:schemaRefs>
</ds:datastoreItem>
</file>

<file path=customXml/itemProps2.xml><?xml version="1.0" encoding="utf-8"?>
<ds:datastoreItem xmlns:ds="http://schemas.openxmlformats.org/officeDocument/2006/customXml" ds:itemID="{9F0EF374-759F-43EA-AD89-74E5A2EA949C}">
  <ds:schemaRef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purl.org/dc/terms/"/>
    <ds:schemaRef ds:uri="d2fa50a6-e5d8-438f-8be0-26b9f4052a5e"/>
    <ds:schemaRef ds:uri="85d53618-48f3-4c53-822e-97fce2487a9b"/>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C75B0F0-D78A-41D7-B25D-4B2624077A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d53618-48f3-4c53-822e-97fce2487a9b"/>
    <ds:schemaRef ds:uri="d2fa50a6-e5d8-438f-8be0-26b9f4052a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1894</Words>
  <Application>Microsoft Office PowerPoint</Application>
  <PresentationFormat>Widescreen</PresentationFormat>
  <Paragraphs>292</Paragraphs>
  <Slides>41</Slides>
  <Notes>41</Notes>
  <HiddenSlides>0</HiddenSlides>
  <MMClips>0</MMClips>
  <ScaleCrop>false</ScaleCrop>
  <HeadingPairs>
    <vt:vector size="6" baseType="variant">
      <vt:variant>
        <vt:lpstr>Fonts Used</vt:lpstr>
      </vt:variant>
      <vt:variant>
        <vt:i4>6</vt:i4>
      </vt:variant>
      <vt:variant>
        <vt:lpstr>Theme</vt:lpstr>
      </vt:variant>
      <vt:variant>
        <vt:i4>8</vt:i4>
      </vt:variant>
      <vt:variant>
        <vt:lpstr>Slide Titles</vt:lpstr>
      </vt:variant>
      <vt:variant>
        <vt:i4>41</vt:i4>
      </vt:variant>
    </vt:vector>
  </HeadingPairs>
  <TitlesOfParts>
    <vt:vector size="55" baseType="lpstr">
      <vt:lpstr>Arial</vt:lpstr>
      <vt:lpstr>Calibri</vt:lpstr>
      <vt:lpstr>Courier New</vt:lpstr>
      <vt:lpstr>Symbol</vt:lpstr>
      <vt:lpstr>Times New Roman</vt:lpstr>
      <vt:lpstr>Wingdings</vt:lpstr>
      <vt:lpstr>CDE Set 1</vt:lpstr>
      <vt:lpstr>CDE Set 2</vt:lpstr>
      <vt:lpstr>CDE Set 3</vt:lpstr>
      <vt:lpstr>CDE Set 4</vt:lpstr>
      <vt:lpstr>CDE Set 5</vt:lpstr>
      <vt:lpstr>CDE Set 6</vt:lpstr>
      <vt:lpstr>CDE Set 7</vt:lpstr>
      <vt:lpstr>CDE Set 8</vt:lpstr>
      <vt:lpstr>Inclusive Early Education Expansion Program (IEEEP) Technical Assistance Webinar February 15, 2024 3:30-4:30 p.m.</vt:lpstr>
      <vt:lpstr>Agenda</vt:lpstr>
      <vt:lpstr>IEEEP Introduction</vt:lpstr>
      <vt:lpstr>Introduction</vt:lpstr>
      <vt:lpstr>Introduction (1)  </vt:lpstr>
      <vt:lpstr>Introduction (2)</vt:lpstr>
      <vt:lpstr>IEEEP  Basic Information</vt:lpstr>
      <vt:lpstr>Basic Information (1)</vt:lpstr>
      <vt:lpstr>Basic Information (2)</vt:lpstr>
      <vt:lpstr>Basic Information (3)</vt:lpstr>
      <vt:lpstr>Basic Information (4)</vt:lpstr>
      <vt:lpstr>Basic Information (5)</vt:lpstr>
      <vt:lpstr>IEEEP  Fundamental Information</vt:lpstr>
      <vt:lpstr>Fundamental Information (1)</vt:lpstr>
      <vt:lpstr>Fundamental Information (2) </vt:lpstr>
      <vt:lpstr>Fundamental Information (3)</vt:lpstr>
      <vt:lpstr>Fundamental Information (4)</vt:lpstr>
      <vt:lpstr>IEEEP  The Application</vt:lpstr>
      <vt:lpstr>Submission Information</vt:lpstr>
      <vt:lpstr>Online Application System</vt:lpstr>
      <vt:lpstr>The Application -  Required Areas for Grantees</vt:lpstr>
      <vt:lpstr>Section I</vt:lpstr>
      <vt:lpstr>The Application - Section I: Applicant Information </vt:lpstr>
      <vt:lpstr>The Application - Section I: Applicant Information (2)</vt:lpstr>
      <vt:lpstr>Section II</vt:lpstr>
      <vt:lpstr>The Application -  Section II: Projected Increased Access</vt:lpstr>
      <vt:lpstr>Section III</vt:lpstr>
      <vt:lpstr>The Application -  Section III: Planning Template</vt:lpstr>
      <vt:lpstr>The Application -  Section III: Planning Template (2)</vt:lpstr>
      <vt:lpstr>Section IV</vt:lpstr>
      <vt:lpstr>The Application -  Section IV: Application Budget</vt:lpstr>
      <vt:lpstr>The Application -  Section IV: Application Budget (2)</vt:lpstr>
      <vt:lpstr>Section V</vt:lpstr>
      <vt:lpstr>The Application -  Section V: Allocation Priority</vt:lpstr>
      <vt:lpstr>Award Determinations</vt:lpstr>
      <vt:lpstr>Award Determinations – Eligibility</vt:lpstr>
      <vt:lpstr>Award Determinations –  Accountability </vt:lpstr>
      <vt:lpstr>Key Dates</vt:lpstr>
      <vt:lpstr>Key Dates </vt:lpstr>
      <vt:lpstr> Questions and  Answers  IEEEP-RFA@cde.ca.gov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 IEEEP Technical Assistance Webinar Slides</dc:title>
  <dc:subject>February 15, 2024 Inclusive Early Education Expansion Program (IEEEP) Technical Assistance Webinar.</dc:subject>
  <dc:creator/>
  <cp:lastModifiedBy/>
  <cp:revision>1</cp:revision>
  <dcterms:created xsi:type="dcterms:W3CDTF">2024-02-21T19:11:32Z</dcterms:created>
  <dcterms:modified xsi:type="dcterms:W3CDTF">2025-02-04T23:12:01Z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Person">
    <vt:lpwstr/>
  </property>
  <property fmtid="{D5CDD505-2E9C-101B-9397-08002B2CF9AE}" pid="4" name="ContentTypeId">
    <vt:lpwstr>0x010100A5F90072DE065B4CB63A7B1677D9A81E</vt:lpwstr>
  </property>
</Properties>
</file>