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6"/>
  </p:notesMasterIdLst>
  <p:sldIdLst>
    <p:sldId id="576" r:id="rId2"/>
    <p:sldId id="541" r:id="rId3"/>
    <p:sldId id="477" r:id="rId4"/>
    <p:sldId id="572" r:id="rId5"/>
    <p:sldId id="446" r:id="rId6"/>
    <p:sldId id="573" r:id="rId7"/>
    <p:sldId id="542" r:id="rId8"/>
    <p:sldId id="568" r:id="rId9"/>
    <p:sldId id="543" r:id="rId10"/>
    <p:sldId id="544" r:id="rId11"/>
    <p:sldId id="534" r:id="rId12"/>
    <p:sldId id="531" r:id="rId13"/>
    <p:sldId id="545" r:id="rId14"/>
    <p:sldId id="583" r:id="rId15"/>
    <p:sldId id="584" r:id="rId16"/>
    <p:sldId id="577" r:id="rId17"/>
    <p:sldId id="551" r:id="rId18"/>
    <p:sldId id="570" r:id="rId19"/>
    <p:sldId id="552" r:id="rId20"/>
    <p:sldId id="553" r:id="rId21"/>
    <p:sldId id="502" r:id="rId22"/>
    <p:sldId id="554" r:id="rId23"/>
    <p:sldId id="555" r:id="rId24"/>
    <p:sldId id="571" r:id="rId25"/>
    <p:sldId id="556" r:id="rId26"/>
    <p:sldId id="557" r:id="rId27"/>
    <p:sldId id="582" r:id="rId28"/>
    <p:sldId id="579" r:id="rId29"/>
    <p:sldId id="585" r:id="rId30"/>
    <p:sldId id="580" r:id="rId31"/>
    <p:sldId id="581" r:id="rId32"/>
    <p:sldId id="559" r:id="rId33"/>
    <p:sldId id="560" r:id="rId34"/>
    <p:sldId id="561" r:id="rId35"/>
    <p:sldId id="562" r:id="rId36"/>
    <p:sldId id="563" r:id="rId37"/>
    <p:sldId id="564" r:id="rId38"/>
    <p:sldId id="565" r:id="rId39"/>
    <p:sldId id="566" r:id="rId40"/>
    <p:sldId id="453" r:id="rId41"/>
    <p:sldId id="578" r:id="rId42"/>
    <p:sldId id="505" r:id="rId43"/>
    <p:sldId id="506" r:id="rId44"/>
    <p:sldId id="56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793" autoAdjust="0"/>
  </p:normalViewPr>
  <p:slideViewPr>
    <p:cSldViewPr snapToGrid="0" snapToObjects="1">
      <p:cViewPr varScale="1">
        <p:scale>
          <a:sx n="52" d="100"/>
          <a:sy n="52" d="100"/>
        </p:scale>
        <p:origin x="10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6133E-F6AB-C44B-8E1E-585936C604D4}"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FF83F-D0C9-624B-BE4D-D3D88CB3816D}" type="slidenum">
              <a:rPr lang="en-US" smtClean="0"/>
              <a:t>‹#›</a:t>
            </a:fld>
            <a:endParaRPr lang="en-US"/>
          </a:p>
        </p:txBody>
      </p:sp>
    </p:spTree>
    <p:extLst>
      <p:ext uri="{BB962C8B-B14F-4D97-AF65-F5344CB8AC3E}">
        <p14:creationId xmlns:p14="http://schemas.microsoft.com/office/powerpoint/2010/main" val="555254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an overview on the 21</a:t>
            </a:r>
            <a:r>
              <a:rPr lang="en-US" baseline="30000" dirty="0"/>
              <a:t>st</a:t>
            </a:r>
            <a:r>
              <a:rPr lang="en-US" baseline="0" dirty="0"/>
              <a:t> Century Community Learning Centers and After School Safety and Enrichment for Teens Cohort 15 Request For Applications overview. Herein referred to as 21</a:t>
            </a:r>
            <a:r>
              <a:rPr lang="en-US" baseline="30000" dirty="0"/>
              <a:t>st</a:t>
            </a:r>
            <a:r>
              <a:rPr lang="en-US" baseline="0" dirty="0"/>
              <a:t> CCLC and 21</a:t>
            </a:r>
            <a:r>
              <a:rPr lang="en-US" baseline="30000" dirty="0"/>
              <a:t>st</a:t>
            </a:r>
            <a:r>
              <a:rPr lang="en-US" baseline="0" dirty="0"/>
              <a:t> CCLC ASSETs RFA.</a:t>
            </a:r>
          </a:p>
          <a:p>
            <a:endParaRPr lang="en-US" baseline="0" dirty="0"/>
          </a:p>
          <a:p>
            <a:r>
              <a:rPr lang="en-US" baseline="0" dirty="0"/>
              <a:t>The intent of this presentation is to provide an overview of the application process and review the application’s major changes for cohort 15.</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a:t>
            </a:fld>
            <a:endParaRPr lang="en-US"/>
          </a:p>
        </p:txBody>
      </p:sp>
    </p:spTree>
    <p:extLst>
      <p:ext uri="{BB962C8B-B14F-4D97-AF65-F5344CB8AC3E}">
        <p14:creationId xmlns:p14="http://schemas.microsoft.com/office/powerpoint/2010/main" val="119898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So, what</a:t>
            </a:r>
            <a:r>
              <a:rPr lang="en-US" baseline="0" dirty="0"/>
              <a:t> entities are eligible to apply on behalf of an eligible school?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Some eligible entities can include: </a:t>
            </a:r>
          </a:p>
          <a:p>
            <a:pPr marL="171450" indent="-171450">
              <a:buFont typeface="Arial" panose="020B0604020202020204" pitchFamily="34" charset="0"/>
              <a:buChar char="•"/>
            </a:pPr>
            <a:r>
              <a:rPr lang="en-US" sz="1200" dirty="0">
                <a:latin typeface="Baskerville Old Face" panose="02020602080505020303" pitchFamily="18" charset="0"/>
              </a:rPr>
              <a:t>LEAs, including school districts and county offices of education, as</a:t>
            </a:r>
            <a:r>
              <a:rPr lang="en-US" sz="1200" baseline="0" dirty="0">
                <a:latin typeface="Baskerville Old Face" panose="02020602080505020303" pitchFamily="18" charset="0"/>
              </a:rPr>
              <a:t> well as</a:t>
            </a:r>
            <a:r>
              <a:rPr lang="en-US" sz="1200" dirty="0">
                <a:latin typeface="Baskerville Old Face" panose="02020602080505020303" pitchFamily="18" charset="0"/>
              </a:rPr>
              <a:t> direct funded charter schools</a:t>
            </a:r>
          </a:p>
          <a:p>
            <a:pPr marL="171450" lvl="0" indent="-171450" fontAlgn="base">
              <a:buFont typeface="Arial" panose="020B0604020202020204" pitchFamily="34" charset="0"/>
              <a:buChar char="•"/>
            </a:pPr>
            <a:r>
              <a:rPr lang="en-US" sz="1200" dirty="0">
                <a:latin typeface="Baskerville Old Face" panose="02020602080505020303" pitchFamily="18" charset="0"/>
              </a:rPr>
              <a:t>Private schools, provided that they serve public school students</a:t>
            </a:r>
          </a:p>
          <a:p>
            <a:pPr marL="171450" lvl="0" indent="-171450" fontAlgn="base">
              <a:buFont typeface="Arial" panose="020B0604020202020204" pitchFamily="34" charset="0"/>
              <a:buChar char="•"/>
            </a:pPr>
            <a:r>
              <a:rPr lang="en-US" sz="1200" dirty="0">
                <a:latin typeface="Baskerville Old Face" panose="02020602080505020303" pitchFamily="18" charset="0"/>
              </a:rPr>
              <a:t>Nonprofit agencies</a:t>
            </a:r>
          </a:p>
          <a:p>
            <a:pPr marL="171450" lvl="0" indent="-171450" fontAlgn="base">
              <a:buFont typeface="Arial" panose="020B0604020202020204" pitchFamily="34" charset="0"/>
              <a:buChar char="•"/>
            </a:pPr>
            <a:r>
              <a:rPr lang="en-US" sz="1200" dirty="0">
                <a:latin typeface="Baskerville Old Face" panose="02020602080505020303" pitchFamily="18" charset="0"/>
              </a:rPr>
              <a:t>Public entities, city and county government agencies, organizations, or other private entities</a:t>
            </a:r>
          </a:p>
          <a:p>
            <a:pPr marL="171450" lvl="0" indent="-171450" fontAlgn="base">
              <a:buFont typeface="Arial" panose="020B0604020202020204" pitchFamily="34" charset="0"/>
              <a:buChar char="•"/>
            </a:pPr>
            <a:r>
              <a:rPr lang="en-US" sz="1200" dirty="0">
                <a:latin typeface="Baskerville Old Face" panose="02020602080505020303" pitchFamily="18" charset="0"/>
              </a:rPr>
              <a:t>Institutions of higher education</a:t>
            </a:r>
          </a:p>
          <a:p>
            <a:pPr marL="171450" lvl="0" indent="-171450" fontAlgn="base">
              <a:buFont typeface="Arial" panose="020B0604020202020204" pitchFamily="34" charset="0"/>
              <a:buChar char="•"/>
            </a:pPr>
            <a:r>
              <a:rPr lang="en-US" sz="1200" dirty="0">
                <a:latin typeface="Baskerville Old Face" panose="02020602080505020303" pitchFamily="18" charset="0"/>
              </a:rPr>
              <a:t>Native American tribes or tribal organizations, and</a:t>
            </a:r>
          </a:p>
          <a:p>
            <a:pPr marL="171450" lvl="0" indent="-171450" fontAlgn="base">
              <a:buFont typeface="Arial" panose="020B0604020202020204" pitchFamily="34" charset="0"/>
              <a:buChar char="•"/>
            </a:pPr>
            <a:r>
              <a:rPr lang="en-US" sz="1200" dirty="0">
                <a:latin typeface="Baskerville Old Face" panose="02020602080505020303" pitchFamily="18" charset="0"/>
              </a:rPr>
              <a:t>Community Based Organizations</a:t>
            </a:r>
          </a:p>
          <a:p>
            <a:pPr marL="0" lvl="0" indent="0" fontAlgn="base">
              <a:buFont typeface="Arial" panose="020B0604020202020204" pitchFamily="34" charset="0"/>
              <a:buNone/>
            </a:pPr>
            <a:endParaRPr lang="en-US" sz="1200" dirty="0">
              <a:latin typeface="Baskerville Old Face" panose="02020602080505020303" pitchFamily="18" charset="0"/>
            </a:endParaRPr>
          </a:p>
          <a:p>
            <a:pPr marL="0" lvl="0" indent="0" fontAlgn="base">
              <a:buFont typeface="Arial" panose="020B0604020202020204" pitchFamily="34" charset="0"/>
              <a:buNone/>
            </a:pPr>
            <a:endParaRPr lang="en-US" sz="1200"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10</a:t>
            </a:fld>
            <a:endParaRPr lang="en-US"/>
          </a:p>
        </p:txBody>
      </p:sp>
    </p:spTree>
    <p:extLst>
      <p:ext uri="{BB962C8B-B14F-4D97-AF65-F5344CB8AC3E}">
        <p14:creationId xmlns:p14="http://schemas.microsoft.com/office/powerpoint/2010/main" val="368768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also wanted to expand on eligible entities that may not apply for funding through this RFA. </a:t>
            </a:r>
          </a:p>
          <a:p>
            <a:endParaRPr lang="en-US" baseline="0" dirty="0"/>
          </a:p>
          <a:p>
            <a:r>
              <a:rPr lang="en-US" baseline="0" dirty="0"/>
              <a:t>The first is existing After School Education and Safety programs, also known as ASES, that are looking to apply for before school or equitable access funding. Current ASES programs are able to apply for an after school base grant through 21</a:t>
            </a:r>
            <a:r>
              <a:rPr lang="en-US" baseline="30000" dirty="0"/>
              <a:t>st</a:t>
            </a:r>
            <a:r>
              <a:rPr lang="en-US" baseline="0" dirty="0"/>
              <a:t> CCLC or a summer/ supplemental grant through 21</a:t>
            </a:r>
            <a:r>
              <a:rPr lang="en-US" baseline="30000" dirty="0"/>
              <a:t>st</a:t>
            </a:r>
            <a:r>
              <a:rPr lang="en-US" baseline="0" dirty="0"/>
              <a:t> CCLC. When a school site has both ASES and 21</a:t>
            </a:r>
            <a:r>
              <a:rPr lang="en-US" baseline="30000" dirty="0"/>
              <a:t>st</a:t>
            </a:r>
            <a:r>
              <a:rPr lang="en-US" baseline="0" dirty="0"/>
              <a:t> CCLC after school base programs, this is known as a dual funded site. </a:t>
            </a:r>
          </a:p>
          <a:p>
            <a:endParaRPr lang="en-US" dirty="0"/>
          </a:p>
          <a:p>
            <a:r>
              <a:rPr lang="en-US" dirty="0"/>
              <a:t>Next is 21st CCLC grantees looking to increase their grant funding to the legislative cap. Unfortunately, 21st CCLC grantees are unable to apply for additional funding or add program components to an existing grant.</a:t>
            </a:r>
          </a:p>
        </p:txBody>
      </p:sp>
      <p:sp>
        <p:nvSpPr>
          <p:cNvPr id="4" name="Slide Number Placeholder 3"/>
          <p:cNvSpPr>
            <a:spLocks noGrp="1"/>
          </p:cNvSpPr>
          <p:nvPr>
            <p:ph type="sldNum" sz="quarter" idx="10"/>
          </p:nvPr>
        </p:nvSpPr>
        <p:spPr/>
        <p:txBody>
          <a:bodyPr/>
          <a:lstStyle/>
          <a:p>
            <a:fld id="{8D2FF83F-D0C9-624B-BE4D-D3D88CB3816D}" type="slidenum">
              <a:rPr lang="en-US" smtClean="0"/>
              <a:t>11</a:t>
            </a:fld>
            <a:endParaRPr lang="en-US"/>
          </a:p>
        </p:txBody>
      </p:sp>
    </p:spTree>
    <p:extLst>
      <p:ext uri="{BB962C8B-B14F-4D97-AF65-F5344CB8AC3E}">
        <p14:creationId xmlns:p14="http://schemas.microsoft.com/office/powerpoint/2010/main" val="155051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current grantee is applying,</a:t>
            </a:r>
            <a:r>
              <a:rPr lang="en-US" baseline="0" dirty="0"/>
              <a:t> whether funded through ASES or 21</a:t>
            </a:r>
            <a:r>
              <a:rPr lang="en-US" baseline="30000" dirty="0"/>
              <a:t>st</a:t>
            </a:r>
            <a:r>
              <a:rPr lang="en-US" baseline="0" dirty="0"/>
              <a:t> CCLC, they need to be in good standing.</a:t>
            </a:r>
          </a:p>
          <a:p>
            <a:endParaRPr lang="en-US" baseline="0" dirty="0"/>
          </a:p>
          <a:p>
            <a:r>
              <a:rPr lang="en-US" baseline="0" dirty="0"/>
              <a:t>What does good standing mean?</a:t>
            </a:r>
          </a:p>
          <a:p>
            <a:r>
              <a:rPr lang="en-US" baseline="0" dirty="0"/>
              <a:t>This means that the grantee has submitted all required reports, including attendance, expenditure, Annual Performance Reports and evaluations by the application due date. In addition to this, sites must not have any unresolved annual independent audit findings or Federal Program Monitoring findings. </a:t>
            </a:r>
          </a:p>
          <a:p>
            <a:endParaRPr lang="en-US" baseline="0" dirty="0"/>
          </a:p>
          <a:p>
            <a:r>
              <a:rPr lang="en-US" baseline="0" dirty="0"/>
              <a:t>A question we receive often is: “if one of the currently funded school sites is considered “not in good standing” is the grantee itself considered “not in good standing”</a:t>
            </a:r>
          </a:p>
          <a:p>
            <a:endParaRPr lang="en-US" baseline="0" dirty="0"/>
          </a:p>
          <a:p>
            <a:r>
              <a:rPr lang="en-US" baseline="0" dirty="0"/>
              <a:t>The answer is yes. All requirements must be met for all of the current schools listed on the grant in order for the grantee to be considered in good standing. If one or more sites is not in good standing by the due date of the application, the grantee is ineligible to apply for additional funding. </a:t>
            </a: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12</a:t>
            </a:fld>
            <a:endParaRPr lang="en-US"/>
          </a:p>
        </p:txBody>
      </p:sp>
    </p:spTree>
    <p:extLst>
      <p:ext uri="{BB962C8B-B14F-4D97-AF65-F5344CB8AC3E}">
        <p14:creationId xmlns:p14="http://schemas.microsoft.com/office/powerpoint/2010/main" val="315885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in Cohort</a:t>
            </a:r>
            <a:r>
              <a:rPr lang="en-US" baseline="0" dirty="0"/>
              <a:t> 15?</a:t>
            </a:r>
          </a:p>
          <a:p>
            <a:r>
              <a:rPr lang="en-US" baseline="0" dirty="0"/>
              <a:t>We have made some changes from Cohort 14 to make a more comprehensive, clear RFA that is in line with our priorities as a state. </a:t>
            </a:r>
          </a:p>
          <a:p>
            <a:br>
              <a:rPr lang="en-US" baseline="0" dirty="0"/>
            </a:br>
            <a:r>
              <a:rPr lang="en-US" baseline="0" dirty="0"/>
              <a:t>The first change is that charter schools are no longer required to consult with private schools. Part of the application requires local education agencies to consult with a local private school to participate with the program. Charter schools do not have an attendance boundary, thus they are not required to provide any of the federal equitable services program including private school consultation. </a:t>
            </a:r>
          </a:p>
          <a:p>
            <a:endParaRPr lang="en-US" baseline="0" dirty="0"/>
          </a:p>
          <a:p>
            <a:r>
              <a:rPr lang="en-US" baseline="0" dirty="0"/>
              <a:t>The second change is in regard to the mandatory six assessments that must be taken and passed with a score of no less than 80% by every applicant and co-applicant listed on the application. We have clarified the requirements as a result of some confusion in Cohort 14. This includes: </a:t>
            </a:r>
          </a:p>
          <a:p>
            <a:r>
              <a:rPr lang="en-US" baseline="0" dirty="0"/>
              <a:t>-Assessments must be taken by every applicant and co-applicant every cohort. Even if they have taken the assessments for a previous cohort, those results will not be counted for Cohort 15. </a:t>
            </a:r>
          </a:p>
          <a:p>
            <a:r>
              <a:rPr lang="en-US" baseline="0" dirty="0"/>
              <a:t>-Individuals must take and pass the assessments for their organization and are unable to take the assessments for other organizations listed on their application. Please make sure that the right organization name is inputted in the assessment so they can get proper credit. </a:t>
            </a:r>
          </a:p>
          <a:p>
            <a:endParaRPr lang="en-US" baseline="0" dirty="0"/>
          </a:p>
          <a:p>
            <a:endParaRPr lang="en-US" baseline="0" dirty="0"/>
          </a:p>
          <a:p>
            <a:r>
              <a:rPr lang="en-US" baseline="0" dirty="0"/>
              <a:t>The third change is just a clarification that ALL components of the RFA are due by November 16</a:t>
            </a:r>
            <a:r>
              <a:rPr lang="en-US" baseline="30000" dirty="0"/>
              <a:t>th</a:t>
            </a:r>
            <a:r>
              <a:rPr lang="en-US" baseline="0" dirty="0"/>
              <a:t> at 4pm. Post marks will be honored. This includes the following components: ASSIST, FAAST, Assessments and the hardcopy application. </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13</a:t>
            </a:fld>
            <a:endParaRPr lang="en-US"/>
          </a:p>
        </p:txBody>
      </p:sp>
    </p:spTree>
    <p:extLst>
      <p:ext uri="{BB962C8B-B14F-4D97-AF65-F5344CB8AC3E}">
        <p14:creationId xmlns:p14="http://schemas.microsoft.com/office/powerpoint/2010/main" val="64261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in Cohort</a:t>
            </a:r>
            <a:r>
              <a:rPr lang="en-US" baseline="0" dirty="0"/>
              <a:t> 15?</a:t>
            </a:r>
          </a:p>
          <a:p>
            <a:endParaRPr lang="en-US" dirty="0"/>
          </a:p>
          <a:p>
            <a:r>
              <a:rPr lang="en-US" dirty="0"/>
              <a:t>The fourth change is the fact that grant reductions will be implemented and impact the priority and funding process for Cohort 15. </a:t>
            </a:r>
          </a:p>
          <a:p>
            <a:endParaRPr lang="en-US" dirty="0"/>
          </a:p>
          <a:p>
            <a:r>
              <a:rPr lang="en-US" dirty="0"/>
              <a:t>Lastly, program narrative components will no longer be reviewed individually but will be reviewed holistically and given one overall pass or fail score. Previously, each of the 12 components were reviewed and scored (pass or fail). Applicants had to pass 7 of the 12 components in order to advance in the funding process. This is no longer the case. </a:t>
            </a:r>
          </a:p>
        </p:txBody>
      </p:sp>
      <p:sp>
        <p:nvSpPr>
          <p:cNvPr id="4" name="Slide Number Placeholder 3"/>
          <p:cNvSpPr>
            <a:spLocks noGrp="1"/>
          </p:cNvSpPr>
          <p:nvPr>
            <p:ph type="sldNum" sz="quarter" idx="5"/>
          </p:nvPr>
        </p:nvSpPr>
        <p:spPr/>
        <p:txBody>
          <a:bodyPr/>
          <a:lstStyle/>
          <a:p>
            <a:fld id="{8D2FF83F-D0C9-624B-BE4D-D3D88CB3816D}" type="slidenum">
              <a:rPr lang="en-US" smtClean="0"/>
              <a:t>14</a:t>
            </a:fld>
            <a:endParaRPr lang="en-US"/>
          </a:p>
        </p:txBody>
      </p:sp>
    </p:spTree>
    <p:extLst>
      <p:ext uri="{BB962C8B-B14F-4D97-AF65-F5344CB8AC3E}">
        <p14:creationId xmlns:p14="http://schemas.microsoft.com/office/powerpoint/2010/main" val="232836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appeals timeline is going from 30 days to 10 days.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a program wants to charge a fee, this must be approved by the U.S. Department of Education, not the CDE. The applicant must complete the required forms and submit with the application. These will be reviewed by the CDE and the US Department of Education.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Both applicants and co-applicants must be in good standing in order to be eligible to apply for 21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CCLC funding. </a:t>
            </a:r>
          </a:p>
        </p:txBody>
      </p:sp>
      <p:sp>
        <p:nvSpPr>
          <p:cNvPr id="4" name="Slide Number Placeholder 3"/>
          <p:cNvSpPr>
            <a:spLocks noGrp="1"/>
          </p:cNvSpPr>
          <p:nvPr>
            <p:ph type="sldNum" sz="quarter" idx="5"/>
          </p:nvPr>
        </p:nvSpPr>
        <p:spPr/>
        <p:txBody>
          <a:bodyPr/>
          <a:lstStyle/>
          <a:p>
            <a:fld id="{8D2FF83F-D0C9-624B-BE4D-D3D88CB3816D}" type="slidenum">
              <a:rPr lang="en-US" smtClean="0"/>
              <a:t>15</a:t>
            </a:fld>
            <a:endParaRPr lang="en-US"/>
          </a:p>
        </p:txBody>
      </p:sp>
    </p:spTree>
    <p:extLst>
      <p:ext uri="{BB962C8B-B14F-4D97-AF65-F5344CB8AC3E}">
        <p14:creationId xmlns:p14="http://schemas.microsoft.com/office/powerpoint/2010/main" val="49372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of this video will </a:t>
            </a:r>
            <a:r>
              <a:rPr lang="en-US" baseline="0" dirty="0"/>
              <a:t>review the 5 step application process. </a:t>
            </a:r>
          </a:p>
          <a:p>
            <a:endParaRPr lang="en-US" baseline="0" dirty="0"/>
          </a:p>
          <a:p>
            <a:r>
              <a:rPr lang="en-US" baseline="0" dirty="0"/>
              <a:t>Step 1 is the RFA submission, which is a two part requirement.</a:t>
            </a:r>
          </a:p>
          <a:p>
            <a:r>
              <a:rPr lang="en-US" baseline="0" dirty="0"/>
              <a:t>Step 2: Application review and Evaluation</a:t>
            </a:r>
          </a:p>
          <a:p>
            <a:r>
              <a:rPr lang="en-US" baseline="0" dirty="0"/>
              <a:t>Step 3: Geographic distribution</a:t>
            </a:r>
          </a:p>
          <a:p>
            <a:r>
              <a:rPr lang="en-US" baseline="0" dirty="0"/>
              <a:t>Step 4 is the funding priority, and </a:t>
            </a:r>
          </a:p>
          <a:p>
            <a:r>
              <a:rPr lang="en-US" baseline="0" dirty="0"/>
              <a:t>Step 5: is Free and reduced priced meal determinations.</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16</a:t>
            </a:fld>
            <a:endParaRPr lang="en-US"/>
          </a:p>
        </p:txBody>
      </p:sp>
    </p:spTree>
    <p:extLst>
      <p:ext uri="{BB962C8B-B14F-4D97-AF65-F5344CB8AC3E}">
        <p14:creationId xmlns:p14="http://schemas.microsoft.com/office/powerpoint/2010/main" val="833044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a:t>
            </a:r>
            <a:r>
              <a:rPr lang="en-US" baseline="0" dirty="0"/>
              <a:t> the submission of the RFA. This is a two part component. </a:t>
            </a:r>
          </a:p>
          <a:p>
            <a:r>
              <a:rPr lang="en-US" baseline="0" dirty="0"/>
              <a:t>The first part, which is 1A on your slide, is the submission into ASSIST, also known as After School Support and Information System. While some items will be submitted electronically into ASSIST, there are pieces that need wet signatures and need a hardcopy submission. This is where applicants will download forms, complete and submit. The forms necessary for submission include:</a:t>
            </a:r>
            <a:r>
              <a:rPr lang="en-US" b="0" i="0" baseline="0" dirty="0"/>
              <a:t> </a:t>
            </a:r>
            <a:r>
              <a:rPr lang="en-US" b="0" i="0" baseline="0" dirty="0">
                <a:solidFill>
                  <a:srgbClr val="FFFF00"/>
                </a:solidFill>
              </a:rPr>
              <a:t>Cover Page, Authorized Designee, Signatures and Approvals, Off-Site Program Form, Private School Consultation, Funding Priority Certification, Award Calculator, Disqualification form, ESSA Assurances, Education Code Assurances, Equitable Access Assurances, Program Income Form and Narrative, and Co-Applicant Form. </a:t>
            </a:r>
          </a:p>
          <a:p>
            <a:endParaRPr lang="en-US" baseline="0" dirty="0"/>
          </a:p>
          <a:p>
            <a:r>
              <a:rPr lang="en-US" baseline="0" dirty="0"/>
              <a:t> It is important to note that not all of the forms will be applicable to every application. For example, if you are not applying for the equitable access grant, you do not need to sign and submit those assurances. </a:t>
            </a:r>
          </a:p>
        </p:txBody>
      </p:sp>
      <p:sp>
        <p:nvSpPr>
          <p:cNvPr id="4" name="Slide Number Placeholder 3"/>
          <p:cNvSpPr>
            <a:spLocks noGrp="1"/>
          </p:cNvSpPr>
          <p:nvPr>
            <p:ph type="sldNum" sz="quarter" idx="5"/>
          </p:nvPr>
        </p:nvSpPr>
        <p:spPr/>
        <p:txBody>
          <a:bodyPr/>
          <a:lstStyle/>
          <a:p>
            <a:fld id="{8D2FF83F-D0C9-624B-BE4D-D3D88CB3816D}" type="slidenum">
              <a:rPr lang="en-US" smtClean="0"/>
              <a:t>17</a:t>
            </a:fld>
            <a:endParaRPr lang="en-US"/>
          </a:p>
        </p:txBody>
      </p:sp>
    </p:spTree>
    <p:extLst>
      <p:ext uri="{BB962C8B-B14F-4D97-AF65-F5344CB8AC3E}">
        <p14:creationId xmlns:p14="http://schemas.microsoft.com/office/powerpoint/2010/main" val="34951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step of this requirement is the submission of your program narrative in FAAST, known as Financial Assistance Application Submittal tool. This portion is submitted electronically through the FAAST system. Applicants will need to address each section outlined at the end of the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18</a:t>
            </a:fld>
            <a:endParaRPr lang="en-US"/>
          </a:p>
        </p:txBody>
      </p:sp>
    </p:spTree>
    <p:extLst>
      <p:ext uri="{BB962C8B-B14F-4D97-AF65-F5344CB8AC3E}">
        <p14:creationId xmlns:p14="http://schemas.microsoft.com/office/powerpoint/2010/main" val="400053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Let’s discuss application narratives. There are 12 sections to the basic program narrative with</a:t>
            </a:r>
            <a:r>
              <a:rPr lang="en-US" baseline="0" dirty="0"/>
              <a:t> another narrative for programs applying for equitable access. The program narrative is based on the Quality Standards for Expanded Learning in California. The Quality Standards </a:t>
            </a:r>
            <a:r>
              <a:rPr lang="en-US" sz="1200" b="0" i="0" u="none" strike="noStrike" cap="none" dirty="0">
                <a:solidFill>
                  <a:schemeClr val="dk1"/>
                </a:solidFill>
                <a:latin typeface="Baskerville Old Face" panose="02020602080505020303" pitchFamily="18" charset="0"/>
                <a:ea typeface="Arial"/>
                <a:cs typeface="Arial"/>
                <a:sym typeface="Arial"/>
              </a:rPr>
              <a:t>provide the framework for the online application narratives for both 21</a:t>
            </a:r>
            <a:r>
              <a:rPr lang="en-US" sz="1200" b="0" i="0" u="none" strike="noStrike" cap="none" baseline="30000" dirty="0">
                <a:solidFill>
                  <a:schemeClr val="dk1"/>
                </a:solidFill>
                <a:latin typeface="Baskerville Old Face" panose="02020602080505020303" pitchFamily="18" charset="0"/>
                <a:ea typeface="Arial"/>
                <a:cs typeface="Arial"/>
                <a:sym typeface="Arial"/>
              </a:rPr>
              <a:t>st</a:t>
            </a:r>
            <a:r>
              <a:rPr lang="en-US" sz="1200" b="0" i="0" u="none" strike="noStrike" cap="none" dirty="0">
                <a:solidFill>
                  <a:schemeClr val="dk1"/>
                </a:solidFill>
                <a:latin typeface="Baskerville Old Face" panose="02020602080505020303" pitchFamily="18" charset="0"/>
                <a:ea typeface="Arial"/>
                <a:cs typeface="Arial"/>
                <a:sym typeface="Arial"/>
              </a:rPr>
              <a:t> CCLC and ASSETs. Application narratives will be reviewed for </a:t>
            </a:r>
            <a:r>
              <a:rPr lang="en-US" sz="1200" b="1" i="0" u="none" strike="noStrike" cap="none" dirty="0">
                <a:solidFill>
                  <a:schemeClr val="dk1"/>
                </a:solidFill>
                <a:latin typeface="Baskerville Old Face" panose="02020602080505020303" pitchFamily="18" charset="0"/>
                <a:ea typeface="Arial"/>
                <a:cs typeface="Arial"/>
                <a:sym typeface="Arial"/>
              </a:rPr>
              <a:t>quality</a:t>
            </a:r>
            <a:r>
              <a:rPr lang="en-US" sz="1200" b="0" i="0" u="none" strike="noStrike" cap="none" dirty="0">
                <a:solidFill>
                  <a:schemeClr val="dk1"/>
                </a:solidFill>
                <a:latin typeface="Baskerville Old Face" panose="02020602080505020303" pitchFamily="18" charset="0"/>
                <a:ea typeface="Arial"/>
                <a:cs typeface="Arial"/>
                <a:sym typeface="Arial"/>
              </a:rPr>
              <a:t> based on the Quality Standards imbedded in the scoring rubrics.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The FAAST system outlines the technical requirements for each section, such as character limits. </a:t>
            </a:r>
          </a:p>
          <a:p>
            <a:pPr marL="0" marR="0" lvl="0" indent="0" algn="l" rtl="0">
              <a:spcBef>
                <a:spcPts val="0"/>
              </a:spcBef>
              <a:buSzPct val="25000"/>
              <a:buNone/>
            </a:pPr>
            <a:r>
              <a:rPr lang="en-US" baseline="0" dirty="0"/>
              <a:t>It is important to note that if funded, grantees are expected to carryout the programming that was outlined in the narrative portion. </a:t>
            </a:r>
          </a:p>
          <a:p>
            <a:pPr marL="0" marR="0" lvl="0" indent="0" algn="l" rtl="0">
              <a:spcBef>
                <a:spcPts val="0"/>
              </a:spcBef>
              <a:buSzPct val="25000"/>
              <a:buNone/>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For more information on the Quality Standards for Expanded Learning in California, visit www.cde.ca.gov/ls/ex/qualstandcqi.asp</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19</a:t>
            </a:fld>
            <a:endParaRPr lang="en-US"/>
          </a:p>
        </p:txBody>
      </p:sp>
    </p:spTree>
    <p:extLst>
      <p:ext uri="{BB962C8B-B14F-4D97-AF65-F5344CB8AC3E}">
        <p14:creationId xmlns:p14="http://schemas.microsoft.com/office/powerpoint/2010/main" val="199224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will review the following:</a:t>
            </a:r>
          </a:p>
          <a:p>
            <a:pPr marL="171450" indent="-171450">
              <a:buFont typeface="Arial" panose="020B0604020202020204" pitchFamily="34" charset="0"/>
              <a:buChar char="•"/>
            </a:pPr>
            <a:r>
              <a:rPr lang="en-US" baseline="0" dirty="0"/>
              <a:t>The 21</a:t>
            </a:r>
            <a:r>
              <a:rPr lang="en-US" baseline="30000" dirty="0"/>
              <a:t>st</a:t>
            </a:r>
            <a:r>
              <a:rPr lang="en-US" baseline="0" dirty="0"/>
              <a:t> CCLC grant background and purpose</a:t>
            </a:r>
          </a:p>
          <a:p>
            <a:pPr marL="171450" indent="-171450">
              <a:buFont typeface="Arial" panose="020B0604020202020204" pitchFamily="34" charset="0"/>
              <a:buChar char="•"/>
            </a:pPr>
            <a:r>
              <a:rPr lang="en-US" baseline="0" dirty="0"/>
              <a:t>The different grant components and eligibility requirements to apply. </a:t>
            </a:r>
          </a:p>
          <a:p>
            <a:pPr marL="171450" indent="-171450">
              <a:buFont typeface="Arial" panose="020B0604020202020204" pitchFamily="34" charset="0"/>
              <a:buChar char="•"/>
            </a:pPr>
            <a:r>
              <a:rPr lang="en-US" baseline="0" dirty="0"/>
              <a:t>What’s new from previous cohorts, and </a:t>
            </a:r>
          </a:p>
          <a:p>
            <a:pPr marL="171450" indent="-171450">
              <a:buFont typeface="Arial" panose="020B0604020202020204" pitchFamily="34" charset="0"/>
              <a:buChar char="•"/>
            </a:pPr>
            <a:r>
              <a:rPr lang="en-US" baseline="0" dirty="0"/>
              <a:t>The application process. </a:t>
            </a:r>
          </a:p>
        </p:txBody>
      </p:sp>
      <p:sp>
        <p:nvSpPr>
          <p:cNvPr id="4" name="Slide Number Placeholder 3"/>
          <p:cNvSpPr>
            <a:spLocks noGrp="1"/>
          </p:cNvSpPr>
          <p:nvPr>
            <p:ph type="sldNum" sz="quarter" idx="5"/>
          </p:nvPr>
        </p:nvSpPr>
        <p:spPr/>
        <p:txBody>
          <a:bodyPr/>
          <a:lstStyle/>
          <a:p>
            <a:fld id="{8D2FF83F-D0C9-624B-BE4D-D3D88CB3816D}" type="slidenum">
              <a:rPr lang="en-US" smtClean="0"/>
              <a:t>2</a:t>
            </a:fld>
            <a:endParaRPr lang="en-US"/>
          </a:p>
        </p:txBody>
      </p:sp>
    </p:spTree>
    <p:extLst>
      <p:ext uri="{BB962C8B-B14F-4D97-AF65-F5344CB8AC3E}">
        <p14:creationId xmlns:p14="http://schemas.microsoft.com/office/powerpoint/2010/main" val="416831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Narratives are pass/</a:t>
            </a:r>
            <a:r>
              <a:rPr lang="en-US" baseline="0" dirty="0"/>
              <a:t> fail. </a:t>
            </a:r>
            <a:r>
              <a:rPr lang="en-US" sz="1200" dirty="0">
                <a:latin typeface="Arial" panose="020B0604020202020204" pitchFamily="34" charset="0"/>
                <a:cs typeface="Arial" panose="020B0604020202020204" pitchFamily="34" charset="0"/>
              </a:rPr>
              <a:t>Narratives will be reviewed by readers holistically and receive an overall  pass or fail score (instead of a score for each of the 12 sections.) </a:t>
            </a:r>
            <a:r>
              <a:rPr lang="en-US" baseline="0" dirty="0"/>
              <a:t>with the following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 passing application is clear and complete.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 application that would not pass is unclear or incomplete, with weak, ambiguous or developing quality.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Baskerville Old Face" panose="020206020805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The rubric</a:t>
            </a:r>
            <a:r>
              <a:rPr lang="en-US" baseline="0" dirty="0">
                <a:latin typeface="Baskerville Old Face" panose="02020602080505020303" pitchFamily="18" charset="0"/>
              </a:rPr>
              <a:t> used to score</a:t>
            </a:r>
            <a:r>
              <a:rPr lang="en-US" dirty="0">
                <a:latin typeface="Baskerville Old Face" panose="02020602080505020303" pitchFamily="18" charset="0"/>
              </a:rPr>
              <a:t> cannot be requested by the applicant. </a:t>
            </a:r>
            <a:r>
              <a:rPr lang="en-US" baseline="0" dirty="0"/>
              <a:t>Applicants must pass with overall score on narrative in order to be advanced. </a:t>
            </a:r>
            <a:r>
              <a:rPr lang="en-US" dirty="0">
                <a:latin typeface="Baskerville Old Face" panose="02020602080505020303" pitchFamily="18" charset="0"/>
              </a:rPr>
              <a:t>Those that pass will move forward to Funding Priority Determination.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Baskerville Old Face" panose="02020602080505020303" pitchFamily="18" charset="0"/>
            </a:endParaRPr>
          </a:p>
          <a:p>
            <a:pPr marL="0" marR="0" lvl="0" indent="0" algn="l" rtl="0">
              <a:spcBef>
                <a:spcPts val="0"/>
              </a:spcBef>
              <a:buSzPct val="25000"/>
              <a:buFont typeface="Arial" panose="020B0604020202020204" pitchFamily="34" charset="0"/>
              <a:buNone/>
            </a:pPr>
            <a:r>
              <a:rPr lang="en-US" baseline="0" dirty="0"/>
              <a:t>There are a few other things we want to note about the narrative portion: </a:t>
            </a:r>
          </a:p>
          <a:p>
            <a:pPr marL="171450" marR="0" lvl="0" indent="-171450" algn="l" rtl="0">
              <a:spcBef>
                <a:spcPts val="0"/>
              </a:spcBef>
              <a:buSzPct val="25000"/>
              <a:buFont typeface="Arial" panose="020B0604020202020204" pitchFamily="34" charset="0"/>
              <a:buChar char="•"/>
            </a:pPr>
            <a:r>
              <a:rPr lang="en-US" baseline="0" dirty="0"/>
              <a:t>   Application narratives are reviewed by external readers. </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The CDE reviews only for completeness and eligibility.</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are selected based on expertise in providing effective academic, enrichment, youth development, and related services to children.</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may not include any applicant, or representative of an applicant, that has submitted an application for the current application period.</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20</a:t>
            </a:fld>
            <a:endParaRPr lang="en-US"/>
          </a:p>
        </p:txBody>
      </p:sp>
    </p:spTree>
    <p:extLst>
      <p:ext uri="{BB962C8B-B14F-4D97-AF65-F5344CB8AC3E}">
        <p14:creationId xmlns:p14="http://schemas.microsoft.com/office/powerpoint/2010/main" val="250276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the application review</a:t>
            </a:r>
            <a:r>
              <a:rPr lang="en-US" baseline="0" dirty="0"/>
              <a:t> and evaluation. </a:t>
            </a:r>
            <a:r>
              <a:rPr lang="en-US" dirty="0"/>
              <a:t>Once the CDE receives the information in steps 1A</a:t>
            </a:r>
            <a:r>
              <a:rPr lang="en-US" baseline="0" dirty="0"/>
              <a:t> and 1B, they review each application for completeness and eligibility.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From there, applications that are not complete or are ineligible, are disqualified. DQ letters are sent out to those applicants. </a:t>
            </a:r>
            <a:r>
              <a:rPr lang="en-US" sz="1200" dirty="0">
                <a:latin typeface="Baskerville Old Face" panose="02020602080505020303" pitchFamily="18" charset="0"/>
              </a:rPr>
              <a:t>Applicants who wish to appeal the email notification of the CDE screening disqualification or intent to award decision must submit a letter of appeal to the CDE within 30 days of the CDE’s action. </a:t>
            </a:r>
            <a:r>
              <a:rPr lang="en-US" sz="1200" b="1" dirty="0">
                <a:latin typeface="Baskerville Old Face" panose="02020602080505020303" pitchFamily="18" charset="0"/>
              </a:rPr>
              <a:t>Appeals are limited to the grounds that the CDE’s action(s) violate(s) a state or federal statute or regulation</a:t>
            </a:r>
            <a:endParaRPr lang="en-US" sz="1200" dirty="0">
              <a:solidFill>
                <a:schemeClr val="dk1"/>
              </a:solidFill>
              <a:latin typeface="Baskerville Old Face" panose="02020602080505020303" pitchFamily="18" charset="0"/>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21</a:t>
            </a:fld>
            <a:endParaRPr lang="en-US"/>
          </a:p>
        </p:txBody>
      </p:sp>
    </p:spTree>
    <p:extLst>
      <p:ext uri="{BB962C8B-B14F-4D97-AF65-F5344CB8AC3E}">
        <p14:creationId xmlns:p14="http://schemas.microsoft.com/office/powerpoint/2010/main" val="37920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Let’s review grounds for applicant disqualification, which include:</a:t>
            </a:r>
          </a:p>
          <a:p>
            <a:pPr marL="0" marR="0" lvl="0" indent="0" algn="l" rtl="0">
              <a:spcBef>
                <a:spcPts val="0"/>
              </a:spcBef>
              <a:buSzPct val="25000"/>
              <a:buNone/>
            </a:pPr>
            <a:endParaRPr lang="en-US" dirty="0"/>
          </a:p>
          <a:p>
            <a:pPr marL="0" marR="0" lvl="0" indent="0" algn="l" rtl="0">
              <a:spcBef>
                <a:spcPts val="0"/>
              </a:spcBef>
              <a:buSzPct val="25000"/>
              <a:buNone/>
            </a:pPr>
            <a:r>
              <a:rPr lang="en-US" dirty="0"/>
              <a:t>Failure to submit ASSIST generated forms to CDE by the specified due date.</a:t>
            </a:r>
          </a:p>
          <a:p>
            <a:pPr marL="0" marR="0" lvl="0" indent="0" algn="l" rtl="0">
              <a:spcBef>
                <a:spcPts val="0"/>
              </a:spcBef>
              <a:buSzPct val="25000"/>
              <a:buNone/>
            </a:pPr>
            <a:r>
              <a:rPr lang="en-US" dirty="0"/>
              <a:t>Failure to upload application narratives into FAAST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Failure for all applicants and co-applicants to complete the virtual trainings and pass each training with a score of no less than 80%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Identification on the federal debarment list</a:t>
            </a:r>
          </a:p>
          <a:p>
            <a:pPr marL="0" marR="0" lvl="0" indent="0" algn="l" rtl="0">
              <a:spcBef>
                <a:spcPts val="0"/>
              </a:spcBef>
              <a:buSzPct val="25000"/>
              <a:buNone/>
            </a:pPr>
            <a:endParaRPr lang="en-US" dirty="0"/>
          </a:p>
          <a:p>
            <a:pPr marL="0" marR="0" lvl="0" indent="0" algn="l" rtl="0">
              <a:spcBef>
                <a:spcPts val="0"/>
              </a:spcBef>
              <a:buSzPct val="25000"/>
              <a:buNone/>
            </a:pPr>
            <a:r>
              <a:rPr lang="en-US" dirty="0"/>
              <a:t>The federal debarment list can be located at: www.dol.gov/ofccp/regs/compliance/preaward/debarlst.htm.</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22</a:t>
            </a:fld>
            <a:endParaRPr lang="en-US"/>
          </a:p>
        </p:txBody>
      </p:sp>
    </p:spTree>
    <p:extLst>
      <p:ext uri="{BB962C8B-B14F-4D97-AF65-F5344CB8AC3E}">
        <p14:creationId xmlns:p14="http://schemas.microsoft.com/office/powerpoint/2010/main" val="237817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Additional items that get an</a:t>
            </a:r>
            <a:r>
              <a:rPr lang="en-US" baseline="0" dirty="0"/>
              <a:t> application disqualified, include:</a:t>
            </a: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Application submission without </a:t>
            </a:r>
            <a:r>
              <a:rPr lang="en-US" sz="1200" b="0" i="0" u="none" strike="noStrike" cap="none" dirty="0">
                <a:solidFill>
                  <a:schemeClr val="dk1"/>
                </a:solidFill>
                <a:latin typeface="Baskerville Old Face" panose="02020602080505020303" pitchFamily="18" charset="0"/>
                <a:ea typeface="Arial"/>
                <a:cs typeface="Arial"/>
                <a:sym typeface="Arial"/>
              </a:rPr>
              <a:t>an original Authorized Signature or, if a Designee signature, without a copy of the governing board resolution or minutes authorizing the Designee to accept and sign as a proxy for financial statements and legally binding documents, and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 renewing or current grantee school that is not in Good Standing for Fiscal Year 2023–24 at the time the application documents are submitted to the CDE and uploaded into FAAST by the specified due date. </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23</a:t>
            </a:fld>
            <a:endParaRPr lang="en-US"/>
          </a:p>
        </p:txBody>
      </p:sp>
    </p:spTree>
    <p:extLst>
      <p:ext uri="{BB962C8B-B14F-4D97-AF65-F5344CB8AC3E}">
        <p14:creationId xmlns:p14="http://schemas.microsoft.com/office/powerpoint/2010/main" val="263651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Additionally, if all co-applicants listed on the application do not complete the series of 6 virtual trainings and pass each assessment with a score of no less than 80%, they will be disqualified. Passing quizzes must be for cohort 15 and not from previous RFA cohorts.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24</a:t>
            </a:fld>
            <a:endParaRPr lang="en-US"/>
          </a:p>
        </p:txBody>
      </p:sp>
    </p:spTree>
    <p:extLst>
      <p:ext uri="{BB962C8B-B14F-4D97-AF65-F5344CB8AC3E}">
        <p14:creationId xmlns:p14="http://schemas.microsoft.com/office/powerpoint/2010/main" val="2011355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What gets an individual school site disqualified?</a:t>
            </a:r>
          </a:p>
          <a:p>
            <a:pPr marL="0" marR="0" lvl="0" indent="0" algn="l" rtl="0">
              <a:spcBef>
                <a:spcPts val="0"/>
              </a:spcBef>
              <a:buSzPct val="25000"/>
              <a:buNone/>
            </a:pPr>
            <a:endParaRPr lang="en-US" sz="120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This</a:t>
            </a:r>
            <a:r>
              <a:rPr lang="en-US" sz="1200" i="0" u="none" strike="noStrike" cap="none" baseline="0" dirty="0">
                <a:solidFill>
                  <a:schemeClr val="dk1"/>
                </a:solidFill>
                <a:latin typeface="+mn-lt"/>
                <a:ea typeface="Calibri"/>
                <a:cs typeface="Calibri"/>
                <a:sym typeface="Calibri"/>
              </a:rPr>
              <a:t> list includes not being Title 1, not having a verifiable CDS code, or having a Free and Reduced Priced Meal percentage, or FRPM % less than 40%. </a:t>
            </a:r>
            <a:endParaRPr lang="en-US" sz="120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25</a:t>
            </a:fld>
            <a:endParaRPr lang="en-US"/>
          </a:p>
        </p:txBody>
      </p:sp>
    </p:spTree>
    <p:extLst>
      <p:ext uri="{BB962C8B-B14F-4D97-AF65-F5344CB8AC3E}">
        <p14:creationId xmlns:p14="http://schemas.microsoft.com/office/powerpoint/2010/main" val="97817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process</a:t>
            </a:r>
            <a:r>
              <a:rPr lang="en-US" baseline="0" dirty="0"/>
              <a:t> is geographic funding distribution. </a:t>
            </a:r>
            <a:endParaRPr lang="en-US" dirty="0"/>
          </a:p>
          <a:p>
            <a:r>
              <a:rPr lang="en-US" dirty="0"/>
              <a:t>Each school site in the application will be assigned to one of six geographic funding categories</a:t>
            </a:r>
            <a:r>
              <a:rPr lang="en-US" b="0" i="0" dirty="0"/>
              <a:t>:</a:t>
            </a:r>
            <a:r>
              <a:rPr lang="en-US" b="0" i="0" baseline="0" dirty="0"/>
              <a:t> 1. Northern-Urban, 2. Northern-Rural, 3. Central-Urban, 4. Central-Rural, 5. Southern-Urban, and 6. Southern-Rural</a:t>
            </a:r>
            <a:endParaRPr lang="en-US" b="0" i="0" dirty="0"/>
          </a:p>
          <a:p>
            <a:r>
              <a:rPr lang="en-US" dirty="0"/>
              <a:t>Funding amounts per geographic funding category will be based on the percentage of students that qualify for FRPM compared with the statewide total number of students, per geographic category. </a:t>
            </a:r>
          </a:p>
          <a:p>
            <a:endParaRPr lang="en-US" dirty="0"/>
          </a:p>
          <a:p>
            <a:r>
              <a:rPr lang="en-US" dirty="0"/>
              <a:t>The purpose of placing</a:t>
            </a:r>
            <a:r>
              <a:rPr lang="en-US" baseline="0" dirty="0"/>
              <a:t> sites in a funding category, based on location </a:t>
            </a:r>
            <a:r>
              <a:rPr lang="en-US" dirty="0"/>
              <a:t>is to allow like sites to compete against</a:t>
            </a:r>
            <a:r>
              <a:rPr lang="en-US" baseline="0" dirty="0"/>
              <a:t> each other. We implemented this into law so that we didn’t have a situation where are rural northern California school with limited resources had to compete with an urban Southern California school with many resources and opportunities.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26</a:t>
            </a:fld>
            <a:endParaRPr lang="en-US"/>
          </a:p>
        </p:txBody>
      </p:sp>
    </p:spTree>
    <p:extLst>
      <p:ext uri="{BB962C8B-B14F-4D97-AF65-F5344CB8AC3E}">
        <p14:creationId xmlns:p14="http://schemas.microsoft.com/office/powerpoint/2010/main" val="230123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curious as to where your</a:t>
            </a:r>
            <a:r>
              <a:rPr lang="en-US" baseline="0" dirty="0"/>
              <a:t> sites might fall, you can find their rural and urban classifications by visiting the national center for education located at: www.nces.ed.gov/ccd/schoolsearch/</a:t>
            </a:r>
            <a:endParaRPr lang="en-US" dirty="0"/>
          </a:p>
          <a:p>
            <a:endParaRPr lang="en-US" dirty="0"/>
          </a:p>
          <a:p>
            <a:r>
              <a:rPr lang="en-US" dirty="0"/>
              <a:t>For</a:t>
            </a:r>
            <a:r>
              <a:rPr lang="en-US" baseline="0" dirty="0"/>
              <a:t> a quick reference, </a:t>
            </a:r>
          </a:p>
          <a:p>
            <a:r>
              <a:rPr lang="en-US" baseline="0" dirty="0"/>
              <a:t>R</a:t>
            </a:r>
            <a:r>
              <a:rPr lang="en-US" dirty="0"/>
              <a:t>egions 1-4 are considered</a:t>
            </a:r>
            <a:r>
              <a:rPr lang="en-US" baseline="0" dirty="0"/>
              <a:t> Northern</a:t>
            </a:r>
            <a:endParaRPr lang="en-US" dirty="0"/>
          </a:p>
          <a:p>
            <a:r>
              <a:rPr lang="en-US" baseline="0" dirty="0"/>
              <a:t>Regions 5-8 are Central and</a:t>
            </a:r>
          </a:p>
          <a:p>
            <a:r>
              <a:rPr lang="en-US" baseline="0" dirty="0"/>
              <a:t>Regions 9-11 and Southern.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27</a:t>
            </a:fld>
            <a:endParaRPr lang="en-US"/>
          </a:p>
        </p:txBody>
      </p:sp>
    </p:spTree>
    <p:extLst>
      <p:ext uri="{BB962C8B-B14F-4D97-AF65-F5344CB8AC3E}">
        <p14:creationId xmlns:p14="http://schemas.microsoft.com/office/powerpoint/2010/main" val="2527471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a:t>
            </a:r>
            <a:r>
              <a:rPr lang="en-US" dirty="0"/>
              <a:t>egions 1-4 are considered</a:t>
            </a:r>
            <a:r>
              <a:rPr lang="en-US" baseline="0" dirty="0"/>
              <a:t> Northern and include the following counties: Alameda, Alpine, Butte, Colusa, Contra Costa, Del Norte, El Dorado, Glenn, Humboldt, Lake, Lassen, Marin, Mendocino, Modoc, Napa, Nevada, Placer, Plumas, Sacramento, San Francisco, San Mateo, Shasta, Sierra, Siskiyou…</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28</a:t>
            </a:fld>
            <a:endParaRPr lang="en-US"/>
          </a:p>
        </p:txBody>
      </p:sp>
    </p:spTree>
    <p:extLst>
      <p:ext uri="{BB962C8B-B14F-4D97-AF65-F5344CB8AC3E}">
        <p14:creationId xmlns:p14="http://schemas.microsoft.com/office/powerpoint/2010/main" val="3385956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Solano, Sonoma, Sutter, Tehama, Trinity, Yolo and Yuba counties are also considered as Northern.</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29</a:t>
            </a:fld>
            <a:endParaRPr lang="en-US"/>
          </a:p>
        </p:txBody>
      </p:sp>
    </p:spTree>
    <p:extLst>
      <p:ext uri="{BB962C8B-B14F-4D97-AF65-F5344CB8AC3E}">
        <p14:creationId xmlns:p14="http://schemas.microsoft.com/office/powerpoint/2010/main" val="35925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a:t>
            </a:r>
            <a:r>
              <a:rPr lang="en-US" baseline="0" dirty="0"/>
              <a:t> with the background and the purpose of this grant.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2781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Regions 5-8 are considered Central and include the following counties: Amador, Calaveras, Fresno, Kern, Kings, Madera, Mariposa, Merced, Monterey, San Benito, San Joaquin, San Luis Obispo, Santa Barbara, Santa Clara, Santa Cruz, Stanislaus, Tulare, Tuolumne and Ventura.</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30</a:t>
            </a:fld>
            <a:endParaRPr lang="en-US"/>
          </a:p>
        </p:txBody>
      </p:sp>
    </p:spTree>
    <p:extLst>
      <p:ext uri="{BB962C8B-B14F-4D97-AF65-F5344CB8AC3E}">
        <p14:creationId xmlns:p14="http://schemas.microsoft.com/office/powerpoint/2010/main" val="9498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Regions 9-11 and are considered Southern and include the following counties: Imperial, Inyo, Los Angeles, Mono, Orange, Riverside, San Bernardino, and San Diego.</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31</a:t>
            </a:fld>
            <a:endParaRPr lang="en-US"/>
          </a:p>
        </p:txBody>
      </p:sp>
    </p:spTree>
    <p:extLst>
      <p:ext uri="{BB962C8B-B14F-4D97-AF65-F5344CB8AC3E}">
        <p14:creationId xmlns:p14="http://schemas.microsoft.com/office/powerpoint/2010/main" val="1410986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step in the application process is funding priority</a:t>
            </a:r>
            <a:r>
              <a:rPr lang="en-US" baseline="0" dirty="0"/>
              <a:t>. Before we get started reviewing them, we want to cover a few things:</a:t>
            </a:r>
          </a:p>
          <a:p>
            <a:endParaRPr lang="en-US" baseline="0" dirty="0"/>
          </a:p>
          <a:p>
            <a:r>
              <a:rPr lang="en-US" baseline="0" dirty="0"/>
              <a:t>-Priority is determined by school site, not application</a:t>
            </a:r>
          </a:p>
          <a:p>
            <a:r>
              <a:rPr lang="en-US" baseline="0" dirty="0"/>
              <a:t>-If there are more sites in a priority grouping than available funding, we will determine funding using FRPM %.</a:t>
            </a:r>
          </a:p>
          <a:p>
            <a:r>
              <a:rPr lang="en-US" baseline="0" dirty="0"/>
              <a:t>-We will only fund equitable access and before school base components if an after school base program has been funded through this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32</a:t>
            </a:fld>
            <a:endParaRPr lang="en-US"/>
          </a:p>
        </p:txBody>
      </p:sp>
    </p:spTree>
    <p:extLst>
      <p:ext uri="{BB962C8B-B14F-4D97-AF65-F5344CB8AC3E}">
        <p14:creationId xmlns:p14="http://schemas.microsoft.com/office/powerpoint/2010/main" val="350944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There are a total of five priorities for 21</a:t>
            </a:r>
            <a:r>
              <a:rPr lang="en-US" baseline="30000" dirty="0"/>
              <a:t>st</a:t>
            </a:r>
            <a:r>
              <a:rPr lang="en-US" dirty="0"/>
              <a:t> CCLC –and</a:t>
            </a:r>
            <a:r>
              <a:rPr lang="en-US" baseline="0" dirty="0"/>
              <a:t> a total of 4 possible priorities for our 21st CCLC ASSETs programs. </a:t>
            </a:r>
          </a:p>
          <a:p>
            <a:pPr marL="0" lvl="0" indent="0" algn="l" rtl="0">
              <a:spcBef>
                <a:spcPts val="0"/>
              </a:spcBef>
              <a:spcAft>
                <a:spcPts val="0"/>
              </a:spcAft>
              <a:buNone/>
            </a:pPr>
            <a:r>
              <a:rPr lang="en-US" baseline="0" dirty="0"/>
              <a:t>For a full detail of all the priorities possible, please refer to the Funding Priority Section of the RFA.</a:t>
            </a:r>
          </a:p>
          <a:p>
            <a:pPr marL="0" lvl="0" indent="0" algn="l" rtl="0">
              <a:spcBef>
                <a:spcPts val="0"/>
              </a:spcBef>
              <a:spcAft>
                <a:spcPts val="0"/>
              </a:spcAft>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33</a:t>
            </a:fld>
            <a:endParaRPr lang="en-US"/>
          </a:p>
        </p:txBody>
      </p:sp>
    </p:spTree>
    <p:extLst>
      <p:ext uri="{BB962C8B-B14F-4D97-AF65-F5344CB8AC3E}">
        <p14:creationId xmlns:p14="http://schemas.microsoft.com/office/powerpoint/2010/main" val="2646521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first priority is applicable to both 21</a:t>
            </a:r>
            <a:r>
              <a:rPr lang="en-US" baseline="30000" dirty="0"/>
              <a:t>st</a:t>
            </a:r>
            <a:r>
              <a:rPr lang="en-US" baseline="0" dirty="0"/>
              <a:t> CCLC and ASSETs programs. This is for applications that are proposing to target schools that are implementing comprehensive or targeted support and improvement activities or schools determined by the Local Education Agency to be in need of intervention and support. It is important to note that these schools must be Title one with at least 40 FRPM percentage.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34</a:t>
            </a:fld>
            <a:endParaRPr lang="en-US"/>
          </a:p>
        </p:txBody>
      </p:sp>
    </p:spTree>
    <p:extLst>
      <p:ext uri="{BB962C8B-B14F-4D97-AF65-F5344CB8AC3E}">
        <p14:creationId xmlns:p14="http://schemas.microsoft.com/office/powerpoint/2010/main" val="425607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a:t>
            </a:r>
            <a:r>
              <a:rPr lang="en-US" baseline="0" dirty="0"/>
              <a:t> second priority item also applies to both 21</a:t>
            </a:r>
            <a:r>
              <a:rPr lang="en-US" baseline="30000" dirty="0"/>
              <a:t>st</a:t>
            </a:r>
            <a:r>
              <a:rPr lang="en-US" baseline="0" dirty="0"/>
              <a:t> CCLC and ASSETs: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priority is for applications that are jointly submitted by at least 2 eligible entities with at least one Title 1 LEA. </a:t>
            </a:r>
          </a:p>
          <a:p>
            <a:pPr marL="0" lvl="0" indent="0" algn="l" rtl="0">
              <a:spcBef>
                <a:spcPts val="0"/>
              </a:spcBef>
              <a:spcAft>
                <a:spcPts val="0"/>
              </a:spcAft>
              <a:buNone/>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an applicant is unable to find a partner to apply with, due to unreasonable geographic proximity or a lack of quality, they can write a narrative to the CDE for consideration. It s important to note that </a:t>
            </a:r>
            <a:r>
              <a:rPr lang="en-US" sz="1200" baseline="0" dirty="0">
                <a:latin typeface="Arial" panose="020B0604020202020204" pitchFamily="34" charset="0"/>
                <a:cs typeface="Arial" panose="020B0604020202020204" pitchFamily="34" charset="0"/>
                <a:sym typeface="Libre Baskerville"/>
              </a:rPr>
              <a:t>a</a:t>
            </a:r>
            <a:r>
              <a:rPr lang="en-US" sz="1200" dirty="0">
                <a:latin typeface="Arial" panose="020B0604020202020204" pitchFamily="34" charset="0"/>
                <a:ea typeface="Libre Baskerville"/>
                <a:cs typeface="Arial" panose="020B0604020202020204" pitchFamily="34" charset="0"/>
                <a:sym typeface="Libre Baskerville"/>
              </a:rPr>
              <a:t> justification narrative for why an applicant is unable to partner with another</a:t>
            </a:r>
            <a:r>
              <a:rPr lang="en-US" sz="1200" baseline="0" dirty="0">
                <a:latin typeface="Arial" panose="020B0604020202020204" pitchFamily="34" charset="0"/>
                <a:ea typeface="Libre Baskerville"/>
                <a:cs typeface="Arial" panose="020B0604020202020204" pitchFamily="34" charset="0"/>
                <a:sym typeface="Libre Baskerville"/>
              </a:rPr>
              <a:t> eligible entity </a:t>
            </a:r>
            <a:r>
              <a:rPr lang="en-US" sz="1200" dirty="0">
                <a:latin typeface="Arial" panose="020B0604020202020204" pitchFamily="34" charset="0"/>
                <a:ea typeface="Libre Baskerville"/>
                <a:cs typeface="Arial" panose="020B0604020202020204" pitchFamily="34" charset="0"/>
                <a:sym typeface="Libre Baskerville"/>
              </a:rPr>
              <a:t>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another eligible entity.</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35</a:t>
            </a:fld>
            <a:endParaRPr lang="en-US"/>
          </a:p>
        </p:txBody>
      </p:sp>
    </p:spTree>
    <p:extLst>
      <p:ext uri="{BB962C8B-B14F-4D97-AF65-F5344CB8AC3E}">
        <p14:creationId xmlns:p14="http://schemas.microsoft.com/office/powerpoint/2010/main" val="374439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next priority item is for our 21</a:t>
            </a:r>
            <a:r>
              <a:rPr lang="en-US" baseline="30000" dirty="0"/>
              <a:t>st</a:t>
            </a:r>
            <a:r>
              <a:rPr lang="en-US" dirty="0"/>
              <a:t> CCLC and ASSETs programs. This priority is for schools that target to serve students who may be at risk for academic failure, dropping out of school, involvement in criminal or</a:t>
            </a:r>
            <a:r>
              <a:rPr lang="en-US" baseline="0" dirty="0"/>
              <a:t> delinquent activities or who lack strong role models.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36</a:t>
            </a:fld>
            <a:endParaRPr lang="en-US"/>
          </a:p>
        </p:txBody>
      </p:sp>
    </p:spTree>
    <p:extLst>
      <p:ext uri="{BB962C8B-B14F-4D97-AF65-F5344CB8AC3E}">
        <p14:creationId xmlns:p14="http://schemas.microsoft.com/office/powerpoint/2010/main" val="322974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item is just for 21</a:t>
            </a:r>
            <a:r>
              <a:rPr lang="en-US" baseline="30000" dirty="0"/>
              <a:t>st</a:t>
            </a:r>
            <a:r>
              <a:rPr lang="en-US" dirty="0"/>
              <a:t> CCLC programs.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 is for applicants that will provide year around expanded</a:t>
            </a:r>
            <a:r>
              <a:rPr lang="en-US" baseline="0" dirty="0"/>
              <a:t> learning programming at the school. Year around programming includes programming that operates during the summer, intersession or on the weekends. For this priority, expanded learning programs are defined as state or federally funded programs, also known as ASES or 21</a:t>
            </a:r>
            <a:r>
              <a:rPr lang="en-US" baseline="30000" dirty="0"/>
              <a:t>st</a:t>
            </a:r>
            <a:r>
              <a:rPr lang="en-US" baseline="0" dirty="0"/>
              <a:t> CCLC programs.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37</a:t>
            </a:fld>
            <a:endParaRPr lang="en-US"/>
          </a:p>
        </p:txBody>
      </p:sp>
    </p:spTree>
    <p:extLst>
      <p:ext uri="{BB962C8B-B14F-4D97-AF65-F5344CB8AC3E}">
        <p14:creationId xmlns:p14="http://schemas.microsoft.com/office/powerpoint/2010/main" val="3746499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a:t>
            </a:r>
            <a:r>
              <a:rPr lang="en-US" baseline="0" dirty="0"/>
              <a:t> is for 21</a:t>
            </a:r>
            <a:r>
              <a:rPr lang="en-US" baseline="30000" dirty="0"/>
              <a:t>st</a:t>
            </a:r>
            <a:r>
              <a:rPr lang="en-US" baseline="0" dirty="0"/>
              <a:t> CCLC only.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Applicants will receive a priority item if they have an expiring 21</a:t>
            </a:r>
            <a:r>
              <a:rPr lang="en-US" baseline="30000" dirty="0"/>
              <a:t>st</a:t>
            </a:r>
            <a:r>
              <a:rPr lang="en-US" baseline="0" dirty="0"/>
              <a:t> CCLC grant from cohort 12.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38</a:t>
            </a:fld>
            <a:endParaRPr lang="en-US"/>
          </a:p>
        </p:txBody>
      </p:sp>
    </p:spTree>
    <p:extLst>
      <p:ext uri="{BB962C8B-B14F-4D97-AF65-F5344CB8AC3E}">
        <p14:creationId xmlns:p14="http://schemas.microsoft.com/office/powerpoint/2010/main" val="113589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is for ASSETs only.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a:t>
            </a:r>
            <a:r>
              <a:rPr lang="en-US" baseline="0" dirty="0"/>
              <a:t> item is not only for programs who replacing expiring Cohort 12 grants, but also programs who have been previously funded and are not expiring, </a:t>
            </a:r>
            <a:r>
              <a:rPr lang="en-US" b="1" baseline="0" dirty="0"/>
              <a:t>but are looking to expand to the legislative cap</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39</a:t>
            </a:fld>
            <a:endParaRPr lang="en-US"/>
          </a:p>
        </p:txBody>
      </p:sp>
    </p:spTree>
    <p:extLst>
      <p:ext uri="{BB962C8B-B14F-4D97-AF65-F5344CB8AC3E}">
        <p14:creationId xmlns:p14="http://schemas.microsoft.com/office/powerpoint/2010/main" val="396600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a:t>
            </a:r>
            <a:r>
              <a:rPr lang="en-US" baseline="30000" dirty="0"/>
              <a:t>st</a:t>
            </a:r>
            <a:r>
              <a:rPr lang="en-US" dirty="0"/>
              <a:t> CCLC is a federal grant in which the California Department of Education</a:t>
            </a:r>
            <a:r>
              <a:rPr lang="en-US" baseline="0" dirty="0"/>
              <a:t> administers. It is a 5 year grant, authorized by the Every Student Succeeds Act or ESSA. This grant is not renewable. In California, we split the federal funding into two: 21</a:t>
            </a:r>
            <a:r>
              <a:rPr lang="en-US" baseline="30000" dirty="0"/>
              <a:t>st</a:t>
            </a:r>
            <a:r>
              <a:rPr lang="en-US" baseline="0" dirty="0"/>
              <a:t> CCLC, which is for elementary middle schools and ASSETs, which is for our high schools.</a:t>
            </a:r>
          </a:p>
          <a:p>
            <a:endParaRPr lang="en-US" baseline="0" dirty="0"/>
          </a:p>
          <a:p>
            <a:r>
              <a:rPr lang="en-US" baseline="0" dirty="0"/>
              <a:t>For Cohort 15, there is been an estimated $26 million dollars allocated for 21</a:t>
            </a:r>
            <a:r>
              <a:rPr lang="en-US" baseline="30000" dirty="0"/>
              <a:t>st</a:t>
            </a:r>
            <a:r>
              <a:rPr lang="en-US" baseline="0" dirty="0"/>
              <a:t> CCLC and an estimated $29 million dollars allocated for 21</a:t>
            </a:r>
            <a:r>
              <a:rPr lang="en-US" baseline="30000" dirty="0"/>
              <a:t>st</a:t>
            </a:r>
            <a:r>
              <a:rPr lang="en-US" baseline="0" dirty="0"/>
              <a:t> CCLC ASSETs programs.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a:t>
            </a:fld>
            <a:endParaRPr lang="en-US"/>
          </a:p>
        </p:txBody>
      </p:sp>
    </p:spTree>
    <p:extLst>
      <p:ext uri="{BB962C8B-B14F-4D97-AF65-F5344CB8AC3E}">
        <p14:creationId xmlns:p14="http://schemas.microsoft.com/office/powerpoint/2010/main" val="3096596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the process is FRPM</a:t>
            </a:r>
            <a:r>
              <a:rPr lang="en-US" baseline="0" dirty="0"/>
              <a:t> determinations, which are only used in the case of a tie.  At this point, the CDE has already verified that the sites have met the 40% FRPM requirement.</a:t>
            </a:r>
          </a:p>
          <a:p>
            <a:endParaRPr lang="en-US" baseline="0" dirty="0"/>
          </a:p>
          <a:p>
            <a:r>
              <a:rPr lang="en-US" baseline="0" dirty="0"/>
              <a:t>We begin funding school sites that have the most priorities and fund down until there is no more available funding. If there are more school sites in a priority grouping than available funds, we use FRPM% to determine which sites are funded. The CDE will only use this data to identify the FRPM % for each site. Other sources will not be considered.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9983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a:t>
            </a:r>
            <a:r>
              <a:rPr lang="en-US" baseline="0" dirty="0"/>
              <a:t>funding determination process. </a:t>
            </a:r>
          </a:p>
          <a:p>
            <a:r>
              <a:rPr lang="en-US" baseline="0" dirty="0"/>
              <a:t>The funding determination process includes the 5 submission steps for applicants, plus additional steps integrated into the process for the CDE to determine funding. Here are the complete 9 steps for funding determination: </a:t>
            </a:r>
            <a:r>
              <a:rPr lang="en-US" b="0" i="0" baseline="0" dirty="0"/>
              <a:t>1. Application and Narrative Submission, 2. CDE reviews for eligibility and completeness, 3. Disqualification letters are disseminated, 4. Program Narratives are read and passed or failed, 5. Each site is placed in 1 of 6 geographic funding locations, 6. Funding priority is determined for each site, 7. In the case of a tie, FRPM percentage is used, 8. Intent to award is disseminated.</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41</a:t>
            </a:fld>
            <a:endParaRPr lang="en-US"/>
          </a:p>
        </p:txBody>
      </p:sp>
    </p:spTree>
    <p:extLst>
      <p:ext uri="{BB962C8B-B14F-4D97-AF65-F5344CB8AC3E}">
        <p14:creationId xmlns:p14="http://schemas.microsoft.com/office/powerpoint/2010/main" val="671333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take a moment to review the appeal process. There are two opportunities for applicants to submit an official appeal. The first is after the initial DQ process, which is step two. This is when the CDE reviews applications for completeness and eligibility. </a:t>
            </a:r>
          </a:p>
          <a:p>
            <a:endParaRPr lang="en-US" baseline="0" dirty="0"/>
          </a:p>
          <a:p>
            <a:r>
              <a:rPr lang="en-US" baseline="0" dirty="0"/>
              <a:t>These appeals are reviewed by the CDE’s legal team and are examined strictly on the grounds that the CDE’s actions has violated state or federal statute or regulations. </a:t>
            </a:r>
          </a:p>
          <a:p>
            <a:endParaRPr lang="en-US" baseline="0" dirty="0"/>
          </a:p>
          <a:p>
            <a:r>
              <a:rPr lang="en-US" baseline="0" dirty="0"/>
              <a:t>Please note that Appeals are limited to the grounds that the CDE’s action(s) violate(s) a state or federal statute or regulation.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42</a:t>
            </a:fld>
            <a:endParaRPr lang="en-US"/>
          </a:p>
        </p:txBody>
      </p:sp>
    </p:spTree>
    <p:extLst>
      <p:ext uri="{BB962C8B-B14F-4D97-AF65-F5344CB8AC3E}">
        <p14:creationId xmlns:p14="http://schemas.microsoft.com/office/powerpoint/2010/main" val="3925081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appeal process is after the intent to award is disseminated. Similar to the first process, a letter of appeal needs to be submitted to the CDE within 30 days. </a:t>
            </a:r>
          </a:p>
          <a:p>
            <a:endParaRPr lang="en-US" dirty="0"/>
          </a:p>
          <a:p>
            <a:r>
              <a:rPr lang="en-US" dirty="0"/>
              <a:t>For this second appeal</a:t>
            </a:r>
            <a:r>
              <a:rPr lang="en-US" baseline="0" dirty="0"/>
              <a:t> process, a panel is put together to review the appeal. Again, they reviewing on the grounds that the CDE’s actions has violated state or federal statute or regulations.</a:t>
            </a:r>
          </a:p>
          <a:p>
            <a:endParaRPr lang="en-US" baseline="0" dirty="0"/>
          </a:p>
          <a:p>
            <a:r>
              <a:rPr lang="en-US" baseline="0" dirty="0"/>
              <a:t>The panel will review the appeal, make aa decision and provide written notification within 30 calendar days. </a:t>
            </a:r>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43</a:t>
            </a:fld>
            <a:endParaRPr lang="en-US"/>
          </a:p>
        </p:txBody>
      </p:sp>
    </p:spTree>
    <p:extLst>
      <p:ext uri="{BB962C8B-B14F-4D97-AF65-F5344CB8AC3E}">
        <p14:creationId xmlns:p14="http://schemas.microsoft.com/office/powerpoint/2010/main" val="2472183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On your</a:t>
            </a:r>
            <a:r>
              <a:rPr lang="en-US" sz="1200" b="0" i="0" u="none" strike="noStrike" cap="none" baseline="0" dirty="0">
                <a:solidFill>
                  <a:schemeClr val="dk1"/>
                </a:solidFill>
                <a:latin typeface="+mn-lt"/>
                <a:ea typeface="Calibri"/>
                <a:cs typeface="Calibri"/>
                <a:sym typeface="Calibri"/>
              </a:rPr>
              <a:t> screen now are some helpful tools and information.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We strongly encourage each potential applicant to thoroughly review the RFA prior to emailing the RFA Help Desk, ASSIST Help Desk or FAAST Help Desk. If you still have not found your answer, we strongly recommend the applicant reviews the RFA FAQ’s, and the general FAQ’s, located on the Expanded Learning Division’s website under laws and policy.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b="0" i="0" u="sng" strike="noStrike" cap="none" baseline="0" dirty="0">
              <a:solidFill>
                <a:srgbClr val="0070C0"/>
              </a:solidFill>
              <a:latin typeface="Arial" panose="020B0604020202020204" pitchFamily="34" charset="0"/>
              <a:ea typeface="Arial"/>
              <a:cs typeface="Arial" panose="020B0604020202020204" pitchFamily="34" charset="0"/>
              <a:sym typeface="Arial"/>
            </a:endParaRPr>
          </a:p>
          <a:p>
            <a:pPr marL="741363" lvl="1" indent="-284163">
              <a:spcBef>
                <a:spcPts val="320"/>
              </a:spcBef>
              <a:buClr>
                <a:schemeClr val="dk1"/>
              </a:buClr>
              <a:buSzPct val="100000"/>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We thank you for your time and consideration in applying for the 21st Century Community Learning Centers Grant.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44</a:t>
            </a:fld>
            <a:endParaRPr lang="en-US"/>
          </a:p>
        </p:txBody>
      </p:sp>
    </p:spTree>
    <p:extLst>
      <p:ext uri="{BB962C8B-B14F-4D97-AF65-F5344CB8AC3E}">
        <p14:creationId xmlns:p14="http://schemas.microsoft.com/office/powerpoint/2010/main" val="29167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 21</a:t>
            </a:r>
            <a:r>
              <a:rPr lang="en-US" baseline="30000" dirty="0"/>
              <a:t>st</a:t>
            </a:r>
            <a:r>
              <a:rPr lang="en-US" dirty="0"/>
              <a:t> CCLC programs is to create community learning centers for elementary and middle school students. </a:t>
            </a:r>
          </a:p>
          <a:p>
            <a:r>
              <a:rPr lang="en-US" dirty="0"/>
              <a:t>These programs</a:t>
            </a:r>
            <a:r>
              <a:rPr lang="en-US" baseline="0" dirty="0"/>
              <a:t> provide a safe and supportive environment with a variety of learning opportunities for our students, including but not limited to: assisting with state and local academic standards and providing opportunities for enrichment, physical activities and family literacy. </a:t>
            </a:r>
          </a:p>
          <a:p>
            <a:endParaRPr lang="en-US" baseline="0" dirty="0"/>
          </a:p>
          <a:p>
            <a:r>
              <a:rPr lang="en-US" baseline="0" dirty="0"/>
              <a:t>The purpose is not only to help students improve academic achievement, but to provide students with opportunities that will expand their horizons and allow them to thrive!</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1761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a:t>
            </a:r>
            <a:r>
              <a:rPr lang="en-US" baseline="0" dirty="0"/>
              <a:t> 21</a:t>
            </a:r>
            <a:r>
              <a:rPr lang="en-US" baseline="30000" dirty="0"/>
              <a:t>st</a:t>
            </a:r>
            <a:r>
              <a:rPr lang="en-US" baseline="0" dirty="0"/>
              <a:t> CCLC ASSETs programs are to provide community learning centers for our high school students. </a:t>
            </a:r>
          </a:p>
          <a:p>
            <a:endParaRPr lang="en-US" baseline="0" dirty="0"/>
          </a:p>
          <a:p>
            <a:r>
              <a:rPr lang="en-US" dirty="0"/>
              <a:t>Similar to our 21st CCLC programs, our ASSETs programs provide age appropriate academic, enrichment and physical activity opportunities to support academic success, college and career readiness, and family engagement through literacy and related educational development services.</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6</a:t>
            </a:fld>
            <a:endParaRPr lang="en-US"/>
          </a:p>
        </p:txBody>
      </p:sp>
    </p:spTree>
    <p:extLst>
      <p:ext uri="{BB962C8B-B14F-4D97-AF65-F5344CB8AC3E}">
        <p14:creationId xmlns:p14="http://schemas.microsoft.com/office/powerpoint/2010/main" val="188052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While both programs are federally funded,</a:t>
            </a:r>
            <a:r>
              <a:rPr lang="en-US" sz="1200" b="0" i="0" u="none" strike="noStrike" cap="none" baseline="0" dirty="0">
                <a:solidFill>
                  <a:schemeClr val="dk1"/>
                </a:solidFill>
                <a:latin typeface="+mn-lt"/>
                <a:ea typeface="Calibri"/>
                <a:cs typeface="Calibri"/>
                <a:sym typeface="Calibri"/>
              </a:rPr>
              <a:t> they each have unique program components and implementation requirements.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mn-lt"/>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latin typeface="+mn-lt"/>
                <a:ea typeface="Calibri"/>
                <a:cs typeface="Calibri"/>
                <a:sym typeface="Calibri"/>
              </a:rPr>
              <a:t>21</a:t>
            </a:r>
            <a:r>
              <a:rPr lang="en-US" sz="1200" b="0" i="0" u="none" strike="noStrike" cap="none" baseline="30000" dirty="0">
                <a:solidFill>
                  <a:schemeClr val="dk1"/>
                </a:solidFill>
                <a:latin typeface="+mn-lt"/>
                <a:ea typeface="Calibri"/>
                <a:cs typeface="Calibri"/>
                <a:sym typeface="Calibri"/>
              </a:rPr>
              <a:t>st</a:t>
            </a:r>
            <a:r>
              <a:rPr lang="en-US" sz="1200" b="0" i="0" u="none" strike="noStrike" cap="none" baseline="0" dirty="0">
                <a:solidFill>
                  <a:schemeClr val="dk1"/>
                </a:solidFill>
                <a:latin typeface="+mn-lt"/>
                <a:ea typeface="Calibri"/>
                <a:cs typeface="Calibri"/>
                <a:sym typeface="Calibri"/>
              </a:rPr>
              <a:t> CCLC applicants are able to apply for different components depending upon when they want to run program. This includes:  before school or after school every day that school is in session, during summer, intersession or weekends and a grant to provide access to our programs for students, known as equitable access. Applicants must apply for an after school base program in order to apply for any of the other components listed. It is also important to note that </a:t>
            </a:r>
            <a:r>
              <a:rPr lang="en-US" sz="1200" b="0" i="0" u="none" strike="noStrike" cap="none" baseline="0" dirty="0">
                <a:solidFill>
                  <a:schemeClr val="dk1"/>
                </a:solidFill>
                <a:latin typeface="Baskerville Old Face" panose="02020602080505020303" pitchFamily="18" charset="0"/>
                <a:ea typeface="Calibri"/>
                <a:cs typeface="Arial"/>
                <a:sym typeface="Arial"/>
              </a:rPr>
              <a:t>g</a:t>
            </a:r>
            <a:r>
              <a:rPr lang="en-US" sz="1200" dirty="0">
                <a:solidFill>
                  <a:schemeClr val="dk1"/>
                </a:solidFill>
                <a:latin typeface="Baskerville Old Face" panose="02020602080505020303" pitchFamily="18" charset="0"/>
                <a:ea typeface="Arial"/>
                <a:cs typeface="Arial"/>
                <a:sym typeface="Arial"/>
              </a:rPr>
              <a:t>rantees who currently have an after school base program from a previous cohort may not apply for before school base, before school summer/ supplemental, after school summer/supplemental or equitable access in this RFA. </a:t>
            </a:r>
            <a:endParaRPr lang="en-US" sz="1200" b="0" i="0" u="none" strike="noStrike" cap="none" dirty="0">
              <a:solidFill>
                <a:schemeClr val="dk1"/>
              </a:solidFill>
              <a:latin typeface="Baskerville Old Face" panose="02020602080505020303" pitchFamily="18" charset="0"/>
              <a:ea typeface="Arial"/>
              <a:cs typeface="Arial"/>
              <a:sym typeface="Arial"/>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7</a:t>
            </a:fld>
            <a:endParaRPr lang="en-US"/>
          </a:p>
        </p:txBody>
      </p:sp>
    </p:spTree>
    <p:extLst>
      <p:ext uri="{BB962C8B-B14F-4D97-AF65-F5344CB8AC3E}">
        <p14:creationId xmlns:p14="http://schemas.microsoft.com/office/powerpoint/2010/main" val="103064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mn-lt"/>
                <a:ea typeface="Calibri"/>
                <a:cs typeface="Calibri"/>
                <a:sym typeface="Calibri"/>
              </a:rPr>
              <a:t>ASSETs programs have a single grant and are able to operate any time throughout the year, including before school, after school, summer, intersession and weekends. </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8</a:t>
            </a:fld>
            <a:endParaRPr lang="en-US"/>
          </a:p>
        </p:txBody>
      </p:sp>
    </p:spTree>
    <p:extLst>
      <p:ext uri="{BB962C8B-B14F-4D97-AF65-F5344CB8AC3E}">
        <p14:creationId xmlns:p14="http://schemas.microsoft.com/office/powerpoint/2010/main" val="186080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What does a school need to have in order to be eligible?</a:t>
            </a:r>
          </a:p>
          <a:p>
            <a:pPr marL="0" marR="0" lvl="0" indent="0" algn="l" rtl="0">
              <a:spcBef>
                <a:spcPts val="0"/>
              </a:spcBef>
              <a:buSzPct val="25000"/>
              <a:buNone/>
            </a:pPr>
            <a:endParaRPr lang="en-US" dirty="0"/>
          </a:p>
          <a:p>
            <a:pPr marL="0" marR="0" lvl="0" indent="0" algn="l" rtl="0">
              <a:spcBef>
                <a:spcPts val="0"/>
              </a:spcBef>
              <a:buSzPct val="25000"/>
              <a:buNone/>
            </a:pPr>
            <a:r>
              <a:rPr lang="en-US" dirty="0"/>
              <a:t>The school itself, not the district, needs to be a</a:t>
            </a:r>
            <a:r>
              <a:rPr lang="en-US" baseline="0" dirty="0"/>
              <a:t> Title 1 school with at least 40% free and reduced priced meal percentage, also known as FRPM. In addition, they need to be implementing comprehensive support and improvement activities or targeted support as outlined in 20 U.S.C. Section 6311 (d).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OR</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highlight>
                  <a:srgbClr val="FFFF00"/>
                </a:highlight>
              </a:rPr>
              <a:t>They need to be in need of intervention and support to improve student academic achievements and other outcomes.</a:t>
            </a:r>
          </a:p>
        </p:txBody>
      </p:sp>
      <p:sp>
        <p:nvSpPr>
          <p:cNvPr id="4" name="Slide Number Placeholder 3"/>
          <p:cNvSpPr>
            <a:spLocks noGrp="1"/>
          </p:cNvSpPr>
          <p:nvPr>
            <p:ph type="sldNum" sz="quarter" idx="5"/>
          </p:nvPr>
        </p:nvSpPr>
        <p:spPr/>
        <p:txBody>
          <a:bodyPr/>
          <a:lstStyle/>
          <a:p>
            <a:fld id="{8D2FF83F-D0C9-624B-BE4D-D3D88CB3816D}" type="slidenum">
              <a:rPr lang="en-US" smtClean="0"/>
              <a:t>9</a:t>
            </a:fld>
            <a:endParaRPr lang="en-US"/>
          </a:p>
        </p:txBody>
      </p:sp>
    </p:spTree>
    <p:extLst>
      <p:ext uri="{BB962C8B-B14F-4D97-AF65-F5344CB8AC3E}">
        <p14:creationId xmlns:p14="http://schemas.microsoft.com/office/powerpoint/2010/main" val="158926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82D080-E6A0-2F41-9CDF-C4650C4F943A}"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71938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7705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1691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84968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2D080-E6A0-2F41-9CDF-C4650C4F943A}"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426434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82D080-E6A0-2F41-9CDF-C4650C4F943A}"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90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82D080-E6A0-2F41-9CDF-C4650C4F943A}"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6970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82D080-E6A0-2F41-9CDF-C4650C4F943A}"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7128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2D080-E6A0-2F41-9CDF-C4650C4F943A}"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51996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9885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04884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2D080-E6A0-2F41-9CDF-C4650C4F943A}" type="datetimeFigureOut">
              <a:rPr lang="en-US" smtClean="0"/>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BF822-E377-1C43-8CD3-D0525714294B}" type="slidenum">
              <a:rPr lang="en-US" smtClean="0"/>
              <a:t>‹#›</a:t>
            </a:fld>
            <a:endParaRPr lang="en-US"/>
          </a:p>
        </p:txBody>
      </p:sp>
    </p:spTree>
    <p:extLst>
      <p:ext uri="{BB962C8B-B14F-4D97-AF65-F5344CB8AC3E}">
        <p14:creationId xmlns:p14="http://schemas.microsoft.com/office/powerpoint/2010/main" val="411197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ls/ex/qualstandcqi.a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l.gov/ofccp/regs/compliance/preaward/debarlst.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nces.ed.gov/ccd/schoolsearch/"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C709-7B05-4C99-8A69-DD4AED26CE64}"/>
              </a:ext>
            </a:extLst>
          </p:cNvPr>
          <p:cNvSpPr>
            <a:spLocks noGrp="1"/>
          </p:cNvSpPr>
          <p:nvPr>
            <p:ph type="title"/>
          </p:nvPr>
        </p:nvSpPr>
        <p:spPr>
          <a:xfrm>
            <a:off x="457198" y="782343"/>
            <a:ext cx="8229600" cy="1143000"/>
          </a:xfrm>
        </p:spPr>
        <p:txBody>
          <a:bodyPr>
            <a:normAutofit fontScale="90000"/>
          </a:bodyPr>
          <a:lstStyle/>
          <a:p>
            <a:r>
              <a:rPr lang="en-US" dirty="0">
                <a:latin typeface="Arial" panose="020B0604020202020204" pitchFamily="34" charset="0"/>
                <a:cs typeface="Arial" panose="020B0604020202020204" pitchFamily="34" charset="0"/>
              </a:rPr>
              <a:t>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Century Community Learning Centers Cohort 15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Request for Applications Overview</a:t>
            </a:r>
            <a:endParaRPr lang="en-US" dirty="0"/>
          </a:p>
        </p:txBody>
      </p:sp>
      <p:sp>
        <p:nvSpPr>
          <p:cNvPr id="3" name="Content Placeholder 2">
            <a:extLst>
              <a:ext uri="{FF2B5EF4-FFF2-40B4-BE49-F238E27FC236}">
                <a16:creationId xmlns:a16="http://schemas.microsoft.com/office/drawing/2014/main" id="{9DB23644-AECA-4DDF-BB61-C99BE07114C0}"/>
              </a:ext>
            </a:extLst>
          </p:cNvPr>
          <p:cNvSpPr>
            <a:spLocks noGrp="1"/>
          </p:cNvSpPr>
          <p:nvPr>
            <p:ph sz="half" idx="1"/>
          </p:nvPr>
        </p:nvSpPr>
        <p:spPr>
          <a:xfrm>
            <a:off x="-55607" y="2304535"/>
            <a:ext cx="9255211" cy="1736124"/>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California Department of Education</a:t>
            </a:r>
          </a:p>
          <a:p>
            <a:pPr marL="0" indent="0" algn="ctr">
              <a:buNone/>
            </a:pPr>
            <a:r>
              <a:rPr lang="en-US" sz="2400" dirty="0">
                <a:latin typeface="Arial" panose="020B0604020202020204" pitchFamily="34" charset="0"/>
                <a:cs typeface="Arial" panose="020B0604020202020204" pitchFamily="34" charset="0"/>
              </a:rPr>
              <a:t>Expanded Learning Division</a:t>
            </a:r>
          </a:p>
          <a:p>
            <a:pPr marL="0" indent="0" algn="ctr">
              <a:buNone/>
            </a:pPr>
            <a:r>
              <a:rPr lang="en-US" sz="2400" dirty="0">
                <a:latin typeface="Arial" panose="020B0604020202020204" pitchFamily="34" charset="0"/>
                <a:cs typeface="Arial" panose="020B0604020202020204" pitchFamily="34" charset="0"/>
              </a:rPr>
              <a:t>September 2023</a:t>
            </a:r>
            <a:endParaRPr lang="en-US" sz="2400" dirty="0"/>
          </a:p>
        </p:txBody>
      </p:sp>
      <p:pic>
        <p:nvPicPr>
          <p:cNvPr id="5" name="Content Placeholder 3">
            <a:extLst>
              <a:ext uri="{FF2B5EF4-FFF2-40B4-BE49-F238E27FC236}">
                <a16:creationId xmlns:a16="http://schemas.microsoft.com/office/drawing/2014/main" id="{86E832A8-FEFF-4C6C-A997-202909EE5D3C}"/>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b="29206"/>
          <a:stretch/>
        </p:blipFill>
        <p:spPr>
          <a:xfrm>
            <a:off x="2147501" y="3429000"/>
            <a:ext cx="4848997" cy="2918506"/>
          </a:xfrm>
          <a:prstGeom prst="rect">
            <a:avLst/>
          </a:prstGeom>
        </p:spPr>
      </p:pic>
      <p:pic>
        <p:nvPicPr>
          <p:cNvPr id="6" name="Picture 18" descr="Official Seal of the California Department of Education">
            <a:extLst>
              <a:ext uri="{FF2B5EF4-FFF2-40B4-BE49-F238E27FC236}">
                <a16:creationId xmlns:a16="http://schemas.microsoft.com/office/drawing/2014/main" id="{5FCDE8EA-B598-427B-A051-D6EEF5FA35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8852" y="5572897"/>
            <a:ext cx="967946" cy="96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9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BF7E-B2D1-4FD0-954E-5AFCF966123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(2)</a:t>
            </a:r>
            <a:endParaRPr lang="en-US" sz="3600" dirty="0"/>
          </a:p>
        </p:txBody>
      </p:sp>
      <p:sp>
        <p:nvSpPr>
          <p:cNvPr id="3" name="Content Placeholder 2">
            <a:extLst>
              <a:ext uri="{FF2B5EF4-FFF2-40B4-BE49-F238E27FC236}">
                <a16:creationId xmlns:a16="http://schemas.microsoft.com/office/drawing/2014/main" id="{8F06375F-8785-45A9-9823-889D4D0830A6}"/>
              </a:ext>
            </a:extLst>
          </p:cNvPr>
          <p:cNvSpPr>
            <a:spLocks noGrp="1"/>
          </p:cNvSpPr>
          <p:nvPr>
            <p:ph idx="1"/>
          </p:nvPr>
        </p:nvSpPr>
        <p:spPr>
          <a:xfrm>
            <a:off x="457200" y="1600200"/>
            <a:ext cx="8229600" cy="4983161"/>
          </a:xfrm>
        </p:spPr>
        <p:txBody>
          <a:bodyPr>
            <a:normAutofit fontScale="77500" lnSpcReduction="20000"/>
          </a:bodyPr>
          <a:lstStyle/>
          <a:p>
            <a:pPr marL="0" indent="0">
              <a:lnSpc>
                <a:spcPct val="120000"/>
              </a:lnSpc>
              <a:buNone/>
            </a:pPr>
            <a:r>
              <a:rPr lang="en-US" dirty="0">
                <a:latin typeface="Arial" panose="020B0604020202020204" pitchFamily="34" charset="0"/>
                <a:cs typeface="Arial" panose="020B0604020202020204" pitchFamily="34" charset="0"/>
              </a:rPr>
              <a:t>An “eligible entity”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refers to:</a:t>
            </a:r>
          </a:p>
          <a:p>
            <a:pPr>
              <a:lnSpc>
                <a:spcPct val="120000"/>
              </a:lnSpc>
            </a:pPr>
            <a:r>
              <a:rPr lang="en-US" dirty="0">
                <a:latin typeface="Arial" panose="020B0604020202020204" pitchFamily="34" charset="0"/>
                <a:cs typeface="Arial" panose="020B0604020202020204" pitchFamily="34" charset="0"/>
              </a:rPr>
              <a:t>LEAs, including school districts and county offices of education, and direct funded charter schools</a:t>
            </a:r>
          </a:p>
          <a:p>
            <a:pPr lvl="0" fontAlgn="base">
              <a:lnSpc>
                <a:spcPct val="120000"/>
              </a:lnSpc>
            </a:pPr>
            <a:r>
              <a:rPr lang="en-US" dirty="0">
                <a:latin typeface="Arial" panose="020B0604020202020204" pitchFamily="34" charset="0"/>
                <a:cs typeface="Arial" panose="020B0604020202020204" pitchFamily="34" charset="0"/>
              </a:rPr>
              <a:t>Private schools, provided that they serve public school students</a:t>
            </a:r>
          </a:p>
          <a:p>
            <a:pPr lvl="0" fontAlgn="base">
              <a:lnSpc>
                <a:spcPct val="120000"/>
              </a:lnSpc>
            </a:pPr>
            <a:r>
              <a:rPr lang="en-US" dirty="0">
                <a:latin typeface="Arial" panose="020B0604020202020204" pitchFamily="34" charset="0"/>
                <a:cs typeface="Arial" panose="020B0604020202020204" pitchFamily="34" charset="0"/>
              </a:rPr>
              <a:t>Nonprofit agencies</a:t>
            </a:r>
          </a:p>
          <a:p>
            <a:pPr lvl="0" fontAlgn="base">
              <a:lnSpc>
                <a:spcPct val="120000"/>
              </a:lnSpc>
            </a:pPr>
            <a:r>
              <a:rPr lang="en-US" dirty="0">
                <a:latin typeface="Arial" panose="020B0604020202020204" pitchFamily="34" charset="0"/>
                <a:cs typeface="Arial" panose="020B0604020202020204" pitchFamily="34" charset="0"/>
              </a:rPr>
              <a:t>Public entities, city and county government agencies, organizations, or other private entities</a:t>
            </a:r>
          </a:p>
          <a:p>
            <a:pPr lvl="0" fontAlgn="base">
              <a:lnSpc>
                <a:spcPct val="120000"/>
              </a:lnSpc>
            </a:pPr>
            <a:r>
              <a:rPr lang="en-US" dirty="0">
                <a:latin typeface="Arial" panose="020B0604020202020204" pitchFamily="34" charset="0"/>
                <a:cs typeface="Arial" panose="020B0604020202020204" pitchFamily="34" charset="0"/>
              </a:rPr>
              <a:t>Institutions of higher education</a:t>
            </a:r>
          </a:p>
          <a:p>
            <a:pPr lvl="0" fontAlgn="base">
              <a:lnSpc>
                <a:spcPct val="120000"/>
              </a:lnSpc>
            </a:pPr>
            <a:r>
              <a:rPr lang="en-US" dirty="0">
                <a:latin typeface="Arial" panose="020B0604020202020204" pitchFamily="34" charset="0"/>
                <a:cs typeface="Arial" panose="020B0604020202020204" pitchFamily="34" charset="0"/>
              </a:rPr>
              <a:t>Native American tribes or tribal organizations</a:t>
            </a:r>
          </a:p>
          <a:p>
            <a:pPr lvl="0" fontAlgn="base">
              <a:lnSpc>
                <a:spcPct val="120000"/>
              </a:lnSpc>
            </a:pPr>
            <a:r>
              <a:rPr lang="en-US" dirty="0">
                <a:latin typeface="Arial" panose="020B0604020202020204" pitchFamily="34" charset="0"/>
                <a:cs typeface="Arial" panose="020B0604020202020204" pitchFamily="34" charset="0"/>
              </a:rPr>
              <a:t>Community Based Organizations</a:t>
            </a:r>
          </a:p>
        </p:txBody>
      </p:sp>
    </p:spTree>
    <p:extLst>
      <p:ext uri="{BB962C8B-B14F-4D97-AF65-F5344CB8AC3E}">
        <p14:creationId xmlns:p14="http://schemas.microsoft.com/office/powerpoint/2010/main" val="5649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3FDE-10C9-45F3-9E99-99574E5093C6}"/>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Eligible Entities that may not apply for this RFA</a:t>
            </a:r>
          </a:p>
        </p:txBody>
      </p:sp>
      <p:sp>
        <p:nvSpPr>
          <p:cNvPr id="3" name="Content Placeholder 2">
            <a:extLst>
              <a:ext uri="{FF2B5EF4-FFF2-40B4-BE49-F238E27FC236}">
                <a16:creationId xmlns:a16="http://schemas.microsoft.com/office/drawing/2014/main" id="{2FE97E87-452A-4F2E-9EC6-AA88F0B9B080}"/>
              </a:ext>
            </a:extLst>
          </p:cNvPr>
          <p:cNvSpPr>
            <a:spLocks noGrp="1"/>
          </p:cNvSpPr>
          <p:nvPr>
            <p:ph idx="1"/>
          </p:nvPr>
        </p:nvSpPr>
        <p:spPr>
          <a:xfrm>
            <a:off x="457200" y="1743635"/>
            <a:ext cx="8229600" cy="4525963"/>
          </a:xfrm>
        </p:spPr>
        <p:txBody>
          <a:bodyPr>
            <a:normAutofit/>
          </a:bodyPr>
          <a:lstStyle/>
          <a:p>
            <a:r>
              <a:rPr lang="en-US" sz="2400" dirty="0">
                <a:latin typeface="Arial" panose="020B0604020202020204" pitchFamily="34" charset="0"/>
                <a:cs typeface="Arial" panose="020B0604020202020204" pitchFamily="34" charset="0"/>
              </a:rPr>
              <a:t>ASES programs looking to apply for before school or equitable access funding. </a:t>
            </a:r>
          </a:p>
          <a:p>
            <a:r>
              <a:rPr lang="en-US" sz="2400" dirty="0">
                <a:latin typeface="Arial" panose="020B0604020202020204" pitchFamily="34" charset="0"/>
                <a:cs typeface="Arial" panose="020B0604020202020204" pitchFamily="34" charset="0"/>
              </a:rPr>
              <a:t>21st CCLC grantees are not eligible to apply for increased funding or additional components on current grants </a:t>
            </a:r>
          </a:p>
        </p:txBody>
      </p:sp>
    </p:spTree>
    <p:extLst>
      <p:ext uri="{BB962C8B-B14F-4D97-AF65-F5344CB8AC3E}">
        <p14:creationId xmlns:p14="http://schemas.microsoft.com/office/powerpoint/2010/main" val="421584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EEC7-346A-4694-B56D-7DBE8FAC86E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Good Standing</a:t>
            </a:r>
          </a:p>
        </p:txBody>
      </p:sp>
      <p:sp>
        <p:nvSpPr>
          <p:cNvPr id="3" name="Content Placeholder 2">
            <a:extLst>
              <a:ext uri="{FF2B5EF4-FFF2-40B4-BE49-F238E27FC236}">
                <a16:creationId xmlns:a16="http://schemas.microsoft.com/office/drawing/2014/main" id="{44D2F5C5-59EA-4864-B1D7-B45A6DBD7135}"/>
              </a:ext>
            </a:extLst>
          </p:cNvPr>
          <p:cNvSpPr>
            <a:spLocks noGrp="1"/>
          </p:cNvSpPr>
          <p:nvPr>
            <p:ph idx="1"/>
          </p:nvPr>
        </p:nvSpPr>
        <p:spPr>
          <a:xfrm>
            <a:off x="457200" y="1689847"/>
            <a:ext cx="8229600" cy="4797450"/>
          </a:xfrm>
        </p:spPr>
        <p:txBody>
          <a:bodyPr>
            <a:normAutofit fontScale="85000" lnSpcReduction="20000"/>
          </a:bodyPr>
          <a:lstStyle/>
          <a:p>
            <a:pPr>
              <a:lnSpc>
                <a:spcPct val="110000"/>
              </a:lnSpc>
              <a:spcBef>
                <a:spcPts val="0"/>
              </a:spcBef>
            </a:pPr>
            <a:r>
              <a:rPr lang="en-US" sz="2800" dirty="0">
                <a:latin typeface="Arial" panose="020B0604020202020204" pitchFamily="34" charset="0"/>
                <a:cs typeface="Arial" panose="020B0604020202020204" pitchFamily="34" charset="0"/>
              </a:rPr>
              <a:t>Current 21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CCLC, ASSETs and ASES grantees applying must meet FY 21-22 admin reporting requirements and have:</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attendance and expenditure reports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outcome-based data and APR data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audit and FPM findings resolved per the EXLD or in the process of being resolved per the CDE.</a:t>
            </a:r>
          </a:p>
          <a:p>
            <a:pPr>
              <a:lnSpc>
                <a:spcPct val="110000"/>
              </a:lnSpc>
              <a:spcBef>
                <a:spcPts val="0"/>
              </a:spcBef>
            </a:pPr>
            <a:r>
              <a:rPr lang="en-US" sz="2800" dirty="0">
                <a:latin typeface="Arial" panose="020B0604020202020204" pitchFamily="34" charset="0"/>
                <a:cs typeface="Arial" panose="020B0604020202020204" pitchFamily="34" charset="0"/>
              </a:rPr>
              <a:t>If one or more sites is not in good standing by the specified due date, the grantee is ineligible and application will be disqualified per statute. </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96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24A-E4BF-473E-A71A-4C2A9F1769A8}"/>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What’s New? (1)</a:t>
            </a:r>
            <a:endParaRPr lang="en-US" sz="3600" dirty="0"/>
          </a:p>
        </p:txBody>
      </p:sp>
      <p:sp>
        <p:nvSpPr>
          <p:cNvPr id="3" name="Content Placeholder 2">
            <a:extLst>
              <a:ext uri="{FF2B5EF4-FFF2-40B4-BE49-F238E27FC236}">
                <a16:creationId xmlns:a16="http://schemas.microsoft.com/office/drawing/2014/main" id="{722D2951-11D8-44FC-A614-20467A71283D}"/>
              </a:ext>
            </a:extLst>
          </p:cNvPr>
          <p:cNvSpPr>
            <a:spLocks noGrp="1"/>
          </p:cNvSpPr>
          <p:nvPr>
            <p:ph idx="1"/>
          </p:nvPr>
        </p:nvSpPr>
        <p:spPr/>
        <p:txBody>
          <a:bodyPr>
            <a:noAutofit/>
          </a:bodyPr>
          <a:lstStyle/>
          <a:p>
            <a:r>
              <a:rPr lang="en-US" sz="2400" dirty="0">
                <a:latin typeface="Arial" panose="020B0604020202020204" pitchFamily="34" charset="0"/>
                <a:cs typeface="Arial" panose="020B0604020202020204" pitchFamily="34" charset="0"/>
              </a:rPr>
              <a:t>Charter Schools are not required to consult with private schools (refer to section J. Consultation with Private Schools). </a:t>
            </a:r>
          </a:p>
          <a:p>
            <a:r>
              <a:rPr lang="en-US" sz="2400" dirty="0">
                <a:latin typeface="Arial" panose="020B0604020202020204" pitchFamily="34" charset="0"/>
                <a:cs typeface="Arial" panose="020B0604020202020204" pitchFamily="34" charset="0"/>
              </a:rPr>
              <a:t>Assessments must be completed by every applicant and co-applicant(s) in which an application is submitted for the current 21st CCLC RFA Cohort 15. Completion of assessments prior to the RFA posting date will not be accepted as meeting the requirements of this current RFA. </a:t>
            </a:r>
          </a:p>
          <a:p>
            <a:r>
              <a:rPr lang="en-US" sz="2400" dirty="0">
                <a:latin typeface="Arial" panose="020B0604020202020204" pitchFamily="34" charset="0"/>
                <a:cs typeface="Arial" panose="020B0604020202020204" pitchFamily="34" charset="0"/>
              </a:rPr>
              <a:t>All components of the RFA are due by 4 p.m. on Thursday, November 16, 2023. Postmarks will be honored. </a:t>
            </a:r>
          </a:p>
        </p:txBody>
      </p:sp>
    </p:spTree>
    <p:extLst>
      <p:ext uri="{BB962C8B-B14F-4D97-AF65-F5344CB8AC3E}">
        <p14:creationId xmlns:p14="http://schemas.microsoft.com/office/powerpoint/2010/main" val="313692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24A-E4BF-473E-A71A-4C2A9F1769A8}"/>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What’s New? (2)</a:t>
            </a:r>
            <a:endParaRPr lang="en-US" sz="3600" dirty="0"/>
          </a:p>
        </p:txBody>
      </p:sp>
      <p:sp>
        <p:nvSpPr>
          <p:cNvPr id="3" name="Content Placeholder 2">
            <a:extLst>
              <a:ext uri="{FF2B5EF4-FFF2-40B4-BE49-F238E27FC236}">
                <a16:creationId xmlns:a16="http://schemas.microsoft.com/office/drawing/2014/main" id="{722D2951-11D8-44FC-A614-20467A71283D}"/>
              </a:ext>
            </a:extLst>
          </p:cNvPr>
          <p:cNvSpPr>
            <a:spLocks noGrp="1"/>
          </p:cNvSpPr>
          <p:nvPr>
            <p:ph idx="1"/>
          </p:nvPr>
        </p:nvSpPr>
        <p:spPr>
          <a:xfrm>
            <a:off x="457200" y="1600200"/>
            <a:ext cx="8229600" cy="4839237"/>
          </a:xfrm>
        </p:spPr>
        <p:txBody>
          <a:bodyPr>
            <a:normAutofit/>
          </a:bodyPr>
          <a:lstStyle/>
          <a:p>
            <a:r>
              <a:rPr lang="en-US" sz="2800" dirty="0">
                <a:latin typeface="Arial" panose="020B0604020202020204" pitchFamily="34" charset="0"/>
                <a:cs typeface="Arial" panose="020B0604020202020204" pitchFamily="34" charset="0"/>
              </a:rPr>
              <a:t>Grant reductions will be implemented for calendar year 2023 and will impact the priority and funding process for this current RFA (refer to section C. Grant Reduction).</a:t>
            </a:r>
          </a:p>
          <a:p>
            <a:r>
              <a:rPr lang="en-US" sz="2800" dirty="0">
                <a:latin typeface="Arial" panose="020B0604020202020204" pitchFamily="34" charset="0"/>
                <a:cs typeface="Arial" panose="020B0604020202020204" pitchFamily="34" charset="0"/>
              </a:rPr>
              <a:t>Narratives will be reviewed by readers holistically and receive an overall  pass or fail score (instead of a score for each of the 12 sections.)</a:t>
            </a:r>
          </a:p>
        </p:txBody>
      </p:sp>
    </p:spTree>
    <p:extLst>
      <p:ext uri="{BB962C8B-B14F-4D97-AF65-F5344CB8AC3E}">
        <p14:creationId xmlns:p14="http://schemas.microsoft.com/office/powerpoint/2010/main" val="291636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24A-E4BF-473E-A71A-4C2A9F1769A8}"/>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What’s New? (3)</a:t>
            </a:r>
            <a:endParaRPr lang="en-US" sz="3600" dirty="0"/>
          </a:p>
        </p:txBody>
      </p:sp>
      <p:sp>
        <p:nvSpPr>
          <p:cNvPr id="3" name="Content Placeholder 2">
            <a:extLst>
              <a:ext uri="{FF2B5EF4-FFF2-40B4-BE49-F238E27FC236}">
                <a16:creationId xmlns:a16="http://schemas.microsoft.com/office/drawing/2014/main" id="{722D2951-11D8-44FC-A614-20467A71283D}"/>
              </a:ext>
            </a:extLst>
          </p:cNvPr>
          <p:cNvSpPr>
            <a:spLocks noGrp="1"/>
          </p:cNvSpPr>
          <p:nvPr>
            <p:ph idx="1"/>
          </p:nvPr>
        </p:nvSpPr>
        <p:spPr>
          <a:xfrm>
            <a:off x="457200" y="1600200"/>
            <a:ext cx="8229600" cy="4839237"/>
          </a:xfrm>
        </p:spPr>
        <p:txBody>
          <a:bodyPr>
            <a:normAutofit/>
          </a:bodyPr>
          <a:lstStyle/>
          <a:p>
            <a:r>
              <a:rPr lang="en-US" sz="2800" dirty="0">
                <a:latin typeface="Arial" panose="020B0604020202020204" pitchFamily="34" charset="0"/>
                <a:cs typeface="Arial" panose="020B0604020202020204" pitchFamily="34" charset="0"/>
              </a:rPr>
              <a:t>The appeals timeline is going from 30 days to 10 days. </a:t>
            </a:r>
          </a:p>
          <a:p>
            <a:r>
              <a:rPr lang="en-US" sz="2800" dirty="0">
                <a:latin typeface="Arial" panose="020B0604020202020204" pitchFamily="34" charset="0"/>
                <a:cs typeface="Arial" panose="020B0604020202020204" pitchFamily="34" charset="0"/>
              </a:rPr>
              <a:t>If a program wants to charge a fee, this must be approved by the U.S. Department of Education, not the CDE. </a:t>
            </a:r>
          </a:p>
          <a:p>
            <a:r>
              <a:rPr lang="en-US" sz="2800" dirty="0">
                <a:latin typeface="Arial" panose="020B0604020202020204" pitchFamily="34" charset="0"/>
                <a:cs typeface="Arial" panose="020B0604020202020204" pitchFamily="34" charset="0"/>
              </a:rPr>
              <a:t>Both applicants and co-applicants must be in good standing in order to be eligible to apply for 21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CCLC funding. </a:t>
            </a:r>
          </a:p>
        </p:txBody>
      </p:sp>
    </p:spTree>
    <p:extLst>
      <p:ext uri="{BB962C8B-B14F-4D97-AF65-F5344CB8AC3E}">
        <p14:creationId xmlns:p14="http://schemas.microsoft.com/office/powerpoint/2010/main" val="367285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D775-24EF-4008-B4EA-E501072D3E7E}"/>
              </a:ext>
            </a:extLst>
          </p:cNvPr>
          <p:cNvSpPr>
            <a:spLocks noGrp="1"/>
          </p:cNvSpPr>
          <p:nvPr>
            <p:ph type="title"/>
          </p:nvPr>
        </p:nvSpPr>
        <p:spPr>
          <a:solidFill>
            <a:schemeClr val="accent2">
              <a:lumMod val="60000"/>
              <a:lumOff val="40000"/>
            </a:schemeClr>
          </a:solidFill>
        </p:spPr>
        <p:txBody>
          <a:bodyPr/>
          <a:lstStyle/>
          <a:p>
            <a:r>
              <a:rPr lang="en-US" b="1" dirty="0">
                <a:latin typeface="Arial" panose="020B0604020202020204" pitchFamily="34" charset="0"/>
                <a:cs typeface="Arial" panose="020B0604020202020204" pitchFamily="34" charset="0"/>
              </a:rPr>
              <a:t>Application Process</a:t>
            </a:r>
            <a:endParaRPr lang="en-US" dirty="0"/>
          </a:p>
        </p:txBody>
      </p:sp>
      <p:sp>
        <p:nvSpPr>
          <p:cNvPr id="3" name="Content Placeholder 2">
            <a:extLst>
              <a:ext uri="{FF2B5EF4-FFF2-40B4-BE49-F238E27FC236}">
                <a16:creationId xmlns:a16="http://schemas.microsoft.com/office/drawing/2014/main" id="{74CE2D61-27B6-49E7-B751-B1317AC8974F}"/>
              </a:ext>
            </a:extLst>
          </p:cNvPr>
          <p:cNvSpPr>
            <a:spLocks noGrp="1"/>
          </p:cNvSpPr>
          <p:nvPr>
            <p:ph idx="1"/>
          </p:nvPr>
        </p:nvSpPr>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The RFA submission, which is a two part requirement</a:t>
            </a:r>
          </a:p>
          <a:p>
            <a:pPr marL="514350" indent="-514350">
              <a:buFont typeface="+mj-lt"/>
              <a:buAutoNum type="arabicPeriod"/>
            </a:pPr>
            <a:r>
              <a:rPr lang="en-US" dirty="0">
                <a:latin typeface="Arial" panose="020B0604020202020204" pitchFamily="34" charset="0"/>
                <a:cs typeface="Arial" panose="020B0604020202020204" pitchFamily="34" charset="0"/>
              </a:rPr>
              <a:t>Application Review and Evaluation</a:t>
            </a:r>
          </a:p>
          <a:p>
            <a:pPr marL="514350" indent="-514350">
              <a:buFont typeface="+mj-lt"/>
              <a:buAutoNum type="arabicPeriod"/>
            </a:pPr>
            <a:r>
              <a:rPr lang="en-US" dirty="0">
                <a:latin typeface="Arial" panose="020B0604020202020204" pitchFamily="34" charset="0"/>
                <a:cs typeface="Arial" panose="020B0604020202020204" pitchFamily="34" charset="0"/>
              </a:rPr>
              <a:t>Geographic distribution</a:t>
            </a:r>
          </a:p>
          <a:p>
            <a:pPr marL="514350" indent="-514350">
              <a:buFont typeface="+mj-lt"/>
              <a:buAutoNum type="arabicPeriod"/>
            </a:pPr>
            <a:r>
              <a:rPr lang="en-US" dirty="0">
                <a:latin typeface="Arial" panose="020B0604020202020204" pitchFamily="34" charset="0"/>
                <a:cs typeface="Arial" panose="020B0604020202020204" pitchFamily="34" charset="0"/>
              </a:rPr>
              <a:t>The funding priority</a:t>
            </a:r>
          </a:p>
          <a:p>
            <a:pPr marL="514350" indent="-514350">
              <a:buFont typeface="+mj-lt"/>
              <a:buAutoNum type="arabicPeriod"/>
            </a:pPr>
            <a:r>
              <a:rPr lang="en-US" dirty="0">
                <a:latin typeface="Arial" panose="020B0604020202020204" pitchFamily="34" charset="0"/>
                <a:cs typeface="Arial" panose="020B0604020202020204" pitchFamily="34" charset="0"/>
              </a:rPr>
              <a:t>Free and Reduced Priced Meal determinations.</a:t>
            </a:r>
          </a:p>
          <a:p>
            <a:endParaRPr lang="en-US" dirty="0"/>
          </a:p>
        </p:txBody>
      </p:sp>
    </p:spTree>
    <p:extLst>
      <p:ext uri="{BB962C8B-B14F-4D97-AF65-F5344CB8AC3E}">
        <p14:creationId xmlns:p14="http://schemas.microsoft.com/office/powerpoint/2010/main" val="383627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1A</a:t>
            </a:r>
            <a:endParaRPr lang="en-US" sz="3600" dirty="0"/>
          </a:p>
        </p:txBody>
      </p:sp>
      <p:sp>
        <p:nvSpPr>
          <p:cNvPr id="3" name="Content Placeholder 2">
            <a:extLst>
              <a:ext uri="{FF2B5EF4-FFF2-40B4-BE49-F238E27FC236}">
                <a16:creationId xmlns:a16="http://schemas.microsoft.com/office/drawing/2014/main" id="{F7E28581-AD1B-431F-A096-6F3EAAF4ED44}"/>
              </a:ext>
            </a:extLst>
          </p:cNvPr>
          <p:cNvSpPr>
            <a:spLocks noGrp="1"/>
          </p:cNvSpPr>
          <p:nvPr>
            <p:ph sz="half" idx="1"/>
          </p:nvPr>
        </p:nvSpPr>
        <p:spPr>
          <a:xfrm>
            <a:off x="457200" y="1600199"/>
            <a:ext cx="7451124" cy="4701747"/>
          </a:xfrm>
        </p:spPr>
        <p:txBody>
          <a:bodyPr>
            <a:noAutofit/>
          </a:bodyPr>
          <a:lstStyle/>
          <a:p>
            <a:pPr>
              <a:lnSpc>
                <a:spcPct val="120000"/>
              </a:lnSpc>
            </a:pPr>
            <a:r>
              <a:rPr lang="en-US" sz="2400" b="1" dirty="0">
                <a:latin typeface="Arial" panose="020B0604020202020204" pitchFamily="34" charset="0"/>
                <a:cs typeface="Arial" panose="020B0604020202020204" pitchFamily="34" charset="0"/>
              </a:rPr>
              <a:t>1A. Download and Submission into ASSIST</a:t>
            </a:r>
          </a:p>
          <a:p>
            <a:pPr lvl="1">
              <a:lnSpc>
                <a:spcPct val="120000"/>
              </a:lnSpc>
            </a:pPr>
            <a:r>
              <a:rPr lang="en-US" dirty="0">
                <a:latin typeface="Arial" panose="020B0604020202020204" pitchFamily="34" charset="0"/>
                <a:cs typeface="Arial" panose="020B0604020202020204" pitchFamily="34" charset="0"/>
              </a:rPr>
              <a:t>Cover Page</a:t>
            </a:r>
          </a:p>
          <a:p>
            <a:pPr lvl="1">
              <a:lnSpc>
                <a:spcPct val="120000"/>
              </a:lnSpc>
            </a:pPr>
            <a:r>
              <a:rPr lang="en-US" dirty="0">
                <a:latin typeface="Arial" panose="020B0604020202020204" pitchFamily="34" charset="0"/>
                <a:cs typeface="Arial" panose="020B0604020202020204" pitchFamily="34" charset="0"/>
              </a:rPr>
              <a:t>Authorized Designee</a:t>
            </a:r>
          </a:p>
          <a:p>
            <a:pPr lvl="1">
              <a:lnSpc>
                <a:spcPct val="120000"/>
              </a:lnSpc>
            </a:pPr>
            <a:r>
              <a:rPr lang="en-US" dirty="0">
                <a:latin typeface="Arial" panose="020B0604020202020204" pitchFamily="34" charset="0"/>
                <a:cs typeface="Arial" panose="020B0604020202020204" pitchFamily="34" charset="0"/>
              </a:rPr>
              <a:t>Signatures &amp; Approvals</a:t>
            </a:r>
          </a:p>
          <a:p>
            <a:pPr lvl="1">
              <a:lnSpc>
                <a:spcPct val="120000"/>
              </a:lnSpc>
            </a:pPr>
            <a:r>
              <a:rPr lang="en-US" dirty="0">
                <a:latin typeface="Arial" panose="020B0604020202020204" pitchFamily="34" charset="0"/>
                <a:cs typeface="Arial" panose="020B0604020202020204" pitchFamily="34" charset="0"/>
              </a:rPr>
              <a:t>Off-site Program Form</a:t>
            </a:r>
          </a:p>
          <a:p>
            <a:pPr lvl="1">
              <a:lnSpc>
                <a:spcPct val="120000"/>
              </a:lnSpc>
            </a:pPr>
            <a:r>
              <a:rPr lang="en-US" dirty="0">
                <a:latin typeface="Arial" panose="020B0604020202020204" pitchFamily="34" charset="0"/>
                <a:cs typeface="Arial" panose="020B0604020202020204" pitchFamily="34" charset="0"/>
              </a:rPr>
              <a:t>Private School Consultation</a:t>
            </a:r>
          </a:p>
          <a:p>
            <a:pPr lvl="1">
              <a:lnSpc>
                <a:spcPct val="120000"/>
              </a:lnSpc>
            </a:pPr>
            <a:r>
              <a:rPr lang="en-US" dirty="0">
                <a:latin typeface="Arial" panose="020B0604020202020204" pitchFamily="34" charset="0"/>
                <a:cs typeface="Arial" panose="020B0604020202020204" pitchFamily="34" charset="0"/>
              </a:rPr>
              <a:t>Funding Priority Certification</a:t>
            </a:r>
          </a:p>
          <a:p>
            <a:pPr lvl="1">
              <a:lnSpc>
                <a:spcPct val="120000"/>
              </a:lnSpc>
            </a:pPr>
            <a:r>
              <a:rPr lang="en-US" dirty="0">
                <a:latin typeface="Arial" panose="020B0604020202020204" pitchFamily="34" charset="0"/>
                <a:cs typeface="Arial" panose="020B0604020202020204" pitchFamily="34" charset="0"/>
              </a:rPr>
              <a:t>Award Calculator</a:t>
            </a:r>
          </a:p>
          <a:p>
            <a:pPr lvl="1">
              <a:lnSpc>
                <a:spcPct val="120000"/>
              </a:lnSpc>
            </a:pPr>
            <a:r>
              <a:rPr lang="en-US" dirty="0">
                <a:latin typeface="Arial" panose="020B0604020202020204" pitchFamily="34" charset="0"/>
                <a:cs typeface="Arial" panose="020B0604020202020204" pitchFamily="34" charset="0"/>
              </a:rPr>
              <a:t>Disqualification Form</a:t>
            </a:r>
          </a:p>
        </p:txBody>
      </p:sp>
      <p:sp>
        <p:nvSpPr>
          <p:cNvPr id="6" name="Content Placeholder 5">
            <a:extLst>
              <a:ext uri="{FF2B5EF4-FFF2-40B4-BE49-F238E27FC236}">
                <a16:creationId xmlns:a16="http://schemas.microsoft.com/office/drawing/2014/main" id="{148C23F9-7EB8-403C-A8B2-2907F9DF0977}"/>
              </a:ext>
            </a:extLst>
          </p:cNvPr>
          <p:cNvSpPr>
            <a:spLocks noGrp="1"/>
          </p:cNvSpPr>
          <p:nvPr>
            <p:ph sz="half" idx="2"/>
          </p:nvPr>
        </p:nvSpPr>
        <p:spPr>
          <a:xfrm>
            <a:off x="4648200" y="2137719"/>
            <a:ext cx="4038600" cy="3840163"/>
          </a:xfrm>
        </p:spPr>
        <p:txBody>
          <a:bodyPr>
            <a:noAutofit/>
          </a:bodyPr>
          <a:lstStyle/>
          <a:p>
            <a:pPr lvl="1">
              <a:lnSpc>
                <a:spcPct val="120000"/>
              </a:lnSpc>
            </a:pPr>
            <a:r>
              <a:rPr lang="en-US" dirty="0">
                <a:latin typeface="Arial" panose="020B0604020202020204" pitchFamily="34" charset="0"/>
                <a:cs typeface="Arial" panose="020B0604020202020204" pitchFamily="34" charset="0"/>
              </a:rPr>
              <a:t>ESSA Assurances</a:t>
            </a:r>
          </a:p>
          <a:p>
            <a:pPr lvl="1">
              <a:lnSpc>
                <a:spcPct val="120000"/>
              </a:lnSpc>
            </a:pPr>
            <a:r>
              <a:rPr lang="en-US" dirty="0">
                <a:latin typeface="Arial" panose="020B0604020202020204" pitchFamily="34" charset="0"/>
                <a:cs typeface="Arial" panose="020B0604020202020204" pitchFamily="34" charset="0"/>
              </a:rPr>
              <a:t>Ed Code Assurances</a:t>
            </a:r>
          </a:p>
          <a:p>
            <a:pPr lvl="1">
              <a:lnSpc>
                <a:spcPct val="120000"/>
              </a:lnSpc>
            </a:pPr>
            <a:r>
              <a:rPr lang="en-US" dirty="0">
                <a:latin typeface="Arial" panose="020B0604020202020204" pitchFamily="34" charset="0"/>
                <a:cs typeface="Arial" panose="020B0604020202020204" pitchFamily="34" charset="0"/>
              </a:rPr>
              <a:t>Equitable Access Assurances</a:t>
            </a:r>
          </a:p>
          <a:p>
            <a:pPr lvl="1">
              <a:lnSpc>
                <a:spcPct val="120000"/>
              </a:lnSpc>
            </a:pPr>
            <a:r>
              <a:rPr lang="en-US" dirty="0">
                <a:latin typeface="Arial" panose="020B0604020202020204" pitchFamily="34" charset="0"/>
                <a:cs typeface="Arial" panose="020B0604020202020204" pitchFamily="34" charset="0"/>
              </a:rPr>
              <a:t>Program Income Form and Narrative</a:t>
            </a:r>
          </a:p>
          <a:p>
            <a:pPr lvl="1">
              <a:lnSpc>
                <a:spcPct val="120000"/>
              </a:lnSpc>
            </a:pPr>
            <a:r>
              <a:rPr lang="en-US" dirty="0">
                <a:latin typeface="Arial" panose="020B0604020202020204" pitchFamily="34" charset="0"/>
                <a:cs typeface="Arial" panose="020B0604020202020204" pitchFamily="34" charset="0"/>
              </a:rPr>
              <a:t>Co- Applicant Form</a:t>
            </a:r>
            <a:endParaRPr lang="en-US" dirty="0"/>
          </a:p>
        </p:txBody>
      </p:sp>
    </p:spTree>
    <p:extLst>
      <p:ext uri="{BB962C8B-B14F-4D97-AF65-F5344CB8AC3E}">
        <p14:creationId xmlns:p14="http://schemas.microsoft.com/office/powerpoint/2010/main" val="238802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1B</a:t>
            </a:r>
            <a:endParaRPr lang="en-US" sz="3600" dirty="0"/>
          </a:p>
        </p:txBody>
      </p:sp>
      <p:sp>
        <p:nvSpPr>
          <p:cNvPr id="4" name="Content Placeholder 3">
            <a:extLst>
              <a:ext uri="{FF2B5EF4-FFF2-40B4-BE49-F238E27FC236}">
                <a16:creationId xmlns:a16="http://schemas.microsoft.com/office/drawing/2014/main" id="{2E386150-D42B-4AD7-8E80-9624332CCE02}"/>
              </a:ext>
            </a:extLst>
          </p:cNvPr>
          <p:cNvSpPr>
            <a:spLocks noGrp="1"/>
          </p:cNvSpPr>
          <p:nvPr>
            <p:ph sz="half" idx="2"/>
          </p:nvPr>
        </p:nvSpPr>
        <p:spPr>
          <a:xfrm>
            <a:off x="543697" y="1600200"/>
            <a:ext cx="8143103" cy="4525963"/>
          </a:xfrm>
        </p:spPr>
        <p:txBody>
          <a:bodyPr>
            <a:normAutofit/>
          </a:bodyPr>
          <a:lstStyle/>
          <a:p>
            <a:r>
              <a:rPr lang="en-US" b="1" dirty="0">
                <a:latin typeface="Arial" panose="020B0604020202020204" pitchFamily="34" charset="0"/>
                <a:cs typeface="Arial" panose="020B0604020202020204" pitchFamily="34" charset="0"/>
              </a:rPr>
              <a:t>1B. Upload of Application Narrative to FAAST</a:t>
            </a:r>
          </a:p>
          <a:p>
            <a:pPr lvl="1">
              <a:lnSpc>
                <a:spcPct val="120000"/>
              </a:lnSpc>
            </a:pPr>
            <a:r>
              <a:rPr lang="en-US" sz="2600" dirty="0">
                <a:latin typeface="Arial" panose="020B0604020202020204" pitchFamily="34" charset="0"/>
                <a:cs typeface="Arial" panose="020B0604020202020204" pitchFamily="34" charset="0"/>
              </a:rPr>
              <a:t>Applicants must input their ASSIST-generated application identification number and application narratives into the separate online grant application system known as the FAAST. </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3204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7BD-4004-4375-99FD-774A882696D6}"/>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Application Narratives</a:t>
            </a:r>
            <a:endParaRPr lang="en-US" sz="3600" dirty="0"/>
          </a:p>
        </p:txBody>
      </p:sp>
      <p:sp>
        <p:nvSpPr>
          <p:cNvPr id="3" name="Content Placeholder 2">
            <a:extLst>
              <a:ext uri="{FF2B5EF4-FFF2-40B4-BE49-F238E27FC236}">
                <a16:creationId xmlns:a16="http://schemas.microsoft.com/office/drawing/2014/main" id="{72AC9BA5-5DFD-43AA-AC92-35E87A8B545D}"/>
              </a:ext>
            </a:extLst>
          </p:cNvPr>
          <p:cNvSpPr>
            <a:spLocks noGrp="1"/>
          </p:cNvSpPr>
          <p:nvPr>
            <p:ph idx="1"/>
          </p:nvPr>
        </p:nvSpPr>
        <p:spPr/>
        <p:txBody>
          <a:bodyPr>
            <a:normAutofit fontScale="85000" lnSpcReduction="10000"/>
          </a:bodyPr>
          <a:lstStyle/>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The</a:t>
            </a:r>
            <a:r>
              <a:rPr lang="en-US" i="1" dirty="0">
                <a:solidFill>
                  <a:schemeClr val="dk1"/>
                </a:solidFill>
                <a:latin typeface="Arial" panose="020B0604020202020204" pitchFamily="34" charset="0"/>
                <a:ea typeface="Arial"/>
                <a:cs typeface="Arial" panose="020B0604020202020204" pitchFamily="34" charset="0"/>
                <a:sym typeface="Arial"/>
              </a:rPr>
              <a:t> Quality Standards for Expanded Learning Programs in California </a:t>
            </a:r>
            <a:r>
              <a:rPr lang="en-US" dirty="0">
                <a:solidFill>
                  <a:schemeClr val="dk1"/>
                </a:solidFill>
                <a:latin typeface="Arial" panose="020B0604020202020204" pitchFamily="34" charset="0"/>
                <a:ea typeface="Arial"/>
                <a:cs typeface="Arial" panose="020B0604020202020204" pitchFamily="34" charset="0"/>
                <a:sym typeface="Arial"/>
              </a:rPr>
              <a:t>(Quality Standards) provide the framework for the online application narratives for both 21</a:t>
            </a:r>
            <a:r>
              <a:rPr lang="en-US" baseline="30000" dirty="0">
                <a:solidFill>
                  <a:schemeClr val="dk1"/>
                </a:solidFill>
                <a:latin typeface="Arial" panose="020B0604020202020204" pitchFamily="34" charset="0"/>
                <a:ea typeface="Arial"/>
                <a:cs typeface="Arial" panose="020B0604020202020204" pitchFamily="34" charset="0"/>
                <a:sym typeface="Arial"/>
              </a:rPr>
              <a:t>st</a:t>
            </a:r>
            <a:r>
              <a:rPr lang="en-US" dirty="0">
                <a:solidFill>
                  <a:schemeClr val="dk1"/>
                </a:solidFill>
                <a:latin typeface="Arial" panose="020B0604020202020204" pitchFamily="34" charset="0"/>
                <a:ea typeface="Arial"/>
                <a:cs typeface="Arial" panose="020B0604020202020204" pitchFamily="34" charset="0"/>
                <a:sym typeface="Arial"/>
              </a:rPr>
              <a:t> CCLC and ASSETs. Application narratives will be reviewed for </a:t>
            </a:r>
            <a:r>
              <a:rPr lang="en-US" b="1" dirty="0">
                <a:solidFill>
                  <a:schemeClr val="dk1"/>
                </a:solidFill>
                <a:latin typeface="Arial" panose="020B0604020202020204" pitchFamily="34" charset="0"/>
                <a:ea typeface="Arial"/>
                <a:cs typeface="Arial" panose="020B0604020202020204" pitchFamily="34" charset="0"/>
                <a:sym typeface="Arial"/>
              </a:rPr>
              <a:t>quality</a:t>
            </a:r>
            <a:r>
              <a:rPr lang="en-US" dirty="0">
                <a:solidFill>
                  <a:schemeClr val="dk1"/>
                </a:solidFill>
                <a:latin typeface="Arial" panose="020B0604020202020204" pitchFamily="34" charset="0"/>
                <a:ea typeface="Arial"/>
                <a:cs typeface="Arial" panose="020B0604020202020204" pitchFamily="34" charset="0"/>
                <a:sym typeface="Arial"/>
              </a:rPr>
              <a:t> based on the Quality Standards imbedded in the scoring rubrics. </a:t>
            </a:r>
          </a:p>
          <a:p>
            <a:pPr marL="0" lvl="0" indent="0">
              <a:spcBef>
                <a:spcPts val="400"/>
              </a:spcBef>
              <a:buClr>
                <a:schemeClr val="dk1"/>
              </a:buClr>
              <a:buSzPct val="25000"/>
              <a:buNone/>
            </a:pPr>
            <a:endParaRPr lang="en-US"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Information about the Quality Standards is available at:</a:t>
            </a:r>
          </a:p>
          <a:p>
            <a:pPr marL="0" lvl="0" indent="0">
              <a:spcBef>
                <a:spcPts val="400"/>
              </a:spcBef>
              <a:buClr>
                <a:schemeClr val="dk1"/>
              </a:buClr>
              <a:buSzPct val="25000"/>
              <a:buNone/>
            </a:pPr>
            <a:r>
              <a:rPr lang="en-US" b="1" u="sng" dirty="0">
                <a:solidFill>
                  <a:srgbClr val="0070C0"/>
                </a:solidFill>
                <a:latin typeface="Arial" panose="020B0604020202020204" pitchFamily="34" charset="0"/>
                <a:ea typeface="Arial"/>
                <a:cs typeface="Arial" panose="020B0604020202020204" pitchFamily="34" charset="0"/>
                <a:sym typeface="Arial"/>
                <a:hlinkClick r:id="rId3" tooltip="Link to the Quality Standards of Expanded Learning on the CDE website."/>
              </a:rPr>
              <a:t>https://www.cde.ca.gov/ls/ex/qualstandcqi.asp </a:t>
            </a:r>
            <a:endParaRPr lang="en-US" b="1" u="sng" dirty="0">
              <a:solidFill>
                <a:srgbClr val="0070C0"/>
              </a:solidFill>
              <a:latin typeface="Arial" panose="020B0604020202020204" pitchFamily="34" charset="0"/>
              <a:ea typeface="Arial"/>
              <a:cs typeface="Arial" panose="020B0604020202020204" pitchFamily="34" charset="0"/>
              <a:sym typeface="Arial"/>
            </a:endParaRPr>
          </a:p>
          <a:p>
            <a:endParaRPr lang="en-US" dirty="0"/>
          </a:p>
        </p:txBody>
      </p:sp>
    </p:spTree>
    <p:extLst>
      <p:ext uri="{BB962C8B-B14F-4D97-AF65-F5344CB8AC3E}">
        <p14:creationId xmlns:p14="http://schemas.microsoft.com/office/powerpoint/2010/main" val="54117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3771-0A79-4950-8C19-D17803BFF7A0}"/>
              </a:ext>
            </a:extLst>
          </p:cNvPr>
          <p:cNvSpPr>
            <a:spLocks noGrp="1"/>
          </p:cNvSpPr>
          <p:nvPr>
            <p:ph type="title"/>
          </p:nvPr>
        </p:nvSpPr>
        <p:spPr>
          <a:xfrm>
            <a:off x="457200" y="274638"/>
            <a:ext cx="8229600" cy="1143000"/>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Objectives</a:t>
            </a:r>
          </a:p>
        </p:txBody>
      </p:sp>
      <p:grpSp>
        <p:nvGrpSpPr>
          <p:cNvPr id="9" name="Group 8" descr="This presentation will review the background and purpose of 21st CCLC, the components and eligibility, what is new this Cohort, and the application process. ">
            <a:extLst>
              <a:ext uri="{FF2B5EF4-FFF2-40B4-BE49-F238E27FC236}">
                <a16:creationId xmlns:a16="http://schemas.microsoft.com/office/drawing/2014/main" id="{36E31ABE-714F-4072-AE37-632BDD2449DD}"/>
              </a:ext>
            </a:extLst>
          </p:cNvPr>
          <p:cNvGrpSpPr/>
          <p:nvPr/>
        </p:nvGrpSpPr>
        <p:grpSpPr>
          <a:xfrm>
            <a:off x="2024428" y="1587844"/>
            <a:ext cx="5095144" cy="4857634"/>
            <a:chOff x="1874067" y="1133515"/>
            <a:chExt cx="5567084" cy="5491135"/>
          </a:xfrm>
        </p:grpSpPr>
        <p:sp>
          <p:nvSpPr>
            <p:cNvPr id="13" name="Pentagon 33" descr="The Background and Purpose of the Cohort 14 RFA.">
              <a:extLst>
                <a:ext uri="{FF2B5EF4-FFF2-40B4-BE49-F238E27FC236}">
                  <a16:creationId xmlns:a16="http://schemas.microsoft.com/office/drawing/2014/main" id="{BC8C0C34-4A25-4767-A86D-B5DB79878CB4}"/>
                </a:ext>
              </a:extLst>
            </p:cNvPr>
            <p:cNvSpPr/>
            <p:nvPr/>
          </p:nvSpPr>
          <p:spPr>
            <a:xfrm rot="5400000">
              <a:off x="3926219" y="-918636"/>
              <a:ext cx="1462779" cy="5567082"/>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lIns="137115" tIns="34279" rIns="68557" bIns="34279" rtlCol="0" anchor="ctr" anchorCtr="0"/>
            <a:lstStyle/>
            <a:p>
              <a:pPr algn="ctr"/>
              <a:r>
                <a:rPr lang="en-US" sz="2400" dirty="0">
                  <a:latin typeface="Arial" panose="020B0604020202020204" pitchFamily="34" charset="0"/>
                  <a:cs typeface="Arial" panose="020B0604020202020204" pitchFamily="34" charset="0"/>
                </a:rPr>
                <a:t>Background and Purpose</a:t>
              </a:r>
              <a:endParaRPr lang="en-US" sz="2400" b="1" dirty="0">
                <a:solidFill>
                  <a:srgbClr val="FFFFFF"/>
                </a:solidFill>
                <a:latin typeface="Arial" panose="020B0604020202020204" pitchFamily="34" charset="0"/>
                <a:ea typeface="Lato" charset="0"/>
                <a:cs typeface="Arial" panose="020B0604020202020204" pitchFamily="34" charset="0"/>
              </a:endParaRPr>
            </a:p>
          </p:txBody>
        </p:sp>
        <p:sp>
          <p:nvSpPr>
            <p:cNvPr id="12" name="Chevron 32" descr="The Components and Eligibility surrounding the Cohort 14 RFA.">
              <a:extLst>
                <a:ext uri="{FF2B5EF4-FFF2-40B4-BE49-F238E27FC236}">
                  <a16:creationId xmlns:a16="http://schemas.microsoft.com/office/drawing/2014/main" id="{D76AC659-4DAF-483E-83F1-E1EB523F1FEE}"/>
                </a:ext>
              </a:extLst>
            </p:cNvPr>
            <p:cNvSpPr/>
            <p:nvPr/>
          </p:nvSpPr>
          <p:spPr>
            <a:xfrm rot="5400000">
              <a:off x="3728818" y="316795"/>
              <a:ext cx="1857583" cy="5567082"/>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Components &amp; Eligibility</a:t>
              </a:r>
            </a:p>
          </p:txBody>
        </p:sp>
        <p:sp>
          <p:nvSpPr>
            <p:cNvPr id="11" name="Chevron 31" descr="What is new with the Cohort 14 RFA.">
              <a:extLst>
                <a:ext uri="{FF2B5EF4-FFF2-40B4-BE49-F238E27FC236}">
                  <a16:creationId xmlns:a16="http://schemas.microsoft.com/office/drawing/2014/main" id="{2F8C4D4C-3C77-42E4-BD76-6089E131A414}"/>
                </a:ext>
              </a:extLst>
            </p:cNvPr>
            <p:cNvSpPr/>
            <p:nvPr/>
          </p:nvSpPr>
          <p:spPr>
            <a:xfrm rot="5400000">
              <a:off x="3728816" y="1583720"/>
              <a:ext cx="1857584" cy="5567082"/>
            </a:xfrm>
            <a:prstGeom prst="chevron">
              <a:avLst>
                <a:gd name="adj" fmla="val 20758"/>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 What’s New?</a:t>
              </a:r>
            </a:p>
          </p:txBody>
        </p:sp>
        <p:sp>
          <p:nvSpPr>
            <p:cNvPr id="10" name="Chevron 30" descr="The specific application process for the 21st CCLC Cohort 14 RFA. ">
              <a:extLst>
                <a:ext uri="{FF2B5EF4-FFF2-40B4-BE49-F238E27FC236}">
                  <a16:creationId xmlns:a16="http://schemas.microsoft.com/office/drawing/2014/main" id="{72FFC189-4D26-4792-B985-E2CFF3CD1B4C}"/>
                </a:ext>
              </a:extLst>
            </p:cNvPr>
            <p:cNvSpPr/>
            <p:nvPr/>
          </p:nvSpPr>
          <p:spPr>
            <a:xfrm rot="5400000">
              <a:off x="3795244" y="2978746"/>
              <a:ext cx="1724727" cy="5567082"/>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Application Process</a:t>
              </a:r>
            </a:p>
          </p:txBody>
        </p:sp>
      </p:grpSp>
    </p:spTree>
    <p:extLst>
      <p:ext uri="{BB962C8B-B14F-4D97-AF65-F5344CB8AC3E}">
        <p14:creationId xmlns:p14="http://schemas.microsoft.com/office/powerpoint/2010/main" val="92045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C94F-7B2A-48A6-8407-FEED53C87DD0}"/>
              </a:ext>
            </a:extLst>
          </p:cNvPr>
          <p:cNvSpPr>
            <a:spLocks noGrp="1"/>
          </p:cNvSpPr>
          <p:nvPr>
            <p:ph type="title"/>
          </p:nvPr>
        </p:nvSpPr>
        <p:spPr>
          <a:solidFill>
            <a:schemeClr val="accent2">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Scoring</a:t>
            </a:r>
            <a:endParaRPr lang="en-US" sz="3600" dirty="0"/>
          </a:p>
        </p:txBody>
      </p:sp>
      <p:sp>
        <p:nvSpPr>
          <p:cNvPr id="3" name="Content Placeholder 2">
            <a:extLst>
              <a:ext uri="{FF2B5EF4-FFF2-40B4-BE49-F238E27FC236}">
                <a16:creationId xmlns:a16="http://schemas.microsoft.com/office/drawing/2014/main" id="{56041705-5E29-45BF-9892-E65F1B430A7B}"/>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Passing</a:t>
            </a:r>
          </a:p>
          <a:p>
            <a:pPr lvl="1"/>
            <a:r>
              <a:rPr lang="en-US" dirty="0">
                <a:latin typeface="Arial" panose="020B0604020202020204" pitchFamily="34" charset="0"/>
                <a:cs typeface="Arial" panose="020B0604020202020204" pitchFamily="34" charset="0"/>
              </a:rPr>
              <a:t>Clear and complete</a:t>
            </a:r>
          </a:p>
          <a:p>
            <a:pPr marL="457200" lvl="1" indent="0">
              <a:buNone/>
            </a:pPr>
            <a:endParaRPr lang="en-US"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AA9BA285-4843-4F17-951C-A70FDB3D82F9}"/>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Not Passing</a:t>
            </a:r>
          </a:p>
          <a:p>
            <a:pPr lvl="1"/>
            <a:r>
              <a:rPr lang="en-US" dirty="0">
                <a:latin typeface="Arial" panose="020B0604020202020204" pitchFamily="34" charset="0"/>
                <a:cs typeface="Arial" panose="020B0604020202020204" pitchFamily="34" charset="0"/>
              </a:rPr>
              <a:t>Not clear and not complete</a:t>
            </a:r>
          </a:p>
          <a:p>
            <a:pPr lvl="1"/>
            <a:r>
              <a:rPr lang="en-US" dirty="0">
                <a:latin typeface="Arial" panose="020B0604020202020204" pitchFamily="34" charset="0"/>
                <a:cs typeface="Arial" panose="020B0604020202020204" pitchFamily="34" charset="0"/>
              </a:rPr>
              <a:t>Developing quality</a:t>
            </a:r>
          </a:p>
          <a:p>
            <a:pPr lvl="1"/>
            <a:r>
              <a:rPr lang="en-US" dirty="0">
                <a:latin typeface="Arial" panose="020B0604020202020204" pitchFamily="34" charset="0"/>
                <a:cs typeface="Arial" panose="020B0604020202020204" pitchFamily="34" charset="0"/>
              </a:rPr>
              <a:t>Ambiguous quality</a:t>
            </a:r>
          </a:p>
          <a:p>
            <a:pPr lvl="1"/>
            <a:r>
              <a:rPr lang="en-US" dirty="0">
                <a:latin typeface="Arial" panose="020B0604020202020204" pitchFamily="34" charset="0"/>
                <a:cs typeface="Arial" panose="020B0604020202020204" pitchFamily="34" charset="0"/>
              </a:rPr>
              <a:t>Weak quality</a:t>
            </a:r>
          </a:p>
          <a:p>
            <a:pPr lvl="1"/>
            <a:r>
              <a:rPr lang="en-US" dirty="0">
                <a:latin typeface="Arial" panose="020B0604020202020204" pitchFamily="34" charset="0"/>
                <a:cs typeface="Arial" panose="020B0604020202020204" pitchFamily="34" charset="0"/>
              </a:rPr>
              <a:t>Feedback</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3007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Application Review and Evaluation </a:t>
            </a:r>
          </a:p>
        </p:txBody>
      </p:sp>
      <p:sp>
        <p:nvSpPr>
          <p:cNvPr id="3" name="Content Placeholder 2"/>
          <p:cNvSpPr>
            <a:spLocks noGrp="1"/>
          </p:cNvSpPr>
          <p:nvPr>
            <p:ph idx="1"/>
          </p:nvPr>
        </p:nvSpPr>
        <p:spPr>
          <a:xfrm>
            <a:off x="457200" y="1782762"/>
            <a:ext cx="8229600" cy="4800600"/>
          </a:xfrm>
        </p:spPr>
        <p:txBody>
          <a:bodyPr>
            <a:normAutofit/>
          </a:bodyPr>
          <a:lstStyle/>
          <a:p>
            <a:pPr marL="457200" lvl="1" indent="0">
              <a:spcBef>
                <a:spcPts val="0"/>
              </a:spcBef>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Application Reviewers </a:t>
            </a:r>
          </a:p>
          <a:p>
            <a:pPr marL="457200" lvl="1" indent="0">
              <a:spcBef>
                <a:spcPts val="0"/>
              </a:spcBef>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CDE reviews only for completeness and eligibility.</a:t>
            </a:r>
          </a:p>
          <a:p>
            <a:pPr marL="400050">
              <a:spcBef>
                <a:spcPts val="1200"/>
              </a:spcBef>
              <a:buClr>
                <a:schemeClr val="dk1"/>
              </a:buClr>
              <a:buSzPct val="100000"/>
            </a:pPr>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30 days of the CDE’s action. </a:t>
            </a:r>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endParaRPr lang="en-US" sz="2400" dirty="0">
              <a:solidFill>
                <a:schemeClr val="dk1"/>
              </a:solidFill>
              <a:latin typeface="Arial" panose="020B0604020202020204" pitchFamily="34" charset="0"/>
              <a:ea typeface="Arial"/>
              <a:cs typeface="Arial" panose="020B0604020202020204" pitchFamily="34" charset="0"/>
              <a:sym typeface="Arial"/>
            </a:endParaRPr>
          </a:p>
          <a:p>
            <a:pPr marL="0" indent="0">
              <a:buNone/>
            </a:pPr>
            <a:endParaRPr lang="en-US" sz="19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6917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84F1-7313-4059-B76B-D3687069AB5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(1)</a:t>
            </a:r>
            <a:endParaRPr lang="en-US" sz="3600" dirty="0"/>
          </a:p>
        </p:txBody>
      </p:sp>
      <p:sp>
        <p:nvSpPr>
          <p:cNvPr id="3" name="Content Placeholder 2">
            <a:extLst>
              <a:ext uri="{FF2B5EF4-FFF2-40B4-BE49-F238E27FC236}">
                <a16:creationId xmlns:a16="http://schemas.microsoft.com/office/drawing/2014/main" id="{1E69625B-FFA1-4F8E-8FD7-453F8A7CD811}"/>
              </a:ext>
            </a:extLst>
          </p:cNvPr>
          <p:cNvSpPr>
            <a:spLocks noGrp="1"/>
          </p:cNvSpPr>
          <p:nvPr>
            <p:ph idx="1"/>
          </p:nvPr>
        </p:nvSpPr>
        <p:spPr>
          <a:xfrm>
            <a:off x="234779" y="1600200"/>
            <a:ext cx="8612660" cy="4825314"/>
          </a:xfrm>
        </p:spPr>
        <p:txBody>
          <a:bodyPr>
            <a:normAutofit fontScale="70000" lnSpcReduction="20000"/>
          </a:bodyPr>
          <a:lstStyle/>
          <a:p>
            <a:pPr marL="0" lvl="0" indent="0">
              <a:lnSpc>
                <a:spcPct val="120000"/>
              </a:lnSpc>
              <a:spcBef>
                <a:spcPts val="400"/>
              </a:spcBef>
              <a:buClr>
                <a:schemeClr val="dk1"/>
              </a:buClr>
              <a:buSzPct val="25000"/>
              <a:buNone/>
            </a:pPr>
            <a:r>
              <a:rPr lang="en-US" sz="3400" dirty="0">
                <a:solidFill>
                  <a:schemeClr val="dk1"/>
                </a:solidFill>
                <a:latin typeface="Arial" panose="020B0604020202020204" pitchFamily="34" charset="0"/>
                <a:ea typeface="Arial"/>
                <a:cs typeface="Arial" panose="020B0604020202020204" pitchFamily="34" charset="0"/>
                <a:sym typeface="Arial"/>
              </a:rPr>
              <a:t>What gets an </a:t>
            </a:r>
            <a:r>
              <a:rPr lang="en-US" sz="3400" b="1" dirty="0">
                <a:solidFill>
                  <a:schemeClr val="dk1"/>
                </a:solidFill>
                <a:latin typeface="Arial" panose="020B0604020202020204" pitchFamily="34" charset="0"/>
                <a:ea typeface="Arial"/>
                <a:cs typeface="Arial" panose="020B0604020202020204" pitchFamily="34" charset="0"/>
                <a:sym typeface="Arial"/>
              </a:rPr>
              <a:t>application</a:t>
            </a:r>
            <a:r>
              <a:rPr lang="en-US" sz="3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25000"/>
            </a:pPr>
            <a:r>
              <a:rPr lang="en-US" sz="3400" dirty="0">
                <a:solidFill>
                  <a:schemeClr val="dk1"/>
                </a:solidFill>
                <a:latin typeface="Arial" panose="020B0604020202020204" pitchFamily="34" charset="0"/>
                <a:ea typeface="Arial"/>
                <a:cs typeface="Arial" panose="020B0604020202020204" pitchFamily="34" charset="0"/>
                <a:sym typeface="Arial"/>
              </a:rPr>
              <a:t>Not submitting the ASSIST generated forms to the CDE by the specified due date.</a:t>
            </a:r>
          </a:p>
          <a:p>
            <a:pPr>
              <a:lnSpc>
                <a:spcPct val="120000"/>
              </a:lnSpc>
              <a:spcBef>
                <a:spcPts val="400"/>
              </a:spcBef>
              <a:buClr>
                <a:schemeClr val="dk1"/>
              </a:buClr>
              <a:buSzPct val="25000"/>
            </a:pPr>
            <a:r>
              <a:rPr lang="en-US" sz="3400" dirty="0">
                <a:solidFill>
                  <a:schemeClr val="dk1"/>
                </a:solidFill>
                <a:latin typeface="Arial" panose="020B0604020202020204" pitchFamily="34" charset="0"/>
                <a:ea typeface="Arial"/>
                <a:cs typeface="Arial" panose="020B0604020202020204" pitchFamily="34" charset="0"/>
                <a:sym typeface="Arial"/>
              </a:rPr>
              <a:t>Not uploading application narratives into FAAST by the specified due date.</a:t>
            </a:r>
          </a:p>
          <a:p>
            <a:pPr>
              <a:lnSpc>
                <a:spcPct val="120000"/>
              </a:lnSpc>
              <a:spcBef>
                <a:spcPts val="400"/>
              </a:spcBef>
              <a:buClr>
                <a:schemeClr val="dk1"/>
              </a:buClr>
              <a:buSzPct val="25000"/>
            </a:pPr>
            <a:r>
              <a:rPr lang="en-US" sz="3400" dirty="0">
                <a:latin typeface="Arial" panose="020B0604020202020204" pitchFamily="34" charset="0"/>
                <a:cs typeface="Arial" panose="020B0604020202020204" pitchFamily="34" charset="0"/>
              </a:rPr>
              <a:t>Failure for all applicants and co-applicants to complete the virtual trainings and pass each training with a score of no less than 80% by the specified due date.</a:t>
            </a:r>
          </a:p>
          <a:p>
            <a:pPr>
              <a:lnSpc>
                <a:spcPct val="120000"/>
              </a:lnSpc>
              <a:spcBef>
                <a:spcPts val="400"/>
              </a:spcBef>
              <a:buClr>
                <a:schemeClr val="dk1"/>
              </a:buClr>
              <a:buSzPct val="25000"/>
            </a:pPr>
            <a:endParaRPr lang="en-US" sz="3400" dirty="0">
              <a:solidFill>
                <a:schemeClr val="dk1"/>
              </a:solidFill>
              <a:latin typeface="Arial" panose="020B0604020202020204" pitchFamily="34" charset="0"/>
              <a:ea typeface="Arial"/>
              <a:cs typeface="Arial" panose="020B0604020202020204" pitchFamily="34" charset="0"/>
              <a:sym typeface="Arial"/>
            </a:endParaRPr>
          </a:p>
          <a:p>
            <a:pPr>
              <a:lnSpc>
                <a:spcPct val="120000"/>
              </a:lnSpc>
              <a:spcBef>
                <a:spcPts val="400"/>
              </a:spcBef>
              <a:buClr>
                <a:schemeClr val="dk1"/>
              </a:buClr>
              <a:buSzPct val="25000"/>
            </a:pPr>
            <a:r>
              <a:rPr lang="en-US" sz="3400" dirty="0">
                <a:solidFill>
                  <a:schemeClr val="dk1"/>
                </a:solidFill>
                <a:latin typeface="Arial" panose="020B0604020202020204" pitchFamily="34" charset="0"/>
                <a:ea typeface="Arial"/>
                <a:cs typeface="Arial" panose="020B0604020202020204" pitchFamily="34" charset="0"/>
                <a:sym typeface="Arial"/>
              </a:rPr>
              <a:t>Identification on the federal debarment list at: </a:t>
            </a:r>
            <a:r>
              <a:rPr lang="en-US" sz="3400" u="sng" dirty="0">
                <a:solidFill>
                  <a:srgbClr val="0070C0"/>
                </a:solidFill>
                <a:latin typeface="Arial" panose="020B0604020202020204" pitchFamily="34" charset="0"/>
                <a:ea typeface="Arial"/>
                <a:cs typeface="Arial" panose="020B0604020202020204" pitchFamily="34" charset="0"/>
                <a:sym typeface="Arial"/>
                <a:hlinkClick r:id="rId3"/>
              </a:rPr>
              <a:t>www.dol.gov/ofccp/regs/compliance/preaward/debarlst.htm</a:t>
            </a:r>
            <a:r>
              <a:rPr lang="en-US" sz="3400" dirty="0">
                <a:solidFill>
                  <a:schemeClr val="dk1"/>
                </a:solidFill>
                <a:latin typeface="Arial" panose="020B0604020202020204" pitchFamily="34" charset="0"/>
                <a:ea typeface="Arial"/>
                <a:cs typeface="Arial" panose="020B0604020202020204" pitchFamily="34" charset="0"/>
                <a:sym typeface="Arial"/>
              </a:rPr>
              <a:t>.</a:t>
            </a:r>
          </a:p>
          <a:p>
            <a:pPr marL="0" lvl="0" indent="0">
              <a:spcBef>
                <a:spcPts val="400"/>
              </a:spcBef>
              <a:buClr>
                <a:schemeClr val="dk1"/>
              </a:buClr>
              <a:buSzPct val="2500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5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(2)</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fontScale="40000" lnSpcReduction="20000"/>
          </a:bodyPr>
          <a:lstStyle/>
          <a:p>
            <a:pPr marL="0" lvl="0" indent="0">
              <a:lnSpc>
                <a:spcPct val="120000"/>
              </a:lnSpc>
              <a:spcBef>
                <a:spcPts val="400"/>
              </a:spcBef>
              <a:buClr>
                <a:schemeClr val="dk1"/>
              </a:buClr>
              <a:buSzPct val="25000"/>
              <a:buNone/>
            </a:pPr>
            <a:r>
              <a:rPr lang="en-US" sz="7400" dirty="0">
                <a:solidFill>
                  <a:schemeClr val="dk1"/>
                </a:solidFill>
                <a:latin typeface="Arial" panose="020B0604020202020204" pitchFamily="34" charset="0"/>
                <a:ea typeface="Arial"/>
                <a:cs typeface="Arial" panose="020B0604020202020204" pitchFamily="34" charset="0"/>
                <a:sym typeface="Arial"/>
              </a:rPr>
              <a:t>What gets an </a:t>
            </a:r>
            <a:r>
              <a:rPr lang="en-US" sz="7400" b="1" dirty="0">
                <a:solidFill>
                  <a:schemeClr val="dk1"/>
                </a:solidFill>
                <a:latin typeface="Arial" panose="020B0604020202020204" pitchFamily="34" charset="0"/>
                <a:ea typeface="Arial"/>
                <a:cs typeface="Arial" panose="020B0604020202020204" pitchFamily="34" charset="0"/>
                <a:sym typeface="Arial"/>
              </a:rPr>
              <a:t>application</a:t>
            </a:r>
            <a:r>
              <a:rPr lang="en-US" sz="7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25000"/>
            </a:pPr>
            <a:r>
              <a:rPr lang="en-US" sz="6000" dirty="0">
                <a:solidFill>
                  <a:schemeClr val="dk1"/>
                </a:solidFill>
                <a:latin typeface="Arial" panose="020B0604020202020204" pitchFamily="34" charset="0"/>
                <a:ea typeface="Arial"/>
                <a:cs typeface="Arial" panose="020B0604020202020204" pitchFamily="34" charset="0"/>
                <a:sym typeface="Arial"/>
              </a:rPr>
              <a:t>Submitting an application without an original Authorized Signature or, if a Designee signature, without a copy of the governing board resolution or minutes authorizing the Designee to accept and sign as a proxy for financial statements and legally binding documents.</a:t>
            </a:r>
          </a:p>
          <a:p>
            <a:pPr>
              <a:lnSpc>
                <a:spcPct val="120000"/>
              </a:lnSpc>
              <a:spcBef>
                <a:spcPts val="400"/>
              </a:spcBef>
              <a:buClr>
                <a:schemeClr val="dk1"/>
              </a:buClr>
              <a:buSzPct val="25000"/>
            </a:pPr>
            <a:r>
              <a:rPr lang="en-US" sz="6000" dirty="0">
                <a:solidFill>
                  <a:schemeClr val="dk1"/>
                </a:solidFill>
                <a:latin typeface="Arial" panose="020B0604020202020204" pitchFamily="34" charset="0"/>
                <a:ea typeface="Arial"/>
                <a:cs typeface="Arial" panose="020B0604020202020204" pitchFamily="34" charset="0"/>
                <a:sym typeface="Arial"/>
              </a:rPr>
              <a:t>A renewing or current grantee school that is not in Good Standing for FY 2023–24 at the time the application documents are submitted to the CDE and uploaded into FAAST by the specified due date.</a:t>
            </a:r>
          </a:p>
        </p:txBody>
      </p:sp>
    </p:spTree>
    <p:extLst>
      <p:ext uri="{BB962C8B-B14F-4D97-AF65-F5344CB8AC3E}">
        <p14:creationId xmlns:p14="http://schemas.microsoft.com/office/powerpoint/2010/main" val="187051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(3)</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a:bodyPr>
          <a:lstStyle/>
          <a:p>
            <a:pPr marL="0" lvl="0" indent="0">
              <a:lnSpc>
                <a:spcPct val="120000"/>
              </a:lnSpc>
              <a:spcBef>
                <a:spcPts val="400"/>
              </a:spcBef>
              <a:buClr>
                <a:schemeClr val="dk1"/>
              </a:buClr>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What gets an </a:t>
            </a:r>
            <a:r>
              <a:rPr lang="en-US" sz="2400" b="1" dirty="0">
                <a:solidFill>
                  <a:schemeClr val="dk1"/>
                </a:solidFill>
                <a:latin typeface="Arial" panose="020B0604020202020204" pitchFamily="34" charset="0"/>
                <a:ea typeface="Arial"/>
                <a:cs typeface="Arial" panose="020B0604020202020204" pitchFamily="34" charset="0"/>
                <a:sym typeface="Arial"/>
              </a:rPr>
              <a:t>application</a:t>
            </a:r>
            <a:r>
              <a:rPr lang="en-US" sz="2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25000"/>
            </a:pPr>
            <a:r>
              <a:rPr lang="en-US" sz="2400" dirty="0">
                <a:latin typeface="Arial" panose="020B0604020202020204" pitchFamily="34" charset="0"/>
                <a:cs typeface="Arial" panose="020B0604020202020204" pitchFamily="34" charset="0"/>
              </a:rPr>
              <a:t>Virtual trainings and assessments: All applicants and co-applicants must complete a series of virtual trainings and assessments by the specified due date. If the trainings and assessments are not completed by the specified due date, applications will be disqualified. </a:t>
            </a:r>
          </a:p>
        </p:txBody>
      </p:sp>
    </p:spTree>
    <p:extLst>
      <p:ext uri="{BB962C8B-B14F-4D97-AF65-F5344CB8AC3E}">
        <p14:creationId xmlns:p14="http://schemas.microsoft.com/office/powerpoint/2010/main" val="148385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D00A-474F-4440-8D5E-4A68733B692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(4)</a:t>
            </a:r>
            <a:endParaRPr lang="en-US" sz="3600" dirty="0"/>
          </a:p>
        </p:txBody>
      </p:sp>
      <p:sp>
        <p:nvSpPr>
          <p:cNvPr id="3" name="Content Placeholder 2">
            <a:extLst>
              <a:ext uri="{FF2B5EF4-FFF2-40B4-BE49-F238E27FC236}">
                <a16:creationId xmlns:a16="http://schemas.microsoft.com/office/drawing/2014/main" id="{C3C3603B-09DE-4EE2-B14D-27C20DB06284}"/>
              </a:ext>
            </a:extLst>
          </p:cNvPr>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What gets an individual </a:t>
            </a:r>
            <a:r>
              <a:rPr lang="en-US" b="1" dirty="0">
                <a:latin typeface="Arial" panose="020B0604020202020204" pitchFamily="34" charset="0"/>
                <a:cs typeface="Arial" panose="020B0604020202020204" pitchFamily="34" charset="0"/>
              </a:rPr>
              <a:t>school site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disqualified?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Schools </a:t>
            </a:r>
            <a:r>
              <a:rPr lang="en-US" dirty="0">
                <a:latin typeface="Arial" panose="020B0604020202020204" pitchFamily="34" charset="0"/>
                <a:ea typeface="Arial"/>
                <a:cs typeface="Arial" panose="020B0604020202020204" pitchFamily="34" charset="0"/>
                <a:sym typeface="Arial"/>
              </a:rPr>
              <a:t>that are not Title I schoolwide </a:t>
            </a:r>
            <a:r>
              <a:rPr lang="en-US" dirty="0">
                <a:latin typeface="Arial" panose="020B0604020202020204" pitchFamily="34" charset="0"/>
                <a:cs typeface="Arial" panose="020B0604020202020204" pitchFamily="34" charset="0"/>
              </a:rPr>
              <a:t>A school </a:t>
            </a:r>
            <a:r>
              <a:rPr lang="en-US" dirty="0">
                <a:latin typeface="Arial" panose="020B0604020202020204" pitchFamily="34" charset="0"/>
                <a:ea typeface="Arial"/>
                <a:cs typeface="Arial" panose="020B0604020202020204" pitchFamily="34" charset="0"/>
                <a:sym typeface="Arial"/>
              </a:rPr>
              <a:t>without an active or pending CDS code or status as a charter school as verified by the CDE Charter School Division at the time the application is submitted in De</a:t>
            </a:r>
            <a:r>
              <a:rPr lang="en-US" dirty="0">
                <a:latin typeface="Arial" panose="020B0604020202020204" pitchFamily="34" charset="0"/>
                <a:cs typeface="Arial" panose="020B0604020202020204" pitchFamily="34" charset="0"/>
              </a:rPr>
              <a:t>cember</a:t>
            </a:r>
            <a:r>
              <a:rPr lang="en-US" dirty="0">
                <a:latin typeface="Arial" panose="020B0604020202020204" pitchFamily="34" charset="0"/>
                <a:ea typeface="Arial"/>
                <a:cs typeface="Arial" panose="020B0604020202020204" pitchFamily="34" charset="0"/>
                <a:sym typeface="Arial"/>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school site that has a Free and Reduced Priced Meal percentage less than 40%</a:t>
            </a:r>
          </a:p>
          <a:p>
            <a:endParaRPr lang="en-US" dirty="0"/>
          </a:p>
        </p:txBody>
      </p:sp>
    </p:spTree>
    <p:extLst>
      <p:ext uri="{BB962C8B-B14F-4D97-AF65-F5344CB8AC3E}">
        <p14:creationId xmlns:p14="http://schemas.microsoft.com/office/powerpoint/2010/main" val="125711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F50-7E7F-4CFC-B5CA-5FBC4E9DF034}"/>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(1)</a:t>
            </a:r>
            <a:endParaRPr lang="en-US" sz="3600" dirty="0"/>
          </a:p>
        </p:txBody>
      </p:sp>
      <p:sp>
        <p:nvSpPr>
          <p:cNvPr id="3" name="Content Placeholder 2">
            <a:extLst>
              <a:ext uri="{FF2B5EF4-FFF2-40B4-BE49-F238E27FC236}">
                <a16:creationId xmlns:a16="http://schemas.microsoft.com/office/drawing/2014/main" id="{51489381-6793-4A6D-9C7D-B8E6A92CA35D}"/>
              </a:ext>
            </a:extLst>
          </p:cNvPr>
          <p:cNvSpPr>
            <a:spLocks noGrp="1"/>
          </p:cNvSpPr>
          <p:nvPr>
            <p:ph sz="half" idx="1"/>
          </p:nvPr>
        </p:nvSpPr>
        <p:spPr>
          <a:xfrm>
            <a:off x="457200" y="1600200"/>
            <a:ext cx="8229600" cy="4525963"/>
          </a:xfrm>
        </p:spPr>
        <p:txBody>
          <a:bodyPr>
            <a:normAutofit/>
          </a:bodyPr>
          <a:lstStyle/>
          <a:p>
            <a:pPr marL="0" indent="0">
              <a:buNone/>
            </a:pPr>
            <a:r>
              <a:rPr lang="en-US" sz="2400" dirty="0">
                <a:latin typeface="Arial" panose="020B0604020202020204" pitchFamily="34" charset="0"/>
                <a:cs typeface="Arial" panose="020B0604020202020204" pitchFamily="34" charset="0"/>
              </a:rPr>
              <a:t>School sites in an application will be assigned to one of six geographic funding categories. The six geographic funding categories are as follows:</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Northern-Urban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Northern-Rural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Central-Rural</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Southern-Rural</a:t>
            </a:r>
          </a:p>
          <a:p>
            <a:endParaRPr lang="en-US" dirty="0"/>
          </a:p>
        </p:txBody>
      </p:sp>
      <p:pic>
        <p:nvPicPr>
          <p:cNvPr id="5" name="Content Placeholder 4" descr="A group of young children smiling and playing with bubbles.">
            <a:extLst>
              <a:ext uri="{FF2B5EF4-FFF2-40B4-BE49-F238E27FC236}">
                <a16:creationId xmlns:a16="http://schemas.microsoft.com/office/drawing/2014/main" id="{CD82B1B5-D70A-407E-9703-9FA3280AFC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12508" y="2899621"/>
            <a:ext cx="4374292" cy="2917106"/>
          </a:xfrm>
          <a:prstGeom prst="rect">
            <a:avLst/>
          </a:prstGeom>
        </p:spPr>
      </p:pic>
    </p:spTree>
    <p:extLst>
      <p:ext uri="{BB962C8B-B14F-4D97-AF65-F5344CB8AC3E}">
        <p14:creationId xmlns:p14="http://schemas.microsoft.com/office/powerpoint/2010/main" val="408494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A90-A2CD-45A0-B68A-B977FD10ED95}"/>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(2)</a:t>
            </a:r>
            <a:endParaRPr lang="en-US" sz="3600" dirty="0"/>
          </a:p>
        </p:txBody>
      </p:sp>
      <p:sp>
        <p:nvSpPr>
          <p:cNvPr id="3" name="Content Placeholder 2">
            <a:extLst>
              <a:ext uri="{FF2B5EF4-FFF2-40B4-BE49-F238E27FC236}">
                <a16:creationId xmlns:a16="http://schemas.microsoft.com/office/drawing/2014/main" id="{FD690E64-8599-46C2-AA92-59B913B3350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Sites can determine their Rural and Urban Classifications by visiting the National Center for Education Statistics (NCES) online tool: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hlinkClick r:id="rId3" tooltip="National Center for Education Statistics Online Tool link."/>
              </a:rPr>
              <a:t>https://nces.ed.gov/ccd/schoolsearch/</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4575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B11-7F72-4019-B044-E49F1040DD97}"/>
              </a:ext>
            </a:extLst>
          </p:cNvPr>
          <p:cNvSpPr>
            <a:spLocks noGrp="1"/>
          </p:cNvSpPr>
          <p:nvPr>
            <p:ph type="title"/>
          </p:nvPr>
        </p:nvSpPr>
        <p:spPr>
          <a:solidFill>
            <a:schemeClr val="accent4">
              <a:lumMod val="60000"/>
              <a:lumOff val="40000"/>
            </a:schemeClr>
          </a:solidFill>
        </p:spPr>
        <p:txBody>
          <a:bodyPr>
            <a:normAutofit fontScale="90000"/>
          </a:bodyPr>
          <a:lstStyle/>
          <a:p>
            <a:r>
              <a:rPr lang="en-US" sz="3600" b="1" dirty="0">
                <a:latin typeface="Arial" panose="020B0604020202020204" pitchFamily="34" charset="0"/>
                <a:cs typeface="Arial" panose="020B0604020202020204" pitchFamily="34" charset="0"/>
              </a:rPr>
              <a:t>Geographic Funding Distribution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Northern Counties Regions 1-4 (1)</a:t>
            </a:r>
            <a:endParaRPr lang="en-US" sz="3600" dirty="0"/>
          </a:p>
        </p:txBody>
      </p:sp>
      <p:sp>
        <p:nvSpPr>
          <p:cNvPr id="3" name="Content Placeholder 2">
            <a:extLst>
              <a:ext uri="{FF2B5EF4-FFF2-40B4-BE49-F238E27FC236}">
                <a16:creationId xmlns:a16="http://schemas.microsoft.com/office/drawing/2014/main" id="{24F8CFBA-5AE2-4C73-85FD-759CBD8B6E6D}"/>
              </a:ext>
            </a:extLst>
          </p:cNvPr>
          <p:cNvSpPr>
            <a:spLocks noGrp="1"/>
          </p:cNvSpPr>
          <p:nvPr>
            <p:ph sz="half" idx="1"/>
          </p:nvPr>
        </p:nvSpPr>
        <p:spPr>
          <a:xfrm>
            <a:off x="457200" y="1600200"/>
            <a:ext cx="4794422" cy="4525963"/>
          </a:xfrm>
        </p:spPr>
        <p:txBody>
          <a:bodyPr>
            <a:noAutofit/>
          </a:bodyPr>
          <a:lstStyle/>
          <a:p>
            <a:pPr lvl="0"/>
            <a:r>
              <a:rPr lang="en-US" sz="2400" dirty="0">
                <a:latin typeface="Arial" panose="020B0604020202020204" pitchFamily="34" charset="0"/>
                <a:cs typeface="Arial" panose="020B0604020202020204" pitchFamily="34" charset="0"/>
              </a:rPr>
              <a:t>Alameda</a:t>
            </a:r>
          </a:p>
          <a:p>
            <a:pPr lvl="0"/>
            <a:r>
              <a:rPr lang="en-US" sz="2400" dirty="0">
                <a:latin typeface="Arial" panose="020B0604020202020204" pitchFamily="34" charset="0"/>
                <a:cs typeface="Arial" panose="020B0604020202020204" pitchFamily="34" charset="0"/>
              </a:rPr>
              <a:t>Alpine</a:t>
            </a:r>
          </a:p>
          <a:p>
            <a:pPr lvl="0"/>
            <a:r>
              <a:rPr lang="en-US" sz="2400" dirty="0">
                <a:latin typeface="Arial" panose="020B0604020202020204" pitchFamily="34" charset="0"/>
                <a:cs typeface="Arial" panose="020B0604020202020204" pitchFamily="34" charset="0"/>
              </a:rPr>
              <a:t>Butte</a:t>
            </a:r>
          </a:p>
          <a:p>
            <a:pPr lvl="0"/>
            <a:r>
              <a:rPr lang="en-US" sz="2400" dirty="0">
                <a:latin typeface="Arial" panose="020B0604020202020204" pitchFamily="34" charset="0"/>
                <a:cs typeface="Arial" panose="020B0604020202020204" pitchFamily="34" charset="0"/>
              </a:rPr>
              <a:t>Colusa</a:t>
            </a:r>
          </a:p>
          <a:p>
            <a:pPr lvl="0"/>
            <a:r>
              <a:rPr lang="en-US" sz="2400" dirty="0">
                <a:latin typeface="Arial" panose="020B0604020202020204" pitchFamily="34" charset="0"/>
                <a:cs typeface="Arial" panose="020B0604020202020204" pitchFamily="34" charset="0"/>
              </a:rPr>
              <a:t>Contra Costa</a:t>
            </a:r>
          </a:p>
          <a:p>
            <a:pPr lvl="0"/>
            <a:r>
              <a:rPr lang="en-US" sz="2400" dirty="0">
                <a:latin typeface="Arial" panose="020B0604020202020204" pitchFamily="34" charset="0"/>
                <a:cs typeface="Arial" panose="020B0604020202020204" pitchFamily="34" charset="0"/>
              </a:rPr>
              <a:t>Del Norte</a:t>
            </a:r>
          </a:p>
          <a:p>
            <a:pPr lvl="0"/>
            <a:r>
              <a:rPr lang="en-US" sz="2400" dirty="0">
                <a:latin typeface="Arial" panose="020B0604020202020204" pitchFamily="34" charset="0"/>
                <a:cs typeface="Arial" panose="020B0604020202020204" pitchFamily="34" charset="0"/>
              </a:rPr>
              <a:t>El Dorado</a:t>
            </a:r>
          </a:p>
          <a:p>
            <a:pPr lvl="0"/>
            <a:r>
              <a:rPr lang="en-US" sz="2400" dirty="0">
                <a:latin typeface="Arial" panose="020B0604020202020204" pitchFamily="34" charset="0"/>
                <a:cs typeface="Arial" panose="020B0604020202020204" pitchFamily="34" charset="0"/>
              </a:rPr>
              <a:t>Glenn</a:t>
            </a:r>
          </a:p>
          <a:p>
            <a:pPr lvl="0"/>
            <a:r>
              <a:rPr lang="en-US" sz="2400" dirty="0">
                <a:latin typeface="Arial" panose="020B0604020202020204" pitchFamily="34" charset="0"/>
                <a:cs typeface="Arial" panose="020B0604020202020204" pitchFamily="34" charset="0"/>
              </a:rPr>
              <a:t>Humboldt</a:t>
            </a:r>
          </a:p>
          <a:p>
            <a:pPr lvl="0"/>
            <a:r>
              <a:rPr lang="en-US" sz="2400" dirty="0">
                <a:latin typeface="Arial" panose="020B0604020202020204" pitchFamily="34" charset="0"/>
                <a:cs typeface="Arial" panose="020B0604020202020204" pitchFamily="34" charset="0"/>
              </a:rPr>
              <a:t>Lake</a:t>
            </a:r>
          </a:p>
          <a:p>
            <a:pPr lvl="0"/>
            <a:r>
              <a:rPr lang="en-US" sz="2400" dirty="0">
                <a:latin typeface="Arial" panose="020B0604020202020204" pitchFamily="34" charset="0"/>
                <a:cs typeface="Arial" panose="020B0604020202020204" pitchFamily="34" charset="0"/>
              </a:rPr>
              <a:t>Lassen</a:t>
            </a:r>
          </a:p>
          <a:p>
            <a:pPr lvl="0"/>
            <a:r>
              <a:rPr lang="en-US" sz="2400" dirty="0">
                <a:latin typeface="Arial" panose="020B0604020202020204" pitchFamily="34" charset="0"/>
                <a:cs typeface="Arial" panose="020B0604020202020204" pitchFamily="34" charset="0"/>
              </a:rPr>
              <a:t>Marin</a:t>
            </a:r>
          </a:p>
        </p:txBody>
      </p:sp>
      <p:sp>
        <p:nvSpPr>
          <p:cNvPr id="6" name="Content Placeholder 5">
            <a:extLst>
              <a:ext uri="{FF2B5EF4-FFF2-40B4-BE49-F238E27FC236}">
                <a16:creationId xmlns:a16="http://schemas.microsoft.com/office/drawing/2014/main" id="{C1797132-95BE-43B6-B5DC-B2A037BFDDD3}"/>
              </a:ext>
            </a:extLst>
          </p:cNvPr>
          <p:cNvSpPr>
            <a:spLocks noGrp="1"/>
          </p:cNvSpPr>
          <p:nvPr>
            <p:ph sz="half" idx="2"/>
          </p:nvPr>
        </p:nvSpPr>
        <p:spPr/>
        <p:txBody>
          <a:bodyPr>
            <a:noAutofit/>
          </a:bodyPr>
          <a:lstStyle/>
          <a:p>
            <a:pPr lvl="0"/>
            <a:r>
              <a:rPr lang="en-US" sz="2400" dirty="0">
                <a:latin typeface="Arial" panose="020B0604020202020204" pitchFamily="34" charset="0"/>
                <a:cs typeface="Arial" panose="020B0604020202020204" pitchFamily="34" charset="0"/>
              </a:rPr>
              <a:t>Mendocino</a:t>
            </a:r>
          </a:p>
          <a:p>
            <a:pPr lvl="0"/>
            <a:r>
              <a:rPr lang="en-US" sz="2400" dirty="0">
                <a:latin typeface="Arial" panose="020B0604020202020204" pitchFamily="34" charset="0"/>
                <a:cs typeface="Arial" panose="020B0604020202020204" pitchFamily="34" charset="0"/>
              </a:rPr>
              <a:t>Modoc</a:t>
            </a:r>
          </a:p>
          <a:p>
            <a:pPr lvl="0"/>
            <a:r>
              <a:rPr lang="en-US" sz="2400" dirty="0">
                <a:latin typeface="Arial" panose="020B0604020202020204" pitchFamily="34" charset="0"/>
                <a:cs typeface="Arial" panose="020B0604020202020204" pitchFamily="34" charset="0"/>
              </a:rPr>
              <a:t>Napa</a:t>
            </a:r>
          </a:p>
          <a:p>
            <a:pPr lvl="0"/>
            <a:r>
              <a:rPr lang="en-US" sz="2400" dirty="0">
                <a:latin typeface="Arial" panose="020B0604020202020204" pitchFamily="34" charset="0"/>
                <a:cs typeface="Arial" panose="020B0604020202020204" pitchFamily="34" charset="0"/>
              </a:rPr>
              <a:t>Nevada</a:t>
            </a:r>
          </a:p>
          <a:p>
            <a:r>
              <a:rPr lang="en-US" sz="2400" dirty="0">
                <a:latin typeface="Arial" panose="020B0604020202020204" pitchFamily="34" charset="0"/>
                <a:cs typeface="Arial" panose="020B0604020202020204" pitchFamily="34" charset="0"/>
              </a:rPr>
              <a:t>Placer</a:t>
            </a:r>
          </a:p>
          <a:p>
            <a:pPr lvl="0"/>
            <a:r>
              <a:rPr lang="en-US" sz="2400" dirty="0">
                <a:latin typeface="Arial" panose="020B0604020202020204" pitchFamily="34" charset="0"/>
                <a:cs typeface="Arial" panose="020B0604020202020204" pitchFamily="34" charset="0"/>
              </a:rPr>
              <a:t>Plumas</a:t>
            </a:r>
          </a:p>
          <a:p>
            <a:pPr lvl="0"/>
            <a:r>
              <a:rPr lang="en-US" sz="2400" dirty="0">
                <a:latin typeface="Arial" panose="020B0604020202020204" pitchFamily="34" charset="0"/>
                <a:cs typeface="Arial" panose="020B0604020202020204" pitchFamily="34" charset="0"/>
              </a:rPr>
              <a:t>Sacramento</a:t>
            </a:r>
          </a:p>
          <a:p>
            <a:pPr lvl="0"/>
            <a:r>
              <a:rPr lang="en-US" sz="2400" dirty="0">
                <a:latin typeface="Arial" panose="020B0604020202020204" pitchFamily="34" charset="0"/>
                <a:cs typeface="Arial" panose="020B0604020202020204" pitchFamily="34" charset="0"/>
              </a:rPr>
              <a:t>San Francisco</a:t>
            </a:r>
          </a:p>
          <a:p>
            <a:pPr lvl="0"/>
            <a:r>
              <a:rPr lang="en-US" sz="2400" dirty="0">
                <a:latin typeface="Arial" panose="020B0604020202020204" pitchFamily="34" charset="0"/>
                <a:cs typeface="Arial" panose="020B0604020202020204" pitchFamily="34" charset="0"/>
              </a:rPr>
              <a:t>San Mateo</a:t>
            </a:r>
          </a:p>
          <a:p>
            <a:pPr lvl="0"/>
            <a:r>
              <a:rPr lang="en-US" sz="2400" dirty="0">
                <a:latin typeface="Arial" panose="020B0604020202020204" pitchFamily="34" charset="0"/>
                <a:cs typeface="Arial" panose="020B0604020202020204" pitchFamily="34" charset="0"/>
              </a:rPr>
              <a:t>Shasta</a:t>
            </a:r>
          </a:p>
          <a:p>
            <a:pPr lvl="0"/>
            <a:r>
              <a:rPr lang="en-US" sz="2400" dirty="0">
                <a:latin typeface="Arial" panose="020B0604020202020204" pitchFamily="34" charset="0"/>
                <a:cs typeface="Arial" panose="020B0604020202020204" pitchFamily="34" charset="0"/>
              </a:rPr>
              <a:t>Sierra</a:t>
            </a:r>
          </a:p>
          <a:p>
            <a:pPr lvl="0"/>
            <a:r>
              <a:rPr lang="en-US" sz="2400" dirty="0">
                <a:latin typeface="Arial" panose="020B0604020202020204" pitchFamily="34" charset="0"/>
                <a:cs typeface="Arial" panose="020B0604020202020204" pitchFamily="34" charset="0"/>
              </a:rPr>
              <a:t>Siskiyou</a:t>
            </a:r>
          </a:p>
          <a:p>
            <a:pPr marL="0" indent="0">
              <a:buNone/>
            </a:pPr>
            <a:endParaRPr lang="en-US" dirty="0"/>
          </a:p>
        </p:txBody>
      </p:sp>
    </p:spTree>
    <p:extLst>
      <p:ext uri="{BB962C8B-B14F-4D97-AF65-F5344CB8AC3E}">
        <p14:creationId xmlns:p14="http://schemas.microsoft.com/office/powerpoint/2010/main" val="208081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B11-7F72-4019-B044-E49F1040DD97}"/>
              </a:ext>
            </a:extLst>
          </p:cNvPr>
          <p:cNvSpPr>
            <a:spLocks noGrp="1"/>
          </p:cNvSpPr>
          <p:nvPr>
            <p:ph type="title"/>
          </p:nvPr>
        </p:nvSpPr>
        <p:spPr>
          <a:solidFill>
            <a:schemeClr val="accent4">
              <a:lumMod val="60000"/>
              <a:lumOff val="40000"/>
            </a:schemeClr>
          </a:solidFill>
        </p:spPr>
        <p:txBody>
          <a:bodyPr>
            <a:normAutofit fontScale="90000"/>
          </a:bodyPr>
          <a:lstStyle/>
          <a:p>
            <a:r>
              <a:rPr lang="en-US" sz="3600" b="1" dirty="0">
                <a:latin typeface="Arial" panose="020B0604020202020204" pitchFamily="34" charset="0"/>
                <a:cs typeface="Arial" panose="020B0604020202020204" pitchFamily="34" charset="0"/>
              </a:rPr>
              <a:t>Geographic Funding Distribution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Northern Counties Regions 1-4 (2)</a:t>
            </a:r>
            <a:endParaRPr lang="en-US" sz="3600" dirty="0"/>
          </a:p>
        </p:txBody>
      </p:sp>
      <p:sp>
        <p:nvSpPr>
          <p:cNvPr id="3" name="Content Placeholder 2">
            <a:extLst>
              <a:ext uri="{FF2B5EF4-FFF2-40B4-BE49-F238E27FC236}">
                <a16:creationId xmlns:a16="http://schemas.microsoft.com/office/drawing/2014/main" id="{24F8CFBA-5AE2-4C73-85FD-759CBD8B6E6D}"/>
              </a:ext>
            </a:extLst>
          </p:cNvPr>
          <p:cNvSpPr>
            <a:spLocks noGrp="1"/>
          </p:cNvSpPr>
          <p:nvPr>
            <p:ph sz="half" idx="1"/>
          </p:nvPr>
        </p:nvSpPr>
        <p:spPr>
          <a:xfrm>
            <a:off x="457200" y="1600200"/>
            <a:ext cx="4794422" cy="4525963"/>
          </a:xfrm>
        </p:spPr>
        <p:txBody>
          <a:bodyPr>
            <a:noAutofit/>
          </a:bodyPr>
          <a:lstStyle/>
          <a:p>
            <a:pPr lvl="0"/>
            <a:r>
              <a:rPr lang="en-US" sz="2400" dirty="0">
                <a:latin typeface="Arial" panose="020B0604020202020204" pitchFamily="34" charset="0"/>
                <a:cs typeface="Arial" panose="020B0604020202020204" pitchFamily="34" charset="0"/>
              </a:rPr>
              <a:t>Solano</a:t>
            </a:r>
          </a:p>
          <a:p>
            <a:pPr lvl="0"/>
            <a:r>
              <a:rPr lang="en-US" sz="2400" dirty="0">
                <a:latin typeface="Arial" panose="020B0604020202020204" pitchFamily="34" charset="0"/>
                <a:cs typeface="Arial" panose="020B0604020202020204" pitchFamily="34" charset="0"/>
              </a:rPr>
              <a:t>Sonoma</a:t>
            </a:r>
          </a:p>
          <a:p>
            <a:pPr lvl="0"/>
            <a:r>
              <a:rPr lang="en-US" sz="2400" dirty="0">
                <a:latin typeface="Arial" panose="020B0604020202020204" pitchFamily="34" charset="0"/>
                <a:cs typeface="Arial" panose="020B0604020202020204" pitchFamily="34" charset="0"/>
              </a:rPr>
              <a:t>Sutter</a:t>
            </a:r>
          </a:p>
          <a:p>
            <a:pPr lvl="0"/>
            <a:r>
              <a:rPr lang="en-US" sz="2400" dirty="0">
                <a:latin typeface="Arial" panose="020B0604020202020204" pitchFamily="34" charset="0"/>
                <a:cs typeface="Arial" panose="020B0604020202020204" pitchFamily="34" charset="0"/>
              </a:rPr>
              <a:t>Tehama</a:t>
            </a:r>
          </a:p>
          <a:p>
            <a:pPr lvl="0"/>
            <a:r>
              <a:rPr lang="en-US" sz="2400" dirty="0">
                <a:latin typeface="Arial" panose="020B0604020202020204" pitchFamily="34" charset="0"/>
                <a:cs typeface="Arial" panose="020B0604020202020204" pitchFamily="34" charset="0"/>
              </a:rPr>
              <a:t>Trinity</a:t>
            </a:r>
          </a:p>
          <a:p>
            <a:pPr lvl="0"/>
            <a:r>
              <a:rPr lang="en-US" sz="2400" dirty="0">
                <a:latin typeface="Arial" panose="020B0604020202020204" pitchFamily="34" charset="0"/>
                <a:cs typeface="Arial" panose="020B0604020202020204" pitchFamily="34" charset="0"/>
              </a:rPr>
              <a:t>Yolo</a:t>
            </a:r>
          </a:p>
          <a:p>
            <a:pPr lvl="0"/>
            <a:r>
              <a:rPr lang="en-US" sz="2400" dirty="0">
                <a:latin typeface="Arial" panose="020B0604020202020204" pitchFamily="34" charset="0"/>
                <a:cs typeface="Arial" panose="020B0604020202020204" pitchFamily="34" charset="0"/>
              </a:rPr>
              <a:t>Yuba</a:t>
            </a:r>
          </a:p>
        </p:txBody>
      </p:sp>
    </p:spTree>
    <p:extLst>
      <p:ext uri="{BB962C8B-B14F-4D97-AF65-F5344CB8AC3E}">
        <p14:creationId xmlns:p14="http://schemas.microsoft.com/office/powerpoint/2010/main" val="138303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58435"/>
            <a:ext cx="8168185" cy="933386"/>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Background and Purpose</a:t>
            </a:r>
          </a:p>
        </p:txBody>
      </p:sp>
      <p:pic>
        <p:nvPicPr>
          <p:cNvPr id="4" name="Content Placeholder 3" descr="A road that forms into an arrow.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12" y="1360742"/>
            <a:ext cx="4319270" cy="4319270"/>
          </a:xfrm>
        </p:spPr>
      </p:pic>
    </p:spTree>
    <p:extLst>
      <p:ext uri="{BB962C8B-B14F-4D97-AF65-F5344CB8AC3E}">
        <p14:creationId xmlns:p14="http://schemas.microsoft.com/office/powerpoint/2010/main" val="319719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B11-7F72-4019-B044-E49F1040DD97}"/>
              </a:ext>
            </a:extLst>
          </p:cNvPr>
          <p:cNvSpPr>
            <a:spLocks noGrp="1"/>
          </p:cNvSpPr>
          <p:nvPr>
            <p:ph type="title"/>
          </p:nvPr>
        </p:nvSpPr>
        <p:spPr>
          <a:solidFill>
            <a:schemeClr val="accent4">
              <a:lumMod val="60000"/>
              <a:lumOff val="40000"/>
            </a:schemeClr>
          </a:solidFill>
        </p:spPr>
        <p:txBody>
          <a:bodyPr>
            <a:normAutofit fontScale="90000"/>
          </a:bodyPr>
          <a:lstStyle/>
          <a:p>
            <a:r>
              <a:rPr lang="en-US" sz="3600" b="1" dirty="0">
                <a:latin typeface="Arial" panose="020B0604020202020204" pitchFamily="34" charset="0"/>
                <a:cs typeface="Arial" panose="020B0604020202020204" pitchFamily="34" charset="0"/>
              </a:rPr>
              <a:t>Geographic Funding Distribution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Central Counties Regions 5-8</a:t>
            </a:r>
            <a:endParaRPr lang="en-US" sz="3600" dirty="0"/>
          </a:p>
        </p:txBody>
      </p:sp>
      <p:sp>
        <p:nvSpPr>
          <p:cNvPr id="3" name="Content Placeholder 2">
            <a:extLst>
              <a:ext uri="{FF2B5EF4-FFF2-40B4-BE49-F238E27FC236}">
                <a16:creationId xmlns:a16="http://schemas.microsoft.com/office/drawing/2014/main" id="{24F8CFBA-5AE2-4C73-85FD-759CBD8B6E6D}"/>
              </a:ext>
            </a:extLst>
          </p:cNvPr>
          <p:cNvSpPr>
            <a:spLocks noGrp="1"/>
          </p:cNvSpPr>
          <p:nvPr>
            <p:ph sz="half" idx="1"/>
          </p:nvPr>
        </p:nvSpPr>
        <p:spPr>
          <a:xfrm>
            <a:off x="457200" y="1600200"/>
            <a:ext cx="4794422" cy="4525963"/>
          </a:xfrm>
        </p:spPr>
        <p:txBody>
          <a:bodyPr>
            <a:noAutofit/>
          </a:bodyPr>
          <a:lstStyle/>
          <a:p>
            <a:pPr lvl="0"/>
            <a:r>
              <a:rPr lang="en-US" sz="2400" dirty="0">
                <a:latin typeface="Arial" panose="020B0604020202020204" pitchFamily="34" charset="0"/>
                <a:cs typeface="Arial" panose="020B0604020202020204" pitchFamily="34" charset="0"/>
              </a:rPr>
              <a:t>Amador</a:t>
            </a:r>
          </a:p>
          <a:p>
            <a:pPr lvl="0"/>
            <a:r>
              <a:rPr lang="en-US" sz="2400" dirty="0">
                <a:latin typeface="Arial" panose="020B0604020202020204" pitchFamily="34" charset="0"/>
                <a:cs typeface="Arial" panose="020B0604020202020204" pitchFamily="34" charset="0"/>
              </a:rPr>
              <a:t>Calaveras</a:t>
            </a:r>
          </a:p>
          <a:p>
            <a:pPr lvl="0"/>
            <a:r>
              <a:rPr lang="en-US" sz="2400" dirty="0">
                <a:latin typeface="Arial" panose="020B0604020202020204" pitchFamily="34" charset="0"/>
                <a:cs typeface="Arial" panose="020B0604020202020204" pitchFamily="34" charset="0"/>
              </a:rPr>
              <a:t>Fresno</a:t>
            </a:r>
          </a:p>
          <a:p>
            <a:pPr lvl="0"/>
            <a:r>
              <a:rPr lang="en-US" sz="2400" dirty="0">
                <a:latin typeface="Arial" panose="020B0604020202020204" pitchFamily="34" charset="0"/>
                <a:cs typeface="Arial" panose="020B0604020202020204" pitchFamily="34" charset="0"/>
              </a:rPr>
              <a:t>Kern</a:t>
            </a:r>
          </a:p>
          <a:p>
            <a:pPr lvl="0"/>
            <a:r>
              <a:rPr lang="en-US" sz="2400" dirty="0">
                <a:latin typeface="Arial" panose="020B0604020202020204" pitchFamily="34" charset="0"/>
                <a:cs typeface="Arial" panose="020B0604020202020204" pitchFamily="34" charset="0"/>
              </a:rPr>
              <a:t>Kings</a:t>
            </a:r>
          </a:p>
          <a:p>
            <a:pPr lvl="0"/>
            <a:r>
              <a:rPr lang="en-US" sz="2400" dirty="0">
                <a:latin typeface="Arial" panose="020B0604020202020204" pitchFamily="34" charset="0"/>
                <a:cs typeface="Arial" panose="020B0604020202020204" pitchFamily="34" charset="0"/>
              </a:rPr>
              <a:t>Madera</a:t>
            </a:r>
          </a:p>
          <a:p>
            <a:pPr lvl="0"/>
            <a:r>
              <a:rPr lang="en-US" sz="2400" dirty="0">
                <a:latin typeface="Arial" panose="020B0604020202020204" pitchFamily="34" charset="0"/>
                <a:cs typeface="Arial" panose="020B0604020202020204" pitchFamily="34" charset="0"/>
              </a:rPr>
              <a:t>Mariposa</a:t>
            </a:r>
          </a:p>
          <a:p>
            <a:pPr lvl="0"/>
            <a:r>
              <a:rPr lang="en-US" sz="2400" dirty="0">
                <a:latin typeface="Arial" panose="020B0604020202020204" pitchFamily="34" charset="0"/>
                <a:cs typeface="Arial" panose="020B0604020202020204" pitchFamily="34" charset="0"/>
              </a:rPr>
              <a:t>Merced</a:t>
            </a:r>
          </a:p>
          <a:p>
            <a:pPr lvl="0"/>
            <a:r>
              <a:rPr lang="en-US" sz="2400" dirty="0">
                <a:latin typeface="Arial" panose="020B0604020202020204" pitchFamily="34" charset="0"/>
                <a:cs typeface="Arial" panose="020B0604020202020204" pitchFamily="34" charset="0"/>
              </a:rPr>
              <a:t>Monterey</a:t>
            </a:r>
          </a:p>
          <a:p>
            <a:pPr marL="0" lvl="0" indent="0">
              <a:buNone/>
            </a:pPr>
            <a:endParaRPr lang="en-US" sz="2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1797132-95BE-43B6-B5DC-B2A037BFDDD3}"/>
              </a:ext>
            </a:extLst>
          </p:cNvPr>
          <p:cNvSpPr>
            <a:spLocks noGrp="1"/>
          </p:cNvSpPr>
          <p:nvPr>
            <p:ph sz="half" idx="2"/>
          </p:nvPr>
        </p:nvSpPr>
        <p:spPr/>
        <p:txBody>
          <a:bodyPr>
            <a:noAutofit/>
          </a:bodyPr>
          <a:lstStyle/>
          <a:p>
            <a:pPr lvl="0"/>
            <a:r>
              <a:rPr lang="en-US" sz="2400" dirty="0">
                <a:latin typeface="Arial" panose="020B0604020202020204" pitchFamily="34" charset="0"/>
                <a:cs typeface="Arial" panose="020B0604020202020204" pitchFamily="34" charset="0"/>
              </a:rPr>
              <a:t>San Benito</a:t>
            </a:r>
          </a:p>
          <a:p>
            <a:pPr lvl="0"/>
            <a:r>
              <a:rPr lang="en-US" sz="2400" dirty="0">
                <a:latin typeface="Arial" panose="020B0604020202020204" pitchFamily="34" charset="0"/>
                <a:cs typeface="Arial" panose="020B0604020202020204" pitchFamily="34" charset="0"/>
              </a:rPr>
              <a:t>San Joaquin</a:t>
            </a:r>
          </a:p>
          <a:p>
            <a:pPr lvl="0"/>
            <a:r>
              <a:rPr lang="en-US" sz="2400" dirty="0">
                <a:latin typeface="Arial" panose="020B0604020202020204" pitchFamily="34" charset="0"/>
                <a:cs typeface="Arial" panose="020B0604020202020204" pitchFamily="34" charset="0"/>
              </a:rPr>
              <a:t>San Luis Obispo</a:t>
            </a:r>
          </a:p>
          <a:p>
            <a:pPr lvl="0"/>
            <a:r>
              <a:rPr lang="en-US" sz="2400" dirty="0">
                <a:latin typeface="Arial" panose="020B0604020202020204" pitchFamily="34" charset="0"/>
                <a:cs typeface="Arial" panose="020B0604020202020204" pitchFamily="34" charset="0"/>
              </a:rPr>
              <a:t>Santa Barbara</a:t>
            </a:r>
          </a:p>
          <a:p>
            <a:pPr lvl="0"/>
            <a:r>
              <a:rPr lang="en-US" sz="2400" dirty="0">
                <a:latin typeface="Arial" panose="020B0604020202020204" pitchFamily="34" charset="0"/>
                <a:cs typeface="Arial" panose="020B0604020202020204" pitchFamily="34" charset="0"/>
              </a:rPr>
              <a:t>Santa Clara</a:t>
            </a:r>
          </a:p>
          <a:p>
            <a:pPr lvl="0"/>
            <a:r>
              <a:rPr lang="en-US" sz="2400" dirty="0">
                <a:latin typeface="Arial" panose="020B0604020202020204" pitchFamily="34" charset="0"/>
                <a:cs typeface="Arial" panose="020B0604020202020204" pitchFamily="34" charset="0"/>
              </a:rPr>
              <a:t>Santa Cruz</a:t>
            </a:r>
          </a:p>
          <a:p>
            <a:pPr lvl="0"/>
            <a:r>
              <a:rPr lang="en-US" sz="2400" dirty="0">
                <a:latin typeface="Arial" panose="020B0604020202020204" pitchFamily="34" charset="0"/>
                <a:cs typeface="Arial" panose="020B0604020202020204" pitchFamily="34" charset="0"/>
              </a:rPr>
              <a:t>Stanislaus</a:t>
            </a:r>
          </a:p>
          <a:p>
            <a:pPr lvl="0"/>
            <a:r>
              <a:rPr lang="en-US" sz="2400" dirty="0">
                <a:latin typeface="Arial" panose="020B0604020202020204" pitchFamily="34" charset="0"/>
                <a:cs typeface="Arial" panose="020B0604020202020204" pitchFamily="34" charset="0"/>
              </a:rPr>
              <a:t>Tulare</a:t>
            </a:r>
          </a:p>
          <a:p>
            <a:pPr lvl="0"/>
            <a:r>
              <a:rPr lang="en-US" sz="2400" dirty="0">
                <a:latin typeface="Arial" panose="020B0604020202020204" pitchFamily="34" charset="0"/>
                <a:cs typeface="Arial" panose="020B0604020202020204" pitchFamily="34" charset="0"/>
              </a:rPr>
              <a:t>Tuolumne</a:t>
            </a:r>
          </a:p>
          <a:p>
            <a:pPr lvl="0"/>
            <a:r>
              <a:rPr lang="en-US" sz="2400" dirty="0">
                <a:latin typeface="Arial" panose="020B0604020202020204" pitchFamily="34" charset="0"/>
                <a:cs typeface="Arial" panose="020B0604020202020204" pitchFamily="34" charset="0"/>
              </a:rPr>
              <a:t>Ventura</a:t>
            </a:r>
          </a:p>
          <a:p>
            <a:pPr marL="0" indent="0">
              <a:buNone/>
            </a:pPr>
            <a:endParaRPr lang="en-US" dirty="0"/>
          </a:p>
        </p:txBody>
      </p:sp>
    </p:spTree>
    <p:extLst>
      <p:ext uri="{BB962C8B-B14F-4D97-AF65-F5344CB8AC3E}">
        <p14:creationId xmlns:p14="http://schemas.microsoft.com/office/powerpoint/2010/main" val="194631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B11-7F72-4019-B044-E49F1040DD97}"/>
              </a:ext>
            </a:extLst>
          </p:cNvPr>
          <p:cNvSpPr>
            <a:spLocks noGrp="1"/>
          </p:cNvSpPr>
          <p:nvPr>
            <p:ph type="title"/>
          </p:nvPr>
        </p:nvSpPr>
        <p:spPr>
          <a:solidFill>
            <a:schemeClr val="accent4">
              <a:lumMod val="60000"/>
              <a:lumOff val="40000"/>
            </a:schemeClr>
          </a:solidFill>
        </p:spPr>
        <p:txBody>
          <a:bodyPr>
            <a:normAutofit fontScale="90000"/>
          </a:bodyPr>
          <a:lstStyle/>
          <a:p>
            <a:r>
              <a:rPr lang="en-US" sz="3600" b="1" dirty="0">
                <a:latin typeface="Arial" panose="020B0604020202020204" pitchFamily="34" charset="0"/>
                <a:cs typeface="Arial" panose="020B0604020202020204" pitchFamily="34" charset="0"/>
              </a:rPr>
              <a:t>Geographic Funding Distribution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Southern Counties Regions 9-11</a:t>
            </a:r>
            <a:endParaRPr lang="en-US" sz="3600" dirty="0"/>
          </a:p>
        </p:txBody>
      </p:sp>
      <p:sp>
        <p:nvSpPr>
          <p:cNvPr id="3" name="Content Placeholder 2">
            <a:extLst>
              <a:ext uri="{FF2B5EF4-FFF2-40B4-BE49-F238E27FC236}">
                <a16:creationId xmlns:a16="http://schemas.microsoft.com/office/drawing/2014/main" id="{24F8CFBA-5AE2-4C73-85FD-759CBD8B6E6D}"/>
              </a:ext>
            </a:extLst>
          </p:cNvPr>
          <p:cNvSpPr>
            <a:spLocks noGrp="1"/>
          </p:cNvSpPr>
          <p:nvPr>
            <p:ph sz="half" idx="1"/>
          </p:nvPr>
        </p:nvSpPr>
        <p:spPr>
          <a:xfrm>
            <a:off x="457200" y="1600200"/>
            <a:ext cx="4794422" cy="4525963"/>
          </a:xfrm>
        </p:spPr>
        <p:txBody>
          <a:bodyPr>
            <a:noAutofit/>
          </a:bodyPr>
          <a:lstStyle/>
          <a:p>
            <a:pPr lvl="0"/>
            <a:r>
              <a:rPr lang="en-US" sz="2400" dirty="0">
                <a:latin typeface="Arial" panose="020B0604020202020204" pitchFamily="34" charset="0"/>
                <a:cs typeface="Arial" panose="020B0604020202020204" pitchFamily="34" charset="0"/>
              </a:rPr>
              <a:t>Imperial</a:t>
            </a:r>
          </a:p>
          <a:p>
            <a:pPr lvl="0"/>
            <a:r>
              <a:rPr lang="en-US" sz="2400" dirty="0">
                <a:latin typeface="Arial" panose="020B0604020202020204" pitchFamily="34" charset="0"/>
                <a:cs typeface="Arial" panose="020B0604020202020204" pitchFamily="34" charset="0"/>
              </a:rPr>
              <a:t>Inyo</a:t>
            </a:r>
          </a:p>
          <a:p>
            <a:pPr lvl="0"/>
            <a:r>
              <a:rPr lang="en-US" sz="2400" dirty="0">
                <a:latin typeface="Arial" panose="020B0604020202020204" pitchFamily="34" charset="0"/>
                <a:cs typeface="Arial" panose="020B0604020202020204" pitchFamily="34" charset="0"/>
              </a:rPr>
              <a:t>Los Angeles</a:t>
            </a:r>
          </a:p>
          <a:p>
            <a:pPr lvl="0"/>
            <a:r>
              <a:rPr lang="en-US" sz="2400" dirty="0">
                <a:latin typeface="Arial" panose="020B0604020202020204" pitchFamily="34" charset="0"/>
                <a:cs typeface="Arial" panose="020B0604020202020204" pitchFamily="34" charset="0"/>
              </a:rPr>
              <a:t>Mono</a:t>
            </a:r>
          </a:p>
          <a:p>
            <a:pPr lvl="0"/>
            <a:r>
              <a:rPr lang="en-US" sz="2400" dirty="0">
                <a:latin typeface="Arial" panose="020B0604020202020204" pitchFamily="34" charset="0"/>
                <a:cs typeface="Arial" panose="020B0604020202020204" pitchFamily="34" charset="0"/>
              </a:rPr>
              <a:t>Orange</a:t>
            </a:r>
          </a:p>
          <a:p>
            <a:pPr lvl="0"/>
            <a:r>
              <a:rPr lang="en-US" sz="2400" dirty="0">
                <a:latin typeface="Arial" panose="020B0604020202020204" pitchFamily="34" charset="0"/>
                <a:cs typeface="Arial" panose="020B0604020202020204" pitchFamily="34" charset="0"/>
              </a:rPr>
              <a:t>Riverside</a:t>
            </a:r>
          </a:p>
          <a:p>
            <a:pPr lvl="0"/>
            <a:r>
              <a:rPr lang="en-US" sz="2400" dirty="0">
                <a:latin typeface="Arial" panose="020B0604020202020204" pitchFamily="34" charset="0"/>
                <a:cs typeface="Arial" panose="020B0604020202020204" pitchFamily="34" charset="0"/>
              </a:rPr>
              <a:t>San Bernardino</a:t>
            </a:r>
          </a:p>
          <a:p>
            <a:pPr lvl="0"/>
            <a:r>
              <a:rPr lang="en-US" sz="2400" dirty="0">
                <a:latin typeface="Arial" panose="020B0604020202020204" pitchFamily="34" charset="0"/>
                <a:cs typeface="Arial" panose="020B0604020202020204" pitchFamily="34" charset="0"/>
              </a:rPr>
              <a:t>San Diego</a:t>
            </a:r>
          </a:p>
          <a:p>
            <a:pPr marL="0" lvl="0" indent="0">
              <a:buNone/>
            </a:pPr>
            <a:endParaRPr lang="en-US" sz="2400" dirty="0">
              <a:latin typeface="Arial" panose="020B0604020202020204" pitchFamily="34" charset="0"/>
              <a:cs typeface="Arial" panose="020B0604020202020204" pitchFamily="34" charset="0"/>
            </a:endParaRPr>
          </a:p>
          <a:p>
            <a:pPr marL="0" lv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601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C8B-056E-4C75-A85F-1E65AE3B2745}"/>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Funding Priority</a:t>
            </a:r>
            <a:endParaRPr lang="en-US" sz="3600" dirty="0"/>
          </a:p>
        </p:txBody>
      </p:sp>
      <p:sp>
        <p:nvSpPr>
          <p:cNvPr id="3" name="Content Placeholder 2">
            <a:extLst>
              <a:ext uri="{FF2B5EF4-FFF2-40B4-BE49-F238E27FC236}">
                <a16:creationId xmlns:a16="http://schemas.microsoft.com/office/drawing/2014/main" id="{31C46D8E-49E8-430E-9620-CD0D71599444}"/>
              </a:ext>
            </a:extLst>
          </p:cNvPr>
          <p:cNvSpPr>
            <a:spLocks noGrp="1"/>
          </p:cNvSpPr>
          <p:nvPr>
            <p:ph sz="half" idx="1"/>
          </p:nvPr>
        </p:nvSpPr>
        <p:spPr>
          <a:xfrm>
            <a:off x="457199" y="1600200"/>
            <a:ext cx="8402595" cy="4525963"/>
          </a:xfrm>
        </p:spPr>
        <p:txBody>
          <a:bodyPr>
            <a:normAutofit/>
          </a:bodyPr>
          <a:lstStyle/>
          <a:p>
            <a:r>
              <a:rPr lang="en-US" sz="2400" dirty="0">
                <a:latin typeface="Arial" panose="020B0604020202020204" pitchFamily="34" charset="0"/>
                <a:cs typeface="Arial" panose="020B0604020202020204" pitchFamily="34" charset="0"/>
              </a:rPr>
              <a:t>Determined by individual school site</a:t>
            </a:r>
          </a:p>
          <a:p>
            <a:r>
              <a:rPr lang="en-US" sz="2400" dirty="0">
                <a:latin typeface="Arial" panose="020B0604020202020204" pitchFamily="34" charset="0"/>
                <a:cs typeface="Arial" panose="020B0604020202020204" pitchFamily="34" charset="0"/>
              </a:rPr>
              <a:t>Priority groupings where there are more sites than funding will be funded by FRPM %</a:t>
            </a:r>
          </a:p>
          <a:p>
            <a:r>
              <a:rPr lang="en-US" sz="2400" dirty="0">
                <a:latin typeface="Arial" panose="020B0604020202020204" pitchFamily="34" charset="0"/>
                <a:cs typeface="Arial" panose="020B0604020202020204" pitchFamily="34" charset="0"/>
              </a:rPr>
              <a:t>Equitable Access/ before school will only be considered if an after school base program has been funded through this RFA</a:t>
            </a:r>
          </a:p>
          <a:p>
            <a:endParaRPr lang="en-US" dirty="0"/>
          </a:p>
        </p:txBody>
      </p:sp>
      <p:pic>
        <p:nvPicPr>
          <p:cNvPr id="5" name="Content Placeholder 4" descr="A group of students smiling on a staircase. ">
            <a:extLst>
              <a:ext uri="{FF2B5EF4-FFF2-40B4-BE49-F238E27FC236}">
                <a16:creationId xmlns:a16="http://schemas.microsoft.com/office/drawing/2014/main" id="{EA738CA6-89CF-4387-8C50-05886D772C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39196" y="3911179"/>
            <a:ext cx="4038600" cy="2693241"/>
          </a:xfrm>
          <a:prstGeom prst="rect">
            <a:avLst/>
          </a:prstGeom>
        </p:spPr>
      </p:pic>
    </p:spTree>
    <p:extLst>
      <p:ext uri="{BB962C8B-B14F-4D97-AF65-F5344CB8AC3E}">
        <p14:creationId xmlns:p14="http://schemas.microsoft.com/office/powerpoint/2010/main" val="3253925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32F7-AD67-4A42-B7A5-0D528B678D4B}"/>
              </a:ext>
            </a:extLst>
          </p:cNvPr>
          <p:cNvSpPr>
            <a:spLocks noGrp="1"/>
          </p:cNvSpPr>
          <p:nvPr>
            <p:ph type="title"/>
          </p:nvPr>
        </p:nvSpPr>
        <p:spPr>
          <a:solidFill>
            <a:schemeClr val="accent1">
              <a:lumMod val="60000"/>
              <a:lumOff val="40000"/>
            </a:schemeClr>
          </a:solidFill>
        </p:spPr>
        <p:txBody>
          <a:bodyPr/>
          <a:lstStyle/>
          <a:p>
            <a:r>
              <a:rPr lang="en-US" b="1" dirty="0">
                <a:latin typeface="Arial" panose="020B0604020202020204" pitchFamily="34" charset="0"/>
                <a:ea typeface="Libre Baskerville"/>
                <a:cs typeface="Arial" panose="020B0604020202020204" pitchFamily="34" charset="0"/>
                <a:sym typeface="Libre Baskerville"/>
              </a:rPr>
              <a:t>What are the Priorities?</a:t>
            </a:r>
            <a:endParaRPr lang="en-US" dirty="0"/>
          </a:p>
        </p:txBody>
      </p:sp>
      <p:sp>
        <p:nvSpPr>
          <p:cNvPr id="3" name="Content Placeholder 2">
            <a:extLst>
              <a:ext uri="{FF2B5EF4-FFF2-40B4-BE49-F238E27FC236}">
                <a16:creationId xmlns:a16="http://schemas.microsoft.com/office/drawing/2014/main" id="{6B35975A-CAA0-4BB4-BFDB-F2891D7EAC48}"/>
              </a:ext>
            </a:extLst>
          </p:cNvPr>
          <p:cNvSpPr>
            <a:spLocks noGrp="1"/>
          </p:cNvSpPr>
          <p:nvPr>
            <p:ph idx="1"/>
          </p:nvPr>
        </p:nvSpPr>
        <p:spPr/>
        <p:txBody>
          <a:bodyPr/>
          <a:lstStyle/>
          <a:p>
            <a:pPr lvl="0" indent="-304800">
              <a:spcBef>
                <a:spcPts val="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5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a:t>
            </a:r>
            <a:endParaRPr lang="en-US" dirty="0">
              <a:latin typeface="Arial" panose="020B0604020202020204" pitchFamily="34" charset="0"/>
              <a:cs typeface="Arial" panose="020B0604020202020204" pitchFamily="34" charset="0"/>
              <a:sym typeface="Libre Baskerville"/>
            </a:endParaRPr>
          </a:p>
          <a:p>
            <a:pPr lvl="0" indent="-304800">
              <a:spcBef>
                <a:spcPts val="56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4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 ASSETs</a:t>
            </a:r>
            <a:endParaRPr lang="en-US" dirty="0">
              <a:latin typeface="Arial" panose="020B0604020202020204" pitchFamily="34" charset="0"/>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285972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CD42-3DA5-4E1E-881F-B8DA067813B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(1)</a:t>
            </a:r>
            <a:endParaRPr lang="en-US" sz="3600" dirty="0"/>
          </a:p>
        </p:txBody>
      </p:sp>
      <p:sp>
        <p:nvSpPr>
          <p:cNvPr id="3" name="Content Placeholder 2">
            <a:extLst>
              <a:ext uri="{FF2B5EF4-FFF2-40B4-BE49-F238E27FC236}">
                <a16:creationId xmlns:a16="http://schemas.microsoft.com/office/drawing/2014/main" id="{B26F871E-5A94-4288-8C93-C87EA677EDD2}"/>
              </a:ext>
            </a:extLst>
          </p:cNvPr>
          <p:cNvSpPr>
            <a:spLocks noGrp="1"/>
          </p:cNvSpPr>
          <p:nvPr>
            <p:ph idx="1"/>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The application proposes to target services to students who primarily attend Title 1 schools, with an FRPM percentage no less than 40%, that: (1) are </a:t>
            </a:r>
            <a:r>
              <a:rPr lang="en-US" b="1" dirty="0">
                <a:latin typeface="Arial" panose="020B0604020202020204" pitchFamily="34" charset="0"/>
                <a:cs typeface="Arial" panose="020B0604020202020204" pitchFamily="34" charset="0"/>
              </a:rPr>
              <a:t>implementing comprehensive support and improvement activities</a:t>
            </a:r>
            <a:r>
              <a:rPr lang="en-US" dirty="0">
                <a:latin typeface="Arial" panose="020B0604020202020204" pitchFamily="34" charset="0"/>
                <a:cs typeface="Arial" panose="020B0604020202020204" pitchFamily="34" charset="0"/>
              </a:rPr>
              <a:t>, or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or (2) other schools determined by the LEA to be </a:t>
            </a:r>
            <a:r>
              <a:rPr lang="en-US" b="1" dirty="0">
                <a:latin typeface="Arial" panose="020B0604020202020204" pitchFamily="34" charset="0"/>
                <a:cs typeface="Arial" panose="020B0604020202020204" pitchFamily="34" charset="0"/>
              </a:rPr>
              <a:t>in need of intervention and support</a:t>
            </a:r>
            <a:r>
              <a:rPr lang="en-US" dirty="0">
                <a:latin typeface="Arial" panose="020B0604020202020204" pitchFamily="34" charset="0"/>
                <a:cs typeface="Arial" panose="020B0604020202020204" pitchFamily="34" charset="0"/>
              </a:rPr>
              <a:t> (also Title 1) to improve student academic achievement and other outcomes, and serve the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677163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F2F-A88B-4F39-A9B5-AB5E8A89889A}"/>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(2)</a:t>
            </a:r>
            <a:endParaRPr lang="en-US" sz="3600" dirty="0"/>
          </a:p>
        </p:txBody>
      </p:sp>
      <p:sp>
        <p:nvSpPr>
          <p:cNvPr id="3" name="Content Placeholder 2">
            <a:extLst>
              <a:ext uri="{FF2B5EF4-FFF2-40B4-BE49-F238E27FC236}">
                <a16:creationId xmlns:a16="http://schemas.microsoft.com/office/drawing/2014/main" id="{5CB2C6C1-BC93-4594-82E5-690E61A95C74}"/>
              </a:ext>
            </a:extLst>
          </p:cNvPr>
          <p:cNvSpPr>
            <a:spLocks noGrp="1"/>
          </p:cNvSpPr>
          <p:nvPr>
            <p:ph idx="1"/>
          </p:nvPr>
        </p:nvSpPr>
        <p:spPr>
          <a:xfrm>
            <a:off x="210065" y="1600200"/>
            <a:ext cx="8625015" cy="4837670"/>
          </a:xfrm>
        </p:spPr>
        <p:txBody>
          <a:bodyPr>
            <a:noAutofit/>
          </a:bodyPr>
          <a:lstStyle/>
          <a:p>
            <a:pPr marL="0" lvl="0" indent="0">
              <a:spcBef>
                <a:spcPts val="0"/>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The application is </a:t>
            </a:r>
            <a:r>
              <a:rPr lang="en-US" sz="2400" b="1" dirty="0">
                <a:latin typeface="Arial" panose="020B0604020202020204" pitchFamily="34" charset="0"/>
                <a:ea typeface="Libre Baskerville"/>
                <a:cs typeface="Arial" panose="020B0604020202020204" pitchFamily="34" charset="0"/>
                <a:sym typeface="Libre Baskerville"/>
              </a:rPr>
              <a:t>jointly submitted</a:t>
            </a:r>
            <a:r>
              <a:rPr lang="en-US" sz="2400" dirty="0">
                <a:latin typeface="Arial" panose="020B0604020202020204" pitchFamily="34" charset="0"/>
                <a:ea typeface="Libre Baskerville"/>
                <a:cs typeface="Arial" panose="020B0604020202020204" pitchFamily="34" charset="0"/>
                <a:sym typeface="Libre Baskerville"/>
              </a:rPr>
              <a:t> by at least one Title I LEA and another eligible entity, or</a:t>
            </a:r>
            <a:endParaRPr lang="en-US" sz="2400" dirty="0">
              <a:latin typeface="Arial" panose="020B0604020202020204" pitchFamily="34" charset="0"/>
              <a:cs typeface="Arial" panose="020B0604020202020204" pitchFamily="34" charset="0"/>
            </a:endParaRPr>
          </a:p>
          <a:p>
            <a:pPr marL="0" lvl="0" indent="0">
              <a:spcBef>
                <a:spcPts val="518"/>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Demonstrates that the LEA or entity is unable to partner with a CBO in reasonable geographic proximity and of sufficient quality.</a:t>
            </a:r>
          </a:p>
          <a:p>
            <a:pPr marL="0" lvl="0" indent="0">
              <a:spcBef>
                <a:spcPts val="518"/>
              </a:spcBef>
              <a:buClr>
                <a:schemeClr val="dk1"/>
              </a:buClr>
              <a:buSzPts val="2590"/>
              <a:buNone/>
            </a:pPr>
            <a:endParaRPr lang="en-US" sz="2400" dirty="0">
              <a:latin typeface="Arial" panose="020B0604020202020204" pitchFamily="34" charset="0"/>
              <a:ea typeface="Libre Baskerville"/>
              <a:cs typeface="Arial" panose="020B0604020202020204" pitchFamily="34" charset="0"/>
              <a:sym typeface="Libre Baskerville"/>
            </a:endParaRPr>
          </a:p>
          <a:p>
            <a:pPr marL="0" lvl="0" indent="0">
              <a:spcBef>
                <a:spcPts val="518"/>
              </a:spcBef>
              <a:buClr>
                <a:schemeClr val="dk1"/>
              </a:buClr>
              <a:buSzPts val="2590"/>
              <a:buNone/>
            </a:pPr>
            <a:r>
              <a:rPr lang="en-US" sz="2400" b="1" dirty="0">
                <a:latin typeface="Arial" panose="020B0604020202020204" pitchFamily="34" charset="0"/>
                <a:ea typeface="Libre Baskerville"/>
                <a:cs typeface="Arial" panose="020B0604020202020204" pitchFamily="34" charset="0"/>
                <a:sym typeface="Libre Baskerville"/>
              </a:rPr>
              <a:t>Note: </a:t>
            </a:r>
            <a:r>
              <a:rPr lang="en-US" sz="2400" dirty="0">
                <a:latin typeface="Arial" panose="020B0604020202020204" pitchFamily="34" charset="0"/>
                <a:ea typeface="Libre Baskerville"/>
                <a:cs typeface="Arial" panose="020B0604020202020204" pitchFamily="34" charset="0"/>
                <a:sym typeface="Libre Baskerville"/>
              </a:rPr>
              <a:t>A justification narrative for why an applicant is unable to partner with an eligible entity 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 eligible entity.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44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CE08-E27A-4C24-9CFB-5C42F5EF2D97}"/>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and ASSETs (3)</a:t>
            </a:r>
            <a:endParaRPr lang="en-US" sz="3600" dirty="0"/>
          </a:p>
        </p:txBody>
      </p:sp>
      <p:sp>
        <p:nvSpPr>
          <p:cNvPr id="3" name="Content Placeholder 2">
            <a:extLst>
              <a:ext uri="{FF2B5EF4-FFF2-40B4-BE49-F238E27FC236}">
                <a16:creationId xmlns:a16="http://schemas.microsoft.com/office/drawing/2014/main" id="{B149A295-2D25-4B20-B37E-FAB6912C715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application proposes to target services to schools that enroll students who may be</a:t>
            </a:r>
            <a:r>
              <a:rPr lang="en-US" b="1" dirty="0">
                <a:latin typeface="Arial" panose="020B0604020202020204" pitchFamily="34" charset="0"/>
                <a:cs typeface="Arial" panose="020B0604020202020204" pitchFamily="34" charset="0"/>
              </a:rPr>
              <a:t> at risk for academic failure</a:t>
            </a:r>
            <a:r>
              <a:rPr lang="en-US" dirty="0">
                <a:latin typeface="Arial" panose="020B0604020202020204" pitchFamily="34" charset="0"/>
                <a:cs typeface="Arial" panose="020B0604020202020204" pitchFamily="34" charset="0"/>
              </a:rPr>
              <a:t>, dropping out of school, involvement in criminal or delinquent activities, or who lack strong positive role models, and serve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13997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F7C-4D2F-44E7-8AC1-A84BDC63C66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(1)</a:t>
            </a:r>
            <a:endParaRPr lang="en-US" sz="3600" dirty="0"/>
          </a:p>
        </p:txBody>
      </p:sp>
      <p:sp>
        <p:nvSpPr>
          <p:cNvPr id="3" name="Content Placeholder 2">
            <a:extLst>
              <a:ext uri="{FF2B5EF4-FFF2-40B4-BE49-F238E27FC236}">
                <a16:creationId xmlns:a16="http://schemas.microsoft.com/office/drawing/2014/main" id="{930D8101-5B37-40FD-B6C4-C818E018A815}"/>
              </a:ext>
            </a:extLst>
          </p:cNvPr>
          <p:cNvSpPr>
            <a:spLocks noGrp="1"/>
          </p:cNvSpPr>
          <p:nvPr>
            <p:ph idx="1"/>
          </p:nvPr>
        </p:nvSpPr>
        <p:spPr>
          <a:xfrm>
            <a:off x="247135" y="1600200"/>
            <a:ext cx="8686800" cy="5072449"/>
          </a:xfrm>
        </p:spPr>
        <p:txBody>
          <a:bodyPr>
            <a:normAutofit fontScale="70000" lnSpcReduction="20000"/>
          </a:bodyPr>
          <a:lstStyle/>
          <a:p>
            <a:pPr marL="0" lvl="0" indent="0">
              <a:lnSpc>
                <a:spcPct val="120000"/>
              </a:lnSpc>
              <a:spcBef>
                <a:spcPts val="0"/>
              </a:spcBef>
              <a:buClr>
                <a:schemeClr val="dk1"/>
              </a:buClr>
              <a:buSzPts val="2380"/>
              <a:buNone/>
            </a:pPr>
            <a:r>
              <a:rPr lang="en-US" sz="3400" dirty="0">
                <a:latin typeface="Arial" panose="020B0604020202020204" pitchFamily="34" charset="0"/>
                <a:ea typeface="Libre Baskerville"/>
                <a:cs typeface="Arial" panose="020B0604020202020204" pitchFamily="34" charset="0"/>
                <a:sym typeface="Libre Baskerville"/>
              </a:rPr>
              <a:t>The applicant will </a:t>
            </a:r>
            <a:r>
              <a:rPr lang="en-US" sz="3400" b="1" dirty="0">
                <a:latin typeface="Arial" panose="020B0604020202020204" pitchFamily="34" charset="0"/>
                <a:ea typeface="Libre Baskerville"/>
                <a:cs typeface="Arial" panose="020B0604020202020204" pitchFamily="34" charset="0"/>
                <a:sym typeface="Libre Baskerville"/>
              </a:rPr>
              <a:t>provide year-round expanded learning programming at the school</a:t>
            </a:r>
            <a:r>
              <a:rPr lang="en-US" sz="3400" dirty="0">
                <a:latin typeface="Arial" panose="020B0604020202020204" pitchFamily="34" charset="0"/>
                <a:ea typeface="Libre Baskerville"/>
                <a:cs typeface="Arial" panose="020B0604020202020204" pitchFamily="34" charset="0"/>
                <a:sym typeface="Libre Baskerville"/>
              </a:rPr>
              <a:t>, including programs that complement existing ASES funded base programs or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base programs included in this RFA. Year-round expanded learning programs are defined as any combination of year-round programming or summer/supplemental programming including operation during summer, weekends, or intercession to complement existing ASES programs or a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after school base programs in this RFA. The applicant is not required to be the same entity that operates the existing program, but shall identify the grantee with whom the applicant is coordinating for the purpose of providing year-round programming.</a:t>
            </a:r>
            <a:endParaRPr lang="en-US" sz="3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2203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1561-FDE8-4752-B5AD-4305EC66CFE1}"/>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(2)</a:t>
            </a:r>
            <a:endParaRPr lang="en-US" sz="3600" dirty="0"/>
          </a:p>
        </p:txBody>
      </p:sp>
      <p:sp>
        <p:nvSpPr>
          <p:cNvPr id="3" name="Content Placeholder 2">
            <a:extLst>
              <a:ext uri="{FF2B5EF4-FFF2-40B4-BE49-F238E27FC236}">
                <a16:creationId xmlns:a16="http://schemas.microsoft.com/office/drawing/2014/main" id="{078525C8-8ED4-482F-B6E3-33B6C05BFBDF}"/>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Replacing the school’s </a:t>
            </a:r>
            <a:r>
              <a:rPr lang="en-US" b="1" dirty="0">
                <a:latin typeface="Arial" panose="020B0604020202020204" pitchFamily="34" charset="0"/>
                <a:ea typeface="Libre Baskerville"/>
                <a:cs typeface="Arial" panose="020B0604020202020204" pitchFamily="34" charset="0"/>
                <a:sym typeface="Libre Baskerville"/>
              </a:rPr>
              <a:t>expiring Cohort 12 21</a:t>
            </a:r>
            <a:r>
              <a:rPr lang="en-US" b="1" baseline="30000" dirty="0">
                <a:latin typeface="Arial" panose="020B0604020202020204" pitchFamily="34" charset="0"/>
                <a:ea typeface="Libre Baskerville"/>
                <a:cs typeface="Arial" panose="020B0604020202020204" pitchFamily="34" charset="0"/>
                <a:sym typeface="Libre Baskerville"/>
              </a:rPr>
              <a:t>st</a:t>
            </a:r>
            <a:r>
              <a:rPr lang="en-US" b="1" dirty="0">
                <a:latin typeface="Arial" panose="020B0604020202020204" pitchFamily="34" charset="0"/>
                <a:ea typeface="Libre Baskerville"/>
                <a:cs typeface="Arial" panose="020B0604020202020204" pitchFamily="34" charset="0"/>
                <a:sym typeface="Libre Baskerville"/>
              </a:rPr>
              <a:t> CCLC grants</a:t>
            </a:r>
            <a:r>
              <a:rPr lang="en-US" dirty="0">
                <a:latin typeface="Arial" panose="020B0604020202020204" pitchFamily="34" charset="0"/>
                <a:ea typeface="Libre Baskerville"/>
                <a:cs typeface="Arial" panose="020B0604020202020204" pitchFamily="34" charset="0"/>
                <a:sym typeface="Libre Baskerville"/>
              </a:rPr>
              <a:t> if the program has satisfactorily met grant requirements.</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9351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FD1-8E6B-4C73-94F3-A7A1A84B2510}"/>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ASSETs Only</a:t>
            </a:r>
            <a:endParaRPr lang="en-US" sz="3600" dirty="0"/>
          </a:p>
        </p:txBody>
      </p:sp>
      <p:sp>
        <p:nvSpPr>
          <p:cNvPr id="3" name="Content Placeholder 2">
            <a:extLst>
              <a:ext uri="{FF2B5EF4-FFF2-40B4-BE49-F238E27FC236}">
                <a16:creationId xmlns:a16="http://schemas.microsoft.com/office/drawing/2014/main" id="{79F5D628-F27F-4D7D-82FC-AC9831A123CA}"/>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Programs that </a:t>
            </a:r>
            <a:r>
              <a:rPr lang="en-US" b="1" dirty="0">
                <a:latin typeface="Arial" panose="020B0604020202020204" pitchFamily="34" charset="0"/>
                <a:ea typeface="Libre Baskerville"/>
                <a:cs typeface="Arial" panose="020B0604020202020204" pitchFamily="34" charset="0"/>
                <a:sym typeface="Libre Baskerville"/>
              </a:rPr>
              <a:t>previously received funding</a:t>
            </a:r>
            <a:r>
              <a:rPr lang="en-US" dirty="0">
                <a:latin typeface="Arial" panose="020B0604020202020204" pitchFamily="34" charset="0"/>
                <a:ea typeface="Libre Baskerville"/>
                <a:cs typeface="Arial" panose="020B0604020202020204" pitchFamily="34" charset="0"/>
                <a:sym typeface="Libre Baskerville"/>
              </a:rPr>
              <a:t> for an ASSETs grant, that is </a:t>
            </a:r>
            <a:r>
              <a:rPr lang="en-US" b="1" dirty="0">
                <a:latin typeface="Arial" panose="020B0604020202020204" pitchFamily="34" charset="0"/>
                <a:ea typeface="Libre Baskerville"/>
                <a:cs typeface="Arial" panose="020B0604020202020204" pitchFamily="34" charset="0"/>
                <a:sym typeface="Libre Baskerville"/>
              </a:rPr>
              <a:t>not currently expiring</a:t>
            </a:r>
            <a:r>
              <a:rPr lang="en-US" dirty="0">
                <a:latin typeface="Arial" panose="020B0604020202020204" pitchFamily="34" charset="0"/>
                <a:ea typeface="Libre Baskerville"/>
                <a:cs typeface="Arial" panose="020B0604020202020204" pitchFamily="34" charset="0"/>
                <a:sym typeface="Libre Baskerville"/>
              </a:rPr>
              <a:t>, </a:t>
            </a:r>
            <a:r>
              <a:rPr lang="en-US" b="1" dirty="0">
                <a:latin typeface="Arial" panose="020B0604020202020204" pitchFamily="34" charset="0"/>
                <a:ea typeface="Libre Baskerville"/>
                <a:cs typeface="Arial" panose="020B0604020202020204" pitchFamily="34" charset="0"/>
                <a:sym typeface="Libre Baskerville"/>
              </a:rPr>
              <a:t>proposing an expansion</a:t>
            </a:r>
            <a:r>
              <a:rPr lang="en-US" dirty="0">
                <a:latin typeface="Arial" panose="020B0604020202020204" pitchFamily="34" charset="0"/>
                <a:ea typeface="Libre Baskerville"/>
                <a:cs typeface="Arial" panose="020B0604020202020204" pitchFamily="34" charset="0"/>
                <a:sym typeface="Libre Baskerville"/>
              </a:rPr>
              <a:t> to the existing grant (up to the per site maximum), or programs </a:t>
            </a:r>
            <a:r>
              <a:rPr lang="en-US" b="1" dirty="0">
                <a:latin typeface="Arial" panose="020B0604020202020204" pitchFamily="34" charset="0"/>
                <a:ea typeface="Libre Baskerville"/>
                <a:cs typeface="Arial" panose="020B0604020202020204" pitchFamily="34" charset="0"/>
                <a:sym typeface="Libre Baskerville"/>
              </a:rPr>
              <a:t>replacing expiring Cohort 12 grants</a:t>
            </a:r>
            <a:r>
              <a:rPr lang="en-US" dirty="0">
                <a:latin typeface="Arial" panose="020B0604020202020204" pitchFamily="34" charset="0"/>
                <a:ea typeface="Libre Baskerville"/>
                <a:cs typeface="Arial" panose="020B0604020202020204" pitchFamily="34" charset="0"/>
                <a:sym typeface="Libre Baskerville"/>
              </a:rPr>
              <a:t> that have satisfactorily met grant requirements.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38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9B9-F4BC-477D-9FFC-943CAA6255D1}"/>
              </a:ext>
            </a:extLst>
          </p:cNvPr>
          <p:cNvSpPr>
            <a:spLocks noGrp="1"/>
          </p:cNvSpPr>
          <p:nvPr>
            <p:ph type="title"/>
          </p:nvPr>
        </p:nvSpPr>
        <p:spPr>
          <a:solidFill>
            <a:schemeClr val="accent3"/>
          </a:solidFill>
        </p:spPr>
        <p:txBody>
          <a:bodyPr>
            <a:normAutofit fontScale="90000"/>
          </a:bodyPr>
          <a:lstStyle/>
          <a:p>
            <a:r>
              <a:rPr lang="en-US" b="1" dirty="0">
                <a:latin typeface="Arial" panose="020B0604020202020204" pitchFamily="34" charset="0"/>
                <a:cs typeface="Arial" panose="020B0604020202020204" pitchFamily="34" charset="0"/>
              </a:rPr>
              <a:t>21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Century Community Learning Centers</a:t>
            </a:r>
            <a:endParaRPr lang="en-US" dirty="0"/>
          </a:p>
        </p:txBody>
      </p:sp>
      <p:sp>
        <p:nvSpPr>
          <p:cNvPr id="3" name="Content Placeholder 2">
            <a:extLst>
              <a:ext uri="{FF2B5EF4-FFF2-40B4-BE49-F238E27FC236}">
                <a16:creationId xmlns:a16="http://schemas.microsoft.com/office/drawing/2014/main" id="{7231723A-F7E9-4E33-ADDE-185377EC1382}"/>
              </a:ext>
            </a:extLst>
          </p:cNvPr>
          <p:cNvSpPr>
            <a:spLocks noGrp="1"/>
          </p:cNvSpPr>
          <p:nvPr>
            <p:ph sz="half" idx="1"/>
          </p:nvPr>
        </p:nvSpPr>
        <p:spPr>
          <a:xfrm>
            <a:off x="457199" y="1600200"/>
            <a:ext cx="4683211" cy="4525963"/>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Background:</a:t>
            </a:r>
          </a:p>
          <a:p>
            <a:r>
              <a:rPr lang="en-US" dirty="0">
                <a:latin typeface="Arial" panose="020B0604020202020204" pitchFamily="34" charset="0"/>
                <a:cs typeface="Arial" panose="020B0604020202020204" pitchFamily="34" charset="0"/>
              </a:rPr>
              <a:t>Federal Funding</a:t>
            </a:r>
          </a:p>
          <a:p>
            <a:r>
              <a:rPr lang="en-US" dirty="0">
                <a:latin typeface="Arial" panose="020B0604020202020204" pitchFamily="34" charset="0"/>
                <a:cs typeface="Arial" panose="020B0604020202020204" pitchFamily="34" charset="0"/>
              </a:rPr>
              <a:t>5 year, non-renewable grants</a:t>
            </a:r>
          </a:p>
          <a:p>
            <a:r>
              <a:rPr lang="en-US" dirty="0">
                <a:latin typeface="Arial" panose="020B0604020202020204" pitchFamily="34" charset="0"/>
                <a:cs typeface="Arial" panose="020B0604020202020204" pitchFamily="34" charset="0"/>
              </a:rPr>
              <a:t>Authorized as the Every Student Succeeds Act (ESSA) </a:t>
            </a:r>
          </a:p>
          <a:p>
            <a:r>
              <a:rPr lang="en-US" dirty="0">
                <a:latin typeface="Arial" panose="020B0604020202020204" pitchFamily="34" charset="0"/>
                <a:cs typeface="Arial" panose="020B0604020202020204" pitchFamily="34" charset="0"/>
              </a:rPr>
              <a:t>Estimated $26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Elementary Middle School Programs</a:t>
            </a:r>
          </a:p>
          <a:p>
            <a:r>
              <a:rPr lang="en-US" dirty="0">
                <a:latin typeface="Arial" panose="020B0604020202020204" pitchFamily="34" charset="0"/>
                <a:cs typeface="Arial" panose="020B0604020202020204" pitchFamily="34" charset="0"/>
              </a:rPr>
              <a:t>Estimated $29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After School Safety and Enrichment for Teens </a:t>
            </a:r>
          </a:p>
          <a:p>
            <a:endParaRPr lang="en-US" dirty="0"/>
          </a:p>
        </p:txBody>
      </p:sp>
      <p:pic>
        <p:nvPicPr>
          <p:cNvPr id="5" name="Content Placeholder 4">
            <a:extLst>
              <a:ext uri="{FF2B5EF4-FFF2-40B4-BE49-F238E27FC236}">
                <a16:creationId xmlns:a16="http://schemas.microsoft.com/office/drawing/2014/main" id="{781D1179-46F7-442C-9A7E-9B9A096CC57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3647511"/>
            <a:ext cx="3200400" cy="2660332"/>
          </a:xfrm>
          <a:prstGeom prst="rect">
            <a:avLst/>
          </a:prstGeom>
        </p:spPr>
      </p:pic>
    </p:spTree>
    <p:extLst>
      <p:ext uri="{BB962C8B-B14F-4D97-AF65-F5344CB8AC3E}">
        <p14:creationId xmlns:p14="http://schemas.microsoft.com/office/powerpoint/2010/main" val="366487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Autofit/>
          </a:bodyPr>
          <a:lstStyle/>
          <a:p>
            <a:r>
              <a:rPr lang="en-US" sz="3600" b="1" dirty="0">
                <a:latin typeface="Arial" panose="020B0604020202020204" pitchFamily="34" charset="0"/>
                <a:cs typeface="Arial" panose="020B0604020202020204" pitchFamily="34" charset="0"/>
              </a:rPr>
              <a:t>Free and Reduced Priced Meal Determinations</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In determining grant awards, the CDE will consider each school site included in an application as if it were an independent application for that site alone</a:t>
            </a:r>
          </a:p>
          <a:p>
            <a:r>
              <a:rPr lang="en-US" sz="2400" dirty="0">
                <a:latin typeface="Arial" panose="020B0604020202020204" pitchFamily="34" charset="0"/>
                <a:cs typeface="Arial" panose="020B0604020202020204" pitchFamily="34" charset="0"/>
              </a:rPr>
              <a:t>Retrieved from the CALPADS FY 2022–23.</a:t>
            </a:r>
          </a:p>
          <a:p>
            <a:r>
              <a:rPr lang="en-US" sz="2400" dirty="0">
                <a:latin typeface="Arial" panose="020B0604020202020204" pitchFamily="34" charset="0"/>
                <a:cs typeface="Arial" panose="020B0604020202020204" pitchFamily="34" charset="0"/>
              </a:rPr>
              <a:t>An Applicant agency may therefore receive funding for all, some, or none of the school sites contained in the application.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12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4CC1-AE12-4338-95E4-53D4EDDE36CD}"/>
              </a:ext>
            </a:extLst>
          </p:cNvPr>
          <p:cNvSpPr>
            <a:spLocks noGrp="1"/>
          </p:cNvSpPr>
          <p:nvPr>
            <p:ph type="title"/>
          </p:nvPr>
        </p:nvSpPr>
        <p:spPr>
          <a:solidFill>
            <a:schemeClr val="accent3"/>
          </a:solidFill>
        </p:spPr>
        <p:txBody>
          <a:bodyPr/>
          <a:lstStyle/>
          <a:p>
            <a:r>
              <a:rPr lang="en-US" b="1" dirty="0">
                <a:latin typeface="Arial" panose="020B0604020202020204" pitchFamily="34" charset="0"/>
                <a:cs typeface="Arial" panose="020B0604020202020204" pitchFamily="34" charset="0"/>
              </a:rPr>
              <a:t>Funding Determination</a:t>
            </a:r>
            <a:endParaRPr lang="en-US" dirty="0"/>
          </a:p>
        </p:txBody>
      </p:sp>
      <p:sp>
        <p:nvSpPr>
          <p:cNvPr id="3" name="Content Placeholder 2">
            <a:extLst>
              <a:ext uri="{FF2B5EF4-FFF2-40B4-BE49-F238E27FC236}">
                <a16:creationId xmlns:a16="http://schemas.microsoft.com/office/drawing/2014/main" id="{1018D7DD-2AAF-481C-B53C-EA5F3126B639}"/>
              </a:ext>
            </a:extLst>
          </p:cNvPr>
          <p:cNvSpPr>
            <a:spLocks noGrp="1"/>
          </p:cNvSpPr>
          <p:nvPr>
            <p:ph sz="half" idx="1"/>
          </p:nvPr>
        </p:nvSpPr>
        <p:spPr>
          <a:xfrm>
            <a:off x="457200" y="1600200"/>
            <a:ext cx="4114800" cy="4983162"/>
          </a:xfrm>
        </p:spPr>
        <p:txBody>
          <a:bodyPr>
            <a:no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Application and Narrative Submission</a:t>
            </a:r>
          </a:p>
          <a:p>
            <a:pPr marL="514350" indent="-514350">
              <a:buFont typeface="+mj-lt"/>
              <a:buAutoNum type="arabicPeriod"/>
            </a:pPr>
            <a:r>
              <a:rPr lang="en-US" sz="2400" dirty="0">
                <a:latin typeface="Arial" panose="020B0604020202020204" pitchFamily="34" charset="0"/>
                <a:cs typeface="Arial" panose="020B0604020202020204" pitchFamily="34" charset="0"/>
              </a:rPr>
              <a:t>CDE reviews for eligibility and completeness</a:t>
            </a:r>
          </a:p>
          <a:p>
            <a:pPr marL="514350" indent="-514350">
              <a:buFont typeface="+mj-lt"/>
              <a:buAutoNum type="arabicPeriod"/>
            </a:pPr>
            <a:r>
              <a:rPr lang="en-US" sz="2400" dirty="0">
                <a:latin typeface="Arial" panose="020B0604020202020204" pitchFamily="34" charset="0"/>
                <a:cs typeface="Arial" panose="020B0604020202020204" pitchFamily="34" charset="0"/>
              </a:rPr>
              <a:t>Disqualification letters are disseminated</a:t>
            </a:r>
          </a:p>
          <a:p>
            <a:pPr marL="514350" indent="-514350">
              <a:buFont typeface="+mj-lt"/>
              <a:buAutoNum type="arabicPeriod"/>
            </a:pPr>
            <a:r>
              <a:rPr lang="en-US" sz="2400" dirty="0">
                <a:latin typeface="Arial" panose="020B0604020202020204" pitchFamily="34" charset="0"/>
                <a:cs typeface="Arial" panose="020B0604020202020204" pitchFamily="34" charset="0"/>
              </a:rPr>
              <a:t>Program Narratives are read and passed or failed</a:t>
            </a:r>
          </a:p>
          <a:p>
            <a:pPr marL="514350" indent="-514350">
              <a:buFont typeface="+mj-lt"/>
              <a:buAutoNum type="arabicPeriod"/>
            </a:pPr>
            <a:r>
              <a:rPr lang="en-US" sz="2400" dirty="0">
                <a:latin typeface="Arial" panose="020B0604020202020204" pitchFamily="34" charset="0"/>
                <a:cs typeface="Arial" panose="020B0604020202020204" pitchFamily="34" charset="0"/>
              </a:rPr>
              <a:t>Each site is placed in 1 of 6 geographic funding locations</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EBE9D43-FC3A-44AF-B6C9-512564090636}"/>
              </a:ext>
            </a:extLst>
          </p:cNvPr>
          <p:cNvSpPr>
            <a:spLocks noGrp="1"/>
          </p:cNvSpPr>
          <p:nvPr>
            <p:ph sz="half" idx="2"/>
          </p:nvPr>
        </p:nvSpPr>
        <p:spPr>
          <a:xfrm>
            <a:off x="4843848" y="1600200"/>
            <a:ext cx="3842951" cy="4525963"/>
          </a:xfrm>
        </p:spPr>
        <p:txBody>
          <a:bodyPr>
            <a:noAutofit/>
          </a:bodyPr>
          <a:lstStyle/>
          <a:p>
            <a:pPr marL="0" indent="0">
              <a:buNone/>
            </a:pPr>
            <a:r>
              <a:rPr lang="en-US" sz="2400" dirty="0">
                <a:latin typeface="Arial" panose="020B0604020202020204" pitchFamily="34" charset="0"/>
                <a:cs typeface="Arial" panose="020B0604020202020204" pitchFamily="34" charset="0"/>
              </a:rPr>
              <a:t>6. 	Funding priority is 	determined for each sit</a:t>
            </a:r>
          </a:p>
          <a:p>
            <a:pPr marL="0" indent="0">
              <a:buNone/>
            </a:pPr>
            <a:r>
              <a:rPr lang="en-US" sz="2400" dirty="0">
                <a:latin typeface="Arial" panose="020B0604020202020204" pitchFamily="34" charset="0"/>
                <a:cs typeface="Arial" panose="020B0604020202020204" pitchFamily="34" charset="0"/>
              </a:rPr>
              <a:t>7.	In the case of a tie, 	FRPM percentage is 	used</a:t>
            </a:r>
          </a:p>
          <a:p>
            <a:pPr marL="0" indent="0">
              <a:buNone/>
            </a:pPr>
            <a:r>
              <a:rPr lang="en-US" sz="2400" dirty="0">
                <a:latin typeface="Arial" panose="020B0604020202020204" pitchFamily="34" charset="0"/>
                <a:cs typeface="Arial" panose="020B0604020202020204" pitchFamily="34" charset="0"/>
              </a:rPr>
              <a:t>8.	Intent to award is 	disseminated	</a:t>
            </a:r>
          </a:p>
        </p:txBody>
      </p:sp>
    </p:spTree>
    <p:extLst>
      <p:ext uri="{BB962C8B-B14F-4D97-AF65-F5344CB8AC3E}">
        <p14:creationId xmlns:p14="http://schemas.microsoft.com/office/powerpoint/2010/main" val="426842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(1)</a:t>
            </a:r>
          </a:p>
        </p:txBody>
      </p:sp>
      <p:sp>
        <p:nvSpPr>
          <p:cNvPr id="3" name="Content Placeholder 2"/>
          <p:cNvSpPr>
            <a:spLocks noGrp="1"/>
          </p:cNvSpPr>
          <p:nvPr>
            <p:ph idx="1"/>
          </p:nvPr>
        </p:nvSpPr>
        <p:spPr/>
        <p:txBody>
          <a:bodyPr>
            <a:normAutofit/>
          </a:bodyPr>
          <a:lstStyle/>
          <a:p>
            <a:pPr marL="514350" indent="-514350">
              <a:buAutoNum type="arabicPeriod"/>
            </a:pPr>
            <a:r>
              <a:rPr lang="en-US" sz="2400" b="1" dirty="0">
                <a:latin typeface="Arial" panose="020B0604020202020204" pitchFamily="34" charset="0"/>
                <a:cs typeface="Arial" panose="020B0604020202020204" pitchFamily="34" charset="0"/>
              </a:rPr>
              <a:t>Letter of Appeal: </a:t>
            </a:r>
          </a:p>
          <a:p>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10 days of the CDE’s action. </a:t>
            </a:r>
          </a:p>
          <a:p>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561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(2)</a:t>
            </a:r>
          </a:p>
        </p:txBody>
      </p:sp>
      <p:sp>
        <p:nvSpPr>
          <p:cNvPr id="3" name="Content Placeholder 2"/>
          <p:cNvSpPr>
            <a:spLocks noGrp="1"/>
          </p:cNvSpPr>
          <p:nvPr>
            <p:ph idx="1"/>
          </p:nvPr>
        </p:nvSpPr>
        <p:spPr/>
        <p:txBody>
          <a:bodyPr>
            <a:normAutofit/>
          </a:bodyPr>
          <a:lstStyle/>
          <a:p>
            <a:pPr marL="0" indent="0">
              <a:buNone/>
            </a:pPr>
            <a:r>
              <a:rPr lang="en-US" sz="2400" b="1"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Decision: </a:t>
            </a:r>
          </a:p>
          <a:p>
            <a:r>
              <a:rPr lang="en-US" sz="2400" dirty="0">
                <a:latin typeface="Arial" panose="020B0604020202020204" pitchFamily="34" charset="0"/>
                <a:cs typeface="Arial" panose="020B0604020202020204" pitchFamily="34" charset="0"/>
              </a:rPr>
              <a:t>If an applicant timely requests a hearing, it will be held within thirty (30) calendar days of receipt of the letter of appeal. At least 10 calendar days written notice of the time and place of the hearing will be given. The hearing will be on the record.</a:t>
            </a:r>
          </a:p>
          <a:p>
            <a:pPr marL="0" indent="0">
              <a:buNone/>
            </a:pPr>
            <a:r>
              <a:rPr lang="en-US" sz="2400" b="1"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Hearing: </a:t>
            </a:r>
            <a:r>
              <a:rPr lang="en-US" sz="2400" dirty="0">
                <a:latin typeface="Arial" panose="020B0604020202020204" pitchFamily="34" charset="0"/>
                <a:cs typeface="Arial" panose="020B0604020202020204" pitchFamily="34" charset="0"/>
              </a:rPr>
              <a:t>The impartial panel shall issue a decision in writing, by 30 calendar days after the submission of the case. </a:t>
            </a:r>
          </a:p>
        </p:txBody>
      </p:sp>
    </p:spTree>
    <p:extLst>
      <p:ext uri="{BB962C8B-B14F-4D97-AF65-F5344CB8AC3E}">
        <p14:creationId xmlns:p14="http://schemas.microsoft.com/office/powerpoint/2010/main" val="1212206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4F19-5C2C-4B70-8D19-6DBDF48CCE60}"/>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Helpful Tools</a:t>
            </a:r>
            <a:endParaRPr lang="en-US" sz="3600" dirty="0"/>
          </a:p>
        </p:txBody>
      </p:sp>
      <p:sp>
        <p:nvSpPr>
          <p:cNvPr id="3" name="Content Placeholder 2">
            <a:extLst>
              <a:ext uri="{FF2B5EF4-FFF2-40B4-BE49-F238E27FC236}">
                <a16:creationId xmlns:a16="http://schemas.microsoft.com/office/drawing/2014/main" id="{1B7151A0-C265-40AF-A887-A9C97B59F40A}"/>
              </a:ext>
            </a:extLst>
          </p:cNvPr>
          <p:cNvSpPr>
            <a:spLocks noGrp="1"/>
          </p:cNvSpPr>
          <p:nvPr>
            <p:ph idx="1"/>
          </p:nvPr>
        </p:nvSpPr>
        <p:spPr/>
        <p:txBody>
          <a:bodyPr>
            <a:normAutofit lnSpcReduction="10000"/>
          </a:bodyPr>
          <a:lstStyle/>
          <a:p>
            <a:pPr marL="0" lvl="0" indent="0">
              <a:spcBef>
                <a:spcPts val="200"/>
              </a:spcBef>
              <a:buClr>
                <a:schemeClr val="dk1"/>
              </a:buClr>
              <a:buSzPct val="25000"/>
              <a:buNone/>
            </a:pPr>
            <a:endParaRPr lang="en-US" sz="1000" b="1" dirty="0">
              <a:solidFill>
                <a:schemeClr val="dk1"/>
              </a:solidFill>
              <a:latin typeface="Arial" panose="020B0604020202020204" pitchFamily="34" charset="0"/>
              <a:ea typeface="Arial"/>
              <a:cs typeface="Arial" panose="020B0604020202020204" pitchFamily="34" charset="0"/>
              <a:sym typeface="Arial"/>
            </a:endParaRP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Use the Application Checklist located in the RFA</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RFA FAQ’s</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general FAQ’s located on the Expanded Learning webpage.</a:t>
            </a: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u="sng" dirty="0">
              <a:solidFill>
                <a:srgbClr val="0070C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284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2138"/>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21st CCLC Purpose</a:t>
            </a:r>
          </a:p>
        </p:txBody>
      </p:sp>
      <p:sp>
        <p:nvSpPr>
          <p:cNvPr id="3" name="Content Placeholder 2"/>
          <p:cNvSpPr>
            <a:spLocks noGrp="1"/>
          </p:cNvSpPr>
          <p:nvPr>
            <p:ph sz="half" idx="2"/>
          </p:nvPr>
        </p:nvSpPr>
        <p:spPr>
          <a:xfrm>
            <a:off x="457199" y="1676649"/>
            <a:ext cx="8229599" cy="4347634"/>
          </a:xfrm>
        </p:spPr>
        <p:txBody>
          <a:bodyPr>
            <a:normAutofit fontScale="92500" lnSpcReduction="10000"/>
          </a:bodyPr>
          <a:lstStyle/>
          <a:p>
            <a:pPr>
              <a:spcBef>
                <a:spcPts val="0"/>
              </a:spcBef>
            </a:pPr>
            <a:r>
              <a:rPr lang="en-US" sz="2600" dirty="0">
                <a:latin typeface="Arial" panose="020B0604020202020204" pitchFamily="34" charset="0"/>
                <a:cs typeface="Arial" panose="020B0604020202020204" pitchFamily="34" charset="0"/>
              </a:rPr>
              <a:t>Create community learning centers for elementary and middle school students. </a:t>
            </a:r>
          </a:p>
          <a:p>
            <a:pPr>
              <a:spcBef>
                <a:spcPts val="0"/>
              </a:spcBef>
            </a:pPr>
            <a:r>
              <a:rPr lang="en-US" sz="2600" dirty="0">
                <a:latin typeface="Arial" panose="020B0604020202020204" pitchFamily="34" charset="0"/>
                <a:cs typeface="Arial" panose="020B0604020202020204" pitchFamily="34" charset="0"/>
              </a:rPr>
              <a:t>Provide a safe environment for students participating in their programs.</a:t>
            </a:r>
          </a:p>
          <a:p>
            <a:pPr>
              <a:spcBef>
                <a:spcPts val="0"/>
              </a:spcBef>
            </a:pPr>
            <a:r>
              <a:rPr lang="en-US" sz="2600" dirty="0">
                <a:latin typeface="Arial" panose="020B0604020202020204" pitchFamily="34" charset="0"/>
                <a:cs typeface="Arial" panose="020B0604020202020204" pitchFamily="34" charset="0"/>
              </a:rPr>
              <a:t>Provides access to enrichment services that reinforce and complement the academic program.</a:t>
            </a:r>
          </a:p>
          <a:p>
            <a:pPr>
              <a:spcBef>
                <a:spcPts val="0"/>
              </a:spcBef>
            </a:pPr>
            <a:r>
              <a:rPr lang="en-US" sz="2600" dirty="0">
                <a:latin typeface="Arial" panose="020B0604020202020204" pitchFamily="34" charset="0"/>
                <a:cs typeface="Arial" panose="020B0604020202020204" pitchFamily="34" charset="0"/>
              </a:rPr>
              <a:t>Provide opportunity for family literacy and related educational development services.</a:t>
            </a:r>
          </a:p>
          <a:p>
            <a:pPr>
              <a:spcBef>
                <a:spcPts val="0"/>
              </a:spcBef>
            </a:pPr>
            <a:r>
              <a:rPr lang="en-US" sz="2600" dirty="0">
                <a:latin typeface="Arial" panose="020B0604020202020204" pitchFamily="34" charset="0"/>
                <a:cs typeface="Arial" panose="020B0604020202020204" pitchFamily="34" charset="0"/>
              </a:rPr>
              <a:t>Helps students meet state and local academic standards.</a:t>
            </a:r>
          </a:p>
          <a:p>
            <a:pPr>
              <a:spcBef>
                <a:spcPts val="0"/>
              </a:spcBef>
            </a:pPr>
            <a:r>
              <a:rPr lang="en-US" sz="2600" dirty="0">
                <a:latin typeface="Arial" panose="020B0604020202020204" pitchFamily="34" charset="0"/>
                <a:cs typeface="Arial" panose="020B0604020202020204" pitchFamily="34" charset="0"/>
              </a:rPr>
              <a:t>Provides opportunities to  improve academic achievement.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6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2544-AD7C-40B2-9C0B-8DBBB9B5DC2A}"/>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21</a:t>
            </a:r>
            <a:r>
              <a:rPr lang="en-US" sz="3600" b="1" baseline="30000" dirty="0">
                <a:latin typeface="Arial" panose="020B0604020202020204" pitchFamily="34" charset="0"/>
                <a:cs typeface="Arial" panose="020B0604020202020204" pitchFamily="34" charset="0"/>
              </a:rPr>
              <a:t>st</a:t>
            </a:r>
            <a:r>
              <a:rPr lang="en-US" sz="3600" b="1" dirty="0">
                <a:latin typeface="Arial" panose="020B0604020202020204" pitchFamily="34" charset="0"/>
                <a:cs typeface="Arial" panose="020B0604020202020204" pitchFamily="34" charset="0"/>
              </a:rPr>
              <a:t> CCLC After School Safety and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Enrichment for Teens Purpose</a:t>
            </a:r>
            <a:endParaRPr lang="en-US" sz="3600" dirty="0"/>
          </a:p>
        </p:txBody>
      </p:sp>
      <p:sp>
        <p:nvSpPr>
          <p:cNvPr id="3" name="Content Placeholder 2">
            <a:extLst>
              <a:ext uri="{FF2B5EF4-FFF2-40B4-BE49-F238E27FC236}">
                <a16:creationId xmlns:a16="http://schemas.microsoft.com/office/drawing/2014/main" id="{02F29163-16FA-4A6B-B464-50845C0176EF}"/>
              </a:ext>
            </a:extLst>
          </p:cNvPr>
          <p:cNvSpPr>
            <a:spLocks noGrp="1"/>
          </p:cNvSpPr>
          <p:nvPr>
            <p:ph sz="half" idx="1"/>
          </p:nvPr>
        </p:nvSpPr>
        <p:spPr>
          <a:xfrm>
            <a:off x="457200" y="1600200"/>
            <a:ext cx="4942704" cy="4525963"/>
          </a:xfrm>
        </p:spPr>
        <p:txBody>
          <a:bodyPr>
            <a:normAutofit fontScale="85000" lnSpcReduction="20000"/>
          </a:bodyPr>
          <a:lstStyle/>
          <a:p>
            <a:r>
              <a:rPr lang="en-US" dirty="0">
                <a:latin typeface="Arial" panose="020B0604020202020204" pitchFamily="34" charset="0"/>
                <a:cs typeface="Arial" panose="020B0604020202020204" pitchFamily="34" charset="0"/>
              </a:rPr>
              <a:t>Provide local flexibility in the establishment or expansion of community learning centers for high school students</a:t>
            </a:r>
          </a:p>
          <a:p>
            <a:r>
              <a:rPr lang="en-US" dirty="0">
                <a:latin typeface="Arial" panose="020B0604020202020204" pitchFamily="34" charset="0"/>
                <a:cs typeface="Arial" panose="020B0604020202020204" pitchFamily="34" charset="0"/>
              </a:rPr>
              <a:t>Provide academic enrichment opportunities and activities designed to complement students’ regular academic program </a:t>
            </a:r>
          </a:p>
          <a:p>
            <a:r>
              <a:rPr lang="en-US" dirty="0">
                <a:latin typeface="Arial" panose="020B0604020202020204" pitchFamily="34" charset="0"/>
                <a:cs typeface="Arial" panose="020B0604020202020204" pitchFamily="34" charset="0"/>
              </a:rPr>
              <a:t>Support college and career readiness</a:t>
            </a:r>
          </a:p>
          <a:p>
            <a:r>
              <a:rPr lang="en-US" dirty="0">
                <a:latin typeface="Arial" panose="020B0604020202020204" pitchFamily="34" charset="0"/>
                <a:cs typeface="Arial" panose="020B0604020202020204" pitchFamily="34" charset="0"/>
              </a:rPr>
              <a:t>Assist with literacy and related educational development services for families </a:t>
            </a:r>
          </a:p>
          <a:p>
            <a:endParaRPr lang="en-US" dirty="0"/>
          </a:p>
        </p:txBody>
      </p:sp>
      <p:pic>
        <p:nvPicPr>
          <p:cNvPr id="5" name="Content Placeholder 4" descr="A group of students smiling on a staircase.">
            <a:extLst>
              <a:ext uri="{FF2B5EF4-FFF2-40B4-BE49-F238E27FC236}">
                <a16:creationId xmlns:a16="http://schemas.microsoft.com/office/drawing/2014/main" id="{1954DB62-EEA5-4806-B109-9692EF3F23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9904" y="2767206"/>
            <a:ext cx="3286897" cy="2191949"/>
          </a:xfrm>
          <a:prstGeom prst="rect">
            <a:avLst/>
          </a:prstGeom>
        </p:spPr>
      </p:pic>
    </p:spTree>
    <p:extLst>
      <p:ext uri="{BB962C8B-B14F-4D97-AF65-F5344CB8AC3E}">
        <p14:creationId xmlns:p14="http://schemas.microsoft.com/office/powerpoint/2010/main" val="399197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21</a:t>
            </a:r>
            <a:r>
              <a:rPr lang="en-US" sz="3600" b="1" baseline="30000" dirty="0">
                <a:latin typeface="Arial" panose="020B0604020202020204" pitchFamily="34" charset="0"/>
                <a:cs typeface="Arial" panose="020B0604020202020204" pitchFamily="34" charset="0"/>
                <a:sym typeface="Arial"/>
              </a:rPr>
              <a:t>st</a:t>
            </a:r>
            <a:r>
              <a:rPr lang="en-US" sz="3600" b="1" dirty="0">
                <a:latin typeface="Arial" panose="020B0604020202020204" pitchFamily="34" charset="0"/>
                <a:cs typeface="Arial" panose="020B0604020202020204" pitchFamily="34" charset="0"/>
                <a:sym typeface="Arial"/>
              </a:rPr>
              <a:t> CCLC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4677033"/>
          </a:xfrm>
        </p:spPr>
        <p:txBody>
          <a:bodyPr>
            <a:normAutofit fontScale="92500" lnSpcReduction="20000"/>
          </a:bodyPr>
          <a:lstStyle/>
          <a:p>
            <a:pPr marL="0" lvl="0" indent="0">
              <a:lnSpc>
                <a:spcPct val="120000"/>
              </a:lnSpc>
              <a:spcBef>
                <a:spcPts val="0"/>
              </a:spcBef>
              <a:buClr>
                <a:schemeClr val="dk1"/>
              </a:buClr>
              <a:buSzPct val="25000"/>
              <a:buNone/>
            </a:pPr>
            <a:r>
              <a:rPr lang="en-US" sz="2600" b="1" dirty="0">
                <a:solidFill>
                  <a:schemeClr val="dk1"/>
                </a:solidFill>
                <a:latin typeface="Arial" panose="020B0604020202020204" pitchFamily="34" charset="0"/>
                <a:ea typeface="Arial"/>
                <a:cs typeface="Arial" panose="020B0604020202020204" pitchFamily="34" charset="0"/>
                <a:sym typeface="Arial"/>
              </a:rPr>
              <a:t>21</a:t>
            </a:r>
            <a:r>
              <a:rPr lang="en-US" sz="2600" b="1" baseline="30000" dirty="0">
                <a:solidFill>
                  <a:schemeClr val="dk1"/>
                </a:solidFill>
                <a:latin typeface="Arial" panose="020B0604020202020204" pitchFamily="34" charset="0"/>
                <a:ea typeface="Arial"/>
                <a:cs typeface="Arial" panose="020B0604020202020204" pitchFamily="34" charset="0"/>
                <a:sym typeface="Arial"/>
              </a:rPr>
              <a:t>st</a:t>
            </a:r>
            <a:r>
              <a:rPr lang="en-US" sz="2600" b="1" dirty="0">
                <a:solidFill>
                  <a:schemeClr val="dk1"/>
                </a:solidFill>
                <a:latin typeface="Arial" panose="020B0604020202020204" pitchFamily="34" charset="0"/>
                <a:ea typeface="Arial"/>
                <a:cs typeface="Arial" panose="020B0604020202020204" pitchFamily="34" charset="0"/>
                <a:sym typeface="Arial"/>
              </a:rPr>
              <a:t> CCLC</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Before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After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Summer/ Supplemental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Equitable Access </a:t>
            </a:r>
          </a:p>
          <a:p>
            <a:pPr marL="457200" lvl="1" indent="0">
              <a:lnSpc>
                <a:spcPct val="120000"/>
              </a:lnSpc>
              <a:spcBef>
                <a:spcPts val="400"/>
              </a:spcBef>
              <a:buClr>
                <a:schemeClr val="dk1"/>
              </a:buClr>
              <a:buSzPct val="100000"/>
              <a:buNone/>
            </a:pPr>
            <a:endParaRPr lang="en-US" sz="2600" dirty="0">
              <a:solidFill>
                <a:schemeClr val="dk1"/>
              </a:solidFill>
              <a:latin typeface="Arial" panose="020B0604020202020204" pitchFamily="34" charset="0"/>
              <a:ea typeface="Arial"/>
              <a:cs typeface="Arial" panose="020B0604020202020204" pitchFamily="34" charset="0"/>
              <a:sym typeface="Arial"/>
            </a:endParaRP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*Grantees who currently have an after school base from a previous cohort may not apply for before school base, before school summer/ supplemental, after school summer/supplemental or equitable access in this RFA. </a:t>
            </a:r>
          </a:p>
          <a:p>
            <a:endParaRPr lang="en-US" dirty="0"/>
          </a:p>
        </p:txBody>
      </p:sp>
    </p:spTree>
    <p:extLst>
      <p:ext uri="{BB962C8B-B14F-4D97-AF65-F5344CB8AC3E}">
        <p14:creationId xmlns:p14="http://schemas.microsoft.com/office/powerpoint/2010/main" val="288419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ASSETs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3515499"/>
          </a:xfrm>
        </p:spPr>
        <p:txBody>
          <a:bodyPr>
            <a:normAutofit/>
          </a:bodyPr>
          <a:lstStyle/>
          <a:p>
            <a:pPr marL="0" lvl="0" indent="0">
              <a:spcBef>
                <a:spcPts val="400"/>
              </a:spcBef>
              <a:buClr>
                <a:schemeClr val="dk1"/>
              </a:buClr>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ASSETs</a:t>
            </a:r>
          </a:p>
          <a:p>
            <a:pPr marL="741363" lvl="1" indent="-284163">
              <a:spcBef>
                <a:spcPts val="400"/>
              </a:spcBef>
              <a:buClr>
                <a:schemeClr val="dk1"/>
              </a:buClr>
              <a:buSzPct val="100000"/>
              <a:buFont typeface="Arial"/>
              <a:buChar char="•"/>
            </a:pPr>
            <a:r>
              <a:rPr lang="en-US" dirty="0">
                <a:solidFill>
                  <a:schemeClr val="dk1"/>
                </a:solidFill>
                <a:latin typeface="Arial" panose="020B0604020202020204" pitchFamily="34" charset="0"/>
                <a:ea typeface="Arial"/>
                <a:cs typeface="Arial" panose="020B0604020202020204" pitchFamily="34" charset="0"/>
                <a:sym typeface="Arial"/>
              </a:rPr>
              <a:t>The ASSETs after school grants may operate after school, </a:t>
            </a:r>
            <a:r>
              <a:rPr lang="en-US" b="1" dirty="0">
                <a:solidFill>
                  <a:schemeClr val="dk1"/>
                </a:solidFill>
                <a:latin typeface="Arial" panose="020B0604020202020204" pitchFamily="34" charset="0"/>
                <a:ea typeface="Arial"/>
                <a:cs typeface="Arial" panose="020B0604020202020204" pitchFamily="34" charset="0"/>
                <a:sym typeface="Arial"/>
              </a:rPr>
              <a:t>and</a:t>
            </a:r>
            <a:r>
              <a:rPr lang="en-US" dirty="0">
                <a:solidFill>
                  <a:schemeClr val="dk1"/>
                </a:solidFill>
                <a:latin typeface="Arial" panose="020B0604020202020204" pitchFamily="34" charset="0"/>
                <a:ea typeface="Arial"/>
                <a:cs typeface="Arial" panose="020B0604020202020204" pitchFamily="34" charset="0"/>
                <a:sym typeface="Arial"/>
              </a:rPr>
              <a:t> during any combination of before school, weekends, summer, intercession, and vacation.</a:t>
            </a:r>
          </a:p>
          <a:p>
            <a:endParaRPr lang="en-US" dirty="0"/>
          </a:p>
        </p:txBody>
      </p:sp>
    </p:spTree>
    <p:extLst>
      <p:ext uri="{BB962C8B-B14F-4D97-AF65-F5344CB8AC3E}">
        <p14:creationId xmlns:p14="http://schemas.microsoft.com/office/powerpoint/2010/main" val="115190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74D2-833B-4629-A8BD-D0EC5FB5EDEC}"/>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(1)</a:t>
            </a:r>
            <a:endParaRPr lang="en-US" sz="3600" dirty="0"/>
          </a:p>
        </p:txBody>
      </p:sp>
      <p:sp>
        <p:nvSpPr>
          <p:cNvPr id="3" name="Content Placeholder 2">
            <a:extLst>
              <a:ext uri="{FF2B5EF4-FFF2-40B4-BE49-F238E27FC236}">
                <a16:creationId xmlns:a16="http://schemas.microsoft.com/office/drawing/2014/main" id="{5BB126FB-599B-4CCA-A610-8343C4E5718A}"/>
              </a:ext>
            </a:extLst>
          </p:cNvPr>
          <p:cNvSpPr>
            <a:spLocks noGrp="1"/>
          </p:cNvSpPr>
          <p:nvPr>
            <p:ph idx="1"/>
          </p:nvPr>
        </p:nvSpPr>
        <p:spPr/>
        <p:txBody>
          <a:bodyPr/>
          <a:lstStyle/>
          <a:p>
            <a:pPr marL="393700" lvl="2" indent="0">
              <a:spcBef>
                <a:spcPts val="1560"/>
              </a:spcBef>
              <a:buClr>
                <a:schemeClr val="dk1"/>
              </a:buClr>
              <a:buSzPct val="100000"/>
              <a:buNone/>
            </a:pPr>
            <a:r>
              <a:rPr lang="en-US" dirty="0">
                <a:latin typeface="Arial" panose="020B0604020202020204" pitchFamily="34" charset="0"/>
                <a:cs typeface="Arial" panose="020B0604020202020204" pitchFamily="34" charset="0"/>
              </a:rPr>
              <a:t>The application must target services to students who attend Title 1 schools with at least 40% FRPM that: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are implementing comprehensive support and improvement activities,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a:t>
            </a:r>
            <a:r>
              <a:rPr lang="en-US" b="1" dirty="0">
                <a:latin typeface="Arial" panose="020B0604020202020204" pitchFamily="34" charset="0"/>
                <a:cs typeface="Arial" panose="020B0604020202020204" pitchFamily="34" charset="0"/>
              </a:rPr>
              <a:t>or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other schools determined by the LEA to be in need of intervention and support (must also be Title 1) to improve student academic achievement and other outcomes, and serve the families of such students</a:t>
            </a:r>
            <a:endParaRPr lang="en-US"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461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6536</Words>
  <Application>Microsoft Office PowerPoint</Application>
  <PresentationFormat>On-screen Show (4:3)</PresentationFormat>
  <Paragraphs>496</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Baskerville Old Face</vt:lpstr>
      <vt:lpstr>Calibri</vt:lpstr>
      <vt:lpstr>Courier New</vt:lpstr>
      <vt:lpstr>Lato</vt:lpstr>
      <vt:lpstr>Libre Baskerville</vt:lpstr>
      <vt:lpstr>Wingdings</vt:lpstr>
      <vt:lpstr>Office Theme</vt:lpstr>
      <vt:lpstr>21st Century Community Learning Centers Cohort 15 Request for Applications Overview</vt:lpstr>
      <vt:lpstr>Objectives</vt:lpstr>
      <vt:lpstr>Background and Purpose</vt:lpstr>
      <vt:lpstr>21st Century Community Learning Centers</vt:lpstr>
      <vt:lpstr>21st CCLC Purpose</vt:lpstr>
      <vt:lpstr>21st CCLC After School Safety and  Enrichment for Teens Purpose</vt:lpstr>
      <vt:lpstr>21st CCLC Program Components</vt:lpstr>
      <vt:lpstr>ASSETs Program Components</vt:lpstr>
      <vt:lpstr>Eligibility (1)</vt:lpstr>
      <vt:lpstr>Eligibility (2)</vt:lpstr>
      <vt:lpstr>Eligible Entities that may not apply for this RFA</vt:lpstr>
      <vt:lpstr>Good Standing</vt:lpstr>
      <vt:lpstr>What’s New? (1)</vt:lpstr>
      <vt:lpstr>What’s New? (2)</vt:lpstr>
      <vt:lpstr>What’s New? (3)</vt:lpstr>
      <vt:lpstr>Application Process</vt:lpstr>
      <vt:lpstr>RFA Submission  (Two-part Requirement) Part 1A</vt:lpstr>
      <vt:lpstr>RFA Submission  (Two-part Requirement) Part 1B</vt:lpstr>
      <vt:lpstr>Application Narratives</vt:lpstr>
      <vt:lpstr>Scoring</vt:lpstr>
      <vt:lpstr>Application Review and Evaluation </vt:lpstr>
      <vt:lpstr>Disqualifications (1)</vt:lpstr>
      <vt:lpstr>Disqualifications (2)</vt:lpstr>
      <vt:lpstr>Disqualifications (3)</vt:lpstr>
      <vt:lpstr>Disqualifications (4)</vt:lpstr>
      <vt:lpstr>Geographic Funding Distribution (1)</vt:lpstr>
      <vt:lpstr>Geographic Funding Distribution (2)</vt:lpstr>
      <vt:lpstr>Geographic Funding Distribution  Northern Counties Regions 1-4 (1)</vt:lpstr>
      <vt:lpstr>Geographic Funding Distribution  Northern Counties Regions 1-4 (2)</vt:lpstr>
      <vt:lpstr>Geographic Funding Distribution  Central Counties Regions 5-8</vt:lpstr>
      <vt:lpstr>Geographic Funding Distribution  Southern Counties Regions 9-11</vt:lpstr>
      <vt:lpstr>Funding Priority</vt:lpstr>
      <vt:lpstr>What are the Priorities?</vt:lpstr>
      <vt:lpstr>21st CCLC &amp; ASSETs (1)</vt:lpstr>
      <vt:lpstr>21st CCLC &amp; ASSETs (2)</vt:lpstr>
      <vt:lpstr>21st CCLC and ASSETs (3)</vt:lpstr>
      <vt:lpstr>21st CCLC Only (1)</vt:lpstr>
      <vt:lpstr>21st CCLC Only (2)</vt:lpstr>
      <vt:lpstr>ASSETs Only</vt:lpstr>
      <vt:lpstr>Free and Reduced Priced Meal Determinations</vt:lpstr>
      <vt:lpstr>Funding Determination</vt:lpstr>
      <vt:lpstr>Appeals (1)</vt:lpstr>
      <vt:lpstr>Appeals (2)</vt:lpstr>
      <vt:lpstr>Helpful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CCLC Cohort 15 - Overview of Application (CA Dept of Education)</dc:title>
  <dc:subject>This PowerPoint presentation gives an overview of the 21st Century Community Learning Centers Cohort 15 Request for Application.</dc:subject>
  <dc:creator/>
  <cp:lastModifiedBy/>
  <cp:revision>1</cp:revision>
  <dcterms:created xsi:type="dcterms:W3CDTF">2023-08-24T18:32:07Z</dcterms:created>
  <dcterms:modified xsi:type="dcterms:W3CDTF">2023-08-24T18:32:29Z</dcterms:modified>
</cp:coreProperties>
</file>