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9" r:id="rId1"/>
  </p:sldMasterIdLst>
  <p:notesMasterIdLst>
    <p:notesMasterId r:id="rId58"/>
  </p:notesMasterIdLst>
  <p:handoutMasterIdLst>
    <p:handoutMasterId r:id="rId59"/>
  </p:handoutMasterIdLst>
  <p:sldIdLst>
    <p:sldId id="325" r:id="rId2"/>
    <p:sldId id="488" r:id="rId3"/>
    <p:sldId id="413" r:id="rId4"/>
    <p:sldId id="416" r:id="rId5"/>
    <p:sldId id="409" r:id="rId6"/>
    <p:sldId id="410" r:id="rId7"/>
    <p:sldId id="411" r:id="rId8"/>
    <p:sldId id="435" r:id="rId9"/>
    <p:sldId id="399" r:id="rId10"/>
    <p:sldId id="447" r:id="rId11"/>
    <p:sldId id="476" r:id="rId12"/>
    <p:sldId id="414" r:id="rId13"/>
    <p:sldId id="419" r:id="rId14"/>
    <p:sldId id="420" r:id="rId15"/>
    <p:sldId id="448" r:id="rId16"/>
    <p:sldId id="450" r:id="rId17"/>
    <p:sldId id="492" r:id="rId18"/>
    <p:sldId id="493" r:id="rId19"/>
    <p:sldId id="421" r:id="rId20"/>
    <p:sldId id="452" r:id="rId21"/>
    <p:sldId id="453" r:id="rId22"/>
    <p:sldId id="454" r:id="rId23"/>
    <p:sldId id="491" r:id="rId24"/>
    <p:sldId id="424" r:id="rId25"/>
    <p:sldId id="457" r:id="rId26"/>
    <p:sldId id="487" r:id="rId27"/>
    <p:sldId id="426" r:id="rId28"/>
    <p:sldId id="477" r:id="rId29"/>
    <p:sldId id="458" r:id="rId30"/>
    <p:sldId id="459" r:id="rId31"/>
    <p:sldId id="481" r:id="rId32"/>
    <p:sldId id="482" r:id="rId33"/>
    <p:sldId id="2120" r:id="rId34"/>
    <p:sldId id="427" r:id="rId35"/>
    <p:sldId id="460" r:id="rId36"/>
    <p:sldId id="2119" r:id="rId37"/>
    <p:sldId id="443" r:id="rId38"/>
    <p:sldId id="494" r:id="rId39"/>
    <p:sldId id="428" r:id="rId40"/>
    <p:sldId id="463" r:id="rId41"/>
    <p:sldId id="464" r:id="rId42"/>
    <p:sldId id="465" r:id="rId43"/>
    <p:sldId id="466" r:id="rId44"/>
    <p:sldId id="467" r:id="rId45"/>
    <p:sldId id="468" r:id="rId46"/>
    <p:sldId id="469" r:id="rId47"/>
    <p:sldId id="478" r:id="rId48"/>
    <p:sldId id="470" r:id="rId49"/>
    <p:sldId id="479" r:id="rId50"/>
    <p:sldId id="471" r:id="rId51"/>
    <p:sldId id="472" r:id="rId52"/>
    <p:sldId id="474" r:id="rId53"/>
    <p:sldId id="473" r:id="rId54"/>
    <p:sldId id="439" r:id="rId55"/>
    <p:sldId id="475" r:id="rId56"/>
    <p:sldId id="480" r:id="rId5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3530" autoAdjust="0"/>
  </p:normalViewPr>
  <p:slideViewPr>
    <p:cSldViewPr snapToGrid="0">
      <p:cViewPr varScale="1">
        <p:scale>
          <a:sx n="112" d="100"/>
          <a:sy n="112" d="100"/>
        </p:scale>
        <p:origin x="516"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65"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1/12/2024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1/12/2024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a:t>
            </a:fld>
            <a:endParaRPr lang="en-US" dirty="0"/>
          </a:p>
        </p:txBody>
      </p:sp>
    </p:spTree>
    <p:extLst>
      <p:ext uri="{BB962C8B-B14F-4D97-AF65-F5344CB8AC3E}">
        <p14:creationId xmlns:p14="http://schemas.microsoft.com/office/powerpoint/2010/main" val="20271610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10</a:t>
            </a:fld>
            <a:endParaRPr lang="en-US" dirty="0"/>
          </a:p>
        </p:txBody>
      </p:sp>
    </p:spTree>
    <p:extLst>
      <p:ext uri="{BB962C8B-B14F-4D97-AF65-F5344CB8AC3E}">
        <p14:creationId xmlns:p14="http://schemas.microsoft.com/office/powerpoint/2010/main" val="18958291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11</a:t>
            </a:fld>
            <a:endParaRPr lang="en-US" dirty="0"/>
          </a:p>
        </p:txBody>
      </p:sp>
    </p:spTree>
    <p:extLst>
      <p:ext uri="{BB962C8B-B14F-4D97-AF65-F5344CB8AC3E}">
        <p14:creationId xmlns:p14="http://schemas.microsoft.com/office/powerpoint/2010/main" val="33733588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12</a:t>
            </a:fld>
            <a:endParaRPr lang="en-US" dirty="0"/>
          </a:p>
        </p:txBody>
      </p:sp>
    </p:spTree>
    <p:extLst>
      <p:ext uri="{BB962C8B-B14F-4D97-AF65-F5344CB8AC3E}">
        <p14:creationId xmlns:p14="http://schemas.microsoft.com/office/powerpoint/2010/main" val="28803573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13</a:t>
            </a:fld>
            <a:endParaRPr lang="en-US" dirty="0"/>
          </a:p>
        </p:txBody>
      </p:sp>
    </p:spTree>
    <p:extLst>
      <p:ext uri="{BB962C8B-B14F-4D97-AF65-F5344CB8AC3E}">
        <p14:creationId xmlns:p14="http://schemas.microsoft.com/office/powerpoint/2010/main" val="36770628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14</a:t>
            </a:fld>
            <a:endParaRPr lang="en-US" dirty="0"/>
          </a:p>
        </p:txBody>
      </p:sp>
    </p:spTree>
    <p:extLst>
      <p:ext uri="{BB962C8B-B14F-4D97-AF65-F5344CB8AC3E}">
        <p14:creationId xmlns:p14="http://schemas.microsoft.com/office/powerpoint/2010/main" val="23388188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15</a:t>
            </a:fld>
            <a:endParaRPr lang="en-US" dirty="0"/>
          </a:p>
        </p:txBody>
      </p:sp>
    </p:spTree>
    <p:extLst>
      <p:ext uri="{BB962C8B-B14F-4D97-AF65-F5344CB8AC3E}">
        <p14:creationId xmlns:p14="http://schemas.microsoft.com/office/powerpoint/2010/main" val="33351045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16</a:t>
            </a:fld>
            <a:endParaRPr lang="en-US" dirty="0"/>
          </a:p>
        </p:txBody>
      </p:sp>
    </p:spTree>
    <p:extLst>
      <p:ext uri="{BB962C8B-B14F-4D97-AF65-F5344CB8AC3E}">
        <p14:creationId xmlns:p14="http://schemas.microsoft.com/office/powerpoint/2010/main" val="34348209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18</a:t>
            </a:fld>
            <a:endParaRPr lang="en-US" dirty="0"/>
          </a:p>
        </p:txBody>
      </p:sp>
    </p:spTree>
    <p:extLst>
      <p:ext uri="{BB962C8B-B14F-4D97-AF65-F5344CB8AC3E}">
        <p14:creationId xmlns:p14="http://schemas.microsoft.com/office/powerpoint/2010/main" val="42104370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0"/>
              </a:spcBef>
              <a:spcAft>
                <a:spcPts val="1200"/>
              </a:spcAft>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19</a:t>
            </a:fld>
            <a:endParaRPr lang="en-US" dirty="0"/>
          </a:p>
        </p:txBody>
      </p:sp>
    </p:spTree>
    <p:extLst>
      <p:ext uri="{BB962C8B-B14F-4D97-AF65-F5344CB8AC3E}">
        <p14:creationId xmlns:p14="http://schemas.microsoft.com/office/powerpoint/2010/main" val="42314484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0"/>
              </a:spcBef>
              <a:spcAft>
                <a:spcPts val="1200"/>
              </a:spcAft>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20</a:t>
            </a:fld>
            <a:endParaRPr lang="en-US" dirty="0"/>
          </a:p>
        </p:txBody>
      </p:sp>
    </p:spTree>
    <p:extLst>
      <p:ext uri="{BB962C8B-B14F-4D97-AF65-F5344CB8AC3E}">
        <p14:creationId xmlns:p14="http://schemas.microsoft.com/office/powerpoint/2010/main" val="2601976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2</a:t>
            </a:fld>
            <a:endParaRPr lang="en-US" dirty="0"/>
          </a:p>
        </p:txBody>
      </p:sp>
    </p:spTree>
    <p:extLst>
      <p:ext uri="{BB962C8B-B14F-4D97-AF65-F5344CB8AC3E}">
        <p14:creationId xmlns:p14="http://schemas.microsoft.com/office/powerpoint/2010/main" val="15433750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21</a:t>
            </a:fld>
            <a:endParaRPr lang="en-US" dirty="0"/>
          </a:p>
        </p:txBody>
      </p:sp>
    </p:spTree>
    <p:extLst>
      <p:ext uri="{BB962C8B-B14F-4D97-AF65-F5344CB8AC3E}">
        <p14:creationId xmlns:p14="http://schemas.microsoft.com/office/powerpoint/2010/main" val="19862743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22</a:t>
            </a:fld>
            <a:endParaRPr lang="en-US" dirty="0"/>
          </a:p>
        </p:txBody>
      </p:sp>
    </p:spTree>
    <p:extLst>
      <p:ext uri="{BB962C8B-B14F-4D97-AF65-F5344CB8AC3E}">
        <p14:creationId xmlns:p14="http://schemas.microsoft.com/office/powerpoint/2010/main" val="17813796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23</a:t>
            </a:fld>
            <a:endParaRPr lang="en-US" dirty="0"/>
          </a:p>
        </p:txBody>
      </p:sp>
    </p:spTree>
    <p:extLst>
      <p:ext uri="{BB962C8B-B14F-4D97-AF65-F5344CB8AC3E}">
        <p14:creationId xmlns:p14="http://schemas.microsoft.com/office/powerpoint/2010/main" val="30947118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24</a:t>
            </a:fld>
            <a:endParaRPr lang="en-US" dirty="0"/>
          </a:p>
        </p:txBody>
      </p:sp>
    </p:spTree>
    <p:extLst>
      <p:ext uri="{BB962C8B-B14F-4D97-AF65-F5344CB8AC3E}">
        <p14:creationId xmlns:p14="http://schemas.microsoft.com/office/powerpoint/2010/main" val="41085564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25</a:t>
            </a:fld>
            <a:endParaRPr lang="en-US" dirty="0"/>
          </a:p>
        </p:txBody>
      </p:sp>
    </p:spTree>
    <p:extLst>
      <p:ext uri="{BB962C8B-B14F-4D97-AF65-F5344CB8AC3E}">
        <p14:creationId xmlns:p14="http://schemas.microsoft.com/office/powerpoint/2010/main" val="4112196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26</a:t>
            </a:fld>
            <a:endParaRPr lang="en-US" dirty="0"/>
          </a:p>
        </p:txBody>
      </p:sp>
    </p:spTree>
    <p:extLst>
      <p:ext uri="{BB962C8B-B14F-4D97-AF65-F5344CB8AC3E}">
        <p14:creationId xmlns:p14="http://schemas.microsoft.com/office/powerpoint/2010/main" val="22819044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27</a:t>
            </a:fld>
            <a:endParaRPr lang="en-US" dirty="0"/>
          </a:p>
        </p:txBody>
      </p:sp>
    </p:spTree>
    <p:extLst>
      <p:ext uri="{BB962C8B-B14F-4D97-AF65-F5344CB8AC3E}">
        <p14:creationId xmlns:p14="http://schemas.microsoft.com/office/powerpoint/2010/main" val="16575318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28</a:t>
            </a:fld>
            <a:endParaRPr lang="en-US" dirty="0"/>
          </a:p>
        </p:txBody>
      </p:sp>
    </p:spTree>
    <p:extLst>
      <p:ext uri="{BB962C8B-B14F-4D97-AF65-F5344CB8AC3E}">
        <p14:creationId xmlns:p14="http://schemas.microsoft.com/office/powerpoint/2010/main" val="8453818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29</a:t>
            </a:fld>
            <a:endParaRPr lang="en-US" dirty="0"/>
          </a:p>
        </p:txBody>
      </p:sp>
    </p:spTree>
    <p:extLst>
      <p:ext uri="{BB962C8B-B14F-4D97-AF65-F5344CB8AC3E}">
        <p14:creationId xmlns:p14="http://schemas.microsoft.com/office/powerpoint/2010/main" val="26788943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30</a:t>
            </a:fld>
            <a:endParaRPr lang="en-US" dirty="0"/>
          </a:p>
        </p:txBody>
      </p:sp>
    </p:spTree>
    <p:extLst>
      <p:ext uri="{BB962C8B-B14F-4D97-AF65-F5344CB8AC3E}">
        <p14:creationId xmlns:p14="http://schemas.microsoft.com/office/powerpoint/2010/main" val="29747352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a:t>
            </a:fld>
            <a:endParaRPr lang="en-US" dirty="0"/>
          </a:p>
        </p:txBody>
      </p:sp>
    </p:spTree>
    <p:extLst>
      <p:ext uri="{BB962C8B-B14F-4D97-AF65-F5344CB8AC3E}">
        <p14:creationId xmlns:p14="http://schemas.microsoft.com/office/powerpoint/2010/main" val="13548005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31</a:t>
            </a:fld>
            <a:endParaRPr lang="en-US" dirty="0"/>
          </a:p>
        </p:txBody>
      </p:sp>
    </p:spTree>
    <p:extLst>
      <p:ext uri="{BB962C8B-B14F-4D97-AF65-F5344CB8AC3E}">
        <p14:creationId xmlns:p14="http://schemas.microsoft.com/office/powerpoint/2010/main" val="25386757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32</a:t>
            </a:fld>
            <a:endParaRPr lang="en-US" dirty="0"/>
          </a:p>
        </p:txBody>
      </p:sp>
    </p:spTree>
    <p:extLst>
      <p:ext uri="{BB962C8B-B14F-4D97-AF65-F5344CB8AC3E}">
        <p14:creationId xmlns:p14="http://schemas.microsoft.com/office/powerpoint/2010/main" val="18096397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34</a:t>
            </a:fld>
            <a:endParaRPr lang="en-US" dirty="0"/>
          </a:p>
        </p:txBody>
      </p:sp>
    </p:spTree>
    <p:extLst>
      <p:ext uri="{BB962C8B-B14F-4D97-AF65-F5344CB8AC3E}">
        <p14:creationId xmlns:p14="http://schemas.microsoft.com/office/powerpoint/2010/main" val="5267269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35</a:t>
            </a:fld>
            <a:endParaRPr lang="en-US" dirty="0"/>
          </a:p>
        </p:txBody>
      </p:sp>
    </p:spTree>
    <p:extLst>
      <p:ext uri="{BB962C8B-B14F-4D97-AF65-F5344CB8AC3E}">
        <p14:creationId xmlns:p14="http://schemas.microsoft.com/office/powerpoint/2010/main" val="368286959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37</a:t>
            </a:fld>
            <a:endParaRPr lang="en-US" dirty="0"/>
          </a:p>
        </p:txBody>
      </p:sp>
    </p:spTree>
    <p:extLst>
      <p:ext uri="{BB962C8B-B14F-4D97-AF65-F5344CB8AC3E}">
        <p14:creationId xmlns:p14="http://schemas.microsoft.com/office/powerpoint/2010/main" val="61663971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38</a:t>
            </a:fld>
            <a:endParaRPr lang="en-US" dirty="0"/>
          </a:p>
        </p:txBody>
      </p:sp>
    </p:spTree>
    <p:extLst>
      <p:ext uri="{BB962C8B-B14F-4D97-AF65-F5344CB8AC3E}">
        <p14:creationId xmlns:p14="http://schemas.microsoft.com/office/powerpoint/2010/main" val="658625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39</a:t>
            </a:fld>
            <a:endParaRPr lang="en-US" dirty="0"/>
          </a:p>
        </p:txBody>
      </p:sp>
    </p:spTree>
    <p:extLst>
      <p:ext uri="{BB962C8B-B14F-4D97-AF65-F5344CB8AC3E}">
        <p14:creationId xmlns:p14="http://schemas.microsoft.com/office/powerpoint/2010/main" val="25200721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40</a:t>
            </a:fld>
            <a:endParaRPr lang="en-US" dirty="0"/>
          </a:p>
        </p:txBody>
      </p:sp>
    </p:spTree>
    <p:extLst>
      <p:ext uri="{BB962C8B-B14F-4D97-AF65-F5344CB8AC3E}">
        <p14:creationId xmlns:p14="http://schemas.microsoft.com/office/powerpoint/2010/main" val="412081900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41</a:t>
            </a:fld>
            <a:endParaRPr lang="en-US" dirty="0"/>
          </a:p>
        </p:txBody>
      </p:sp>
    </p:spTree>
    <p:extLst>
      <p:ext uri="{BB962C8B-B14F-4D97-AF65-F5344CB8AC3E}">
        <p14:creationId xmlns:p14="http://schemas.microsoft.com/office/powerpoint/2010/main" val="33949244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42</a:t>
            </a:fld>
            <a:endParaRPr lang="en-US" dirty="0"/>
          </a:p>
        </p:txBody>
      </p:sp>
    </p:spTree>
    <p:extLst>
      <p:ext uri="{BB962C8B-B14F-4D97-AF65-F5344CB8AC3E}">
        <p14:creationId xmlns:p14="http://schemas.microsoft.com/office/powerpoint/2010/main" val="2446202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a:t>
            </a:fld>
            <a:endParaRPr lang="en-US" dirty="0"/>
          </a:p>
        </p:txBody>
      </p:sp>
    </p:spTree>
    <p:extLst>
      <p:ext uri="{BB962C8B-B14F-4D97-AF65-F5344CB8AC3E}">
        <p14:creationId xmlns:p14="http://schemas.microsoft.com/office/powerpoint/2010/main" val="158138529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43</a:t>
            </a:fld>
            <a:endParaRPr lang="en-US" dirty="0"/>
          </a:p>
        </p:txBody>
      </p:sp>
    </p:spTree>
    <p:extLst>
      <p:ext uri="{BB962C8B-B14F-4D97-AF65-F5344CB8AC3E}">
        <p14:creationId xmlns:p14="http://schemas.microsoft.com/office/powerpoint/2010/main" val="133151081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44</a:t>
            </a:fld>
            <a:endParaRPr lang="en-US" dirty="0"/>
          </a:p>
        </p:txBody>
      </p:sp>
    </p:spTree>
    <p:extLst>
      <p:ext uri="{BB962C8B-B14F-4D97-AF65-F5344CB8AC3E}">
        <p14:creationId xmlns:p14="http://schemas.microsoft.com/office/powerpoint/2010/main" val="189319702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45</a:t>
            </a:fld>
            <a:endParaRPr lang="en-US" dirty="0"/>
          </a:p>
        </p:txBody>
      </p:sp>
    </p:spTree>
    <p:extLst>
      <p:ext uri="{BB962C8B-B14F-4D97-AF65-F5344CB8AC3E}">
        <p14:creationId xmlns:p14="http://schemas.microsoft.com/office/powerpoint/2010/main" val="227490174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46</a:t>
            </a:fld>
            <a:endParaRPr lang="en-US" dirty="0"/>
          </a:p>
        </p:txBody>
      </p:sp>
    </p:spTree>
    <p:extLst>
      <p:ext uri="{BB962C8B-B14F-4D97-AF65-F5344CB8AC3E}">
        <p14:creationId xmlns:p14="http://schemas.microsoft.com/office/powerpoint/2010/main" val="207695941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47</a:t>
            </a:fld>
            <a:endParaRPr lang="en-US" dirty="0"/>
          </a:p>
        </p:txBody>
      </p:sp>
    </p:spTree>
    <p:extLst>
      <p:ext uri="{BB962C8B-B14F-4D97-AF65-F5344CB8AC3E}">
        <p14:creationId xmlns:p14="http://schemas.microsoft.com/office/powerpoint/2010/main" val="134078739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48</a:t>
            </a:fld>
            <a:endParaRPr lang="en-US" dirty="0"/>
          </a:p>
        </p:txBody>
      </p:sp>
    </p:spTree>
    <p:extLst>
      <p:ext uri="{BB962C8B-B14F-4D97-AF65-F5344CB8AC3E}">
        <p14:creationId xmlns:p14="http://schemas.microsoft.com/office/powerpoint/2010/main" val="113807290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49</a:t>
            </a:fld>
            <a:endParaRPr lang="en-US" dirty="0"/>
          </a:p>
        </p:txBody>
      </p:sp>
    </p:spTree>
    <p:extLst>
      <p:ext uri="{BB962C8B-B14F-4D97-AF65-F5344CB8AC3E}">
        <p14:creationId xmlns:p14="http://schemas.microsoft.com/office/powerpoint/2010/main" val="221130875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50</a:t>
            </a:fld>
            <a:endParaRPr lang="en-US" dirty="0"/>
          </a:p>
        </p:txBody>
      </p:sp>
    </p:spTree>
    <p:extLst>
      <p:ext uri="{BB962C8B-B14F-4D97-AF65-F5344CB8AC3E}">
        <p14:creationId xmlns:p14="http://schemas.microsoft.com/office/powerpoint/2010/main" val="3805264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51</a:t>
            </a:fld>
            <a:endParaRPr lang="en-US" dirty="0"/>
          </a:p>
        </p:txBody>
      </p:sp>
    </p:spTree>
    <p:extLst>
      <p:ext uri="{BB962C8B-B14F-4D97-AF65-F5344CB8AC3E}">
        <p14:creationId xmlns:p14="http://schemas.microsoft.com/office/powerpoint/2010/main" val="159094226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52</a:t>
            </a:fld>
            <a:endParaRPr lang="en-US" dirty="0"/>
          </a:p>
        </p:txBody>
      </p:sp>
    </p:spTree>
    <p:extLst>
      <p:ext uri="{BB962C8B-B14F-4D97-AF65-F5344CB8AC3E}">
        <p14:creationId xmlns:p14="http://schemas.microsoft.com/office/powerpoint/2010/main" val="451316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5</a:t>
            </a:fld>
            <a:endParaRPr lang="en-US" dirty="0"/>
          </a:p>
        </p:txBody>
      </p:sp>
    </p:spTree>
    <p:extLst>
      <p:ext uri="{BB962C8B-B14F-4D97-AF65-F5344CB8AC3E}">
        <p14:creationId xmlns:p14="http://schemas.microsoft.com/office/powerpoint/2010/main" val="392135034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53</a:t>
            </a:fld>
            <a:endParaRPr lang="en-US" dirty="0"/>
          </a:p>
        </p:txBody>
      </p:sp>
    </p:spTree>
    <p:extLst>
      <p:ext uri="{BB962C8B-B14F-4D97-AF65-F5344CB8AC3E}">
        <p14:creationId xmlns:p14="http://schemas.microsoft.com/office/powerpoint/2010/main" val="140187712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54</a:t>
            </a:fld>
            <a:endParaRPr lang="en-US" dirty="0"/>
          </a:p>
        </p:txBody>
      </p:sp>
    </p:spTree>
    <p:extLst>
      <p:ext uri="{BB962C8B-B14F-4D97-AF65-F5344CB8AC3E}">
        <p14:creationId xmlns:p14="http://schemas.microsoft.com/office/powerpoint/2010/main" val="340645543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55</a:t>
            </a:fld>
            <a:endParaRPr lang="en-US" dirty="0"/>
          </a:p>
        </p:txBody>
      </p:sp>
    </p:spTree>
    <p:extLst>
      <p:ext uri="{BB962C8B-B14F-4D97-AF65-F5344CB8AC3E}">
        <p14:creationId xmlns:p14="http://schemas.microsoft.com/office/powerpoint/2010/main" val="100920516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56</a:t>
            </a:fld>
            <a:endParaRPr lang="en-US" dirty="0"/>
          </a:p>
        </p:txBody>
      </p:sp>
    </p:spTree>
    <p:extLst>
      <p:ext uri="{BB962C8B-B14F-4D97-AF65-F5344CB8AC3E}">
        <p14:creationId xmlns:p14="http://schemas.microsoft.com/office/powerpoint/2010/main" val="843364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6</a:t>
            </a:fld>
            <a:endParaRPr lang="en-US" dirty="0"/>
          </a:p>
        </p:txBody>
      </p:sp>
    </p:spTree>
    <p:extLst>
      <p:ext uri="{BB962C8B-B14F-4D97-AF65-F5344CB8AC3E}">
        <p14:creationId xmlns:p14="http://schemas.microsoft.com/office/powerpoint/2010/main" val="2826500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4DE2599-B6DD-4604-94C4-ECDEF8D6962A}" type="slidenum">
              <a:rPr lang="en-US" smtClean="0"/>
              <a:t>7</a:t>
            </a:fld>
            <a:endParaRPr lang="en-US" dirty="0"/>
          </a:p>
        </p:txBody>
      </p:sp>
    </p:spTree>
    <p:extLst>
      <p:ext uri="{BB962C8B-B14F-4D97-AF65-F5344CB8AC3E}">
        <p14:creationId xmlns:p14="http://schemas.microsoft.com/office/powerpoint/2010/main" val="24294243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0"/>
              </a:spcBef>
              <a:spcAft>
                <a:spcPts val="1200"/>
              </a:spcAft>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8</a:t>
            </a:fld>
            <a:endParaRPr lang="en-US" dirty="0"/>
          </a:p>
        </p:txBody>
      </p:sp>
    </p:spTree>
    <p:extLst>
      <p:ext uri="{BB962C8B-B14F-4D97-AF65-F5344CB8AC3E}">
        <p14:creationId xmlns:p14="http://schemas.microsoft.com/office/powerpoint/2010/main" val="171915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0"/>
              </a:spcBef>
              <a:spcAft>
                <a:spcPts val="1200"/>
              </a:spcAft>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9</a:t>
            </a:fld>
            <a:endParaRPr lang="en-US" dirty="0"/>
          </a:p>
        </p:txBody>
      </p:sp>
    </p:spTree>
    <p:extLst>
      <p:ext uri="{BB962C8B-B14F-4D97-AF65-F5344CB8AC3E}">
        <p14:creationId xmlns:p14="http://schemas.microsoft.com/office/powerpoint/2010/main" val="26479998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1"/>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44855" y="6506339"/>
            <a:ext cx="10938323" cy="276999"/>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2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			</a:t>
            </a:r>
            <a:r>
              <a:rPr kumimoji="0" lang="en-US" altLang="en-US" sz="12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4272741" y="374073"/>
            <a:ext cx="7631083" cy="5931131"/>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65512" y="6459785"/>
            <a:ext cx="2618510" cy="365125"/>
          </a:xfrm>
        </p:spPr>
        <p:txBody>
          <a:bodyPr/>
          <a:lstStyle>
            <a:lvl1pPr algn="l">
              <a:defRPr sz="1200"/>
            </a:lvl1pPr>
          </a:lstStyle>
          <a:p>
            <a:fld id="{0145A265-F8F0-4E7E-AB9E-B26CB73F0A71}" type="datetime1">
              <a:rPr lang="en-US" smtClean="0"/>
              <a:pPr/>
              <a:t>1/12/2024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dirty="0"/>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11" name="Content Placeholder 10">
            <a:extLst>
              <a:ext uri="{FF2B5EF4-FFF2-40B4-BE49-F238E27FC236}">
                <a16:creationId xmlns:a16="http://schemas.microsoft.com/office/drawing/2014/main" id="{D1332786-0996-924A-D177-FBE8729FCF97}"/>
              </a:ext>
            </a:extLst>
          </p:cNvPr>
          <p:cNvSpPr>
            <a:spLocks noGrp="1"/>
          </p:cNvSpPr>
          <p:nvPr>
            <p:ph sz="quarter" idx="13"/>
          </p:nvPr>
        </p:nvSpPr>
        <p:spPr>
          <a:xfrm>
            <a:off x="274493" y="2926992"/>
            <a:ext cx="3507971" cy="3508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597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1"/>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76999"/>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2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4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1"/>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a:solidFill>
                  <a:srgbClr val="070C51"/>
                </a:solidFill>
                <a:latin typeface="Arial" panose="020B0604020202020204" pitchFamily="34" charset="0"/>
              </a:rPr>
              <a:t>TONY</a:t>
            </a:r>
            <a:r>
              <a:rPr lang="en-US" altLang="en-US" sz="1200" b="1" baseline="0">
                <a:solidFill>
                  <a:srgbClr val="070C51"/>
                </a:solidFill>
                <a:latin typeface="Arial" panose="020B0604020202020204" pitchFamily="34" charset="0"/>
              </a:rPr>
              <a:t> THURMOND</a:t>
            </a:r>
            <a:br>
              <a:rPr lang="en-US" altLang="en-US" sz="1000" b="1">
                <a:solidFill>
                  <a:srgbClr val="070C51"/>
                </a:solidFill>
                <a:latin typeface="Arial" panose="020B0604020202020204" pitchFamily="34" charset="0"/>
              </a:rPr>
            </a:br>
            <a:r>
              <a:rPr lang="en-US" altLang="en-US" sz="1000">
                <a:solidFill>
                  <a:srgbClr val="070C51"/>
                </a:solidFill>
                <a:latin typeface="Arial" panose="020B0604020202020204" pitchFamily="34" charset="0"/>
              </a:rPr>
              <a:t>State Superintendent </a:t>
            </a:r>
            <a:br>
              <a:rPr lang="en-US" altLang="en-US" sz="1000">
                <a:solidFill>
                  <a:srgbClr val="070C51"/>
                </a:solidFill>
                <a:latin typeface="Arial" panose="020B0604020202020204" pitchFamily="34" charset="0"/>
              </a:rPr>
            </a:br>
            <a:r>
              <a:rPr lang="en-US" altLang="en-US" sz="1000">
                <a:solidFill>
                  <a:srgbClr val="070C51"/>
                </a:solidFill>
                <a:latin typeface="Arial" panose="020B0604020202020204" pitchFamily="34" charset="0"/>
              </a:rPr>
              <a:t>of Public Instruction</a:t>
            </a:r>
            <a:endParaRPr lang="en-US" altLang="en-US" sz="100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sz="1050"/>
            </a:lvl1pPr>
          </a:lstStyle>
          <a:p>
            <a:fld id="{E8A7A730-9A1A-4CA5-B660-3491B7FEF8E7}" type="datetime1">
              <a:rPr lang="en-US" smtClean="0"/>
              <a:pPr/>
              <a:t>1/12/2024</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sz="1200"/>
            </a:lvl1pPr>
          </a:lstStyle>
          <a:p>
            <a:fld id="{B7F00D6C-420C-4253-85C4-5C34AC7AF12F}" type="datetime1">
              <a:rPr lang="en-US" smtClean="0"/>
              <a:pPr/>
              <a:t>1/12/2024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dirty="0"/>
          </a:p>
        </p:txBody>
      </p: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solidFill>
                  <a:schemeClr val="tx1"/>
                </a:solidFill>
              </a:defRPr>
            </a:lvl1pPr>
            <a:lvl2pPr>
              <a:buClrTx/>
              <a:defRPr>
                <a:solidFill>
                  <a:schemeClr val="tx1"/>
                </a:solidFill>
              </a:defRPr>
            </a:lvl2pPr>
            <a:lvl3pPr>
              <a:buClrTx/>
              <a:defRPr>
                <a:solidFill>
                  <a:schemeClr val="tx1"/>
                </a:solidFill>
              </a:defRPr>
            </a:lvl3pPr>
            <a:lvl4pPr>
              <a:buClrTx/>
              <a:defRPr>
                <a:solidFill>
                  <a:schemeClr val="tx1"/>
                </a:solidFill>
              </a:defRPr>
            </a:lvl4pPr>
            <a:lvl5pPr>
              <a:buClrTx/>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lvl1pPr>
              <a:defRPr sz="1200"/>
            </a:lvl1pPr>
          </a:lstStyle>
          <a:p>
            <a:fld id="{E69C1C69-A84B-4980-B6BB-3AD51F033BAE}" type="datetime1">
              <a:rPr lang="en-US" smtClean="0"/>
              <a:pPr/>
              <a:t>1/12/2024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solidFill>
                  <a:schemeClr val="tx1"/>
                </a:solidFill>
              </a:defRPr>
            </a:lvl1pPr>
            <a:lvl2pPr>
              <a:buClrTx/>
              <a:defRPr>
                <a:solidFill>
                  <a:schemeClr val="tx1"/>
                </a:solidFill>
              </a:defRPr>
            </a:lvl2pPr>
            <a:lvl3pPr>
              <a:buClrTx/>
              <a:defRPr>
                <a:solidFill>
                  <a:schemeClr val="tx1"/>
                </a:solidFill>
              </a:defRPr>
            </a:lvl3pPr>
            <a:lvl4pPr>
              <a:buClrTx/>
              <a:defRPr>
                <a:solidFill>
                  <a:schemeClr val="tx1"/>
                </a:solidFill>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lvl1pPr>
              <a:defRPr sz="1200"/>
            </a:lvl1pPr>
          </a:lstStyle>
          <a:p>
            <a:fld id="{E69C1C69-A84B-4980-B6BB-3AD51F033BAE}" type="datetime1">
              <a:rPr lang="en-US" smtClean="0"/>
              <a:pPr/>
              <a:t>1/12/2024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lvl1pPr>
              <a:defRPr>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lvl1pPr>
              <a:defRPr sz="1200"/>
            </a:lvl1pPr>
          </a:lstStyle>
          <a:p>
            <a:fld id="{89376508-DA0A-4FE8-BDD7-AFDA3078CF44}" type="datetime1">
              <a:rPr lang="en-US" smtClean="0"/>
              <a:pPr/>
              <a:t>1/12/2024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dirty="0"/>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Date Placeholder 2"/>
          <p:cNvSpPr>
            <a:spLocks noGrp="1"/>
          </p:cNvSpPr>
          <p:nvPr>
            <p:ph type="dt" sz="half" idx="10"/>
          </p:nvPr>
        </p:nvSpPr>
        <p:spPr/>
        <p:txBody>
          <a:bodyPr/>
          <a:lstStyle>
            <a:lvl1pPr>
              <a:defRPr sz="1200"/>
            </a:lvl1pPr>
          </a:lstStyle>
          <a:p>
            <a:fld id="{2097C446-ACFC-4ECE-8933-FE4AB7CA2D4B}" type="datetime1">
              <a:rPr lang="en-US" smtClean="0"/>
              <a:pPr/>
              <a:t>1/12/2024</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sz="1200"/>
            </a:lvl1pPr>
          </a:lstStyle>
          <a:p>
            <a:fld id="{1E47FE53-EBF0-4DA7-9D9D-CC1C3A20F3CB}" type="slidenum">
              <a:rPr lang="en-US" smtClean="0"/>
              <a:pPr/>
              <a:t>‹#›</a:t>
            </a:fld>
            <a:endParaRPr lang="en-US" dirty="0"/>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Lst>
  <p:hf hdr="0" ftr="0" dt="0"/>
  <p:txStyles>
    <p:titleStyle>
      <a:lvl1pPr algn="ctr" defTabSz="914400" rtl="0" eaLnBrk="1" latinLnBrk="0" hangingPunct="1">
        <a:lnSpc>
          <a:spcPct val="85000"/>
        </a:lnSpc>
        <a:spcBef>
          <a:spcPct val="0"/>
        </a:spcBef>
        <a:buNone/>
        <a:defRPr sz="4800" kern="1200" spc="-50" baseline="0">
          <a:solidFill>
            <a:schemeClr val="tx1"/>
          </a:solidFill>
          <a:latin typeface="+mj-lt"/>
          <a:ea typeface="+mj-ea"/>
          <a:cs typeface="+mj-cs"/>
        </a:defRPr>
      </a:lvl1pPr>
    </p:titleStyle>
    <p:bodyStyle>
      <a:lvl1pPr marL="461963" indent="-238125" algn="l" defTabSz="914400" rtl="0" eaLnBrk="1" latinLnBrk="0" hangingPunct="1">
        <a:lnSpc>
          <a:spcPct val="100000"/>
        </a:lnSpc>
        <a:spcBef>
          <a:spcPts val="1200"/>
        </a:spcBef>
        <a:spcAft>
          <a:spcPts val="1200"/>
        </a:spcAft>
        <a:buClrTx/>
        <a:buSzPct val="100000"/>
        <a:buFont typeface="Arial" panose="020B0604020202020204" pitchFamily="34" charset="0"/>
        <a:buChar char="•"/>
        <a:defRPr sz="2400" kern="1200">
          <a:solidFill>
            <a:schemeClr val="tx1"/>
          </a:solidFill>
          <a:latin typeface="+mn-lt"/>
          <a:ea typeface="+mn-ea"/>
          <a:cs typeface="+mn-cs"/>
        </a:defRPr>
      </a:lvl1pPr>
      <a:lvl2pPr marL="914400" indent="-234950" algn="l" defTabSz="914400" rtl="0" eaLnBrk="1" latinLnBrk="0" hangingPunct="1">
        <a:lnSpc>
          <a:spcPct val="100000"/>
        </a:lnSpc>
        <a:spcBef>
          <a:spcPts val="1200"/>
        </a:spcBef>
        <a:spcAft>
          <a:spcPts val="1200"/>
        </a:spcAft>
        <a:buClrTx/>
        <a:buFont typeface="Calibri" pitchFamily="34" charset="0"/>
        <a:buChar char="◦"/>
        <a:defRPr sz="2400" kern="1200">
          <a:solidFill>
            <a:schemeClr val="tx1"/>
          </a:solidFill>
          <a:latin typeface="+mn-lt"/>
          <a:ea typeface="+mn-ea"/>
          <a:cs typeface="+mn-cs"/>
        </a:defRPr>
      </a:lvl2pPr>
      <a:lvl3pPr marL="1376363" indent="-244475" algn="l" defTabSz="914400" rtl="0" eaLnBrk="1" latinLnBrk="0" hangingPunct="1">
        <a:lnSpc>
          <a:spcPct val="100000"/>
        </a:lnSpc>
        <a:spcBef>
          <a:spcPts val="1200"/>
        </a:spcBef>
        <a:spcAft>
          <a:spcPts val="1200"/>
        </a:spcAft>
        <a:buClrTx/>
        <a:buFont typeface="Calibri" pitchFamily="34" charset="0"/>
        <a:buChar char="◦"/>
        <a:defRPr sz="2400" kern="1200">
          <a:solidFill>
            <a:schemeClr val="tx1"/>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2400" kern="1200">
          <a:solidFill>
            <a:schemeClr val="tx1"/>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2400" kern="1200">
          <a:solidFill>
            <a:schemeClr val="tx1"/>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www.cde.ca.gov/fg/fo/profile.asp?id=6098"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mailto:HERFA@cde.ca.gov"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s://www.cde.ca.gov/fg/fo/r8/ehcylea24.asp" TargetMode="External"/><Relationship Id="rId2" Type="http://schemas.openxmlformats.org/officeDocument/2006/relationships/notesSlide" Target="../notesSlides/notesSlide2.xml"/><Relationship Id="rId1" Type="http://schemas.openxmlformats.org/officeDocument/2006/relationships/slideLayout" Target="../slideLayouts/slideLayout10.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hyperlink" Target="mailto:HERFA@cde.ca.gov" TargetMode="External"/><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hyperlink" Target="https://dq.cde.ca.gov/dataquest/" TargetMode="External"/><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hyperlink" Target="https://www.cde.ca.gov/sp/hs/mv/index.asp" TargetMode="External"/><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hyperlink" Target="mailto:HERFA@cde.ca.gov" TargetMode="External"/><Relationship Id="rId2" Type="http://schemas.openxmlformats.org/officeDocument/2006/relationships/notesSlide" Target="../notesSlides/notesSlide35.xml"/><Relationship Id="rId1" Type="http://schemas.openxmlformats.org/officeDocument/2006/relationships/slideLayout" Target="../slideLayouts/slideLayout4.xml"/><Relationship Id="rId4" Type="http://schemas.openxmlformats.org/officeDocument/2006/relationships/hyperlink" Target="https://www.cde.ca.gov/fg/fo/r8/documents/ehcylealoi24.pdf"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uscode.house.gov/view.xhtml?path=/prelim@title42/chapter119/subchapter6/partB&amp;edition=prelim"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3" Type="http://schemas.openxmlformats.org/officeDocument/2006/relationships/hyperlink" Target="http://www.cde.ca.gov/sp/hs/" TargetMode="External"/><Relationship Id="rId2" Type="http://schemas.openxmlformats.org/officeDocument/2006/relationships/notesSlide" Target="../notesSlides/notesSlide51.xml"/><Relationship Id="rId1" Type="http://schemas.openxmlformats.org/officeDocument/2006/relationships/slideLayout" Target="../slideLayouts/slideLayout10.xml"/><Relationship Id="rId5" Type="http://schemas.openxmlformats.org/officeDocument/2006/relationships/hyperlink" Target="https://www.cde.ca.gov/fg/fo/r8/ehcylea24.asp" TargetMode="External"/><Relationship Id="rId4" Type="http://schemas.openxmlformats.org/officeDocument/2006/relationships/hyperlink" Target="mailto:HERFA@cde.ca.gov" TargetMode="Externa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51590" y="758952"/>
            <a:ext cx="8766494" cy="3566160"/>
          </a:xfrm>
        </p:spPr>
        <p:txBody>
          <a:bodyPr anchor="ctr">
            <a:noAutofit/>
          </a:bodyPr>
          <a:lstStyle/>
          <a:p>
            <a:pPr algn="ctr"/>
            <a:r>
              <a:rPr lang="en-US" sz="4800" dirty="0"/>
              <a:t>Education for Homeless Children and Youth</a:t>
            </a:r>
            <a:br>
              <a:rPr lang="en-US" sz="4800" dirty="0"/>
            </a:br>
            <a:r>
              <a:rPr lang="en-US" sz="4800" dirty="0"/>
              <a:t>Request for Applications for Local Educational Agencies</a:t>
            </a:r>
          </a:p>
        </p:txBody>
      </p:sp>
      <p:sp>
        <p:nvSpPr>
          <p:cNvPr id="3" name="Subtitle 2"/>
          <p:cNvSpPr>
            <a:spLocks noGrp="1"/>
          </p:cNvSpPr>
          <p:nvPr>
            <p:ph type="subTitle" idx="1"/>
          </p:nvPr>
        </p:nvSpPr>
        <p:spPr>
          <a:xfrm>
            <a:off x="2485501" y="4455621"/>
            <a:ext cx="9155085" cy="1143000"/>
          </a:xfrm>
        </p:spPr>
        <p:txBody>
          <a:bodyPr anchor="ctr"/>
          <a:lstStyle/>
          <a:p>
            <a:pPr algn="ctr"/>
            <a:r>
              <a:rPr lang="en-US" b="1" dirty="0"/>
              <a:t>December 2023</a:t>
            </a:r>
          </a:p>
        </p:txBody>
      </p:sp>
    </p:spTree>
    <p:extLst>
      <p:ext uri="{BB962C8B-B14F-4D97-AF65-F5344CB8AC3E}">
        <p14:creationId xmlns:p14="http://schemas.microsoft.com/office/powerpoint/2010/main" val="3843984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38C96-8202-4866-9152-FF0AEB3C84E6}"/>
              </a:ext>
            </a:extLst>
          </p:cNvPr>
          <p:cNvSpPr>
            <a:spLocks noGrp="1"/>
          </p:cNvSpPr>
          <p:nvPr>
            <p:ph type="title"/>
          </p:nvPr>
        </p:nvSpPr>
        <p:spPr>
          <a:xfrm>
            <a:off x="1097280" y="286603"/>
            <a:ext cx="10058400" cy="1450757"/>
          </a:xfrm>
        </p:spPr>
        <p:txBody>
          <a:bodyPr anchor="ctr"/>
          <a:lstStyle/>
          <a:p>
            <a:r>
              <a:rPr lang="en-US" dirty="0"/>
              <a:t>Introduction and Purpose	</a:t>
            </a:r>
          </a:p>
        </p:txBody>
      </p:sp>
      <p:sp>
        <p:nvSpPr>
          <p:cNvPr id="3" name="Content Placeholder 2">
            <a:extLst>
              <a:ext uri="{FF2B5EF4-FFF2-40B4-BE49-F238E27FC236}">
                <a16:creationId xmlns:a16="http://schemas.microsoft.com/office/drawing/2014/main" id="{6B1ACE93-D74F-4B75-B746-843F02EC0507}"/>
              </a:ext>
            </a:extLst>
          </p:cNvPr>
          <p:cNvSpPr>
            <a:spLocks noGrp="1"/>
          </p:cNvSpPr>
          <p:nvPr>
            <p:ph idx="1"/>
          </p:nvPr>
        </p:nvSpPr>
        <p:spPr>
          <a:xfrm>
            <a:off x="1097280" y="1845733"/>
            <a:ext cx="10058400" cy="4355561"/>
          </a:xfrm>
        </p:spPr>
        <p:txBody>
          <a:bodyPr>
            <a:normAutofit/>
          </a:bodyPr>
          <a:lstStyle/>
          <a:p>
            <a:r>
              <a:rPr lang="en-US" altLang="en-US" dirty="0"/>
              <a:t>Release of the Education for Homeless Children and Youth Program’s (EHCY) RFA</a:t>
            </a:r>
          </a:p>
          <a:p>
            <a:r>
              <a:rPr lang="en-US" altLang="en-US" dirty="0"/>
              <a:t>Application and instructions can be found on the CDE’s LEA EHCY RFA web page at </a:t>
            </a:r>
            <a:r>
              <a:rPr lang="en-US" altLang="en-US" dirty="0">
                <a:hlinkClick r:id="rId3" tooltip="California Department of Education's Education for Homeless Children and Youth Request for Applications web page."/>
              </a:rPr>
              <a:t>https://www.cde.ca.gov/fg/fo/profile.asp?id=6098</a:t>
            </a:r>
            <a:r>
              <a:rPr lang="en-US" altLang="en-US" dirty="0"/>
              <a:t> </a:t>
            </a:r>
          </a:p>
          <a:p>
            <a:r>
              <a:rPr lang="en-US" altLang="en-US" dirty="0"/>
              <a:t>Facilitate enrollment, attendance, and success in school for homeless children and youth</a:t>
            </a:r>
          </a:p>
          <a:p>
            <a:r>
              <a:rPr lang="en-US" altLang="en-US" dirty="0"/>
              <a:t>Offer supplemental funding and activities</a:t>
            </a:r>
          </a:p>
        </p:txBody>
      </p:sp>
      <p:sp>
        <p:nvSpPr>
          <p:cNvPr id="4" name="Slide Number Placeholder 3">
            <a:extLst>
              <a:ext uri="{FF2B5EF4-FFF2-40B4-BE49-F238E27FC236}">
                <a16:creationId xmlns:a16="http://schemas.microsoft.com/office/drawing/2014/main" id="{C90E8F5C-B2A0-40A2-8CA8-39FF43F75815}"/>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10</a:t>
            </a:fld>
            <a:endParaRPr lang="en-US" dirty="0"/>
          </a:p>
        </p:txBody>
      </p:sp>
    </p:spTree>
    <p:extLst>
      <p:ext uri="{BB962C8B-B14F-4D97-AF65-F5344CB8AC3E}">
        <p14:creationId xmlns:p14="http://schemas.microsoft.com/office/powerpoint/2010/main" val="2725978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3ECFD-346B-49B3-BCB5-909F79DC5973}"/>
              </a:ext>
            </a:extLst>
          </p:cNvPr>
          <p:cNvSpPr>
            <a:spLocks noGrp="1"/>
          </p:cNvSpPr>
          <p:nvPr>
            <p:ph type="title"/>
          </p:nvPr>
        </p:nvSpPr>
        <p:spPr>
          <a:xfrm>
            <a:off x="1097280" y="286603"/>
            <a:ext cx="10058400" cy="1450757"/>
          </a:xfrm>
        </p:spPr>
        <p:txBody>
          <a:bodyPr anchor="ctr"/>
          <a:lstStyle/>
          <a:p>
            <a:r>
              <a:rPr lang="en-US" dirty="0"/>
              <a:t>Important Dates to Remember</a:t>
            </a:r>
          </a:p>
        </p:txBody>
      </p:sp>
      <p:graphicFrame>
        <p:nvGraphicFramePr>
          <p:cNvPr id="10" name="Content Placeholder 9" descr="This is a list of important events associated with the Request for Applications.">
            <a:extLst>
              <a:ext uri="{FF2B5EF4-FFF2-40B4-BE49-F238E27FC236}">
                <a16:creationId xmlns:a16="http://schemas.microsoft.com/office/drawing/2014/main" id="{3BE245DB-EC3D-08C5-0E9B-4CF093CC5D30}"/>
              </a:ext>
            </a:extLst>
          </p:cNvPr>
          <p:cNvGraphicFramePr>
            <a:graphicFrameLocks noGrp="1"/>
          </p:cNvGraphicFramePr>
          <p:nvPr>
            <p:ph idx="1"/>
            <p:extLst>
              <p:ext uri="{D42A27DB-BD31-4B8C-83A1-F6EECF244321}">
                <p14:modId xmlns:p14="http://schemas.microsoft.com/office/powerpoint/2010/main" val="357213848"/>
              </p:ext>
            </p:extLst>
          </p:nvPr>
        </p:nvGraphicFramePr>
        <p:xfrm>
          <a:off x="378780" y="1386077"/>
          <a:ext cx="11434440" cy="4085845"/>
        </p:xfrm>
        <a:graphic>
          <a:graphicData uri="http://schemas.openxmlformats.org/drawingml/2006/table">
            <a:tbl>
              <a:tblPr firstRow="1" bandRow="1">
                <a:tableStyleId>{5C22544A-7EE6-4342-B048-85BDC9FD1C3A}</a:tableStyleId>
              </a:tblPr>
              <a:tblGrid>
                <a:gridCol w="5983920">
                  <a:extLst>
                    <a:ext uri="{9D8B030D-6E8A-4147-A177-3AD203B41FA5}">
                      <a16:colId xmlns:a16="http://schemas.microsoft.com/office/drawing/2014/main" val="1299463554"/>
                    </a:ext>
                  </a:extLst>
                </a:gridCol>
                <a:gridCol w="5450520">
                  <a:extLst>
                    <a:ext uri="{9D8B030D-6E8A-4147-A177-3AD203B41FA5}">
                      <a16:colId xmlns:a16="http://schemas.microsoft.com/office/drawing/2014/main" val="3490770830"/>
                    </a:ext>
                  </a:extLst>
                </a:gridCol>
              </a:tblGrid>
              <a:tr h="0">
                <a:tc>
                  <a:txBody>
                    <a:bodyPr/>
                    <a:lstStyle/>
                    <a:p>
                      <a:pPr marL="0" marR="133350" algn="ctr">
                        <a:lnSpc>
                          <a:spcPct val="107000"/>
                        </a:lnSpc>
                        <a:spcBef>
                          <a:spcPts val="0"/>
                        </a:spcBef>
                        <a:spcAft>
                          <a:spcPts val="0"/>
                        </a:spcAft>
                      </a:pPr>
                      <a:r>
                        <a:rPr lang="en-US" sz="24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Important Events</a:t>
                      </a:r>
                      <a:endParaRPr lang="en-US"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133350" algn="ctr">
                        <a:lnSpc>
                          <a:spcPct val="107000"/>
                        </a:lnSpc>
                        <a:spcBef>
                          <a:spcPts val="0"/>
                        </a:spcBef>
                        <a:spcAft>
                          <a:spcPts val="0"/>
                        </a:spcAft>
                      </a:pPr>
                      <a:r>
                        <a:rPr lang="en-US" sz="2400" b="1"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Important Dates</a:t>
                      </a:r>
                      <a:endParaRPr lang="en-US" sz="24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60924585"/>
                  </a:ext>
                </a:extLst>
              </a:tr>
              <a:tr h="0">
                <a:tc>
                  <a:txBody>
                    <a:bodyPr/>
                    <a:lstStyle/>
                    <a:p>
                      <a:pPr marL="0" marR="133350" algn="ctr">
                        <a:lnSpc>
                          <a:spcPct val="107000"/>
                        </a:lnSpc>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LEA EHCY RFA Webinar</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2400" kern="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Wednesday, December 6, 2023</a:t>
                      </a:r>
                    </a:p>
                    <a:p>
                      <a:pPr marL="0" marR="0" algn="ctr">
                        <a:spcBef>
                          <a:spcPts val="0"/>
                        </a:spcBef>
                        <a:spcAft>
                          <a:spcPts val="0"/>
                        </a:spcAft>
                      </a:pPr>
                      <a:r>
                        <a:rPr lang="en-US" sz="2400" kern="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And </a:t>
                      </a:r>
                    </a:p>
                    <a:p>
                      <a:pPr marL="0" marR="0" algn="ctr">
                        <a:spcBef>
                          <a:spcPts val="0"/>
                        </a:spcBef>
                        <a:spcAft>
                          <a:spcPts val="0"/>
                        </a:spcAft>
                      </a:pPr>
                      <a:r>
                        <a:rPr lang="en-US" sz="2400" kern="1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Wednesday, December 13, 2023</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7448562"/>
                  </a:ext>
                </a:extLst>
              </a:tr>
              <a:tr h="0">
                <a:tc>
                  <a:txBody>
                    <a:bodyPr/>
                    <a:lstStyle/>
                    <a:p>
                      <a:pPr marL="0" marR="133350" algn="ctr">
                        <a:lnSpc>
                          <a:spcPct val="107000"/>
                        </a:lnSpc>
                        <a:spcBef>
                          <a:spcPts val="0"/>
                        </a:spcBef>
                        <a:spcAft>
                          <a:spcPts val="0"/>
                        </a:spcAft>
                      </a:pPr>
                      <a:r>
                        <a:rPr lang="en-US" sz="2400" dirty="0">
                          <a:effectLst/>
                          <a:latin typeface="Arial" panose="020B0604020202020204" pitchFamily="34" charset="0"/>
                          <a:ea typeface="Calibri" panose="020F0502020204030204" pitchFamily="34" charset="0"/>
                          <a:cs typeface="Arial" panose="020B0604020202020204" pitchFamily="34" charset="0"/>
                        </a:rPr>
                        <a:t>LEA-EHCY Letter of Intent (Attachment 1) Due to the CDE</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133350" algn="ctr">
                        <a:lnSpc>
                          <a:spcPct val="107000"/>
                        </a:lnSpc>
                        <a:spcBef>
                          <a:spcPts val="0"/>
                        </a:spcBef>
                        <a:spcAft>
                          <a:spcPts val="0"/>
                        </a:spcAft>
                      </a:pPr>
                      <a:r>
                        <a:rPr lang="en-US" sz="2400" dirty="0">
                          <a:effectLst/>
                          <a:latin typeface="Arial" panose="020B0604020202020204" pitchFamily="34" charset="0"/>
                          <a:ea typeface="Calibri" panose="020F0502020204030204" pitchFamily="34" charset="0"/>
                          <a:cs typeface="Arial" panose="020B0604020202020204" pitchFamily="34" charset="0"/>
                        </a:rPr>
                        <a:t>Friday, January 5, 2024, by 5 p.m.</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12175226"/>
                  </a:ext>
                </a:extLst>
              </a:tr>
              <a:tr h="0">
                <a:tc>
                  <a:txBody>
                    <a:bodyPr/>
                    <a:lstStyle/>
                    <a:p>
                      <a:pPr marL="0" marR="133350" algn="ctr">
                        <a:lnSpc>
                          <a:spcPct val="107000"/>
                        </a:lnSpc>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LEA-EHCY Application Due to the CDE</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133350" algn="ctr">
                        <a:lnSpc>
                          <a:spcPct val="107000"/>
                        </a:lnSpc>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Thursday, March 7, 2024, by 4 p.m.</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81768547"/>
                  </a:ext>
                </a:extLst>
              </a:tr>
              <a:tr h="0">
                <a:tc>
                  <a:txBody>
                    <a:bodyPr/>
                    <a:lstStyle/>
                    <a:p>
                      <a:pPr marL="0" marR="133350" algn="ctr">
                        <a:lnSpc>
                          <a:spcPct val="107000"/>
                        </a:lnSpc>
                        <a:spcBef>
                          <a:spcPts val="0"/>
                        </a:spcBef>
                        <a:spcAft>
                          <a:spcPts val="0"/>
                        </a:spcAft>
                      </a:pPr>
                      <a:r>
                        <a:rPr lang="en-US" sz="2400">
                          <a:effectLst/>
                          <a:latin typeface="Arial" panose="020B0604020202020204" pitchFamily="34" charset="0"/>
                          <a:ea typeface="Calibri" panose="020F0502020204030204" pitchFamily="34" charset="0"/>
                          <a:cs typeface="Arial" panose="020B0604020202020204" pitchFamily="34" charset="0"/>
                        </a:rPr>
                        <a:t>EHCY Readers’ Conference Conducted by the CDE</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133350" algn="ctr">
                        <a:lnSpc>
                          <a:spcPct val="107000"/>
                        </a:lnSpc>
                        <a:spcBef>
                          <a:spcPts val="0"/>
                        </a:spcBef>
                        <a:spcAft>
                          <a:spcPts val="0"/>
                        </a:spcAft>
                      </a:pPr>
                      <a:r>
                        <a:rPr lang="en-US" sz="2400" dirty="0">
                          <a:effectLst/>
                          <a:latin typeface="Arial" panose="020B0604020202020204" pitchFamily="34" charset="0"/>
                          <a:ea typeface="Calibri" panose="020F0502020204030204" pitchFamily="34" charset="0"/>
                          <a:cs typeface="Arial" panose="020B0604020202020204" pitchFamily="34" charset="0"/>
                        </a:rPr>
                        <a:t>Week of April 1, 2024</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46374933"/>
                  </a:ext>
                </a:extLst>
              </a:tr>
              <a:tr h="0">
                <a:tc>
                  <a:txBody>
                    <a:bodyPr/>
                    <a:lstStyle/>
                    <a:p>
                      <a:pPr marL="0" marR="133350" algn="ctr">
                        <a:lnSpc>
                          <a:spcPct val="107000"/>
                        </a:lnSpc>
                        <a:spcBef>
                          <a:spcPts val="0"/>
                        </a:spcBef>
                        <a:spcAft>
                          <a:spcPts val="0"/>
                        </a:spcAft>
                      </a:pPr>
                      <a:r>
                        <a:rPr lang="en-US" sz="2400">
                          <a:solidFill>
                            <a:srgbClr val="000000"/>
                          </a:solidFill>
                          <a:effectLst/>
                          <a:latin typeface="Arial" panose="020B0604020202020204" pitchFamily="34" charset="0"/>
                          <a:ea typeface="Calibri" panose="020F0502020204030204" pitchFamily="34" charset="0"/>
                          <a:cs typeface="Arial" panose="020B0604020202020204" pitchFamily="34" charset="0"/>
                        </a:rPr>
                        <a:t>Grant Award Notification Letters Mailed to the Subgrantees</a:t>
                      </a:r>
                      <a:endParaRPr lang="en-US" sz="2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133350" algn="ctr">
                        <a:lnSpc>
                          <a:spcPct val="107000"/>
                        </a:lnSpc>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After July 15, 2024</a:t>
                      </a:r>
                      <a:endParaRPr lang="en-US" sz="2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405494417"/>
                  </a:ext>
                </a:extLst>
              </a:tr>
            </a:tbl>
          </a:graphicData>
        </a:graphic>
      </p:graphicFrame>
      <p:sp>
        <p:nvSpPr>
          <p:cNvPr id="4" name="Slide Number Placeholder 3">
            <a:extLst>
              <a:ext uri="{FF2B5EF4-FFF2-40B4-BE49-F238E27FC236}">
                <a16:creationId xmlns:a16="http://schemas.microsoft.com/office/drawing/2014/main" id="{EE1F902E-D860-4826-A43A-C8F091112B75}"/>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11</a:t>
            </a:fld>
            <a:endParaRPr lang="en-US" dirty="0"/>
          </a:p>
        </p:txBody>
      </p:sp>
    </p:spTree>
    <p:extLst>
      <p:ext uri="{BB962C8B-B14F-4D97-AF65-F5344CB8AC3E}">
        <p14:creationId xmlns:p14="http://schemas.microsoft.com/office/powerpoint/2010/main" val="1518472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5085F-BE4D-4F67-A717-E7E1E5AAFD70}"/>
              </a:ext>
            </a:extLst>
          </p:cNvPr>
          <p:cNvSpPr>
            <a:spLocks noGrp="1"/>
          </p:cNvSpPr>
          <p:nvPr>
            <p:ph type="title"/>
          </p:nvPr>
        </p:nvSpPr>
        <p:spPr>
          <a:xfrm>
            <a:off x="1097280" y="286603"/>
            <a:ext cx="10058400" cy="1450757"/>
          </a:xfrm>
        </p:spPr>
        <p:txBody>
          <a:bodyPr anchor="ctr"/>
          <a:lstStyle/>
          <a:p>
            <a:r>
              <a:rPr lang="en-US" dirty="0"/>
              <a:t>16 Authorized Activities (1)</a:t>
            </a:r>
          </a:p>
        </p:txBody>
      </p:sp>
      <p:sp>
        <p:nvSpPr>
          <p:cNvPr id="3" name="Content Placeholder 2">
            <a:extLst>
              <a:ext uri="{FF2B5EF4-FFF2-40B4-BE49-F238E27FC236}">
                <a16:creationId xmlns:a16="http://schemas.microsoft.com/office/drawing/2014/main" id="{4D6F49A6-AF7B-4510-A0B4-A7E982A2E02D}"/>
              </a:ext>
            </a:extLst>
          </p:cNvPr>
          <p:cNvSpPr>
            <a:spLocks noGrp="1"/>
          </p:cNvSpPr>
          <p:nvPr>
            <p:ph idx="1"/>
          </p:nvPr>
        </p:nvSpPr>
        <p:spPr>
          <a:xfrm>
            <a:off x="1097280" y="1845733"/>
            <a:ext cx="10058400" cy="4355561"/>
          </a:xfrm>
        </p:spPr>
        <p:txBody>
          <a:bodyPr>
            <a:normAutofit/>
          </a:bodyPr>
          <a:lstStyle/>
          <a:p>
            <a:pPr marL="681038" indent="-457200">
              <a:buFont typeface="+mj-lt"/>
              <a:buAutoNum type="arabicPeriod"/>
            </a:pPr>
            <a:r>
              <a:rPr lang="en-US" altLang="en-US" dirty="0"/>
              <a:t>Tutoring, supplemental services, and enriched educational services</a:t>
            </a:r>
          </a:p>
          <a:p>
            <a:pPr marL="681038" indent="-457200">
              <a:buFont typeface="+mj-lt"/>
              <a:buAutoNum type="arabicPeriod"/>
            </a:pPr>
            <a:r>
              <a:rPr lang="en-US" altLang="en-US" dirty="0"/>
              <a:t>Expedited evaluations</a:t>
            </a:r>
          </a:p>
          <a:p>
            <a:pPr marL="681038" indent="-457200">
              <a:buFont typeface="+mj-lt"/>
              <a:buAutoNum type="arabicPeriod"/>
            </a:pPr>
            <a:r>
              <a:rPr lang="en-US" altLang="en-US" dirty="0"/>
              <a:t>Professional development</a:t>
            </a:r>
          </a:p>
          <a:p>
            <a:pPr marL="681038" indent="-457200">
              <a:buFont typeface="+mj-lt"/>
              <a:buAutoNum type="arabicPeriod"/>
            </a:pPr>
            <a:r>
              <a:rPr lang="en-US" altLang="en-US" dirty="0"/>
              <a:t>Referral services</a:t>
            </a:r>
          </a:p>
          <a:p>
            <a:pPr marL="681038" indent="-457200">
              <a:buFont typeface="+mj-lt"/>
              <a:buAutoNum type="arabicPeriod"/>
            </a:pPr>
            <a:r>
              <a:rPr lang="en-US" altLang="en-US" dirty="0"/>
              <a:t>Assistance to defray the cost of transportation</a:t>
            </a:r>
          </a:p>
          <a:p>
            <a:pPr marL="681038" indent="-457200">
              <a:buFont typeface="+mj-lt"/>
              <a:buAutoNum type="arabicPeriod"/>
            </a:pPr>
            <a:r>
              <a:rPr lang="en-US" altLang="en-US" dirty="0"/>
              <a:t>Early childhood education programs</a:t>
            </a:r>
          </a:p>
        </p:txBody>
      </p:sp>
      <p:sp>
        <p:nvSpPr>
          <p:cNvPr id="4" name="Slide Number Placeholder 3">
            <a:extLst>
              <a:ext uri="{FF2B5EF4-FFF2-40B4-BE49-F238E27FC236}">
                <a16:creationId xmlns:a16="http://schemas.microsoft.com/office/drawing/2014/main" id="{D1B9BE47-CD44-4E99-92A3-72A85F56DA6C}"/>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12</a:t>
            </a:fld>
            <a:endParaRPr lang="en-US" dirty="0"/>
          </a:p>
        </p:txBody>
      </p:sp>
    </p:spTree>
    <p:extLst>
      <p:ext uri="{BB962C8B-B14F-4D97-AF65-F5344CB8AC3E}">
        <p14:creationId xmlns:p14="http://schemas.microsoft.com/office/powerpoint/2010/main" val="558835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B54E6-CA7E-4B18-8225-B9D24460C510}"/>
              </a:ext>
            </a:extLst>
          </p:cNvPr>
          <p:cNvSpPr>
            <a:spLocks noGrp="1"/>
          </p:cNvSpPr>
          <p:nvPr>
            <p:ph type="title"/>
          </p:nvPr>
        </p:nvSpPr>
        <p:spPr>
          <a:xfrm>
            <a:off x="1097280" y="286603"/>
            <a:ext cx="10058400" cy="1450757"/>
          </a:xfrm>
        </p:spPr>
        <p:txBody>
          <a:bodyPr anchor="ctr"/>
          <a:lstStyle/>
          <a:p>
            <a:r>
              <a:rPr lang="en-US" dirty="0"/>
              <a:t>16 Authorized Activities (2)</a:t>
            </a:r>
          </a:p>
        </p:txBody>
      </p:sp>
      <p:sp>
        <p:nvSpPr>
          <p:cNvPr id="3" name="Content Placeholder 2">
            <a:extLst>
              <a:ext uri="{FF2B5EF4-FFF2-40B4-BE49-F238E27FC236}">
                <a16:creationId xmlns:a16="http://schemas.microsoft.com/office/drawing/2014/main" id="{3D721A7A-81A9-48D2-B0AF-CF444DDE21BE}"/>
              </a:ext>
            </a:extLst>
          </p:cNvPr>
          <p:cNvSpPr>
            <a:spLocks noGrp="1"/>
          </p:cNvSpPr>
          <p:nvPr>
            <p:ph idx="1"/>
          </p:nvPr>
        </p:nvSpPr>
        <p:spPr>
          <a:xfrm>
            <a:off x="1097280" y="1845733"/>
            <a:ext cx="10058400" cy="4355561"/>
          </a:xfrm>
        </p:spPr>
        <p:txBody>
          <a:bodyPr>
            <a:normAutofit/>
          </a:bodyPr>
          <a:lstStyle/>
          <a:p>
            <a:pPr marL="681038" indent="-457200">
              <a:buFont typeface="+mj-lt"/>
              <a:buAutoNum type="arabicPeriod" startAt="7"/>
            </a:pPr>
            <a:r>
              <a:rPr lang="en-US" altLang="en-US" dirty="0"/>
              <a:t> Services to attract, engage, and retain students in programs</a:t>
            </a:r>
          </a:p>
          <a:p>
            <a:pPr marL="681038" indent="-457200">
              <a:buFont typeface="+mj-lt"/>
              <a:buAutoNum type="arabicPeriod" startAt="7"/>
            </a:pPr>
            <a:r>
              <a:rPr lang="en-US" altLang="en-US" dirty="0"/>
              <a:t> Before, after school, and summer programs</a:t>
            </a:r>
          </a:p>
          <a:p>
            <a:pPr marL="681038" indent="-457200">
              <a:buFont typeface="+mj-lt"/>
              <a:buAutoNum type="arabicPeriod" startAt="7"/>
            </a:pPr>
            <a:r>
              <a:rPr lang="en-US" altLang="en-US" dirty="0"/>
              <a:t> School supplies</a:t>
            </a:r>
          </a:p>
          <a:p>
            <a:pPr marL="681038" indent="-457200">
              <a:buFont typeface="+mj-lt"/>
              <a:buAutoNum type="arabicPeriod" startAt="7"/>
            </a:pPr>
            <a:r>
              <a:rPr lang="en-US" altLang="en-US" dirty="0"/>
              <a:t> Fees for tracking, obtaining, and transferring records</a:t>
            </a:r>
          </a:p>
          <a:p>
            <a:pPr marL="681038" indent="-457200">
              <a:buFont typeface="+mj-lt"/>
              <a:buAutoNum type="arabicPeriod" startAt="7"/>
            </a:pPr>
            <a:r>
              <a:rPr lang="en-US" altLang="en-US" dirty="0"/>
              <a:t> Parent education and training</a:t>
            </a:r>
          </a:p>
          <a:p>
            <a:pPr marL="681038" indent="-457200">
              <a:buFont typeface="+mj-lt"/>
              <a:buAutoNum type="arabicPeriod" startAt="7"/>
            </a:pPr>
            <a:r>
              <a:rPr lang="en-US" altLang="en-US" dirty="0"/>
              <a:t> Coordination between school and agencies</a:t>
            </a:r>
            <a:endParaRPr lang="en-US" dirty="0"/>
          </a:p>
        </p:txBody>
      </p:sp>
      <p:sp>
        <p:nvSpPr>
          <p:cNvPr id="4" name="Slide Number Placeholder 3">
            <a:extLst>
              <a:ext uri="{FF2B5EF4-FFF2-40B4-BE49-F238E27FC236}">
                <a16:creationId xmlns:a16="http://schemas.microsoft.com/office/drawing/2014/main" id="{1B9F751F-77F8-402E-80AB-0A19D16E3457}"/>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13</a:t>
            </a:fld>
            <a:endParaRPr lang="en-US" dirty="0"/>
          </a:p>
        </p:txBody>
      </p:sp>
    </p:spTree>
    <p:extLst>
      <p:ext uri="{BB962C8B-B14F-4D97-AF65-F5344CB8AC3E}">
        <p14:creationId xmlns:p14="http://schemas.microsoft.com/office/powerpoint/2010/main" val="1467810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5D9B7-C644-4755-B93C-3717B3480635}"/>
              </a:ext>
            </a:extLst>
          </p:cNvPr>
          <p:cNvSpPr>
            <a:spLocks noGrp="1"/>
          </p:cNvSpPr>
          <p:nvPr>
            <p:ph type="title"/>
          </p:nvPr>
        </p:nvSpPr>
        <p:spPr>
          <a:xfrm>
            <a:off x="1097280" y="286603"/>
            <a:ext cx="10058400" cy="1450757"/>
          </a:xfrm>
        </p:spPr>
        <p:txBody>
          <a:bodyPr anchor="ctr"/>
          <a:lstStyle/>
          <a:p>
            <a:r>
              <a:rPr lang="en-US" dirty="0"/>
              <a:t>16 Authorized Activities (3)</a:t>
            </a:r>
          </a:p>
        </p:txBody>
      </p:sp>
      <p:sp>
        <p:nvSpPr>
          <p:cNvPr id="3" name="Content Placeholder 2">
            <a:extLst>
              <a:ext uri="{FF2B5EF4-FFF2-40B4-BE49-F238E27FC236}">
                <a16:creationId xmlns:a16="http://schemas.microsoft.com/office/drawing/2014/main" id="{8422C20A-9741-47C8-A341-831AE4A1311D}"/>
              </a:ext>
            </a:extLst>
          </p:cNvPr>
          <p:cNvSpPr>
            <a:spLocks noGrp="1"/>
          </p:cNvSpPr>
          <p:nvPr>
            <p:ph idx="1"/>
          </p:nvPr>
        </p:nvSpPr>
        <p:spPr>
          <a:xfrm>
            <a:off x="1097280" y="1845733"/>
            <a:ext cx="10295068" cy="4355561"/>
          </a:xfrm>
        </p:spPr>
        <p:txBody>
          <a:bodyPr>
            <a:normAutofit/>
          </a:bodyPr>
          <a:lstStyle/>
          <a:p>
            <a:pPr marL="681038" indent="-457200">
              <a:buFont typeface="+mj-lt"/>
              <a:buAutoNum type="arabicPeriod" startAt="13"/>
            </a:pPr>
            <a:r>
              <a:rPr lang="en-US" altLang="en-US" dirty="0"/>
              <a:t> Student services and referrals</a:t>
            </a:r>
          </a:p>
          <a:p>
            <a:pPr marL="681038" indent="-457200">
              <a:buFont typeface="+mj-lt"/>
              <a:buAutoNum type="arabicPeriod" startAt="13"/>
            </a:pPr>
            <a:r>
              <a:rPr lang="en-US" altLang="en-US" dirty="0"/>
              <a:t> Activities to address issues related to domestic violence</a:t>
            </a:r>
          </a:p>
          <a:p>
            <a:pPr marL="681038" indent="-457200">
              <a:buFont typeface="+mj-lt"/>
              <a:buAutoNum type="arabicPeriod" startAt="13"/>
            </a:pPr>
            <a:r>
              <a:rPr lang="en-US" altLang="en-US" dirty="0"/>
              <a:t> Adaption of space and purchase of supplies for any non-school facility</a:t>
            </a:r>
          </a:p>
          <a:p>
            <a:pPr marL="681038" indent="-457200">
              <a:buFont typeface="+mj-lt"/>
              <a:buAutoNum type="arabicPeriod" startAt="13"/>
            </a:pPr>
            <a:r>
              <a:rPr lang="en-US" altLang="en-US" dirty="0"/>
              <a:t> Other extraordinary or emergency assistance to attend school</a:t>
            </a:r>
          </a:p>
        </p:txBody>
      </p:sp>
      <p:sp>
        <p:nvSpPr>
          <p:cNvPr id="4" name="Slide Number Placeholder 3">
            <a:extLst>
              <a:ext uri="{FF2B5EF4-FFF2-40B4-BE49-F238E27FC236}">
                <a16:creationId xmlns:a16="http://schemas.microsoft.com/office/drawing/2014/main" id="{2421DE9B-9440-459A-848D-D8F1B4E45280}"/>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14</a:t>
            </a:fld>
            <a:endParaRPr lang="en-US" dirty="0"/>
          </a:p>
        </p:txBody>
      </p:sp>
    </p:spTree>
    <p:extLst>
      <p:ext uri="{BB962C8B-B14F-4D97-AF65-F5344CB8AC3E}">
        <p14:creationId xmlns:p14="http://schemas.microsoft.com/office/powerpoint/2010/main" val="3351614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721D5-DF95-4F51-AEE7-6FD321BCD22A}"/>
              </a:ext>
            </a:extLst>
          </p:cNvPr>
          <p:cNvSpPr>
            <a:spLocks noGrp="1"/>
          </p:cNvSpPr>
          <p:nvPr>
            <p:ph type="title"/>
          </p:nvPr>
        </p:nvSpPr>
        <p:spPr>
          <a:xfrm>
            <a:off x="1097280" y="286603"/>
            <a:ext cx="10058400" cy="1450757"/>
          </a:xfrm>
        </p:spPr>
        <p:txBody>
          <a:bodyPr anchor="ctr"/>
          <a:lstStyle/>
          <a:p>
            <a:r>
              <a:rPr lang="en-US" dirty="0"/>
              <a:t>Eligibility (1)</a:t>
            </a:r>
          </a:p>
        </p:txBody>
      </p:sp>
      <p:sp>
        <p:nvSpPr>
          <p:cNvPr id="3" name="Content Placeholder 2">
            <a:extLst>
              <a:ext uri="{FF2B5EF4-FFF2-40B4-BE49-F238E27FC236}">
                <a16:creationId xmlns:a16="http://schemas.microsoft.com/office/drawing/2014/main" id="{62196FFD-B18A-4506-ACC9-FE467A31F03B}"/>
              </a:ext>
            </a:extLst>
          </p:cNvPr>
          <p:cNvSpPr>
            <a:spLocks noGrp="1"/>
          </p:cNvSpPr>
          <p:nvPr>
            <p:ph idx="1"/>
          </p:nvPr>
        </p:nvSpPr>
        <p:spPr>
          <a:xfrm>
            <a:off x="1097280" y="1845733"/>
            <a:ext cx="10058400" cy="4355561"/>
          </a:xfrm>
        </p:spPr>
        <p:txBody>
          <a:bodyPr>
            <a:normAutofit/>
          </a:bodyPr>
          <a:lstStyle/>
          <a:p>
            <a:r>
              <a:rPr lang="en-US" altLang="en-US" dirty="0"/>
              <a:t>LEAs with a minimum of 50 enrolled homeless students</a:t>
            </a:r>
          </a:p>
          <a:p>
            <a:pPr lvl="1"/>
            <a:r>
              <a:rPr lang="en-US" altLang="en-US" dirty="0"/>
              <a:t>School districts</a:t>
            </a:r>
          </a:p>
          <a:p>
            <a:pPr lvl="1"/>
            <a:r>
              <a:rPr lang="en-US" altLang="en-US" dirty="0"/>
              <a:t>Direct-funded charter schools</a:t>
            </a:r>
          </a:p>
          <a:p>
            <a:pPr lvl="1"/>
            <a:r>
              <a:rPr lang="en-US" altLang="en-US" dirty="0"/>
              <a:t>Consortium of LEAs</a:t>
            </a:r>
          </a:p>
          <a:p>
            <a:pPr lvl="0"/>
            <a:r>
              <a:rPr lang="en-US" altLang="en-US" dirty="0"/>
              <a:t>There is a different and separate RFA for just LEAs and COEs – this was new in the last cycle of the RFA</a:t>
            </a:r>
            <a:endParaRPr lang="en-US" dirty="0"/>
          </a:p>
        </p:txBody>
      </p:sp>
      <p:sp>
        <p:nvSpPr>
          <p:cNvPr id="4" name="Slide Number Placeholder 3">
            <a:extLst>
              <a:ext uri="{FF2B5EF4-FFF2-40B4-BE49-F238E27FC236}">
                <a16:creationId xmlns:a16="http://schemas.microsoft.com/office/drawing/2014/main" id="{65461CEC-8CE0-49A6-AB11-C4446A337171}"/>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15</a:t>
            </a:fld>
            <a:endParaRPr lang="en-US" dirty="0"/>
          </a:p>
        </p:txBody>
      </p:sp>
    </p:spTree>
    <p:extLst>
      <p:ext uri="{BB962C8B-B14F-4D97-AF65-F5344CB8AC3E}">
        <p14:creationId xmlns:p14="http://schemas.microsoft.com/office/powerpoint/2010/main" val="1140925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721D5-DF95-4F51-AEE7-6FD321BCD22A}"/>
              </a:ext>
            </a:extLst>
          </p:cNvPr>
          <p:cNvSpPr>
            <a:spLocks noGrp="1"/>
          </p:cNvSpPr>
          <p:nvPr>
            <p:ph type="title"/>
          </p:nvPr>
        </p:nvSpPr>
        <p:spPr>
          <a:xfrm>
            <a:off x="1097280" y="286603"/>
            <a:ext cx="10058400" cy="1450757"/>
          </a:xfrm>
        </p:spPr>
        <p:txBody>
          <a:bodyPr anchor="ctr"/>
          <a:lstStyle/>
          <a:p>
            <a:r>
              <a:rPr lang="en-US" dirty="0"/>
              <a:t>Eligibility (2)</a:t>
            </a:r>
          </a:p>
        </p:txBody>
      </p:sp>
      <p:sp>
        <p:nvSpPr>
          <p:cNvPr id="3" name="Content Placeholder 2">
            <a:extLst>
              <a:ext uri="{FF2B5EF4-FFF2-40B4-BE49-F238E27FC236}">
                <a16:creationId xmlns:a16="http://schemas.microsoft.com/office/drawing/2014/main" id="{62196FFD-B18A-4506-ACC9-FE467A31F03B}"/>
              </a:ext>
            </a:extLst>
          </p:cNvPr>
          <p:cNvSpPr>
            <a:spLocks noGrp="1"/>
          </p:cNvSpPr>
          <p:nvPr>
            <p:ph idx="1"/>
          </p:nvPr>
        </p:nvSpPr>
        <p:spPr>
          <a:xfrm>
            <a:off x="1097280" y="1845733"/>
            <a:ext cx="10058400" cy="4355561"/>
          </a:xfrm>
        </p:spPr>
        <p:txBody>
          <a:bodyPr>
            <a:noAutofit/>
          </a:bodyPr>
          <a:lstStyle/>
          <a:p>
            <a:r>
              <a:rPr lang="en-US" dirty="0"/>
              <a:t>The number of enrolled homeless children and youth used for your application should be consistent with the enrollment found in the CDE’s 2022–23 DataQuest reports. Further instructions are on slides 31–33 of this presentation</a:t>
            </a:r>
          </a:p>
          <a:p>
            <a:r>
              <a:rPr lang="en-US" dirty="0"/>
              <a:t>LEAs are to use their districtwide homeless enrollment count including charter schools</a:t>
            </a:r>
          </a:p>
          <a:p>
            <a:r>
              <a:rPr lang="en-US" dirty="0"/>
              <a:t>For those LEAs that do not have at least 50 enrolled homeless children and youth, a consortium of LEAs can be created to meet the application criteria</a:t>
            </a:r>
          </a:p>
        </p:txBody>
      </p:sp>
      <p:sp>
        <p:nvSpPr>
          <p:cNvPr id="4" name="Slide Number Placeholder 3">
            <a:extLst>
              <a:ext uri="{FF2B5EF4-FFF2-40B4-BE49-F238E27FC236}">
                <a16:creationId xmlns:a16="http://schemas.microsoft.com/office/drawing/2014/main" id="{65461CEC-8CE0-49A6-AB11-C4446A337171}"/>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16</a:t>
            </a:fld>
            <a:endParaRPr lang="en-US" dirty="0"/>
          </a:p>
        </p:txBody>
      </p:sp>
    </p:spTree>
    <p:extLst>
      <p:ext uri="{BB962C8B-B14F-4D97-AF65-F5344CB8AC3E}">
        <p14:creationId xmlns:p14="http://schemas.microsoft.com/office/powerpoint/2010/main" val="1215830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88889-8B0E-4C2B-90F1-8F3FF81D430E}"/>
              </a:ext>
            </a:extLst>
          </p:cNvPr>
          <p:cNvSpPr>
            <a:spLocks noGrp="1"/>
          </p:cNvSpPr>
          <p:nvPr>
            <p:ph type="title"/>
          </p:nvPr>
        </p:nvSpPr>
        <p:spPr>
          <a:xfrm>
            <a:off x="1097280" y="286603"/>
            <a:ext cx="10058400" cy="1450757"/>
          </a:xfrm>
        </p:spPr>
        <p:txBody>
          <a:bodyPr anchor="ctr"/>
          <a:lstStyle/>
          <a:p>
            <a:r>
              <a:rPr lang="en-US" dirty="0"/>
              <a:t>LEAs as a Consortium</a:t>
            </a:r>
          </a:p>
        </p:txBody>
      </p:sp>
      <p:sp>
        <p:nvSpPr>
          <p:cNvPr id="3" name="Content Placeholder 2">
            <a:extLst>
              <a:ext uri="{FF2B5EF4-FFF2-40B4-BE49-F238E27FC236}">
                <a16:creationId xmlns:a16="http://schemas.microsoft.com/office/drawing/2014/main" id="{15C780AD-B415-48F8-94D6-90D8F0066F57}"/>
              </a:ext>
            </a:extLst>
          </p:cNvPr>
          <p:cNvSpPr>
            <a:spLocks noGrp="1"/>
          </p:cNvSpPr>
          <p:nvPr>
            <p:ph idx="1"/>
          </p:nvPr>
        </p:nvSpPr>
        <p:spPr>
          <a:xfrm>
            <a:off x="1097280" y="1845733"/>
            <a:ext cx="10058400" cy="4355561"/>
          </a:xfrm>
        </p:spPr>
        <p:txBody>
          <a:bodyPr>
            <a:normAutofit/>
          </a:bodyPr>
          <a:lstStyle/>
          <a:p>
            <a:r>
              <a:rPr lang="en-US" dirty="0"/>
              <a:t>LEAs that apply as a consortium must remain in the consortium for the entire three-year project period. </a:t>
            </a:r>
          </a:p>
          <a:p>
            <a:r>
              <a:rPr lang="en-US" dirty="0"/>
              <a:t>One LEA in the consortium must serve as the lead. </a:t>
            </a:r>
          </a:p>
          <a:p>
            <a:r>
              <a:rPr lang="en-US" dirty="0"/>
              <a:t>Further information and details about LEAs as a consortium are on page 5 of the RFA.</a:t>
            </a:r>
          </a:p>
        </p:txBody>
      </p:sp>
      <p:sp>
        <p:nvSpPr>
          <p:cNvPr id="4" name="Slide Number Placeholder 3">
            <a:extLst>
              <a:ext uri="{FF2B5EF4-FFF2-40B4-BE49-F238E27FC236}">
                <a16:creationId xmlns:a16="http://schemas.microsoft.com/office/drawing/2014/main" id="{BB4F4050-131E-4C09-A121-1AD227EB2203}"/>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17</a:t>
            </a:fld>
            <a:endParaRPr lang="en-US" dirty="0"/>
          </a:p>
        </p:txBody>
      </p:sp>
    </p:spTree>
    <p:extLst>
      <p:ext uri="{BB962C8B-B14F-4D97-AF65-F5344CB8AC3E}">
        <p14:creationId xmlns:p14="http://schemas.microsoft.com/office/powerpoint/2010/main" val="701131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56556-BEB2-4976-947E-3169A1EBB82B}"/>
              </a:ext>
            </a:extLst>
          </p:cNvPr>
          <p:cNvSpPr>
            <a:spLocks noGrp="1"/>
          </p:cNvSpPr>
          <p:nvPr>
            <p:ph type="title"/>
          </p:nvPr>
        </p:nvSpPr>
        <p:spPr>
          <a:xfrm>
            <a:off x="1097280" y="286603"/>
            <a:ext cx="10058400" cy="1450757"/>
          </a:xfrm>
        </p:spPr>
        <p:txBody>
          <a:bodyPr anchor="ctr"/>
          <a:lstStyle/>
          <a:p>
            <a:r>
              <a:rPr lang="en-US" dirty="0"/>
              <a:t>New Submission Protocols </a:t>
            </a:r>
          </a:p>
        </p:txBody>
      </p:sp>
      <p:sp>
        <p:nvSpPr>
          <p:cNvPr id="3" name="Content Placeholder 2">
            <a:extLst>
              <a:ext uri="{FF2B5EF4-FFF2-40B4-BE49-F238E27FC236}">
                <a16:creationId xmlns:a16="http://schemas.microsoft.com/office/drawing/2014/main" id="{21C4AEDF-6A51-4DE8-AB4C-E9A21A66E46B}"/>
              </a:ext>
            </a:extLst>
          </p:cNvPr>
          <p:cNvSpPr>
            <a:spLocks noGrp="1"/>
          </p:cNvSpPr>
          <p:nvPr>
            <p:ph idx="1"/>
          </p:nvPr>
        </p:nvSpPr>
        <p:spPr>
          <a:xfrm>
            <a:off x="1097280" y="1845733"/>
            <a:ext cx="9951021" cy="4355561"/>
          </a:xfrm>
        </p:spPr>
        <p:txBody>
          <a:bodyPr>
            <a:normAutofit/>
          </a:bodyPr>
          <a:lstStyle/>
          <a:p>
            <a:pPr>
              <a:spcAft>
                <a:spcPts val="200"/>
              </a:spcAft>
            </a:pPr>
            <a:r>
              <a:rPr lang="en-US" dirty="0"/>
              <a:t>All applications will be screened for compliance with the RFA requirements and Scoring Rubric. The application must:</a:t>
            </a:r>
          </a:p>
          <a:p>
            <a:pPr lvl="1"/>
            <a:r>
              <a:rPr lang="en-US" dirty="0"/>
              <a:t>Be submitted via email to </a:t>
            </a:r>
            <a:r>
              <a:rPr lang="en-US" dirty="0">
                <a:hlinkClick r:id="rId3"/>
              </a:rPr>
              <a:t>HERFA@cde.ca.gov</a:t>
            </a:r>
            <a:r>
              <a:rPr lang="en-US" dirty="0"/>
              <a:t> by Thursday, March 7, 2024, by 4 p.m. </a:t>
            </a:r>
          </a:p>
          <a:p>
            <a:pPr>
              <a:spcAft>
                <a:spcPts val="200"/>
              </a:spcAft>
            </a:pPr>
            <a:r>
              <a:rPr lang="en-US" dirty="0"/>
              <a:t>The email must include a contact name, email address, phone number, and the name of the LEA. </a:t>
            </a:r>
          </a:p>
          <a:p>
            <a:pPr>
              <a:spcAft>
                <a:spcPts val="200"/>
              </a:spcAft>
            </a:pPr>
            <a:r>
              <a:rPr lang="en-US" dirty="0"/>
              <a:t>The applicant will receive email confirmation when the application is received by the CDE.</a:t>
            </a:r>
          </a:p>
        </p:txBody>
      </p:sp>
      <p:sp>
        <p:nvSpPr>
          <p:cNvPr id="4" name="Slide Number Placeholder 3">
            <a:extLst>
              <a:ext uri="{FF2B5EF4-FFF2-40B4-BE49-F238E27FC236}">
                <a16:creationId xmlns:a16="http://schemas.microsoft.com/office/drawing/2014/main" id="{E87DF4C1-ECE2-47A0-AF9A-C59C2CEE24FC}"/>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18</a:t>
            </a:fld>
            <a:endParaRPr lang="en-US" dirty="0"/>
          </a:p>
        </p:txBody>
      </p:sp>
    </p:spTree>
    <p:extLst>
      <p:ext uri="{BB962C8B-B14F-4D97-AF65-F5344CB8AC3E}">
        <p14:creationId xmlns:p14="http://schemas.microsoft.com/office/powerpoint/2010/main" val="3751221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4D6FC-6929-9E4C-BF13-2AF09F852833}"/>
              </a:ext>
            </a:extLst>
          </p:cNvPr>
          <p:cNvSpPr>
            <a:spLocks noGrp="1"/>
          </p:cNvSpPr>
          <p:nvPr>
            <p:ph type="title"/>
          </p:nvPr>
        </p:nvSpPr>
        <p:spPr>
          <a:xfrm>
            <a:off x="1097280" y="286603"/>
            <a:ext cx="10058400" cy="1450757"/>
          </a:xfrm>
        </p:spPr>
        <p:txBody>
          <a:bodyPr anchor="ctr"/>
          <a:lstStyle/>
          <a:p>
            <a:r>
              <a:rPr lang="en-US" dirty="0"/>
              <a:t>Submission (1)</a:t>
            </a:r>
          </a:p>
        </p:txBody>
      </p:sp>
      <p:sp>
        <p:nvSpPr>
          <p:cNvPr id="10" name="Content Placeholder 3">
            <a:extLst>
              <a:ext uri="{FF2B5EF4-FFF2-40B4-BE49-F238E27FC236}">
                <a16:creationId xmlns:a16="http://schemas.microsoft.com/office/drawing/2014/main" id="{07569C7D-0749-904E-B2A8-5BFA06F469CB}"/>
              </a:ext>
            </a:extLst>
          </p:cNvPr>
          <p:cNvSpPr>
            <a:spLocks noGrp="1"/>
          </p:cNvSpPr>
          <p:nvPr>
            <p:ph sz="half" idx="2"/>
          </p:nvPr>
        </p:nvSpPr>
        <p:spPr>
          <a:xfrm>
            <a:off x="1035051" y="1736724"/>
            <a:ext cx="4938712" cy="4121815"/>
          </a:xfrm>
          <a:solidFill>
            <a:schemeClr val="accent2">
              <a:lumMod val="60000"/>
              <a:lumOff val="40000"/>
            </a:schemeClr>
          </a:solidFill>
        </p:spPr>
        <p:txBody>
          <a:bodyPr>
            <a:noAutofit/>
          </a:bodyPr>
          <a:lstStyle/>
          <a:p>
            <a:r>
              <a:rPr lang="en-US" altLang="en-US" dirty="0"/>
              <a:t>17 single-spaced pages for narrative only</a:t>
            </a:r>
          </a:p>
          <a:p>
            <a:r>
              <a:rPr lang="en-US" altLang="en-US" dirty="0"/>
              <a:t>Budget narrative is not part of the 17 pages</a:t>
            </a:r>
          </a:p>
          <a:p>
            <a:r>
              <a:rPr lang="en-US" altLang="en-US" dirty="0"/>
              <a:t>No additional attachments will be read or reviewed</a:t>
            </a:r>
          </a:p>
          <a:p>
            <a:r>
              <a:rPr lang="en-US" altLang="en-US" dirty="0"/>
              <a:t>Hand delivery is no longer an option</a:t>
            </a:r>
            <a:endParaRPr lang="en-US" dirty="0"/>
          </a:p>
        </p:txBody>
      </p:sp>
      <p:sp>
        <p:nvSpPr>
          <p:cNvPr id="6" name="Content Placeholder 5">
            <a:extLst>
              <a:ext uri="{FF2B5EF4-FFF2-40B4-BE49-F238E27FC236}">
                <a16:creationId xmlns:a16="http://schemas.microsoft.com/office/drawing/2014/main" id="{6CC0DA81-DFF4-DF44-9A45-05425E6767DC}"/>
              </a:ext>
            </a:extLst>
          </p:cNvPr>
          <p:cNvSpPr>
            <a:spLocks noGrp="1"/>
          </p:cNvSpPr>
          <p:nvPr>
            <p:ph sz="quarter" idx="4"/>
          </p:nvPr>
        </p:nvSpPr>
        <p:spPr>
          <a:xfrm>
            <a:off x="6218239" y="1735395"/>
            <a:ext cx="4937125" cy="4121815"/>
          </a:xfrm>
          <a:solidFill>
            <a:schemeClr val="bg2"/>
          </a:solidFill>
        </p:spPr>
        <p:txBody>
          <a:bodyPr>
            <a:noAutofit/>
          </a:bodyPr>
          <a:lstStyle/>
          <a:p>
            <a:r>
              <a:rPr lang="en-US" altLang="en-US" dirty="0"/>
              <a:t>Application deadline is on or before 4 p.m. on Thursday, March 7, 2024 – *NEW* electronic submissions must meet the 4 p.m. deadline</a:t>
            </a:r>
          </a:p>
          <a:p>
            <a:r>
              <a:rPr lang="en-US" altLang="en-US" dirty="0"/>
              <a:t>Mailed, faxed or late applications will not be accepted</a:t>
            </a:r>
          </a:p>
        </p:txBody>
      </p:sp>
      <p:sp>
        <p:nvSpPr>
          <p:cNvPr id="7" name="Slide Number Placeholder 6">
            <a:extLst>
              <a:ext uri="{FF2B5EF4-FFF2-40B4-BE49-F238E27FC236}">
                <a16:creationId xmlns:a16="http://schemas.microsoft.com/office/drawing/2014/main" id="{DFDC9EB9-CB43-0C4E-88CC-EC7792BECF6C}"/>
              </a:ext>
            </a:extLst>
          </p:cNvPr>
          <p:cNvSpPr>
            <a:spLocks noGrp="1"/>
          </p:cNvSpPr>
          <p:nvPr>
            <p:ph type="sldNum" sz="quarter" idx="12"/>
          </p:nvPr>
        </p:nvSpPr>
        <p:spPr>
          <a:xfrm>
            <a:off x="9825629" y="6431189"/>
            <a:ext cx="1312025" cy="365125"/>
          </a:xfrm>
        </p:spPr>
        <p:txBody>
          <a:bodyPr/>
          <a:lstStyle/>
          <a:p>
            <a:fld id="{1E47FE53-EBF0-4DA7-9D9D-CC1C3A20F3CB}" type="slidenum">
              <a:rPr lang="en-US" smtClean="0"/>
              <a:pPr/>
              <a:t>19</a:t>
            </a:fld>
            <a:endParaRPr lang="en-US" dirty="0"/>
          </a:p>
        </p:txBody>
      </p:sp>
    </p:spTree>
    <p:extLst>
      <p:ext uri="{BB962C8B-B14F-4D97-AF65-F5344CB8AC3E}">
        <p14:creationId xmlns:p14="http://schemas.microsoft.com/office/powerpoint/2010/main" val="2167309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369E6-2743-4F41-AB72-518A8B0E3870}"/>
              </a:ext>
            </a:extLst>
          </p:cNvPr>
          <p:cNvSpPr>
            <a:spLocks noGrp="1"/>
          </p:cNvSpPr>
          <p:nvPr>
            <p:ph type="title"/>
          </p:nvPr>
        </p:nvSpPr>
        <p:spPr>
          <a:xfrm>
            <a:off x="282633" y="374073"/>
            <a:ext cx="3507971" cy="2506286"/>
          </a:xfrm>
        </p:spPr>
        <p:txBody>
          <a:bodyPr anchor="ctr"/>
          <a:lstStyle/>
          <a:p>
            <a:r>
              <a:rPr lang="en-US" dirty="0"/>
              <a:t>Welcome…</a:t>
            </a:r>
          </a:p>
        </p:txBody>
      </p:sp>
      <p:sp>
        <p:nvSpPr>
          <p:cNvPr id="8" name="Content Placeholder 7">
            <a:extLst>
              <a:ext uri="{FF2B5EF4-FFF2-40B4-BE49-F238E27FC236}">
                <a16:creationId xmlns:a16="http://schemas.microsoft.com/office/drawing/2014/main" id="{5C60A23F-1596-4BBE-AEC8-C274053DDA00}"/>
              </a:ext>
            </a:extLst>
          </p:cNvPr>
          <p:cNvSpPr>
            <a:spLocks noGrp="1"/>
          </p:cNvSpPr>
          <p:nvPr>
            <p:ph idx="1"/>
          </p:nvPr>
        </p:nvSpPr>
        <p:spPr>
          <a:xfrm>
            <a:off x="4272741" y="374073"/>
            <a:ext cx="7631083" cy="5931131"/>
          </a:xfrm>
        </p:spPr>
        <p:txBody>
          <a:bodyPr/>
          <a:lstStyle/>
          <a:p>
            <a:pPr lvl="0"/>
            <a:endParaRPr lang="en-US" dirty="0"/>
          </a:p>
          <a:p>
            <a:pPr lvl="0"/>
            <a:r>
              <a:rPr lang="en-US" dirty="0"/>
              <a:t>Thank you for being a part of today’s webinar presentation</a:t>
            </a:r>
          </a:p>
          <a:p>
            <a:pPr lvl="0"/>
            <a:r>
              <a:rPr lang="en-US" dirty="0"/>
              <a:t>This presentation will not be recorded; however, slides will be posted on the California Department of Education’s (CDE’s) Request for Applications (RFA) web page at </a:t>
            </a:r>
            <a:r>
              <a:rPr lang="en-US" dirty="0">
                <a:hlinkClick r:id="rId3" tooltip="California Department of Education’s Request for Applications web page."/>
              </a:rPr>
              <a:t>https://www.cde.ca.gov/fg/fo/r8/ehcylea24.asp</a:t>
            </a:r>
            <a:endParaRPr lang="en-US" dirty="0"/>
          </a:p>
          <a:p>
            <a:endParaRPr lang="en-US" dirty="0"/>
          </a:p>
        </p:txBody>
      </p:sp>
      <p:sp>
        <p:nvSpPr>
          <p:cNvPr id="5" name="Slide Number Placeholder 4">
            <a:extLst>
              <a:ext uri="{FF2B5EF4-FFF2-40B4-BE49-F238E27FC236}">
                <a16:creationId xmlns:a16="http://schemas.microsoft.com/office/drawing/2014/main" id="{B9577BCC-445E-401F-A480-5FA00E024ED1}"/>
              </a:ext>
            </a:extLst>
          </p:cNvPr>
          <p:cNvSpPr>
            <a:spLocks noGrp="1"/>
          </p:cNvSpPr>
          <p:nvPr>
            <p:ph type="sldNum" sz="quarter" idx="12"/>
          </p:nvPr>
        </p:nvSpPr>
        <p:spPr>
          <a:xfrm>
            <a:off x="9825629" y="6431189"/>
            <a:ext cx="1312025" cy="365125"/>
          </a:xfrm>
        </p:spPr>
        <p:txBody>
          <a:bodyPr/>
          <a:lstStyle/>
          <a:p>
            <a:fld id="{1E47FE53-EBF0-4DA7-9D9D-CC1C3A20F3CB}" type="slidenum">
              <a:rPr lang="en-US" smtClean="0"/>
              <a:pPr/>
              <a:t>2</a:t>
            </a:fld>
            <a:endParaRPr lang="en-US" dirty="0"/>
          </a:p>
        </p:txBody>
      </p:sp>
      <p:pic>
        <p:nvPicPr>
          <p:cNvPr id="15" name="Content Placeholder 9">
            <a:extLst>
              <a:ext uri="{FF2B5EF4-FFF2-40B4-BE49-F238E27FC236}">
                <a16:creationId xmlns:a16="http://schemas.microsoft.com/office/drawing/2014/main" id="{55E74548-AAEA-FDB8-0805-125EEA113381}"/>
              </a:ext>
              <a:ext uri="{C183D7F6-B498-43B3-948B-1728B52AA6E4}">
                <adec:decorative xmlns:adec="http://schemas.microsoft.com/office/drawing/2017/decorative" val="1"/>
              </a:ext>
            </a:extLst>
          </p:cNvPr>
          <p:cNvPicPr>
            <a:picLocks noGrp="1" noChangeAspect="1"/>
          </p:cNvPicPr>
          <p:nvPr>
            <p:ph sz="quarter" idx="13"/>
          </p:nvPr>
        </p:nvPicPr>
        <p:blipFill>
          <a:blip r:embed="rId4">
            <a:extLst>
              <a:ext uri="{28A0092B-C50C-407E-A947-70E740481C1C}">
                <a14:useLocalDpi xmlns:a14="http://schemas.microsoft.com/office/drawing/2010/main" val="0"/>
              </a:ext>
            </a:extLst>
          </a:blip>
          <a:stretch>
            <a:fillRect/>
          </a:stretch>
        </p:blipFill>
        <p:spPr>
          <a:xfrm>
            <a:off x="285602" y="2927350"/>
            <a:ext cx="3486447" cy="3508375"/>
          </a:xfrm>
        </p:spPr>
      </p:pic>
    </p:spTree>
    <p:extLst>
      <p:ext uri="{BB962C8B-B14F-4D97-AF65-F5344CB8AC3E}">
        <p14:creationId xmlns:p14="http://schemas.microsoft.com/office/powerpoint/2010/main" val="26869155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4D6FC-6929-9E4C-BF13-2AF09F852833}"/>
              </a:ext>
            </a:extLst>
          </p:cNvPr>
          <p:cNvSpPr>
            <a:spLocks noGrp="1"/>
          </p:cNvSpPr>
          <p:nvPr>
            <p:ph type="title"/>
          </p:nvPr>
        </p:nvSpPr>
        <p:spPr>
          <a:xfrm>
            <a:off x="1097280" y="286603"/>
            <a:ext cx="10058400" cy="1450757"/>
          </a:xfrm>
        </p:spPr>
        <p:txBody>
          <a:bodyPr anchor="ctr"/>
          <a:lstStyle/>
          <a:p>
            <a:r>
              <a:rPr lang="en-US" dirty="0"/>
              <a:t>Submission (2)</a:t>
            </a:r>
          </a:p>
        </p:txBody>
      </p:sp>
      <p:sp>
        <p:nvSpPr>
          <p:cNvPr id="10" name="Content Placeholder 3">
            <a:extLst>
              <a:ext uri="{FF2B5EF4-FFF2-40B4-BE49-F238E27FC236}">
                <a16:creationId xmlns:a16="http://schemas.microsoft.com/office/drawing/2014/main" id="{07569C7D-0749-904E-B2A8-5BFA06F469CB}"/>
              </a:ext>
            </a:extLst>
          </p:cNvPr>
          <p:cNvSpPr>
            <a:spLocks noGrp="1"/>
          </p:cNvSpPr>
          <p:nvPr>
            <p:ph sz="half" idx="2"/>
          </p:nvPr>
        </p:nvSpPr>
        <p:spPr>
          <a:xfrm>
            <a:off x="1035051" y="1736725"/>
            <a:ext cx="4938712" cy="3813470"/>
          </a:xfrm>
          <a:solidFill>
            <a:schemeClr val="accent2">
              <a:lumMod val="60000"/>
              <a:lumOff val="40000"/>
            </a:schemeClr>
          </a:solidFill>
        </p:spPr>
        <p:txBody>
          <a:bodyPr>
            <a:noAutofit/>
          </a:bodyPr>
          <a:lstStyle/>
          <a:p>
            <a:r>
              <a:rPr lang="en-US" altLang="en-US" dirty="0"/>
              <a:t>Electronic signatures will be accepted</a:t>
            </a:r>
          </a:p>
          <a:p>
            <a:r>
              <a:rPr lang="en-US" altLang="en-US" dirty="0"/>
              <a:t>Each LEA in a consortium must complete their own:</a:t>
            </a:r>
          </a:p>
          <a:p>
            <a:pPr lvl="1"/>
            <a:r>
              <a:rPr lang="en-US" altLang="en-US" dirty="0"/>
              <a:t>Application Fact Sheet</a:t>
            </a:r>
          </a:p>
          <a:p>
            <a:pPr lvl="1"/>
            <a:r>
              <a:rPr lang="en-US" altLang="en-US" dirty="0"/>
              <a:t>Assurances and Required Signatures page</a:t>
            </a:r>
            <a:endParaRPr lang="en-US" dirty="0"/>
          </a:p>
        </p:txBody>
      </p:sp>
      <p:sp>
        <p:nvSpPr>
          <p:cNvPr id="6" name="Content Placeholder 5">
            <a:extLst>
              <a:ext uri="{FF2B5EF4-FFF2-40B4-BE49-F238E27FC236}">
                <a16:creationId xmlns:a16="http://schemas.microsoft.com/office/drawing/2014/main" id="{6CC0DA81-DFF4-DF44-9A45-05425E6767DC}"/>
              </a:ext>
            </a:extLst>
          </p:cNvPr>
          <p:cNvSpPr>
            <a:spLocks noGrp="1"/>
          </p:cNvSpPr>
          <p:nvPr>
            <p:ph sz="quarter" idx="4"/>
          </p:nvPr>
        </p:nvSpPr>
        <p:spPr>
          <a:xfrm>
            <a:off x="6218239" y="1743075"/>
            <a:ext cx="4937125" cy="3807119"/>
          </a:xfrm>
          <a:solidFill>
            <a:schemeClr val="bg2"/>
          </a:solidFill>
        </p:spPr>
        <p:txBody>
          <a:bodyPr>
            <a:noAutofit/>
          </a:bodyPr>
          <a:lstStyle/>
          <a:p>
            <a:r>
              <a:rPr lang="en-US" altLang="en-US" dirty="0"/>
              <a:t>12-point Arial font, with one-inch margins</a:t>
            </a:r>
          </a:p>
          <a:p>
            <a:r>
              <a:rPr lang="en-US" altLang="en-US" dirty="0"/>
              <a:t>Charts, graphs, and tables should be in 12-point Arial font, and included in the 17-page narrative</a:t>
            </a:r>
          </a:p>
          <a:p>
            <a:r>
              <a:rPr lang="en-US" altLang="en-US" dirty="0"/>
              <a:t>Consider your readers</a:t>
            </a:r>
          </a:p>
        </p:txBody>
      </p:sp>
      <p:sp>
        <p:nvSpPr>
          <p:cNvPr id="7" name="Slide Number Placeholder 6">
            <a:extLst>
              <a:ext uri="{FF2B5EF4-FFF2-40B4-BE49-F238E27FC236}">
                <a16:creationId xmlns:a16="http://schemas.microsoft.com/office/drawing/2014/main" id="{DFDC9EB9-CB43-0C4E-88CC-EC7792BECF6C}"/>
              </a:ext>
            </a:extLst>
          </p:cNvPr>
          <p:cNvSpPr>
            <a:spLocks noGrp="1"/>
          </p:cNvSpPr>
          <p:nvPr>
            <p:ph type="sldNum" sz="quarter" idx="12"/>
          </p:nvPr>
        </p:nvSpPr>
        <p:spPr>
          <a:xfrm>
            <a:off x="9825629" y="6431189"/>
            <a:ext cx="1312025" cy="365125"/>
          </a:xfrm>
        </p:spPr>
        <p:txBody>
          <a:bodyPr/>
          <a:lstStyle/>
          <a:p>
            <a:fld id="{1E47FE53-EBF0-4DA7-9D9D-CC1C3A20F3CB}" type="slidenum">
              <a:rPr lang="en-US" smtClean="0"/>
              <a:pPr/>
              <a:t>20</a:t>
            </a:fld>
            <a:endParaRPr lang="en-US" dirty="0"/>
          </a:p>
        </p:txBody>
      </p:sp>
    </p:spTree>
    <p:extLst>
      <p:ext uri="{BB962C8B-B14F-4D97-AF65-F5344CB8AC3E}">
        <p14:creationId xmlns:p14="http://schemas.microsoft.com/office/powerpoint/2010/main" val="26089481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9047D-8454-490C-9CAA-7045B577D1EF}"/>
              </a:ext>
            </a:extLst>
          </p:cNvPr>
          <p:cNvSpPr>
            <a:spLocks noGrp="1"/>
          </p:cNvSpPr>
          <p:nvPr>
            <p:ph type="title"/>
          </p:nvPr>
        </p:nvSpPr>
        <p:spPr>
          <a:xfrm>
            <a:off x="1097280" y="286603"/>
            <a:ext cx="10058400" cy="1450757"/>
          </a:xfrm>
        </p:spPr>
        <p:txBody>
          <a:bodyPr anchor="ctr"/>
          <a:lstStyle/>
          <a:p>
            <a:r>
              <a:rPr lang="en-US" dirty="0"/>
              <a:t>Checklist – Required Pages (1)</a:t>
            </a:r>
          </a:p>
        </p:txBody>
      </p:sp>
      <p:sp>
        <p:nvSpPr>
          <p:cNvPr id="3" name="Content Placeholder 2">
            <a:extLst>
              <a:ext uri="{FF2B5EF4-FFF2-40B4-BE49-F238E27FC236}">
                <a16:creationId xmlns:a16="http://schemas.microsoft.com/office/drawing/2014/main" id="{53BBEEED-6C29-49FC-9F6D-73FE87FED907}"/>
              </a:ext>
            </a:extLst>
          </p:cNvPr>
          <p:cNvSpPr>
            <a:spLocks noGrp="1"/>
          </p:cNvSpPr>
          <p:nvPr>
            <p:ph idx="1"/>
          </p:nvPr>
        </p:nvSpPr>
        <p:spPr>
          <a:xfrm>
            <a:off x="1097280" y="1845733"/>
            <a:ext cx="10058400" cy="4355561"/>
          </a:xfrm>
        </p:spPr>
        <p:txBody>
          <a:bodyPr>
            <a:normAutofit/>
          </a:bodyPr>
          <a:lstStyle/>
          <a:p>
            <a:r>
              <a:rPr lang="en-US" altLang="en-US" dirty="0"/>
              <a:t>Signed Application Fact Sheet (Attachment 2)</a:t>
            </a:r>
          </a:p>
          <a:p>
            <a:r>
              <a:rPr lang="en-US" altLang="en-US" dirty="0"/>
              <a:t>Assurances and Required Signatures electronic signatures are accepted (Attachment 3)</a:t>
            </a:r>
          </a:p>
          <a:p>
            <a:r>
              <a:rPr lang="en-US" altLang="en-US" dirty="0"/>
              <a:t>Narrative, 17-page limit (Questions 1–6)</a:t>
            </a:r>
          </a:p>
          <a:p>
            <a:r>
              <a:rPr lang="en-US" altLang="en-US" dirty="0"/>
              <a:t>Itemized Budget (Attachment 4)</a:t>
            </a:r>
          </a:p>
        </p:txBody>
      </p:sp>
      <p:sp>
        <p:nvSpPr>
          <p:cNvPr id="4" name="Slide Number Placeholder 3">
            <a:extLst>
              <a:ext uri="{FF2B5EF4-FFF2-40B4-BE49-F238E27FC236}">
                <a16:creationId xmlns:a16="http://schemas.microsoft.com/office/drawing/2014/main" id="{FE21FE70-FCF8-470C-A3FE-242A36779F2B}"/>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21</a:t>
            </a:fld>
            <a:endParaRPr lang="en-US" dirty="0"/>
          </a:p>
        </p:txBody>
      </p:sp>
    </p:spTree>
    <p:extLst>
      <p:ext uri="{BB962C8B-B14F-4D97-AF65-F5344CB8AC3E}">
        <p14:creationId xmlns:p14="http://schemas.microsoft.com/office/powerpoint/2010/main" val="37179168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9047D-8454-490C-9CAA-7045B577D1EF}"/>
              </a:ext>
            </a:extLst>
          </p:cNvPr>
          <p:cNvSpPr>
            <a:spLocks noGrp="1"/>
          </p:cNvSpPr>
          <p:nvPr>
            <p:ph type="title"/>
          </p:nvPr>
        </p:nvSpPr>
        <p:spPr>
          <a:xfrm>
            <a:off x="1097280" y="286603"/>
            <a:ext cx="10058400" cy="1450757"/>
          </a:xfrm>
        </p:spPr>
        <p:txBody>
          <a:bodyPr anchor="ctr"/>
          <a:lstStyle/>
          <a:p>
            <a:r>
              <a:rPr lang="en-US" dirty="0"/>
              <a:t>Checklist – Required Pages (2)</a:t>
            </a:r>
          </a:p>
        </p:txBody>
      </p:sp>
      <p:sp>
        <p:nvSpPr>
          <p:cNvPr id="3" name="Content Placeholder 2">
            <a:extLst>
              <a:ext uri="{FF2B5EF4-FFF2-40B4-BE49-F238E27FC236}">
                <a16:creationId xmlns:a16="http://schemas.microsoft.com/office/drawing/2014/main" id="{53BBEEED-6C29-49FC-9F6D-73FE87FED907}"/>
              </a:ext>
            </a:extLst>
          </p:cNvPr>
          <p:cNvSpPr>
            <a:spLocks noGrp="1"/>
          </p:cNvSpPr>
          <p:nvPr>
            <p:ph idx="1"/>
          </p:nvPr>
        </p:nvSpPr>
        <p:spPr>
          <a:xfrm>
            <a:off x="1097280" y="1845733"/>
            <a:ext cx="10058400" cy="4355561"/>
          </a:xfrm>
        </p:spPr>
        <p:txBody>
          <a:bodyPr>
            <a:normAutofit/>
          </a:bodyPr>
          <a:lstStyle/>
          <a:p>
            <a:r>
              <a:rPr lang="en-US" altLang="en-US" dirty="0"/>
              <a:t>Budget Narrative, not part of the 17-page narrative</a:t>
            </a:r>
          </a:p>
          <a:p>
            <a:r>
              <a:rPr lang="en-US" altLang="en-US" dirty="0"/>
              <a:t>Three (3) Signed Letters of Support</a:t>
            </a:r>
          </a:p>
          <a:p>
            <a:r>
              <a:rPr lang="en-US" altLang="en-US" dirty="0"/>
              <a:t>Job descriptions and/or duty statements for positions paid out of EHCY and/or Title I, Part A reservation funds for homeless education</a:t>
            </a:r>
          </a:p>
          <a:p>
            <a:r>
              <a:rPr lang="en-US" altLang="en-US" dirty="0"/>
              <a:t>No additional attachments will be read or reviewed</a:t>
            </a:r>
          </a:p>
          <a:p>
            <a:pPr lvl="1"/>
            <a:endParaRPr lang="en-US" altLang="en-US" dirty="0"/>
          </a:p>
        </p:txBody>
      </p:sp>
      <p:sp>
        <p:nvSpPr>
          <p:cNvPr id="4" name="Slide Number Placeholder 3">
            <a:extLst>
              <a:ext uri="{FF2B5EF4-FFF2-40B4-BE49-F238E27FC236}">
                <a16:creationId xmlns:a16="http://schemas.microsoft.com/office/drawing/2014/main" id="{FE21FE70-FCF8-470C-A3FE-242A36779F2B}"/>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22</a:t>
            </a:fld>
            <a:endParaRPr lang="en-US" dirty="0"/>
          </a:p>
        </p:txBody>
      </p:sp>
    </p:spTree>
    <p:extLst>
      <p:ext uri="{BB962C8B-B14F-4D97-AF65-F5344CB8AC3E}">
        <p14:creationId xmlns:p14="http://schemas.microsoft.com/office/powerpoint/2010/main" val="6435857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0E954-4B87-4F02-8CC1-0B3D7200E5BA}"/>
              </a:ext>
            </a:extLst>
          </p:cNvPr>
          <p:cNvSpPr>
            <a:spLocks noGrp="1"/>
          </p:cNvSpPr>
          <p:nvPr>
            <p:ph type="title"/>
          </p:nvPr>
        </p:nvSpPr>
        <p:spPr>
          <a:xfrm>
            <a:off x="282633" y="374073"/>
            <a:ext cx="3507971" cy="2506286"/>
          </a:xfrm>
        </p:spPr>
        <p:txBody>
          <a:bodyPr>
            <a:noAutofit/>
          </a:bodyPr>
          <a:lstStyle/>
          <a:p>
            <a:r>
              <a:rPr lang="en-US" dirty="0"/>
              <a:t>Three Signed Letters of Support</a:t>
            </a:r>
          </a:p>
        </p:txBody>
      </p:sp>
      <p:sp>
        <p:nvSpPr>
          <p:cNvPr id="3" name="Content Placeholder 2">
            <a:extLst>
              <a:ext uri="{FF2B5EF4-FFF2-40B4-BE49-F238E27FC236}">
                <a16:creationId xmlns:a16="http://schemas.microsoft.com/office/drawing/2014/main" id="{D31DD686-FABC-4C65-8407-969944C4516C}"/>
              </a:ext>
            </a:extLst>
          </p:cNvPr>
          <p:cNvSpPr>
            <a:spLocks noGrp="1"/>
          </p:cNvSpPr>
          <p:nvPr>
            <p:ph idx="1"/>
          </p:nvPr>
        </p:nvSpPr>
        <p:spPr>
          <a:xfrm>
            <a:off x="4272741" y="374073"/>
            <a:ext cx="7631083" cy="5931131"/>
          </a:xfrm>
        </p:spPr>
        <p:txBody>
          <a:bodyPr>
            <a:normAutofit/>
          </a:bodyPr>
          <a:lstStyle/>
          <a:p>
            <a:r>
              <a:rPr lang="en-US" dirty="0"/>
              <a:t>The three signed letters of support are required and should be from outside organizations that work collaboratively with the LEA.</a:t>
            </a:r>
          </a:p>
          <a:p>
            <a:r>
              <a:rPr lang="en-US" dirty="0"/>
              <a:t>Individuals should not be employees of the LEA, and organizations should not be another LEA. </a:t>
            </a:r>
          </a:p>
          <a:p>
            <a:r>
              <a:rPr lang="en-US" dirty="0"/>
              <a:t>Please make sure that these letters and/or organizations are discussed in your narrative.</a:t>
            </a:r>
          </a:p>
          <a:p>
            <a:r>
              <a:rPr lang="en-US" dirty="0"/>
              <a:t>Letters should not be additional emails, but rather a part of your electronic submission. The CDE will not accept separate emails from organizations. </a:t>
            </a:r>
          </a:p>
        </p:txBody>
      </p:sp>
      <p:sp>
        <p:nvSpPr>
          <p:cNvPr id="5" name="Slide Number Placeholder 4">
            <a:extLst>
              <a:ext uri="{FF2B5EF4-FFF2-40B4-BE49-F238E27FC236}">
                <a16:creationId xmlns:a16="http://schemas.microsoft.com/office/drawing/2014/main" id="{78979FAE-6C79-4362-8E28-5421DC5537F2}"/>
              </a:ext>
            </a:extLst>
          </p:cNvPr>
          <p:cNvSpPr>
            <a:spLocks noGrp="1"/>
          </p:cNvSpPr>
          <p:nvPr>
            <p:ph type="sldNum" sz="quarter" idx="12"/>
          </p:nvPr>
        </p:nvSpPr>
        <p:spPr>
          <a:xfrm>
            <a:off x="9825629" y="6431189"/>
            <a:ext cx="1312025" cy="365125"/>
          </a:xfrm>
        </p:spPr>
        <p:txBody>
          <a:bodyPr/>
          <a:lstStyle/>
          <a:p>
            <a:fld id="{1E47FE53-EBF0-4DA7-9D9D-CC1C3A20F3CB}" type="slidenum">
              <a:rPr lang="en-US" smtClean="0"/>
              <a:pPr/>
              <a:t>23</a:t>
            </a:fld>
            <a:endParaRPr lang="en-US" dirty="0"/>
          </a:p>
        </p:txBody>
      </p:sp>
    </p:spTree>
    <p:extLst>
      <p:ext uri="{BB962C8B-B14F-4D97-AF65-F5344CB8AC3E}">
        <p14:creationId xmlns:p14="http://schemas.microsoft.com/office/powerpoint/2010/main" val="31829209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8A056-0E99-453C-A06B-49AA5DF788AD}"/>
              </a:ext>
            </a:extLst>
          </p:cNvPr>
          <p:cNvSpPr>
            <a:spLocks noGrp="1"/>
          </p:cNvSpPr>
          <p:nvPr>
            <p:ph type="title"/>
          </p:nvPr>
        </p:nvSpPr>
        <p:spPr>
          <a:xfrm>
            <a:off x="1097280" y="286603"/>
            <a:ext cx="10058400" cy="1450757"/>
          </a:xfrm>
        </p:spPr>
        <p:txBody>
          <a:bodyPr anchor="ctr"/>
          <a:lstStyle/>
          <a:p>
            <a:r>
              <a:rPr lang="en-US" dirty="0"/>
              <a:t>Application Review (1)</a:t>
            </a:r>
          </a:p>
        </p:txBody>
      </p:sp>
      <p:sp>
        <p:nvSpPr>
          <p:cNvPr id="3" name="Content Placeholder 2">
            <a:extLst>
              <a:ext uri="{FF2B5EF4-FFF2-40B4-BE49-F238E27FC236}">
                <a16:creationId xmlns:a16="http://schemas.microsoft.com/office/drawing/2014/main" id="{2AE4E771-4A51-4FB3-AB5E-8BC2BA237C84}"/>
              </a:ext>
            </a:extLst>
          </p:cNvPr>
          <p:cNvSpPr>
            <a:spLocks noGrp="1"/>
          </p:cNvSpPr>
          <p:nvPr>
            <p:ph idx="1"/>
          </p:nvPr>
        </p:nvSpPr>
        <p:spPr>
          <a:xfrm>
            <a:off x="1097280" y="1845733"/>
            <a:ext cx="10058400" cy="4355561"/>
          </a:xfrm>
        </p:spPr>
        <p:txBody>
          <a:bodyPr/>
          <a:lstStyle/>
          <a:p>
            <a:r>
              <a:rPr lang="en-US" altLang="en-US" dirty="0"/>
              <a:t>Applications will be read and scored by trained readers</a:t>
            </a:r>
          </a:p>
          <a:p>
            <a:r>
              <a:rPr lang="en-US" altLang="en-US" dirty="0"/>
              <a:t>Scoring rubric will be used</a:t>
            </a:r>
          </a:p>
          <a:p>
            <a:r>
              <a:rPr lang="en-US" altLang="en-US" dirty="0"/>
              <a:t>After each question, the rubric is displayed starting on page 12 of the RFA</a:t>
            </a:r>
          </a:p>
          <a:p>
            <a:r>
              <a:rPr lang="en-US" altLang="en-US" dirty="0"/>
              <a:t>Scores will be based upon the quality of RFA, articulated need, and ability to meet such need</a:t>
            </a:r>
            <a:endParaRPr lang="en-US" dirty="0"/>
          </a:p>
        </p:txBody>
      </p:sp>
      <p:sp>
        <p:nvSpPr>
          <p:cNvPr id="4" name="Slide Number Placeholder 3">
            <a:extLst>
              <a:ext uri="{FF2B5EF4-FFF2-40B4-BE49-F238E27FC236}">
                <a16:creationId xmlns:a16="http://schemas.microsoft.com/office/drawing/2014/main" id="{E4B66CC3-016B-4142-BF30-33BEAB93B79D}"/>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24</a:t>
            </a:fld>
            <a:endParaRPr lang="en-US" dirty="0"/>
          </a:p>
        </p:txBody>
      </p:sp>
    </p:spTree>
    <p:extLst>
      <p:ext uri="{BB962C8B-B14F-4D97-AF65-F5344CB8AC3E}">
        <p14:creationId xmlns:p14="http://schemas.microsoft.com/office/powerpoint/2010/main" val="26047425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FC382-B7C4-4BDA-A61B-E25CF0BF83E0}"/>
              </a:ext>
            </a:extLst>
          </p:cNvPr>
          <p:cNvSpPr>
            <a:spLocks noGrp="1"/>
          </p:cNvSpPr>
          <p:nvPr>
            <p:ph type="title"/>
          </p:nvPr>
        </p:nvSpPr>
        <p:spPr>
          <a:xfrm>
            <a:off x="1097280" y="286603"/>
            <a:ext cx="10058400" cy="1450757"/>
          </a:xfrm>
        </p:spPr>
        <p:txBody>
          <a:bodyPr anchor="ctr"/>
          <a:lstStyle/>
          <a:p>
            <a:r>
              <a:rPr lang="en-US" dirty="0"/>
              <a:t>Impaction Points</a:t>
            </a:r>
          </a:p>
        </p:txBody>
      </p:sp>
      <p:sp>
        <p:nvSpPr>
          <p:cNvPr id="3" name="Content Placeholder 2">
            <a:extLst>
              <a:ext uri="{FF2B5EF4-FFF2-40B4-BE49-F238E27FC236}">
                <a16:creationId xmlns:a16="http://schemas.microsoft.com/office/drawing/2014/main" id="{2A00A81B-919D-433B-9ECC-79CE0A80B211}"/>
              </a:ext>
            </a:extLst>
          </p:cNvPr>
          <p:cNvSpPr>
            <a:spLocks noGrp="1"/>
          </p:cNvSpPr>
          <p:nvPr>
            <p:ph sz="half" idx="1"/>
          </p:nvPr>
        </p:nvSpPr>
        <p:spPr>
          <a:xfrm>
            <a:off x="1097278" y="1845734"/>
            <a:ext cx="10058402" cy="2144375"/>
          </a:xfrm>
        </p:spPr>
        <p:txBody>
          <a:bodyPr/>
          <a:lstStyle/>
          <a:p>
            <a:r>
              <a:rPr lang="en-US" altLang="en-US" dirty="0"/>
              <a:t>The CDE will calculate an impaction percentage for each applicant and award points as follows:</a:t>
            </a:r>
          </a:p>
          <a:p>
            <a:endParaRPr lang="en-US" dirty="0"/>
          </a:p>
        </p:txBody>
      </p:sp>
      <p:graphicFrame>
        <p:nvGraphicFramePr>
          <p:cNvPr id="6" name="Content Placeholder 5" descr="This table details percent impaction and their relation to points.">
            <a:extLst>
              <a:ext uri="{FF2B5EF4-FFF2-40B4-BE49-F238E27FC236}">
                <a16:creationId xmlns:a16="http://schemas.microsoft.com/office/drawing/2014/main" id="{04240AC8-47B3-4F6E-A6B7-9E12C149FA41}"/>
              </a:ext>
            </a:extLst>
          </p:cNvPr>
          <p:cNvGraphicFramePr>
            <a:graphicFrameLocks noGrp="1"/>
          </p:cNvGraphicFramePr>
          <p:nvPr>
            <p:ph sz="half" idx="2"/>
            <p:extLst>
              <p:ext uri="{D42A27DB-BD31-4B8C-83A1-F6EECF244321}">
                <p14:modId xmlns:p14="http://schemas.microsoft.com/office/powerpoint/2010/main" val="3005597051"/>
              </p:ext>
            </p:extLst>
          </p:nvPr>
        </p:nvGraphicFramePr>
        <p:xfrm>
          <a:off x="1096963" y="2917825"/>
          <a:ext cx="10058400" cy="2743200"/>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2616523300"/>
                    </a:ext>
                  </a:extLst>
                </a:gridCol>
                <a:gridCol w="5029200">
                  <a:extLst>
                    <a:ext uri="{9D8B030D-6E8A-4147-A177-3AD203B41FA5}">
                      <a16:colId xmlns:a16="http://schemas.microsoft.com/office/drawing/2014/main" val="1985348882"/>
                    </a:ext>
                  </a:extLst>
                </a:gridCol>
              </a:tblGrid>
              <a:tr h="457200">
                <a:tc>
                  <a:txBody>
                    <a:bodyPr/>
                    <a:lstStyle/>
                    <a:p>
                      <a:pPr algn="ctr"/>
                      <a:r>
                        <a:rPr lang="en-US" sz="2400" dirty="0"/>
                        <a:t>Percent Impaction</a:t>
                      </a:r>
                    </a:p>
                  </a:txBody>
                  <a:tcPr/>
                </a:tc>
                <a:tc>
                  <a:txBody>
                    <a:bodyPr/>
                    <a:lstStyle/>
                    <a:p>
                      <a:pPr algn="ctr"/>
                      <a:r>
                        <a:rPr lang="en-US" sz="2400" dirty="0"/>
                        <a:t>Points</a:t>
                      </a:r>
                    </a:p>
                  </a:txBody>
                  <a:tcPr/>
                </a:tc>
                <a:extLst>
                  <a:ext uri="{0D108BD9-81ED-4DB2-BD59-A6C34878D82A}">
                    <a16:rowId xmlns:a16="http://schemas.microsoft.com/office/drawing/2014/main" val="606177172"/>
                  </a:ext>
                </a:extLst>
              </a:tr>
              <a:tr h="457200">
                <a:tc>
                  <a:txBody>
                    <a:bodyPr/>
                    <a:lstStyle/>
                    <a:p>
                      <a:pPr algn="ctr"/>
                      <a:r>
                        <a:rPr lang="en-US" sz="2400" kern="1200" dirty="0">
                          <a:solidFill>
                            <a:schemeClr val="dk1"/>
                          </a:solidFill>
                          <a:effectLst/>
                          <a:latin typeface="+mn-lt"/>
                          <a:ea typeface="+mn-ea"/>
                          <a:cs typeface="+mn-cs"/>
                        </a:rPr>
                        <a:t>.01%–2.99%</a:t>
                      </a:r>
                      <a:endParaRPr lang="en-US" sz="2400" dirty="0"/>
                    </a:p>
                  </a:txBody>
                  <a:tcPr/>
                </a:tc>
                <a:tc>
                  <a:txBody>
                    <a:bodyPr/>
                    <a:lstStyle/>
                    <a:p>
                      <a:pPr algn="ctr"/>
                      <a:r>
                        <a:rPr lang="en-US" sz="2400" dirty="0"/>
                        <a:t>0</a:t>
                      </a:r>
                    </a:p>
                  </a:txBody>
                  <a:tcPr/>
                </a:tc>
                <a:extLst>
                  <a:ext uri="{0D108BD9-81ED-4DB2-BD59-A6C34878D82A}">
                    <a16:rowId xmlns:a16="http://schemas.microsoft.com/office/drawing/2014/main" val="1311394553"/>
                  </a:ext>
                </a:extLst>
              </a:tr>
              <a:tr h="4572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3.00%–4.99%</a:t>
                      </a:r>
                      <a:endParaRPr lang="en-US" sz="2400" dirty="0"/>
                    </a:p>
                  </a:txBody>
                  <a:tcPr/>
                </a:tc>
                <a:tc>
                  <a:txBody>
                    <a:bodyPr/>
                    <a:lstStyle/>
                    <a:p>
                      <a:pPr algn="ctr"/>
                      <a:r>
                        <a:rPr lang="en-US" sz="2400" dirty="0"/>
                        <a:t>2</a:t>
                      </a:r>
                    </a:p>
                  </a:txBody>
                  <a:tcPr/>
                </a:tc>
                <a:extLst>
                  <a:ext uri="{0D108BD9-81ED-4DB2-BD59-A6C34878D82A}">
                    <a16:rowId xmlns:a16="http://schemas.microsoft.com/office/drawing/2014/main" val="790166126"/>
                  </a:ext>
                </a:extLst>
              </a:tr>
              <a:tr h="4572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5.00%–9.99%</a:t>
                      </a:r>
                      <a:endParaRPr lang="en-US" sz="2400" dirty="0"/>
                    </a:p>
                  </a:txBody>
                  <a:tcPr/>
                </a:tc>
                <a:tc>
                  <a:txBody>
                    <a:bodyPr/>
                    <a:lstStyle/>
                    <a:p>
                      <a:pPr algn="ctr"/>
                      <a:r>
                        <a:rPr lang="en-US" sz="2400" dirty="0"/>
                        <a:t>4</a:t>
                      </a:r>
                    </a:p>
                  </a:txBody>
                  <a:tcPr/>
                </a:tc>
                <a:extLst>
                  <a:ext uri="{0D108BD9-81ED-4DB2-BD59-A6C34878D82A}">
                    <a16:rowId xmlns:a16="http://schemas.microsoft.com/office/drawing/2014/main" val="3747621181"/>
                  </a:ext>
                </a:extLst>
              </a:tr>
              <a:tr h="4572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10.00%–19.99%</a:t>
                      </a:r>
                      <a:endParaRPr lang="en-US" sz="2400" dirty="0"/>
                    </a:p>
                  </a:txBody>
                  <a:tcPr/>
                </a:tc>
                <a:tc>
                  <a:txBody>
                    <a:bodyPr/>
                    <a:lstStyle/>
                    <a:p>
                      <a:pPr algn="ctr"/>
                      <a:r>
                        <a:rPr lang="en-US" sz="2400" dirty="0"/>
                        <a:t>5</a:t>
                      </a:r>
                    </a:p>
                  </a:txBody>
                  <a:tcPr/>
                </a:tc>
                <a:extLst>
                  <a:ext uri="{0D108BD9-81ED-4DB2-BD59-A6C34878D82A}">
                    <a16:rowId xmlns:a16="http://schemas.microsoft.com/office/drawing/2014/main" val="210614482"/>
                  </a:ext>
                </a:extLst>
              </a:tr>
              <a:tr h="4572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Over 20.00%</a:t>
                      </a:r>
                      <a:endParaRPr lang="en-US" sz="2400" dirty="0"/>
                    </a:p>
                  </a:txBody>
                  <a:tcPr/>
                </a:tc>
                <a:tc>
                  <a:txBody>
                    <a:bodyPr/>
                    <a:lstStyle/>
                    <a:p>
                      <a:pPr algn="ctr"/>
                      <a:r>
                        <a:rPr lang="en-US" sz="2400" dirty="0"/>
                        <a:t>6</a:t>
                      </a:r>
                    </a:p>
                  </a:txBody>
                  <a:tcPr/>
                </a:tc>
                <a:extLst>
                  <a:ext uri="{0D108BD9-81ED-4DB2-BD59-A6C34878D82A}">
                    <a16:rowId xmlns:a16="http://schemas.microsoft.com/office/drawing/2014/main" val="2747665256"/>
                  </a:ext>
                </a:extLst>
              </a:tr>
            </a:tbl>
          </a:graphicData>
        </a:graphic>
      </p:graphicFrame>
      <p:sp>
        <p:nvSpPr>
          <p:cNvPr id="5" name="Slide Number Placeholder 4">
            <a:extLst>
              <a:ext uri="{FF2B5EF4-FFF2-40B4-BE49-F238E27FC236}">
                <a16:creationId xmlns:a16="http://schemas.microsoft.com/office/drawing/2014/main" id="{ACF5F9C8-17BE-4613-B0DD-95CC8BCC2152}"/>
              </a:ext>
            </a:extLst>
          </p:cNvPr>
          <p:cNvSpPr>
            <a:spLocks noGrp="1"/>
          </p:cNvSpPr>
          <p:nvPr>
            <p:ph type="sldNum" sz="quarter" idx="12"/>
          </p:nvPr>
        </p:nvSpPr>
        <p:spPr>
          <a:xfrm>
            <a:off x="9825629" y="6431189"/>
            <a:ext cx="1312025" cy="365125"/>
          </a:xfrm>
        </p:spPr>
        <p:txBody>
          <a:bodyPr/>
          <a:lstStyle/>
          <a:p>
            <a:fld id="{1E47FE53-EBF0-4DA7-9D9D-CC1C3A20F3CB}" type="slidenum">
              <a:rPr lang="en-US" smtClean="0"/>
              <a:pPr/>
              <a:t>25</a:t>
            </a:fld>
            <a:endParaRPr lang="en-US" dirty="0"/>
          </a:p>
        </p:txBody>
      </p:sp>
    </p:spTree>
    <p:extLst>
      <p:ext uri="{BB962C8B-B14F-4D97-AF65-F5344CB8AC3E}">
        <p14:creationId xmlns:p14="http://schemas.microsoft.com/office/powerpoint/2010/main" val="26997567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181B0-E2C8-4018-8ACF-8F1F940B4F47}"/>
              </a:ext>
            </a:extLst>
          </p:cNvPr>
          <p:cNvSpPr>
            <a:spLocks noGrp="1"/>
          </p:cNvSpPr>
          <p:nvPr>
            <p:ph type="title"/>
          </p:nvPr>
        </p:nvSpPr>
        <p:spPr>
          <a:xfrm>
            <a:off x="1097280" y="286603"/>
            <a:ext cx="10058400" cy="1450757"/>
          </a:xfrm>
        </p:spPr>
        <p:txBody>
          <a:bodyPr anchor="ctr"/>
          <a:lstStyle/>
          <a:p>
            <a:r>
              <a:rPr lang="en-US" dirty="0"/>
              <a:t>Impaction Point Calculation</a:t>
            </a:r>
          </a:p>
        </p:txBody>
      </p:sp>
      <p:sp>
        <p:nvSpPr>
          <p:cNvPr id="3" name="Content Placeholder 2">
            <a:extLst>
              <a:ext uri="{FF2B5EF4-FFF2-40B4-BE49-F238E27FC236}">
                <a16:creationId xmlns:a16="http://schemas.microsoft.com/office/drawing/2014/main" id="{DA0D3ED9-2D6C-4706-977F-2C6333C33637}"/>
              </a:ext>
            </a:extLst>
          </p:cNvPr>
          <p:cNvSpPr>
            <a:spLocks noGrp="1"/>
          </p:cNvSpPr>
          <p:nvPr>
            <p:ph idx="1"/>
          </p:nvPr>
        </p:nvSpPr>
        <p:spPr>
          <a:xfrm>
            <a:off x="1097280" y="1845733"/>
            <a:ext cx="10058400" cy="4355561"/>
          </a:xfrm>
        </p:spPr>
        <p:txBody>
          <a:bodyPr>
            <a:normAutofit/>
          </a:bodyPr>
          <a:lstStyle/>
          <a:p>
            <a:r>
              <a:rPr lang="en-US" altLang="en-US" dirty="0"/>
              <a:t>To calculate your districtwide percentage, use your homeless student enrollment and compare it to your total enrollment. You need to divide the districtwide homeless student enrollment by the districtwide total enrollment. </a:t>
            </a:r>
          </a:p>
          <a:p>
            <a:r>
              <a:rPr lang="en-US" altLang="en-US" dirty="0"/>
              <a:t>For example, if your LEA has 397 homeless students and 10,340 total enrollment, you would have 3 percent:</a:t>
            </a:r>
          </a:p>
          <a:p>
            <a:pPr lvl="1"/>
            <a:r>
              <a:rPr lang="en-US" altLang="en-US" dirty="0"/>
              <a:t>397 ÷ 10,340 = .038 = 3.8 percent of total enrollment is homeless, which would give you an extra 2 points</a:t>
            </a:r>
            <a:endParaRPr lang="en-US" dirty="0"/>
          </a:p>
        </p:txBody>
      </p:sp>
      <p:sp>
        <p:nvSpPr>
          <p:cNvPr id="4" name="Slide Number Placeholder 3">
            <a:extLst>
              <a:ext uri="{FF2B5EF4-FFF2-40B4-BE49-F238E27FC236}">
                <a16:creationId xmlns:a16="http://schemas.microsoft.com/office/drawing/2014/main" id="{6F533613-D815-400C-98B0-E6C19F0CF76D}"/>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26</a:t>
            </a:fld>
            <a:endParaRPr lang="en-US" dirty="0"/>
          </a:p>
        </p:txBody>
      </p:sp>
    </p:spTree>
    <p:extLst>
      <p:ext uri="{BB962C8B-B14F-4D97-AF65-F5344CB8AC3E}">
        <p14:creationId xmlns:p14="http://schemas.microsoft.com/office/powerpoint/2010/main" val="7864347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79378-2AFC-4AA8-80A8-BE5994C1268A}"/>
              </a:ext>
            </a:extLst>
          </p:cNvPr>
          <p:cNvSpPr>
            <a:spLocks noGrp="1"/>
          </p:cNvSpPr>
          <p:nvPr>
            <p:ph type="title"/>
          </p:nvPr>
        </p:nvSpPr>
        <p:spPr>
          <a:xfrm>
            <a:off x="1097280" y="286603"/>
            <a:ext cx="10058400" cy="1450757"/>
          </a:xfrm>
        </p:spPr>
        <p:txBody>
          <a:bodyPr anchor="ctr"/>
          <a:lstStyle/>
          <a:p>
            <a:r>
              <a:rPr lang="en-US" dirty="0"/>
              <a:t>Appeals </a:t>
            </a:r>
          </a:p>
        </p:txBody>
      </p:sp>
      <p:sp>
        <p:nvSpPr>
          <p:cNvPr id="3" name="Content Placeholder 2">
            <a:extLst>
              <a:ext uri="{FF2B5EF4-FFF2-40B4-BE49-F238E27FC236}">
                <a16:creationId xmlns:a16="http://schemas.microsoft.com/office/drawing/2014/main" id="{972BBDD4-3EB1-4CA7-AF10-BC32D2AB4A08}"/>
              </a:ext>
            </a:extLst>
          </p:cNvPr>
          <p:cNvSpPr>
            <a:spLocks noGrp="1"/>
          </p:cNvSpPr>
          <p:nvPr>
            <p:ph idx="1"/>
          </p:nvPr>
        </p:nvSpPr>
        <p:spPr>
          <a:xfrm>
            <a:off x="1097280" y="1845733"/>
            <a:ext cx="10058400" cy="4355561"/>
          </a:xfrm>
        </p:spPr>
        <p:txBody>
          <a:bodyPr>
            <a:noAutofit/>
          </a:bodyPr>
          <a:lstStyle/>
          <a:p>
            <a:pPr marL="461963" marR="0" lvl="0" indent="-238125" algn="l" defTabSz="914400" rtl="0" eaLnBrk="1" fontAlgn="auto" latinLnBrk="0" hangingPunct="1">
              <a:lnSpc>
                <a:spcPct val="100000"/>
              </a:lnSpc>
              <a:spcBef>
                <a:spcPts val="1200"/>
              </a:spcBef>
              <a:spcAft>
                <a:spcPts val="1200"/>
              </a:spcAft>
              <a:buClrTx/>
              <a:buSzPct val="100000"/>
              <a:buFont typeface="Arial" panose="020B0604020202020204" pitchFamily="34" charset="0"/>
              <a:buChar char="•"/>
              <a:tabLst/>
              <a:defRPr/>
            </a:pPr>
            <a:r>
              <a:rPr kumimoji="0" lang="en-US" altLang="en-US" sz="2400" b="0" i="0" u="none" strike="noStrike" kern="1200" cap="none" spc="0" normalizeH="0" baseline="0" noProof="0" dirty="0">
                <a:ln>
                  <a:noFill/>
                </a:ln>
                <a:solidFill>
                  <a:srgbClr val="000000"/>
                </a:solidFill>
                <a:effectLst/>
                <a:uLnTx/>
                <a:uFillTx/>
                <a:latin typeface="Arial"/>
                <a:ea typeface="+mn-ea"/>
                <a:cs typeface="+mn-cs"/>
              </a:rPr>
              <a:t>Appeals are limited to the grounds that the application process was not followed, not the actual score of the readers </a:t>
            </a:r>
          </a:p>
          <a:p>
            <a:pPr marL="461963" marR="0" lvl="0" indent="-238125" algn="l" defTabSz="914400" rtl="0" eaLnBrk="1" fontAlgn="auto" latinLnBrk="0" hangingPunct="1">
              <a:lnSpc>
                <a:spcPct val="100000"/>
              </a:lnSpc>
              <a:spcBef>
                <a:spcPts val="1200"/>
              </a:spcBef>
              <a:spcAft>
                <a:spcPts val="1200"/>
              </a:spcAft>
              <a:buClrTx/>
              <a:buSzPct val="100000"/>
              <a:buFont typeface="Arial" panose="020B0604020202020204" pitchFamily="34" charset="0"/>
              <a:buChar char="•"/>
              <a:tabLst/>
              <a:defRPr/>
            </a:pPr>
            <a:r>
              <a:rPr kumimoji="0" lang="en-US" altLang="en-US" sz="2400" b="0" i="0" u="none" strike="noStrike" kern="1200" cap="none" spc="0" normalizeH="0" baseline="0" noProof="0" dirty="0">
                <a:ln>
                  <a:noFill/>
                </a:ln>
                <a:solidFill>
                  <a:srgbClr val="000000"/>
                </a:solidFill>
                <a:effectLst/>
                <a:uLnTx/>
                <a:uFillTx/>
                <a:latin typeface="Arial"/>
                <a:ea typeface="+mn-ea"/>
                <a:cs typeface="+mn-cs"/>
              </a:rPr>
              <a:t>Late appeals will not be considered</a:t>
            </a:r>
          </a:p>
          <a:p>
            <a:pPr marL="461963" marR="0" lvl="0" indent="-238125" algn="l" defTabSz="914400" rtl="0" eaLnBrk="1" fontAlgn="auto" latinLnBrk="0" hangingPunct="1">
              <a:lnSpc>
                <a:spcPct val="100000"/>
              </a:lnSpc>
              <a:spcBef>
                <a:spcPts val="1200"/>
              </a:spcBef>
              <a:spcAft>
                <a:spcPts val="1200"/>
              </a:spcAft>
              <a:buClrTx/>
              <a:buSzPct val="100000"/>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Applicants who wish to appeal, must submit a letter of appeal by email to </a:t>
            </a:r>
            <a:r>
              <a:rPr kumimoji="0" lang="en-US" sz="2400" b="0" i="0" u="none" strike="noStrike" kern="1200" cap="none" spc="0" normalizeH="0" baseline="0" noProof="0" dirty="0">
                <a:ln>
                  <a:noFill/>
                </a:ln>
                <a:solidFill>
                  <a:srgbClr val="000000"/>
                </a:solidFill>
                <a:effectLst/>
                <a:uLnTx/>
                <a:uFillTx/>
                <a:latin typeface="Arial"/>
                <a:ea typeface="+mn-ea"/>
                <a:cs typeface="+mn-cs"/>
                <a:hlinkClick r:id="rId3"/>
              </a:rPr>
              <a:t>HERFA@cde.ca.gov</a:t>
            </a:r>
            <a:r>
              <a:rPr kumimoji="0" lang="en-US" sz="2400" b="0" i="0" u="none" strike="noStrike" kern="1200" cap="none" spc="0" normalizeH="0" baseline="0" noProof="0" dirty="0">
                <a:ln>
                  <a:noFill/>
                </a:ln>
                <a:solidFill>
                  <a:srgbClr val="000000"/>
                </a:solidFill>
                <a:effectLst/>
                <a:uLnTx/>
                <a:uFillTx/>
                <a:latin typeface="Arial"/>
                <a:ea typeface="+mn-ea"/>
                <a:cs typeface="+mn-cs"/>
              </a:rPr>
              <a:t> with an attention to:</a:t>
            </a:r>
          </a:p>
          <a:p>
            <a:pPr marL="223838" marR="0" lvl="0" indent="0" algn="ctr" defTabSz="914400" rtl="0" eaLnBrk="1" fontAlgn="auto" latinLnBrk="0" hangingPunct="1">
              <a:lnSpc>
                <a:spcPct val="110000"/>
              </a:lnSpc>
              <a:spcBef>
                <a:spcPts val="0"/>
              </a:spcBef>
              <a:spcAft>
                <a:spcPts val="0"/>
              </a:spcAft>
              <a:buClrTx/>
              <a:buSzPct val="100000"/>
              <a:buFont typeface="Arial" panose="020B0604020202020204" pitchFamily="34" charset="0"/>
              <a:buNone/>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William McGee, Division Director </a:t>
            </a:r>
          </a:p>
          <a:p>
            <a:pPr marL="223838" marR="0" lvl="0" indent="0" algn="ctr" defTabSz="914400" rtl="0" eaLnBrk="1" fontAlgn="auto" latinLnBrk="0" hangingPunct="1">
              <a:lnSpc>
                <a:spcPct val="110000"/>
              </a:lnSpc>
              <a:spcBef>
                <a:spcPts val="0"/>
              </a:spcBef>
              <a:spcAft>
                <a:spcPts val="0"/>
              </a:spcAft>
              <a:buClrTx/>
              <a:buSzPct val="100000"/>
              <a:buFont typeface="Arial" panose="020B0604020202020204" pitchFamily="34" charset="0"/>
              <a:buNone/>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Student Achievement and Support Division</a:t>
            </a:r>
          </a:p>
        </p:txBody>
      </p:sp>
      <p:sp>
        <p:nvSpPr>
          <p:cNvPr id="4" name="Slide Number Placeholder 3">
            <a:extLst>
              <a:ext uri="{FF2B5EF4-FFF2-40B4-BE49-F238E27FC236}">
                <a16:creationId xmlns:a16="http://schemas.microsoft.com/office/drawing/2014/main" id="{0351D399-D524-4CD8-BF3D-DA335A49587D}"/>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27</a:t>
            </a:fld>
            <a:endParaRPr lang="en-US" dirty="0"/>
          </a:p>
        </p:txBody>
      </p:sp>
    </p:spTree>
    <p:extLst>
      <p:ext uri="{BB962C8B-B14F-4D97-AF65-F5344CB8AC3E}">
        <p14:creationId xmlns:p14="http://schemas.microsoft.com/office/powerpoint/2010/main" val="28265572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F682D-2B4D-4455-9C7B-BBEEEE9FFF42}"/>
              </a:ext>
            </a:extLst>
          </p:cNvPr>
          <p:cNvSpPr>
            <a:spLocks noGrp="1"/>
          </p:cNvSpPr>
          <p:nvPr>
            <p:ph type="title"/>
          </p:nvPr>
        </p:nvSpPr>
        <p:spPr>
          <a:xfrm>
            <a:off x="1097280" y="286603"/>
            <a:ext cx="10058400" cy="1450757"/>
          </a:xfrm>
        </p:spPr>
        <p:txBody>
          <a:bodyPr anchor="ctr"/>
          <a:lstStyle/>
          <a:p>
            <a:r>
              <a:rPr lang="en-US" dirty="0"/>
              <a:t>Award Amounts (1)</a:t>
            </a:r>
          </a:p>
        </p:txBody>
      </p:sp>
      <p:graphicFrame>
        <p:nvGraphicFramePr>
          <p:cNvPr id="5" name="Content Placeholder 4" descr="Refer to Appendix #1 for Alternate Text Version. ">
            <a:extLst>
              <a:ext uri="{FF2B5EF4-FFF2-40B4-BE49-F238E27FC236}">
                <a16:creationId xmlns:a16="http://schemas.microsoft.com/office/drawing/2014/main" id="{D0275DB8-776E-442A-99F2-3E41C66E849D}"/>
              </a:ext>
            </a:extLst>
          </p:cNvPr>
          <p:cNvGraphicFramePr>
            <a:graphicFrameLocks noGrp="1"/>
          </p:cNvGraphicFramePr>
          <p:nvPr>
            <p:ph idx="1"/>
            <p:extLst>
              <p:ext uri="{D42A27DB-BD31-4B8C-83A1-F6EECF244321}">
                <p14:modId xmlns:p14="http://schemas.microsoft.com/office/powerpoint/2010/main" val="18259739"/>
              </p:ext>
            </p:extLst>
          </p:nvPr>
        </p:nvGraphicFramePr>
        <p:xfrm>
          <a:off x="632619" y="1736725"/>
          <a:ext cx="10987088" cy="2651760"/>
        </p:xfrm>
        <a:graphic>
          <a:graphicData uri="http://schemas.openxmlformats.org/drawingml/2006/table">
            <a:tbl>
              <a:tblPr firstRow="1" bandRow="1">
                <a:tableStyleId>{5C22544A-7EE6-4342-B048-85BDC9FD1C3A}</a:tableStyleId>
              </a:tblPr>
              <a:tblGrid>
                <a:gridCol w="5493544">
                  <a:extLst>
                    <a:ext uri="{9D8B030D-6E8A-4147-A177-3AD203B41FA5}">
                      <a16:colId xmlns:a16="http://schemas.microsoft.com/office/drawing/2014/main" val="2629105958"/>
                    </a:ext>
                  </a:extLst>
                </a:gridCol>
                <a:gridCol w="5493544">
                  <a:extLst>
                    <a:ext uri="{9D8B030D-6E8A-4147-A177-3AD203B41FA5}">
                      <a16:colId xmlns:a16="http://schemas.microsoft.com/office/drawing/2014/main" val="585156721"/>
                    </a:ext>
                  </a:extLst>
                </a:gridCol>
              </a:tblGrid>
              <a:tr h="0">
                <a:tc>
                  <a:txBody>
                    <a:bodyPr/>
                    <a:lstStyle/>
                    <a:p>
                      <a:pPr algn="ctr"/>
                      <a:r>
                        <a:rPr lang="en-US" sz="2400" b="1" kern="1200" dirty="0">
                          <a:solidFill>
                            <a:schemeClr val="lt1"/>
                          </a:solidFill>
                          <a:effectLst/>
                          <a:latin typeface="+mn-lt"/>
                          <a:ea typeface="+mn-ea"/>
                          <a:cs typeface="+mn-cs"/>
                        </a:rPr>
                        <a:t>Number of enrolled homeless children and youth</a:t>
                      </a:r>
                      <a:endParaRPr lang="en-US" sz="2400" dirty="0"/>
                    </a:p>
                  </a:txBody>
                  <a:tcPr anchor="ctr"/>
                </a:tc>
                <a:tc>
                  <a:txBody>
                    <a:bodyPr/>
                    <a:lstStyle/>
                    <a:p>
                      <a:pPr algn="ctr"/>
                      <a:r>
                        <a:rPr lang="en-US" sz="2400" b="1" kern="1200" dirty="0">
                          <a:solidFill>
                            <a:schemeClr val="lt1"/>
                          </a:solidFill>
                          <a:effectLst/>
                          <a:latin typeface="+mn-lt"/>
                          <a:ea typeface="+mn-ea"/>
                          <a:cs typeface="+mn-cs"/>
                        </a:rPr>
                        <a:t>Maximum funding</a:t>
                      </a:r>
                      <a:endParaRPr lang="en-US" sz="2400" dirty="0"/>
                    </a:p>
                  </a:txBody>
                  <a:tcPr anchor="ctr"/>
                </a:tc>
                <a:extLst>
                  <a:ext uri="{0D108BD9-81ED-4DB2-BD59-A6C34878D82A}">
                    <a16:rowId xmlns:a16="http://schemas.microsoft.com/office/drawing/2014/main" val="1681716749"/>
                  </a:ext>
                </a:extLst>
              </a:tr>
              <a:tr h="0">
                <a:tc>
                  <a:txBody>
                    <a:bodyPr/>
                    <a:lstStyle/>
                    <a:p>
                      <a:pPr algn="ctr"/>
                      <a:r>
                        <a:rPr lang="en-US" sz="2400" kern="1200" dirty="0">
                          <a:solidFill>
                            <a:schemeClr val="dk1"/>
                          </a:solidFill>
                          <a:effectLst/>
                          <a:latin typeface="+mn-lt"/>
                          <a:ea typeface="+mn-ea"/>
                          <a:cs typeface="+mn-cs"/>
                        </a:rPr>
                        <a:t>50–99</a:t>
                      </a:r>
                      <a:endParaRPr lang="en-US" sz="2400" dirty="0"/>
                    </a:p>
                  </a:txBody>
                  <a:tcPr anchor="ctr"/>
                </a:tc>
                <a:tc>
                  <a:txBody>
                    <a:bodyPr/>
                    <a:lstStyle/>
                    <a:p>
                      <a:pPr algn="ctr"/>
                      <a:r>
                        <a:rPr lang="en-US" sz="2400" kern="1200" dirty="0">
                          <a:solidFill>
                            <a:schemeClr val="dk1"/>
                          </a:solidFill>
                          <a:effectLst/>
                          <a:latin typeface="+mn-lt"/>
                          <a:ea typeface="+mn-ea"/>
                          <a:cs typeface="+mn-cs"/>
                        </a:rPr>
                        <a:t>$  15,000</a:t>
                      </a:r>
                      <a:endParaRPr lang="en-US" sz="2400" dirty="0"/>
                    </a:p>
                  </a:txBody>
                  <a:tcPr anchor="ctr"/>
                </a:tc>
                <a:extLst>
                  <a:ext uri="{0D108BD9-81ED-4DB2-BD59-A6C34878D82A}">
                    <a16:rowId xmlns:a16="http://schemas.microsoft.com/office/drawing/2014/main" val="296270782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100–249</a:t>
                      </a:r>
                      <a:endParaRPr lang="en-US" sz="2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  25,000</a:t>
                      </a:r>
                      <a:endParaRPr lang="en-US" sz="2400" dirty="0"/>
                    </a:p>
                  </a:txBody>
                  <a:tcPr anchor="ctr"/>
                </a:tc>
                <a:extLst>
                  <a:ext uri="{0D108BD9-81ED-4DB2-BD59-A6C34878D82A}">
                    <a16:rowId xmlns:a16="http://schemas.microsoft.com/office/drawing/2014/main" val="164577882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250–499</a:t>
                      </a:r>
                      <a:endParaRPr lang="en-US" sz="2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  50,000</a:t>
                      </a:r>
                      <a:endParaRPr lang="en-US" sz="2400" dirty="0"/>
                    </a:p>
                  </a:txBody>
                  <a:tcPr anchor="ctr"/>
                </a:tc>
                <a:extLst>
                  <a:ext uri="{0D108BD9-81ED-4DB2-BD59-A6C34878D82A}">
                    <a16:rowId xmlns:a16="http://schemas.microsoft.com/office/drawing/2014/main" val="99246909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500–1,499</a:t>
                      </a:r>
                      <a:endParaRPr lang="en-US" sz="2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  75,000</a:t>
                      </a:r>
                      <a:endParaRPr lang="en-US" sz="2400" dirty="0"/>
                    </a:p>
                  </a:txBody>
                  <a:tcPr anchor="ctr"/>
                </a:tc>
                <a:extLst>
                  <a:ext uri="{0D108BD9-81ED-4DB2-BD59-A6C34878D82A}">
                    <a16:rowId xmlns:a16="http://schemas.microsoft.com/office/drawing/2014/main" val="2459738064"/>
                  </a:ext>
                </a:extLst>
              </a:tr>
            </a:tbl>
          </a:graphicData>
        </a:graphic>
      </p:graphicFrame>
      <p:sp>
        <p:nvSpPr>
          <p:cNvPr id="4" name="Slide Number Placeholder 3">
            <a:extLst>
              <a:ext uri="{FF2B5EF4-FFF2-40B4-BE49-F238E27FC236}">
                <a16:creationId xmlns:a16="http://schemas.microsoft.com/office/drawing/2014/main" id="{730E78A5-5889-4ABE-8A30-9D96FB78A9D1}"/>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28</a:t>
            </a:fld>
            <a:endParaRPr lang="en-US" dirty="0"/>
          </a:p>
        </p:txBody>
      </p:sp>
    </p:spTree>
    <p:extLst>
      <p:ext uri="{BB962C8B-B14F-4D97-AF65-F5344CB8AC3E}">
        <p14:creationId xmlns:p14="http://schemas.microsoft.com/office/powerpoint/2010/main" val="610206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F682D-2B4D-4455-9C7B-BBEEEE9FFF42}"/>
              </a:ext>
            </a:extLst>
          </p:cNvPr>
          <p:cNvSpPr>
            <a:spLocks noGrp="1"/>
          </p:cNvSpPr>
          <p:nvPr>
            <p:ph type="title"/>
          </p:nvPr>
        </p:nvSpPr>
        <p:spPr>
          <a:xfrm>
            <a:off x="1097280" y="286603"/>
            <a:ext cx="10058400" cy="1450757"/>
          </a:xfrm>
        </p:spPr>
        <p:txBody>
          <a:bodyPr anchor="ctr"/>
          <a:lstStyle/>
          <a:p>
            <a:r>
              <a:rPr lang="en-US" dirty="0"/>
              <a:t>Award Amounts (2)</a:t>
            </a:r>
          </a:p>
        </p:txBody>
      </p:sp>
      <p:graphicFrame>
        <p:nvGraphicFramePr>
          <p:cNvPr id="5" name="Content Placeholder 4" descr="Refer to Appendix #2 for Alternate Text Version. &#10;">
            <a:extLst>
              <a:ext uri="{FF2B5EF4-FFF2-40B4-BE49-F238E27FC236}">
                <a16:creationId xmlns:a16="http://schemas.microsoft.com/office/drawing/2014/main" id="{D0275DB8-776E-442A-99F2-3E41C66E849D}"/>
              </a:ext>
            </a:extLst>
          </p:cNvPr>
          <p:cNvGraphicFramePr>
            <a:graphicFrameLocks noGrp="1"/>
          </p:cNvGraphicFramePr>
          <p:nvPr>
            <p:ph idx="1"/>
            <p:extLst>
              <p:ext uri="{D42A27DB-BD31-4B8C-83A1-F6EECF244321}">
                <p14:modId xmlns:p14="http://schemas.microsoft.com/office/powerpoint/2010/main" val="2776401591"/>
              </p:ext>
            </p:extLst>
          </p:nvPr>
        </p:nvGraphicFramePr>
        <p:xfrm>
          <a:off x="632619" y="1736725"/>
          <a:ext cx="10987088" cy="2651760"/>
        </p:xfrm>
        <a:graphic>
          <a:graphicData uri="http://schemas.openxmlformats.org/drawingml/2006/table">
            <a:tbl>
              <a:tblPr firstRow="1" bandRow="1">
                <a:tableStyleId>{5C22544A-7EE6-4342-B048-85BDC9FD1C3A}</a:tableStyleId>
              </a:tblPr>
              <a:tblGrid>
                <a:gridCol w="5493544">
                  <a:extLst>
                    <a:ext uri="{9D8B030D-6E8A-4147-A177-3AD203B41FA5}">
                      <a16:colId xmlns:a16="http://schemas.microsoft.com/office/drawing/2014/main" val="2629105958"/>
                    </a:ext>
                  </a:extLst>
                </a:gridCol>
                <a:gridCol w="5493544">
                  <a:extLst>
                    <a:ext uri="{9D8B030D-6E8A-4147-A177-3AD203B41FA5}">
                      <a16:colId xmlns:a16="http://schemas.microsoft.com/office/drawing/2014/main" val="585156721"/>
                    </a:ext>
                  </a:extLst>
                </a:gridCol>
              </a:tblGrid>
              <a:tr h="0">
                <a:tc>
                  <a:txBody>
                    <a:bodyPr/>
                    <a:lstStyle/>
                    <a:p>
                      <a:pPr algn="ctr"/>
                      <a:r>
                        <a:rPr lang="en-US" sz="2400" b="1" kern="1200" dirty="0">
                          <a:solidFill>
                            <a:schemeClr val="lt1"/>
                          </a:solidFill>
                          <a:effectLst/>
                          <a:latin typeface="+mn-lt"/>
                          <a:ea typeface="+mn-ea"/>
                          <a:cs typeface="+mn-cs"/>
                        </a:rPr>
                        <a:t>Number of enrolled homeless children and youth</a:t>
                      </a:r>
                      <a:endParaRPr lang="en-US" sz="2400" dirty="0"/>
                    </a:p>
                  </a:txBody>
                  <a:tcPr anchor="ctr"/>
                </a:tc>
                <a:tc>
                  <a:txBody>
                    <a:bodyPr/>
                    <a:lstStyle/>
                    <a:p>
                      <a:pPr algn="ctr"/>
                      <a:r>
                        <a:rPr lang="en-US" sz="2400" b="1" kern="1200" dirty="0">
                          <a:solidFill>
                            <a:schemeClr val="lt1"/>
                          </a:solidFill>
                          <a:effectLst/>
                          <a:latin typeface="+mn-lt"/>
                          <a:ea typeface="+mn-ea"/>
                          <a:cs typeface="+mn-cs"/>
                        </a:rPr>
                        <a:t>Maximum funding</a:t>
                      </a:r>
                      <a:endParaRPr lang="en-US" sz="2400" dirty="0"/>
                    </a:p>
                  </a:txBody>
                  <a:tcPr anchor="ctr"/>
                </a:tc>
                <a:extLst>
                  <a:ext uri="{0D108BD9-81ED-4DB2-BD59-A6C34878D82A}">
                    <a16:rowId xmlns:a16="http://schemas.microsoft.com/office/drawing/2014/main" val="1681716749"/>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1,500–2,499</a:t>
                      </a:r>
                      <a:endParaRPr lang="en-US" sz="2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$100,000</a:t>
                      </a:r>
                      <a:endParaRPr lang="en-US" sz="2400" dirty="0"/>
                    </a:p>
                  </a:txBody>
                  <a:tcPr anchor="ctr"/>
                </a:tc>
                <a:extLst>
                  <a:ext uri="{0D108BD9-81ED-4DB2-BD59-A6C34878D82A}">
                    <a16:rowId xmlns:a16="http://schemas.microsoft.com/office/drawing/2014/main" val="416866701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2,500–3,999</a:t>
                      </a:r>
                      <a:endParaRPr lang="en-US" sz="2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$125,000</a:t>
                      </a:r>
                      <a:endParaRPr lang="en-US" sz="2400" dirty="0"/>
                    </a:p>
                  </a:txBody>
                  <a:tcPr anchor="ctr"/>
                </a:tc>
                <a:extLst>
                  <a:ext uri="{0D108BD9-81ED-4DB2-BD59-A6C34878D82A}">
                    <a16:rowId xmlns:a16="http://schemas.microsoft.com/office/drawing/2014/main" val="222150473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4,000–4,999</a:t>
                      </a:r>
                      <a:endParaRPr lang="en-US" sz="2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$175,000</a:t>
                      </a:r>
                      <a:endParaRPr lang="en-US" sz="2400" dirty="0"/>
                    </a:p>
                  </a:txBody>
                  <a:tcPr anchor="ctr"/>
                </a:tc>
                <a:extLst>
                  <a:ext uri="{0D108BD9-81ED-4DB2-BD59-A6C34878D82A}">
                    <a16:rowId xmlns:a16="http://schemas.microsoft.com/office/drawing/2014/main" val="3361130460"/>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t>Over 5,000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mn-lt"/>
                          <a:ea typeface="+mn-ea"/>
                          <a:cs typeface="+mn-cs"/>
                        </a:rPr>
                        <a:t>$250,000</a:t>
                      </a:r>
                      <a:endParaRPr lang="en-US" sz="2400" dirty="0"/>
                    </a:p>
                  </a:txBody>
                  <a:tcPr anchor="ctr"/>
                </a:tc>
                <a:extLst>
                  <a:ext uri="{0D108BD9-81ED-4DB2-BD59-A6C34878D82A}">
                    <a16:rowId xmlns:a16="http://schemas.microsoft.com/office/drawing/2014/main" val="13495636"/>
                  </a:ext>
                </a:extLst>
              </a:tr>
            </a:tbl>
          </a:graphicData>
        </a:graphic>
      </p:graphicFrame>
      <p:sp>
        <p:nvSpPr>
          <p:cNvPr id="4" name="Slide Number Placeholder 3">
            <a:extLst>
              <a:ext uri="{FF2B5EF4-FFF2-40B4-BE49-F238E27FC236}">
                <a16:creationId xmlns:a16="http://schemas.microsoft.com/office/drawing/2014/main" id="{730E78A5-5889-4ABE-8A30-9D96FB78A9D1}"/>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29</a:t>
            </a:fld>
            <a:endParaRPr lang="en-US" dirty="0"/>
          </a:p>
        </p:txBody>
      </p:sp>
    </p:spTree>
    <p:extLst>
      <p:ext uri="{BB962C8B-B14F-4D97-AF65-F5344CB8AC3E}">
        <p14:creationId xmlns:p14="http://schemas.microsoft.com/office/powerpoint/2010/main" val="1179559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6BAAD-5BBD-4F14-B84F-91E928AABCD4}"/>
              </a:ext>
            </a:extLst>
          </p:cNvPr>
          <p:cNvSpPr>
            <a:spLocks noGrp="1"/>
          </p:cNvSpPr>
          <p:nvPr>
            <p:ph type="title"/>
          </p:nvPr>
        </p:nvSpPr>
        <p:spPr>
          <a:xfrm>
            <a:off x="1097280" y="286603"/>
            <a:ext cx="10058400" cy="1450757"/>
          </a:xfrm>
        </p:spPr>
        <p:txBody>
          <a:bodyPr anchor="ctr"/>
          <a:lstStyle/>
          <a:p>
            <a:r>
              <a:rPr lang="en-US" dirty="0"/>
              <a:t>The Law: McKinney-Vento (1)</a:t>
            </a:r>
          </a:p>
        </p:txBody>
      </p:sp>
      <p:sp>
        <p:nvSpPr>
          <p:cNvPr id="3" name="Content Placeholder 2">
            <a:extLst>
              <a:ext uri="{FF2B5EF4-FFF2-40B4-BE49-F238E27FC236}">
                <a16:creationId xmlns:a16="http://schemas.microsoft.com/office/drawing/2014/main" id="{9E63C191-6ADF-4F6F-90EF-B63A329943C3}"/>
              </a:ext>
            </a:extLst>
          </p:cNvPr>
          <p:cNvSpPr>
            <a:spLocks noGrp="1"/>
          </p:cNvSpPr>
          <p:nvPr>
            <p:ph idx="1"/>
          </p:nvPr>
        </p:nvSpPr>
        <p:spPr>
          <a:xfrm>
            <a:off x="1097280" y="1845733"/>
            <a:ext cx="10058400" cy="4355561"/>
          </a:xfrm>
        </p:spPr>
        <p:txBody>
          <a:bodyPr>
            <a:normAutofit/>
          </a:bodyPr>
          <a:lstStyle/>
          <a:p>
            <a:r>
              <a:rPr lang="en-US" altLang="en-US" dirty="0"/>
              <a:t>Originally passed in 1987</a:t>
            </a:r>
          </a:p>
          <a:p>
            <a:r>
              <a:rPr lang="en-US" altLang="en-US" dirty="0"/>
              <a:t>Reauthorized in 2015 by the Every Student Succeeds Act (ESSA) which went into effect on October 1, 2016</a:t>
            </a:r>
          </a:p>
          <a:p>
            <a:pPr lvl="0"/>
            <a:r>
              <a:rPr lang="en-US" dirty="0"/>
              <a:t>Designed to improve the educational stability, access, support, and academic achievement of children and youth experiencing homelessness</a:t>
            </a:r>
          </a:p>
        </p:txBody>
      </p:sp>
      <p:sp>
        <p:nvSpPr>
          <p:cNvPr id="4" name="Slide Number Placeholder 3">
            <a:extLst>
              <a:ext uri="{FF2B5EF4-FFF2-40B4-BE49-F238E27FC236}">
                <a16:creationId xmlns:a16="http://schemas.microsoft.com/office/drawing/2014/main" id="{F1D36E99-3FD9-4634-816B-F12F9C97D64B}"/>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3</a:t>
            </a:fld>
            <a:endParaRPr lang="en-US" dirty="0"/>
          </a:p>
        </p:txBody>
      </p:sp>
    </p:spTree>
    <p:extLst>
      <p:ext uri="{BB962C8B-B14F-4D97-AF65-F5344CB8AC3E}">
        <p14:creationId xmlns:p14="http://schemas.microsoft.com/office/powerpoint/2010/main" val="16176397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3BC8F-0E53-43F3-92DD-4859A352D8A0}"/>
              </a:ext>
            </a:extLst>
          </p:cNvPr>
          <p:cNvSpPr>
            <a:spLocks noGrp="1"/>
          </p:cNvSpPr>
          <p:nvPr>
            <p:ph type="title"/>
          </p:nvPr>
        </p:nvSpPr>
        <p:spPr>
          <a:xfrm>
            <a:off x="1097280" y="286603"/>
            <a:ext cx="10058400" cy="1450757"/>
          </a:xfrm>
        </p:spPr>
        <p:txBody>
          <a:bodyPr anchor="ctr"/>
          <a:lstStyle/>
          <a:p>
            <a:r>
              <a:rPr lang="en-US" dirty="0"/>
              <a:t>Award Amounts (3)</a:t>
            </a:r>
          </a:p>
        </p:txBody>
      </p:sp>
      <p:sp>
        <p:nvSpPr>
          <p:cNvPr id="3" name="Content Placeholder 2">
            <a:extLst>
              <a:ext uri="{FF2B5EF4-FFF2-40B4-BE49-F238E27FC236}">
                <a16:creationId xmlns:a16="http://schemas.microsoft.com/office/drawing/2014/main" id="{5E351AAA-B9C8-4833-9909-94A58E12CD4B}"/>
              </a:ext>
            </a:extLst>
          </p:cNvPr>
          <p:cNvSpPr>
            <a:spLocks noGrp="1"/>
          </p:cNvSpPr>
          <p:nvPr>
            <p:ph idx="1"/>
          </p:nvPr>
        </p:nvSpPr>
        <p:spPr>
          <a:xfrm>
            <a:off x="1097280" y="1845733"/>
            <a:ext cx="10058400" cy="4355561"/>
          </a:xfrm>
        </p:spPr>
        <p:txBody>
          <a:bodyPr/>
          <a:lstStyle/>
          <a:p>
            <a:r>
              <a:rPr lang="en-US" dirty="0"/>
              <a:t>The number of enrolled homeless children and youth should be consistent with the enrollment found in the 2022–23 DataQuest reports</a:t>
            </a:r>
          </a:p>
          <a:p>
            <a:r>
              <a:rPr lang="en-US" altLang="en-US" dirty="0"/>
              <a:t>The CDE may fund applications at a lesser amount</a:t>
            </a:r>
          </a:p>
          <a:p>
            <a:r>
              <a:rPr lang="en-US" altLang="en-US" dirty="0"/>
              <a:t>Funds must be used to supplement and not supplant</a:t>
            </a:r>
          </a:p>
          <a:p>
            <a:r>
              <a:rPr lang="en-US" dirty="0"/>
              <a:t>Grantees must maintain documentation that clearly demonstrates the supplementary use of these funds</a:t>
            </a:r>
          </a:p>
        </p:txBody>
      </p:sp>
      <p:sp>
        <p:nvSpPr>
          <p:cNvPr id="4" name="Slide Number Placeholder 3">
            <a:extLst>
              <a:ext uri="{FF2B5EF4-FFF2-40B4-BE49-F238E27FC236}">
                <a16:creationId xmlns:a16="http://schemas.microsoft.com/office/drawing/2014/main" id="{7B289418-5D63-47FA-89DF-71CEF9140298}"/>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30</a:t>
            </a:fld>
            <a:endParaRPr lang="en-US" dirty="0"/>
          </a:p>
        </p:txBody>
      </p:sp>
    </p:spTree>
    <p:extLst>
      <p:ext uri="{BB962C8B-B14F-4D97-AF65-F5344CB8AC3E}">
        <p14:creationId xmlns:p14="http://schemas.microsoft.com/office/powerpoint/2010/main" val="8470090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D7187-7636-471D-B9B2-D415A6353638}"/>
              </a:ext>
            </a:extLst>
          </p:cNvPr>
          <p:cNvSpPr>
            <a:spLocks noGrp="1"/>
          </p:cNvSpPr>
          <p:nvPr>
            <p:ph type="title"/>
          </p:nvPr>
        </p:nvSpPr>
        <p:spPr>
          <a:xfrm>
            <a:off x="1097280" y="286603"/>
            <a:ext cx="10058400" cy="1450757"/>
          </a:xfrm>
        </p:spPr>
        <p:txBody>
          <a:bodyPr anchor="ctr"/>
          <a:lstStyle/>
          <a:p>
            <a:r>
              <a:rPr lang="en-US" dirty="0"/>
              <a:t>DataQuest Instructions (1)</a:t>
            </a:r>
          </a:p>
        </p:txBody>
      </p:sp>
      <p:sp>
        <p:nvSpPr>
          <p:cNvPr id="3" name="Content Placeholder 2">
            <a:extLst>
              <a:ext uri="{FF2B5EF4-FFF2-40B4-BE49-F238E27FC236}">
                <a16:creationId xmlns:a16="http://schemas.microsoft.com/office/drawing/2014/main" id="{2515465A-ECBB-4F51-A280-99C05D2834D2}"/>
              </a:ext>
            </a:extLst>
          </p:cNvPr>
          <p:cNvSpPr>
            <a:spLocks noGrp="1"/>
          </p:cNvSpPr>
          <p:nvPr>
            <p:ph idx="1"/>
          </p:nvPr>
        </p:nvSpPr>
        <p:spPr>
          <a:xfrm>
            <a:off x="1097280" y="1845733"/>
            <a:ext cx="10058400" cy="4355561"/>
          </a:xfrm>
        </p:spPr>
        <p:txBody>
          <a:bodyPr>
            <a:noAutofit/>
          </a:bodyPr>
          <a:lstStyle/>
          <a:p>
            <a:r>
              <a:rPr lang="en-US" dirty="0"/>
              <a:t>Start at CDE’s DataQuest web page at </a:t>
            </a:r>
            <a:r>
              <a:rPr lang="en-US" dirty="0">
                <a:hlinkClick r:id="rId3" tooltip="DataQuest web page."/>
              </a:rPr>
              <a:t>https://dq.cde.ca.gov/dataquest/</a:t>
            </a:r>
            <a:endParaRPr lang="en-US" dirty="0"/>
          </a:p>
          <a:p>
            <a:r>
              <a:rPr lang="en-US" dirty="0"/>
              <a:t>Select District as the Level using the drop-down menu</a:t>
            </a:r>
          </a:p>
          <a:p>
            <a:r>
              <a:rPr lang="en-US" dirty="0"/>
              <a:t>Select Absenteeism Data as the Subject under School Climate Data, then Submit</a:t>
            </a:r>
          </a:p>
          <a:p>
            <a:r>
              <a:rPr lang="en-US" dirty="0"/>
              <a:t>Select 2022–23 as the Year</a:t>
            </a:r>
          </a:p>
          <a:p>
            <a:endParaRPr lang="en-US" dirty="0"/>
          </a:p>
        </p:txBody>
      </p:sp>
      <p:sp>
        <p:nvSpPr>
          <p:cNvPr id="4" name="Slide Number Placeholder 3">
            <a:extLst>
              <a:ext uri="{FF2B5EF4-FFF2-40B4-BE49-F238E27FC236}">
                <a16:creationId xmlns:a16="http://schemas.microsoft.com/office/drawing/2014/main" id="{5BA9586E-3720-42EF-B911-CC865211EFEB}"/>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31</a:t>
            </a:fld>
            <a:endParaRPr lang="en-US" dirty="0"/>
          </a:p>
        </p:txBody>
      </p:sp>
    </p:spTree>
    <p:extLst>
      <p:ext uri="{BB962C8B-B14F-4D97-AF65-F5344CB8AC3E}">
        <p14:creationId xmlns:p14="http://schemas.microsoft.com/office/powerpoint/2010/main" val="41046249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05318-598C-4A74-82EF-FC4D560F5EFB}"/>
              </a:ext>
            </a:extLst>
          </p:cNvPr>
          <p:cNvSpPr>
            <a:spLocks noGrp="1"/>
          </p:cNvSpPr>
          <p:nvPr>
            <p:ph type="title"/>
          </p:nvPr>
        </p:nvSpPr>
        <p:spPr>
          <a:xfrm>
            <a:off x="1097280" y="286603"/>
            <a:ext cx="10058400" cy="1450757"/>
          </a:xfrm>
        </p:spPr>
        <p:txBody>
          <a:bodyPr anchor="ctr"/>
          <a:lstStyle/>
          <a:p>
            <a:r>
              <a:rPr lang="en-US" dirty="0"/>
              <a:t>DataQuest Instructions (2)</a:t>
            </a:r>
          </a:p>
        </p:txBody>
      </p:sp>
      <p:sp>
        <p:nvSpPr>
          <p:cNvPr id="3" name="Content Placeholder 2">
            <a:extLst>
              <a:ext uri="{FF2B5EF4-FFF2-40B4-BE49-F238E27FC236}">
                <a16:creationId xmlns:a16="http://schemas.microsoft.com/office/drawing/2014/main" id="{AAEF56BD-F80D-4962-B9AD-BC3367EE03CB}"/>
              </a:ext>
            </a:extLst>
          </p:cNvPr>
          <p:cNvSpPr>
            <a:spLocks noGrp="1"/>
          </p:cNvSpPr>
          <p:nvPr>
            <p:ph idx="1"/>
          </p:nvPr>
        </p:nvSpPr>
        <p:spPr>
          <a:xfrm>
            <a:off x="1097280" y="1845733"/>
            <a:ext cx="10058400" cy="4355561"/>
          </a:xfrm>
        </p:spPr>
        <p:txBody>
          <a:bodyPr>
            <a:noAutofit/>
          </a:bodyPr>
          <a:lstStyle/>
          <a:p>
            <a:endParaRPr lang="en-US" dirty="0"/>
          </a:p>
          <a:p>
            <a:r>
              <a:rPr lang="en-US" dirty="0"/>
              <a:t>Type in District Name, then Submit</a:t>
            </a:r>
          </a:p>
          <a:p>
            <a:r>
              <a:rPr lang="en-US" dirty="0"/>
              <a:t>Verify or Select District using the drop-down menu </a:t>
            </a:r>
          </a:p>
          <a:p>
            <a:r>
              <a:rPr lang="en-US" dirty="0"/>
              <a:t>Select Chronic Absenteeism Rate (with School data) as a Report, then Submit</a:t>
            </a:r>
          </a:p>
        </p:txBody>
      </p:sp>
      <p:sp>
        <p:nvSpPr>
          <p:cNvPr id="4" name="Slide Number Placeholder 3">
            <a:extLst>
              <a:ext uri="{FF2B5EF4-FFF2-40B4-BE49-F238E27FC236}">
                <a16:creationId xmlns:a16="http://schemas.microsoft.com/office/drawing/2014/main" id="{B4A03D19-2C48-4586-8A5E-FF29F025546D}"/>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32</a:t>
            </a:fld>
            <a:endParaRPr lang="en-US" dirty="0"/>
          </a:p>
        </p:txBody>
      </p:sp>
    </p:spTree>
    <p:extLst>
      <p:ext uri="{BB962C8B-B14F-4D97-AF65-F5344CB8AC3E}">
        <p14:creationId xmlns:p14="http://schemas.microsoft.com/office/powerpoint/2010/main" val="34968484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0A598-D5C4-EBAA-D4B7-89395D2F8000}"/>
              </a:ext>
            </a:extLst>
          </p:cNvPr>
          <p:cNvSpPr>
            <a:spLocks noGrp="1"/>
          </p:cNvSpPr>
          <p:nvPr>
            <p:ph type="title"/>
          </p:nvPr>
        </p:nvSpPr>
        <p:spPr>
          <a:xfrm>
            <a:off x="1097280" y="286603"/>
            <a:ext cx="10058400" cy="1450757"/>
          </a:xfrm>
        </p:spPr>
        <p:txBody>
          <a:bodyPr anchor="ctr"/>
          <a:lstStyle/>
          <a:p>
            <a:r>
              <a:rPr lang="en-US" dirty="0"/>
              <a:t>DataQuest Instructions (3)</a:t>
            </a:r>
          </a:p>
        </p:txBody>
      </p:sp>
      <p:sp>
        <p:nvSpPr>
          <p:cNvPr id="3" name="Content Placeholder 2">
            <a:extLst>
              <a:ext uri="{FF2B5EF4-FFF2-40B4-BE49-F238E27FC236}">
                <a16:creationId xmlns:a16="http://schemas.microsoft.com/office/drawing/2014/main" id="{93035FCA-E646-08F7-8E38-5096930F8063}"/>
              </a:ext>
            </a:extLst>
          </p:cNvPr>
          <p:cNvSpPr>
            <a:spLocks noGrp="1"/>
          </p:cNvSpPr>
          <p:nvPr>
            <p:ph idx="1"/>
          </p:nvPr>
        </p:nvSpPr>
        <p:spPr>
          <a:xfrm>
            <a:off x="1097280" y="1845733"/>
            <a:ext cx="10058400" cy="4355561"/>
          </a:xfrm>
        </p:spPr>
        <p:txBody>
          <a:bodyPr/>
          <a:lstStyle/>
          <a:p>
            <a:r>
              <a:rPr lang="en-US" dirty="0"/>
              <a:t>Select Report Options and Filters:</a:t>
            </a:r>
          </a:p>
          <a:p>
            <a:pPr lvl="1"/>
            <a:r>
              <a:rPr lang="en-US" dirty="0"/>
              <a:t>Select All Schools for School Type</a:t>
            </a:r>
          </a:p>
          <a:p>
            <a:pPr lvl="1"/>
            <a:r>
              <a:rPr lang="en-US" dirty="0"/>
              <a:t>Select Homeless as Program Subgroup using the drop-down menu</a:t>
            </a:r>
          </a:p>
          <a:p>
            <a:r>
              <a:rPr lang="en-US" dirty="0"/>
              <a:t>Scroll down to Report Totals to find the number to be used for homeless student enrollment under the Chronic Absenteeism Eligible Enrollment column</a:t>
            </a:r>
          </a:p>
          <a:p>
            <a:endParaRPr lang="en-US" dirty="0"/>
          </a:p>
        </p:txBody>
      </p:sp>
      <p:sp>
        <p:nvSpPr>
          <p:cNvPr id="4" name="Slide Number Placeholder 3">
            <a:extLst>
              <a:ext uri="{FF2B5EF4-FFF2-40B4-BE49-F238E27FC236}">
                <a16:creationId xmlns:a16="http://schemas.microsoft.com/office/drawing/2014/main" id="{9DE6C3A0-7498-46F5-DB6D-57F22C14A4F3}"/>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33</a:t>
            </a:fld>
            <a:endParaRPr lang="en-US" dirty="0"/>
          </a:p>
        </p:txBody>
      </p:sp>
    </p:spTree>
    <p:extLst>
      <p:ext uri="{BB962C8B-B14F-4D97-AF65-F5344CB8AC3E}">
        <p14:creationId xmlns:p14="http://schemas.microsoft.com/office/powerpoint/2010/main" val="3051314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8B63E-E849-4D33-87C2-9423CE273EA9}"/>
              </a:ext>
            </a:extLst>
          </p:cNvPr>
          <p:cNvSpPr>
            <a:spLocks noGrp="1"/>
          </p:cNvSpPr>
          <p:nvPr>
            <p:ph type="title"/>
          </p:nvPr>
        </p:nvSpPr>
        <p:spPr>
          <a:xfrm>
            <a:off x="1097280" y="286603"/>
            <a:ext cx="10058400" cy="1450757"/>
          </a:xfrm>
        </p:spPr>
        <p:txBody>
          <a:bodyPr anchor="ctr"/>
          <a:lstStyle/>
          <a:p>
            <a:r>
              <a:rPr lang="en-US" dirty="0"/>
              <a:t>Distribution of Funds (1)</a:t>
            </a:r>
          </a:p>
        </p:txBody>
      </p:sp>
      <p:sp>
        <p:nvSpPr>
          <p:cNvPr id="3" name="Content Placeholder 2">
            <a:extLst>
              <a:ext uri="{FF2B5EF4-FFF2-40B4-BE49-F238E27FC236}">
                <a16:creationId xmlns:a16="http://schemas.microsoft.com/office/drawing/2014/main" id="{B9E54259-F83F-4194-AD8A-F4E35EE35920}"/>
              </a:ext>
            </a:extLst>
          </p:cNvPr>
          <p:cNvSpPr>
            <a:spLocks noGrp="1"/>
          </p:cNvSpPr>
          <p:nvPr>
            <p:ph idx="1"/>
          </p:nvPr>
        </p:nvSpPr>
        <p:spPr>
          <a:xfrm>
            <a:off x="1097280" y="1845733"/>
            <a:ext cx="10058400" cy="4355561"/>
          </a:xfrm>
        </p:spPr>
        <p:txBody>
          <a:bodyPr>
            <a:normAutofit/>
          </a:bodyPr>
          <a:lstStyle/>
          <a:p>
            <a:r>
              <a:rPr lang="en-US" altLang="en-US" dirty="0"/>
              <a:t>Three-year project period, beginning in fiscal year (FY) 2024−25</a:t>
            </a:r>
          </a:p>
          <a:p>
            <a:r>
              <a:rPr lang="en-US" altLang="en-US" dirty="0"/>
              <a:t>Grant funds are made available on an annual basis and contingent on federal allocations</a:t>
            </a:r>
          </a:p>
          <a:p>
            <a:r>
              <a:rPr lang="en-US" altLang="en-US" dirty="0"/>
              <a:t>The CDE will issue Grant Award Notifications (GAN) to successful applicants after July 15, 2024</a:t>
            </a:r>
          </a:p>
          <a:p>
            <a:r>
              <a:rPr lang="en-US" altLang="en-US" dirty="0"/>
              <a:t>Grant award period for the first-year grant cycle will be July 1, 2024, to June 30, 2025</a:t>
            </a:r>
          </a:p>
        </p:txBody>
      </p:sp>
      <p:sp>
        <p:nvSpPr>
          <p:cNvPr id="4" name="Slide Number Placeholder 3">
            <a:extLst>
              <a:ext uri="{FF2B5EF4-FFF2-40B4-BE49-F238E27FC236}">
                <a16:creationId xmlns:a16="http://schemas.microsoft.com/office/drawing/2014/main" id="{2E9BB2E8-284A-4024-A21B-BD7023292EEE}"/>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34</a:t>
            </a:fld>
            <a:endParaRPr lang="en-US" dirty="0"/>
          </a:p>
        </p:txBody>
      </p:sp>
    </p:spTree>
    <p:extLst>
      <p:ext uri="{BB962C8B-B14F-4D97-AF65-F5344CB8AC3E}">
        <p14:creationId xmlns:p14="http://schemas.microsoft.com/office/powerpoint/2010/main" val="38642974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8B63E-E849-4D33-87C2-9423CE273EA9}"/>
              </a:ext>
            </a:extLst>
          </p:cNvPr>
          <p:cNvSpPr>
            <a:spLocks noGrp="1"/>
          </p:cNvSpPr>
          <p:nvPr>
            <p:ph type="title"/>
          </p:nvPr>
        </p:nvSpPr>
        <p:spPr>
          <a:xfrm>
            <a:off x="1097280" y="286603"/>
            <a:ext cx="10058400" cy="1450757"/>
          </a:xfrm>
        </p:spPr>
        <p:txBody>
          <a:bodyPr anchor="ctr"/>
          <a:lstStyle/>
          <a:p>
            <a:r>
              <a:rPr lang="en-US" dirty="0"/>
              <a:t>Distribution of Funds (2)</a:t>
            </a:r>
          </a:p>
        </p:txBody>
      </p:sp>
      <p:sp>
        <p:nvSpPr>
          <p:cNvPr id="3" name="Content Placeholder 2">
            <a:extLst>
              <a:ext uri="{FF2B5EF4-FFF2-40B4-BE49-F238E27FC236}">
                <a16:creationId xmlns:a16="http://schemas.microsoft.com/office/drawing/2014/main" id="{B9E54259-F83F-4194-AD8A-F4E35EE35920}"/>
              </a:ext>
            </a:extLst>
          </p:cNvPr>
          <p:cNvSpPr>
            <a:spLocks noGrp="1"/>
          </p:cNvSpPr>
          <p:nvPr>
            <p:ph idx="1"/>
          </p:nvPr>
        </p:nvSpPr>
        <p:spPr>
          <a:xfrm>
            <a:off x="1097280" y="1845733"/>
            <a:ext cx="10058400" cy="4355561"/>
          </a:xfrm>
        </p:spPr>
        <p:txBody>
          <a:bodyPr>
            <a:normAutofit/>
          </a:bodyPr>
          <a:lstStyle/>
          <a:p>
            <a:r>
              <a:rPr lang="en-US" altLang="en-US" dirty="0"/>
              <a:t>Grantees may not carryover unspent grant funds into the next FY</a:t>
            </a:r>
          </a:p>
          <a:p>
            <a:r>
              <a:rPr lang="en-US" altLang="en-US" dirty="0"/>
              <a:t>Payment schedule:</a:t>
            </a:r>
          </a:p>
          <a:p>
            <a:pPr lvl="1"/>
            <a:r>
              <a:rPr lang="en-US" altLang="en-US" dirty="0"/>
              <a:t>Initial payment of 60 percent of the grant amount will be paid after California’s budget has been signed, and the grantee has returned a signed GAN, a completed Budget Request and accompanying signature form.</a:t>
            </a:r>
          </a:p>
        </p:txBody>
      </p:sp>
      <p:sp>
        <p:nvSpPr>
          <p:cNvPr id="4" name="Slide Number Placeholder 3">
            <a:extLst>
              <a:ext uri="{FF2B5EF4-FFF2-40B4-BE49-F238E27FC236}">
                <a16:creationId xmlns:a16="http://schemas.microsoft.com/office/drawing/2014/main" id="{2E9BB2E8-284A-4024-A21B-BD7023292EEE}"/>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35</a:t>
            </a:fld>
            <a:endParaRPr lang="en-US" dirty="0"/>
          </a:p>
        </p:txBody>
      </p:sp>
    </p:spTree>
    <p:extLst>
      <p:ext uri="{BB962C8B-B14F-4D97-AF65-F5344CB8AC3E}">
        <p14:creationId xmlns:p14="http://schemas.microsoft.com/office/powerpoint/2010/main" val="5180214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8D72E-FAB6-8AB2-D964-0CF7ACE3EA6B}"/>
              </a:ext>
            </a:extLst>
          </p:cNvPr>
          <p:cNvSpPr>
            <a:spLocks noGrp="1"/>
          </p:cNvSpPr>
          <p:nvPr>
            <p:ph type="title"/>
          </p:nvPr>
        </p:nvSpPr>
        <p:spPr>
          <a:xfrm>
            <a:off x="1097280" y="286603"/>
            <a:ext cx="10058400" cy="1450757"/>
          </a:xfrm>
        </p:spPr>
        <p:txBody>
          <a:bodyPr anchor="ctr"/>
          <a:lstStyle/>
          <a:p>
            <a:r>
              <a:rPr lang="en-US" dirty="0"/>
              <a:t>Distribution of Funds (3)</a:t>
            </a:r>
          </a:p>
        </p:txBody>
      </p:sp>
      <p:sp>
        <p:nvSpPr>
          <p:cNvPr id="3" name="Content Placeholder 2">
            <a:extLst>
              <a:ext uri="{FF2B5EF4-FFF2-40B4-BE49-F238E27FC236}">
                <a16:creationId xmlns:a16="http://schemas.microsoft.com/office/drawing/2014/main" id="{A8563333-6D49-1C82-447F-6249840CBCE7}"/>
              </a:ext>
            </a:extLst>
          </p:cNvPr>
          <p:cNvSpPr>
            <a:spLocks noGrp="1"/>
          </p:cNvSpPr>
          <p:nvPr>
            <p:ph idx="1"/>
          </p:nvPr>
        </p:nvSpPr>
        <p:spPr>
          <a:xfrm>
            <a:off x="1097280" y="1845733"/>
            <a:ext cx="10058400" cy="4355561"/>
          </a:xfrm>
        </p:spPr>
        <p:txBody>
          <a:bodyPr>
            <a:normAutofit/>
          </a:bodyPr>
          <a:lstStyle/>
          <a:p>
            <a:pPr lvl="1"/>
            <a:r>
              <a:rPr lang="en-US" dirty="0"/>
              <a:t>Second payment of 30 percent released after receipt of the Expenditure Report 1 (ER1) due January 1, and grantee has expended at least 50 percent of its initial payment. </a:t>
            </a:r>
          </a:p>
          <a:p>
            <a:pPr lvl="1"/>
            <a:r>
              <a:rPr lang="en-US" dirty="0"/>
              <a:t>If at least 50 percent of the initial payment has not been spent, an Expenditure Plan must be completed and submitted to the CDE. Payment will be withheld until the Expenditure Plan has been approved and/or the LEA has spent at least 50 percent of its initial payment by the following expenditure report.</a:t>
            </a:r>
          </a:p>
        </p:txBody>
      </p:sp>
      <p:sp>
        <p:nvSpPr>
          <p:cNvPr id="4" name="Slide Number Placeholder 3">
            <a:extLst>
              <a:ext uri="{FF2B5EF4-FFF2-40B4-BE49-F238E27FC236}">
                <a16:creationId xmlns:a16="http://schemas.microsoft.com/office/drawing/2014/main" id="{1D9F3FB5-9E64-91AC-4D85-D01355C66391}"/>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36</a:t>
            </a:fld>
            <a:endParaRPr lang="en-US" dirty="0"/>
          </a:p>
        </p:txBody>
      </p:sp>
    </p:spTree>
    <p:extLst>
      <p:ext uri="{BB962C8B-B14F-4D97-AF65-F5344CB8AC3E}">
        <p14:creationId xmlns:p14="http://schemas.microsoft.com/office/powerpoint/2010/main" val="6856494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8B63E-E849-4D33-87C2-9423CE273EA9}"/>
              </a:ext>
            </a:extLst>
          </p:cNvPr>
          <p:cNvSpPr>
            <a:spLocks noGrp="1"/>
          </p:cNvSpPr>
          <p:nvPr>
            <p:ph type="title"/>
          </p:nvPr>
        </p:nvSpPr>
        <p:spPr>
          <a:xfrm>
            <a:off x="1097280" y="286603"/>
            <a:ext cx="10058400" cy="1450757"/>
          </a:xfrm>
        </p:spPr>
        <p:txBody>
          <a:bodyPr anchor="ctr"/>
          <a:lstStyle/>
          <a:p>
            <a:r>
              <a:rPr lang="en-US" dirty="0"/>
              <a:t>Distribution of Funds (4)</a:t>
            </a:r>
          </a:p>
        </p:txBody>
      </p:sp>
      <p:sp>
        <p:nvSpPr>
          <p:cNvPr id="3" name="Content Placeholder 2">
            <a:extLst>
              <a:ext uri="{FF2B5EF4-FFF2-40B4-BE49-F238E27FC236}">
                <a16:creationId xmlns:a16="http://schemas.microsoft.com/office/drawing/2014/main" id="{B9E54259-F83F-4194-AD8A-F4E35EE35920}"/>
              </a:ext>
            </a:extLst>
          </p:cNvPr>
          <p:cNvSpPr>
            <a:spLocks noGrp="1"/>
          </p:cNvSpPr>
          <p:nvPr>
            <p:ph idx="1"/>
          </p:nvPr>
        </p:nvSpPr>
        <p:spPr>
          <a:xfrm>
            <a:off x="1097280" y="1845733"/>
            <a:ext cx="10058400" cy="4355561"/>
          </a:xfrm>
        </p:spPr>
        <p:txBody>
          <a:bodyPr>
            <a:normAutofit/>
          </a:bodyPr>
          <a:lstStyle/>
          <a:p>
            <a:pPr lvl="1"/>
            <a:r>
              <a:rPr lang="en-US" altLang="en-US" dirty="0"/>
              <a:t>Final payment, up to 10 percent, will be reimbursed after receipt and approval of the Final Expenditure Report (ER3) due July 31</a:t>
            </a:r>
          </a:p>
          <a:p>
            <a:r>
              <a:rPr lang="en-US" dirty="0"/>
              <a:t>All fiscal forms will be available on the CDE website, on the Budget and Expenditure Forms page at: </a:t>
            </a:r>
            <a:r>
              <a:rPr lang="en-US" dirty="0">
                <a:hlinkClick r:id="rId3" tooltip="California Department of Education's Homeless Education Fiscal Forms web page."/>
              </a:rPr>
              <a:t>https://www.cde.ca.gov/sp/hs/mv/index.asp</a:t>
            </a:r>
            <a:r>
              <a:rPr lang="en-US" dirty="0"/>
              <a:t> </a:t>
            </a:r>
          </a:p>
        </p:txBody>
      </p:sp>
      <p:sp>
        <p:nvSpPr>
          <p:cNvPr id="4" name="Slide Number Placeholder 3">
            <a:extLst>
              <a:ext uri="{FF2B5EF4-FFF2-40B4-BE49-F238E27FC236}">
                <a16:creationId xmlns:a16="http://schemas.microsoft.com/office/drawing/2014/main" id="{2E9BB2E8-284A-4024-A21B-BD7023292EEE}"/>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37</a:t>
            </a:fld>
            <a:endParaRPr lang="en-US" dirty="0"/>
          </a:p>
        </p:txBody>
      </p:sp>
    </p:spTree>
    <p:extLst>
      <p:ext uri="{BB962C8B-B14F-4D97-AF65-F5344CB8AC3E}">
        <p14:creationId xmlns:p14="http://schemas.microsoft.com/office/powerpoint/2010/main" val="41466448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8B63E-E849-4D33-87C2-9423CE273EA9}"/>
              </a:ext>
            </a:extLst>
          </p:cNvPr>
          <p:cNvSpPr>
            <a:spLocks noGrp="1"/>
          </p:cNvSpPr>
          <p:nvPr>
            <p:ph type="title"/>
          </p:nvPr>
        </p:nvSpPr>
        <p:spPr>
          <a:xfrm>
            <a:off x="1097280" y="286603"/>
            <a:ext cx="10058400" cy="1450757"/>
          </a:xfrm>
        </p:spPr>
        <p:txBody>
          <a:bodyPr anchor="ctr"/>
          <a:lstStyle/>
          <a:p>
            <a:r>
              <a:rPr lang="en-US" dirty="0"/>
              <a:t>Letter of Intent</a:t>
            </a:r>
          </a:p>
        </p:txBody>
      </p:sp>
      <p:sp>
        <p:nvSpPr>
          <p:cNvPr id="3" name="Content Placeholder 2">
            <a:extLst>
              <a:ext uri="{FF2B5EF4-FFF2-40B4-BE49-F238E27FC236}">
                <a16:creationId xmlns:a16="http://schemas.microsoft.com/office/drawing/2014/main" id="{B9E54259-F83F-4194-AD8A-F4E35EE35920}"/>
              </a:ext>
            </a:extLst>
          </p:cNvPr>
          <p:cNvSpPr>
            <a:spLocks noGrp="1"/>
          </p:cNvSpPr>
          <p:nvPr>
            <p:ph idx="1"/>
          </p:nvPr>
        </p:nvSpPr>
        <p:spPr>
          <a:xfrm>
            <a:off x="1097280" y="1845733"/>
            <a:ext cx="10058400" cy="4355561"/>
          </a:xfrm>
        </p:spPr>
        <p:txBody>
          <a:bodyPr>
            <a:normAutofit/>
          </a:bodyPr>
          <a:lstStyle/>
          <a:p>
            <a:r>
              <a:rPr lang="en-US" altLang="en-US" dirty="0"/>
              <a:t>Complete, scan, and email to the Homeless Education dedicated email box for RFAs at: </a:t>
            </a:r>
            <a:r>
              <a:rPr lang="en-US" altLang="en-US" dirty="0">
                <a:hlinkClick r:id="rId3"/>
              </a:rPr>
              <a:t>HERFA@cde.ca.gov</a:t>
            </a:r>
            <a:r>
              <a:rPr lang="en-US" altLang="en-US" dirty="0"/>
              <a:t> by 5 p.m. on Friday, January 5, 2024</a:t>
            </a:r>
          </a:p>
          <a:p>
            <a:r>
              <a:rPr lang="en-US" altLang="en-US" dirty="0"/>
              <a:t>See Attachment 1 of the RFA also linked here: </a:t>
            </a:r>
            <a:r>
              <a:rPr lang="en-US" altLang="en-US" dirty="0">
                <a:hlinkClick r:id="rId4" tooltip="Attachment 1 of the Request for Applications."/>
              </a:rPr>
              <a:t>https://www.cde.ca.gov/fg/fo/r8/documents/ehcylealoi24.pdf</a:t>
            </a:r>
            <a:r>
              <a:rPr lang="en-US" altLang="en-US" dirty="0"/>
              <a:t> </a:t>
            </a:r>
          </a:p>
          <a:p>
            <a:r>
              <a:rPr lang="en-US" altLang="en-US" dirty="0"/>
              <a:t>Please keep a record of the submission of the Letter of Intent (LOI) and the confirmation email received from the CDE for your LOI</a:t>
            </a:r>
            <a:endParaRPr lang="en-US" dirty="0"/>
          </a:p>
        </p:txBody>
      </p:sp>
      <p:sp>
        <p:nvSpPr>
          <p:cNvPr id="4" name="Slide Number Placeholder 3">
            <a:extLst>
              <a:ext uri="{FF2B5EF4-FFF2-40B4-BE49-F238E27FC236}">
                <a16:creationId xmlns:a16="http://schemas.microsoft.com/office/drawing/2014/main" id="{2E9BB2E8-284A-4024-A21B-BD7023292EEE}"/>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38</a:t>
            </a:fld>
            <a:endParaRPr lang="en-US" dirty="0"/>
          </a:p>
        </p:txBody>
      </p:sp>
    </p:spTree>
    <p:extLst>
      <p:ext uri="{BB962C8B-B14F-4D97-AF65-F5344CB8AC3E}">
        <p14:creationId xmlns:p14="http://schemas.microsoft.com/office/powerpoint/2010/main" val="21127240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363ED-736E-4E22-AD80-7AC0F54DC8E3}"/>
              </a:ext>
            </a:extLst>
          </p:cNvPr>
          <p:cNvSpPr>
            <a:spLocks noGrp="1"/>
          </p:cNvSpPr>
          <p:nvPr>
            <p:ph type="title"/>
          </p:nvPr>
        </p:nvSpPr>
        <p:spPr>
          <a:xfrm>
            <a:off x="1097280" y="286603"/>
            <a:ext cx="10058400" cy="1450757"/>
          </a:xfrm>
        </p:spPr>
        <p:txBody>
          <a:bodyPr anchor="ctr"/>
          <a:lstStyle/>
          <a:p>
            <a:r>
              <a:rPr lang="en-US" dirty="0"/>
              <a:t>Application Fact Sheet </a:t>
            </a:r>
          </a:p>
        </p:txBody>
      </p:sp>
      <p:sp>
        <p:nvSpPr>
          <p:cNvPr id="3" name="Content Placeholder 2">
            <a:extLst>
              <a:ext uri="{FF2B5EF4-FFF2-40B4-BE49-F238E27FC236}">
                <a16:creationId xmlns:a16="http://schemas.microsoft.com/office/drawing/2014/main" id="{087931E2-6F84-4F50-8902-1FBA34C1CFBD}"/>
              </a:ext>
            </a:extLst>
          </p:cNvPr>
          <p:cNvSpPr>
            <a:spLocks noGrp="1"/>
          </p:cNvSpPr>
          <p:nvPr>
            <p:ph idx="1"/>
          </p:nvPr>
        </p:nvSpPr>
        <p:spPr>
          <a:xfrm>
            <a:off x="1097280" y="1845733"/>
            <a:ext cx="10058400" cy="4355561"/>
          </a:xfrm>
        </p:spPr>
        <p:txBody>
          <a:bodyPr>
            <a:noAutofit/>
          </a:bodyPr>
          <a:lstStyle/>
          <a:p>
            <a:pPr>
              <a:spcAft>
                <a:spcPts val="200"/>
              </a:spcAft>
            </a:pPr>
            <a:r>
              <a:rPr lang="en-US" altLang="en-US" dirty="0"/>
              <a:t>Submit with application</a:t>
            </a:r>
          </a:p>
          <a:p>
            <a:pPr>
              <a:spcAft>
                <a:spcPts val="200"/>
              </a:spcAft>
            </a:pPr>
            <a:r>
              <a:rPr lang="en-US" altLang="en-US" dirty="0"/>
              <a:t>The intent is to replace an application’s abstract to assist readers with a summary of the LEA</a:t>
            </a:r>
          </a:p>
          <a:p>
            <a:pPr>
              <a:spcAft>
                <a:spcPts val="200"/>
              </a:spcAft>
            </a:pPr>
            <a:r>
              <a:rPr lang="en-US" altLang="en-US" dirty="0"/>
              <a:t>Attachment 2 of the RFA </a:t>
            </a:r>
          </a:p>
          <a:p>
            <a:pPr lvl="0">
              <a:spcAft>
                <a:spcPts val="200"/>
              </a:spcAft>
            </a:pPr>
            <a:r>
              <a:rPr lang="en-US" altLang="en-US" dirty="0"/>
              <a:t>An application without a Fact Sheet will be disqualified</a:t>
            </a:r>
          </a:p>
          <a:p>
            <a:pPr lvl="0">
              <a:spcAft>
                <a:spcPts val="200"/>
              </a:spcAft>
            </a:pPr>
            <a:r>
              <a:rPr lang="en-US" altLang="en-US" dirty="0"/>
              <a:t>Superintendent or Designee must sign, electronic signatures accepted</a:t>
            </a:r>
          </a:p>
          <a:p>
            <a:pPr lvl="0">
              <a:spcAft>
                <a:spcPts val="200"/>
              </a:spcAft>
            </a:pPr>
            <a:r>
              <a:rPr lang="en-US" altLang="en-US" dirty="0"/>
              <a:t>A consortium must submit a separate Fact Sheet for each LEA member</a:t>
            </a:r>
          </a:p>
        </p:txBody>
      </p:sp>
      <p:sp>
        <p:nvSpPr>
          <p:cNvPr id="4" name="Slide Number Placeholder 3">
            <a:extLst>
              <a:ext uri="{FF2B5EF4-FFF2-40B4-BE49-F238E27FC236}">
                <a16:creationId xmlns:a16="http://schemas.microsoft.com/office/drawing/2014/main" id="{1B94522C-3029-4A0B-9A12-453B271B84B0}"/>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39</a:t>
            </a:fld>
            <a:endParaRPr lang="en-US" dirty="0"/>
          </a:p>
        </p:txBody>
      </p:sp>
    </p:spTree>
    <p:extLst>
      <p:ext uri="{BB962C8B-B14F-4D97-AF65-F5344CB8AC3E}">
        <p14:creationId xmlns:p14="http://schemas.microsoft.com/office/powerpoint/2010/main" val="1101955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6BAAD-5BBD-4F14-B84F-91E928AABCD4}"/>
              </a:ext>
            </a:extLst>
          </p:cNvPr>
          <p:cNvSpPr>
            <a:spLocks noGrp="1"/>
          </p:cNvSpPr>
          <p:nvPr>
            <p:ph type="title"/>
          </p:nvPr>
        </p:nvSpPr>
        <p:spPr>
          <a:xfrm>
            <a:off x="1097280" y="286603"/>
            <a:ext cx="10058400" cy="1450757"/>
          </a:xfrm>
        </p:spPr>
        <p:txBody>
          <a:bodyPr anchor="ctr"/>
          <a:lstStyle/>
          <a:p>
            <a:r>
              <a:rPr lang="en-US" dirty="0"/>
              <a:t>The Law: McKinney-Vento (2)</a:t>
            </a:r>
          </a:p>
        </p:txBody>
      </p:sp>
      <p:sp>
        <p:nvSpPr>
          <p:cNvPr id="3" name="Content Placeholder 2">
            <a:extLst>
              <a:ext uri="{FF2B5EF4-FFF2-40B4-BE49-F238E27FC236}">
                <a16:creationId xmlns:a16="http://schemas.microsoft.com/office/drawing/2014/main" id="{9E63C191-6ADF-4F6F-90EF-B63A329943C3}"/>
              </a:ext>
            </a:extLst>
          </p:cNvPr>
          <p:cNvSpPr>
            <a:spLocks noGrp="1"/>
          </p:cNvSpPr>
          <p:nvPr>
            <p:ph idx="1"/>
          </p:nvPr>
        </p:nvSpPr>
        <p:spPr>
          <a:xfrm>
            <a:off x="1097280" y="1845733"/>
            <a:ext cx="10058400" cy="4355561"/>
          </a:xfrm>
        </p:spPr>
        <p:txBody>
          <a:bodyPr>
            <a:normAutofit/>
          </a:bodyPr>
          <a:lstStyle/>
          <a:p>
            <a:r>
              <a:rPr lang="en-US" dirty="0"/>
              <a:t>42 United States Code (U.S.C.) Section 11431 et seq. at </a:t>
            </a:r>
            <a:r>
              <a:rPr lang="en-US" dirty="0">
                <a:hlinkClick r:id="rId3" tooltip="Education for Homeless Children and Youth Legistlation."/>
              </a:rPr>
              <a:t>https://uscode.house.gov/view.xhtml?path=/prelim@title42/chapter119/subchapter6/partB&amp;edition=prelim</a:t>
            </a:r>
            <a:endParaRPr lang="en-US" dirty="0"/>
          </a:p>
          <a:p>
            <a:r>
              <a:rPr lang="en-US" dirty="0"/>
              <a:t>Sections 721 and 722 of the McKinney-Vento Act </a:t>
            </a:r>
          </a:p>
          <a:p>
            <a:r>
              <a:rPr lang="en-US" altLang="en-US" dirty="0"/>
              <a:t>Local educational agencies (LEAs) are required to ensure that homeless children and youth are not stigmatized or segregated on the basis of their homeless status</a:t>
            </a:r>
          </a:p>
        </p:txBody>
      </p:sp>
      <p:sp>
        <p:nvSpPr>
          <p:cNvPr id="4" name="Slide Number Placeholder 3">
            <a:extLst>
              <a:ext uri="{FF2B5EF4-FFF2-40B4-BE49-F238E27FC236}">
                <a16:creationId xmlns:a16="http://schemas.microsoft.com/office/drawing/2014/main" id="{F1D36E99-3FD9-4634-816B-F12F9C97D64B}"/>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4</a:t>
            </a:fld>
            <a:endParaRPr lang="en-US" dirty="0"/>
          </a:p>
        </p:txBody>
      </p:sp>
    </p:spTree>
    <p:extLst>
      <p:ext uri="{BB962C8B-B14F-4D97-AF65-F5344CB8AC3E}">
        <p14:creationId xmlns:p14="http://schemas.microsoft.com/office/powerpoint/2010/main" val="9031886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363ED-736E-4E22-AD80-7AC0F54DC8E3}"/>
              </a:ext>
            </a:extLst>
          </p:cNvPr>
          <p:cNvSpPr>
            <a:spLocks noGrp="1"/>
          </p:cNvSpPr>
          <p:nvPr>
            <p:ph type="title"/>
          </p:nvPr>
        </p:nvSpPr>
        <p:spPr>
          <a:xfrm>
            <a:off x="1097280" y="286603"/>
            <a:ext cx="10058400" cy="1450757"/>
          </a:xfrm>
        </p:spPr>
        <p:txBody>
          <a:bodyPr anchor="ctr"/>
          <a:lstStyle/>
          <a:p>
            <a:r>
              <a:rPr lang="en-US" dirty="0"/>
              <a:t>Assurances and Required Signatures</a:t>
            </a:r>
          </a:p>
        </p:txBody>
      </p:sp>
      <p:sp>
        <p:nvSpPr>
          <p:cNvPr id="3" name="Content Placeholder 2">
            <a:extLst>
              <a:ext uri="{FF2B5EF4-FFF2-40B4-BE49-F238E27FC236}">
                <a16:creationId xmlns:a16="http://schemas.microsoft.com/office/drawing/2014/main" id="{087931E2-6F84-4F50-8902-1FBA34C1CFBD}"/>
              </a:ext>
            </a:extLst>
          </p:cNvPr>
          <p:cNvSpPr>
            <a:spLocks noGrp="1"/>
          </p:cNvSpPr>
          <p:nvPr>
            <p:ph idx="1"/>
          </p:nvPr>
        </p:nvSpPr>
        <p:spPr>
          <a:xfrm>
            <a:off x="1097280" y="1845733"/>
            <a:ext cx="10058400" cy="4355561"/>
          </a:xfrm>
        </p:spPr>
        <p:txBody>
          <a:bodyPr>
            <a:noAutofit/>
          </a:bodyPr>
          <a:lstStyle/>
          <a:p>
            <a:pPr>
              <a:spcAft>
                <a:spcPts val="200"/>
              </a:spcAft>
            </a:pPr>
            <a:r>
              <a:rPr lang="en-US" altLang="en-US" dirty="0"/>
              <a:t>Submit with application</a:t>
            </a:r>
          </a:p>
          <a:p>
            <a:pPr>
              <a:spcAft>
                <a:spcPts val="200"/>
              </a:spcAft>
            </a:pPr>
            <a:r>
              <a:rPr lang="en-US" altLang="en-US" dirty="0"/>
              <a:t>Attachment 3 of the RFA </a:t>
            </a:r>
          </a:p>
          <a:p>
            <a:pPr>
              <a:spcAft>
                <a:spcPts val="200"/>
              </a:spcAft>
            </a:pPr>
            <a:r>
              <a:rPr lang="en-US" altLang="en-US" dirty="0"/>
              <a:t>All signatures are required:</a:t>
            </a:r>
          </a:p>
          <a:p>
            <a:pPr lvl="1">
              <a:spcAft>
                <a:spcPts val="200"/>
              </a:spcAft>
            </a:pPr>
            <a:r>
              <a:rPr lang="en-US" altLang="en-US" dirty="0"/>
              <a:t>Superintendent</a:t>
            </a:r>
          </a:p>
          <a:p>
            <a:pPr lvl="1">
              <a:spcAft>
                <a:spcPts val="200"/>
              </a:spcAft>
            </a:pPr>
            <a:r>
              <a:rPr lang="en-US" altLang="en-US" dirty="0"/>
              <a:t>Categorical Programs Director</a:t>
            </a:r>
          </a:p>
          <a:p>
            <a:pPr lvl="1">
              <a:spcAft>
                <a:spcPts val="200"/>
              </a:spcAft>
            </a:pPr>
            <a:r>
              <a:rPr lang="en-US" altLang="en-US" dirty="0"/>
              <a:t>Homeless Liaison</a:t>
            </a:r>
          </a:p>
          <a:p>
            <a:pPr>
              <a:spcAft>
                <a:spcPts val="200"/>
              </a:spcAft>
            </a:pPr>
            <a:r>
              <a:rPr lang="en-US" altLang="en-US" dirty="0"/>
              <a:t>All LEAs in a consortium must complete their own Fact Sheet</a:t>
            </a:r>
          </a:p>
        </p:txBody>
      </p:sp>
      <p:sp>
        <p:nvSpPr>
          <p:cNvPr id="4" name="Slide Number Placeholder 3">
            <a:extLst>
              <a:ext uri="{FF2B5EF4-FFF2-40B4-BE49-F238E27FC236}">
                <a16:creationId xmlns:a16="http://schemas.microsoft.com/office/drawing/2014/main" id="{1B94522C-3029-4A0B-9A12-453B271B84B0}"/>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40</a:t>
            </a:fld>
            <a:endParaRPr lang="en-US" dirty="0"/>
          </a:p>
        </p:txBody>
      </p:sp>
    </p:spTree>
    <p:extLst>
      <p:ext uri="{BB962C8B-B14F-4D97-AF65-F5344CB8AC3E}">
        <p14:creationId xmlns:p14="http://schemas.microsoft.com/office/powerpoint/2010/main" val="7991326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44B60-12E4-4916-B3AB-FF03FE65EE34}"/>
              </a:ext>
            </a:extLst>
          </p:cNvPr>
          <p:cNvSpPr>
            <a:spLocks noGrp="1"/>
          </p:cNvSpPr>
          <p:nvPr>
            <p:ph type="title"/>
          </p:nvPr>
        </p:nvSpPr>
        <p:spPr>
          <a:xfrm>
            <a:off x="1097280" y="286603"/>
            <a:ext cx="10058400" cy="1450757"/>
          </a:xfrm>
        </p:spPr>
        <p:txBody>
          <a:bodyPr anchor="ctr"/>
          <a:lstStyle/>
          <a:p>
            <a:r>
              <a:rPr lang="en-US" dirty="0"/>
              <a:t>Narrative Recommendations (1)</a:t>
            </a:r>
          </a:p>
        </p:txBody>
      </p:sp>
      <p:sp>
        <p:nvSpPr>
          <p:cNvPr id="3" name="Content Placeholder 2">
            <a:extLst>
              <a:ext uri="{FF2B5EF4-FFF2-40B4-BE49-F238E27FC236}">
                <a16:creationId xmlns:a16="http://schemas.microsoft.com/office/drawing/2014/main" id="{17F5E1A9-AA2B-4591-B07D-6DAF40CAAAE7}"/>
              </a:ext>
            </a:extLst>
          </p:cNvPr>
          <p:cNvSpPr>
            <a:spLocks noGrp="1"/>
          </p:cNvSpPr>
          <p:nvPr>
            <p:ph idx="1"/>
          </p:nvPr>
        </p:nvSpPr>
        <p:spPr>
          <a:xfrm>
            <a:off x="1097280" y="1845733"/>
            <a:ext cx="10058400" cy="4355561"/>
          </a:xfrm>
        </p:spPr>
        <p:txBody>
          <a:bodyPr>
            <a:normAutofit/>
          </a:bodyPr>
          <a:lstStyle/>
          <a:p>
            <a:r>
              <a:rPr lang="en-US" altLang="en-US" dirty="0"/>
              <a:t>Please, carefully read the entire RFA</a:t>
            </a:r>
            <a:endParaRPr lang="en-US" dirty="0"/>
          </a:p>
          <a:p>
            <a:r>
              <a:rPr lang="en-US" altLang="en-US" dirty="0"/>
              <a:t>The application should connect the program with:</a:t>
            </a:r>
          </a:p>
          <a:p>
            <a:pPr lvl="1"/>
            <a:r>
              <a:rPr lang="en-US" altLang="en-US" dirty="0"/>
              <a:t>Needs, goals, and objectives</a:t>
            </a:r>
          </a:p>
          <a:p>
            <a:pPr lvl="1"/>
            <a:r>
              <a:rPr lang="en-US" altLang="en-US" dirty="0"/>
              <a:t>Activities</a:t>
            </a:r>
          </a:p>
          <a:p>
            <a:pPr lvl="1"/>
            <a:r>
              <a:rPr lang="en-US" altLang="en-US" dirty="0"/>
              <a:t>Expenses</a:t>
            </a:r>
          </a:p>
          <a:p>
            <a:r>
              <a:rPr lang="en-US" altLang="en-US" dirty="0"/>
              <a:t>Services are intended to supplement the regular academic program</a:t>
            </a:r>
          </a:p>
        </p:txBody>
      </p:sp>
      <p:sp>
        <p:nvSpPr>
          <p:cNvPr id="4" name="Slide Number Placeholder 3">
            <a:extLst>
              <a:ext uri="{FF2B5EF4-FFF2-40B4-BE49-F238E27FC236}">
                <a16:creationId xmlns:a16="http://schemas.microsoft.com/office/drawing/2014/main" id="{3AD48963-71BA-4584-A56C-D98CF4570DF5}"/>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41</a:t>
            </a:fld>
            <a:endParaRPr lang="en-US" dirty="0"/>
          </a:p>
        </p:txBody>
      </p:sp>
    </p:spTree>
    <p:extLst>
      <p:ext uri="{BB962C8B-B14F-4D97-AF65-F5344CB8AC3E}">
        <p14:creationId xmlns:p14="http://schemas.microsoft.com/office/powerpoint/2010/main" val="21806680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44B60-12E4-4916-B3AB-FF03FE65EE34}"/>
              </a:ext>
            </a:extLst>
          </p:cNvPr>
          <p:cNvSpPr>
            <a:spLocks noGrp="1"/>
          </p:cNvSpPr>
          <p:nvPr>
            <p:ph type="title"/>
          </p:nvPr>
        </p:nvSpPr>
        <p:spPr>
          <a:xfrm>
            <a:off x="1097280" y="286603"/>
            <a:ext cx="10058400" cy="1450757"/>
          </a:xfrm>
        </p:spPr>
        <p:txBody>
          <a:bodyPr anchor="ctr"/>
          <a:lstStyle/>
          <a:p>
            <a:r>
              <a:rPr lang="en-US" dirty="0"/>
              <a:t>Narrative Recommendations (2)</a:t>
            </a:r>
          </a:p>
        </p:txBody>
      </p:sp>
      <p:sp>
        <p:nvSpPr>
          <p:cNvPr id="3" name="Content Placeholder 2">
            <a:extLst>
              <a:ext uri="{FF2B5EF4-FFF2-40B4-BE49-F238E27FC236}">
                <a16:creationId xmlns:a16="http://schemas.microsoft.com/office/drawing/2014/main" id="{17F5E1A9-AA2B-4591-B07D-6DAF40CAAAE7}"/>
              </a:ext>
            </a:extLst>
          </p:cNvPr>
          <p:cNvSpPr>
            <a:spLocks noGrp="1"/>
          </p:cNvSpPr>
          <p:nvPr>
            <p:ph idx="1"/>
          </p:nvPr>
        </p:nvSpPr>
        <p:spPr>
          <a:xfrm>
            <a:off x="1097280" y="1845733"/>
            <a:ext cx="10058400" cy="4355561"/>
          </a:xfrm>
        </p:spPr>
        <p:txBody>
          <a:bodyPr>
            <a:normAutofit/>
          </a:bodyPr>
          <a:lstStyle/>
          <a:p>
            <a:r>
              <a:rPr lang="en-US" altLang="en-US" dirty="0"/>
              <a:t>Proposed program should be aligned to the identified needs, and the budget should be aligned to the proposed program</a:t>
            </a:r>
          </a:p>
          <a:p>
            <a:r>
              <a:rPr lang="en-US" altLang="en-US" dirty="0"/>
              <a:t>Applicants are required to conduct a needs assessment and the needs assessment should focus on homeless children, youth, and families</a:t>
            </a:r>
          </a:p>
          <a:p>
            <a:r>
              <a:rPr lang="en-US" altLang="en-US" dirty="0"/>
              <a:t>Services and resources should be provided through existing programs and mechanisms</a:t>
            </a:r>
            <a:endParaRPr lang="en-US" dirty="0"/>
          </a:p>
        </p:txBody>
      </p:sp>
      <p:sp>
        <p:nvSpPr>
          <p:cNvPr id="4" name="Slide Number Placeholder 3">
            <a:extLst>
              <a:ext uri="{FF2B5EF4-FFF2-40B4-BE49-F238E27FC236}">
                <a16:creationId xmlns:a16="http://schemas.microsoft.com/office/drawing/2014/main" id="{3AD48963-71BA-4584-A56C-D98CF4570DF5}"/>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42</a:t>
            </a:fld>
            <a:endParaRPr lang="en-US" dirty="0"/>
          </a:p>
        </p:txBody>
      </p:sp>
    </p:spTree>
    <p:extLst>
      <p:ext uri="{BB962C8B-B14F-4D97-AF65-F5344CB8AC3E}">
        <p14:creationId xmlns:p14="http://schemas.microsoft.com/office/powerpoint/2010/main" val="39377311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44B60-12E4-4916-B3AB-FF03FE65EE34}"/>
              </a:ext>
            </a:extLst>
          </p:cNvPr>
          <p:cNvSpPr>
            <a:spLocks noGrp="1"/>
          </p:cNvSpPr>
          <p:nvPr>
            <p:ph type="title"/>
          </p:nvPr>
        </p:nvSpPr>
        <p:spPr>
          <a:xfrm>
            <a:off x="1097280" y="286603"/>
            <a:ext cx="10058400" cy="1450757"/>
          </a:xfrm>
        </p:spPr>
        <p:txBody>
          <a:bodyPr anchor="ctr"/>
          <a:lstStyle/>
          <a:p>
            <a:r>
              <a:rPr lang="en-US" dirty="0"/>
              <a:t>Narrative Recommendations (3)</a:t>
            </a:r>
          </a:p>
        </p:txBody>
      </p:sp>
      <p:sp>
        <p:nvSpPr>
          <p:cNvPr id="3" name="Content Placeholder 2">
            <a:extLst>
              <a:ext uri="{FF2B5EF4-FFF2-40B4-BE49-F238E27FC236}">
                <a16:creationId xmlns:a16="http://schemas.microsoft.com/office/drawing/2014/main" id="{17F5E1A9-AA2B-4591-B07D-6DAF40CAAAE7}"/>
              </a:ext>
            </a:extLst>
          </p:cNvPr>
          <p:cNvSpPr>
            <a:spLocks noGrp="1"/>
          </p:cNvSpPr>
          <p:nvPr>
            <p:ph idx="1"/>
          </p:nvPr>
        </p:nvSpPr>
        <p:spPr>
          <a:xfrm>
            <a:off x="1097280" y="1845733"/>
            <a:ext cx="10058400" cy="4355561"/>
          </a:xfrm>
        </p:spPr>
        <p:txBody>
          <a:bodyPr>
            <a:noAutofit/>
          </a:bodyPr>
          <a:lstStyle/>
          <a:p>
            <a:r>
              <a:rPr lang="en-US" altLang="en-US" dirty="0"/>
              <a:t>Coordination and collaboration questions will be weighted more heavily in the scoring process</a:t>
            </a:r>
          </a:p>
          <a:p>
            <a:r>
              <a:rPr lang="en-US" dirty="0"/>
              <a:t>In preparing your responses to questions 4 and 5, please be sure to describe how your collaboration with other entities or other LEA programs enables the LEA to leverage its grant funds</a:t>
            </a:r>
          </a:p>
          <a:p>
            <a:r>
              <a:rPr lang="en-US" altLang="en-US" dirty="0"/>
              <a:t>Narrative Recommendations are detailed on page 10 and 11 of the RFA</a:t>
            </a:r>
            <a:endParaRPr lang="en-US" dirty="0"/>
          </a:p>
        </p:txBody>
      </p:sp>
      <p:sp>
        <p:nvSpPr>
          <p:cNvPr id="4" name="Slide Number Placeholder 3">
            <a:extLst>
              <a:ext uri="{FF2B5EF4-FFF2-40B4-BE49-F238E27FC236}">
                <a16:creationId xmlns:a16="http://schemas.microsoft.com/office/drawing/2014/main" id="{3AD48963-71BA-4584-A56C-D98CF4570DF5}"/>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43</a:t>
            </a:fld>
            <a:endParaRPr lang="en-US" dirty="0"/>
          </a:p>
        </p:txBody>
      </p:sp>
    </p:spTree>
    <p:extLst>
      <p:ext uri="{BB962C8B-B14F-4D97-AF65-F5344CB8AC3E}">
        <p14:creationId xmlns:p14="http://schemas.microsoft.com/office/powerpoint/2010/main" val="23302789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29689-B453-46AB-970A-90B35C603466}"/>
              </a:ext>
            </a:extLst>
          </p:cNvPr>
          <p:cNvSpPr>
            <a:spLocks noGrp="1"/>
          </p:cNvSpPr>
          <p:nvPr>
            <p:ph type="title"/>
          </p:nvPr>
        </p:nvSpPr>
        <p:spPr>
          <a:xfrm>
            <a:off x="1097280" y="286603"/>
            <a:ext cx="10058400" cy="1450757"/>
          </a:xfrm>
        </p:spPr>
        <p:txBody>
          <a:bodyPr anchor="ctr"/>
          <a:lstStyle/>
          <a:p>
            <a:r>
              <a:rPr lang="en-US" dirty="0"/>
              <a:t>Narrative Questions #1 and #2</a:t>
            </a:r>
          </a:p>
        </p:txBody>
      </p:sp>
      <p:sp>
        <p:nvSpPr>
          <p:cNvPr id="3" name="Content Placeholder 2">
            <a:extLst>
              <a:ext uri="{FF2B5EF4-FFF2-40B4-BE49-F238E27FC236}">
                <a16:creationId xmlns:a16="http://schemas.microsoft.com/office/drawing/2014/main" id="{4578399E-A434-4EFF-9706-9374EA0B9EFF}"/>
              </a:ext>
            </a:extLst>
          </p:cNvPr>
          <p:cNvSpPr>
            <a:spLocks noGrp="1"/>
          </p:cNvSpPr>
          <p:nvPr>
            <p:ph idx="1"/>
          </p:nvPr>
        </p:nvSpPr>
        <p:spPr>
          <a:xfrm>
            <a:off x="1097280" y="1845733"/>
            <a:ext cx="10058400" cy="4355561"/>
          </a:xfrm>
        </p:spPr>
        <p:txBody>
          <a:bodyPr>
            <a:normAutofit/>
          </a:bodyPr>
          <a:lstStyle/>
          <a:p>
            <a:r>
              <a:rPr lang="en-US" dirty="0"/>
              <a:t>Describe the LEA’s demographics and the LEA’s current homeless education program.</a:t>
            </a:r>
          </a:p>
          <a:p>
            <a:r>
              <a:rPr lang="en-US" dirty="0"/>
              <a:t>Describe the needs determined by the needs assessment, how the LEA plans to meet those needs, and how the LEA intends to evaluate the effectiveness of that plan. Include how EHCY funding will support implementation.</a:t>
            </a:r>
          </a:p>
        </p:txBody>
      </p:sp>
      <p:sp>
        <p:nvSpPr>
          <p:cNvPr id="4" name="Slide Number Placeholder 3">
            <a:extLst>
              <a:ext uri="{FF2B5EF4-FFF2-40B4-BE49-F238E27FC236}">
                <a16:creationId xmlns:a16="http://schemas.microsoft.com/office/drawing/2014/main" id="{31093DA0-2D59-4172-BEA1-1590B4F187FE}"/>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44</a:t>
            </a:fld>
            <a:endParaRPr lang="en-US" dirty="0"/>
          </a:p>
        </p:txBody>
      </p:sp>
    </p:spTree>
    <p:extLst>
      <p:ext uri="{BB962C8B-B14F-4D97-AF65-F5344CB8AC3E}">
        <p14:creationId xmlns:p14="http://schemas.microsoft.com/office/powerpoint/2010/main" val="18010555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29689-B453-46AB-970A-90B35C603466}"/>
              </a:ext>
            </a:extLst>
          </p:cNvPr>
          <p:cNvSpPr>
            <a:spLocks noGrp="1"/>
          </p:cNvSpPr>
          <p:nvPr>
            <p:ph type="title"/>
          </p:nvPr>
        </p:nvSpPr>
        <p:spPr>
          <a:xfrm>
            <a:off x="1097280" y="286603"/>
            <a:ext cx="10058400" cy="1450757"/>
          </a:xfrm>
        </p:spPr>
        <p:txBody>
          <a:bodyPr anchor="ctr"/>
          <a:lstStyle/>
          <a:p>
            <a:r>
              <a:rPr lang="en-US" dirty="0"/>
              <a:t>Narrative Question #3</a:t>
            </a:r>
          </a:p>
        </p:txBody>
      </p:sp>
      <p:sp>
        <p:nvSpPr>
          <p:cNvPr id="3" name="Content Placeholder 2">
            <a:extLst>
              <a:ext uri="{FF2B5EF4-FFF2-40B4-BE49-F238E27FC236}">
                <a16:creationId xmlns:a16="http://schemas.microsoft.com/office/drawing/2014/main" id="{4578399E-A434-4EFF-9706-9374EA0B9EFF}"/>
              </a:ext>
            </a:extLst>
          </p:cNvPr>
          <p:cNvSpPr>
            <a:spLocks noGrp="1"/>
          </p:cNvSpPr>
          <p:nvPr>
            <p:ph idx="1"/>
          </p:nvPr>
        </p:nvSpPr>
        <p:spPr>
          <a:xfrm>
            <a:off x="1097280" y="1845733"/>
            <a:ext cx="10058400" cy="4355561"/>
          </a:xfrm>
        </p:spPr>
        <p:txBody>
          <a:bodyPr>
            <a:normAutofit/>
          </a:bodyPr>
          <a:lstStyle/>
          <a:p>
            <a:r>
              <a:rPr lang="en-US" dirty="0"/>
              <a:t>Describe how the LEA involves, supports, and serves parents/guardians of homeless children and youth, as it relates to their participation in their children’s education.</a:t>
            </a:r>
          </a:p>
        </p:txBody>
      </p:sp>
      <p:sp>
        <p:nvSpPr>
          <p:cNvPr id="4" name="Slide Number Placeholder 3">
            <a:extLst>
              <a:ext uri="{FF2B5EF4-FFF2-40B4-BE49-F238E27FC236}">
                <a16:creationId xmlns:a16="http://schemas.microsoft.com/office/drawing/2014/main" id="{31093DA0-2D59-4172-BEA1-1590B4F187FE}"/>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45</a:t>
            </a:fld>
            <a:endParaRPr lang="en-US" dirty="0"/>
          </a:p>
        </p:txBody>
      </p:sp>
    </p:spTree>
    <p:extLst>
      <p:ext uri="{BB962C8B-B14F-4D97-AF65-F5344CB8AC3E}">
        <p14:creationId xmlns:p14="http://schemas.microsoft.com/office/powerpoint/2010/main" val="21089280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29689-B453-46AB-970A-90B35C603466}"/>
              </a:ext>
            </a:extLst>
          </p:cNvPr>
          <p:cNvSpPr>
            <a:spLocks noGrp="1"/>
          </p:cNvSpPr>
          <p:nvPr>
            <p:ph type="title"/>
          </p:nvPr>
        </p:nvSpPr>
        <p:spPr>
          <a:xfrm>
            <a:off x="1097280" y="286603"/>
            <a:ext cx="10058400" cy="1450757"/>
          </a:xfrm>
        </p:spPr>
        <p:txBody>
          <a:bodyPr anchor="ctr"/>
          <a:lstStyle/>
          <a:p>
            <a:r>
              <a:rPr lang="en-US" dirty="0"/>
              <a:t>Narrative Question #4 (1)</a:t>
            </a:r>
          </a:p>
        </p:txBody>
      </p:sp>
      <p:sp>
        <p:nvSpPr>
          <p:cNvPr id="3" name="Content Placeholder 2">
            <a:extLst>
              <a:ext uri="{FF2B5EF4-FFF2-40B4-BE49-F238E27FC236}">
                <a16:creationId xmlns:a16="http://schemas.microsoft.com/office/drawing/2014/main" id="{4578399E-A434-4EFF-9706-9374EA0B9EFF}"/>
              </a:ext>
            </a:extLst>
          </p:cNvPr>
          <p:cNvSpPr>
            <a:spLocks noGrp="1"/>
          </p:cNvSpPr>
          <p:nvPr>
            <p:ph idx="1"/>
          </p:nvPr>
        </p:nvSpPr>
        <p:spPr>
          <a:xfrm>
            <a:off x="1097280" y="1845733"/>
            <a:ext cx="10058400" cy="4355561"/>
          </a:xfrm>
        </p:spPr>
        <p:txBody>
          <a:bodyPr>
            <a:noAutofit/>
          </a:bodyPr>
          <a:lstStyle/>
          <a:p>
            <a:r>
              <a:rPr lang="en-US" dirty="0"/>
              <a:t>Describe types, intensity, and coordination efforts with other entities that will enhance the LEA ability to serve its homeless children and youth. Other entities may include, but are not limited to, nearby LEAs, community-based organizations, nonprofit agencies, post-secondary programs, service providers, local shelters, Continuum of Care…Continues on the next slide.</a:t>
            </a:r>
          </a:p>
        </p:txBody>
      </p:sp>
      <p:sp>
        <p:nvSpPr>
          <p:cNvPr id="4" name="Slide Number Placeholder 3">
            <a:extLst>
              <a:ext uri="{FF2B5EF4-FFF2-40B4-BE49-F238E27FC236}">
                <a16:creationId xmlns:a16="http://schemas.microsoft.com/office/drawing/2014/main" id="{31093DA0-2D59-4172-BEA1-1590B4F187FE}"/>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46</a:t>
            </a:fld>
            <a:endParaRPr lang="en-US" dirty="0"/>
          </a:p>
        </p:txBody>
      </p:sp>
    </p:spTree>
    <p:extLst>
      <p:ext uri="{BB962C8B-B14F-4D97-AF65-F5344CB8AC3E}">
        <p14:creationId xmlns:p14="http://schemas.microsoft.com/office/powerpoint/2010/main" val="4357401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29689-B453-46AB-970A-90B35C603466}"/>
              </a:ext>
            </a:extLst>
          </p:cNvPr>
          <p:cNvSpPr>
            <a:spLocks noGrp="1"/>
          </p:cNvSpPr>
          <p:nvPr>
            <p:ph type="title"/>
          </p:nvPr>
        </p:nvSpPr>
        <p:spPr>
          <a:xfrm>
            <a:off x="1097280" y="286603"/>
            <a:ext cx="10058400" cy="1450757"/>
          </a:xfrm>
        </p:spPr>
        <p:txBody>
          <a:bodyPr anchor="ctr"/>
          <a:lstStyle/>
          <a:p>
            <a:r>
              <a:rPr lang="en-US" dirty="0"/>
              <a:t>Narrative Question #4 (2)</a:t>
            </a:r>
          </a:p>
        </p:txBody>
      </p:sp>
      <p:sp>
        <p:nvSpPr>
          <p:cNvPr id="3" name="Content Placeholder 2">
            <a:extLst>
              <a:ext uri="{FF2B5EF4-FFF2-40B4-BE49-F238E27FC236}">
                <a16:creationId xmlns:a16="http://schemas.microsoft.com/office/drawing/2014/main" id="{4578399E-A434-4EFF-9706-9374EA0B9EFF}"/>
              </a:ext>
            </a:extLst>
          </p:cNvPr>
          <p:cNvSpPr>
            <a:spLocks noGrp="1"/>
          </p:cNvSpPr>
          <p:nvPr>
            <p:ph idx="1"/>
          </p:nvPr>
        </p:nvSpPr>
        <p:spPr>
          <a:xfrm>
            <a:off x="1097280" y="1845733"/>
            <a:ext cx="10058400" cy="4355561"/>
          </a:xfrm>
        </p:spPr>
        <p:txBody>
          <a:bodyPr>
            <a:normAutofit/>
          </a:bodyPr>
          <a:lstStyle/>
          <a:p>
            <a:r>
              <a:rPr lang="en-US" dirty="0"/>
              <a:t>Continued: local food closets, preschool programs, and other entities working with homeless children, youth, and families. Please describe any resources or services provided by the entity that benefits homeless children, youth, and their families; reduces the use of EHCY funding; or that enables the LEA to maximize its use of EHCY funding.</a:t>
            </a:r>
          </a:p>
        </p:txBody>
      </p:sp>
      <p:sp>
        <p:nvSpPr>
          <p:cNvPr id="4" name="Slide Number Placeholder 3">
            <a:extLst>
              <a:ext uri="{FF2B5EF4-FFF2-40B4-BE49-F238E27FC236}">
                <a16:creationId xmlns:a16="http://schemas.microsoft.com/office/drawing/2014/main" id="{31093DA0-2D59-4172-BEA1-1590B4F187FE}"/>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47</a:t>
            </a:fld>
            <a:endParaRPr lang="en-US" dirty="0"/>
          </a:p>
        </p:txBody>
      </p:sp>
    </p:spTree>
    <p:extLst>
      <p:ext uri="{BB962C8B-B14F-4D97-AF65-F5344CB8AC3E}">
        <p14:creationId xmlns:p14="http://schemas.microsoft.com/office/powerpoint/2010/main" val="41740336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ED04B-10A2-436F-88E1-6EE41E9931A4}"/>
              </a:ext>
            </a:extLst>
          </p:cNvPr>
          <p:cNvSpPr>
            <a:spLocks noGrp="1"/>
          </p:cNvSpPr>
          <p:nvPr>
            <p:ph type="title"/>
          </p:nvPr>
        </p:nvSpPr>
        <p:spPr>
          <a:xfrm>
            <a:off x="1097280" y="286603"/>
            <a:ext cx="10058400" cy="1450757"/>
          </a:xfrm>
        </p:spPr>
        <p:txBody>
          <a:bodyPr anchor="ctr"/>
          <a:lstStyle/>
          <a:p>
            <a:r>
              <a:rPr lang="en-US" dirty="0"/>
              <a:t>Narrative Question #5 (1)</a:t>
            </a:r>
          </a:p>
        </p:txBody>
      </p:sp>
      <p:sp>
        <p:nvSpPr>
          <p:cNvPr id="3" name="Content Placeholder 2">
            <a:extLst>
              <a:ext uri="{FF2B5EF4-FFF2-40B4-BE49-F238E27FC236}">
                <a16:creationId xmlns:a16="http://schemas.microsoft.com/office/drawing/2014/main" id="{549A4110-418C-4E4E-A269-3258FC5D63FE}"/>
              </a:ext>
            </a:extLst>
          </p:cNvPr>
          <p:cNvSpPr>
            <a:spLocks noGrp="1"/>
          </p:cNvSpPr>
          <p:nvPr>
            <p:ph idx="1"/>
          </p:nvPr>
        </p:nvSpPr>
        <p:spPr>
          <a:xfrm>
            <a:off x="1097280" y="1845733"/>
            <a:ext cx="10058400" cy="4355561"/>
          </a:xfrm>
        </p:spPr>
        <p:txBody>
          <a:bodyPr>
            <a:normAutofit/>
          </a:bodyPr>
          <a:lstStyle/>
          <a:p>
            <a:r>
              <a:rPr lang="en-US" dirty="0"/>
              <a:t>Describe types, intensity, and coordination efforts with programs within the LEA that will enhance the LEA’s ability to serve its homeless children and youth. Existing programs may include, but are not limited to: Title I, before- and after-school programs, transportation, nutritional programs, other grant-funded programs, etc. Continues on the next slide. </a:t>
            </a:r>
          </a:p>
        </p:txBody>
      </p:sp>
      <p:sp>
        <p:nvSpPr>
          <p:cNvPr id="4" name="Slide Number Placeholder 3">
            <a:extLst>
              <a:ext uri="{FF2B5EF4-FFF2-40B4-BE49-F238E27FC236}">
                <a16:creationId xmlns:a16="http://schemas.microsoft.com/office/drawing/2014/main" id="{88B805D5-87DC-4562-9FCF-EC3A80E03299}"/>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48</a:t>
            </a:fld>
            <a:endParaRPr lang="en-US" dirty="0"/>
          </a:p>
        </p:txBody>
      </p:sp>
    </p:spTree>
    <p:extLst>
      <p:ext uri="{BB962C8B-B14F-4D97-AF65-F5344CB8AC3E}">
        <p14:creationId xmlns:p14="http://schemas.microsoft.com/office/powerpoint/2010/main" val="23890537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ED04B-10A2-436F-88E1-6EE41E9931A4}"/>
              </a:ext>
            </a:extLst>
          </p:cNvPr>
          <p:cNvSpPr>
            <a:spLocks noGrp="1"/>
          </p:cNvSpPr>
          <p:nvPr>
            <p:ph type="title"/>
          </p:nvPr>
        </p:nvSpPr>
        <p:spPr>
          <a:xfrm>
            <a:off x="1097280" y="286603"/>
            <a:ext cx="10058400" cy="1450757"/>
          </a:xfrm>
        </p:spPr>
        <p:txBody>
          <a:bodyPr anchor="ctr"/>
          <a:lstStyle/>
          <a:p>
            <a:r>
              <a:rPr lang="en-US" dirty="0"/>
              <a:t>Narrative Question #5 (2)</a:t>
            </a:r>
          </a:p>
        </p:txBody>
      </p:sp>
      <p:sp>
        <p:nvSpPr>
          <p:cNvPr id="3" name="Content Placeholder 2">
            <a:extLst>
              <a:ext uri="{FF2B5EF4-FFF2-40B4-BE49-F238E27FC236}">
                <a16:creationId xmlns:a16="http://schemas.microsoft.com/office/drawing/2014/main" id="{549A4110-418C-4E4E-A269-3258FC5D63FE}"/>
              </a:ext>
            </a:extLst>
          </p:cNvPr>
          <p:cNvSpPr>
            <a:spLocks noGrp="1"/>
          </p:cNvSpPr>
          <p:nvPr>
            <p:ph idx="1"/>
          </p:nvPr>
        </p:nvSpPr>
        <p:spPr>
          <a:xfrm>
            <a:off x="1097280" y="1845733"/>
            <a:ext cx="10058400" cy="4355561"/>
          </a:xfrm>
        </p:spPr>
        <p:txBody>
          <a:bodyPr>
            <a:normAutofit/>
          </a:bodyPr>
          <a:lstStyle/>
          <a:p>
            <a:r>
              <a:rPr lang="en-US" dirty="0"/>
              <a:t>Continued: Please describe any resources contributed by another program that benefits homeless children, youth, and their families; reduces the use of EHCY funding; or that enables the LEA to maximize its use of EHCY funding. If the LEA receives Title I, Part A funding, the LEA must describe how the LEA uses its Title I, Part A reservation funds for homeless students to support their academic and non-academic needs.</a:t>
            </a:r>
          </a:p>
        </p:txBody>
      </p:sp>
      <p:sp>
        <p:nvSpPr>
          <p:cNvPr id="4" name="Slide Number Placeholder 3">
            <a:extLst>
              <a:ext uri="{FF2B5EF4-FFF2-40B4-BE49-F238E27FC236}">
                <a16:creationId xmlns:a16="http://schemas.microsoft.com/office/drawing/2014/main" id="{88B805D5-87DC-4562-9FCF-EC3A80E03299}"/>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49</a:t>
            </a:fld>
            <a:endParaRPr lang="en-US" dirty="0"/>
          </a:p>
        </p:txBody>
      </p:sp>
    </p:spTree>
    <p:extLst>
      <p:ext uri="{BB962C8B-B14F-4D97-AF65-F5344CB8AC3E}">
        <p14:creationId xmlns:p14="http://schemas.microsoft.com/office/powerpoint/2010/main" val="2786464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BBDEB-8B4C-45B0-A173-3B4E17008594}"/>
              </a:ext>
            </a:extLst>
          </p:cNvPr>
          <p:cNvSpPr>
            <a:spLocks noGrp="1"/>
          </p:cNvSpPr>
          <p:nvPr>
            <p:ph type="title"/>
          </p:nvPr>
        </p:nvSpPr>
        <p:spPr>
          <a:xfrm>
            <a:off x="1097280" y="286603"/>
            <a:ext cx="10058400" cy="1450757"/>
          </a:xfrm>
        </p:spPr>
        <p:txBody>
          <a:bodyPr anchor="ctr"/>
          <a:lstStyle/>
          <a:p>
            <a:r>
              <a:rPr lang="en-US" dirty="0"/>
              <a:t>Homeless Definition (1)</a:t>
            </a:r>
          </a:p>
        </p:txBody>
      </p:sp>
      <p:sp>
        <p:nvSpPr>
          <p:cNvPr id="3" name="Content Placeholder 2">
            <a:extLst>
              <a:ext uri="{FF2B5EF4-FFF2-40B4-BE49-F238E27FC236}">
                <a16:creationId xmlns:a16="http://schemas.microsoft.com/office/drawing/2014/main" id="{6410D87F-895D-4463-A7FE-9854C5C47EF1}"/>
              </a:ext>
            </a:extLst>
          </p:cNvPr>
          <p:cNvSpPr>
            <a:spLocks noGrp="1"/>
          </p:cNvSpPr>
          <p:nvPr>
            <p:ph idx="1"/>
          </p:nvPr>
        </p:nvSpPr>
        <p:spPr>
          <a:xfrm>
            <a:off x="1097280" y="1845733"/>
            <a:ext cx="10058400" cy="4355561"/>
          </a:xfrm>
        </p:spPr>
        <p:txBody>
          <a:bodyPr>
            <a:normAutofit/>
          </a:bodyPr>
          <a:lstStyle/>
          <a:p>
            <a:r>
              <a:rPr lang="en-US" altLang="en-US" dirty="0"/>
              <a:t>Individuals who lack a fixed, regular, and adequate nighttime residence. </a:t>
            </a:r>
            <a:r>
              <a:rPr lang="en-US" dirty="0"/>
              <a:t>Fixed, regular and adequate are defined as:</a:t>
            </a:r>
          </a:p>
          <a:p>
            <a:pPr lvl="1"/>
            <a:r>
              <a:rPr lang="en-US" dirty="0"/>
              <a:t>A fixed residence is one that is stationary, permanent, and not subject to change</a:t>
            </a:r>
          </a:p>
          <a:p>
            <a:pPr lvl="1"/>
            <a:r>
              <a:rPr lang="en-US" altLang="en-US" dirty="0"/>
              <a:t>A regular residence is one that is used on a normal, standard, and consistent basis</a:t>
            </a:r>
          </a:p>
          <a:p>
            <a:pPr lvl="1"/>
            <a:r>
              <a:rPr lang="en-US" altLang="en-US" dirty="0"/>
              <a:t>An adequate residence is one that is sufficient for meeting both the physical and psychological needs typically met in home environments</a:t>
            </a:r>
          </a:p>
        </p:txBody>
      </p:sp>
      <p:sp>
        <p:nvSpPr>
          <p:cNvPr id="4" name="Slide Number Placeholder 3">
            <a:extLst>
              <a:ext uri="{FF2B5EF4-FFF2-40B4-BE49-F238E27FC236}">
                <a16:creationId xmlns:a16="http://schemas.microsoft.com/office/drawing/2014/main" id="{742D85B6-1524-4288-94D1-4791A818ACDA}"/>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5</a:t>
            </a:fld>
            <a:endParaRPr lang="en-US" dirty="0"/>
          </a:p>
        </p:txBody>
      </p:sp>
    </p:spTree>
    <p:extLst>
      <p:ext uri="{BB962C8B-B14F-4D97-AF65-F5344CB8AC3E}">
        <p14:creationId xmlns:p14="http://schemas.microsoft.com/office/powerpoint/2010/main" val="272813939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D35D3-8F1D-456E-AD8A-5765700961BE}"/>
              </a:ext>
            </a:extLst>
          </p:cNvPr>
          <p:cNvSpPr>
            <a:spLocks noGrp="1"/>
          </p:cNvSpPr>
          <p:nvPr>
            <p:ph type="title"/>
          </p:nvPr>
        </p:nvSpPr>
        <p:spPr>
          <a:xfrm>
            <a:off x="1097280" y="286603"/>
            <a:ext cx="10058400" cy="1450757"/>
          </a:xfrm>
        </p:spPr>
        <p:txBody>
          <a:bodyPr anchor="ctr"/>
          <a:lstStyle/>
          <a:p>
            <a:r>
              <a:rPr lang="en-US" dirty="0"/>
              <a:t>Narrative Question #6</a:t>
            </a:r>
          </a:p>
        </p:txBody>
      </p:sp>
      <p:sp>
        <p:nvSpPr>
          <p:cNvPr id="3" name="Content Placeholder 2">
            <a:extLst>
              <a:ext uri="{FF2B5EF4-FFF2-40B4-BE49-F238E27FC236}">
                <a16:creationId xmlns:a16="http://schemas.microsoft.com/office/drawing/2014/main" id="{F24BD7A2-794D-4FDE-85B5-4AC55A4E6DC3}"/>
              </a:ext>
            </a:extLst>
          </p:cNvPr>
          <p:cNvSpPr>
            <a:spLocks noGrp="1"/>
          </p:cNvSpPr>
          <p:nvPr>
            <p:ph idx="1"/>
          </p:nvPr>
        </p:nvSpPr>
        <p:spPr>
          <a:xfrm>
            <a:off x="1097280" y="1845733"/>
            <a:ext cx="10058400" cy="4355561"/>
          </a:xfrm>
        </p:spPr>
        <p:txBody>
          <a:bodyPr/>
          <a:lstStyle/>
          <a:p>
            <a:r>
              <a:rPr lang="en-US" dirty="0"/>
              <a:t>Describe the integration and interventions the LEA provides to meet the educational and academic needs of homeless children and youth regardless of the funding source. The description should include an array of services, programs, and interventions used by the LEA to meet the educational and academic needs of homeless children and youth.</a:t>
            </a:r>
          </a:p>
        </p:txBody>
      </p:sp>
      <p:sp>
        <p:nvSpPr>
          <p:cNvPr id="4" name="Slide Number Placeholder 3">
            <a:extLst>
              <a:ext uri="{FF2B5EF4-FFF2-40B4-BE49-F238E27FC236}">
                <a16:creationId xmlns:a16="http://schemas.microsoft.com/office/drawing/2014/main" id="{67CA8EB7-1357-4820-A15F-DDD99460CFC9}"/>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50</a:t>
            </a:fld>
            <a:endParaRPr lang="en-US" dirty="0"/>
          </a:p>
        </p:txBody>
      </p:sp>
    </p:spTree>
    <p:extLst>
      <p:ext uri="{BB962C8B-B14F-4D97-AF65-F5344CB8AC3E}">
        <p14:creationId xmlns:p14="http://schemas.microsoft.com/office/powerpoint/2010/main" val="19444532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B16A4-797E-41A7-BD85-D4A30E96783F}"/>
              </a:ext>
            </a:extLst>
          </p:cNvPr>
          <p:cNvSpPr>
            <a:spLocks noGrp="1"/>
          </p:cNvSpPr>
          <p:nvPr>
            <p:ph type="title"/>
          </p:nvPr>
        </p:nvSpPr>
        <p:spPr>
          <a:xfrm>
            <a:off x="1097280" y="286603"/>
            <a:ext cx="10058400" cy="1450757"/>
          </a:xfrm>
        </p:spPr>
        <p:txBody>
          <a:bodyPr anchor="ctr"/>
          <a:lstStyle/>
          <a:p>
            <a:r>
              <a:rPr lang="en-US" dirty="0"/>
              <a:t>Budget Question (1)</a:t>
            </a:r>
          </a:p>
        </p:txBody>
      </p:sp>
      <p:sp>
        <p:nvSpPr>
          <p:cNvPr id="3" name="Content Placeholder 2">
            <a:extLst>
              <a:ext uri="{FF2B5EF4-FFF2-40B4-BE49-F238E27FC236}">
                <a16:creationId xmlns:a16="http://schemas.microsoft.com/office/drawing/2014/main" id="{B79C118A-8901-4F50-895D-28CF470028C7}"/>
              </a:ext>
            </a:extLst>
          </p:cNvPr>
          <p:cNvSpPr>
            <a:spLocks noGrp="1"/>
          </p:cNvSpPr>
          <p:nvPr>
            <p:ph idx="1"/>
          </p:nvPr>
        </p:nvSpPr>
        <p:spPr>
          <a:xfrm>
            <a:off x="1097280" y="1845733"/>
            <a:ext cx="10058400" cy="4355561"/>
          </a:xfrm>
        </p:spPr>
        <p:txBody>
          <a:bodyPr>
            <a:noAutofit/>
          </a:bodyPr>
          <a:lstStyle/>
          <a:p>
            <a:pPr lvl="0"/>
            <a:r>
              <a:rPr lang="en-US" dirty="0"/>
              <a:t>Complete the budget form (Attachment 4) of the EHCY LEA RFA and provide a narrative justification for the itemized budget. Describe how the amount allocated to each budget line item supports the proposed program and the identified needs of homeless children and youth experiencing homelessness in the LEA. The narrative must also include the following:</a:t>
            </a:r>
          </a:p>
        </p:txBody>
      </p:sp>
      <p:sp>
        <p:nvSpPr>
          <p:cNvPr id="4" name="Slide Number Placeholder 3">
            <a:extLst>
              <a:ext uri="{FF2B5EF4-FFF2-40B4-BE49-F238E27FC236}">
                <a16:creationId xmlns:a16="http://schemas.microsoft.com/office/drawing/2014/main" id="{0C3E332F-741E-43B8-ABC6-8CC9DB7429C3}"/>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51</a:t>
            </a:fld>
            <a:endParaRPr lang="en-US" dirty="0"/>
          </a:p>
        </p:txBody>
      </p:sp>
    </p:spTree>
    <p:extLst>
      <p:ext uri="{BB962C8B-B14F-4D97-AF65-F5344CB8AC3E}">
        <p14:creationId xmlns:p14="http://schemas.microsoft.com/office/powerpoint/2010/main" val="13237113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B16A4-797E-41A7-BD85-D4A30E96783F}"/>
              </a:ext>
            </a:extLst>
          </p:cNvPr>
          <p:cNvSpPr>
            <a:spLocks noGrp="1"/>
          </p:cNvSpPr>
          <p:nvPr>
            <p:ph type="title"/>
          </p:nvPr>
        </p:nvSpPr>
        <p:spPr>
          <a:xfrm>
            <a:off x="1097280" y="286603"/>
            <a:ext cx="10058400" cy="1450757"/>
          </a:xfrm>
        </p:spPr>
        <p:txBody>
          <a:bodyPr anchor="ctr"/>
          <a:lstStyle/>
          <a:p>
            <a:r>
              <a:rPr lang="en-US" dirty="0"/>
              <a:t>Budget Question (2)</a:t>
            </a:r>
          </a:p>
        </p:txBody>
      </p:sp>
      <p:sp>
        <p:nvSpPr>
          <p:cNvPr id="3" name="Content Placeholder 2">
            <a:extLst>
              <a:ext uri="{FF2B5EF4-FFF2-40B4-BE49-F238E27FC236}">
                <a16:creationId xmlns:a16="http://schemas.microsoft.com/office/drawing/2014/main" id="{B79C118A-8901-4F50-895D-28CF470028C7}"/>
              </a:ext>
            </a:extLst>
          </p:cNvPr>
          <p:cNvSpPr>
            <a:spLocks noGrp="1"/>
          </p:cNvSpPr>
          <p:nvPr>
            <p:ph idx="1"/>
          </p:nvPr>
        </p:nvSpPr>
        <p:spPr>
          <a:xfrm>
            <a:off x="1097280" y="1845733"/>
            <a:ext cx="10058400" cy="4355561"/>
          </a:xfrm>
        </p:spPr>
        <p:txBody>
          <a:bodyPr>
            <a:normAutofit/>
          </a:bodyPr>
          <a:lstStyle/>
          <a:p>
            <a:pPr lvl="1"/>
            <a:r>
              <a:rPr lang="en-US" dirty="0"/>
              <a:t>For the Certificated and Classified Personnel Salaries (1000–1999 Series), please provide the classification and the full-time equivalent (FTE), i.e., the percentage of time or number of hours that will be paid with EHCY funding. For example, indicate 0.25 FTE homeless liaison, 0.10 FTE clerical support, or 200 hours tutoring.</a:t>
            </a:r>
          </a:p>
        </p:txBody>
      </p:sp>
      <p:sp>
        <p:nvSpPr>
          <p:cNvPr id="4" name="Slide Number Placeholder 3">
            <a:extLst>
              <a:ext uri="{FF2B5EF4-FFF2-40B4-BE49-F238E27FC236}">
                <a16:creationId xmlns:a16="http://schemas.microsoft.com/office/drawing/2014/main" id="{0C3E332F-741E-43B8-ABC6-8CC9DB7429C3}"/>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52</a:t>
            </a:fld>
            <a:endParaRPr lang="en-US" dirty="0"/>
          </a:p>
        </p:txBody>
      </p:sp>
    </p:spTree>
    <p:extLst>
      <p:ext uri="{BB962C8B-B14F-4D97-AF65-F5344CB8AC3E}">
        <p14:creationId xmlns:p14="http://schemas.microsoft.com/office/powerpoint/2010/main" val="66272919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B16A4-797E-41A7-BD85-D4A30E96783F}"/>
              </a:ext>
            </a:extLst>
          </p:cNvPr>
          <p:cNvSpPr>
            <a:spLocks noGrp="1"/>
          </p:cNvSpPr>
          <p:nvPr>
            <p:ph type="title"/>
          </p:nvPr>
        </p:nvSpPr>
        <p:spPr>
          <a:xfrm>
            <a:off x="1097280" y="286603"/>
            <a:ext cx="10058400" cy="1450757"/>
          </a:xfrm>
        </p:spPr>
        <p:txBody>
          <a:bodyPr anchor="ctr"/>
          <a:lstStyle/>
          <a:p>
            <a:r>
              <a:rPr lang="en-US" dirty="0"/>
              <a:t>Budget Question (3)</a:t>
            </a:r>
          </a:p>
        </p:txBody>
      </p:sp>
      <p:sp>
        <p:nvSpPr>
          <p:cNvPr id="3" name="Content Placeholder 2">
            <a:extLst>
              <a:ext uri="{FF2B5EF4-FFF2-40B4-BE49-F238E27FC236}">
                <a16:creationId xmlns:a16="http://schemas.microsoft.com/office/drawing/2014/main" id="{B79C118A-8901-4F50-895D-28CF470028C7}"/>
              </a:ext>
            </a:extLst>
          </p:cNvPr>
          <p:cNvSpPr>
            <a:spLocks noGrp="1"/>
          </p:cNvSpPr>
          <p:nvPr>
            <p:ph idx="1"/>
          </p:nvPr>
        </p:nvSpPr>
        <p:spPr>
          <a:xfrm>
            <a:off x="1097280" y="1845733"/>
            <a:ext cx="10058400" cy="4355561"/>
          </a:xfrm>
        </p:spPr>
        <p:txBody>
          <a:bodyPr>
            <a:noAutofit/>
          </a:bodyPr>
          <a:lstStyle/>
          <a:p>
            <a:pPr lvl="1"/>
            <a:r>
              <a:rPr lang="en-US" dirty="0"/>
              <a:t>For staff who will be funded with EHCY funding, please provide a duty statement (existing and/or proposed).</a:t>
            </a:r>
          </a:p>
          <a:p>
            <a:pPr lvl="1"/>
            <a:r>
              <a:rPr lang="en-US" dirty="0"/>
              <a:t>For the Services and Other Operating Expenditures (5000–5199 Series) in the budget, please describe any services to be performed by outside consultants, including an estimate of the number of hours of service or the caseload the contract will fund.</a:t>
            </a:r>
          </a:p>
        </p:txBody>
      </p:sp>
      <p:sp>
        <p:nvSpPr>
          <p:cNvPr id="4" name="Slide Number Placeholder 3">
            <a:extLst>
              <a:ext uri="{FF2B5EF4-FFF2-40B4-BE49-F238E27FC236}">
                <a16:creationId xmlns:a16="http://schemas.microsoft.com/office/drawing/2014/main" id="{0C3E332F-741E-43B8-ABC6-8CC9DB7429C3}"/>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53</a:t>
            </a:fld>
            <a:endParaRPr lang="en-US" dirty="0"/>
          </a:p>
        </p:txBody>
      </p:sp>
    </p:spTree>
    <p:extLst>
      <p:ext uri="{BB962C8B-B14F-4D97-AF65-F5344CB8AC3E}">
        <p14:creationId xmlns:p14="http://schemas.microsoft.com/office/powerpoint/2010/main" val="22650708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5CD9-9DC8-4663-865A-C31CF3F18CCA}"/>
              </a:ext>
            </a:extLst>
          </p:cNvPr>
          <p:cNvSpPr>
            <a:spLocks noGrp="1"/>
          </p:cNvSpPr>
          <p:nvPr>
            <p:ph type="title"/>
          </p:nvPr>
        </p:nvSpPr>
        <p:spPr>
          <a:xfrm>
            <a:off x="282633" y="374073"/>
            <a:ext cx="3507971" cy="2506286"/>
          </a:xfrm>
        </p:spPr>
        <p:txBody>
          <a:bodyPr>
            <a:normAutofit/>
          </a:bodyPr>
          <a:lstStyle/>
          <a:p>
            <a:r>
              <a:rPr lang="en-US" dirty="0"/>
              <a:t>Resources</a:t>
            </a:r>
          </a:p>
        </p:txBody>
      </p:sp>
      <p:sp>
        <p:nvSpPr>
          <p:cNvPr id="3" name="Content Placeholder 2">
            <a:extLst>
              <a:ext uri="{FF2B5EF4-FFF2-40B4-BE49-F238E27FC236}">
                <a16:creationId xmlns:a16="http://schemas.microsoft.com/office/drawing/2014/main" id="{6E4140F1-D904-4C32-BC03-E15C306D0D13}"/>
              </a:ext>
            </a:extLst>
          </p:cNvPr>
          <p:cNvSpPr>
            <a:spLocks noGrp="1"/>
          </p:cNvSpPr>
          <p:nvPr>
            <p:ph idx="1"/>
          </p:nvPr>
        </p:nvSpPr>
        <p:spPr>
          <a:xfrm>
            <a:off x="4272741" y="374073"/>
            <a:ext cx="7631083" cy="5931131"/>
          </a:xfrm>
        </p:spPr>
        <p:txBody>
          <a:bodyPr>
            <a:normAutofit/>
          </a:bodyPr>
          <a:lstStyle/>
          <a:p>
            <a:r>
              <a:rPr lang="en-US" altLang="en-US" dirty="0"/>
              <a:t>CDE Homeless Education web page at </a:t>
            </a:r>
            <a:r>
              <a:rPr lang="en-US" altLang="en-US" dirty="0">
                <a:hlinkClick r:id="rId3" tooltip="California Department of Education's Homeless Education web page."/>
              </a:rPr>
              <a:t>http://www.cde.ca.gov/sp/hs/</a:t>
            </a:r>
            <a:endParaRPr lang="en-US" altLang="en-US" dirty="0"/>
          </a:p>
          <a:p>
            <a:r>
              <a:rPr lang="en-US" altLang="en-US" dirty="0"/>
              <a:t>For questions specific to the RFA, please email us at </a:t>
            </a:r>
            <a:r>
              <a:rPr lang="en-US" altLang="en-US" dirty="0">
                <a:hlinkClick r:id="rId4"/>
              </a:rPr>
              <a:t>HERFA@cde.ca.gov</a:t>
            </a:r>
            <a:r>
              <a:rPr lang="en-US" altLang="en-US" dirty="0"/>
              <a:t> </a:t>
            </a:r>
          </a:p>
          <a:p>
            <a:r>
              <a:rPr lang="en-US" altLang="en-US" dirty="0"/>
              <a:t>RFA Funding Application and Attachments can be found at </a:t>
            </a:r>
            <a:r>
              <a:rPr lang="en-US" altLang="en-US" dirty="0">
                <a:hlinkClick r:id="rId5" tooltip="Local education agency Request for Applications web page."/>
              </a:rPr>
              <a:t>https://www.cde.ca.gov/fg/fo/r8/ehcylea24.asp</a:t>
            </a:r>
            <a:r>
              <a:rPr lang="en-US" altLang="en-US" dirty="0"/>
              <a:t> </a:t>
            </a:r>
            <a:endParaRPr lang="en-US" dirty="0"/>
          </a:p>
        </p:txBody>
      </p:sp>
      <p:sp>
        <p:nvSpPr>
          <p:cNvPr id="5" name="Slide Number Placeholder 4">
            <a:extLst>
              <a:ext uri="{FF2B5EF4-FFF2-40B4-BE49-F238E27FC236}">
                <a16:creationId xmlns:a16="http://schemas.microsoft.com/office/drawing/2014/main" id="{D9B54EAB-A267-483E-B585-CB3ACB82F26D}"/>
              </a:ext>
            </a:extLst>
          </p:cNvPr>
          <p:cNvSpPr>
            <a:spLocks noGrp="1"/>
          </p:cNvSpPr>
          <p:nvPr>
            <p:ph type="sldNum" sz="quarter" idx="12"/>
          </p:nvPr>
        </p:nvSpPr>
        <p:spPr>
          <a:xfrm>
            <a:off x="9825629" y="6431189"/>
            <a:ext cx="1312025" cy="365125"/>
          </a:xfrm>
        </p:spPr>
        <p:txBody>
          <a:bodyPr/>
          <a:lstStyle/>
          <a:p>
            <a:fld id="{1E47FE53-EBF0-4DA7-9D9D-CC1C3A20F3CB}" type="slidenum">
              <a:rPr lang="en-US" smtClean="0"/>
              <a:pPr/>
              <a:t>54</a:t>
            </a:fld>
            <a:endParaRPr lang="en-US" dirty="0"/>
          </a:p>
        </p:txBody>
      </p:sp>
    </p:spTree>
    <p:extLst>
      <p:ext uri="{BB962C8B-B14F-4D97-AF65-F5344CB8AC3E}">
        <p14:creationId xmlns:p14="http://schemas.microsoft.com/office/powerpoint/2010/main" val="8243198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9812D-8479-40C4-A0C2-80803A5F23C7}"/>
              </a:ext>
            </a:extLst>
          </p:cNvPr>
          <p:cNvSpPr>
            <a:spLocks noGrp="1"/>
          </p:cNvSpPr>
          <p:nvPr>
            <p:ph type="title"/>
          </p:nvPr>
        </p:nvSpPr>
        <p:spPr>
          <a:xfrm>
            <a:off x="1097280" y="286603"/>
            <a:ext cx="10058400" cy="1450757"/>
          </a:xfrm>
        </p:spPr>
        <p:txBody>
          <a:bodyPr/>
          <a:lstStyle/>
          <a:p>
            <a:r>
              <a:rPr lang="en-US" dirty="0"/>
              <a:t>Appendix #1</a:t>
            </a:r>
          </a:p>
        </p:txBody>
      </p:sp>
      <p:sp>
        <p:nvSpPr>
          <p:cNvPr id="3" name="Content Placeholder 2">
            <a:extLst>
              <a:ext uri="{FF2B5EF4-FFF2-40B4-BE49-F238E27FC236}">
                <a16:creationId xmlns:a16="http://schemas.microsoft.com/office/drawing/2014/main" id="{4BE71BE8-FECF-4272-9CDD-8B0DDBB212BD}"/>
              </a:ext>
            </a:extLst>
          </p:cNvPr>
          <p:cNvSpPr>
            <a:spLocks noGrp="1"/>
          </p:cNvSpPr>
          <p:nvPr>
            <p:ph idx="1"/>
          </p:nvPr>
        </p:nvSpPr>
        <p:spPr>
          <a:xfrm>
            <a:off x="1097280" y="1845733"/>
            <a:ext cx="10058400" cy="4355561"/>
          </a:xfrm>
        </p:spPr>
        <p:txBody>
          <a:bodyPr>
            <a:normAutofit/>
          </a:bodyPr>
          <a:lstStyle/>
          <a:p>
            <a:r>
              <a:rPr lang="en-US" dirty="0"/>
              <a:t>Slide 28</a:t>
            </a:r>
          </a:p>
          <a:p>
            <a:r>
              <a:rPr lang="en-US" dirty="0"/>
              <a:t>Title of Title: Award Amounts</a:t>
            </a:r>
          </a:p>
          <a:p>
            <a:r>
              <a:rPr lang="en-US" dirty="0"/>
              <a:t>The EHCY award amounts are addressed in this table. The number of enrolled homeless children and youth ranges are on the left-hand side and the maximum funding amounts are on the right-hand side. LEAs can apply for up to the amount based on their homeless enrollment amount. They read as follows: 50‒99 up to $15,000; 100‒249 up to $25,000; 250‒499 up to $50,000; 500‒1,499 up to $75,000.</a:t>
            </a:r>
          </a:p>
        </p:txBody>
      </p:sp>
      <p:sp>
        <p:nvSpPr>
          <p:cNvPr id="4" name="Slide Number Placeholder 3">
            <a:extLst>
              <a:ext uri="{FF2B5EF4-FFF2-40B4-BE49-F238E27FC236}">
                <a16:creationId xmlns:a16="http://schemas.microsoft.com/office/drawing/2014/main" id="{9A0EF2EC-9A21-4A31-95B3-3D8C60DC8BFA}"/>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55</a:t>
            </a:fld>
            <a:endParaRPr lang="en-US" dirty="0"/>
          </a:p>
        </p:txBody>
      </p:sp>
    </p:spTree>
    <p:extLst>
      <p:ext uri="{BB962C8B-B14F-4D97-AF65-F5344CB8AC3E}">
        <p14:creationId xmlns:p14="http://schemas.microsoft.com/office/powerpoint/2010/main" val="33119532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9812D-8479-40C4-A0C2-80803A5F23C7}"/>
              </a:ext>
            </a:extLst>
          </p:cNvPr>
          <p:cNvSpPr>
            <a:spLocks noGrp="1"/>
          </p:cNvSpPr>
          <p:nvPr>
            <p:ph type="title"/>
          </p:nvPr>
        </p:nvSpPr>
        <p:spPr>
          <a:xfrm>
            <a:off x="1097280" y="286603"/>
            <a:ext cx="10058400" cy="1450757"/>
          </a:xfrm>
        </p:spPr>
        <p:txBody>
          <a:bodyPr/>
          <a:lstStyle/>
          <a:p>
            <a:r>
              <a:rPr lang="en-US" dirty="0"/>
              <a:t>Appendix #2</a:t>
            </a:r>
          </a:p>
        </p:txBody>
      </p:sp>
      <p:sp>
        <p:nvSpPr>
          <p:cNvPr id="3" name="Content Placeholder 2">
            <a:extLst>
              <a:ext uri="{FF2B5EF4-FFF2-40B4-BE49-F238E27FC236}">
                <a16:creationId xmlns:a16="http://schemas.microsoft.com/office/drawing/2014/main" id="{4BE71BE8-FECF-4272-9CDD-8B0DDBB212BD}"/>
              </a:ext>
            </a:extLst>
          </p:cNvPr>
          <p:cNvSpPr>
            <a:spLocks noGrp="1"/>
          </p:cNvSpPr>
          <p:nvPr>
            <p:ph idx="1"/>
          </p:nvPr>
        </p:nvSpPr>
        <p:spPr>
          <a:xfrm>
            <a:off x="1097280" y="1845733"/>
            <a:ext cx="10058400" cy="4355561"/>
          </a:xfrm>
        </p:spPr>
        <p:txBody>
          <a:bodyPr>
            <a:normAutofit/>
          </a:bodyPr>
          <a:lstStyle/>
          <a:p>
            <a:r>
              <a:rPr lang="en-US" dirty="0"/>
              <a:t>Slide 29</a:t>
            </a:r>
          </a:p>
          <a:p>
            <a:r>
              <a:rPr lang="en-US" dirty="0"/>
              <a:t>Title of Title: Award Amounts</a:t>
            </a:r>
          </a:p>
          <a:p>
            <a:r>
              <a:rPr lang="en-US" dirty="0"/>
              <a:t>The EHCY award amounts are addressed in this table. The number of enrolled homeless children and youth ranges are on the left-hand side and the maximum funding amounts are on the right-hand side. LEAs can apply for up to the amount based on their homeless enrollment amount. They read as follows: 1,500‒2,499 up to $100,000; 2,500‒3,999 up to $125,000; 4,000‒4,999 up to $175,000; Over 5,000 up to $250,000.</a:t>
            </a:r>
          </a:p>
        </p:txBody>
      </p:sp>
      <p:sp>
        <p:nvSpPr>
          <p:cNvPr id="4" name="Slide Number Placeholder 3">
            <a:extLst>
              <a:ext uri="{FF2B5EF4-FFF2-40B4-BE49-F238E27FC236}">
                <a16:creationId xmlns:a16="http://schemas.microsoft.com/office/drawing/2014/main" id="{9A0EF2EC-9A21-4A31-95B3-3D8C60DC8BFA}"/>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56</a:t>
            </a:fld>
            <a:endParaRPr lang="en-US" dirty="0"/>
          </a:p>
        </p:txBody>
      </p:sp>
    </p:spTree>
    <p:extLst>
      <p:ext uri="{BB962C8B-B14F-4D97-AF65-F5344CB8AC3E}">
        <p14:creationId xmlns:p14="http://schemas.microsoft.com/office/powerpoint/2010/main" val="2705352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C0184-2861-4E71-AB49-C3928E25A2B1}"/>
              </a:ext>
            </a:extLst>
          </p:cNvPr>
          <p:cNvSpPr>
            <a:spLocks noGrp="1"/>
          </p:cNvSpPr>
          <p:nvPr>
            <p:ph type="title"/>
          </p:nvPr>
        </p:nvSpPr>
        <p:spPr>
          <a:xfrm>
            <a:off x="1097280" y="286603"/>
            <a:ext cx="10058400" cy="1450757"/>
          </a:xfrm>
        </p:spPr>
        <p:txBody>
          <a:bodyPr anchor="ctr"/>
          <a:lstStyle/>
          <a:p>
            <a:r>
              <a:rPr lang="en-US" dirty="0"/>
              <a:t>Homeless Definition (2)</a:t>
            </a:r>
          </a:p>
        </p:txBody>
      </p:sp>
      <p:sp>
        <p:nvSpPr>
          <p:cNvPr id="3" name="Content Placeholder 2">
            <a:extLst>
              <a:ext uri="{FF2B5EF4-FFF2-40B4-BE49-F238E27FC236}">
                <a16:creationId xmlns:a16="http://schemas.microsoft.com/office/drawing/2014/main" id="{D79B029F-64C7-430B-B924-652544C03F3D}"/>
              </a:ext>
            </a:extLst>
          </p:cNvPr>
          <p:cNvSpPr>
            <a:spLocks noGrp="1"/>
          </p:cNvSpPr>
          <p:nvPr>
            <p:ph idx="1"/>
          </p:nvPr>
        </p:nvSpPr>
        <p:spPr>
          <a:xfrm>
            <a:off x="1097280" y="1845733"/>
            <a:ext cx="10058400" cy="4355561"/>
          </a:xfrm>
        </p:spPr>
        <p:txBody>
          <a:bodyPr>
            <a:normAutofit fontScale="92500" lnSpcReduction="20000"/>
          </a:bodyPr>
          <a:lstStyle/>
          <a:p>
            <a:pPr>
              <a:lnSpc>
                <a:spcPct val="120000"/>
              </a:lnSpc>
              <a:spcAft>
                <a:spcPts val="200"/>
              </a:spcAft>
            </a:pPr>
            <a:r>
              <a:rPr lang="en-US" sz="2600" dirty="0"/>
              <a:t>Examples of homelessness include children and youth living in:</a:t>
            </a:r>
          </a:p>
          <a:p>
            <a:pPr lvl="1">
              <a:lnSpc>
                <a:spcPct val="120000"/>
              </a:lnSpc>
              <a:spcAft>
                <a:spcPts val="200"/>
              </a:spcAft>
            </a:pPr>
            <a:r>
              <a:rPr lang="en-US" sz="2600" dirty="0"/>
              <a:t>Shared housing due to economic hardship, loss of housing, or natural disasters</a:t>
            </a:r>
          </a:p>
          <a:p>
            <a:pPr lvl="1">
              <a:lnSpc>
                <a:spcPct val="120000"/>
              </a:lnSpc>
              <a:spcAft>
                <a:spcPts val="200"/>
              </a:spcAft>
            </a:pPr>
            <a:r>
              <a:rPr lang="en-US" sz="2600" dirty="0"/>
              <a:t>Motels or hotels</a:t>
            </a:r>
          </a:p>
          <a:p>
            <a:pPr lvl="1">
              <a:lnSpc>
                <a:spcPct val="120000"/>
              </a:lnSpc>
              <a:spcAft>
                <a:spcPts val="200"/>
              </a:spcAft>
            </a:pPr>
            <a:r>
              <a:rPr lang="en-US" sz="2600" dirty="0"/>
              <a:t>Public or private places not designed for sleeping</a:t>
            </a:r>
            <a:endParaRPr lang="en-US" altLang="en-US" sz="2600" dirty="0"/>
          </a:p>
          <a:p>
            <a:pPr lvl="1">
              <a:lnSpc>
                <a:spcPct val="120000"/>
              </a:lnSpc>
              <a:spcAft>
                <a:spcPts val="200"/>
              </a:spcAft>
            </a:pPr>
            <a:r>
              <a:rPr lang="en-US" altLang="en-US" sz="2600" dirty="0"/>
              <a:t>Trailer parks or campgrounds </a:t>
            </a:r>
          </a:p>
          <a:p>
            <a:pPr lvl="1">
              <a:lnSpc>
                <a:spcPct val="120000"/>
              </a:lnSpc>
              <a:spcAft>
                <a:spcPts val="200"/>
              </a:spcAft>
            </a:pPr>
            <a:r>
              <a:rPr lang="en-US" altLang="en-US" sz="2600" dirty="0"/>
              <a:t>Cars, parks, and abandoned buildings </a:t>
            </a:r>
          </a:p>
          <a:p>
            <a:pPr lvl="1">
              <a:lnSpc>
                <a:spcPct val="120000"/>
              </a:lnSpc>
              <a:spcAft>
                <a:spcPts val="200"/>
              </a:spcAft>
            </a:pPr>
            <a:r>
              <a:rPr lang="en-US" altLang="en-US" sz="2600" dirty="0"/>
              <a:t>Emergency or transitional shelters</a:t>
            </a:r>
            <a:endParaRPr lang="en-US" sz="2600" dirty="0"/>
          </a:p>
          <a:p>
            <a:pPr lvl="1"/>
            <a:endParaRPr lang="en-US" dirty="0"/>
          </a:p>
        </p:txBody>
      </p:sp>
      <p:sp>
        <p:nvSpPr>
          <p:cNvPr id="4" name="Slide Number Placeholder 3">
            <a:extLst>
              <a:ext uri="{FF2B5EF4-FFF2-40B4-BE49-F238E27FC236}">
                <a16:creationId xmlns:a16="http://schemas.microsoft.com/office/drawing/2014/main" id="{02F86310-E932-4FC8-9CB4-6CF9ECBB155A}"/>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6</a:t>
            </a:fld>
            <a:endParaRPr lang="en-US" dirty="0"/>
          </a:p>
        </p:txBody>
      </p:sp>
    </p:spTree>
    <p:extLst>
      <p:ext uri="{BB962C8B-B14F-4D97-AF65-F5344CB8AC3E}">
        <p14:creationId xmlns:p14="http://schemas.microsoft.com/office/powerpoint/2010/main" val="942357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CD588-A386-427A-8799-298687F0B1C3}"/>
              </a:ext>
            </a:extLst>
          </p:cNvPr>
          <p:cNvSpPr>
            <a:spLocks noGrp="1"/>
          </p:cNvSpPr>
          <p:nvPr>
            <p:ph type="title"/>
          </p:nvPr>
        </p:nvSpPr>
        <p:spPr>
          <a:xfrm>
            <a:off x="1097280" y="286603"/>
            <a:ext cx="10058400" cy="1450757"/>
          </a:xfrm>
        </p:spPr>
        <p:txBody>
          <a:bodyPr anchor="ctr"/>
          <a:lstStyle/>
          <a:p>
            <a:r>
              <a:rPr lang="en-US" dirty="0"/>
              <a:t>Homeless Definition (3)</a:t>
            </a:r>
          </a:p>
        </p:txBody>
      </p:sp>
      <p:sp>
        <p:nvSpPr>
          <p:cNvPr id="3" name="Content Placeholder 2">
            <a:extLst>
              <a:ext uri="{FF2B5EF4-FFF2-40B4-BE49-F238E27FC236}">
                <a16:creationId xmlns:a16="http://schemas.microsoft.com/office/drawing/2014/main" id="{1C683859-1906-453D-9231-1363A2B2E1B4}"/>
              </a:ext>
            </a:extLst>
          </p:cNvPr>
          <p:cNvSpPr>
            <a:spLocks noGrp="1"/>
          </p:cNvSpPr>
          <p:nvPr>
            <p:ph idx="1"/>
          </p:nvPr>
        </p:nvSpPr>
        <p:spPr>
          <a:xfrm>
            <a:off x="1097280" y="1845733"/>
            <a:ext cx="10058400" cy="4355561"/>
          </a:xfrm>
        </p:spPr>
        <p:txBody>
          <a:bodyPr>
            <a:normAutofit/>
          </a:bodyPr>
          <a:lstStyle/>
          <a:p>
            <a:r>
              <a:rPr lang="en-US" altLang="en-US" dirty="0"/>
              <a:t>To determine if a homeless child or youth lives in substandard living conditions consider:</a:t>
            </a:r>
          </a:p>
          <a:p>
            <a:pPr lvl="1"/>
            <a:r>
              <a:rPr lang="en-US" altLang="en-US" dirty="0"/>
              <a:t>Health and safety concerns </a:t>
            </a:r>
          </a:p>
          <a:p>
            <a:pPr lvl="1"/>
            <a:r>
              <a:rPr lang="en-US" altLang="en-US" dirty="0"/>
              <a:t>Number of occupants per square foot</a:t>
            </a:r>
          </a:p>
          <a:p>
            <a:pPr lvl="1"/>
            <a:r>
              <a:rPr lang="en-US" altLang="en-US" dirty="0"/>
              <a:t>Age of occupants</a:t>
            </a:r>
          </a:p>
          <a:p>
            <a:pPr lvl="1"/>
            <a:r>
              <a:rPr lang="en-US" altLang="en-US" dirty="0"/>
              <a:t>State and local building codes</a:t>
            </a:r>
          </a:p>
        </p:txBody>
      </p:sp>
      <p:sp>
        <p:nvSpPr>
          <p:cNvPr id="4" name="Slide Number Placeholder 3">
            <a:extLst>
              <a:ext uri="{FF2B5EF4-FFF2-40B4-BE49-F238E27FC236}">
                <a16:creationId xmlns:a16="http://schemas.microsoft.com/office/drawing/2014/main" id="{024145CC-0F54-43CC-A788-8780AAF4349A}"/>
              </a:ext>
            </a:extLst>
          </p:cNvPr>
          <p:cNvSpPr>
            <a:spLocks noGrp="1"/>
          </p:cNvSpPr>
          <p:nvPr>
            <p:ph type="sldNum" sz="quarter" idx="12"/>
          </p:nvPr>
        </p:nvSpPr>
        <p:spPr>
          <a:xfrm>
            <a:off x="9825629" y="6456128"/>
            <a:ext cx="1312025" cy="365125"/>
          </a:xfrm>
        </p:spPr>
        <p:txBody>
          <a:bodyPr/>
          <a:lstStyle/>
          <a:p>
            <a:fld id="{1E47FE53-EBF0-4DA7-9D9D-CC1C3A20F3CB}" type="slidenum">
              <a:rPr lang="en-US" smtClean="0"/>
              <a:pPr/>
              <a:t>7</a:t>
            </a:fld>
            <a:endParaRPr lang="en-US" dirty="0"/>
          </a:p>
        </p:txBody>
      </p:sp>
    </p:spTree>
    <p:extLst>
      <p:ext uri="{BB962C8B-B14F-4D97-AF65-F5344CB8AC3E}">
        <p14:creationId xmlns:p14="http://schemas.microsoft.com/office/powerpoint/2010/main" val="1179079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4D6FC-6929-9E4C-BF13-2AF09F852833}"/>
              </a:ext>
            </a:extLst>
          </p:cNvPr>
          <p:cNvSpPr>
            <a:spLocks noGrp="1"/>
          </p:cNvSpPr>
          <p:nvPr>
            <p:ph type="title"/>
          </p:nvPr>
        </p:nvSpPr>
        <p:spPr>
          <a:xfrm>
            <a:off x="1097280" y="286603"/>
            <a:ext cx="10058400" cy="1450757"/>
          </a:xfrm>
        </p:spPr>
        <p:txBody>
          <a:bodyPr anchor="ctr"/>
          <a:lstStyle/>
          <a:p>
            <a:r>
              <a:rPr lang="en-US" dirty="0"/>
              <a:t>Equal Access</a:t>
            </a:r>
          </a:p>
        </p:txBody>
      </p:sp>
      <p:sp>
        <p:nvSpPr>
          <p:cNvPr id="10" name="Content Placeholder 3">
            <a:extLst>
              <a:ext uri="{FF2B5EF4-FFF2-40B4-BE49-F238E27FC236}">
                <a16:creationId xmlns:a16="http://schemas.microsoft.com/office/drawing/2014/main" id="{07569C7D-0749-904E-B2A8-5BFA06F469CB}"/>
              </a:ext>
            </a:extLst>
          </p:cNvPr>
          <p:cNvSpPr>
            <a:spLocks noGrp="1"/>
          </p:cNvSpPr>
          <p:nvPr>
            <p:ph sz="half" idx="2"/>
          </p:nvPr>
        </p:nvSpPr>
        <p:spPr>
          <a:xfrm>
            <a:off x="1035051" y="1743075"/>
            <a:ext cx="4938712" cy="4285583"/>
          </a:xfrm>
          <a:solidFill>
            <a:schemeClr val="accent2">
              <a:lumMod val="60000"/>
              <a:lumOff val="40000"/>
            </a:schemeClr>
          </a:solidFill>
        </p:spPr>
        <p:txBody>
          <a:bodyPr>
            <a:noAutofit/>
          </a:bodyPr>
          <a:lstStyle/>
          <a:p>
            <a:r>
              <a:rPr lang="en-US" altLang="en-US" dirty="0"/>
              <a:t>School meal program</a:t>
            </a:r>
          </a:p>
          <a:p>
            <a:r>
              <a:rPr lang="en-US" altLang="en-US" dirty="0"/>
              <a:t>Before and after school programs</a:t>
            </a:r>
          </a:p>
          <a:p>
            <a:r>
              <a:rPr lang="en-US" altLang="en-US" dirty="0"/>
              <a:t>Homeless preschoolers may be given priority enrollment</a:t>
            </a:r>
          </a:p>
          <a:p>
            <a:r>
              <a:rPr lang="en-US" altLang="en-US" dirty="0"/>
              <a:t>Unaccompanied youth</a:t>
            </a:r>
            <a:endParaRPr lang="en-US" dirty="0"/>
          </a:p>
        </p:txBody>
      </p:sp>
      <p:sp>
        <p:nvSpPr>
          <p:cNvPr id="6" name="Content Placeholder 5">
            <a:extLst>
              <a:ext uri="{FF2B5EF4-FFF2-40B4-BE49-F238E27FC236}">
                <a16:creationId xmlns:a16="http://schemas.microsoft.com/office/drawing/2014/main" id="{6CC0DA81-DFF4-DF44-9A45-05425E6767DC}"/>
              </a:ext>
            </a:extLst>
          </p:cNvPr>
          <p:cNvSpPr>
            <a:spLocks noGrp="1"/>
          </p:cNvSpPr>
          <p:nvPr>
            <p:ph sz="quarter" idx="4"/>
          </p:nvPr>
        </p:nvSpPr>
        <p:spPr>
          <a:xfrm>
            <a:off x="6218239" y="1743076"/>
            <a:ext cx="4937125" cy="4285584"/>
          </a:xfrm>
          <a:solidFill>
            <a:schemeClr val="bg2"/>
          </a:solidFill>
        </p:spPr>
        <p:txBody>
          <a:bodyPr>
            <a:noAutofit/>
          </a:bodyPr>
          <a:lstStyle/>
          <a:p>
            <a:r>
              <a:rPr lang="en-US" altLang="en-US" dirty="0"/>
              <a:t>Gifted and Talented Education </a:t>
            </a:r>
          </a:p>
          <a:p>
            <a:r>
              <a:rPr lang="en-US" altLang="en-US" dirty="0"/>
              <a:t>Special education</a:t>
            </a:r>
          </a:p>
          <a:p>
            <a:r>
              <a:rPr lang="en-US" altLang="en-US" dirty="0"/>
              <a:t>Migrant education</a:t>
            </a:r>
          </a:p>
          <a:p>
            <a:r>
              <a:rPr lang="en-US" altLang="en-US" dirty="0"/>
              <a:t>English learner programs</a:t>
            </a:r>
          </a:p>
          <a:p>
            <a:r>
              <a:rPr lang="en-US" altLang="en-US" dirty="0"/>
              <a:t>Vocational education</a:t>
            </a:r>
          </a:p>
          <a:p>
            <a:r>
              <a:rPr lang="en-US" altLang="en-US" dirty="0"/>
              <a:t>Title I</a:t>
            </a:r>
          </a:p>
        </p:txBody>
      </p:sp>
      <p:sp>
        <p:nvSpPr>
          <p:cNvPr id="7" name="Slide Number Placeholder 6">
            <a:extLst>
              <a:ext uri="{FF2B5EF4-FFF2-40B4-BE49-F238E27FC236}">
                <a16:creationId xmlns:a16="http://schemas.microsoft.com/office/drawing/2014/main" id="{DFDC9EB9-CB43-0C4E-88CC-EC7792BECF6C}"/>
              </a:ext>
            </a:extLst>
          </p:cNvPr>
          <p:cNvSpPr>
            <a:spLocks noGrp="1"/>
          </p:cNvSpPr>
          <p:nvPr>
            <p:ph type="sldNum" sz="quarter" idx="12"/>
          </p:nvPr>
        </p:nvSpPr>
        <p:spPr>
          <a:xfrm>
            <a:off x="9825629" y="6431189"/>
            <a:ext cx="1312025" cy="365125"/>
          </a:xfrm>
        </p:spPr>
        <p:txBody>
          <a:bodyPr/>
          <a:lstStyle/>
          <a:p>
            <a:fld id="{1E47FE53-EBF0-4DA7-9D9D-CC1C3A20F3CB}" type="slidenum">
              <a:rPr lang="en-US" smtClean="0"/>
              <a:pPr/>
              <a:t>8</a:t>
            </a:fld>
            <a:endParaRPr lang="en-US" dirty="0"/>
          </a:p>
        </p:txBody>
      </p:sp>
    </p:spTree>
    <p:extLst>
      <p:ext uri="{BB962C8B-B14F-4D97-AF65-F5344CB8AC3E}">
        <p14:creationId xmlns:p14="http://schemas.microsoft.com/office/powerpoint/2010/main" val="2626675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4D6FC-6929-9E4C-BF13-2AF09F852833}"/>
              </a:ext>
            </a:extLst>
          </p:cNvPr>
          <p:cNvSpPr>
            <a:spLocks noGrp="1"/>
          </p:cNvSpPr>
          <p:nvPr>
            <p:ph type="title"/>
          </p:nvPr>
        </p:nvSpPr>
        <p:spPr>
          <a:xfrm>
            <a:off x="1097280" y="286603"/>
            <a:ext cx="10058400" cy="1450757"/>
          </a:xfrm>
        </p:spPr>
        <p:txBody>
          <a:bodyPr anchor="ctr"/>
          <a:lstStyle/>
          <a:p>
            <a:r>
              <a:rPr lang="en-US" dirty="0"/>
              <a:t>Causes and Barriers</a:t>
            </a:r>
          </a:p>
        </p:txBody>
      </p:sp>
      <p:sp>
        <p:nvSpPr>
          <p:cNvPr id="9" name="Text Placeholder 2">
            <a:extLst>
              <a:ext uri="{FF2B5EF4-FFF2-40B4-BE49-F238E27FC236}">
                <a16:creationId xmlns:a16="http://schemas.microsoft.com/office/drawing/2014/main" id="{986C7E08-7941-7A4C-92EE-0AC4FF31CBC0}"/>
              </a:ext>
            </a:extLst>
          </p:cNvPr>
          <p:cNvSpPr>
            <a:spLocks noGrp="1"/>
          </p:cNvSpPr>
          <p:nvPr>
            <p:ph type="body" idx="1"/>
          </p:nvPr>
        </p:nvSpPr>
        <p:spPr>
          <a:xfrm>
            <a:off x="1035051" y="1477963"/>
            <a:ext cx="4938712" cy="736599"/>
          </a:xfrm>
          <a:solidFill>
            <a:schemeClr val="accent2">
              <a:lumMod val="60000"/>
              <a:lumOff val="40000"/>
            </a:schemeClr>
          </a:solidFill>
        </p:spPr>
        <p:txBody>
          <a:bodyPr/>
          <a:lstStyle/>
          <a:p>
            <a:r>
              <a:rPr lang="en-US" dirty="0"/>
              <a:t>Barriers to Accessibility</a:t>
            </a:r>
          </a:p>
        </p:txBody>
      </p:sp>
      <p:sp>
        <p:nvSpPr>
          <p:cNvPr id="10" name="Content Placeholder 3">
            <a:extLst>
              <a:ext uri="{FF2B5EF4-FFF2-40B4-BE49-F238E27FC236}">
                <a16:creationId xmlns:a16="http://schemas.microsoft.com/office/drawing/2014/main" id="{07569C7D-0749-904E-B2A8-5BFA06F469CB}"/>
              </a:ext>
            </a:extLst>
          </p:cNvPr>
          <p:cNvSpPr>
            <a:spLocks noGrp="1"/>
          </p:cNvSpPr>
          <p:nvPr>
            <p:ph sz="half" idx="2"/>
          </p:nvPr>
        </p:nvSpPr>
        <p:spPr>
          <a:xfrm>
            <a:off x="1035051" y="2214562"/>
            <a:ext cx="4938712" cy="4216400"/>
          </a:xfrm>
          <a:solidFill>
            <a:schemeClr val="accent2">
              <a:lumMod val="60000"/>
              <a:lumOff val="40000"/>
            </a:schemeClr>
          </a:solidFill>
        </p:spPr>
        <p:txBody>
          <a:bodyPr>
            <a:noAutofit/>
          </a:bodyPr>
          <a:lstStyle/>
          <a:p>
            <a:r>
              <a:rPr lang="en-US" altLang="en-US" dirty="0"/>
              <a:t>High mobility accompanying homelessness</a:t>
            </a:r>
          </a:p>
          <a:p>
            <a:r>
              <a:rPr lang="en-US" altLang="en-US" dirty="0"/>
              <a:t>Lack of documents necessary for enrollment</a:t>
            </a:r>
          </a:p>
          <a:p>
            <a:r>
              <a:rPr lang="en-US" altLang="en-US" dirty="0"/>
              <a:t>Lack of transportation</a:t>
            </a:r>
          </a:p>
          <a:p>
            <a:r>
              <a:rPr lang="en-US" altLang="en-US" dirty="0"/>
              <a:t>A shortage of classroom slots</a:t>
            </a:r>
          </a:p>
          <a:p>
            <a:r>
              <a:rPr lang="en-US" altLang="en-US" dirty="0"/>
              <a:t>Lack of awareness</a:t>
            </a:r>
            <a:endParaRPr lang="en-US" dirty="0"/>
          </a:p>
        </p:txBody>
      </p:sp>
      <p:sp>
        <p:nvSpPr>
          <p:cNvPr id="5" name="Text Placeholder 4">
            <a:extLst>
              <a:ext uri="{FF2B5EF4-FFF2-40B4-BE49-F238E27FC236}">
                <a16:creationId xmlns:a16="http://schemas.microsoft.com/office/drawing/2014/main" id="{351F8A87-EB86-0E4E-A597-39BA617EA5B8}"/>
              </a:ext>
            </a:extLst>
          </p:cNvPr>
          <p:cNvSpPr>
            <a:spLocks noGrp="1"/>
          </p:cNvSpPr>
          <p:nvPr>
            <p:ph type="body" sz="quarter" idx="3"/>
          </p:nvPr>
        </p:nvSpPr>
        <p:spPr>
          <a:xfrm>
            <a:off x="6218237" y="1477963"/>
            <a:ext cx="4937125" cy="736600"/>
          </a:xfrm>
          <a:solidFill>
            <a:schemeClr val="bg2"/>
          </a:solidFill>
        </p:spPr>
        <p:txBody>
          <a:bodyPr/>
          <a:lstStyle/>
          <a:p>
            <a:r>
              <a:rPr lang="en-US" dirty="0"/>
              <a:t>Causes of Homelessness</a:t>
            </a:r>
          </a:p>
        </p:txBody>
      </p:sp>
      <p:sp>
        <p:nvSpPr>
          <p:cNvPr id="6" name="Content Placeholder 5">
            <a:extLst>
              <a:ext uri="{FF2B5EF4-FFF2-40B4-BE49-F238E27FC236}">
                <a16:creationId xmlns:a16="http://schemas.microsoft.com/office/drawing/2014/main" id="{6CC0DA81-DFF4-DF44-9A45-05425E6767DC}"/>
              </a:ext>
            </a:extLst>
          </p:cNvPr>
          <p:cNvSpPr>
            <a:spLocks noGrp="1"/>
          </p:cNvSpPr>
          <p:nvPr>
            <p:ph sz="quarter" idx="4"/>
          </p:nvPr>
        </p:nvSpPr>
        <p:spPr>
          <a:xfrm>
            <a:off x="6218237" y="2214561"/>
            <a:ext cx="4937125" cy="4216401"/>
          </a:xfrm>
          <a:solidFill>
            <a:schemeClr val="bg2"/>
          </a:solidFill>
        </p:spPr>
        <p:txBody>
          <a:bodyPr>
            <a:noAutofit/>
          </a:bodyPr>
          <a:lstStyle/>
          <a:p>
            <a:r>
              <a:rPr lang="en-US" altLang="en-US" dirty="0"/>
              <a:t>Lack of affordable housing</a:t>
            </a:r>
          </a:p>
          <a:p>
            <a:r>
              <a:rPr lang="en-US" altLang="en-US" dirty="0"/>
              <a:t>Poverty</a:t>
            </a:r>
          </a:p>
          <a:p>
            <a:r>
              <a:rPr lang="en-US" altLang="en-US" dirty="0"/>
              <a:t>Health problems</a:t>
            </a:r>
          </a:p>
          <a:p>
            <a:r>
              <a:rPr lang="en-US" altLang="en-US" dirty="0"/>
              <a:t>Domestic violence</a:t>
            </a:r>
          </a:p>
          <a:p>
            <a:r>
              <a:rPr lang="en-US" altLang="en-US" dirty="0"/>
              <a:t>Natural and other disasters</a:t>
            </a:r>
          </a:p>
          <a:p>
            <a:r>
              <a:rPr lang="en-US" altLang="en-US" dirty="0"/>
              <a:t>Abuse, neglect, and/or abandonment</a:t>
            </a:r>
          </a:p>
        </p:txBody>
      </p:sp>
      <p:sp>
        <p:nvSpPr>
          <p:cNvPr id="7" name="Slide Number Placeholder 6">
            <a:extLst>
              <a:ext uri="{FF2B5EF4-FFF2-40B4-BE49-F238E27FC236}">
                <a16:creationId xmlns:a16="http://schemas.microsoft.com/office/drawing/2014/main" id="{DFDC9EB9-CB43-0C4E-88CC-EC7792BECF6C}"/>
              </a:ext>
            </a:extLst>
          </p:cNvPr>
          <p:cNvSpPr>
            <a:spLocks noGrp="1"/>
          </p:cNvSpPr>
          <p:nvPr>
            <p:ph type="sldNum" sz="quarter" idx="12"/>
          </p:nvPr>
        </p:nvSpPr>
        <p:spPr>
          <a:xfrm>
            <a:off x="9825629" y="6431189"/>
            <a:ext cx="1312025" cy="365125"/>
          </a:xfrm>
        </p:spPr>
        <p:txBody>
          <a:bodyPr/>
          <a:lstStyle/>
          <a:p>
            <a:fld id="{1E47FE53-EBF0-4DA7-9D9D-CC1C3A20F3CB}" type="slidenum">
              <a:rPr lang="en-US" smtClean="0"/>
              <a:pPr/>
              <a:t>9</a:t>
            </a:fld>
            <a:endParaRPr lang="en-US" dirty="0"/>
          </a:p>
        </p:txBody>
      </p:sp>
    </p:spTree>
    <p:extLst>
      <p:ext uri="{BB962C8B-B14F-4D97-AF65-F5344CB8AC3E}">
        <p14:creationId xmlns:p14="http://schemas.microsoft.com/office/powerpoint/2010/main" val="2999593340"/>
      </p:ext>
    </p:extLst>
  </p:cSld>
  <p:clrMapOvr>
    <a:masterClrMapping/>
  </p:clrMapOvr>
</p:sld>
</file>

<file path=ppt/theme/theme1.xml><?xml version="1.0" encoding="utf-8"?>
<a:theme xmlns:a="http://schemas.openxmlformats.org/drawingml/2006/main" name="Retrospect">
  <a:themeElements>
    <a:clrScheme name="Custom 43">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0070C0"/>
      </a:hlink>
      <a:folHlink>
        <a:srgbClr val="0070C0"/>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3482</Words>
  <Application>Microsoft Office PowerPoint</Application>
  <PresentationFormat>Widescreen</PresentationFormat>
  <Paragraphs>408</Paragraphs>
  <Slides>56</Slides>
  <Notes>53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56</vt:i4>
      </vt:variant>
    </vt:vector>
  </HeadingPairs>
  <TitlesOfParts>
    <vt:vector size="59" baseType="lpstr">
      <vt:lpstr>Arial</vt:lpstr>
      <vt:lpstr>Calibri</vt:lpstr>
      <vt:lpstr>Retrospect</vt:lpstr>
      <vt:lpstr>Education for Homeless Children and Youth Request for Applications for Local Educational Agencies</vt:lpstr>
      <vt:lpstr>Welcome…</vt:lpstr>
      <vt:lpstr>The Law: McKinney-Vento (1)</vt:lpstr>
      <vt:lpstr>The Law: McKinney-Vento (2)</vt:lpstr>
      <vt:lpstr>Homeless Definition (1)</vt:lpstr>
      <vt:lpstr>Homeless Definition (2)</vt:lpstr>
      <vt:lpstr>Homeless Definition (3)</vt:lpstr>
      <vt:lpstr>Equal Access</vt:lpstr>
      <vt:lpstr>Causes and Barriers</vt:lpstr>
      <vt:lpstr>Introduction and Purpose </vt:lpstr>
      <vt:lpstr>Important Dates to Remember</vt:lpstr>
      <vt:lpstr>16 Authorized Activities (1)</vt:lpstr>
      <vt:lpstr>16 Authorized Activities (2)</vt:lpstr>
      <vt:lpstr>16 Authorized Activities (3)</vt:lpstr>
      <vt:lpstr>Eligibility (1)</vt:lpstr>
      <vt:lpstr>Eligibility (2)</vt:lpstr>
      <vt:lpstr>LEAs as a Consortium</vt:lpstr>
      <vt:lpstr>New Submission Protocols </vt:lpstr>
      <vt:lpstr>Submission (1)</vt:lpstr>
      <vt:lpstr>Submission (2)</vt:lpstr>
      <vt:lpstr>Checklist – Required Pages (1)</vt:lpstr>
      <vt:lpstr>Checklist – Required Pages (2)</vt:lpstr>
      <vt:lpstr>Three Signed Letters of Support</vt:lpstr>
      <vt:lpstr>Application Review (1)</vt:lpstr>
      <vt:lpstr>Impaction Points</vt:lpstr>
      <vt:lpstr>Impaction Point Calculation</vt:lpstr>
      <vt:lpstr>Appeals </vt:lpstr>
      <vt:lpstr>Award Amounts (1)</vt:lpstr>
      <vt:lpstr>Award Amounts (2)</vt:lpstr>
      <vt:lpstr>Award Amounts (3)</vt:lpstr>
      <vt:lpstr>DataQuest Instructions (1)</vt:lpstr>
      <vt:lpstr>DataQuest Instructions (2)</vt:lpstr>
      <vt:lpstr>DataQuest Instructions (3)</vt:lpstr>
      <vt:lpstr>Distribution of Funds (1)</vt:lpstr>
      <vt:lpstr>Distribution of Funds (2)</vt:lpstr>
      <vt:lpstr>Distribution of Funds (3)</vt:lpstr>
      <vt:lpstr>Distribution of Funds (4)</vt:lpstr>
      <vt:lpstr>Letter of Intent</vt:lpstr>
      <vt:lpstr>Application Fact Sheet </vt:lpstr>
      <vt:lpstr>Assurances and Required Signatures</vt:lpstr>
      <vt:lpstr>Narrative Recommendations (1)</vt:lpstr>
      <vt:lpstr>Narrative Recommendations (2)</vt:lpstr>
      <vt:lpstr>Narrative Recommendations (3)</vt:lpstr>
      <vt:lpstr>Narrative Questions #1 and #2</vt:lpstr>
      <vt:lpstr>Narrative Question #3</vt:lpstr>
      <vt:lpstr>Narrative Question #4 (1)</vt:lpstr>
      <vt:lpstr>Narrative Question #4 (2)</vt:lpstr>
      <vt:lpstr>Narrative Question #5 (1)</vt:lpstr>
      <vt:lpstr>Narrative Question #5 (2)</vt:lpstr>
      <vt:lpstr>Narrative Question #6</vt:lpstr>
      <vt:lpstr>Budget Question (1)</vt:lpstr>
      <vt:lpstr>Budget Question (2)</vt:lpstr>
      <vt:lpstr>Budget Question (3)</vt:lpstr>
      <vt:lpstr>Resources</vt:lpstr>
      <vt:lpstr>Appendix #1</vt:lpstr>
      <vt:lpstr>Appendix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 EHCY RFA Presentation - Homeless Education (CA Dept of Education)</dc:title>
  <dc:subject>This presentation gives details for local educational agencies (LEAs) who wish to respond to the Education for Homeless Children and Youth Request (EHCY) for Applications (RFA).</dc:subject>
  <dc:creator/>
  <cp:lastModifiedBy/>
  <cp:revision>1</cp:revision>
  <dcterms:created xsi:type="dcterms:W3CDTF">2024-01-12T19:18:19Z</dcterms:created>
  <dcterms:modified xsi:type="dcterms:W3CDTF">2024-01-12T19:19:06Z</dcterms:modified>
</cp:coreProperties>
</file>