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74" r:id="rId3"/>
    <p:sldMasterId id="2147483680" r:id="rId4"/>
  </p:sldMasterIdLst>
  <p:notesMasterIdLst>
    <p:notesMasterId r:id="rId65"/>
  </p:notesMasterIdLst>
  <p:handoutMasterIdLst>
    <p:handoutMasterId r:id="rId66"/>
  </p:handoutMasterIdLst>
  <p:sldIdLst>
    <p:sldId id="543" r:id="rId5"/>
    <p:sldId id="257" r:id="rId6"/>
    <p:sldId id="467" r:id="rId7"/>
    <p:sldId id="556" r:id="rId8"/>
    <p:sldId id="1281" r:id="rId9"/>
    <p:sldId id="559" r:id="rId10"/>
    <p:sldId id="561" r:id="rId11"/>
    <p:sldId id="1278" r:id="rId12"/>
    <p:sldId id="563" r:id="rId13"/>
    <p:sldId id="582" r:id="rId14"/>
    <p:sldId id="572" r:id="rId15"/>
    <p:sldId id="569" r:id="rId16"/>
    <p:sldId id="567" r:id="rId17"/>
    <p:sldId id="583" r:id="rId18"/>
    <p:sldId id="570" r:id="rId19"/>
    <p:sldId id="571" r:id="rId20"/>
    <p:sldId id="657" r:id="rId21"/>
    <p:sldId id="574" r:id="rId22"/>
    <p:sldId id="550" r:id="rId23"/>
    <p:sldId id="1282" r:id="rId24"/>
    <p:sldId id="558" r:id="rId25"/>
    <p:sldId id="1283" r:id="rId26"/>
    <p:sldId id="544" r:id="rId27"/>
    <p:sldId id="551" r:id="rId28"/>
    <p:sldId id="552" r:id="rId29"/>
    <p:sldId id="576" r:id="rId30"/>
    <p:sldId id="545" r:id="rId31"/>
    <p:sldId id="553" r:id="rId32"/>
    <p:sldId id="1293" r:id="rId33"/>
    <p:sldId id="554" r:id="rId34"/>
    <p:sldId id="1284" r:id="rId35"/>
    <p:sldId id="555" r:id="rId36"/>
    <p:sldId id="560" r:id="rId37"/>
    <p:sldId id="1294" r:id="rId38"/>
    <p:sldId id="546" r:id="rId39"/>
    <p:sldId id="1285" r:id="rId40"/>
    <p:sldId id="562" r:id="rId41"/>
    <p:sldId id="564" r:id="rId42"/>
    <p:sldId id="1286" r:id="rId43"/>
    <p:sldId id="548" r:id="rId44"/>
    <p:sldId id="1295" r:id="rId45"/>
    <p:sldId id="1279" r:id="rId46"/>
    <p:sldId id="549" r:id="rId47"/>
    <p:sldId id="565" r:id="rId48"/>
    <p:sldId id="566" r:id="rId49"/>
    <p:sldId id="1287" r:id="rId50"/>
    <p:sldId id="1288" r:id="rId51"/>
    <p:sldId id="1289" r:id="rId52"/>
    <p:sldId id="1290" r:id="rId53"/>
    <p:sldId id="1291" r:id="rId54"/>
    <p:sldId id="1292" r:id="rId55"/>
    <p:sldId id="577" r:id="rId56"/>
    <p:sldId id="575" r:id="rId57"/>
    <p:sldId id="640" r:id="rId58"/>
    <p:sldId id="587" r:id="rId59"/>
    <p:sldId id="1280" r:id="rId60"/>
    <p:sldId id="658" r:id="rId61"/>
    <p:sldId id="1277" r:id="rId62"/>
    <p:sldId id="476" r:id="rId63"/>
    <p:sldId id="474" r:id="rId64"/>
  </p:sldIdLst>
  <p:sldSz cx="12192000" cy="6858000"/>
  <p:notesSz cx="36385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4" autoAdjust="0"/>
    <p:restoredTop sz="96374" autoAdjust="0"/>
  </p:normalViewPr>
  <p:slideViewPr>
    <p:cSldViewPr snapToGrid="0">
      <p:cViewPr varScale="1">
        <p:scale>
          <a:sx n="52" d="100"/>
          <a:sy n="52" d="100"/>
        </p:scale>
        <p:origin x="660" y="60"/>
      </p:cViewPr>
      <p:guideLst>
        <p:guide orient="horz" pos="2160"/>
        <p:guide pos="3840"/>
      </p:guideLst>
    </p:cSldViewPr>
  </p:slideViewPr>
  <p:outlineViewPr>
    <p:cViewPr>
      <p:scale>
        <a:sx n="33" d="100"/>
        <a:sy n="33" d="100"/>
      </p:scale>
      <p:origin x="0" y="15192"/>
    </p:cViewPr>
  </p:outlineViewPr>
  <p:notesTextViewPr>
    <p:cViewPr>
      <p:scale>
        <a:sx n="150" d="100"/>
        <a:sy n="150" d="100"/>
      </p:scale>
      <p:origin x="0" y="0"/>
    </p:cViewPr>
  </p:notesTextViewPr>
  <p:sorterViewPr>
    <p:cViewPr>
      <p:scale>
        <a:sx n="102" d="100"/>
        <a:sy n="102" d="100"/>
      </p:scale>
      <p:origin x="0" y="-1616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06184" cy="876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2098905" y="0"/>
            <a:ext cx="1606184" cy="876700"/>
          </a:xfrm>
          <a:prstGeom prst="rect">
            <a:avLst/>
          </a:prstGeom>
        </p:spPr>
        <p:txBody>
          <a:bodyPr vert="horz" lIns="91440" tIns="45720" rIns="91440" bIns="45720" rtlCol="0"/>
          <a:lstStyle>
            <a:lvl1pPr algn="r">
              <a:defRPr sz="1200"/>
            </a:lvl1pPr>
          </a:lstStyle>
          <a:p>
            <a:fld id="{AC6494FB-3489-468D-A451-38C7FB0BB2D7}" type="datetimeFigureOut">
              <a:rPr lang="en-US" smtClean="0"/>
              <a:t>8/14/2025</a:t>
            </a:fld>
            <a:endParaRPr lang="en-US"/>
          </a:p>
        </p:txBody>
      </p:sp>
      <p:sp>
        <p:nvSpPr>
          <p:cNvPr id="4" name="Footer Placeholder 3"/>
          <p:cNvSpPr>
            <a:spLocks noGrp="1"/>
          </p:cNvSpPr>
          <p:nvPr>
            <p:ph type="ftr" sz="quarter" idx="2"/>
          </p:nvPr>
        </p:nvSpPr>
        <p:spPr>
          <a:xfrm>
            <a:off x="0" y="16621376"/>
            <a:ext cx="1606184" cy="8766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098905" y="16621376"/>
            <a:ext cx="1606184" cy="876698"/>
          </a:xfrm>
          <a:prstGeom prst="rect">
            <a:avLst/>
          </a:prstGeom>
        </p:spPr>
        <p:txBody>
          <a:bodyPr vert="horz" lIns="91440" tIns="45720" rIns="91440" bIns="45720" rtlCol="0" anchor="b"/>
          <a:lstStyle>
            <a:lvl1pPr algn="r">
              <a:defRPr sz="1200"/>
            </a:lvl1pPr>
          </a:lstStyle>
          <a:p>
            <a:fld id="{963748F4-3E24-4BA1-83AB-0D46558EED30}" type="slidenum">
              <a:rPr lang="en-US" smtClean="0"/>
              <a:t>‹#›</a:t>
            </a:fld>
            <a:endParaRPr lang="en-US"/>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3525" y="157486"/>
            <a:ext cx="3111500" cy="175101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223839" y="1997476"/>
            <a:ext cx="3190874" cy="438396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296610" y="6471821"/>
            <a:ext cx="1118102" cy="323298"/>
          </a:xfrm>
          <a:prstGeom prst="rect">
            <a:avLst/>
          </a:prstGeom>
        </p:spPr>
        <p:txBody>
          <a:bodyPr vert="horz" lIns="92958" tIns="46479" rIns="92958" bIns="46479" rtlCol="0" anchor="b"/>
          <a:lstStyle>
            <a:lvl1pPr algn="r">
              <a:defRPr sz="1200"/>
            </a:lvl1pPr>
          </a:lstStyle>
          <a:p>
            <a:fld id="{942787AA-9CC9-4BDC-9D76-FFA9D61A5303}" type="slidenum">
              <a:rPr lang="en-US" smtClean="0"/>
              <a:t>‹#›</a:t>
            </a:fld>
            <a:endParaRPr lang="en-US"/>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a:t>
            </a:fld>
            <a:endParaRPr lang="en-US"/>
          </a:p>
        </p:txBody>
      </p:sp>
    </p:spTree>
    <p:extLst>
      <p:ext uri="{BB962C8B-B14F-4D97-AF65-F5344CB8AC3E}">
        <p14:creationId xmlns:p14="http://schemas.microsoft.com/office/powerpoint/2010/main" val="108407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a:p>
        </p:txBody>
      </p:sp>
    </p:spTree>
    <p:extLst>
      <p:ext uri="{BB962C8B-B14F-4D97-AF65-F5344CB8AC3E}">
        <p14:creationId xmlns:p14="http://schemas.microsoft.com/office/powerpoint/2010/main" val="98562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a:p>
        </p:txBody>
      </p:sp>
    </p:spTree>
    <p:extLst>
      <p:ext uri="{BB962C8B-B14F-4D97-AF65-F5344CB8AC3E}">
        <p14:creationId xmlns:p14="http://schemas.microsoft.com/office/powerpoint/2010/main" val="230947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a:p>
        </p:txBody>
      </p:sp>
    </p:spTree>
    <p:extLst>
      <p:ext uri="{BB962C8B-B14F-4D97-AF65-F5344CB8AC3E}">
        <p14:creationId xmlns:p14="http://schemas.microsoft.com/office/powerpoint/2010/main" val="311871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a:p>
        </p:txBody>
      </p:sp>
    </p:spTree>
    <p:extLst>
      <p:ext uri="{BB962C8B-B14F-4D97-AF65-F5344CB8AC3E}">
        <p14:creationId xmlns:p14="http://schemas.microsoft.com/office/powerpoint/2010/main" val="127464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a:p>
        </p:txBody>
      </p:sp>
    </p:spTree>
    <p:extLst>
      <p:ext uri="{BB962C8B-B14F-4D97-AF65-F5344CB8AC3E}">
        <p14:creationId xmlns:p14="http://schemas.microsoft.com/office/powerpoint/2010/main" val="52153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a:p>
        </p:txBody>
      </p:sp>
    </p:spTree>
    <p:extLst>
      <p:ext uri="{BB962C8B-B14F-4D97-AF65-F5344CB8AC3E}">
        <p14:creationId xmlns:p14="http://schemas.microsoft.com/office/powerpoint/2010/main" val="297568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a:p>
        </p:txBody>
      </p:sp>
    </p:spTree>
    <p:extLst>
      <p:ext uri="{BB962C8B-B14F-4D97-AF65-F5344CB8AC3E}">
        <p14:creationId xmlns:p14="http://schemas.microsoft.com/office/powerpoint/2010/main" val="251322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a:p>
        </p:txBody>
      </p:sp>
    </p:spTree>
    <p:extLst>
      <p:ext uri="{BB962C8B-B14F-4D97-AF65-F5344CB8AC3E}">
        <p14:creationId xmlns:p14="http://schemas.microsoft.com/office/powerpoint/2010/main" val="193178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a:p>
        </p:txBody>
      </p:sp>
    </p:spTree>
    <p:extLst>
      <p:ext uri="{BB962C8B-B14F-4D97-AF65-F5344CB8AC3E}">
        <p14:creationId xmlns:p14="http://schemas.microsoft.com/office/powerpoint/2010/main" val="238997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a:p>
        </p:txBody>
      </p:sp>
    </p:spTree>
    <p:extLst>
      <p:ext uri="{BB962C8B-B14F-4D97-AF65-F5344CB8AC3E}">
        <p14:creationId xmlns:p14="http://schemas.microsoft.com/office/powerpoint/2010/main" val="20069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a:p>
        </p:txBody>
      </p:sp>
    </p:spTree>
    <p:extLst>
      <p:ext uri="{BB962C8B-B14F-4D97-AF65-F5344CB8AC3E}">
        <p14:creationId xmlns:p14="http://schemas.microsoft.com/office/powerpoint/2010/main" val="237543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a:p>
        </p:txBody>
      </p:sp>
    </p:spTree>
    <p:extLst>
      <p:ext uri="{BB962C8B-B14F-4D97-AF65-F5344CB8AC3E}">
        <p14:creationId xmlns:p14="http://schemas.microsoft.com/office/powerpoint/2010/main" val="97697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a:p>
        </p:txBody>
      </p:sp>
    </p:spTree>
    <p:extLst>
      <p:ext uri="{BB962C8B-B14F-4D97-AF65-F5344CB8AC3E}">
        <p14:creationId xmlns:p14="http://schemas.microsoft.com/office/powerpoint/2010/main" val="1303634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a:p>
        </p:txBody>
      </p:sp>
    </p:spTree>
    <p:extLst>
      <p:ext uri="{BB962C8B-B14F-4D97-AF65-F5344CB8AC3E}">
        <p14:creationId xmlns:p14="http://schemas.microsoft.com/office/powerpoint/2010/main" val="3601283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a:p>
        </p:txBody>
      </p:sp>
    </p:spTree>
    <p:extLst>
      <p:ext uri="{BB962C8B-B14F-4D97-AF65-F5344CB8AC3E}">
        <p14:creationId xmlns:p14="http://schemas.microsoft.com/office/powerpoint/2010/main" val="2504806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a:p>
        </p:txBody>
      </p:sp>
    </p:spTree>
    <p:extLst>
      <p:ext uri="{BB962C8B-B14F-4D97-AF65-F5344CB8AC3E}">
        <p14:creationId xmlns:p14="http://schemas.microsoft.com/office/powerpoint/2010/main" val="359340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a:p>
        </p:txBody>
      </p:sp>
    </p:spTree>
    <p:extLst>
      <p:ext uri="{BB962C8B-B14F-4D97-AF65-F5344CB8AC3E}">
        <p14:creationId xmlns:p14="http://schemas.microsoft.com/office/powerpoint/2010/main" val="176910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a:p>
        </p:txBody>
      </p:sp>
    </p:spTree>
    <p:extLst>
      <p:ext uri="{BB962C8B-B14F-4D97-AF65-F5344CB8AC3E}">
        <p14:creationId xmlns:p14="http://schemas.microsoft.com/office/powerpoint/2010/main" val="1515703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a:p>
        </p:txBody>
      </p:sp>
    </p:spTree>
    <p:extLst>
      <p:ext uri="{BB962C8B-B14F-4D97-AF65-F5344CB8AC3E}">
        <p14:creationId xmlns:p14="http://schemas.microsoft.com/office/powerpoint/2010/main" val="226287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a:p>
        </p:txBody>
      </p:sp>
    </p:spTree>
    <p:extLst>
      <p:ext uri="{BB962C8B-B14F-4D97-AF65-F5344CB8AC3E}">
        <p14:creationId xmlns:p14="http://schemas.microsoft.com/office/powerpoint/2010/main" val="69759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3</a:t>
            </a:fld>
            <a:endParaRPr lang="en-US"/>
          </a:p>
        </p:txBody>
      </p:sp>
    </p:spTree>
    <p:extLst>
      <p:ext uri="{BB962C8B-B14F-4D97-AF65-F5344CB8AC3E}">
        <p14:creationId xmlns:p14="http://schemas.microsoft.com/office/powerpoint/2010/main" val="29936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a:p>
        </p:txBody>
      </p:sp>
    </p:spTree>
    <p:extLst>
      <p:ext uri="{BB962C8B-B14F-4D97-AF65-F5344CB8AC3E}">
        <p14:creationId xmlns:p14="http://schemas.microsoft.com/office/powerpoint/2010/main" val="287856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38</a:t>
            </a:fld>
            <a:endParaRPr lang="en-US"/>
          </a:p>
        </p:txBody>
      </p:sp>
    </p:spTree>
    <p:extLst>
      <p:ext uri="{BB962C8B-B14F-4D97-AF65-F5344CB8AC3E}">
        <p14:creationId xmlns:p14="http://schemas.microsoft.com/office/powerpoint/2010/main" val="400790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a:p>
        </p:txBody>
      </p:sp>
    </p:spTree>
    <p:extLst>
      <p:ext uri="{BB962C8B-B14F-4D97-AF65-F5344CB8AC3E}">
        <p14:creationId xmlns:p14="http://schemas.microsoft.com/office/powerpoint/2010/main" val="3715221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a:p>
        </p:txBody>
      </p:sp>
    </p:spTree>
    <p:extLst>
      <p:ext uri="{BB962C8B-B14F-4D97-AF65-F5344CB8AC3E}">
        <p14:creationId xmlns:p14="http://schemas.microsoft.com/office/powerpoint/2010/main" val="2954987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42</a:t>
            </a:fld>
            <a:endParaRPr lang="en-US"/>
          </a:p>
        </p:txBody>
      </p:sp>
    </p:spTree>
    <p:extLst>
      <p:ext uri="{BB962C8B-B14F-4D97-AF65-F5344CB8AC3E}">
        <p14:creationId xmlns:p14="http://schemas.microsoft.com/office/powerpoint/2010/main" val="3497206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43</a:t>
            </a:fld>
            <a:endParaRPr lang="en-US"/>
          </a:p>
        </p:txBody>
      </p:sp>
    </p:spTree>
    <p:extLst>
      <p:ext uri="{BB962C8B-B14F-4D97-AF65-F5344CB8AC3E}">
        <p14:creationId xmlns:p14="http://schemas.microsoft.com/office/powerpoint/2010/main" val="39934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45</a:t>
            </a:fld>
            <a:endParaRPr lang="en-US"/>
          </a:p>
        </p:txBody>
      </p:sp>
    </p:spTree>
    <p:extLst>
      <p:ext uri="{BB962C8B-B14F-4D97-AF65-F5344CB8AC3E}">
        <p14:creationId xmlns:p14="http://schemas.microsoft.com/office/powerpoint/2010/main" val="148621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47</a:t>
            </a:fld>
            <a:endParaRPr lang="en-US"/>
          </a:p>
        </p:txBody>
      </p:sp>
    </p:spTree>
    <p:extLst>
      <p:ext uri="{BB962C8B-B14F-4D97-AF65-F5344CB8AC3E}">
        <p14:creationId xmlns:p14="http://schemas.microsoft.com/office/powerpoint/2010/main" val="2365408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49</a:t>
            </a:fld>
            <a:endParaRPr lang="en-US"/>
          </a:p>
        </p:txBody>
      </p:sp>
    </p:spTree>
    <p:extLst>
      <p:ext uri="{BB962C8B-B14F-4D97-AF65-F5344CB8AC3E}">
        <p14:creationId xmlns:p14="http://schemas.microsoft.com/office/powerpoint/2010/main" val="909766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51</a:t>
            </a:fld>
            <a:endParaRPr lang="en-US"/>
          </a:p>
        </p:txBody>
      </p:sp>
    </p:spTree>
    <p:extLst>
      <p:ext uri="{BB962C8B-B14F-4D97-AF65-F5344CB8AC3E}">
        <p14:creationId xmlns:p14="http://schemas.microsoft.com/office/powerpoint/2010/main" val="157860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a:p>
        </p:txBody>
      </p:sp>
    </p:spTree>
    <p:extLst>
      <p:ext uri="{BB962C8B-B14F-4D97-AF65-F5344CB8AC3E}">
        <p14:creationId xmlns:p14="http://schemas.microsoft.com/office/powerpoint/2010/main" val="1726957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52</a:t>
            </a:fld>
            <a:endParaRPr lang="en-US"/>
          </a:p>
        </p:txBody>
      </p:sp>
    </p:spTree>
    <p:extLst>
      <p:ext uri="{BB962C8B-B14F-4D97-AF65-F5344CB8AC3E}">
        <p14:creationId xmlns:p14="http://schemas.microsoft.com/office/powerpoint/2010/main" val="1660443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53</a:t>
            </a:fld>
            <a:endParaRPr lang="en-US"/>
          </a:p>
        </p:txBody>
      </p:sp>
    </p:spTree>
    <p:extLst>
      <p:ext uri="{BB962C8B-B14F-4D97-AF65-F5344CB8AC3E}">
        <p14:creationId xmlns:p14="http://schemas.microsoft.com/office/powerpoint/2010/main" val="1006612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54</a:t>
            </a:fld>
            <a:endParaRPr lang="en-US"/>
          </a:p>
        </p:txBody>
      </p:sp>
    </p:spTree>
    <p:extLst>
      <p:ext uri="{BB962C8B-B14F-4D97-AF65-F5344CB8AC3E}">
        <p14:creationId xmlns:p14="http://schemas.microsoft.com/office/powerpoint/2010/main" val="4150242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55</a:t>
            </a:fld>
            <a:endParaRPr lang="en-US"/>
          </a:p>
        </p:txBody>
      </p:sp>
    </p:spTree>
    <p:extLst>
      <p:ext uri="{BB962C8B-B14F-4D97-AF65-F5344CB8AC3E}">
        <p14:creationId xmlns:p14="http://schemas.microsoft.com/office/powerpoint/2010/main" val="1535003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56</a:t>
            </a:fld>
            <a:endParaRPr lang="en-US"/>
          </a:p>
        </p:txBody>
      </p:sp>
    </p:spTree>
    <p:extLst>
      <p:ext uri="{BB962C8B-B14F-4D97-AF65-F5344CB8AC3E}">
        <p14:creationId xmlns:p14="http://schemas.microsoft.com/office/powerpoint/2010/main" val="548355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57</a:t>
            </a:fld>
            <a:endParaRPr lang="en-US"/>
          </a:p>
        </p:txBody>
      </p:sp>
    </p:spTree>
    <p:extLst>
      <p:ext uri="{BB962C8B-B14F-4D97-AF65-F5344CB8AC3E}">
        <p14:creationId xmlns:p14="http://schemas.microsoft.com/office/powerpoint/2010/main" val="1223928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58</a:t>
            </a:fld>
            <a:endParaRPr lang="en-US"/>
          </a:p>
        </p:txBody>
      </p:sp>
    </p:spTree>
    <p:extLst>
      <p:ext uri="{BB962C8B-B14F-4D97-AF65-F5344CB8AC3E}">
        <p14:creationId xmlns:p14="http://schemas.microsoft.com/office/powerpoint/2010/main" val="742393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87AA-9CC9-4BDC-9D76-FFA9D61A5303}" type="slidenum">
              <a:rPr lang="en-US" smtClean="0"/>
              <a:t>59</a:t>
            </a:fld>
            <a:endParaRPr lang="en-US"/>
          </a:p>
        </p:txBody>
      </p:sp>
    </p:spTree>
    <p:extLst>
      <p:ext uri="{BB962C8B-B14F-4D97-AF65-F5344CB8AC3E}">
        <p14:creationId xmlns:p14="http://schemas.microsoft.com/office/powerpoint/2010/main" val="2884365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87AA-9CC9-4BDC-9D76-FFA9D61A5303}" type="slidenum">
              <a:rPr lang="en-US" smtClean="0"/>
              <a:t>60</a:t>
            </a:fld>
            <a:endParaRPr lang="en-US"/>
          </a:p>
        </p:txBody>
      </p:sp>
    </p:spTree>
    <p:extLst>
      <p:ext uri="{BB962C8B-B14F-4D97-AF65-F5344CB8AC3E}">
        <p14:creationId xmlns:p14="http://schemas.microsoft.com/office/powerpoint/2010/main" val="241448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a:p>
        </p:txBody>
      </p:sp>
    </p:spTree>
    <p:extLst>
      <p:ext uri="{BB962C8B-B14F-4D97-AF65-F5344CB8AC3E}">
        <p14:creationId xmlns:p14="http://schemas.microsoft.com/office/powerpoint/2010/main" val="398838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6</a:t>
            </a:fld>
            <a:endParaRPr lang="en-US"/>
          </a:p>
        </p:txBody>
      </p:sp>
    </p:spTree>
    <p:extLst>
      <p:ext uri="{BB962C8B-B14F-4D97-AF65-F5344CB8AC3E}">
        <p14:creationId xmlns:p14="http://schemas.microsoft.com/office/powerpoint/2010/main" val="43959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7</a:t>
            </a:fld>
            <a:endParaRPr lang="en-US"/>
          </a:p>
        </p:txBody>
      </p:sp>
    </p:spTree>
    <p:extLst>
      <p:ext uri="{BB962C8B-B14F-4D97-AF65-F5344CB8AC3E}">
        <p14:creationId xmlns:p14="http://schemas.microsoft.com/office/powerpoint/2010/main" val="281269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a:p>
        </p:txBody>
      </p:sp>
    </p:spTree>
    <p:extLst>
      <p:ext uri="{BB962C8B-B14F-4D97-AF65-F5344CB8AC3E}">
        <p14:creationId xmlns:p14="http://schemas.microsoft.com/office/powerpoint/2010/main" val="265879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a:p>
        </p:txBody>
      </p:sp>
    </p:spTree>
    <p:extLst>
      <p:ext uri="{BB962C8B-B14F-4D97-AF65-F5344CB8AC3E}">
        <p14:creationId xmlns:p14="http://schemas.microsoft.com/office/powerpoint/2010/main" val="998593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44218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2645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8/14/2025</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659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5517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40087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8/14/2025</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348030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51070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164396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8/14/2025</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158011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8/14/2025</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25200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chemeClr val="bg1"/>
                </a:solidFill>
                <a:latin typeface="Arial" panose="020B0604020202020204" pitchFamily="34" charset="0"/>
              </a:rPr>
              <a:t>TONY</a:t>
            </a:r>
            <a:r>
              <a:rPr lang="en-US" altLang="en-US" sz="1200" b="1" baseline="0">
                <a:solidFill>
                  <a:schemeClr val="bg1"/>
                </a:solidFill>
                <a:latin typeface="Arial" panose="020B0604020202020204" pitchFamily="34" charset="0"/>
              </a:rPr>
              <a:t> THURMOND</a:t>
            </a:r>
            <a:br>
              <a:rPr lang="en-US" altLang="en-US" sz="1000" b="1">
                <a:solidFill>
                  <a:schemeClr val="bg1"/>
                </a:solidFill>
                <a:latin typeface="Arial" panose="020B0604020202020204" pitchFamily="34" charset="0"/>
              </a:rPr>
            </a:br>
            <a:r>
              <a:rPr lang="en-US" altLang="en-US" sz="1000">
                <a:solidFill>
                  <a:schemeClr val="bg1"/>
                </a:solidFill>
                <a:latin typeface="Arial" panose="020B0604020202020204" pitchFamily="34" charset="0"/>
              </a:rPr>
              <a:t>State Superintendent </a:t>
            </a:r>
            <a:br>
              <a:rPr lang="en-US" altLang="en-US" sz="1000">
                <a:solidFill>
                  <a:schemeClr val="bg1"/>
                </a:solidFill>
                <a:latin typeface="Arial" panose="020B0604020202020204" pitchFamily="34" charset="0"/>
              </a:rPr>
            </a:br>
            <a:r>
              <a:rPr lang="en-US" altLang="en-US" sz="1000">
                <a:solidFill>
                  <a:schemeClr val="bg1"/>
                </a:solidFill>
                <a:latin typeface="Arial" panose="020B0604020202020204" pitchFamily="34" charset="0"/>
              </a:rPr>
              <a:t>of Public Instruction</a:t>
            </a:r>
            <a:endParaRPr lang="en-US" altLang="en-US" sz="100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niversalMealsSY22@cde.ca.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ca.gov/fg/aa/lc/lcfffaq.as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PASE@cde.ca.go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UniversalMealsSY22@cde.ca.gov"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3150-A919-48DF-916F-326B597D99D2}"/>
              </a:ext>
            </a:extLst>
          </p:cNvPr>
          <p:cNvSpPr>
            <a:spLocks noGrp="1"/>
          </p:cNvSpPr>
          <p:nvPr>
            <p:ph type="title"/>
          </p:nvPr>
        </p:nvSpPr>
        <p:spPr>
          <a:xfrm>
            <a:off x="2545080" y="3177540"/>
            <a:ext cx="9144000" cy="1143000"/>
          </a:xfrm>
        </p:spPr>
        <p:txBody>
          <a:bodyPr/>
          <a:lstStyle/>
          <a:p>
            <a:r>
              <a:rPr lang="en-US" dirty="0"/>
              <a:t>Welcome to the California Universal Meals Listening Session #6</a:t>
            </a:r>
            <a:br>
              <a:rPr lang="en-US" dirty="0"/>
            </a:br>
            <a:r>
              <a:rPr lang="en-US" dirty="0"/>
              <a:t>April 19, 2022</a:t>
            </a:r>
          </a:p>
        </p:txBody>
      </p:sp>
    </p:spTree>
    <p:extLst>
      <p:ext uri="{BB962C8B-B14F-4D97-AF65-F5344CB8AC3E}">
        <p14:creationId xmlns:p14="http://schemas.microsoft.com/office/powerpoint/2010/main" val="113477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Eligibility Documentation: Meal Applications</a:t>
            </a:r>
          </a:p>
        </p:txBody>
      </p:sp>
      <p:sp>
        <p:nvSpPr>
          <p:cNvPr id="4" name="Content Placeholder 3">
            <a:extLst>
              <a:ext uri="{FF2B5EF4-FFF2-40B4-BE49-F238E27FC236}">
                <a16:creationId xmlns:a16="http://schemas.microsoft.com/office/drawing/2014/main" id="{996E7C0A-6C26-40DA-9461-3BB0A00C6C51}"/>
              </a:ext>
            </a:extLst>
          </p:cNvPr>
          <p:cNvSpPr>
            <a:spLocks noGrp="1"/>
          </p:cNvSpPr>
          <p:nvPr>
            <p:ph idx="1"/>
          </p:nvPr>
        </p:nvSpPr>
        <p:spPr/>
        <p:txBody>
          <a:bodyPr>
            <a:normAutofit/>
          </a:bodyPr>
          <a:lstStyle/>
          <a:p>
            <a:r>
              <a:rPr lang="en-US" dirty="0"/>
              <a:t>A household meal application determines student </a:t>
            </a:r>
            <a:r>
              <a:rPr lang="en-US" sz="3000" dirty="0"/>
              <a:t>eligibility</a:t>
            </a:r>
            <a:r>
              <a:rPr lang="en-US" dirty="0"/>
              <a:t> by household income or indicates if a child receives certain benefits/assistance</a:t>
            </a:r>
          </a:p>
          <a:p>
            <a:r>
              <a:rPr lang="en-US" dirty="0"/>
              <a:t>SFAs are</a:t>
            </a:r>
            <a:r>
              <a:rPr lang="en-US" b="1" dirty="0"/>
              <a:t> required </a:t>
            </a:r>
            <a:r>
              <a:rPr lang="en-US" dirty="0"/>
              <a:t>to continue to send out meal applications when Universal Meals begins</a:t>
            </a:r>
          </a:p>
        </p:txBody>
      </p:sp>
    </p:spTree>
    <p:extLst>
      <p:ext uri="{BB962C8B-B14F-4D97-AF65-F5344CB8AC3E}">
        <p14:creationId xmlns:p14="http://schemas.microsoft.com/office/powerpoint/2010/main" val="296201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a:xfrm>
            <a:off x="2540000" y="338667"/>
            <a:ext cx="9144000" cy="1143000"/>
          </a:xfrm>
        </p:spPr>
        <p:txBody>
          <a:bodyPr/>
          <a:lstStyle/>
          <a:p>
            <a:r>
              <a:rPr lang="en-US" dirty="0"/>
              <a:t>Meal Applications (1)</a:t>
            </a:r>
          </a:p>
        </p:txBody>
      </p:sp>
      <p:sp>
        <p:nvSpPr>
          <p:cNvPr id="5" name="Content Placeholder 4">
            <a:extLst>
              <a:ext uri="{FF2B5EF4-FFF2-40B4-BE49-F238E27FC236}">
                <a16:creationId xmlns:a16="http://schemas.microsoft.com/office/drawing/2014/main" id="{50593F8D-F91D-4B63-87F1-2905600A0A01}"/>
              </a:ext>
            </a:extLst>
          </p:cNvPr>
          <p:cNvSpPr>
            <a:spLocks noGrp="1"/>
          </p:cNvSpPr>
          <p:nvPr>
            <p:ph idx="1"/>
          </p:nvPr>
        </p:nvSpPr>
        <p:spPr>
          <a:xfrm>
            <a:off x="2540000" y="1413933"/>
            <a:ext cx="9309100" cy="5105400"/>
          </a:xfrm>
        </p:spPr>
        <p:txBody>
          <a:bodyPr/>
          <a:lstStyle/>
          <a:p>
            <a:pPr marL="0" indent="0">
              <a:buNone/>
            </a:pPr>
            <a:r>
              <a:rPr lang="en-US" sz="3000" b="1" dirty="0"/>
              <a:t>Components of the Meal Application include:</a:t>
            </a:r>
          </a:p>
          <a:p>
            <a:pPr marL="0" indent="0">
              <a:lnSpc>
                <a:spcPct val="120000"/>
              </a:lnSpc>
              <a:buNone/>
            </a:pPr>
            <a:r>
              <a:rPr lang="en-US" sz="3000" dirty="0"/>
              <a:t>•  Student information for all children in the household</a:t>
            </a:r>
          </a:p>
          <a:p>
            <a:pPr marL="0" indent="0">
              <a:lnSpc>
                <a:spcPct val="120000"/>
              </a:lnSpc>
              <a:buNone/>
            </a:pPr>
            <a:r>
              <a:rPr lang="en-US" sz="3000" dirty="0"/>
              <a:t>•  Assistance programs/categorical eligibility</a:t>
            </a:r>
          </a:p>
          <a:p>
            <a:pPr lvl="1">
              <a:lnSpc>
                <a:spcPct val="120000"/>
              </a:lnSpc>
            </a:pPr>
            <a:r>
              <a:rPr lang="en-US" sz="3000" dirty="0"/>
              <a:t>Head Start, </a:t>
            </a:r>
            <a:r>
              <a:rPr lang="en-US" sz="3000" dirty="0" err="1"/>
              <a:t>CalFresh</a:t>
            </a:r>
            <a:r>
              <a:rPr lang="en-US" sz="3000" dirty="0"/>
              <a:t>, </a:t>
            </a:r>
            <a:r>
              <a:rPr lang="en-US" sz="3000" dirty="0" err="1"/>
              <a:t>CalWorks</a:t>
            </a:r>
            <a:r>
              <a:rPr lang="en-US" sz="3000" dirty="0"/>
              <a:t>, etc.</a:t>
            </a:r>
          </a:p>
          <a:p>
            <a:pPr marL="0" indent="0">
              <a:lnSpc>
                <a:spcPct val="120000"/>
              </a:lnSpc>
              <a:buNone/>
            </a:pPr>
            <a:r>
              <a:rPr lang="en-US" sz="3000" dirty="0"/>
              <a:t>•  Gross income for all household members</a:t>
            </a:r>
          </a:p>
          <a:p>
            <a:pPr>
              <a:lnSpc>
                <a:spcPct val="120000"/>
              </a:lnSpc>
            </a:pPr>
            <a:r>
              <a:rPr lang="en-US" sz="3000" dirty="0"/>
              <a:t>Contact information and adult signature</a:t>
            </a:r>
          </a:p>
          <a:p>
            <a:pPr>
              <a:lnSpc>
                <a:spcPct val="120000"/>
              </a:lnSpc>
            </a:pPr>
            <a:r>
              <a:rPr lang="en-US" sz="3000" dirty="0"/>
              <a:t>Privacy and civil rights statements</a:t>
            </a:r>
          </a:p>
          <a:p>
            <a:pPr>
              <a:lnSpc>
                <a:spcPct val="120000"/>
              </a:lnSpc>
            </a:pPr>
            <a:endParaRPr lang="en-US" sz="3000" dirty="0"/>
          </a:p>
          <a:p>
            <a:pPr marL="0" indent="0">
              <a:lnSpc>
                <a:spcPct val="120000"/>
              </a:lnSpc>
              <a:buNone/>
            </a:pPr>
            <a:r>
              <a:rPr lang="en-US" sz="3000" dirty="0"/>
              <a:t>	</a:t>
            </a:r>
          </a:p>
        </p:txBody>
      </p:sp>
    </p:spTree>
    <p:extLst>
      <p:ext uri="{BB962C8B-B14F-4D97-AF65-F5344CB8AC3E}">
        <p14:creationId xmlns:p14="http://schemas.microsoft.com/office/powerpoint/2010/main" val="272399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Meal Applications (2)</a:t>
            </a:r>
          </a:p>
        </p:txBody>
      </p:sp>
      <p:sp>
        <p:nvSpPr>
          <p:cNvPr id="4" name="Content Placeholder 3">
            <a:extLst>
              <a:ext uri="{FF2B5EF4-FFF2-40B4-BE49-F238E27FC236}">
                <a16:creationId xmlns:a16="http://schemas.microsoft.com/office/drawing/2014/main" id="{C673380C-EDD7-4EC5-9F1F-6493A9E96C6F}"/>
              </a:ext>
            </a:extLst>
          </p:cNvPr>
          <p:cNvSpPr>
            <a:spLocks noGrp="1"/>
          </p:cNvSpPr>
          <p:nvPr>
            <p:ph idx="1"/>
          </p:nvPr>
        </p:nvSpPr>
        <p:spPr>
          <a:xfrm>
            <a:off x="2258291" y="2148320"/>
            <a:ext cx="9933709" cy="4738255"/>
          </a:xfrm>
        </p:spPr>
        <p:txBody>
          <a:bodyPr>
            <a:normAutofit/>
          </a:bodyPr>
          <a:lstStyle/>
          <a:p>
            <a:pPr>
              <a:spcAft>
                <a:spcPts val="600"/>
              </a:spcAft>
            </a:pPr>
            <a:r>
              <a:rPr lang="en-US" sz="3000" dirty="0"/>
              <a:t>Family income standards adjusted annually, July 1</a:t>
            </a:r>
            <a:r>
              <a:rPr lang="en-US" sz="3000" baseline="30000" dirty="0"/>
              <a:t>st</a:t>
            </a:r>
            <a:endParaRPr lang="en-US" sz="3000" dirty="0">
              <a:cs typeface="Arial" panose="020B0604020202020204" pitchFamily="34" charset="0"/>
            </a:endParaRPr>
          </a:p>
          <a:p>
            <a:r>
              <a:rPr lang="en-US" sz="3000" dirty="0">
                <a:cs typeface="Arial" panose="020B0604020202020204" pitchFamily="34" charset="0"/>
              </a:rPr>
              <a:t>SFA must publicly announce the eligibility criteria</a:t>
            </a:r>
            <a:endParaRPr lang="en-US" sz="3000" baseline="30000" dirty="0"/>
          </a:p>
          <a:p>
            <a:r>
              <a:rPr lang="en-US" sz="3000" dirty="0"/>
              <a:t>SFAs and all participating schools under its jurisdiction must adhere to the federal eligibility criteria. SFAs must include these eligibility criteria in their policy statement. 		</a:t>
            </a:r>
          </a:p>
          <a:p>
            <a:pPr marL="0" indent="0">
              <a:buNone/>
            </a:pPr>
            <a:r>
              <a:rPr lang="en-US" sz="3000" dirty="0"/>
              <a:t>					</a:t>
            </a:r>
          </a:p>
          <a:p>
            <a:endParaRPr lang="en-US" sz="3000" dirty="0"/>
          </a:p>
          <a:p>
            <a:endParaRPr lang="en-US" sz="3000" dirty="0"/>
          </a:p>
        </p:txBody>
      </p:sp>
    </p:spTree>
    <p:extLst>
      <p:ext uri="{BB962C8B-B14F-4D97-AF65-F5344CB8AC3E}">
        <p14:creationId xmlns:p14="http://schemas.microsoft.com/office/powerpoint/2010/main" val="139880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Meal Applications (3)</a:t>
            </a:r>
          </a:p>
        </p:txBody>
      </p:sp>
      <p:sp>
        <p:nvSpPr>
          <p:cNvPr id="4" name="Content Placeholder 3">
            <a:extLst>
              <a:ext uri="{FF2B5EF4-FFF2-40B4-BE49-F238E27FC236}">
                <a16:creationId xmlns:a16="http://schemas.microsoft.com/office/drawing/2014/main" id="{F8F5DEDD-ADE6-4430-A035-0226C073611F}"/>
              </a:ext>
            </a:extLst>
          </p:cNvPr>
          <p:cNvSpPr>
            <a:spLocks noGrp="1"/>
          </p:cNvSpPr>
          <p:nvPr>
            <p:ph sz="half" idx="1"/>
          </p:nvPr>
        </p:nvSpPr>
        <p:spPr>
          <a:xfrm>
            <a:off x="2539999" y="1981200"/>
            <a:ext cx="9509125" cy="4114800"/>
          </a:xfrm>
        </p:spPr>
        <p:txBody>
          <a:bodyPr/>
          <a:lstStyle/>
          <a:p>
            <a:r>
              <a:rPr lang="en-US" sz="3000" dirty="0"/>
              <a:t>Meal Applications can be paper and or electronic</a:t>
            </a:r>
          </a:p>
          <a:p>
            <a:r>
              <a:rPr lang="en-US" sz="3000" dirty="0"/>
              <a:t>Families can apply anytime during the school year</a:t>
            </a:r>
          </a:p>
          <a:p>
            <a:r>
              <a:rPr lang="en-US" sz="3000" dirty="0"/>
              <a:t>Not mandatory for families to complete/return</a:t>
            </a:r>
          </a:p>
          <a:p>
            <a:pPr lvl="1"/>
            <a:r>
              <a:rPr lang="en-US" sz="3000" dirty="0"/>
              <a:t>Parents/guardians cannot be compelled to complete</a:t>
            </a:r>
          </a:p>
        </p:txBody>
      </p:sp>
      <p:pic>
        <p:nvPicPr>
          <p:cNvPr id="7" name="Content Placeholder 6" descr="Free &amp; Reduced Lunch Application Sign with Apple">
            <a:extLst>
              <a:ext uri="{FF2B5EF4-FFF2-40B4-BE49-F238E27FC236}">
                <a16:creationId xmlns:a16="http://schemas.microsoft.com/office/drawing/2014/main" id="{817EC745-45E2-41D0-9757-6A58C6A77A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4469581"/>
            <a:ext cx="4470400" cy="2388419"/>
          </a:xfrm>
        </p:spPr>
      </p:pic>
    </p:spTree>
    <p:extLst>
      <p:ext uri="{BB962C8B-B14F-4D97-AF65-F5344CB8AC3E}">
        <p14:creationId xmlns:p14="http://schemas.microsoft.com/office/powerpoint/2010/main" val="402513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Point of Service Meal Counts</a:t>
            </a:r>
          </a:p>
        </p:txBody>
      </p:sp>
      <p:sp>
        <p:nvSpPr>
          <p:cNvPr id="3" name="Text Placeholder 2">
            <a:extLst>
              <a:ext uri="{FF2B5EF4-FFF2-40B4-BE49-F238E27FC236}">
                <a16:creationId xmlns:a16="http://schemas.microsoft.com/office/drawing/2014/main" id="{92CBECCA-74A8-4DCB-BF3B-D0B4449AE420}"/>
              </a:ext>
            </a:extLst>
          </p:cNvPr>
          <p:cNvSpPr>
            <a:spLocks noGrp="1"/>
          </p:cNvSpPr>
          <p:nvPr>
            <p:ph type="body" sz="half" idx="2"/>
          </p:nvPr>
        </p:nvSpPr>
        <p:spPr>
          <a:xfrm>
            <a:off x="2743200" y="1956657"/>
            <a:ext cx="6886575" cy="4291743"/>
          </a:xfrm>
        </p:spPr>
        <p:txBody>
          <a:bodyPr>
            <a:noAutofit/>
          </a:bodyPr>
          <a:lstStyle/>
          <a:p>
            <a:r>
              <a:rPr lang="en-US" sz="3000" dirty="0"/>
              <a:t>An SFA must ensure that meals:</a:t>
            </a:r>
          </a:p>
          <a:p>
            <a:pPr marL="457200" indent="-228600">
              <a:lnSpc>
                <a:spcPct val="100000"/>
              </a:lnSpc>
              <a:spcBef>
                <a:spcPts val="0"/>
              </a:spcBef>
              <a:buFont typeface="Arial" panose="020B0604020202020204" pitchFamily="34" charset="0"/>
              <a:buChar char="•"/>
            </a:pPr>
            <a:r>
              <a:rPr lang="en-US" sz="3000" dirty="0"/>
              <a:t>Meet the meal pattern requirements </a:t>
            </a:r>
          </a:p>
          <a:p>
            <a:pPr marL="457200" indent="-228600">
              <a:lnSpc>
                <a:spcPct val="100000"/>
              </a:lnSpc>
              <a:spcBef>
                <a:spcPts val="0"/>
              </a:spcBef>
              <a:buFont typeface="Arial" panose="020B0604020202020204" pitchFamily="34" charset="0"/>
              <a:buChar char="•"/>
            </a:pPr>
            <a:r>
              <a:rPr lang="en-US" sz="3000" dirty="0"/>
              <a:t>Are served to eligible students; and </a:t>
            </a:r>
          </a:p>
          <a:p>
            <a:pPr marL="457200" indent="-228600">
              <a:lnSpc>
                <a:spcPct val="100000"/>
              </a:lnSpc>
              <a:spcBef>
                <a:spcPts val="0"/>
              </a:spcBef>
              <a:buFont typeface="Arial" panose="020B0604020202020204" pitchFamily="34" charset="0"/>
              <a:buChar char="•"/>
            </a:pPr>
            <a:r>
              <a:rPr lang="en-US" sz="3000" dirty="0"/>
              <a:t>Are counted daily by category</a:t>
            </a:r>
          </a:p>
        </p:txBody>
      </p:sp>
      <p:pic>
        <p:nvPicPr>
          <p:cNvPr id="6" name="Content Placeholder 5" descr="Students talking to a Food services director in the cafeteria line">
            <a:extLst>
              <a:ext uri="{FF2B5EF4-FFF2-40B4-BE49-F238E27FC236}">
                <a16:creationId xmlns:a16="http://schemas.microsoft.com/office/drawing/2014/main" id="{D5670D1E-CA1E-4F5E-9DC7-C3866CE4D8DD}"/>
              </a:ext>
            </a:extLst>
          </p:cNvPr>
          <p:cNvPicPr>
            <a:picLocks noGrp="1" noChangeAspect="1"/>
          </p:cNvPicPr>
          <p:nvPr>
            <p:ph type="pic" idx="1"/>
          </p:nvPr>
        </p:nvPicPr>
        <p:blipFill>
          <a:blip r:embed="rId3"/>
          <a:srcRect t="1810" b="1810"/>
          <a:stretch>
            <a:fillRect/>
          </a:stretch>
        </p:blipFill>
        <p:spPr>
          <a:xfrm>
            <a:off x="8521700" y="3639952"/>
            <a:ext cx="3317875" cy="2939263"/>
          </a:xfrm>
          <a:prstGeom prst="rect">
            <a:avLst/>
          </a:prstGeom>
        </p:spPr>
      </p:pic>
    </p:spTree>
    <p:extLst>
      <p:ext uri="{BB962C8B-B14F-4D97-AF65-F5344CB8AC3E}">
        <p14:creationId xmlns:p14="http://schemas.microsoft.com/office/powerpoint/2010/main" val="16044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a:xfrm>
            <a:off x="2540000" y="389660"/>
            <a:ext cx="9144000" cy="1330036"/>
          </a:xfrm>
        </p:spPr>
        <p:txBody>
          <a:bodyPr/>
          <a:lstStyle/>
          <a:p>
            <a:r>
              <a:rPr lang="en-US" dirty="0"/>
              <a:t>Claim for Reimbursement (1)</a:t>
            </a:r>
          </a:p>
        </p:txBody>
      </p:sp>
      <p:sp>
        <p:nvSpPr>
          <p:cNvPr id="4" name="Content Placeholder 3">
            <a:extLst>
              <a:ext uri="{FF2B5EF4-FFF2-40B4-BE49-F238E27FC236}">
                <a16:creationId xmlns:a16="http://schemas.microsoft.com/office/drawing/2014/main" id="{E399EA6F-B81C-4ED6-8CEE-77EAFF4A1FA7}"/>
              </a:ext>
            </a:extLst>
          </p:cNvPr>
          <p:cNvSpPr>
            <a:spLocks noGrp="1"/>
          </p:cNvSpPr>
          <p:nvPr>
            <p:ph idx="1"/>
          </p:nvPr>
        </p:nvSpPr>
        <p:spPr>
          <a:xfrm>
            <a:off x="2606675" y="1771650"/>
            <a:ext cx="9144000" cy="4696690"/>
          </a:xfrm>
        </p:spPr>
        <p:txBody>
          <a:bodyPr/>
          <a:lstStyle/>
          <a:p>
            <a:r>
              <a:rPr lang="en-US" sz="3000" dirty="0"/>
              <a:t>SFA submits monthly claims</a:t>
            </a:r>
          </a:p>
          <a:p>
            <a:pPr lvl="1"/>
            <a:r>
              <a:rPr lang="en-US" sz="3000" dirty="0"/>
              <a:t>Including enrollment, eligibility determinations, and number of meals served in each category (free, RP, paid)</a:t>
            </a:r>
          </a:p>
          <a:p>
            <a:r>
              <a:rPr lang="en-US" sz="3000" dirty="0"/>
              <a:t>The State Controller’s Office processes and issues reimbursement checks</a:t>
            </a:r>
          </a:p>
          <a:p>
            <a:r>
              <a:rPr lang="en-US" sz="3000" dirty="0"/>
              <a:t>Reimbursement is a combination of both state and federal funds</a:t>
            </a:r>
            <a:endParaRPr lang="en-US" sz="3000" strike="sngStrike" dirty="0"/>
          </a:p>
        </p:txBody>
      </p:sp>
    </p:spTree>
    <p:extLst>
      <p:ext uri="{BB962C8B-B14F-4D97-AF65-F5344CB8AC3E}">
        <p14:creationId xmlns:p14="http://schemas.microsoft.com/office/powerpoint/2010/main" val="415616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Claim for Reimbursement (2)</a:t>
            </a:r>
          </a:p>
        </p:txBody>
      </p:sp>
      <p:sp>
        <p:nvSpPr>
          <p:cNvPr id="3" name="Text Placeholder 2">
            <a:extLst>
              <a:ext uri="{FF2B5EF4-FFF2-40B4-BE49-F238E27FC236}">
                <a16:creationId xmlns:a16="http://schemas.microsoft.com/office/drawing/2014/main" id="{64C06920-A00A-4043-A64A-96A987350C2E}"/>
              </a:ext>
            </a:extLst>
          </p:cNvPr>
          <p:cNvSpPr>
            <a:spLocks noGrp="1"/>
          </p:cNvSpPr>
          <p:nvPr>
            <p:ph sz="quarter" idx="13"/>
          </p:nvPr>
        </p:nvSpPr>
        <p:spPr>
          <a:xfrm>
            <a:off x="2540000" y="1944688"/>
            <a:ext cx="9150350" cy="1341437"/>
          </a:xfrm>
        </p:spPr>
        <p:txBody>
          <a:bodyPr>
            <a:noAutofit/>
          </a:bodyPr>
          <a:lstStyle/>
          <a:p>
            <a:pPr marL="285750" indent="-285750">
              <a:spcAft>
                <a:spcPts val="600"/>
              </a:spcAft>
              <a:buFont typeface="Arial" panose="020B0604020202020204" pitchFamily="34" charset="0"/>
              <a:buChar char="•"/>
            </a:pPr>
            <a:r>
              <a:rPr lang="en-US" sz="3000" dirty="0"/>
              <a:t>All meal reimbursement claims must be submitted within 60 days following the month in which the meals were served to be considered for payment</a:t>
            </a:r>
          </a:p>
          <a:p>
            <a:pPr marL="285750" indent="-285750">
              <a:spcAft>
                <a:spcPts val="600"/>
              </a:spcAft>
              <a:buFont typeface="Arial" panose="020B0604020202020204" pitchFamily="34" charset="0"/>
              <a:buChar char="•"/>
            </a:pPr>
            <a:r>
              <a:rPr lang="en-US" sz="3000" dirty="0"/>
              <a:t>Ex: July claiming deadline = September 29th</a:t>
            </a:r>
          </a:p>
          <a:p>
            <a:pPr marL="285750" indent="-285750">
              <a:spcBef>
                <a:spcPts val="0"/>
              </a:spcBef>
              <a:spcAft>
                <a:spcPts val="0"/>
              </a:spcAft>
              <a:buFont typeface="Arial" panose="020B0604020202020204" pitchFamily="34" charset="0"/>
              <a:buChar char="•"/>
            </a:pPr>
            <a:r>
              <a:rPr lang="en-US" sz="3000" dirty="0"/>
              <a:t>Late claims cannot be processed except in rare circumstances</a:t>
            </a:r>
          </a:p>
        </p:txBody>
      </p:sp>
      <p:pic>
        <p:nvPicPr>
          <p:cNvPr id="8" name="Content Placeholder 7" descr="Cafeteria Worker charging her students.">
            <a:extLst>
              <a:ext uri="{FF2B5EF4-FFF2-40B4-BE49-F238E27FC236}">
                <a16:creationId xmlns:a16="http://schemas.microsoft.com/office/drawing/2014/main" id="{8F7167D5-7E0E-44DE-8F59-0E65867682E8}"/>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606863" y="4625975"/>
            <a:ext cx="3010274" cy="1974850"/>
          </a:xfrm>
        </p:spPr>
      </p:pic>
    </p:spTree>
    <p:extLst>
      <p:ext uri="{BB962C8B-B14F-4D97-AF65-F5344CB8AC3E}">
        <p14:creationId xmlns:p14="http://schemas.microsoft.com/office/powerpoint/2010/main" val="132279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4B7D-FC31-478F-B5F8-4DD33C33D41D}"/>
              </a:ext>
            </a:extLst>
          </p:cNvPr>
          <p:cNvSpPr>
            <a:spLocks noGrp="1"/>
          </p:cNvSpPr>
          <p:nvPr>
            <p:ph type="title"/>
          </p:nvPr>
        </p:nvSpPr>
        <p:spPr/>
        <p:txBody>
          <a:bodyPr/>
          <a:lstStyle/>
          <a:p>
            <a:r>
              <a:rPr lang="en-US" dirty="0"/>
              <a:t>Special Guest</a:t>
            </a:r>
          </a:p>
        </p:txBody>
      </p:sp>
      <p:sp>
        <p:nvSpPr>
          <p:cNvPr id="3" name="Content Placeholder 2">
            <a:extLst>
              <a:ext uri="{FF2B5EF4-FFF2-40B4-BE49-F238E27FC236}">
                <a16:creationId xmlns:a16="http://schemas.microsoft.com/office/drawing/2014/main" id="{48474FD3-6FBE-4130-97D8-731872583C63}"/>
              </a:ext>
            </a:extLst>
          </p:cNvPr>
          <p:cNvSpPr>
            <a:spLocks noGrp="1"/>
          </p:cNvSpPr>
          <p:nvPr>
            <p:ph sz="half" idx="1"/>
          </p:nvPr>
        </p:nvSpPr>
        <p:spPr>
          <a:xfrm>
            <a:off x="2540000" y="1981200"/>
            <a:ext cx="8794750" cy="4114800"/>
          </a:xfrm>
        </p:spPr>
        <p:txBody>
          <a:bodyPr/>
          <a:lstStyle/>
          <a:p>
            <a:r>
              <a:rPr lang="en-US" sz="3000" dirty="0"/>
              <a:t>Ruthann </a:t>
            </a:r>
            <a:r>
              <a:rPr lang="en-US" sz="3000" dirty="0" err="1"/>
              <a:t>Munsterman</a:t>
            </a:r>
            <a:r>
              <a:rPr lang="en-US" sz="3000" dirty="0"/>
              <a:t>, Education Fiscal Services Consultant</a:t>
            </a:r>
          </a:p>
          <a:p>
            <a:pPr lvl="1"/>
            <a:r>
              <a:rPr lang="en-US" dirty="0"/>
              <a:t>School Fiscal Services Division </a:t>
            </a:r>
          </a:p>
        </p:txBody>
      </p:sp>
      <p:pic>
        <p:nvPicPr>
          <p:cNvPr id="7" name="Content Placeholder 6" descr="The California Department of Education headquarters.">
            <a:extLst>
              <a:ext uri="{FF2B5EF4-FFF2-40B4-BE49-F238E27FC236}">
                <a16:creationId xmlns:a16="http://schemas.microsoft.com/office/drawing/2014/main" id="{AA856AEA-B5D0-4F07-A5D7-B12E1074BB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9102" y="3724275"/>
            <a:ext cx="3905795" cy="2800741"/>
          </a:xfrm>
        </p:spPr>
      </p:pic>
    </p:spTree>
    <p:extLst>
      <p:ext uri="{BB962C8B-B14F-4D97-AF65-F5344CB8AC3E}">
        <p14:creationId xmlns:p14="http://schemas.microsoft.com/office/powerpoint/2010/main" val="311055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7658-DBAE-B8F4-6A60-220B4DB4894D}"/>
              </a:ext>
            </a:extLst>
          </p:cNvPr>
          <p:cNvSpPr>
            <a:spLocks noGrp="1"/>
          </p:cNvSpPr>
          <p:nvPr>
            <p:ph type="title"/>
          </p:nvPr>
        </p:nvSpPr>
        <p:spPr>
          <a:xfrm>
            <a:off x="2540000" y="345921"/>
            <a:ext cx="9144000" cy="1040780"/>
          </a:xfrm>
        </p:spPr>
        <p:txBody>
          <a:bodyPr/>
          <a:lstStyle/>
          <a:p>
            <a:r>
              <a:rPr lang="en-US" dirty="0">
                <a:cs typeface="Arial"/>
              </a:rPr>
              <a:t>Alternative Income Forms</a:t>
            </a:r>
            <a:endParaRPr lang="en-US" dirty="0"/>
          </a:p>
        </p:txBody>
      </p:sp>
      <p:sp>
        <p:nvSpPr>
          <p:cNvPr id="3" name="Picture Placeholder 2">
            <a:extLst>
              <a:ext uri="{FF2B5EF4-FFF2-40B4-BE49-F238E27FC236}">
                <a16:creationId xmlns:a16="http://schemas.microsoft.com/office/drawing/2014/main" id="{8801246D-F676-EA44-C2D3-7245B076D763}"/>
              </a:ext>
            </a:extLst>
          </p:cNvPr>
          <p:cNvSpPr>
            <a:spLocks noGrp="1"/>
          </p:cNvSpPr>
          <p:nvPr>
            <p:ph idx="1"/>
          </p:nvPr>
        </p:nvSpPr>
        <p:spPr>
          <a:xfrm>
            <a:off x="2540000" y="1335127"/>
            <a:ext cx="9144000" cy="5350726"/>
          </a:xfrm>
        </p:spPr>
        <p:txBody>
          <a:bodyPr/>
          <a:lstStyle/>
          <a:p>
            <a:r>
              <a:rPr lang="en-US" sz="3000" dirty="0">
                <a:cs typeface="Arial"/>
              </a:rPr>
              <a:t>Local Control Funding Formula (LCFF) and the Unduplicated Pupil Count (UPC)</a:t>
            </a:r>
          </a:p>
          <a:p>
            <a:r>
              <a:rPr lang="en-US" sz="3000" dirty="0">
                <a:cs typeface="Arial"/>
              </a:rPr>
              <a:t>Alternative Income Forms</a:t>
            </a:r>
          </a:p>
          <a:p>
            <a:r>
              <a:rPr lang="en-US" sz="3000" dirty="0">
                <a:cs typeface="Arial"/>
              </a:rPr>
              <a:t>Collection Options</a:t>
            </a:r>
          </a:p>
          <a:p>
            <a:r>
              <a:rPr lang="en-US" sz="3000" dirty="0">
                <a:cs typeface="Arial"/>
              </a:rPr>
              <a:t>LCFF Base Year and Non-base Years</a:t>
            </a:r>
          </a:p>
          <a:p>
            <a:r>
              <a:rPr lang="en-US" sz="3000" dirty="0"/>
              <a:t>California Longitudinal Pupil Achievement Data System (</a:t>
            </a:r>
            <a:r>
              <a:rPr lang="en-US" sz="3000" dirty="0">
                <a:cs typeface="Arial"/>
              </a:rPr>
              <a:t>CALPADS) Reporting</a:t>
            </a:r>
          </a:p>
          <a:p>
            <a:r>
              <a:rPr lang="en-US" sz="3000" dirty="0">
                <a:cs typeface="Arial"/>
              </a:rPr>
              <a:t>Retention</a:t>
            </a:r>
          </a:p>
          <a:p>
            <a:r>
              <a:rPr lang="en-US" sz="3000" dirty="0">
                <a:cs typeface="Arial"/>
              </a:rPr>
              <a:t>Alternative Form Templates and Requirements</a:t>
            </a:r>
          </a:p>
          <a:p>
            <a:r>
              <a:rPr lang="en-US" sz="3000" dirty="0">
                <a:cs typeface="Arial"/>
              </a:rPr>
              <a:t>Frequently Asked Questions (FAQ)s</a:t>
            </a:r>
          </a:p>
        </p:txBody>
      </p:sp>
    </p:spTree>
    <p:extLst>
      <p:ext uri="{BB962C8B-B14F-4D97-AF65-F5344CB8AC3E}">
        <p14:creationId xmlns:p14="http://schemas.microsoft.com/office/powerpoint/2010/main" val="80782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4B9C-E70E-4BC6-A96F-FE7C2A2A24A5}"/>
              </a:ext>
            </a:extLst>
          </p:cNvPr>
          <p:cNvSpPr>
            <a:spLocks noGrp="1"/>
          </p:cNvSpPr>
          <p:nvPr>
            <p:ph type="title"/>
          </p:nvPr>
        </p:nvSpPr>
        <p:spPr/>
        <p:txBody>
          <a:bodyPr/>
          <a:lstStyle/>
          <a:p>
            <a:r>
              <a:rPr lang="en-US" dirty="0"/>
              <a:t>Overview of LCFF Funding (1)</a:t>
            </a:r>
          </a:p>
        </p:txBody>
      </p:sp>
      <p:sp>
        <p:nvSpPr>
          <p:cNvPr id="3" name="Content Placeholder 2">
            <a:extLst>
              <a:ext uri="{FF2B5EF4-FFF2-40B4-BE49-F238E27FC236}">
                <a16:creationId xmlns:a16="http://schemas.microsoft.com/office/drawing/2014/main" id="{6370D9DC-0075-4EE2-8BD8-E56F34F1C232}"/>
              </a:ext>
            </a:extLst>
          </p:cNvPr>
          <p:cNvSpPr>
            <a:spLocks noGrp="1"/>
          </p:cNvSpPr>
          <p:nvPr>
            <p:ph idx="1"/>
          </p:nvPr>
        </p:nvSpPr>
        <p:spPr>
          <a:xfrm>
            <a:off x="2540000" y="1981200"/>
            <a:ext cx="9144000" cy="4729316"/>
          </a:xfrm>
        </p:spPr>
        <p:txBody>
          <a:bodyPr/>
          <a:lstStyle/>
          <a:p>
            <a:r>
              <a:rPr lang="en-US" sz="3000" dirty="0"/>
              <a:t>Most of the LCFF funding is made up of base grant funding, which is a base dollar amount for each student (average daily attendance [ADA]), along with supplemental and concentration grant funding based on ADA and the unduplicated pupil count</a:t>
            </a:r>
          </a:p>
          <a:p>
            <a:r>
              <a:rPr lang="en-US" sz="3000" dirty="0"/>
              <a:t>This makes up the majority of state funding issued to local education agencies (LEA)</a:t>
            </a:r>
          </a:p>
        </p:txBody>
      </p:sp>
    </p:spTree>
    <p:extLst>
      <p:ext uri="{BB962C8B-B14F-4D97-AF65-F5344CB8AC3E}">
        <p14:creationId xmlns:p14="http://schemas.microsoft.com/office/powerpoint/2010/main" val="15525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Universal Meals </a:t>
            </a:r>
            <a:br>
              <a:rPr lang="en-US" sz="4800" b="1" dirty="0"/>
            </a:br>
            <a:r>
              <a:rPr lang="en-US" b="1" dirty="0"/>
              <a:t>Listening Session #6</a:t>
            </a:r>
            <a:endParaRPr lang="en-US" sz="4000" dirty="0"/>
          </a:p>
        </p:txBody>
      </p:sp>
      <p:sp>
        <p:nvSpPr>
          <p:cNvPr id="5" name="Content Placeholder 4">
            <a:extLst>
              <a:ext uri="{FF2B5EF4-FFF2-40B4-BE49-F238E27FC236}">
                <a16:creationId xmlns:a16="http://schemas.microsoft.com/office/drawing/2014/main" id="{FC825B32-3C4B-48DE-ABF7-BD2BABD4F49C}"/>
              </a:ext>
            </a:extLst>
          </p:cNvPr>
          <p:cNvSpPr>
            <a:spLocks noGrp="1"/>
          </p:cNvSpPr>
          <p:nvPr>
            <p:ph sz="quarter" idx="14"/>
          </p:nvPr>
        </p:nvSpPr>
        <p:spPr>
          <a:xfrm>
            <a:off x="2947986" y="2349500"/>
            <a:ext cx="8328025" cy="2006600"/>
          </a:xfrm>
        </p:spPr>
        <p:txBody>
          <a:bodyPr/>
          <a:lstStyle/>
          <a:p>
            <a:pPr marL="0" indent="0" algn="ctr">
              <a:buNone/>
            </a:pPr>
            <a:r>
              <a:rPr lang="en-US" sz="2800" b="1" dirty="0">
                <a:ea typeface="Verdana" panose="020B0604030504040204" pitchFamily="34" charset="0"/>
                <a:cs typeface="Verdana" panose="020B0604030504040204" pitchFamily="34" charset="0"/>
              </a:rPr>
              <a:t>California Department of Education </a:t>
            </a:r>
          </a:p>
          <a:p>
            <a:pPr marL="0" indent="0" algn="ctr">
              <a:buNone/>
            </a:pPr>
            <a:r>
              <a:rPr lang="en-US" sz="2800" b="1" dirty="0">
                <a:ea typeface="Verdana" panose="020B0604030504040204" pitchFamily="34" charset="0"/>
                <a:cs typeface="Verdana" panose="020B0604030504040204" pitchFamily="34" charset="0"/>
              </a:rPr>
              <a:t>Nutrition Services Division</a:t>
            </a:r>
          </a:p>
          <a:p>
            <a:endParaRPr lang="en-US" sz="2800" dirty="0"/>
          </a:p>
        </p:txBody>
      </p:sp>
      <p:pic>
        <p:nvPicPr>
          <p:cNvPr id="8" name="Content Placeholder 7" descr="Food Services Director meal prepping.">
            <a:extLst>
              <a:ext uri="{FF2B5EF4-FFF2-40B4-BE49-F238E27FC236}">
                <a16:creationId xmlns:a16="http://schemas.microsoft.com/office/drawing/2014/main" id="{06841E88-F829-4AD3-88B6-A82EFB8DA8D3}"/>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955380" y="4041775"/>
            <a:ext cx="4313238" cy="1684366"/>
          </a:xfrm>
        </p:spPr>
      </p:pic>
    </p:spTree>
    <p:extLst>
      <p:ext uri="{BB962C8B-B14F-4D97-AF65-F5344CB8AC3E}">
        <p14:creationId xmlns:p14="http://schemas.microsoft.com/office/powerpoint/2010/main" val="187348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8439B-3C63-48DD-828C-07F1844875FD}"/>
              </a:ext>
            </a:extLst>
          </p:cNvPr>
          <p:cNvSpPr>
            <a:spLocks noGrp="1"/>
          </p:cNvSpPr>
          <p:nvPr>
            <p:ph idx="1"/>
          </p:nvPr>
        </p:nvSpPr>
        <p:spPr>
          <a:xfrm>
            <a:off x="2349500" y="1676400"/>
            <a:ext cx="9144000" cy="4114800"/>
          </a:xfrm>
        </p:spPr>
        <p:txBody>
          <a:bodyPr/>
          <a:lstStyle/>
          <a:p>
            <a:r>
              <a:rPr lang="en-US" sz="2900" dirty="0"/>
              <a:t>LEAs receive supplemental and concentration grant funding in addition to the base grant funding </a:t>
            </a:r>
            <a:endParaRPr lang="en-US" sz="2900" dirty="0">
              <a:cs typeface="Arial"/>
            </a:endParaRPr>
          </a:p>
          <a:p>
            <a:r>
              <a:rPr lang="en-US" sz="2900" dirty="0"/>
              <a:t>The Supplemental Grant is equal to 20 percent of the adjusted base grant multiplied by ADA and the unduplicated percentage of targeted disadvantaged pupils</a:t>
            </a:r>
          </a:p>
          <a:p>
            <a:r>
              <a:rPr lang="en-US" sz="2900" dirty="0"/>
              <a:t>The Concentration Grant is Equal to 65 percent of the adjusted base grant multiplied by ADA and the percentage of targeted pupils exceeding 55 percent of a school district’s or charter school’s enrollment</a:t>
            </a:r>
          </a:p>
        </p:txBody>
      </p:sp>
      <p:sp>
        <p:nvSpPr>
          <p:cNvPr id="2" name="Title 1">
            <a:extLst>
              <a:ext uri="{FF2B5EF4-FFF2-40B4-BE49-F238E27FC236}">
                <a16:creationId xmlns:a16="http://schemas.microsoft.com/office/drawing/2014/main" id="{043089E5-C3EB-4A40-9378-22A85A021FB7}"/>
              </a:ext>
            </a:extLst>
          </p:cNvPr>
          <p:cNvSpPr>
            <a:spLocks noGrp="1"/>
          </p:cNvSpPr>
          <p:nvPr>
            <p:ph type="title"/>
          </p:nvPr>
        </p:nvSpPr>
        <p:spPr/>
        <p:txBody>
          <a:bodyPr/>
          <a:lstStyle/>
          <a:p>
            <a:r>
              <a:rPr lang="en-US" dirty="0"/>
              <a:t>Overview of LCFF Funding (2)</a:t>
            </a:r>
          </a:p>
        </p:txBody>
      </p:sp>
    </p:spTree>
    <p:extLst>
      <p:ext uri="{BB962C8B-B14F-4D97-AF65-F5344CB8AC3E}">
        <p14:creationId xmlns:p14="http://schemas.microsoft.com/office/powerpoint/2010/main" val="211018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BB2C-5369-4D68-8B28-70A1CC0FF2BE}"/>
              </a:ext>
            </a:extLst>
          </p:cNvPr>
          <p:cNvSpPr>
            <a:spLocks noGrp="1"/>
          </p:cNvSpPr>
          <p:nvPr>
            <p:ph type="title"/>
          </p:nvPr>
        </p:nvSpPr>
        <p:spPr>
          <a:xfrm>
            <a:off x="2540000" y="476250"/>
            <a:ext cx="9144000" cy="1143000"/>
          </a:xfrm>
        </p:spPr>
        <p:txBody>
          <a:bodyPr/>
          <a:lstStyle/>
          <a:p>
            <a:r>
              <a:rPr lang="en-US" dirty="0"/>
              <a:t>Unduplicated Pupil Count </a:t>
            </a:r>
          </a:p>
        </p:txBody>
      </p:sp>
      <p:sp>
        <p:nvSpPr>
          <p:cNvPr id="3" name="Content Placeholder 2">
            <a:extLst>
              <a:ext uri="{FF2B5EF4-FFF2-40B4-BE49-F238E27FC236}">
                <a16:creationId xmlns:a16="http://schemas.microsoft.com/office/drawing/2014/main" id="{85E94BAD-0AB2-4E4F-B853-413FB09A0599}"/>
              </a:ext>
            </a:extLst>
          </p:cNvPr>
          <p:cNvSpPr>
            <a:spLocks noGrp="1"/>
          </p:cNvSpPr>
          <p:nvPr>
            <p:ph idx="1"/>
          </p:nvPr>
        </p:nvSpPr>
        <p:spPr>
          <a:xfrm>
            <a:off x="2540000" y="1473200"/>
            <a:ext cx="9144000" cy="5252064"/>
          </a:xfrm>
        </p:spPr>
        <p:txBody>
          <a:bodyPr/>
          <a:lstStyle/>
          <a:p>
            <a:r>
              <a:rPr lang="en-US" sz="3000" dirty="0"/>
              <a:t>The targeted disadvantaged pupils used to calculate the Supplemental and Concentration Grant funding are the students that make up the Unduplicated Pupil Count (UPC)</a:t>
            </a:r>
          </a:p>
          <a:p>
            <a:pPr lvl="1"/>
            <a:r>
              <a:rPr lang="en-US" dirty="0"/>
              <a:t>The UPC is a count of students who are Free or Reduced Price Meals (FRPM) eligible based on income eligibility or other source of categorical eligibility (direct certification, foster, homeless, migrant) and those identified as English Learners (EL). Students are counted once even if they are eligible in more than one category.</a:t>
            </a:r>
          </a:p>
          <a:p>
            <a:endParaRPr lang="en-US" dirty="0"/>
          </a:p>
        </p:txBody>
      </p:sp>
    </p:spTree>
    <p:extLst>
      <p:ext uri="{BB962C8B-B14F-4D97-AF65-F5344CB8AC3E}">
        <p14:creationId xmlns:p14="http://schemas.microsoft.com/office/powerpoint/2010/main" val="406368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30EA-F3A2-4DB0-8E38-34BFB134CE5B}"/>
              </a:ext>
            </a:extLst>
          </p:cNvPr>
          <p:cNvSpPr>
            <a:spLocks noGrp="1"/>
          </p:cNvSpPr>
          <p:nvPr>
            <p:ph type="title"/>
          </p:nvPr>
        </p:nvSpPr>
        <p:spPr>
          <a:xfrm>
            <a:off x="2540000" y="571500"/>
            <a:ext cx="9144000" cy="1143000"/>
          </a:xfrm>
        </p:spPr>
        <p:txBody>
          <a:bodyPr/>
          <a:lstStyle/>
          <a:p>
            <a:r>
              <a:rPr lang="en-US" dirty="0"/>
              <a:t>Unduplicated Pupil Count</a:t>
            </a:r>
          </a:p>
        </p:txBody>
      </p:sp>
      <p:sp>
        <p:nvSpPr>
          <p:cNvPr id="3" name="Content Placeholder 2">
            <a:extLst>
              <a:ext uri="{FF2B5EF4-FFF2-40B4-BE49-F238E27FC236}">
                <a16:creationId xmlns:a16="http://schemas.microsoft.com/office/drawing/2014/main" id="{6BF4B829-2EDE-41A6-A907-76AAA3009AF1}"/>
              </a:ext>
            </a:extLst>
          </p:cNvPr>
          <p:cNvSpPr>
            <a:spLocks noGrp="1"/>
          </p:cNvSpPr>
          <p:nvPr>
            <p:ph idx="1"/>
          </p:nvPr>
        </p:nvSpPr>
        <p:spPr/>
        <p:txBody>
          <a:bodyPr/>
          <a:lstStyle/>
          <a:p>
            <a:r>
              <a:rPr lang="en-US" sz="3000" dirty="0"/>
              <a:t>In order to receive the maximum amount of funding they are entitled to, LEAs must identify students that would typically be considered FRPM eligible based on meal applications</a:t>
            </a:r>
          </a:p>
          <a:p>
            <a:r>
              <a:rPr lang="en-US" sz="3000" dirty="0"/>
              <a:t>When participating in programs where meal applications cannot be collected, LEAs have the option of collecting alternative income forms to identify FRPM eligible students</a:t>
            </a:r>
          </a:p>
        </p:txBody>
      </p:sp>
    </p:spTree>
    <p:extLst>
      <p:ext uri="{BB962C8B-B14F-4D97-AF65-F5344CB8AC3E}">
        <p14:creationId xmlns:p14="http://schemas.microsoft.com/office/powerpoint/2010/main" val="148331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9A61-83C9-4372-ACB7-CF4E510CD2FD}"/>
              </a:ext>
            </a:extLst>
          </p:cNvPr>
          <p:cNvSpPr>
            <a:spLocks noGrp="1"/>
          </p:cNvSpPr>
          <p:nvPr>
            <p:ph type="title"/>
          </p:nvPr>
        </p:nvSpPr>
        <p:spPr/>
        <p:txBody>
          <a:bodyPr/>
          <a:lstStyle/>
          <a:p>
            <a:r>
              <a:rPr lang="en-US" dirty="0"/>
              <a:t>Alternative Income Forms (1)</a:t>
            </a:r>
          </a:p>
        </p:txBody>
      </p:sp>
      <p:sp>
        <p:nvSpPr>
          <p:cNvPr id="3" name="Content Placeholder 2">
            <a:extLst>
              <a:ext uri="{FF2B5EF4-FFF2-40B4-BE49-F238E27FC236}">
                <a16:creationId xmlns:a16="http://schemas.microsoft.com/office/drawing/2014/main" id="{8B873B38-A2EA-4EF9-8961-F01BA1526E79}"/>
              </a:ext>
            </a:extLst>
          </p:cNvPr>
          <p:cNvSpPr>
            <a:spLocks noGrp="1"/>
          </p:cNvSpPr>
          <p:nvPr>
            <p:ph idx="1"/>
          </p:nvPr>
        </p:nvSpPr>
        <p:spPr>
          <a:xfrm>
            <a:off x="2540000" y="1981200"/>
            <a:ext cx="9144000" cy="4581832"/>
          </a:xfrm>
        </p:spPr>
        <p:txBody>
          <a:bodyPr/>
          <a:lstStyle/>
          <a:p>
            <a:r>
              <a:rPr lang="en-US" sz="3000" dirty="0"/>
              <a:t>Alternative income forms are forms used in place of, or in conjunction with, meal applications to collect household income information from enrolled students</a:t>
            </a:r>
          </a:p>
          <a:p>
            <a:r>
              <a:rPr lang="en-US" sz="3000" dirty="0"/>
              <a:t>Information on the forms is reviewed by the LEA to determine whether household income falls within the range to identify students as FRPM eligible</a:t>
            </a:r>
          </a:p>
        </p:txBody>
      </p:sp>
    </p:spTree>
    <p:extLst>
      <p:ext uri="{BB962C8B-B14F-4D97-AF65-F5344CB8AC3E}">
        <p14:creationId xmlns:p14="http://schemas.microsoft.com/office/powerpoint/2010/main" val="111143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6FCD-B9D3-4D7A-B823-65A088911BC7}"/>
              </a:ext>
            </a:extLst>
          </p:cNvPr>
          <p:cNvSpPr>
            <a:spLocks noGrp="1"/>
          </p:cNvSpPr>
          <p:nvPr>
            <p:ph type="title"/>
          </p:nvPr>
        </p:nvSpPr>
        <p:spPr>
          <a:xfrm>
            <a:off x="2540000" y="516193"/>
            <a:ext cx="9144000" cy="1135626"/>
          </a:xfrm>
        </p:spPr>
        <p:txBody>
          <a:bodyPr/>
          <a:lstStyle/>
          <a:p>
            <a:r>
              <a:rPr lang="en-US" dirty="0"/>
              <a:t>Alternative Income Forms (2)</a:t>
            </a:r>
          </a:p>
        </p:txBody>
      </p:sp>
      <p:sp>
        <p:nvSpPr>
          <p:cNvPr id="3" name="Content Placeholder 2">
            <a:extLst>
              <a:ext uri="{FF2B5EF4-FFF2-40B4-BE49-F238E27FC236}">
                <a16:creationId xmlns:a16="http://schemas.microsoft.com/office/drawing/2014/main" id="{48E6763F-2A86-4B8D-9F0D-46C8968D3876}"/>
              </a:ext>
            </a:extLst>
          </p:cNvPr>
          <p:cNvSpPr>
            <a:spLocks noGrp="1"/>
          </p:cNvSpPr>
          <p:nvPr>
            <p:ph idx="1"/>
          </p:nvPr>
        </p:nvSpPr>
        <p:spPr>
          <a:xfrm>
            <a:off x="2540000" y="1651819"/>
            <a:ext cx="9144000" cy="5058697"/>
          </a:xfrm>
        </p:spPr>
        <p:txBody>
          <a:bodyPr/>
          <a:lstStyle/>
          <a:p>
            <a:r>
              <a:rPr lang="en-US" sz="2600" dirty="0"/>
              <a:t>Alternative income forms can be used by any LEA </a:t>
            </a:r>
          </a:p>
          <a:p>
            <a:r>
              <a:rPr lang="en-US" sz="2600" dirty="0"/>
              <a:t>LEAs operating Provisions 2 and 3 do not collect meal applications on a regular basis and may benefit from collecting alternative forms during years in which meal applications are not collected</a:t>
            </a:r>
          </a:p>
          <a:p>
            <a:r>
              <a:rPr lang="en-US" sz="2600" dirty="0"/>
              <a:t>LEAs operating CEP never collect meal applications and will need to collect alternative forms in order to identify income eligible students to be included in the UPC </a:t>
            </a:r>
          </a:p>
          <a:p>
            <a:r>
              <a:rPr lang="en-US" sz="2600" dirty="0"/>
              <a:t>LEAs not participating in a federal meal program never collect meal applications and will need to collect alternative forms in order to identify income eligible students to be included in the UPC </a:t>
            </a:r>
          </a:p>
          <a:p>
            <a:pPr marL="0" indent="0">
              <a:buNone/>
            </a:pPr>
            <a:endParaRPr lang="en-US" sz="2600" dirty="0"/>
          </a:p>
        </p:txBody>
      </p:sp>
    </p:spTree>
    <p:extLst>
      <p:ext uri="{BB962C8B-B14F-4D97-AF65-F5344CB8AC3E}">
        <p14:creationId xmlns:p14="http://schemas.microsoft.com/office/powerpoint/2010/main" val="1917422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E751-4262-4A81-8F6F-FEF20A787199}"/>
              </a:ext>
            </a:extLst>
          </p:cNvPr>
          <p:cNvSpPr>
            <a:spLocks noGrp="1"/>
          </p:cNvSpPr>
          <p:nvPr>
            <p:ph type="title"/>
          </p:nvPr>
        </p:nvSpPr>
        <p:spPr>
          <a:xfrm>
            <a:off x="2540000" y="466725"/>
            <a:ext cx="9144000" cy="1236133"/>
          </a:xfrm>
        </p:spPr>
        <p:txBody>
          <a:bodyPr/>
          <a:lstStyle/>
          <a:p>
            <a:r>
              <a:rPr lang="en-US" dirty="0"/>
              <a:t>Alternative Income Form Collection Options (1)</a:t>
            </a:r>
          </a:p>
        </p:txBody>
      </p:sp>
      <p:sp>
        <p:nvSpPr>
          <p:cNvPr id="3" name="Content Placeholder 2">
            <a:extLst>
              <a:ext uri="{FF2B5EF4-FFF2-40B4-BE49-F238E27FC236}">
                <a16:creationId xmlns:a16="http://schemas.microsoft.com/office/drawing/2014/main" id="{2D1FE64E-66DD-49F8-B927-20DBB7DF2B62}"/>
              </a:ext>
            </a:extLst>
          </p:cNvPr>
          <p:cNvSpPr>
            <a:spLocks noGrp="1"/>
          </p:cNvSpPr>
          <p:nvPr>
            <p:ph idx="1"/>
          </p:nvPr>
        </p:nvSpPr>
        <p:spPr>
          <a:xfrm>
            <a:off x="2540000" y="2330244"/>
            <a:ext cx="9144000" cy="4527755"/>
          </a:xfrm>
        </p:spPr>
        <p:txBody>
          <a:bodyPr/>
          <a:lstStyle/>
          <a:p>
            <a:r>
              <a:rPr lang="en-US" sz="3000" dirty="0"/>
              <a:t>LEAs operating Provision 2, 3, or CEP have options for how frequently forms must be collected:</a:t>
            </a:r>
          </a:p>
          <a:p>
            <a:pPr lvl="1"/>
            <a:r>
              <a:rPr lang="en-US" dirty="0"/>
              <a:t>LEAs can choose to collect forms annually</a:t>
            </a:r>
          </a:p>
          <a:p>
            <a:pPr lvl="1"/>
            <a:r>
              <a:rPr lang="en-US" dirty="0"/>
              <a:t>LEAs can establish a base year for LCFF purposes and collect forms every 4 years</a:t>
            </a:r>
          </a:p>
          <a:p>
            <a:pPr marL="0" indent="0">
              <a:buNone/>
            </a:pPr>
            <a:endParaRPr lang="en-US" dirty="0"/>
          </a:p>
          <a:p>
            <a:endParaRPr lang="en-US" dirty="0"/>
          </a:p>
        </p:txBody>
      </p:sp>
    </p:spTree>
    <p:extLst>
      <p:ext uri="{BB962C8B-B14F-4D97-AF65-F5344CB8AC3E}">
        <p14:creationId xmlns:p14="http://schemas.microsoft.com/office/powerpoint/2010/main" val="421735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9E0C-2303-4C4E-A829-4C27133B7B8B}"/>
              </a:ext>
            </a:extLst>
          </p:cNvPr>
          <p:cNvSpPr>
            <a:spLocks noGrp="1"/>
          </p:cNvSpPr>
          <p:nvPr>
            <p:ph type="title"/>
          </p:nvPr>
        </p:nvSpPr>
        <p:spPr/>
        <p:txBody>
          <a:bodyPr/>
          <a:lstStyle/>
          <a:p>
            <a:r>
              <a:rPr lang="en-US" dirty="0"/>
              <a:t>Alternative Income Form Collection Options (2)</a:t>
            </a:r>
          </a:p>
        </p:txBody>
      </p:sp>
      <p:sp>
        <p:nvSpPr>
          <p:cNvPr id="3" name="Content Placeholder 2">
            <a:extLst>
              <a:ext uri="{FF2B5EF4-FFF2-40B4-BE49-F238E27FC236}">
                <a16:creationId xmlns:a16="http://schemas.microsoft.com/office/drawing/2014/main" id="{8601E7D0-E5E1-46BF-9574-571118E04F2F}"/>
              </a:ext>
            </a:extLst>
          </p:cNvPr>
          <p:cNvSpPr>
            <a:spLocks noGrp="1"/>
          </p:cNvSpPr>
          <p:nvPr>
            <p:ph idx="1"/>
          </p:nvPr>
        </p:nvSpPr>
        <p:spPr>
          <a:xfrm>
            <a:off x="2540000" y="2383401"/>
            <a:ext cx="9144000" cy="3588774"/>
          </a:xfrm>
        </p:spPr>
        <p:txBody>
          <a:bodyPr/>
          <a:lstStyle/>
          <a:p>
            <a:r>
              <a:rPr lang="en-US" sz="3000" dirty="0"/>
              <a:t>LEAs operating a traditional meal program, who choose to collect alternative forms, should collect alternative forms annually</a:t>
            </a:r>
          </a:p>
          <a:p>
            <a:r>
              <a:rPr lang="en-US" sz="3000" dirty="0"/>
              <a:t>LEAs not operating a federal meal program should collect alternative forms annually</a:t>
            </a:r>
          </a:p>
          <a:p>
            <a:pPr marL="0" indent="0">
              <a:buNone/>
            </a:pPr>
            <a:endParaRPr lang="en-US" sz="3000" dirty="0"/>
          </a:p>
        </p:txBody>
      </p:sp>
    </p:spTree>
    <p:extLst>
      <p:ext uri="{BB962C8B-B14F-4D97-AF65-F5344CB8AC3E}">
        <p14:creationId xmlns:p14="http://schemas.microsoft.com/office/powerpoint/2010/main" val="105026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BD237-F459-421E-9C43-C82E4F25411C}"/>
              </a:ext>
            </a:extLst>
          </p:cNvPr>
          <p:cNvSpPr>
            <a:spLocks noGrp="1"/>
          </p:cNvSpPr>
          <p:nvPr>
            <p:ph type="title"/>
          </p:nvPr>
        </p:nvSpPr>
        <p:spPr>
          <a:xfrm>
            <a:off x="2559050" y="415106"/>
            <a:ext cx="9144000" cy="958645"/>
          </a:xfrm>
        </p:spPr>
        <p:txBody>
          <a:bodyPr/>
          <a:lstStyle/>
          <a:p>
            <a:r>
              <a:rPr lang="en-US" dirty="0"/>
              <a:t>LCFF Base Year (1)</a:t>
            </a:r>
          </a:p>
        </p:txBody>
      </p:sp>
      <p:sp>
        <p:nvSpPr>
          <p:cNvPr id="5" name="Content Placeholder 4">
            <a:extLst>
              <a:ext uri="{FF2B5EF4-FFF2-40B4-BE49-F238E27FC236}">
                <a16:creationId xmlns:a16="http://schemas.microsoft.com/office/drawing/2014/main" id="{3C35718B-0010-42C8-91B9-D62AEB91BBFF}"/>
              </a:ext>
            </a:extLst>
          </p:cNvPr>
          <p:cNvSpPr>
            <a:spLocks noGrp="1"/>
          </p:cNvSpPr>
          <p:nvPr>
            <p:ph idx="1"/>
          </p:nvPr>
        </p:nvSpPr>
        <p:spPr>
          <a:xfrm>
            <a:off x="2559050" y="1902542"/>
            <a:ext cx="9144000" cy="4955458"/>
          </a:xfrm>
        </p:spPr>
        <p:txBody>
          <a:bodyPr/>
          <a:lstStyle/>
          <a:p>
            <a:r>
              <a:rPr lang="en-US" sz="3000" dirty="0"/>
              <a:t>An LCFF base year can be established during the same year as a Provision 2 or 3 base year, if so, the meal applications collected would be the supporting documentation for the base year, or</a:t>
            </a:r>
          </a:p>
          <a:p>
            <a:r>
              <a:rPr lang="en-US" sz="3000" dirty="0"/>
              <a:t>The LCFF base year can be established during a year other than the base year for Provision 2 or 3</a:t>
            </a:r>
          </a:p>
          <a:p>
            <a:r>
              <a:rPr lang="en-US" sz="3000" dirty="0"/>
              <a:t>The LEA is responsible for tracking the first year of the LCFF cycle, the base year is not reported to California Department of Education (CDE)</a:t>
            </a:r>
          </a:p>
        </p:txBody>
      </p:sp>
    </p:spTree>
    <p:extLst>
      <p:ext uri="{BB962C8B-B14F-4D97-AF65-F5344CB8AC3E}">
        <p14:creationId xmlns:p14="http://schemas.microsoft.com/office/powerpoint/2010/main" val="348244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D51-18D7-419F-BCB1-684F170E1573}"/>
              </a:ext>
            </a:extLst>
          </p:cNvPr>
          <p:cNvSpPr>
            <a:spLocks noGrp="1"/>
          </p:cNvSpPr>
          <p:nvPr>
            <p:ph type="title"/>
          </p:nvPr>
        </p:nvSpPr>
        <p:spPr>
          <a:xfrm>
            <a:off x="2540000" y="594911"/>
            <a:ext cx="9144000" cy="914400"/>
          </a:xfrm>
        </p:spPr>
        <p:txBody>
          <a:bodyPr/>
          <a:lstStyle/>
          <a:p>
            <a:r>
              <a:rPr lang="en-US" dirty="0"/>
              <a:t>LCFF Base Year (2)</a:t>
            </a:r>
          </a:p>
        </p:txBody>
      </p:sp>
      <p:sp>
        <p:nvSpPr>
          <p:cNvPr id="3" name="Content Placeholder 2">
            <a:extLst>
              <a:ext uri="{FF2B5EF4-FFF2-40B4-BE49-F238E27FC236}">
                <a16:creationId xmlns:a16="http://schemas.microsoft.com/office/drawing/2014/main" id="{920271B8-20FA-474B-AF31-0DFBBFEB1705}"/>
              </a:ext>
            </a:extLst>
          </p:cNvPr>
          <p:cNvSpPr>
            <a:spLocks noGrp="1"/>
          </p:cNvSpPr>
          <p:nvPr>
            <p:ph idx="1"/>
          </p:nvPr>
        </p:nvSpPr>
        <p:spPr>
          <a:xfrm>
            <a:off x="2540000" y="1953006"/>
            <a:ext cx="9144000" cy="3896951"/>
          </a:xfrm>
        </p:spPr>
        <p:txBody>
          <a:bodyPr/>
          <a:lstStyle/>
          <a:p>
            <a:r>
              <a:rPr lang="en-US" sz="2800" dirty="0"/>
              <a:t>The LCFF base year process is a 4 year cycle</a:t>
            </a:r>
          </a:p>
          <a:p>
            <a:r>
              <a:rPr lang="en-US" sz="2800" dirty="0"/>
              <a:t>During the LCFF base year (Year 1) alternative forms are collected from as many students as possible</a:t>
            </a:r>
          </a:p>
          <a:p>
            <a:r>
              <a:rPr lang="en-US" sz="2800" dirty="0"/>
              <a:t>Collection can begin during the spring prior to the upcoming school year (as soon as the income eligibility guidelines for the upcoming school year have been released by USDA) through October 31</a:t>
            </a:r>
            <a:r>
              <a:rPr lang="en-US" sz="2800" baseline="30000" dirty="0"/>
              <a:t>st</a:t>
            </a:r>
            <a:r>
              <a:rPr lang="en-US" sz="2800" dirty="0"/>
              <a:t> of the school year </a:t>
            </a:r>
          </a:p>
          <a:p>
            <a:endParaRPr lang="en-US" sz="2400" dirty="0"/>
          </a:p>
        </p:txBody>
      </p:sp>
    </p:spTree>
    <p:extLst>
      <p:ext uri="{BB962C8B-B14F-4D97-AF65-F5344CB8AC3E}">
        <p14:creationId xmlns:p14="http://schemas.microsoft.com/office/powerpoint/2010/main" val="2809467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147C-E88A-3222-8100-1A3F7B7EFFA4}"/>
              </a:ext>
            </a:extLst>
          </p:cNvPr>
          <p:cNvSpPr>
            <a:spLocks noGrp="1"/>
          </p:cNvSpPr>
          <p:nvPr>
            <p:ph type="title"/>
          </p:nvPr>
        </p:nvSpPr>
        <p:spPr/>
        <p:txBody>
          <a:bodyPr/>
          <a:lstStyle/>
          <a:p>
            <a:r>
              <a:rPr lang="en-US" dirty="0"/>
              <a:t>LCFF Base Year (3)</a:t>
            </a:r>
          </a:p>
        </p:txBody>
      </p:sp>
      <p:sp>
        <p:nvSpPr>
          <p:cNvPr id="3" name="Content Placeholder 2">
            <a:extLst>
              <a:ext uri="{FF2B5EF4-FFF2-40B4-BE49-F238E27FC236}">
                <a16:creationId xmlns:a16="http://schemas.microsoft.com/office/drawing/2014/main" id="{4DF6CF20-E046-F608-A2D5-C00732E93B76}"/>
              </a:ext>
            </a:extLst>
          </p:cNvPr>
          <p:cNvSpPr>
            <a:spLocks noGrp="1"/>
          </p:cNvSpPr>
          <p:nvPr>
            <p:ph idx="1"/>
          </p:nvPr>
        </p:nvSpPr>
        <p:spPr/>
        <p:txBody>
          <a:bodyPr/>
          <a:lstStyle/>
          <a:p>
            <a:r>
              <a:rPr lang="en-US" sz="2800" dirty="0"/>
              <a:t>The forms are processed by the LEA and student eligibility is determined</a:t>
            </a:r>
          </a:p>
          <a:p>
            <a:r>
              <a:rPr lang="en-US" sz="2800" dirty="0"/>
              <a:t>Student eligibility is reported to CALPADS during the Fall 1 certification period</a:t>
            </a:r>
          </a:p>
          <a:p>
            <a:r>
              <a:rPr lang="en-US" sz="2800" dirty="0"/>
              <a:t>While LEAs can begin collecting alternative forms in the spring, the FRPM record must be submitted to CALPADS with a start date of July 1 or later in order for the eligibility to count for the upcoming school year</a:t>
            </a:r>
          </a:p>
          <a:p>
            <a:pPr marL="0" indent="0">
              <a:buNone/>
            </a:pPr>
            <a:endParaRPr lang="en-US" dirty="0"/>
          </a:p>
        </p:txBody>
      </p:sp>
    </p:spTree>
    <p:extLst>
      <p:ext uri="{BB962C8B-B14F-4D97-AF65-F5344CB8AC3E}">
        <p14:creationId xmlns:p14="http://schemas.microsoft.com/office/powerpoint/2010/main" val="55178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endParaRPr lang="en-US" dirty="0">
              <a:cs typeface="Arial"/>
            </a:endParaRPr>
          </a:p>
        </p:txBody>
      </p:sp>
      <p:sp>
        <p:nvSpPr>
          <p:cNvPr id="3" name="Content Placeholder 2"/>
          <p:cNvSpPr>
            <a:spLocks noGrp="1"/>
          </p:cNvSpPr>
          <p:nvPr>
            <p:ph sz="half" idx="1"/>
          </p:nvPr>
        </p:nvSpPr>
        <p:spPr>
          <a:xfrm>
            <a:off x="2663826" y="1752600"/>
            <a:ext cx="9528174" cy="4828569"/>
          </a:xfrm>
        </p:spPr>
        <p:txBody>
          <a:bodyPr/>
          <a:lstStyle/>
          <a:p>
            <a:pPr>
              <a:spcAft>
                <a:spcPts val="600"/>
              </a:spcAft>
            </a:pPr>
            <a:r>
              <a:rPr lang="en-US" sz="3000" dirty="0"/>
              <a:t>Housekeeping:</a:t>
            </a:r>
          </a:p>
          <a:p>
            <a:pPr lvl="1">
              <a:buSzPct val="75000"/>
              <a:buFont typeface="Courier New" panose="02070309020205020404" pitchFamily="49" charset="0"/>
              <a:buChar char="o"/>
            </a:pPr>
            <a:r>
              <a:rPr lang="en-US" sz="3000" dirty="0"/>
              <a:t>Line muted</a:t>
            </a:r>
          </a:p>
          <a:p>
            <a:pPr lvl="1">
              <a:buSzPct val="75000"/>
              <a:buFont typeface="Courier New" panose="02070309020205020404" pitchFamily="49" charset="0"/>
              <a:buChar char="o"/>
            </a:pPr>
            <a:r>
              <a:rPr lang="en-US" sz="3000" dirty="0"/>
              <a:t>Recorded</a:t>
            </a:r>
          </a:p>
          <a:p>
            <a:pPr lvl="1">
              <a:buSzPct val="75000"/>
              <a:buFont typeface="Courier New" panose="02070309020205020404" pitchFamily="49" charset="0"/>
              <a:buChar char="o"/>
            </a:pPr>
            <a:r>
              <a:rPr lang="en-US" sz="3000" dirty="0"/>
              <a:t>Use the Q&amp;A to provide feedback</a:t>
            </a:r>
            <a:endParaRPr lang="en-US" sz="3000" dirty="0">
              <a:cs typeface="Arial"/>
            </a:endParaRPr>
          </a:p>
          <a:p>
            <a:pPr lvl="1">
              <a:buSzPct val="75000"/>
              <a:buFont typeface="Courier New" panose="02070309020205020404" pitchFamily="49" charset="0"/>
              <a:buChar char="o"/>
            </a:pPr>
            <a:r>
              <a:rPr lang="en-US" sz="3000" dirty="0"/>
              <a:t>Questions: </a:t>
            </a:r>
            <a:r>
              <a:rPr lang="en-US" sz="3000" dirty="0">
                <a:solidFill>
                  <a:srgbClr val="0563C1"/>
                </a:solidFill>
                <a:hlinkClick r:id="rId3">
                  <a:extLst>
                    <a:ext uri="{A12FA001-AC4F-418D-AE19-62706E023703}">
                      <ahyp:hlinkClr xmlns:ahyp="http://schemas.microsoft.com/office/drawing/2018/hyperlinkcolor" val="tx"/>
                    </a:ext>
                  </a:extLst>
                </a:hlinkClick>
              </a:rPr>
              <a:t>UniversalMealsSY22@cde.ca.gov</a:t>
            </a:r>
            <a:r>
              <a:rPr lang="en-US" sz="3000" dirty="0">
                <a:solidFill>
                  <a:srgbClr val="0563C1"/>
                </a:solidFill>
              </a:rPr>
              <a:t> </a:t>
            </a:r>
            <a:endParaRPr lang="en-US" sz="3000" dirty="0">
              <a:solidFill>
                <a:srgbClr val="0563C1"/>
              </a:solidFill>
              <a:cs typeface="Arial"/>
            </a:endParaRPr>
          </a:p>
        </p:txBody>
      </p:sp>
      <p:pic>
        <p:nvPicPr>
          <p:cNvPr id="6" name="Content Placeholder 5" descr="After School Meals – Los Angeles Regional Food Bank.">
            <a:extLst>
              <a:ext uri="{FF2B5EF4-FFF2-40B4-BE49-F238E27FC236}">
                <a16:creationId xmlns:a16="http://schemas.microsoft.com/office/drawing/2014/main" id="{3C99D289-5CEE-41C9-9E2B-3ADEDF90F9E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45968" y="4688494"/>
            <a:ext cx="2992437" cy="1998056"/>
          </a:xfrm>
        </p:spPr>
      </p:pic>
    </p:spTree>
    <p:extLst>
      <p:ext uri="{BB962C8B-B14F-4D97-AF65-F5344CB8AC3E}">
        <p14:creationId xmlns:p14="http://schemas.microsoft.com/office/powerpoint/2010/main" val="3040646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F7BB-197E-4269-92C3-4A53F9098B96}"/>
              </a:ext>
            </a:extLst>
          </p:cNvPr>
          <p:cNvSpPr>
            <a:spLocks noGrp="1"/>
          </p:cNvSpPr>
          <p:nvPr>
            <p:ph type="title"/>
          </p:nvPr>
        </p:nvSpPr>
        <p:spPr>
          <a:xfrm>
            <a:off x="2540000" y="409882"/>
            <a:ext cx="9144000" cy="840658"/>
          </a:xfrm>
        </p:spPr>
        <p:txBody>
          <a:bodyPr/>
          <a:lstStyle/>
          <a:p>
            <a:r>
              <a:rPr lang="en-US" dirty="0"/>
              <a:t>LCFF Non-Base Years</a:t>
            </a:r>
          </a:p>
        </p:txBody>
      </p:sp>
      <p:sp>
        <p:nvSpPr>
          <p:cNvPr id="3" name="Content Placeholder 2">
            <a:extLst>
              <a:ext uri="{FF2B5EF4-FFF2-40B4-BE49-F238E27FC236}">
                <a16:creationId xmlns:a16="http://schemas.microsoft.com/office/drawing/2014/main" id="{CF2B1FCE-5DC0-4E89-84CB-3F7D359E6B65}"/>
              </a:ext>
            </a:extLst>
          </p:cNvPr>
          <p:cNvSpPr>
            <a:spLocks noGrp="1"/>
          </p:cNvSpPr>
          <p:nvPr>
            <p:ph idx="1"/>
          </p:nvPr>
        </p:nvSpPr>
        <p:spPr>
          <a:xfrm>
            <a:off x="2540000" y="1784554"/>
            <a:ext cx="9537700" cy="4911213"/>
          </a:xfrm>
        </p:spPr>
        <p:txBody>
          <a:bodyPr/>
          <a:lstStyle/>
          <a:p>
            <a:r>
              <a:rPr lang="en-US" sz="2900" dirty="0"/>
              <a:t>During the three subsequent school years (Years 2, 3, and 4) forms cannot be collected from continuing students</a:t>
            </a:r>
          </a:p>
          <a:p>
            <a:pPr lvl="1"/>
            <a:r>
              <a:rPr lang="en-US" sz="2900" dirty="0"/>
              <a:t>This is true even if the student did not submit a form during the base year collection or if the student was determined to be “paid” eligible during the base year collection </a:t>
            </a:r>
          </a:p>
          <a:p>
            <a:r>
              <a:rPr lang="en-US" sz="2900" dirty="0"/>
              <a:t>Forms are collected from newly enrolled students only</a:t>
            </a:r>
          </a:p>
        </p:txBody>
      </p:sp>
    </p:spTree>
    <p:extLst>
      <p:ext uri="{BB962C8B-B14F-4D97-AF65-F5344CB8AC3E}">
        <p14:creationId xmlns:p14="http://schemas.microsoft.com/office/powerpoint/2010/main" val="3149271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2D9E-B0A3-4BED-B09F-8AC635EF0918}"/>
              </a:ext>
            </a:extLst>
          </p:cNvPr>
          <p:cNvSpPr>
            <a:spLocks noGrp="1"/>
          </p:cNvSpPr>
          <p:nvPr>
            <p:ph type="title"/>
          </p:nvPr>
        </p:nvSpPr>
        <p:spPr>
          <a:xfrm>
            <a:off x="2540000" y="674124"/>
            <a:ext cx="9144000" cy="1032387"/>
          </a:xfrm>
        </p:spPr>
        <p:txBody>
          <a:bodyPr/>
          <a:lstStyle/>
          <a:p>
            <a:r>
              <a:rPr lang="en-US" dirty="0"/>
              <a:t>LCFF Non-Base Year CALPADS Reporting</a:t>
            </a:r>
          </a:p>
        </p:txBody>
      </p:sp>
      <p:sp>
        <p:nvSpPr>
          <p:cNvPr id="3" name="Content Placeholder 2">
            <a:extLst>
              <a:ext uri="{FF2B5EF4-FFF2-40B4-BE49-F238E27FC236}">
                <a16:creationId xmlns:a16="http://schemas.microsoft.com/office/drawing/2014/main" id="{4B5B1F13-A1C4-4067-AFBC-145C65F2705A}"/>
              </a:ext>
            </a:extLst>
          </p:cNvPr>
          <p:cNvSpPr>
            <a:spLocks noGrp="1"/>
          </p:cNvSpPr>
          <p:nvPr>
            <p:ph idx="1"/>
          </p:nvPr>
        </p:nvSpPr>
        <p:spPr>
          <a:xfrm>
            <a:off x="2540000" y="2336697"/>
            <a:ext cx="9144000" cy="4778478"/>
          </a:xfrm>
        </p:spPr>
        <p:txBody>
          <a:bodyPr/>
          <a:lstStyle/>
          <a:p>
            <a:r>
              <a:rPr lang="en-US" sz="3000" dirty="0"/>
              <a:t>Eligibility determined during the base year is reported in CALPADS during years 2, 3, and 4</a:t>
            </a:r>
          </a:p>
          <a:p>
            <a:r>
              <a:rPr lang="en-US" sz="3000" dirty="0"/>
              <a:t>CALPADS does not roll student eligibility over from year to year, the eligibility information must be reported annually in order for the student eligibility to be included in the UPC for that school year</a:t>
            </a:r>
          </a:p>
          <a:p>
            <a:endParaRPr lang="en-US" sz="3000" dirty="0"/>
          </a:p>
        </p:txBody>
      </p:sp>
    </p:spTree>
    <p:extLst>
      <p:ext uri="{BB962C8B-B14F-4D97-AF65-F5344CB8AC3E}">
        <p14:creationId xmlns:p14="http://schemas.microsoft.com/office/powerpoint/2010/main" val="3778227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189C-5407-43E2-B671-1A2F78A55D7A}"/>
              </a:ext>
            </a:extLst>
          </p:cNvPr>
          <p:cNvSpPr>
            <a:spLocks noGrp="1"/>
          </p:cNvSpPr>
          <p:nvPr>
            <p:ph type="title"/>
          </p:nvPr>
        </p:nvSpPr>
        <p:spPr>
          <a:xfrm>
            <a:off x="2540000" y="379465"/>
            <a:ext cx="9144000" cy="1061883"/>
          </a:xfrm>
        </p:spPr>
        <p:txBody>
          <a:bodyPr/>
          <a:lstStyle/>
          <a:p>
            <a:r>
              <a:rPr lang="en-US" dirty="0"/>
              <a:t>Retention of Forms (1)</a:t>
            </a:r>
          </a:p>
        </p:txBody>
      </p:sp>
      <p:sp>
        <p:nvSpPr>
          <p:cNvPr id="3" name="Content Placeholder 2">
            <a:extLst>
              <a:ext uri="{FF2B5EF4-FFF2-40B4-BE49-F238E27FC236}">
                <a16:creationId xmlns:a16="http://schemas.microsoft.com/office/drawing/2014/main" id="{50073262-01AB-4BBB-A33F-BE1BF1F700D8}"/>
              </a:ext>
            </a:extLst>
          </p:cNvPr>
          <p:cNvSpPr>
            <a:spLocks noGrp="1"/>
          </p:cNvSpPr>
          <p:nvPr>
            <p:ph idx="1"/>
          </p:nvPr>
        </p:nvSpPr>
        <p:spPr>
          <a:xfrm>
            <a:off x="2540000" y="1578077"/>
            <a:ext cx="9144000" cy="5176683"/>
          </a:xfrm>
        </p:spPr>
        <p:txBody>
          <a:bodyPr/>
          <a:lstStyle/>
          <a:p>
            <a:r>
              <a:rPr lang="en-US" sz="2400" dirty="0"/>
              <a:t>Alternative income forms must be retained through the end of the LCFF cycle and in accordance with regular retention requirements </a:t>
            </a:r>
          </a:p>
          <a:p>
            <a:r>
              <a:rPr lang="en-US" sz="2400" dirty="0"/>
              <a:t>Forms will be reviewed during the annual audit each year, if a form does not exist to support the student eligibility reported in CALPADS, then the LEA will receive an audit finding and a reduction in the UPC</a:t>
            </a:r>
            <a:endParaRPr lang="en-US" sz="2400" dirty="0">
              <a:cs typeface="Arial"/>
            </a:endParaRPr>
          </a:p>
          <a:p>
            <a:r>
              <a:rPr lang="en-US" sz="2400" dirty="0"/>
              <a:t>Students identified through direct certification, or as foster, homeless, migrant, or EL do not need an alternate form on file, but should have documentation identifying them as directly certified, foster, homeless, migrant, or EL</a:t>
            </a:r>
            <a:endParaRPr lang="en-US" sz="2400" dirty="0">
              <a:cs typeface="Arial"/>
            </a:endParaRPr>
          </a:p>
        </p:txBody>
      </p:sp>
    </p:spTree>
    <p:extLst>
      <p:ext uri="{BB962C8B-B14F-4D97-AF65-F5344CB8AC3E}">
        <p14:creationId xmlns:p14="http://schemas.microsoft.com/office/powerpoint/2010/main" val="179891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CA88-2566-4989-81E9-AC83521396CB}"/>
              </a:ext>
            </a:extLst>
          </p:cNvPr>
          <p:cNvSpPr>
            <a:spLocks noGrp="1"/>
          </p:cNvSpPr>
          <p:nvPr>
            <p:ph type="title"/>
          </p:nvPr>
        </p:nvSpPr>
        <p:spPr>
          <a:xfrm>
            <a:off x="2540000" y="790461"/>
            <a:ext cx="9144000" cy="575733"/>
          </a:xfrm>
        </p:spPr>
        <p:txBody>
          <a:bodyPr/>
          <a:lstStyle/>
          <a:p>
            <a:r>
              <a:rPr lang="en-US" dirty="0"/>
              <a:t>Retention of Forms (2)</a:t>
            </a:r>
          </a:p>
        </p:txBody>
      </p:sp>
      <p:sp>
        <p:nvSpPr>
          <p:cNvPr id="3" name="Content Placeholder 2">
            <a:extLst>
              <a:ext uri="{FF2B5EF4-FFF2-40B4-BE49-F238E27FC236}">
                <a16:creationId xmlns:a16="http://schemas.microsoft.com/office/drawing/2014/main" id="{CB190C87-8974-4144-A5F1-0A7864AD2065}"/>
              </a:ext>
            </a:extLst>
          </p:cNvPr>
          <p:cNvSpPr>
            <a:spLocks noGrp="1"/>
          </p:cNvSpPr>
          <p:nvPr>
            <p:ph idx="1"/>
          </p:nvPr>
        </p:nvSpPr>
        <p:spPr>
          <a:xfrm>
            <a:off x="2540000" y="1610364"/>
            <a:ext cx="9144000" cy="4900605"/>
          </a:xfrm>
        </p:spPr>
        <p:txBody>
          <a:bodyPr/>
          <a:lstStyle/>
          <a:p>
            <a:r>
              <a:rPr lang="en-US" sz="2800" dirty="0"/>
              <a:t>Alternative forms would fall under the requirements for Class 3 Disposable records:</a:t>
            </a:r>
          </a:p>
          <a:p>
            <a:pPr lvl="1"/>
            <a:r>
              <a:rPr lang="en-US" sz="2400" b="1" dirty="0"/>
              <a:t>Title 5, </a:t>
            </a:r>
            <a:r>
              <a:rPr lang="en-US" sz="2400" b="1" i="1" dirty="0"/>
              <a:t>California Code of Regulations</a:t>
            </a:r>
            <a:r>
              <a:rPr lang="en-US" sz="2400" b="1" dirty="0"/>
              <a:t>, Division 1, Chapter 16, Subsection 16026</a:t>
            </a:r>
          </a:p>
          <a:p>
            <a:pPr lvl="1" indent="0">
              <a:buNone/>
            </a:pPr>
            <a:r>
              <a:rPr lang="en-US" sz="2400" dirty="0"/>
              <a:t>A Class 3-Disposable record shall not be destroyed until after the third July 1 succeeding the completion of the audit required by California </a:t>
            </a:r>
            <a:r>
              <a:rPr lang="en-US" sz="2400" i="1" dirty="0"/>
              <a:t>Education Code </a:t>
            </a:r>
            <a:r>
              <a:rPr lang="en-US" sz="2400" dirty="0"/>
              <a:t>Section 41020 or of any other legally required audit, or after the ending date of any retention period required by any agency other than the State of California, whichever date is later. A continuing record shall not be destroyed until the fourth year after it has been classified as Class 3 -Disposable.</a:t>
            </a:r>
          </a:p>
          <a:p>
            <a:endParaRPr lang="en-US" sz="2400" dirty="0"/>
          </a:p>
          <a:p>
            <a:pPr marL="457200" lvl="1" indent="0">
              <a:buNone/>
            </a:pPr>
            <a:endParaRPr lang="en-US" dirty="0"/>
          </a:p>
        </p:txBody>
      </p:sp>
    </p:spTree>
    <p:extLst>
      <p:ext uri="{BB962C8B-B14F-4D97-AF65-F5344CB8AC3E}">
        <p14:creationId xmlns:p14="http://schemas.microsoft.com/office/powerpoint/2010/main" val="1768670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21B8-4AEA-8FDE-5EDF-8FC1F008968B}"/>
              </a:ext>
            </a:extLst>
          </p:cNvPr>
          <p:cNvSpPr>
            <a:spLocks noGrp="1"/>
          </p:cNvSpPr>
          <p:nvPr>
            <p:ph type="title"/>
          </p:nvPr>
        </p:nvSpPr>
        <p:spPr/>
        <p:txBody>
          <a:bodyPr/>
          <a:lstStyle/>
          <a:p>
            <a:r>
              <a:rPr lang="en-US" dirty="0"/>
              <a:t>Retention of Forms (3)</a:t>
            </a:r>
            <a:endParaRPr lang="en-US" b="1" dirty="0"/>
          </a:p>
        </p:txBody>
      </p:sp>
      <p:sp>
        <p:nvSpPr>
          <p:cNvPr id="3" name="Content Placeholder 2">
            <a:extLst>
              <a:ext uri="{FF2B5EF4-FFF2-40B4-BE49-F238E27FC236}">
                <a16:creationId xmlns:a16="http://schemas.microsoft.com/office/drawing/2014/main" id="{5D98058F-6527-CBA1-4FFB-1D9F54902D62}"/>
              </a:ext>
            </a:extLst>
          </p:cNvPr>
          <p:cNvSpPr>
            <a:spLocks noGrp="1"/>
          </p:cNvSpPr>
          <p:nvPr>
            <p:ph idx="1"/>
          </p:nvPr>
        </p:nvSpPr>
        <p:spPr/>
        <p:txBody>
          <a:bodyPr/>
          <a:lstStyle/>
          <a:p>
            <a:r>
              <a:rPr lang="en-US" sz="3200" dirty="0"/>
              <a:t>The three-year retention period for LEAs collecting annually would begin at the end of each school year.</a:t>
            </a:r>
          </a:p>
          <a:p>
            <a:r>
              <a:rPr lang="en-US" sz="3200" dirty="0"/>
              <a:t>The three-year retention period for LEAs that have established an LCFF base year would begin after the end of the four year cycle.</a:t>
            </a:r>
          </a:p>
          <a:p>
            <a:endParaRPr lang="en-US" dirty="0"/>
          </a:p>
        </p:txBody>
      </p:sp>
    </p:spTree>
    <p:extLst>
      <p:ext uri="{BB962C8B-B14F-4D97-AF65-F5344CB8AC3E}">
        <p14:creationId xmlns:p14="http://schemas.microsoft.com/office/powerpoint/2010/main" val="68902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49CA-C314-4304-8CE7-7B448D64084B}"/>
              </a:ext>
            </a:extLst>
          </p:cNvPr>
          <p:cNvSpPr>
            <a:spLocks noGrp="1"/>
          </p:cNvSpPr>
          <p:nvPr>
            <p:ph type="title"/>
          </p:nvPr>
        </p:nvSpPr>
        <p:spPr>
          <a:xfrm>
            <a:off x="2540000" y="304800"/>
            <a:ext cx="9144000" cy="1143000"/>
          </a:xfrm>
        </p:spPr>
        <p:txBody>
          <a:bodyPr/>
          <a:lstStyle/>
          <a:p>
            <a:r>
              <a:rPr lang="en-US" dirty="0"/>
              <a:t>Alternative Form Templates (1)</a:t>
            </a:r>
          </a:p>
        </p:txBody>
      </p:sp>
      <p:sp>
        <p:nvSpPr>
          <p:cNvPr id="3" name="Content Placeholder 2">
            <a:extLst>
              <a:ext uri="{FF2B5EF4-FFF2-40B4-BE49-F238E27FC236}">
                <a16:creationId xmlns:a16="http://schemas.microsoft.com/office/drawing/2014/main" id="{296C07A8-C212-497F-AD0B-7888F5045437}"/>
              </a:ext>
            </a:extLst>
          </p:cNvPr>
          <p:cNvSpPr>
            <a:spLocks noGrp="1"/>
          </p:cNvSpPr>
          <p:nvPr>
            <p:ph idx="1"/>
          </p:nvPr>
        </p:nvSpPr>
        <p:spPr>
          <a:xfrm>
            <a:off x="2540000" y="1752600"/>
            <a:ext cx="9144000" cy="4876800"/>
          </a:xfrm>
        </p:spPr>
        <p:txBody>
          <a:bodyPr/>
          <a:lstStyle/>
          <a:p>
            <a:r>
              <a:rPr lang="en-US" sz="2600" dirty="0"/>
              <a:t>Links to the alternative household income form templates are available on the CDE’s LCFF FAQs page under the heading Unduplicated Pupils at Schools with Provision 2 and 3 or CEP Status</a:t>
            </a:r>
          </a:p>
          <a:p>
            <a:r>
              <a:rPr lang="en-US" sz="2600" dirty="0"/>
              <a:t>Multiple forms are available to allow LEAs to select the template that best meets their needs</a:t>
            </a:r>
          </a:p>
          <a:p>
            <a:r>
              <a:rPr lang="en-US" sz="2600" dirty="0"/>
              <a:t>The forms are titled Household Income Data Collection Form Sample 1 through Household Income Data Collection Form Sample 5</a:t>
            </a:r>
          </a:p>
          <a:p>
            <a:r>
              <a:rPr lang="en-US" sz="2600" dirty="0"/>
              <a:t>A link to available translations is included under the description of each form</a:t>
            </a:r>
          </a:p>
        </p:txBody>
      </p:sp>
    </p:spTree>
    <p:extLst>
      <p:ext uri="{BB962C8B-B14F-4D97-AF65-F5344CB8AC3E}">
        <p14:creationId xmlns:p14="http://schemas.microsoft.com/office/powerpoint/2010/main" val="1224412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B60B-233E-4BD7-ACFE-AB863700C3F5}"/>
              </a:ext>
            </a:extLst>
          </p:cNvPr>
          <p:cNvSpPr>
            <a:spLocks noGrp="1"/>
          </p:cNvSpPr>
          <p:nvPr>
            <p:ph type="title"/>
          </p:nvPr>
        </p:nvSpPr>
        <p:spPr>
          <a:xfrm>
            <a:off x="2540000" y="431800"/>
            <a:ext cx="9144000" cy="1143000"/>
          </a:xfrm>
        </p:spPr>
        <p:txBody>
          <a:bodyPr/>
          <a:lstStyle/>
          <a:p>
            <a:r>
              <a:rPr lang="en-US" dirty="0"/>
              <a:t>Alternative Form Templates (2)</a:t>
            </a:r>
          </a:p>
        </p:txBody>
      </p:sp>
      <p:sp>
        <p:nvSpPr>
          <p:cNvPr id="3" name="Content Placeholder 2">
            <a:extLst>
              <a:ext uri="{FF2B5EF4-FFF2-40B4-BE49-F238E27FC236}">
                <a16:creationId xmlns:a16="http://schemas.microsoft.com/office/drawing/2014/main" id="{237B05BB-263C-4000-B7FB-8C4E77E8E9C6}"/>
              </a:ext>
            </a:extLst>
          </p:cNvPr>
          <p:cNvSpPr>
            <a:spLocks noGrp="1"/>
          </p:cNvSpPr>
          <p:nvPr>
            <p:ph idx="1"/>
          </p:nvPr>
        </p:nvSpPr>
        <p:spPr>
          <a:xfrm>
            <a:off x="2540000" y="1574800"/>
            <a:ext cx="9144000" cy="5401187"/>
          </a:xfrm>
        </p:spPr>
        <p:txBody>
          <a:bodyPr/>
          <a:lstStyle/>
          <a:p>
            <a:r>
              <a:rPr lang="en-US" sz="3000" dirty="0"/>
              <a:t>The CDE does not update these forms on an annual basis </a:t>
            </a:r>
          </a:p>
          <a:p>
            <a:r>
              <a:rPr lang="en-US" sz="3000" dirty="0"/>
              <a:t>As noted in the description for the forms that need annual updates, the LEA is responsible for ensuring that the forms they use are updated with the appropriate income eligibility guidelines for the year</a:t>
            </a:r>
          </a:p>
        </p:txBody>
      </p:sp>
    </p:spTree>
    <p:extLst>
      <p:ext uri="{BB962C8B-B14F-4D97-AF65-F5344CB8AC3E}">
        <p14:creationId xmlns:p14="http://schemas.microsoft.com/office/powerpoint/2010/main" val="3884420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440A-32F6-4C04-9A35-13F049725AD7}"/>
              </a:ext>
            </a:extLst>
          </p:cNvPr>
          <p:cNvSpPr>
            <a:spLocks noGrp="1"/>
          </p:cNvSpPr>
          <p:nvPr>
            <p:ph type="title"/>
          </p:nvPr>
        </p:nvSpPr>
        <p:spPr>
          <a:xfrm>
            <a:off x="2559050" y="123825"/>
            <a:ext cx="9144000" cy="1143000"/>
          </a:xfrm>
        </p:spPr>
        <p:txBody>
          <a:bodyPr/>
          <a:lstStyle/>
          <a:p>
            <a:r>
              <a:rPr lang="en-US" dirty="0"/>
              <a:t>Alternate Income Form (1)</a:t>
            </a:r>
          </a:p>
        </p:txBody>
      </p:sp>
      <p:pic>
        <p:nvPicPr>
          <p:cNvPr id="5" name="Content Placeholder 4" descr="Example of the Alternate Income Form, Sample Form 1">
            <a:extLst>
              <a:ext uri="{FF2B5EF4-FFF2-40B4-BE49-F238E27FC236}">
                <a16:creationId xmlns:a16="http://schemas.microsoft.com/office/drawing/2014/main" id="{0796F51A-49B3-470E-8219-D5CB0FCE7C10}"/>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479390" y="991302"/>
            <a:ext cx="5540910" cy="5942898"/>
          </a:xfrm>
        </p:spPr>
      </p:pic>
    </p:spTree>
    <p:extLst>
      <p:ext uri="{BB962C8B-B14F-4D97-AF65-F5344CB8AC3E}">
        <p14:creationId xmlns:p14="http://schemas.microsoft.com/office/powerpoint/2010/main" val="3519722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4F8A430-86C2-4242-BAC4-38D6FD511D6A}"/>
              </a:ext>
            </a:extLst>
          </p:cNvPr>
          <p:cNvSpPr>
            <a:spLocks noGrp="1"/>
          </p:cNvSpPr>
          <p:nvPr>
            <p:ph type="title"/>
          </p:nvPr>
        </p:nvSpPr>
        <p:spPr>
          <a:xfrm>
            <a:off x="2621139" y="95250"/>
            <a:ext cx="9144000" cy="1143000"/>
          </a:xfrm>
        </p:spPr>
        <p:txBody>
          <a:bodyPr/>
          <a:lstStyle/>
          <a:p>
            <a:r>
              <a:rPr lang="en-US" dirty="0"/>
              <a:t>Alternate Income Form (2)</a:t>
            </a:r>
          </a:p>
        </p:txBody>
      </p:sp>
      <p:pic>
        <p:nvPicPr>
          <p:cNvPr id="5" name="Content Placeholder 4" descr="Example of Alternate Income Form, Sample Form 3&#10;">
            <a:extLst>
              <a:ext uri="{FF2B5EF4-FFF2-40B4-BE49-F238E27FC236}">
                <a16:creationId xmlns:a16="http://schemas.microsoft.com/office/drawing/2014/main" id="{32AF55E1-0AE6-4EE1-84A1-B5DA52B3554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391812" y="1028700"/>
            <a:ext cx="5730383" cy="5524500"/>
          </a:xfrm>
        </p:spPr>
      </p:pic>
    </p:spTree>
    <p:extLst>
      <p:ext uri="{BB962C8B-B14F-4D97-AF65-F5344CB8AC3E}">
        <p14:creationId xmlns:p14="http://schemas.microsoft.com/office/powerpoint/2010/main" val="406444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895459-DEC9-4CBC-BEC2-82F1FB4D4169}"/>
              </a:ext>
            </a:extLst>
          </p:cNvPr>
          <p:cNvSpPr>
            <a:spLocks noGrp="1"/>
          </p:cNvSpPr>
          <p:nvPr>
            <p:ph type="title"/>
          </p:nvPr>
        </p:nvSpPr>
        <p:spPr>
          <a:xfrm>
            <a:off x="2540000" y="114300"/>
            <a:ext cx="9144000" cy="1143000"/>
          </a:xfrm>
        </p:spPr>
        <p:txBody>
          <a:bodyPr/>
          <a:lstStyle/>
          <a:p>
            <a:r>
              <a:rPr lang="en-US" dirty="0"/>
              <a:t>Alternate Income Form (3)</a:t>
            </a:r>
          </a:p>
        </p:txBody>
      </p:sp>
      <p:pic>
        <p:nvPicPr>
          <p:cNvPr id="7" name="Content Placeholder 6" descr="Example of Alternate Income Form, Sample Form 4">
            <a:extLst>
              <a:ext uri="{FF2B5EF4-FFF2-40B4-BE49-F238E27FC236}">
                <a16:creationId xmlns:a16="http://schemas.microsoft.com/office/drawing/2014/main" id="{6B1DCFB9-0FD7-451B-A834-EF5D121AB8F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266678" y="1076325"/>
            <a:ext cx="5958750" cy="5343525"/>
          </a:xfrm>
        </p:spPr>
      </p:pic>
    </p:spTree>
    <p:extLst>
      <p:ext uri="{BB962C8B-B14F-4D97-AF65-F5344CB8AC3E}">
        <p14:creationId xmlns:p14="http://schemas.microsoft.com/office/powerpoint/2010/main" val="413605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5" name="Content Placeholder 4">
            <a:extLst>
              <a:ext uri="{FF2B5EF4-FFF2-40B4-BE49-F238E27FC236}">
                <a16:creationId xmlns:a16="http://schemas.microsoft.com/office/drawing/2014/main" id="{8EE6B983-8046-4E94-A3F1-4390AC74C891}"/>
              </a:ext>
            </a:extLst>
          </p:cNvPr>
          <p:cNvSpPr>
            <a:spLocks noGrp="1"/>
          </p:cNvSpPr>
          <p:nvPr>
            <p:ph sz="quarter" idx="14"/>
          </p:nvPr>
        </p:nvSpPr>
        <p:spPr>
          <a:xfrm>
            <a:off x="2640806" y="2009774"/>
            <a:ext cx="7436643" cy="2006600"/>
          </a:xfrm>
        </p:spPr>
        <p:txBody>
          <a:bodyPr/>
          <a:lstStyle/>
          <a:p>
            <a:r>
              <a:rPr lang="en-US" sz="3000" dirty="0"/>
              <a:t>Universal Meals (UM) Overview</a:t>
            </a:r>
          </a:p>
          <a:p>
            <a:r>
              <a:rPr lang="en-US" sz="3000" dirty="0"/>
              <a:t>Meal Counting and Claiming under UM</a:t>
            </a:r>
          </a:p>
          <a:p>
            <a:r>
              <a:rPr lang="en-US" sz="3000" dirty="0"/>
              <a:t>Alternative Income Forms</a:t>
            </a:r>
          </a:p>
          <a:p>
            <a:r>
              <a:rPr lang="en-US" sz="3000" dirty="0"/>
              <a:t>Panelists/Best Practices</a:t>
            </a:r>
          </a:p>
          <a:p>
            <a:r>
              <a:rPr lang="en-US" sz="3000" dirty="0"/>
              <a:t>FAQ</a:t>
            </a:r>
          </a:p>
          <a:p>
            <a:r>
              <a:rPr lang="en-US" sz="3000" dirty="0"/>
              <a:t>Resource Guides</a:t>
            </a:r>
          </a:p>
        </p:txBody>
      </p:sp>
      <p:pic>
        <p:nvPicPr>
          <p:cNvPr id="8" name="Content Placeholder 7" descr="Students eating lunch.">
            <a:extLst>
              <a:ext uri="{FF2B5EF4-FFF2-40B4-BE49-F238E27FC236}">
                <a16:creationId xmlns:a16="http://schemas.microsoft.com/office/drawing/2014/main" id="{9B5AC919-76DD-4208-90CE-6C75CA5270B2}"/>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073777" y="3270248"/>
            <a:ext cx="3352940" cy="2006600"/>
          </a:xfrm>
        </p:spPr>
      </p:pic>
    </p:spTree>
    <p:extLst>
      <p:ext uri="{BB962C8B-B14F-4D97-AF65-F5344CB8AC3E}">
        <p14:creationId xmlns:p14="http://schemas.microsoft.com/office/powerpoint/2010/main" val="2236811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8CC1-2B66-499A-8CCC-6015C5659CEF}"/>
              </a:ext>
            </a:extLst>
          </p:cNvPr>
          <p:cNvSpPr>
            <a:spLocks noGrp="1"/>
          </p:cNvSpPr>
          <p:nvPr>
            <p:ph type="title"/>
          </p:nvPr>
        </p:nvSpPr>
        <p:spPr>
          <a:xfrm>
            <a:off x="2540000" y="703473"/>
            <a:ext cx="9144000" cy="1143000"/>
          </a:xfrm>
        </p:spPr>
        <p:txBody>
          <a:bodyPr/>
          <a:lstStyle/>
          <a:p>
            <a:r>
              <a:rPr lang="en-US" dirty="0"/>
              <a:t>Developing An Alternative Form (1)</a:t>
            </a:r>
          </a:p>
        </p:txBody>
      </p:sp>
      <p:sp>
        <p:nvSpPr>
          <p:cNvPr id="3" name="Content Placeholder 2">
            <a:extLst>
              <a:ext uri="{FF2B5EF4-FFF2-40B4-BE49-F238E27FC236}">
                <a16:creationId xmlns:a16="http://schemas.microsoft.com/office/drawing/2014/main" id="{6D47F1CC-8E6F-42CB-A6E9-489517EDF047}"/>
              </a:ext>
            </a:extLst>
          </p:cNvPr>
          <p:cNvSpPr>
            <a:spLocks noGrp="1"/>
          </p:cNvSpPr>
          <p:nvPr>
            <p:ph idx="1"/>
          </p:nvPr>
        </p:nvSpPr>
        <p:spPr>
          <a:xfrm>
            <a:off x="2540000" y="2231489"/>
            <a:ext cx="9144000" cy="3221860"/>
          </a:xfrm>
        </p:spPr>
        <p:txBody>
          <a:bodyPr/>
          <a:lstStyle/>
          <a:p>
            <a:r>
              <a:rPr lang="en-US" dirty="0"/>
              <a:t>LEAs are not required to use any of the CDE templates, they can develop their own alternative form</a:t>
            </a:r>
          </a:p>
          <a:p>
            <a:r>
              <a:rPr lang="en-US" dirty="0"/>
              <a:t>Forms developed by LEAs are not approved by the CDE</a:t>
            </a:r>
          </a:p>
          <a:p>
            <a:endParaRPr lang="en-US" dirty="0"/>
          </a:p>
        </p:txBody>
      </p:sp>
    </p:spTree>
    <p:extLst>
      <p:ext uri="{BB962C8B-B14F-4D97-AF65-F5344CB8AC3E}">
        <p14:creationId xmlns:p14="http://schemas.microsoft.com/office/powerpoint/2010/main" val="2665153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D542-50EB-D60F-D1AD-67B46C5CA933}"/>
              </a:ext>
            </a:extLst>
          </p:cNvPr>
          <p:cNvSpPr>
            <a:spLocks noGrp="1"/>
          </p:cNvSpPr>
          <p:nvPr>
            <p:ph type="title"/>
          </p:nvPr>
        </p:nvSpPr>
        <p:spPr>
          <a:xfrm>
            <a:off x="2540000" y="446182"/>
            <a:ext cx="9144000" cy="899711"/>
          </a:xfrm>
        </p:spPr>
        <p:txBody>
          <a:bodyPr/>
          <a:lstStyle/>
          <a:p>
            <a:r>
              <a:rPr lang="en-US" dirty="0"/>
              <a:t>Developing An Alternative Form (2)</a:t>
            </a:r>
          </a:p>
        </p:txBody>
      </p:sp>
      <p:sp>
        <p:nvSpPr>
          <p:cNvPr id="3" name="Content Placeholder 2">
            <a:extLst>
              <a:ext uri="{FF2B5EF4-FFF2-40B4-BE49-F238E27FC236}">
                <a16:creationId xmlns:a16="http://schemas.microsoft.com/office/drawing/2014/main" id="{8EFDE6AA-2837-84B4-B7F8-DA4BBBB17275}"/>
              </a:ext>
            </a:extLst>
          </p:cNvPr>
          <p:cNvSpPr>
            <a:spLocks noGrp="1"/>
          </p:cNvSpPr>
          <p:nvPr>
            <p:ph idx="1"/>
          </p:nvPr>
        </p:nvSpPr>
        <p:spPr>
          <a:xfrm>
            <a:off x="2540000" y="1509311"/>
            <a:ext cx="9144000" cy="4452651"/>
          </a:xfrm>
        </p:spPr>
        <p:txBody>
          <a:bodyPr/>
          <a:lstStyle/>
          <a:p>
            <a:r>
              <a:rPr lang="en-US" sz="2600" dirty="0"/>
              <a:t>Forms that contain the following minimum information would be considered valid documentation of FRPM eligibility:</a:t>
            </a:r>
          </a:p>
          <a:p>
            <a:pPr lvl="1"/>
            <a:r>
              <a:rPr lang="en-US" sz="2400" dirty="0"/>
              <a:t>Information sufficient to identify the pupil(s)</a:t>
            </a:r>
          </a:p>
          <a:p>
            <a:pPr lvl="1"/>
            <a:r>
              <a:rPr lang="en-US" sz="2400" dirty="0"/>
              <a:t>Information sufficient to determine that the pupil or household meets federal income eligibility criteria sufficient to qualify for either a free or reduced-priced meal under the Richard B. Russell National School Lunch Act (Public Law 113-79)</a:t>
            </a:r>
          </a:p>
          <a:p>
            <a:pPr lvl="1"/>
            <a:r>
              <a:rPr lang="en-US" sz="2400" dirty="0"/>
              <a:t>Certification that information is true and correct by the pupil’s adult household member</a:t>
            </a:r>
          </a:p>
        </p:txBody>
      </p:sp>
    </p:spTree>
    <p:extLst>
      <p:ext uri="{BB962C8B-B14F-4D97-AF65-F5344CB8AC3E}">
        <p14:creationId xmlns:p14="http://schemas.microsoft.com/office/powerpoint/2010/main" val="3338851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CFF8B-A2E2-4781-8762-B0EA79715442}"/>
              </a:ext>
            </a:extLst>
          </p:cNvPr>
          <p:cNvSpPr>
            <a:spLocks noGrp="1"/>
          </p:cNvSpPr>
          <p:nvPr>
            <p:ph type="title"/>
          </p:nvPr>
        </p:nvSpPr>
        <p:spPr>
          <a:xfrm>
            <a:off x="2247900" y="391160"/>
            <a:ext cx="9867900" cy="1143000"/>
          </a:xfrm>
        </p:spPr>
        <p:txBody>
          <a:bodyPr/>
          <a:lstStyle/>
          <a:p>
            <a:r>
              <a:rPr lang="en-US" dirty="0"/>
              <a:t>Meal Applications versus</a:t>
            </a:r>
            <a:br>
              <a:rPr lang="en-US" dirty="0"/>
            </a:br>
            <a:r>
              <a:rPr lang="en-US" dirty="0"/>
              <a:t>Alternate Income Forms</a:t>
            </a:r>
          </a:p>
        </p:txBody>
      </p:sp>
      <p:graphicFrame>
        <p:nvGraphicFramePr>
          <p:cNvPr id="7" name="Content Placeholder 6" descr="Describes the differences between meal programs, applications and whether or not alternate income forms are optional.">
            <a:extLst>
              <a:ext uri="{FF2B5EF4-FFF2-40B4-BE49-F238E27FC236}">
                <a16:creationId xmlns:a16="http://schemas.microsoft.com/office/drawing/2014/main" id="{72939634-B150-4E64-B1EE-1F3AA962753C}"/>
              </a:ext>
            </a:extLst>
          </p:cNvPr>
          <p:cNvGraphicFramePr>
            <a:graphicFrameLocks noGrp="1"/>
          </p:cNvGraphicFramePr>
          <p:nvPr>
            <p:ph idx="1"/>
            <p:extLst>
              <p:ext uri="{D42A27DB-BD31-4B8C-83A1-F6EECF244321}">
                <p14:modId xmlns:p14="http://schemas.microsoft.com/office/powerpoint/2010/main" val="1651719029"/>
              </p:ext>
            </p:extLst>
          </p:nvPr>
        </p:nvGraphicFramePr>
        <p:xfrm>
          <a:off x="2540000" y="1981200"/>
          <a:ext cx="9144000" cy="448564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763100981"/>
                    </a:ext>
                  </a:extLst>
                </a:gridCol>
                <a:gridCol w="3048000">
                  <a:extLst>
                    <a:ext uri="{9D8B030D-6E8A-4147-A177-3AD203B41FA5}">
                      <a16:colId xmlns:a16="http://schemas.microsoft.com/office/drawing/2014/main" val="1300030699"/>
                    </a:ext>
                  </a:extLst>
                </a:gridCol>
                <a:gridCol w="3048000">
                  <a:extLst>
                    <a:ext uri="{9D8B030D-6E8A-4147-A177-3AD203B41FA5}">
                      <a16:colId xmlns:a16="http://schemas.microsoft.com/office/drawing/2014/main" val="1298016936"/>
                    </a:ext>
                  </a:extLst>
                </a:gridCol>
              </a:tblGrid>
              <a:tr h="370840">
                <a:tc>
                  <a:txBody>
                    <a:bodyPr/>
                    <a:lstStyle/>
                    <a:p>
                      <a:r>
                        <a:rPr lang="en-US" dirty="0"/>
                        <a:t>NSLP/SBP Status</a:t>
                      </a:r>
                    </a:p>
                  </a:txBody>
                  <a:tcPr/>
                </a:tc>
                <a:tc>
                  <a:txBody>
                    <a:bodyPr/>
                    <a:lstStyle/>
                    <a:p>
                      <a:r>
                        <a:rPr lang="en-US" dirty="0"/>
                        <a:t>Meal Applications</a:t>
                      </a:r>
                    </a:p>
                  </a:txBody>
                  <a:tcPr/>
                </a:tc>
                <a:tc>
                  <a:txBody>
                    <a:bodyPr/>
                    <a:lstStyle/>
                    <a:p>
                      <a:r>
                        <a:rPr lang="en-US" dirty="0"/>
                        <a:t>Alternative Income Forms</a:t>
                      </a:r>
                    </a:p>
                  </a:txBody>
                  <a:tcPr/>
                </a:tc>
                <a:extLst>
                  <a:ext uri="{0D108BD9-81ED-4DB2-BD59-A6C34878D82A}">
                    <a16:rowId xmlns:a16="http://schemas.microsoft.com/office/drawing/2014/main" val="4120824600"/>
                  </a:ext>
                </a:extLst>
              </a:tr>
              <a:tr h="370840">
                <a:tc>
                  <a:txBody>
                    <a:bodyPr/>
                    <a:lstStyle/>
                    <a:p>
                      <a:r>
                        <a:rPr lang="en-US" dirty="0"/>
                        <a:t>Approved NSLP/SBP sponsor, non-provision</a:t>
                      </a:r>
                    </a:p>
                  </a:txBody>
                  <a:tcPr/>
                </a:tc>
                <a:tc>
                  <a:txBody>
                    <a:bodyPr/>
                    <a:lstStyle/>
                    <a:p>
                      <a:r>
                        <a:rPr lang="en-US" dirty="0"/>
                        <a:t>Yes, mandatory, on an annual basis. Meal applications still required for students not directly certified.</a:t>
                      </a:r>
                    </a:p>
                  </a:txBody>
                  <a:tcPr/>
                </a:tc>
                <a:tc>
                  <a:txBody>
                    <a:bodyPr/>
                    <a:lstStyle/>
                    <a:p>
                      <a:r>
                        <a:rPr lang="en-US" dirty="0"/>
                        <a:t>Optional, but in addition to meal applications.</a:t>
                      </a:r>
                    </a:p>
                  </a:txBody>
                  <a:tcPr/>
                </a:tc>
                <a:extLst>
                  <a:ext uri="{0D108BD9-81ED-4DB2-BD59-A6C34878D82A}">
                    <a16:rowId xmlns:a16="http://schemas.microsoft.com/office/drawing/2014/main" val="2311632392"/>
                  </a:ext>
                </a:extLst>
              </a:tr>
              <a:tr h="370840">
                <a:tc>
                  <a:txBody>
                    <a:bodyPr/>
                    <a:lstStyle/>
                    <a:p>
                      <a:r>
                        <a:rPr lang="en-US" dirty="0"/>
                        <a:t>Approved NSLP/SBP sponsor, CEP</a:t>
                      </a:r>
                    </a:p>
                  </a:txBody>
                  <a:tcPr/>
                </a:tc>
                <a:tc>
                  <a:txBody>
                    <a:bodyPr/>
                    <a:lstStyle/>
                    <a:p>
                      <a:r>
                        <a:rPr lang="en-US" dirty="0"/>
                        <a:t>No, prohibited</a:t>
                      </a:r>
                    </a:p>
                  </a:txBody>
                  <a:tcPr/>
                </a:tc>
                <a:tc>
                  <a:txBody>
                    <a:bodyPr/>
                    <a:lstStyle/>
                    <a:p>
                      <a:r>
                        <a:rPr lang="en-US" dirty="0"/>
                        <a:t>Yes, forms must be collected annually or in an LCFF-base year and again when the base-year is re-established</a:t>
                      </a:r>
                    </a:p>
                  </a:txBody>
                  <a:tcPr/>
                </a:tc>
                <a:extLst>
                  <a:ext uri="{0D108BD9-81ED-4DB2-BD59-A6C34878D82A}">
                    <a16:rowId xmlns:a16="http://schemas.microsoft.com/office/drawing/2014/main" val="1979869725"/>
                  </a:ext>
                </a:extLst>
              </a:tr>
              <a:tr h="370840">
                <a:tc>
                  <a:txBody>
                    <a:bodyPr/>
                    <a:lstStyle/>
                    <a:p>
                      <a:r>
                        <a:rPr lang="en-US" dirty="0"/>
                        <a:t>Approved NSLP/SBP sponsor, Provisions 2 or 3</a:t>
                      </a:r>
                    </a:p>
                  </a:txBody>
                  <a:tcPr/>
                </a:tc>
                <a:tc>
                  <a:txBody>
                    <a:bodyPr/>
                    <a:lstStyle/>
                    <a:p>
                      <a:r>
                        <a:rPr lang="en-US" dirty="0"/>
                        <a:t>Yes, mandatory, only in the provision-base year. Prohibited from collected in non-base years.</a:t>
                      </a:r>
                    </a:p>
                  </a:txBody>
                  <a:tcPr/>
                </a:tc>
                <a:tc>
                  <a:txBody>
                    <a:bodyPr/>
                    <a:lstStyle/>
                    <a:p>
                      <a:r>
                        <a:rPr lang="en-US" dirty="0"/>
                        <a:t>Optional, but in addition to meal applications. </a:t>
                      </a:r>
                    </a:p>
                  </a:txBody>
                  <a:tcPr/>
                </a:tc>
                <a:extLst>
                  <a:ext uri="{0D108BD9-81ED-4DB2-BD59-A6C34878D82A}">
                    <a16:rowId xmlns:a16="http://schemas.microsoft.com/office/drawing/2014/main" val="281857679"/>
                  </a:ext>
                </a:extLst>
              </a:tr>
            </a:tbl>
          </a:graphicData>
        </a:graphic>
      </p:graphicFrame>
    </p:spTree>
    <p:extLst>
      <p:ext uri="{BB962C8B-B14F-4D97-AF65-F5344CB8AC3E}">
        <p14:creationId xmlns:p14="http://schemas.microsoft.com/office/powerpoint/2010/main" val="3555732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791E-E79B-4609-8BBA-BD90836AF450}"/>
              </a:ext>
            </a:extLst>
          </p:cNvPr>
          <p:cNvSpPr>
            <a:spLocks noGrp="1"/>
          </p:cNvSpPr>
          <p:nvPr>
            <p:ph type="title"/>
          </p:nvPr>
        </p:nvSpPr>
        <p:spPr/>
        <p:txBody>
          <a:bodyPr/>
          <a:lstStyle/>
          <a:p>
            <a:r>
              <a:rPr lang="en-US" dirty="0"/>
              <a:t>Alternative Forms FAQs (1)</a:t>
            </a:r>
          </a:p>
        </p:txBody>
      </p:sp>
      <p:sp>
        <p:nvSpPr>
          <p:cNvPr id="3" name="Content Placeholder 2">
            <a:extLst>
              <a:ext uri="{FF2B5EF4-FFF2-40B4-BE49-F238E27FC236}">
                <a16:creationId xmlns:a16="http://schemas.microsoft.com/office/drawing/2014/main" id="{D2CD8001-34F4-4954-ABAF-230D8999B32E}"/>
              </a:ext>
            </a:extLst>
          </p:cNvPr>
          <p:cNvSpPr>
            <a:spLocks noGrp="1"/>
          </p:cNvSpPr>
          <p:nvPr>
            <p:ph idx="1"/>
          </p:nvPr>
        </p:nvSpPr>
        <p:spPr/>
        <p:txBody>
          <a:bodyPr/>
          <a:lstStyle/>
          <a:p>
            <a:r>
              <a:rPr lang="en-US" sz="3000" b="1" dirty="0"/>
              <a:t>Can distributing, collecting, and processing the alternative forms be paid for by the Cafeteria Fund?</a:t>
            </a:r>
          </a:p>
          <a:p>
            <a:pPr lvl="1"/>
            <a:r>
              <a:rPr lang="en-US" dirty="0"/>
              <a:t>No, Cafeteria Funds cannot be used to pay for anything related to alternative income forms. This should be paid for from the General Fund.</a:t>
            </a:r>
          </a:p>
        </p:txBody>
      </p:sp>
    </p:spTree>
    <p:extLst>
      <p:ext uri="{BB962C8B-B14F-4D97-AF65-F5344CB8AC3E}">
        <p14:creationId xmlns:p14="http://schemas.microsoft.com/office/powerpoint/2010/main" val="1825548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B563-4660-4022-B550-A3FD74E0631F}"/>
              </a:ext>
            </a:extLst>
          </p:cNvPr>
          <p:cNvSpPr>
            <a:spLocks noGrp="1"/>
          </p:cNvSpPr>
          <p:nvPr>
            <p:ph type="title"/>
          </p:nvPr>
        </p:nvSpPr>
        <p:spPr/>
        <p:txBody>
          <a:bodyPr/>
          <a:lstStyle/>
          <a:p>
            <a:r>
              <a:rPr lang="en-US" dirty="0"/>
              <a:t>Alternative Form FAQs (2)</a:t>
            </a:r>
          </a:p>
        </p:txBody>
      </p:sp>
      <p:sp>
        <p:nvSpPr>
          <p:cNvPr id="3" name="Content Placeholder 2">
            <a:extLst>
              <a:ext uri="{FF2B5EF4-FFF2-40B4-BE49-F238E27FC236}">
                <a16:creationId xmlns:a16="http://schemas.microsoft.com/office/drawing/2014/main" id="{FCD000A0-9B09-4A2A-998E-000101D44895}"/>
              </a:ext>
            </a:extLst>
          </p:cNvPr>
          <p:cNvSpPr>
            <a:spLocks noGrp="1"/>
          </p:cNvSpPr>
          <p:nvPr>
            <p:ph idx="1"/>
          </p:nvPr>
        </p:nvSpPr>
        <p:spPr/>
        <p:txBody>
          <a:bodyPr/>
          <a:lstStyle/>
          <a:p>
            <a:r>
              <a:rPr lang="en-US" sz="3000" b="1" dirty="0"/>
              <a:t>If our LEA did not have a good return of forms during the LCFF base year, are we required to wait until after the end of the cycle before establishing a new LCFF base year?</a:t>
            </a:r>
          </a:p>
          <a:p>
            <a:pPr lvl="1"/>
            <a:r>
              <a:rPr lang="en-US" dirty="0"/>
              <a:t>No, LEAs can choose to establish a new LCFF base year during any school year. </a:t>
            </a:r>
          </a:p>
        </p:txBody>
      </p:sp>
    </p:spTree>
    <p:extLst>
      <p:ext uri="{BB962C8B-B14F-4D97-AF65-F5344CB8AC3E}">
        <p14:creationId xmlns:p14="http://schemas.microsoft.com/office/powerpoint/2010/main" val="3276366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A845-8330-494E-860E-B02B99225A95}"/>
              </a:ext>
            </a:extLst>
          </p:cNvPr>
          <p:cNvSpPr>
            <a:spLocks noGrp="1"/>
          </p:cNvSpPr>
          <p:nvPr>
            <p:ph type="title"/>
          </p:nvPr>
        </p:nvSpPr>
        <p:spPr>
          <a:xfrm>
            <a:off x="2540000" y="152400"/>
            <a:ext cx="9144000" cy="1083733"/>
          </a:xfrm>
        </p:spPr>
        <p:txBody>
          <a:bodyPr/>
          <a:lstStyle/>
          <a:p>
            <a:r>
              <a:rPr lang="en-US" dirty="0"/>
              <a:t>Alternative Form FAQs (3)</a:t>
            </a:r>
          </a:p>
        </p:txBody>
      </p:sp>
      <p:sp>
        <p:nvSpPr>
          <p:cNvPr id="3" name="Content Placeholder 2">
            <a:extLst>
              <a:ext uri="{FF2B5EF4-FFF2-40B4-BE49-F238E27FC236}">
                <a16:creationId xmlns:a16="http://schemas.microsoft.com/office/drawing/2014/main" id="{D860A30E-B5FA-40D3-964D-7EF6DAD2F560}"/>
              </a:ext>
            </a:extLst>
          </p:cNvPr>
          <p:cNvSpPr>
            <a:spLocks noGrp="1"/>
          </p:cNvSpPr>
          <p:nvPr>
            <p:ph idx="1"/>
          </p:nvPr>
        </p:nvSpPr>
        <p:spPr>
          <a:xfrm>
            <a:off x="2540000" y="1236133"/>
            <a:ext cx="9144000" cy="5926667"/>
          </a:xfrm>
        </p:spPr>
        <p:txBody>
          <a:bodyPr/>
          <a:lstStyle/>
          <a:p>
            <a:r>
              <a:rPr lang="en-US" sz="3000" b="1" dirty="0"/>
              <a:t>What happens if a student was identified through direct certification, or as foster, homeless, migrant during the LCFF base year, but not during the subsequent non-base years?</a:t>
            </a:r>
          </a:p>
          <a:p>
            <a:pPr lvl="1"/>
            <a:r>
              <a:rPr lang="en-US" sz="2400" dirty="0"/>
              <a:t>Since the student was identified as FRPM eligible during the base year, they can still be included in the UPC. However, the LEA will need to enter an FRPM record in CALPADS during each of the non-base years in order for that student to be included in the UPC. In addition, the LEA needs documentation from the base year to support the student eligibility. Copies of direct certification lists, foster lists, etc., should be retained to support base year eligibility.</a:t>
            </a:r>
            <a:endParaRPr lang="en-US" sz="2400" dirty="0">
              <a:cs typeface="Arial"/>
            </a:endParaRPr>
          </a:p>
        </p:txBody>
      </p:sp>
    </p:spTree>
    <p:extLst>
      <p:ext uri="{BB962C8B-B14F-4D97-AF65-F5344CB8AC3E}">
        <p14:creationId xmlns:p14="http://schemas.microsoft.com/office/powerpoint/2010/main" val="103490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9562-7728-4104-88A8-7BA9371D3EE7}"/>
              </a:ext>
            </a:extLst>
          </p:cNvPr>
          <p:cNvSpPr>
            <a:spLocks noGrp="1"/>
          </p:cNvSpPr>
          <p:nvPr>
            <p:ph type="title"/>
          </p:nvPr>
        </p:nvSpPr>
        <p:spPr/>
        <p:txBody>
          <a:bodyPr/>
          <a:lstStyle/>
          <a:p>
            <a:r>
              <a:rPr lang="en-US" dirty="0"/>
              <a:t>Alternative Form FAQs (4)</a:t>
            </a:r>
          </a:p>
        </p:txBody>
      </p:sp>
      <p:sp>
        <p:nvSpPr>
          <p:cNvPr id="3" name="Content Placeholder 2">
            <a:extLst>
              <a:ext uri="{FF2B5EF4-FFF2-40B4-BE49-F238E27FC236}">
                <a16:creationId xmlns:a16="http://schemas.microsoft.com/office/drawing/2014/main" id="{A964D343-F635-4193-94A9-06BA68E9BCCC}"/>
              </a:ext>
            </a:extLst>
          </p:cNvPr>
          <p:cNvSpPr>
            <a:spLocks noGrp="1"/>
          </p:cNvSpPr>
          <p:nvPr>
            <p:ph idx="1"/>
          </p:nvPr>
        </p:nvSpPr>
        <p:spPr/>
        <p:txBody>
          <a:bodyPr/>
          <a:lstStyle/>
          <a:p>
            <a:r>
              <a:rPr lang="en-US" sz="3000" b="1" dirty="0"/>
              <a:t>Can eligibility from alternative forms be extended to other students in the household?</a:t>
            </a:r>
          </a:p>
          <a:p>
            <a:pPr lvl="1"/>
            <a:r>
              <a:rPr lang="en-US" dirty="0"/>
              <a:t>Yes, eligibility can extend to other students in the household.</a:t>
            </a:r>
          </a:p>
        </p:txBody>
      </p:sp>
    </p:spTree>
    <p:extLst>
      <p:ext uri="{BB962C8B-B14F-4D97-AF65-F5344CB8AC3E}">
        <p14:creationId xmlns:p14="http://schemas.microsoft.com/office/powerpoint/2010/main" val="3577892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D342-8F78-4611-912F-ADB04CA9A2E7}"/>
              </a:ext>
            </a:extLst>
          </p:cNvPr>
          <p:cNvSpPr>
            <a:spLocks noGrp="1"/>
          </p:cNvSpPr>
          <p:nvPr>
            <p:ph type="title"/>
          </p:nvPr>
        </p:nvSpPr>
        <p:spPr/>
        <p:txBody>
          <a:bodyPr/>
          <a:lstStyle/>
          <a:p>
            <a:r>
              <a:rPr lang="en-US" dirty="0"/>
              <a:t>Alternative Form FAQs (5)</a:t>
            </a:r>
          </a:p>
        </p:txBody>
      </p:sp>
      <p:sp>
        <p:nvSpPr>
          <p:cNvPr id="3" name="Content Placeholder 2">
            <a:extLst>
              <a:ext uri="{FF2B5EF4-FFF2-40B4-BE49-F238E27FC236}">
                <a16:creationId xmlns:a16="http://schemas.microsoft.com/office/drawing/2014/main" id="{D271E285-1DCC-49D8-BB19-4C9EC25C1BFC}"/>
              </a:ext>
            </a:extLst>
          </p:cNvPr>
          <p:cNvSpPr>
            <a:spLocks noGrp="1"/>
          </p:cNvSpPr>
          <p:nvPr>
            <p:ph idx="1"/>
          </p:nvPr>
        </p:nvSpPr>
        <p:spPr/>
        <p:txBody>
          <a:bodyPr/>
          <a:lstStyle/>
          <a:p>
            <a:r>
              <a:rPr lang="en-US" sz="3000" b="1" dirty="0"/>
              <a:t>Can base year eligibility from one continuing student be extended to a newly enrolled student from the same household?</a:t>
            </a:r>
          </a:p>
          <a:p>
            <a:pPr lvl="1"/>
            <a:r>
              <a:rPr lang="en-US" dirty="0"/>
              <a:t>No, eligibility determined in a prior year cannot extend to a newly enrolled student from the same household.</a:t>
            </a:r>
          </a:p>
        </p:txBody>
      </p:sp>
    </p:spTree>
    <p:extLst>
      <p:ext uri="{BB962C8B-B14F-4D97-AF65-F5344CB8AC3E}">
        <p14:creationId xmlns:p14="http://schemas.microsoft.com/office/powerpoint/2010/main" val="1688549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13C4-7C7F-4712-9122-18D07B323D79}"/>
              </a:ext>
            </a:extLst>
          </p:cNvPr>
          <p:cNvSpPr>
            <a:spLocks noGrp="1"/>
          </p:cNvSpPr>
          <p:nvPr>
            <p:ph type="title"/>
          </p:nvPr>
        </p:nvSpPr>
        <p:spPr/>
        <p:txBody>
          <a:bodyPr/>
          <a:lstStyle/>
          <a:p>
            <a:r>
              <a:rPr lang="en-US" dirty="0"/>
              <a:t>Alternative Form FAQs (6)</a:t>
            </a:r>
          </a:p>
        </p:txBody>
      </p:sp>
      <p:sp>
        <p:nvSpPr>
          <p:cNvPr id="3" name="Content Placeholder 2">
            <a:extLst>
              <a:ext uri="{FF2B5EF4-FFF2-40B4-BE49-F238E27FC236}">
                <a16:creationId xmlns:a16="http://schemas.microsoft.com/office/drawing/2014/main" id="{3DCAE92E-264E-4194-99F4-6B9B91DF54C0}"/>
              </a:ext>
            </a:extLst>
          </p:cNvPr>
          <p:cNvSpPr>
            <a:spLocks noGrp="1"/>
          </p:cNvSpPr>
          <p:nvPr>
            <p:ph idx="1"/>
          </p:nvPr>
        </p:nvSpPr>
        <p:spPr/>
        <p:txBody>
          <a:bodyPr/>
          <a:lstStyle/>
          <a:p>
            <a:r>
              <a:rPr lang="en-US" sz="3000" b="1" dirty="0"/>
              <a:t>Can alternative forms collected after October 31</a:t>
            </a:r>
            <a:r>
              <a:rPr lang="en-US" sz="3000" b="1" baseline="30000" dirty="0"/>
              <a:t>st </a:t>
            </a:r>
            <a:r>
              <a:rPr lang="en-US" sz="3000" b="1" dirty="0"/>
              <a:t>be used for UPC purposes?</a:t>
            </a:r>
          </a:p>
          <a:p>
            <a:pPr lvl="1"/>
            <a:r>
              <a:rPr lang="en-US" dirty="0"/>
              <a:t>No, forms must be submitted by October 31</a:t>
            </a:r>
            <a:r>
              <a:rPr lang="en-US" baseline="30000" dirty="0"/>
              <a:t>st</a:t>
            </a:r>
            <a:r>
              <a:rPr lang="en-US" dirty="0"/>
              <a:t> in order for student eligibility to be included in the UPC for the current school year.</a:t>
            </a:r>
          </a:p>
        </p:txBody>
      </p:sp>
    </p:spTree>
    <p:extLst>
      <p:ext uri="{BB962C8B-B14F-4D97-AF65-F5344CB8AC3E}">
        <p14:creationId xmlns:p14="http://schemas.microsoft.com/office/powerpoint/2010/main" val="3579842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4F18-1A81-4F93-B7CE-8E14C0D726D1}"/>
              </a:ext>
            </a:extLst>
          </p:cNvPr>
          <p:cNvSpPr>
            <a:spLocks noGrp="1"/>
          </p:cNvSpPr>
          <p:nvPr>
            <p:ph type="title"/>
          </p:nvPr>
        </p:nvSpPr>
        <p:spPr/>
        <p:txBody>
          <a:bodyPr/>
          <a:lstStyle/>
          <a:p>
            <a:r>
              <a:rPr lang="en-US" dirty="0"/>
              <a:t>Alternative Form FAQs (7)</a:t>
            </a:r>
          </a:p>
        </p:txBody>
      </p:sp>
      <p:sp>
        <p:nvSpPr>
          <p:cNvPr id="3" name="Content Placeholder 2">
            <a:extLst>
              <a:ext uri="{FF2B5EF4-FFF2-40B4-BE49-F238E27FC236}">
                <a16:creationId xmlns:a16="http://schemas.microsoft.com/office/drawing/2014/main" id="{02D23E0D-5AC7-446E-91D6-A9040C345098}"/>
              </a:ext>
            </a:extLst>
          </p:cNvPr>
          <p:cNvSpPr>
            <a:spLocks noGrp="1"/>
          </p:cNvSpPr>
          <p:nvPr>
            <p:ph idx="1"/>
          </p:nvPr>
        </p:nvSpPr>
        <p:spPr/>
        <p:txBody>
          <a:bodyPr/>
          <a:lstStyle/>
          <a:p>
            <a:pPr lvl="0"/>
            <a:r>
              <a:rPr lang="en-US" sz="3000" b="1" dirty="0"/>
              <a:t>Can we use our meal collection point of sale  database (POS) to process information collected on alternate income forms?</a:t>
            </a:r>
            <a:r>
              <a:rPr lang="en-US" sz="3000" dirty="0"/>
              <a:t> </a:t>
            </a:r>
          </a:p>
          <a:p>
            <a:pPr lvl="1"/>
            <a:r>
              <a:rPr lang="en-US" dirty="0"/>
              <a:t>Yes, meal collection POS systems can be used to process alternative income forms. However, any fees related to processing the alternative income forms cannot be paid for by the cafeteria fund.</a:t>
            </a:r>
          </a:p>
          <a:p>
            <a:pPr marL="457200" lvl="1" indent="0">
              <a:buNone/>
            </a:pPr>
            <a:endParaRPr lang="en-US" dirty="0"/>
          </a:p>
        </p:txBody>
      </p:sp>
    </p:spTree>
    <p:extLst>
      <p:ext uri="{BB962C8B-B14F-4D97-AF65-F5344CB8AC3E}">
        <p14:creationId xmlns:p14="http://schemas.microsoft.com/office/powerpoint/2010/main" val="379012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228FA-8D31-47CA-8C7A-412213D1DB84}"/>
              </a:ext>
            </a:extLst>
          </p:cNvPr>
          <p:cNvSpPr>
            <a:spLocks noGrp="1"/>
          </p:cNvSpPr>
          <p:nvPr>
            <p:ph type="title"/>
          </p:nvPr>
        </p:nvSpPr>
        <p:spPr>
          <a:xfrm>
            <a:off x="2492076" y="175238"/>
            <a:ext cx="9144000" cy="1143000"/>
          </a:xfrm>
        </p:spPr>
        <p:txBody>
          <a:bodyPr/>
          <a:lstStyle/>
          <a:p>
            <a:r>
              <a:rPr lang="en-US" dirty="0"/>
              <a:t>Transforming Schools</a:t>
            </a:r>
          </a:p>
        </p:txBody>
      </p:sp>
      <p:pic>
        <p:nvPicPr>
          <p:cNvPr id="5" name="Content Placeholder 4" descr="Transforming Schools Chart that shows the following categories: Universal Meals; Universal Preschool; Community Schools; Professional Development; Anti-Racism Training; Mental Health Programs; Expanded Learning Programs.">
            <a:extLst>
              <a:ext uri="{FF2B5EF4-FFF2-40B4-BE49-F238E27FC236}">
                <a16:creationId xmlns:a16="http://schemas.microsoft.com/office/drawing/2014/main" id="{A89660F6-7F54-4FB5-950A-9F26ADEE31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6906" y="1318238"/>
            <a:ext cx="6194339" cy="5192598"/>
          </a:xfrm>
        </p:spPr>
      </p:pic>
    </p:spTree>
    <p:extLst>
      <p:ext uri="{BB962C8B-B14F-4D97-AF65-F5344CB8AC3E}">
        <p14:creationId xmlns:p14="http://schemas.microsoft.com/office/powerpoint/2010/main" val="2065358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226F-B271-4B51-94C6-DFAD59FD5CF4}"/>
              </a:ext>
            </a:extLst>
          </p:cNvPr>
          <p:cNvSpPr>
            <a:spLocks noGrp="1"/>
          </p:cNvSpPr>
          <p:nvPr>
            <p:ph type="title"/>
          </p:nvPr>
        </p:nvSpPr>
        <p:spPr/>
        <p:txBody>
          <a:bodyPr/>
          <a:lstStyle/>
          <a:p>
            <a:r>
              <a:rPr lang="en-US" dirty="0"/>
              <a:t>Alternative Form FAQs (8)</a:t>
            </a:r>
          </a:p>
        </p:txBody>
      </p:sp>
      <p:sp>
        <p:nvSpPr>
          <p:cNvPr id="3" name="Content Placeholder 2">
            <a:extLst>
              <a:ext uri="{FF2B5EF4-FFF2-40B4-BE49-F238E27FC236}">
                <a16:creationId xmlns:a16="http://schemas.microsoft.com/office/drawing/2014/main" id="{BBE253F2-303B-4921-B85D-00877311E280}"/>
              </a:ext>
            </a:extLst>
          </p:cNvPr>
          <p:cNvSpPr>
            <a:spLocks noGrp="1"/>
          </p:cNvSpPr>
          <p:nvPr>
            <p:ph idx="1"/>
          </p:nvPr>
        </p:nvSpPr>
        <p:spPr/>
        <p:txBody>
          <a:bodyPr/>
          <a:lstStyle/>
          <a:p>
            <a:r>
              <a:rPr lang="en-US" sz="3000" b="1" dirty="0"/>
              <a:t>Can alternative forms be collected online?</a:t>
            </a:r>
          </a:p>
          <a:p>
            <a:pPr lvl="1"/>
            <a:r>
              <a:rPr lang="en-US" dirty="0"/>
              <a:t>Yes, as long as the online collection meets the requirements for the alternative forms.</a:t>
            </a:r>
          </a:p>
        </p:txBody>
      </p:sp>
    </p:spTree>
    <p:extLst>
      <p:ext uri="{BB962C8B-B14F-4D97-AF65-F5344CB8AC3E}">
        <p14:creationId xmlns:p14="http://schemas.microsoft.com/office/powerpoint/2010/main" val="2205249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BAB8-5B54-4AB0-A53C-EDE84C6313DC}"/>
              </a:ext>
            </a:extLst>
          </p:cNvPr>
          <p:cNvSpPr>
            <a:spLocks noGrp="1"/>
          </p:cNvSpPr>
          <p:nvPr>
            <p:ph type="title"/>
          </p:nvPr>
        </p:nvSpPr>
        <p:spPr/>
        <p:txBody>
          <a:bodyPr/>
          <a:lstStyle/>
          <a:p>
            <a:r>
              <a:rPr lang="en-US" dirty="0"/>
              <a:t>Alternative Form FAQs (9)</a:t>
            </a:r>
          </a:p>
        </p:txBody>
      </p:sp>
      <p:sp>
        <p:nvSpPr>
          <p:cNvPr id="3" name="Content Placeholder 2">
            <a:extLst>
              <a:ext uri="{FF2B5EF4-FFF2-40B4-BE49-F238E27FC236}">
                <a16:creationId xmlns:a16="http://schemas.microsoft.com/office/drawing/2014/main" id="{33990164-9D1C-44D7-93E6-7B383D11C402}"/>
              </a:ext>
            </a:extLst>
          </p:cNvPr>
          <p:cNvSpPr>
            <a:spLocks noGrp="1"/>
          </p:cNvSpPr>
          <p:nvPr>
            <p:ph idx="1"/>
          </p:nvPr>
        </p:nvSpPr>
        <p:spPr/>
        <p:txBody>
          <a:bodyPr/>
          <a:lstStyle/>
          <a:p>
            <a:r>
              <a:rPr lang="en-US" sz="3000" b="1" dirty="0"/>
              <a:t>Does CDE have a sample eligibility letter LEAs can send to households that submit alternative income forms?</a:t>
            </a:r>
          </a:p>
          <a:p>
            <a:pPr lvl="1"/>
            <a:r>
              <a:rPr lang="en-US" dirty="0"/>
              <a:t>No, CDE does not have a sample eligibility letter that can be issued to households, however, LEAs can develop an eligibility letter if they choose to do so.</a:t>
            </a:r>
          </a:p>
        </p:txBody>
      </p:sp>
    </p:spTree>
    <p:extLst>
      <p:ext uri="{BB962C8B-B14F-4D97-AF65-F5344CB8AC3E}">
        <p14:creationId xmlns:p14="http://schemas.microsoft.com/office/powerpoint/2010/main" val="3846402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0CB4-420E-40D3-8712-49BEC794343E}"/>
              </a:ext>
            </a:extLst>
          </p:cNvPr>
          <p:cNvSpPr>
            <a:spLocks noGrp="1"/>
          </p:cNvSpPr>
          <p:nvPr>
            <p:ph type="title"/>
          </p:nvPr>
        </p:nvSpPr>
        <p:spPr/>
        <p:txBody>
          <a:bodyPr/>
          <a:lstStyle/>
          <a:p>
            <a:r>
              <a:rPr lang="en-US" dirty="0"/>
              <a:t>California Universal Meals Program</a:t>
            </a:r>
          </a:p>
        </p:txBody>
      </p:sp>
      <p:sp>
        <p:nvSpPr>
          <p:cNvPr id="3" name="Content Placeholder 2">
            <a:extLst>
              <a:ext uri="{FF2B5EF4-FFF2-40B4-BE49-F238E27FC236}">
                <a16:creationId xmlns:a16="http://schemas.microsoft.com/office/drawing/2014/main" id="{298D5A5E-0E37-406D-A38B-DD0D22DB00D2}"/>
              </a:ext>
            </a:extLst>
          </p:cNvPr>
          <p:cNvSpPr>
            <a:spLocks noGrp="1"/>
          </p:cNvSpPr>
          <p:nvPr>
            <p:ph idx="1"/>
          </p:nvPr>
        </p:nvSpPr>
        <p:spPr/>
        <p:txBody>
          <a:bodyPr/>
          <a:lstStyle/>
          <a:p>
            <a:r>
              <a:rPr lang="en-US" sz="3000" dirty="0"/>
              <a:t>With the implementation of California Universal Meals Program this fall there is concern that LEAs will find it more challenging to collect alternative income forms from households</a:t>
            </a:r>
          </a:p>
          <a:p>
            <a:r>
              <a:rPr lang="en-US" sz="3000" dirty="0"/>
              <a:t>Suggestions for collecting alternative income forms has been included in CALPADS Flash #220</a:t>
            </a:r>
          </a:p>
        </p:txBody>
      </p:sp>
    </p:spTree>
    <p:extLst>
      <p:ext uri="{BB962C8B-B14F-4D97-AF65-F5344CB8AC3E}">
        <p14:creationId xmlns:p14="http://schemas.microsoft.com/office/powerpoint/2010/main" val="1790450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76FD-B8DF-4DA9-8286-A39E211C8B87}"/>
              </a:ext>
            </a:extLst>
          </p:cNvPr>
          <p:cNvSpPr>
            <a:spLocks noGrp="1"/>
          </p:cNvSpPr>
          <p:nvPr>
            <p:ph type="title"/>
          </p:nvPr>
        </p:nvSpPr>
        <p:spPr>
          <a:xfrm>
            <a:off x="2540000" y="412955"/>
            <a:ext cx="9144000" cy="1179871"/>
          </a:xfrm>
        </p:spPr>
        <p:txBody>
          <a:bodyPr/>
          <a:lstStyle/>
          <a:p>
            <a:r>
              <a:rPr lang="en-US" dirty="0"/>
              <a:t>Resources</a:t>
            </a:r>
          </a:p>
        </p:txBody>
      </p:sp>
      <p:sp>
        <p:nvSpPr>
          <p:cNvPr id="3" name="Content Placeholder 2">
            <a:extLst>
              <a:ext uri="{FF2B5EF4-FFF2-40B4-BE49-F238E27FC236}">
                <a16:creationId xmlns:a16="http://schemas.microsoft.com/office/drawing/2014/main" id="{54080F2F-1332-4DA8-BC02-9611C44D58E0}"/>
              </a:ext>
            </a:extLst>
          </p:cNvPr>
          <p:cNvSpPr>
            <a:spLocks noGrp="1"/>
          </p:cNvSpPr>
          <p:nvPr>
            <p:ph idx="1"/>
          </p:nvPr>
        </p:nvSpPr>
        <p:spPr>
          <a:xfrm>
            <a:off x="2540000" y="1592826"/>
            <a:ext cx="9144000" cy="5265174"/>
          </a:xfrm>
        </p:spPr>
        <p:txBody>
          <a:bodyPr/>
          <a:lstStyle/>
          <a:p>
            <a:r>
              <a:rPr lang="en-US" sz="3000" dirty="0"/>
              <a:t>LCFF FAQs - </a:t>
            </a:r>
            <a:r>
              <a:rPr lang="en-US" sz="3000" dirty="0">
                <a:solidFill>
                  <a:srgbClr val="0563C1"/>
                </a:solidFill>
                <a:hlinkClick r:id="rId3" tooltip="LCFF FAQ">
                  <a:extLst>
                    <a:ext uri="{A12FA001-AC4F-418D-AE19-62706E023703}">
                      <ahyp:hlinkClr xmlns:ahyp="http://schemas.microsoft.com/office/drawing/2018/hyperlinkcolor" val="tx"/>
                    </a:ext>
                  </a:extLst>
                </a:hlinkClick>
              </a:rPr>
              <a:t>https://www.cde.ca.gov/fg/aa/lc/lcfffaq.asp</a:t>
            </a:r>
            <a:endParaRPr lang="en-US" sz="3000" dirty="0">
              <a:solidFill>
                <a:srgbClr val="0563C1"/>
              </a:solidFill>
            </a:endParaRPr>
          </a:p>
          <a:p>
            <a:pPr marL="0" indent="0">
              <a:buNone/>
            </a:pPr>
            <a:endParaRPr lang="en-US" sz="3000" dirty="0">
              <a:solidFill>
                <a:srgbClr val="0000FF"/>
              </a:solidFill>
            </a:endParaRPr>
          </a:p>
          <a:p>
            <a:r>
              <a:rPr lang="en-US" sz="3000" dirty="0"/>
              <a:t>Alternative Income Forms Questions - </a:t>
            </a:r>
            <a:r>
              <a:rPr lang="en-US" sz="3000" dirty="0">
                <a:solidFill>
                  <a:srgbClr val="0563C1"/>
                </a:solidFill>
                <a:hlinkClick r:id="rId4" tooltip="PASE Email Address">
                  <a:extLst>
                    <a:ext uri="{A12FA001-AC4F-418D-AE19-62706E023703}">
                      <ahyp:hlinkClr xmlns:ahyp="http://schemas.microsoft.com/office/drawing/2018/hyperlinkcolor" val="tx"/>
                    </a:ext>
                  </a:extLst>
                </a:hlinkClick>
              </a:rPr>
              <a:t>PASE@cde.ca.gov</a:t>
            </a:r>
            <a:endParaRPr lang="en-US" sz="3000" dirty="0">
              <a:solidFill>
                <a:srgbClr val="0563C1"/>
              </a:solidFill>
            </a:endParaRPr>
          </a:p>
          <a:p>
            <a:endParaRPr lang="en-US" sz="3000" dirty="0"/>
          </a:p>
          <a:p>
            <a:endParaRPr lang="en-US" sz="3000" dirty="0"/>
          </a:p>
        </p:txBody>
      </p:sp>
    </p:spTree>
    <p:extLst>
      <p:ext uri="{BB962C8B-B14F-4D97-AF65-F5344CB8AC3E}">
        <p14:creationId xmlns:p14="http://schemas.microsoft.com/office/powerpoint/2010/main" val="1863364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p>
        </p:txBody>
      </p:sp>
      <p:sp>
        <p:nvSpPr>
          <p:cNvPr id="3" name="Content Placeholder 2"/>
          <p:cNvSpPr>
            <a:spLocks noGrp="1"/>
          </p:cNvSpPr>
          <p:nvPr>
            <p:ph sz="half" idx="1"/>
          </p:nvPr>
        </p:nvSpPr>
        <p:spPr>
          <a:xfrm>
            <a:off x="2540000" y="1838325"/>
            <a:ext cx="8756650" cy="4114800"/>
          </a:xfrm>
        </p:spPr>
        <p:txBody>
          <a:bodyPr/>
          <a:lstStyle/>
          <a:p>
            <a:r>
              <a:rPr lang="en-US" sz="3000" dirty="0" err="1">
                <a:ea typeface="+mn-lt"/>
                <a:cs typeface="+mn-lt"/>
              </a:rPr>
              <a:t>Yazied</a:t>
            </a:r>
            <a:r>
              <a:rPr lang="en-US" sz="3000" dirty="0">
                <a:ea typeface="+mn-lt"/>
                <a:cs typeface="+mn-lt"/>
              </a:rPr>
              <a:t> </a:t>
            </a:r>
            <a:r>
              <a:rPr lang="en-US" sz="3000" dirty="0" err="1">
                <a:ea typeface="+mn-lt"/>
                <a:cs typeface="+mn-lt"/>
              </a:rPr>
              <a:t>Widatalla</a:t>
            </a:r>
            <a:r>
              <a:rPr lang="en-US" sz="3000" dirty="0">
                <a:ea typeface="+mn-lt"/>
                <a:cs typeface="+mn-lt"/>
              </a:rPr>
              <a:t>, Nutrition Director for New Haven Unified School District</a:t>
            </a:r>
          </a:p>
          <a:p>
            <a:r>
              <a:rPr lang="en-US" sz="3000" dirty="0">
                <a:ea typeface="+mn-lt"/>
                <a:cs typeface="+mn-lt"/>
              </a:rPr>
              <a:t>Suzanne Morales, Nutrition Director for Placentia-Yorba Linda Unified School District</a:t>
            </a:r>
          </a:p>
          <a:p>
            <a:pPr marL="0" indent="0">
              <a:buNone/>
            </a:pPr>
            <a:endParaRPr lang="en-US" dirty="0">
              <a:cs typeface="Arial"/>
            </a:endParaRPr>
          </a:p>
        </p:txBody>
      </p:sp>
      <p:pic>
        <p:nvPicPr>
          <p:cNvPr id="7" name="Content Placeholder 6">
            <a:extLst>
              <a:ext uri="{FF2B5EF4-FFF2-40B4-BE49-F238E27FC236}">
                <a16:creationId xmlns:a16="http://schemas.microsoft.com/office/drawing/2014/main" id="{B31F8CB1-EF8F-4F8C-828D-5C9FDAF2814A}"/>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4309364"/>
            <a:ext cx="4470400" cy="2239771"/>
          </a:xfrm>
        </p:spPr>
      </p:pic>
    </p:spTree>
    <p:extLst>
      <p:ext uri="{BB962C8B-B14F-4D97-AF65-F5344CB8AC3E}">
        <p14:creationId xmlns:p14="http://schemas.microsoft.com/office/powerpoint/2010/main" val="3362893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Reporting/Recordkeeping</a:t>
            </a:r>
          </a:p>
        </p:txBody>
      </p:sp>
      <p:sp>
        <p:nvSpPr>
          <p:cNvPr id="3" name="Text Placeholder 2">
            <a:extLst>
              <a:ext uri="{FF2B5EF4-FFF2-40B4-BE49-F238E27FC236}">
                <a16:creationId xmlns:a16="http://schemas.microsoft.com/office/drawing/2014/main" id="{78A89F4A-FA8F-424F-8889-65CEA4CEACE9}"/>
              </a:ext>
            </a:extLst>
          </p:cNvPr>
          <p:cNvSpPr>
            <a:spLocks noGrp="1"/>
          </p:cNvSpPr>
          <p:nvPr>
            <p:ph type="body" sz="half" idx="2"/>
          </p:nvPr>
        </p:nvSpPr>
        <p:spPr>
          <a:xfrm>
            <a:off x="2540000" y="1990098"/>
            <a:ext cx="9144000" cy="4097779"/>
          </a:xfrm>
        </p:spPr>
        <p:txBody>
          <a:bodyPr>
            <a:noAutofit/>
          </a:bodyPr>
          <a:lstStyle/>
          <a:p>
            <a:r>
              <a:rPr lang="en-US" sz="3000" dirty="0"/>
              <a:t>SFAs must comply with federal reporting and record keeping requirements:</a:t>
            </a:r>
          </a:p>
          <a:p>
            <a:pPr marL="914400" lvl="1" indent="-457200">
              <a:buFont typeface="Arial" panose="020B0604020202020204" pitchFamily="34" charset="0"/>
              <a:buChar char="•"/>
            </a:pPr>
            <a:r>
              <a:rPr lang="en-US" sz="3000" dirty="0"/>
              <a:t>Records supporting your claiming data, such as number of meals served by category each day</a:t>
            </a:r>
          </a:p>
          <a:p>
            <a:pPr marL="914400" lvl="1" indent="-457200">
              <a:buFont typeface="Arial" panose="020B0604020202020204" pitchFamily="34" charset="0"/>
              <a:buChar char="•"/>
            </a:pPr>
            <a:r>
              <a:rPr lang="en-US" sz="3000" dirty="0"/>
              <a:t>Edit checks, to ensure data is accurate at all sites and during all meal services</a:t>
            </a:r>
          </a:p>
          <a:p>
            <a:pPr marL="914400" lvl="1" indent="-457200">
              <a:buFont typeface="Arial" panose="020B0604020202020204" pitchFamily="34" charset="0"/>
              <a:buChar char="•"/>
            </a:pPr>
            <a:r>
              <a:rPr lang="en-US" sz="3000" dirty="0"/>
              <a:t>Eligibility documentation </a:t>
            </a:r>
          </a:p>
        </p:txBody>
      </p:sp>
    </p:spTree>
    <p:extLst>
      <p:ext uri="{BB962C8B-B14F-4D97-AF65-F5344CB8AC3E}">
        <p14:creationId xmlns:p14="http://schemas.microsoft.com/office/powerpoint/2010/main" val="3779762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02D8-E2D2-4707-90CF-65672A7CBF11}"/>
              </a:ext>
            </a:extLst>
          </p:cNvPr>
          <p:cNvSpPr>
            <a:spLocks noGrp="1"/>
          </p:cNvSpPr>
          <p:nvPr>
            <p:ph type="title"/>
          </p:nvPr>
        </p:nvSpPr>
        <p:spPr/>
        <p:txBody>
          <a:bodyPr/>
          <a:lstStyle/>
          <a:p>
            <a:r>
              <a:rPr lang="en-US" dirty="0"/>
              <a:t>Certification and Benefit Issuance</a:t>
            </a:r>
          </a:p>
        </p:txBody>
      </p:sp>
      <p:sp>
        <p:nvSpPr>
          <p:cNvPr id="3" name="Content Placeholder 2">
            <a:extLst>
              <a:ext uri="{FF2B5EF4-FFF2-40B4-BE49-F238E27FC236}">
                <a16:creationId xmlns:a16="http://schemas.microsoft.com/office/drawing/2014/main" id="{E9B9FF56-6BED-46B4-8801-6904B752B766}"/>
              </a:ext>
            </a:extLst>
          </p:cNvPr>
          <p:cNvSpPr>
            <a:spLocks noGrp="1"/>
          </p:cNvSpPr>
          <p:nvPr>
            <p:ph sz="half" idx="1"/>
          </p:nvPr>
        </p:nvSpPr>
        <p:spPr>
          <a:xfrm>
            <a:off x="2540000" y="1647825"/>
            <a:ext cx="9143999" cy="4114800"/>
          </a:xfrm>
        </p:spPr>
        <p:txBody>
          <a:bodyPr/>
          <a:lstStyle/>
          <a:p>
            <a:pPr marL="0" indent="0">
              <a:buNone/>
            </a:pPr>
            <a:r>
              <a:rPr lang="en-US" sz="3000" b="1" dirty="0"/>
              <a:t>Common errors include:</a:t>
            </a:r>
          </a:p>
          <a:p>
            <a:pPr marL="914400" indent="-457200">
              <a:buFont typeface="Arial" panose="020B0604020202020204" pitchFamily="34" charset="0"/>
              <a:buChar char="•"/>
            </a:pPr>
            <a:r>
              <a:rPr lang="en-US" sz="3000" dirty="0"/>
              <a:t>Incorrect total household members</a:t>
            </a:r>
          </a:p>
          <a:p>
            <a:pPr marL="914400" indent="-457200">
              <a:buFont typeface="Arial" panose="020B0604020202020204" pitchFamily="34" charset="0"/>
              <a:buChar char="•"/>
            </a:pPr>
            <a:r>
              <a:rPr lang="en-US" sz="3000" dirty="0"/>
              <a:t>Incorrect income calculations</a:t>
            </a:r>
          </a:p>
          <a:p>
            <a:pPr marL="914400" indent="-457200">
              <a:buFont typeface="Arial" panose="020B0604020202020204" pitchFamily="34" charset="0"/>
              <a:buChar char="•"/>
            </a:pPr>
            <a:r>
              <a:rPr lang="en-US" sz="3000" dirty="0"/>
              <a:t>Missing information; Social Security number, adult signature, case number, certifying official signature and date</a:t>
            </a:r>
          </a:p>
        </p:txBody>
      </p:sp>
      <p:pic>
        <p:nvPicPr>
          <p:cNvPr id="8" name="Content Placeholder 7">
            <a:extLst>
              <a:ext uri="{FF2B5EF4-FFF2-40B4-BE49-F238E27FC236}">
                <a16:creationId xmlns:a16="http://schemas.microsoft.com/office/drawing/2014/main" id="{26F54022-0223-415F-90BD-AB1E9F5A7A9C}"/>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4255" y="4757031"/>
            <a:ext cx="3029195" cy="2011187"/>
          </a:xfrm>
        </p:spPr>
      </p:pic>
    </p:spTree>
    <p:extLst>
      <p:ext uri="{BB962C8B-B14F-4D97-AF65-F5344CB8AC3E}">
        <p14:creationId xmlns:p14="http://schemas.microsoft.com/office/powerpoint/2010/main" val="1544390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2C6D-4398-43E9-AF45-D89A72389DED}"/>
              </a:ext>
            </a:extLst>
          </p:cNvPr>
          <p:cNvSpPr>
            <a:spLocks noGrp="1"/>
          </p:cNvSpPr>
          <p:nvPr>
            <p:ph type="title"/>
          </p:nvPr>
        </p:nvSpPr>
        <p:spPr/>
        <p:txBody>
          <a:bodyPr/>
          <a:lstStyle/>
          <a:p>
            <a:r>
              <a:rPr lang="en-US" dirty="0"/>
              <a:t>The Future of the Universal Meals Listening Sessions </a:t>
            </a:r>
          </a:p>
        </p:txBody>
      </p:sp>
      <p:sp>
        <p:nvSpPr>
          <p:cNvPr id="3" name="Content Placeholder 2">
            <a:extLst>
              <a:ext uri="{FF2B5EF4-FFF2-40B4-BE49-F238E27FC236}">
                <a16:creationId xmlns:a16="http://schemas.microsoft.com/office/drawing/2014/main" id="{23899B55-7A58-4E0D-A3DA-AC40472EBA6B}"/>
              </a:ext>
            </a:extLst>
          </p:cNvPr>
          <p:cNvSpPr>
            <a:spLocks noGrp="1"/>
          </p:cNvSpPr>
          <p:nvPr>
            <p:ph sz="half" idx="1"/>
          </p:nvPr>
        </p:nvSpPr>
        <p:spPr>
          <a:xfrm>
            <a:off x="2941329" y="2200275"/>
            <a:ext cx="4470400" cy="4114800"/>
          </a:xfrm>
        </p:spPr>
        <p:txBody>
          <a:bodyPr/>
          <a:lstStyle/>
          <a:p>
            <a:pPr marL="0" indent="0">
              <a:buNone/>
            </a:pPr>
            <a:r>
              <a:rPr lang="en-US" sz="3000" dirty="0"/>
              <a:t>Next Session:</a:t>
            </a:r>
          </a:p>
          <a:p>
            <a:pPr lvl="1">
              <a:buFont typeface="Arial" panose="020B0604020202020204" pitchFamily="34" charset="0"/>
              <a:buChar char="•"/>
            </a:pPr>
            <a:r>
              <a:rPr lang="en-US" dirty="0"/>
              <a:t>May 17, 2022 at 2 pm</a:t>
            </a:r>
          </a:p>
          <a:p>
            <a:pPr marL="914400" lvl="2" indent="0">
              <a:buNone/>
            </a:pPr>
            <a:r>
              <a:rPr lang="en-US" dirty="0"/>
              <a:t>-</a:t>
            </a:r>
            <a:r>
              <a:rPr lang="ko-KR" altLang="en-US" dirty="0"/>
              <a:t> </a:t>
            </a:r>
            <a:r>
              <a:rPr lang="en-US" dirty="0"/>
              <a:t>State Updates</a:t>
            </a:r>
          </a:p>
        </p:txBody>
      </p:sp>
      <p:pic>
        <p:nvPicPr>
          <p:cNvPr id="7" name="Content Placeholder 6">
            <a:extLst>
              <a:ext uri="{FF2B5EF4-FFF2-40B4-BE49-F238E27FC236}">
                <a16:creationId xmlns:a16="http://schemas.microsoft.com/office/drawing/2014/main" id="{BF7AD23D-DBD5-423E-AE08-F674B71CC88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128" y="4038600"/>
            <a:ext cx="4429743" cy="2476846"/>
          </a:xfrm>
        </p:spPr>
      </p:pic>
    </p:spTree>
    <p:extLst>
      <p:ext uri="{BB962C8B-B14F-4D97-AF65-F5344CB8AC3E}">
        <p14:creationId xmlns:p14="http://schemas.microsoft.com/office/powerpoint/2010/main" val="839769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2C6D-4398-43E9-AF45-D89A72389DED}"/>
              </a:ext>
            </a:extLst>
          </p:cNvPr>
          <p:cNvSpPr>
            <a:spLocks noGrp="1"/>
          </p:cNvSpPr>
          <p:nvPr>
            <p:ph type="title"/>
          </p:nvPr>
        </p:nvSpPr>
        <p:spPr/>
        <p:txBody>
          <a:bodyPr/>
          <a:lstStyle/>
          <a:p>
            <a:r>
              <a:rPr lang="en-US" dirty="0"/>
              <a:t>Resource Guide</a:t>
            </a:r>
          </a:p>
        </p:txBody>
      </p:sp>
      <p:sp>
        <p:nvSpPr>
          <p:cNvPr id="3" name="Content Placeholder 2">
            <a:extLst>
              <a:ext uri="{FF2B5EF4-FFF2-40B4-BE49-F238E27FC236}">
                <a16:creationId xmlns:a16="http://schemas.microsoft.com/office/drawing/2014/main" id="{23899B55-7A58-4E0D-A3DA-AC40472EBA6B}"/>
              </a:ext>
            </a:extLst>
          </p:cNvPr>
          <p:cNvSpPr>
            <a:spLocks noGrp="1"/>
          </p:cNvSpPr>
          <p:nvPr>
            <p:ph idx="1"/>
          </p:nvPr>
        </p:nvSpPr>
        <p:spPr>
          <a:xfrm>
            <a:off x="2324100" y="1762125"/>
            <a:ext cx="9575800" cy="4114800"/>
          </a:xfrm>
        </p:spPr>
        <p:txBody>
          <a:bodyPr/>
          <a:lstStyle/>
          <a:p>
            <a:r>
              <a:rPr lang="en-US" sz="3000" dirty="0"/>
              <a:t>California Universal Meals web page</a:t>
            </a:r>
          </a:p>
          <a:p>
            <a:pPr lvl="1"/>
            <a:r>
              <a:rPr lang="en-US" dirty="0"/>
              <a:t>Resources and FAQ</a:t>
            </a:r>
          </a:p>
          <a:p>
            <a:r>
              <a:rPr lang="en-US" sz="3000" dirty="0"/>
              <a:t>Universal Meals Quick Reference Guides, available in the Child Nutrition Information and Payment System (CNIPS) Download forms</a:t>
            </a:r>
          </a:p>
          <a:p>
            <a:pPr lvl="1"/>
            <a:r>
              <a:rPr lang="en-US" dirty="0"/>
              <a:t>All 16 resources can be found under </a:t>
            </a:r>
            <a:r>
              <a:rPr lang="en-US" b="1" dirty="0"/>
              <a:t>Form ID: UM QR</a:t>
            </a:r>
          </a:p>
          <a:p>
            <a:r>
              <a:rPr lang="en-US" sz="3000" dirty="0"/>
              <a:t>USDA More than a Meal toolkit/resource</a:t>
            </a:r>
          </a:p>
          <a:p>
            <a:r>
              <a:rPr lang="en-US" sz="3000" dirty="0"/>
              <a:t>SNP Guidance, Manuals, and Resources web page </a:t>
            </a:r>
          </a:p>
          <a:p>
            <a:pPr marL="0" indent="0">
              <a:buNone/>
            </a:pPr>
            <a:endParaRPr lang="en-US" dirty="0"/>
          </a:p>
        </p:txBody>
      </p:sp>
    </p:spTree>
    <p:extLst>
      <p:ext uri="{BB962C8B-B14F-4D97-AF65-F5344CB8AC3E}">
        <p14:creationId xmlns:p14="http://schemas.microsoft.com/office/powerpoint/2010/main" val="708120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a:xfrm>
            <a:off x="2540000" y="2133600"/>
            <a:ext cx="9318625" cy="4114800"/>
          </a:xfrm>
        </p:spPr>
        <p:txBody>
          <a:bodyPr/>
          <a:lstStyle/>
          <a:p>
            <a:pPr marL="0" indent="0" algn="ctr">
              <a:buNone/>
            </a:pPr>
            <a:r>
              <a:rPr lang="en-US" dirty="0"/>
              <a:t>For Questions on Universal Meals</a:t>
            </a:r>
          </a:p>
          <a:p>
            <a:pPr marL="0" indent="0" algn="ctr">
              <a:buNone/>
            </a:pPr>
            <a:r>
              <a:rPr lang="en-US" sz="3200" dirty="0">
                <a:solidFill>
                  <a:srgbClr val="0563C1"/>
                </a:solidFill>
                <a:hlinkClick r:id="rId3" tooltip="Universal Meals Email address">
                  <a:extLst>
                    <a:ext uri="{A12FA001-AC4F-418D-AE19-62706E023703}">
                      <ahyp:hlinkClr xmlns:ahyp="http://schemas.microsoft.com/office/drawing/2018/hyperlinkcolor" val="tx"/>
                    </a:ext>
                  </a:extLst>
                </a:hlinkClick>
              </a:rPr>
              <a:t>UniversalMealsSY22@cde.ca.gov</a:t>
            </a:r>
            <a:endParaRPr lang="en-US" sz="3200" dirty="0">
              <a:solidFill>
                <a:srgbClr val="0563C1"/>
              </a:solidFill>
            </a:endParaRPr>
          </a:p>
          <a:p>
            <a:pPr marL="457200" lvl="1" indent="0" algn="ctr">
              <a:buNone/>
            </a:pPr>
            <a:endParaRPr lang="en-US" sz="3200" dirty="0"/>
          </a:p>
        </p:txBody>
      </p:sp>
      <p:pic>
        <p:nvPicPr>
          <p:cNvPr id="7" name="Content Placeholder 6">
            <a:extLst>
              <a:ext uri="{FF2B5EF4-FFF2-40B4-BE49-F238E27FC236}">
                <a16:creationId xmlns:a16="http://schemas.microsoft.com/office/drawing/2014/main" id="{44A7D899-D1A6-417A-8203-87E483F1C13A}"/>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64112" y="3967434"/>
            <a:ext cx="4470400" cy="2180682"/>
          </a:xfrm>
        </p:spPr>
      </p:pic>
    </p:spTree>
    <p:extLst>
      <p:ext uri="{BB962C8B-B14F-4D97-AF65-F5344CB8AC3E}">
        <p14:creationId xmlns:p14="http://schemas.microsoft.com/office/powerpoint/2010/main" val="343091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068" y="560448"/>
            <a:ext cx="9994900" cy="1143000"/>
          </a:xfrm>
        </p:spPr>
        <p:txBody>
          <a:bodyPr/>
          <a:lstStyle/>
          <a:p>
            <a:r>
              <a:rPr lang="en-US" dirty="0"/>
              <a:t>California Universal Meals Program (1)</a:t>
            </a:r>
          </a:p>
        </p:txBody>
      </p:sp>
      <p:sp>
        <p:nvSpPr>
          <p:cNvPr id="11" name="Content Placeholder 10">
            <a:extLst>
              <a:ext uri="{FF2B5EF4-FFF2-40B4-BE49-F238E27FC236}">
                <a16:creationId xmlns:a16="http://schemas.microsoft.com/office/drawing/2014/main" id="{FDBB1481-B4F1-4F02-BFF5-C618ECE471DB}"/>
              </a:ext>
            </a:extLst>
          </p:cNvPr>
          <p:cNvSpPr>
            <a:spLocks noGrp="1"/>
          </p:cNvSpPr>
          <p:nvPr>
            <p:ph sz="quarter" idx="13"/>
          </p:nvPr>
        </p:nvSpPr>
        <p:spPr>
          <a:xfrm>
            <a:off x="2540000" y="1820863"/>
            <a:ext cx="9150350" cy="1366837"/>
          </a:xfrm>
        </p:spPr>
        <p:txBody>
          <a:bodyPr/>
          <a:lstStyle/>
          <a:p>
            <a:pPr marL="0" indent="0">
              <a:buNone/>
            </a:pPr>
            <a:r>
              <a:rPr lang="en-US" sz="3000" dirty="0">
                <a:cs typeface="Arial"/>
              </a:rPr>
              <a:t>Three Components to Universal Meals:</a:t>
            </a:r>
          </a:p>
          <a:p>
            <a:pPr marL="0" indent="0">
              <a:buNone/>
            </a:pPr>
            <a:endParaRPr lang="en-US" sz="3000" b="1" dirty="0">
              <a:cs typeface="Arial"/>
            </a:endParaRPr>
          </a:p>
          <a:p>
            <a:pPr marL="514350" indent="-514350">
              <a:buAutoNum type="arabicPeriod"/>
            </a:pPr>
            <a:r>
              <a:rPr lang="en-US" sz="3000" dirty="0">
                <a:cs typeface="Arial"/>
              </a:rPr>
              <a:t>Update of State Meal Mandate</a:t>
            </a:r>
          </a:p>
          <a:p>
            <a:pPr marL="514350" indent="-514350">
              <a:buFontTx/>
              <a:buAutoNum type="arabicPeriod"/>
            </a:pPr>
            <a:r>
              <a:rPr lang="en-US" sz="3000" dirty="0">
                <a:cs typeface="Arial"/>
              </a:rPr>
              <a:t>Federal Provision Participation Requirement</a:t>
            </a:r>
          </a:p>
          <a:p>
            <a:pPr marL="514350" indent="-514350">
              <a:buFontTx/>
              <a:buAutoNum type="arabicPeriod"/>
            </a:pPr>
            <a:r>
              <a:rPr lang="en-US" sz="3000" dirty="0">
                <a:cs typeface="Arial"/>
              </a:rPr>
              <a:t>Supplemental State Meal Reimbursement</a:t>
            </a:r>
          </a:p>
          <a:p>
            <a:endParaRPr lang="en-US" sz="3000" dirty="0"/>
          </a:p>
        </p:txBody>
      </p:sp>
      <p:pic>
        <p:nvPicPr>
          <p:cNvPr id="15" name="Content Placeholder 14">
            <a:extLst>
              <a:ext uri="{FF2B5EF4-FFF2-40B4-BE49-F238E27FC236}">
                <a16:creationId xmlns:a16="http://schemas.microsoft.com/office/drawing/2014/main" id="{F0AF6EEF-FCBA-4393-B3B7-8CB9CC38B7D1}"/>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674306" y="4937005"/>
            <a:ext cx="3048425" cy="1714739"/>
          </a:xfrm>
        </p:spPr>
      </p:pic>
    </p:spTree>
    <p:extLst>
      <p:ext uri="{BB962C8B-B14F-4D97-AF65-F5344CB8AC3E}">
        <p14:creationId xmlns:p14="http://schemas.microsoft.com/office/powerpoint/2010/main" val="1761230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12" name="Content Placeholder 11">
            <a:extLst>
              <a:ext uri="{FF2B5EF4-FFF2-40B4-BE49-F238E27FC236}">
                <a16:creationId xmlns:a16="http://schemas.microsoft.com/office/drawing/2014/main" id="{1CC72D54-56B4-45DC-96FA-9B5CA2FE4D4B}"/>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419600" y="1835149"/>
            <a:ext cx="5656254" cy="3756765"/>
          </a:xfrm>
        </p:spPr>
      </p:pic>
      <p:sp>
        <p:nvSpPr>
          <p:cNvPr id="10" name="Content Placeholder 9">
            <a:extLst>
              <a:ext uri="{FF2B5EF4-FFF2-40B4-BE49-F238E27FC236}">
                <a16:creationId xmlns:a16="http://schemas.microsoft.com/office/drawing/2014/main" id="{F2387421-3154-478F-8D6A-76B4EAB1000C}"/>
              </a:ext>
            </a:extLst>
          </p:cNvPr>
          <p:cNvSpPr>
            <a:spLocks noGrp="1"/>
          </p:cNvSpPr>
          <p:nvPr>
            <p:ph sz="quarter" idx="13"/>
          </p:nvPr>
        </p:nvSpPr>
        <p:spPr>
          <a:xfrm>
            <a:off x="2917825" y="5866181"/>
            <a:ext cx="9150350" cy="1366837"/>
          </a:xfrm>
        </p:spPr>
        <p:txBody>
          <a:bodyPr/>
          <a:lstStyle/>
          <a:p>
            <a:pPr marL="0" indent="0">
              <a:buNone/>
            </a:pPr>
            <a:r>
              <a:rPr lang="en-US" dirty="0"/>
              <a:t>This institution is an equal opportunity provider.</a:t>
            </a:r>
          </a:p>
          <a:p>
            <a:endParaRPr lang="en-US" dirty="0"/>
          </a:p>
        </p:txBody>
      </p:sp>
    </p:spTree>
    <p:extLst>
      <p:ext uri="{BB962C8B-B14F-4D97-AF65-F5344CB8AC3E}">
        <p14:creationId xmlns:p14="http://schemas.microsoft.com/office/powerpoint/2010/main" val="417946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609600"/>
            <a:ext cx="9895113" cy="1143000"/>
          </a:xfrm>
        </p:spPr>
        <p:txBody>
          <a:bodyPr/>
          <a:lstStyle/>
          <a:p>
            <a:r>
              <a:rPr lang="en-US" dirty="0"/>
              <a:t>California Universal Meals Program (2)</a:t>
            </a:r>
          </a:p>
        </p:txBody>
      </p:sp>
      <p:sp>
        <p:nvSpPr>
          <p:cNvPr id="3" name="Content Placeholder 2"/>
          <p:cNvSpPr>
            <a:spLocks noGrp="1"/>
          </p:cNvSpPr>
          <p:nvPr>
            <p:ph idx="1"/>
          </p:nvPr>
        </p:nvSpPr>
        <p:spPr>
          <a:xfrm>
            <a:off x="2462241" y="1881306"/>
            <a:ext cx="9144000" cy="4114800"/>
          </a:xfrm>
        </p:spPr>
        <p:txBody>
          <a:bodyPr/>
          <a:lstStyle/>
          <a:p>
            <a:pPr marL="0" indent="0">
              <a:spcAft>
                <a:spcPts val="600"/>
              </a:spcAft>
              <a:buNone/>
            </a:pPr>
            <a:r>
              <a:rPr lang="en-US" sz="3000" dirty="0">
                <a:cs typeface="Arial"/>
              </a:rPr>
              <a:t>Federal Meal Provision Requirement:</a:t>
            </a:r>
            <a:endParaRPr lang="en-US" sz="3000" dirty="0"/>
          </a:p>
          <a:p>
            <a:pPr marL="457200" indent="-457200">
              <a:buFont typeface="Arial"/>
              <a:buChar char="•"/>
            </a:pPr>
            <a:r>
              <a:rPr lang="en-US" sz="3000" b="1" i="1" dirty="0"/>
              <a:t>High poverty </a:t>
            </a:r>
            <a:r>
              <a:rPr lang="en-US" sz="3000" dirty="0"/>
              <a:t>schools that are eligible for the Community Eligibility Provision (CEP) must apply for a federal provision</a:t>
            </a:r>
          </a:p>
          <a:p>
            <a:pPr marL="457200" indent="-457200">
              <a:buFont typeface="Arial"/>
              <a:buChar char="•"/>
            </a:pPr>
            <a:r>
              <a:rPr lang="en-US" sz="3000" dirty="0">
                <a:cs typeface="Arial"/>
              </a:rPr>
              <a:t>Must apply for CEP </a:t>
            </a:r>
            <a:r>
              <a:rPr lang="en-US" sz="3000" b="1" i="1" dirty="0">
                <a:cs typeface="Arial"/>
              </a:rPr>
              <a:t>or</a:t>
            </a:r>
            <a:r>
              <a:rPr lang="en-US" sz="3000" dirty="0">
                <a:cs typeface="Arial"/>
              </a:rPr>
              <a:t> another Provision</a:t>
            </a:r>
          </a:p>
          <a:p>
            <a:pPr marL="457200" indent="-457200">
              <a:buFont typeface="Arial"/>
              <a:buChar char="•"/>
            </a:pPr>
            <a:r>
              <a:rPr lang="en-US" sz="3000" dirty="0">
                <a:cs typeface="Arial"/>
              </a:rPr>
              <a:t>Note: LEAs operating CEP must collect alternative income forms</a:t>
            </a:r>
          </a:p>
          <a:p>
            <a:pPr marL="0" indent="0">
              <a:buNone/>
            </a:pPr>
            <a:endParaRPr lang="en-US" sz="3000" dirty="0">
              <a:cs typeface="Arial"/>
            </a:endParaRPr>
          </a:p>
        </p:txBody>
      </p:sp>
    </p:spTree>
    <p:extLst>
      <p:ext uri="{BB962C8B-B14F-4D97-AF65-F5344CB8AC3E}">
        <p14:creationId xmlns:p14="http://schemas.microsoft.com/office/powerpoint/2010/main" val="191441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D5D9-177F-4CF3-AB40-DED660DA805E}"/>
              </a:ext>
            </a:extLst>
          </p:cNvPr>
          <p:cNvSpPr>
            <a:spLocks noGrp="1"/>
          </p:cNvSpPr>
          <p:nvPr>
            <p:ph type="title"/>
          </p:nvPr>
        </p:nvSpPr>
        <p:spPr/>
        <p:txBody>
          <a:bodyPr/>
          <a:lstStyle/>
          <a:p>
            <a:r>
              <a:rPr lang="en-US" dirty="0"/>
              <a:t>Universal Meals and NSLP/SBP</a:t>
            </a:r>
          </a:p>
        </p:txBody>
      </p:sp>
      <p:sp>
        <p:nvSpPr>
          <p:cNvPr id="3" name="Content Placeholder 2">
            <a:extLst>
              <a:ext uri="{FF2B5EF4-FFF2-40B4-BE49-F238E27FC236}">
                <a16:creationId xmlns:a16="http://schemas.microsoft.com/office/drawing/2014/main" id="{A50CA543-FC19-462B-837E-82FF561B9E57}"/>
              </a:ext>
            </a:extLst>
          </p:cNvPr>
          <p:cNvSpPr>
            <a:spLocks noGrp="1"/>
          </p:cNvSpPr>
          <p:nvPr>
            <p:ph idx="1"/>
          </p:nvPr>
        </p:nvSpPr>
        <p:spPr>
          <a:xfrm>
            <a:off x="2540000" y="1905000"/>
            <a:ext cx="9144000" cy="4114800"/>
          </a:xfrm>
        </p:spPr>
        <p:txBody>
          <a:bodyPr/>
          <a:lstStyle/>
          <a:p>
            <a:r>
              <a:rPr lang="en-US" sz="3000" dirty="0"/>
              <a:t>Universal Meals builds upon participation in the National School Lunch Program (NSLP) and School Breakfast Program (SBP)</a:t>
            </a:r>
          </a:p>
          <a:p>
            <a:pPr lvl="1"/>
            <a:r>
              <a:rPr lang="en-US" dirty="0"/>
              <a:t>Sponsors will still be expected to comply with current federal regulations to operate the NSLP and SBP</a:t>
            </a:r>
          </a:p>
          <a:p>
            <a:pPr lvl="1"/>
            <a:r>
              <a:rPr lang="en-US" dirty="0"/>
              <a:t>Sponsors will either operate under a federal provision, or conduct standard counting and claiming</a:t>
            </a:r>
          </a:p>
        </p:txBody>
      </p:sp>
    </p:spTree>
    <p:extLst>
      <p:ext uri="{BB962C8B-B14F-4D97-AF65-F5344CB8AC3E}">
        <p14:creationId xmlns:p14="http://schemas.microsoft.com/office/powerpoint/2010/main" val="191582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Standard Meal Counting and Claiming</a:t>
            </a:r>
          </a:p>
        </p:txBody>
      </p:sp>
      <p:sp>
        <p:nvSpPr>
          <p:cNvPr id="3" name="Text Placeholder 2">
            <a:extLst>
              <a:ext uri="{FF2B5EF4-FFF2-40B4-BE49-F238E27FC236}">
                <a16:creationId xmlns:a16="http://schemas.microsoft.com/office/drawing/2014/main" id="{AE374633-42E9-4DCB-977E-7FEC422EABF6}"/>
              </a:ext>
            </a:extLst>
          </p:cNvPr>
          <p:cNvSpPr>
            <a:spLocks noGrp="1"/>
          </p:cNvSpPr>
          <p:nvPr>
            <p:ph type="body" sz="half" idx="2"/>
          </p:nvPr>
        </p:nvSpPr>
        <p:spPr>
          <a:xfrm>
            <a:off x="2341418" y="2150620"/>
            <a:ext cx="6103648" cy="4541125"/>
          </a:xfrm>
        </p:spPr>
        <p:txBody>
          <a:bodyPr>
            <a:noAutofit/>
          </a:bodyPr>
          <a:lstStyle/>
          <a:p>
            <a:pPr marL="457200" indent="-457200">
              <a:spcAft>
                <a:spcPts val="600"/>
              </a:spcAft>
              <a:buFont typeface="Arial" panose="020B0604020202020204" pitchFamily="34" charset="0"/>
              <a:buChar char="•"/>
            </a:pPr>
            <a:r>
              <a:rPr lang="en-US" sz="3000" dirty="0"/>
              <a:t>School Food Authorities (SFA) are still required to determine student eligibility</a:t>
            </a:r>
          </a:p>
          <a:p>
            <a:pPr marL="457200" indent="-457200">
              <a:buFont typeface="Arial" panose="020B0604020202020204" pitchFamily="34" charset="0"/>
              <a:buChar char="•"/>
            </a:pPr>
            <a:r>
              <a:rPr lang="en-US" sz="3000" dirty="0"/>
              <a:t>SFAs must still count, record, and claim based on number of meals served and by category (free, reduced-price [RP], paid)</a:t>
            </a:r>
          </a:p>
        </p:txBody>
      </p:sp>
      <p:pic>
        <p:nvPicPr>
          <p:cNvPr id="1026" name="Picture 2">
            <a:extLst>
              <a:ext uri="{FF2B5EF4-FFF2-40B4-BE49-F238E27FC236}">
                <a16:creationId xmlns:a16="http://schemas.microsoft.com/office/drawing/2014/main" id="{3CA9FE20-590E-4924-BDD9-16998EC08B8F}"/>
              </a:ext>
              <a:ext uri="{C183D7F6-B498-43B3-948B-1728B52AA6E4}">
                <adec:decorative xmlns:adec="http://schemas.microsoft.com/office/drawing/2017/decorative" val="1"/>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bwMode="auto">
          <a:xfrm>
            <a:off x="8445066" y="2150620"/>
            <a:ext cx="3483698" cy="3252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03768668"/>
      </p:ext>
    </p:extLst>
  </p:cSld>
  <p:clrMapOvr>
    <a:masterClrMapping/>
  </p:clrMapOvr>
</p:sld>
</file>

<file path=ppt/theme/theme1.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3043</Words>
  <Application>Microsoft Office PowerPoint</Application>
  <PresentationFormat>Widescreen</PresentationFormat>
  <Paragraphs>286</Paragraphs>
  <Slides>60</Slides>
  <Notes>48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60</vt:i4>
      </vt:variant>
    </vt:vector>
  </HeadingPairs>
  <TitlesOfParts>
    <vt:vector size="69" baseType="lpstr">
      <vt:lpstr>Arial</vt:lpstr>
      <vt:lpstr>Calibri</vt:lpstr>
      <vt:lpstr>Courier New</vt:lpstr>
      <vt:lpstr>Times</vt:lpstr>
      <vt:lpstr>Verdana</vt:lpstr>
      <vt:lpstr>3_Blank Presentation</vt:lpstr>
      <vt:lpstr>4_Blank Presentation</vt:lpstr>
      <vt:lpstr>5_Blank Presentation</vt:lpstr>
      <vt:lpstr>Blank Presentation</vt:lpstr>
      <vt:lpstr>Welcome to the California Universal Meals Listening Session #6 April 19, 2022</vt:lpstr>
      <vt:lpstr>Universal Meals  Listening Session #6</vt:lpstr>
      <vt:lpstr>Welcome</vt:lpstr>
      <vt:lpstr>Agenda </vt:lpstr>
      <vt:lpstr>Transforming Schools</vt:lpstr>
      <vt:lpstr>California Universal Meals Program (1)</vt:lpstr>
      <vt:lpstr>California Universal Meals Program (2)</vt:lpstr>
      <vt:lpstr>Universal Meals and NSLP/SBP</vt:lpstr>
      <vt:lpstr>Standard Meal Counting and Claiming</vt:lpstr>
      <vt:lpstr>Eligibility Documentation: Meal Applications</vt:lpstr>
      <vt:lpstr>Meal Applications (1)</vt:lpstr>
      <vt:lpstr>Meal Applications (2)</vt:lpstr>
      <vt:lpstr>Meal Applications (3)</vt:lpstr>
      <vt:lpstr>Point of Service Meal Counts</vt:lpstr>
      <vt:lpstr>Claim for Reimbursement (1)</vt:lpstr>
      <vt:lpstr>Claim for Reimbursement (2)</vt:lpstr>
      <vt:lpstr>Special Guest</vt:lpstr>
      <vt:lpstr>Alternative Income Forms</vt:lpstr>
      <vt:lpstr>Overview of LCFF Funding (1)</vt:lpstr>
      <vt:lpstr>Overview of LCFF Funding (2)</vt:lpstr>
      <vt:lpstr>Unduplicated Pupil Count </vt:lpstr>
      <vt:lpstr>Unduplicated Pupil Count</vt:lpstr>
      <vt:lpstr>Alternative Income Forms (1)</vt:lpstr>
      <vt:lpstr>Alternative Income Forms (2)</vt:lpstr>
      <vt:lpstr>Alternative Income Form Collection Options (1)</vt:lpstr>
      <vt:lpstr>Alternative Income Form Collection Options (2)</vt:lpstr>
      <vt:lpstr>LCFF Base Year (1)</vt:lpstr>
      <vt:lpstr>LCFF Base Year (2)</vt:lpstr>
      <vt:lpstr>LCFF Base Year (3)</vt:lpstr>
      <vt:lpstr>LCFF Non-Base Years</vt:lpstr>
      <vt:lpstr>LCFF Non-Base Year CALPADS Reporting</vt:lpstr>
      <vt:lpstr>Retention of Forms (1)</vt:lpstr>
      <vt:lpstr>Retention of Forms (2)</vt:lpstr>
      <vt:lpstr>Retention of Forms (3)</vt:lpstr>
      <vt:lpstr>Alternative Form Templates (1)</vt:lpstr>
      <vt:lpstr>Alternative Form Templates (2)</vt:lpstr>
      <vt:lpstr>Alternate Income Form (1)</vt:lpstr>
      <vt:lpstr>Alternate Income Form (2)</vt:lpstr>
      <vt:lpstr>Alternate Income Form (3)</vt:lpstr>
      <vt:lpstr>Developing An Alternative Form (1)</vt:lpstr>
      <vt:lpstr>Developing An Alternative Form (2)</vt:lpstr>
      <vt:lpstr>Meal Applications versus Alternate Income Forms</vt:lpstr>
      <vt:lpstr>Alternative Forms FAQs (1)</vt:lpstr>
      <vt:lpstr>Alternative Form FAQs (2)</vt:lpstr>
      <vt:lpstr>Alternative Form FAQs (3)</vt:lpstr>
      <vt:lpstr>Alternative Form FAQs (4)</vt:lpstr>
      <vt:lpstr>Alternative Form FAQs (5)</vt:lpstr>
      <vt:lpstr>Alternative Form FAQs (6)</vt:lpstr>
      <vt:lpstr>Alternative Form FAQs (7)</vt:lpstr>
      <vt:lpstr>Alternative Form FAQs (8)</vt:lpstr>
      <vt:lpstr>Alternative Form FAQs (9)</vt:lpstr>
      <vt:lpstr>California Universal Meals Program</vt:lpstr>
      <vt:lpstr>Resources</vt:lpstr>
      <vt:lpstr>Panelists</vt:lpstr>
      <vt:lpstr>Reporting/Recordkeeping</vt:lpstr>
      <vt:lpstr>Certification and Benefit Issuance</vt:lpstr>
      <vt:lpstr>The Future of the Universal Meals Listening Sessions </vt:lpstr>
      <vt:lpstr>Resource Guide</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19 Universal Meals Webinar - Nutrition (CA Department of Education)</dc:title>
  <dc:subject>This is the PowerPoint shared on April 19, 2022 during a discussion on the California Universal Meals Program and best practices for implementation in the school year 2022–23.</dc:subject>
  <dc:creator/>
  <cp:lastModifiedBy/>
  <cp:revision>1</cp:revision>
  <dcterms:created xsi:type="dcterms:W3CDTF">2025-08-14T17:53:00Z</dcterms:created>
  <dcterms:modified xsi:type="dcterms:W3CDTF">2025-08-14T17:53:34Z</dcterms:modified>
</cp:coreProperties>
</file>