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7" r:id="rId5"/>
    <p:sldMasterId id="2147483674" r:id="rId6"/>
    <p:sldMasterId id="2147483680" r:id="rId7"/>
  </p:sldMasterIdLst>
  <p:notesMasterIdLst>
    <p:notesMasterId r:id="rId68"/>
  </p:notesMasterIdLst>
  <p:handoutMasterIdLst>
    <p:handoutMasterId r:id="rId69"/>
  </p:handoutMasterIdLst>
  <p:sldIdLst>
    <p:sldId id="257" r:id="rId8"/>
    <p:sldId id="547" r:id="rId9"/>
    <p:sldId id="582" r:id="rId10"/>
    <p:sldId id="652" r:id="rId11"/>
    <p:sldId id="573" r:id="rId12"/>
    <p:sldId id="570" r:id="rId13"/>
    <p:sldId id="569" r:id="rId14"/>
    <p:sldId id="676" r:id="rId15"/>
    <p:sldId id="613" r:id="rId16"/>
    <p:sldId id="596" r:id="rId17"/>
    <p:sldId id="680" r:id="rId18"/>
    <p:sldId id="681" r:id="rId19"/>
    <p:sldId id="682" r:id="rId20"/>
    <p:sldId id="556" r:id="rId21"/>
    <p:sldId id="678" r:id="rId22"/>
    <p:sldId id="679" r:id="rId23"/>
    <p:sldId id="615" r:id="rId24"/>
    <p:sldId id="598" r:id="rId25"/>
    <p:sldId id="602" r:id="rId26"/>
    <p:sldId id="601" r:id="rId27"/>
    <p:sldId id="605" r:id="rId28"/>
    <p:sldId id="687" r:id="rId29"/>
    <p:sldId id="688" r:id="rId30"/>
    <p:sldId id="604" r:id="rId31"/>
    <p:sldId id="557" r:id="rId32"/>
    <p:sldId id="606" r:id="rId33"/>
    <p:sldId id="599" r:id="rId34"/>
    <p:sldId id="683" r:id="rId35"/>
    <p:sldId id="558" r:id="rId36"/>
    <p:sldId id="607" r:id="rId37"/>
    <p:sldId id="674" r:id="rId38"/>
    <p:sldId id="600" r:id="rId39"/>
    <p:sldId id="609" r:id="rId40"/>
    <p:sldId id="608" r:id="rId41"/>
    <p:sldId id="689" r:id="rId42"/>
    <p:sldId id="698" r:id="rId43"/>
    <p:sldId id="697" r:id="rId44"/>
    <p:sldId id="699" r:id="rId45"/>
    <p:sldId id="700" r:id="rId46"/>
    <p:sldId id="702" r:id="rId47"/>
    <p:sldId id="703" r:id="rId48"/>
    <p:sldId id="578" r:id="rId49"/>
    <p:sldId id="597" r:id="rId50"/>
    <p:sldId id="616" r:id="rId51"/>
    <p:sldId id="704" r:id="rId52"/>
    <p:sldId id="618" r:id="rId53"/>
    <p:sldId id="705" r:id="rId54"/>
    <p:sldId id="684" r:id="rId55"/>
    <p:sldId id="706" r:id="rId56"/>
    <p:sldId id="685" r:id="rId57"/>
    <p:sldId id="707" r:id="rId58"/>
    <p:sldId id="619" r:id="rId59"/>
    <p:sldId id="708" r:id="rId60"/>
    <p:sldId id="620" r:id="rId61"/>
    <p:sldId id="709" r:id="rId62"/>
    <p:sldId id="568" r:id="rId63"/>
    <p:sldId id="617" r:id="rId64"/>
    <p:sldId id="572" r:id="rId65"/>
    <p:sldId id="571" r:id="rId66"/>
    <p:sldId id="675" r:id="rId67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590C2B2-9B0C-7D2A-383D-F7AA565CCACA}" name="Michael Danzik" initials="MD" userId="S::mdanzik@cde.ca.gov::69267e04-4319-439b-8d21-d16a30c5f2eb" providerId="AD"/>
  <p188:author id="{B31D1FC5-1E63-5E33-CF44-BF45224F6316}" name="Tara Masse" initials="TM" userId="S::tmasse@cde.ca.gov::08c15e02-2ed7-47a1-9685-a9d6fb44a115" providerId="AD"/>
  <p188:author id="{053439D6-139F-C536-E43F-3C030E4A2D95}" name="Michael Salazar" initials="MS" userId="S::msalazar@cde.ca.gov::8d19f5b4-d4a5-45ed-9381-49e007a6b49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Marisa Vassey" initials="MV" lastIdx="2" clrIdx="6">
    <p:extLst>
      <p:ext uri="{19B8F6BF-5375-455C-9EA6-DF929625EA0E}">
        <p15:presenceInfo xmlns:p15="http://schemas.microsoft.com/office/powerpoint/2012/main" userId="S-1-5-21-2608872058-1432505909-2668327341-28505" providerId="AD"/>
      </p:ext>
    </p:extLst>
  </p:cmAuthor>
  <p:cmAuthor id="1" name="Jackie Richardson" initials="JR" lastIdx="7" clrIdx="0">
    <p:extLst>
      <p:ext uri="{19B8F6BF-5375-455C-9EA6-DF929625EA0E}">
        <p15:presenceInfo xmlns:p15="http://schemas.microsoft.com/office/powerpoint/2012/main" userId="S-1-5-21-2608872058-1432505909-2668327341-30791" providerId="AD"/>
      </p:ext>
    </p:extLst>
  </p:cmAuthor>
  <p:cmAuthor id="8" name="Kim Frinzell" initials="KF [2]" lastIdx="6" clrIdx="7">
    <p:extLst>
      <p:ext uri="{19B8F6BF-5375-455C-9EA6-DF929625EA0E}">
        <p15:presenceInfo xmlns:p15="http://schemas.microsoft.com/office/powerpoint/2012/main" userId="S-1-5-21-2608872058-1432505909-2668327341-17399" providerId="AD"/>
      </p:ext>
    </p:extLst>
  </p:cmAuthor>
  <p:cmAuthor id="2" name="Gurjeet Barayah" initials="GB" lastIdx="14" clrIdx="1">
    <p:extLst>
      <p:ext uri="{19B8F6BF-5375-455C-9EA6-DF929625EA0E}">
        <p15:presenceInfo xmlns:p15="http://schemas.microsoft.com/office/powerpoint/2012/main" userId="S::gbarayah@cde.ca.gov::9f2ac913-1a8b-4a66-a22c-439907f75afc" providerId="AD"/>
      </p:ext>
    </p:extLst>
  </p:cmAuthor>
  <p:cmAuthor id="3" name="David Hazeleaf" initials="DH" lastIdx="5" clrIdx="2">
    <p:extLst>
      <p:ext uri="{19B8F6BF-5375-455C-9EA6-DF929625EA0E}">
        <p15:presenceInfo xmlns:p15="http://schemas.microsoft.com/office/powerpoint/2012/main" userId="S::dhazeleaf@cde.ca.gov::103f155c-cccf-402d-a16e-1f125a487ba0" providerId="AD"/>
      </p:ext>
    </p:extLst>
  </p:cmAuthor>
  <p:cmAuthor id="4" name="Kim Frinzell" initials="KF" lastIdx="4" clrIdx="3">
    <p:extLst>
      <p:ext uri="{19B8F6BF-5375-455C-9EA6-DF929625EA0E}">
        <p15:presenceInfo xmlns:p15="http://schemas.microsoft.com/office/powerpoint/2012/main" userId="S::kfrinzell@cde.ca.gov::5aec74cc-6eb7-4b09-a269-1f8b68920ac6" providerId="AD"/>
      </p:ext>
    </p:extLst>
  </p:cmAuthor>
  <p:cmAuthor id="5" name="Julie BoarerPitchford" initials="JB" lastIdx="3" clrIdx="4">
    <p:extLst>
      <p:ext uri="{19B8F6BF-5375-455C-9EA6-DF929625EA0E}">
        <p15:presenceInfo xmlns:p15="http://schemas.microsoft.com/office/powerpoint/2012/main" userId="S::jboarerpitchford@cde.ca.gov::e0699bf6-fc75-4ea3-af55-390d8bbb474b" providerId="AD"/>
      </p:ext>
    </p:extLst>
  </p:cmAuthor>
  <p:cmAuthor id="6" name="Michael Danzik" initials="MD" lastIdx="7" clrIdx="5">
    <p:extLst>
      <p:ext uri="{19B8F6BF-5375-455C-9EA6-DF929625EA0E}">
        <p15:presenceInfo xmlns:p15="http://schemas.microsoft.com/office/powerpoint/2012/main" userId="S-1-5-21-2608872058-1432505909-2668327341-53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90409" autoAdjust="0"/>
  </p:normalViewPr>
  <p:slideViewPr>
    <p:cSldViewPr snapToGrid="0">
      <p:cViewPr varScale="1">
        <p:scale>
          <a:sx n="100" d="100"/>
          <a:sy n="100" d="100"/>
        </p:scale>
        <p:origin x="858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460"/>
    </p:cViewPr>
  </p:sorterViewPr>
  <p:notesViewPr>
    <p:cSldViewPr snapToGrid="0">
      <p:cViewPr varScale="1">
        <p:scale>
          <a:sx n="80" d="100"/>
          <a:sy n="80" d="100"/>
        </p:scale>
        <p:origin x="316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63" Type="http://schemas.openxmlformats.org/officeDocument/2006/relationships/slide" Target="slides/slide56.xml"/><Relationship Id="rId68" Type="http://schemas.openxmlformats.org/officeDocument/2006/relationships/notesMaster" Target="notesMasters/notesMaster1.xml"/><Relationship Id="rId76" Type="http://schemas.microsoft.com/office/2018/10/relationships/authors" Target="authors.xml"/><Relationship Id="rId7" Type="http://schemas.openxmlformats.org/officeDocument/2006/relationships/slideMaster" Target="slideMasters/slideMaster4.xml"/><Relationship Id="rId71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9" Type="http://schemas.openxmlformats.org/officeDocument/2006/relationships/slide" Target="slides/slide2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66" Type="http://schemas.openxmlformats.org/officeDocument/2006/relationships/slide" Target="slides/slide59.xml"/><Relationship Id="rId7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61" Type="http://schemas.openxmlformats.org/officeDocument/2006/relationships/slide" Target="slides/slide54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slide" Target="slides/slide49.xml"/><Relationship Id="rId64" Type="http://schemas.openxmlformats.org/officeDocument/2006/relationships/slide" Target="slides/slide57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83425" cy="1186792"/>
          </a:xfrm>
          <a:prstGeom prst="rect">
            <a:avLst/>
          </a:prstGeom>
        </p:spPr>
        <p:txBody>
          <a:bodyPr vert="horz" lIns="141723" tIns="70861" rIns="141723" bIns="70861" rtlCol="0"/>
          <a:lstStyle>
            <a:lvl1pPr algn="l">
              <a:defRPr sz="19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9311" y="0"/>
            <a:ext cx="3083425" cy="1186792"/>
          </a:xfrm>
          <a:prstGeom prst="rect">
            <a:avLst/>
          </a:prstGeom>
        </p:spPr>
        <p:txBody>
          <a:bodyPr vert="horz" lIns="141723" tIns="70861" rIns="141723" bIns="70861" rtlCol="0"/>
          <a:lstStyle>
            <a:lvl1pPr algn="r">
              <a:defRPr sz="1900"/>
            </a:lvl1pPr>
          </a:lstStyle>
          <a:p>
            <a:fld id="{AC6494FB-3489-468D-A451-38C7FB0BB2D7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22500418"/>
            <a:ext cx="3083425" cy="1186789"/>
          </a:xfrm>
          <a:prstGeom prst="rect">
            <a:avLst/>
          </a:prstGeom>
        </p:spPr>
        <p:txBody>
          <a:bodyPr vert="horz" lIns="141723" tIns="70861" rIns="141723" bIns="70861" rtlCol="0" anchor="b"/>
          <a:lstStyle>
            <a:lvl1pPr algn="l">
              <a:defRPr sz="19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9311" y="22500418"/>
            <a:ext cx="3083425" cy="1186789"/>
          </a:xfrm>
          <a:prstGeom prst="rect">
            <a:avLst/>
          </a:prstGeom>
        </p:spPr>
        <p:txBody>
          <a:bodyPr vert="horz" lIns="141723" tIns="70861" rIns="141723" bIns="70861" rtlCol="0" anchor="b"/>
          <a:lstStyle>
            <a:lvl1pPr algn="r">
              <a:defRPr sz="1900"/>
            </a:lvl1pPr>
          </a:lstStyle>
          <a:p>
            <a:fld id="{963748F4-3E24-4BA1-83AB-0D46558EE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48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5888" y="212725"/>
            <a:ext cx="4213225" cy="23701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44076" tIns="72038" rIns="144076" bIns="720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29708" y="2703991"/>
            <a:ext cx="6125587" cy="5934583"/>
          </a:xfrm>
          <a:prstGeom prst="rect">
            <a:avLst/>
          </a:prstGeom>
        </p:spPr>
        <p:txBody>
          <a:bodyPr vert="horz" lIns="144076" tIns="72038" rIns="144076" bIns="720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8850" y="8760928"/>
            <a:ext cx="2146444" cy="437650"/>
          </a:xfrm>
          <a:prstGeom prst="rect">
            <a:avLst/>
          </a:prstGeom>
        </p:spPr>
        <p:txBody>
          <a:bodyPr vert="horz" lIns="144076" tIns="72038" rIns="144076" bIns="72038" rtlCol="0" anchor="b"/>
          <a:lstStyle>
            <a:lvl1pPr algn="r">
              <a:defRPr sz="1900"/>
            </a:lvl1pPr>
          </a:lstStyle>
          <a:p>
            <a:fld id="{942787AA-9CC9-4BDC-9D76-FFA9D61A5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92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417229"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8D1D-70DD-4068-A80C-527DFF99EB0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29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sz="14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16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884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06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9708" y="2703991"/>
            <a:ext cx="6125587" cy="6366984"/>
          </a:xfrm>
        </p:spPr>
        <p:txBody>
          <a:bodyPr/>
          <a:lstStyle/>
          <a:p>
            <a:pPr fontAlgn="base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139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27213" y="219075"/>
            <a:ext cx="3111500" cy="1751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9708" y="1970067"/>
            <a:ext cx="6125587" cy="7228511"/>
          </a:xfrm>
        </p:spPr>
        <p:txBody>
          <a:bodyPr/>
          <a:lstStyle/>
          <a:p>
            <a:pPr marL="171450" indent="-171450" rtl="0" fontAlgn="base">
              <a:buFont typeface="Arial" panose="020B0604020202020204" pitchFamily="34" charset="0"/>
              <a:buChar char="•"/>
            </a:pPr>
            <a:endParaRPr lang="en-US" sz="14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843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3525" y="157163"/>
            <a:ext cx="3111500" cy="1751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4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484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28850" y="157163"/>
            <a:ext cx="1916113" cy="1079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9708" y="1236151"/>
            <a:ext cx="6125587" cy="7883794"/>
          </a:xfrm>
        </p:spPr>
        <p:txBody>
          <a:bodyPr/>
          <a:lstStyle/>
          <a:p>
            <a:pPr marL="0" indent="0" rtl="0" fontAlgn="base">
              <a:buFont typeface="Arial" panose="020B0604020202020204" pitchFamily="34" charset="0"/>
              <a:buNone/>
            </a:pPr>
            <a:endParaRPr lang="en-US" sz="14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381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0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626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57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309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36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568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372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3574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540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650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3056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1553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282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52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828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695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1417229">
              <a:defRPr/>
            </a:pPr>
            <a:fld id="{942787AA-9CC9-4BDC-9D76-FFA9D61A530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1417229">
                <a:defRPr/>
              </a:pPr>
              <a:t>31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8815613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152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359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1818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688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767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6330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38724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32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3525" y="157163"/>
            <a:ext cx="3111500" cy="1751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318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5212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4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59938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1741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890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3845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2465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8832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9294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5790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57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18372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6261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6092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3136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4129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5074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538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3525" y="157163"/>
            <a:ext cx="3111500" cy="1751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5580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6353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8D1D-70DD-4068-A80C-527DFF99EB00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1274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8D1D-70DD-4068-A80C-527DFF99EB00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98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417229"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1025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8D1D-70DD-4068-A80C-527DFF99EB00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722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061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3525" y="157163"/>
            <a:ext cx="3111500" cy="1751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94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5888" y="212725"/>
            <a:ext cx="4213225" cy="23701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2400"/>
              </a:spcAft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937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248" y="1392"/>
              <a:ext cx="4512" cy="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540000" y="60960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0" fontAlgn="base" hangingPunct="0">
              <a:spcBef>
                <a:spcPts val="800"/>
              </a:spcBef>
              <a:spcAft>
                <a:spcPct val="0"/>
              </a:spcAft>
              <a:defRPr/>
            </a:pPr>
            <a:r>
              <a:rPr lang="en-US" altLang="en-US" sz="1100" b="1" dirty="0">
                <a:solidFill>
                  <a:srgbClr val="000000"/>
                </a:solidFill>
                <a:latin typeface="Arial" panose="020B0604020202020204" pitchFamily="34" charset="0"/>
              </a:rPr>
              <a:t>CALIFORNIA DEPARTMENT OF EDUCATION</a:t>
            </a:r>
            <a:br>
              <a:rPr lang="en-US" altLang="en-US" sz="11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Tony Thurmond, State Superintendent of Public Instruction</a:t>
            </a: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8" descr="Official Seal of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7" y="523875"/>
            <a:ext cx="14573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8610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6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00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36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4240488-8288-431D-9FBC-061E1C8939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180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FDE3ABF-8AC6-4BCD-B555-3DAB003AA8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4564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6351" y="5266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6351" y="339422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935ACD9-0DAA-478F-B516-11CD936CED7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12/6/2022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455F1E9-99A2-42DA-AF8F-C71A50B880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842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99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248" y="1392"/>
              <a:ext cx="4512" cy="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540000" y="60960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0" fontAlgn="base" hangingPunct="0">
              <a:spcBef>
                <a:spcPts val="800"/>
              </a:spcBef>
              <a:spcAft>
                <a:spcPct val="0"/>
              </a:spcAft>
              <a:defRPr/>
            </a:pPr>
            <a: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</a:rPr>
              <a:t>CALIFORNIA DEPARTMENT OF EDUCATION</a:t>
            </a:r>
            <a:b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US" sz="1100">
                <a:solidFill>
                  <a:srgbClr val="000000"/>
                </a:solidFill>
                <a:latin typeface="Arial" panose="020B0604020202020204" pitchFamily="34" charset="0"/>
              </a:rPr>
              <a:t>Tony Thurmond, State Superintendent of Public Instruction</a:t>
            </a:r>
            <a:endParaRPr lang="en-US" altLang="en-US" sz="12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8" descr="Official Seal of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7" y="523875"/>
            <a:ext cx="14573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8610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932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6029DA4-09B0-4A2D-AA4B-CC45A2024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70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00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36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4240488-8288-431D-9FBC-061E1C8939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873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6351" y="5266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6351" y="339422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935ACD9-0DAA-478F-B516-11CD936CED7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12/6/2022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455F1E9-99A2-42DA-AF8F-C71A50B880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1662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248" y="1392"/>
              <a:ext cx="4512" cy="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540000" y="60960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defRPr/>
            </a:pPr>
            <a:r>
              <a:rPr lang="en-US" altLang="en-US" sz="1100" b="1">
                <a:solidFill>
                  <a:schemeClr val="tx1"/>
                </a:solidFill>
                <a:latin typeface="Arial" panose="020B0604020202020204" pitchFamily="34" charset="0"/>
              </a:rPr>
              <a:t>CALIFORNIA DEPARTMENT OF EDUCATION</a:t>
            </a:r>
            <a:br>
              <a:rPr lang="en-US" altLang="en-US" sz="1100" b="1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en-US" sz="1100">
                <a:solidFill>
                  <a:schemeClr val="tx1"/>
                </a:solidFill>
                <a:latin typeface="Arial" panose="020B0604020202020204" pitchFamily="34" charset="0"/>
              </a:rPr>
              <a:t>Tony Thurmond, State Superintendent of Public Instruction</a:t>
            </a:r>
            <a:endParaRPr lang="en-US" altLang="en-US" sz="12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8" descr="Official Seal of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7" y="523875"/>
            <a:ext cx="14573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8610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7932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6029DA4-09B0-4A2D-AA4B-CC45A2024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0307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6029DA4-09B0-4A2D-AA4B-CC45A2024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540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00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36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4240488-8288-431D-9FBC-061E1C8939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07061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FDE3ABF-8AC6-4BCD-B555-3DAB003AA8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39662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6351" y="5266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6351" y="339422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935ACD9-0DAA-478F-B516-11CD936CED7B}" type="datetimeFigureOut">
              <a:rPr lang="en-US"/>
              <a:pPr>
                <a:defRPr/>
              </a:pPr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455F1E9-99A2-42DA-AF8F-C71A50B88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11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00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36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4240488-8288-431D-9FBC-061E1C8939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398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3A22D-3DF5-4FEC-92C4-AA4FEBC8E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8C9463-1196-4362-8606-2AE203509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181D64-1EF7-49E4-B3F2-E10ADE538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125D8-841B-469E-A798-EE6503C12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45CA088-98AF-4DF2-8493-E1610DC2B74C}" type="slidenum">
              <a:rPr lang="en-US" alt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156AD05-2D6E-4D5A-BFB0-7CA0F5FDC91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0036" y="1846555"/>
            <a:ext cx="2867486" cy="42879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4599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FDE3ABF-8AC6-4BCD-B555-3DAB003AA8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51DABBF-FFFE-4E2C-882C-508AE4B8EF3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40000" y="1944688"/>
            <a:ext cx="9150350" cy="1366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C82A7D6-E553-4026-8AA4-375FBD58018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540000" y="3578225"/>
            <a:ext cx="4313238" cy="2006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C4261BE-F853-4886-91F6-E758B5DE5D5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394575" y="3578225"/>
            <a:ext cx="4313238" cy="1974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4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6351" y="5266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6351" y="339422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935ACD9-0DAA-478F-B516-11CD936CED7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12/6/2022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455F1E9-99A2-42DA-AF8F-C71A50B880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50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7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248" y="1392"/>
              <a:ext cx="4512" cy="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540000" y="60960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0" fontAlgn="base" hangingPunct="0">
              <a:spcBef>
                <a:spcPts val="800"/>
              </a:spcBef>
              <a:spcAft>
                <a:spcPct val="0"/>
              </a:spcAft>
              <a:defRPr/>
            </a:pPr>
            <a:r>
              <a:rPr lang="en-US" altLang="en-US" sz="1100" b="1" dirty="0">
                <a:solidFill>
                  <a:srgbClr val="000000"/>
                </a:solidFill>
                <a:latin typeface="Arial" panose="020B0604020202020204" pitchFamily="34" charset="0"/>
              </a:rPr>
              <a:t>CALIFORNIA DEPARTMENT OF EDUCATION</a:t>
            </a:r>
            <a:br>
              <a:rPr lang="en-US" altLang="en-US" sz="11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Tony Thurmond, State Superintendent of Public Instruction</a:t>
            </a:r>
            <a:endParaRPr lang="en-US" altLang="en-US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8" descr="Official Seal of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7" y="523875"/>
            <a:ext cx="14573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8610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61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6029DA4-09B0-4A2D-AA4B-CC45A2024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08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40000" y="609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0000" y="198120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40000" y="625475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75238" y="6254750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5515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45CA088-98AF-4DF2-8493-E1610DC2B74C}" type="slidenum">
              <a:rPr lang="en-US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11" descr="Official Seal of the California Department of Education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454025"/>
            <a:ext cx="145415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266700" y="1909746"/>
            <a:ext cx="1701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200" b="1">
                <a:solidFill>
                  <a:srgbClr val="FFFFFF"/>
                </a:solidFill>
                <a:latin typeface="Arial" panose="020B0604020202020204" pitchFamily="34" charset="0"/>
              </a:rPr>
              <a:t>TONY THURMOND</a:t>
            </a:r>
            <a:br>
              <a:rPr lang="en-US" altLang="en-US" sz="1000" b="1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State Superintendent </a:t>
            </a:r>
            <a:b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of Public Instruction</a:t>
            </a:r>
            <a:endParaRPr lang="en-US" altLang="en-US" sz="1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48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86" r:id="rId4"/>
    <p:sldLayoutId id="2147483664" r:id="rId5"/>
    <p:sldLayoutId id="2147483665" r:id="rId6"/>
    <p:sldLayoutId id="2147483666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40000" y="609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0000" y="198120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40000" y="625475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75238" y="6254750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5515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45CA088-98AF-4DF2-8493-E1610DC2B74C}" type="slidenum">
              <a:rPr lang="en-US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11" descr="Official Seal of the California Department of Education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454025"/>
            <a:ext cx="145415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266700" y="1909746"/>
            <a:ext cx="1701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200" b="1">
                <a:solidFill>
                  <a:srgbClr val="FFFFFF"/>
                </a:solidFill>
                <a:latin typeface="Arial" panose="020B0604020202020204" pitchFamily="34" charset="0"/>
              </a:rPr>
              <a:t>TONY THURMOND</a:t>
            </a:r>
            <a:br>
              <a:rPr lang="en-US" altLang="en-US" sz="1000" b="1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State Superintendent </a:t>
            </a:r>
            <a:b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of Public Instruction</a:t>
            </a:r>
            <a:endParaRPr lang="en-US" altLang="en-US" sz="1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07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40000" y="609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0000" y="198120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40000" y="625475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75238" y="6254750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5515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45CA088-98AF-4DF2-8493-E1610DC2B74C}" type="slidenum">
              <a:rPr lang="en-US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11" descr="Official Seal of the California Department of Education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454025"/>
            <a:ext cx="145415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266700" y="1909746"/>
            <a:ext cx="1701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200" b="1">
                <a:solidFill>
                  <a:srgbClr val="FFFFFF"/>
                </a:solidFill>
                <a:latin typeface="Arial" panose="020B0604020202020204" pitchFamily="34" charset="0"/>
              </a:rPr>
              <a:t>TONY THURMOND</a:t>
            </a:r>
            <a:br>
              <a:rPr lang="en-US" altLang="en-US" sz="1000" b="1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State Superintendent </a:t>
            </a:r>
            <a:b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of Public Instruction</a:t>
            </a:r>
            <a:endParaRPr lang="en-US" altLang="en-US" sz="1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39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9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40000" y="609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0000" y="198120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40000" y="625475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75238" y="6254750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5515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845CA088-98AF-4DF2-8493-E1610DC2B7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11" descr="Official Seal of the California Department of Education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454025"/>
            <a:ext cx="145415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266700" y="1909746"/>
            <a:ext cx="1701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200" b="1">
                <a:solidFill>
                  <a:schemeClr val="bg1"/>
                </a:solidFill>
                <a:latin typeface="Arial" panose="020B0604020202020204" pitchFamily="34" charset="0"/>
              </a:rPr>
              <a:t>TONY</a:t>
            </a:r>
            <a:r>
              <a:rPr lang="en-US" altLang="en-US" sz="1200" b="1" baseline="0">
                <a:solidFill>
                  <a:schemeClr val="bg1"/>
                </a:solidFill>
                <a:latin typeface="Arial" panose="020B0604020202020204" pitchFamily="34" charset="0"/>
              </a:rPr>
              <a:t> THURMOND</a:t>
            </a:r>
            <a:br>
              <a:rPr lang="en-US" altLang="en-US" sz="1000" b="1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State Superintendent </a:t>
            </a:r>
            <a:b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of Public Instruction</a:t>
            </a:r>
            <a:endParaRPr lang="en-US" altLang="en-US" sz="100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21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mailto:KITfunds@cde.ca.gov" TargetMode="Externa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0" y="883920"/>
            <a:ext cx="9144000" cy="2346960"/>
          </a:xfrm>
        </p:spPr>
        <p:txBody>
          <a:bodyPr/>
          <a:lstStyle/>
          <a:p>
            <a:r>
              <a:rPr lang="en-US" b="1" dirty="0"/>
              <a:t>2022 Kitchen Infrastructure and Training (KIT)</a:t>
            </a:r>
            <a:br>
              <a:rPr lang="en-US" b="1" dirty="0"/>
            </a:br>
            <a:r>
              <a:rPr lang="en-US" b="1" dirty="0"/>
              <a:t>Orientation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0" y="3339573"/>
            <a:ext cx="9144000" cy="3058687"/>
          </a:xfrm>
        </p:spPr>
        <p:txBody>
          <a:bodyPr/>
          <a:lstStyle/>
          <a:p>
            <a:pPr marL="0" indent="0" algn="ctr">
              <a:buNone/>
            </a:pPr>
            <a:endParaRPr lang="en-US" sz="2800" b="1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n-US" sz="2800" dirty="0"/>
              <a:t>October 12, 2022</a:t>
            </a:r>
            <a:endParaRPr lang="en-US" sz="2800" dirty="0">
              <a:cs typeface="Arial"/>
            </a:endParaRP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/>
              <a:t>Mike </a:t>
            </a:r>
            <a:r>
              <a:rPr lang="en-US" sz="2400" dirty="0" err="1"/>
              <a:t>Danzik</a:t>
            </a:r>
            <a:r>
              <a:rPr lang="en-US" sz="2400" dirty="0"/>
              <a:t>, Nutrition Education Consultant</a:t>
            </a:r>
            <a:endParaRPr lang="en-US" sz="2400" dirty="0">
              <a:cs typeface="Arial"/>
            </a:endParaRPr>
          </a:p>
          <a:p>
            <a:pPr marL="0" indent="0" algn="ctr">
              <a:buNone/>
            </a:pPr>
            <a:r>
              <a:rPr lang="en-US" sz="2400" dirty="0">
                <a:ea typeface="Verdana"/>
                <a:cs typeface="Verdana" panose="020B0604030504040204" pitchFamily="34" charset="0"/>
              </a:rPr>
              <a:t>California Department of Education, Nutrition Services Division</a:t>
            </a:r>
          </a:p>
          <a:p>
            <a:pPr marL="0" indent="0" algn="ct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3480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E2408A7-68F1-43D6-8D52-FCCE60BAE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KIT Funding Formula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9891F-EB93-7196-40A2-8BDC5A46E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b="1" dirty="0">
                <a:ea typeface="+mn-lt"/>
                <a:cs typeface="+mn-lt"/>
              </a:rPr>
              <a:t>$600 million total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ea typeface="+mn-lt"/>
                <a:cs typeface="+mn-lt"/>
              </a:rPr>
              <a:t>$100,000 base funding  for all eligible LEAs that submit a timely registration form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ea typeface="+mn-lt"/>
                <a:cs typeface="+mn-lt"/>
              </a:rPr>
              <a:t>50 percent of remaining funds allocated proportionately based on the number of total meals claimed during October 2021</a:t>
            </a:r>
          </a:p>
          <a:p>
            <a:pPr marL="457200" lvl="1" indent="0">
              <a:spcBef>
                <a:spcPts val="0"/>
              </a:spcBef>
              <a:spcAft>
                <a:spcPts val="2400"/>
              </a:spcAft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1F01902-045D-4275-A913-78224E118F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725" y="5164138"/>
            <a:ext cx="1184275" cy="1408112"/>
          </a:xfrm>
        </p:spPr>
      </p:pic>
    </p:spTree>
    <p:extLst>
      <p:ext uri="{BB962C8B-B14F-4D97-AF65-F5344CB8AC3E}">
        <p14:creationId xmlns:p14="http://schemas.microsoft.com/office/powerpoint/2010/main" val="2674018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5">
            <a:extLst>
              <a:ext uri="{FF2B5EF4-FFF2-40B4-BE49-F238E27FC236}">
                <a16:creationId xmlns:a16="http://schemas.microsoft.com/office/drawing/2014/main" id="{9A24DEC9-765C-45E4-BBF4-27C0AE2A1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KIT Funding Formula (2)</a:t>
            </a:r>
          </a:p>
        </p:txBody>
      </p:sp>
      <p:pic>
        <p:nvPicPr>
          <p:cNvPr id="17" name="Content Placeholder 16" descr="This slide was revised on November 28, 2022.">
            <a:extLst>
              <a:ext uri="{FF2B5EF4-FFF2-40B4-BE49-F238E27FC236}">
                <a16:creationId xmlns:a16="http://schemas.microsoft.com/office/drawing/2014/main" id="{2C5879D1-CEAB-4CFA-84D7-CD95D4C6300D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519" y="-222250"/>
            <a:ext cx="2601022" cy="1974850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9891F-EB93-7196-40A2-8BDC5A46ED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40000" y="1944688"/>
            <a:ext cx="9150350" cy="410974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ea typeface="+mn-lt"/>
                <a:cs typeface="+mn-lt"/>
              </a:rPr>
              <a:t>Remaining funds allocated to LEAs who voluntarily attest that at least </a:t>
            </a:r>
            <a:r>
              <a:rPr lang="en-US" sz="2800" b="1" dirty="0">
                <a:ea typeface="+mn-lt"/>
                <a:cs typeface="+mn-lt"/>
              </a:rPr>
              <a:t>40 percent </a:t>
            </a:r>
            <a:r>
              <a:rPr lang="en-US" sz="2800" dirty="0">
                <a:ea typeface="+mn-lt"/>
                <a:cs typeface="+mn-lt"/>
              </a:rPr>
              <a:t>of total </a:t>
            </a:r>
            <a:r>
              <a:rPr lang="en-US" sz="2800" b="1" dirty="0">
                <a:ea typeface="+mn-lt"/>
                <a:cs typeface="+mn-lt"/>
              </a:rPr>
              <a:t>reimbursable meals</a:t>
            </a:r>
            <a:r>
              <a:rPr lang="en-US" sz="2800" dirty="0">
                <a:ea typeface="+mn-lt"/>
                <a:cs typeface="+mn-lt"/>
              </a:rPr>
              <a:t>, starting in school year </a:t>
            </a:r>
            <a:r>
              <a:rPr lang="en-US" sz="2800" b="1" dirty="0">
                <a:ea typeface="+mn-lt"/>
                <a:cs typeface="+mn-lt"/>
              </a:rPr>
              <a:t>2023</a:t>
            </a:r>
            <a:r>
              <a:rPr lang="en-US" sz="2800" dirty="0"/>
              <a:t>–</a:t>
            </a:r>
            <a:r>
              <a:rPr lang="en-US" sz="2800" b="1" dirty="0">
                <a:ea typeface="+mn-lt"/>
                <a:cs typeface="+mn-lt"/>
              </a:rPr>
              <a:t>24</a:t>
            </a:r>
            <a:r>
              <a:rPr lang="en-US" sz="2800" dirty="0">
                <a:ea typeface="+mn-lt"/>
                <a:cs typeface="+mn-lt"/>
              </a:rPr>
              <a:t> are </a:t>
            </a:r>
            <a:r>
              <a:rPr lang="en-US" sz="2800" b="1" dirty="0">
                <a:ea typeface="+mn-lt"/>
                <a:cs typeface="+mn-lt"/>
              </a:rPr>
              <a:t>“freshly prepared onsite meals.”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ea typeface="+mn-lt"/>
                <a:cs typeface="+mn-lt"/>
              </a:rPr>
              <a:t>Funding is proportionate to the number of total meals claimed from October 2021</a:t>
            </a:r>
          </a:p>
        </p:txBody>
      </p:sp>
    </p:spTree>
    <p:extLst>
      <p:ext uri="{BB962C8B-B14F-4D97-AF65-F5344CB8AC3E}">
        <p14:creationId xmlns:p14="http://schemas.microsoft.com/office/powerpoint/2010/main" val="2018020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5D40290D-7598-40EF-AFA6-618461291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609600"/>
            <a:ext cx="9144000" cy="1143000"/>
          </a:xfrm>
        </p:spPr>
        <p:txBody>
          <a:bodyPr/>
          <a:lstStyle/>
          <a:p>
            <a:r>
              <a:rPr lang="en-US" dirty="0"/>
              <a:t>2022 KIT Funding Formula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9891F-EB93-7196-40A2-8BDC5A46E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9999" y="1981200"/>
            <a:ext cx="9049877" cy="4876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>
                <a:ea typeface="+mn-lt"/>
                <a:cs typeface="+mn-lt"/>
              </a:rPr>
              <a:t>‘Freshly prepared onsite meal’ means: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ea typeface="+mn-lt"/>
                <a:cs typeface="+mn-lt"/>
              </a:rPr>
              <a:t>Food service in which the preparation of meals takes place on a daily basis at the site of consumption or in a central kitchen, 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ea typeface="+mn-lt"/>
                <a:cs typeface="+mn-lt"/>
              </a:rPr>
              <a:t>Using whole ingredients in their most basic, minimally processed form, or cooking with both fresh, raw, whole ingredients and ready-made products.”</a:t>
            </a:r>
          </a:p>
        </p:txBody>
      </p:sp>
    </p:spTree>
    <p:extLst>
      <p:ext uri="{BB962C8B-B14F-4D97-AF65-F5344CB8AC3E}">
        <p14:creationId xmlns:p14="http://schemas.microsoft.com/office/powerpoint/2010/main" val="2920580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F3F7EE91-1174-421B-A690-F0E2FAB15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609600"/>
            <a:ext cx="9144000" cy="1143000"/>
          </a:xfrm>
        </p:spPr>
        <p:txBody>
          <a:bodyPr/>
          <a:lstStyle/>
          <a:p>
            <a:r>
              <a:rPr lang="en-US" dirty="0"/>
              <a:t>2022 KIT Funding Formula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9891F-EB93-7196-40A2-8BDC5A46E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9999" y="1981200"/>
            <a:ext cx="9049877" cy="4114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>
                <a:ea typeface="+mn-lt"/>
                <a:cs typeface="+mn-lt"/>
              </a:rPr>
              <a:t>Approximately $250 million for this portion of funding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u="sng" dirty="0">
                <a:ea typeface="+mn-lt"/>
                <a:cs typeface="+mn-lt"/>
              </a:rPr>
              <a:t>To very roughly</a:t>
            </a:r>
            <a:r>
              <a:rPr lang="en-US" dirty="0">
                <a:ea typeface="+mn-lt"/>
                <a:cs typeface="+mn-lt"/>
              </a:rPr>
              <a:t> estimate potential award: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ea typeface="+mn-lt"/>
                <a:cs typeface="+mn-lt"/>
              </a:rPr>
              <a:t>Multiply the total number of meals claimed from October 2021 by $2.83 </a:t>
            </a:r>
          </a:p>
        </p:txBody>
      </p:sp>
    </p:spTree>
    <p:extLst>
      <p:ext uri="{BB962C8B-B14F-4D97-AF65-F5344CB8AC3E}">
        <p14:creationId xmlns:p14="http://schemas.microsoft.com/office/powerpoint/2010/main" val="4263246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Categories of Expenditures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9998" y="1708030"/>
            <a:ext cx="6908801" cy="4956005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1) Purchase, repair, or infrastructure improvements:</a:t>
            </a:r>
            <a:endParaRPr lang="en-US" sz="2800" i="1" dirty="0">
              <a:cs typeface="Arial"/>
            </a:endParaRPr>
          </a:p>
          <a:p>
            <a:r>
              <a:rPr lang="en-US" sz="2800" dirty="0"/>
              <a:t>Cooking equipment </a:t>
            </a:r>
            <a:endParaRPr lang="en-US" sz="2800" dirty="0">
              <a:cs typeface="Arial"/>
            </a:endParaRPr>
          </a:p>
          <a:p>
            <a:r>
              <a:rPr lang="en-US" sz="2800" dirty="0"/>
              <a:t>Service equipment </a:t>
            </a:r>
            <a:endParaRPr lang="en-US" sz="2800" dirty="0">
              <a:cs typeface="Arial"/>
            </a:endParaRPr>
          </a:p>
          <a:p>
            <a:r>
              <a:rPr lang="en-US" sz="2800" dirty="0"/>
              <a:t>Refrigeration and storage </a:t>
            </a:r>
            <a:endParaRPr lang="en-US" sz="2800" dirty="0">
              <a:cs typeface="Arial"/>
            </a:endParaRPr>
          </a:p>
          <a:p>
            <a:r>
              <a:rPr lang="en-US" sz="2800" dirty="0"/>
              <a:t>Transportation of ingredients, meals, and equipment between sites</a:t>
            </a:r>
          </a:p>
          <a:p>
            <a:endParaRPr lang="en-US" sz="2800" dirty="0">
              <a:cs typeface="Arial"/>
            </a:endParaRPr>
          </a:p>
          <a:p>
            <a:pPr marL="0" indent="0">
              <a:buNone/>
            </a:pPr>
            <a:r>
              <a:rPr lang="en-US" sz="2800" dirty="0">
                <a:cs typeface="Arial"/>
              </a:rPr>
              <a:t>Note: No change from KIT 2021</a:t>
            </a:r>
          </a:p>
          <a:p>
            <a:pPr marL="0" indent="0">
              <a:buNone/>
            </a:pPr>
            <a:endParaRPr lang="en-US" sz="2800" dirty="0">
              <a:cs typeface="Arial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  <p:pic>
        <p:nvPicPr>
          <p:cNvPr id="6" name="Picture 4" descr="Image depicts a restaurant-style salad bar with sneeze guard and produce items in the serving well.">
            <a:extLst>
              <a:ext uri="{FF2B5EF4-FFF2-40B4-BE49-F238E27FC236}">
                <a16:creationId xmlns:a16="http://schemas.microsoft.com/office/drawing/2014/main" id="{9E542DD3-A48A-4C27-B5FD-D287D2D1301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2344952"/>
            <a:ext cx="2847884" cy="276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962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1975" y="138023"/>
            <a:ext cx="914400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Categories of Expenditures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01974" y="1281023"/>
            <a:ext cx="9790026" cy="5438954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2) Training and professional development to </a:t>
            </a:r>
            <a:r>
              <a:rPr lang="en-US" sz="2800" b="1" i="1" dirty="0"/>
              <a:t>expand meal offerings*</a:t>
            </a:r>
            <a:r>
              <a:rPr lang="en-US" sz="2800" i="1" dirty="0"/>
              <a:t> and promoting nutritious foods</a:t>
            </a:r>
          </a:p>
          <a:p>
            <a:pPr marL="0" indent="0">
              <a:buNone/>
            </a:pPr>
            <a:endParaRPr lang="en-US" sz="1000" i="1" dirty="0">
              <a:cs typeface="Arial"/>
            </a:endParaRPr>
          </a:p>
          <a:p>
            <a:r>
              <a:rPr lang="en-US" sz="2800" dirty="0"/>
              <a:t>Minimally processed, freshly prepared onsite meals</a:t>
            </a:r>
          </a:p>
          <a:p>
            <a:r>
              <a:rPr lang="en-US" sz="2800" dirty="0"/>
              <a:t>Locally and sustainably grown foods</a:t>
            </a:r>
          </a:p>
          <a:p>
            <a:r>
              <a:rPr lang="en-US" sz="2800" dirty="0"/>
              <a:t>Plant-based and restricted diet foods</a:t>
            </a:r>
          </a:p>
          <a:p>
            <a:r>
              <a:rPr lang="en-US" sz="2800" dirty="0"/>
              <a:t>Healthy food marketing</a:t>
            </a:r>
          </a:p>
          <a:p>
            <a:r>
              <a:rPr lang="en-US" sz="2800" dirty="0"/>
              <a:t>Changing the school lunchroom environment 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</a:rPr>
              <a:t>*Bold text notes new training topic as compared to 2021 KIT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F9FEA2C-1768-4289-A7A6-C6B67C577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4785" y="2877211"/>
            <a:ext cx="2329434" cy="232943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680032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998" y="310550"/>
            <a:ext cx="9144000" cy="918713"/>
          </a:xfrm>
        </p:spPr>
        <p:txBody>
          <a:bodyPr/>
          <a:lstStyle/>
          <a:p>
            <a:r>
              <a:rPr lang="en-US" dirty="0">
                <a:cs typeface="Arial"/>
              </a:rPr>
              <a:t>Categories of Expenditures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5996" y="1298274"/>
            <a:ext cx="9906003" cy="5559725"/>
          </a:xfrm>
        </p:spPr>
        <p:txBody>
          <a:bodyPr/>
          <a:lstStyle/>
          <a:p>
            <a:pPr marL="0" indent="0">
              <a:buNone/>
            </a:pPr>
            <a:r>
              <a:rPr lang="en-US" sz="2800" u="sng" dirty="0">
                <a:solidFill>
                  <a:srgbClr val="000000"/>
                </a:solidFill>
                <a:latin typeface="Arial" panose="020B0604020202020204" pitchFamily="34" charset="0"/>
              </a:rPr>
              <a:t>New 2022 KIT Expenditure Category</a:t>
            </a:r>
          </a:p>
          <a:p>
            <a:pPr marL="0" indent="0">
              <a:buNone/>
            </a:pPr>
            <a:r>
              <a:rPr lang="en-US" sz="2800" i="1" dirty="0"/>
              <a:t>3) 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</a:rPr>
              <a:t>To provide additional compensation for additional work relating to serving Universal School Meals that may include:</a:t>
            </a:r>
          </a:p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Minimally processed, locally and sustainably grown foods</a:t>
            </a:r>
          </a:p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Plant-based or restricted diet food options</a:t>
            </a:r>
          </a:p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Plant-based milk option</a:t>
            </a: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Notes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: 1) The expense is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staff time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</a:rPr>
              <a:t>not meal components; 2) staff must</a:t>
            </a:r>
            <a:r>
              <a:rPr lang="en-US" sz="2800" dirty="0"/>
              <a:t> track time and activity in accordance with federal regulations and state policy; 3) recommend</a:t>
            </a:r>
            <a:r>
              <a:rPr lang="en-US" sz="2800" dirty="0">
                <a:ea typeface="+mn-lt"/>
                <a:cs typeface="+mn-lt"/>
              </a:rPr>
              <a:t> paying staff time using Fund 13, then reimbursing with 2022 KIT funds</a:t>
            </a:r>
          </a:p>
          <a:p>
            <a:pPr marL="0" indent="0">
              <a:buNone/>
            </a:pPr>
            <a:endParaRPr lang="en-US" sz="2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0767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Funding Process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9999" y="1981200"/>
            <a:ext cx="8945419" cy="4114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>
                <a:cs typeface="Arial"/>
              </a:rPr>
              <a:t>Similar to the 2021 KIT Funds…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cs typeface="Arial"/>
              </a:rPr>
              <a:t>Funding amounts will be posted (tentatively end of January 2023)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cs typeface="Arial"/>
              </a:rPr>
              <a:t>Funding will be distributed by County Offices of Education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cs typeface="Arial"/>
              </a:rPr>
              <a:t>Deposit funds into the </a:t>
            </a:r>
            <a:r>
              <a:rPr lang="en-US" b="1" dirty="0">
                <a:cs typeface="Arial"/>
              </a:rPr>
              <a:t>General Fund Account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C2A3AC3-A7BD-461C-8700-FF52576AC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0" y="890588"/>
            <a:ext cx="2105025" cy="1952625"/>
          </a:xfrm>
        </p:spPr>
      </p:pic>
    </p:spTree>
    <p:extLst>
      <p:ext uri="{BB962C8B-B14F-4D97-AF65-F5344CB8AC3E}">
        <p14:creationId xmlns:p14="http://schemas.microsoft.com/office/powerpoint/2010/main" val="2067977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5335F-525D-B815-C9BF-87D62B999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/>
              </a:rPr>
              <a:t>Accounting Details (1)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39D94-BF13-45B2-68B7-0E1ED3F38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9999" y="1866900"/>
            <a:ext cx="8536318" cy="43815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Unlike the 2021 KIT Funds, equipment and infrastructure funds do not need to be tracked separately from training funds</a:t>
            </a:r>
            <a:endParaRPr lang="en-US" b="1" dirty="0">
              <a:cs typeface="Arial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For maximum flexibility, keep KIT funds </a:t>
            </a:r>
            <a:r>
              <a:rPr lang="en-US" b="1" dirty="0">
                <a:cs typeface="Arial"/>
              </a:rPr>
              <a:t>separate</a:t>
            </a:r>
            <a:r>
              <a:rPr lang="en-US" dirty="0">
                <a:cs typeface="Arial"/>
              </a:rPr>
              <a:t> from Fund 13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Indirect costs may not be charged to this funding</a:t>
            </a:r>
          </a:p>
          <a:p>
            <a:endParaRPr lang="en-US" dirty="0">
              <a:cs typeface="Arial"/>
            </a:endParaRPr>
          </a:p>
          <a:p>
            <a:endParaRPr lang="en-US" dirty="0">
              <a:cs typeface="Arial"/>
            </a:endParaRPr>
          </a:p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2859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5335F-525D-B815-C9BF-87D62B999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/>
              </a:rPr>
              <a:t>Accounting Details (2)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39D94-BF13-45B2-68B7-0E1ED3F38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0" y="1752600"/>
            <a:ext cx="9144000" cy="4114800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sz="2800" dirty="0">
                <a:cs typeface="Arial"/>
              </a:rPr>
              <a:t>To supplement KIT funds with Cafeteria Funds:</a:t>
            </a:r>
          </a:p>
          <a:p>
            <a:pPr lvl="0">
              <a:spcAft>
                <a:spcPts val="1200"/>
              </a:spcAft>
            </a:pPr>
            <a:r>
              <a:rPr lang="en-US" sz="2800" b="1" dirty="0"/>
              <a:t>Written </a:t>
            </a:r>
            <a:r>
              <a:rPr lang="en-US" sz="2800" b="1" u="sng" dirty="0" err="1"/>
              <a:t>PRE</a:t>
            </a:r>
            <a:r>
              <a:rPr lang="en-US" sz="2800" b="1" dirty="0" err="1"/>
              <a:t>approval</a:t>
            </a:r>
            <a:r>
              <a:rPr lang="en-US" sz="2800" b="1" dirty="0"/>
              <a:t> required from the CDE</a:t>
            </a:r>
            <a:endParaRPr lang="en-US" sz="2800" dirty="0"/>
          </a:p>
          <a:p>
            <a:pPr lvl="0">
              <a:spcAft>
                <a:spcPts val="1200"/>
              </a:spcAft>
            </a:pPr>
            <a:r>
              <a:rPr lang="en-US" sz="2800" dirty="0"/>
              <a:t>Follow federal procurement requirements</a:t>
            </a:r>
          </a:p>
          <a:p>
            <a:pPr lvl="0">
              <a:spcAft>
                <a:spcPts val="1200"/>
              </a:spcAft>
            </a:pPr>
            <a:r>
              <a:rPr lang="en-US" sz="2800" dirty="0"/>
              <a:t>Expenses may be reviewed during an Administrative Review</a:t>
            </a:r>
            <a:endParaRPr lang="en-US" sz="2800" dirty="0">
              <a:cs typeface="Arial"/>
            </a:endParaRPr>
          </a:p>
          <a:p>
            <a:pPr>
              <a:spcAft>
                <a:spcPts val="1200"/>
              </a:spcAft>
            </a:pPr>
            <a:r>
              <a:rPr lang="en-US" sz="2800" dirty="0"/>
              <a:t>Cafeteria fund expenditures not in compliance with federal regulation may be subject to disallowance.</a:t>
            </a:r>
          </a:p>
          <a:p>
            <a:endParaRPr lang="en-US" sz="2800" dirty="0">
              <a:cs typeface="Arial"/>
            </a:endParaRPr>
          </a:p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5757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D827-478D-4103-83D4-CFF56FAF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406400"/>
            <a:ext cx="9144000" cy="1143000"/>
          </a:xfrm>
        </p:spPr>
        <p:txBody>
          <a:bodyPr/>
          <a:lstStyle/>
          <a:p>
            <a:r>
              <a:rPr lang="en-US"/>
              <a:t>Webinar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8F43-CC23-433A-ACA7-E15922893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1503085"/>
            <a:ext cx="9144000" cy="53549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/>
              <a:t>Overview of purpose and eligibility</a:t>
            </a:r>
            <a:endParaRPr lang="en-US" dirty="0">
              <a:cs typeface="Arial"/>
            </a:endParaRP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cs typeface="Arial"/>
              </a:rPr>
              <a:t>Funding overview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cs typeface="Arial"/>
              </a:rPr>
              <a:t>Accounting details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cs typeface="Arial"/>
              </a:rPr>
              <a:t>Overview of kitchen and training expenditures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cs typeface="Arial"/>
              </a:rPr>
              <a:t>Allowable and unallowable costs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cs typeface="Arial"/>
              </a:rPr>
              <a:t>Reporting requirements</a:t>
            </a:r>
          </a:p>
          <a:p>
            <a:pPr marL="514350" indent="-514350">
              <a:spcAft>
                <a:spcPts val="2400"/>
              </a:spcAft>
              <a:buAutoNum type="arabicPeriod"/>
            </a:pPr>
            <a:endParaRPr lang="en-US" sz="20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4007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5335F-525D-B815-C9BF-87D62B999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Accounting Details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39D94-BF13-45B2-68B7-0E1ED3F38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0" y="1981200"/>
            <a:ext cx="9144000" cy="4876800"/>
          </a:xfrm>
        </p:spPr>
        <p:txBody>
          <a:bodyPr/>
          <a:lstStyle/>
          <a:p>
            <a:r>
              <a:rPr lang="en-US" dirty="0"/>
              <a:t>Standardized Account Code Structure (SACS) Resource Code: </a:t>
            </a:r>
            <a:r>
              <a:rPr lang="en-US" b="1" dirty="0"/>
              <a:t>7032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Revenue Object Code: </a:t>
            </a:r>
            <a:r>
              <a:rPr lang="en-US" b="1" dirty="0"/>
              <a:t>8520</a:t>
            </a:r>
            <a:endParaRPr lang="en-US" b="1" dirty="0">
              <a:cs typeface="Arial"/>
            </a:endParaRPr>
          </a:p>
          <a:p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CDE Project Cost Accounting (PCA) Code: </a:t>
            </a:r>
            <a:r>
              <a:rPr lang="en-US" b="1" dirty="0">
                <a:cs typeface="Arial"/>
              </a:rPr>
              <a:t>25672</a:t>
            </a:r>
          </a:p>
        </p:txBody>
      </p:sp>
    </p:spTree>
    <p:extLst>
      <p:ext uri="{BB962C8B-B14F-4D97-AF65-F5344CB8AC3E}">
        <p14:creationId xmlns:p14="http://schemas.microsoft.com/office/powerpoint/2010/main" val="3337506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Document Expenses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1728158"/>
            <a:ext cx="9144000" cy="512984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2800" dirty="0"/>
              <a:t>Keep records of: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/>
              <a:t>Equipment or infrastructure bids, quotes, and payments.  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/>
              <a:t>Equipment delivery dates, dates when infrastructure work was completed and by whom.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/>
              <a:t>Training date and time, title, training objectives, name of trainer, training type, attendance log, and itemized costs for the training, including travel.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endParaRPr lang="en-US" dirty="0"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23262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Document Expenses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1728158"/>
            <a:ext cx="9144000" cy="512984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2800" dirty="0"/>
              <a:t>Keep records of: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/>
              <a:t>Total incremental increase in staff time expenditures before Universal Meals as compared to the current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n-US" dirty="0"/>
              <a:t>New and expanded positions: duty statements or job descriptions supporting new or expanded universal meal duties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n-US" dirty="0"/>
              <a:t>Multi-funded employees: may need to track time spent on universal meal service vs. other activities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endParaRPr lang="en-US"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spcAft>
                <a:spcPts val="240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2400"/>
              </a:spcAft>
            </a:pPr>
            <a:endParaRPr lang="en-US" dirty="0"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10752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148459"/>
            <a:ext cx="914400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Document Expenses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1291459"/>
            <a:ext cx="9144000" cy="512984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If participating in freshly prepared onsite meals: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Self prep: menu production records (meal preparation, menu and servings), recipes, point of service (POS) meal counts, food invoices, or equivalent documentation</a:t>
            </a:r>
            <a:endParaRPr lang="en-US" sz="105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Vended: transport records (delivery receipts); ordering and service information, menu/food list including serving sizes, recipes, POS meal counts served, invoices, or equivalent documentation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Record retention: records should be kept for three years plus the current year</a:t>
            </a:r>
          </a:p>
        </p:txBody>
      </p:sp>
    </p:spTree>
    <p:extLst>
      <p:ext uri="{BB962C8B-B14F-4D97-AF65-F5344CB8AC3E}">
        <p14:creationId xmlns:p14="http://schemas.microsoft.com/office/powerpoint/2010/main" val="21206412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210610"/>
            <a:ext cx="914400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Allowable and Unallowable Costs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84724" y="1333500"/>
            <a:ext cx="8930976" cy="55245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cs typeface="Arial"/>
              </a:rPr>
              <a:t>Purpose: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solidFill>
                  <a:srgbClr val="000000"/>
                </a:solidFill>
              </a:rPr>
              <a:t>Expend on kitchen equipment and infrastructure upgrades, and food service staff training to: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Increase a school’s capacity to prepare meals served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Improve the nutritional quality of food served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Include freshly prepared onsite meals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Use minimally processed, locally grown, and sustainable food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Expand meal options for pupils with restricted diets.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07789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6350" y="220752"/>
            <a:ext cx="914400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Infrastructure and Equipment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Examples of Allowable Expenses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46350" y="1643078"/>
            <a:ext cx="9150350" cy="1366837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/>
              <a:t>Must be reasonable and necessary and relate directly to improving access and quality of school meals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EF4295-0B3E-4767-B114-843FF5131E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546350" y="3257492"/>
            <a:ext cx="4313238" cy="2006600"/>
          </a:xfrm>
        </p:spPr>
        <p:txBody>
          <a:bodyPr/>
          <a:lstStyle/>
          <a:p>
            <a:r>
              <a:rPr lang="en-US" dirty="0"/>
              <a:t>Base structures and foundations</a:t>
            </a:r>
          </a:p>
          <a:p>
            <a:r>
              <a:rPr lang="en-US" dirty="0"/>
              <a:t>Fencing</a:t>
            </a:r>
          </a:p>
          <a:p>
            <a:r>
              <a:rPr lang="en-US" dirty="0"/>
              <a:t>Annual service agreements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A7C3FA-B2E8-4D9F-B920-F8B58D0144B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859588" y="3303202"/>
            <a:ext cx="5085720" cy="1974850"/>
          </a:xfrm>
        </p:spPr>
        <p:txBody>
          <a:bodyPr/>
          <a:lstStyle/>
          <a:p>
            <a:r>
              <a:rPr lang="en-US" dirty="0"/>
              <a:t>Backup generator</a:t>
            </a:r>
          </a:p>
          <a:p>
            <a:r>
              <a:rPr lang="en-US" dirty="0"/>
              <a:t>Kitchen roof repair</a:t>
            </a:r>
          </a:p>
          <a:p>
            <a:r>
              <a:rPr lang="en-US" dirty="0"/>
              <a:t>Forklift</a:t>
            </a:r>
          </a:p>
          <a:p>
            <a:r>
              <a:rPr lang="en-US" dirty="0"/>
              <a:t>Associated electrical and structural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054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Infrastructure and Equipment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Examples of Unallowable Expenses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9927" y="2299855"/>
            <a:ext cx="6954982" cy="4114800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dirty="0"/>
              <a:t>Indirect costs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dirty="0"/>
              <a:t>Paintings or murals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dirty="0"/>
              <a:t>Security systems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dirty="0"/>
              <a:t>Items or infrastructure not for the use of the LEA’s food service department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94A306E-0301-4282-B060-4CEC9A128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703" y="2962121"/>
            <a:ext cx="2124371" cy="2152950"/>
          </a:xfrm>
        </p:spPr>
      </p:pic>
    </p:spTree>
    <p:extLst>
      <p:ext uri="{BB962C8B-B14F-4D97-AF65-F5344CB8AC3E}">
        <p14:creationId xmlns:p14="http://schemas.microsoft.com/office/powerpoint/2010/main" val="26036354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57150"/>
            <a:ext cx="914400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Food Service Staff Training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41600" y="1180020"/>
            <a:ext cx="9550400" cy="5392230"/>
          </a:xfrm>
        </p:spPr>
        <p:txBody>
          <a:bodyPr/>
          <a:lstStyle/>
          <a:p>
            <a:pPr marL="0" indent="0">
              <a:buNone/>
            </a:pPr>
            <a:r>
              <a:rPr lang="en-US" sz="3000" i="1" dirty="0"/>
              <a:t>Funding should be used for food service staff that are employees of the district.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2800" u="sng" dirty="0"/>
              <a:t>Trainings should focus on:</a:t>
            </a:r>
          </a:p>
          <a:p>
            <a:r>
              <a:rPr lang="en-US" sz="2800" dirty="0"/>
              <a:t>Expanding meal offerings (e.g., breakfast and supper)</a:t>
            </a:r>
          </a:p>
          <a:p>
            <a:r>
              <a:rPr lang="en-US" sz="2800" dirty="0"/>
              <a:t>Promoting nutritious foods (esp. minimally processed, freshly prepared onsite, locally and sustainable grown, plant-based, restricted diet foods)</a:t>
            </a:r>
          </a:p>
          <a:p>
            <a:r>
              <a:rPr lang="en-US" sz="2800" dirty="0"/>
              <a:t>Healthy food preparation</a:t>
            </a:r>
          </a:p>
          <a:p>
            <a:r>
              <a:rPr lang="en-US" sz="2800" dirty="0"/>
              <a:t>Healthy food marketing</a:t>
            </a:r>
          </a:p>
          <a:p>
            <a:r>
              <a:rPr lang="en-US" sz="2800" dirty="0"/>
              <a:t>Changing the lunchroom environment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11661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Food Service Staff Training (2)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61BAE-D335-4513-87F8-B51A6F22D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40000" y="1884871"/>
            <a:ext cx="9144000" cy="4395158"/>
          </a:xfrm>
        </p:spPr>
        <p:txBody>
          <a:bodyPr/>
          <a:lstStyle/>
          <a:p>
            <a:pPr marL="457200" lvl="1" indent="0">
              <a:buNone/>
            </a:pPr>
            <a:r>
              <a:rPr lang="en-US" sz="3200" u="sng" dirty="0"/>
              <a:t>Training Types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Instructor-led</a:t>
            </a:r>
            <a:endParaRPr lang="en-US" sz="3200" dirty="0">
              <a:cs typeface="Arial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1:1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eLearning</a:t>
            </a:r>
            <a:endParaRPr lang="en-US" sz="3200" dirty="0">
              <a:cs typeface="Arial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Certifications or courses</a:t>
            </a:r>
            <a:endParaRPr lang="en-US" sz="3200" dirty="0">
              <a:cs typeface="Arial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Travel to training</a:t>
            </a:r>
            <a:endParaRPr lang="en-US" sz="3200" dirty="0"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3814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Training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Examples of Allowable Trainings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800" dirty="0"/>
              <a:t>Expanding meal offerings</a:t>
            </a:r>
          </a:p>
          <a:p>
            <a:r>
              <a:rPr lang="en-US" sz="2800" dirty="0"/>
              <a:t>Restricted diet foods and food preparation</a:t>
            </a:r>
          </a:p>
          <a:p>
            <a:r>
              <a:rPr lang="en-US" sz="2800" dirty="0"/>
              <a:t>Reducing food waste</a:t>
            </a:r>
          </a:p>
          <a:p>
            <a:r>
              <a:rPr lang="en-US" sz="2800" dirty="0"/>
              <a:t>Scratch cooking  </a:t>
            </a:r>
          </a:p>
          <a:p>
            <a:r>
              <a:rPr lang="en-US" sz="2800" dirty="0"/>
              <a:t>Healthy food and beverage marketing </a:t>
            </a:r>
          </a:p>
          <a:p>
            <a:r>
              <a:rPr lang="en-US" sz="2800" dirty="0"/>
              <a:t>Incorporating plant-based menu options 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1402CB3-CAD0-4245-9DFC-82AF4D44B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13600" y="1981200"/>
            <a:ext cx="4470400" cy="4752110"/>
          </a:xfrm>
        </p:spPr>
        <p:txBody>
          <a:bodyPr/>
          <a:lstStyle/>
          <a:p>
            <a:r>
              <a:rPr lang="en-US" sz="2800" dirty="0"/>
              <a:t>Equipment training </a:t>
            </a:r>
          </a:p>
          <a:p>
            <a:r>
              <a:rPr lang="en-US" sz="2800" dirty="0"/>
              <a:t>Farm to School </a:t>
            </a:r>
          </a:p>
          <a:p>
            <a:r>
              <a:rPr lang="en-US" sz="2800" dirty="0"/>
              <a:t>Smarter Lunchroom trainings </a:t>
            </a:r>
          </a:p>
          <a:p>
            <a:r>
              <a:rPr lang="en-US" sz="2800" dirty="0"/>
              <a:t>Food preparation</a:t>
            </a:r>
          </a:p>
          <a:p>
            <a:r>
              <a:rPr lang="en-US" sz="2800" dirty="0"/>
              <a:t>Food safety </a:t>
            </a:r>
          </a:p>
          <a:p>
            <a:r>
              <a:rPr lang="en-US" sz="2800" dirty="0"/>
              <a:t>Recipe standardization</a:t>
            </a:r>
          </a:p>
        </p:txBody>
      </p:sp>
    </p:spTree>
    <p:extLst>
      <p:ext uri="{BB962C8B-B14F-4D97-AF65-F5344CB8AC3E}">
        <p14:creationId xmlns:p14="http://schemas.microsoft.com/office/powerpoint/2010/main" val="2704895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D827-478D-4103-83D4-CFF56FAF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406400"/>
            <a:ext cx="9144000" cy="1143000"/>
          </a:xfrm>
        </p:spPr>
        <p:txBody>
          <a:bodyPr/>
          <a:lstStyle/>
          <a:p>
            <a:r>
              <a:rPr lang="en-US"/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8F43-CC23-433A-ACA7-E15922893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1718745"/>
            <a:ext cx="9144000" cy="472231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>
                <a:cs typeface="Arial"/>
              </a:rPr>
              <a:t>Lines muted</a:t>
            </a:r>
          </a:p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>
                <a:cs typeface="Arial"/>
              </a:rPr>
              <a:t>Q&amp;A for questions</a:t>
            </a:r>
          </a:p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>
                <a:cs typeface="Arial"/>
              </a:rPr>
              <a:t>Links provided in chat</a:t>
            </a:r>
          </a:p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>
                <a:cs typeface="Arial"/>
              </a:rPr>
              <a:t>Slides will be posted on the KIT website</a:t>
            </a:r>
            <a:endParaRPr lang="en-US"/>
          </a:p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>
                <a:cs typeface="Arial"/>
              </a:rPr>
              <a:t>Live caption option</a:t>
            </a:r>
          </a:p>
        </p:txBody>
      </p:sp>
    </p:spTree>
    <p:extLst>
      <p:ext uri="{BB962C8B-B14F-4D97-AF65-F5344CB8AC3E}">
        <p14:creationId xmlns:p14="http://schemas.microsoft.com/office/powerpoint/2010/main" val="21143576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Training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Examples of Allowable Expenses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2866" y="2320794"/>
            <a:ext cx="9131134" cy="4387641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dirty="0"/>
              <a:t>Travel expenses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dirty="0"/>
              <a:t>Consultants/trainers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dirty="0"/>
              <a:t>Staff wages and substitute costs related to</a:t>
            </a:r>
            <a:br>
              <a:rPr lang="en-US" dirty="0"/>
            </a:br>
            <a:r>
              <a:rPr lang="en-US" dirty="0"/>
              <a:t>KIT-funded trainings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dirty="0"/>
              <a:t>Trainings that may also fulfill professional development requirements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endParaRPr lang="en-US" dirty="0"/>
          </a:p>
          <a:p>
            <a:pPr lvl="0"/>
            <a:endParaRPr lang="en-US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86652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709FA-1063-47F4-92C3-71A75C8C2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6537" y="359558"/>
            <a:ext cx="8997462" cy="1074616"/>
          </a:xfrm>
        </p:spPr>
        <p:txBody>
          <a:bodyPr/>
          <a:lstStyle/>
          <a:p>
            <a:r>
              <a:rPr lang="en-US" dirty="0">
                <a:ea typeface="+mj-lt"/>
                <a:cs typeface="+mj-lt"/>
              </a:rPr>
              <a:t>Kitchen Infrastructure and Training (KIT) Staff Salaries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B03C5-3978-4627-9E04-8ADA25971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02493" y="1681192"/>
            <a:ext cx="9765549" cy="5019152"/>
          </a:xfrm>
        </p:spPr>
        <p:txBody>
          <a:bodyPr/>
          <a:lstStyle/>
          <a:p>
            <a:r>
              <a:rPr lang="en-US" sz="2800" dirty="0">
                <a:ea typeface="+mn-lt"/>
                <a:cs typeface="+mn-lt"/>
              </a:rPr>
              <a:t>Guiding principles for paying staff salaries with 2022 KIT funds:</a:t>
            </a:r>
          </a:p>
          <a:p>
            <a:pPr lvl="1"/>
            <a:r>
              <a:rPr lang="en-US" dirty="0">
                <a:ea typeface="+mn-lt"/>
                <a:cs typeface="+mn-lt"/>
              </a:rPr>
              <a:t>Costs must be reasonable and necessary</a:t>
            </a:r>
          </a:p>
          <a:p>
            <a:pPr lvl="1"/>
            <a:r>
              <a:rPr lang="en-US" dirty="0">
                <a:ea typeface="+mn-lt"/>
                <a:cs typeface="+mn-lt"/>
              </a:rPr>
              <a:t>Charge to one funding source, federal or state, </a:t>
            </a:r>
            <a:r>
              <a:rPr lang="en-US" u="sng" dirty="0">
                <a:ea typeface="+mn-lt"/>
                <a:cs typeface="+mn-lt"/>
              </a:rPr>
              <a:t>not both</a:t>
            </a:r>
          </a:p>
          <a:p>
            <a:pPr lvl="1"/>
            <a:endParaRPr lang="en-US" sz="1000" u="sng" dirty="0">
              <a:ea typeface="+mn-lt"/>
              <a:cs typeface="+mn-lt"/>
            </a:endParaRPr>
          </a:p>
          <a:p>
            <a:r>
              <a:rPr lang="en-US" sz="2800" dirty="0">
                <a:ea typeface="+mn-lt"/>
                <a:cs typeface="+mn-lt"/>
              </a:rPr>
              <a:t>Local Education Agencies (LEAs) are responsible for the proper tracking and accounting for both federal and state funds associated with staff time and substitutes.</a:t>
            </a:r>
          </a:p>
          <a:p>
            <a:pPr lvl="1"/>
            <a:r>
              <a:rPr lang="en-US" dirty="0">
                <a:ea typeface="+mn-lt"/>
                <a:cs typeface="+mn-lt"/>
              </a:rPr>
              <a:t>Recommend paying staff time using Fund 13, then reimbursing with KIT funds vs. paying directly from KIT</a:t>
            </a:r>
          </a:p>
          <a:p>
            <a:endParaRPr lang="en-US" sz="2800" dirty="0"/>
          </a:p>
          <a:p>
            <a:endParaRPr lang="en-US" dirty="0">
              <a:ea typeface="+mn-lt"/>
              <a:cs typeface="+mn-lt"/>
            </a:endParaRPr>
          </a:p>
          <a:p>
            <a:pPr lvl="1"/>
            <a:endParaRPr lang="en-US" sz="2400" dirty="0">
              <a:ea typeface="+mn-lt"/>
              <a:cs typeface="+mn-lt"/>
            </a:endParaRPr>
          </a:p>
          <a:p>
            <a:endParaRPr lang="en-US" sz="28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72454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53BE54B-6042-4DCC-B626-35C037064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Kitchen Infrastructure and Training (KIT) Staff Salaries (2)</a:t>
            </a: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9F57BDB-34E3-4AE6-A24C-A07CC57A4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8325" y="1870360"/>
            <a:ext cx="9582730" cy="4876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KIT funds can pay for: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Staff salaries associated with trainings conducted during or outside normal work hours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Staff salaries and necessary substitute hours</a:t>
            </a:r>
            <a:endParaRPr lang="en-US" sz="2800" u="sng" dirty="0"/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Overtime associated with the training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Staff costs to develop and present the training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Consultants hired to conduct trainings and build staff capacity to promote nutritious foods</a:t>
            </a:r>
          </a:p>
        </p:txBody>
      </p:sp>
    </p:spTree>
    <p:extLst>
      <p:ext uri="{BB962C8B-B14F-4D97-AF65-F5344CB8AC3E}">
        <p14:creationId xmlns:p14="http://schemas.microsoft.com/office/powerpoint/2010/main" val="17266454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Food Service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Management Companies (FSMC)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691217D-CB95-459E-87FA-8E5A690B3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0" y="2105895"/>
            <a:ext cx="9444182" cy="4114800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KIT funds should be used to train LEA food service staff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FSMC staff may attend if there is no resulting additional cost to the training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KIT funds should be used to supplement, not supplant, the federal professional standards training requirements 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KIT training funds cannot be awarded to an FSMC to provide training</a:t>
            </a:r>
          </a:p>
        </p:txBody>
      </p:sp>
    </p:spTree>
    <p:extLst>
      <p:ext uri="{BB962C8B-B14F-4D97-AF65-F5344CB8AC3E}">
        <p14:creationId xmlns:p14="http://schemas.microsoft.com/office/powerpoint/2010/main" val="17962193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Training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Examples of Unallowable Expenses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32034" y="2272145"/>
            <a:ext cx="7213602" cy="4114800"/>
          </a:xfrm>
        </p:spPr>
        <p:txBody>
          <a:bodyPr/>
          <a:lstStyle/>
          <a:p>
            <a:pPr lvl="0"/>
            <a:r>
              <a:rPr lang="en-US" sz="2800" dirty="0"/>
              <a:t>Indirect costs</a:t>
            </a:r>
          </a:p>
          <a:p>
            <a:pPr lvl="0"/>
            <a:r>
              <a:rPr lang="en-US" sz="2800" dirty="0">
                <a:cs typeface="Arial"/>
              </a:rPr>
              <a:t>Covering the cost of a degree program</a:t>
            </a:r>
          </a:p>
          <a:p>
            <a:r>
              <a:rPr lang="en-US" sz="2800" dirty="0"/>
              <a:t>Training non-food service staff </a:t>
            </a:r>
            <a:endParaRPr lang="en-US" sz="2800" dirty="0">
              <a:cs typeface="Arial"/>
            </a:endParaRPr>
          </a:p>
          <a:p>
            <a:pPr lvl="0"/>
            <a:r>
              <a:rPr lang="en-US" sz="2800" dirty="0"/>
              <a:t>Hiring consultants to do the work of food service employees</a:t>
            </a:r>
            <a:endParaRPr lang="en-US" sz="2800" dirty="0">
              <a:cs typeface="Arial"/>
            </a:endParaRPr>
          </a:p>
          <a:p>
            <a:pPr lvl="0"/>
            <a:r>
              <a:rPr lang="en-US" sz="2800" dirty="0"/>
              <a:t>Memorabilia, gifts, or promotional items</a:t>
            </a:r>
            <a:endParaRPr lang="en-US" sz="2800" dirty="0">
              <a:cs typeface="Arial"/>
            </a:endParaRPr>
          </a:p>
          <a:p>
            <a:r>
              <a:rPr lang="en-US" sz="2800" dirty="0"/>
              <a:t>Food provided during training </a:t>
            </a:r>
          </a:p>
          <a:p>
            <a:pPr lvl="1"/>
            <a:r>
              <a:rPr lang="en-US" sz="2400" dirty="0"/>
              <a:t>Note food used as a demonstration is allowed</a:t>
            </a:r>
            <a:endParaRPr lang="en-US" sz="2400" dirty="0">
              <a:cs typeface="Arial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225C26C-9883-41BC-A477-8ACF0F573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159" y="2782016"/>
            <a:ext cx="2124371" cy="2152950"/>
          </a:xfrm>
        </p:spPr>
      </p:pic>
    </p:spTree>
    <p:extLst>
      <p:ext uri="{BB962C8B-B14F-4D97-AF65-F5344CB8AC3E}">
        <p14:creationId xmlns:p14="http://schemas.microsoft.com/office/powerpoint/2010/main" val="39803592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Revisiting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Freshly Prepared Onsite Meals (1)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05E37C-2F75-48FF-9F04-D048F259D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9999" y="1981200"/>
            <a:ext cx="9049877" cy="4876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>
                <a:ea typeface="+mn-lt"/>
                <a:cs typeface="+mn-lt"/>
              </a:rPr>
              <a:t>‘Freshly prepared onsite meal’ definition: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ea typeface="+mn-lt"/>
                <a:cs typeface="+mn-lt"/>
              </a:rPr>
              <a:t>Food service in which the preparation of meals takes place on a daily basis at the site of consumption or in a central kitchen, 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ea typeface="+mn-lt"/>
                <a:cs typeface="+mn-lt"/>
              </a:rPr>
              <a:t>Using whole ingredients in their most basic, minimally processed form, or cooking with both fresh, raw, whole ingredients and ready-made products.</a:t>
            </a:r>
          </a:p>
        </p:txBody>
      </p:sp>
    </p:spTree>
    <p:extLst>
      <p:ext uri="{BB962C8B-B14F-4D97-AF65-F5344CB8AC3E}">
        <p14:creationId xmlns:p14="http://schemas.microsoft.com/office/powerpoint/2010/main" val="27770831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Revisiting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Freshly Prepared Onsite Meals (2)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05E37C-2F75-48FF-9F04-D048F259D3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b="1" dirty="0">
                <a:ea typeface="+mn-lt"/>
                <a:cs typeface="+mn-lt"/>
              </a:rPr>
              <a:t>Guiding Principles: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>
                <a:ea typeface="+mn-lt"/>
                <a:cs typeface="+mn-lt"/>
              </a:rPr>
              <a:t>Promote: 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n-US" sz="3200" dirty="0">
                <a:ea typeface="+mn-lt"/>
                <a:cs typeface="+mn-lt"/>
              </a:rPr>
              <a:t>Scratch cooking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n-US" sz="3200" dirty="0">
                <a:ea typeface="+mn-lt"/>
                <a:cs typeface="+mn-lt"/>
              </a:rPr>
              <a:t>On site meal preparation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n-US" sz="3200" dirty="0">
                <a:ea typeface="+mn-lt"/>
                <a:cs typeface="+mn-lt"/>
              </a:rPr>
              <a:t>Meal preparation at a central kitchen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endParaRPr lang="en-US" dirty="0">
              <a:ea typeface="+mn-lt"/>
              <a:cs typeface="+mn-lt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DA7DA72-67BF-45D8-9A40-8E904275A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009" y="3062151"/>
            <a:ext cx="2381582" cy="1952898"/>
          </a:xfrm>
        </p:spPr>
      </p:pic>
    </p:spTree>
    <p:extLst>
      <p:ext uri="{BB962C8B-B14F-4D97-AF65-F5344CB8AC3E}">
        <p14:creationId xmlns:p14="http://schemas.microsoft.com/office/powerpoint/2010/main" val="7216000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Revisiting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Freshly Prepared Onsite Meals (3)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05E37C-2F75-48FF-9F04-D048F259D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75974" y="2187677"/>
            <a:ext cx="9049877" cy="4876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b="1" dirty="0">
                <a:ea typeface="+mn-lt"/>
                <a:cs typeface="+mn-lt"/>
              </a:rPr>
              <a:t>Intention: </a:t>
            </a:r>
            <a:r>
              <a:rPr lang="en-US" dirty="0">
                <a:ea typeface="+mn-lt"/>
                <a:cs typeface="+mn-lt"/>
              </a:rPr>
              <a:t>Move away from 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ea typeface="+mn-lt"/>
                <a:cs typeface="+mn-lt"/>
              </a:rPr>
              <a:t>Processed foods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ea typeface="+mn-lt"/>
                <a:cs typeface="+mn-lt"/>
              </a:rPr>
              <a:t>Heat and serve entrees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ea typeface="+mn-lt"/>
                <a:cs typeface="+mn-lt"/>
              </a:rPr>
              <a:t>Pre-made entrees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ea typeface="+mn-lt"/>
                <a:cs typeface="+mn-lt"/>
              </a:rPr>
              <a:t>Fillers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14116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Revisiting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Freshly Prepared Onsite Meals (4)</a:t>
            </a:r>
            <a:endParaRPr lang="en-US" dirty="0"/>
          </a:p>
        </p:txBody>
      </p:sp>
      <p:pic>
        <p:nvPicPr>
          <p:cNvPr id="19" name="Content Placeholder 18" descr="This slide was revised on November 28, 2022.">
            <a:extLst>
              <a:ext uri="{FF2B5EF4-FFF2-40B4-BE49-F238E27FC236}">
                <a16:creationId xmlns:a16="http://schemas.microsoft.com/office/drawing/2014/main" id="{7B9AD409-D7A5-44CA-AD21-D5E95AA61437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070" y="-212603"/>
            <a:ext cx="2601022" cy="1974850"/>
          </a:xfr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05E37C-2F75-48FF-9F04-D048F259D3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40000" y="1944688"/>
            <a:ext cx="9150350" cy="179880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ea typeface="+mn-lt"/>
                <a:cs typeface="+mn-lt"/>
              </a:rPr>
              <a:t>Meets definition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>
                <a:ea typeface="+mn-lt"/>
                <a:cs typeface="+mn-lt"/>
              </a:rPr>
              <a:t>Pasta with homemade meatballs and sauce, </a:t>
            </a:r>
            <a:r>
              <a:rPr lang="en-US" sz="2800" b="1" dirty="0">
                <a:ea typeface="+mn-lt"/>
                <a:cs typeface="+mn-lt"/>
              </a:rPr>
              <a:t>fresh-baked</a:t>
            </a:r>
            <a:r>
              <a:rPr lang="en-US" sz="2800" dirty="0">
                <a:ea typeface="+mn-lt"/>
                <a:cs typeface="+mn-lt"/>
              </a:rPr>
              <a:t> wheat roll, fresh fruit, steamed broccoli, milk</a:t>
            </a:r>
          </a:p>
        </p:txBody>
      </p:sp>
      <p:pic>
        <p:nvPicPr>
          <p:cNvPr id="45" name="Content Placeholder 44" descr="A meal including pasta with homemade meatballs and sauce, fresh-baked wheat roll, fresh fruit, steamed broccoli, and milk.">
            <a:extLst>
              <a:ext uri="{FF2B5EF4-FFF2-40B4-BE49-F238E27FC236}">
                <a16:creationId xmlns:a16="http://schemas.microsoft.com/office/drawing/2014/main" id="{3EC132CD-F4A2-442C-8A5E-1A5D61401359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5225" y="3743492"/>
            <a:ext cx="3857769" cy="2865126"/>
          </a:xfrm>
        </p:spPr>
      </p:pic>
    </p:spTree>
    <p:extLst>
      <p:ext uri="{BB962C8B-B14F-4D97-AF65-F5344CB8AC3E}">
        <p14:creationId xmlns:p14="http://schemas.microsoft.com/office/powerpoint/2010/main" val="18914950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Revisiting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Freshly Prepared Onsite Meals (5)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05E37C-2F75-48FF-9F04-D048F259D3A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ea typeface="+mn-lt"/>
                <a:cs typeface="+mn-lt"/>
              </a:rPr>
              <a:t>Meets definition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>
                <a:ea typeface="+mn-lt"/>
                <a:cs typeface="+mn-lt"/>
              </a:rPr>
              <a:t>Freshly prepared </a:t>
            </a:r>
            <a:r>
              <a:rPr lang="en-US" sz="2800" b="1" dirty="0">
                <a:ea typeface="+mn-lt"/>
                <a:cs typeface="+mn-lt"/>
              </a:rPr>
              <a:t>roast turkey </a:t>
            </a:r>
            <a:r>
              <a:rPr lang="en-US" sz="2800" dirty="0">
                <a:ea typeface="+mn-lt"/>
                <a:cs typeface="+mn-lt"/>
              </a:rPr>
              <a:t>sandwich on whole grain bread, side salad, banana, and milk</a:t>
            </a:r>
          </a:p>
        </p:txBody>
      </p:sp>
      <p:pic>
        <p:nvPicPr>
          <p:cNvPr id="10" name="Content Placeholder 9" descr="A meal including freshly prepared roast turkey sandwich on whole grain bread, side salad, banana, and milk.">
            <a:extLst>
              <a:ext uri="{FF2B5EF4-FFF2-40B4-BE49-F238E27FC236}">
                <a16:creationId xmlns:a16="http://schemas.microsoft.com/office/drawing/2014/main" id="{7A891CF4-2942-424A-9A82-693B515C89DD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164" y="3758333"/>
            <a:ext cx="3916991" cy="2670175"/>
          </a:xfrm>
        </p:spPr>
      </p:pic>
      <p:pic>
        <p:nvPicPr>
          <p:cNvPr id="16" name="Content Placeholder 15" descr="This slide was revised on November 28, 2022.">
            <a:extLst>
              <a:ext uri="{FF2B5EF4-FFF2-40B4-BE49-F238E27FC236}">
                <a16:creationId xmlns:a16="http://schemas.microsoft.com/office/drawing/2014/main" id="{C445065C-00E7-45F5-A355-0DAB92D23D98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7811" y="-222250"/>
            <a:ext cx="2601022" cy="1974850"/>
          </a:xfrm>
        </p:spPr>
      </p:pic>
    </p:spTree>
    <p:extLst>
      <p:ext uri="{BB962C8B-B14F-4D97-AF65-F5344CB8AC3E}">
        <p14:creationId xmlns:p14="http://schemas.microsoft.com/office/powerpoint/2010/main" val="388436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A4F7F-D37D-0984-2FC3-AFCECC9AC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Transforming California Schools</a:t>
            </a:r>
          </a:p>
        </p:txBody>
      </p:sp>
      <p:pic>
        <p:nvPicPr>
          <p:cNvPr id="5" name="Content Placeholder 4" descr="Transforming California Schools: A schoolhouse is depicted in a circle in the center of the image. An outer circle is divided into seven segments of different colors: Universal Prekindergarten, Community Schools, Professional Learning, Antibias Education, Mental Health Programs, Expanded Learning Programs, and Universal Meals.">
            <a:extLst>
              <a:ext uri="{FF2B5EF4-FFF2-40B4-BE49-F238E27FC236}">
                <a16:creationId xmlns:a16="http://schemas.microsoft.com/office/drawing/2014/main" id="{D4DEAAD2-5CD3-4158-944B-2647A806E3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0475" t="-4750" r="11588" b="1"/>
          <a:stretch/>
        </p:blipFill>
        <p:spPr>
          <a:xfrm>
            <a:off x="3788230" y="2020490"/>
            <a:ext cx="6212113" cy="422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7361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Revisiting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Freshly Prepared Onsite Meals (6)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05E37C-2F75-48FF-9F04-D048F259D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2334856"/>
            <a:ext cx="4470400" cy="285403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ea typeface="+mn-lt"/>
                <a:cs typeface="+mn-lt"/>
              </a:rPr>
              <a:t>Meets definition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>
                <a:ea typeface="+mn-lt"/>
                <a:cs typeface="+mn-lt"/>
              </a:rPr>
              <a:t>Teriyaki bowl with fresh chicken, brown rice, steamed vegetables, fresh fruit, milk</a:t>
            </a:r>
          </a:p>
        </p:txBody>
      </p:sp>
      <p:pic>
        <p:nvPicPr>
          <p:cNvPr id="11" name="Content Placeholder 10" descr="A meal including teriyaki bowl with fresh chicken, brown rice, steamed vegetables, fresh fruit, and milk.">
            <a:extLst>
              <a:ext uri="{FF2B5EF4-FFF2-40B4-BE49-F238E27FC236}">
                <a16:creationId xmlns:a16="http://schemas.microsoft.com/office/drawing/2014/main" id="{CD0B85F7-A99D-4C32-811F-97694BEB520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23" y="2334856"/>
            <a:ext cx="3657754" cy="3407487"/>
          </a:xfrm>
        </p:spPr>
      </p:pic>
    </p:spTree>
    <p:extLst>
      <p:ext uri="{BB962C8B-B14F-4D97-AF65-F5344CB8AC3E}">
        <p14:creationId xmlns:p14="http://schemas.microsoft.com/office/powerpoint/2010/main" val="18166545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Revisiting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Freshly Prepared Onsite Meals (7)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05E37C-2F75-48FF-9F04-D048F259D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2622" y="2469065"/>
            <a:ext cx="8991378" cy="438893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>
                <a:ea typeface="+mn-lt"/>
                <a:cs typeface="+mn-lt"/>
              </a:rPr>
              <a:t>Should you receive the third category of funding by attesting to serve at least 40 percent of meals as freshly prepared starting in school year 2023-24?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28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40321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57FC4-3D61-4613-901B-CE949B60F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419819"/>
            <a:ext cx="914400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2022 KIT Reporting Requirements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A70B-5084-4E99-BEFE-5ED3F34F8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0" y="1561381"/>
            <a:ext cx="9144000" cy="4876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>
                <a:cs typeface="Arial"/>
              </a:rPr>
              <a:t>Online Survey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>
                <a:cs typeface="Arial"/>
              </a:rPr>
              <a:t>Available on or around May 2025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cs typeface="Arial"/>
              </a:rPr>
              <a:t>Report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How the funds were used to meet the KIT purpose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cs typeface="Arial"/>
              </a:rPr>
              <a:t>Summary of food service staff training topics and number of trainings and attendees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2800" dirty="0">
                <a:cs typeface="Arial"/>
              </a:rPr>
              <a:t>Reporting due date June 30, 2025</a:t>
            </a:r>
          </a:p>
        </p:txBody>
      </p:sp>
    </p:spTree>
    <p:extLst>
      <p:ext uri="{BB962C8B-B14F-4D97-AF65-F5344CB8AC3E}">
        <p14:creationId xmlns:p14="http://schemas.microsoft.com/office/powerpoint/2010/main" val="6025610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5335F-525D-B815-C9BF-87D62B999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2021 KIT Funds: REMINDERS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39D94-BF13-45B2-68B7-0E1ED3F38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 AB 181–as of July 1, 2022, unused 2021 KIT Training funds can be used for equipment and infrastructure</a:t>
            </a:r>
          </a:p>
          <a:p>
            <a:endParaRPr lang="en-US" dirty="0"/>
          </a:p>
          <a:p>
            <a:r>
              <a:rPr lang="en-US" dirty="0"/>
              <a:t>Per AB 185–as of September 27, 2022, the 2021 KIT Funds expenditure and reporting deadline is extended to June 30, 2024</a:t>
            </a:r>
          </a:p>
        </p:txBody>
      </p:sp>
    </p:spTree>
    <p:extLst>
      <p:ext uri="{BB962C8B-B14F-4D97-AF65-F5344CB8AC3E}">
        <p14:creationId xmlns:p14="http://schemas.microsoft.com/office/powerpoint/2010/main" val="13357509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maximum flexibility, where should you deposit the KIT funds?</a:t>
            </a:r>
          </a:p>
          <a:p>
            <a:pPr marL="0" indent="0">
              <a:buNone/>
            </a:pPr>
            <a:endParaRPr lang="en-US" dirty="0"/>
          </a:p>
          <a:p>
            <a:pPr marL="1371600" indent="-514350">
              <a:buFont typeface="+mj-lt"/>
              <a:buAutoNum type="alphaLcParenR"/>
            </a:pPr>
            <a:r>
              <a:rPr lang="en-US" dirty="0"/>
              <a:t>Offshore</a:t>
            </a:r>
          </a:p>
          <a:p>
            <a:pPr marL="1371600" indent="-514350">
              <a:buFont typeface="+mj-lt"/>
              <a:buAutoNum type="alphaLcParenR"/>
            </a:pPr>
            <a:r>
              <a:rPr lang="en-US" dirty="0"/>
              <a:t>General Fund Account</a:t>
            </a:r>
          </a:p>
          <a:p>
            <a:pPr marL="1371600" indent="-514350">
              <a:buFont typeface="+mj-lt"/>
              <a:buAutoNum type="alphaLcParenR"/>
            </a:pPr>
            <a:r>
              <a:rPr lang="en-US" dirty="0"/>
              <a:t>Cafeteria/Fund 13</a:t>
            </a:r>
          </a:p>
          <a:p>
            <a:pPr marL="1371600" indent="-514350">
              <a:buFont typeface="+mj-lt"/>
              <a:buAutoNum type="alphaLcParenR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998993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maximum flexibility, where should you deposit the KIT funds?</a:t>
            </a:r>
          </a:p>
          <a:p>
            <a:pPr marL="0" indent="0">
              <a:buNone/>
            </a:pPr>
            <a:endParaRPr lang="en-US" dirty="0"/>
          </a:p>
          <a:p>
            <a:pPr marL="1371600" indent="-514350">
              <a:buFont typeface="+mj-lt"/>
              <a:buAutoNum type="alphaLcParenR"/>
            </a:pPr>
            <a:r>
              <a:rPr lang="en-US" dirty="0"/>
              <a:t>Offshore</a:t>
            </a:r>
          </a:p>
          <a:p>
            <a:pPr marL="1371600" indent="-514350">
              <a:buFont typeface="+mj-lt"/>
              <a:buAutoNum type="alphaLcParenR"/>
            </a:pPr>
            <a:r>
              <a:rPr lang="en-US" b="1" dirty="0"/>
              <a:t>General Fund Account</a:t>
            </a:r>
          </a:p>
          <a:p>
            <a:pPr marL="1371600" indent="-514350">
              <a:buFont typeface="+mj-lt"/>
              <a:buAutoNum type="alphaLcParenR"/>
            </a:pPr>
            <a:r>
              <a:rPr lang="en-US" dirty="0"/>
              <a:t>Cafeteria/Fund 13</a:t>
            </a:r>
          </a:p>
          <a:p>
            <a:pPr marL="1371600" indent="-514350">
              <a:buFont typeface="+mj-lt"/>
              <a:buAutoNum type="alphaLcParenR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3457483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Can excess 2021 KIT training funds be used to purchase equipment?</a:t>
            </a:r>
          </a:p>
          <a:p>
            <a:pPr marL="0" indent="0">
              <a:buNone/>
            </a:pPr>
            <a:endParaRPr lang="en-US" dirty="0"/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Yes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6338685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#2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Can excess 2021 KIT training funds be used to purchase equipment?</a:t>
            </a:r>
          </a:p>
          <a:p>
            <a:pPr marL="0" indent="0">
              <a:buNone/>
            </a:pPr>
            <a:endParaRPr lang="en-US" dirty="0"/>
          </a:p>
          <a:p>
            <a:pPr marL="1314450" lvl="2" indent="-514350">
              <a:buFont typeface="+mj-lt"/>
              <a:buAutoNum type="alphaLcParenR"/>
            </a:pPr>
            <a:r>
              <a:rPr lang="en-US" sz="3200" b="1" dirty="0"/>
              <a:t>Yes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9666827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the deadline for expending your </a:t>
            </a:r>
            <a:r>
              <a:rPr lang="en-US" b="1" dirty="0"/>
              <a:t>2021</a:t>
            </a:r>
            <a:r>
              <a:rPr lang="en-US" dirty="0"/>
              <a:t> KIT Funds?</a:t>
            </a:r>
          </a:p>
          <a:p>
            <a:pPr marL="0" indent="0">
              <a:buNone/>
            </a:pPr>
            <a:endParaRPr lang="en-US" dirty="0"/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2022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2023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2024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2938876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#3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the deadline for expending your </a:t>
            </a:r>
            <a:r>
              <a:rPr lang="en-US" b="1" dirty="0"/>
              <a:t>2021</a:t>
            </a:r>
            <a:r>
              <a:rPr lang="en-US" dirty="0"/>
              <a:t> KIT Funds?</a:t>
            </a:r>
          </a:p>
          <a:p>
            <a:pPr marL="0" indent="0">
              <a:buNone/>
            </a:pPr>
            <a:endParaRPr lang="en-US" dirty="0"/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2022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2023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b="1" dirty="0"/>
              <a:t>2024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549109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D827-478D-4103-83D4-CFF56FAF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406400"/>
            <a:ext cx="9144000" cy="1143000"/>
          </a:xfrm>
        </p:spPr>
        <p:txBody>
          <a:bodyPr/>
          <a:lstStyle/>
          <a:p>
            <a:r>
              <a:rPr lang="en-US" dirty="0"/>
              <a:t>Purpose of 2022 KIT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8F43-CC23-433A-ACA7-E15922893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1549400"/>
            <a:ext cx="9329947" cy="464370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Expend on kitchen </a:t>
            </a:r>
            <a:r>
              <a:rPr lang="en-US" sz="2800" b="1" dirty="0"/>
              <a:t>equipment</a:t>
            </a:r>
            <a:r>
              <a:rPr lang="en-US" sz="2800" dirty="0"/>
              <a:t> and </a:t>
            </a:r>
            <a:r>
              <a:rPr lang="en-US" sz="2800" b="1" dirty="0"/>
              <a:t>infrastructure</a:t>
            </a:r>
            <a:r>
              <a:rPr lang="en-US" sz="2800" dirty="0"/>
              <a:t> upgrades, and food service </a:t>
            </a:r>
            <a:r>
              <a:rPr lang="en-US" sz="2800" b="1" dirty="0"/>
              <a:t>staff training </a:t>
            </a:r>
            <a:r>
              <a:rPr lang="en-US" sz="2800" dirty="0"/>
              <a:t>that will</a:t>
            </a:r>
          </a:p>
          <a:p>
            <a:r>
              <a:rPr lang="en-US" sz="2800" dirty="0"/>
              <a:t>Increase a school’s capacity to prepare meals served </a:t>
            </a:r>
          </a:p>
          <a:p>
            <a:r>
              <a:rPr lang="en-US" sz="2800" dirty="0"/>
              <a:t>Improve the nutritional quality of food served through the National School Lunch Program (NSLP) and School Breakfast Program (SBP) including </a:t>
            </a:r>
          </a:p>
          <a:p>
            <a:pPr lvl="1"/>
            <a:r>
              <a:rPr lang="en-US" dirty="0"/>
              <a:t>For freshly prepared onsite meals, using minimally processed, locally grown, and sustainable food, or </a:t>
            </a:r>
          </a:p>
          <a:p>
            <a:pPr lvl="1"/>
            <a:r>
              <a:rPr lang="en-US" dirty="0"/>
              <a:t>For expanding meal options for pupils with restricted diets.</a:t>
            </a:r>
          </a:p>
        </p:txBody>
      </p:sp>
    </p:spTree>
    <p:extLst>
      <p:ext uri="{BB962C8B-B14F-4D97-AF65-F5344CB8AC3E}">
        <p14:creationId xmlns:p14="http://schemas.microsoft.com/office/powerpoint/2010/main" val="244285383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the deadline for expending your </a:t>
            </a:r>
            <a:r>
              <a:rPr lang="en-US" b="1" dirty="0"/>
              <a:t>2022</a:t>
            </a:r>
            <a:r>
              <a:rPr lang="en-US" dirty="0"/>
              <a:t> KIT Funds?</a:t>
            </a:r>
          </a:p>
          <a:p>
            <a:pPr marL="0" indent="0">
              <a:buNone/>
            </a:pPr>
            <a:endParaRPr lang="en-US" dirty="0"/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2023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2024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2025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2099422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#4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the deadline for expending your </a:t>
            </a:r>
            <a:r>
              <a:rPr lang="en-US" b="1" dirty="0"/>
              <a:t>2022</a:t>
            </a:r>
            <a:r>
              <a:rPr lang="en-US" dirty="0"/>
              <a:t> KIT Funds?</a:t>
            </a:r>
          </a:p>
          <a:p>
            <a:pPr marL="0" indent="0">
              <a:buNone/>
            </a:pPr>
            <a:endParaRPr lang="en-US" dirty="0"/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2023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2024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b="1" dirty="0"/>
              <a:t>2025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26630412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230037"/>
            <a:ext cx="9144000" cy="1143000"/>
          </a:xfrm>
        </p:spPr>
        <p:txBody>
          <a:bodyPr/>
          <a:lstStyle/>
          <a:p>
            <a:r>
              <a:rPr lang="en-US" dirty="0"/>
              <a:t>Question #5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0" y="1373036"/>
            <a:ext cx="9144000" cy="5484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of these are allowable uses for KIT training funds? (check all that apply)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Pay for staff time to develop trainings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Pay for staff substitutes while staff attend a KIT-funded training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Pay for staff time to attend a training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Pay for staff time and staff substitutes while staff attend a KIT-funded training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Pay for professional standards training</a:t>
            </a:r>
          </a:p>
          <a:p>
            <a:pPr marL="800100" lvl="2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73460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230037"/>
            <a:ext cx="9144000" cy="1143000"/>
          </a:xfrm>
        </p:spPr>
        <p:txBody>
          <a:bodyPr/>
          <a:lstStyle/>
          <a:p>
            <a:r>
              <a:rPr lang="en-US" dirty="0"/>
              <a:t>Answer #5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0" y="1373036"/>
            <a:ext cx="9144000" cy="5484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of these are allowable uses for KIT training funds? (check all that apply)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b="1" dirty="0"/>
              <a:t>Pay for staff time to develop trainings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b="1" dirty="0"/>
              <a:t>Pay for staff substitutes while staff attend a KIT-funded training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b="1" dirty="0"/>
              <a:t>Pay for staff time to attend a training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b="1" dirty="0"/>
              <a:t>Pay for staff time and staff substitutes while staff attend a KIT-funded training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b="1" dirty="0"/>
              <a:t>Pay for professional standards training</a:t>
            </a:r>
          </a:p>
          <a:p>
            <a:pPr marL="800100" lvl="2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45353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230037"/>
            <a:ext cx="9144000" cy="1143000"/>
          </a:xfrm>
        </p:spPr>
        <p:txBody>
          <a:bodyPr/>
          <a:lstStyle/>
          <a:p>
            <a:r>
              <a:rPr lang="en-US" dirty="0"/>
              <a:t>Question #6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0" y="1580070"/>
            <a:ext cx="9144000" cy="469995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KIT trainings funds can pay for ….. </a:t>
            </a:r>
          </a:p>
          <a:p>
            <a:pPr marL="0" indent="0">
              <a:buNone/>
            </a:pPr>
            <a:r>
              <a:rPr lang="en-US" dirty="0"/>
              <a:t>(check all that apply)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Consultants to do the work for staff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Group and 1:1 trainings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Online trainings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Food Service Management Companies to provide training</a:t>
            </a:r>
          </a:p>
          <a:p>
            <a:pPr marL="800100" lvl="2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3340353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46B6-A49F-4D7B-A651-C013B124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230037"/>
            <a:ext cx="9144000" cy="1143000"/>
          </a:xfrm>
        </p:spPr>
        <p:txBody>
          <a:bodyPr/>
          <a:lstStyle/>
          <a:p>
            <a:r>
              <a:rPr lang="en-US" dirty="0"/>
              <a:t>Answer #6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C685-1856-44F6-A670-72C829051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0" y="1580070"/>
            <a:ext cx="9144000" cy="469995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KIT trainings funds can pay for ….. </a:t>
            </a:r>
          </a:p>
          <a:p>
            <a:pPr marL="0" indent="0">
              <a:buNone/>
            </a:pPr>
            <a:r>
              <a:rPr lang="en-US" dirty="0"/>
              <a:t>(check all that apply)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Consultants to do the work for staff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b="1" dirty="0"/>
              <a:t>Group and 1:1 trainings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b="1" dirty="0"/>
              <a:t>Online trainings</a:t>
            </a:r>
          </a:p>
          <a:p>
            <a:pPr marL="1314450" lvl="2" indent="-514350">
              <a:buFont typeface="+mj-lt"/>
              <a:buAutoNum type="alphaLcParenR"/>
            </a:pPr>
            <a:r>
              <a:rPr lang="en-US" sz="3200" dirty="0"/>
              <a:t>Food Service Management Companies to provide training</a:t>
            </a:r>
          </a:p>
          <a:p>
            <a:pPr marL="800100" lvl="2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8216655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C1B61-CC8E-43F8-B1B7-F8BC3C124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0726" y="359570"/>
            <a:ext cx="9144000" cy="1143000"/>
          </a:xfrm>
        </p:spPr>
        <p:txBody>
          <a:bodyPr/>
          <a:lstStyle/>
          <a:p>
            <a:r>
              <a:rPr lang="en-US" dirty="0">
                <a:ea typeface="+mj-lt"/>
                <a:cs typeface="+mj-lt"/>
              </a:rPr>
              <a:t>2022 KIT Funding Timeline</a:t>
            </a:r>
          </a:p>
        </p:txBody>
      </p:sp>
      <p:graphicFrame>
        <p:nvGraphicFramePr>
          <p:cNvPr id="8" name="Content Placeholder 7" descr="This table describes important dates and their respective significance.">
            <a:extLst>
              <a:ext uri="{FF2B5EF4-FFF2-40B4-BE49-F238E27FC236}">
                <a16:creationId xmlns:a16="http://schemas.microsoft.com/office/drawing/2014/main" id="{399BFCB4-76B1-42C8-9D00-6C5F2447E4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048158"/>
              </p:ext>
            </p:extLst>
          </p:nvPr>
        </p:nvGraphicFramePr>
        <p:xfrm>
          <a:off x="2400789" y="1502570"/>
          <a:ext cx="9443873" cy="4950863"/>
        </p:xfrm>
        <a:graphic>
          <a:graphicData uri="http://schemas.openxmlformats.org/drawingml/2006/table">
            <a:tbl>
              <a:tblPr firstRow="1">
                <a:tableStyleId>{793D81CF-94F2-401A-BA57-92F5A7B2D0C5}</a:tableStyleId>
              </a:tblPr>
              <a:tblGrid>
                <a:gridCol w="3879241">
                  <a:extLst>
                    <a:ext uri="{9D8B030D-6E8A-4147-A177-3AD203B41FA5}">
                      <a16:colId xmlns:a16="http://schemas.microsoft.com/office/drawing/2014/main" val="3094436755"/>
                    </a:ext>
                  </a:extLst>
                </a:gridCol>
                <a:gridCol w="5564632">
                  <a:extLst>
                    <a:ext uri="{9D8B030D-6E8A-4147-A177-3AD203B41FA5}">
                      <a16:colId xmlns:a16="http://schemas.microsoft.com/office/drawing/2014/main" val="3291143134"/>
                    </a:ext>
                  </a:extLst>
                </a:gridCol>
              </a:tblGrid>
              <a:tr h="435526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800" dirty="0">
                          <a:effectLst/>
                        </a:rPr>
                        <a:t>Date</a:t>
                      </a:r>
                      <a:endParaRPr lang="en-US" sz="2800" b="0" i="0" dirty="0">
                        <a:effectLst/>
                      </a:endParaRPr>
                    </a:p>
                  </a:txBody>
                  <a:tcPr marL="13084" marR="13084" marT="6542" marB="654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800">
                          <a:effectLst/>
                        </a:rPr>
                        <a:t>Activity </a:t>
                      </a:r>
                      <a:endParaRPr lang="en-US" sz="2800" b="0" i="0">
                        <a:effectLst/>
                      </a:endParaRPr>
                    </a:p>
                  </a:txBody>
                  <a:tcPr marL="13084" marR="13084" marT="6542" marB="654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9076101"/>
                  </a:ext>
                </a:extLst>
              </a:tr>
              <a:tr h="1044963"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 dirty="0">
                          <a:effectLst/>
                        </a:rPr>
                        <a:t>November 1, 2022 </a:t>
                      </a:r>
                    </a:p>
                    <a:p>
                      <a:pPr lvl="1" algn="l" rtl="0" fontAlgn="base"/>
                      <a:r>
                        <a:rPr lang="en-US" sz="2800" dirty="0">
                          <a:effectLst/>
                        </a:rPr>
                        <a:t>(tentative)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/>
                        </a:rPr>
                        <a:t>Release of opt-in registration 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439082"/>
                  </a:ext>
                </a:extLst>
              </a:tr>
              <a:tr h="681789"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 dirty="0">
                          <a:effectLst/>
                        </a:rPr>
                        <a:t>November 30, 2022 </a:t>
                      </a:r>
                    </a:p>
                    <a:p>
                      <a:pPr lvl="1" algn="l" rtl="0" fontAlgn="base"/>
                      <a:r>
                        <a:rPr lang="en-US" sz="2800" dirty="0">
                          <a:effectLst/>
                        </a:rPr>
                        <a:t>(tentative)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 dirty="0">
                          <a:effectLst/>
                        </a:rPr>
                        <a:t>Opt-in registration deadline</a:t>
                      </a: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99831"/>
                  </a:ext>
                </a:extLst>
              </a:tr>
              <a:tr h="740244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>
                          <a:effectLst/>
                        </a:rPr>
                        <a:t>March 2023</a:t>
                      </a:r>
                      <a:r>
                        <a:rPr lang="en-US" sz="2800" dirty="0">
                          <a:effectLst/>
                        </a:rPr>
                        <a:t> (tentative)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/>
                        </a:rPr>
                        <a:t>Funds distributed 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29657"/>
                  </a:ext>
                </a:extLst>
              </a:tr>
              <a:tr h="740244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/>
                        </a:rPr>
                        <a:t>June 30, 2025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/>
                        </a:rPr>
                        <a:t> Funds expenditure deadline  and expenditure report due date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3425"/>
                  </a:ext>
                </a:extLst>
              </a:tr>
              <a:tr h="740244"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>
                          <a:effectLst/>
                        </a:rPr>
                        <a:t>Within 30 days of </a:t>
                      </a:r>
                      <a:endParaRPr lang="en-US" sz="2800" b="0" i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lvl="1" algn="l">
                        <a:buNone/>
                      </a:pPr>
                      <a:r>
                        <a:rPr lang="en-US" sz="2800">
                          <a:effectLst/>
                        </a:rPr>
                        <a:t>billing notice </a:t>
                      </a:r>
                      <a:endParaRPr lang="en-US" sz="28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 dirty="0">
                          <a:effectLst/>
                        </a:rPr>
                        <a:t>Must return unused funds 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121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914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/>
              </a:rPr>
              <a:t>An Allowable Cost?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9998" y="1963210"/>
            <a:ext cx="9144000" cy="4894790"/>
          </a:xfrm>
        </p:spPr>
        <p:txBody>
          <a:bodyPr anchor="ctr"/>
          <a:lstStyle/>
          <a:p>
            <a:pPr marL="0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5400" b="1"/>
              <a:t>If in doubt…ask!</a:t>
            </a:r>
          </a:p>
          <a:p>
            <a:pPr marL="0" indent="0" algn="ctr">
              <a:spcBef>
                <a:spcPts val="0"/>
              </a:spcBef>
              <a:spcAft>
                <a:spcPts val="2400"/>
              </a:spcAft>
              <a:buNone/>
            </a:pPr>
            <a:endParaRPr lang="en-US" sz="5400" b="1"/>
          </a:p>
          <a:p>
            <a:pPr marL="0" indent="0" algn="ctr"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5400"/>
              <a:t>KITFunds@cde.ca.gov</a:t>
            </a:r>
          </a:p>
          <a:p>
            <a:pPr marL="0" indent="0">
              <a:buNone/>
            </a:pPr>
            <a:endParaRPr lang="en-US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66923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FE76BC7-19D9-433E-9633-E737DF01CE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767" y="2234354"/>
            <a:ext cx="3590466" cy="2389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998439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Save the Date(s) for 2022…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7A84BB2-A0B0-4911-8033-E5987F505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41600" y="1752599"/>
            <a:ext cx="7915564" cy="4925291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Town Halls: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October 25, 2022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November 15, 2022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Introduction to School Nutrition Program Administration (ISNPA) webinar: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November 2, 2022 – Competitive Foods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3FCD195F-F832-4D85-B9A3-987FF0D61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2836" y="1916056"/>
            <a:ext cx="2937164" cy="1959088"/>
          </a:xfrm>
        </p:spPr>
      </p:pic>
    </p:spTree>
    <p:extLst>
      <p:ext uri="{BB962C8B-B14F-4D97-AF65-F5344CB8AC3E}">
        <p14:creationId xmlns:p14="http://schemas.microsoft.com/office/powerpoint/2010/main" val="1993417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D827-478D-4103-83D4-CFF56FAF3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Exciting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8F43-CC23-433A-ACA7-E15922893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9999" y="1981200"/>
            <a:ext cx="8446655" cy="4114800"/>
          </a:xfrm>
        </p:spPr>
        <p:txBody>
          <a:bodyPr/>
          <a:lstStyle/>
          <a:p>
            <a:r>
              <a:rPr lang="en-US" dirty="0"/>
              <a:t>Supports successful implementation of California’s Universal Meals program</a:t>
            </a:r>
          </a:p>
          <a:p>
            <a:pPr lvl="1"/>
            <a:r>
              <a:rPr lang="en-US" dirty="0"/>
              <a:t>Continues to fund staff training and  infrastructure improvements</a:t>
            </a:r>
          </a:p>
          <a:p>
            <a:pPr lvl="1"/>
            <a:endParaRPr lang="en-US" sz="1100" dirty="0"/>
          </a:p>
          <a:p>
            <a:pPr lvl="1"/>
            <a:r>
              <a:rPr lang="en-US" dirty="0"/>
              <a:t>Adds one new funding categories for additional staff work related to Universal Meals </a:t>
            </a:r>
          </a:p>
          <a:p>
            <a:pPr lvl="1"/>
            <a:endParaRPr lang="en-US" sz="1050" dirty="0"/>
          </a:p>
          <a:p>
            <a:pPr lvl="1"/>
            <a:r>
              <a:rPr lang="en-US" dirty="0"/>
              <a:t>Adds optional funding boost for commitment to freshly prepared onsite school meals</a:t>
            </a:r>
          </a:p>
          <a:p>
            <a:pPr lvl="1"/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CBCB501-26F7-4260-BF6D-DB8C8D329B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494" y="1981200"/>
            <a:ext cx="1924319" cy="2200582"/>
          </a:xfrm>
        </p:spPr>
      </p:pic>
    </p:spTree>
    <p:extLst>
      <p:ext uri="{BB962C8B-B14F-4D97-AF65-F5344CB8AC3E}">
        <p14:creationId xmlns:p14="http://schemas.microsoft.com/office/powerpoint/2010/main" val="124834690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3854" y="623454"/>
            <a:ext cx="9144000" cy="6234545"/>
          </a:xfrm>
        </p:spPr>
        <p:txBody>
          <a:bodyPr/>
          <a:lstStyle/>
          <a:p>
            <a:pPr lvl="0">
              <a:spcBef>
                <a:spcPct val="20000"/>
              </a:spcBef>
            </a:pPr>
            <a:r>
              <a:rPr lang="en-US" dirty="0"/>
              <a:t>Thank you!</a:t>
            </a:r>
            <a:br>
              <a:rPr lang="en-US" dirty="0"/>
            </a:br>
            <a:br>
              <a:rPr lang="en-US" sz="2400" dirty="0"/>
            </a:br>
            <a:br>
              <a:rPr lang="en-US" sz="2400" dirty="0"/>
            </a:br>
            <a:r>
              <a:rPr lang="en-US" sz="3200" dirty="0"/>
              <a:t>Email </a:t>
            </a:r>
            <a:r>
              <a:rPr lang="en-US" sz="3200" dirty="0">
                <a:hlinkClick r:id="rId3"/>
              </a:rPr>
              <a:t>KITfunds@cde.ca.gov</a:t>
            </a: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dirty="0"/>
            </a:br>
            <a:r>
              <a:rPr lang="en-US" sz="3200" dirty="0">
                <a:solidFill>
                  <a:srgbClr val="34554C"/>
                </a:solidFill>
                <a:ea typeface="+mn-ea"/>
                <a:cs typeface="+mn-cs"/>
              </a:rPr>
              <a:t>This institution is an equal opportunity provider.</a:t>
            </a:r>
            <a:br>
              <a:rPr lang="en-US" sz="3200" dirty="0">
                <a:solidFill>
                  <a:srgbClr val="34554C"/>
                </a:solidFill>
                <a:ea typeface="+mn-ea"/>
                <a:cs typeface="Arial"/>
              </a:rPr>
            </a:b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090E55F-A619-4094-9D3E-A701B4918B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654" y="3272201"/>
            <a:ext cx="4470400" cy="1948434"/>
          </a:xfrm>
        </p:spPr>
      </p:pic>
    </p:spTree>
    <p:extLst>
      <p:ext uri="{BB962C8B-B14F-4D97-AF65-F5344CB8AC3E}">
        <p14:creationId xmlns:p14="http://schemas.microsoft.com/office/powerpoint/2010/main" val="1648711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D827-478D-4103-83D4-CFF56FAF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406400"/>
            <a:ext cx="9144000" cy="1143000"/>
          </a:xfrm>
        </p:spPr>
        <p:txBody>
          <a:bodyPr/>
          <a:lstStyle/>
          <a:p>
            <a:r>
              <a:rPr lang="en-US"/>
              <a:t>Eligible Institutions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8F43-CC23-433A-ACA7-E15922893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02213" y="1549400"/>
            <a:ext cx="9419573" cy="472231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/>
              <a:t>Only local educational agencies (LEA) that </a:t>
            </a:r>
            <a:r>
              <a:rPr lang="en-US" sz="2800" b="1" dirty="0"/>
              <a:t>sponsor</a:t>
            </a:r>
            <a:r>
              <a:rPr lang="en-US" sz="2800" dirty="0"/>
              <a:t> the NSLP or SBP. According to AB 181, this only includes:</a:t>
            </a:r>
            <a:endParaRPr lang="en-US" sz="1000" dirty="0"/>
          </a:p>
          <a:p>
            <a:pPr lvl="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School districts</a:t>
            </a:r>
            <a:endParaRPr lang="en-US" sz="2800" dirty="0">
              <a:cs typeface="Arial"/>
            </a:endParaRPr>
          </a:p>
          <a:p>
            <a:pPr lvl="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County offices of education</a:t>
            </a:r>
            <a:endParaRPr lang="en-US" sz="2800" dirty="0">
              <a:cs typeface="Arial"/>
            </a:endParaRPr>
          </a:p>
          <a:p>
            <a:pPr lvl="4">
              <a:spcBef>
                <a:spcPts val="0"/>
              </a:spcBef>
              <a:spcAft>
                <a:spcPts val="3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Charter schools</a:t>
            </a:r>
            <a:endParaRPr lang="en-US" sz="2800" dirty="0">
              <a:cs typeface="Arial"/>
            </a:endParaRPr>
          </a:p>
          <a:p>
            <a:pPr marL="114300" indent="0">
              <a:buNone/>
            </a:pPr>
            <a:r>
              <a:rPr lang="en-US" sz="2800" dirty="0"/>
              <a:t>These LEAs can use the funds on behalf of all sites they serve.</a:t>
            </a: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9795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843" y="363448"/>
            <a:ext cx="914400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Funding Overview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2846" y="1506447"/>
            <a:ext cx="9413996" cy="5213008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ea typeface="+mn-lt"/>
                <a:cs typeface="+mn-lt"/>
              </a:rPr>
              <a:t>$600 Million Total</a:t>
            </a:r>
            <a:endParaRPr lang="en-US" sz="2800" dirty="0">
              <a:cs typeface="Arial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cs typeface="Arial"/>
              </a:rPr>
              <a:t>Kitchen infrastructure and equipment</a:t>
            </a:r>
            <a:endParaRPr lang="en-US" sz="2800" dirty="0">
              <a:cs typeface="Arial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cs typeface="Arial"/>
              </a:rPr>
              <a:t>Food service staff training and professional development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>
                <a:cs typeface="Arial"/>
              </a:rPr>
              <a:t>Additional compensation for additional 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cs typeface="Arial"/>
              </a:rPr>
              <a:t>Optional funding component: Freshly prepared onsite reimbursable meals</a:t>
            </a:r>
            <a:endParaRPr lang="en-US" sz="2800" dirty="0">
              <a:cs typeface="Arial"/>
            </a:endParaRPr>
          </a:p>
          <a:p>
            <a:endParaRPr lang="en-US" sz="400" dirty="0">
              <a:cs typeface="Arial"/>
            </a:endParaRPr>
          </a:p>
          <a:p>
            <a:pPr>
              <a:buFont typeface="Arial"/>
              <a:buChar char="•"/>
            </a:pPr>
            <a:r>
              <a:rPr lang="en-US" sz="2800" dirty="0">
                <a:cs typeface="Arial"/>
              </a:rPr>
              <a:t>Noncompetitive: Online Opt-in Registration Required Anticipated Due Date:  </a:t>
            </a:r>
            <a:r>
              <a:rPr lang="en-US" sz="2800" b="1" dirty="0">
                <a:ea typeface="+mn-lt"/>
                <a:cs typeface="+mn-lt"/>
              </a:rPr>
              <a:t>November 30, 2022 5 p.m</a:t>
            </a:r>
            <a:r>
              <a:rPr lang="en-US" sz="2800" dirty="0">
                <a:ea typeface="+mn-lt"/>
                <a:cs typeface="+mn-lt"/>
              </a:rPr>
              <a:t>. </a:t>
            </a:r>
            <a:endParaRPr lang="en-US" sz="2800" dirty="0">
              <a:cs typeface="Arial"/>
            </a:endParaRPr>
          </a:p>
          <a:p>
            <a:pPr marL="0" indent="0">
              <a:buNone/>
            </a:pPr>
            <a:endParaRPr lang="en-US" sz="300" dirty="0">
              <a:cs typeface="Arial"/>
            </a:endParaRPr>
          </a:p>
          <a:p>
            <a:r>
              <a:rPr lang="en-US" sz="2800" dirty="0">
                <a:cs typeface="Arial"/>
              </a:rPr>
              <a:t>June 2025 Expenditure Deadline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4473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D827-478D-4103-83D4-CFF56FAF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406400"/>
            <a:ext cx="9144000" cy="1143000"/>
          </a:xfrm>
        </p:spPr>
        <p:txBody>
          <a:bodyPr/>
          <a:lstStyle/>
          <a:p>
            <a:r>
              <a:rPr lang="en-US" dirty="0"/>
              <a:t>2022 KIT Online Registration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8F43-CC23-433A-ACA7-E15922893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02212" y="1729288"/>
            <a:ext cx="9519493" cy="472231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>
                <a:cs typeface="Arial"/>
              </a:rPr>
              <a:t>Target release date: November 1, 2022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>
                <a:cs typeface="Arial"/>
              </a:rPr>
              <a:t>Tentative submission date: November 30, 2022 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cs typeface="Arial"/>
              </a:rPr>
              <a:t>Regardless of release date, </a:t>
            </a:r>
            <a:r>
              <a:rPr lang="en-US" u="sng" dirty="0">
                <a:cs typeface="Arial"/>
              </a:rPr>
              <a:t>due date will not be any earlier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>
                <a:cs typeface="Arial"/>
              </a:rPr>
              <a:t>Late registration forms are being accepted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n-US" sz="2800" dirty="0">
                <a:cs typeface="Arial"/>
              </a:rPr>
              <a:t>If there are funds to reallocate, and it can be done in a timely manner, late submissions may be awarded.</a:t>
            </a:r>
          </a:p>
        </p:txBody>
      </p:sp>
    </p:spTree>
    <p:extLst>
      <p:ext uri="{BB962C8B-B14F-4D97-AF65-F5344CB8AC3E}">
        <p14:creationId xmlns:p14="http://schemas.microsoft.com/office/powerpoint/2010/main" val="2077921867"/>
      </p:ext>
    </p:extLst>
  </p:cSld>
  <p:clrMapOvr>
    <a:masterClrMapping/>
  </p:clrMapOvr>
</p:sld>
</file>

<file path=ppt/theme/theme1.xml><?xml version="1.0" encoding="utf-8"?>
<a:theme xmlns:a="http://schemas.openxmlformats.org/drawingml/2006/main" name="3_Blank Presentation">
  <a:themeElements>
    <a:clrScheme name="Custom 2">
      <a:dk1>
        <a:srgbClr val="000000"/>
      </a:dk1>
      <a:lt1>
        <a:srgbClr val="FFFFFF"/>
      </a:lt1>
      <a:dk2>
        <a:srgbClr val="34554C"/>
      </a:dk2>
      <a:lt2>
        <a:srgbClr val="FFFFFF"/>
      </a:lt2>
      <a:accent1>
        <a:srgbClr val="6E9A3B"/>
      </a:accent1>
      <a:accent2>
        <a:srgbClr val="8DB640"/>
      </a:accent2>
      <a:accent3>
        <a:srgbClr val="704C2A"/>
      </a:accent3>
      <a:accent4>
        <a:srgbClr val="B03233"/>
      </a:accent4>
      <a:accent5>
        <a:srgbClr val="D76B2D"/>
      </a:accent5>
      <a:accent6>
        <a:srgbClr val="E98C2D"/>
      </a:accent6>
      <a:hlink>
        <a:srgbClr val="0000FF"/>
      </a:hlink>
      <a:folHlink>
        <a:srgbClr val="FF00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Blank Presentation">
  <a:themeElements>
    <a:clrScheme name="NSD Colors">
      <a:dk1>
        <a:srgbClr val="000000"/>
      </a:dk1>
      <a:lt1>
        <a:srgbClr val="FFFFFF"/>
      </a:lt1>
      <a:dk2>
        <a:srgbClr val="34554C"/>
      </a:dk2>
      <a:lt2>
        <a:srgbClr val="FFFFFF"/>
      </a:lt2>
      <a:accent1>
        <a:srgbClr val="6E9A3B"/>
      </a:accent1>
      <a:accent2>
        <a:srgbClr val="8DB640"/>
      </a:accent2>
      <a:accent3>
        <a:srgbClr val="704C2A"/>
      </a:accent3>
      <a:accent4>
        <a:srgbClr val="B03233"/>
      </a:accent4>
      <a:accent5>
        <a:srgbClr val="D76B2D"/>
      </a:accent5>
      <a:accent6>
        <a:srgbClr val="E98C2D"/>
      </a:accent6>
      <a:hlink>
        <a:srgbClr val="000000"/>
      </a:hlink>
      <a:folHlink>
        <a:srgbClr val="F39267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Blank Presentation">
  <a:themeElements>
    <a:clrScheme name="NSD Colors">
      <a:dk1>
        <a:srgbClr val="000000"/>
      </a:dk1>
      <a:lt1>
        <a:srgbClr val="FFFFFF"/>
      </a:lt1>
      <a:dk2>
        <a:srgbClr val="34554C"/>
      </a:dk2>
      <a:lt2>
        <a:srgbClr val="FFFFFF"/>
      </a:lt2>
      <a:accent1>
        <a:srgbClr val="6E9A3B"/>
      </a:accent1>
      <a:accent2>
        <a:srgbClr val="8DB640"/>
      </a:accent2>
      <a:accent3>
        <a:srgbClr val="704C2A"/>
      </a:accent3>
      <a:accent4>
        <a:srgbClr val="B03233"/>
      </a:accent4>
      <a:accent5>
        <a:srgbClr val="D76B2D"/>
      </a:accent5>
      <a:accent6>
        <a:srgbClr val="E98C2D"/>
      </a:accent6>
      <a:hlink>
        <a:srgbClr val="000000"/>
      </a:hlink>
      <a:folHlink>
        <a:srgbClr val="F39267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 Presentation">
  <a:themeElements>
    <a:clrScheme name="Custom 5">
      <a:dk1>
        <a:srgbClr val="000000"/>
      </a:dk1>
      <a:lt1>
        <a:srgbClr val="FFFFFF"/>
      </a:lt1>
      <a:dk2>
        <a:srgbClr val="34554C"/>
      </a:dk2>
      <a:lt2>
        <a:srgbClr val="FFFFFF"/>
      </a:lt2>
      <a:accent1>
        <a:srgbClr val="6E9A3B"/>
      </a:accent1>
      <a:accent2>
        <a:srgbClr val="8DB640"/>
      </a:accent2>
      <a:accent3>
        <a:srgbClr val="704C2A"/>
      </a:accent3>
      <a:accent4>
        <a:srgbClr val="B03233"/>
      </a:accent4>
      <a:accent5>
        <a:srgbClr val="D76B2D"/>
      </a:accent5>
      <a:accent6>
        <a:srgbClr val="E98C2D"/>
      </a:accent6>
      <a:hlink>
        <a:srgbClr val="0000FF"/>
      </a:hlink>
      <a:folHlink>
        <a:srgbClr val="F39267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73ec7b-16be-4c51-96a8-fad74dd9023d">
      <Terms xmlns="http://schemas.microsoft.com/office/infopath/2007/PartnerControls"/>
    </lcf76f155ced4ddcb4097134ff3c332f>
    <TaxCatchAll xmlns="95d2965b-c30a-4515-b441-4c049a7e005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7E88C93E2B53419F7CF24F8DCB71C0" ma:contentTypeVersion="13" ma:contentTypeDescription="Create a new document." ma:contentTypeScope="" ma:versionID="02d63da8c381813d8c9b5e2ea0975f96">
  <xsd:schema xmlns:xsd="http://www.w3.org/2001/XMLSchema" xmlns:xs="http://www.w3.org/2001/XMLSchema" xmlns:p="http://schemas.microsoft.com/office/2006/metadata/properties" xmlns:ns2="9373ec7b-16be-4c51-96a8-fad74dd9023d" xmlns:ns3="95d2965b-c30a-4515-b441-4c049a7e0051" targetNamespace="http://schemas.microsoft.com/office/2006/metadata/properties" ma:root="true" ma:fieldsID="e73e6d6f410e034e96fadb065be86882" ns2:_="" ns3:_="">
    <xsd:import namespace="9373ec7b-16be-4c51-96a8-fad74dd9023d"/>
    <xsd:import namespace="95d2965b-c30a-4515-b441-4c049a7e00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73ec7b-16be-4c51-96a8-fad74dd902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2487d89-012e-44bc-975c-10dd49798f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d2965b-c30a-4515-b441-4c049a7e0051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70d6106-8687-4989-b193-7ee7cd556805}" ma:internalName="TaxCatchAll" ma:showField="CatchAllData" ma:web="95d2965b-c30a-4515-b441-4c049a7e00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13FE34-5A7A-4036-8C58-9029D4512BC4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9373ec7b-16be-4c51-96a8-fad74dd9023d"/>
    <ds:schemaRef ds:uri="http://schemas.openxmlformats.org/package/2006/metadata/core-properties"/>
    <ds:schemaRef ds:uri="95d2965b-c30a-4515-b441-4c049a7e005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D750FB1-F72C-4AE5-B677-80C0E230C3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73ec7b-16be-4c51-96a8-fad74dd9023d"/>
    <ds:schemaRef ds:uri="95d2965b-c30a-4515-b441-4c049a7e00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45092E-47FD-4D16-BE8F-F0D50D19254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2532</TotalTime>
  <Words>2598</Words>
  <Application>Microsoft Office PowerPoint</Application>
  <PresentationFormat>Widescreen</PresentationFormat>
  <Paragraphs>432</Paragraphs>
  <Slides>60</Slides>
  <Notes>60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60</vt:i4>
      </vt:variant>
    </vt:vector>
  </HeadingPairs>
  <TitlesOfParts>
    <vt:vector size="68" baseType="lpstr">
      <vt:lpstr>Arial</vt:lpstr>
      <vt:lpstr>Calibri</vt:lpstr>
      <vt:lpstr>Times</vt:lpstr>
      <vt:lpstr>Verdana</vt:lpstr>
      <vt:lpstr>3_Blank Presentation</vt:lpstr>
      <vt:lpstr>4_Blank Presentation</vt:lpstr>
      <vt:lpstr>5_Blank Presentation</vt:lpstr>
      <vt:lpstr>Blank Presentation</vt:lpstr>
      <vt:lpstr>2022 Kitchen Infrastructure and Training (KIT) Orientation</vt:lpstr>
      <vt:lpstr>Webinar Overview</vt:lpstr>
      <vt:lpstr>Housekeeping</vt:lpstr>
      <vt:lpstr>Transforming California Schools</vt:lpstr>
      <vt:lpstr>Purpose of 2022 KIT Funds</vt:lpstr>
      <vt:lpstr>Exciting Opportunity</vt:lpstr>
      <vt:lpstr>Eligible Institutions</vt:lpstr>
      <vt:lpstr>Funding Overview</vt:lpstr>
      <vt:lpstr>2022 KIT Online Registration</vt:lpstr>
      <vt:lpstr>2022 KIT Funding Formula (1)</vt:lpstr>
      <vt:lpstr>2022 KIT Funding Formula (2)</vt:lpstr>
      <vt:lpstr>2022 KIT Funding Formula (3)</vt:lpstr>
      <vt:lpstr>2022 KIT Funding Formula (4)</vt:lpstr>
      <vt:lpstr>Categories of Expenditures (1)</vt:lpstr>
      <vt:lpstr>Categories of Expenditures (2)</vt:lpstr>
      <vt:lpstr>Categories of Expenditures (3)</vt:lpstr>
      <vt:lpstr>Funding Process</vt:lpstr>
      <vt:lpstr>Accounting Details (1)</vt:lpstr>
      <vt:lpstr>Accounting Details (2)</vt:lpstr>
      <vt:lpstr>Accounting Details (3)</vt:lpstr>
      <vt:lpstr>Document Expenses (1)</vt:lpstr>
      <vt:lpstr>Document Expenses (2)</vt:lpstr>
      <vt:lpstr>Document Expenses (3)</vt:lpstr>
      <vt:lpstr>Allowable and Unallowable Costs</vt:lpstr>
      <vt:lpstr>Infrastructure and Equipment Examples of Allowable Expenses</vt:lpstr>
      <vt:lpstr>Infrastructure and Equipment Examples of Unallowable Expenses</vt:lpstr>
      <vt:lpstr>Food Service Staff Training (1)</vt:lpstr>
      <vt:lpstr>Food Service Staff Training (2)</vt:lpstr>
      <vt:lpstr>Training Examples of Allowable Trainings</vt:lpstr>
      <vt:lpstr>Training Examples of Allowable Expenses</vt:lpstr>
      <vt:lpstr>Kitchen Infrastructure and Training (KIT) Staff Salaries (1)</vt:lpstr>
      <vt:lpstr>Kitchen Infrastructure and Training (KIT) Staff Salaries (2)</vt:lpstr>
      <vt:lpstr>Food Service Management Companies (FSMC)</vt:lpstr>
      <vt:lpstr>Training Examples of Unallowable Expenses</vt:lpstr>
      <vt:lpstr>Revisiting Freshly Prepared Onsite Meals (1)</vt:lpstr>
      <vt:lpstr>Revisiting Freshly Prepared Onsite Meals (2)</vt:lpstr>
      <vt:lpstr>Revisiting Freshly Prepared Onsite Meals (3)</vt:lpstr>
      <vt:lpstr>Revisiting Freshly Prepared Onsite Meals (4)</vt:lpstr>
      <vt:lpstr>Revisiting Freshly Prepared Onsite Meals (5)</vt:lpstr>
      <vt:lpstr>Revisiting Freshly Prepared Onsite Meals (6)</vt:lpstr>
      <vt:lpstr>Revisiting Freshly Prepared Onsite Meals (7)</vt:lpstr>
      <vt:lpstr>2022 KIT Reporting Requirements</vt:lpstr>
      <vt:lpstr>2021 KIT Funds: REMINDERS</vt:lpstr>
      <vt:lpstr>Question #1</vt:lpstr>
      <vt:lpstr>Answer #1</vt:lpstr>
      <vt:lpstr>Question #2</vt:lpstr>
      <vt:lpstr>Answer #2</vt:lpstr>
      <vt:lpstr>Question #3</vt:lpstr>
      <vt:lpstr>Answer #3</vt:lpstr>
      <vt:lpstr>Question #4</vt:lpstr>
      <vt:lpstr>Answer #4</vt:lpstr>
      <vt:lpstr>Question #5</vt:lpstr>
      <vt:lpstr>Answer #5</vt:lpstr>
      <vt:lpstr>Question #6</vt:lpstr>
      <vt:lpstr>Answer #6</vt:lpstr>
      <vt:lpstr>2022 KIT Funding Timeline</vt:lpstr>
      <vt:lpstr>An Allowable Cost?</vt:lpstr>
      <vt:lpstr>Questions</vt:lpstr>
      <vt:lpstr>Save the Date(s) for 2022…</vt:lpstr>
      <vt:lpstr>Thank you!   Email KITfunds@cde.ca.gov       This institution is an equal opportunity provider. </vt:lpstr>
    </vt:vector>
  </TitlesOfParts>
  <Company>CA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Kitchen Infrastructure and Training - Nutrition (CA Dept of Education)</dc:title>
  <dc:subject>The Kitchen and Infrastructure and Training Funds PowerPoint shared at the October 12, 2022 meeting which includes the overview and funding requirements.</dc:subject>
  <dc:creator>Angela Blackney</dc:creator>
  <cp:lastModifiedBy>Autumn Whitcomb</cp:lastModifiedBy>
  <cp:revision>157</cp:revision>
  <cp:lastPrinted>2022-10-12T19:04:27Z</cp:lastPrinted>
  <dcterms:created xsi:type="dcterms:W3CDTF">2019-10-18T22:56:25Z</dcterms:created>
  <dcterms:modified xsi:type="dcterms:W3CDTF">2022-12-06T19:30:33Z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0x010100C27E88C93E2B53419F7CF24F8DCB71C0</vt:lpwstr>
  </property>
  <property fmtid="{D5CDD505-2E9C-101B-9397-08002B2CF9AE}" pid="3" name="MediaServiceImageTags">
    <vt:lpwstr/>
  </property>
</Properties>
</file>