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7" r:id="rId5"/>
    <p:sldMasterId id="2147483674" r:id="rId6"/>
    <p:sldMasterId id="2147483680" r:id="rId7"/>
  </p:sldMasterIdLst>
  <p:notesMasterIdLst>
    <p:notesMasterId r:id="rId30"/>
  </p:notesMasterIdLst>
  <p:handoutMasterIdLst>
    <p:handoutMasterId r:id="rId31"/>
  </p:handoutMasterIdLst>
  <p:sldIdLst>
    <p:sldId id="257" r:id="rId8"/>
    <p:sldId id="547" r:id="rId9"/>
    <p:sldId id="582" r:id="rId10"/>
    <p:sldId id="573" r:id="rId11"/>
    <p:sldId id="569" r:id="rId12"/>
    <p:sldId id="567" r:id="rId13"/>
    <p:sldId id="596" r:id="rId14"/>
    <p:sldId id="595" r:id="rId15"/>
    <p:sldId id="558" r:id="rId16"/>
    <p:sldId id="597" r:id="rId17"/>
    <p:sldId id="578" r:id="rId18"/>
    <p:sldId id="588" r:id="rId19"/>
    <p:sldId id="579" r:id="rId20"/>
    <p:sldId id="598" r:id="rId21"/>
    <p:sldId id="580" r:id="rId22"/>
    <p:sldId id="593" r:id="rId23"/>
    <p:sldId id="594" r:id="rId24"/>
    <p:sldId id="574" r:id="rId25"/>
    <p:sldId id="575" r:id="rId26"/>
    <p:sldId id="568" r:id="rId27"/>
    <p:sldId id="572" r:id="rId28"/>
    <p:sldId id="571" r:id="rId2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Marisa Vassey" initials="MV" lastIdx="2" clrIdx="6">
    <p:extLst>
      <p:ext uri="{19B8F6BF-5375-455C-9EA6-DF929625EA0E}">
        <p15:presenceInfo xmlns:p15="http://schemas.microsoft.com/office/powerpoint/2012/main" userId="S-1-5-21-2608872058-1432505909-2668327341-28505" providerId="AD"/>
      </p:ext>
    </p:extLst>
  </p:cmAuthor>
  <p:cmAuthor id="1" name="Jackie Richardson" initials="JR" lastIdx="2" clrIdx="0">
    <p:extLst>
      <p:ext uri="{19B8F6BF-5375-455C-9EA6-DF929625EA0E}">
        <p15:presenceInfo xmlns:p15="http://schemas.microsoft.com/office/powerpoint/2012/main" userId="S-1-5-21-2608872058-1432505909-2668327341-30791" providerId="AD"/>
      </p:ext>
    </p:extLst>
  </p:cmAuthor>
  <p:cmAuthor id="8" name="Kim Frinzell" initials="KF [2]" lastIdx="1" clrIdx="7">
    <p:extLst>
      <p:ext uri="{19B8F6BF-5375-455C-9EA6-DF929625EA0E}">
        <p15:presenceInfo xmlns:p15="http://schemas.microsoft.com/office/powerpoint/2012/main" userId="S-1-5-21-2608872058-1432505909-2668327341-17399" providerId="AD"/>
      </p:ext>
    </p:extLst>
  </p:cmAuthor>
  <p:cmAuthor id="2" name="Gurjeet Barayah" initials="GB" lastIdx="14" clrIdx="1">
    <p:extLst>
      <p:ext uri="{19B8F6BF-5375-455C-9EA6-DF929625EA0E}">
        <p15:presenceInfo xmlns:p15="http://schemas.microsoft.com/office/powerpoint/2012/main" userId="S::gbarayah@cde.ca.gov::9f2ac913-1a8b-4a66-a22c-439907f75afc" providerId="AD"/>
      </p:ext>
    </p:extLst>
  </p:cmAuthor>
  <p:cmAuthor id="9" name="David Hazeleaf" initials="DH [2]" lastIdx="8" clrIdx="8">
    <p:extLst>
      <p:ext uri="{19B8F6BF-5375-455C-9EA6-DF929625EA0E}">
        <p15:presenceInfo xmlns:p15="http://schemas.microsoft.com/office/powerpoint/2012/main" userId="S-1-5-21-2608872058-1432505909-2668327341-5315" providerId="AD"/>
      </p:ext>
    </p:extLst>
  </p:cmAuthor>
  <p:cmAuthor id="3" name="David Hazeleaf" initials="DH" lastIdx="5" clrIdx="2">
    <p:extLst>
      <p:ext uri="{19B8F6BF-5375-455C-9EA6-DF929625EA0E}">
        <p15:presenceInfo xmlns:p15="http://schemas.microsoft.com/office/powerpoint/2012/main" userId="S::dhazeleaf@cde.ca.gov::103f155c-cccf-402d-a16e-1f125a487ba0" providerId="AD"/>
      </p:ext>
    </p:extLst>
  </p:cmAuthor>
  <p:cmAuthor id="4" name="Kim Frinzell" initials="KF" lastIdx="4" clrIdx="3">
    <p:extLst>
      <p:ext uri="{19B8F6BF-5375-455C-9EA6-DF929625EA0E}">
        <p15:presenceInfo xmlns:p15="http://schemas.microsoft.com/office/powerpoint/2012/main" userId="S::kfrinzell@cde.ca.gov::5aec74cc-6eb7-4b09-a269-1f8b68920ac6" providerId="AD"/>
      </p:ext>
    </p:extLst>
  </p:cmAuthor>
  <p:cmAuthor id="5" name="Julie BoarerPitchford" initials="JB" lastIdx="3" clrIdx="4">
    <p:extLst>
      <p:ext uri="{19B8F6BF-5375-455C-9EA6-DF929625EA0E}">
        <p15:presenceInfo xmlns:p15="http://schemas.microsoft.com/office/powerpoint/2012/main" userId="S::jboarerpitchford@cde.ca.gov::e0699bf6-fc75-4ea3-af55-390d8bbb474b" providerId="AD"/>
      </p:ext>
    </p:extLst>
  </p:cmAuthor>
  <p:cmAuthor id="6" name="Michael Danzik" initials="MD" lastIdx="3" clrIdx="5">
    <p:extLst>
      <p:ext uri="{19B8F6BF-5375-455C-9EA6-DF929625EA0E}">
        <p15:presenceInfo xmlns:p15="http://schemas.microsoft.com/office/powerpoint/2012/main" userId="S-1-5-21-2608872058-1432505909-2668327341-53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53" autoAdjust="0"/>
    <p:restoredTop sz="46593" autoAdjust="0"/>
  </p:normalViewPr>
  <p:slideViewPr>
    <p:cSldViewPr snapToGrid="0">
      <p:cViewPr varScale="1">
        <p:scale>
          <a:sx n="52" d="100"/>
          <a:sy n="52" d="100"/>
        </p:scale>
        <p:origin x="244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6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29187" cy="1227380"/>
          </a:xfrm>
          <a:prstGeom prst="rect">
            <a:avLst/>
          </a:prstGeom>
        </p:spPr>
        <p:txBody>
          <a:bodyPr vert="horz" lIns="147365" tIns="73682" rIns="147365" bIns="73682" rtlCol="0"/>
          <a:lstStyle>
            <a:lvl1pPr algn="l">
              <a:defRPr sz="19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219788" y="0"/>
            <a:ext cx="3229187" cy="1227380"/>
          </a:xfrm>
          <a:prstGeom prst="rect">
            <a:avLst/>
          </a:prstGeom>
        </p:spPr>
        <p:txBody>
          <a:bodyPr vert="horz" lIns="147365" tIns="73682" rIns="147365" bIns="73682" rtlCol="0"/>
          <a:lstStyle>
            <a:lvl1pPr algn="r">
              <a:defRPr sz="1900"/>
            </a:lvl1pPr>
          </a:lstStyle>
          <a:p>
            <a:fld id="{AC6494FB-3489-468D-A451-38C7FB0BB2D7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23269927"/>
            <a:ext cx="3229187" cy="1227377"/>
          </a:xfrm>
          <a:prstGeom prst="rect">
            <a:avLst/>
          </a:prstGeom>
        </p:spPr>
        <p:txBody>
          <a:bodyPr vert="horz" lIns="147365" tIns="73682" rIns="147365" bIns="73682" rtlCol="0" anchor="b"/>
          <a:lstStyle>
            <a:lvl1pPr algn="l">
              <a:defRPr sz="19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219788" y="23269927"/>
            <a:ext cx="3229187" cy="1227377"/>
          </a:xfrm>
          <a:prstGeom prst="rect">
            <a:avLst/>
          </a:prstGeom>
        </p:spPr>
        <p:txBody>
          <a:bodyPr vert="horz" lIns="147365" tIns="73682" rIns="147365" bIns="73682" rtlCol="0" anchor="b"/>
          <a:lstStyle>
            <a:lvl1pPr algn="r">
              <a:defRPr sz="1900"/>
            </a:lvl1pPr>
          </a:lstStyle>
          <a:p>
            <a:fld id="{963748F4-3E24-4BA1-83AB-0D46558EE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48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79550" y="220663"/>
            <a:ext cx="4356100" cy="245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49811" tIns="74906" rIns="149811" bIns="7490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50022" y="2796466"/>
            <a:ext cx="6415160" cy="6137544"/>
          </a:xfrm>
          <a:prstGeom prst="rect">
            <a:avLst/>
          </a:prstGeom>
        </p:spPr>
        <p:txBody>
          <a:bodyPr vert="horz" lIns="149811" tIns="74906" rIns="149811" bIns="7490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617268" y="9060550"/>
            <a:ext cx="2247912" cy="452617"/>
          </a:xfrm>
          <a:prstGeom prst="rect">
            <a:avLst/>
          </a:prstGeom>
        </p:spPr>
        <p:txBody>
          <a:bodyPr vert="horz" lIns="149811" tIns="74906" rIns="149811" bIns="74906" rtlCol="0" anchor="b"/>
          <a:lstStyle>
            <a:lvl1pPr algn="r">
              <a:defRPr sz="1900"/>
            </a:lvl1pPr>
          </a:lstStyle>
          <a:p>
            <a:fld id="{942787AA-9CC9-4BDC-9D76-FFA9D61A5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92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473647">
              <a:defRPr/>
            </a:pPr>
            <a:endParaRPr lang="en-US" sz="18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8D1D-70DD-4068-A80C-527DFF99EB0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29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337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174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508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828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6609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934"/>
              </a:spcAft>
            </a:pPr>
            <a:endParaRPr lang="en-US" sz="1300" b="0" dirty="0">
              <a:ea typeface="+mn-lt"/>
              <a:cs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153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>
              <a:ea typeface="+mn-lt"/>
              <a:cs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331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="0" dirty="0">
              <a:ea typeface="+mn-lt"/>
              <a:cs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765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483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26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309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473647">
              <a:defRPr/>
            </a:pPr>
            <a:endParaRPr lang="en-US" sz="180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558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8D1D-70DD-4068-A80C-527DFF99EB0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127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E8D1D-70DD-4068-A80C-527DFF99EB0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98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82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473647">
              <a:defRPr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183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473647">
              <a:defRPr/>
            </a:pPr>
            <a:endParaRPr lang="en-US" sz="180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06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473647" fontAlgn="base">
              <a:defRPr/>
            </a:pPr>
            <a:endParaRPr lang="en-US" sz="180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949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>
              <a:defRPr/>
            </a:pPr>
            <a:endParaRPr lang="en-US" sz="190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75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473647" fontAlgn="base">
              <a:defRPr/>
            </a:pP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928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79550" y="220663"/>
            <a:ext cx="4356100" cy="245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787AA-9CC9-4BDC-9D76-FFA9D61A530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5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248" y="1392"/>
              <a:ext cx="4512" cy="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540000" y="60960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0" fontAlgn="base" hangingPunct="0">
              <a:spcBef>
                <a:spcPts val="800"/>
              </a:spcBef>
              <a:spcAft>
                <a:spcPct val="0"/>
              </a:spcAft>
              <a:defRPr/>
            </a:pPr>
            <a: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</a:rPr>
              <a:t>CALIFORNIA DEPARTMENT OF EDUCATION</a:t>
            </a:r>
            <a:b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US" sz="1100">
                <a:solidFill>
                  <a:srgbClr val="000000"/>
                </a:solidFill>
                <a:latin typeface="Arial" panose="020B0604020202020204" pitchFamily="34" charset="0"/>
              </a:rPr>
              <a:t>Tony Thurmond, State Superintendent of Public Instruction</a:t>
            </a:r>
            <a:endParaRPr lang="en-US" altLang="en-US" sz="12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8" descr="Official Seal of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7" y="523875"/>
            <a:ext cx="14573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8610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6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00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36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4240488-8288-431D-9FBC-061E1C8939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180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FDE3ABF-8AC6-4BCD-B555-3DAB003AA8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4564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6351" y="5266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6351" y="339422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935ACD9-0DAA-478F-B516-11CD936CED7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7/22/2025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455F1E9-99A2-42DA-AF8F-C71A50B880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842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99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248" y="1392"/>
              <a:ext cx="4512" cy="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540000" y="60960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0" fontAlgn="base" hangingPunct="0">
              <a:spcBef>
                <a:spcPts val="800"/>
              </a:spcBef>
              <a:spcAft>
                <a:spcPct val="0"/>
              </a:spcAft>
              <a:defRPr/>
            </a:pPr>
            <a: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</a:rPr>
              <a:t>CALIFORNIA DEPARTMENT OF EDUCATION</a:t>
            </a:r>
            <a:b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US" sz="1100">
                <a:solidFill>
                  <a:srgbClr val="000000"/>
                </a:solidFill>
                <a:latin typeface="Arial" panose="020B0604020202020204" pitchFamily="34" charset="0"/>
              </a:rPr>
              <a:t>Tony Thurmond, State Superintendent of Public Instruction</a:t>
            </a:r>
            <a:endParaRPr lang="en-US" altLang="en-US" sz="12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8" descr="Official Seal of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7" y="523875"/>
            <a:ext cx="14573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8610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932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6029DA4-09B0-4A2D-AA4B-CC45A2024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70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00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36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4240488-8288-431D-9FBC-061E1C8939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873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6351" y="5266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6351" y="339422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935ACD9-0DAA-478F-B516-11CD936CED7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7/22/2025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455F1E9-99A2-42DA-AF8F-C71A50B880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1662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248" y="1392"/>
              <a:ext cx="4512" cy="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540000" y="60960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defRPr/>
            </a:pPr>
            <a:r>
              <a:rPr lang="en-US" altLang="en-US" sz="1100" b="1">
                <a:solidFill>
                  <a:schemeClr val="tx1"/>
                </a:solidFill>
                <a:latin typeface="Arial" panose="020B0604020202020204" pitchFamily="34" charset="0"/>
              </a:rPr>
              <a:t>CALIFORNIA DEPARTMENT OF EDUCATION</a:t>
            </a:r>
            <a:br>
              <a:rPr lang="en-US" altLang="en-US" sz="1100" b="1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en-US" sz="1100">
                <a:solidFill>
                  <a:schemeClr val="tx1"/>
                </a:solidFill>
                <a:latin typeface="Arial" panose="020B0604020202020204" pitchFamily="34" charset="0"/>
              </a:rPr>
              <a:t>Tony Thurmond, State Superintendent of Public Instruction</a:t>
            </a:r>
            <a:endParaRPr lang="en-US" altLang="en-US" sz="12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8" descr="Official Seal of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7" y="523875"/>
            <a:ext cx="14573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8610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7932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6029DA4-09B0-4A2D-AA4B-CC45A2024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0307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6029DA4-09B0-4A2D-AA4B-CC45A2024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540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00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36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4240488-8288-431D-9FBC-061E1C8939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07061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FDE3ABF-8AC6-4BCD-B555-3DAB003AA8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39662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6351" y="5266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6351" y="339422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935ACD9-0DAA-478F-B516-11CD936CED7B}" type="datetimeFigureOut">
              <a:rPr lang="en-US"/>
              <a:pPr>
                <a:defRPr/>
              </a:pPr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455F1E9-99A2-42DA-AF8F-C71A50B88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11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00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3600" y="1981200"/>
            <a:ext cx="4470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4240488-8288-431D-9FBC-061E1C8939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398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3A22D-3DF5-4FEC-92C4-AA4FEBC8E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8C9463-1196-4362-8606-2AE203509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181D64-1EF7-49E4-B3F2-E10ADE538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125D8-841B-469E-A798-EE6503C12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45CA088-98AF-4DF2-8493-E1610DC2B74C}" type="slidenum">
              <a:rPr lang="en-US" altLang="en-US" smtClean="0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156AD05-2D6E-4D5A-BFB0-7CA0F5FDC91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0036" y="1846555"/>
            <a:ext cx="2867486" cy="42879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4599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FDE3ABF-8AC6-4BCD-B555-3DAB003AA8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51DABBF-FFFE-4E2C-882C-508AE4B8EF3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40000" y="1944688"/>
            <a:ext cx="9150350" cy="1366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C82A7D6-E553-4026-8AA4-375FBD58018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540000" y="3578225"/>
            <a:ext cx="4313238" cy="2006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C4261BE-F853-4886-91F6-E758B5DE5D5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394575" y="3578225"/>
            <a:ext cx="4313238" cy="1974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4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6351" y="526617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6351" y="339422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935ACD9-0DAA-478F-B516-11CD936CED7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7/22/2025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455F1E9-99A2-42DA-AF8F-C71A50B880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50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7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248" y="1392"/>
              <a:ext cx="4512" cy="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6" name="Rectangle 15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540000" y="60960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0" fontAlgn="base" hangingPunct="0">
              <a:spcBef>
                <a:spcPts val="800"/>
              </a:spcBef>
              <a:spcAft>
                <a:spcPct val="0"/>
              </a:spcAft>
              <a:defRPr/>
            </a:pPr>
            <a: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</a:rPr>
              <a:t>CALIFORNIA DEPARTMENT OF EDUCATION</a:t>
            </a:r>
            <a:br>
              <a:rPr lang="en-US" altLang="en-US" sz="1100" b="1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US" sz="1100">
                <a:solidFill>
                  <a:srgbClr val="000000"/>
                </a:solidFill>
                <a:latin typeface="Arial" panose="020B0604020202020204" pitchFamily="34" charset="0"/>
              </a:rPr>
              <a:t>Tony Thurmond, State Superintendent of Public Instruction</a:t>
            </a:r>
            <a:endParaRPr lang="en-US" altLang="en-US" sz="12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18" descr="Official Seal of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7" y="523875"/>
            <a:ext cx="14573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8610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61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6029DA4-09B0-4A2D-AA4B-CC45A2024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08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40000" y="609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0000" y="198120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40000" y="625475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75238" y="6254750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5515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45CA088-98AF-4DF2-8493-E1610DC2B74C}" type="slidenum">
              <a:rPr lang="en-US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11" descr="Official Seal of the California Department of Education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454025"/>
            <a:ext cx="145415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266700" y="1909746"/>
            <a:ext cx="1701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200" b="1">
                <a:solidFill>
                  <a:srgbClr val="FFFFFF"/>
                </a:solidFill>
                <a:latin typeface="Arial" panose="020B0604020202020204" pitchFamily="34" charset="0"/>
              </a:rPr>
              <a:t>TONY THURMOND</a:t>
            </a:r>
            <a:br>
              <a:rPr lang="en-US" altLang="en-US" sz="1000" b="1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State Superintendent </a:t>
            </a:r>
            <a:b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of Public Instruction</a:t>
            </a:r>
            <a:endParaRPr lang="en-US" altLang="en-US" sz="1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48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86" r:id="rId4"/>
    <p:sldLayoutId id="2147483664" r:id="rId5"/>
    <p:sldLayoutId id="2147483665" r:id="rId6"/>
    <p:sldLayoutId id="2147483666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40000" y="609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0000" y="198120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40000" y="625475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75238" y="6254750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5515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45CA088-98AF-4DF2-8493-E1610DC2B74C}" type="slidenum">
              <a:rPr lang="en-US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11" descr="Official Seal of the California Department of Education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454025"/>
            <a:ext cx="145415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266700" y="1909746"/>
            <a:ext cx="1701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200" b="1">
                <a:solidFill>
                  <a:srgbClr val="FFFFFF"/>
                </a:solidFill>
                <a:latin typeface="Arial" panose="020B0604020202020204" pitchFamily="34" charset="0"/>
              </a:rPr>
              <a:t>TONY THURMOND</a:t>
            </a:r>
            <a:br>
              <a:rPr lang="en-US" altLang="en-US" sz="1000" b="1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State Superintendent </a:t>
            </a:r>
            <a:b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of Public Instruction</a:t>
            </a:r>
            <a:endParaRPr lang="en-US" altLang="en-US" sz="1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07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40000" y="609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0000" y="198120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40000" y="625475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75238" y="6254750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5515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45CA088-98AF-4DF2-8493-E1610DC2B74C}" type="slidenum">
              <a:rPr lang="en-US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11" descr="Official Seal of the California Department of Education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454025"/>
            <a:ext cx="145415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266700" y="1909746"/>
            <a:ext cx="1701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200" b="1">
                <a:solidFill>
                  <a:srgbClr val="FFFFFF"/>
                </a:solidFill>
                <a:latin typeface="Arial" panose="020B0604020202020204" pitchFamily="34" charset="0"/>
              </a:rPr>
              <a:t>TONY THURMOND</a:t>
            </a:r>
            <a:br>
              <a:rPr lang="en-US" altLang="en-US" sz="1000" b="1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State Superintendent </a:t>
            </a:r>
            <a:b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t>of Public Instruction</a:t>
            </a:r>
            <a:endParaRPr lang="en-US" altLang="en-US" sz="1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39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9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1056" cy="432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rgbClr val="000054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40000" y="609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40000" y="198120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40000" y="625475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75238" y="6254750"/>
            <a:ext cx="4068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5515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845CA088-98AF-4DF2-8493-E1610DC2B7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2" name="Picture 11" descr="Official Seal of the California Department of Education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454025"/>
            <a:ext cx="145415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266700" y="1909746"/>
            <a:ext cx="1701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200" b="1">
                <a:solidFill>
                  <a:schemeClr val="bg1"/>
                </a:solidFill>
                <a:latin typeface="Arial" panose="020B0604020202020204" pitchFamily="34" charset="0"/>
              </a:rPr>
              <a:t>TONY</a:t>
            </a:r>
            <a:r>
              <a:rPr lang="en-US" altLang="en-US" sz="1200" b="1" baseline="0">
                <a:solidFill>
                  <a:schemeClr val="bg1"/>
                </a:solidFill>
                <a:latin typeface="Arial" panose="020B0604020202020204" pitchFamily="34" charset="0"/>
              </a:rPr>
              <a:t> THURMOND</a:t>
            </a:r>
            <a:br>
              <a:rPr lang="en-US" altLang="en-US" sz="1000" b="1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State Superintendent </a:t>
            </a:r>
            <a:b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of Public Instruction</a:t>
            </a:r>
            <a:endParaRPr lang="en-US" altLang="en-US" sz="100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" y="5442392"/>
            <a:ext cx="2075338" cy="13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21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SCAfunds@cde.ca.gov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0" y="883920"/>
            <a:ext cx="9144000" cy="2346960"/>
          </a:xfrm>
        </p:spPr>
        <p:txBody>
          <a:bodyPr/>
          <a:lstStyle/>
          <a:p>
            <a:r>
              <a:rPr lang="en-US" b="1" dirty="0"/>
              <a:t>Supply Chain Assistance (SCA)</a:t>
            </a:r>
            <a:br>
              <a:rPr lang="en-US" b="1" dirty="0"/>
            </a:br>
            <a:r>
              <a:rPr lang="en-US" b="1" dirty="0"/>
              <a:t>Funding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0" y="3339573"/>
            <a:ext cx="9144000" cy="3058687"/>
          </a:xfrm>
        </p:spPr>
        <p:txBody>
          <a:bodyPr/>
          <a:lstStyle/>
          <a:p>
            <a:pPr marL="0" indent="0" algn="ctr">
              <a:buNone/>
            </a:pPr>
            <a:endParaRPr lang="en-US" sz="2800" b="1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Presented on March 24, 2022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3480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609600"/>
            <a:ext cx="941578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Examples of </a:t>
            </a:r>
            <a:r>
              <a:rPr lang="en-US" b="1" dirty="0">
                <a:cs typeface="Arial"/>
              </a:rPr>
              <a:t>Unallowable</a:t>
            </a:r>
            <a:r>
              <a:rPr lang="en-US" dirty="0">
                <a:cs typeface="Arial"/>
              </a:rPr>
              <a:t> Expenses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2866" y="1763087"/>
            <a:ext cx="4739474" cy="4889173"/>
          </a:xfrm>
        </p:spPr>
        <p:txBody>
          <a:bodyPr/>
          <a:lstStyle/>
          <a:p>
            <a:r>
              <a:rPr lang="en-US" dirty="0">
                <a:cs typeface="Arial"/>
              </a:rPr>
              <a:t>Breads</a:t>
            </a:r>
          </a:p>
          <a:p>
            <a:r>
              <a:rPr lang="en-US" dirty="0">
                <a:cs typeface="Arial"/>
              </a:rPr>
              <a:t>Muffins</a:t>
            </a:r>
          </a:p>
          <a:p>
            <a:r>
              <a:rPr lang="en-US" dirty="0">
                <a:cs typeface="Arial"/>
              </a:rPr>
              <a:t>Crackers</a:t>
            </a:r>
          </a:p>
          <a:p>
            <a:r>
              <a:rPr lang="en-US" dirty="0">
                <a:cs typeface="Arial"/>
              </a:rPr>
              <a:t>Pre-packaged sandwiches</a:t>
            </a:r>
          </a:p>
          <a:p>
            <a:r>
              <a:rPr lang="en-US" dirty="0">
                <a:cs typeface="Arial"/>
              </a:rPr>
              <a:t>Pre-packaged meals</a:t>
            </a:r>
          </a:p>
          <a:p>
            <a:r>
              <a:rPr lang="en-US" dirty="0">
                <a:cs typeface="Arial"/>
              </a:rPr>
              <a:t>Prepared/pre-cooked items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9FAB9E6-7D89-46B6-AD28-2EC34E9C88CE}"/>
              </a:ext>
            </a:extLst>
          </p:cNvPr>
          <p:cNvSpPr txBox="1">
            <a:spLocks/>
          </p:cNvSpPr>
          <p:nvPr/>
        </p:nvSpPr>
        <p:spPr bwMode="auto">
          <a:xfrm>
            <a:off x="7292340" y="1752600"/>
            <a:ext cx="4226296" cy="4889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Nondomestic items</a:t>
            </a:r>
          </a:p>
          <a:p>
            <a:r>
              <a:rPr lang="en-US" dirty="0"/>
              <a:t>Labor</a:t>
            </a:r>
          </a:p>
          <a:p>
            <a:r>
              <a:rPr lang="en-US" dirty="0"/>
              <a:t>Supplies</a:t>
            </a:r>
          </a:p>
          <a:p>
            <a:r>
              <a:rPr lang="en-US" dirty="0"/>
              <a:t>Administrative costs</a:t>
            </a:r>
          </a:p>
          <a:p>
            <a:r>
              <a:rPr lang="en-US" dirty="0"/>
              <a:t>Past expenditures</a:t>
            </a:r>
          </a:p>
          <a:p>
            <a:r>
              <a:rPr lang="en-US" dirty="0"/>
              <a:t>Food items for meals outside of the NSLP/SBP/SSO</a:t>
            </a:r>
          </a:p>
        </p:txBody>
      </p:sp>
    </p:spTree>
    <p:extLst>
      <p:ext uri="{BB962C8B-B14F-4D97-AF65-F5344CB8AC3E}">
        <p14:creationId xmlns:p14="http://schemas.microsoft.com/office/powerpoint/2010/main" val="1244394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57FC4-3D61-4613-901B-CE949B60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Commonly Asked Questions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A70B-5084-4E99-BEFE-5ED3F34F8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cs typeface="Arial"/>
              </a:rPr>
              <a:t>Where must the SCA funds be deposited?</a:t>
            </a:r>
          </a:p>
          <a:p>
            <a:pPr lvl="1"/>
            <a:r>
              <a:rPr lang="en-US" dirty="0">
                <a:cs typeface="Arial"/>
              </a:rPr>
              <a:t>Nonprofit school food service account</a:t>
            </a:r>
          </a:p>
          <a:p>
            <a:endParaRPr lang="en-US" b="1" dirty="0">
              <a:cs typeface="Arial"/>
            </a:endParaRPr>
          </a:p>
          <a:p>
            <a:r>
              <a:rPr lang="en-US" b="1" dirty="0">
                <a:cs typeface="Arial"/>
              </a:rPr>
              <a:t>What are the SCA funds tracking requirements?</a:t>
            </a:r>
          </a:p>
          <a:p>
            <a:pPr lvl="1"/>
            <a:r>
              <a:rPr lang="en-US" dirty="0">
                <a:cs typeface="Arial"/>
              </a:rPr>
              <a:t>Documentation to support purchases, consistent with record-keeping requirements</a:t>
            </a:r>
          </a:p>
          <a:p>
            <a:pPr marL="0" indent="0">
              <a:buNone/>
            </a:pPr>
            <a:endParaRPr lang="en-US" b="1" dirty="0">
              <a:cs typeface="Arial"/>
            </a:endParaRPr>
          </a:p>
          <a:p>
            <a:pPr marL="0" indent="0">
              <a:buNone/>
            </a:pPr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2561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57FC4-3D61-4613-901B-CE949B60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Commonly Asked Questions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A70B-5084-4E99-BEFE-5ED3F34F8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cs typeface="Arial"/>
              </a:rPr>
              <a:t>How will the California Department of Education (CDE) monitor SFA use of the SCA funds?</a:t>
            </a:r>
          </a:p>
          <a:p>
            <a:pPr lvl="1"/>
            <a:r>
              <a:rPr lang="en-US" dirty="0">
                <a:cs typeface="Arial"/>
              </a:rPr>
              <a:t>CDE will monitor the use of the funds during the SFA’s next administrative review</a:t>
            </a:r>
          </a:p>
        </p:txBody>
      </p:sp>
    </p:spTree>
    <p:extLst>
      <p:ext uri="{BB962C8B-B14F-4D97-AF65-F5344CB8AC3E}">
        <p14:creationId xmlns:p14="http://schemas.microsoft.com/office/powerpoint/2010/main" val="2693019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57FC4-3D61-4613-901B-CE949B60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Commonly Asked Questions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A70B-5084-4E99-BEFE-5ED3F34F8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1947949"/>
            <a:ext cx="9652000" cy="4114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cs typeface="Arial"/>
              </a:rPr>
              <a:t>Can we use SCA funds to pay for vended meals and/or the services of a Food Service Management Company (FSMC)?</a:t>
            </a:r>
            <a:endParaRPr lang="en-US" sz="2800" b="1" dirty="0">
              <a:cs typeface="Arial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Yes, but only if the invoices can be separated to pay for allowable food items only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US" sz="20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3566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57FC4-3D61-4613-901B-CE949B60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Commonly Asked Questions (4)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A70B-5084-4E99-BEFE-5ED3F34F8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1947949"/>
            <a:ext cx="9652000" cy="4114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cs typeface="Arial"/>
              </a:rPr>
              <a:t>What programs can we support with SCA funds?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Only the NSLP, SBP, SSO, and NSLP Afterschool Snacks can be supported by SCA funds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800" b="1" dirty="0">
              <a:cs typeface="Arial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87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57FC4-3D61-4613-901B-CE949B60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Commonly Asked Questions (5)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A70B-5084-4E99-BEFE-5ED3F34F8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5035" y="1938608"/>
            <a:ext cx="9616965" cy="491939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ea typeface="+mn-lt"/>
                <a:cs typeface="+mn-lt"/>
              </a:rPr>
              <a:t>Do SFAs have to accept the SCA funds?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ea typeface="+mn-lt"/>
                <a:cs typeface="+mn-lt"/>
              </a:rPr>
              <a:t>No. SFAs can decline the funds. </a:t>
            </a:r>
          </a:p>
        </p:txBody>
      </p:sp>
    </p:spTree>
    <p:extLst>
      <p:ext uri="{BB962C8B-B14F-4D97-AF65-F5344CB8AC3E}">
        <p14:creationId xmlns:p14="http://schemas.microsoft.com/office/powerpoint/2010/main" val="767305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57FC4-3D61-4613-901B-CE949B60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Commonly Asked Questions (6)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A70B-5084-4E99-BEFE-5ED3F34F8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144" y="1994460"/>
            <a:ext cx="9616965" cy="425394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ea typeface="+mn-lt"/>
                <a:cs typeface="+mn-lt"/>
              </a:rPr>
              <a:t>When will SFAs be notified about their calculated payments?</a:t>
            </a:r>
          </a:p>
          <a:p>
            <a:pPr lvl="1">
              <a:spcAft>
                <a:spcPts val="1200"/>
              </a:spcAft>
            </a:pPr>
            <a:r>
              <a:rPr lang="en-US" dirty="0">
                <a:ea typeface="+mn-lt"/>
                <a:cs typeface="+mn-lt"/>
              </a:rPr>
              <a:t>Payment amounts will be calculated after the attestation statement deadline passes</a:t>
            </a:r>
          </a:p>
          <a:p>
            <a:pPr lvl="1"/>
            <a:r>
              <a:rPr lang="en-US" dirty="0">
                <a:ea typeface="+mn-lt"/>
                <a:cs typeface="+mn-lt"/>
              </a:rPr>
              <a:t>The CDE anticipates sending notifications in mid-May 2022</a:t>
            </a:r>
            <a:endParaRPr lang="en-US" b="1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87969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57FC4-3D61-4613-901B-CE949B60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Commonly Asked Questions (7)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A70B-5084-4E99-BEFE-5ED3F34F8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0" y="2013856"/>
            <a:ext cx="9616965" cy="445392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ea typeface="+mn-lt"/>
                <a:cs typeface="+mn-lt"/>
              </a:rPr>
              <a:t>When will SFAs receive the funds?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ea typeface="+mn-lt"/>
                <a:cs typeface="+mn-lt"/>
              </a:rPr>
              <a:t>By June 2022</a:t>
            </a:r>
          </a:p>
          <a:p>
            <a:pPr marL="0" indent="0">
              <a:buNone/>
            </a:pPr>
            <a:endParaRPr lang="en-US" sz="20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4134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57FC4-3D61-4613-901B-CE949B60F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609600"/>
            <a:ext cx="943226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Attestation Statement Overview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A70B-5084-4E99-BEFE-5ED3F34F8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0" y="1981200"/>
            <a:ext cx="9144000" cy="45110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3000" dirty="0">
                <a:cs typeface="Arial"/>
              </a:rPr>
              <a:t>Must complete the online attestation statement to receive funding</a:t>
            </a:r>
          </a:p>
          <a:p>
            <a:r>
              <a:rPr lang="en-US" sz="3000" dirty="0">
                <a:cs typeface="Arial"/>
              </a:rPr>
              <a:t>Attestation statement is now available at:</a:t>
            </a:r>
          </a:p>
          <a:p>
            <a:pPr marL="0" indent="0">
              <a:buNone/>
            </a:pPr>
            <a:r>
              <a:rPr lang="en-US" sz="3000" strike="sngStrike" dirty="0">
                <a:cs typeface="Arial"/>
              </a:rPr>
              <a:t>https://surveys3.cde.ca.gov/go/scafunds2022.asp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3000" dirty="0">
                <a:cs typeface="Arial"/>
              </a:rPr>
              <a:t>Survey link has expired. </a:t>
            </a:r>
          </a:p>
          <a:p>
            <a:pPr marL="0" indent="0">
              <a:buNone/>
            </a:pPr>
            <a:endParaRPr lang="en-US" sz="30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253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57FC4-3D61-4613-901B-CE949B60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Attestation Statement Overview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A70B-5084-4E99-BEFE-5ED3F34F8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SFA is experiencing a supply chain disruption and financial difficulties related to such</a:t>
            </a:r>
          </a:p>
          <a:p>
            <a:r>
              <a:rPr lang="en-US" sz="2400" dirty="0"/>
              <a:t>You understand and commit to using these funds as intended­</a:t>
            </a:r>
          </a:p>
          <a:p>
            <a:r>
              <a:rPr lang="en-US" sz="2400" dirty="0"/>
              <a:t>You will not use the funds for any labor, indirect, or other administrative expenses</a:t>
            </a:r>
          </a:p>
          <a:p>
            <a:r>
              <a:rPr lang="en-US" sz="2400" dirty="0"/>
              <a:t>You will comply with all existing recordkeeping and review requirements </a:t>
            </a:r>
          </a:p>
          <a:p>
            <a:r>
              <a:rPr lang="en-US" sz="2400" dirty="0"/>
              <a:t>You will comply with all applicable federal procurement and financial management requirements</a:t>
            </a:r>
          </a:p>
          <a:p>
            <a:r>
              <a:rPr lang="en-US" sz="2400" dirty="0">
                <a:cs typeface="Arial"/>
              </a:rPr>
              <a:t>The enrollment provided is true and correct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2045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D827-478D-4103-83D4-CFF56FAF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406400"/>
            <a:ext cx="9144000" cy="1143000"/>
          </a:xfrm>
        </p:spPr>
        <p:txBody>
          <a:bodyPr/>
          <a:lstStyle/>
          <a:p>
            <a:r>
              <a:rPr lang="en-US"/>
              <a:t>Webinar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8F43-CC23-433A-ACA7-E15922893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1848255"/>
            <a:ext cx="9144000" cy="4377142"/>
          </a:xfrm>
        </p:spPr>
        <p:txBody>
          <a:bodyPr/>
          <a:lstStyle/>
          <a:p>
            <a:r>
              <a:rPr lang="en-US" dirty="0"/>
              <a:t>Purpose of Funds</a:t>
            </a:r>
            <a:endParaRPr lang="en-US" sz="3600" dirty="0"/>
          </a:p>
          <a:p>
            <a:r>
              <a:rPr lang="en-US" dirty="0">
                <a:cs typeface="Arial"/>
              </a:rPr>
              <a:t>Eligible School Food Authorities (SFA)s</a:t>
            </a:r>
          </a:p>
          <a:p>
            <a:r>
              <a:rPr lang="en-US" dirty="0">
                <a:cs typeface="Arial"/>
              </a:rPr>
              <a:t>Funding Overview</a:t>
            </a:r>
          </a:p>
          <a:p>
            <a:r>
              <a:rPr lang="en-US" dirty="0">
                <a:cs typeface="Arial"/>
              </a:rPr>
              <a:t>Commonly Asked Questions</a:t>
            </a:r>
          </a:p>
          <a:p>
            <a:r>
              <a:rPr lang="en-US" dirty="0">
                <a:cs typeface="Arial"/>
              </a:rPr>
              <a:t>Attestation Form Overview</a:t>
            </a:r>
          </a:p>
          <a:p>
            <a:r>
              <a:rPr lang="en-US" dirty="0">
                <a:cs typeface="Arial"/>
              </a:rPr>
              <a:t>Funding Timeline</a:t>
            </a:r>
          </a:p>
          <a:p>
            <a:pPr marL="0" indent="0">
              <a:buNone/>
            </a:pP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4007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C1B61-CC8E-43F8-B1B7-F8BC3C124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0726" y="359570"/>
            <a:ext cx="9144000" cy="1143000"/>
          </a:xfrm>
        </p:spPr>
        <p:txBody>
          <a:bodyPr/>
          <a:lstStyle/>
          <a:p>
            <a:r>
              <a:rPr lang="en-US">
                <a:ea typeface="+mj-lt"/>
                <a:cs typeface="+mj-lt"/>
              </a:rPr>
              <a:t>Funding Timeline</a:t>
            </a:r>
          </a:p>
        </p:txBody>
      </p:sp>
      <p:graphicFrame>
        <p:nvGraphicFramePr>
          <p:cNvPr id="8" name="Content Placeholder 7" descr="This table describes important dates and their respective significance.">
            <a:extLst>
              <a:ext uri="{FF2B5EF4-FFF2-40B4-BE49-F238E27FC236}">
                <a16:creationId xmlns:a16="http://schemas.microsoft.com/office/drawing/2014/main" id="{399BFCB4-76B1-42C8-9D00-6C5F2447E4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406640"/>
              </p:ext>
            </p:extLst>
          </p:nvPr>
        </p:nvGraphicFramePr>
        <p:xfrm>
          <a:off x="2400789" y="1502570"/>
          <a:ext cx="9443873" cy="3647044"/>
        </p:xfrm>
        <a:graphic>
          <a:graphicData uri="http://schemas.openxmlformats.org/drawingml/2006/table">
            <a:tbl>
              <a:tblPr firstRow="1">
                <a:tableStyleId>{793D81CF-94F2-401A-BA57-92F5A7B2D0C5}</a:tableStyleId>
              </a:tblPr>
              <a:tblGrid>
                <a:gridCol w="4261856">
                  <a:extLst>
                    <a:ext uri="{9D8B030D-6E8A-4147-A177-3AD203B41FA5}">
                      <a16:colId xmlns:a16="http://schemas.microsoft.com/office/drawing/2014/main" val="3094436755"/>
                    </a:ext>
                  </a:extLst>
                </a:gridCol>
                <a:gridCol w="5182017">
                  <a:extLst>
                    <a:ext uri="{9D8B030D-6E8A-4147-A177-3AD203B41FA5}">
                      <a16:colId xmlns:a16="http://schemas.microsoft.com/office/drawing/2014/main" val="3291143134"/>
                    </a:ext>
                  </a:extLst>
                </a:gridCol>
              </a:tblGrid>
              <a:tr h="435526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800" dirty="0">
                          <a:effectLst/>
                        </a:rPr>
                        <a:t>Date</a:t>
                      </a:r>
                      <a:endParaRPr lang="en-US" sz="2800" b="0" i="0" dirty="0">
                        <a:effectLst/>
                      </a:endParaRPr>
                    </a:p>
                  </a:txBody>
                  <a:tcPr marL="13084" marR="13084" marT="6542" marB="654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800" dirty="0">
                          <a:effectLst/>
                        </a:rPr>
                        <a:t>Activity </a:t>
                      </a:r>
                      <a:endParaRPr lang="en-US" sz="2800" b="0" i="0" dirty="0">
                        <a:effectLst/>
                      </a:endParaRPr>
                    </a:p>
                  </a:txBody>
                  <a:tcPr marL="13084" marR="13084" marT="6542" marB="654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9076101"/>
                  </a:ext>
                </a:extLst>
              </a:tr>
              <a:tr h="1044963"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 dirty="0">
                          <a:effectLst/>
                        </a:rPr>
                        <a:t>March 24, 2022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 dirty="0">
                          <a:effectLst/>
                        </a:rPr>
                        <a:t>Attestation statement available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439082"/>
                  </a:ext>
                </a:extLst>
              </a:tr>
              <a:tr h="681789"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 b="0" i="0" dirty="0">
                          <a:solidFill>
                            <a:schemeClr val="tx1"/>
                          </a:solidFill>
                          <a:effectLst/>
                        </a:rPr>
                        <a:t>Mid-April 2022</a:t>
                      </a: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 b="0" i="0" dirty="0">
                          <a:solidFill>
                            <a:schemeClr val="tx1"/>
                          </a:solidFill>
                          <a:effectLst/>
                        </a:rPr>
                        <a:t>Attestation statement due</a:t>
                      </a: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99831"/>
                  </a:ext>
                </a:extLst>
              </a:tr>
              <a:tr h="740244"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 dirty="0">
                          <a:effectLst/>
                        </a:rPr>
                        <a:t>Mid-May 2022 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dirty="0">
                          <a:solidFill>
                            <a:schemeClr val="tx1"/>
                          </a:solidFill>
                          <a:effectLst/>
                        </a:rPr>
                        <a:t>SFA notifications</a:t>
                      </a: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29657"/>
                  </a:ext>
                </a:extLst>
              </a:tr>
              <a:tr h="740244"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 dirty="0">
                          <a:effectLst/>
                        </a:rPr>
                        <a:t>June 2022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rtl="0" fontAlgn="base"/>
                      <a:r>
                        <a:rPr lang="en-US" sz="2800" dirty="0">
                          <a:effectLst/>
                        </a:rPr>
                        <a:t>Payments to be released</a:t>
                      </a:r>
                      <a:endParaRPr lang="en-US" sz="28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3084" marR="13084" marT="6542" marB="654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3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914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776D3-2ACD-4467-963F-6F47B5CAF9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5280564"/>
            <a:ext cx="9335008" cy="81543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Email </a:t>
            </a:r>
            <a:r>
              <a:rPr lang="en-US" dirty="0">
                <a:hlinkClick r:id="rId3"/>
              </a:rPr>
              <a:t>SCAfunds@cde.ca.gov</a:t>
            </a:r>
            <a:r>
              <a:rPr lang="en-US" dirty="0"/>
              <a:t>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FE76BC7-19D9-433E-9633-E737DF01CE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767" y="2234354"/>
            <a:ext cx="3590466" cy="2389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99843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776D3-2ACD-4467-963F-6F47B5CAF9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5280564"/>
            <a:ext cx="9335008" cy="81543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This institution is an equal opportunity provider.</a:t>
            </a:r>
            <a:endParaRPr lang="en-US" dirty="0">
              <a:solidFill>
                <a:schemeClr val="tx2"/>
              </a:solidFill>
              <a:latin typeface="+mj-lt"/>
              <a:ea typeface="+mj-ea"/>
              <a:cs typeface="Arial"/>
            </a:endParaRP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8460948D-E12B-423D-8ECD-9AE41F910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3610" y="1752600"/>
            <a:ext cx="4733290" cy="2949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3417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D827-478D-4103-83D4-CFF56FAF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406400"/>
            <a:ext cx="9144000" cy="1143000"/>
          </a:xfrm>
        </p:spPr>
        <p:txBody>
          <a:bodyPr/>
          <a:lstStyle/>
          <a:p>
            <a:r>
              <a:rPr lang="en-US"/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8F43-CC23-433A-ACA7-E15922893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1718745"/>
            <a:ext cx="9144000" cy="472231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 dirty="0">
                <a:cs typeface="Arial"/>
              </a:rPr>
              <a:t>Lines muted</a:t>
            </a:r>
          </a:p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 dirty="0">
                <a:cs typeface="Arial"/>
              </a:rPr>
              <a:t>Q&amp;A for questions</a:t>
            </a:r>
          </a:p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 dirty="0">
                <a:cs typeface="Arial"/>
              </a:rPr>
              <a:t>Links provided in chat</a:t>
            </a:r>
          </a:p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 dirty="0">
                <a:cs typeface="Arial"/>
              </a:rPr>
              <a:t>Live caption option</a:t>
            </a:r>
          </a:p>
        </p:txBody>
      </p:sp>
    </p:spTree>
    <p:extLst>
      <p:ext uri="{BB962C8B-B14F-4D97-AF65-F5344CB8AC3E}">
        <p14:creationId xmlns:p14="http://schemas.microsoft.com/office/powerpoint/2010/main" val="2114357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D827-478D-4103-83D4-CFF56FAF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406400"/>
            <a:ext cx="9144000" cy="1143000"/>
          </a:xfrm>
        </p:spPr>
        <p:txBody>
          <a:bodyPr/>
          <a:lstStyle/>
          <a:p>
            <a:r>
              <a:rPr lang="en-US"/>
              <a:t>Purpose of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8F43-CC23-433A-ACA7-E15922893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40000" y="2135688"/>
            <a:ext cx="8727057" cy="41483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Assist SFAs in maintaining children’s access to nutritious meals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2"/>
            </a:pPr>
            <a:r>
              <a:rPr lang="en-US" dirty="0"/>
              <a:t>Respond financially to the challenges and enhance efforts to strengthen local supply chains</a:t>
            </a:r>
          </a:p>
        </p:txBody>
      </p:sp>
    </p:spTree>
    <p:extLst>
      <p:ext uri="{BB962C8B-B14F-4D97-AF65-F5344CB8AC3E}">
        <p14:creationId xmlns:p14="http://schemas.microsoft.com/office/powerpoint/2010/main" val="2442853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D827-478D-4103-83D4-CFF56FAF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0" y="406400"/>
            <a:ext cx="9144000" cy="1143000"/>
          </a:xfrm>
        </p:spPr>
        <p:txBody>
          <a:bodyPr/>
          <a:lstStyle/>
          <a:p>
            <a:r>
              <a:rPr lang="en-US" dirty="0"/>
              <a:t>Eligible SFAs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A8F43-CC23-433A-ACA7-E15922893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02213" y="1729288"/>
            <a:ext cx="9419573" cy="472231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SFAs that currently operate the National School Lunch Program (NSLP), School Breakfast Program (SBP), or the Seamless Summer Option (SSO) under Child Nutrition Response #85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All sponsor types are eligible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SFAs must have experienced supply chain issues and related financial challenges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9795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843" y="363448"/>
            <a:ext cx="914400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Funding Overview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2845" y="1720456"/>
            <a:ext cx="9413996" cy="4387641"/>
          </a:xfrm>
        </p:spPr>
        <p:txBody>
          <a:bodyPr/>
          <a:lstStyle/>
          <a:p>
            <a:r>
              <a:rPr lang="en-US" sz="2800" dirty="0"/>
              <a:t>Can only use funds to purchase </a:t>
            </a:r>
            <a:r>
              <a:rPr lang="en-US" sz="2800" b="1" dirty="0"/>
              <a:t>unprocessed</a:t>
            </a:r>
            <a:r>
              <a:rPr lang="en-US" sz="2800" dirty="0"/>
              <a:t> or </a:t>
            </a:r>
            <a:r>
              <a:rPr lang="en-US" sz="2800" b="1" dirty="0"/>
              <a:t>minimally</a:t>
            </a:r>
            <a:r>
              <a:rPr lang="en-US" sz="2800" dirty="0"/>
              <a:t> </a:t>
            </a:r>
            <a:r>
              <a:rPr lang="en-US" sz="2800" b="1" dirty="0"/>
              <a:t>processed</a:t>
            </a:r>
            <a:r>
              <a:rPr lang="en-US" sz="2800" dirty="0"/>
              <a:t>, </a:t>
            </a:r>
            <a:r>
              <a:rPr lang="en-US" sz="2800" b="1" dirty="0"/>
              <a:t>domestic</a:t>
            </a:r>
            <a:r>
              <a:rPr lang="en-US" sz="2800" dirty="0"/>
              <a:t> food products</a:t>
            </a:r>
            <a:endParaRPr lang="en-US" sz="2800" b="1" dirty="0">
              <a:ea typeface="+mn-lt"/>
              <a:cs typeface="+mn-lt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r>
              <a:rPr lang="en-US" sz="2800" dirty="0">
                <a:ea typeface="+mn-lt"/>
                <a:cs typeface="+mn-lt"/>
              </a:rPr>
              <a:t>Funds are voluntary; you can accept or opt out</a:t>
            </a:r>
          </a:p>
          <a:p>
            <a:pPr marL="0" indent="0">
              <a:buNone/>
            </a:pPr>
            <a:endParaRPr lang="en-US" sz="2800" dirty="0">
              <a:cs typeface="Arial"/>
            </a:endParaRPr>
          </a:p>
          <a:p>
            <a:r>
              <a:rPr lang="en-US" sz="2800" dirty="0">
                <a:cs typeface="Arial"/>
              </a:rPr>
              <a:t>No expenditure deadline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5474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843" y="363448"/>
            <a:ext cx="914400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Funding Overview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2845" y="1235179"/>
            <a:ext cx="9413996" cy="4387641"/>
          </a:xfrm>
        </p:spPr>
        <p:txBody>
          <a:bodyPr/>
          <a:lstStyle/>
          <a:p>
            <a:pPr marL="0" indent="0">
              <a:buNone/>
            </a:pPr>
            <a:endParaRPr lang="en-US" sz="2800" b="1" dirty="0">
              <a:ea typeface="+mn-lt"/>
              <a:cs typeface="+mn-lt"/>
            </a:endParaRPr>
          </a:p>
          <a:p>
            <a:r>
              <a:rPr lang="en-US" sz="2800" dirty="0">
                <a:ea typeface="+mn-lt"/>
                <a:cs typeface="+mn-lt"/>
              </a:rPr>
              <a:t>California received $115 million</a:t>
            </a:r>
            <a:endParaRPr lang="en-US" sz="2800" dirty="0">
              <a:cs typeface="Arial"/>
            </a:endParaRPr>
          </a:p>
          <a:p>
            <a:pPr marL="0" indent="0">
              <a:buNone/>
            </a:pPr>
            <a:endParaRPr lang="en-US" sz="1200" dirty="0">
              <a:cs typeface="Arial"/>
            </a:endParaRP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800" dirty="0">
                <a:cs typeface="Arial"/>
              </a:rPr>
              <a:t>Allocations based on a predetermined formula:</a:t>
            </a:r>
          </a:p>
          <a:p>
            <a:pPr lvl="1">
              <a:buFont typeface="Arial"/>
              <a:buChar char="•"/>
            </a:pPr>
            <a:r>
              <a:rPr lang="en-US" sz="2400" dirty="0"/>
              <a:t>Base payment of $5,000</a:t>
            </a:r>
          </a:p>
          <a:p>
            <a:pPr lvl="1">
              <a:buFont typeface="Arial"/>
              <a:buChar char="•"/>
            </a:pPr>
            <a:r>
              <a:rPr lang="en-US" sz="2400" dirty="0"/>
              <a:t>Proportional amount based on each SFA’s share of statewide student enrollment </a:t>
            </a:r>
          </a:p>
          <a:p>
            <a:pPr marL="0" indent="0">
              <a:buNone/>
            </a:pPr>
            <a:endParaRPr lang="en-US" sz="1400" dirty="0">
              <a:cs typeface="Arial"/>
            </a:endParaRPr>
          </a:p>
          <a:p>
            <a:r>
              <a:rPr lang="en-US" sz="2800" dirty="0">
                <a:cs typeface="Arial"/>
              </a:rPr>
              <a:t>Enrollment data from October 2021 will be used</a:t>
            </a:r>
          </a:p>
        </p:txBody>
      </p:sp>
    </p:spTree>
    <p:extLst>
      <p:ext uri="{BB962C8B-B14F-4D97-AF65-F5344CB8AC3E}">
        <p14:creationId xmlns:p14="http://schemas.microsoft.com/office/powerpoint/2010/main" val="426975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843" y="363448"/>
            <a:ext cx="9144000" cy="1143000"/>
          </a:xfrm>
        </p:spPr>
        <p:txBody>
          <a:bodyPr/>
          <a:lstStyle/>
          <a:p>
            <a:r>
              <a:rPr lang="en-US" dirty="0">
                <a:cs typeface="Arial"/>
              </a:rPr>
              <a:t>Calculation 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2845" y="1506448"/>
            <a:ext cx="9413996" cy="4988104"/>
          </a:xfrm>
        </p:spPr>
        <p:txBody>
          <a:bodyPr/>
          <a:lstStyle/>
          <a:p>
            <a:r>
              <a:rPr lang="en-US" dirty="0">
                <a:ea typeface="+mn-lt"/>
                <a:cs typeface="+mn-lt"/>
              </a:rPr>
              <a:t>Total funds: </a:t>
            </a:r>
            <a:r>
              <a:rPr lang="en-US" dirty="0"/>
              <a:t>$115,356,821 </a:t>
            </a: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SFA Payments = base payment ($5k) +                      			      enrollment-based payment</a:t>
            </a:r>
            <a:endParaRPr lang="en-US" dirty="0"/>
          </a:p>
          <a:p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Enrollment-based payment: SFA share of statewide enrollment</a:t>
            </a:r>
          </a:p>
        </p:txBody>
      </p:sp>
    </p:spTree>
    <p:extLst>
      <p:ext uri="{BB962C8B-B14F-4D97-AF65-F5344CB8AC3E}">
        <p14:creationId xmlns:p14="http://schemas.microsoft.com/office/powerpoint/2010/main" val="1767658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569-BC26-45FD-B419-0D7CD2C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Examples of Allowable Expenses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9BA-C526-476C-A3C2-145356F94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2866" y="1763087"/>
            <a:ext cx="4739474" cy="4889173"/>
          </a:xfrm>
        </p:spPr>
        <p:txBody>
          <a:bodyPr/>
          <a:lstStyle/>
          <a:p>
            <a:r>
              <a:rPr lang="en-US" sz="2800" dirty="0"/>
              <a:t>Fluid milk </a:t>
            </a:r>
            <a:r>
              <a:rPr lang="en-US" sz="2400" dirty="0"/>
              <a:t>(including flavored)</a:t>
            </a:r>
          </a:p>
          <a:p>
            <a:r>
              <a:rPr lang="en-US" sz="2800" dirty="0"/>
              <a:t>Yogurt </a:t>
            </a:r>
            <a:r>
              <a:rPr lang="en-US" sz="2400" dirty="0"/>
              <a:t>(including flavored) </a:t>
            </a:r>
          </a:p>
          <a:p>
            <a:r>
              <a:rPr lang="en-US" sz="2800" dirty="0"/>
              <a:t>Cheese</a:t>
            </a:r>
          </a:p>
          <a:p>
            <a:r>
              <a:rPr lang="en-US" sz="2800" dirty="0"/>
              <a:t>Fruits</a:t>
            </a:r>
          </a:p>
          <a:p>
            <a:r>
              <a:rPr lang="en-US" sz="2800" dirty="0"/>
              <a:t>Vegetables</a:t>
            </a:r>
          </a:p>
          <a:p>
            <a:r>
              <a:rPr lang="en-US" sz="2800" dirty="0"/>
              <a:t>Pastas</a:t>
            </a:r>
          </a:p>
          <a:p>
            <a:r>
              <a:rPr lang="en-US" sz="2800" dirty="0"/>
              <a:t>Rice</a:t>
            </a:r>
          </a:p>
          <a:p>
            <a:r>
              <a:rPr lang="en-US" sz="2800" dirty="0"/>
              <a:t>Meats</a:t>
            </a:r>
          </a:p>
          <a:p>
            <a:r>
              <a:rPr lang="en-US" sz="2800" dirty="0"/>
              <a:t>Beans and legumes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9FAB9E6-7D89-46B6-AD28-2EC34E9C88CE}"/>
              </a:ext>
            </a:extLst>
          </p:cNvPr>
          <p:cNvSpPr txBox="1">
            <a:spLocks/>
          </p:cNvSpPr>
          <p:nvPr/>
        </p:nvSpPr>
        <p:spPr bwMode="auto">
          <a:xfrm>
            <a:off x="7525986" y="1763087"/>
            <a:ext cx="4226296" cy="438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Allowable Processing States:</a:t>
            </a:r>
          </a:p>
          <a:p>
            <a:pPr marL="0" indent="0" algn="ctr">
              <a:buNone/>
            </a:pPr>
            <a:endParaRPr lang="en-US" sz="2800" dirty="0"/>
          </a:p>
          <a:p>
            <a:r>
              <a:rPr lang="en-US" sz="2800" dirty="0"/>
              <a:t>Whole, cut, pureed</a:t>
            </a:r>
          </a:p>
          <a:p>
            <a:r>
              <a:rPr lang="en-US" sz="2800" dirty="0"/>
              <a:t>Fresh, frozen, canned, dried</a:t>
            </a:r>
          </a:p>
        </p:txBody>
      </p:sp>
    </p:spTree>
    <p:extLst>
      <p:ext uri="{BB962C8B-B14F-4D97-AF65-F5344CB8AC3E}">
        <p14:creationId xmlns:p14="http://schemas.microsoft.com/office/powerpoint/2010/main" val="2704895044"/>
      </p:ext>
    </p:extLst>
  </p:cSld>
  <p:clrMapOvr>
    <a:masterClrMapping/>
  </p:clrMapOvr>
</p:sld>
</file>

<file path=ppt/theme/theme1.xml><?xml version="1.0" encoding="utf-8"?>
<a:theme xmlns:a="http://schemas.openxmlformats.org/drawingml/2006/main" name="3_Blank Presentation">
  <a:themeElements>
    <a:clrScheme name="Custom 2">
      <a:dk1>
        <a:srgbClr val="000000"/>
      </a:dk1>
      <a:lt1>
        <a:srgbClr val="FFFFFF"/>
      </a:lt1>
      <a:dk2>
        <a:srgbClr val="34554C"/>
      </a:dk2>
      <a:lt2>
        <a:srgbClr val="FFFFFF"/>
      </a:lt2>
      <a:accent1>
        <a:srgbClr val="6E9A3B"/>
      </a:accent1>
      <a:accent2>
        <a:srgbClr val="8DB640"/>
      </a:accent2>
      <a:accent3>
        <a:srgbClr val="704C2A"/>
      </a:accent3>
      <a:accent4>
        <a:srgbClr val="B03233"/>
      </a:accent4>
      <a:accent5>
        <a:srgbClr val="D76B2D"/>
      </a:accent5>
      <a:accent6>
        <a:srgbClr val="E98C2D"/>
      </a:accent6>
      <a:hlink>
        <a:srgbClr val="0000FF"/>
      </a:hlink>
      <a:folHlink>
        <a:srgbClr val="FF00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Blank Presentation">
  <a:themeElements>
    <a:clrScheme name="NSD Colors">
      <a:dk1>
        <a:srgbClr val="000000"/>
      </a:dk1>
      <a:lt1>
        <a:srgbClr val="FFFFFF"/>
      </a:lt1>
      <a:dk2>
        <a:srgbClr val="34554C"/>
      </a:dk2>
      <a:lt2>
        <a:srgbClr val="FFFFFF"/>
      </a:lt2>
      <a:accent1>
        <a:srgbClr val="6E9A3B"/>
      </a:accent1>
      <a:accent2>
        <a:srgbClr val="8DB640"/>
      </a:accent2>
      <a:accent3>
        <a:srgbClr val="704C2A"/>
      </a:accent3>
      <a:accent4>
        <a:srgbClr val="B03233"/>
      </a:accent4>
      <a:accent5>
        <a:srgbClr val="D76B2D"/>
      </a:accent5>
      <a:accent6>
        <a:srgbClr val="E98C2D"/>
      </a:accent6>
      <a:hlink>
        <a:srgbClr val="000000"/>
      </a:hlink>
      <a:folHlink>
        <a:srgbClr val="F39267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Blank Presentation">
  <a:themeElements>
    <a:clrScheme name="NSD Colors">
      <a:dk1>
        <a:srgbClr val="000000"/>
      </a:dk1>
      <a:lt1>
        <a:srgbClr val="FFFFFF"/>
      </a:lt1>
      <a:dk2>
        <a:srgbClr val="34554C"/>
      </a:dk2>
      <a:lt2>
        <a:srgbClr val="FFFFFF"/>
      </a:lt2>
      <a:accent1>
        <a:srgbClr val="6E9A3B"/>
      </a:accent1>
      <a:accent2>
        <a:srgbClr val="8DB640"/>
      </a:accent2>
      <a:accent3>
        <a:srgbClr val="704C2A"/>
      </a:accent3>
      <a:accent4>
        <a:srgbClr val="B03233"/>
      </a:accent4>
      <a:accent5>
        <a:srgbClr val="D76B2D"/>
      </a:accent5>
      <a:accent6>
        <a:srgbClr val="E98C2D"/>
      </a:accent6>
      <a:hlink>
        <a:srgbClr val="000000"/>
      </a:hlink>
      <a:folHlink>
        <a:srgbClr val="F39267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 Presentation">
  <a:themeElements>
    <a:clrScheme name="Custom 5">
      <a:dk1>
        <a:srgbClr val="000000"/>
      </a:dk1>
      <a:lt1>
        <a:srgbClr val="FFFFFF"/>
      </a:lt1>
      <a:dk2>
        <a:srgbClr val="34554C"/>
      </a:dk2>
      <a:lt2>
        <a:srgbClr val="FFFFFF"/>
      </a:lt2>
      <a:accent1>
        <a:srgbClr val="6E9A3B"/>
      </a:accent1>
      <a:accent2>
        <a:srgbClr val="8DB640"/>
      </a:accent2>
      <a:accent3>
        <a:srgbClr val="704C2A"/>
      </a:accent3>
      <a:accent4>
        <a:srgbClr val="B03233"/>
      </a:accent4>
      <a:accent5>
        <a:srgbClr val="D76B2D"/>
      </a:accent5>
      <a:accent6>
        <a:srgbClr val="E98C2D"/>
      </a:accent6>
      <a:hlink>
        <a:srgbClr val="0000FF"/>
      </a:hlink>
      <a:folHlink>
        <a:srgbClr val="F39267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300" b="0" i="0" u="none" strike="noStrike" cap="none" normalizeH="0" baseline="0" smtClean="0">
            <a:ln>
              <a:noFill/>
            </a:ln>
            <a:solidFill>
              <a:srgbClr val="000054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7E88C93E2B53419F7CF24F8DCB71C0" ma:contentTypeVersion="4" ma:contentTypeDescription="Create a new document." ma:contentTypeScope="" ma:versionID="d667ed4355adfed663797608ad8f46ac">
  <xsd:schema xmlns:xsd="http://www.w3.org/2001/XMLSchema" xmlns:xs="http://www.w3.org/2001/XMLSchema" xmlns:p="http://schemas.microsoft.com/office/2006/metadata/properties" xmlns:ns2="9373ec7b-16be-4c51-96a8-fad74dd9023d" targetNamespace="http://schemas.microsoft.com/office/2006/metadata/properties" ma:root="true" ma:fieldsID="86e00a045f9e252f8d7338feea2e3c42" ns2:_="">
    <xsd:import namespace="9373ec7b-16be-4c51-96a8-fad74dd902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73ec7b-16be-4c51-96a8-fad74dd902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32670B-B733-4C61-99B2-EE257E6E6A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73ec7b-16be-4c51-96a8-fad74dd902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13FE34-5A7A-4036-8C58-9029D4512BC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9373ec7b-16be-4c51-96a8-fad74dd9023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745092E-47FD-4D16-BE8F-F0D50D19254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4970</TotalTime>
  <Words>719</Words>
  <Application>Microsoft Office PowerPoint</Application>
  <PresentationFormat>Widescreen</PresentationFormat>
  <Paragraphs>150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Times</vt:lpstr>
      <vt:lpstr>3_Blank Presentation</vt:lpstr>
      <vt:lpstr>4_Blank Presentation</vt:lpstr>
      <vt:lpstr>5_Blank Presentation</vt:lpstr>
      <vt:lpstr>Blank Presentation</vt:lpstr>
      <vt:lpstr>Supply Chain Assistance (SCA) Funding Overview</vt:lpstr>
      <vt:lpstr>Webinar Overview</vt:lpstr>
      <vt:lpstr>Housekeeping</vt:lpstr>
      <vt:lpstr>Purpose of Funds</vt:lpstr>
      <vt:lpstr>Eligible SFAs</vt:lpstr>
      <vt:lpstr>Funding Overview (1)</vt:lpstr>
      <vt:lpstr>Funding Overview (2)</vt:lpstr>
      <vt:lpstr>Calculation Example</vt:lpstr>
      <vt:lpstr>Examples of Allowable Expenses</vt:lpstr>
      <vt:lpstr>Examples of Unallowable Expenses</vt:lpstr>
      <vt:lpstr>Commonly Asked Questions (1)</vt:lpstr>
      <vt:lpstr>Commonly Asked Questions (2)</vt:lpstr>
      <vt:lpstr>Commonly Asked Questions (3)</vt:lpstr>
      <vt:lpstr>Commonly Asked Questions (4)</vt:lpstr>
      <vt:lpstr>Commonly Asked Questions (5)</vt:lpstr>
      <vt:lpstr>Commonly Asked Questions (6)</vt:lpstr>
      <vt:lpstr>Commonly Asked Questions (7)</vt:lpstr>
      <vt:lpstr>Attestation Statement Overview (1)</vt:lpstr>
      <vt:lpstr>Attestation Statement Overview (2)</vt:lpstr>
      <vt:lpstr>Funding Timeline</vt:lpstr>
      <vt:lpstr>Questions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Supply Chain Assistance (SCA) Funding Overview - Nutrition (CA Dept of Education)</dc:title>
  <dc:subject>SCA funding overview slides presented on March 24, 2022.</dc:subject>
  <dc:creator/>
  <cp:lastModifiedBy>Stephen Montano</cp:lastModifiedBy>
  <cp:revision>248</cp:revision>
  <cp:lastPrinted>2022-03-24T19:09:38Z</cp:lastPrinted>
  <dcterms:created xsi:type="dcterms:W3CDTF">2019-10-18T22:56:25Z</dcterms:created>
  <dcterms:modified xsi:type="dcterms:W3CDTF">2025-07-22T15:19:08Z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0x010100C27E88C93E2B53419F7CF24F8DCB71C0</vt:lpwstr>
  </property>
</Properties>
</file>