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6" r:id="rId2"/>
    <p:sldMasterId id="2147483685" r:id="rId3"/>
  </p:sldMasterIdLst>
  <p:notesMasterIdLst>
    <p:notesMasterId r:id="rId52"/>
  </p:notesMasterIdLst>
  <p:sldIdLst>
    <p:sldId id="262" r:id="rId4"/>
    <p:sldId id="2106" r:id="rId5"/>
    <p:sldId id="1167" r:id="rId6"/>
    <p:sldId id="2162" r:id="rId7"/>
    <p:sldId id="2193" r:id="rId8"/>
    <p:sldId id="2194" r:id="rId9"/>
    <p:sldId id="2195" r:id="rId10"/>
    <p:sldId id="2200" r:id="rId11"/>
    <p:sldId id="1169" r:id="rId12"/>
    <p:sldId id="2199" r:id="rId13"/>
    <p:sldId id="2192" r:id="rId14"/>
    <p:sldId id="1172" r:id="rId15"/>
    <p:sldId id="2212" r:id="rId16"/>
    <p:sldId id="2213" r:id="rId17"/>
    <p:sldId id="2215" r:id="rId18"/>
    <p:sldId id="2217" r:id="rId19"/>
    <p:sldId id="278" r:id="rId20"/>
    <p:sldId id="279" r:id="rId21"/>
    <p:sldId id="280" r:id="rId22"/>
    <p:sldId id="281" r:id="rId23"/>
    <p:sldId id="282" r:id="rId24"/>
    <p:sldId id="283" r:id="rId25"/>
    <p:sldId id="284" r:id="rId26"/>
    <p:sldId id="285" r:id="rId27"/>
    <p:sldId id="286" r:id="rId28"/>
    <p:sldId id="287" r:id="rId29"/>
    <p:sldId id="288" r:id="rId30"/>
    <p:sldId id="2221" r:id="rId31"/>
    <p:sldId id="2180" r:id="rId32"/>
    <p:sldId id="2190" r:id="rId33"/>
    <p:sldId id="2196" r:id="rId34"/>
    <p:sldId id="2197" r:id="rId35"/>
    <p:sldId id="2198" r:id="rId36"/>
    <p:sldId id="419" r:id="rId37"/>
    <p:sldId id="1073" r:id="rId38"/>
    <p:sldId id="1193" r:id="rId39"/>
    <p:sldId id="1194" r:id="rId40"/>
    <p:sldId id="1173" r:id="rId41"/>
    <p:sldId id="2207" r:id="rId42"/>
    <p:sldId id="2187" r:id="rId43"/>
    <p:sldId id="2211" r:id="rId44"/>
    <p:sldId id="2206" r:id="rId45"/>
    <p:sldId id="2208" r:id="rId46"/>
    <p:sldId id="2202" r:id="rId47"/>
    <p:sldId id="2210" r:id="rId48"/>
    <p:sldId id="1179" r:id="rId49"/>
    <p:sldId id="1180" r:id="rId50"/>
    <p:sldId id="263" r:id="rId51"/>
  </p:sldIdLst>
  <p:sldSz cx="12192000" cy="6858000"/>
  <p:notesSz cx="6858000" cy="9144000"/>
  <p:embeddedFontLst>
    <p:embeddedFont>
      <p:font typeface="Arial Bold" panose="020B0704020202020204" pitchFamily="34" charset="0"/>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1256CE"/>
    <a:srgbClr val="4365A1"/>
    <a:srgbClr val="0671DC"/>
    <a:srgbClr val="0033CC"/>
    <a:srgbClr val="0066FF"/>
    <a:srgbClr val="000000"/>
    <a:srgbClr val="2D4641"/>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56" autoAdjust="0"/>
    <p:restoredTop sz="96247" autoAdjust="0"/>
  </p:normalViewPr>
  <p:slideViewPr>
    <p:cSldViewPr snapToGrid="0">
      <p:cViewPr>
        <p:scale>
          <a:sx n="100" d="100"/>
          <a:sy n="100" d="100"/>
        </p:scale>
        <p:origin x="192" y="228"/>
      </p:cViewPr>
      <p:guideLst/>
    </p:cSldViewPr>
  </p:slideViewPr>
  <p:outlineViewPr>
    <p:cViewPr>
      <p:scale>
        <a:sx n="33" d="100"/>
        <a:sy n="33" d="100"/>
      </p:scale>
      <p:origin x="0" y="-109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3DDEF-B8FA-463A-BA6B-0E7771E61A86}"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48297-902D-45B6-AE44-B3C4D1A23CC5}" type="slidenum">
              <a:rPr lang="en-US" smtClean="0"/>
              <a:t>‹#›</a:t>
            </a:fld>
            <a:endParaRPr lang="en-US"/>
          </a:p>
        </p:txBody>
      </p:sp>
    </p:spTree>
    <p:extLst>
      <p:ext uri="{BB962C8B-B14F-4D97-AF65-F5344CB8AC3E}">
        <p14:creationId xmlns:p14="http://schemas.microsoft.com/office/powerpoint/2010/main" val="122044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800"/>
              </a:spcBef>
              <a:spcAft>
                <a:spcPts val="800"/>
              </a:spcAft>
              <a:buClrTx/>
              <a:buSzTx/>
              <a:tabLst/>
              <a:defRPr/>
            </a:pPr>
            <a:endParaRPr lang="en-US">
              <a:solidFill>
                <a:srgbClr val="191919"/>
              </a:solidFill>
              <a:latin typeface="Arial"/>
              <a:ea typeface="Calibri"/>
              <a:cs typeface="Arial"/>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4</a:t>
            </a:fld>
            <a:endParaRPr lang="en-US"/>
          </a:p>
        </p:txBody>
      </p:sp>
    </p:spTree>
    <p:extLst>
      <p:ext uri="{BB962C8B-B14F-4D97-AF65-F5344CB8AC3E}">
        <p14:creationId xmlns:p14="http://schemas.microsoft.com/office/powerpoint/2010/main" val="422631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16</a:t>
            </a:fld>
            <a:endParaRPr lang="en-US"/>
          </a:p>
        </p:txBody>
      </p:sp>
    </p:spTree>
    <p:extLst>
      <p:ext uri="{BB962C8B-B14F-4D97-AF65-F5344CB8AC3E}">
        <p14:creationId xmlns:p14="http://schemas.microsoft.com/office/powerpoint/2010/main" val="127359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28</a:t>
            </a:fld>
            <a:endParaRPr lang="en-US"/>
          </a:p>
        </p:txBody>
      </p:sp>
    </p:spTree>
    <p:extLst>
      <p:ext uri="{BB962C8B-B14F-4D97-AF65-F5344CB8AC3E}">
        <p14:creationId xmlns:p14="http://schemas.microsoft.com/office/powerpoint/2010/main" val="396708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30</a:t>
            </a:fld>
            <a:endParaRPr lang="en-US"/>
          </a:p>
        </p:txBody>
      </p:sp>
    </p:spTree>
    <p:extLst>
      <p:ext uri="{BB962C8B-B14F-4D97-AF65-F5344CB8AC3E}">
        <p14:creationId xmlns:p14="http://schemas.microsoft.com/office/powerpoint/2010/main" val="276802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31</a:t>
            </a:fld>
            <a:endParaRPr lang="en-US"/>
          </a:p>
        </p:txBody>
      </p:sp>
    </p:spTree>
    <p:extLst>
      <p:ext uri="{BB962C8B-B14F-4D97-AF65-F5344CB8AC3E}">
        <p14:creationId xmlns:p14="http://schemas.microsoft.com/office/powerpoint/2010/main" val="1924165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32</a:t>
            </a:fld>
            <a:endParaRPr lang="en-US"/>
          </a:p>
        </p:txBody>
      </p:sp>
    </p:spTree>
    <p:extLst>
      <p:ext uri="{BB962C8B-B14F-4D97-AF65-F5344CB8AC3E}">
        <p14:creationId xmlns:p14="http://schemas.microsoft.com/office/powerpoint/2010/main" val="31456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33</a:t>
            </a:fld>
            <a:endParaRPr lang="en-US"/>
          </a:p>
        </p:txBody>
      </p:sp>
    </p:spTree>
    <p:extLst>
      <p:ext uri="{BB962C8B-B14F-4D97-AF65-F5344CB8AC3E}">
        <p14:creationId xmlns:p14="http://schemas.microsoft.com/office/powerpoint/2010/main" val="3941601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a:xfrm>
            <a:off x="215900" y="4337050"/>
            <a:ext cx="6220190" cy="4315631"/>
          </a:xfrm>
        </p:spPr>
        <p:txBody>
          <a:bodyPr/>
          <a:lstStyle/>
          <a:p>
            <a:endParaRPr lang="en-US" sz="1200" baseline="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1AFA159E-F5E3-4A14-A9C0-62A99ACC2027}" type="slidenum">
              <a:rPr lang="en-US" smtClean="0"/>
              <a:t>34</a:t>
            </a:fld>
            <a:endParaRPr lang="en-US"/>
          </a:p>
        </p:txBody>
      </p:sp>
    </p:spTree>
    <p:extLst>
      <p:ext uri="{BB962C8B-B14F-4D97-AF65-F5344CB8AC3E}">
        <p14:creationId xmlns:p14="http://schemas.microsoft.com/office/powerpoint/2010/main" val="4020489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35</a:t>
            </a:fld>
            <a:endParaRPr lang="en-US"/>
          </a:p>
        </p:txBody>
      </p:sp>
    </p:spTree>
    <p:extLst>
      <p:ext uri="{BB962C8B-B14F-4D97-AF65-F5344CB8AC3E}">
        <p14:creationId xmlns:p14="http://schemas.microsoft.com/office/powerpoint/2010/main" val="1916045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48297-902D-45B6-AE44-B3C4D1A23C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0051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42388-60AD-B90C-7B07-0798365ED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A7AAA-F7A9-3A64-FE60-7F14E3DE9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A95EE-6FFE-B263-4C55-51226D7CD5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a typeface="Calibri"/>
              <a:cs typeface="Calibri"/>
            </a:endParaRPr>
          </a:p>
        </p:txBody>
      </p:sp>
      <p:sp>
        <p:nvSpPr>
          <p:cNvPr id="4" name="Slide Number Placeholder 3">
            <a:extLst>
              <a:ext uri="{FF2B5EF4-FFF2-40B4-BE49-F238E27FC236}">
                <a16:creationId xmlns:a16="http://schemas.microsoft.com/office/drawing/2014/main" id="{7AB53F12-D465-4F86-4068-33EA3F7C96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48297-902D-45B6-AE44-B3C4D1A23C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638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5</a:t>
            </a:fld>
            <a:endParaRPr lang="en-US"/>
          </a:p>
        </p:txBody>
      </p:sp>
    </p:spTree>
    <p:extLst>
      <p:ext uri="{BB962C8B-B14F-4D97-AF65-F5344CB8AC3E}">
        <p14:creationId xmlns:p14="http://schemas.microsoft.com/office/powerpoint/2010/main" val="941353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44444"/>
              </a:solidFill>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39</a:t>
            </a:fld>
            <a:endParaRPr lang="en-US"/>
          </a:p>
        </p:txBody>
      </p:sp>
    </p:spTree>
    <p:extLst>
      <p:ext uri="{BB962C8B-B14F-4D97-AF65-F5344CB8AC3E}">
        <p14:creationId xmlns:p14="http://schemas.microsoft.com/office/powerpoint/2010/main" val="1820914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40</a:t>
            </a:fld>
            <a:endParaRPr lang="en-US"/>
          </a:p>
        </p:txBody>
      </p:sp>
    </p:spTree>
    <p:extLst>
      <p:ext uri="{BB962C8B-B14F-4D97-AF65-F5344CB8AC3E}">
        <p14:creationId xmlns:p14="http://schemas.microsoft.com/office/powerpoint/2010/main" val="1718031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41</a:t>
            </a:fld>
            <a:endParaRPr lang="en-US"/>
          </a:p>
        </p:txBody>
      </p:sp>
    </p:spTree>
    <p:extLst>
      <p:ext uri="{BB962C8B-B14F-4D97-AF65-F5344CB8AC3E}">
        <p14:creationId xmlns:p14="http://schemas.microsoft.com/office/powerpoint/2010/main" val="4218332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220E-6806-6B35-32FD-718B56669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1318F1-BC76-5B59-818D-744B60A76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3E101-B05F-13B1-97BE-C5A42EE671B6}"/>
              </a:ext>
            </a:extLst>
          </p:cNvPr>
          <p:cNvSpPr>
            <a:spLocks noGrp="1"/>
          </p:cNvSpPr>
          <p:nvPr>
            <p:ph type="body" idx="1"/>
          </p:nvPr>
        </p:nvSpPr>
        <p:spPr/>
        <p:txBody>
          <a:bodyPr/>
          <a:lstStyle/>
          <a:p>
            <a:endParaRPr lang="en-US" b="1"/>
          </a:p>
        </p:txBody>
      </p:sp>
      <p:sp>
        <p:nvSpPr>
          <p:cNvPr id="4" name="Slide Number Placeholder 3">
            <a:extLst>
              <a:ext uri="{FF2B5EF4-FFF2-40B4-BE49-F238E27FC236}">
                <a16:creationId xmlns:a16="http://schemas.microsoft.com/office/drawing/2014/main" id="{FA1E04C9-E0B4-2422-DB93-690EF9665326}"/>
              </a:ext>
            </a:extLst>
          </p:cNvPr>
          <p:cNvSpPr>
            <a:spLocks noGrp="1"/>
          </p:cNvSpPr>
          <p:nvPr>
            <p:ph type="sldNum" sz="quarter" idx="5"/>
          </p:nvPr>
        </p:nvSpPr>
        <p:spPr/>
        <p:txBody>
          <a:bodyPr/>
          <a:lstStyle/>
          <a:p>
            <a:fld id="{3EC48297-902D-45B6-AE44-B3C4D1A23CC5}" type="slidenum">
              <a:rPr lang="en-US" smtClean="0"/>
              <a:t>42</a:t>
            </a:fld>
            <a:endParaRPr lang="en-US"/>
          </a:p>
        </p:txBody>
      </p:sp>
    </p:spTree>
    <p:extLst>
      <p:ext uri="{BB962C8B-B14F-4D97-AF65-F5344CB8AC3E}">
        <p14:creationId xmlns:p14="http://schemas.microsoft.com/office/powerpoint/2010/main" val="6500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F4E7-A14E-E333-E734-94D5DD585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507A3-AA3B-F38F-0109-E6A20BF88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FB21C-C67C-9DF8-50A9-2E0991843292}"/>
              </a:ext>
            </a:extLst>
          </p:cNvPr>
          <p:cNvSpPr>
            <a:spLocks noGrp="1"/>
          </p:cNvSpPr>
          <p:nvPr>
            <p:ph type="body" idx="1"/>
          </p:nvPr>
        </p:nvSpPr>
        <p:spPr/>
        <p:txBody>
          <a:bodyPr/>
          <a:lstStyle/>
          <a:p>
            <a:pPr marL="0" indent="0">
              <a:buFont typeface="Arial"/>
              <a:buNone/>
            </a:pPr>
            <a:endParaRPr lang="en-US" dirty="0"/>
          </a:p>
        </p:txBody>
      </p:sp>
      <p:sp>
        <p:nvSpPr>
          <p:cNvPr id="4" name="Slide Number Placeholder 3">
            <a:extLst>
              <a:ext uri="{FF2B5EF4-FFF2-40B4-BE49-F238E27FC236}">
                <a16:creationId xmlns:a16="http://schemas.microsoft.com/office/drawing/2014/main" id="{CB751D54-1E6D-0DAA-F1FB-EE352DD71373}"/>
              </a:ext>
            </a:extLst>
          </p:cNvPr>
          <p:cNvSpPr>
            <a:spLocks noGrp="1"/>
          </p:cNvSpPr>
          <p:nvPr>
            <p:ph type="sldNum" sz="quarter" idx="5"/>
          </p:nvPr>
        </p:nvSpPr>
        <p:spPr/>
        <p:txBody>
          <a:bodyPr/>
          <a:lstStyle/>
          <a:p>
            <a:fld id="{3EC48297-902D-45B6-AE44-B3C4D1A23CC5}" type="slidenum">
              <a:rPr lang="en-US" smtClean="0"/>
              <a:t>43</a:t>
            </a:fld>
            <a:endParaRPr lang="en-US"/>
          </a:p>
        </p:txBody>
      </p:sp>
    </p:spTree>
    <p:extLst>
      <p:ext uri="{BB962C8B-B14F-4D97-AF65-F5344CB8AC3E}">
        <p14:creationId xmlns:p14="http://schemas.microsoft.com/office/powerpoint/2010/main" val="2803138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44</a:t>
            </a:fld>
            <a:endParaRPr lang="en-US"/>
          </a:p>
        </p:txBody>
      </p:sp>
    </p:spTree>
    <p:extLst>
      <p:ext uri="{BB962C8B-B14F-4D97-AF65-F5344CB8AC3E}">
        <p14:creationId xmlns:p14="http://schemas.microsoft.com/office/powerpoint/2010/main" val="3269457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4E7B5-A6AE-DDFF-6AA1-944269775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659D0-C009-FF0C-C045-33F90872F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F43D6-C9D1-5F18-793E-E26D5A141A32}"/>
              </a:ext>
            </a:extLst>
          </p:cNvPr>
          <p:cNvSpPr>
            <a:spLocks noGrp="1"/>
          </p:cNvSpPr>
          <p:nvPr>
            <p:ph type="body" idx="1"/>
          </p:nvPr>
        </p:nvSpPr>
        <p:spPr/>
        <p:txBody>
          <a:bodyPr/>
          <a:lstStyle/>
          <a:p>
            <a:endParaRPr lang="en-US">
              <a:ea typeface="Calibri"/>
              <a:cs typeface="Calibri"/>
            </a:endParaRPr>
          </a:p>
        </p:txBody>
      </p:sp>
      <p:sp>
        <p:nvSpPr>
          <p:cNvPr id="4" name="Header Placeholder 3">
            <a:extLst>
              <a:ext uri="{FF2B5EF4-FFF2-40B4-BE49-F238E27FC236}">
                <a16:creationId xmlns:a16="http://schemas.microsoft.com/office/drawing/2014/main" id="{0F15C77A-6344-9F11-6064-D69D7EC8DBA7}"/>
              </a:ext>
            </a:extLst>
          </p:cNvPr>
          <p:cNvSpPr>
            <a:spLocks noGrp="1"/>
          </p:cNvSpPr>
          <p:nvPr>
            <p:ph type="hdr" sz="quarter"/>
          </p:nvPr>
        </p:nvSpPr>
        <p:spPr/>
        <p:txBody>
          <a:bodyPr/>
          <a:lstStyle/>
          <a:p>
            <a:r>
              <a:rPr lang="en-US"/>
              <a:t>DRAFT</a:t>
            </a:r>
          </a:p>
        </p:txBody>
      </p:sp>
      <p:sp>
        <p:nvSpPr>
          <p:cNvPr id="5" name="Date Placeholder 4">
            <a:extLst>
              <a:ext uri="{FF2B5EF4-FFF2-40B4-BE49-F238E27FC236}">
                <a16:creationId xmlns:a16="http://schemas.microsoft.com/office/drawing/2014/main" id="{37DE943D-556C-99C5-98D9-93E52A674755}"/>
              </a:ext>
            </a:extLst>
          </p:cNvPr>
          <p:cNvSpPr>
            <a:spLocks noGrp="1"/>
          </p:cNvSpPr>
          <p:nvPr>
            <p:ph type="dt" idx="1"/>
          </p:nvPr>
        </p:nvSpPr>
        <p:spPr/>
        <p:txBody>
          <a:bodyPr/>
          <a:lstStyle/>
          <a:p>
            <a:r>
              <a:rPr lang="en-US"/>
              <a:t>2/26/2024</a:t>
            </a:r>
          </a:p>
        </p:txBody>
      </p:sp>
      <p:sp>
        <p:nvSpPr>
          <p:cNvPr id="6" name="Slide Number Placeholder 5">
            <a:extLst>
              <a:ext uri="{FF2B5EF4-FFF2-40B4-BE49-F238E27FC236}">
                <a16:creationId xmlns:a16="http://schemas.microsoft.com/office/drawing/2014/main" id="{5F3483FE-DB1A-142A-3755-5864FB559810}"/>
              </a:ext>
            </a:extLst>
          </p:cNvPr>
          <p:cNvSpPr>
            <a:spLocks noGrp="1"/>
          </p:cNvSpPr>
          <p:nvPr>
            <p:ph type="sldNum" sz="quarter" idx="5"/>
          </p:nvPr>
        </p:nvSpPr>
        <p:spPr/>
        <p:txBody>
          <a:bodyPr/>
          <a:lstStyle/>
          <a:p>
            <a:fld id="{74989D15-EF20-4527-A523-144BACD5384A}" type="slidenum">
              <a:rPr lang="en-US"/>
              <a:t>45</a:t>
            </a:fld>
            <a:endParaRPr lang="en-US"/>
          </a:p>
        </p:txBody>
      </p:sp>
    </p:spTree>
    <p:extLst>
      <p:ext uri="{BB962C8B-B14F-4D97-AF65-F5344CB8AC3E}">
        <p14:creationId xmlns:p14="http://schemas.microsoft.com/office/powerpoint/2010/main" val="87402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6</a:t>
            </a:fld>
            <a:endParaRPr lang="en-US"/>
          </a:p>
        </p:txBody>
      </p:sp>
    </p:spTree>
    <p:extLst>
      <p:ext uri="{BB962C8B-B14F-4D97-AF65-F5344CB8AC3E}">
        <p14:creationId xmlns:p14="http://schemas.microsoft.com/office/powerpoint/2010/main" val="261258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7</a:t>
            </a:fld>
            <a:endParaRPr lang="en-US"/>
          </a:p>
        </p:txBody>
      </p:sp>
    </p:spTree>
    <p:extLst>
      <p:ext uri="{BB962C8B-B14F-4D97-AF65-F5344CB8AC3E}">
        <p14:creationId xmlns:p14="http://schemas.microsoft.com/office/powerpoint/2010/main" val="417953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8</a:t>
            </a:fld>
            <a:endParaRPr lang="en-US"/>
          </a:p>
        </p:txBody>
      </p:sp>
    </p:spTree>
    <p:extLst>
      <p:ext uri="{BB962C8B-B14F-4D97-AF65-F5344CB8AC3E}">
        <p14:creationId xmlns:p14="http://schemas.microsoft.com/office/powerpoint/2010/main" val="291798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162320"/>
              </a:solidFill>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10</a:t>
            </a:fld>
            <a:endParaRPr lang="en-US"/>
          </a:p>
        </p:txBody>
      </p:sp>
    </p:spTree>
    <p:extLst>
      <p:ext uri="{BB962C8B-B14F-4D97-AF65-F5344CB8AC3E}">
        <p14:creationId xmlns:p14="http://schemas.microsoft.com/office/powerpoint/2010/main" val="165935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11</a:t>
            </a:fld>
            <a:endParaRPr lang="en-US"/>
          </a:p>
        </p:txBody>
      </p:sp>
    </p:spTree>
    <p:extLst>
      <p:ext uri="{BB962C8B-B14F-4D97-AF65-F5344CB8AC3E}">
        <p14:creationId xmlns:p14="http://schemas.microsoft.com/office/powerpoint/2010/main" val="402270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13</a:t>
            </a:fld>
            <a:endParaRPr lang="en-US"/>
          </a:p>
        </p:txBody>
      </p:sp>
    </p:spTree>
    <p:extLst>
      <p:ext uri="{BB962C8B-B14F-4D97-AF65-F5344CB8AC3E}">
        <p14:creationId xmlns:p14="http://schemas.microsoft.com/office/powerpoint/2010/main" val="181633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14</a:t>
            </a:fld>
            <a:endParaRPr lang="en-US"/>
          </a:p>
        </p:txBody>
      </p:sp>
    </p:spTree>
    <p:extLst>
      <p:ext uri="{BB962C8B-B14F-4D97-AF65-F5344CB8AC3E}">
        <p14:creationId xmlns:p14="http://schemas.microsoft.com/office/powerpoint/2010/main" val="3887372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7CF6-E33C-A56C-7D3A-96C4FDB8781D}"/>
              </a:ext>
            </a:extLst>
          </p:cNvPr>
          <p:cNvSpPr>
            <a:spLocks noGrp="1" noRot="1" noMove="1" noResize="1" noEditPoints="1" noAdjustHandles="1" noChangeArrowheads="1" noChangeShapeType="1"/>
          </p:cNvSpPr>
          <p:nvPr>
            <p:ph type="ctrTitle"/>
          </p:nvPr>
        </p:nvSpPr>
        <p:spPr>
          <a:xfrm>
            <a:off x="838200" y="1828800"/>
            <a:ext cx="10515600" cy="1905000"/>
          </a:xfrm>
        </p:spPr>
        <p:txBody>
          <a:bodyPr anchor="b">
            <a:normAutofit/>
          </a:bodyPr>
          <a:lstStyle>
            <a:lvl1pPr algn="ctr">
              <a:defRPr sz="5000" b="1">
                <a:solidFill>
                  <a:srgbClr val="2D464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27" name="Straight Connector 26">
            <a:extLst>
              <a:ext uri="{FF2B5EF4-FFF2-40B4-BE49-F238E27FC236}">
                <a16:creationId xmlns:a16="http://schemas.microsoft.com/office/drawing/2014/main" id="{2A794E50-32E3-B3EE-7CA9-2F9E490325E2}"/>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64B26C23-B0D8-70E8-E0CA-D709A6967694}"/>
              </a:ext>
            </a:extLst>
          </p:cNvPr>
          <p:cNvSpPr>
            <a:spLocks noGrp="1" noRot="1" noMove="1" noResize="1" noEditPoints="1" noAdjustHandles="1" noChangeArrowheads="1" noChangeShapeType="1"/>
          </p:cNvSpPr>
          <p:nvPr>
            <p:ph type="subTitle" idx="1"/>
          </p:nvPr>
        </p:nvSpPr>
        <p:spPr>
          <a:xfrm>
            <a:off x="838200" y="3931675"/>
            <a:ext cx="10515600" cy="761170"/>
          </a:xfrm>
        </p:spPr>
        <p:txBody>
          <a:bodyPr anchor="ctr"/>
          <a:lstStyle>
            <a:lvl1pPr marL="0" indent="0" algn="ctr">
              <a:buNone/>
              <a:defRPr sz="2400" spc="3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Box 6">
            <a:extLst>
              <a:ext uri="{FF2B5EF4-FFF2-40B4-BE49-F238E27FC236}">
                <a16:creationId xmlns:a16="http://schemas.microsoft.com/office/drawing/2014/main" id="{852C824C-CC12-E683-38BA-6B47783663CE}"/>
              </a:ext>
            </a:extLst>
          </p:cNvPr>
          <p:cNvSpPr txBox="1">
            <a:spLocks noGrp="1" noRot="1" noMove="1" noResize="1" noEditPoints="1" noAdjustHandles="1" noChangeArrowheads="1" noChangeShapeType="1"/>
          </p:cNvSpPr>
          <p:nvPr userDrawn="1"/>
        </p:nvSpPr>
        <p:spPr>
          <a:xfrm>
            <a:off x="838200" y="5422143"/>
            <a:ext cx="7290933" cy="761170"/>
          </a:xfrm>
          <a:prstGeom prst="rect">
            <a:avLst/>
          </a:prstGeom>
        </p:spPr>
        <p:txBody>
          <a:bodyPr wrap="square" lIns="0" tIns="0" rIns="0" bIns="0" rtlCol="0" anchor="t">
            <a:spAutoFit/>
          </a:bodyPr>
          <a:lstStyle/>
          <a:p>
            <a:pPr algn="l">
              <a:lnSpc>
                <a:spcPts val="3000"/>
              </a:lnSpc>
            </a:pPr>
            <a:r>
              <a:rPr lang="en-US" sz="2400">
                <a:solidFill>
                  <a:srgbClr val="2D4641"/>
                </a:solidFill>
                <a:latin typeface="Arial" panose="020B0604020202020204" pitchFamily="34" charset="0"/>
                <a:ea typeface="Verdana" panose="020B0604030504040204" pitchFamily="34" charset="0"/>
                <a:cs typeface="Arial" panose="020B0604020202020204" pitchFamily="34" charset="0"/>
                <a:sym typeface="DM Sans"/>
              </a:rPr>
              <a:t>Nutrition Services Division (NSD)</a:t>
            </a:r>
          </a:p>
          <a:p>
            <a:pPr algn="l">
              <a:lnSpc>
                <a:spcPts val="3000"/>
              </a:lnSpc>
            </a:pPr>
            <a:r>
              <a:rPr lang="en-US" sz="2400">
                <a:solidFill>
                  <a:srgbClr val="2D4641"/>
                </a:solidFill>
                <a:latin typeface="Arial" panose="020B0604020202020204" pitchFamily="34" charset="0"/>
                <a:ea typeface="Verdana" panose="020B0604030504040204" pitchFamily="34" charset="0"/>
                <a:cs typeface="Arial" panose="020B0604020202020204" pitchFamily="34" charset="0"/>
                <a:sym typeface="DM Sans"/>
              </a:rPr>
              <a:t>California Department of Education (CDE)</a:t>
            </a:r>
          </a:p>
        </p:txBody>
      </p:sp>
      <p:sp>
        <p:nvSpPr>
          <p:cNvPr id="4" name="Date Placeholder 3">
            <a:extLst>
              <a:ext uri="{FF2B5EF4-FFF2-40B4-BE49-F238E27FC236}">
                <a16:creationId xmlns:a16="http://schemas.microsoft.com/office/drawing/2014/main" id="{ED1B6009-1AD9-117D-1CF6-0FF1024C381D}"/>
              </a:ext>
            </a:extLst>
          </p:cNvPr>
          <p:cNvSpPr>
            <a:spLocks noGrp="1" noRot="1" noMove="1" noResize="1" noEditPoints="1" noAdjustHandles="1" noChangeArrowheads="1" noChangeShapeType="1"/>
          </p:cNvSpPr>
          <p:nvPr>
            <p:ph type="dt" sz="half" idx="10"/>
          </p:nvPr>
        </p:nvSpPr>
        <p:spPr>
          <a:xfrm>
            <a:off x="838200" y="6356350"/>
            <a:ext cx="2743200" cy="365125"/>
          </a:xfrm>
          <a:prstGeom prst="rect">
            <a:avLst/>
          </a:prstGeom>
        </p:spPr>
        <p:txBody>
          <a:bodyPr/>
          <a:lstStyle/>
          <a:p>
            <a:fld id="{45EC9120-47E0-41C4-AB92-E034E4D9DADF}" type="datetimeFigureOut">
              <a:rPr lang="en-US" smtClean="0"/>
              <a:pPr/>
              <a:t>5/20/2026</a:t>
            </a:fld>
            <a:endParaRPr lang="en-US"/>
          </a:p>
        </p:txBody>
      </p:sp>
      <p:pic>
        <p:nvPicPr>
          <p:cNvPr id="5" name="CDE Logo" descr="A logo of a department of education&#10;&#10;Description automatically generated">
            <a:extLst>
              <a:ext uri="{FF2B5EF4-FFF2-40B4-BE49-F238E27FC236}">
                <a16:creationId xmlns:a16="http://schemas.microsoft.com/office/drawing/2014/main" id="{71133F81-9F90-4701-E9DA-6B10336D95A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10600" y="5327845"/>
            <a:ext cx="826067" cy="826067"/>
          </a:xfrm>
          <a:prstGeom prst="rect">
            <a:avLst/>
          </a:prstGeom>
        </p:spPr>
      </p:pic>
      <p:cxnSp>
        <p:nvCxnSpPr>
          <p:cNvPr id="6" name="Straight Connector 5">
            <a:extLst>
              <a:ext uri="{FF2B5EF4-FFF2-40B4-BE49-F238E27FC236}">
                <a16:creationId xmlns:a16="http://schemas.microsoft.com/office/drawing/2014/main" id="{ECCC7EE9-45B2-3722-EEC1-78EE7CD1FD66}"/>
              </a:ext>
            </a:extLst>
          </p:cNvPr>
          <p:cNvCxnSpPr>
            <a:cxnSpLocks/>
          </p:cNvCxnSpPr>
          <p:nvPr userDrawn="1"/>
        </p:nvCxnSpPr>
        <p:spPr>
          <a:xfrm>
            <a:off x="9677400" y="5392742"/>
            <a:ext cx="0" cy="667892"/>
          </a:xfrm>
          <a:prstGeom prst="line">
            <a:avLst/>
          </a:prstGeom>
          <a:ln w="6350"/>
        </p:spPr>
        <p:style>
          <a:lnRef idx="1">
            <a:schemeClr val="dk1"/>
          </a:lnRef>
          <a:fillRef idx="0">
            <a:schemeClr val="dk1"/>
          </a:fillRef>
          <a:effectRef idx="0">
            <a:schemeClr val="dk1"/>
          </a:effectRef>
          <a:fontRef idx="minor">
            <a:schemeClr val="tx1"/>
          </a:fontRef>
        </p:style>
      </p:cxnSp>
      <p:pic>
        <p:nvPicPr>
          <p:cNvPr id="7" name="NSD Logo" descr="A group of fruit with letters&#10;&#10;Description automatically generated">
            <a:extLst>
              <a:ext uri="{FF2B5EF4-FFF2-40B4-BE49-F238E27FC236}">
                <a16:creationId xmlns:a16="http://schemas.microsoft.com/office/drawing/2014/main" id="{A32E4638-26AD-7FDF-8159-5B420B87DDB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918134" y="5327845"/>
            <a:ext cx="1511865" cy="826067"/>
          </a:xfrm>
          <a:prstGeom prst="rect">
            <a:avLst/>
          </a:prstGeom>
        </p:spPr>
      </p:pic>
    </p:spTree>
    <p:extLst>
      <p:ext uri="{BB962C8B-B14F-4D97-AF65-F5344CB8AC3E}">
        <p14:creationId xmlns:p14="http://schemas.microsoft.com/office/powerpoint/2010/main" val="718844136"/>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3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hasCustomPrompt="1"/>
          </p:nvPr>
        </p:nvSpPr>
        <p:spPr>
          <a:xfrm>
            <a:off x="839788" y="1828800"/>
            <a:ext cx="5157787" cy="676274"/>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2624927"/>
            <a:ext cx="5157787" cy="3242472"/>
          </a:xfrm>
        </p:spPr>
        <p:txBody>
          <a:bodyPr/>
          <a:lstStyle>
            <a:lvl1pPr>
              <a:defRPr sz="2800">
                <a:solidFill>
                  <a:schemeClr val="tx1">
                    <a:lumMod val="50000"/>
                  </a:schemeClr>
                </a:solidFill>
                <a:latin typeface="Arial" panose="020B0604020202020204" pitchFamily="34" charset="0"/>
                <a:cs typeface="Arial" panose="020B0604020202020204" pitchFamily="34" charset="0"/>
              </a:defRPr>
            </a:lvl1pPr>
            <a:lvl2pPr>
              <a:defRPr>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EA297D-A887-93E4-921B-749CDF4E8FBC}"/>
              </a:ext>
            </a:extLst>
          </p:cNvPr>
          <p:cNvSpPr>
            <a:spLocks noGrp="1" noRot="1" noMove="1" noResize="1" noEditPoints="1" noAdjustHandles="1" noChangeArrowheads="1" noChangeShapeType="1"/>
          </p:cNvSpPr>
          <p:nvPr>
            <p:ph type="body" sz="quarter" idx="3" hasCustomPrompt="1"/>
          </p:nvPr>
        </p:nvSpPr>
        <p:spPr>
          <a:xfrm>
            <a:off x="6172200" y="1828799"/>
            <a:ext cx="5183188" cy="676275"/>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a:extLst>
              <a:ext uri="{FF2B5EF4-FFF2-40B4-BE49-F238E27FC236}">
                <a16:creationId xmlns:a16="http://schemas.microsoft.com/office/drawing/2014/main" id="{07E812C8-2692-E9A0-D8C4-6160362E839E}"/>
              </a:ext>
            </a:extLst>
          </p:cNvPr>
          <p:cNvSpPr>
            <a:spLocks noGrp="1" noRot="1" noMove="1" noResize="1" noEditPoints="1" noAdjustHandles="1" noChangeArrowheads="1" noChangeShapeType="1"/>
          </p:cNvSpPr>
          <p:nvPr>
            <p:ph sz="quarter" idx="4"/>
          </p:nvPr>
        </p:nvSpPr>
        <p:spPr>
          <a:xfrm>
            <a:off x="6172200" y="2624927"/>
            <a:ext cx="5183188" cy="3242472"/>
          </a:xfrm>
        </p:spPr>
        <p:txBody>
          <a:bodyPr/>
          <a:lstStyle>
            <a:lvl1pPr>
              <a:defRPr sz="2800">
                <a:solidFill>
                  <a:schemeClr val="tx1">
                    <a:lumMod val="50000"/>
                  </a:schemeClr>
                </a:solidFill>
                <a:latin typeface="Arial" panose="020B0604020202020204" pitchFamily="34" charset="0"/>
                <a:cs typeface="Arial" panose="020B0604020202020204" pitchFamily="34" charset="0"/>
              </a:defRPr>
            </a:lvl1pPr>
            <a:lvl2pPr>
              <a:defRPr>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4AE1F2AE-AF6C-61C0-24C8-641BEED2D4D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50664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325590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11" name="Content Placeholder 3">
            <a:extLst>
              <a:ext uri="{FF2B5EF4-FFF2-40B4-BE49-F238E27FC236}">
                <a16:creationId xmlns:a16="http://schemas.microsoft.com/office/drawing/2014/main" id="{B689A8E4-4CAA-ED31-C1FA-E43134F1342D}"/>
              </a:ext>
            </a:extLst>
          </p:cNvPr>
          <p:cNvSpPr>
            <a:spLocks noGrp="1" noRot="1" noMove="1" noResize="1" noEditPoints="1" noAdjustHandles="1" noChangeArrowheads="1" noChangeShapeType="1"/>
          </p:cNvSpPr>
          <p:nvPr>
            <p:ph sz="half" idx="18"/>
          </p:nvPr>
        </p:nvSpPr>
        <p:spPr>
          <a:xfrm>
            <a:off x="3506259" y="1841578"/>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4" name="Content Placeholder 3">
            <a:extLst>
              <a:ext uri="{FF2B5EF4-FFF2-40B4-BE49-F238E27FC236}">
                <a16:creationId xmlns:a16="http://schemas.microsoft.com/office/drawing/2014/main" id="{28CE0E48-2F28-207C-B20A-42C9252A2E8B}"/>
              </a:ext>
            </a:extLst>
          </p:cNvPr>
          <p:cNvSpPr>
            <a:spLocks noGrp="1" noRot="1" noMove="1" noResize="1" noEditPoints="1" noAdjustHandles="1" noChangeArrowheads="1" noChangeShapeType="1"/>
          </p:cNvSpPr>
          <p:nvPr>
            <p:ph sz="half" idx="20"/>
          </p:nvPr>
        </p:nvSpPr>
        <p:spPr>
          <a:xfrm>
            <a:off x="6172730" y="1828801"/>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6" name="Content Placeholder 3">
            <a:extLst>
              <a:ext uri="{FF2B5EF4-FFF2-40B4-BE49-F238E27FC236}">
                <a16:creationId xmlns:a16="http://schemas.microsoft.com/office/drawing/2014/main" id="{2089A23D-ACA4-0DBB-6556-B312E64183D1}"/>
              </a:ext>
            </a:extLst>
          </p:cNvPr>
          <p:cNvSpPr>
            <a:spLocks noGrp="1" noRot="1" noMove="1" noResize="1" noEditPoints="1" noAdjustHandles="1" noChangeArrowheads="1" noChangeShapeType="1"/>
          </p:cNvSpPr>
          <p:nvPr>
            <p:ph sz="half" idx="22"/>
          </p:nvPr>
        </p:nvSpPr>
        <p:spPr>
          <a:xfrm>
            <a:off x="8839200" y="1828801"/>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306077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3198812" cy="1844713"/>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6" name="Content Placeholder 3">
            <a:extLst>
              <a:ext uri="{FF2B5EF4-FFF2-40B4-BE49-F238E27FC236}">
                <a16:creationId xmlns:a16="http://schemas.microsoft.com/office/drawing/2014/main" id="{4FB66D9B-0D26-199F-4E0C-54C74AE3B131}"/>
              </a:ext>
            </a:extLst>
          </p:cNvPr>
          <p:cNvSpPr>
            <a:spLocks noGrp="1" noRot="1" noMove="1" noResize="1" noEditPoints="1" noAdjustHandles="1" noChangeArrowheads="1" noChangeShapeType="1"/>
          </p:cNvSpPr>
          <p:nvPr>
            <p:ph sz="half" idx="18"/>
          </p:nvPr>
        </p:nvSpPr>
        <p:spPr>
          <a:xfrm>
            <a:off x="4496594" y="1839156"/>
            <a:ext cx="3198812" cy="1847135"/>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0" name="Content Placeholder 3">
            <a:extLst>
              <a:ext uri="{FF2B5EF4-FFF2-40B4-BE49-F238E27FC236}">
                <a16:creationId xmlns:a16="http://schemas.microsoft.com/office/drawing/2014/main" id="{E256C92E-E375-ECC3-6988-C33A526A0C71}"/>
              </a:ext>
            </a:extLst>
          </p:cNvPr>
          <p:cNvSpPr>
            <a:spLocks noGrp="1" noRot="1" noMove="1" noResize="1" noEditPoints="1" noAdjustHandles="1" noChangeArrowheads="1" noChangeShapeType="1"/>
          </p:cNvSpPr>
          <p:nvPr>
            <p:ph sz="half" idx="19"/>
          </p:nvPr>
        </p:nvSpPr>
        <p:spPr>
          <a:xfrm>
            <a:off x="8153400" y="1837944"/>
            <a:ext cx="3198812" cy="1849557"/>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959978"/>
            <a:ext cx="3198812" cy="1844713"/>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957556"/>
            <a:ext cx="3198812" cy="1847135"/>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955134"/>
            <a:ext cx="3198812" cy="1849557"/>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6143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titles + 3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p:nvPr>
        </p:nvSpPr>
        <p:spPr>
          <a:xfrm>
            <a:off x="839788"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18" name="Text Placeholder 2">
            <a:extLst>
              <a:ext uri="{FF2B5EF4-FFF2-40B4-BE49-F238E27FC236}">
                <a16:creationId xmlns:a16="http://schemas.microsoft.com/office/drawing/2014/main" id="{5FF81FCC-C147-27D9-236A-7515C22EFA13}"/>
              </a:ext>
            </a:extLst>
          </p:cNvPr>
          <p:cNvSpPr>
            <a:spLocks noGrp="1" noRot="1" noMove="1" noResize="1" noEditPoints="1" noAdjustHandles="1" noChangeArrowheads="1" noChangeShapeType="1"/>
          </p:cNvSpPr>
          <p:nvPr>
            <p:ph type="body" idx="13"/>
          </p:nvPr>
        </p:nvSpPr>
        <p:spPr>
          <a:xfrm>
            <a:off x="4496594"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20" name="Text Placeholder 2">
            <a:extLst>
              <a:ext uri="{FF2B5EF4-FFF2-40B4-BE49-F238E27FC236}">
                <a16:creationId xmlns:a16="http://schemas.microsoft.com/office/drawing/2014/main" id="{0A729D12-62A4-4543-5729-21CB0101C5FD}"/>
              </a:ext>
            </a:extLst>
          </p:cNvPr>
          <p:cNvSpPr>
            <a:spLocks noGrp="1" noRot="1" noMove="1" noResize="1" noEditPoints="1" noAdjustHandles="1" noChangeArrowheads="1" noChangeShapeType="1"/>
          </p:cNvSpPr>
          <p:nvPr>
            <p:ph type="body" idx="15"/>
          </p:nvPr>
        </p:nvSpPr>
        <p:spPr>
          <a:xfrm>
            <a:off x="8153400"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1033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941-8DBC-C0B9-ABCE-C2A2EB21A9F0}"/>
              </a:ext>
            </a:extLst>
          </p:cNvPr>
          <p:cNvSpPr>
            <a:spLocks noGrp="1" noRot="1" noMove="1" noResize="1" noEditPoints="1" noAdjustHandles="1" noChangeArrowheads="1" noChangeShapeType="1"/>
          </p:cNvSpPr>
          <p:nvPr>
            <p:ph type="title"/>
          </p:nvPr>
        </p:nvSpPr>
        <p:spPr>
          <a:xfrm>
            <a:off x="839788" y="685798"/>
            <a:ext cx="3932237" cy="990601"/>
          </a:xfrm>
        </p:spPr>
        <p:txBody>
          <a:bodyPr anchor="ctr"/>
          <a:lstStyle>
            <a:lvl1pPr>
              <a:defRPr sz="3200">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0298CC55-C5B9-88F6-4CEE-DC275A16C1D3}"/>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52FAC39D-1382-D323-39EF-4B23C9A3330F}"/>
              </a:ext>
            </a:extLst>
          </p:cNvPr>
          <p:cNvSpPr>
            <a:spLocks noGrp="1" noRot="1" noMove="1" noResize="1" noEditPoints="1" noAdjustHandles="1" noChangeArrowheads="1" noChangeShapeType="1"/>
          </p:cNvSpPr>
          <p:nvPr>
            <p:ph type="body" sz="half" idx="2"/>
          </p:nvPr>
        </p:nvSpPr>
        <p:spPr>
          <a:xfrm>
            <a:off x="839788" y="1828800"/>
            <a:ext cx="3932237" cy="40401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C29273A0-DA21-CED3-4909-A9979F9881A7}"/>
              </a:ext>
            </a:extLst>
          </p:cNvPr>
          <p:cNvSpPr>
            <a:spLocks noGrp="1" noRot="1" noMove="1" noResize="1" noEditPoints="1" noAdjustHandles="1" noChangeArrowheads="1" noChangeShapeType="1"/>
          </p:cNvSpPr>
          <p:nvPr>
            <p:ph type="pic" idx="1"/>
          </p:nvPr>
        </p:nvSpPr>
        <p:spPr>
          <a:xfrm>
            <a:off x="5183188" y="685799"/>
            <a:ext cx="6172200" cy="51752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D96AC8F4-FC85-2183-F545-136846FD9129}"/>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12" name="NSD Icon" descr="A yellow circle with black background&#10;&#10;Description automatically generated">
            <a:extLst>
              <a:ext uri="{FF2B5EF4-FFF2-40B4-BE49-F238E27FC236}">
                <a16:creationId xmlns:a16="http://schemas.microsoft.com/office/drawing/2014/main" id="{545CBED0-A0CD-E496-D500-E12C77278B23}"/>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722419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B0B3-2B9C-0EEE-4620-D5AE1B54D6C7}"/>
              </a:ext>
            </a:extLst>
          </p:cNvPr>
          <p:cNvSpPr>
            <a:spLocks noGrp="1"/>
          </p:cNvSpPr>
          <p:nvPr>
            <p:ph type="title"/>
          </p:nvPr>
        </p:nvSpPr>
        <p:spPr>
          <a:xfrm>
            <a:off x="839788" y="685800"/>
            <a:ext cx="3932237" cy="990600"/>
          </a:xfrm>
        </p:spPr>
        <p:txBody>
          <a:bodyPr anchor="ctr"/>
          <a:lstStyle>
            <a:lvl1pPr>
              <a:defRPr sz="3200">
                <a:latin typeface="Arial" panose="020B0604020202020204" pitchFamily="34" charset="0"/>
                <a:cs typeface="Arial" panose="020B0604020202020204" pitchFamily="34"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C654CDD7-4E13-94E9-FC4E-4A78FC3C8E1C}"/>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870787D7-03AC-1565-BE9C-A5E61CC0EB8A}"/>
              </a:ext>
            </a:extLst>
          </p:cNvPr>
          <p:cNvSpPr>
            <a:spLocks noGrp="1"/>
          </p:cNvSpPr>
          <p:nvPr>
            <p:ph type="body" sz="half" idx="2"/>
          </p:nvPr>
        </p:nvSpPr>
        <p:spPr>
          <a:xfrm>
            <a:off x="839788" y="1828800"/>
            <a:ext cx="3932237" cy="4040188"/>
          </a:xfrm>
        </p:spPr>
        <p:txBody>
          <a:bodyPr/>
          <a:lstStyle>
            <a:lvl1pPr marL="0" indent="0">
              <a:buNone/>
              <a:defRPr sz="2400">
                <a:solidFill>
                  <a:schemeClr val="tx1">
                    <a:lumMod val="5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EBEB139-6382-A25B-EB0C-CFBAD85A98E7}"/>
              </a:ext>
            </a:extLst>
          </p:cNvPr>
          <p:cNvSpPr>
            <a:spLocks noGrp="1"/>
          </p:cNvSpPr>
          <p:nvPr>
            <p:ph idx="1"/>
          </p:nvPr>
        </p:nvSpPr>
        <p:spPr>
          <a:xfrm>
            <a:off x="5183188" y="685799"/>
            <a:ext cx="6172200" cy="5175251"/>
          </a:xfrm>
        </p:spPr>
        <p:txBody>
          <a:bodyPr/>
          <a:lstStyle>
            <a:lvl1pPr>
              <a:defRPr sz="3200">
                <a:latin typeface="Arial" panose="020B0604020202020204" pitchFamily="34" charset="0"/>
                <a:cs typeface="Arial" panose="020B0604020202020204" pitchFamily="34" charset="0"/>
              </a:defRPr>
            </a:lvl1pPr>
            <a:lvl2pPr>
              <a:defRPr sz="28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CECD7D8-842E-E9EB-B69D-94B07D4D48C7}"/>
              </a:ext>
            </a:extLst>
          </p:cNvPr>
          <p:cNvSpPr>
            <a:spLocks noGrp="1"/>
          </p:cNvSpPr>
          <p:nvPr>
            <p:ph type="ftr" sz="quarter" idx="11"/>
          </p:nvPr>
        </p:nvSpPr>
        <p:spPr/>
        <p:txBody>
          <a:bodyPr/>
          <a:lstStyle/>
          <a:p>
            <a:endParaRPr lang="en-US"/>
          </a:p>
        </p:txBody>
      </p:sp>
      <p:pic>
        <p:nvPicPr>
          <p:cNvPr id="10" name="NSD Icon" descr="A yellow circle with black background&#10;&#10;Description automatically generated">
            <a:extLst>
              <a:ext uri="{FF2B5EF4-FFF2-40B4-BE49-F238E27FC236}">
                <a16:creationId xmlns:a16="http://schemas.microsoft.com/office/drawing/2014/main" id="{D028867C-7B1C-E201-3D53-092CB5CA6A5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88537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88A2-9C4B-750C-A355-44BF6E264CF9}"/>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5" name="Straight Connector 4">
            <a:extLst>
              <a:ext uri="{FF2B5EF4-FFF2-40B4-BE49-F238E27FC236}">
                <a16:creationId xmlns:a16="http://schemas.microsoft.com/office/drawing/2014/main" id="{489F841B-00E9-EB05-4C39-655140B507CB}"/>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graphicFrame>
        <p:nvGraphicFramePr>
          <p:cNvPr id="11" name="Table 10">
            <a:extLst>
              <a:ext uri="{FF2B5EF4-FFF2-40B4-BE49-F238E27FC236}">
                <a16:creationId xmlns:a16="http://schemas.microsoft.com/office/drawing/2014/main" id="{54070F89-5831-0DDA-63B7-E2F39E3F220C}"/>
              </a:ext>
            </a:extLst>
          </p:cNvPr>
          <p:cNvGraphicFramePr>
            <a:graphicFrameLocks noGrp="1"/>
          </p:cNvGraphicFramePr>
          <p:nvPr userDrawn="1">
            <p:extLst>
              <p:ext uri="{D42A27DB-BD31-4B8C-83A1-F6EECF244321}">
                <p14:modId xmlns:p14="http://schemas.microsoft.com/office/powerpoint/2010/main" val="2666758958"/>
              </p:ext>
            </p:extLst>
          </p:nvPr>
        </p:nvGraphicFramePr>
        <p:xfrm>
          <a:off x="2032000" y="1828800"/>
          <a:ext cx="8127999" cy="185420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504652454"/>
                    </a:ext>
                  </a:extLst>
                </a:gridCol>
                <a:gridCol w="2709333">
                  <a:extLst>
                    <a:ext uri="{9D8B030D-6E8A-4147-A177-3AD203B41FA5}">
                      <a16:colId xmlns:a16="http://schemas.microsoft.com/office/drawing/2014/main" val="2881160910"/>
                    </a:ext>
                  </a:extLst>
                </a:gridCol>
                <a:gridCol w="2709333">
                  <a:extLst>
                    <a:ext uri="{9D8B030D-6E8A-4147-A177-3AD203B41FA5}">
                      <a16:colId xmlns:a16="http://schemas.microsoft.com/office/drawing/2014/main" val="397686991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98533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63437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2505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040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44053"/>
                  </a:ext>
                </a:extLst>
              </a:tr>
            </a:tbl>
          </a:graphicData>
        </a:graphic>
      </p:graphicFrame>
      <p:sp>
        <p:nvSpPr>
          <p:cNvPr id="4" name="Footer Placeholder 3">
            <a:extLst>
              <a:ext uri="{FF2B5EF4-FFF2-40B4-BE49-F238E27FC236}">
                <a16:creationId xmlns:a16="http://schemas.microsoft.com/office/drawing/2014/main" id="{86454F9A-7433-5FD3-2A61-2F404715D2DE}"/>
              </a:ext>
            </a:extLst>
          </p:cNvPr>
          <p:cNvSpPr>
            <a:spLocks noGrp="1"/>
          </p:cNvSpPr>
          <p:nvPr>
            <p:ph type="ftr" sz="quarter" idx="11"/>
          </p:nvPr>
        </p:nvSpPr>
        <p:spPr/>
        <p:txBody>
          <a:bodyPr/>
          <a:lstStyle/>
          <a:p>
            <a:endParaRPr lang="en-US"/>
          </a:p>
        </p:txBody>
      </p:sp>
      <p:pic>
        <p:nvPicPr>
          <p:cNvPr id="8" name="NSD Icon" descr="A yellow circle with black background&#10;&#10;Description automatically generated">
            <a:extLst>
              <a:ext uri="{FF2B5EF4-FFF2-40B4-BE49-F238E27FC236}">
                <a16:creationId xmlns:a16="http://schemas.microsoft.com/office/drawing/2014/main" id="{E0C2BDFA-5D76-6E2C-029A-1143C01B26FE}"/>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624659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 Regula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D9A715-443C-508B-97B1-BBBF0DB6A01D}"/>
              </a:ext>
            </a:extLst>
          </p:cNvPr>
          <p:cNvSpPr>
            <a:spLocks noGrp="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F5178586-4B3F-FDCA-64FE-2A06F1ABB54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0019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 Shield Green">
    <p:bg>
      <p:bgPr>
        <a:solidFill>
          <a:schemeClr val="tx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FD5CF2C-FD9A-640E-6197-B14F60713558}"/>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pic>
        <p:nvPicPr>
          <p:cNvPr id="11" name="NSD Icon" descr="A yellow circle with black background&#10;&#10;Description automatically generated">
            <a:extLst>
              <a:ext uri="{FF2B5EF4-FFF2-40B4-BE49-F238E27FC236}">
                <a16:creationId xmlns:a16="http://schemas.microsoft.com/office/drawing/2014/main" id="{80500219-D853-3327-E00C-646BB20748B5}"/>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05141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b="0" dirty="0">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8200" y="3758637"/>
            <a:ext cx="10509250" cy="701675"/>
          </a:xfrm>
        </p:spPr>
        <p:txBody>
          <a:bodyPr anchor="ctr">
            <a:normAutofit/>
          </a:bodyPr>
          <a:lstStyle>
            <a:lvl1pPr marL="0" indent="0" algn="ctr">
              <a:buNone/>
              <a:defRPr lang="en-US" sz="2400" spc="300" smtClean="0">
                <a:solidFill>
                  <a:schemeClr val="tx1">
                    <a:lumMod val="5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439147624"/>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esentation Close Oout Slide">
    <p:spTree>
      <p:nvGrpSpPr>
        <p:cNvPr id="1" name=""/>
        <p:cNvGrpSpPr/>
        <p:nvPr/>
      </p:nvGrpSpPr>
      <p:grpSpPr>
        <a:xfrm>
          <a:off x="0" y="0"/>
          <a:ext cx="0" cy="0"/>
          <a:chOff x="0" y="0"/>
          <a:chExt cx="0" cy="0"/>
        </a:xfrm>
      </p:grpSpPr>
      <p:sp>
        <p:nvSpPr>
          <p:cNvPr id="14" name="TextBox 5">
            <a:extLst>
              <a:ext uri="{FF2B5EF4-FFF2-40B4-BE49-F238E27FC236}">
                <a16:creationId xmlns:a16="http://schemas.microsoft.com/office/drawing/2014/main" id="{ECDA8AB4-BD40-83D5-D626-602777BD1353}"/>
              </a:ext>
            </a:extLst>
          </p:cNvPr>
          <p:cNvSpPr txBox="1">
            <a:spLocks noGrp="1" noRot="1" noMove="1" noResize="1" noEditPoints="1" noAdjustHandles="1" noChangeArrowheads="1" noChangeShapeType="1"/>
          </p:cNvSpPr>
          <p:nvPr userDrawn="1"/>
        </p:nvSpPr>
        <p:spPr>
          <a:xfrm>
            <a:off x="4824597" y="3898380"/>
            <a:ext cx="2542805" cy="186846"/>
          </a:xfrm>
          <a:prstGeom prst="rect">
            <a:avLst/>
          </a:prstGeom>
        </p:spPr>
        <p:txBody>
          <a:bodyPr lIns="0" tIns="0" rIns="0" bIns="0" rtlCol="0" anchor="t">
            <a:spAutoFit/>
          </a:bodyPr>
          <a:lstStyle/>
          <a:p>
            <a:pPr marL="0" lvl="0" indent="0" algn="ctr">
              <a:lnSpc>
                <a:spcPts val="1440"/>
              </a:lnSpc>
            </a:pPr>
            <a:r>
              <a:rPr lang="en-US" spc="150">
                <a:solidFill>
                  <a:srgbClr val="2D4641"/>
                </a:solidFill>
                <a:latin typeface="+mj-lt"/>
                <a:ea typeface="Verdana" panose="020B0604030504040204" pitchFamily="34" charset="0"/>
                <a:cs typeface="Playfair Display"/>
                <a:sym typeface="Playfair Display"/>
              </a:rPr>
              <a:t>a presentation by</a:t>
            </a:r>
          </a:p>
        </p:txBody>
      </p:sp>
      <p:sp>
        <p:nvSpPr>
          <p:cNvPr id="12" name="TextBox 11">
            <a:extLst>
              <a:ext uri="{FF2B5EF4-FFF2-40B4-BE49-F238E27FC236}">
                <a16:creationId xmlns:a16="http://schemas.microsoft.com/office/drawing/2014/main" id="{E467A48C-A672-4DBF-710B-38F66C54E404}"/>
              </a:ext>
            </a:extLst>
          </p:cNvPr>
          <p:cNvSpPr txBox="1">
            <a:spLocks noGrp="1" noRot="1" noMove="1" noResize="1" noEditPoints="1" noAdjustHandles="1" noChangeArrowheads="1" noChangeShapeType="1"/>
          </p:cNvSpPr>
          <p:nvPr userDrawn="1"/>
        </p:nvSpPr>
        <p:spPr>
          <a:xfrm>
            <a:off x="1943100" y="4253087"/>
            <a:ext cx="8305800" cy="374461"/>
          </a:xfrm>
          <a:prstGeom prst="rect">
            <a:avLst/>
          </a:prstGeom>
          <a:noFill/>
        </p:spPr>
        <p:txBody>
          <a:bodyPr wrap="square">
            <a:spAutoFit/>
          </a:bodyPr>
          <a:lstStyle/>
          <a:p>
            <a:pPr algn="ctr">
              <a:lnSpc>
                <a:spcPts val="2159"/>
              </a:lnSpc>
              <a:spcBef>
                <a:spcPct val="0"/>
              </a:spcBef>
            </a:pPr>
            <a:r>
              <a:rPr lang="en-US" sz="2400" b="1" spc="300">
                <a:solidFill>
                  <a:schemeClr val="tx1">
                    <a:lumMod val="50000"/>
                  </a:schemeClr>
                </a:solidFill>
                <a:latin typeface="Arial Bold"/>
                <a:ea typeface="Arial Bold"/>
                <a:cs typeface="Arial Bold"/>
                <a:sym typeface="Arial Bold"/>
              </a:rPr>
              <a:t>NUTRITION SERVICES DIVISION</a:t>
            </a:r>
          </a:p>
        </p:txBody>
      </p:sp>
      <p:sp>
        <p:nvSpPr>
          <p:cNvPr id="5" name="NSD - The Leaf Icon">
            <a:extLst>
              <a:ext uri="{FF2B5EF4-FFF2-40B4-BE49-F238E27FC236}">
                <a16:creationId xmlns:a16="http://schemas.microsoft.com/office/drawing/2014/main" id="{80290A6F-A629-3356-7CD8-DD049E83D3FD}"/>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Tree>
    <p:extLst>
      <p:ext uri="{BB962C8B-B14F-4D97-AF65-F5344CB8AC3E}">
        <p14:creationId xmlns:p14="http://schemas.microsoft.com/office/powerpoint/2010/main" val="62993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DE Seal + NSD Logo">
    <p:bg>
      <p:bgPr>
        <a:solidFill>
          <a:schemeClr val="bg2"/>
        </a:solidFill>
        <a:effectLst/>
      </p:bgPr>
    </p:bg>
    <p:spTree>
      <p:nvGrpSpPr>
        <p:cNvPr id="1" name=""/>
        <p:cNvGrpSpPr/>
        <p:nvPr/>
      </p:nvGrpSpPr>
      <p:grpSpPr>
        <a:xfrm>
          <a:off x="0" y="0"/>
          <a:ext cx="0" cy="0"/>
          <a:chOff x="0" y="0"/>
          <a:chExt cx="0" cy="0"/>
        </a:xfrm>
      </p:grpSpPr>
      <p:sp>
        <p:nvSpPr>
          <p:cNvPr id="6" name="CDE Logo">
            <a:extLst>
              <a:ext uri="{FF2B5EF4-FFF2-40B4-BE49-F238E27FC236}">
                <a16:creationId xmlns:a16="http://schemas.microsoft.com/office/drawing/2014/main" id="{47250B04-D12D-41DF-C7FA-EB2162B9F41C}"/>
              </a:ext>
            </a:extLst>
          </p:cNvPr>
          <p:cNvSpPr>
            <a:spLocks noGrp="1" noRot="1" noMove="1" noResize="1" noEditPoints="1" noAdjustHandles="1" noChangeArrowheads="1" noChangeShapeType="1"/>
          </p:cNvSpPr>
          <p:nvPr userDrawn="1"/>
        </p:nvSpPr>
        <p:spPr>
          <a:xfrm>
            <a:off x="2971800" y="2542975"/>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7" name="Straight Connector">
            <a:extLst>
              <a:ext uri="{FF2B5EF4-FFF2-40B4-BE49-F238E27FC236}">
                <a16:creationId xmlns:a16="http://schemas.microsoft.com/office/drawing/2014/main" id="{5136D8F8-8E6A-8018-9ABF-F006FFDD2C6B}"/>
              </a:ext>
            </a:extLst>
          </p:cNvPr>
          <p:cNvSpPr>
            <a:spLocks noGrp="1" noRot="1" noMove="1" noResize="1" noEditPoints="1" noAdjustHandles="1" noChangeArrowheads="1" noChangeShapeType="1"/>
          </p:cNvSpPr>
          <p:nvPr userDrawn="1"/>
        </p:nvSpPr>
        <p:spPr>
          <a:xfrm flipV="1">
            <a:off x="6096000" y="2732858"/>
            <a:ext cx="0" cy="1392284"/>
          </a:xfrm>
          <a:prstGeom prst="line">
            <a:avLst/>
          </a:prstGeom>
          <a:ln w="9525" cap="flat">
            <a:solidFill>
              <a:schemeClr val="tx1"/>
            </a:solidFill>
            <a:prstDash val="solid"/>
            <a:headEnd type="none" w="sm" len="sm"/>
            <a:tailEnd type="none" w="sm" len="sm"/>
          </a:ln>
        </p:spPr>
        <p:txBody>
          <a:bodyPr/>
          <a:lstStyle/>
          <a:p>
            <a:endParaRPr lang="en-US"/>
          </a:p>
        </p:txBody>
      </p:sp>
      <p:pic>
        <p:nvPicPr>
          <p:cNvPr id="9" name="NSD Logo 2025" descr="A group of fruit with letters&#10;&#10;Description automatically generated">
            <a:extLst>
              <a:ext uri="{FF2B5EF4-FFF2-40B4-BE49-F238E27FC236}">
                <a16:creationId xmlns:a16="http://schemas.microsoft.com/office/drawing/2014/main" id="{1F9E6719-94DF-7718-ABE9-272BB1C4983A}"/>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0" name="TextBox 3">
            <a:extLst>
              <a:ext uri="{FF2B5EF4-FFF2-40B4-BE49-F238E27FC236}">
                <a16:creationId xmlns:a16="http://schemas.microsoft.com/office/drawing/2014/main" id="{FF3CAC13-6FA9-DA65-7583-B5407BB2D403}"/>
              </a:ext>
            </a:extLst>
          </p:cNvPr>
          <p:cNvSpPr txBox="1">
            <a:spLocks noGrp="1" noRot="1" noMove="1" noResize="1" noEditPoints="1" noAdjustHandles="1" noChangeArrowheads="1" noChangeShapeType="1"/>
          </p:cNvSpPr>
          <p:nvPr userDrawn="1"/>
        </p:nvSpPr>
        <p:spPr>
          <a:xfrm>
            <a:off x="1524000" y="5014021"/>
            <a:ext cx="9144000" cy="641201"/>
          </a:xfrm>
          <a:prstGeom prst="rect">
            <a:avLst/>
          </a:prstGeom>
        </p:spPr>
        <p:txBody>
          <a:bodyPr wrap="square" lIns="0" tIns="0" rIns="0" bIns="0" rtlCol="0" anchor="t">
            <a:spAutoFit/>
          </a:bodyPr>
          <a:lstStyle/>
          <a:p>
            <a:pPr algn="ctr">
              <a:lnSpc>
                <a:spcPts val="2500"/>
              </a:lnSpc>
              <a:spcBef>
                <a:spcPct val="0"/>
              </a:spcBef>
            </a:pPr>
            <a:r>
              <a:rPr lang="en-US" sz="2400" b="0" spc="300">
                <a:solidFill>
                  <a:schemeClr val="tx1">
                    <a:lumMod val="50000"/>
                  </a:schemeClr>
                </a:solidFill>
                <a:latin typeface="Arial Bold"/>
                <a:ea typeface="Arial Bold"/>
                <a:cs typeface="Arial Bold"/>
                <a:sym typeface="Arial Bold"/>
              </a:rPr>
              <a:t>THIS INSTITUTION IS AN </a:t>
            </a:r>
          </a:p>
          <a:p>
            <a:pPr algn="ctr">
              <a:lnSpc>
                <a:spcPts val="2500"/>
              </a:lnSpc>
              <a:spcBef>
                <a:spcPct val="0"/>
              </a:spcBef>
            </a:pPr>
            <a:r>
              <a:rPr lang="en-US" sz="2400" b="0" spc="300">
                <a:solidFill>
                  <a:schemeClr val="tx1">
                    <a:lumMod val="50000"/>
                  </a:schemeClr>
                </a:solidFill>
                <a:latin typeface="Arial Bold"/>
                <a:ea typeface="Arial Bold"/>
                <a:cs typeface="Arial Bold"/>
                <a:sym typeface="Arial Bold"/>
              </a:rPr>
              <a:t>EQUAL OPPORTUNITY PROVIDER.</a:t>
            </a:r>
          </a:p>
        </p:txBody>
      </p:sp>
    </p:spTree>
    <p:extLst>
      <p:ext uri="{BB962C8B-B14F-4D97-AF65-F5344CB8AC3E}">
        <p14:creationId xmlns:p14="http://schemas.microsoft.com/office/powerpoint/2010/main" val="28441233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7CF6-E33C-A56C-7D3A-96C4FDB8781D}"/>
              </a:ext>
            </a:extLst>
          </p:cNvPr>
          <p:cNvSpPr>
            <a:spLocks noGrp="1" noRot="1" noMove="1" noResize="1" noEditPoints="1" noAdjustHandles="1" noChangeArrowheads="1" noChangeShapeType="1"/>
          </p:cNvSpPr>
          <p:nvPr>
            <p:ph type="ctrTitle"/>
          </p:nvPr>
        </p:nvSpPr>
        <p:spPr>
          <a:xfrm>
            <a:off x="838200" y="1828800"/>
            <a:ext cx="10515600" cy="1905000"/>
          </a:xfrm>
        </p:spPr>
        <p:txBody>
          <a:bodyPr anchor="b">
            <a:normAutofit/>
          </a:bodyPr>
          <a:lstStyle>
            <a:lvl1pPr algn="ctr">
              <a:defRPr sz="5000" b="1">
                <a:solidFill>
                  <a:srgbClr val="2D464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7" name="Straight Connector 26">
            <a:extLst>
              <a:ext uri="{FF2B5EF4-FFF2-40B4-BE49-F238E27FC236}">
                <a16:creationId xmlns:a16="http://schemas.microsoft.com/office/drawing/2014/main" id="{2A794E50-32E3-B3EE-7CA9-2F9E490325E2}"/>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64B26C23-B0D8-70E8-E0CA-D709A6967694}"/>
              </a:ext>
            </a:extLst>
          </p:cNvPr>
          <p:cNvSpPr>
            <a:spLocks noGrp="1" noRot="1" noMove="1" noResize="1" noEditPoints="1" noAdjustHandles="1" noChangeArrowheads="1" noChangeShapeType="1"/>
          </p:cNvSpPr>
          <p:nvPr>
            <p:ph type="subTitle" idx="1"/>
          </p:nvPr>
        </p:nvSpPr>
        <p:spPr>
          <a:xfrm>
            <a:off x="838200" y="3931675"/>
            <a:ext cx="10515600" cy="761170"/>
          </a:xfrm>
        </p:spPr>
        <p:txBody>
          <a:bodyPr anchor="ctr"/>
          <a:lstStyle>
            <a:lvl1pPr marL="0" indent="0" algn="ctr">
              <a:buNone/>
              <a:defRPr sz="2400" spc="3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D1B6009-1AD9-117D-1CF6-0FF1024C381D}"/>
              </a:ext>
            </a:extLst>
          </p:cNvPr>
          <p:cNvSpPr>
            <a:spLocks noGrp="1" noRot="1" noMove="1" noResize="1" noEditPoints="1" noAdjustHandles="1" noChangeArrowheads="1" noChangeShapeType="1"/>
          </p:cNvSpPr>
          <p:nvPr>
            <p:ph type="dt" sz="half" idx="10"/>
          </p:nvPr>
        </p:nvSpPr>
        <p:spPr>
          <a:xfrm>
            <a:off x="838200" y="6356350"/>
            <a:ext cx="2743200" cy="365125"/>
          </a:xfrm>
          <a:prstGeom prst="rect">
            <a:avLst/>
          </a:prstGeom>
        </p:spPr>
        <p:txBody>
          <a:bodyPr/>
          <a:lstStyle/>
          <a:p>
            <a:fld id="{45EC9120-47E0-41C4-AB92-E034E4D9DADF}" type="datetimeFigureOut">
              <a:rPr lang="en-US" smtClean="0"/>
              <a:pPr/>
              <a:t>5/20/2026</a:t>
            </a:fld>
            <a:endParaRPr lang="en-US" dirty="0"/>
          </a:p>
        </p:txBody>
      </p:sp>
      <p:pic>
        <p:nvPicPr>
          <p:cNvPr id="5" name="CDE Logo" descr="A logo of a department of education&#10;&#10;Description automatically generated">
            <a:extLst>
              <a:ext uri="{FF2B5EF4-FFF2-40B4-BE49-F238E27FC236}">
                <a16:creationId xmlns:a16="http://schemas.microsoft.com/office/drawing/2014/main" id="{71133F81-9F90-4701-E9DA-6B10336D95A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10600" y="5327845"/>
            <a:ext cx="826067" cy="826067"/>
          </a:xfrm>
          <a:prstGeom prst="rect">
            <a:avLst/>
          </a:prstGeom>
        </p:spPr>
      </p:pic>
      <p:cxnSp>
        <p:nvCxnSpPr>
          <p:cNvPr id="6" name="Straight Connector 5">
            <a:extLst>
              <a:ext uri="{FF2B5EF4-FFF2-40B4-BE49-F238E27FC236}">
                <a16:creationId xmlns:a16="http://schemas.microsoft.com/office/drawing/2014/main" id="{ECCC7EE9-45B2-3722-EEC1-78EE7CD1FD66}"/>
              </a:ext>
            </a:extLst>
          </p:cNvPr>
          <p:cNvCxnSpPr>
            <a:cxnSpLocks/>
          </p:cNvCxnSpPr>
          <p:nvPr userDrawn="1"/>
        </p:nvCxnSpPr>
        <p:spPr>
          <a:xfrm>
            <a:off x="9677400" y="5392742"/>
            <a:ext cx="0" cy="667892"/>
          </a:xfrm>
          <a:prstGeom prst="line">
            <a:avLst/>
          </a:prstGeom>
          <a:ln w="6350"/>
        </p:spPr>
        <p:style>
          <a:lnRef idx="1">
            <a:schemeClr val="dk1"/>
          </a:lnRef>
          <a:fillRef idx="0">
            <a:schemeClr val="dk1"/>
          </a:fillRef>
          <a:effectRef idx="0">
            <a:schemeClr val="dk1"/>
          </a:effectRef>
          <a:fontRef idx="minor">
            <a:schemeClr val="tx1"/>
          </a:fontRef>
        </p:style>
      </p:cxnSp>
      <p:pic>
        <p:nvPicPr>
          <p:cNvPr id="7" name="NSD Logo" descr="A group of fruit with letters&#10;&#10;Description automatically generated">
            <a:extLst>
              <a:ext uri="{FF2B5EF4-FFF2-40B4-BE49-F238E27FC236}">
                <a16:creationId xmlns:a16="http://schemas.microsoft.com/office/drawing/2014/main" id="{A32E4638-26AD-7FDF-8159-5B420B87DDB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918134" y="5327845"/>
            <a:ext cx="1511865" cy="826067"/>
          </a:xfrm>
          <a:prstGeom prst="rect">
            <a:avLst/>
          </a:prstGeom>
        </p:spPr>
      </p:pic>
      <p:sp>
        <p:nvSpPr>
          <p:cNvPr id="11" name="Text Placeholder 10">
            <a:extLst>
              <a:ext uri="{FF2B5EF4-FFF2-40B4-BE49-F238E27FC236}">
                <a16:creationId xmlns:a16="http://schemas.microsoft.com/office/drawing/2014/main" id="{2685600D-0A78-B092-0397-5D8D080CFC40}"/>
              </a:ext>
            </a:extLst>
          </p:cNvPr>
          <p:cNvSpPr>
            <a:spLocks noGrp="1" noRot="1" noMove="1" noResize="1" noEditPoints="1" noAdjustHandles="1" noChangeArrowheads="1" noChangeShapeType="1"/>
          </p:cNvSpPr>
          <p:nvPr>
            <p:ph type="body" sz="quarter" idx="11"/>
          </p:nvPr>
        </p:nvSpPr>
        <p:spPr>
          <a:xfrm>
            <a:off x="762000" y="5334000"/>
            <a:ext cx="6324600" cy="896112"/>
          </a:xfrm>
        </p:spPr>
        <p:txBody>
          <a:bodyPr>
            <a:normAutofit/>
          </a:bodyPr>
          <a:lstStyle>
            <a:lvl1pPr marL="0" indent="0">
              <a:spcBef>
                <a:spcPts val="0"/>
              </a:spcBef>
              <a:spcAft>
                <a:spcPts val="0"/>
              </a:spcAft>
              <a:buNone/>
              <a:defRPr sz="2400" baseline="0">
                <a:solidFill>
                  <a:srgbClr val="2D4641"/>
                </a:solidFill>
                <a:latin typeface="Arial" panose="020B0604020202020204" pitchFamily="34" charset="0"/>
              </a:defRPr>
            </a:lvl1pPr>
          </a:lstStyle>
          <a:p>
            <a:pPr lvl="0"/>
            <a:endParaRPr lang="en-US" dirty="0"/>
          </a:p>
        </p:txBody>
      </p:sp>
    </p:spTree>
    <p:extLst>
      <p:ext uri="{BB962C8B-B14F-4D97-AF65-F5344CB8AC3E}">
        <p14:creationId xmlns:p14="http://schemas.microsoft.com/office/powerpoint/2010/main" val="19489608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331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st">
    <p:bg>
      <p:bgPr>
        <a:solidFill>
          <a:schemeClr val="bg2"/>
        </a:solidFill>
        <a:effectLst/>
      </p:bgPr>
    </p:bg>
    <p:spTree>
      <p:nvGrpSpPr>
        <p:cNvPr id="1" name=""/>
        <p:cNvGrpSpPr/>
        <p:nvPr/>
      </p:nvGrpSpPr>
      <p:grpSpPr>
        <a:xfrm>
          <a:off x="0" y="0"/>
          <a:ext cx="0" cy="0"/>
          <a:chOff x="0" y="0"/>
          <a:chExt cx="0" cy="0"/>
        </a:xfrm>
      </p:grpSpPr>
      <p:sp>
        <p:nvSpPr>
          <p:cNvPr id="6" name="CDE Logo">
            <a:extLst>
              <a:ext uri="{FF2B5EF4-FFF2-40B4-BE49-F238E27FC236}">
                <a16:creationId xmlns:a16="http://schemas.microsoft.com/office/drawing/2014/main" id="{47250B04-D12D-41DF-C7FA-EB2162B9F41C}"/>
              </a:ext>
            </a:extLst>
          </p:cNvPr>
          <p:cNvSpPr>
            <a:spLocks/>
          </p:cNvSpPr>
          <p:nvPr userDrawn="1"/>
        </p:nvSpPr>
        <p:spPr>
          <a:xfrm>
            <a:off x="2971800" y="2514600"/>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a:stretch>
              <a:fillRect/>
            </a:stretch>
          </a:blipFill>
        </p:spPr>
        <p:txBody>
          <a:bodyPr/>
          <a:lstStyle/>
          <a:p>
            <a:endParaRPr lang="en-US"/>
          </a:p>
        </p:txBody>
      </p:sp>
      <p:sp>
        <p:nvSpPr>
          <p:cNvPr id="7" name="Straight Connector">
            <a:extLst>
              <a:ext uri="{FF2B5EF4-FFF2-40B4-BE49-F238E27FC236}">
                <a16:creationId xmlns:a16="http://schemas.microsoft.com/office/drawing/2014/main" id="{5136D8F8-8E6A-8018-9ABF-F006FFDD2C6B}"/>
              </a:ext>
            </a:extLst>
          </p:cNvPr>
          <p:cNvSpPr>
            <a:spLocks noGrp="1" noRot="1" noMove="1" noResize="1" noEditPoints="1" noAdjustHandles="1" noChangeArrowheads="1" noChangeShapeType="1"/>
          </p:cNvSpPr>
          <p:nvPr userDrawn="1"/>
        </p:nvSpPr>
        <p:spPr>
          <a:xfrm flipV="1">
            <a:off x="6096000" y="2732858"/>
            <a:ext cx="0" cy="1392284"/>
          </a:xfrm>
          <a:prstGeom prst="line">
            <a:avLst/>
          </a:prstGeom>
          <a:ln w="9525" cap="flat">
            <a:solidFill>
              <a:schemeClr val="tx1"/>
            </a:solidFill>
            <a:prstDash val="solid"/>
            <a:headEnd type="none" w="sm" len="sm"/>
            <a:tailEnd type="none" w="sm" len="sm"/>
          </a:ln>
        </p:spPr>
        <p:txBody>
          <a:bodyPr/>
          <a:lstStyle/>
          <a:p>
            <a:endParaRPr lang="en-US"/>
          </a:p>
        </p:txBody>
      </p:sp>
      <p:pic>
        <p:nvPicPr>
          <p:cNvPr id="9" name="NSD Logo 2025" descr="A group of fruit with letters&#10;&#10;Description automatically generated">
            <a:extLst>
              <a:ext uri="{FF2B5EF4-FFF2-40B4-BE49-F238E27FC236}">
                <a16:creationId xmlns:a16="http://schemas.microsoft.com/office/drawing/2014/main" id="{1F9E6719-94DF-7718-ABE9-272BB1C4983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1" name="Text Placeholder 10">
            <a:extLst>
              <a:ext uri="{FF2B5EF4-FFF2-40B4-BE49-F238E27FC236}">
                <a16:creationId xmlns:a16="http://schemas.microsoft.com/office/drawing/2014/main" id="{ACCF0224-A183-4C32-BE0F-A6E0B07C0993}"/>
              </a:ext>
            </a:extLst>
          </p:cNvPr>
          <p:cNvSpPr>
            <a:spLocks noGrp="1"/>
          </p:cNvSpPr>
          <p:nvPr>
            <p:ph type="body" sz="quarter" idx="10" hasCustomPrompt="1"/>
          </p:nvPr>
        </p:nvSpPr>
        <p:spPr>
          <a:xfrm>
            <a:off x="2667000" y="4745880"/>
            <a:ext cx="7239000" cy="914400"/>
          </a:xfrm>
        </p:spPr>
        <p:txBody>
          <a:bodyPr>
            <a:noAutofit/>
          </a:bodyPr>
          <a:lstStyle>
            <a:lvl1pPr algn="ctr">
              <a:spcBef>
                <a:spcPts val="0"/>
              </a:spcBef>
              <a:spcAft>
                <a:spcPts val="0"/>
              </a:spcAft>
              <a:buNone/>
              <a:defRPr sz="2400" b="1"/>
            </a:lvl1pPr>
          </a:lstStyle>
          <a:p>
            <a:pPr lvl="0"/>
            <a:r>
              <a:rPr lang="en-US" dirty="0"/>
              <a:t>THIS INSTITUTION IS AN </a:t>
            </a:r>
          </a:p>
          <a:p>
            <a:pPr lvl="0"/>
            <a:r>
              <a:rPr lang="en-US" dirty="0"/>
              <a:t>EQUAL OPPORTUNITY PROVIDER.</a:t>
            </a:r>
          </a:p>
        </p:txBody>
      </p:sp>
    </p:spTree>
    <p:extLst>
      <p:ext uri="{BB962C8B-B14F-4D97-AF65-F5344CB8AC3E}">
        <p14:creationId xmlns:p14="http://schemas.microsoft.com/office/powerpoint/2010/main" val="211231925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D Logos ">
    <p:bg>
      <p:bgPr>
        <a:solidFill>
          <a:srgbClr val="FFFFFF"/>
        </a:solidFill>
        <a:effectLst/>
      </p:bgPr>
    </p:bg>
    <p:spTree>
      <p:nvGrpSpPr>
        <p:cNvPr id="1" name=""/>
        <p:cNvGrpSpPr/>
        <p:nvPr/>
      </p:nvGrpSpPr>
      <p:grpSpPr>
        <a:xfrm>
          <a:off x="0" y="0"/>
          <a:ext cx="0" cy="0"/>
          <a:chOff x="0" y="0"/>
          <a:chExt cx="0" cy="0"/>
        </a:xfrm>
      </p:grpSpPr>
      <p:pic>
        <p:nvPicPr>
          <p:cNvPr id="11" name="NSD Logo - Black and White" descr="A group of black and white logos&#10;&#10;Description automatically generated">
            <a:extLst>
              <a:ext uri="{FF2B5EF4-FFF2-40B4-BE49-F238E27FC236}">
                <a16:creationId xmlns:a16="http://schemas.microsoft.com/office/drawing/2014/main" id="{6C91FA60-3839-DFAD-B55A-6F99F2A8D7D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85801" y="3733800"/>
            <a:ext cx="3975884" cy="2218612"/>
          </a:xfrm>
          <a:prstGeom prst="rect">
            <a:avLst/>
          </a:prstGeom>
        </p:spPr>
      </p:pic>
      <p:pic>
        <p:nvPicPr>
          <p:cNvPr id="13" name="NSD Logo - Minimal" descr="A group of green and black logos&#10;&#10;Description automatically generated">
            <a:extLst>
              <a:ext uri="{FF2B5EF4-FFF2-40B4-BE49-F238E27FC236}">
                <a16:creationId xmlns:a16="http://schemas.microsoft.com/office/drawing/2014/main" id="{EE6BEC11-A610-20A1-2562-5D00D5B0813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85801" y="838200"/>
            <a:ext cx="3962400" cy="2115600"/>
          </a:xfrm>
          <a:prstGeom prst="rect">
            <a:avLst/>
          </a:prstGeom>
        </p:spPr>
      </p:pic>
      <p:pic>
        <p:nvPicPr>
          <p:cNvPr id="3" name="NSD Logo 2025" descr="A group of fruit with letters&#10;&#10;AI-generated content may be incorrect.">
            <a:extLst>
              <a:ext uri="{FF2B5EF4-FFF2-40B4-BE49-F238E27FC236}">
                <a16:creationId xmlns:a16="http://schemas.microsoft.com/office/drawing/2014/main" id="{7218C07D-7F79-130D-48D9-24DD7C06BA0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152400" y="1665728"/>
            <a:ext cx="6595885" cy="3526543"/>
          </a:xfrm>
          <a:prstGeom prst="rect">
            <a:avLst/>
          </a:prstGeom>
        </p:spPr>
      </p:pic>
    </p:spTree>
    <p:extLst>
      <p:ext uri="{BB962C8B-B14F-4D97-AF65-F5344CB8AC3E}">
        <p14:creationId xmlns:p14="http://schemas.microsoft.com/office/powerpoint/2010/main" val="1699539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SD Icons">
    <p:bg>
      <p:bgPr>
        <a:solidFill>
          <a:srgbClr val="FFFFFF"/>
        </a:solidFill>
        <a:effectLst/>
      </p:bgPr>
    </p:bg>
    <p:spTree>
      <p:nvGrpSpPr>
        <p:cNvPr id="1" name=""/>
        <p:cNvGrpSpPr/>
        <p:nvPr/>
      </p:nvGrpSpPr>
      <p:grpSpPr>
        <a:xfrm>
          <a:off x="0" y="0"/>
          <a:ext cx="0" cy="0"/>
          <a:chOff x="0" y="0"/>
          <a:chExt cx="0" cy="0"/>
        </a:xfrm>
      </p:grpSpPr>
      <p:pic>
        <p:nvPicPr>
          <p:cNvPr id="7" name="The Leaf - Full" descr="A green and black logo&#10;&#10;Description automatically generated">
            <a:extLst>
              <a:ext uri="{FF2B5EF4-FFF2-40B4-BE49-F238E27FC236}">
                <a16:creationId xmlns:a16="http://schemas.microsoft.com/office/drawing/2014/main" id="{0B76C0A8-D618-3BD9-A43F-530471D70B4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981201" y="2527547"/>
            <a:ext cx="4212336" cy="2153190"/>
          </a:xfrm>
          <a:prstGeom prst="rect">
            <a:avLst/>
          </a:prstGeom>
        </p:spPr>
      </p:pic>
      <p:pic>
        <p:nvPicPr>
          <p:cNvPr id="9" name="The Leaf - Flat" descr="A green leaf on a black background&#10;&#10;Description automatically generated">
            <a:extLst>
              <a:ext uri="{FF2B5EF4-FFF2-40B4-BE49-F238E27FC236}">
                <a16:creationId xmlns:a16="http://schemas.microsoft.com/office/drawing/2014/main" id="{EE74A140-4B6C-B89C-4ED8-6A7A86DAE6B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981201" y="1462577"/>
            <a:ext cx="1621539" cy="832106"/>
          </a:xfrm>
          <a:prstGeom prst="rect">
            <a:avLst/>
          </a:prstGeom>
        </p:spPr>
      </p:pic>
      <p:pic>
        <p:nvPicPr>
          <p:cNvPr id="11" name="The Leaf - Flat White" descr="A white crown on a black background&#10;&#10;Description automatically generated">
            <a:extLst>
              <a:ext uri="{FF2B5EF4-FFF2-40B4-BE49-F238E27FC236}">
                <a16:creationId xmlns:a16="http://schemas.microsoft.com/office/drawing/2014/main" id="{70D6C60D-962C-4B68-855B-D100A1E1EC9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563927" y="1815784"/>
            <a:ext cx="512065" cy="265177"/>
          </a:xfrm>
          <a:prstGeom prst="rect">
            <a:avLst/>
          </a:prstGeom>
        </p:spPr>
      </p:pic>
      <p:pic>
        <p:nvPicPr>
          <p:cNvPr id="13" name="The Leaf - Outlined" descr="A black and gold crown&#10;&#10;Description automatically generated">
            <a:extLst>
              <a:ext uri="{FF2B5EF4-FFF2-40B4-BE49-F238E27FC236}">
                <a16:creationId xmlns:a16="http://schemas.microsoft.com/office/drawing/2014/main" id="{08DCFBD6-C953-C964-D19D-5DEF8934283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464038" y="2552144"/>
            <a:ext cx="688849" cy="359665"/>
          </a:xfrm>
          <a:prstGeom prst="rect">
            <a:avLst/>
          </a:prstGeom>
        </p:spPr>
      </p:pic>
      <p:pic>
        <p:nvPicPr>
          <p:cNvPr id="15" name="The Leaf - Dark Flat" descr="A green leaf on a black background&#10;&#10;Description automatically generated">
            <a:extLst>
              <a:ext uri="{FF2B5EF4-FFF2-40B4-BE49-F238E27FC236}">
                <a16:creationId xmlns:a16="http://schemas.microsoft.com/office/drawing/2014/main" id="{7CDEE7DC-A203-5DF2-5C16-50B39145196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406125" y="2988104"/>
            <a:ext cx="804674" cy="411481"/>
          </a:xfrm>
          <a:prstGeom prst="rect">
            <a:avLst/>
          </a:prstGeom>
        </p:spPr>
      </p:pic>
      <p:pic>
        <p:nvPicPr>
          <p:cNvPr id="6" name="NSD Icon" descr="A yellow circle with black background&#10;&#10;Description automatically generated">
            <a:extLst>
              <a:ext uri="{FF2B5EF4-FFF2-40B4-BE49-F238E27FC236}">
                <a16:creationId xmlns:a16="http://schemas.microsoft.com/office/drawing/2014/main" id="{C5B815EB-B305-B611-8031-C5FF4538C6B8}"/>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7795629" y="3976648"/>
            <a:ext cx="2415170" cy="704089"/>
          </a:xfrm>
          <a:prstGeom prst="rect">
            <a:avLst/>
          </a:prstGeom>
        </p:spPr>
      </p:pic>
      <p:sp>
        <p:nvSpPr>
          <p:cNvPr id="2" name="NSD - The Leaf Icon">
            <a:extLst>
              <a:ext uri="{FF2B5EF4-FFF2-40B4-BE49-F238E27FC236}">
                <a16:creationId xmlns:a16="http://schemas.microsoft.com/office/drawing/2014/main" id="{C076C904-30C4-DF37-55CE-8476E27802EB}"/>
              </a:ext>
            </a:extLst>
          </p:cNvPr>
          <p:cNvSpPr/>
          <p:nvPr userDrawn="1"/>
        </p:nvSpPr>
        <p:spPr>
          <a:xfrm>
            <a:off x="9509753" y="2157256"/>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8" cstate="screen">
              <a:extLst>
                <a:ext uri="{28A0092B-C50C-407E-A947-70E740481C1C}">
                  <a14:useLocalDpi xmlns:a14="http://schemas.microsoft.com/office/drawing/2010/main" val="0"/>
                </a:ext>
              </a:extLst>
            </a:blip>
            <a:stretch>
              <a:fillRect/>
            </a:stretch>
          </a:blipFill>
        </p:spPr>
        <p:txBody>
          <a:bodyPr/>
          <a:lstStyle/>
          <a:p>
            <a:endParaRPr lang="en-US"/>
          </a:p>
        </p:txBody>
      </p:sp>
    </p:spTree>
    <p:extLst>
      <p:ext uri="{BB962C8B-B14F-4D97-AF65-F5344CB8AC3E}">
        <p14:creationId xmlns:p14="http://schemas.microsoft.com/office/powerpoint/2010/main" val="2831047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1 -  Leaf (NO TEXTS ALLOWED)">
    <p:bg>
      <p:bgPr>
        <a:pattFill prst="dotDmnd">
          <a:fgClr>
            <a:srgbClr val="D6A852"/>
          </a:fgClr>
          <a:bgClr>
            <a:schemeClr val="bg1"/>
          </a:bgClr>
        </a:pattFill>
        <a:effectLst/>
      </p:bgPr>
    </p:bg>
    <p:spTree>
      <p:nvGrpSpPr>
        <p:cNvPr id="1" name=""/>
        <p:cNvGrpSpPr/>
        <p:nvPr/>
      </p:nvGrpSpPr>
      <p:grpSpPr>
        <a:xfrm>
          <a:off x="0" y="0"/>
          <a:ext cx="0" cy="0"/>
          <a:chOff x="0" y="0"/>
          <a:chExt cx="0" cy="0"/>
        </a:xfrm>
      </p:grpSpPr>
      <p:pic>
        <p:nvPicPr>
          <p:cNvPr id="3" name="The Leaf - Full" descr="A green and black logo&#10;&#10;Description automatically generated">
            <a:extLst>
              <a:ext uri="{FF2B5EF4-FFF2-40B4-BE49-F238E27FC236}">
                <a16:creationId xmlns:a16="http://schemas.microsoft.com/office/drawing/2014/main" id="{EF0EC2A5-EA5B-8C04-CB40-31BFAE624C9E}"/>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264075" y="2895600"/>
            <a:ext cx="1663850" cy="850500"/>
          </a:xfrm>
          <a:prstGeom prst="rect">
            <a:avLst/>
          </a:prstGeom>
        </p:spPr>
      </p:pic>
    </p:spTree>
    <p:extLst>
      <p:ext uri="{BB962C8B-B14F-4D97-AF65-F5344CB8AC3E}">
        <p14:creationId xmlns:p14="http://schemas.microsoft.com/office/powerpoint/2010/main" val="4254650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2 - Core (NO TEXTS ALLOWED)">
    <p:bg>
      <p:bgPr>
        <a:pattFill prst="pct90">
          <a:fgClr>
            <a:srgbClr val="D6A852"/>
          </a:fgClr>
          <a:bgClr>
            <a:schemeClr val="bg1"/>
          </a:bgClr>
        </a:pattFill>
        <a:effectLst/>
      </p:bgPr>
    </p:bg>
    <p:spTree>
      <p:nvGrpSpPr>
        <p:cNvPr id="1" name=""/>
        <p:cNvGrpSpPr/>
        <p:nvPr/>
      </p:nvGrpSpPr>
      <p:grpSpPr>
        <a:xfrm>
          <a:off x="0" y="0"/>
          <a:ext cx="0" cy="0"/>
          <a:chOff x="0" y="0"/>
          <a:chExt cx="0" cy="0"/>
        </a:xfrm>
      </p:grpSpPr>
      <p:pic>
        <p:nvPicPr>
          <p:cNvPr id="4" name="The Leaf - Dark Flat" descr="A green leaf on a black background&#10;&#10;Description automatically generated">
            <a:extLst>
              <a:ext uri="{FF2B5EF4-FFF2-40B4-BE49-F238E27FC236}">
                <a16:creationId xmlns:a16="http://schemas.microsoft.com/office/drawing/2014/main" id="{2809367F-2DAF-3446-26B0-12BB271DDDD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18988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Slide 3 - Carrot (NO TEXTS ALLOWED)">
    <p:bg>
      <p:bgPr>
        <a:pattFill prst="pct90">
          <a:fgClr>
            <a:schemeClr val="accent2"/>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28FBAD9F-CC81-2FD3-64DE-B4475AEEA6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2979696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4 - Avocado (NO TEXTS ALLOWED)">
    <p:bg>
      <p:bgPr>
        <a:pattFill prst="pct90">
          <a:fgClr>
            <a:schemeClr val="accent5"/>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F160BC23-DDCE-914F-802F-0D2CE05D942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66444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subtitle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10"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1850" y="3758637"/>
            <a:ext cx="10515600" cy="701675"/>
          </a:xfrm>
        </p:spPr>
        <p:txBody>
          <a:bodyPr anchor="ctr">
            <a:normAutofit/>
          </a:bodyPr>
          <a:lstStyle>
            <a:lvl1pPr marL="0" indent="0" algn="ctr">
              <a:buNone/>
              <a:defRPr lang="en-US" sz="2400" spc="300" smtClean="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699200043"/>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Slide 4 - Strawberry (NO TEXTS ALLOWED)">
    <p:bg>
      <p:bgPr>
        <a:pattFill prst="pct90">
          <a:fgClr>
            <a:schemeClr val="tx2"/>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8A7CBCF1-2383-6717-32DE-5EE6FAB85884}"/>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3878444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023185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55551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661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911093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903622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069860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4090020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834612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pic>
        <p:nvPicPr>
          <p:cNvPr id="5" name="Picture 4">
            <a:extLst>
              <a:ext uri="{FF2B5EF4-FFF2-40B4-BE49-F238E27FC236}">
                <a16:creationId xmlns:a16="http://schemas.microsoft.com/office/drawing/2014/main" id="{6B254852-00AD-CC4C-B42B-0F780B8308D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07B84A0A-99D7-7C7A-8053-170F854D0CA9}"/>
              </a:ext>
            </a:extLst>
          </p:cNvPr>
          <p:cNvSpPr>
            <a:spLocks noGrp="1"/>
          </p:cNvSpPr>
          <p:nvPr>
            <p:ph type="title"/>
          </p:nvPr>
        </p:nvSpPr>
        <p:spPr>
          <a:xfrm>
            <a:off x="609600" y="274637"/>
            <a:ext cx="10972800" cy="1143000"/>
          </a:xfr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2914192C-D635-5A36-3433-C0059A62A95C}"/>
              </a:ext>
            </a:extLst>
          </p:cNvPr>
          <p:cNvSpPr>
            <a:spLocks noGrp="1"/>
          </p:cNvSpPr>
          <p:nvPr>
            <p:ph sz="half" idx="1"/>
          </p:nvPr>
        </p:nvSpPr>
        <p:spPr>
          <a:xfrm>
            <a:off x="609599" y="1600202"/>
            <a:ext cx="10972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504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dirty="0">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3654825012"/>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pic>
        <p:nvPicPr>
          <p:cNvPr id="5" name="Picture 4">
            <a:extLst>
              <a:ext uri="{FF2B5EF4-FFF2-40B4-BE49-F238E27FC236}">
                <a16:creationId xmlns:a16="http://schemas.microsoft.com/office/drawing/2014/main" id="{6B254852-00AD-CC4C-B42B-0F780B8308D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07B84A0A-99D7-7C7A-8053-170F854D0CA9}"/>
              </a:ext>
            </a:extLst>
          </p:cNvPr>
          <p:cNvSpPr>
            <a:spLocks noGrp="1"/>
          </p:cNvSpPr>
          <p:nvPr>
            <p:ph type="title"/>
          </p:nvPr>
        </p:nvSpPr>
        <p:spPr>
          <a:xfrm>
            <a:off x="609600" y="274637"/>
            <a:ext cx="10972800" cy="1143000"/>
          </a:xfr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2914192C-D635-5A36-3433-C0059A62A95C}"/>
              </a:ext>
            </a:extLst>
          </p:cNvPr>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2E7B3319-5CA8-4915-EC49-62FC3AEE7B66}"/>
              </a:ext>
            </a:extLst>
          </p:cNvPr>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441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pic>
        <p:nvPicPr>
          <p:cNvPr id="5" name="Picture 4">
            <a:extLst>
              <a:ext uri="{FF2B5EF4-FFF2-40B4-BE49-F238E27FC236}">
                <a16:creationId xmlns:a16="http://schemas.microsoft.com/office/drawing/2014/main" id="{6B254852-00AD-CC4C-B42B-0F780B8308D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36FF761D-32F1-F5B1-2B1B-77FA5F03A045}"/>
              </a:ext>
            </a:extLst>
          </p:cNvPr>
          <p:cNvSpPr>
            <a:spLocks noGrp="1"/>
          </p:cNvSpPr>
          <p:nvPr>
            <p:ph type="title"/>
          </p:nvPr>
        </p:nvSpPr>
        <p:spPr>
          <a:xfrm>
            <a:off x="609600" y="274637"/>
            <a:ext cx="10972800" cy="1143000"/>
          </a:xfr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13C7A721-B2D9-1656-15B1-A9705C815CF7}"/>
              </a:ext>
            </a:extLst>
          </p:cNvPr>
          <p:cNvSpPr>
            <a:spLocks noGrp="1"/>
          </p:cNvSpPr>
          <p:nvPr>
            <p:ph sz="half" idx="1"/>
          </p:nvPr>
        </p:nvSpPr>
        <p:spPr>
          <a:xfrm>
            <a:off x="609599" y="1600202"/>
            <a:ext cx="10972799" cy="160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37247DDC-1E2A-8D66-5305-22B191CC8636}"/>
              </a:ext>
            </a:extLst>
          </p:cNvPr>
          <p:cNvSpPr>
            <a:spLocks noGrp="1"/>
          </p:cNvSpPr>
          <p:nvPr>
            <p:ph sz="half" idx="2"/>
          </p:nvPr>
        </p:nvSpPr>
        <p:spPr>
          <a:xfrm>
            <a:off x="609600" y="3429001"/>
            <a:ext cx="10972801" cy="12465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75A7C3F3-4ED6-49B6-6AD6-00973BCE6E09}"/>
              </a:ext>
            </a:extLst>
          </p:cNvPr>
          <p:cNvSpPr>
            <a:spLocks noGrp="1"/>
          </p:cNvSpPr>
          <p:nvPr>
            <p:ph sz="half" idx="13"/>
          </p:nvPr>
        </p:nvSpPr>
        <p:spPr>
          <a:xfrm>
            <a:off x="609600" y="4800602"/>
            <a:ext cx="5384801" cy="132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185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pic>
        <p:nvPicPr>
          <p:cNvPr id="5" name="Picture 4">
            <a:extLst>
              <a:ext uri="{FF2B5EF4-FFF2-40B4-BE49-F238E27FC236}">
                <a16:creationId xmlns:a16="http://schemas.microsoft.com/office/drawing/2014/main" id="{6B254852-00AD-CC4C-B42B-0F780B8308D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36FF761D-32F1-F5B1-2B1B-77FA5F03A045}"/>
              </a:ext>
            </a:extLst>
          </p:cNvPr>
          <p:cNvSpPr>
            <a:spLocks noGrp="1"/>
          </p:cNvSpPr>
          <p:nvPr>
            <p:ph type="title"/>
          </p:nvPr>
        </p:nvSpPr>
        <p:spPr>
          <a:xfrm>
            <a:off x="609600" y="274637"/>
            <a:ext cx="10972800" cy="1143000"/>
          </a:xfr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13C7A721-B2D9-1656-15B1-A9705C815CF7}"/>
              </a:ext>
            </a:extLst>
          </p:cNvPr>
          <p:cNvSpPr>
            <a:spLocks noGrp="1"/>
          </p:cNvSpPr>
          <p:nvPr>
            <p:ph sz="half" idx="1"/>
          </p:nvPr>
        </p:nvSpPr>
        <p:spPr>
          <a:xfrm>
            <a:off x="609599" y="1600202"/>
            <a:ext cx="10972799" cy="160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37247DDC-1E2A-8D66-5305-22B191CC8636}"/>
              </a:ext>
            </a:extLst>
          </p:cNvPr>
          <p:cNvSpPr>
            <a:spLocks noGrp="1"/>
          </p:cNvSpPr>
          <p:nvPr>
            <p:ph sz="half" idx="2"/>
          </p:nvPr>
        </p:nvSpPr>
        <p:spPr>
          <a:xfrm>
            <a:off x="609600" y="3429001"/>
            <a:ext cx="10972801" cy="12465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75A7C3F3-4ED6-49B6-6AD6-00973BCE6E09}"/>
              </a:ext>
            </a:extLst>
          </p:cNvPr>
          <p:cNvSpPr>
            <a:spLocks noGrp="1"/>
          </p:cNvSpPr>
          <p:nvPr>
            <p:ph sz="half" idx="13"/>
          </p:nvPr>
        </p:nvSpPr>
        <p:spPr>
          <a:xfrm>
            <a:off x="609600" y="4800602"/>
            <a:ext cx="5384801" cy="132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E24FB47E-3E5D-A189-9438-D2CD41C89870}"/>
              </a:ext>
            </a:extLst>
          </p:cNvPr>
          <p:cNvSpPr>
            <a:spLocks noGrp="1"/>
          </p:cNvSpPr>
          <p:nvPr>
            <p:ph sz="half" idx="14"/>
          </p:nvPr>
        </p:nvSpPr>
        <p:spPr>
          <a:xfrm>
            <a:off x="6197600" y="4800602"/>
            <a:ext cx="5384801" cy="132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7281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pic>
        <p:nvPicPr>
          <p:cNvPr id="5" name="Picture 4">
            <a:extLst>
              <a:ext uri="{FF2B5EF4-FFF2-40B4-BE49-F238E27FC236}">
                <a16:creationId xmlns:a16="http://schemas.microsoft.com/office/drawing/2014/main" id="{6B254852-00AD-CC4C-B42B-0F780B8308D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36FF761D-32F1-F5B1-2B1B-77FA5F03A045}"/>
              </a:ext>
            </a:extLst>
          </p:cNvPr>
          <p:cNvSpPr>
            <a:spLocks noGrp="1"/>
          </p:cNvSpPr>
          <p:nvPr>
            <p:ph type="title"/>
          </p:nvPr>
        </p:nvSpPr>
        <p:spPr>
          <a:xfrm>
            <a:off x="609600" y="274637"/>
            <a:ext cx="10972800" cy="1143000"/>
          </a:xfr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13C7A721-B2D9-1656-15B1-A9705C815CF7}"/>
              </a:ext>
            </a:extLst>
          </p:cNvPr>
          <p:cNvSpPr>
            <a:spLocks noGrp="1"/>
          </p:cNvSpPr>
          <p:nvPr>
            <p:ph sz="half" idx="1"/>
          </p:nvPr>
        </p:nvSpPr>
        <p:spPr>
          <a:xfrm>
            <a:off x="609600" y="1600202"/>
            <a:ext cx="3701144" cy="160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37247DDC-1E2A-8D66-5305-22B191CC8636}"/>
              </a:ext>
            </a:extLst>
          </p:cNvPr>
          <p:cNvSpPr>
            <a:spLocks noGrp="1"/>
          </p:cNvSpPr>
          <p:nvPr>
            <p:ph sz="half" idx="2"/>
          </p:nvPr>
        </p:nvSpPr>
        <p:spPr>
          <a:xfrm>
            <a:off x="609601" y="3429001"/>
            <a:ext cx="3701144" cy="12465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75A7C3F3-4ED6-49B6-6AD6-00973BCE6E09}"/>
              </a:ext>
            </a:extLst>
          </p:cNvPr>
          <p:cNvSpPr>
            <a:spLocks noGrp="1"/>
          </p:cNvSpPr>
          <p:nvPr>
            <p:ph sz="half" idx="13"/>
          </p:nvPr>
        </p:nvSpPr>
        <p:spPr>
          <a:xfrm>
            <a:off x="4540898" y="3389477"/>
            <a:ext cx="3614057" cy="132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E24FB47E-3E5D-A189-9438-D2CD41C89870}"/>
              </a:ext>
            </a:extLst>
          </p:cNvPr>
          <p:cNvSpPr>
            <a:spLocks noGrp="1"/>
          </p:cNvSpPr>
          <p:nvPr>
            <p:ph sz="half" idx="14"/>
          </p:nvPr>
        </p:nvSpPr>
        <p:spPr>
          <a:xfrm>
            <a:off x="711197" y="4876572"/>
            <a:ext cx="5384801" cy="132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2F40DF28-3E65-A6F8-D1FC-5D1FF6D93358}"/>
              </a:ext>
            </a:extLst>
          </p:cNvPr>
          <p:cNvSpPr>
            <a:spLocks noGrp="1"/>
          </p:cNvSpPr>
          <p:nvPr>
            <p:ph sz="half" idx="15"/>
          </p:nvPr>
        </p:nvSpPr>
        <p:spPr>
          <a:xfrm>
            <a:off x="4540898" y="1600202"/>
            <a:ext cx="3614057" cy="160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937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pic>
        <p:nvPicPr>
          <p:cNvPr id="5" name="Picture 4">
            <a:extLst>
              <a:ext uri="{FF2B5EF4-FFF2-40B4-BE49-F238E27FC236}">
                <a16:creationId xmlns:a16="http://schemas.microsoft.com/office/drawing/2014/main" id="{6B254852-00AD-CC4C-B42B-0F780B8308D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493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781152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543367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941037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60343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674743743"/>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tx1">
                    <a:lumMod val="50000"/>
                  </a:schemeClr>
                </a:solidFill>
                <a:latin typeface="Arial" panose="020B0604020202020204" pitchFamily="34" charset="0"/>
                <a:cs typeface="Arial" panose="020B0604020202020204" pitchFamily="34" charset="0"/>
              </a:defRPr>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8" name="Footer Placeholder 7">
            <a:extLst>
              <a:ext uri="{FF2B5EF4-FFF2-40B4-BE49-F238E27FC236}">
                <a16:creationId xmlns:a16="http://schemas.microsoft.com/office/drawing/2014/main" id="{01C21D8D-BFC0-AD45-4132-3E20901E3A20}"/>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280849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vl2pPr>
              <a:defRPr sz="24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vl2pPr>
              <a:defRPr sz="24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3DB587-F69A-03AF-A1E7-C639FF2B85A5}"/>
              </a:ext>
            </a:extLst>
          </p:cNvPr>
          <p:cNvSpPr>
            <a:spLocks noGrp="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03195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een BG - Title and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a:solidFill>
              <a:srgbClr val="FFFFFF"/>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B5D762-7A3C-B1E8-F1E2-94127384BF81}"/>
              </a:ext>
            </a:extLst>
          </p:cNvPr>
          <p:cNvSpPr>
            <a:spLocks noGrp="1"/>
          </p:cNvSpPr>
          <p:nvPr>
            <p:ph type="ftr" sz="quarter" idx="11"/>
          </p:nvPr>
        </p:nvSpPr>
        <p:spPr/>
        <p:txBody>
          <a:bodyPr/>
          <a:lstStyle/>
          <a:p>
            <a:endParaRPr lang="en-US"/>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8443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BG - Two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a:solidFill>
              <a:srgbClr val="FFFFFF"/>
            </a:solidFill>
          </a:ln>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3DB587-F69A-03AF-A1E7-C639FF2B85A5}"/>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06269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5216-D0DF-AEFF-B0AB-B2A99489364A}"/>
              </a:ext>
            </a:extLst>
          </p:cNvPr>
          <p:cNvSpPr>
            <a:spLocks noGrp="1"/>
          </p:cNvSpPr>
          <p:nvPr>
            <p:ph type="title"/>
          </p:nvPr>
        </p:nvSpPr>
        <p:spPr>
          <a:xfrm>
            <a:off x="838200" y="685800"/>
            <a:ext cx="10515600" cy="990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6BEAB82-89A5-BDF4-6434-E8D42D2ECD76}"/>
              </a:ext>
            </a:extLst>
          </p:cNvPr>
          <p:cNvSpPr>
            <a:spLocks noGrp="1" noRot="1" noMove="1" noResize="1" noEditPoints="1" noAdjustHandles="1" noChangeArrowheads="1" noChangeShapeType="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520B664-7D3A-AF00-CF90-749171B6975D}"/>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j-lt"/>
              </a:defRPr>
            </a:lvl1pPr>
          </a:lstStyle>
          <a:p>
            <a:endParaRPr lang="en-US"/>
          </a:p>
        </p:txBody>
      </p:sp>
    </p:spTree>
    <p:extLst>
      <p:ext uri="{BB962C8B-B14F-4D97-AF65-F5344CB8AC3E}">
        <p14:creationId xmlns:p14="http://schemas.microsoft.com/office/powerpoint/2010/main" val="364394787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81" r:id="rId4"/>
    <p:sldLayoutId id="2147483682" r:id="rId5"/>
    <p:sldLayoutId id="2147483650" r:id="rId6"/>
    <p:sldLayoutId id="2147483652" r:id="rId7"/>
    <p:sldLayoutId id="2147483683" r:id="rId8"/>
    <p:sldLayoutId id="2147483684" r:id="rId9"/>
    <p:sldLayoutId id="2147483653" r:id="rId10"/>
    <p:sldLayoutId id="2147483680" r:id="rId11"/>
    <p:sldLayoutId id="2147483679" r:id="rId12"/>
    <p:sldLayoutId id="2147483664" r:id="rId13"/>
    <p:sldLayoutId id="2147483663" r:id="rId14"/>
    <p:sldLayoutId id="2147483657" r:id="rId15"/>
    <p:sldLayoutId id="2147483656" r:id="rId16"/>
    <p:sldLayoutId id="2147483665" r:id="rId17"/>
    <p:sldLayoutId id="2147483655" r:id="rId18"/>
    <p:sldLayoutId id="2147483673" r:id="rId19"/>
    <p:sldLayoutId id="2147483658" r:id="rId20"/>
    <p:sldLayoutId id="2147483660" r:id="rId21"/>
    <p:sldLayoutId id="2147483704" r:id="rId22"/>
    <p:sldLayoutId id="2147483705" r:id="rId23"/>
  </p:sldLayoutIdLst>
  <p:txStyles>
    <p:titleStyle>
      <a:lvl1pPr algn="l" defTabSz="914400" rtl="0" eaLnBrk="1" latinLnBrk="0" hangingPunct="1">
        <a:lnSpc>
          <a:spcPct val="90000"/>
        </a:lnSpc>
        <a:spcBef>
          <a:spcPct val="0"/>
        </a:spcBef>
        <a:buNone/>
        <a:defRPr lang="en-US" sz="4400" kern="1200" dirty="0">
          <a:solidFill>
            <a:srgbClr val="2D4641"/>
          </a:solidFill>
          <a:latin typeface="+mj-lt"/>
          <a:ea typeface="+mj-ea"/>
          <a:cs typeface="+mj-cs"/>
        </a:defRPr>
      </a:lvl1pPr>
    </p:titleStyle>
    <p:bodyStyle>
      <a:lvl1pPr marL="228600" indent="-228600" algn="l" defTabSz="914400" rtl="0" eaLnBrk="1" latinLnBrk="0" hangingPunct="1">
        <a:lnSpc>
          <a:spcPct val="100000"/>
        </a:lnSpc>
        <a:spcBef>
          <a:spcPts val="800"/>
        </a:spcBef>
        <a:spcAft>
          <a:spcPts val="800"/>
        </a:spcAft>
        <a:buFont typeface="Arial" panose="020B0604020202020204" pitchFamily="34" charset="0"/>
        <a:buChar char="•"/>
        <a:defRPr sz="3200" kern="1200">
          <a:solidFill>
            <a:schemeClr val="tx1">
              <a:lumMod val="50000"/>
            </a:schemeClr>
          </a:solidFill>
          <a:latin typeface="+mj-lt"/>
          <a:ea typeface="+mn-ea"/>
          <a:cs typeface="+mn-cs"/>
        </a:defRPr>
      </a:lvl1pPr>
      <a:lvl2pPr marL="685800" indent="-228600" algn="l" defTabSz="914400" rtl="0" eaLnBrk="1" latinLnBrk="0" hangingPunct="1">
        <a:lnSpc>
          <a:spcPct val="100000"/>
        </a:lnSpc>
        <a:spcBef>
          <a:spcPts val="800"/>
        </a:spcBef>
        <a:spcAft>
          <a:spcPts val="800"/>
        </a:spcAft>
        <a:buFont typeface="Courier New" panose="02070309020205020404" pitchFamily="49" charset="0"/>
        <a:buChar char="o"/>
        <a:defRPr sz="2800" kern="1200">
          <a:solidFill>
            <a:schemeClr val="tx1">
              <a:lumMod val="50000"/>
            </a:schemeClr>
          </a:solidFill>
          <a:latin typeface="+mj-lt"/>
          <a:ea typeface="+mn-ea"/>
          <a:cs typeface="+mn-cs"/>
        </a:defRPr>
      </a:lvl2pPr>
      <a:lvl3pPr marL="11430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3pPr>
      <a:lvl4pPr marL="16002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4pPr>
      <a:lvl5pPr marL="20574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3" orient="horz" pos="1152" userDrawn="1">
          <p15:clr>
            <a:srgbClr val="F26B43"/>
          </p15:clr>
        </p15:guide>
        <p15:guide id="4" orient="horz" pos="432" userDrawn="1">
          <p15:clr>
            <a:srgbClr val="F26B43"/>
          </p15:clr>
        </p15:guide>
        <p15:guide id="5" pos="528" userDrawn="1">
          <p15:clr>
            <a:srgbClr val="F26B43"/>
          </p15:clr>
        </p15:guide>
        <p15:guide id="6" pos="7152" userDrawn="1">
          <p15:clr>
            <a:srgbClr val="F26B43"/>
          </p15:clr>
        </p15:guide>
        <p15:guide id="7" orient="horz" pos="10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FFFFFF"/>
          </a:fgClr>
          <a:bgClr>
            <a:srgbClr val="2D464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4330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4" r:id="rId3"/>
    <p:sldLayoutId id="2147483678" r:id="rId4"/>
    <p:sldLayoutId id="2147483675" r:id="rId5"/>
    <p:sldLayoutId id="2147483676" r:id="rId6"/>
    <p:sldLayoutId id="214748367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5/20/2026</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dirty="0"/>
          </a:p>
        </p:txBody>
      </p:sp>
    </p:spTree>
    <p:extLst>
      <p:ext uri="{BB962C8B-B14F-4D97-AF65-F5344CB8AC3E}">
        <p14:creationId xmlns:p14="http://schemas.microsoft.com/office/powerpoint/2010/main" val="38521845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02"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3" r:id="rId13"/>
    <p:sldLayoutId id="2147483697" r:id="rId14"/>
    <p:sldLayoutId id="2147483698" r:id="rId15"/>
    <p:sldLayoutId id="2147483699" r:id="rId16"/>
    <p:sldLayoutId id="2147483700" r:id="rId17"/>
    <p:sldLayoutId id="2147483701"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ns.usda.gov/cn/dga-realfood"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ca.gov/ls/nu/healthykidsact2025.asp"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cde.ca.gov/ls/nu/sn/modaccomdisinclfoodalgry.as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fns.usda.gov/cn/guidance-food-donation-program-child-nutrition-program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cde.ca.gov/ls/nu/sn/mbcnp032018.asp" TargetMode="External"/><Relationship Id="rId5" Type="http://schemas.openxmlformats.org/officeDocument/2006/relationships/hyperlink" Target="https://www.cde.ca.gov/ls/nu/he/schoolfoodpantries.asp" TargetMode="External"/><Relationship Id="rId4" Type="http://schemas.openxmlformats.org/officeDocument/2006/relationships/hyperlink" Target="https://www.cde.ca.gov/ls/nu/sn/cnp022018.as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F_obb1hiKPU" TargetMode="External"/><Relationship Id="rId3" Type="http://schemas.openxmlformats.org/officeDocument/2006/relationships/image" Target="../media/image38.png"/><Relationship Id="rId7" Type="http://schemas.openxmlformats.org/officeDocument/2006/relationships/hyperlink" Target="https://whiteponyexpress.org/" TargetMode="External"/><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hyperlink" Target="mailto:anabostick@whiteponyexpress.org" TargetMode="External"/><Relationship Id="rId5" Type="http://schemas.openxmlformats.org/officeDocument/2006/relationships/image" Target="../media/image39.png"/><Relationship Id="rId4" Type="http://schemas.openxmlformats.org/officeDocument/2006/relationships/hyperlink" Target="mailto:evebirge@whiteponyexpress.org" TargetMode="External"/><Relationship Id="rId9" Type="http://schemas.openxmlformats.org/officeDocument/2006/relationships/hyperlink" Target="https://californiafoodrecoverycoalition.org/member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ca.gov/ls/nu/sn/mbcnp022020.asp"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surveys3.cde.ca.gov/s.asp?k=168054647575" TargetMode="External"/><Relationship Id="rId4" Type="http://schemas.openxmlformats.org/officeDocument/2006/relationships/hyperlink" Target="https://www.cde.ca.gov/ls/nu/disasterguidance.as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FoodDistibution@cde.ca.gov"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schoolnutrition.org/about-school-meals/national-school-breakfast-week/"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www.cafeteriaculture.org/plastic-free-lunch.html" TargetMode="External"/><Relationship Id="rId4" Type="http://schemas.openxmlformats.org/officeDocument/2006/relationships/hyperlink" Target="https://www.eatright.org/about-national-nutrition-mont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4747-1076-722E-577D-2CF7AD40B5A7}"/>
              </a:ext>
            </a:extLst>
          </p:cNvPr>
          <p:cNvSpPr>
            <a:spLocks noGrp="1" noRot="1" noMove="1" noResize="1" noEditPoints="1" noAdjustHandles="1" noChangeArrowheads="1" noChangeShapeType="1"/>
          </p:cNvSpPr>
          <p:nvPr>
            <p:ph type="ctrTitle"/>
          </p:nvPr>
        </p:nvSpPr>
        <p:spPr/>
        <p:txBody>
          <a:bodyPr/>
          <a:lstStyle/>
          <a:p>
            <a:r>
              <a:rPr lang="en-US" dirty="0">
                <a:latin typeface="Arial"/>
                <a:ea typeface="Calibri"/>
                <a:cs typeface="Arial"/>
              </a:rPr>
              <a:t>Tuesday at 2 School Nutrition Town Hall</a:t>
            </a:r>
            <a:endParaRPr lang="en-US" dirty="0"/>
          </a:p>
        </p:txBody>
      </p:sp>
      <p:sp>
        <p:nvSpPr>
          <p:cNvPr id="3" name="Subtitle 2">
            <a:extLst>
              <a:ext uri="{FF2B5EF4-FFF2-40B4-BE49-F238E27FC236}">
                <a16:creationId xmlns:a16="http://schemas.microsoft.com/office/drawing/2014/main" id="{2EF0062E-C379-BAD9-1ABC-AA0B93FECA00}"/>
              </a:ext>
            </a:extLst>
          </p:cNvPr>
          <p:cNvSpPr>
            <a:spLocks noGrp="1" noRot="1" noMove="1" noResize="1" noEditPoints="1" noAdjustHandles="1" noChangeArrowheads="1" noChangeShapeType="1"/>
          </p:cNvSpPr>
          <p:nvPr>
            <p:ph type="subTitle" idx="1"/>
          </p:nvPr>
        </p:nvSpPr>
        <p:spPr/>
        <p:txBody>
          <a:bodyPr/>
          <a:lstStyle/>
          <a:p>
            <a:r>
              <a:rPr lang="en-US" dirty="0">
                <a:cs typeface="Arial"/>
              </a:rPr>
              <a:t>February 24, 2026</a:t>
            </a:r>
            <a:endParaRPr lang="en-US" dirty="0"/>
          </a:p>
        </p:txBody>
      </p:sp>
      <p:sp>
        <p:nvSpPr>
          <p:cNvPr id="4" name="Text Placeholder 3">
            <a:extLst>
              <a:ext uri="{FF2B5EF4-FFF2-40B4-BE49-F238E27FC236}">
                <a16:creationId xmlns:a16="http://schemas.microsoft.com/office/drawing/2014/main" id="{1A6E8B3C-2177-09A5-DB59-A58F4D72F653}"/>
              </a:ext>
            </a:extLst>
          </p:cNvPr>
          <p:cNvSpPr>
            <a:spLocks noGrp="1" noRot="1" noMove="1" noResize="1" noEditPoints="1" noAdjustHandles="1" noChangeArrowheads="1" noChangeShapeType="1"/>
          </p:cNvSpPr>
          <p:nvPr>
            <p:ph type="body" sz="quarter" idx="11"/>
          </p:nvPr>
        </p:nvSpPr>
        <p:spPr/>
        <p:txBody>
          <a:bodyPr>
            <a:normAutofit fontScale="85000" lnSpcReduction="10000"/>
          </a:bodyPr>
          <a:lstStyle/>
          <a:p>
            <a:pPr marL="0" indent="0">
              <a:lnSpc>
                <a:spcPct val="110000"/>
              </a:lnSpc>
              <a:buNone/>
            </a:pPr>
            <a:r>
              <a:rPr lang="en-US" sz="2800" dirty="0">
                <a:solidFill>
                  <a:srgbClr val="2D4641"/>
                </a:solidFill>
                <a:latin typeface="Arial" panose="020B0604020202020204" pitchFamily="34" charset="0"/>
              </a:rPr>
              <a:t>Nutrition Services Division (NSD)</a:t>
            </a:r>
          </a:p>
          <a:p>
            <a:pPr marL="0" indent="0">
              <a:lnSpc>
                <a:spcPct val="110000"/>
              </a:lnSpc>
              <a:buNone/>
            </a:pPr>
            <a:r>
              <a:rPr lang="en-US" sz="2800" dirty="0">
                <a:solidFill>
                  <a:srgbClr val="2D4641"/>
                </a:solidFill>
                <a:latin typeface="Arial" panose="020B0604020202020204" pitchFamily="34" charset="0"/>
              </a:rPr>
              <a:t>California Department of Education (CDE)</a:t>
            </a:r>
          </a:p>
        </p:txBody>
      </p:sp>
    </p:spTree>
    <p:extLst>
      <p:ext uri="{BB962C8B-B14F-4D97-AF65-F5344CB8AC3E}">
        <p14:creationId xmlns:p14="http://schemas.microsoft.com/office/powerpoint/2010/main" val="377842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2F83-C139-7BA2-44F1-542B9582A8DA}"/>
              </a:ext>
            </a:extLst>
          </p:cNvPr>
          <p:cNvSpPr>
            <a:spLocks noGrp="1"/>
          </p:cNvSpPr>
          <p:nvPr>
            <p:ph type="title"/>
          </p:nvPr>
        </p:nvSpPr>
        <p:spPr>
          <a:xfrm>
            <a:off x="838200" y="821871"/>
            <a:ext cx="11087100" cy="1008742"/>
          </a:xfrm>
        </p:spPr>
        <p:txBody>
          <a:bodyPr>
            <a:normAutofit fontScale="90000"/>
          </a:bodyPr>
          <a:lstStyle/>
          <a:p>
            <a:r>
              <a:rPr lang="en-US" dirty="0">
                <a:latin typeface="Arial"/>
                <a:cs typeface="Arial"/>
              </a:rPr>
              <a:t>U.S. Department of Agriculture (USDA) Release Memo Addressing 2025–2030 Dietary Guidelines for Americans</a:t>
            </a:r>
            <a:endParaRPr lang="en-US" dirty="0"/>
          </a:p>
        </p:txBody>
      </p:sp>
      <p:sp>
        <p:nvSpPr>
          <p:cNvPr id="3" name="Content Placeholder 2">
            <a:extLst>
              <a:ext uri="{FF2B5EF4-FFF2-40B4-BE49-F238E27FC236}">
                <a16:creationId xmlns:a16="http://schemas.microsoft.com/office/drawing/2014/main" id="{4198697C-6738-12CE-3AB3-11FEDEDF5490}"/>
              </a:ext>
            </a:extLst>
          </p:cNvPr>
          <p:cNvSpPr>
            <a:spLocks noGrp="1"/>
          </p:cNvSpPr>
          <p:nvPr>
            <p:ph idx="1"/>
          </p:nvPr>
        </p:nvSpPr>
        <p:spPr>
          <a:xfrm>
            <a:off x="838200" y="1801492"/>
            <a:ext cx="11078028" cy="4652277"/>
          </a:xfrm>
        </p:spPr>
        <p:txBody>
          <a:bodyPr vert="horz" lIns="91440" tIns="45720" rIns="91440" bIns="45720" rtlCol="0" anchor="t">
            <a:normAutofit lnSpcReduction="10000"/>
          </a:bodyPr>
          <a:lstStyle/>
          <a:p>
            <a:r>
              <a:rPr lang="en-US" sz="2400" dirty="0">
                <a:solidFill>
                  <a:schemeClr val="bg1">
                    <a:lumMod val="10000"/>
                  </a:schemeClr>
                </a:solidFill>
                <a:latin typeface="Arial"/>
                <a:cs typeface="Arial"/>
              </a:rPr>
              <a:t>Familiarize yourself with key recommendations and how they can be incorporated into School Nutrition Programs (SNP) operations. </a:t>
            </a:r>
            <a:endParaRPr lang="en-US" sz="2400" dirty="0">
              <a:solidFill>
                <a:schemeClr val="bg1">
                  <a:lumMod val="10000"/>
                </a:schemeClr>
              </a:solidFill>
            </a:endParaRPr>
          </a:p>
          <a:p>
            <a:r>
              <a:rPr lang="en-US" sz="2400" dirty="0">
                <a:solidFill>
                  <a:schemeClr val="bg1">
                    <a:lumMod val="10000"/>
                  </a:schemeClr>
                </a:solidFill>
                <a:latin typeface="Arial"/>
                <a:cs typeface="Arial"/>
              </a:rPr>
              <a:t>What to expect from USDA Food and Nutriti</a:t>
            </a:r>
            <a:r>
              <a:rPr lang="en-US" sz="2400" dirty="0">
                <a:latin typeface="Arial"/>
                <a:cs typeface="Arial"/>
              </a:rPr>
              <a:t>on Service:</a:t>
            </a:r>
            <a:endParaRPr lang="en-US" sz="2400" dirty="0"/>
          </a:p>
          <a:p>
            <a:pPr lvl="1"/>
            <a:r>
              <a:rPr lang="en-US" sz="2400" dirty="0">
                <a:latin typeface="Arial"/>
                <a:cs typeface="Arial"/>
              </a:rPr>
              <a:t>Developing a proposed rule to update nutrition program standards and meal requirements. This will allow feedback through rulemaking and public comment process. </a:t>
            </a:r>
            <a:endParaRPr lang="en-US" sz="2400" dirty="0">
              <a:cs typeface="Arial"/>
            </a:endParaRPr>
          </a:p>
          <a:p>
            <a:pPr lvl="1"/>
            <a:r>
              <a:rPr lang="en-US" sz="2400" dirty="0">
                <a:latin typeface="Arial"/>
                <a:cs typeface="Arial"/>
              </a:rPr>
              <a:t>Developing a new educational campaign which will support healthy eating outside of school.</a:t>
            </a:r>
          </a:p>
          <a:p>
            <a:r>
              <a:rPr lang="en-US" sz="2400" dirty="0">
                <a:latin typeface="Arial"/>
                <a:cs typeface="Arial"/>
              </a:rPr>
              <a:t>Dietary Guidelines for Americans, 2025–2030 – Eat Real Food SP 02-2026, CACFP 01-2026, SFSP 01-2026, released February 11, 2026 at </a:t>
            </a:r>
            <a:r>
              <a:rPr lang="en-US" sz="2400" dirty="0">
                <a:solidFill>
                  <a:srgbClr val="0563C1"/>
                </a:solidFill>
                <a:latin typeface="Arial"/>
                <a:cs typeface="Arial"/>
                <a:hlinkClick r:id="rId3" tooltip="Dietary Guidelines for Americans, 2025-2030 - Eat Real Food Policy">
                  <a:extLst>
                    <a:ext uri="{A12FA001-AC4F-418D-AE19-62706E023703}">
                      <ahyp:hlinkClr xmlns:ahyp="http://schemas.microsoft.com/office/drawing/2018/hyperlinkcolor" val="tx"/>
                    </a:ext>
                  </a:extLst>
                </a:hlinkClick>
              </a:rPr>
              <a:t>https://www.fns.usda.gov/cn/dga-realfood</a:t>
            </a:r>
            <a:endParaRPr lang="en-US" sz="2400" dirty="0">
              <a:solidFill>
                <a:srgbClr val="0563C1"/>
              </a:solidFill>
            </a:endParaRPr>
          </a:p>
        </p:txBody>
      </p:sp>
    </p:spTree>
    <p:extLst>
      <p:ext uri="{BB962C8B-B14F-4D97-AF65-F5344CB8AC3E}">
        <p14:creationId xmlns:p14="http://schemas.microsoft.com/office/powerpoint/2010/main" val="4036853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1FB0-C8DD-05B4-18EF-0E9FC20DB2F6}"/>
              </a:ext>
            </a:extLst>
          </p:cNvPr>
          <p:cNvSpPr>
            <a:spLocks noGrp="1"/>
          </p:cNvSpPr>
          <p:nvPr>
            <p:ph type="title"/>
          </p:nvPr>
        </p:nvSpPr>
        <p:spPr/>
        <p:txBody>
          <a:bodyPr>
            <a:normAutofit/>
          </a:bodyPr>
          <a:lstStyle/>
          <a:p>
            <a:r>
              <a:rPr lang="en-US" dirty="0">
                <a:latin typeface="Arial"/>
                <a:cs typeface="Arial"/>
              </a:rPr>
              <a:t>Reminder: Food Allergy Requirements</a:t>
            </a:r>
            <a:endParaRPr lang="en-US" dirty="0"/>
          </a:p>
        </p:txBody>
      </p:sp>
      <p:sp>
        <p:nvSpPr>
          <p:cNvPr id="3" name="Content Placeholder 2">
            <a:extLst>
              <a:ext uri="{FF2B5EF4-FFF2-40B4-BE49-F238E27FC236}">
                <a16:creationId xmlns:a16="http://schemas.microsoft.com/office/drawing/2014/main" id="{10D809E6-793D-74DA-8782-B5570B57A89C}"/>
              </a:ext>
            </a:extLst>
          </p:cNvPr>
          <p:cNvSpPr>
            <a:spLocks noGrp="1"/>
          </p:cNvSpPr>
          <p:nvPr>
            <p:ph idx="1"/>
          </p:nvPr>
        </p:nvSpPr>
        <p:spPr>
          <a:xfrm>
            <a:off x="838200" y="1739361"/>
            <a:ext cx="10515600" cy="4423609"/>
          </a:xfrm>
        </p:spPr>
        <p:txBody>
          <a:bodyPr vert="horz" lIns="91440" tIns="45720" rIns="91440" bIns="45720" rtlCol="0" anchor="t">
            <a:normAutofit/>
          </a:bodyPr>
          <a:lstStyle/>
          <a:p>
            <a:r>
              <a:rPr lang="en-US" sz="2400" dirty="0">
                <a:solidFill>
                  <a:srgbClr val="000000"/>
                </a:solidFill>
                <a:latin typeface="Arial"/>
                <a:cs typeface="Arial"/>
              </a:rPr>
              <a:t>The CDE SP 01-2026 Whole Milk for Healthy Kids Act of 2025 web page highlights policy guidance on the revised milk requirements under the National School Lunch (NSLP) at </a:t>
            </a:r>
            <a:r>
              <a:rPr lang="en-US" sz="2400" dirty="0">
                <a:solidFill>
                  <a:srgbClr val="0563C1"/>
                </a:solidFill>
                <a:latin typeface="Arial"/>
                <a:cs typeface="Arial"/>
                <a:hlinkClick r:id="rId3" tooltip="CDE Whole Milk for Healthy Kids Act of 2025 web page">
                  <a:extLst>
                    <a:ext uri="{A12FA001-AC4F-418D-AE19-62706E023703}">
                      <ahyp:hlinkClr xmlns:ahyp="http://schemas.microsoft.com/office/drawing/2018/hyperlinkcolor" val="tx"/>
                    </a:ext>
                  </a:extLst>
                </a:hlinkClick>
              </a:rPr>
              <a:t>https://www.cde.ca.gov/ls/nu/healthykidsact2025.asp</a:t>
            </a:r>
            <a:endParaRPr lang="en-US" sz="2400" dirty="0">
              <a:solidFill>
                <a:srgbClr val="0563C1"/>
              </a:solidFill>
            </a:endParaRPr>
          </a:p>
          <a:p>
            <a:r>
              <a:rPr lang="en-US" sz="2400" dirty="0">
                <a:solidFill>
                  <a:schemeClr val="bg1">
                    <a:lumMod val="10000"/>
                  </a:schemeClr>
                </a:solidFill>
                <a:latin typeface="Arial"/>
                <a:cs typeface="Arial"/>
              </a:rPr>
              <a:t>California</a:t>
            </a:r>
            <a:r>
              <a:rPr lang="en-US" sz="2400" i="1" dirty="0">
                <a:solidFill>
                  <a:schemeClr val="bg1">
                    <a:lumMod val="10000"/>
                  </a:schemeClr>
                </a:solidFill>
                <a:latin typeface="Arial"/>
                <a:cs typeface="Arial"/>
              </a:rPr>
              <a:t> Education Code</a:t>
            </a:r>
            <a:r>
              <a:rPr lang="en-US" sz="2400" dirty="0">
                <a:solidFill>
                  <a:schemeClr val="bg1">
                    <a:lumMod val="10000"/>
                  </a:schemeClr>
                </a:solidFill>
                <a:latin typeface="Arial"/>
                <a:cs typeface="Arial"/>
              </a:rPr>
              <a:t> (</a:t>
            </a:r>
            <a:r>
              <a:rPr lang="en-US" sz="2400" i="1" dirty="0">
                <a:solidFill>
                  <a:schemeClr val="bg1">
                    <a:lumMod val="10000"/>
                  </a:schemeClr>
                </a:solidFill>
                <a:latin typeface="Arial"/>
                <a:cs typeface="Arial"/>
              </a:rPr>
              <a:t>EC</a:t>
            </a:r>
            <a:r>
              <a:rPr lang="en-US" sz="2400" dirty="0">
                <a:solidFill>
                  <a:schemeClr val="bg1">
                    <a:lumMod val="10000"/>
                  </a:schemeClr>
                </a:solidFill>
                <a:latin typeface="Arial"/>
                <a:cs typeface="Arial"/>
              </a:rPr>
              <a:t>) Section 49414.2 requires CDE to provide guidelines to help protect students with food allergies</a:t>
            </a:r>
            <a:endParaRPr lang="en-US" sz="2400" dirty="0">
              <a:solidFill>
                <a:schemeClr val="bg1">
                  <a:lumMod val="10000"/>
                </a:schemeClr>
              </a:solidFill>
            </a:endParaRPr>
          </a:p>
          <a:p>
            <a:r>
              <a:rPr lang="en-US" sz="2400" dirty="0">
                <a:solidFill>
                  <a:schemeClr val="bg1">
                    <a:lumMod val="10000"/>
                  </a:schemeClr>
                </a:solidFill>
                <a:latin typeface="Arial"/>
                <a:cs typeface="Arial"/>
              </a:rPr>
              <a:t>Various food allergy trainings are available on the CDE Disability Modifications Including Food Allergies web page–</a:t>
            </a:r>
            <a:r>
              <a:rPr lang="en-US" sz="2400" b="1" dirty="0">
                <a:solidFill>
                  <a:schemeClr val="bg1">
                    <a:lumMod val="10000"/>
                  </a:schemeClr>
                </a:solidFill>
                <a:latin typeface="Arial"/>
                <a:cs typeface="Arial"/>
              </a:rPr>
              <a:t>Trainings</a:t>
            </a:r>
            <a:r>
              <a:rPr lang="en-US" sz="2400" dirty="0">
                <a:solidFill>
                  <a:schemeClr val="bg1">
                    <a:lumMod val="10000"/>
                  </a:schemeClr>
                </a:solidFill>
                <a:latin typeface="Arial"/>
                <a:cs typeface="Arial"/>
              </a:rPr>
              <a:t> tab at </a:t>
            </a:r>
            <a:r>
              <a:rPr lang="en-US" sz="2400" dirty="0">
                <a:solidFill>
                  <a:srgbClr val="0563C1"/>
                </a:solidFill>
                <a:latin typeface="Arial"/>
                <a:cs typeface="Arial"/>
                <a:hlinkClick r:id="rId4" tooltip="CDE Disability Modifications Including Food Allergies web page">
                  <a:extLst>
                    <a:ext uri="{A12FA001-AC4F-418D-AE19-62706E023703}">
                      <ahyp:hlinkClr xmlns:ahyp="http://schemas.microsoft.com/office/drawing/2018/hyperlinkcolor" val="tx"/>
                    </a:ext>
                  </a:extLst>
                </a:hlinkClick>
              </a:rPr>
              <a:t>https://www.cde.ca.gov/ls/nu/sn/modaccomdisinclfoodalgry.asp </a:t>
            </a:r>
            <a:endParaRPr lang="en-US" sz="2400" dirty="0">
              <a:solidFill>
                <a:srgbClr val="0563C1"/>
              </a:solidFill>
            </a:endParaRPr>
          </a:p>
          <a:p>
            <a:endParaRPr lang="en-US" sz="2400" dirty="0">
              <a:solidFill>
                <a:srgbClr val="FF0000"/>
              </a:solidFill>
            </a:endParaRPr>
          </a:p>
        </p:txBody>
      </p:sp>
    </p:spTree>
    <p:extLst>
      <p:ext uri="{BB962C8B-B14F-4D97-AF65-F5344CB8AC3E}">
        <p14:creationId xmlns:p14="http://schemas.microsoft.com/office/powerpoint/2010/main" val="40572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5F5A4-C62B-00E7-756D-DAD053B46B9E}"/>
              </a:ext>
            </a:extLst>
          </p:cNvPr>
          <p:cNvSpPr>
            <a:spLocks noGrp="1"/>
          </p:cNvSpPr>
          <p:nvPr>
            <p:ph type="title"/>
          </p:nvPr>
        </p:nvSpPr>
        <p:spPr/>
        <p:txBody>
          <a:bodyPr>
            <a:normAutofit/>
          </a:bodyPr>
          <a:lstStyle/>
          <a:p>
            <a:r>
              <a:rPr lang="en-US" dirty="0"/>
              <a:t>Food Recovery and Organic Waste Requirements</a:t>
            </a:r>
            <a:endParaRPr lang="en-US" dirty="0">
              <a:cs typeface="Arial"/>
            </a:endParaRPr>
          </a:p>
        </p:txBody>
      </p:sp>
    </p:spTree>
    <p:extLst>
      <p:ext uri="{BB962C8B-B14F-4D97-AF65-F5344CB8AC3E}">
        <p14:creationId xmlns:p14="http://schemas.microsoft.com/office/powerpoint/2010/main" val="279511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4D0C-9BB4-43C5-8435-0CBE7D10258F}"/>
              </a:ext>
            </a:extLst>
          </p:cNvPr>
          <p:cNvSpPr>
            <a:spLocks noGrp="1"/>
          </p:cNvSpPr>
          <p:nvPr>
            <p:ph type="title"/>
          </p:nvPr>
        </p:nvSpPr>
        <p:spPr>
          <a:xfrm>
            <a:off x="838200" y="829574"/>
            <a:ext cx="10515600" cy="990600"/>
          </a:xfrm>
        </p:spPr>
        <p:txBody>
          <a:bodyPr>
            <a:normAutofit fontScale="90000"/>
          </a:bodyPr>
          <a:lstStyle/>
          <a:p>
            <a:r>
              <a:rPr lang="en-US" sz="4000" dirty="0">
                <a:solidFill>
                  <a:srgbClr val="34554C"/>
                </a:solidFill>
                <a:latin typeface="Arial"/>
                <a:cs typeface="Arial"/>
              </a:rPr>
              <a:t>Senate Bill (SB) 1383 Organic Waste Local Educational Agency Requirements </a:t>
            </a:r>
          </a:p>
        </p:txBody>
      </p:sp>
      <p:sp>
        <p:nvSpPr>
          <p:cNvPr id="3" name="Content Placeholder 2">
            <a:extLst>
              <a:ext uri="{FF2B5EF4-FFF2-40B4-BE49-F238E27FC236}">
                <a16:creationId xmlns:a16="http://schemas.microsoft.com/office/drawing/2014/main" id="{56B4262B-CE09-BCE1-DDF5-D19EAFD3FD3D}"/>
              </a:ext>
            </a:extLst>
          </p:cNvPr>
          <p:cNvSpPr>
            <a:spLocks noGrp="1"/>
          </p:cNvSpPr>
          <p:nvPr>
            <p:ph idx="1"/>
          </p:nvPr>
        </p:nvSpPr>
        <p:spPr>
          <a:xfrm>
            <a:off x="838200" y="1851025"/>
            <a:ext cx="10744200" cy="4530721"/>
          </a:xfrm>
        </p:spPr>
        <p:txBody>
          <a:bodyPr vert="horz" lIns="91440" tIns="45720" rIns="91440" bIns="45720" rtlCol="0" anchor="t">
            <a:normAutofit fontScale="25000" lnSpcReduction="20000"/>
          </a:bodyPr>
          <a:lstStyle/>
          <a:p>
            <a:pPr marL="0" indent="0">
              <a:lnSpc>
                <a:spcPct val="120000"/>
              </a:lnSpc>
              <a:spcBef>
                <a:spcPts val="0"/>
              </a:spcBef>
              <a:spcAft>
                <a:spcPts val="0"/>
              </a:spcAft>
              <a:buNone/>
            </a:pPr>
            <a:r>
              <a:rPr lang="en-US" sz="9600" i="1" dirty="0">
                <a:latin typeface="Arial"/>
                <a:cs typeface="Arial"/>
              </a:rPr>
              <a:t>California Code of Regulations</a:t>
            </a:r>
            <a:r>
              <a:rPr lang="en-US" sz="9600" dirty="0">
                <a:latin typeface="Arial"/>
                <a:cs typeface="Arial"/>
              </a:rPr>
              <a:t>, Title 14, Sections 18986.1 &amp; 18986.2 require the following:</a:t>
            </a:r>
          </a:p>
          <a:p>
            <a:pPr>
              <a:lnSpc>
                <a:spcPct val="120000"/>
              </a:lnSpc>
              <a:spcBef>
                <a:spcPts val="0"/>
              </a:spcBef>
              <a:spcAft>
                <a:spcPts val="0"/>
              </a:spcAft>
            </a:pPr>
            <a:r>
              <a:rPr lang="en-US" sz="9600" dirty="0">
                <a:solidFill>
                  <a:srgbClr val="000000"/>
                </a:solidFill>
                <a:latin typeface="Arial"/>
                <a:cs typeface="Arial"/>
              </a:rPr>
              <a:t>Subscribe to an organic waste collection service, or self-haul organic waste to a recovery facility.</a:t>
            </a:r>
            <a:endParaRPr lang="en-US" sz="9600" dirty="0">
              <a:latin typeface="Arial"/>
              <a:cs typeface="Arial"/>
            </a:endParaRPr>
          </a:p>
          <a:p>
            <a:pPr>
              <a:lnSpc>
                <a:spcPct val="120000"/>
              </a:lnSpc>
              <a:spcBef>
                <a:spcPts val="0"/>
              </a:spcBef>
              <a:spcAft>
                <a:spcPts val="0"/>
              </a:spcAft>
            </a:pPr>
            <a:r>
              <a:rPr lang="en-US" sz="9600" dirty="0">
                <a:solidFill>
                  <a:srgbClr val="000000"/>
                </a:solidFill>
                <a:latin typeface="Arial"/>
                <a:cs typeface="Arial"/>
              </a:rPr>
              <a:t>Need to provide containers for the collection of organic waste and non-organic recyclables in all areas where disposal containers are located, except restrooms.</a:t>
            </a:r>
            <a:endParaRPr lang="en-US" sz="9600" dirty="0">
              <a:latin typeface="Arial"/>
              <a:cs typeface="Arial"/>
            </a:endParaRPr>
          </a:p>
          <a:p>
            <a:pPr>
              <a:lnSpc>
                <a:spcPct val="120000"/>
              </a:lnSpc>
              <a:spcBef>
                <a:spcPts val="0"/>
              </a:spcBef>
              <a:spcAft>
                <a:spcPts val="0"/>
              </a:spcAft>
            </a:pPr>
            <a:r>
              <a:rPr lang="en-US" sz="9600" dirty="0">
                <a:solidFill>
                  <a:srgbClr val="000000"/>
                </a:solidFill>
                <a:latin typeface="Arial"/>
                <a:cs typeface="Arial"/>
              </a:rPr>
              <a:t>Prohibit employees from placing organic waste in a container not designated for organic waste.</a:t>
            </a:r>
            <a:endParaRPr lang="en-US" sz="9600" dirty="0">
              <a:latin typeface="Arial"/>
              <a:cs typeface="Arial"/>
            </a:endParaRPr>
          </a:p>
          <a:p>
            <a:pPr>
              <a:lnSpc>
                <a:spcPct val="120000"/>
              </a:lnSpc>
              <a:spcBef>
                <a:spcPts val="0"/>
              </a:spcBef>
              <a:spcAft>
                <a:spcPts val="0"/>
              </a:spcAft>
            </a:pPr>
            <a:r>
              <a:rPr lang="en-US" sz="9600" dirty="0">
                <a:solidFill>
                  <a:srgbClr val="000000"/>
                </a:solidFill>
                <a:latin typeface="Arial"/>
                <a:cs typeface="Arial"/>
              </a:rPr>
              <a:t>Periodic inspections of containers for contamination and inform employees if containers are contaminated. </a:t>
            </a:r>
            <a:endParaRPr lang="en-US" sz="9600" dirty="0">
              <a:latin typeface="Arial"/>
              <a:cs typeface="Arial"/>
            </a:endParaRPr>
          </a:p>
          <a:p>
            <a:pPr>
              <a:lnSpc>
                <a:spcPct val="120000"/>
              </a:lnSpc>
              <a:spcBef>
                <a:spcPts val="0"/>
              </a:spcBef>
              <a:spcAft>
                <a:spcPts val="0"/>
              </a:spcAft>
            </a:pPr>
            <a:r>
              <a:rPr lang="en-US" sz="9600" dirty="0">
                <a:solidFill>
                  <a:srgbClr val="000000"/>
                </a:solidFill>
                <a:latin typeface="Arial"/>
                <a:cs typeface="Arial"/>
              </a:rPr>
              <a:t>Provide information to employees and students on methods for prevention of organic waste generation. </a:t>
            </a:r>
            <a:endParaRPr lang="en-US" sz="9600" dirty="0">
              <a:latin typeface="Arial"/>
              <a:cs typeface="Arial"/>
            </a:endParaRPr>
          </a:p>
          <a:p>
            <a:pPr marL="0" indent="0">
              <a:buNone/>
            </a:pPr>
            <a:endParaRPr lang="en-US" dirty="0"/>
          </a:p>
        </p:txBody>
      </p:sp>
    </p:spTree>
    <p:extLst>
      <p:ext uri="{BB962C8B-B14F-4D97-AF65-F5344CB8AC3E}">
        <p14:creationId xmlns:p14="http://schemas.microsoft.com/office/powerpoint/2010/main" val="143644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7975-509E-E942-25EE-9D9EF0D2D133}"/>
              </a:ext>
            </a:extLst>
          </p:cNvPr>
          <p:cNvSpPr>
            <a:spLocks noGrp="1"/>
          </p:cNvSpPr>
          <p:nvPr>
            <p:ph type="title"/>
          </p:nvPr>
        </p:nvSpPr>
        <p:spPr>
          <a:xfrm>
            <a:off x="838200" y="685800"/>
            <a:ext cx="11037516" cy="1021914"/>
          </a:xfrm>
        </p:spPr>
        <p:txBody>
          <a:bodyPr>
            <a:normAutofit fontScale="90000"/>
          </a:bodyPr>
          <a:lstStyle/>
          <a:p>
            <a:r>
              <a:rPr lang="en-US" dirty="0">
                <a:solidFill>
                  <a:srgbClr val="34554C"/>
                </a:solidFill>
                <a:latin typeface="Arial"/>
                <a:cs typeface="Arial"/>
              </a:rPr>
              <a:t>Food Donation Options, Resources &amp; Guidance </a:t>
            </a:r>
            <a:endParaRPr lang="en-US" dirty="0">
              <a:latin typeface="Arial"/>
              <a:cs typeface="Arial"/>
            </a:endParaRPr>
          </a:p>
        </p:txBody>
      </p:sp>
      <p:sp>
        <p:nvSpPr>
          <p:cNvPr id="3" name="Content Placeholder 2">
            <a:extLst>
              <a:ext uri="{FF2B5EF4-FFF2-40B4-BE49-F238E27FC236}">
                <a16:creationId xmlns:a16="http://schemas.microsoft.com/office/drawing/2014/main" id="{12AE13CD-32F6-E3C8-8B18-ECCE79366FC7}"/>
              </a:ext>
            </a:extLst>
          </p:cNvPr>
          <p:cNvSpPr>
            <a:spLocks noGrp="1"/>
          </p:cNvSpPr>
          <p:nvPr>
            <p:ph idx="1"/>
          </p:nvPr>
        </p:nvSpPr>
        <p:spPr>
          <a:xfrm>
            <a:off x="838200" y="1825625"/>
            <a:ext cx="10515600" cy="4346575"/>
          </a:xfrm>
        </p:spPr>
        <p:txBody>
          <a:bodyPr vert="horz" lIns="91440" tIns="45720" rIns="91440" bIns="45720" rtlCol="0" anchor="t">
            <a:noAutofit/>
          </a:bodyPr>
          <a:lstStyle/>
          <a:p>
            <a:r>
              <a:rPr lang="en-US" sz="2400" dirty="0">
                <a:solidFill>
                  <a:srgbClr val="000000"/>
                </a:solidFill>
                <a:latin typeface="Arial"/>
                <a:cs typeface="Arial"/>
              </a:rPr>
              <a:t>Guidance on the Food Donation Program in Child Nutrition Programs (CNPs), USDA web page </a:t>
            </a:r>
            <a:r>
              <a:rPr lang="en-US" sz="2400" dirty="0">
                <a:solidFill>
                  <a:srgbClr val="0563C1"/>
                </a:solidFill>
                <a:latin typeface="Arial"/>
                <a:cs typeface="Arial"/>
                <a:hlinkClick r:id="rId3" tooltip="USDA Guidance on the Food Donation Program in CNPs web page">
                  <a:extLst>
                    <a:ext uri="{A12FA001-AC4F-418D-AE19-62706E023703}">
                      <ahyp:hlinkClr xmlns:ahyp="http://schemas.microsoft.com/office/drawing/2018/hyperlinkcolor" val="tx"/>
                    </a:ext>
                  </a:extLst>
                </a:hlinkClick>
              </a:rPr>
              <a:t>https://www.fns.usda.gov/cn/guidance-food-donation-program-child-nutrition-programs </a:t>
            </a:r>
            <a:endParaRPr lang="en-US" sz="2400" dirty="0">
              <a:solidFill>
                <a:srgbClr val="0563C1"/>
              </a:solidFill>
              <a:latin typeface="Arial"/>
              <a:cs typeface="Arial"/>
            </a:endParaRPr>
          </a:p>
          <a:p>
            <a:r>
              <a:rPr lang="en-US" sz="2400" dirty="0">
                <a:solidFill>
                  <a:srgbClr val="000000"/>
                </a:solidFill>
                <a:latin typeface="Arial"/>
                <a:cs typeface="Arial"/>
              </a:rPr>
              <a:t>CDE Management Bulletin (MB) CNP-02-2018 Guidance on Donation of Leftover Food in Child Nutrition Programs </a:t>
            </a:r>
            <a:r>
              <a:rPr lang="en-US" sz="2400" dirty="0">
                <a:solidFill>
                  <a:srgbClr val="0563C1"/>
                </a:solidFill>
                <a:latin typeface="Arial"/>
                <a:cs typeface="Arial"/>
                <a:hlinkClick r:id="rId4" tooltip="CDE Management Bulletin CNP-02-2018 Guidance on Donation of Leftover Food in CNPs">
                  <a:extLst>
                    <a:ext uri="{A12FA001-AC4F-418D-AE19-62706E023703}">
                      <ahyp:hlinkClr xmlns:ahyp="http://schemas.microsoft.com/office/drawing/2018/hyperlinkcolor" val="tx"/>
                    </a:ext>
                  </a:extLst>
                </a:hlinkClick>
              </a:rPr>
              <a:t>https://www.cde.ca.gov/ls/nu/sn/cnp022018.asp</a:t>
            </a:r>
            <a:endParaRPr lang="en-US" sz="2400" dirty="0">
              <a:solidFill>
                <a:srgbClr val="0563C1"/>
              </a:solidFill>
            </a:endParaRPr>
          </a:p>
          <a:p>
            <a:r>
              <a:rPr lang="en-US" sz="2400" dirty="0">
                <a:solidFill>
                  <a:srgbClr val="000000"/>
                </a:solidFill>
                <a:latin typeface="Arial"/>
                <a:cs typeface="Arial"/>
              </a:rPr>
              <a:t>CDE Food Pantries in Schools web page at </a:t>
            </a:r>
            <a:r>
              <a:rPr lang="en-US" sz="2400" dirty="0">
                <a:solidFill>
                  <a:srgbClr val="0563C1"/>
                </a:solidFill>
                <a:latin typeface="Arial"/>
                <a:cs typeface="Arial"/>
                <a:hlinkClick r:id="rId5" tooltip="CDE Food Pantries in Schools web page">
                  <a:extLst>
                    <a:ext uri="{A12FA001-AC4F-418D-AE19-62706E023703}">
                      <ahyp:hlinkClr xmlns:ahyp="http://schemas.microsoft.com/office/drawing/2018/hyperlinkcolor" val="tx"/>
                    </a:ext>
                  </a:extLst>
                </a:hlinkClick>
              </a:rPr>
              <a:t>https://www.cde.ca.gov/ls/nu/he/schoolfoodpantries.asp</a:t>
            </a:r>
            <a:endParaRPr lang="en-US" sz="2400" dirty="0">
              <a:solidFill>
                <a:srgbClr val="0563C1"/>
              </a:solidFill>
            </a:endParaRPr>
          </a:p>
          <a:p>
            <a:r>
              <a:rPr lang="en-US" sz="2400" dirty="0">
                <a:solidFill>
                  <a:srgbClr val="000000"/>
                </a:solidFill>
                <a:latin typeface="Arial"/>
                <a:cs typeface="Arial"/>
              </a:rPr>
              <a:t>CDE MB CNP-03-2018 The Use of Share Tables </a:t>
            </a:r>
            <a:r>
              <a:rPr lang="en-US" sz="2400" dirty="0">
                <a:solidFill>
                  <a:srgbClr val="0563C1"/>
                </a:solidFill>
                <a:latin typeface="Arial"/>
                <a:cs typeface="Arial"/>
                <a:hlinkClick r:id="rId6" tooltip="CDE Management Bulletin CNP-03-2018 The Use of Share Tables">
                  <a:extLst>
                    <a:ext uri="{A12FA001-AC4F-418D-AE19-62706E023703}">
                      <ahyp:hlinkClr xmlns:ahyp="http://schemas.microsoft.com/office/drawing/2018/hyperlinkcolor" val="tx"/>
                    </a:ext>
                  </a:extLst>
                </a:hlinkClick>
              </a:rPr>
              <a:t>https://www.cde.ca.gov/ls/nu/sn/mbcnp032018.asp</a:t>
            </a:r>
            <a:endParaRPr lang="en-US" sz="2400" dirty="0">
              <a:solidFill>
                <a:srgbClr val="0563C1"/>
              </a:solidFill>
            </a:endParaRPr>
          </a:p>
          <a:p>
            <a:pPr marL="0" indent="0">
              <a:spcBef>
                <a:spcPts val="0"/>
              </a:spcBef>
              <a:buNone/>
            </a:pPr>
            <a:endParaRPr lang="en-US" sz="2800" dirty="0">
              <a:solidFill>
                <a:srgbClr val="000000"/>
              </a:solidFill>
            </a:endParaRPr>
          </a:p>
          <a:p>
            <a:endParaRPr lang="en-US" dirty="0">
              <a:solidFill>
                <a:srgbClr val="162320"/>
              </a:solidFill>
            </a:endParaRPr>
          </a:p>
        </p:txBody>
      </p:sp>
    </p:spTree>
    <p:extLst>
      <p:ext uri="{BB962C8B-B14F-4D97-AF65-F5344CB8AC3E}">
        <p14:creationId xmlns:p14="http://schemas.microsoft.com/office/powerpoint/2010/main" val="50959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2CDCC-8B4F-C157-421A-1F2D654B06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1A1AB2-981B-C1A7-8381-278017673603}"/>
              </a:ext>
            </a:extLst>
          </p:cNvPr>
          <p:cNvSpPr>
            <a:spLocks noGrp="1"/>
          </p:cNvSpPr>
          <p:nvPr>
            <p:ph type="title"/>
          </p:nvPr>
        </p:nvSpPr>
        <p:spPr>
          <a:xfrm>
            <a:off x="832689" y="2555856"/>
            <a:ext cx="10515600" cy="1013849"/>
          </a:xfrm>
        </p:spPr>
        <p:txBody>
          <a:bodyPr>
            <a:normAutofit fontScale="90000"/>
          </a:bodyPr>
          <a:lstStyle/>
          <a:p>
            <a:r>
              <a:rPr lang="en-US" dirty="0"/>
              <a:t>Food Recovery and School Pantry Program</a:t>
            </a:r>
          </a:p>
        </p:txBody>
      </p:sp>
      <p:sp>
        <p:nvSpPr>
          <p:cNvPr id="4" name="Text Placeholder 3">
            <a:extLst>
              <a:ext uri="{FF2B5EF4-FFF2-40B4-BE49-F238E27FC236}">
                <a16:creationId xmlns:a16="http://schemas.microsoft.com/office/drawing/2014/main" id="{2FC6727C-2DFF-1ACC-BDC1-B38BB40F541A}"/>
              </a:ext>
            </a:extLst>
          </p:cNvPr>
          <p:cNvSpPr>
            <a:spLocks noGrp="1"/>
          </p:cNvSpPr>
          <p:nvPr>
            <p:ph type="body" idx="1"/>
          </p:nvPr>
        </p:nvSpPr>
        <p:spPr>
          <a:xfrm>
            <a:off x="817033" y="3838310"/>
            <a:ext cx="10526183" cy="1010972"/>
          </a:xfrm>
        </p:spPr>
        <p:txBody>
          <a:bodyPr>
            <a:normAutofit/>
          </a:bodyPr>
          <a:lstStyle/>
          <a:p>
            <a:pPr>
              <a:spcBef>
                <a:spcPts val="0"/>
              </a:spcBef>
              <a:spcAft>
                <a:spcPts val="0"/>
              </a:spcAft>
            </a:pPr>
            <a:r>
              <a:rPr lang="en-US"/>
              <a:t>Presenter: Eve Birge, Chief Executive Officer</a:t>
            </a:r>
            <a:endParaRPr lang="en-US">
              <a:cs typeface="Arial"/>
            </a:endParaRPr>
          </a:p>
          <a:p>
            <a:pPr>
              <a:spcBef>
                <a:spcPts val="0"/>
              </a:spcBef>
              <a:spcAft>
                <a:spcPts val="0"/>
              </a:spcAft>
            </a:pPr>
            <a:r>
              <a:rPr lang="en-US"/>
              <a:t>White Pony Express</a:t>
            </a:r>
            <a:endParaRPr lang="en-US">
              <a:cs typeface="Arial"/>
            </a:endParaRPr>
          </a:p>
        </p:txBody>
      </p:sp>
    </p:spTree>
    <p:extLst>
      <p:ext uri="{BB962C8B-B14F-4D97-AF65-F5344CB8AC3E}">
        <p14:creationId xmlns:p14="http://schemas.microsoft.com/office/powerpoint/2010/main" val="229276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tle slide: Partnering to Advance Student Health and Wellbeing, Environmental Stewardship and Senate Bill 1383 Compliance. &#10;&#10;Presentation to California Department of Education Nutrition Services Division &#10;&#10;White Pony Express">
            <a:extLst>
              <a:ext uri="{FF2B5EF4-FFF2-40B4-BE49-F238E27FC236}">
                <a16:creationId xmlns:a16="http://schemas.microsoft.com/office/drawing/2014/main" id="{DFE35353-6C5D-2CA8-7386-1921F61023B6}"/>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626071" y="-6914"/>
            <a:ext cx="9153217" cy="6864914"/>
          </a:xfrm>
          <a:prstGeom prst="rect">
            <a:avLst/>
          </a:prstGeom>
        </p:spPr>
      </p:pic>
      <p:sp>
        <p:nvSpPr>
          <p:cNvPr id="2" name="Title 1">
            <a:extLst>
              <a:ext uri="{FF2B5EF4-FFF2-40B4-BE49-F238E27FC236}">
                <a16:creationId xmlns:a16="http://schemas.microsoft.com/office/drawing/2014/main" id="{B49CC558-C942-1BE2-88DA-609526B58FDE}"/>
              </a:ext>
            </a:extLst>
          </p:cNvPr>
          <p:cNvSpPr>
            <a:spLocks noGrp="1"/>
          </p:cNvSpPr>
          <p:nvPr>
            <p:ph type="title" idx="4294967295"/>
          </p:nvPr>
        </p:nvSpPr>
        <p:spPr>
          <a:xfrm>
            <a:off x="3779520" y="305117"/>
            <a:ext cx="6131088" cy="1143000"/>
          </a:xfrm>
        </p:spPr>
        <p:txBody>
          <a:bodyPr>
            <a:noAutofit/>
          </a:bodyPr>
          <a:lstStyle/>
          <a:p>
            <a:r>
              <a:rPr lang="en-US" sz="2400" dirty="0">
                <a:solidFill>
                  <a:srgbClr val="1256CE"/>
                </a:solidFill>
              </a:rPr>
              <a:t>Partnering to Advance Student Health and Wellbeing, Environmental Stewardship, and SB 1383 Compliance</a:t>
            </a:r>
          </a:p>
        </p:txBody>
      </p:sp>
    </p:spTree>
    <p:extLst>
      <p:ext uri="{BB962C8B-B14F-4D97-AF65-F5344CB8AC3E}">
        <p14:creationId xmlns:p14="http://schemas.microsoft.com/office/powerpoint/2010/main" val="273813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F7F893-B955-6081-4FBF-86C8FE185549}"/>
              </a:ext>
            </a:extLst>
          </p:cNvPr>
          <p:cNvSpPr>
            <a:spLocks noGrp="1"/>
          </p:cNvSpPr>
          <p:nvPr>
            <p:ph type="title"/>
          </p:nvPr>
        </p:nvSpPr>
        <p:spPr/>
        <p:txBody>
          <a:bodyPr/>
          <a:lstStyle/>
          <a:p>
            <a:pPr algn="l"/>
            <a:r>
              <a:rPr lang="en-US" b="1" dirty="0">
                <a:latin typeface="Avenir Next Heavy" panose="020B0503020202020204" pitchFamily="34" charset="0"/>
              </a:rPr>
              <a:t>Who We Are and What We Do</a:t>
            </a:r>
            <a:endParaRPr lang="en-US" dirty="0"/>
          </a:p>
        </p:txBody>
      </p:sp>
      <p:sp>
        <p:nvSpPr>
          <p:cNvPr id="5" name="Content Placeholder 4">
            <a:extLst>
              <a:ext uri="{FF2B5EF4-FFF2-40B4-BE49-F238E27FC236}">
                <a16:creationId xmlns:a16="http://schemas.microsoft.com/office/drawing/2014/main" id="{37DF390D-DA21-78D1-48D5-36D5F1BE613A}"/>
              </a:ext>
            </a:extLst>
          </p:cNvPr>
          <p:cNvSpPr>
            <a:spLocks noGrp="1"/>
          </p:cNvSpPr>
          <p:nvPr>
            <p:ph sz="half" idx="1"/>
          </p:nvPr>
        </p:nvSpPr>
        <p:spPr/>
        <p:txBody>
          <a:bodyPr/>
          <a:lstStyle/>
          <a:p>
            <a:pPr marL="0" indent="0">
              <a:spcAft>
                <a:spcPts val="2400"/>
              </a:spcAft>
              <a:buNone/>
            </a:pPr>
            <a:r>
              <a:rPr lang="en-US" dirty="0">
                <a:latin typeface="Avenir Next" panose="020B0503020202020204" pitchFamily="34" charset="0"/>
              </a:rPr>
              <a:t>White Pony Express rescues high-quality surplus food and delivers it – with love – to neighbors facing food insecurity.</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We partner with grocers, restaurants, farmers, schools, food distributors, and community-based organizations.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We make SB 1383 compliance simple, safe, and efficient.</a:t>
            </a:r>
          </a:p>
          <a:p>
            <a:endParaRPr lang="en-US" dirty="0">
              <a:latin typeface="Avenir Next" panose="020B0503020202020204" pitchFamily="34" charset="0"/>
            </a:endParaRPr>
          </a:p>
          <a:p>
            <a:endParaRPr lang="en-US" dirty="0"/>
          </a:p>
        </p:txBody>
      </p:sp>
    </p:spTree>
    <p:extLst>
      <p:ext uri="{BB962C8B-B14F-4D97-AF65-F5344CB8AC3E}">
        <p14:creationId xmlns:p14="http://schemas.microsoft.com/office/powerpoint/2010/main" val="9596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13678-8EA3-E4DD-D56F-623C13BC5A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C5FB27-399E-0038-94BF-360C3C7F7CEA}"/>
              </a:ext>
            </a:extLst>
          </p:cNvPr>
          <p:cNvSpPr>
            <a:spLocks noGrp="1"/>
          </p:cNvSpPr>
          <p:nvPr>
            <p:ph type="title"/>
          </p:nvPr>
        </p:nvSpPr>
        <p:spPr/>
        <p:txBody>
          <a:bodyPr>
            <a:noAutofit/>
          </a:bodyPr>
          <a:lstStyle/>
          <a:p>
            <a:pPr algn="l"/>
            <a:r>
              <a:rPr lang="en-US" b="1" dirty="0">
                <a:latin typeface="Avenir Next Heavy" panose="020B0503020202020204" pitchFamily="34" charset="0"/>
              </a:rPr>
              <a:t>Why Food Recovery Matters For Schools</a:t>
            </a:r>
            <a:endParaRPr lang="en-US" dirty="0"/>
          </a:p>
        </p:txBody>
      </p:sp>
      <p:sp>
        <p:nvSpPr>
          <p:cNvPr id="5" name="Content Placeholder 4">
            <a:extLst>
              <a:ext uri="{FF2B5EF4-FFF2-40B4-BE49-F238E27FC236}">
                <a16:creationId xmlns:a16="http://schemas.microsoft.com/office/drawing/2014/main" id="{A27468F2-1B39-E570-E167-27CEB5FA7B85}"/>
              </a:ext>
            </a:extLst>
          </p:cNvPr>
          <p:cNvSpPr>
            <a:spLocks noGrp="1"/>
          </p:cNvSpPr>
          <p:nvPr>
            <p:ph sz="half" idx="1"/>
          </p:nvPr>
        </p:nvSpPr>
        <p:spPr/>
        <p:txBody>
          <a:bodyPr/>
          <a:lstStyle/>
          <a:p>
            <a:pPr marL="0" indent="0">
              <a:lnSpc>
                <a:spcPts val="3400"/>
              </a:lnSpc>
              <a:spcBef>
                <a:spcPts val="0"/>
              </a:spcBef>
              <a:spcAft>
                <a:spcPts val="2400"/>
              </a:spcAft>
              <a:buNone/>
            </a:pPr>
            <a:r>
              <a:rPr lang="en-US" dirty="0">
                <a:latin typeface="Avenir Next" panose="020B0503020202020204" pitchFamily="34" charset="0"/>
              </a:rPr>
              <a:t>SB 1383 requires institutions to donate at least 20% of edible surplus food.</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Food waste is a leading contributor to landfill methane emissions.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Schools are uniquely positioned to model sustainability and civic leadership.</a:t>
            </a:r>
            <a:endParaRPr lang="en-US" dirty="0">
              <a:latin typeface="Avenir Next" panose="020B0503020202020204" pitchFamily="34" charset="0"/>
            </a:endParaRPr>
          </a:p>
          <a:p>
            <a:endParaRPr lang="en-US" dirty="0"/>
          </a:p>
        </p:txBody>
      </p:sp>
    </p:spTree>
    <p:extLst>
      <p:ext uri="{BB962C8B-B14F-4D97-AF65-F5344CB8AC3E}">
        <p14:creationId xmlns:p14="http://schemas.microsoft.com/office/powerpoint/2010/main" val="391090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03EBF-DB11-BB4B-40F7-FD2D5DF98E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1C0823-A852-96E6-0E05-BBD732D4794A}"/>
              </a:ext>
            </a:extLst>
          </p:cNvPr>
          <p:cNvSpPr>
            <a:spLocks noGrp="1"/>
          </p:cNvSpPr>
          <p:nvPr>
            <p:ph type="title"/>
          </p:nvPr>
        </p:nvSpPr>
        <p:spPr/>
        <p:txBody>
          <a:bodyPr>
            <a:noAutofit/>
          </a:bodyPr>
          <a:lstStyle/>
          <a:p>
            <a:pPr algn="l"/>
            <a:r>
              <a:rPr lang="en-US" b="1" dirty="0">
                <a:latin typeface="Avenir Next Heavy" panose="020B0503020202020204" pitchFamily="34" charset="0"/>
              </a:rPr>
              <a:t>Health and Academic Impact</a:t>
            </a:r>
            <a:endParaRPr lang="en-US" dirty="0"/>
          </a:p>
        </p:txBody>
      </p:sp>
      <p:sp>
        <p:nvSpPr>
          <p:cNvPr id="5" name="Content Placeholder 4">
            <a:extLst>
              <a:ext uri="{FF2B5EF4-FFF2-40B4-BE49-F238E27FC236}">
                <a16:creationId xmlns:a16="http://schemas.microsoft.com/office/drawing/2014/main" id="{77CDB8D5-65A2-7CAD-B7EC-CCF6B0E04F47}"/>
              </a:ext>
            </a:extLst>
          </p:cNvPr>
          <p:cNvSpPr>
            <a:spLocks noGrp="1"/>
          </p:cNvSpPr>
          <p:nvPr>
            <p:ph sz="half" idx="1"/>
          </p:nvPr>
        </p:nvSpPr>
        <p:spPr/>
        <p:txBody>
          <a:bodyPr/>
          <a:lstStyle/>
          <a:p>
            <a:pPr marL="0" indent="0">
              <a:lnSpc>
                <a:spcPts val="3400"/>
              </a:lnSpc>
              <a:spcBef>
                <a:spcPts val="0"/>
              </a:spcBef>
              <a:spcAft>
                <a:spcPts val="2400"/>
              </a:spcAft>
              <a:buNone/>
            </a:pPr>
            <a:r>
              <a:rPr lang="en-US" dirty="0">
                <a:latin typeface="Avenir Next" panose="020B0503020202020204" pitchFamily="34" charset="0"/>
              </a:rPr>
              <a:t>Nutritious food supports student concentration, </a:t>
            </a:r>
            <a:br>
              <a:rPr lang="en-US" dirty="0">
                <a:latin typeface="Avenir Next" panose="020B0503020202020204" pitchFamily="34" charset="0"/>
              </a:rPr>
            </a:br>
            <a:r>
              <a:rPr lang="en-US" dirty="0">
                <a:latin typeface="Avenir Next" panose="020B0503020202020204" pitchFamily="34" charset="0"/>
              </a:rPr>
              <a:t>attendance, and academic performance.</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Food recovery strengthens community food access for </a:t>
            </a:r>
            <a:br>
              <a:rPr lang="en-US" dirty="0">
                <a:solidFill>
                  <a:schemeClr val="tx1">
                    <a:lumMod val="75000"/>
                    <a:lumOff val="25000"/>
                  </a:schemeClr>
                </a:solidFill>
                <a:latin typeface="Avenir Next Medium" panose="020B0503020202020204" pitchFamily="34" charset="0"/>
              </a:rPr>
            </a:br>
            <a:r>
              <a:rPr lang="en-US" dirty="0">
                <a:solidFill>
                  <a:schemeClr val="tx1">
                    <a:lumMod val="75000"/>
                    <a:lumOff val="25000"/>
                  </a:schemeClr>
                </a:solidFill>
                <a:latin typeface="Avenir Next Medium" panose="020B0503020202020204" pitchFamily="34" charset="0"/>
              </a:rPr>
              <a:t>vulnerable families.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Healthy communities contribute to stable, ready-to-learn students.</a:t>
            </a:r>
          </a:p>
          <a:p>
            <a:endParaRPr lang="en-US" dirty="0"/>
          </a:p>
        </p:txBody>
      </p:sp>
    </p:spTree>
    <p:extLst>
      <p:ext uri="{BB962C8B-B14F-4D97-AF65-F5344CB8AC3E}">
        <p14:creationId xmlns:p14="http://schemas.microsoft.com/office/powerpoint/2010/main" val="218430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FEC57-3846-CBEE-167A-534120555162}"/>
              </a:ext>
            </a:extLst>
          </p:cNvPr>
          <p:cNvSpPr>
            <a:spLocks noGrp="1"/>
          </p:cNvSpPr>
          <p:nvPr>
            <p:ph type="title"/>
          </p:nvPr>
        </p:nvSpPr>
        <p:spPr/>
        <p:txBody>
          <a:bodyPr/>
          <a:lstStyle/>
          <a:p>
            <a:r>
              <a:rPr lang="en-US" dirty="0"/>
              <a:t>Town Hall at a Glance</a:t>
            </a:r>
          </a:p>
        </p:txBody>
      </p:sp>
      <p:sp>
        <p:nvSpPr>
          <p:cNvPr id="5" name="Content Placeholder 4">
            <a:extLst>
              <a:ext uri="{FF2B5EF4-FFF2-40B4-BE49-F238E27FC236}">
                <a16:creationId xmlns:a16="http://schemas.microsoft.com/office/drawing/2014/main" id="{7FEBD7D6-8850-BD14-D518-93CDC36894B7}"/>
              </a:ext>
            </a:extLst>
          </p:cNvPr>
          <p:cNvSpPr>
            <a:spLocks noGrp="1"/>
          </p:cNvSpPr>
          <p:nvPr>
            <p:ph sz="half" idx="1"/>
          </p:nvPr>
        </p:nvSpPr>
        <p:spPr>
          <a:xfrm>
            <a:off x="838200" y="1825625"/>
            <a:ext cx="6477000" cy="3965575"/>
          </a:xfrm>
        </p:spPr>
        <p:txBody>
          <a:bodyPr vert="horz" lIns="91440" tIns="45720" rIns="91440" bIns="45720" rtlCol="0" anchor="t">
            <a:noAutofit/>
          </a:bodyPr>
          <a:lstStyle/>
          <a:p>
            <a:r>
              <a:rPr lang="en-US" dirty="0">
                <a:latin typeface="Arial"/>
                <a:cs typeface="Arial"/>
              </a:rPr>
              <a:t>Spotlights</a:t>
            </a:r>
            <a:endParaRPr lang="en-US" dirty="0"/>
          </a:p>
          <a:p>
            <a:r>
              <a:rPr lang="en-US" dirty="0">
                <a:latin typeface="Arial"/>
                <a:cs typeface="Arial"/>
              </a:rPr>
              <a:t>Federal Updates</a:t>
            </a:r>
          </a:p>
          <a:p>
            <a:r>
              <a:rPr lang="en-US" dirty="0">
                <a:latin typeface="Arial"/>
                <a:cs typeface="Arial"/>
              </a:rPr>
              <a:t>Guest Speaker</a:t>
            </a:r>
          </a:p>
          <a:p>
            <a:r>
              <a:rPr lang="en-US" dirty="0">
                <a:latin typeface="Arial"/>
                <a:cs typeface="Arial"/>
              </a:rPr>
              <a:t>Operational Reminders</a:t>
            </a:r>
          </a:p>
          <a:p>
            <a:r>
              <a:rPr lang="en-US" dirty="0">
                <a:latin typeface="Arial"/>
                <a:cs typeface="Arial"/>
              </a:rPr>
              <a:t>Resources &amp; Other Announcements</a:t>
            </a:r>
            <a:endParaRPr lang="en-US" dirty="0"/>
          </a:p>
        </p:txBody>
      </p:sp>
      <p:pic>
        <p:nvPicPr>
          <p:cNvPr id="8" name="Content Placeholder 7">
            <a:extLst>
              <a:ext uri="{FF2B5EF4-FFF2-40B4-BE49-F238E27FC236}">
                <a16:creationId xmlns:a16="http://schemas.microsoft.com/office/drawing/2014/main" id="{E8798E83-256D-F462-6FB1-D5DDE61CCFF4}"/>
              </a:ext>
              <a:ext uri="{C183D7F6-B498-43B3-948B-1728B52AA6E4}">
                <adec:decorative xmlns:adec="http://schemas.microsoft.com/office/drawing/2017/decorative" val="1"/>
              </a:ext>
            </a:extLst>
          </p:cNvPr>
          <p:cNvPicPr>
            <a:picLocks noGrp="1" noChangeAspect="1"/>
          </p:cNvPicPr>
          <p:nvPr>
            <p:ph sz="half" idx="13"/>
          </p:nvPr>
        </p:nvPicPr>
        <p:blipFill>
          <a:blip r:embed="rId2" cstate="screen">
            <a:extLst>
              <a:ext uri="{28A0092B-C50C-407E-A947-70E740481C1C}">
                <a14:useLocalDpi xmlns:a14="http://schemas.microsoft.com/office/drawing/2010/main" val="0"/>
              </a:ext>
            </a:extLst>
          </a:blip>
          <a:stretch>
            <a:fillRect/>
          </a:stretch>
        </p:blipFill>
        <p:spPr>
          <a:xfrm>
            <a:off x="7318375" y="1825625"/>
            <a:ext cx="4035425" cy="4035425"/>
          </a:xfrm>
        </p:spPr>
      </p:pic>
    </p:spTree>
    <p:extLst>
      <p:ext uri="{BB962C8B-B14F-4D97-AF65-F5344CB8AC3E}">
        <p14:creationId xmlns:p14="http://schemas.microsoft.com/office/powerpoint/2010/main" val="24130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78481-D05E-A699-43F3-E1AF5E9928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86B243-F67A-CBB1-1D36-ADBDC3C73597}"/>
              </a:ext>
            </a:extLst>
          </p:cNvPr>
          <p:cNvSpPr>
            <a:spLocks noGrp="1"/>
          </p:cNvSpPr>
          <p:nvPr>
            <p:ph type="title"/>
          </p:nvPr>
        </p:nvSpPr>
        <p:spPr/>
        <p:txBody>
          <a:bodyPr>
            <a:noAutofit/>
          </a:bodyPr>
          <a:lstStyle/>
          <a:p>
            <a:pPr algn="l"/>
            <a:r>
              <a:rPr lang="en-US" b="1" dirty="0">
                <a:latin typeface="Avenir Next Heavy" panose="020B0503020202020204" pitchFamily="34" charset="0"/>
              </a:rPr>
              <a:t>Family Safety and Security</a:t>
            </a:r>
            <a:endParaRPr lang="en-US" dirty="0"/>
          </a:p>
        </p:txBody>
      </p:sp>
      <p:sp>
        <p:nvSpPr>
          <p:cNvPr id="5" name="Content Placeholder 4">
            <a:extLst>
              <a:ext uri="{FF2B5EF4-FFF2-40B4-BE49-F238E27FC236}">
                <a16:creationId xmlns:a16="http://schemas.microsoft.com/office/drawing/2014/main" id="{684ACED2-F6E0-A0BA-6B8E-252C5BFC7210}"/>
              </a:ext>
            </a:extLst>
          </p:cNvPr>
          <p:cNvSpPr>
            <a:spLocks noGrp="1"/>
          </p:cNvSpPr>
          <p:nvPr>
            <p:ph sz="half" idx="1"/>
          </p:nvPr>
        </p:nvSpPr>
        <p:spPr/>
        <p:txBody>
          <a:bodyPr/>
          <a:lstStyle/>
          <a:p>
            <a:pPr marL="0" indent="0">
              <a:lnSpc>
                <a:spcPts val="3400"/>
              </a:lnSpc>
              <a:spcBef>
                <a:spcPts val="0"/>
              </a:spcBef>
              <a:spcAft>
                <a:spcPts val="2400"/>
              </a:spcAft>
              <a:buNone/>
            </a:pPr>
            <a:r>
              <a:rPr lang="en-US" dirty="0">
                <a:latin typeface="Avenir Next" panose="020B0503020202020204" pitchFamily="34" charset="0"/>
              </a:rPr>
              <a:t>Food insecurity increases stress, instability and </a:t>
            </a:r>
            <a:br>
              <a:rPr lang="en-US" dirty="0">
                <a:latin typeface="Avenir Next" panose="020B0503020202020204" pitchFamily="34" charset="0"/>
              </a:rPr>
            </a:br>
            <a:r>
              <a:rPr lang="en-US" dirty="0">
                <a:latin typeface="Avenir Next" panose="020B0503020202020204" pitchFamily="34" charset="0"/>
              </a:rPr>
              <a:t>health risks.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Recovered food reduces grocery burden for families.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Stronger food security enhances household resilience </a:t>
            </a:r>
            <a:br>
              <a:rPr lang="en-US" dirty="0">
                <a:solidFill>
                  <a:schemeClr val="tx1">
                    <a:lumMod val="75000"/>
                    <a:lumOff val="25000"/>
                  </a:schemeClr>
                </a:solidFill>
                <a:latin typeface="Avenir Next Medium" panose="020B0503020202020204" pitchFamily="34" charset="0"/>
              </a:rPr>
            </a:br>
            <a:r>
              <a:rPr lang="en-US" dirty="0">
                <a:solidFill>
                  <a:schemeClr val="tx1">
                    <a:lumMod val="75000"/>
                    <a:lumOff val="25000"/>
                  </a:schemeClr>
                </a:solidFill>
                <a:latin typeface="Avenir Next Medium" panose="020B0503020202020204" pitchFamily="34" charset="0"/>
              </a:rPr>
              <a:t>and wellbeing.</a:t>
            </a:r>
          </a:p>
          <a:p>
            <a:pPr marL="0" indent="0">
              <a:buNone/>
            </a:pPr>
            <a:endParaRPr lang="en-US" dirty="0"/>
          </a:p>
        </p:txBody>
      </p:sp>
    </p:spTree>
    <p:extLst>
      <p:ext uri="{BB962C8B-B14F-4D97-AF65-F5344CB8AC3E}">
        <p14:creationId xmlns:p14="http://schemas.microsoft.com/office/powerpoint/2010/main" val="1197333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194B-EAB7-52E1-0A25-53C7A368E1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FBC66-4DC2-838F-66B4-FFA51A2CD7A5}"/>
              </a:ext>
            </a:extLst>
          </p:cNvPr>
          <p:cNvSpPr>
            <a:spLocks noGrp="1"/>
          </p:cNvSpPr>
          <p:nvPr>
            <p:ph type="title"/>
          </p:nvPr>
        </p:nvSpPr>
        <p:spPr/>
        <p:txBody>
          <a:bodyPr>
            <a:noAutofit/>
          </a:bodyPr>
          <a:lstStyle/>
          <a:p>
            <a:pPr algn="l"/>
            <a:r>
              <a:rPr lang="en-US" b="1" dirty="0">
                <a:latin typeface="Avenir Next Heavy" panose="020B0503020202020204" pitchFamily="34" charset="0"/>
              </a:rPr>
              <a:t>Environmental Impact</a:t>
            </a:r>
            <a:endParaRPr lang="en-US" dirty="0"/>
          </a:p>
        </p:txBody>
      </p:sp>
      <p:sp>
        <p:nvSpPr>
          <p:cNvPr id="5" name="Content Placeholder 4">
            <a:extLst>
              <a:ext uri="{FF2B5EF4-FFF2-40B4-BE49-F238E27FC236}">
                <a16:creationId xmlns:a16="http://schemas.microsoft.com/office/drawing/2014/main" id="{A85C3B84-DD53-6137-2B07-3A116B8BC70A}"/>
              </a:ext>
            </a:extLst>
          </p:cNvPr>
          <p:cNvSpPr>
            <a:spLocks noGrp="1"/>
          </p:cNvSpPr>
          <p:nvPr>
            <p:ph sz="half" idx="1"/>
          </p:nvPr>
        </p:nvSpPr>
        <p:spPr/>
        <p:txBody>
          <a:bodyPr/>
          <a:lstStyle/>
          <a:p>
            <a:pPr marL="0" indent="0">
              <a:lnSpc>
                <a:spcPts val="3400"/>
              </a:lnSpc>
              <a:spcBef>
                <a:spcPts val="0"/>
              </a:spcBef>
              <a:spcAft>
                <a:spcPts val="2400"/>
              </a:spcAft>
              <a:buNone/>
            </a:pPr>
            <a:r>
              <a:rPr lang="en-US" dirty="0">
                <a:latin typeface="Avenir Next" panose="020B0503020202020204" pitchFamily="34" charset="0"/>
              </a:rPr>
              <a:t>Food waste in landfills produces methane, a potent greenhouse gas.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Food recovery reduces landfill volume and carbon footprint.</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Aligns with California’s climate goals and environmental education priorities.</a:t>
            </a:r>
          </a:p>
          <a:p>
            <a:pPr marL="0" indent="0">
              <a:buNone/>
            </a:pPr>
            <a:endParaRPr lang="en-US" dirty="0"/>
          </a:p>
        </p:txBody>
      </p:sp>
    </p:spTree>
    <p:extLst>
      <p:ext uri="{BB962C8B-B14F-4D97-AF65-F5344CB8AC3E}">
        <p14:creationId xmlns:p14="http://schemas.microsoft.com/office/powerpoint/2010/main" val="340063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0EB6-D7D4-98DA-0098-C6279E1C9B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5F68EA-6721-0761-48CE-A7AD532DEC82}"/>
              </a:ext>
            </a:extLst>
          </p:cNvPr>
          <p:cNvSpPr>
            <a:spLocks noGrp="1"/>
          </p:cNvSpPr>
          <p:nvPr>
            <p:ph type="title"/>
          </p:nvPr>
        </p:nvSpPr>
        <p:spPr/>
        <p:txBody>
          <a:bodyPr>
            <a:noAutofit/>
          </a:bodyPr>
          <a:lstStyle/>
          <a:p>
            <a:pPr algn="l"/>
            <a:r>
              <a:rPr lang="en-US" b="1" dirty="0">
                <a:latin typeface="Avenir Next Heavy" panose="020B0503020202020204" pitchFamily="34" charset="0"/>
              </a:rPr>
              <a:t>How White Pony Express (WPE) Ensures </a:t>
            </a:r>
            <a:br>
              <a:rPr lang="en-US" b="1" dirty="0">
                <a:latin typeface="Avenir Next Heavy" panose="020B0503020202020204" pitchFamily="34" charset="0"/>
              </a:rPr>
            </a:br>
            <a:r>
              <a:rPr lang="en-US" b="1" dirty="0">
                <a:latin typeface="Avenir Next Heavy" panose="020B0503020202020204" pitchFamily="34" charset="0"/>
              </a:rPr>
              <a:t>Compliance and Safety</a:t>
            </a:r>
            <a:endParaRPr lang="en-US" dirty="0"/>
          </a:p>
        </p:txBody>
      </p:sp>
      <p:sp>
        <p:nvSpPr>
          <p:cNvPr id="5" name="Content Placeholder 4">
            <a:extLst>
              <a:ext uri="{FF2B5EF4-FFF2-40B4-BE49-F238E27FC236}">
                <a16:creationId xmlns:a16="http://schemas.microsoft.com/office/drawing/2014/main" id="{BA5EEBBE-91DE-EACB-6C08-A34390D93B38}"/>
              </a:ext>
            </a:extLst>
          </p:cNvPr>
          <p:cNvSpPr>
            <a:spLocks noGrp="1"/>
          </p:cNvSpPr>
          <p:nvPr>
            <p:ph sz="half" idx="1"/>
          </p:nvPr>
        </p:nvSpPr>
        <p:spPr/>
        <p:txBody>
          <a:bodyPr/>
          <a:lstStyle/>
          <a:p>
            <a:pPr marL="0" indent="0">
              <a:lnSpc>
                <a:spcPts val="3400"/>
              </a:lnSpc>
              <a:spcBef>
                <a:spcPts val="0"/>
              </a:spcBef>
              <a:spcAft>
                <a:spcPts val="2400"/>
              </a:spcAft>
              <a:buNone/>
            </a:pPr>
            <a:r>
              <a:rPr lang="en-US" dirty="0">
                <a:latin typeface="Avenir Next" panose="020B0503020202020204" pitchFamily="34" charset="0"/>
              </a:rPr>
              <a:t>Clear guidance aligned with food safety standards.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Safe handling, sorting, and rapid redistribution—within hours of pickup.</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Reliable documentation to support SB 1383 compliance.</a:t>
            </a:r>
          </a:p>
        </p:txBody>
      </p:sp>
    </p:spTree>
    <p:extLst>
      <p:ext uri="{BB962C8B-B14F-4D97-AF65-F5344CB8AC3E}">
        <p14:creationId xmlns:p14="http://schemas.microsoft.com/office/powerpoint/2010/main" val="418456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A9C47-5330-8E54-28B0-3FAB22C266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4BA0FF-AA68-0517-004B-90F6BEC5B6D2}"/>
              </a:ext>
            </a:extLst>
          </p:cNvPr>
          <p:cNvSpPr>
            <a:spLocks noGrp="1"/>
          </p:cNvSpPr>
          <p:nvPr>
            <p:ph type="title"/>
          </p:nvPr>
        </p:nvSpPr>
        <p:spPr/>
        <p:txBody>
          <a:bodyPr>
            <a:noAutofit/>
          </a:bodyPr>
          <a:lstStyle/>
          <a:p>
            <a:pPr algn="l"/>
            <a:r>
              <a:rPr lang="en-US" b="1" dirty="0">
                <a:latin typeface="Avenir Next Heavy" panose="020B0503020202020204" pitchFamily="34" charset="0"/>
              </a:rPr>
              <a:t>Simple, Flexible Partnership Model</a:t>
            </a:r>
            <a:endParaRPr lang="en-US" dirty="0"/>
          </a:p>
        </p:txBody>
      </p:sp>
      <p:sp>
        <p:nvSpPr>
          <p:cNvPr id="5" name="Content Placeholder 4">
            <a:extLst>
              <a:ext uri="{FF2B5EF4-FFF2-40B4-BE49-F238E27FC236}">
                <a16:creationId xmlns:a16="http://schemas.microsoft.com/office/drawing/2014/main" id="{FDFF7939-DC4E-91D8-90CD-8EE3D9621C3D}"/>
              </a:ext>
            </a:extLst>
          </p:cNvPr>
          <p:cNvSpPr>
            <a:spLocks noGrp="1"/>
          </p:cNvSpPr>
          <p:nvPr>
            <p:ph sz="half" idx="1"/>
          </p:nvPr>
        </p:nvSpPr>
        <p:spPr/>
        <p:txBody>
          <a:bodyPr/>
          <a:lstStyle/>
          <a:p>
            <a:pPr marL="0" indent="0">
              <a:lnSpc>
                <a:spcPts val="3400"/>
              </a:lnSpc>
              <a:spcBef>
                <a:spcPts val="0"/>
              </a:spcBef>
              <a:spcAft>
                <a:spcPts val="2400"/>
              </a:spcAft>
              <a:buNone/>
            </a:pPr>
            <a:r>
              <a:rPr lang="en-US" dirty="0">
                <a:latin typeface="Avenir Next" panose="020B0503020202020204" pitchFamily="34" charset="0"/>
              </a:rPr>
              <a:t>We schedule pickups based on your campus needs.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No disruption to nutrition service operations.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Dedicated support to streamline training and coordination.</a:t>
            </a:r>
          </a:p>
        </p:txBody>
      </p:sp>
    </p:spTree>
    <p:extLst>
      <p:ext uri="{BB962C8B-B14F-4D97-AF65-F5344CB8AC3E}">
        <p14:creationId xmlns:p14="http://schemas.microsoft.com/office/powerpoint/2010/main" val="2181007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9E059-1883-9086-6EEF-29E3E6B4BE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93BCF8-E06E-A4DB-D3DB-B4069BC11F12}"/>
              </a:ext>
            </a:extLst>
          </p:cNvPr>
          <p:cNvSpPr>
            <a:spLocks noGrp="1"/>
          </p:cNvSpPr>
          <p:nvPr>
            <p:ph type="title"/>
          </p:nvPr>
        </p:nvSpPr>
        <p:spPr/>
        <p:txBody>
          <a:bodyPr>
            <a:noAutofit/>
          </a:bodyPr>
          <a:lstStyle/>
          <a:p>
            <a:pPr algn="l"/>
            <a:r>
              <a:rPr lang="en-US" b="1" dirty="0">
                <a:latin typeface="Avenir Next Heavy" panose="020B0503020202020204" pitchFamily="34" charset="0"/>
              </a:rPr>
              <a:t>Closing the Loop: Our School Pantry Program</a:t>
            </a:r>
            <a:endParaRPr lang="en-US" dirty="0"/>
          </a:p>
        </p:txBody>
      </p:sp>
      <p:sp>
        <p:nvSpPr>
          <p:cNvPr id="5" name="Content Placeholder 4">
            <a:extLst>
              <a:ext uri="{FF2B5EF4-FFF2-40B4-BE49-F238E27FC236}">
                <a16:creationId xmlns:a16="http://schemas.microsoft.com/office/drawing/2014/main" id="{688AED11-333D-E095-359F-5010B3E89E5F}"/>
              </a:ext>
            </a:extLst>
          </p:cNvPr>
          <p:cNvSpPr>
            <a:spLocks noGrp="1"/>
          </p:cNvSpPr>
          <p:nvPr>
            <p:ph sz="half" idx="1"/>
          </p:nvPr>
        </p:nvSpPr>
        <p:spPr/>
        <p:txBody>
          <a:bodyPr/>
          <a:lstStyle/>
          <a:p>
            <a:pPr marL="0" indent="0">
              <a:lnSpc>
                <a:spcPts val="3400"/>
              </a:lnSpc>
              <a:spcBef>
                <a:spcPts val="0"/>
              </a:spcBef>
              <a:spcAft>
                <a:spcPts val="2400"/>
              </a:spcAft>
              <a:buNone/>
            </a:pPr>
            <a:r>
              <a:rPr lang="en-US" dirty="0">
                <a:latin typeface="Avenir Next" panose="020B0503020202020204" pitchFamily="34" charset="0"/>
              </a:rPr>
              <a:t>White Pony Express also delivers recovered food back to school communities.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On-campus School Pantry Program allows for direct access for families.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Strengthens school-based wellness and family engagement initiatives.</a:t>
            </a:r>
          </a:p>
        </p:txBody>
      </p:sp>
    </p:spTree>
    <p:extLst>
      <p:ext uri="{BB962C8B-B14F-4D97-AF65-F5344CB8AC3E}">
        <p14:creationId xmlns:p14="http://schemas.microsoft.com/office/powerpoint/2010/main" val="416756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81B48-25CA-006A-BD60-B821B1C09B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7E66A1-A8F8-CFF5-2701-246718BAD597}"/>
              </a:ext>
            </a:extLst>
          </p:cNvPr>
          <p:cNvSpPr>
            <a:spLocks noGrp="1"/>
          </p:cNvSpPr>
          <p:nvPr>
            <p:ph type="title"/>
          </p:nvPr>
        </p:nvSpPr>
        <p:spPr/>
        <p:txBody>
          <a:bodyPr>
            <a:noAutofit/>
          </a:bodyPr>
          <a:lstStyle/>
          <a:p>
            <a:pPr algn="l"/>
            <a:r>
              <a:rPr lang="en-US" b="1" dirty="0">
                <a:latin typeface="Avenir Next Heavy" panose="020B0503020202020204" pitchFamily="34" charset="0"/>
              </a:rPr>
              <a:t>Shared Mission and Call to Action</a:t>
            </a:r>
            <a:endParaRPr lang="en-US" dirty="0"/>
          </a:p>
        </p:txBody>
      </p:sp>
      <p:sp>
        <p:nvSpPr>
          <p:cNvPr id="5" name="Content Placeholder 4">
            <a:extLst>
              <a:ext uri="{FF2B5EF4-FFF2-40B4-BE49-F238E27FC236}">
                <a16:creationId xmlns:a16="http://schemas.microsoft.com/office/drawing/2014/main" id="{C7DCD831-8369-184D-86E9-FA68D5D39D61}"/>
              </a:ext>
            </a:extLst>
          </p:cNvPr>
          <p:cNvSpPr>
            <a:spLocks noGrp="1"/>
          </p:cNvSpPr>
          <p:nvPr>
            <p:ph sz="half" idx="1"/>
          </p:nvPr>
        </p:nvSpPr>
        <p:spPr/>
        <p:txBody>
          <a:bodyPr/>
          <a:lstStyle/>
          <a:p>
            <a:pPr marL="0" indent="0">
              <a:lnSpc>
                <a:spcPts val="3400"/>
              </a:lnSpc>
              <a:spcBef>
                <a:spcPts val="0"/>
              </a:spcBef>
              <a:spcAft>
                <a:spcPts val="2400"/>
              </a:spcAft>
              <a:buNone/>
            </a:pPr>
            <a:r>
              <a:rPr lang="en-US" dirty="0">
                <a:latin typeface="Avenir Next" panose="020B0503020202020204" pitchFamily="34" charset="0"/>
              </a:rPr>
              <a:t>Together we can reduce waste, feed families, and meet </a:t>
            </a:r>
            <a:br>
              <a:rPr lang="en-US" dirty="0">
                <a:latin typeface="Avenir Next" panose="020B0503020202020204" pitchFamily="34" charset="0"/>
              </a:rPr>
            </a:br>
            <a:r>
              <a:rPr lang="en-US" dirty="0">
                <a:latin typeface="Avenir Next" panose="020B0503020202020204" pitchFamily="34" charset="0"/>
              </a:rPr>
              <a:t>SB 1383 requirements.</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Partner with White Pony Express or a food recovery organization in your area to turn surplus into community impact.</a:t>
            </a:r>
          </a:p>
          <a:p>
            <a:pPr lvl="1">
              <a:lnSpc>
                <a:spcPts val="3060"/>
              </a:lnSpc>
              <a:spcAft>
                <a:spcPts val="600"/>
              </a:spcAft>
              <a:buClr>
                <a:srgbClr val="1256CE"/>
              </a:buClr>
              <a:buFont typeface="Arial" panose="020B0604020202020204" pitchFamily="34" charset="0"/>
              <a:buChar char="•"/>
            </a:pPr>
            <a:r>
              <a:rPr lang="en-US" dirty="0">
                <a:solidFill>
                  <a:schemeClr val="tx1">
                    <a:lumMod val="75000"/>
                    <a:lumOff val="25000"/>
                  </a:schemeClr>
                </a:solidFill>
                <a:latin typeface="Avenir Next Medium" panose="020B0503020202020204" pitchFamily="34" charset="0"/>
              </a:rPr>
              <a:t>Let’s lead California in responsible, compassionate food stewardship.</a:t>
            </a:r>
          </a:p>
        </p:txBody>
      </p:sp>
    </p:spTree>
    <p:extLst>
      <p:ext uri="{BB962C8B-B14F-4D97-AF65-F5344CB8AC3E}">
        <p14:creationId xmlns:p14="http://schemas.microsoft.com/office/powerpoint/2010/main" val="310507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EC907-1F06-AE18-4C37-3954ED811036}"/>
              </a:ext>
            </a:extLst>
          </p:cNvPr>
          <p:cNvSpPr>
            <a:spLocks noGrp="1"/>
          </p:cNvSpPr>
          <p:nvPr>
            <p:ph type="title"/>
          </p:nvPr>
        </p:nvSpPr>
        <p:spPr/>
        <p:txBody>
          <a:bodyPr/>
          <a:lstStyle/>
          <a:p>
            <a:pPr algn="l"/>
            <a:r>
              <a:rPr lang="en-US" b="1" dirty="0">
                <a:latin typeface="Avenir Next Heavy" panose="020B0503020202020204" pitchFamily="34" charset="0"/>
              </a:rPr>
              <a:t>WPE School Pantries</a:t>
            </a:r>
            <a:endParaRPr lang="en-US" dirty="0"/>
          </a:p>
        </p:txBody>
      </p:sp>
      <p:pic>
        <p:nvPicPr>
          <p:cNvPr id="8" name="Content Placeholder 7" descr="Screen shot of the White Pony Express 2025 School Pantry Data by the Name of School, City and Number of Pounds distributed. ">
            <a:extLst>
              <a:ext uri="{FF2B5EF4-FFF2-40B4-BE49-F238E27FC236}">
                <a16:creationId xmlns:a16="http://schemas.microsoft.com/office/drawing/2014/main" id="{6130CFD3-FDB8-EBB5-0879-F8A0AAD0703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4352" y="1417637"/>
            <a:ext cx="6290223" cy="4666652"/>
          </a:xfrm>
          <a:prstGeom prst="rect">
            <a:avLst/>
          </a:prstGeom>
        </p:spPr>
      </p:pic>
      <p:pic>
        <p:nvPicPr>
          <p:cNvPr id="10" name="Content Placeholder 9" descr="2025 White Pony Express Data from top to bottom delivered 764,103 meals, 916,924 pounds of food, and served 20 school pantries.">
            <a:extLst>
              <a:ext uri="{FF2B5EF4-FFF2-40B4-BE49-F238E27FC236}">
                <a16:creationId xmlns:a16="http://schemas.microsoft.com/office/drawing/2014/main" id="{0B728FA1-0D05-5266-E327-87632FA5CC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838228" y="1469535"/>
            <a:ext cx="1476738" cy="4562856"/>
          </a:xfrm>
          <a:prstGeom prst="rect">
            <a:avLst/>
          </a:prstGeom>
        </p:spPr>
      </p:pic>
    </p:spTree>
    <p:extLst>
      <p:ext uri="{BB962C8B-B14F-4D97-AF65-F5344CB8AC3E}">
        <p14:creationId xmlns:p14="http://schemas.microsoft.com/office/powerpoint/2010/main" val="266246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FA991-5419-1045-D464-0373695A46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AFDF0B-770F-77FD-6DA8-5FBD8BA8F227}"/>
              </a:ext>
            </a:extLst>
          </p:cNvPr>
          <p:cNvSpPr>
            <a:spLocks noGrp="1"/>
          </p:cNvSpPr>
          <p:nvPr>
            <p:ph type="title"/>
          </p:nvPr>
        </p:nvSpPr>
        <p:spPr/>
        <p:txBody>
          <a:bodyPr/>
          <a:lstStyle/>
          <a:p>
            <a:pPr algn="l"/>
            <a:r>
              <a:rPr lang="en-US" b="1" dirty="0">
                <a:latin typeface="Avenir Next Heavy" panose="020B0503020202020204" pitchFamily="34" charset="0"/>
              </a:rPr>
              <a:t>WPE School Donors</a:t>
            </a:r>
            <a:endParaRPr lang="en-US" dirty="0"/>
          </a:p>
        </p:txBody>
      </p:sp>
      <p:pic>
        <p:nvPicPr>
          <p:cNvPr id="9" name="Content Placeholder 8" descr="Screen shot of the White Pony Express 2025 School Donor Data by the District and School Sites and Number of Pounds distributed. ">
            <a:extLst>
              <a:ext uri="{FF2B5EF4-FFF2-40B4-BE49-F238E27FC236}">
                <a16:creationId xmlns:a16="http://schemas.microsoft.com/office/drawing/2014/main" id="{135361EF-8DE2-A1D3-7A3A-BD0325EEC7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5844" y="1326197"/>
            <a:ext cx="6291071" cy="5016929"/>
          </a:xfrm>
          <a:prstGeom prst="rect">
            <a:avLst/>
          </a:prstGeom>
        </p:spPr>
      </p:pic>
      <p:pic>
        <p:nvPicPr>
          <p:cNvPr id="12" name="Content Placeholder 11" descr="2025 White Pony Express Data from top to bottom donated 86,634 meals, 103,961 pounds of food, from 15 schools.">
            <a:extLst>
              <a:ext uri="{FF2B5EF4-FFF2-40B4-BE49-F238E27FC236}">
                <a16:creationId xmlns:a16="http://schemas.microsoft.com/office/drawing/2014/main" id="{F3489FC9-3650-4056-D48C-2CC4D62973A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96915" y="1326197"/>
            <a:ext cx="1413311" cy="4525963"/>
          </a:xfrm>
          <a:prstGeom prst="rect">
            <a:avLst/>
          </a:prstGeom>
        </p:spPr>
      </p:pic>
    </p:spTree>
    <p:extLst>
      <p:ext uri="{BB962C8B-B14F-4D97-AF65-F5344CB8AC3E}">
        <p14:creationId xmlns:p14="http://schemas.microsoft.com/office/powerpoint/2010/main" val="49338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0473-EA63-4019-B8CF-EE390EE0DCF9}"/>
              </a:ext>
            </a:extLst>
          </p:cNvPr>
          <p:cNvSpPr>
            <a:spLocks noGrp="1"/>
          </p:cNvSpPr>
          <p:nvPr>
            <p:ph type="title"/>
          </p:nvPr>
        </p:nvSpPr>
        <p:spPr>
          <a:xfrm>
            <a:off x="609600" y="0"/>
            <a:ext cx="10972800" cy="1143000"/>
          </a:xfrm>
        </p:spPr>
        <p:txBody>
          <a:bodyPr/>
          <a:lstStyle/>
          <a:p>
            <a:r>
              <a:rPr lang="en-US" b="1" dirty="0">
                <a:latin typeface="Avenir Next Heavy" panose="020B0503020202020204" pitchFamily="34" charset="0"/>
              </a:rPr>
              <a:t>WPE Contact Information and Resources</a:t>
            </a:r>
            <a:endParaRPr lang="en-US" dirty="0"/>
          </a:p>
        </p:txBody>
      </p:sp>
      <p:pic>
        <p:nvPicPr>
          <p:cNvPr id="28" name="Content Placeholder 27" descr="Photo of Eve Birge, Chief Executive Officer of White Pony Express">
            <a:extLst>
              <a:ext uri="{FF2B5EF4-FFF2-40B4-BE49-F238E27FC236}">
                <a16:creationId xmlns:a16="http://schemas.microsoft.com/office/drawing/2014/main" id="{70B78D5B-F295-5C18-FFB4-42B9AFACA6B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43063" y="990600"/>
            <a:ext cx="1748384" cy="1781373"/>
          </a:xfrm>
          <a:prstGeom prst="rect">
            <a:avLst/>
          </a:prstGeom>
        </p:spPr>
      </p:pic>
      <p:sp>
        <p:nvSpPr>
          <p:cNvPr id="23" name="Content Placeholder 22">
            <a:extLst>
              <a:ext uri="{FF2B5EF4-FFF2-40B4-BE49-F238E27FC236}">
                <a16:creationId xmlns:a16="http://schemas.microsoft.com/office/drawing/2014/main" id="{D1FF996C-13BF-847A-892F-E98C2A7E98E8}"/>
              </a:ext>
            </a:extLst>
          </p:cNvPr>
          <p:cNvSpPr>
            <a:spLocks noGrp="1"/>
          </p:cNvSpPr>
          <p:nvPr>
            <p:ph sz="half" idx="2"/>
          </p:nvPr>
        </p:nvSpPr>
        <p:spPr>
          <a:xfrm>
            <a:off x="508003" y="2839511"/>
            <a:ext cx="5218504" cy="1246517"/>
          </a:xfrm>
        </p:spPr>
        <p:txBody>
          <a:bodyPr>
            <a:normAutofit/>
          </a:bodyPr>
          <a:lstStyle/>
          <a:p>
            <a:pPr marL="0" indent="0" algn="ctr">
              <a:spcBef>
                <a:spcPts val="0"/>
              </a:spcBef>
              <a:buNone/>
            </a:pPr>
            <a:r>
              <a:rPr lang="en-US" sz="2400" b="1" dirty="0"/>
              <a:t>Eve Birge, Chief Executive Officer</a:t>
            </a:r>
          </a:p>
          <a:p>
            <a:pPr marL="0" indent="0" algn="ctr">
              <a:spcBef>
                <a:spcPts val="0"/>
              </a:spcBef>
              <a:buNone/>
            </a:pPr>
            <a:r>
              <a:rPr lang="en-US" sz="2400" dirty="0"/>
              <a:t>925-393-1356</a:t>
            </a:r>
          </a:p>
          <a:p>
            <a:pPr marL="0" indent="0" algn="ctr">
              <a:spcBef>
                <a:spcPts val="0"/>
              </a:spcBef>
              <a:buNone/>
            </a:pPr>
            <a:r>
              <a:rPr lang="en-US" sz="24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evebirge@whiteponyexpress.org</a:t>
            </a:r>
            <a:endParaRPr lang="en-US" sz="2400" dirty="0"/>
          </a:p>
          <a:p>
            <a:pPr marL="0" indent="0">
              <a:buNone/>
            </a:pPr>
            <a:endParaRPr lang="en-US" dirty="0"/>
          </a:p>
        </p:txBody>
      </p:sp>
      <p:pic>
        <p:nvPicPr>
          <p:cNvPr id="30" name="Content Placeholder 29" descr="Photo of Ana Bostick, Director of Operations at White Pony Express">
            <a:extLst>
              <a:ext uri="{FF2B5EF4-FFF2-40B4-BE49-F238E27FC236}">
                <a16:creationId xmlns:a16="http://schemas.microsoft.com/office/drawing/2014/main" id="{0233B9DF-821A-9F94-A17C-3B13686DF138}"/>
              </a:ext>
            </a:extLst>
          </p:cNvPr>
          <p:cNvPicPr>
            <a:picLocks noGrp="1" noChangeAspect="1"/>
          </p:cNvPicPr>
          <p:nvPr>
            <p:ph sz="half" idx="15"/>
          </p:nvPr>
        </p:nvPicPr>
        <p:blipFill>
          <a:blip r:embed="rId5">
            <a:extLst>
              <a:ext uri="{28A0092B-C50C-407E-A947-70E740481C1C}">
                <a14:useLocalDpi xmlns:a14="http://schemas.microsoft.com/office/drawing/2010/main" val="0"/>
              </a:ext>
            </a:extLst>
          </a:blip>
          <a:stretch>
            <a:fillRect/>
          </a:stretch>
        </p:blipFill>
        <p:spPr>
          <a:xfrm>
            <a:off x="7724943" y="990600"/>
            <a:ext cx="1831789" cy="1781373"/>
          </a:xfrm>
          <a:prstGeom prst="rect">
            <a:avLst/>
          </a:prstGeom>
        </p:spPr>
      </p:pic>
      <p:sp>
        <p:nvSpPr>
          <p:cNvPr id="24" name="Content Placeholder 23">
            <a:extLst>
              <a:ext uri="{FF2B5EF4-FFF2-40B4-BE49-F238E27FC236}">
                <a16:creationId xmlns:a16="http://schemas.microsoft.com/office/drawing/2014/main" id="{9134329B-7337-445A-35DA-39B5D75F8307}"/>
              </a:ext>
            </a:extLst>
          </p:cNvPr>
          <p:cNvSpPr>
            <a:spLocks noGrp="1"/>
          </p:cNvSpPr>
          <p:nvPr>
            <p:ph sz="half" idx="13"/>
          </p:nvPr>
        </p:nvSpPr>
        <p:spPr>
          <a:xfrm>
            <a:off x="5873051" y="2808650"/>
            <a:ext cx="5548915" cy="1325563"/>
          </a:xfrm>
        </p:spPr>
        <p:txBody>
          <a:bodyPr>
            <a:normAutofit/>
          </a:bodyPr>
          <a:lstStyle/>
          <a:p>
            <a:pPr marL="0" indent="0" algn="ctr">
              <a:spcBef>
                <a:spcPts val="0"/>
              </a:spcBef>
              <a:buNone/>
            </a:pPr>
            <a:r>
              <a:rPr lang="en-US" sz="2400" b="1" dirty="0"/>
              <a:t>Ana Bostick, Director of Operations</a:t>
            </a:r>
          </a:p>
          <a:p>
            <a:pPr marL="0" indent="0" algn="ctr">
              <a:spcBef>
                <a:spcPts val="0"/>
              </a:spcBef>
              <a:buNone/>
            </a:pPr>
            <a:r>
              <a:rPr lang="en-US" sz="2400" dirty="0"/>
              <a:t>925-294-0574</a:t>
            </a:r>
          </a:p>
          <a:p>
            <a:pPr marL="0" indent="0" algn="ctr">
              <a:spcBef>
                <a:spcPts val="0"/>
              </a:spcBef>
              <a:buNone/>
            </a:pPr>
            <a:r>
              <a:rPr lang="en-US" sz="24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anabostick@whiteponyexpress.org</a:t>
            </a:r>
            <a:endParaRPr lang="en-US" sz="2400"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buNone/>
            </a:pPr>
            <a:endParaRPr lang="en-US" dirty="0"/>
          </a:p>
          <a:p>
            <a:pPr marL="0" indent="0" algn="ctr">
              <a:spcBef>
                <a:spcPts val="0"/>
              </a:spcBef>
              <a:buNone/>
            </a:pPr>
            <a:endParaRPr lang="en-US" dirty="0"/>
          </a:p>
        </p:txBody>
      </p:sp>
      <p:sp>
        <p:nvSpPr>
          <p:cNvPr id="25" name="Content Placeholder 24">
            <a:extLst>
              <a:ext uri="{FF2B5EF4-FFF2-40B4-BE49-F238E27FC236}">
                <a16:creationId xmlns:a16="http://schemas.microsoft.com/office/drawing/2014/main" id="{DD6ECC5E-9F0C-8345-088B-5796EBAF9242}"/>
              </a:ext>
            </a:extLst>
          </p:cNvPr>
          <p:cNvSpPr>
            <a:spLocks noGrp="1"/>
          </p:cNvSpPr>
          <p:nvPr>
            <p:ph sz="half" idx="14"/>
          </p:nvPr>
        </p:nvSpPr>
        <p:spPr>
          <a:xfrm>
            <a:off x="347569" y="4090201"/>
            <a:ext cx="11074397" cy="2268507"/>
          </a:xfrm>
        </p:spPr>
        <p:txBody>
          <a:bodyPr>
            <a:normAutofit lnSpcReduction="10000"/>
          </a:bodyPr>
          <a:lstStyle/>
          <a:p>
            <a:pPr marL="0" indent="0">
              <a:lnSpc>
                <a:spcPct val="90000"/>
              </a:lnSpc>
              <a:spcBef>
                <a:spcPts val="800"/>
              </a:spcBef>
              <a:spcAft>
                <a:spcPts val="800"/>
              </a:spcAft>
              <a:buNone/>
            </a:pPr>
            <a:r>
              <a:rPr lang="en-US" sz="2400" b="1" dirty="0">
                <a:latin typeface="Calibri" panose="020F0502020204030204" pitchFamily="34" charset="0"/>
                <a:ea typeface="Calibri" panose="020F0502020204030204" pitchFamily="34" charset="0"/>
                <a:cs typeface="Calibri" panose="020F0502020204030204" pitchFamily="34" charset="0"/>
              </a:rPr>
              <a:t>Resources:</a:t>
            </a:r>
          </a:p>
          <a:p>
            <a:pPr>
              <a:lnSpc>
                <a:spcPct val="90000"/>
              </a:lnSpc>
              <a:spcBef>
                <a:spcPts val="800"/>
              </a:spcBef>
              <a:spcAft>
                <a:spcPts val="800"/>
              </a:spcAft>
            </a:pPr>
            <a:r>
              <a:rPr lang="en-US" sz="2400" dirty="0">
                <a:latin typeface="Calibri" panose="020F0502020204030204" pitchFamily="34" charset="0"/>
                <a:ea typeface="Calibri" panose="020F0502020204030204" pitchFamily="34" charset="0"/>
                <a:cs typeface="Calibri" panose="020F0502020204030204" pitchFamily="34" charset="0"/>
              </a:rPr>
              <a:t>White Pony Express web page at </a:t>
            </a:r>
            <a:r>
              <a:rPr lang="en-US" sz="24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7" tooltip="White Pony Express website">
                  <a:extLst>
                    <a:ext uri="{A12FA001-AC4F-418D-AE19-62706E023703}">
                      <ahyp:hlinkClr xmlns:ahyp="http://schemas.microsoft.com/office/drawing/2018/hyperlinkcolor" val="tx"/>
                    </a:ext>
                  </a:extLst>
                </a:hlinkClick>
              </a:rPr>
              <a:t>https://whiteponyexpress.org/ </a:t>
            </a:r>
            <a:endParaRPr lang="en-US" sz="2400"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800"/>
              </a:spcBef>
              <a:spcAft>
                <a:spcPts val="800"/>
              </a:spcAft>
            </a:pPr>
            <a:r>
              <a:rPr lang="en-US" sz="2400" dirty="0">
                <a:latin typeface="Calibri" panose="020F0502020204030204" pitchFamily="34" charset="0"/>
                <a:ea typeface="Calibri" panose="020F0502020204030204" pitchFamily="34" charset="0"/>
                <a:cs typeface="Calibri" panose="020F0502020204030204" pitchFamily="34" charset="0"/>
              </a:rPr>
              <a:t>The Power of Pony Video at </a:t>
            </a:r>
            <a:r>
              <a:rPr lang="en-US" sz="24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8" tooltip="White Pony Express-The Power of Pony Video link">
                  <a:extLst>
                    <a:ext uri="{A12FA001-AC4F-418D-AE19-62706E023703}">
                      <ahyp:hlinkClr xmlns:ahyp="http://schemas.microsoft.com/office/drawing/2018/hyperlinkcolor" val="tx"/>
                    </a:ext>
                  </a:extLst>
                </a:hlinkClick>
              </a:rPr>
              <a:t>https://www.youtube.com/watch?v=F_obb1hiKPU</a:t>
            </a:r>
            <a:endParaRPr lang="en-US" sz="2400"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800"/>
              </a:spcBef>
              <a:spcAft>
                <a:spcPts val="800"/>
              </a:spcAft>
            </a:pPr>
            <a:r>
              <a:rPr lang="en-US" sz="2400" dirty="0">
                <a:latin typeface="Calibri" panose="020F0502020204030204" pitchFamily="34" charset="0"/>
                <a:ea typeface="Calibri" panose="020F0502020204030204" pitchFamily="34" charset="0"/>
                <a:cs typeface="Calibri" panose="020F0502020204030204" pitchFamily="34" charset="0"/>
              </a:rPr>
              <a:t>CA Food Recovery Coalition Membership at </a:t>
            </a:r>
            <a:r>
              <a:rPr lang="en-US" sz="24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9" tooltip="CA Food Recovery Coalition Membership web page">
                  <a:extLst>
                    <a:ext uri="{A12FA001-AC4F-418D-AE19-62706E023703}">
                      <ahyp:hlinkClr xmlns:ahyp="http://schemas.microsoft.com/office/drawing/2018/hyperlinkcolor" val="tx"/>
                    </a:ext>
                  </a:extLst>
                </a:hlinkClick>
              </a:rPr>
              <a:t>https://californiafoodrecoverycoalition.org/members/</a:t>
            </a: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60427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C6BE-F6BC-359C-9E3E-4EBB68450E48}"/>
              </a:ext>
            </a:extLst>
          </p:cNvPr>
          <p:cNvSpPr>
            <a:spLocks noGrp="1"/>
          </p:cNvSpPr>
          <p:nvPr>
            <p:ph type="title"/>
          </p:nvPr>
        </p:nvSpPr>
        <p:spPr/>
        <p:txBody>
          <a:bodyPr/>
          <a:lstStyle/>
          <a:p>
            <a:r>
              <a:rPr lang="en-US" dirty="0">
                <a:cs typeface="Arial"/>
              </a:rPr>
              <a:t>Operational Reminders</a:t>
            </a:r>
            <a:endParaRPr lang="en-US" dirty="0"/>
          </a:p>
        </p:txBody>
      </p:sp>
    </p:spTree>
    <p:extLst>
      <p:ext uri="{BB962C8B-B14F-4D97-AF65-F5344CB8AC3E}">
        <p14:creationId xmlns:p14="http://schemas.microsoft.com/office/powerpoint/2010/main" val="62967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119941-BCD1-1622-33E4-26FA8D8EA902}"/>
              </a:ext>
            </a:extLst>
          </p:cNvPr>
          <p:cNvSpPr>
            <a:spLocks noGrp="1"/>
          </p:cNvSpPr>
          <p:nvPr>
            <p:ph type="title"/>
          </p:nvPr>
        </p:nvSpPr>
        <p:spPr/>
        <p:txBody>
          <a:bodyPr/>
          <a:lstStyle/>
          <a:p>
            <a:r>
              <a:rPr lang="en-US" dirty="0"/>
              <a:t>School Nutrition Program Spotlight</a:t>
            </a:r>
          </a:p>
        </p:txBody>
      </p:sp>
    </p:spTree>
    <p:extLst>
      <p:ext uri="{BB962C8B-B14F-4D97-AF65-F5344CB8AC3E}">
        <p14:creationId xmlns:p14="http://schemas.microsoft.com/office/powerpoint/2010/main" val="47755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EE4C68-328D-3E99-4901-938C60FB6F9D}"/>
              </a:ext>
            </a:extLst>
          </p:cNvPr>
          <p:cNvSpPr>
            <a:spLocks noGrp="1"/>
          </p:cNvSpPr>
          <p:nvPr>
            <p:ph type="title"/>
          </p:nvPr>
        </p:nvSpPr>
        <p:spPr/>
        <p:txBody>
          <a:bodyPr>
            <a:normAutofit fontScale="90000"/>
          </a:bodyPr>
          <a:lstStyle/>
          <a:p>
            <a:r>
              <a:rPr lang="en-US" dirty="0">
                <a:latin typeface="Arial"/>
                <a:cs typeface="Arial"/>
              </a:rPr>
              <a:t>Meal Service Options During Unanticipated School Closures (1)</a:t>
            </a:r>
            <a:endParaRPr lang="en-US" dirty="0"/>
          </a:p>
        </p:txBody>
      </p:sp>
      <p:sp>
        <p:nvSpPr>
          <p:cNvPr id="4" name="Content Placeholder 3">
            <a:extLst>
              <a:ext uri="{FF2B5EF4-FFF2-40B4-BE49-F238E27FC236}">
                <a16:creationId xmlns:a16="http://schemas.microsoft.com/office/drawing/2014/main" id="{7DC549FC-EF3E-23F8-2E5A-604910AD08EE}"/>
              </a:ext>
            </a:extLst>
          </p:cNvPr>
          <p:cNvSpPr>
            <a:spLocks noGrp="1"/>
          </p:cNvSpPr>
          <p:nvPr>
            <p:ph idx="1"/>
          </p:nvPr>
        </p:nvSpPr>
        <p:spPr>
          <a:xfrm>
            <a:off x="838200" y="1825625"/>
            <a:ext cx="11335108" cy="4524251"/>
          </a:xfrm>
        </p:spPr>
        <p:txBody>
          <a:bodyPr vert="horz" lIns="91440" tIns="45720" rIns="91440" bIns="45720" rtlCol="0" anchor="t">
            <a:normAutofit/>
          </a:bodyPr>
          <a:lstStyle/>
          <a:p>
            <a:pPr marL="0" indent="0">
              <a:buNone/>
            </a:pPr>
            <a:r>
              <a:rPr lang="en-US" dirty="0">
                <a:latin typeface="Arial"/>
                <a:cs typeface="Arial"/>
              </a:rPr>
              <a:t>School Food Authorities (SFAs) experiencing unanticipated school closures can apply for </a:t>
            </a:r>
            <a:r>
              <a:rPr lang="en-US" b="1" dirty="0">
                <a:latin typeface="Arial"/>
                <a:cs typeface="Arial"/>
              </a:rPr>
              <a:t>non-congregate </a:t>
            </a:r>
            <a:r>
              <a:rPr lang="en-US" dirty="0">
                <a:latin typeface="Arial"/>
                <a:cs typeface="Arial"/>
              </a:rPr>
              <a:t>meal service waiver: </a:t>
            </a:r>
            <a:endParaRPr lang="en-US" dirty="0"/>
          </a:p>
          <a:p>
            <a:pPr>
              <a:buFont typeface="Arial" panose="02070309020205020404" pitchFamily="49" charset="0"/>
              <a:buChar char="•"/>
            </a:pPr>
            <a:r>
              <a:rPr lang="en-US" sz="2800" dirty="0">
                <a:latin typeface="Arial"/>
                <a:cs typeface="Arial"/>
              </a:rPr>
              <a:t>National School Lunch Program/School Breakfast Program at any closed </a:t>
            </a:r>
            <a:r>
              <a:rPr lang="en-US" sz="2800" dirty="0">
                <a:solidFill>
                  <a:srgbClr val="162320"/>
                </a:solidFill>
                <a:latin typeface="Arial"/>
                <a:cs typeface="Arial"/>
              </a:rPr>
              <a:t>sch</a:t>
            </a:r>
            <a:r>
              <a:rPr lang="en-US" sz="2800" dirty="0">
                <a:latin typeface="Arial"/>
                <a:cs typeface="Arial"/>
              </a:rPr>
              <a:t>ool sites also offering virtual instruction.</a:t>
            </a:r>
          </a:p>
          <a:p>
            <a:pPr>
              <a:buFont typeface="Arial" panose="02070309020205020404" pitchFamily="49" charset="0"/>
              <a:buChar char="•"/>
            </a:pPr>
            <a:r>
              <a:rPr lang="en-US" sz="2800" dirty="0">
                <a:latin typeface="Arial"/>
                <a:cs typeface="Arial"/>
              </a:rPr>
              <a:t>Seamless Summer Option (SSO) at area eligible school or community sites when school is closed with no virtual instruction.</a:t>
            </a:r>
          </a:p>
        </p:txBody>
      </p:sp>
    </p:spTree>
    <p:extLst>
      <p:ext uri="{BB962C8B-B14F-4D97-AF65-F5344CB8AC3E}">
        <p14:creationId xmlns:p14="http://schemas.microsoft.com/office/powerpoint/2010/main" val="2001975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EAE8-D5DA-3614-C01C-0D533771AB2F}"/>
              </a:ext>
            </a:extLst>
          </p:cNvPr>
          <p:cNvSpPr>
            <a:spLocks noGrp="1"/>
          </p:cNvSpPr>
          <p:nvPr>
            <p:ph type="title"/>
          </p:nvPr>
        </p:nvSpPr>
        <p:spPr>
          <a:xfrm>
            <a:off x="838200" y="512181"/>
            <a:ext cx="10515600" cy="1202800"/>
          </a:xfrm>
        </p:spPr>
        <p:txBody>
          <a:bodyPr>
            <a:normAutofit/>
          </a:bodyPr>
          <a:lstStyle/>
          <a:p>
            <a:r>
              <a:rPr lang="en-US" sz="4000" dirty="0">
                <a:latin typeface="Arial"/>
                <a:cs typeface="Arial"/>
              </a:rPr>
              <a:t>Meal Service Options During Unanticipated School Closures (2)</a:t>
            </a:r>
            <a:endParaRPr lang="en-US" dirty="0">
              <a:latin typeface="Arial"/>
              <a:cs typeface="Arial"/>
            </a:endParaRPr>
          </a:p>
        </p:txBody>
      </p:sp>
      <p:sp>
        <p:nvSpPr>
          <p:cNvPr id="3" name="Content Placeholder 2">
            <a:extLst>
              <a:ext uri="{FF2B5EF4-FFF2-40B4-BE49-F238E27FC236}">
                <a16:creationId xmlns:a16="http://schemas.microsoft.com/office/drawing/2014/main" id="{552B947A-ED7C-C98C-49E1-752ABC45CD66}"/>
              </a:ext>
            </a:extLst>
          </p:cNvPr>
          <p:cNvSpPr>
            <a:spLocks noGrp="1"/>
          </p:cNvSpPr>
          <p:nvPr>
            <p:ph idx="1"/>
          </p:nvPr>
        </p:nvSpPr>
        <p:spPr>
          <a:xfrm>
            <a:off x="838200" y="1825625"/>
            <a:ext cx="10515600" cy="4522601"/>
          </a:xfrm>
        </p:spPr>
        <p:txBody>
          <a:bodyPr vert="horz" lIns="91440" tIns="45720" rIns="91440" bIns="45720" rtlCol="0" anchor="t">
            <a:normAutofit/>
          </a:bodyPr>
          <a:lstStyle/>
          <a:p>
            <a:pPr marL="0" indent="0">
              <a:buNone/>
            </a:pPr>
            <a:r>
              <a:rPr lang="en-US" sz="2400" dirty="0">
                <a:latin typeface="Arial"/>
                <a:cs typeface="Arial"/>
              </a:rPr>
              <a:t>Through a waiver from USDA, CDE may approve the following flexibilities: </a:t>
            </a:r>
            <a:endParaRPr lang="en-US" sz="2400" dirty="0"/>
          </a:p>
          <a:p>
            <a:pPr>
              <a:buFont typeface="Arial" panose="02070309020205020404" pitchFamily="49" charset="0"/>
              <a:buChar char="•"/>
            </a:pPr>
            <a:r>
              <a:rPr lang="en-US" sz="2400" dirty="0">
                <a:latin typeface="Arial"/>
                <a:cs typeface="Arial"/>
              </a:rPr>
              <a:t>Non-congregate meals</a:t>
            </a:r>
          </a:p>
          <a:p>
            <a:pPr>
              <a:buFont typeface="Arial" panose="02070309020205020404" pitchFamily="49" charset="0"/>
              <a:buChar char="•"/>
            </a:pPr>
            <a:r>
              <a:rPr lang="en-US" sz="2400" dirty="0">
                <a:latin typeface="Arial"/>
                <a:cs typeface="Arial"/>
              </a:rPr>
              <a:t>Meal service time</a:t>
            </a:r>
          </a:p>
          <a:p>
            <a:pPr>
              <a:buFont typeface="Arial" panose="02070309020205020404" pitchFamily="49" charset="0"/>
              <a:buChar char="•"/>
            </a:pPr>
            <a:r>
              <a:rPr lang="en-US" sz="2400" dirty="0">
                <a:latin typeface="Arial"/>
                <a:cs typeface="Arial"/>
              </a:rPr>
              <a:t>Offer versus serve</a:t>
            </a:r>
          </a:p>
          <a:p>
            <a:pPr>
              <a:buFont typeface="Arial" panose="02070309020205020404" pitchFamily="49" charset="0"/>
              <a:buChar char="•"/>
            </a:pPr>
            <a:r>
              <a:rPr lang="en-US" sz="2400" dirty="0">
                <a:latin typeface="Arial"/>
                <a:cs typeface="Arial"/>
              </a:rPr>
              <a:t>Parent/guardian pick up</a:t>
            </a:r>
          </a:p>
          <a:p>
            <a:pPr>
              <a:buFont typeface="Arial" panose="02070309020205020404" pitchFamily="49" charset="0"/>
              <a:buChar char="•"/>
            </a:pPr>
            <a:r>
              <a:rPr lang="en-US" sz="2400" dirty="0">
                <a:latin typeface="Arial"/>
                <a:cs typeface="Arial"/>
              </a:rPr>
              <a:t>Bulk meal distribution, up to 10 operating days</a:t>
            </a:r>
          </a:p>
          <a:p>
            <a:pPr marL="0" indent="0">
              <a:buNone/>
            </a:pPr>
            <a:r>
              <a:rPr lang="en-US" sz="2400" b="1" dirty="0">
                <a:latin typeface="Arial"/>
                <a:cs typeface="Arial"/>
              </a:rPr>
              <a:t>Note: </a:t>
            </a:r>
            <a:r>
              <a:rPr lang="en-US" sz="2400" dirty="0">
                <a:latin typeface="Arial"/>
                <a:cs typeface="Arial"/>
              </a:rPr>
              <a:t>CDE must approve requests and can only allow these flexibilities for up to 10 operating days, anything beyond 10 days requires USDA approval.</a:t>
            </a:r>
            <a:endParaRPr lang="en-US" sz="2400" dirty="0">
              <a:cs typeface="Arial"/>
            </a:endParaRPr>
          </a:p>
        </p:txBody>
      </p:sp>
    </p:spTree>
    <p:extLst>
      <p:ext uri="{BB962C8B-B14F-4D97-AF65-F5344CB8AC3E}">
        <p14:creationId xmlns:p14="http://schemas.microsoft.com/office/powerpoint/2010/main" val="1240599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532A-4C21-934A-C899-F4DEDFD0007B}"/>
              </a:ext>
            </a:extLst>
          </p:cNvPr>
          <p:cNvSpPr>
            <a:spLocks noGrp="1"/>
          </p:cNvSpPr>
          <p:nvPr>
            <p:ph type="title"/>
          </p:nvPr>
        </p:nvSpPr>
        <p:spPr>
          <a:xfrm>
            <a:off x="838200" y="425371"/>
            <a:ext cx="10515600" cy="1289610"/>
          </a:xfrm>
        </p:spPr>
        <p:txBody>
          <a:bodyPr>
            <a:normAutofit/>
          </a:bodyPr>
          <a:lstStyle/>
          <a:p>
            <a:r>
              <a:rPr lang="en-US" sz="4000" dirty="0">
                <a:latin typeface="Arial"/>
                <a:cs typeface="Arial"/>
              </a:rPr>
              <a:t>Meal Service Options During Unanticipated School Closures (3)</a:t>
            </a:r>
            <a:endParaRPr lang="en-US" dirty="0">
              <a:latin typeface="Arial"/>
              <a:cs typeface="Arial"/>
            </a:endParaRPr>
          </a:p>
        </p:txBody>
      </p:sp>
      <p:sp>
        <p:nvSpPr>
          <p:cNvPr id="3" name="Content Placeholder 2">
            <a:extLst>
              <a:ext uri="{FF2B5EF4-FFF2-40B4-BE49-F238E27FC236}">
                <a16:creationId xmlns:a16="http://schemas.microsoft.com/office/drawing/2014/main" id="{21E5B207-7B0B-334A-438D-080466706F20}"/>
              </a:ext>
            </a:extLst>
          </p:cNvPr>
          <p:cNvSpPr>
            <a:spLocks noGrp="1"/>
          </p:cNvSpPr>
          <p:nvPr>
            <p:ph idx="1"/>
          </p:nvPr>
        </p:nvSpPr>
        <p:spPr/>
        <p:txBody>
          <a:bodyPr vert="horz" lIns="91440" tIns="45720" rIns="91440" bIns="45720" rtlCol="0" anchor="t">
            <a:normAutofit/>
          </a:bodyPr>
          <a:lstStyle/>
          <a:p>
            <a:pPr marL="0" indent="0">
              <a:buNone/>
            </a:pPr>
            <a:r>
              <a:rPr lang="en-US" sz="2400" dirty="0">
                <a:latin typeface="Arial"/>
                <a:cs typeface="Arial"/>
              </a:rPr>
              <a:t>SFAs can also operate SSO and serve </a:t>
            </a:r>
            <a:r>
              <a:rPr lang="en-US" sz="2400" b="1" dirty="0">
                <a:latin typeface="Arial"/>
                <a:cs typeface="Arial"/>
              </a:rPr>
              <a:t>congregate meals at non-school sites</a:t>
            </a:r>
            <a:r>
              <a:rPr lang="en-US" sz="2400" dirty="0">
                <a:latin typeface="Arial"/>
                <a:cs typeface="Arial"/>
              </a:rPr>
              <a:t> with CDE approval.</a:t>
            </a:r>
            <a:endParaRPr lang="en-US" sz="2400" dirty="0"/>
          </a:p>
          <a:p>
            <a:pPr marL="571500" indent="-342900"/>
            <a:r>
              <a:rPr lang="en-US" sz="2400" dirty="0">
                <a:latin typeface="Arial"/>
                <a:cs typeface="Arial"/>
              </a:rPr>
              <a:t>Sites must be area eligible</a:t>
            </a:r>
          </a:p>
          <a:p>
            <a:pPr marL="571500" indent="-342900"/>
            <a:r>
              <a:rPr lang="en-US" sz="2400" dirty="0">
                <a:latin typeface="Arial"/>
                <a:cs typeface="Arial"/>
              </a:rPr>
              <a:t>Sites must operate as open sites</a:t>
            </a:r>
          </a:p>
          <a:p>
            <a:pPr marL="571500" indent="-342900"/>
            <a:r>
              <a:rPr lang="en-US" sz="2400" dirty="0">
                <a:latin typeface="Arial"/>
                <a:cs typeface="Arial"/>
              </a:rPr>
              <a:t>Submit SSO site applications in the Child Nutrition Information and Payment System; no waiver is required</a:t>
            </a:r>
          </a:p>
          <a:p>
            <a:pPr marL="571500" indent="-342900"/>
            <a:r>
              <a:rPr lang="en-US" sz="2400" dirty="0">
                <a:latin typeface="Arial"/>
                <a:cs typeface="Arial"/>
              </a:rPr>
              <a:t>Meal service can last 10 days or longer without USDA approval</a:t>
            </a:r>
          </a:p>
        </p:txBody>
      </p:sp>
    </p:spTree>
    <p:extLst>
      <p:ext uri="{BB962C8B-B14F-4D97-AF65-F5344CB8AC3E}">
        <p14:creationId xmlns:p14="http://schemas.microsoft.com/office/powerpoint/2010/main" val="2047879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AF8C-A736-671C-A885-0BDD2E4A448F}"/>
              </a:ext>
            </a:extLst>
          </p:cNvPr>
          <p:cNvSpPr>
            <a:spLocks noGrp="1"/>
          </p:cNvSpPr>
          <p:nvPr>
            <p:ph type="title"/>
          </p:nvPr>
        </p:nvSpPr>
        <p:spPr>
          <a:xfrm>
            <a:off x="838200" y="478972"/>
            <a:ext cx="10515600" cy="1230085"/>
          </a:xfrm>
        </p:spPr>
        <p:txBody>
          <a:bodyPr>
            <a:normAutofit/>
          </a:bodyPr>
          <a:lstStyle/>
          <a:p>
            <a:r>
              <a:rPr lang="en-US" sz="4000" dirty="0">
                <a:latin typeface="Arial"/>
                <a:cs typeface="Arial"/>
              </a:rPr>
              <a:t>Meal Service Options During Unanticipated School Closures: Resources</a:t>
            </a:r>
            <a:endParaRPr lang="en-US" dirty="0">
              <a:latin typeface="Arial"/>
              <a:cs typeface="Arial"/>
            </a:endParaRPr>
          </a:p>
        </p:txBody>
      </p:sp>
      <p:sp>
        <p:nvSpPr>
          <p:cNvPr id="3" name="Content Placeholder 2">
            <a:extLst>
              <a:ext uri="{FF2B5EF4-FFF2-40B4-BE49-F238E27FC236}">
                <a16:creationId xmlns:a16="http://schemas.microsoft.com/office/drawing/2014/main" id="{6AD47BD4-A6BC-123E-56F9-3FCD52C601B4}"/>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dirty="0">
                <a:latin typeface="Arial"/>
                <a:cs typeface="Arial"/>
              </a:rPr>
              <a:t>Resources with additional information and guidance on options for SFAs experiencing unanticipated school closures: </a:t>
            </a:r>
            <a:endParaRPr lang="en-US" dirty="0"/>
          </a:p>
          <a:p>
            <a:pPr>
              <a:buFont typeface="Arial" panose="02070309020205020404" pitchFamily="49" charset="0"/>
              <a:buChar char="•"/>
            </a:pPr>
            <a:r>
              <a:rPr lang="en-US" dirty="0">
                <a:latin typeface="Arial"/>
                <a:cs typeface="Arial"/>
              </a:rPr>
              <a:t>CDE Management Bulletin CNP-02-2020: Meal Service During Unanticipated School Closures </a:t>
            </a:r>
            <a:r>
              <a:rPr lang="en-US" dirty="0">
                <a:solidFill>
                  <a:srgbClr val="0563C1"/>
                </a:solidFill>
                <a:latin typeface="Arial"/>
                <a:cs typeface="Arial"/>
                <a:hlinkClick r:id="rId3" tooltip="CDE Management Bulletin CNP-02-2020: Meal Service During Unanticipated School Closures">
                  <a:extLst>
                    <a:ext uri="{A12FA001-AC4F-418D-AE19-62706E023703}">
                      <ahyp:hlinkClr xmlns:ahyp="http://schemas.microsoft.com/office/drawing/2018/hyperlinkcolor" val="tx"/>
                    </a:ext>
                  </a:extLst>
                </a:hlinkClick>
              </a:rPr>
              <a:t>https://www.cde.ca.gov/ls/nu/sn/mbcnp022020.asp</a:t>
            </a:r>
            <a:endParaRPr lang="en-US" dirty="0">
              <a:solidFill>
                <a:srgbClr val="0563C1"/>
              </a:solidFill>
              <a:latin typeface="Arial"/>
              <a:cs typeface="Arial"/>
            </a:endParaRPr>
          </a:p>
          <a:p>
            <a:pPr>
              <a:buFont typeface="Arial" panose="02070309020205020404" pitchFamily="49" charset="0"/>
              <a:buChar char="•"/>
            </a:pPr>
            <a:r>
              <a:rPr lang="en-US" dirty="0">
                <a:latin typeface="Arial"/>
                <a:cs typeface="Arial"/>
              </a:rPr>
              <a:t>CDE Disaster Guidance for Child Nutrition Programs web page </a:t>
            </a:r>
            <a:r>
              <a:rPr lang="en-US" dirty="0">
                <a:solidFill>
                  <a:srgbClr val="0563C1"/>
                </a:solidFill>
                <a:latin typeface="Arial"/>
                <a:cs typeface="Arial"/>
                <a:hlinkClick r:id="rId4" tooltip="CDE Disaster Guidance for Child Nutrition Programs web page">
                  <a:extLst>
                    <a:ext uri="{A12FA001-AC4F-418D-AE19-62706E023703}">
                      <ahyp:hlinkClr xmlns:ahyp="http://schemas.microsoft.com/office/drawing/2018/hyperlinkcolor" val="tx"/>
                    </a:ext>
                  </a:extLst>
                </a:hlinkClick>
              </a:rPr>
              <a:t>https://www.cde.ca.gov/ls/nu/disasterguidance.asp</a:t>
            </a:r>
            <a:endParaRPr lang="en-US" dirty="0">
              <a:solidFill>
                <a:srgbClr val="0563C1"/>
              </a:solidFill>
              <a:latin typeface="Arial"/>
              <a:cs typeface="Arial"/>
            </a:endParaRPr>
          </a:p>
          <a:p>
            <a:pPr>
              <a:buFont typeface="Arial" panose="02070309020205020404" pitchFamily="49" charset="0"/>
              <a:buChar char="•"/>
            </a:pPr>
            <a:r>
              <a:rPr lang="en-US" dirty="0">
                <a:latin typeface="Arial"/>
                <a:cs typeface="Arial"/>
              </a:rPr>
              <a:t>Online survey to request non-congregate feeding flexibilities </a:t>
            </a:r>
            <a:r>
              <a:rPr lang="en-US" dirty="0">
                <a:solidFill>
                  <a:srgbClr val="0563C1"/>
                </a:solidFill>
                <a:latin typeface="Arial"/>
                <a:cs typeface="Arial"/>
                <a:hlinkClick r:id="rId5" tooltip="CDE Online survey to request non-congregate feeding flexibilities">
                  <a:extLst>
                    <a:ext uri="{A12FA001-AC4F-418D-AE19-62706E023703}">
                      <ahyp:hlinkClr xmlns:ahyp="http://schemas.microsoft.com/office/drawing/2018/hyperlinkcolor" val="tx"/>
                    </a:ext>
                  </a:extLst>
                </a:hlinkClick>
              </a:rPr>
              <a:t>https://surveys3.cde.ca.gov/s.asp?k=168054647575</a:t>
            </a:r>
            <a:endParaRPr lang="en-US" dirty="0">
              <a:solidFill>
                <a:srgbClr val="0563C1"/>
              </a:solidFill>
              <a:latin typeface="Arial"/>
              <a:cs typeface="Arial"/>
            </a:endParaRPr>
          </a:p>
          <a:p>
            <a:pPr lvl="1"/>
            <a:endParaRPr lang="en-US" dirty="0">
              <a:cs typeface="Arial"/>
            </a:endParaRPr>
          </a:p>
          <a:p>
            <a:pPr lvl="1"/>
            <a:endParaRPr lang="en-US" dirty="0">
              <a:cs typeface="Arial"/>
            </a:endParaRPr>
          </a:p>
        </p:txBody>
      </p:sp>
    </p:spTree>
    <p:extLst>
      <p:ext uri="{BB962C8B-B14F-4D97-AF65-F5344CB8AC3E}">
        <p14:creationId xmlns:p14="http://schemas.microsoft.com/office/powerpoint/2010/main" val="269896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964" y="453136"/>
            <a:ext cx="11360036" cy="1380744"/>
          </a:xfrm>
        </p:spPr>
        <p:txBody>
          <a:bodyPr>
            <a:noAutofit/>
          </a:bodyPr>
          <a:lstStyle/>
          <a:p>
            <a:r>
              <a:rPr lang="en-US" sz="4000" dirty="0">
                <a:latin typeface="Arial"/>
                <a:cs typeface="Arial"/>
              </a:rPr>
              <a:t>Maximizing USDA Foods Entitlement:</a:t>
            </a:r>
            <a:br>
              <a:rPr lang="en-US" sz="4000" dirty="0">
                <a:latin typeface="Arial" panose="020B0604020202020204" pitchFamily="34" charset="0"/>
                <a:cs typeface="Arial" panose="020B0604020202020204" pitchFamily="34" charset="0"/>
              </a:rPr>
            </a:br>
            <a:r>
              <a:rPr lang="en-US" sz="4000" dirty="0">
                <a:latin typeface="Arial"/>
                <a:cs typeface="Arial"/>
              </a:rPr>
              <a:t>USDA Foods Ordering for School Year (SY) 2026–27</a:t>
            </a:r>
          </a:p>
        </p:txBody>
      </p:sp>
      <p:sp>
        <p:nvSpPr>
          <p:cNvPr id="3" name="Content Placeholder 2"/>
          <p:cNvSpPr>
            <a:spLocks noGrp="1"/>
          </p:cNvSpPr>
          <p:nvPr>
            <p:ph idx="1"/>
          </p:nvPr>
        </p:nvSpPr>
        <p:spPr>
          <a:xfrm>
            <a:off x="616852" y="2143124"/>
            <a:ext cx="10461239" cy="3998492"/>
          </a:xfrm>
        </p:spPr>
        <p:txBody>
          <a:bodyPr vert="horz" lIns="91440" tIns="45720" rIns="91440" bIns="45720" rtlCol="0" anchor="t">
            <a:normAutofit/>
          </a:bodyPr>
          <a:lstStyle/>
          <a:p>
            <a:r>
              <a:rPr lang="en-US" dirty="0">
                <a:latin typeface="Arial"/>
                <a:cs typeface="Arial"/>
              </a:rPr>
              <a:t>Preplanners and Surveys due Monday, March 2, 2026</a:t>
            </a:r>
          </a:p>
          <a:p>
            <a:r>
              <a:rPr lang="en-US" dirty="0">
                <a:latin typeface="Arial"/>
                <a:cs typeface="Arial"/>
              </a:rPr>
              <a:t>Need Ordering Assistance?</a:t>
            </a:r>
          </a:p>
          <a:p>
            <a:pPr lvl="1"/>
            <a:r>
              <a:rPr lang="en-US" dirty="0">
                <a:latin typeface="Arial"/>
                <a:cs typeface="Arial"/>
              </a:rPr>
              <a:t>State Co-op and Advance Order Agencies Contact </a:t>
            </a:r>
            <a:r>
              <a:rPr lang="en-US" dirty="0">
                <a:solidFill>
                  <a:srgbClr val="0563C1"/>
                </a:solidFill>
                <a:latin typeface="Arial"/>
                <a:cs typeface="Arial"/>
                <a:hlinkClick r:id="rId3">
                  <a:extLst>
                    <a:ext uri="{A12FA001-AC4F-418D-AE19-62706E023703}">
                      <ahyp:hlinkClr xmlns:ahyp="http://schemas.microsoft.com/office/drawing/2018/hyperlinkcolor" val="tx"/>
                    </a:ext>
                  </a:extLst>
                </a:hlinkClick>
              </a:rPr>
              <a:t>FoodDistibution@cde.ca.gov</a:t>
            </a:r>
            <a:endParaRPr lang="en-US" dirty="0">
              <a:solidFill>
                <a:srgbClr val="0563C1"/>
              </a:solidFill>
              <a:latin typeface="Arial"/>
              <a:cs typeface="Arial"/>
            </a:endParaRPr>
          </a:p>
          <a:p>
            <a:pPr lvl="1"/>
            <a:r>
              <a:rPr lang="en-US" dirty="0">
                <a:latin typeface="Arial"/>
                <a:cs typeface="Arial"/>
              </a:rPr>
              <a:t>Private Co-op Members reach out to your Co-op</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153952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B6A5-5BA4-510F-1830-5DD44E40A57E}"/>
              </a:ext>
            </a:extLst>
          </p:cNvPr>
          <p:cNvSpPr>
            <a:spLocks noGrp="1"/>
          </p:cNvSpPr>
          <p:nvPr>
            <p:ph type="title"/>
          </p:nvPr>
        </p:nvSpPr>
        <p:spPr/>
        <p:txBody>
          <a:bodyPr>
            <a:noAutofit/>
          </a:bodyPr>
          <a:lstStyle/>
          <a:p>
            <a:r>
              <a:rPr lang="en-US" sz="3600" dirty="0"/>
              <a:t>Maximizing USDA Foods Entitlement: Department of Defense (</a:t>
            </a:r>
            <a:r>
              <a:rPr lang="en-US" sz="3800" dirty="0"/>
              <a:t>DoD</a:t>
            </a:r>
            <a:r>
              <a:rPr lang="en-US" sz="3600" dirty="0"/>
              <a:t>) Fresh Entitlement Reminders</a:t>
            </a:r>
          </a:p>
        </p:txBody>
      </p:sp>
      <p:sp>
        <p:nvSpPr>
          <p:cNvPr id="3" name="Content Placeholder 2">
            <a:extLst>
              <a:ext uri="{FF2B5EF4-FFF2-40B4-BE49-F238E27FC236}">
                <a16:creationId xmlns:a16="http://schemas.microsoft.com/office/drawing/2014/main" id="{780B1538-ACB8-D8AD-0F1D-DE9546670246}"/>
              </a:ext>
            </a:extLst>
          </p:cNvPr>
          <p:cNvSpPr>
            <a:spLocks noGrp="1"/>
          </p:cNvSpPr>
          <p:nvPr>
            <p:ph idx="1"/>
          </p:nvPr>
        </p:nvSpPr>
        <p:spPr>
          <a:xfrm>
            <a:off x="838200" y="2148840"/>
            <a:ext cx="11093704" cy="3781217"/>
          </a:xfrm>
        </p:spPr>
        <p:txBody>
          <a:bodyPr vert="horz" lIns="91440" tIns="45720" rIns="91440" bIns="45720" rtlCol="0" anchor="t">
            <a:normAutofit/>
          </a:bodyPr>
          <a:lstStyle/>
          <a:p>
            <a:r>
              <a:rPr lang="en-US" dirty="0">
                <a:latin typeface="Arial"/>
                <a:cs typeface="Arial"/>
              </a:rPr>
              <a:t>Allocate entitlement for SY 2026–27</a:t>
            </a:r>
            <a:endParaRPr lang="en-US" dirty="0"/>
          </a:p>
          <a:p>
            <a:r>
              <a:rPr lang="en-US" dirty="0">
                <a:latin typeface="Arial"/>
                <a:cs typeface="Arial"/>
              </a:rPr>
              <a:t>Request SY 2025–26 Fresh Fruit and Vegetable Ordering Receipt System (FFAVORS) entitlement transfers by Monday, March 2, 2026</a:t>
            </a:r>
          </a:p>
          <a:p>
            <a:r>
              <a:rPr lang="en-US" dirty="0">
                <a:latin typeface="Arial"/>
                <a:cs typeface="Arial"/>
              </a:rPr>
              <a:t>Use your entitlement in FFAVORS by Friday, May 1, 2026 </a:t>
            </a:r>
          </a:p>
          <a:p>
            <a:endParaRPr lang="en-US" dirty="0"/>
          </a:p>
        </p:txBody>
      </p:sp>
    </p:spTree>
    <p:extLst>
      <p:ext uri="{BB962C8B-B14F-4D97-AF65-F5344CB8AC3E}">
        <p14:creationId xmlns:p14="http://schemas.microsoft.com/office/powerpoint/2010/main" val="2084096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F33E-D47D-C02B-DF02-AF2AB80E1CDB}"/>
              </a:ext>
            </a:extLst>
          </p:cNvPr>
          <p:cNvSpPr>
            <a:spLocks noGrp="1"/>
          </p:cNvSpPr>
          <p:nvPr>
            <p:ph type="title"/>
          </p:nvPr>
        </p:nvSpPr>
        <p:spPr>
          <a:xfrm>
            <a:off x="876060" y="598714"/>
            <a:ext cx="10515600" cy="990600"/>
          </a:xfrm>
        </p:spPr>
        <p:txBody>
          <a:bodyPr/>
          <a:lstStyle/>
          <a:p>
            <a:r>
              <a:rPr lang="en-US" b="1" dirty="0">
                <a:cs typeface="Arial"/>
              </a:rPr>
              <a:t>Test Your Knowledge</a:t>
            </a:r>
          </a:p>
        </p:txBody>
      </p:sp>
      <p:sp>
        <p:nvSpPr>
          <p:cNvPr id="3" name="Content Placeholder 2">
            <a:extLst>
              <a:ext uri="{FF2B5EF4-FFF2-40B4-BE49-F238E27FC236}">
                <a16:creationId xmlns:a16="http://schemas.microsoft.com/office/drawing/2014/main" id="{528165FE-F54A-36D1-5AAC-D161674ADCB8}"/>
              </a:ext>
            </a:extLst>
          </p:cNvPr>
          <p:cNvSpPr>
            <a:spLocks noGrp="1"/>
          </p:cNvSpPr>
          <p:nvPr>
            <p:ph idx="1"/>
          </p:nvPr>
        </p:nvSpPr>
        <p:spPr>
          <a:xfrm>
            <a:off x="870959" y="1924496"/>
            <a:ext cx="10979168" cy="4317553"/>
          </a:xfrm>
        </p:spPr>
        <p:txBody>
          <a:bodyPr vert="horz" lIns="91440" tIns="45720" rIns="91440" bIns="45720" rtlCol="0" anchor="t">
            <a:normAutofit fontScale="77500" lnSpcReduction="20000"/>
          </a:bodyPr>
          <a:lstStyle/>
          <a:p>
            <a:pPr marL="0" indent="0">
              <a:buNone/>
            </a:pPr>
            <a:r>
              <a:rPr lang="en-US" sz="3500" dirty="0"/>
              <a:t>When ordering USDA Foods for processing, which of the following is the best practice to ensure efficient use of entitlement funds?</a:t>
            </a:r>
          </a:p>
          <a:p>
            <a:pPr marL="0" indent="0">
              <a:buNone/>
            </a:pPr>
            <a:endParaRPr lang="en-US" sz="2100" dirty="0"/>
          </a:p>
          <a:p>
            <a:pPr marL="514350" indent="-514350">
              <a:buFont typeface="+mj-lt"/>
              <a:buAutoNum type="alphaUcPeriod"/>
            </a:pPr>
            <a:r>
              <a:rPr lang="en-US" dirty="0"/>
              <a:t>Divert as many pounds as possible to avoid running out.</a:t>
            </a:r>
          </a:p>
          <a:p>
            <a:pPr marL="514350" indent="-514350">
              <a:buFont typeface="+mj-lt"/>
              <a:buAutoNum type="alphaUcPeriod"/>
            </a:pPr>
            <a:r>
              <a:rPr lang="en-US" dirty="0"/>
              <a:t>Review prior year usage, calculate your needs using processor tools, and request diversions accordingly.</a:t>
            </a:r>
          </a:p>
          <a:p>
            <a:pPr marL="514350" indent="-514350">
              <a:buFont typeface="+mj-lt"/>
              <a:buAutoNum type="alphaUcPeriod"/>
            </a:pPr>
            <a:r>
              <a:rPr lang="en-US" dirty="0"/>
              <a:t>Repeat last year’s order since it seemed to work ok.</a:t>
            </a:r>
          </a:p>
          <a:p>
            <a:pPr marL="514350" indent="-514350">
              <a:buFont typeface="+mj-lt"/>
              <a:buAutoNum type="alphaUcPeriod"/>
            </a:pPr>
            <a:r>
              <a:rPr lang="en-US" dirty="0"/>
              <a:t>Wait until the end of the school year to determine if you used all diverted pounds and need more for next year.</a:t>
            </a:r>
          </a:p>
          <a:p>
            <a:pPr marL="514350" indent="-514350"/>
            <a:endParaRPr lang="en-US" dirty="0">
              <a:cs typeface="Arial"/>
            </a:endParaRPr>
          </a:p>
        </p:txBody>
      </p:sp>
    </p:spTree>
    <p:extLst>
      <p:ext uri="{BB962C8B-B14F-4D97-AF65-F5344CB8AC3E}">
        <p14:creationId xmlns:p14="http://schemas.microsoft.com/office/powerpoint/2010/main" val="1137892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8BBCA-631D-7FA1-4A51-65BF87EE7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E7103-C73F-D81D-C5FE-A88C35606B5B}"/>
              </a:ext>
            </a:extLst>
          </p:cNvPr>
          <p:cNvSpPr>
            <a:spLocks noGrp="1"/>
          </p:cNvSpPr>
          <p:nvPr>
            <p:ph type="title"/>
          </p:nvPr>
        </p:nvSpPr>
        <p:spPr>
          <a:xfrm>
            <a:off x="839874" y="607065"/>
            <a:ext cx="10515600" cy="990600"/>
          </a:xfrm>
        </p:spPr>
        <p:txBody>
          <a:bodyPr/>
          <a:lstStyle/>
          <a:p>
            <a:r>
              <a:rPr lang="en-US" b="1" dirty="0">
                <a:latin typeface="Arial"/>
                <a:cs typeface="Arial"/>
              </a:rPr>
              <a:t>Test Your Knowledge–Answer</a:t>
            </a:r>
            <a:endParaRPr lang="en-US" b="1" dirty="0">
              <a:cs typeface="Arial"/>
            </a:endParaRPr>
          </a:p>
        </p:txBody>
      </p:sp>
      <p:sp>
        <p:nvSpPr>
          <p:cNvPr id="3" name="Content Placeholder 2">
            <a:extLst>
              <a:ext uri="{FF2B5EF4-FFF2-40B4-BE49-F238E27FC236}">
                <a16:creationId xmlns:a16="http://schemas.microsoft.com/office/drawing/2014/main" id="{297083BB-ACBC-FCF8-4384-5CD926E2DB8B}"/>
              </a:ext>
            </a:extLst>
          </p:cNvPr>
          <p:cNvSpPr>
            <a:spLocks noGrp="1"/>
          </p:cNvSpPr>
          <p:nvPr>
            <p:ph idx="1"/>
          </p:nvPr>
        </p:nvSpPr>
        <p:spPr>
          <a:xfrm>
            <a:off x="839878" y="1877310"/>
            <a:ext cx="11496751" cy="4844727"/>
          </a:xfrm>
        </p:spPr>
        <p:txBody>
          <a:bodyPr vert="horz" lIns="91440" tIns="45720" rIns="91440" bIns="45720" rtlCol="0" anchor="t">
            <a:normAutofit/>
          </a:bodyPr>
          <a:lstStyle/>
          <a:p>
            <a:pPr marL="0" indent="0">
              <a:buNone/>
            </a:pPr>
            <a:r>
              <a:rPr lang="en-US" dirty="0"/>
              <a:t>When ordering USDA Foods for processing, which of the following is the best practice to ensure efficient use of entitlement funds?</a:t>
            </a:r>
          </a:p>
          <a:p>
            <a:pPr marL="0" indent="0">
              <a:buNone/>
            </a:pPr>
            <a:endParaRPr lang="en-US" sz="2100" dirty="0"/>
          </a:p>
          <a:p>
            <a:pPr marL="0" indent="0">
              <a:buNone/>
            </a:pPr>
            <a:r>
              <a:rPr lang="en-US" sz="3500" b="1" dirty="0">
                <a:latin typeface="Arial"/>
                <a:cs typeface="Arial"/>
              </a:rPr>
              <a:t>B. Review prior year usage, calculate your needs using processor tools, and request diversions accordingly.</a:t>
            </a:r>
          </a:p>
          <a:p>
            <a:pPr marL="514350" indent="-514350">
              <a:buFont typeface="+mj-lt"/>
              <a:buAutoNum type="alphaUcPeriod"/>
            </a:pPr>
            <a:endParaRPr lang="en-US" sz="2900" dirty="0"/>
          </a:p>
          <a:p>
            <a:pPr marL="514350" indent="-514350"/>
            <a:endParaRPr lang="en-US" dirty="0">
              <a:cs typeface="Arial"/>
            </a:endParaRPr>
          </a:p>
        </p:txBody>
      </p:sp>
    </p:spTree>
    <p:extLst>
      <p:ext uri="{BB962C8B-B14F-4D97-AF65-F5344CB8AC3E}">
        <p14:creationId xmlns:p14="http://schemas.microsoft.com/office/powerpoint/2010/main" val="2726321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1398-F2DE-4548-6C41-BA8DCD6BFF12}"/>
              </a:ext>
            </a:extLst>
          </p:cNvPr>
          <p:cNvSpPr>
            <a:spLocks noGrp="1"/>
          </p:cNvSpPr>
          <p:nvPr>
            <p:ph type="title"/>
          </p:nvPr>
        </p:nvSpPr>
        <p:spPr/>
        <p:txBody>
          <a:bodyPr/>
          <a:lstStyle/>
          <a:p>
            <a:r>
              <a:rPr lang="en-US" dirty="0"/>
              <a:t>Resources and Other Announcements</a:t>
            </a:r>
          </a:p>
        </p:txBody>
      </p:sp>
    </p:spTree>
    <p:extLst>
      <p:ext uri="{BB962C8B-B14F-4D97-AF65-F5344CB8AC3E}">
        <p14:creationId xmlns:p14="http://schemas.microsoft.com/office/powerpoint/2010/main" val="192782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EF94-B34E-9148-A86A-2A6864BD94AD}"/>
              </a:ext>
            </a:extLst>
          </p:cNvPr>
          <p:cNvSpPr>
            <a:spLocks noGrp="1"/>
          </p:cNvSpPr>
          <p:nvPr>
            <p:ph type="title"/>
          </p:nvPr>
        </p:nvSpPr>
        <p:spPr/>
        <p:txBody>
          <a:bodyPr/>
          <a:lstStyle/>
          <a:p>
            <a:r>
              <a:rPr lang="en-US" dirty="0">
                <a:latin typeface="Arial"/>
                <a:cs typeface="Arial"/>
              </a:rPr>
              <a:t>Celebration Dates</a:t>
            </a:r>
            <a:endParaRPr lang="en-US" dirty="0"/>
          </a:p>
        </p:txBody>
      </p:sp>
      <p:graphicFrame>
        <p:nvGraphicFramePr>
          <p:cNvPr id="5" name="Content Placeholder 4" descr="Table of celebration dates and resource information on National School Breakfast Week; March 2-6, 2026; National Nutrition Month; and Earth Day April 22, 2026.">
            <a:extLst>
              <a:ext uri="{FF2B5EF4-FFF2-40B4-BE49-F238E27FC236}">
                <a16:creationId xmlns:a16="http://schemas.microsoft.com/office/drawing/2014/main" id="{43BA0E35-C883-2F97-AA55-EE83CC90B4DC}"/>
              </a:ext>
            </a:extLst>
          </p:cNvPr>
          <p:cNvGraphicFramePr>
            <a:graphicFrameLocks noGrp="1"/>
          </p:cNvGraphicFramePr>
          <p:nvPr>
            <p:ph idx="1"/>
            <p:extLst>
              <p:ext uri="{D42A27DB-BD31-4B8C-83A1-F6EECF244321}">
                <p14:modId xmlns:p14="http://schemas.microsoft.com/office/powerpoint/2010/main" val="4140304968"/>
              </p:ext>
            </p:extLst>
          </p:nvPr>
        </p:nvGraphicFramePr>
        <p:xfrm>
          <a:off x="838200" y="1825625"/>
          <a:ext cx="10515592" cy="4598637"/>
        </p:xfrm>
        <a:graphic>
          <a:graphicData uri="http://schemas.openxmlformats.org/drawingml/2006/table">
            <a:tbl>
              <a:tblPr firstRow="1" bandRow="1">
                <a:tableStyleId>{69012ECD-51FC-41F1-AA8D-1B2483CD663E}</a:tableStyleId>
              </a:tblPr>
              <a:tblGrid>
                <a:gridCol w="4572998">
                  <a:extLst>
                    <a:ext uri="{9D8B030D-6E8A-4147-A177-3AD203B41FA5}">
                      <a16:colId xmlns:a16="http://schemas.microsoft.com/office/drawing/2014/main" val="3497772951"/>
                    </a:ext>
                  </a:extLst>
                </a:gridCol>
                <a:gridCol w="5942594">
                  <a:extLst>
                    <a:ext uri="{9D8B030D-6E8A-4147-A177-3AD203B41FA5}">
                      <a16:colId xmlns:a16="http://schemas.microsoft.com/office/drawing/2014/main" val="1320858835"/>
                    </a:ext>
                  </a:extLst>
                </a:gridCol>
              </a:tblGrid>
              <a:tr h="569303">
                <a:tc>
                  <a:txBody>
                    <a:bodyPr/>
                    <a:lstStyle/>
                    <a:p>
                      <a:r>
                        <a:rPr lang="en-US" sz="3200" dirty="0"/>
                        <a:t>Celebration and Dates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3200"/>
                        <a:t>Resource Information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34393211"/>
                  </a:ext>
                </a:extLst>
              </a:tr>
              <a:tr h="1215202">
                <a:tc>
                  <a:txBody>
                    <a:bodyPr/>
                    <a:lstStyle/>
                    <a:p>
                      <a:pPr lvl="0">
                        <a:buNone/>
                      </a:pPr>
                      <a:r>
                        <a:rPr lang="en-US" sz="2400" b="0" i="0" u="none" strike="noStrike" baseline="0" noProof="0">
                          <a:solidFill>
                            <a:schemeClr val="bg1">
                              <a:lumMod val="10000"/>
                            </a:schemeClr>
                          </a:solidFill>
                          <a:latin typeface="Arial"/>
                          <a:cs typeface="Arial"/>
                        </a:rPr>
                        <a:t>National School Breakfast Week March 2-6, 2026</a:t>
                      </a:r>
                      <a:endParaRPr lang="en-US" sz="2400">
                        <a:solidFill>
                          <a:schemeClr val="bg1">
                            <a:lumMod val="10000"/>
                          </a:schemeClr>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2400" b="0" i="0" u="none" strike="noStrike" noProof="0" dirty="0">
                          <a:solidFill>
                            <a:srgbClr val="000000"/>
                          </a:solidFill>
                          <a:latin typeface="Arial"/>
                          <a:cs typeface="Arial"/>
                        </a:rPr>
                        <a:t>School Nutrition Association</a:t>
                      </a:r>
                      <a:r>
                        <a:rPr lang="en-US" sz="2400" b="0" i="0" u="none" strike="noStrike" noProof="0" dirty="0">
                          <a:solidFill>
                            <a:schemeClr val="bg1">
                              <a:lumMod val="10000"/>
                            </a:schemeClr>
                          </a:solidFill>
                          <a:latin typeface="Arial"/>
                          <a:cs typeface="Arial"/>
                        </a:rPr>
                        <a:t> web page at </a:t>
                      </a:r>
                      <a:r>
                        <a:rPr lang="en-US" sz="2400" b="0" i="0" u="none" strike="noStrike" noProof="0" dirty="0">
                          <a:solidFill>
                            <a:srgbClr val="0563C1"/>
                          </a:solidFill>
                          <a:latin typeface="Arial"/>
                          <a:cs typeface="Arial"/>
                          <a:hlinkClick r:id="rId3" tooltip="School Nutritoin Association's National School Breakfast Week web page">
                            <a:extLst>
                              <a:ext uri="{A12FA001-AC4F-418D-AE19-62706E023703}">
                                <ahyp:hlinkClr xmlns:ahyp="http://schemas.microsoft.com/office/drawing/2018/hyperlinkcolor" val="tx"/>
                              </a:ext>
                            </a:extLst>
                          </a:hlinkClick>
                        </a:rPr>
                        <a:t>https://schoolnutrition.org/about-school-meals/national-school-breakfast-week/</a:t>
                      </a:r>
                      <a:endParaRPr lang="en-US" sz="2400" b="0" i="0" u="none" strike="noStrike" noProof="0" dirty="0">
                        <a:solidFill>
                          <a:srgbClr val="0563C1"/>
                        </a:solidFill>
                        <a:latin typeface="Arial"/>
                        <a:cs typeface="Arial"/>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34463248"/>
                  </a:ext>
                </a:extLst>
              </a:tr>
              <a:tr h="1153993">
                <a:tc>
                  <a:txBody>
                    <a:bodyPr/>
                    <a:lstStyle/>
                    <a:p>
                      <a:pPr lvl="0" algn="l">
                        <a:lnSpc>
                          <a:spcPct val="100000"/>
                        </a:lnSpc>
                        <a:spcBef>
                          <a:spcPts val="0"/>
                        </a:spcBef>
                        <a:spcAft>
                          <a:spcPts val="0"/>
                        </a:spcAft>
                        <a:buNone/>
                      </a:pPr>
                      <a:r>
                        <a:rPr lang="en-US" sz="2400" b="0" i="0" u="none" strike="noStrike" noProof="0" dirty="0">
                          <a:solidFill>
                            <a:srgbClr val="000000"/>
                          </a:solidFill>
                          <a:latin typeface="Arial"/>
                          <a:cs typeface="Arial"/>
                        </a:rPr>
                        <a:t>National Nutrition Month®</a:t>
                      </a:r>
                    </a:p>
                    <a:p>
                      <a:pPr lvl="0" algn="l">
                        <a:lnSpc>
                          <a:spcPct val="100000"/>
                        </a:lnSpc>
                        <a:spcBef>
                          <a:spcPts val="0"/>
                        </a:spcBef>
                        <a:spcAft>
                          <a:spcPts val="0"/>
                        </a:spcAft>
                        <a:buNone/>
                      </a:pPr>
                      <a:r>
                        <a:rPr lang="en-US" sz="2400" b="0" i="0" u="none" strike="noStrike" noProof="0" dirty="0">
                          <a:solidFill>
                            <a:srgbClr val="000000"/>
                          </a:solidFill>
                          <a:latin typeface="Arial"/>
                          <a:cs typeface="Arial"/>
                        </a:rPr>
                        <a:t>Month of March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b="0" i="0" u="none" strike="noStrike" noProof="0" dirty="0">
                          <a:solidFill>
                            <a:srgbClr val="000000"/>
                          </a:solidFill>
                          <a:latin typeface="Arial"/>
                          <a:cs typeface="Arial"/>
                        </a:rPr>
                        <a:t>National Nutrition Month</a:t>
                      </a:r>
                      <a:r>
                        <a:rPr lang="en-US" sz="2400" b="0" i="0" u="none" strike="noStrike" noProof="0" dirty="0">
                          <a:solidFill>
                            <a:srgbClr val="202020"/>
                          </a:solidFill>
                          <a:latin typeface="Calibri"/>
                          <a:ea typeface="Calibri"/>
                          <a:cs typeface="Calibri"/>
                        </a:rPr>
                        <a:t>® </a:t>
                      </a:r>
                      <a:r>
                        <a:rPr lang="en-US" sz="2400" b="0" i="0" u="none" strike="noStrike" noProof="0" dirty="0">
                          <a:solidFill>
                            <a:schemeClr val="bg1">
                              <a:lumMod val="10000"/>
                            </a:schemeClr>
                          </a:solidFill>
                          <a:latin typeface="Arial"/>
                          <a:cs typeface="Arial"/>
                        </a:rPr>
                        <a:t>web page at </a:t>
                      </a:r>
                      <a:r>
                        <a:rPr lang="en-US" sz="2400" b="0" i="0" u="none" strike="noStrike" noProof="0" dirty="0">
                          <a:solidFill>
                            <a:srgbClr val="0563C1"/>
                          </a:solidFill>
                          <a:latin typeface="Arial"/>
                          <a:cs typeface="Arial"/>
                          <a:hlinkClick r:id="rId4" tooltip="Eat Right's National Nutrition Month web page">
                            <a:extLst>
                              <a:ext uri="{A12FA001-AC4F-418D-AE19-62706E023703}">
                                <ahyp:hlinkClr xmlns:ahyp="http://schemas.microsoft.com/office/drawing/2018/hyperlinkcolor" val="tx"/>
                              </a:ext>
                            </a:extLst>
                          </a:hlinkClick>
                        </a:rPr>
                        <a:t>https://www.eatright.org/about-national-nutrition-month</a:t>
                      </a:r>
                      <a:endParaRPr lang="en-US" sz="2400" dirty="0">
                        <a:solidFill>
                          <a:srgbClr val="0563C1"/>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84283267"/>
                  </a:ext>
                </a:extLst>
              </a:tr>
              <a:tr h="1615595">
                <a:tc>
                  <a:txBody>
                    <a:bodyPr/>
                    <a:lstStyle/>
                    <a:p>
                      <a:r>
                        <a:rPr lang="en-US" sz="2400">
                          <a:solidFill>
                            <a:schemeClr val="bg1">
                              <a:lumMod val="10000"/>
                            </a:schemeClr>
                          </a:solidFill>
                        </a:rPr>
                        <a:t>Earth Day</a:t>
                      </a:r>
                    </a:p>
                    <a:p>
                      <a:pPr lvl="0">
                        <a:buNone/>
                      </a:pPr>
                      <a:r>
                        <a:rPr lang="en-US" sz="2400">
                          <a:solidFill>
                            <a:schemeClr val="bg1">
                              <a:lumMod val="10000"/>
                            </a:schemeClr>
                          </a:solidFill>
                        </a:rPr>
                        <a:t>April 22, 2026</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2400" b="0" i="0" u="none" strike="noStrike" noProof="0" dirty="0">
                          <a:solidFill>
                            <a:srgbClr val="162320"/>
                          </a:solidFill>
                          <a:latin typeface="Arial"/>
                          <a:cs typeface="Arial"/>
                        </a:rPr>
                        <a:t>Plastic Free Luncheon the Cafeteria Culture.org website at </a:t>
                      </a:r>
                      <a:r>
                        <a:rPr lang="en-US" sz="2400" b="0" i="0" u="none" strike="noStrike" noProof="0" dirty="0">
                          <a:solidFill>
                            <a:srgbClr val="0563C1"/>
                          </a:solidFill>
                          <a:latin typeface="Arial"/>
                          <a:cs typeface="Arial"/>
                          <a:hlinkClick r:id="rId5" tooltip="Cafeteria Culture's Plastic Free Luncheon website">
                            <a:extLst>
                              <a:ext uri="{A12FA001-AC4F-418D-AE19-62706E023703}">
                                <ahyp:hlinkClr xmlns:ahyp="http://schemas.microsoft.com/office/drawing/2018/hyperlinkcolor" val="tx"/>
                              </a:ext>
                            </a:extLst>
                          </a:hlinkClick>
                        </a:rPr>
                        <a:t>https://www.cafeteriaculture.org/plastic-free-lunch.html </a:t>
                      </a:r>
                      <a:endParaRPr lang="en-US" sz="2400" b="0" i="0" u="none" strike="noStrike" noProof="0" dirty="0">
                        <a:solidFill>
                          <a:srgbClr val="0563C1"/>
                        </a:solidFill>
                        <a:latin typeface="Arial"/>
                        <a:cs typeface="Arial"/>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48194785"/>
                  </a:ext>
                </a:extLst>
              </a:tr>
            </a:tbl>
          </a:graphicData>
        </a:graphic>
      </p:graphicFrame>
    </p:spTree>
    <p:extLst>
      <p:ext uri="{BB962C8B-B14F-4D97-AF65-F5344CB8AC3E}">
        <p14:creationId xmlns:p14="http://schemas.microsoft.com/office/powerpoint/2010/main" val="42331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8378-64A4-11CD-0D71-0B21032ED3E8}"/>
              </a:ext>
            </a:extLst>
          </p:cNvPr>
          <p:cNvSpPr>
            <a:spLocks noGrp="1"/>
          </p:cNvSpPr>
          <p:nvPr>
            <p:ph type="title"/>
          </p:nvPr>
        </p:nvSpPr>
        <p:spPr/>
        <p:txBody>
          <a:bodyPr>
            <a:normAutofit fontScale="90000"/>
          </a:bodyPr>
          <a:lstStyle/>
          <a:p>
            <a:r>
              <a:rPr lang="en-US" dirty="0"/>
              <a:t>San Juan Unified School District - Prioritizing Locally Grown Ingredients</a:t>
            </a:r>
          </a:p>
        </p:txBody>
      </p:sp>
      <p:sp>
        <p:nvSpPr>
          <p:cNvPr id="3" name="Content Placeholder 2">
            <a:extLst>
              <a:ext uri="{FF2B5EF4-FFF2-40B4-BE49-F238E27FC236}">
                <a16:creationId xmlns:a16="http://schemas.microsoft.com/office/drawing/2014/main" id="{A6629C31-B2C6-27EC-4139-18E2CF215B85}"/>
              </a:ext>
            </a:extLst>
          </p:cNvPr>
          <p:cNvSpPr>
            <a:spLocks noGrp="1"/>
          </p:cNvSpPr>
          <p:nvPr>
            <p:ph idx="1"/>
          </p:nvPr>
        </p:nvSpPr>
        <p:spPr>
          <a:xfrm>
            <a:off x="641024" y="1868759"/>
            <a:ext cx="11259116" cy="4949192"/>
          </a:xfrm>
        </p:spPr>
        <p:txBody>
          <a:bodyPr vert="horz" lIns="91440" tIns="45720" rIns="91440" bIns="45720" rtlCol="0" anchor="t">
            <a:normAutofit lnSpcReduction="10000"/>
          </a:bodyPr>
          <a:lstStyle/>
          <a:p>
            <a:pPr indent="0">
              <a:buNone/>
            </a:pPr>
            <a:r>
              <a:rPr lang="en-US" sz="2400" dirty="0">
                <a:solidFill>
                  <a:schemeClr val="bg1">
                    <a:lumMod val="10000"/>
                  </a:schemeClr>
                </a:solidFill>
                <a:latin typeface="Arial"/>
                <a:cs typeface="Arial"/>
              </a:rPr>
              <a:t>“A lot of it is being flexible,” Nair said. Pasadena Avenue’s kitchen is small, which makes processing larger fruit like melons difficult, but it can work with citrus. “The Cara </a:t>
            </a:r>
            <a:r>
              <a:rPr lang="en-US" sz="2400" dirty="0" err="1">
                <a:solidFill>
                  <a:schemeClr val="bg1">
                    <a:lumMod val="10000"/>
                  </a:schemeClr>
                </a:solidFill>
                <a:latin typeface="Arial"/>
                <a:cs typeface="Arial"/>
              </a:rPr>
              <a:t>Cara</a:t>
            </a:r>
            <a:r>
              <a:rPr lang="en-US" sz="2400" dirty="0">
                <a:solidFill>
                  <a:schemeClr val="bg1">
                    <a:lumMod val="10000"/>
                  </a:schemeClr>
                </a:solidFill>
                <a:latin typeface="Arial"/>
                <a:cs typeface="Arial"/>
              </a:rPr>
              <a:t> oranges are from Fowler Packing, a large grower who is further away (in Fresno), but we try to purchase local food and work a lot with Spork Food Hub out of Davis.”</a:t>
            </a:r>
          </a:p>
          <a:p>
            <a:pPr indent="0" algn="r">
              <a:spcBef>
                <a:spcPts val="0"/>
              </a:spcBef>
              <a:spcAft>
                <a:spcPts val="0"/>
              </a:spcAft>
              <a:buNone/>
            </a:pPr>
            <a:r>
              <a:rPr lang="en-US" sz="2400" dirty="0">
                <a:solidFill>
                  <a:schemeClr val="bg1">
                    <a:lumMod val="10000"/>
                  </a:schemeClr>
                </a:solidFill>
                <a:latin typeface="Arial"/>
                <a:cs typeface="Arial"/>
              </a:rPr>
              <a:t> -Sneh Nair, Director of Nutrition Services </a:t>
            </a:r>
          </a:p>
          <a:p>
            <a:pPr indent="0" algn="r">
              <a:spcBef>
                <a:spcPts val="0"/>
              </a:spcBef>
              <a:spcAft>
                <a:spcPts val="0"/>
              </a:spcAft>
              <a:buNone/>
            </a:pPr>
            <a:r>
              <a:rPr lang="en-US" sz="2400" dirty="0">
                <a:solidFill>
                  <a:schemeClr val="bg1">
                    <a:lumMod val="10000"/>
                  </a:schemeClr>
                </a:solidFill>
                <a:latin typeface="Arial"/>
                <a:cs typeface="Arial"/>
              </a:rPr>
              <a:t>San Juan Unified School District (USD)</a:t>
            </a:r>
          </a:p>
          <a:p>
            <a:pPr indent="0">
              <a:buNone/>
            </a:pPr>
            <a:r>
              <a:rPr lang="en-US" sz="2400" dirty="0">
                <a:solidFill>
                  <a:schemeClr val="bg1">
                    <a:lumMod val="10000"/>
                  </a:schemeClr>
                </a:solidFill>
                <a:latin typeface="Arial"/>
                <a:cs typeface="Arial"/>
              </a:rPr>
              <a:t>“Prioritizing California-grown products supports student access to fresher food, reduces transportation and environmental impacts, and strengthens local and regional agriculture —goals that align with our commitment to student wellness, sustainability, and responsible stewardship of public funds.”</a:t>
            </a:r>
          </a:p>
          <a:p>
            <a:pPr indent="0" algn="r">
              <a:buNone/>
            </a:pPr>
            <a:r>
              <a:rPr lang="en-US" sz="2400" dirty="0">
                <a:solidFill>
                  <a:schemeClr val="bg1">
                    <a:lumMod val="10000"/>
                  </a:schemeClr>
                </a:solidFill>
                <a:latin typeface="Arial"/>
                <a:cs typeface="Arial"/>
              </a:rPr>
              <a:t> -Raj Rai, spokesperson San Juan USD</a:t>
            </a:r>
            <a:endParaRPr lang="en-US" sz="2400" dirty="0">
              <a:solidFill>
                <a:schemeClr val="bg1">
                  <a:lumMod val="10000"/>
                </a:schemeClr>
              </a:solidFill>
            </a:endParaRPr>
          </a:p>
          <a:p>
            <a:endParaRPr lang="en-US" sz="2400" dirty="0">
              <a:solidFill>
                <a:schemeClr val="bg1">
                  <a:lumMod val="10000"/>
                </a:schemeClr>
              </a:solidFill>
            </a:endParaRPr>
          </a:p>
        </p:txBody>
      </p:sp>
    </p:spTree>
    <p:extLst>
      <p:ext uri="{BB962C8B-B14F-4D97-AF65-F5344CB8AC3E}">
        <p14:creationId xmlns:p14="http://schemas.microsoft.com/office/powerpoint/2010/main" val="4079511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C7771-F0BD-83C2-5542-3414D6286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2CA7C-C7D6-82D3-1B95-221AF8524611}"/>
              </a:ext>
            </a:extLst>
          </p:cNvPr>
          <p:cNvSpPr>
            <a:spLocks noGrp="1"/>
          </p:cNvSpPr>
          <p:nvPr>
            <p:ph type="title"/>
          </p:nvPr>
        </p:nvSpPr>
        <p:spPr>
          <a:xfrm>
            <a:off x="838200" y="211348"/>
            <a:ext cx="11349486" cy="1522561"/>
          </a:xfrm>
        </p:spPr>
        <p:txBody>
          <a:bodyPr>
            <a:normAutofit fontScale="90000"/>
          </a:bodyPr>
          <a:lstStyle/>
          <a:p>
            <a:r>
              <a:rPr lang="en-US" dirty="0">
                <a:latin typeface="Arial"/>
                <a:cs typeface="Arial"/>
              </a:rPr>
              <a:t>Webinar: Competitive Foods-Charter Elementary, Middle, and High School Requirements</a:t>
            </a:r>
            <a:endParaRPr lang="en-US" dirty="0"/>
          </a:p>
        </p:txBody>
      </p:sp>
      <p:sp>
        <p:nvSpPr>
          <p:cNvPr id="5" name="Content Placeholder 4">
            <a:extLst>
              <a:ext uri="{FF2B5EF4-FFF2-40B4-BE49-F238E27FC236}">
                <a16:creationId xmlns:a16="http://schemas.microsoft.com/office/drawing/2014/main" id="{8EB39757-6035-9032-7DC6-413E464EB037}"/>
              </a:ext>
            </a:extLst>
          </p:cNvPr>
          <p:cNvSpPr>
            <a:spLocks noGrp="1"/>
          </p:cNvSpPr>
          <p:nvPr>
            <p:ph idx="1"/>
          </p:nvPr>
        </p:nvSpPr>
        <p:spPr>
          <a:xfrm>
            <a:off x="838200" y="1739362"/>
            <a:ext cx="10946920" cy="4432838"/>
          </a:xfrm>
        </p:spPr>
        <p:txBody>
          <a:bodyPr vert="horz" lIns="91440" tIns="45720" rIns="91440" bIns="45720" rtlCol="0" anchor="t">
            <a:noAutofit/>
          </a:bodyPr>
          <a:lstStyle/>
          <a:p>
            <a:pPr>
              <a:lnSpc>
                <a:spcPct val="110000"/>
              </a:lnSpc>
              <a:spcBef>
                <a:spcPts val="0"/>
              </a:spcBef>
              <a:spcAft>
                <a:spcPts val="2400"/>
              </a:spcAft>
            </a:pPr>
            <a:r>
              <a:rPr lang="en-US" sz="2800" dirty="0">
                <a:solidFill>
                  <a:srgbClr val="000000"/>
                </a:solidFill>
                <a:latin typeface="Arial"/>
                <a:cs typeface="Arial"/>
              </a:rPr>
              <a:t>Date: Wednesday, February 25 from 1:30 p.m. to 2:30 p.m. </a:t>
            </a:r>
            <a:endParaRPr lang="en-US" sz="2800" dirty="0">
              <a:solidFill>
                <a:srgbClr val="000000"/>
              </a:solidFill>
            </a:endParaRPr>
          </a:p>
          <a:p>
            <a:pPr>
              <a:lnSpc>
                <a:spcPct val="110000"/>
              </a:lnSpc>
              <a:spcBef>
                <a:spcPts val="0"/>
              </a:spcBef>
              <a:spcAft>
                <a:spcPts val="1200"/>
              </a:spcAft>
            </a:pPr>
            <a:r>
              <a:rPr lang="en-US" sz="2800" dirty="0">
                <a:solidFill>
                  <a:srgbClr val="000000"/>
                </a:solidFill>
                <a:latin typeface="Arial"/>
                <a:cs typeface="Arial"/>
              </a:rPr>
              <a:t>Topic: This webinar covers competitive food and beverage rules that apply specifically to a charter elementary, middle, or high school campus.</a:t>
            </a:r>
          </a:p>
          <a:p>
            <a:pPr>
              <a:lnSpc>
                <a:spcPct val="110000"/>
              </a:lnSpc>
              <a:spcBef>
                <a:spcPts val="0"/>
              </a:spcBef>
              <a:spcAft>
                <a:spcPts val="1200"/>
              </a:spcAft>
            </a:pPr>
            <a:r>
              <a:rPr lang="en-US" sz="2800" dirty="0">
                <a:solidFill>
                  <a:srgbClr val="000000"/>
                </a:solidFill>
                <a:latin typeface="Arial"/>
                <a:cs typeface="Arial"/>
              </a:rPr>
              <a:t>All trainings will be posted on our NSD Learning Site.</a:t>
            </a:r>
          </a:p>
          <a:p>
            <a:pPr>
              <a:lnSpc>
                <a:spcPct val="110000"/>
              </a:lnSpc>
              <a:spcBef>
                <a:spcPts val="0"/>
              </a:spcBef>
              <a:spcAft>
                <a:spcPts val="1200"/>
              </a:spcAft>
            </a:pPr>
            <a:r>
              <a:rPr lang="en-US" sz="2800" dirty="0">
                <a:solidFill>
                  <a:srgbClr val="000000"/>
                </a:solidFill>
                <a:latin typeface="Arial"/>
                <a:cs typeface="Arial"/>
              </a:rPr>
              <a:t>Webinar has passed.</a:t>
            </a:r>
            <a:endParaRPr lang="en-US" sz="2800" dirty="0">
              <a:solidFill>
                <a:srgbClr val="000000"/>
              </a:solidFill>
            </a:endParaRPr>
          </a:p>
          <a:p>
            <a:pPr>
              <a:lnSpc>
                <a:spcPct val="110000"/>
              </a:lnSpc>
              <a:spcBef>
                <a:spcPts val="0"/>
              </a:spcBef>
              <a:spcAft>
                <a:spcPts val="1200"/>
              </a:spcAft>
            </a:pPr>
            <a:endParaRPr lang="en-US" dirty="0">
              <a:solidFill>
                <a:srgbClr val="000000"/>
              </a:solidFill>
            </a:endParaRPr>
          </a:p>
        </p:txBody>
      </p:sp>
    </p:spTree>
    <p:extLst>
      <p:ext uri="{BB962C8B-B14F-4D97-AF65-F5344CB8AC3E}">
        <p14:creationId xmlns:p14="http://schemas.microsoft.com/office/powerpoint/2010/main" val="55268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E69F-31B7-54CE-BE1B-656FD079EC92}"/>
              </a:ext>
            </a:extLst>
          </p:cNvPr>
          <p:cNvSpPr>
            <a:spLocks noGrp="1"/>
          </p:cNvSpPr>
          <p:nvPr>
            <p:ph type="title"/>
          </p:nvPr>
        </p:nvSpPr>
        <p:spPr/>
        <p:txBody>
          <a:bodyPr>
            <a:normAutofit fontScale="90000"/>
          </a:bodyPr>
          <a:lstStyle/>
          <a:p>
            <a:r>
              <a:rPr lang="en-US" dirty="0">
                <a:latin typeface="Arial"/>
                <a:cs typeface="Arial"/>
              </a:rPr>
              <a:t>Webinar: Honoring Cultural Food Preferences in School Nutrition Programs</a:t>
            </a:r>
            <a:endParaRPr lang="en-US" dirty="0"/>
          </a:p>
        </p:txBody>
      </p:sp>
      <p:sp>
        <p:nvSpPr>
          <p:cNvPr id="3" name="Content Placeholder 2">
            <a:extLst>
              <a:ext uri="{FF2B5EF4-FFF2-40B4-BE49-F238E27FC236}">
                <a16:creationId xmlns:a16="http://schemas.microsoft.com/office/drawing/2014/main" id="{BE1006D5-8A6A-EC83-267B-D9B542063E48}"/>
              </a:ext>
            </a:extLst>
          </p:cNvPr>
          <p:cNvSpPr>
            <a:spLocks noGrp="1"/>
          </p:cNvSpPr>
          <p:nvPr>
            <p:ph sz="half" idx="1"/>
          </p:nvPr>
        </p:nvSpPr>
        <p:spPr>
          <a:xfrm>
            <a:off x="838199" y="1724985"/>
            <a:ext cx="11018806" cy="4481118"/>
          </a:xfrm>
        </p:spPr>
        <p:txBody>
          <a:bodyPr vert="horz" lIns="91440" tIns="45720" rIns="91440" bIns="45720" rtlCol="0" anchor="t">
            <a:normAutofit/>
          </a:bodyPr>
          <a:lstStyle/>
          <a:p>
            <a:pPr>
              <a:buFont typeface="Arial"/>
              <a:buChar char="•"/>
            </a:pPr>
            <a:r>
              <a:rPr lang="en-US" sz="2800" dirty="0">
                <a:solidFill>
                  <a:schemeClr val="bg1">
                    <a:lumMod val="10000"/>
                  </a:schemeClr>
                </a:solidFill>
                <a:latin typeface="Arial"/>
                <a:cs typeface="Arial"/>
              </a:rPr>
              <a:t>Save the date: Tuesday, March 3, 2026, at 2 p.m.</a:t>
            </a:r>
            <a:endParaRPr lang="en-US" sz="2800" dirty="0">
              <a:solidFill>
                <a:schemeClr val="bg1">
                  <a:lumMod val="10000"/>
                </a:schemeClr>
              </a:solidFill>
            </a:endParaRPr>
          </a:p>
          <a:p>
            <a:r>
              <a:rPr lang="en-US" sz="2800" dirty="0">
                <a:solidFill>
                  <a:schemeClr val="bg1">
                    <a:lumMod val="10000"/>
                  </a:schemeClr>
                </a:solidFill>
                <a:latin typeface="Arial"/>
                <a:cs typeface="Arial"/>
              </a:rPr>
              <a:t>Topic: This webinar will highlight best practices for incorporating student cultural food preferences into student meals.</a:t>
            </a:r>
            <a:endParaRPr lang="en-US" sz="2800" dirty="0">
              <a:solidFill>
                <a:schemeClr val="bg1">
                  <a:lumMod val="10000"/>
                </a:schemeClr>
              </a:solidFill>
            </a:endParaRPr>
          </a:p>
          <a:p>
            <a:pPr lvl="1"/>
            <a:r>
              <a:rPr lang="en-US" dirty="0">
                <a:solidFill>
                  <a:schemeClr val="bg1">
                    <a:lumMod val="10000"/>
                  </a:schemeClr>
                </a:solidFill>
                <a:latin typeface="Arial"/>
                <a:cs typeface="Arial"/>
              </a:rPr>
              <a:t>Honor the cultures of students</a:t>
            </a:r>
          </a:p>
          <a:p>
            <a:pPr lvl="1"/>
            <a:r>
              <a:rPr lang="en-US" dirty="0">
                <a:solidFill>
                  <a:schemeClr val="bg1">
                    <a:lumMod val="10000"/>
                  </a:schemeClr>
                </a:solidFill>
                <a:latin typeface="Arial"/>
                <a:cs typeface="Arial"/>
              </a:rPr>
              <a:t>Strengthen student trust and engagement</a:t>
            </a:r>
          </a:p>
          <a:p>
            <a:pPr lvl="1"/>
            <a:r>
              <a:rPr lang="en-US" dirty="0">
                <a:solidFill>
                  <a:schemeClr val="bg1">
                    <a:lumMod val="10000"/>
                  </a:schemeClr>
                </a:solidFill>
                <a:latin typeface="Arial"/>
                <a:cs typeface="Arial"/>
              </a:rPr>
              <a:t>Support equity in school meal participation</a:t>
            </a:r>
          </a:p>
          <a:p>
            <a:r>
              <a:rPr lang="en-US" sz="2800" dirty="0"/>
              <a:t>Webinar has passed. </a:t>
            </a:r>
          </a:p>
        </p:txBody>
      </p:sp>
    </p:spTree>
    <p:extLst>
      <p:ext uri="{BB962C8B-B14F-4D97-AF65-F5344CB8AC3E}">
        <p14:creationId xmlns:p14="http://schemas.microsoft.com/office/powerpoint/2010/main" val="203718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9EA5-12EE-CADC-62E6-F9F170EDB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B75B2-D468-922C-7594-B6150045DA2A}"/>
              </a:ext>
            </a:extLst>
          </p:cNvPr>
          <p:cNvSpPr>
            <a:spLocks noGrp="1"/>
          </p:cNvSpPr>
          <p:nvPr>
            <p:ph type="title"/>
          </p:nvPr>
        </p:nvSpPr>
        <p:spPr/>
        <p:txBody>
          <a:bodyPr>
            <a:normAutofit fontScale="90000"/>
          </a:bodyPr>
          <a:lstStyle/>
          <a:p>
            <a:r>
              <a:rPr lang="en-US" dirty="0">
                <a:latin typeface="Arial"/>
                <a:cs typeface="Arial"/>
              </a:rPr>
              <a:t>Webinar: Rural Non-congregate Meal Service </a:t>
            </a:r>
            <a:endParaRPr lang="en-US" dirty="0"/>
          </a:p>
        </p:txBody>
      </p:sp>
      <p:sp>
        <p:nvSpPr>
          <p:cNvPr id="3" name="Content Placeholder 2">
            <a:extLst>
              <a:ext uri="{FF2B5EF4-FFF2-40B4-BE49-F238E27FC236}">
                <a16:creationId xmlns:a16="http://schemas.microsoft.com/office/drawing/2014/main" id="{7BE526B4-C57A-DCD6-6FE4-68BAE0DC477D}"/>
              </a:ext>
            </a:extLst>
          </p:cNvPr>
          <p:cNvSpPr>
            <a:spLocks noGrp="1"/>
          </p:cNvSpPr>
          <p:nvPr>
            <p:ph sz="half" idx="1"/>
          </p:nvPr>
        </p:nvSpPr>
        <p:spPr>
          <a:xfrm>
            <a:off x="838199" y="1724985"/>
            <a:ext cx="11018806" cy="4481118"/>
          </a:xfrm>
        </p:spPr>
        <p:txBody>
          <a:bodyPr vert="horz" lIns="91440" tIns="45720" rIns="91440" bIns="45720" rtlCol="0" anchor="t">
            <a:normAutofit/>
          </a:bodyPr>
          <a:lstStyle/>
          <a:p>
            <a:pPr>
              <a:buFont typeface="Arial"/>
              <a:buChar char="•"/>
            </a:pPr>
            <a:r>
              <a:rPr lang="en-US" sz="2800" dirty="0">
                <a:solidFill>
                  <a:schemeClr val="bg1">
                    <a:lumMod val="10000"/>
                  </a:schemeClr>
                </a:solidFill>
                <a:latin typeface="Arial"/>
                <a:cs typeface="Arial"/>
              </a:rPr>
              <a:t>Save the date: Wednesday, March 4, 2026, at 2 p.m.</a:t>
            </a:r>
            <a:endParaRPr lang="en-US" sz="2800" dirty="0">
              <a:solidFill>
                <a:schemeClr val="bg1">
                  <a:lumMod val="10000"/>
                </a:schemeClr>
              </a:solidFill>
            </a:endParaRPr>
          </a:p>
          <a:p>
            <a:r>
              <a:rPr lang="en-US" sz="2800" dirty="0">
                <a:solidFill>
                  <a:schemeClr val="bg1">
                    <a:lumMod val="10000"/>
                  </a:schemeClr>
                </a:solidFill>
                <a:latin typeface="Arial"/>
                <a:cs typeface="Arial"/>
              </a:rPr>
              <a:t>Topic: This webinar will provide an overview of the rural non-congregate meal service in the Summer Meal Programs and share resources with program operators who wish to participate in this meal service option this summer</a:t>
            </a:r>
            <a:endParaRPr lang="en-US" sz="2800" dirty="0">
              <a:solidFill>
                <a:schemeClr val="bg1">
                  <a:lumMod val="10000"/>
                </a:schemeClr>
              </a:solidFill>
            </a:endParaRPr>
          </a:p>
          <a:p>
            <a:r>
              <a:rPr lang="en-US" sz="2800" dirty="0">
                <a:solidFill>
                  <a:schemeClr val="bg1">
                    <a:lumMod val="10000"/>
                  </a:schemeClr>
                </a:solidFill>
                <a:latin typeface="Arial"/>
                <a:cs typeface="Arial"/>
              </a:rPr>
              <a:t>Webinar has passed.</a:t>
            </a:r>
            <a:endParaRPr lang="en-US" dirty="0"/>
          </a:p>
        </p:txBody>
      </p:sp>
    </p:spTree>
    <p:extLst>
      <p:ext uri="{BB962C8B-B14F-4D97-AF65-F5344CB8AC3E}">
        <p14:creationId xmlns:p14="http://schemas.microsoft.com/office/powerpoint/2010/main" val="3366146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9489B-8530-5DF4-EF6B-E16C324DB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9EA92-57FF-4B00-B4C3-DE6A01714CC9}"/>
              </a:ext>
            </a:extLst>
          </p:cNvPr>
          <p:cNvSpPr>
            <a:spLocks noGrp="1"/>
          </p:cNvSpPr>
          <p:nvPr>
            <p:ph type="title"/>
          </p:nvPr>
        </p:nvSpPr>
        <p:spPr/>
        <p:txBody>
          <a:bodyPr/>
          <a:lstStyle/>
          <a:p>
            <a:r>
              <a:rPr lang="en-US" dirty="0">
                <a:latin typeface="Arial"/>
                <a:cs typeface="Arial"/>
              </a:rPr>
              <a:t>Webinar: 2026 SUN Bucks</a:t>
            </a:r>
            <a:endParaRPr lang="en-US" dirty="0"/>
          </a:p>
        </p:txBody>
      </p:sp>
      <p:sp>
        <p:nvSpPr>
          <p:cNvPr id="3" name="Content Placeholder 2">
            <a:extLst>
              <a:ext uri="{FF2B5EF4-FFF2-40B4-BE49-F238E27FC236}">
                <a16:creationId xmlns:a16="http://schemas.microsoft.com/office/drawing/2014/main" id="{D7D0CE9B-A8DB-5C6C-2D59-C76548FDD453}"/>
              </a:ext>
            </a:extLst>
          </p:cNvPr>
          <p:cNvSpPr>
            <a:spLocks noGrp="1"/>
          </p:cNvSpPr>
          <p:nvPr>
            <p:ph sz="half" idx="1"/>
          </p:nvPr>
        </p:nvSpPr>
        <p:spPr>
          <a:xfrm>
            <a:off x="838200" y="1825625"/>
            <a:ext cx="10515600" cy="3743149"/>
          </a:xfrm>
        </p:spPr>
        <p:txBody>
          <a:bodyPr vert="horz" lIns="91440" tIns="45720" rIns="91440" bIns="45720" rtlCol="0" anchor="t">
            <a:normAutofit/>
          </a:bodyPr>
          <a:lstStyle/>
          <a:p>
            <a:pPr marL="0" indent="0">
              <a:buNone/>
            </a:pPr>
            <a:r>
              <a:rPr lang="en-US" b="1" dirty="0">
                <a:latin typeface="Arial"/>
                <a:cs typeface="Arial"/>
              </a:rPr>
              <a:t>2026 SUN Bucks Implementation webinar:</a:t>
            </a:r>
            <a:endParaRPr lang="en-US" dirty="0"/>
          </a:p>
          <a:p>
            <a:r>
              <a:rPr lang="en-US" sz="2800" dirty="0">
                <a:latin typeface="Arial"/>
                <a:cs typeface="Arial"/>
              </a:rPr>
              <a:t>Date: *Tuesday, March 10, 2026 at 2 p.m.</a:t>
            </a:r>
            <a:endParaRPr lang="en-US" sz="2800" dirty="0"/>
          </a:p>
          <a:p>
            <a:r>
              <a:rPr lang="en-US" sz="2800" dirty="0">
                <a:latin typeface="Arial"/>
                <a:cs typeface="Arial"/>
              </a:rPr>
              <a:t>Topic: This webinar will cover SUN Bucks eligibility, applications, and data sharing</a:t>
            </a:r>
          </a:p>
          <a:p>
            <a:pPr>
              <a:spcAft>
                <a:spcPts val="0"/>
              </a:spcAft>
            </a:pPr>
            <a:r>
              <a:rPr lang="en-US" sz="2800" dirty="0">
                <a:latin typeface="Arial"/>
                <a:cs typeface="Arial"/>
              </a:rPr>
              <a:t>*Registration link: </a:t>
            </a:r>
            <a:r>
              <a:rPr lang="en-US" sz="2800" dirty="0">
                <a:solidFill>
                  <a:srgbClr val="162320"/>
                </a:solidFill>
                <a:latin typeface="Arial"/>
                <a:cs typeface="Arial"/>
              </a:rPr>
              <a:t>Webinar has passed. </a:t>
            </a:r>
            <a:endParaRPr lang="en-US" sz="2800" dirty="0">
              <a:latin typeface="Arial"/>
              <a:cs typeface="Arial"/>
            </a:endParaRPr>
          </a:p>
        </p:txBody>
      </p:sp>
      <p:sp>
        <p:nvSpPr>
          <p:cNvPr id="4" name="Content Placeholder 3">
            <a:extLst>
              <a:ext uri="{FF2B5EF4-FFF2-40B4-BE49-F238E27FC236}">
                <a16:creationId xmlns:a16="http://schemas.microsoft.com/office/drawing/2014/main" id="{0469B62A-86B9-FED2-CFF1-8C439E2B4AA3}"/>
              </a:ext>
            </a:extLst>
          </p:cNvPr>
          <p:cNvSpPr>
            <a:spLocks noGrp="1"/>
          </p:cNvSpPr>
          <p:nvPr>
            <p:ph sz="half" idx="13"/>
          </p:nvPr>
        </p:nvSpPr>
        <p:spPr>
          <a:xfrm>
            <a:off x="835941" y="5426858"/>
            <a:ext cx="9682792" cy="955933"/>
          </a:xfrm>
        </p:spPr>
        <p:txBody>
          <a:bodyPr vert="horz" lIns="91440" tIns="45720" rIns="91440" bIns="45720" rtlCol="0" anchor="t">
            <a:normAutofit/>
          </a:bodyPr>
          <a:lstStyle/>
          <a:p>
            <a:pPr marL="0" indent="0">
              <a:buNone/>
            </a:pPr>
            <a:r>
              <a:rPr lang="en-US" sz="2800" dirty="0">
                <a:latin typeface="Arial"/>
                <a:cs typeface="Arial"/>
              </a:rPr>
              <a:t>*Note the webinar date and registration link have been updated since the January 27, 2026 Town Hall.</a:t>
            </a:r>
            <a:endParaRPr lang="en-US" sz="2800" dirty="0"/>
          </a:p>
        </p:txBody>
      </p:sp>
    </p:spTree>
    <p:extLst>
      <p:ext uri="{BB962C8B-B14F-4D97-AF65-F5344CB8AC3E}">
        <p14:creationId xmlns:p14="http://schemas.microsoft.com/office/powerpoint/2010/main" val="1381077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0821-4238-E737-95D3-B073635B9949}"/>
              </a:ext>
            </a:extLst>
          </p:cNvPr>
          <p:cNvSpPr>
            <a:spLocks noGrp="1"/>
          </p:cNvSpPr>
          <p:nvPr>
            <p:ph type="title"/>
          </p:nvPr>
        </p:nvSpPr>
        <p:spPr>
          <a:xfrm>
            <a:off x="838200" y="232229"/>
            <a:ext cx="11105242" cy="1471384"/>
          </a:xfrm>
        </p:spPr>
        <p:txBody>
          <a:bodyPr>
            <a:normAutofit/>
          </a:bodyPr>
          <a:lstStyle/>
          <a:p>
            <a:r>
              <a:rPr lang="en-US" sz="4000" dirty="0"/>
              <a:t>Friends of the Earth</a:t>
            </a:r>
            <a:br>
              <a:rPr lang="en-US" sz="4000" dirty="0"/>
            </a:br>
            <a:r>
              <a:rPr lang="en-US" sz="4000" dirty="0"/>
              <a:t>Plant-based Webinar Series</a:t>
            </a:r>
            <a:endParaRPr lang="en-US" dirty="0"/>
          </a:p>
        </p:txBody>
      </p:sp>
      <p:graphicFrame>
        <p:nvGraphicFramePr>
          <p:cNvPr id="5" name="Content Placeholder 4" descr="Table of three plant based webinars 3/17 focuses on cultural diversity,  4/14 Building&#10;Student and Staff Interest and 5/19 Vendors, Producers, and Procurement Strategies. All webinars are from 2-3 p.m.&#10;">
            <a:extLst>
              <a:ext uri="{FF2B5EF4-FFF2-40B4-BE49-F238E27FC236}">
                <a16:creationId xmlns:a16="http://schemas.microsoft.com/office/drawing/2014/main" id="{CDCC0785-3973-F66E-DC2A-011126EABB24}"/>
              </a:ext>
            </a:extLst>
          </p:cNvPr>
          <p:cNvGraphicFramePr>
            <a:graphicFrameLocks noGrp="1"/>
          </p:cNvGraphicFramePr>
          <p:nvPr>
            <p:ph sz="half" idx="1"/>
            <p:extLst>
              <p:ext uri="{D42A27DB-BD31-4B8C-83A1-F6EECF244321}">
                <p14:modId xmlns:p14="http://schemas.microsoft.com/office/powerpoint/2010/main" val="1254668116"/>
              </p:ext>
            </p:extLst>
          </p:nvPr>
        </p:nvGraphicFramePr>
        <p:xfrm>
          <a:off x="838200" y="1825625"/>
          <a:ext cx="10534647" cy="3264174"/>
        </p:xfrm>
        <a:graphic>
          <a:graphicData uri="http://schemas.openxmlformats.org/drawingml/2006/table">
            <a:tbl>
              <a:tblPr firstRow="1" bandRow="1">
                <a:tableStyleId>{7E9639D4-E3E2-4D34-9284-5A2195B3D0D7}</a:tableStyleId>
              </a:tblPr>
              <a:tblGrid>
                <a:gridCol w="7848599">
                  <a:extLst>
                    <a:ext uri="{9D8B030D-6E8A-4147-A177-3AD203B41FA5}">
                      <a16:colId xmlns:a16="http://schemas.microsoft.com/office/drawing/2014/main" val="1852189753"/>
                    </a:ext>
                  </a:extLst>
                </a:gridCol>
                <a:gridCol w="2686048">
                  <a:extLst>
                    <a:ext uri="{9D8B030D-6E8A-4147-A177-3AD203B41FA5}">
                      <a16:colId xmlns:a16="http://schemas.microsoft.com/office/drawing/2014/main" val="2835286272"/>
                    </a:ext>
                  </a:extLst>
                </a:gridCol>
              </a:tblGrid>
              <a:tr h="341412">
                <a:tc>
                  <a:txBody>
                    <a:bodyPr/>
                    <a:lstStyle/>
                    <a:p>
                      <a:pPr lvl="0" algn="ctr">
                        <a:buNone/>
                      </a:pPr>
                      <a:r>
                        <a:rPr lang="en-US" sz="2800"/>
                        <a:t>Webinar Topic</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800"/>
                        <a:t>Date</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74879402"/>
                  </a:ext>
                </a:extLst>
              </a:tr>
              <a:tr h="696759">
                <a:tc>
                  <a:txBody>
                    <a:bodyPr/>
                    <a:lstStyle/>
                    <a:p>
                      <a:pPr lvl="0" algn="l">
                        <a:lnSpc>
                          <a:spcPct val="100000"/>
                        </a:lnSpc>
                        <a:spcBef>
                          <a:spcPts val="0"/>
                        </a:spcBef>
                        <a:spcAft>
                          <a:spcPts val="0"/>
                        </a:spcAft>
                        <a:buNone/>
                      </a:pPr>
                      <a:r>
                        <a:rPr lang="en-US" sz="2400" b="0" i="0" u="none" strike="noStrike" noProof="0" dirty="0">
                          <a:solidFill>
                            <a:srgbClr val="000000"/>
                          </a:solidFill>
                          <a:latin typeface="Arial"/>
                          <a:cs typeface="Arial"/>
                        </a:rPr>
                        <a:t>Innovation in Culturally Diverse, Plant-Based School Meals</a:t>
                      </a:r>
                      <a:endParaRPr lang="en-US" sz="2400" dirty="0">
                        <a:solidFill>
                          <a:srgbClr val="000000"/>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a:solidFill>
                            <a:srgbClr val="000000"/>
                          </a:solidFill>
                        </a:rPr>
                        <a:t>March 17, 2026, </a:t>
                      </a:r>
                      <a:endParaRPr lang="en-US">
                        <a:solidFill>
                          <a:srgbClr val="000000"/>
                        </a:solidFill>
                      </a:endParaRPr>
                    </a:p>
                    <a:p>
                      <a:pPr lvl="0">
                        <a:buNone/>
                      </a:pPr>
                      <a:r>
                        <a:rPr lang="en-US" sz="2400">
                          <a:solidFill>
                            <a:srgbClr val="000000"/>
                          </a:solidFill>
                        </a:rPr>
                        <a:t>2-3:00 p.m.</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73937895"/>
                  </a:ext>
                </a:extLst>
              </a:tr>
              <a:tr h="961527">
                <a:tc>
                  <a:txBody>
                    <a:bodyPr/>
                    <a:lstStyle/>
                    <a:p>
                      <a:pPr lvl="0" algn="l">
                        <a:lnSpc>
                          <a:spcPct val="100000"/>
                        </a:lnSpc>
                        <a:spcBef>
                          <a:spcPts val="0"/>
                        </a:spcBef>
                        <a:spcAft>
                          <a:spcPts val="0"/>
                        </a:spcAft>
                        <a:buNone/>
                      </a:pPr>
                      <a:r>
                        <a:rPr lang="en-US" sz="2400" b="0" i="0" u="none" strike="noStrike" noProof="0" dirty="0">
                          <a:solidFill>
                            <a:srgbClr val="000000"/>
                          </a:solidFill>
                          <a:latin typeface="Arial"/>
                          <a:cs typeface="Arial"/>
                        </a:rPr>
                        <a:t>Making Plant-Based Popular: How to Build</a:t>
                      </a:r>
                      <a:endParaRPr lang="en-US" sz="2400" dirty="0">
                        <a:solidFill>
                          <a:srgbClr val="000000"/>
                        </a:solidFill>
                      </a:endParaRPr>
                    </a:p>
                    <a:p>
                      <a:pPr lvl="0" algn="l">
                        <a:lnSpc>
                          <a:spcPct val="100000"/>
                        </a:lnSpc>
                        <a:spcBef>
                          <a:spcPts val="0"/>
                        </a:spcBef>
                        <a:spcAft>
                          <a:spcPts val="0"/>
                        </a:spcAft>
                        <a:buNone/>
                      </a:pPr>
                      <a:r>
                        <a:rPr lang="en-US" sz="2400" b="0" i="0" u="none" strike="noStrike" noProof="0" dirty="0">
                          <a:solidFill>
                            <a:srgbClr val="000000"/>
                          </a:solidFill>
                          <a:latin typeface="Arial"/>
                          <a:cs typeface="Arial"/>
                        </a:rPr>
                        <a:t>Student and Staff Interest in Plant-Based School Meals</a:t>
                      </a:r>
                      <a:endParaRPr lang="en-US" sz="2400" dirty="0">
                        <a:solidFill>
                          <a:srgbClr val="000000"/>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b="0" i="0" u="none" strike="noStrike" noProof="0">
                          <a:solidFill>
                            <a:srgbClr val="000000"/>
                          </a:solidFill>
                          <a:latin typeface="Arial"/>
                          <a:cs typeface="Arial"/>
                        </a:rPr>
                        <a:t>April 14, 2026, </a:t>
                      </a:r>
                      <a:endParaRPr lang="en-US">
                        <a:solidFill>
                          <a:srgbClr val="000000"/>
                        </a:solidFill>
                      </a:endParaRPr>
                    </a:p>
                    <a:p>
                      <a:pPr lvl="0">
                        <a:buNone/>
                      </a:pPr>
                      <a:r>
                        <a:rPr lang="en-US" sz="2400" b="0" i="0" u="none" strike="noStrike" noProof="0">
                          <a:solidFill>
                            <a:srgbClr val="000000"/>
                          </a:solidFill>
                          <a:latin typeface="Arial"/>
                          <a:cs typeface="Arial"/>
                        </a:rPr>
                        <a:t>2-3:00 p.m.</a:t>
                      </a:r>
                      <a:endParaRPr lang="en-US">
                        <a:solidFill>
                          <a:srgbClr val="000000"/>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73701691"/>
                  </a:ext>
                </a:extLst>
              </a:tr>
              <a:tr h="961527">
                <a:tc>
                  <a:txBody>
                    <a:bodyPr/>
                    <a:lstStyle/>
                    <a:p>
                      <a:pPr lvl="0" algn="l">
                        <a:lnSpc>
                          <a:spcPct val="100000"/>
                        </a:lnSpc>
                        <a:spcBef>
                          <a:spcPts val="0"/>
                        </a:spcBef>
                        <a:spcAft>
                          <a:spcPts val="0"/>
                        </a:spcAft>
                        <a:buNone/>
                      </a:pPr>
                      <a:r>
                        <a:rPr lang="en-US" sz="2400" b="0" i="0" u="none" strike="noStrike" noProof="0" dirty="0">
                          <a:solidFill>
                            <a:srgbClr val="000000"/>
                          </a:solidFill>
                          <a:latin typeface="Arial"/>
                          <a:cs typeface="Arial"/>
                        </a:rPr>
                        <a:t>Plant-Based, Organic, and Regenerative Vendors,</a:t>
                      </a:r>
                      <a:endParaRPr lang="en-US" sz="2400" dirty="0">
                        <a:solidFill>
                          <a:srgbClr val="000000"/>
                        </a:solidFill>
                      </a:endParaRPr>
                    </a:p>
                    <a:p>
                      <a:pPr lvl="0" algn="l">
                        <a:lnSpc>
                          <a:spcPct val="100000"/>
                        </a:lnSpc>
                        <a:spcBef>
                          <a:spcPts val="0"/>
                        </a:spcBef>
                        <a:spcAft>
                          <a:spcPts val="0"/>
                        </a:spcAft>
                        <a:buNone/>
                      </a:pPr>
                      <a:r>
                        <a:rPr lang="en-US" sz="2400" b="0" i="0" u="none" strike="noStrike" noProof="0" dirty="0">
                          <a:solidFill>
                            <a:srgbClr val="000000"/>
                          </a:solidFill>
                          <a:latin typeface="Arial"/>
                          <a:cs typeface="Arial"/>
                        </a:rPr>
                        <a:t>Producers, and Procurement Strategies</a:t>
                      </a:r>
                      <a:endParaRPr lang="en-US" sz="2400" dirty="0">
                        <a:solidFill>
                          <a:srgbClr val="000000"/>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b="0" i="0" u="none" strike="noStrike" noProof="0" dirty="0">
                          <a:solidFill>
                            <a:srgbClr val="000000"/>
                          </a:solidFill>
                          <a:latin typeface="Arial"/>
                          <a:cs typeface="Arial"/>
                        </a:rPr>
                        <a:t>May 19, 2026, </a:t>
                      </a:r>
                      <a:endParaRPr lang="en-US" dirty="0">
                        <a:solidFill>
                          <a:srgbClr val="000000"/>
                        </a:solidFill>
                      </a:endParaRPr>
                    </a:p>
                    <a:p>
                      <a:pPr lvl="0">
                        <a:buNone/>
                      </a:pPr>
                      <a:r>
                        <a:rPr lang="en-US" sz="2400" b="0" i="0" u="none" strike="noStrike" noProof="0" dirty="0">
                          <a:solidFill>
                            <a:srgbClr val="000000"/>
                          </a:solidFill>
                          <a:latin typeface="Arial"/>
                          <a:cs typeface="Arial"/>
                        </a:rPr>
                        <a:t>2-3:00 p.m.</a:t>
                      </a:r>
                      <a:endParaRPr lang="en-US" dirty="0">
                        <a:solidFill>
                          <a:srgbClr val="000000"/>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65722868"/>
                  </a:ext>
                </a:extLst>
              </a:tr>
            </a:tbl>
          </a:graphicData>
        </a:graphic>
      </p:graphicFrame>
      <p:sp>
        <p:nvSpPr>
          <p:cNvPr id="4" name="Content Placeholder 3">
            <a:extLst>
              <a:ext uri="{FF2B5EF4-FFF2-40B4-BE49-F238E27FC236}">
                <a16:creationId xmlns:a16="http://schemas.microsoft.com/office/drawing/2014/main" id="{06099F97-3D4E-C4E8-1C92-BAB254A7EC10}"/>
              </a:ext>
            </a:extLst>
          </p:cNvPr>
          <p:cNvSpPr>
            <a:spLocks noGrp="1"/>
          </p:cNvSpPr>
          <p:nvPr>
            <p:ph sz="half" idx="13"/>
          </p:nvPr>
        </p:nvSpPr>
        <p:spPr>
          <a:xfrm>
            <a:off x="762001" y="5267324"/>
            <a:ext cx="10506529" cy="678994"/>
          </a:xfrm>
        </p:spPr>
        <p:txBody>
          <a:bodyPr vert="horz" lIns="91440" tIns="45720" rIns="91440" bIns="45720" rtlCol="0" anchor="t">
            <a:normAutofit/>
          </a:bodyPr>
          <a:lstStyle/>
          <a:p>
            <a:pPr marL="0" indent="0">
              <a:buNone/>
            </a:pPr>
            <a:r>
              <a:rPr lang="en-US" sz="2800" dirty="0">
                <a:solidFill>
                  <a:srgbClr val="000000"/>
                </a:solidFill>
                <a:latin typeface="Arial"/>
                <a:cs typeface="Arial"/>
              </a:rPr>
              <a:t>Register for these webinars at: Webinars have passed. </a:t>
            </a:r>
            <a:endParaRPr lang="en-US" sz="2800" dirty="0">
              <a:solidFill>
                <a:srgbClr val="0563C1"/>
              </a:solidFill>
            </a:endParaRPr>
          </a:p>
        </p:txBody>
      </p:sp>
    </p:spTree>
    <p:extLst>
      <p:ext uri="{BB962C8B-B14F-4D97-AF65-F5344CB8AC3E}">
        <p14:creationId xmlns:p14="http://schemas.microsoft.com/office/powerpoint/2010/main" val="1401932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77C0B-4491-E765-E522-A926AEB3C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0A5A0-5A8A-984E-61AF-A73A40EE6DFF}"/>
              </a:ext>
            </a:extLst>
          </p:cNvPr>
          <p:cNvSpPr>
            <a:spLocks noGrp="1"/>
          </p:cNvSpPr>
          <p:nvPr>
            <p:ph type="title"/>
          </p:nvPr>
        </p:nvSpPr>
        <p:spPr/>
        <p:txBody>
          <a:bodyPr/>
          <a:lstStyle/>
          <a:p>
            <a:r>
              <a:rPr lang="en-US" dirty="0">
                <a:latin typeface="Arial"/>
                <a:cs typeface="Arial"/>
              </a:rPr>
              <a:t>Grant Opportunity: No Kid Hungry</a:t>
            </a:r>
            <a:endParaRPr lang="en-US" dirty="0"/>
          </a:p>
        </p:txBody>
      </p:sp>
      <p:sp>
        <p:nvSpPr>
          <p:cNvPr id="3" name="Content Placeholder 2">
            <a:extLst>
              <a:ext uri="{FF2B5EF4-FFF2-40B4-BE49-F238E27FC236}">
                <a16:creationId xmlns:a16="http://schemas.microsoft.com/office/drawing/2014/main" id="{64537155-47E0-CC0E-7604-064C7CDA6E30}"/>
              </a:ext>
            </a:extLst>
          </p:cNvPr>
          <p:cNvSpPr>
            <a:spLocks noGrp="1"/>
          </p:cNvSpPr>
          <p:nvPr>
            <p:ph idx="1"/>
          </p:nvPr>
        </p:nvSpPr>
        <p:spPr/>
        <p:txBody>
          <a:bodyPr vert="horz" lIns="91440" tIns="45720" rIns="91440" bIns="45720" rtlCol="0" anchor="t">
            <a:normAutofit fontScale="92500"/>
          </a:bodyPr>
          <a:lstStyle/>
          <a:p>
            <a:r>
              <a:rPr lang="en-US" dirty="0">
                <a:latin typeface="Arial"/>
                <a:cs typeface="Arial"/>
              </a:rPr>
              <a:t>No Kid Hungry California is offering grant funding to expand summer meals </a:t>
            </a:r>
          </a:p>
          <a:p>
            <a:r>
              <a:rPr lang="en-US" dirty="0">
                <a:latin typeface="Arial"/>
                <a:cs typeface="Arial"/>
              </a:rPr>
              <a:t>Funding is available for schools and community organizations that are serving rural communities and expanding non-congregate feeding models  </a:t>
            </a:r>
            <a:endParaRPr lang="en-US" dirty="0"/>
          </a:p>
          <a:p>
            <a:r>
              <a:rPr lang="en-US" dirty="0">
                <a:latin typeface="Arial"/>
                <a:cs typeface="Arial"/>
              </a:rPr>
              <a:t>Grant amount: Varies, average award is $5,000 - $15,000</a:t>
            </a:r>
          </a:p>
          <a:p>
            <a:r>
              <a:rPr lang="en-US" dirty="0">
                <a:latin typeface="Arial"/>
                <a:cs typeface="Arial"/>
              </a:rPr>
              <a:t>Applications due: </a:t>
            </a:r>
            <a:r>
              <a:rPr lang="en-US" b="1" dirty="0">
                <a:latin typeface="Arial"/>
                <a:cs typeface="Arial"/>
              </a:rPr>
              <a:t>April 15, 2026</a:t>
            </a:r>
          </a:p>
          <a:p>
            <a:pPr marL="0" indent="0">
              <a:buNone/>
            </a:pPr>
            <a:endParaRPr lang="en-US" dirty="0">
              <a:latin typeface="Arial"/>
              <a:cs typeface="Arial"/>
            </a:endParaRPr>
          </a:p>
        </p:txBody>
      </p:sp>
    </p:spTree>
    <p:extLst>
      <p:ext uri="{BB962C8B-B14F-4D97-AF65-F5344CB8AC3E}">
        <p14:creationId xmlns:p14="http://schemas.microsoft.com/office/powerpoint/2010/main" val="1153423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F23655-921D-D5C4-9E2A-4F91008846F6}"/>
              </a:ext>
            </a:extLst>
          </p:cNvPr>
          <p:cNvSpPr>
            <a:spLocks noGrp="1"/>
          </p:cNvSpPr>
          <p:nvPr>
            <p:ph type="title"/>
          </p:nvPr>
        </p:nvSpPr>
        <p:spPr/>
        <p:txBody>
          <a:bodyPr>
            <a:normAutofit fontScale="90000"/>
          </a:bodyPr>
          <a:lstStyle/>
          <a:p>
            <a:r>
              <a:rPr lang="en-US" dirty="0"/>
              <a:t>Tuesday at 2 Town Hall Schedule</a:t>
            </a:r>
            <a:br>
              <a:rPr lang="en-US" dirty="0"/>
            </a:br>
            <a:r>
              <a:rPr lang="en-US" dirty="0"/>
              <a:t>Held on the fourth Tuesday of the month</a:t>
            </a:r>
          </a:p>
        </p:txBody>
      </p:sp>
      <p:graphicFrame>
        <p:nvGraphicFramePr>
          <p:cNvPr id="4" name="Content Placeholder 3" descr="Tuesday at 2 School Nutrition Schedule by date and topic. The next town hall is scheduled for March 24 and will include updates and a guest speaker. Following town hall is April 28.">
            <a:extLst>
              <a:ext uri="{FF2B5EF4-FFF2-40B4-BE49-F238E27FC236}">
                <a16:creationId xmlns:a16="http://schemas.microsoft.com/office/drawing/2014/main" id="{F8AC123D-2CA8-361E-83D5-2D1311A30BD0}"/>
              </a:ext>
            </a:extLst>
          </p:cNvPr>
          <p:cNvGraphicFramePr>
            <a:graphicFrameLocks noGrp="1"/>
          </p:cNvGraphicFramePr>
          <p:nvPr>
            <p:ph idx="1"/>
            <p:extLst>
              <p:ext uri="{D42A27DB-BD31-4B8C-83A1-F6EECF244321}">
                <p14:modId xmlns:p14="http://schemas.microsoft.com/office/powerpoint/2010/main" val="2475238941"/>
              </p:ext>
            </p:extLst>
          </p:nvPr>
        </p:nvGraphicFramePr>
        <p:xfrm>
          <a:off x="838200" y="1825625"/>
          <a:ext cx="10515598" cy="3429000"/>
        </p:xfrm>
        <a:graphic>
          <a:graphicData uri="http://schemas.openxmlformats.org/drawingml/2006/table">
            <a:tbl>
              <a:tblPr firstRow="1" bandRow="1">
                <a:tableStyleId>{69012ECD-51FC-41F1-AA8D-1B2483CD663E}</a:tableStyleId>
              </a:tblPr>
              <a:tblGrid>
                <a:gridCol w="3369879">
                  <a:extLst>
                    <a:ext uri="{9D8B030D-6E8A-4147-A177-3AD203B41FA5}">
                      <a16:colId xmlns:a16="http://schemas.microsoft.com/office/drawing/2014/main" val="2062535675"/>
                    </a:ext>
                  </a:extLst>
                </a:gridCol>
                <a:gridCol w="7145719">
                  <a:extLst>
                    <a:ext uri="{9D8B030D-6E8A-4147-A177-3AD203B41FA5}">
                      <a16:colId xmlns:a16="http://schemas.microsoft.com/office/drawing/2014/main" val="810132062"/>
                    </a:ext>
                  </a:extLst>
                </a:gridCol>
              </a:tblGrid>
              <a:tr h="1229264">
                <a:tc>
                  <a:txBody>
                    <a:bodyPr/>
                    <a:lstStyle/>
                    <a:p>
                      <a:pPr algn="ctr"/>
                      <a:r>
                        <a:rPr lang="en-US" sz="3200"/>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0519701"/>
                  </a:ext>
                </a:extLst>
              </a:tr>
              <a:tr h="1099868">
                <a:tc>
                  <a:txBody>
                    <a:bodyPr/>
                    <a:lstStyle/>
                    <a:p>
                      <a:pPr lvl="0" algn="l">
                        <a:spcBef>
                          <a:spcPts val="1200"/>
                        </a:spcBef>
                        <a:buNone/>
                      </a:pPr>
                      <a:r>
                        <a:rPr lang="en-US" sz="2800" dirty="0">
                          <a:solidFill>
                            <a:schemeClr val="bg1">
                              <a:lumMod val="10000"/>
                            </a:schemeClr>
                          </a:solidFill>
                        </a:rPr>
                        <a:t>March 24, 2026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spcBef>
                          <a:spcPts val="1200"/>
                        </a:spcBef>
                        <a:buNone/>
                      </a:pPr>
                      <a:r>
                        <a:rPr lang="en-US" sz="2800" dirty="0">
                          <a:solidFill>
                            <a:schemeClr val="bg1">
                              <a:lumMod val="10000"/>
                            </a:schemeClr>
                          </a:solidFill>
                        </a:rPr>
                        <a:t>Town Hall updates and guest speaker</a:t>
                      </a:r>
                      <a:endParaRPr lang="en-US" dirty="0">
                        <a:solidFill>
                          <a:schemeClr val="bg1">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372354"/>
                  </a:ext>
                </a:extLst>
              </a:tr>
              <a:tr h="1099868">
                <a:tc>
                  <a:txBody>
                    <a:bodyPr/>
                    <a:lstStyle/>
                    <a:p>
                      <a:pPr lvl="0" algn="l">
                        <a:spcBef>
                          <a:spcPts val="1200"/>
                        </a:spcBef>
                        <a:buNone/>
                      </a:pPr>
                      <a:r>
                        <a:rPr lang="en-US" sz="2800">
                          <a:solidFill>
                            <a:schemeClr val="bg1">
                              <a:lumMod val="10000"/>
                            </a:schemeClr>
                          </a:solidFill>
                        </a:rPr>
                        <a:t>April 28, 2026</a:t>
                      </a:r>
                    </a:p>
                  </a:txBody>
                  <a:tcPr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tcPr>
                </a:tc>
                <a:tc>
                  <a:txBody>
                    <a:bodyPr/>
                    <a:lstStyle/>
                    <a:p>
                      <a:pPr lvl="0" algn="l">
                        <a:spcBef>
                          <a:spcPts val="1200"/>
                        </a:spcBef>
                        <a:buNone/>
                      </a:pPr>
                      <a:r>
                        <a:rPr lang="en-US" sz="2800" dirty="0">
                          <a:solidFill>
                            <a:schemeClr val="bg1">
                              <a:lumMod val="10000"/>
                            </a:schemeClr>
                          </a:solidFill>
                        </a:rPr>
                        <a:t>Town Hall updates and guest speaker</a:t>
                      </a:r>
                    </a:p>
                  </a:txBody>
                  <a:tcPr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tcPr>
                </a:tc>
                <a:extLst>
                  <a:ext uri="{0D108BD9-81ED-4DB2-BD59-A6C34878D82A}">
                    <a16:rowId xmlns:a16="http://schemas.microsoft.com/office/drawing/2014/main" val="1167636283"/>
                  </a:ext>
                </a:extLst>
              </a:tr>
            </a:tbl>
          </a:graphicData>
        </a:graphic>
      </p:graphicFrame>
    </p:spTree>
    <p:extLst>
      <p:ext uri="{BB962C8B-B14F-4D97-AF65-F5344CB8AC3E}">
        <p14:creationId xmlns:p14="http://schemas.microsoft.com/office/powerpoint/2010/main" val="1504221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EB75-6178-2DFE-866B-575740018F25}"/>
              </a:ext>
            </a:extLst>
          </p:cNvPr>
          <p:cNvSpPr>
            <a:spLocks noGrp="1"/>
          </p:cNvSpPr>
          <p:nvPr>
            <p:ph type="title"/>
          </p:nvPr>
        </p:nvSpPr>
        <p:spPr/>
        <p:txBody>
          <a:bodyPr>
            <a:normAutofit fontScale="90000"/>
          </a:bodyPr>
          <a:lstStyle/>
          <a:p>
            <a:r>
              <a:rPr lang="en-US" dirty="0"/>
              <a:t>Professional Standards Crediting Information</a:t>
            </a:r>
          </a:p>
        </p:txBody>
      </p:sp>
      <p:sp>
        <p:nvSpPr>
          <p:cNvPr id="3" name="Content Placeholder 2">
            <a:extLst>
              <a:ext uri="{FF2B5EF4-FFF2-40B4-BE49-F238E27FC236}">
                <a16:creationId xmlns:a16="http://schemas.microsoft.com/office/drawing/2014/main" id="{B1A23868-6B58-F1FC-7486-0504169491F1}"/>
              </a:ext>
            </a:extLst>
          </p:cNvPr>
          <p:cNvSpPr>
            <a:spLocks noGrp="1"/>
          </p:cNvSpPr>
          <p:nvPr>
            <p:ph idx="1"/>
          </p:nvPr>
        </p:nvSpPr>
        <p:spPr/>
        <p:txBody>
          <a:bodyPr/>
          <a:lstStyle/>
          <a:p>
            <a:pPr marL="0" indent="0">
              <a:spcAft>
                <a:spcPts val="1200"/>
              </a:spcAft>
              <a:buNone/>
            </a:pPr>
            <a:r>
              <a:rPr lang="en-US"/>
              <a:t>Key Area: Administration (3000)</a:t>
            </a:r>
          </a:p>
          <a:p>
            <a:pPr marL="0" indent="0">
              <a:spcAft>
                <a:spcPts val="1200"/>
              </a:spcAft>
              <a:buNone/>
            </a:pPr>
            <a:r>
              <a:rPr lang="en-US"/>
              <a:t>Training Topic: Program Management (3200)</a:t>
            </a:r>
          </a:p>
          <a:p>
            <a:pPr marL="0" indent="0">
              <a:spcAft>
                <a:spcPts val="1200"/>
              </a:spcAft>
              <a:buNone/>
            </a:pPr>
            <a:r>
              <a:rPr lang="en-US"/>
              <a:t>Learning Objective: Manage Staff Work Including Scheduling (3210)</a:t>
            </a:r>
          </a:p>
          <a:p>
            <a:pPr marL="0" indent="0">
              <a:spcAft>
                <a:spcPts val="1200"/>
              </a:spcAft>
              <a:buNone/>
            </a:pPr>
            <a:r>
              <a:rPr lang="en-US"/>
              <a:t>Instructional Hours: 1.5 hours</a:t>
            </a:r>
          </a:p>
        </p:txBody>
      </p:sp>
    </p:spTree>
    <p:extLst>
      <p:ext uri="{BB962C8B-B14F-4D97-AF65-F5344CB8AC3E}">
        <p14:creationId xmlns:p14="http://schemas.microsoft.com/office/powerpoint/2010/main" val="598445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0FAE5-76CA-B596-7FA8-8063CEC9983C}"/>
              </a:ext>
            </a:extLst>
          </p:cNvPr>
          <p:cNvSpPr>
            <a:spLocks noGrp="1"/>
          </p:cNvSpPr>
          <p:nvPr>
            <p:ph type="title" idx="4294967295"/>
          </p:nvPr>
        </p:nvSpPr>
        <p:spPr>
          <a:xfrm>
            <a:off x="2095500" y="4648200"/>
            <a:ext cx="8001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marR="0" lvl="0" indent="-2286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lumMod val="50000"/>
                  </a:schemeClr>
                </a:solidFill>
                <a:effectLst/>
                <a:uLnTx/>
                <a:uFillTx/>
                <a:latin typeface="+mn-lt"/>
                <a:ea typeface="+mn-ea"/>
                <a:cs typeface="+mn-cs"/>
              </a:rPr>
              <a:t>THIS INSTITUTION IS AN </a:t>
            </a:r>
          </a:p>
          <a:p>
            <a:pPr marL="228600" marR="0" lvl="0" indent="-2286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lumMod val="50000"/>
                  </a:schemeClr>
                </a:solidFill>
                <a:effectLst/>
                <a:uLnTx/>
                <a:uFillTx/>
                <a:latin typeface="+mn-lt"/>
                <a:ea typeface="+mn-ea"/>
                <a:cs typeface="+mn-cs"/>
              </a:rPr>
              <a:t>EQUAL OPPORTUNITY PROVIDER.</a:t>
            </a:r>
          </a:p>
        </p:txBody>
      </p:sp>
    </p:spTree>
    <p:extLst>
      <p:ext uri="{BB962C8B-B14F-4D97-AF65-F5344CB8AC3E}">
        <p14:creationId xmlns:p14="http://schemas.microsoft.com/office/powerpoint/2010/main" val="141188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82F1-E8DC-38AC-53E0-5FE676B6141E}"/>
              </a:ext>
            </a:extLst>
          </p:cNvPr>
          <p:cNvSpPr>
            <a:spLocks noGrp="1"/>
          </p:cNvSpPr>
          <p:nvPr>
            <p:ph type="title"/>
          </p:nvPr>
        </p:nvSpPr>
        <p:spPr>
          <a:xfrm>
            <a:off x="839788" y="726538"/>
            <a:ext cx="10515600" cy="990598"/>
          </a:xfrm>
        </p:spPr>
        <p:txBody>
          <a:bodyPr anchor="b">
            <a:noAutofit/>
          </a:bodyPr>
          <a:lstStyle/>
          <a:p>
            <a:r>
              <a:rPr lang="en-US" sz="4000" dirty="0"/>
              <a:t>Celebrating California’s School Meals</a:t>
            </a:r>
            <a:br>
              <a:rPr lang="en-US" sz="4000" dirty="0"/>
            </a:br>
            <a:r>
              <a:rPr lang="en-US" sz="4000" dirty="0"/>
              <a:t>Photo Contest –Winners (1)</a:t>
            </a:r>
          </a:p>
        </p:txBody>
      </p:sp>
      <p:sp>
        <p:nvSpPr>
          <p:cNvPr id="3" name="Text Placeholder 2">
            <a:extLst>
              <a:ext uri="{FF2B5EF4-FFF2-40B4-BE49-F238E27FC236}">
                <a16:creationId xmlns:a16="http://schemas.microsoft.com/office/drawing/2014/main" id="{7DD4C8F0-BA80-EAC3-B13F-1994DED2E97E}"/>
              </a:ext>
            </a:extLst>
          </p:cNvPr>
          <p:cNvSpPr>
            <a:spLocks noGrp="1"/>
          </p:cNvSpPr>
          <p:nvPr>
            <p:ph sz="half" idx="17"/>
          </p:nvPr>
        </p:nvSpPr>
        <p:spPr>
          <a:xfrm>
            <a:off x="494731" y="1899087"/>
            <a:ext cx="3730773" cy="4288864"/>
          </a:xfrm>
          <a:ln>
            <a:solidFill>
              <a:schemeClr val="tx1">
                <a:lumMod val="75000"/>
              </a:schemeClr>
            </a:solidFill>
          </a:ln>
        </p:spPr>
        <p:txBody>
          <a:bodyPr vert="horz" lIns="91440" tIns="45720" rIns="91440" bIns="45720" rtlCol="0" anchor="t">
            <a:normAutofit/>
          </a:bodyPr>
          <a:lstStyle/>
          <a:p>
            <a:pPr marL="0" indent="0" algn="ctr">
              <a:lnSpc>
                <a:spcPct val="90000"/>
              </a:lnSpc>
              <a:buNone/>
            </a:pPr>
            <a:r>
              <a:rPr lang="en-US" b="1" dirty="0">
                <a:solidFill>
                  <a:schemeClr val="tx1">
                    <a:lumMod val="76000"/>
                  </a:schemeClr>
                </a:solidFill>
                <a:latin typeface="Arial"/>
                <a:cs typeface="Arial"/>
              </a:rPr>
              <a:t>Behind the Counter</a:t>
            </a:r>
          </a:p>
          <a:p>
            <a:pPr marL="0" indent="0" algn="ctr">
              <a:lnSpc>
                <a:spcPct val="90000"/>
              </a:lnSpc>
              <a:buNone/>
            </a:pPr>
            <a:r>
              <a:rPr lang="en-US" sz="2800" dirty="0">
                <a:latin typeface="Arial"/>
                <a:cs typeface="Arial"/>
              </a:rPr>
              <a:t>Magnolia School District</a:t>
            </a:r>
          </a:p>
        </p:txBody>
      </p:sp>
      <p:pic>
        <p:nvPicPr>
          <p:cNvPr id="9" name="Content Placeholder 8" descr="School food truck&#10;">
            <a:extLst>
              <a:ext uri="{FF2B5EF4-FFF2-40B4-BE49-F238E27FC236}">
                <a16:creationId xmlns:a16="http://schemas.microsoft.com/office/drawing/2014/main" id="{1323969F-8147-6196-66C2-2321D430EB8E}"/>
              </a:ext>
            </a:extLst>
          </p:cNvPr>
          <p:cNvPicPr>
            <a:picLocks noGrp="1" noChangeAspect="1"/>
          </p:cNvPicPr>
          <p:nvPr>
            <p:ph sz="half" idx="19"/>
          </p:nvPr>
        </p:nvPicPr>
        <p:blipFill>
          <a:blip r:embed="rId3" cstate="screen">
            <a:extLst>
              <a:ext uri="{28A0092B-C50C-407E-A947-70E740481C1C}">
                <a14:useLocalDpi xmlns:a14="http://schemas.microsoft.com/office/drawing/2010/main" val="0"/>
              </a:ext>
            </a:extLst>
          </a:blip>
          <a:srcRect/>
          <a:stretch>
            <a:fillRect/>
          </a:stretch>
        </p:blipFill>
        <p:spPr>
          <a:xfrm>
            <a:off x="560697" y="3957637"/>
            <a:ext cx="3598839" cy="2080853"/>
          </a:xfrm>
          <a:prstGeom prst="rect">
            <a:avLst/>
          </a:prstGeom>
          <a:noFill/>
        </p:spPr>
      </p:pic>
      <p:sp>
        <p:nvSpPr>
          <p:cNvPr id="5" name="Text Placeholder 4">
            <a:extLst>
              <a:ext uri="{FF2B5EF4-FFF2-40B4-BE49-F238E27FC236}">
                <a16:creationId xmlns:a16="http://schemas.microsoft.com/office/drawing/2014/main" id="{47BCB652-C29A-3409-1CF3-6BEC4038D0F5}"/>
              </a:ext>
            </a:extLst>
          </p:cNvPr>
          <p:cNvSpPr>
            <a:spLocks noGrp="1"/>
          </p:cNvSpPr>
          <p:nvPr>
            <p:ph sz="half" idx="18"/>
          </p:nvPr>
        </p:nvSpPr>
        <p:spPr>
          <a:xfrm>
            <a:off x="4525348" y="1896665"/>
            <a:ext cx="3500736" cy="4291286"/>
          </a:xfrm>
          <a:ln>
            <a:solidFill>
              <a:schemeClr val="tx1">
                <a:lumMod val="75000"/>
              </a:schemeClr>
            </a:solidFill>
          </a:ln>
        </p:spPr>
        <p:txBody>
          <a:bodyPr vert="horz" lIns="91440" tIns="45720" rIns="91440" bIns="45720" rtlCol="0" anchor="t">
            <a:normAutofit/>
          </a:bodyPr>
          <a:lstStyle/>
          <a:p>
            <a:pPr marL="0" indent="0" algn="ctr">
              <a:lnSpc>
                <a:spcPct val="90000"/>
              </a:lnSpc>
              <a:buNone/>
            </a:pPr>
            <a:r>
              <a:rPr lang="en-US" b="1" dirty="0">
                <a:solidFill>
                  <a:schemeClr val="tx1">
                    <a:lumMod val="76000"/>
                  </a:schemeClr>
                </a:solidFill>
                <a:latin typeface="Arial"/>
                <a:cs typeface="Arial"/>
              </a:rPr>
              <a:t>Mealtime Legends</a:t>
            </a:r>
            <a:endParaRPr lang="en-US" dirty="0">
              <a:solidFill>
                <a:schemeClr val="tx1">
                  <a:lumMod val="76000"/>
                </a:schemeClr>
              </a:solidFill>
            </a:endParaRPr>
          </a:p>
          <a:p>
            <a:pPr marL="0" indent="0" algn="ctr">
              <a:lnSpc>
                <a:spcPct val="90000"/>
              </a:lnSpc>
              <a:buNone/>
            </a:pPr>
            <a:r>
              <a:rPr lang="en-US" sz="2800" dirty="0">
                <a:latin typeface="Arial"/>
                <a:cs typeface="Arial"/>
              </a:rPr>
              <a:t>Magnolia School District</a:t>
            </a:r>
          </a:p>
        </p:txBody>
      </p:sp>
      <p:pic>
        <p:nvPicPr>
          <p:cNvPr id="10" name="Content Placeholder 9" descr="Two women cooking pasta in a school kitchen">
            <a:extLst>
              <a:ext uri="{FF2B5EF4-FFF2-40B4-BE49-F238E27FC236}">
                <a16:creationId xmlns:a16="http://schemas.microsoft.com/office/drawing/2014/main" id="{8E07CF8F-D093-C934-2242-AAFF4D7F7C15}"/>
              </a:ext>
            </a:extLst>
          </p:cNvPr>
          <p:cNvPicPr>
            <a:picLocks noGrp="1" noChangeAspect="1"/>
          </p:cNvPicPr>
          <p:nvPr>
            <p:ph sz="half" idx="14"/>
          </p:nvPr>
        </p:nvPicPr>
        <p:blipFill>
          <a:blip r:embed="rId4" cstate="screen">
            <a:extLst>
              <a:ext uri="{28A0092B-C50C-407E-A947-70E740481C1C}">
                <a14:useLocalDpi xmlns:a14="http://schemas.microsoft.com/office/drawing/2010/main" val="0"/>
              </a:ext>
            </a:extLst>
          </a:blip>
          <a:stretch>
            <a:fillRect/>
          </a:stretch>
        </p:blipFill>
        <p:spPr>
          <a:xfrm>
            <a:off x="4878569" y="3957637"/>
            <a:ext cx="2776647" cy="2080853"/>
          </a:xfrm>
          <a:prstGeom prst="rect">
            <a:avLst/>
          </a:prstGeom>
        </p:spPr>
      </p:pic>
      <p:sp>
        <p:nvSpPr>
          <p:cNvPr id="7" name="Text Placeholder 6">
            <a:extLst>
              <a:ext uri="{FF2B5EF4-FFF2-40B4-BE49-F238E27FC236}">
                <a16:creationId xmlns:a16="http://schemas.microsoft.com/office/drawing/2014/main" id="{93F2BC0C-F0B3-5D1B-6FF5-58F6E2BAF1A2}"/>
              </a:ext>
            </a:extLst>
          </p:cNvPr>
          <p:cNvSpPr>
            <a:spLocks noGrp="1"/>
          </p:cNvSpPr>
          <p:nvPr>
            <p:ph sz="half" idx="2"/>
          </p:nvPr>
        </p:nvSpPr>
        <p:spPr>
          <a:xfrm>
            <a:off x="8264255" y="1889020"/>
            <a:ext cx="3486359" cy="4274486"/>
          </a:xfrm>
          <a:ln>
            <a:solidFill>
              <a:srgbClr val="000000"/>
            </a:solidFill>
          </a:ln>
        </p:spPr>
        <p:txBody>
          <a:bodyPr vert="horz" lIns="91440" tIns="45720" rIns="91440" bIns="45720" rtlCol="0" anchor="t">
            <a:normAutofit/>
          </a:bodyPr>
          <a:lstStyle/>
          <a:p>
            <a:pPr marL="0" indent="0" algn="ctr">
              <a:lnSpc>
                <a:spcPct val="90000"/>
              </a:lnSpc>
              <a:buNone/>
            </a:pPr>
            <a:r>
              <a:rPr lang="en-US" b="1" dirty="0">
                <a:solidFill>
                  <a:schemeClr val="tx1">
                    <a:lumMod val="76000"/>
                  </a:schemeClr>
                </a:solidFill>
                <a:latin typeface="Arial"/>
                <a:cs typeface="Arial"/>
              </a:rPr>
              <a:t>Mealtime Memories</a:t>
            </a:r>
            <a:endParaRPr lang="en-US" dirty="0">
              <a:solidFill>
                <a:schemeClr val="tx1">
                  <a:lumMod val="76000"/>
                </a:schemeClr>
              </a:solidFill>
            </a:endParaRPr>
          </a:p>
          <a:p>
            <a:pPr marL="0" indent="0" algn="ctr">
              <a:lnSpc>
                <a:spcPct val="90000"/>
              </a:lnSpc>
              <a:buNone/>
            </a:pPr>
            <a:r>
              <a:rPr lang="en-US" sz="2800" dirty="0">
                <a:latin typeface="Arial"/>
                <a:cs typeface="Arial"/>
              </a:rPr>
              <a:t>Glendale USD</a:t>
            </a:r>
          </a:p>
        </p:txBody>
      </p:sp>
      <p:pic>
        <p:nvPicPr>
          <p:cNvPr id="11" name="Content Placeholder 10" descr="Two students getting breakfast in a school cafeteria">
            <a:extLst>
              <a:ext uri="{FF2B5EF4-FFF2-40B4-BE49-F238E27FC236}">
                <a16:creationId xmlns:a16="http://schemas.microsoft.com/office/drawing/2014/main" id="{3E5D1ECB-2D68-885B-444A-F241B8F991F2}"/>
              </a:ext>
            </a:extLst>
          </p:cNvPr>
          <p:cNvPicPr>
            <a:picLocks noGrp="1" noChangeAspect="1"/>
          </p:cNvPicPr>
          <p:nvPr>
            <p:ph sz="half" idx="16"/>
          </p:nvPr>
        </p:nvPicPr>
        <p:blipFill>
          <a:blip r:embed="rId5" cstate="screen">
            <a:extLst>
              <a:ext uri="{28A0092B-C50C-407E-A947-70E740481C1C}">
                <a14:useLocalDpi xmlns:a14="http://schemas.microsoft.com/office/drawing/2010/main" val="0"/>
              </a:ext>
            </a:extLst>
          </a:blip>
          <a:stretch>
            <a:fillRect/>
          </a:stretch>
        </p:blipFill>
        <p:spPr>
          <a:xfrm>
            <a:off x="9044891" y="3436878"/>
            <a:ext cx="1905695" cy="2598437"/>
          </a:xfrm>
          <a:prstGeom prst="rect">
            <a:avLst/>
          </a:prstGeom>
        </p:spPr>
      </p:pic>
    </p:spTree>
    <p:extLst>
      <p:ext uri="{BB962C8B-B14F-4D97-AF65-F5344CB8AC3E}">
        <p14:creationId xmlns:p14="http://schemas.microsoft.com/office/powerpoint/2010/main" val="63441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4EAD-F90C-918E-461E-8B52397EE9B0}"/>
              </a:ext>
            </a:extLst>
          </p:cNvPr>
          <p:cNvSpPr>
            <a:spLocks noGrp="1"/>
          </p:cNvSpPr>
          <p:nvPr>
            <p:ph type="title"/>
          </p:nvPr>
        </p:nvSpPr>
        <p:spPr/>
        <p:txBody>
          <a:bodyPr>
            <a:normAutofit fontScale="90000"/>
          </a:bodyPr>
          <a:lstStyle/>
          <a:p>
            <a:r>
              <a:rPr lang="en-US" dirty="0"/>
              <a:t>Celebrating California’s School Meals Photo Contest – Winners (2)</a:t>
            </a:r>
          </a:p>
        </p:txBody>
      </p:sp>
      <p:sp>
        <p:nvSpPr>
          <p:cNvPr id="3" name="Text Placeholder 2">
            <a:extLst>
              <a:ext uri="{FF2B5EF4-FFF2-40B4-BE49-F238E27FC236}">
                <a16:creationId xmlns:a16="http://schemas.microsoft.com/office/drawing/2014/main" id="{89643EA3-412D-981C-AC11-605A23D7F377}"/>
              </a:ext>
            </a:extLst>
          </p:cNvPr>
          <p:cNvSpPr>
            <a:spLocks noGrp="1"/>
          </p:cNvSpPr>
          <p:nvPr>
            <p:ph type="body" idx="1"/>
          </p:nvPr>
        </p:nvSpPr>
        <p:spPr>
          <a:xfrm>
            <a:off x="652884" y="1843180"/>
            <a:ext cx="3457603" cy="4557722"/>
          </a:xfrm>
          <a:ln>
            <a:solidFill>
              <a:schemeClr val="tx1">
                <a:lumMod val="75000"/>
              </a:schemeClr>
            </a:solidFill>
          </a:ln>
        </p:spPr>
        <p:txBody>
          <a:bodyPr/>
          <a:lstStyle/>
          <a:p>
            <a:pPr algn="ctr">
              <a:spcBef>
                <a:spcPts val="0"/>
              </a:spcBef>
              <a:spcAft>
                <a:spcPts val="0"/>
              </a:spcAft>
            </a:pPr>
            <a:r>
              <a:rPr lang="en-US" sz="3200" b="1" dirty="0">
                <a:solidFill>
                  <a:schemeClr val="tx1">
                    <a:lumMod val="76000"/>
                  </a:schemeClr>
                </a:solidFill>
                <a:latin typeface="Arial"/>
                <a:cs typeface="Arial"/>
              </a:rPr>
              <a:t>Offer Versus</a:t>
            </a:r>
            <a:endParaRPr lang="en-US" dirty="0"/>
          </a:p>
          <a:p>
            <a:pPr algn="ctr">
              <a:spcBef>
                <a:spcPts val="0"/>
              </a:spcBef>
              <a:spcAft>
                <a:spcPts val="0"/>
              </a:spcAft>
            </a:pPr>
            <a:r>
              <a:rPr lang="en-US" sz="3200" b="1" dirty="0">
                <a:solidFill>
                  <a:schemeClr val="tx1">
                    <a:lumMod val="76000"/>
                  </a:schemeClr>
                </a:solidFill>
                <a:latin typeface="Arial"/>
                <a:cs typeface="Arial"/>
              </a:rPr>
              <a:t>   Serve	</a:t>
            </a:r>
          </a:p>
          <a:p>
            <a:pPr algn="ctr"/>
            <a:r>
              <a:rPr lang="en-US" sz="2800" dirty="0">
                <a:solidFill>
                  <a:schemeClr val="tx1">
                    <a:lumMod val="76000"/>
                  </a:schemeClr>
                </a:solidFill>
                <a:latin typeface="Arial"/>
                <a:cs typeface="Arial"/>
              </a:rPr>
              <a:t>Upland USD</a:t>
            </a:r>
          </a:p>
        </p:txBody>
      </p:sp>
      <p:pic>
        <p:nvPicPr>
          <p:cNvPr id="9" name="Content Placeholder 8" descr="Offer Versus Serve Poster for a Super Hero Breakfast">
            <a:extLst>
              <a:ext uri="{FF2B5EF4-FFF2-40B4-BE49-F238E27FC236}">
                <a16:creationId xmlns:a16="http://schemas.microsoft.com/office/drawing/2014/main" id="{1F065DE5-C1D8-46F4-A76D-127571672AA3}"/>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1388420" y="3600090"/>
            <a:ext cx="2060630" cy="2667991"/>
          </a:xfrm>
          <a:prstGeom prst="rect">
            <a:avLst/>
          </a:prstGeom>
        </p:spPr>
      </p:pic>
      <p:sp>
        <p:nvSpPr>
          <p:cNvPr id="5" name="Text Placeholder 4">
            <a:extLst>
              <a:ext uri="{FF2B5EF4-FFF2-40B4-BE49-F238E27FC236}">
                <a16:creationId xmlns:a16="http://schemas.microsoft.com/office/drawing/2014/main" id="{CCC65AAC-0344-1331-943B-2B5B83190AF8}"/>
              </a:ext>
            </a:extLst>
          </p:cNvPr>
          <p:cNvSpPr>
            <a:spLocks noGrp="1"/>
          </p:cNvSpPr>
          <p:nvPr>
            <p:ph type="body" idx="13"/>
          </p:nvPr>
        </p:nvSpPr>
        <p:spPr>
          <a:xfrm>
            <a:off x="4382207" y="1843178"/>
            <a:ext cx="3830784" cy="4572101"/>
          </a:xfrm>
          <a:ln>
            <a:solidFill>
              <a:schemeClr val="tx1">
                <a:lumMod val="75000"/>
              </a:schemeClr>
            </a:solidFill>
          </a:ln>
        </p:spPr>
        <p:txBody>
          <a:bodyPr/>
          <a:lstStyle/>
          <a:p>
            <a:pPr algn="ctr"/>
            <a:r>
              <a:rPr lang="en-US" sz="3200" b="1" dirty="0">
                <a:latin typeface="Arial"/>
                <a:cs typeface="Arial"/>
              </a:rPr>
              <a:t>Sow, Grow, and Show with Farm to School</a:t>
            </a:r>
            <a:endParaRPr lang="en-US" dirty="0"/>
          </a:p>
          <a:p>
            <a:pPr algn="ctr"/>
            <a:r>
              <a:rPr lang="en-US" sz="2800" dirty="0">
                <a:latin typeface="Arial"/>
                <a:cs typeface="Arial"/>
              </a:rPr>
              <a:t>Azusa USD</a:t>
            </a:r>
            <a:endParaRPr lang="en-US" sz="2800" dirty="0"/>
          </a:p>
        </p:txBody>
      </p:sp>
      <p:pic>
        <p:nvPicPr>
          <p:cNvPr id="10" name="Content Placeholder 9" descr="Two staff with fresh picked vegetables from a school garden.">
            <a:extLst>
              <a:ext uri="{FF2B5EF4-FFF2-40B4-BE49-F238E27FC236}">
                <a16:creationId xmlns:a16="http://schemas.microsoft.com/office/drawing/2014/main" id="{EB67F3C7-413D-FA26-8B9B-B51B28A0164A}"/>
              </a:ext>
            </a:extLst>
          </p:cNvPr>
          <p:cNvPicPr>
            <a:picLocks noGrp="1" noChangeAspect="1"/>
          </p:cNvPicPr>
          <p:nvPr>
            <p:ph sz="half" idx="14"/>
          </p:nvPr>
        </p:nvPicPr>
        <p:blipFill>
          <a:blip r:embed="rId4" cstate="screen">
            <a:extLst>
              <a:ext uri="{28A0092B-C50C-407E-A947-70E740481C1C}">
                <a14:useLocalDpi xmlns:a14="http://schemas.microsoft.com/office/drawing/2010/main" val="0"/>
              </a:ext>
            </a:extLst>
          </a:blip>
          <a:stretch>
            <a:fillRect/>
          </a:stretch>
        </p:blipFill>
        <p:spPr>
          <a:xfrm>
            <a:off x="4789472" y="4076507"/>
            <a:ext cx="3082431" cy="2324395"/>
          </a:xfrm>
          <a:prstGeom prst="rect">
            <a:avLst/>
          </a:prstGeom>
        </p:spPr>
      </p:pic>
      <p:sp>
        <p:nvSpPr>
          <p:cNvPr id="7" name="Text Placeholder 6">
            <a:extLst>
              <a:ext uri="{FF2B5EF4-FFF2-40B4-BE49-F238E27FC236}">
                <a16:creationId xmlns:a16="http://schemas.microsoft.com/office/drawing/2014/main" id="{340B900F-6108-45F6-127E-1993DEAE1569}"/>
              </a:ext>
            </a:extLst>
          </p:cNvPr>
          <p:cNvSpPr>
            <a:spLocks noGrp="1"/>
          </p:cNvSpPr>
          <p:nvPr>
            <p:ph type="body" idx="15"/>
          </p:nvPr>
        </p:nvSpPr>
        <p:spPr>
          <a:xfrm>
            <a:off x="8469700" y="1843180"/>
            <a:ext cx="3299457" cy="4586480"/>
          </a:xfrm>
          <a:ln>
            <a:solidFill>
              <a:schemeClr val="tx1">
                <a:lumMod val="75000"/>
              </a:schemeClr>
            </a:solidFill>
          </a:ln>
        </p:spPr>
        <p:txBody>
          <a:bodyPr/>
          <a:lstStyle/>
          <a:p>
            <a:pPr algn="ctr"/>
            <a:r>
              <a:rPr lang="en-US" sz="3200" b="1" dirty="0">
                <a:latin typeface="Arial"/>
                <a:cs typeface="Arial"/>
              </a:rPr>
              <a:t>Super Selfies	</a:t>
            </a:r>
          </a:p>
          <a:p>
            <a:pPr algn="ctr"/>
            <a:r>
              <a:rPr lang="en-US" sz="2800" dirty="0">
                <a:latin typeface="Arial"/>
                <a:cs typeface="Arial"/>
              </a:rPr>
              <a:t>Napa Valley USD</a:t>
            </a:r>
            <a:endParaRPr lang="en-US" sz="2800" dirty="0"/>
          </a:p>
        </p:txBody>
      </p:sp>
      <p:pic>
        <p:nvPicPr>
          <p:cNvPr id="11" name="Content Placeholder 10" descr="A group of food service staff in a cafeteria">
            <a:extLst>
              <a:ext uri="{FF2B5EF4-FFF2-40B4-BE49-F238E27FC236}">
                <a16:creationId xmlns:a16="http://schemas.microsoft.com/office/drawing/2014/main" id="{BA1D1DBC-61F8-391F-F027-8905A4934364}"/>
              </a:ext>
            </a:extLst>
          </p:cNvPr>
          <p:cNvPicPr>
            <a:picLocks noGrp="1" noChangeAspect="1"/>
          </p:cNvPicPr>
          <p:nvPr>
            <p:ph sz="half" idx="16"/>
          </p:nvPr>
        </p:nvPicPr>
        <p:blipFill>
          <a:blip r:embed="rId5" cstate="screen">
            <a:extLst>
              <a:ext uri="{28A0092B-C50C-407E-A947-70E740481C1C}">
                <a14:useLocalDpi xmlns:a14="http://schemas.microsoft.com/office/drawing/2010/main" val="0"/>
              </a:ext>
            </a:extLst>
          </a:blip>
          <a:stretch>
            <a:fillRect/>
          </a:stretch>
        </p:blipFill>
        <p:spPr>
          <a:xfrm>
            <a:off x="8601179" y="3429677"/>
            <a:ext cx="3039299" cy="2277687"/>
          </a:xfrm>
          <a:prstGeom prst="rect">
            <a:avLst/>
          </a:prstGeom>
        </p:spPr>
      </p:pic>
    </p:spTree>
    <p:extLst>
      <p:ext uri="{BB962C8B-B14F-4D97-AF65-F5344CB8AC3E}">
        <p14:creationId xmlns:p14="http://schemas.microsoft.com/office/powerpoint/2010/main" val="234863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6147-15F7-19F6-17E4-C20A5E1D0C25}"/>
              </a:ext>
            </a:extLst>
          </p:cNvPr>
          <p:cNvSpPr>
            <a:spLocks noGrp="1"/>
          </p:cNvSpPr>
          <p:nvPr>
            <p:ph type="title"/>
          </p:nvPr>
        </p:nvSpPr>
        <p:spPr/>
        <p:txBody>
          <a:bodyPr>
            <a:normAutofit fontScale="90000"/>
          </a:bodyPr>
          <a:lstStyle/>
          <a:p>
            <a:r>
              <a:rPr lang="en-US" dirty="0">
                <a:latin typeface="Arial"/>
                <a:cs typeface="Arial"/>
              </a:rPr>
              <a:t>Celebrating California’s School Meals Photo Contest – Cafeteria Creations</a:t>
            </a:r>
            <a:endParaRPr lang="en-US" dirty="0"/>
          </a:p>
        </p:txBody>
      </p:sp>
      <p:sp>
        <p:nvSpPr>
          <p:cNvPr id="3" name="Text Placeholder 2">
            <a:extLst>
              <a:ext uri="{FF2B5EF4-FFF2-40B4-BE49-F238E27FC236}">
                <a16:creationId xmlns:a16="http://schemas.microsoft.com/office/drawing/2014/main" id="{02804D57-E048-EDA6-314A-60CA2AEB5F26}"/>
              </a:ext>
            </a:extLst>
          </p:cNvPr>
          <p:cNvSpPr>
            <a:spLocks noGrp="1"/>
          </p:cNvSpPr>
          <p:nvPr>
            <p:ph type="body" idx="1"/>
          </p:nvPr>
        </p:nvSpPr>
        <p:spPr>
          <a:xfrm>
            <a:off x="839787" y="1843177"/>
            <a:ext cx="3901657" cy="4582979"/>
          </a:xfrm>
          <a:ln>
            <a:solidFill>
              <a:schemeClr val="tx1">
                <a:lumMod val="75000"/>
              </a:schemeClr>
            </a:solidFill>
          </a:ln>
        </p:spPr>
        <p:txBody>
          <a:bodyPr>
            <a:normAutofit/>
          </a:bodyPr>
          <a:lstStyle/>
          <a:p>
            <a:pPr algn="ctr"/>
            <a:r>
              <a:rPr lang="en-US" b="1" dirty="0">
                <a:latin typeface="Arial"/>
                <a:cs typeface="Arial"/>
              </a:rPr>
              <a:t>Winner</a:t>
            </a:r>
            <a:endParaRPr lang="en-US" b="1" dirty="0"/>
          </a:p>
          <a:p>
            <a:pPr algn="ctr"/>
            <a:r>
              <a:rPr lang="en-US" dirty="0">
                <a:latin typeface="Arial"/>
                <a:cs typeface="Arial"/>
              </a:rPr>
              <a:t>Wonderful College Prep Academy</a:t>
            </a:r>
            <a:endParaRPr lang="en-US" dirty="0"/>
          </a:p>
          <a:p>
            <a:pPr algn="ctr"/>
            <a:r>
              <a:rPr lang="en-US" dirty="0">
                <a:latin typeface="Arial"/>
                <a:cs typeface="Arial"/>
              </a:rPr>
              <a:t>Wild-Caught Seared Salmon with Native Greens Sauce and Wild Rice </a:t>
            </a:r>
          </a:p>
          <a:p>
            <a:endParaRPr lang="en-US" dirty="0"/>
          </a:p>
        </p:txBody>
      </p:sp>
      <p:pic>
        <p:nvPicPr>
          <p:cNvPr id="9" name="Content Placeholder 8" descr="Photo of a meal with salmon, wild rice, and squash">
            <a:extLst>
              <a:ext uri="{FF2B5EF4-FFF2-40B4-BE49-F238E27FC236}">
                <a16:creationId xmlns:a16="http://schemas.microsoft.com/office/drawing/2014/main" id="{6C677DCC-E92A-C1E2-A2C0-C6003BF97962}"/>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1326105" y="4103297"/>
            <a:ext cx="2946205" cy="2207160"/>
          </a:xfrm>
          <a:prstGeom prst="rect">
            <a:avLst/>
          </a:prstGeom>
        </p:spPr>
      </p:pic>
      <p:sp>
        <p:nvSpPr>
          <p:cNvPr id="5" name="Text Placeholder 4">
            <a:extLst>
              <a:ext uri="{FF2B5EF4-FFF2-40B4-BE49-F238E27FC236}">
                <a16:creationId xmlns:a16="http://schemas.microsoft.com/office/drawing/2014/main" id="{37CE9C54-4E1B-58DF-5D92-26B46DF78270}"/>
              </a:ext>
            </a:extLst>
          </p:cNvPr>
          <p:cNvSpPr>
            <a:spLocks noGrp="1"/>
          </p:cNvSpPr>
          <p:nvPr>
            <p:ph type="body" idx="13"/>
          </p:nvPr>
        </p:nvSpPr>
        <p:spPr>
          <a:xfrm>
            <a:off x="4868761" y="1843178"/>
            <a:ext cx="3214832" cy="4586479"/>
          </a:xfrm>
          <a:ln>
            <a:solidFill>
              <a:schemeClr val="tx1">
                <a:lumMod val="75000"/>
              </a:schemeClr>
            </a:solidFill>
          </a:ln>
        </p:spPr>
        <p:txBody>
          <a:bodyPr>
            <a:normAutofit/>
          </a:bodyPr>
          <a:lstStyle/>
          <a:p>
            <a:pPr algn="ctr"/>
            <a:r>
              <a:rPr lang="en-US" b="1" dirty="0">
                <a:latin typeface="Arial"/>
                <a:cs typeface="Arial"/>
              </a:rPr>
              <a:t>Honorable Mention</a:t>
            </a:r>
            <a:endParaRPr lang="en-US" dirty="0"/>
          </a:p>
          <a:p>
            <a:pPr algn="ctr"/>
            <a:r>
              <a:rPr lang="en-US" dirty="0">
                <a:latin typeface="Arial"/>
                <a:cs typeface="Arial"/>
              </a:rPr>
              <a:t>Fullerton Joint Union High School District</a:t>
            </a:r>
            <a:endParaRPr lang="en-US" dirty="0"/>
          </a:p>
          <a:p>
            <a:pPr algn="ctr"/>
            <a:r>
              <a:rPr lang="en-US" dirty="0">
                <a:latin typeface="Arial"/>
                <a:cs typeface="Arial"/>
              </a:rPr>
              <a:t>Chana Masala</a:t>
            </a:r>
            <a:endParaRPr lang="en-US" dirty="0"/>
          </a:p>
        </p:txBody>
      </p:sp>
      <p:pic>
        <p:nvPicPr>
          <p:cNvPr id="10" name="Content Placeholder 9" descr="Photo of a meal with chana masala on brown rice">
            <a:extLst>
              <a:ext uri="{FF2B5EF4-FFF2-40B4-BE49-F238E27FC236}">
                <a16:creationId xmlns:a16="http://schemas.microsoft.com/office/drawing/2014/main" id="{D7ACD153-61F8-2698-D167-277D07037DC6}"/>
              </a:ext>
            </a:extLst>
          </p:cNvPr>
          <p:cNvPicPr>
            <a:picLocks noGrp="1" noChangeAspect="1"/>
          </p:cNvPicPr>
          <p:nvPr>
            <p:ph sz="half" idx="14"/>
          </p:nvPr>
        </p:nvPicPr>
        <p:blipFill>
          <a:blip r:embed="rId4" cstate="screen">
            <a:extLst>
              <a:ext uri="{28A0092B-C50C-407E-A947-70E740481C1C}">
                <a14:useLocalDpi xmlns:a14="http://schemas.microsoft.com/office/drawing/2010/main" val="0"/>
              </a:ext>
            </a:extLst>
          </a:blip>
          <a:stretch>
            <a:fillRect/>
          </a:stretch>
        </p:blipFill>
        <p:spPr>
          <a:xfrm>
            <a:off x="5120258" y="4103297"/>
            <a:ext cx="2715567" cy="2063385"/>
          </a:xfrm>
          <a:prstGeom prst="rect">
            <a:avLst/>
          </a:prstGeom>
        </p:spPr>
      </p:pic>
      <p:sp>
        <p:nvSpPr>
          <p:cNvPr id="7" name="Text Placeholder 6">
            <a:extLst>
              <a:ext uri="{FF2B5EF4-FFF2-40B4-BE49-F238E27FC236}">
                <a16:creationId xmlns:a16="http://schemas.microsoft.com/office/drawing/2014/main" id="{597C684F-E5CF-13EB-09B7-69681CB29935}"/>
              </a:ext>
            </a:extLst>
          </p:cNvPr>
          <p:cNvSpPr>
            <a:spLocks noGrp="1"/>
          </p:cNvSpPr>
          <p:nvPr>
            <p:ph type="body" idx="15"/>
          </p:nvPr>
        </p:nvSpPr>
        <p:spPr>
          <a:xfrm>
            <a:off x="8254042" y="1843178"/>
            <a:ext cx="3270698" cy="4586479"/>
          </a:xfrm>
          <a:ln>
            <a:solidFill>
              <a:schemeClr val="tx1">
                <a:lumMod val="75000"/>
              </a:schemeClr>
            </a:solidFill>
          </a:ln>
        </p:spPr>
        <p:txBody>
          <a:bodyPr>
            <a:normAutofit/>
          </a:bodyPr>
          <a:lstStyle/>
          <a:p>
            <a:pPr algn="ctr"/>
            <a:r>
              <a:rPr lang="en-US" b="1" dirty="0">
                <a:latin typeface="Arial"/>
                <a:cs typeface="Arial"/>
              </a:rPr>
              <a:t>Honorable Mention</a:t>
            </a:r>
            <a:endParaRPr lang="en-US" dirty="0"/>
          </a:p>
          <a:p>
            <a:pPr algn="ctr"/>
            <a:r>
              <a:rPr lang="en-US" dirty="0">
                <a:latin typeface="Arial"/>
                <a:cs typeface="Arial"/>
              </a:rPr>
              <a:t>Monterey Peninsula USD</a:t>
            </a:r>
            <a:endParaRPr lang="en-US" dirty="0"/>
          </a:p>
          <a:p>
            <a:pPr algn="ctr"/>
            <a:r>
              <a:rPr lang="en-US" dirty="0"/>
              <a:t>Plant-based Soul Food</a:t>
            </a:r>
          </a:p>
        </p:txBody>
      </p:sp>
      <p:pic>
        <p:nvPicPr>
          <p:cNvPr id="11" name="Content Placeholder 10" descr="Photo of a plant based soul food meal">
            <a:extLst>
              <a:ext uri="{FF2B5EF4-FFF2-40B4-BE49-F238E27FC236}">
                <a16:creationId xmlns:a16="http://schemas.microsoft.com/office/drawing/2014/main" id="{E7DCC025-5AA5-3AC5-55FC-E387C4C43286}"/>
              </a:ext>
            </a:extLst>
          </p:cNvPr>
          <p:cNvPicPr>
            <a:picLocks noGrp="1" noChangeAspect="1"/>
          </p:cNvPicPr>
          <p:nvPr>
            <p:ph sz="half" idx="16"/>
          </p:nvPr>
        </p:nvPicPr>
        <p:blipFill>
          <a:blip r:embed="rId5" cstate="screen">
            <a:extLst>
              <a:ext uri="{28A0092B-C50C-407E-A947-70E740481C1C}">
                <a14:useLocalDpi xmlns:a14="http://schemas.microsoft.com/office/drawing/2010/main" val="0"/>
              </a:ext>
            </a:extLst>
          </a:blip>
          <a:stretch>
            <a:fillRect/>
          </a:stretch>
        </p:blipFill>
        <p:spPr>
          <a:xfrm>
            <a:off x="8961639" y="4132051"/>
            <a:ext cx="1871119" cy="2164028"/>
          </a:xfrm>
          <a:prstGeom prst="rect">
            <a:avLst/>
          </a:prstGeom>
        </p:spPr>
      </p:pic>
    </p:spTree>
    <p:extLst>
      <p:ext uri="{BB962C8B-B14F-4D97-AF65-F5344CB8AC3E}">
        <p14:creationId xmlns:p14="http://schemas.microsoft.com/office/powerpoint/2010/main" val="9480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7316-7CA7-7E12-1D9B-8500EBB8DB10}"/>
              </a:ext>
            </a:extLst>
          </p:cNvPr>
          <p:cNvSpPr>
            <a:spLocks noGrp="1"/>
          </p:cNvSpPr>
          <p:nvPr>
            <p:ph type="title"/>
          </p:nvPr>
        </p:nvSpPr>
        <p:spPr/>
        <p:txBody>
          <a:bodyPr>
            <a:normAutofit/>
          </a:bodyPr>
          <a:lstStyle/>
          <a:p>
            <a:r>
              <a:rPr lang="en-US" dirty="0">
                <a:latin typeface="Arial"/>
                <a:cs typeface="Arial"/>
              </a:rPr>
              <a:t>2026 Green Ribbon Schools Awardees</a:t>
            </a:r>
            <a:endParaRPr lang="en-US" dirty="0"/>
          </a:p>
        </p:txBody>
      </p:sp>
      <p:sp>
        <p:nvSpPr>
          <p:cNvPr id="3" name="Content Placeholder 2">
            <a:extLst>
              <a:ext uri="{FF2B5EF4-FFF2-40B4-BE49-F238E27FC236}">
                <a16:creationId xmlns:a16="http://schemas.microsoft.com/office/drawing/2014/main" id="{0B5F1359-D47A-0B53-3507-115C68720828}"/>
              </a:ext>
            </a:extLst>
          </p:cNvPr>
          <p:cNvSpPr>
            <a:spLocks noGrp="1"/>
          </p:cNvSpPr>
          <p:nvPr>
            <p:ph sz="half" idx="1"/>
          </p:nvPr>
        </p:nvSpPr>
        <p:spPr>
          <a:xfrm>
            <a:off x="838200" y="1825625"/>
            <a:ext cx="10515600" cy="4035422"/>
          </a:xfrm>
        </p:spPr>
        <p:txBody>
          <a:bodyPr vert="horz" lIns="91440" tIns="45720" rIns="91440" bIns="45720" rtlCol="0" anchor="t">
            <a:noAutofit/>
          </a:bodyPr>
          <a:lstStyle/>
          <a:p>
            <a:pPr>
              <a:spcBef>
                <a:spcPts val="400"/>
              </a:spcBef>
              <a:spcAft>
                <a:spcPts val="400"/>
              </a:spcAft>
            </a:pPr>
            <a:r>
              <a:rPr lang="en-US" sz="2400" dirty="0">
                <a:solidFill>
                  <a:srgbClr val="000000"/>
                </a:solidFill>
                <a:latin typeface="Arial"/>
                <a:cs typeface="Arial"/>
              </a:rPr>
              <a:t>26 schools, 12 school districts, and one county office of education honored </a:t>
            </a:r>
            <a:endParaRPr lang="en-US" dirty="0"/>
          </a:p>
          <a:p>
            <a:pPr>
              <a:spcBef>
                <a:spcPts val="400"/>
              </a:spcBef>
              <a:spcAft>
                <a:spcPts val="400"/>
              </a:spcAft>
            </a:pPr>
            <a:r>
              <a:rPr lang="en-US" sz="2400" dirty="0">
                <a:solidFill>
                  <a:srgbClr val="000000"/>
                </a:solidFill>
                <a:latin typeface="Arial"/>
                <a:cs typeface="Arial"/>
              </a:rPr>
              <a:t>Five earned the highest distinction of "Green Achiever":</a:t>
            </a:r>
          </a:p>
          <a:p>
            <a:pPr lvl="1">
              <a:spcBef>
                <a:spcPts val="400"/>
              </a:spcBef>
              <a:spcAft>
                <a:spcPts val="400"/>
              </a:spcAft>
            </a:pPr>
            <a:r>
              <a:rPr lang="en-US" dirty="0">
                <a:solidFill>
                  <a:srgbClr val="000000"/>
                </a:solidFill>
                <a:latin typeface="Arial"/>
                <a:cs typeface="Arial"/>
              </a:rPr>
              <a:t>Captain Leland F. Norton Elementary, San Bernardino City Unified School, District, San Bernardino County</a:t>
            </a:r>
            <a:endParaRPr lang="en-US" dirty="0"/>
          </a:p>
          <a:p>
            <a:pPr lvl="1">
              <a:spcBef>
                <a:spcPts val="400"/>
              </a:spcBef>
              <a:spcAft>
                <a:spcPts val="400"/>
              </a:spcAft>
            </a:pPr>
            <a:r>
              <a:rPr lang="en-US" dirty="0">
                <a:solidFill>
                  <a:srgbClr val="000000"/>
                </a:solidFill>
                <a:latin typeface="Arial"/>
                <a:cs typeface="Arial"/>
              </a:rPr>
              <a:t>Joaquin Moraga Intermediate, Moraga School District, Contra Costa County</a:t>
            </a:r>
          </a:p>
          <a:p>
            <a:pPr lvl="1">
              <a:spcBef>
                <a:spcPts val="400"/>
              </a:spcBef>
              <a:spcAft>
                <a:spcPts val="400"/>
              </a:spcAft>
            </a:pPr>
            <a:r>
              <a:rPr lang="en-US" dirty="0">
                <a:solidFill>
                  <a:srgbClr val="000000"/>
                </a:solidFill>
                <a:latin typeface="Arial"/>
                <a:cs typeface="Arial"/>
              </a:rPr>
              <a:t>National School District, San Diego County</a:t>
            </a:r>
          </a:p>
          <a:p>
            <a:pPr lvl="1">
              <a:spcBef>
                <a:spcPts val="400"/>
              </a:spcBef>
              <a:spcAft>
                <a:spcPts val="400"/>
              </a:spcAft>
            </a:pPr>
            <a:r>
              <a:rPr lang="en-US" dirty="0">
                <a:solidFill>
                  <a:srgbClr val="000000"/>
                </a:solidFill>
                <a:latin typeface="Arial"/>
                <a:cs typeface="Arial"/>
              </a:rPr>
              <a:t>Ravenswood City School District, San Mateo County</a:t>
            </a:r>
          </a:p>
          <a:p>
            <a:pPr lvl="1">
              <a:spcBef>
                <a:spcPts val="400"/>
              </a:spcBef>
              <a:spcAft>
                <a:spcPts val="400"/>
              </a:spcAft>
            </a:pPr>
            <a:r>
              <a:rPr lang="en-US" dirty="0">
                <a:solidFill>
                  <a:srgbClr val="000000"/>
                </a:solidFill>
                <a:latin typeface="Arial"/>
                <a:cs typeface="Arial"/>
              </a:rPr>
              <a:t>Lycée Français de San Francisco (Private), San Francisco County</a:t>
            </a:r>
          </a:p>
        </p:txBody>
      </p:sp>
      <p:pic>
        <p:nvPicPr>
          <p:cNvPr id="5" name="Content Placeholder 4" descr="California Green Ribbon Schools logo">
            <a:extLst>
              <a:ext uri="{FF2B5EF4-FFF2-40B4-BE49-F238E27FC236}">
                <a16:creationId xmlns:a16="http://schemas.microsoft.com/office/drawing/2014/main" id="{54E85811-AC7E-3C20-E411-E94A56500745}"/>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tretch>
            <a:fillRect/>
          </a:stretch>
        </p:blipFill>
        <p:spPr>
          <a:xfrm>
            <a:off x="9181677" y="4059319"/>
            <a:ext cx="2369009" cy="1360439"/>
          </a:xfrm>
          <a:prstGeom prst="rect">
            <a:avLst/>
          </a:prstGeom>
        </p:spPr>
      </p:pic>
    </p:spTree>
    <p:extLst>
      <p:ext uri="{BB962C8B-B14F-4D97-AF65-F5344CB8AC3E}">
        <p14:creationId xmlns:p14="http://schemas.microsoft.com/office/powerpoint/2010/main" val="425902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25E58F-7690-8D13-4D8D-944540392C47}"/>
              </a:ext>
            </a:extLst>
          </p:cNvPr>
          <p:cNvSpPr>
            <a:spLocks noGrp="1"/>
          </p:cNvSpPr>
          <p:nvPr>
            <p:ph type="title"/>
          </p:nvPr>
        </p:nvSpPr>
        <p:spPr/>
        <p:txBody>
          <a:bodyPr/>
          <a:lstStyle/>
          <a:p>
            <a:r>
              <a:rPr lang="en-US" dirty="0"/>
              <a:t>Federal Updates</a:t>
            </a:r>
          </a:p>
        </p:txBody>
      </p:sp>
    </p:spTree>
    <p:extLst>
      <p:ext uri="{BB962C8B-B14F-4D97-AF65-F5344CB8AC3E}">
        <p14:creationId xmlns:p14="http://schemas.microsoft.com/office/powerpoint/2010/main" val="2720532392"/>
      </p:ext>
    </p:extLst>
  </p:cSld>
  <p:clrMapOvr>
    <a:masterClrMapping/>
  </p:clrMapOvr>
</p:sld>
</file>

<file path=ppt/theme/theme1.xml><?xml version="1.0" encoding="utf-8"?>
<a:theme xmlns:a="http://schemas.openxmlformats.org/drawingml/2006/main" name="Official NSD PowerPoint Template">
  <a:themeElements>
    <a:clrScheme name="Custom 1">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NSD Regula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SD Elements">
  <a:themeElements>
    <a:clrScheme name="NSD Color Palette">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2505</Words>
  <Application>Microsoft Office PowerPoint</Application>
  <PresentationFormat>Widescreen</PresentationFormat>
  <Paragraphs>271</Paragraphs>
  <Slides>48</Slides>
  <Notes>26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Avenir Next</vt:lpstr>
      <vt:lpstr>Aptos</vt:lpstr>
      <vt:lpstr>Avenir Next Medium</vt:lpstr>
      <vt:lpstr>Arial</vt:lpstr>
      <vt:lpstr>Avenir Next Heavy</vt:lpstr>
      <vt:lpstr>Calibri</vt:lpstr>
      <vt:lpstr>Arial Bold</vt:lpstr>
      <vt:lpstr>Courier New</vt:lpstr>
      <vt:lpstr>Official NSD PowerPoint Template</vt:lpstr>
      <vt:lpstr>NSD Elements</vt:lpstr>
      <vt:lpstr>Office Theme</vt:lpstr>
      <vt:lpstr>Tuesday at 2 School Nutrition Town Hall</vt:lpstr>
      <vt:lpstr>Town Hall at a Glance</vt:lpstr>
      <vt:lpstr>School Nutrition Program Spotlight</vt:lpstr>
      <vt:lpstr>San Juan Unified School District - Prioritizing Locally Grown Ingredients</vt:lpstr>
      <vt:lpstr>Celebrating California’s School Meals Photo Contest –Winners (1)</vt:lpstr>
      <vt:lpstr>Celebrating California’s School Meals Photo Contest – Winners (2)</vt:lpstr>
      <vt:lpstr>Celebrating California’s School Meals Photo Contest – Cafeteria Creations</vt:lpstr>
      <vt:lpstr>2026 Green Ribbon Schools Awardees</vt:lpstr>
      <vt:lpstr>Federal Updates</vt:lpstr>
      <vt:lpstr>U.S. Department of Agriculture (USDA) Release Memo Addressing 2025–2030 Dietary Guidelines for Americans</vt:lpstr>
      <vt:lpstr>Reminder: Food Allergy Requirements</vt:lpstr>
      <vt:lpstr>Food Recovery and Organic Waste Requirements</vt:lpstr>
      <vt:lpstr>Senate Bill (SB) 1383 Organic Waste Local Educational Agency Requirements </vt:lpstr>
      <vt:lpstr>Food Donation Options, Resources &amp; Guidance </vt:lpstr>
      <vt:lpstr>Food Recovery and School Pantry Program</vt:lpstr>
      <vt:lpstr>Partnering to Advance Student Health and Wellbeing, Environmental Stewardship, and SB 1383 Compliance</vt:lpstr>
      <vt:lpstr>Who We Are and What We Do</vt:lpstr>
      <vt:lpstr>Why Food Recovery Matters For Schools</vt:lpstr>
      <vt:lpstr>Health and Academic Impact</vt:lpstr>
      <vt:lpstr>Family Safety and Security</vt:lpstr>
      <vt:lpstr>Environmental Impact</vt:lpstr>
      <vt:lpstr>How White Pony Express (WPE) Ensures  Compliance and Safety</vt:lpstr>
      <vt:lpstr>Simple, Flexible Partnership Model</vt:lpstr>
      <vt:lpstr>Closing the Loop: Our School Pantry Program</vt:lpstr>
      <vt:lpstr>Shared Mission and Call to Action</vt:lpstr>
      <vt:lpstr>WPE School Pantries</vt:lpstr>
      <vt:lpstr>WPE School Donors</vt:lpstr>
      <vt:lpstr>WPE Contact Information and Resources</vt:lpstr>
      <vt:lpstr>Operational Reminders</vt:lpstr>
      <vt:lpstr>Meal Service Options During Unanticipated School Closures (1)</vt:lpstr>
      <vt:lpstr>Meal Service Options During Unanticipated School Closures (2)</vt:lpstr>
      <vt:lpstr>Meal Service Options During Unanticipated School Closures (3)</vt:lpstr>
      <vt:lpstr>Meal Service Options During Unanticipated School Closures: Resources</vt:lpstr>
      <vt:lpstr>Maximizing USDA Foods Entitlement: USDA Foods Ordering for School Year (SY) 2026–27</vt:lpstr>
      <vt:lpstr>Maximizing USDA Foods Entitlement: Department of Defense (DoD) Fresh Entitlement Reminders</vt:lpstr>
      <vt:lpstr>Test Your Knowledge</vt:lpstr>
      <vt:lpstr>Test Your Knowledge–Answer</vt:lpstr>
      <vt:lpstr>Resources and Other Announcements</vt:lpstr>
      <vt:lpstr>Celebration Dates</vt:lpstr>
      <vt:lpstr>Webinar: Competitive Foods-Charter Elementary, Middle, and High School Requirements</vt:lpstr>
      <vt:lpstr>Webinar: Honoring Cultural Food Preferences in School Nutrition Programs</vt:lpstr>
      <vt:lpstr>Webinar: Rural Non-congregate Meal Service </vt:lpstr>
      <vt:lpstr>Webinar: 2026 SUN Bucks</vt:lpstr>
      <vt:lpstr>Friends of the Earth Plant-based Webinar Series</vt:lpstr>
      <vt:lpstr>Grant Opportunity: No Kid Hungry</vt:lpstr>
      <vt:lpstr>Tuesday at 2 Town Hall Schedule Held on the fourth Tuesday of the month</vt:lpstr>
      <vt:lpstr>Professional Standards Crediting Information</vt:lpstr>
      <vt:lpstr>THIS INSTITUTION IS AN  EQUAL OPPORTUNITY PROVIDER.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24, 2026 Tuesday at 2 Town Hall Slides - Nutrition (CA Dept of Education)</dc:title>
  <dc:subject>The PowerPoint includes district spotlights and state and federal school nutrition program updates as presented during the 2/24/26 Town Hall.</dc:subject>
  <dc:creator/>
  <cp:lastModifiedBy/>
  <cp:revision>1</cp:revision>
  <dcterms:created xsi:type="dcterms:W3CDTF">2026-05-20T21:17:13Z</dcterms:created>
  <dcterms:modified xsi:type="dcterms:W3CDTF">2026-05-20T21:49:09Z</dcterms:modified>
</cp:coreProperties>
</file>