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6" r:id="rId2"/>
    <p:sldMasterId id="2147483685" r:id="rId3"/>
  </p:sldMasterIdLst>
  <p:notesMasterIdLst>
    <p:notesMasterId r:id="rId42"/>
  </p:notesMasterIdLst>
  <p:sldIdLst>
    <p:sldId id="262" r:id="rId4"/>
    <p:sldId id="2106" r:id="rId5"/>
    <p:sldId id="1167" r:id="rId6"/>
    <p:sldId id="2107" r:id="rId7"/>
    <p:sldId id="2162" r:id="rId8"/>
    <p:sldId id="1169" r:id="rId9"/>
    <p:sldId id="2152" r:id="rId10"/>
    <p:sldId id="2145" r:id="rId11"/>
    <p:sldId id="2108" r:id="rId12"/>
    <p:sldId id="1170" r:id="rId13"/>
    <p:sldId id="2146" r:id="rId14"/>
    <p:sldId id="2160" r:id="rId15"/>
    <p:sldId id="2156" r:id="rId16"/>
    <p:sldId id="2110" r:id="rId17"/>
    <p:sldId id="2176" r:id="rId18"/>
    <p:sldId id="2155" r:id="rId19"/>
    <p:sldId id="2157" r:id="rId20"/>
    <p:sldId id="1171" r:id="rId21"/>
    <p:sldId id="2154" r:id="rId22"/>
    <p:sldId id="2065" r:id="rId23"/>
    <p:sldId id="2066" r:id="rId24"/>
    <p:sldId id="2180" r:id="rId25"/>
    <p:sldId id="2165" r:id="rId26"/>
    <p:sldId id="2166" r:id="rId27"/>
    <p:sldId id="1173" r:id="rId28"/>
    <p:sldId id="2142" r:id="rId29"/>
    <p:sldId id="2163" r:id="rId30"/>
    <p:sldId id="2186" r:id="rId31"/>
    <p:sldId id="2187" r:id="rId32"/>
    <p:sldId id="2158" r:id="rId33"/>
    <p:sldId id="2148" r:id="rId34"/>
    <p:sldId id="2147" r:id="rId35"/>
    <p:sldId id="2151" r:id="rId36"/>
    <p:sldId id="2185" r:id="rId37"/>
    <p:sldId id="1179" r:id="rId38"/>
    <p:sldId id="2177" r:id="rId39"/>
    <p:sldId id="1180" r:id="rId40"/>
    <p:sldId id="263" r:id="rId41"/>
  </p:sldIdLst>
  <p:sldSz cx="12192000" cy="6858000"/>
  <p:notesSz cx="6858000" cy="9144000"/>
  <p:embeddedFontLst>
    <p:embeddedFont>
      <p:font typeface="Arial Bold" panose="020B0704020202020204" pitchFamily="34" charset="0"/>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641"/>
    <a:srgbClr val="0563C1"/>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3DDEF-B8FA-463A-BA6B-0E7771E61A86}"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48297-902D-45B6-AE44-B3C4D1A23CC5}" type="slidenum">
              <a:rPr lang="en-US" smtClean="0"/>
              <a:t>‹#›</a:t>
            </a:fld>
            <a:endParaRPr lang="en-US"/>
          </a:p>
        </p:txBody>
      </p:sp>
    </p:spTree>
    <p:extLst>
      <p:ext uri="{BB962C8B-B14F-4D97-AF65-F5344CB8AC3E}">
        <p14:creationId xmlns:p14="http://schemas.microsoft.com/office/powerpoint/2010/main" val="12204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a:t>
            </a:fld>
            <a:endParaRPr lang="en-US"/>
          </a:p>
        </p:txBody>
      </p:sp>
    </p:spTree>
    <p:extLst>
      <p:ext uri="{BB962C8B-B14F-4D97-AF65-F5344CB8AC3E}">
        <p14:creationId xmlns:p14="http://schemas.microsoft.com/office/powerpoint/2010/main" val="426722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16</a:t>
            </a:fld>
            <a:endParaRPr lang="en-US"/>
          </a:p>
        </p:txBody>
      </p:sp>
    </p:spTree>
    <p:extLst>
      <p:ext uri="{BB962C8B-B14F-4D97-AF65-F5344CB8AC3E}">
        <p14:creationId xmlns:p14="http://schemas.microsoft.com/office/powerpoint/2010/main" val="301733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17</a:t>
            </a:fld>
            <a:endParaRPr lang="en-US"/>
          </a:p>
        </p:txBody>
      </p:sp>
    </p:spTree>
    <p:extLst>
      <p:ext uri="{BB962C8B-B14F-4D97-AF65-F5344CB8AC3E}">
        <p14:creationId xmlns:p14="http://schemas.microsoft.com/office/powerpoint/2010/main" val="232208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19</a:t>
            </a:fld>
            <a:endParaRPr lang="en-US"/>
          </a:p>
        </p:txBody>
      </p:sp>
    </p:spTree>
    <p:extLst>
      <p:ext uri="{BB962C8B-B14F-4D97-AF65-F5344CB8AC3E}">
        <p14:creationId xmlns:p14="http://schemas.microsoft.com/office/powerpoint/2010/main" val="346474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20</a:t>
            </a:fld>
            <a:endParaRPr lang="en-US"/>
          </a:p>
        </p:txBody>
      </p:sp>
    </p:spTree>
    <p:extLst>
      <p:ext uri="{BB962C8B-B14F-4D97-AF65-F5344CB8AC3E}">
        <p14:creationId xmlns:p14="http://schemas.microsoft.com/office/powerpoint/2010/main" val="135380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DE6D-091C-D393-CC80-51519C0E6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A133E-FBD6-20CC-8F35-23D5C083AF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F19651-93F1-116D-4337-74EA0D602800}"/>
              </a:ext>
            </a:extLst>
          </p:cNvPr>
          <p:cNvSpPr>
            <a:spLocks noGrp="1"/>
          </p:cNvSpPr>
          <p:nvPr>
            <p:ph type="body" idx="1"/>
          </p:nvPr>
        </p:nvSpPr>
        <p:spPr/>
        <p:txBody>
          <a:bodyPr/>
          <a:lstStyle/>
          <a:p>
            <a:endParaRPr lang="en-US" dirty="0">
              <a:solidFill>
                <a:srgbClr val="212121"/>
              </a:solidFill>
            </a:endParaRPr>
          </a:p>
        </p:txBody>
      </p:sp>
      <p:sp>
        <p:nvSpPr>
          <p:cNvPr id="4" name="Slide Number Placeholder 3">
            <a:extLst>
              <a:ext uri="{FF2B5EF4-FFF2-40B4-BE49-F238E27FC236}">
                <a16:creationId xmlns:a16="http://schemas.microsoft.com/office/drawing/2014/main" id="{50937396-7CE7-4B6D-912A-FC05D41C490D}"/>
              </a:ext>
            </a:extLst>
          </p:cNvPr>
          <p:cNvSpPr>
            <a:spLocks noGrp="1"/>
          </p:cNvSpPr>
          <p:nvPr>
            <p:ph type="sldNum" sz="quarter" idx="5"/>
          </p:nvPr>
        </p:nvSpPr>
        <p:spPr/>
        <p:txBody>
          <a:bodyPr/>
          <a:lstStyle/>
          <a:p>
            <a:fld id="{3EC48297-902D-45B6-AE44-B3C4D1A23CC5}" type="slidenum">
              <a:rPr lang="en-US" smtClean="0"/>
              <a:t>21</a:t>
            </a:fld>
            <a:endParaRPr lang="en-US"/>
          </a:p>
        </p:txBody>
      </p:sp>
    </p:spTree>
    <p:extLst>
      <p:ext uri="{BB962C8B-B14F-4D97-AF65-F5344CB8AC3E}">
        <p14:creationId xmlns:p14="http://schemas.microsoft.com/office/powerpoint/2010/main" val="39712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a:xfrm>
            <a:off x="215900" y="4337050"/>
            <a:ext cx="6220190" cy="4315631"/>
          </a:xfrm>
        </p:spPr>
        <p:txBody>
          <a:bodyPr/>
          <a:lstStyle/>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FA159E-F5E3-4A14-A9C0-62A99ACC2027}" type="slidenum">
              <a:rPr lang="en-US" smtClean="0"/>
              <a:t>23</a:t>
            </a:fld>
            <a:endParaRPr lang="en-US"/>
          </a:p>
        </p:txBody>
      </p:sp>
    </p:spTree>
    <p:extLst>
      <p:ext uri="{BB962C8B-B14F-4D97-AF65-F5344CB8AC3E}">
        <p14:creationId xmlns:p14="http://schemas.microsoft.com/office/powerpoint/2010/main" val="402048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5"/>
          </p:nvPr>
        </p:nvSpPr>
        <p:spPr/>
        <p:txBody>
          <a:bodyPr/>
          <a:lstStyle/>
          <a:p>
            <a:fld id="{C89F6EA2-04EB-470C-ADD7-57006A003F47}" type="slidenum">
              <a:rPr lang="en-US" smtClean="0"/>
              <a:t>24</a:t>
            </a:fld>
            <a:endParaRPr lang="en-US"/>
          </a:p>
        </p:txBody>
      </p:sp>
    </p:spTree>
    <p:extLst>
      <p:ext uri="{BB962C8B-B14F-4D97-AF65-F5344CB8AC3E}">
        <p14:creationId xmlns:p14="http://schemas.microsoft.com/office/powerpoint/2010/main" val="1445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26</a:t>
            </a:fld>
            <a:endParaRPr lang="en-US"/>
          </a:p>
        </p:txBody>
      </p:sp>
    </p:spTree>
    <p:extLst>
      <p:ext uri="{BB962C8B-B14F-4D97-AF65-F5344CB8AC3E}">
        <p14:creationId xmlns:p14="http://schemas.microsoft.com/office/powerpoint/2010/main" val="226354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27</a:t>
            </a:fld>
            <a:endParaRPr lang="en-US"/>
          </a:p>
        </p:txBody>
      </p:sp>
    </p:spTree>
    <p:extLst>
      <p:ext uri="{BB962C8B-B14F-4D97-AF65-F5344CB8AC3E}">
        <p14:creationId xmlns:p14="http://schemas.microsoft.com/office/powerpoint/2010/main" val="190983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30</a:t>
            </a:fld>
            <a:endParaRPr lang="en-US"/>
          </a:p>
        </p:txBody>
      </p:sp>
    </p:spTree>
    <p:extLst>
      <p:ext uri="{BB962C8B-B14F-4D97-AF65-F5344CB8AC3E}">
        <p14:creationId xmlns:p14="http://schemas.microsoft.com/office/powerpoint/2010/main" val="421833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800"/>
              </a:spcBef>
              <a:spcAft>
                <a:spcPts val="800"/>
              </a:spcAft>
              <a:buFont typeface="Arial"/>
              <a:buNone/>
            </a:pPr>
            <a:endParaRPr lang="en-US" dirty="0">
              <a:solidFill>
                <a:srgbClr val="162320"/>
              </a:solidFill>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5</a:t>
            </a:fld>
            <a:endParaRPr lang="en-US"/>
          </a:p>
        </p:txBody>
      </p:sp>
    </p:spTree>
    <p:extLst>
      <p:ext uri="{BB962C8B-B14F-4D97-AF65-F5344CB8AC3E}">
        <p14:creationId xmlns:p14="http://schemas.microsoft.com/office/powerpoint/2010/main" val="4226319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800"/>
              </a:spcBef>
              <a:spcAft>
                <a:spcPts val="800"/>
              </a:spcAft>
              <a:buFont typeface="Arial"/>
              <a:buNone/>
            </a:pPr>
            <a:endParaRPr lang="en-US" dirty="0">
              <a:solidFill>
                <a:srgbClr val="162320"/>
              </a:solidFill>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31</a:t>
            </a:fld>
            <a:endParaRPr lang="en-US"/>
          </a:p>
        </p:txBody>
      </p:sp>
    </p:spTree>
    <p:extLst>
      <p:ext uri="{BB962C8B-B14F-4D97-AF65-F5344CB8AC3E}">
        <p14:creationId xmlns:p14="http://schemas.microsoft.com/office/powerpoint/2010/main" val="2244664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800"/>
              </a:spcBef>
              <a:spcAft>
                <a:spcPts val="1200"/>
              </a:spcAft>
              <a:buFont typeface="Arial"/>
              <a:buNone/>
            </a:pPr>
            <a:endParaRPr lang="en-US" dirty="0">
              <a:solidFill>
                <a:srgbClr val="202020"/>
              </a:solidFill>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32</a:t>
            </a:fld>
            <a:endParaRPr lang="en-US"/>
          </a:p>
        </p:txBody>
      </p:sp>
    </p:spTree>
    <p:extLst>
      <p:ext uri="{BB962C8B-B14F-4D97-AF65-F5344CB8AC3E}">
        <p14:creationId xmlns:p14="http://schemas.microsoft.com/office/powerpoint/2010/main" val="99971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33</a:t>
            </a:fld>
            <a:endParaRPr lang="en-US"/>
          </a:p>
        </p:txBody>
      </p:sp>
    </p:spTree>
    <p:extLst>
      <p:ext uri="{BB962C8B-B14F-4D97-AF65-F5344CB8AC3E}">
        <p14:creationId xmlns:p14="http://schemas.microsoft.com/office/powerpoint/2010/main" val="2394760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170E0-2F3E-F895-D32D-813CCD060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9E5F6-DD34-5E71-7C69-49E803469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FA2AB-C57A-1E24-946F-130B11FA3A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EDD6CA-ADBC-50A3-0F47-A4AADB5D7342}"/>
              </a:ext>
            </a:extLst>
          </p:cNvPr>
          <p:cNvSpPr>
            <a:spLocks noGrp="1"/>
          </p:cNvSpPr>
          <p:nvPr>
            <p:ph type="sldNum" sz="quarter" idx="5"/>
          </p:nvPr>
        </p:nvSpPr>
        <p:spPr/>
        <p:txBody>
          <a:bodyPr/>
          <a:lstStyle/>
          <a:p>
            <a:fld id="{3EC48297-902D-45B6-AE44-B3C4D1A23CC5}" type="slidenum">
              <a:rPr lang="en-US" smtClean="0"/>
              <a:t>34</a:t>
            </a:fld>
            <a:endParaRPr lang="en-US"/>
          </a:p>
        </p:txBody>
      </p:sp>
    </p:spTree>
    <p:extLst>
      <p:ext uri="{BB962C8B-B14F-4D97-AF65-F5344CB8AC3E}">
        <p14:creationId xmlns:p14="http://schemas.microsoft.com/office/powerpoint/2010/main" val="388521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D40B-49F0-7AD6-036B-593F71DA7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2627E-68D1-AF4E-65E4-8A040C4B7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F3FC2-72A7-3B85-7DC9-FF910DF3A818}"/>
              </a:ext>
            </a:extLst>
          </p:cNvPr>
          <p:cNvSpPr>
            <a:spLocks noGrp="1"/>
          </p:cNvSpPr>
          <p:nvPr>
            <p:ph type="body" idx="1"/>
          </p:nvPr>
        </p:nvSpPr>
        <p:spPr/>
        <p:txBody>
          <a:bodyPr/>
          <a:lstStyle/>
          <a:p>
            <a:pPr>
              <a:buFont typeface="Arial"/>
              <a:buNone/>
            </a:pPr>
            <a:endParaRPr lang="en-US" dirty="0">
              <a:latin typeface="Aptos"/>
              <a:ea typeface="Calibri"/>
              <a:cs typeface="Calibri"/>
            </a:endParaRPr>
          </a:p>
        </p:txBody>
      </p:sp>
      <p:sp>
        <p:nvSpPr>
          <p:cNvPr id="4" name="Slide Number Placeholder 3">
            <a:extLst>
              <a:ext uri="{FF2B5EF4-FFF2-40B4-BE49-F238E27FC236}">
                <a16:creationId xmlns:a16="http://schemas.microsoft.com/office/drawing/2014/main" id="{B6F79421-145D-F7BC-99EF-8AC44730E68C}"/>
              </a:ext>
            </a:extLst>
          </p:cNvPr>
          <p:cNvSpPr>
            <a:spLocks noGrp="1"/>
          </p:cNvSpPr>
          <p:nvPr>
            <p:ph type="sldNum" sz="quarter" idx="5"/>
          </p:nvPr>
        </p:nvSpPr>
        <p:spPr/>
        <p:txBody>
          <a:bodyPr/>
          <a:lstStyle/>
          <a:p>
            <a:fld id="{3EC48297-902D-45B6-AE44-B3C4D1A23CC5}" type="slidenum">
              <a:rPr lang="en-US" smtClean="0"/>
              <a:t>36</a:t>
            </a:fld>
            <a:endParaRPr lang="en-US"/>
          </a:p>
        </p:txBody>
      </p:sp>
    </p:spTree>
    <p:extLst>
      <p:ext uri="{BB962C8B-B14F-4D97-AF65-F5344CB8AC3E}">
        <p14:creationId xmlns:p14="http://schemas.microsoft.com/office/powerpoint/2010/main" val="426307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7</a:t>
            </a:fld>
            <a:endParaRPr lang="en-US"/>
          </a:p>
        </p:txBody>
      </p:sp>
    </p:spTree>
    <p:extLst>
      <p:ext uri="{BB962C8B-B14F-4D97-AF65-F5344CB8AC3E}">
        <p14:creationId xmlns:p14="http://schemas.microsoft.com/office/powerpoint/2010/main" val="326698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8</a:t>
            </a:fld>
            <a:endParaRPr lang="en-US"/>
          </a:p>
        </p:txBody>
      </p:sp>
    </p:spTree>
    <p:extLst>
      <p:ext uri="{BB962C8B-B14F-4D97-AF65-F5344CB8AC3E}">
        <p14:creationId xmlns:p14="http://schemas.microsoft.com/office/powerpoint/2010/main" val="137585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9</a:t>
            </a:fld>
            <a:endParaRPr lang="en-US"/>
          </a:p>
        </p:txBody>
      </p:sp>
    </p:spTree>
    <p:extLst>
      <p:ext uri="{BB962C8B-B14F-4D97-AF65-F5344CB8AC3E}">
        <p14:creationId xmlns:p14="http://schemas.microsoft.com/office/powerpoint/2010/main" val="257508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12</a:t>
            </a:fld>
            <a:endParaRPr lang="en-US"/>
          </a:p>
        </p:txBody>
      </p:sp>
    </p:spTree>
    <p:extLst>
      <p:ext uri="{BB962C8B-B14F-4D97-AF65-F5344CB8AC3E}">
        <p14:creationId xmlns:p14="http://schemas.microsoft.com/office/powerpoint/2010/main" val="77040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13</a:t>
            </a:fld>
            <a:endParaRPr lang="en-US"/>
          </a:p>
        </p:txBody>
      </p:sp>
    </p:spTree>
    <p:extLst>
      <p:ext uri="{BB962C8B-B14F-4D97-AF65-F5344CB8AC3E}">
        <p14:creationId xmlns:p14="http://schemas.microsoft.com/office/powerpoint/2010/main" val="40333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14</a:t>
            </a:fld>
            <a:endParaRPr lang="en-US"/>
          </a:p>
        </p:txBody>
      </p:sp>
    </p:spTree>
    <p:extLst>
      <p:ext uri="{BB962C8B-B14F-4D97-AF65-F5344CB8AC3E}">
        <p14:creationId xmlns:p14="http://schemas.microsoft.com/office/powerpoint/2010/main" val="53747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95A75-9F8B-8BB2-0DD5-F4E90C3D0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C0870-B3BF-AF95-8848-C4E055238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0EE5C-D180-CA0E-10CA-ADE7F0DC48E2}"/>
              </a:ext>
            </a:extLst>
          </p:cNvPr>
          <p:cNvSpPr>
            <a:spLocks noGrp="1"/>
          </p:cNvSpPr>
          <p:nvPr>
            <p:ph type="body" idx="1"/>
          </p:nvPr>
        </p:nvSpPr>
        <p:spPr/>
        <p:txBody>
          <a:bodyPr/>
          <a:lstStyle/>
          <a:p>
            <a:pPr marL="0" indent="0">
              <a:buFont typeface="Arial"/>
              <a:buNone/>
            </a:pPr>
            <a:endParaRPr lang="en-US" dirty="0">
              <a:solidFill>
                <a:srgbClr val="2D4641"/>
              </a:solidFill>
            </a:endParaRPr>
          </a:p>
        </p:txBody>
      </p:sp>
      <p:sp>
        <p:nvSpPr>
          <p:cNvPr id="4" name="Slide Number Placeholder 3">
            <a:extLst>
              <a:ext uri="{FF2B5EF4-FFF2-40B4-BE49-F238E27FC236}">
                <a16:creationId xmlns:a16="http://schemas.microsoft.com/office/drawing/2014/main" id="{035AE015-C3DB-FE4B-29B2-32063EDF64FC}"/>
              </a:ext>
            </a:extLst>
          </p:cNvPr>
          <p:cNvSpPr>
            <a:spLocks noGrp="1"/>
          </p:cNvSpPr>
          <p:nvPr>
            <p:ph type="sldNum" sz="quarter" idx="5"/>
          </p:nvPr>
        </p:nvSpPr>
        <p:spPr/>
        <p:txBody>
          <a:bodyPr/>
          <a:lstStyle/>
          <a:p>
            <a:fld id="{3EC48297-902D-45B6-AE44-B3C4D1A23CC5}" type="slidenum">
              <a:rPr lang="en-US" smtClean="0"/>
              <a:t>15</a:t>
            </a:fld>
            <a:endParaRPr lang="en-US"/>
          </a:p>
        </p:txBody>
      </p:sp>
    </p:spTree>
    <p:extLst>
      <p:ext uri="{BB962C8B-B14F-4D97-AF65-F5344CB8AC3E}">
        <p14:creationId xmlns:p14="http://schemas.microsoft.com/office/powerpoint/2010/main" val="4113526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a:spLocks noGrp="1" noRot="1" noMove="1" noResize="1" noEditPoints="1" noAdjustHandles="1" noChangeArrowheads="1" noChangeShapeType="1"/>
          </p:cNvSpPr>
          <p:nvPr userDrawn="1"/>
        </p:nvSpPr>
        <p:spPr>
          <a:xfrm>
            <a:off x="838200" y="5422143"/>
            <a:ext cx="7290933" cy="761170"/>
          </a:xfrm>
          <a:prstGeom prst="rect">
            <a:avLst/>
          </a:prstGeom>
        </p:spPr>
        <p:txBody>
          <a:bodyPr wrap="square" lIns="0" tIns="0" rIns="0" bIns="0" rtlCol="0" anchor="t">
            <a:spAutoFit/>
          </a:bodyPr>
          <a:lstStyle/>
          <a:p>
            <a:pPr algn="l">
              <a:lnSpc>
                <a:spcPts val="3000"/>
              </a:lnSpc>
            </a:pPr>
            <a:r>
              <a:rPr lang="en-US" sz="240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Nutrition Services Division (NSD)</a:t>
            </a:r>
          </a:p>
          <a:p>
            <a:pPr algn="l">
              <a:lnSpc>
                <a:spcPts val="3000"/>
              </a:lnSpc>
            </a:pPr>
            <a:r>
              <a:rPr lang="en-US" sz="240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California Department of Education (CDE)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4/6/2026</a:t>
            </a:fld>
            <a:endParaRPr lang="en-US"/>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Tree>
    <p:extLst>
      <p:ext uri="{BB962C8B-B14F-4D97-AF65-F5344CB8AC3E}">
        <p14:creationId xmlns:p14="http://schemas.microsoft.com/office/powerpoint/2010/main" val="718844136"/>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3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2624927"/>
            <a:ext cx="5157787"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A297D-A887-93E4-921B-749CDF4E8FBC}"/>
              </a:ext>
            </a:extLst>
          </p:cNvPr>
          <p:cNvSpPr>
            <a:spLocks noGrp="1" noRot="1" noMove="1" noResize="1" noEditPoints="1" noAdjustHandles="1" noChangeArrowheads="1" noChangeShapeType="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noRot="1" noMove="1" noResize="1" noEditPoints="1" noAdjustHandles="1" noChangeArrowheads="1" noChangeShapeType="1"/>
          </p:cNvSpPr>
          <p:nvPr>
            <p:ph sz="quarter" idx="4"/>
          </p:nvPr>
        </p:nvSpPr>
        <p:spPr>
          <a:xfrm>
            <a:off x="6172200" y="2624927"/>
            <a:ext cx="5183188"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50664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25590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noRot="1" noMove="1" noResize="1" noEditPoints="1" noAdjustHandles="1" noChangeArrowheads="1" noChangeShapeType="1"/>
          </p:cNvSpPr>
          <p:nvPr>
            <p:ph sz="half" idx="18"/>
          </p:nvPr>
        </p:nvSpPr>
        <p:spPr>
          <a:xfrm>
            <a:off x="3506259"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4" name="Content Placeholder 3">
            <a:extLst>
              <a:ext uri="{FF2B5EF4-FFF2-40B4-BE49-F238E27FC236}">
                <a16:creationId xmlns:a16="http://schemas.microsoft.com/office/drawing/2014/main" id="{28CE0E48-2F28-207C-B20A-42C9252A2E8B}"/>
              </a:ext>
            </a:extLst>
          </p:cNvPr>
          <p:cNvSpPr>
            <a:spLocks noGrp="1" noRot="1" noMove="1" noResize="1" noEditPoints="1" noAdjustHandles="1" noChangeArrowheads="1" noChangeShapeType="1"/>
          </p:cNvSpPr>
          <p:nvPr>
            <p:ph sz="half" idx="20"/>
          </p:nvPr>
        </p:nvSpPr>
        <p:spPr>
          <a:xfrm>
            <a:off x="617273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6" name="Content Placeholder 3">
            <a:extLst>
              <a:ext uri="{FF2B5EF4-FFF2-40B4-BE49-F238E27FC236}">
                <a16:creationId xmlns:a16="http://schemas.microsoft.com/office/drawing/2014/main" id="{2089A23D-ACA4-0DBB-6556-B312E64183D1}"/>
              </a:ext>
            </a:extLst>
          </p:cNvPr>
          <p:cNvSpPr>
            <a:spLocks noGrp="1" noRot="1" noMove="1" noResize="1" noEditPoints="1" noAdjustHandles="1" noChangeArrowheads="1" noChangeShapeType="1"/>
          </p:cNvSpPr>
          <p:nvPr>
            <p:ph sz="half" idx="22"/>
          </p:nvPr>
        </p:nvSpPr>
        <p:spPr>
          <a:xfrm>
            <a:off x="883920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306077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6" name="Content Placeholder 3">
            <a:extLst>
              <a:ext uri="{FF2B5EF4-FFF2-40B4-BE49-F238E27FC236}">
                <a16:creationId xmlns:a16="http://schemas.microsoft.com/office/drawing/2014/main" id="{4FB66D9B-0D26-199F-4E0C-54C74AE3B131}"/>
              </a:ext>
            </a:extLst>
          </p:cNvPr>
          <p:cNvSpPr>
            <a:spLocks noGrp="1" noRot="1" noMove="1" noResize="1" noEditPoints="1" noAdjustHandles="1" noChangeArrowheads="1" noChangeShapeType="1"/>
          </p:cNvSpPr>
          <p:nvPr>
            <p:ph sz="half" idx="18"/>
          </p:nvPr>
        </p:nvSpPr>
        <p:spPr>
          <a:xfrm>
            <a:off x="4496594" y="18391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0" name="Content Placeholder 3">
            <a:extLst>
              <a:ext uri="{FF2B5EF4-FFF2-40B4-BE49-F238E27FC236}">
                <a16:creationId xmlns:a16="http://schemas.microsoft.com/office/drawing/2014/main" id="{E256C92E-E375-ECC3-6988-C33A526A0C71}"/>
              </a:ext>
            </a:extLst>
          </p:cNvPr>
          <p:cNvSpPr>
            <a:spLocks noGrp="1" noRot="1" noMove="1" noResize="1" noEditPoints="1" noAdjustHandles="1" noChangeArrowheads="1" noChangeShapeType="1"/>
          </p:cNvSpPr>
          <p:nvPr>
            <p:ph sz="half" idx="19"/>
          </p:nvPr>
        </p:nvSpPr>
        <p:spPr>
          <a:xfrm>
            <a:off x="8153400" y="183794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9599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9575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95513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6143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p:nvPr>
        </p:nvSpPr>
        <p:spPr>
          <a:xfrm>
            <a:off x="839788"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18" name="Text Placeholder 2">
            <a:extLst>
              <a:ext uri="{FF2B5EF4-FFF2-40B4-BE49-F238E27FC236}">
                <a16:creationId xmlns:a16="http://schemas.microsoft.com/office/drawing/2014/main" id="{5FF81FCC-C147-27D9-236A-7515C22EFA13}"/>
              </a:ext>
            </a:extLst>
          </p:cNvPr>
          <p:cNvSpPr>
            <a:spLocks noGrp="1" noRot="1" noMove="1" noResize="1" noEditPoints="1" noAdjustHandles="1" noChangeArrowheads="1" noChangeShapeType="1"/>
          </p:cNvSpPr>
          <p:nvPr>
            <p:ph type="body" idx="13"/>
          </p:nvPr>
        </p:nvSpPr>
        <p:spPr>
          <a:xfrm>
            <a:off x="4496594"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20" name="Text Placeholder 2">
            <a:extLst>
              <a:ext uri="{FF2B5EF4-FFF2-40B4-BE49-F238E27FC236}">
                <a16:creationId xmlns:a16="http://schemas.microsoft.com/office/drawing/2014/main" id="{0A729D12-62A4-4543-5729-21CB0101C5FD}"/>
              </a:ext>
            </a:extLst>
          </p:cNvPr>
          <p:cNvSpPr>
            <a:spLocks noGrp="1" noRot="1" noMove="1" noResize="1" noEditPoints="1" noAdjustHandles="1" noChangeArrowheads="1" noChangeShapeType="1"/>
          </p:cNvSpPr>
          <p:nvPr>
            <p:ph type="body" idx="15"/>
          </p:nvPr>
        </p:nvSpPr>
        <p:spPr>
          <a:xfrm>
            <a:off x="8153400"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1033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noRot="1" noMove="1" noResize="1" noEditPoints="1" noAdjustHandles="1" noChangeArrowheads="1" noChangeShapeType="1"/>
          </p:cNvSpPr>
          <p:nvPr>
            <p:ph type="body" sz="half" idx="2"/>
          </p:nvPr>
        </p:nvSpPr>
        <p:spPr>
          <a:xfrm>
            <a:off x="839788" y="1828800"/>
            <a:ext cx="3932237" cy="40401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noRot="1" noMove="1" noResize="1" noEditPoints="1" noAdjustHandles="1" noChangeArrowheads="1" noChangeShapeType="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D96AC8F4-FC85-2183-F545-136846FD9129}"/>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2241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atin typeface="Arial" panose="020B0604020202020204" pitchFamily="34" charset="0"/>
                <a:cs typeface="Arial" panose="020B0604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atin typeface="Arial" panose="020B0604020202020204" pitchFamily="34" charset="0"/>
                <a:cs typeface="Arial" panose="020B0604020202020204" pitchFamily="34" charset="0"/>
              </a:defRPr>
            </a:lvl1pPr>
            <a:lvl2pPr>
              <a:defRPr sz="28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88537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2465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0019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05141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b="0" dirty="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8200" y="3758637"/>
            <a:ext cx="10509250" cy="701675"/>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439147624"/>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Tree>
    <p:extLst>
      <p:ext uri="{BB962C8B-B14F-4D97-AF65-F5344CB8AC3E}">
        <p14:creationId xmlns:p14="http://schemas.microsoft.com/office/powerpoint/2010/main" val="62993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2844123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st">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p:cNvSpPr>
          <p:nvPr userDrawn="1"/>
        </p:nvSpPr>
        <p:spPr>
          <a:xfrm>
            <a:off x="2971800" y="2514600"/>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1" name="Text Placeholder 10">
            <a:extLst>
              <a:ext uri="{FF2B5EF4-FFF2-40B4-BE49-F238E27FC236}">
                <a16:creationId xmlns:a16="http://schemas.microsoft.com/office/drawing/2014/main" id="{ACCF0224-A183-4C32-BE0F-A6E0B07C0993}"/>
              </a:ext>
            </a:extLst>
          </p:cNvPr>
          <p:cNvSpPr>
            <a:spLocks noGrp="1"/>
          </p:cNvSpPr>
          <p:nvPr>
            <p:ph type="body" sz="quarter" idx="10" hasCustomPrompt="1"/>
          </p:nvPr>
        </p:nvSpPr>
        <p:spPr>
          <a:xfrm>
            <a:off x="2667000" y="4745880"/>
            <a:ext cx="7239000" cy="914400"/>
          </a:xfrm>
        </p:spPr>
        <p:txBody>
          <a:bodyPr>
            <a:noAutofit/>
          </a:bodyPr>
          <a:lstStyle>
            <a:lvl1pPr algn="ctr">
              <a:spcBef>
                <a:spcPts val="0"/>
              </a:spcBef>
              <a:spcAft>
                <a:spcPts val="0"/>
              </a:spcAft>
              <a:buNone/>
              <a:defRPr sz="2400" b="1"/>
            </a:lvl1pPr>
          </a:lstStyle>
          <a:p>
            <a:pPr lvl="0"/>
            <a:r>
              <a:rPr lang="en-US" dirty="0"/>
              <a:t>THIS INSTITUTION IS AN </a:t>
            </a:r>
          </a:p>
          <a:p>
            <a:pPr lvl="0"/>
            <a:r>
              <a:rPr lang="en-US" dirty="0"/>
              <a:t>EQUAL OPPORTUNITY PROVIDER.</a:t>
            </a:r>
          </a:p>
        </p:txBody>
      </p:sp>
    </p:spTree>
    <p:extLst>
      <p:ext uri="{BB962C8B-B14F-4D97-AF65-F5344CB8AC3E}">
        <p14:creationId xmlns:p14="http://schemas.microsoft.com/office/powerpoint/2010/main" val="38899915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SD Logos ">
    <p:bg>
      <p:bgPr>
        <a:solidFill>
          <a:srgbClr val="FFFFFF"/>
        </a:solidFill>
        <a:effectLst/>
      </p:bgPr>
    </p:bg>
    <p:spTree>
      <p:nvGrpSpPr>
        <p:cNvPr id="1" name=""/>
        <p:cNvGrpSpPr/>
        <p:nvPr/>
      </p:nvGrpSpPr>
      <p:grpSpPr>
        <a:xfrm>
          <a:off x="0" y="0"/>
          <a:ext cx="0" cy="0"/>
          <a:chOff x="0" y="0"/>
          <a:chExt cx="0" cy="0"/>
        </a:xfrm>
      </p:grpSpPr>
      <p:pic>
        <p:nvPicPr>
          <p:cNvPr id="11" name="NSD Logo - Black and White" descr="A group of black and white logos&#10;&#10;Description automatically generated">
            <a:extLst>
              <a:ext uri="{FF2B5EF4-FFF2-40B4-BE49-F238E27FC236}">
                <a16:creationId xmlns:a16="http://schemas.microsoft.com/office/drawing/2014/main" id="{6C91FA60-3839-DFAD-B55A-6F99F2A8D7D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85801" y="3733800"/>
            <a:ext cx="3975884" cy="2218612"/>
          </a:xfrm>
          <a:prstGeom prst="rect">
            <a:avLst/>
          </a:prstGeom>
        </p:spPr>
      </p:pic>
      <p:pic>
        <p:nvPicPr>
          <p:cNvPr id="13" name="NSD Logo - Minimal" descr="A group of green and black logos&#10;&#10;Description automatically generated">
            <a:extLst>
              <a:ext uri="{FF2B5EF4-FFF2-40B4-BE49-F238E27FC236}">
                <a16:creationId xmlns:a16="http://schemas.microsoft.com/office/drawing/2014/main" id="{EE6BEC11-A610-20A1-2562-5D00D5B0813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85801" y="838200"/>
            <a:ext cx="3962400" cy="2115600"/>
          </a:xfrm>
          <a:prstGeom prst="rect">
            <a:avLst/>
          </a:prstGeom>
        </p:spPr>
      </p:pic>
      <p:pic>
        <p:nvPicPr>
          <p:cNvPr id="3" name="NSD Logo 2025" descr="A group of fruit with letters&#10;&#10;AI-generated content may be incorrect.">
            <a:extLst>
              <a:ext uri="{FF2B5EF4-FFF2-40B4-BE49-F238E27FC236}">
                <a16:creationId xmlns:a16="http://schemas.microsoft.com/office/drawing/2014/main" id="{7218C07D-7F79-130D-48D9-24DD7C06BA0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152400" y="1665728"/>
            <a:ext cx="6595885" cy="3526543"/>
          </a:xfrm>
          <a:prstGeom prst="rect">
            <a:avLst/>
          </a:prstGeom>
        </p:spPr>
      </p:pic>
    </p:spTree>
    <p:extLst>
      <p:ext uri="{BB962C8B-B14F-4D97-AF65-F5344CB8AC3E}">
        <p14:creationId xmlns:p14="http://schemas.microsoft.com/office/powerpoint/2010/main" val="169953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D Icons">
    <p:bg>
      <p:bgPr>
        <a:solidFill>
          <a:srgbClr val="FFFFFF"/>
        </a:solidFill>
        <a:effectLst/>
      </p:bgPr>
    </p:bg>
    <p:spTree>
      <p:nvGrpSpPr>
        <p:cNvPr id="1" name=""/>
        <p:cNvGrpSpPr/>
        <p:nvPr/>
      </p:nvGrpSpPr>
      <p:grpSpPr>
        <a:xfrm>
          <a:off x="0" y="0"/>
          <a:ext cx="0" cy="0"/>
          <a:chOff x="0" y="0"/>
          <a:chExt cx="0" cy="0"/>
        </a:xfrm>
      </p:grpSpPr>
      <p:pic>
        <p:nvPicPr>
          <p:cNvPr id="7" name="The Leaf - Full" descr="A green and black logo&#10;&#10;Description automatically generated">
            <a:extLst>
              <a:ext uri="{FF2B5EF4-FFF2-40B4-BE49-F238E27FC236}">
                <a16:creationId xmlns:a16="http://schemas.microsoft.com/office/drawing/2014/main" id="{0B76C0A8-D618-3BD9-A43F-530471D70B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81201" y="2527547"/>
            <a:ext cx="4212336" cy="2153190"/>
          </a:xfrm>
          <a:prstGeom prst="rect">
            <a:avLst/>
          </a:prstGeom>
        </p:spPr>
      </p:pic>
      <p:pic>
        <p:nvPicPr>
          <p:cNvPr id="9" name="The Leaf - Flat" descr="A green leaf on a black background&#10;&#10;Description automatically generated">
            <a:extLst>
              <a:ext uri="{FF2B5EF4-FFF2-40B4-BE49-F238E27FC236}">
                <a16:creationId xmlns:a16="http://schemas.microsoft.com/office/drawing/2014/main" id="{EE74A140-4B6C-B89C-4ED8-6A7A86DAE6B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981201" y="1462577"/>
            <a:ext cx="1621539" cy="832106"/>
          </a:xfrm>
          <a:prstGeom prst="rect">
            <a:avLst/>
          </a:prstGeom>
        </p:spPr>
      </p:pic>
      <p:pic>
        <p:nvPicPr>
          <p:cNvPr id="11" name="The Leaf - Flat White" descr="A white crown on a black background&#10;&#10;Description automatically generated">
            <a:extLst>
              <a:ext uri="{FF2B5EF4-FFF2-40B4-BE49-F238E27FC236}">
                <a16:creationId xmlns:a16="http://schemas.microsoft.com/office/drawing/2014/main" id="{70D6C60D-962C-4B68-855B-D100A1E1EC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63927" y="1815784"/>
            <a:ext cx="512065" cy="265177"/>
          </a:xfrm>
          <a:prstGeom prst="rect">
            <a:avLst/>
          </a:prstGeom>
        </p:spPr>
      </p:pic>
      <p:pic>
        <p:nvPicPr>
          <p:cNvPr id="13" name="The Leaf - Outlined" descr="A black and gold crown&#10;&#10;Description automatically generated">
            <a:extLst>
              <a:ext uri="{FF2B5EF4-FFF2-40B4-BE49-F238E27FC236}">
                <a16:creationId xmlns:a16="http://schemas.microsoft.com/office/drawing/2014/main" id="{08DCFBD6-C953-C964-D19D-5DEF8934283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464038" y="2552144"/>
            <a:ext cx="688849" cy="359665"/>
          </a:xfrm>
          <a:prstGeom prst="rect">
            <a:avLst/>
          </a:prstGeom>
        </p:spPr>
      </p:pic>
      <p:pic>
        <p:nvPicPr>
          <p:cNvPr id="15" name="The Leaf - Dark Flat" descr="A green leaf on a black background&#10;&#10;Description automatically generated">
            <a:extLst>
              <a:ext uri="{FF2B5EF4-FFF2-40B4-BE49-F238E27FC236}">
                <a16:creationId xmlns:a16="http://schemas.microsoft.com/office/drawing/2014/main" id="{7CDEE7DC-A203-5DF2-5C16-50B39145196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406125" y="2988104"/>
            <a:ext cx="804674" cy="411481"/>
          </a:xfrm>
          <a:prstGeom prst="rect">
            <a:avLst/>
          </a:prstGeom>
        </p:spPr>
      </p:pic>
      <p:pic>
        <p:nvPicPr>
          <p:cNvPr id="6" name="NSD Icon" descr="A yellow circle with black background&#10;&#10;Description automatically generated">
            <a:extLst>
              <a:ext uri="{FF2B5EF4-FFF2-40B4-BE49-F238E27FC236}">
                <a16:creationId xmlns:a16="http://schemas.microsoft.com/office/drawing/2014/main" id="{C5B815EB-B305-B611-8031-C5FF4538C6B8}"/>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7795629" y="3976648"/>
            <a:ext cx="2415170" cy="704089"/>
          </a:xfrm>
          <a:prstGeom prst="rect">
            <a:avLst/>
          </a:prstGeom>
        </p:spPr>
      </p:pic>
      <p:sp>
        <p:nvSpPr>
          <p:cNvPr id="2" name="NSD - The Leaf Icon">
            <a:extLst>
              <a:ext uri="{FF2B5EF4-FFF2-40B4-BE49-F238E27FC236}">
                <a16:creationId xmlns:a16="http://schemas.microsoft.com/office/drawing/2014/main" id="{C076C904-30C4-DF37-55CE-8476E27802EB}"/>
              </a:ext>
            </a:extLst>
          </p:cNvPr>
          <p:cNvSpPr/>
          <p:nvPr userDrawn="1"/>
        </p:nvSpPr>
        <p:spPr>
          <a:xfrm>
            <a:off x="9509753" y="2157256"/>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8" cstate="screen">
              <a:extLst>
                <a:ext uri="{28A0092B-C50C-407E-A947-70E740481C1C}">
                  <a14:useLocalDpi xmlns:a14="http://schemas.microsoft.com/office/drawing/2010/main" val="0"/>
                </a:ext>
              </a:extLst>
            </a:blip>
            <a:stretch>
              <a:fillRect/>
            </a:stretch>
          </a:blipFill>
        </p:spPr>
        <p:txBody>
          <a:bodyPr/>
          <a:lstStyle/>
          <a:p>
            <a:endParaRPr lang="en-US"/>
          </a:p>
        </p:txBody>
      </p:sp>
    </p:spTree>
    <p:extLst>
      <p:ext uri="{BB962C8B-B14F-4D97-AF65-F5344CB8AC3E}">
        <p14:creationId xmlns:p14="http://schemas.microsoft.com/office/powerpoint/2010/main" val="2831047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1 -  Leaf (NO TEXTS ALLOWED)">
    <p:bg>
      <p:bgPr>
        <a:pattFill prst="dotDmnd">
          <a:fgClr>
            <a:srgbClr val="D6A852"/>
          </a:fgClr>
          <a:bgClr>
            <a:schemeClr val="bg1"/>
          </a:bgClr>
        </a:pattFill>
        <a:effectLst/>
      </p:bgPr>
    </p:bg>
    <p:spTree>
      <p:nvGrpSpPr>
        <p:cNvPr id="1" name=""/>
        <p:cNvGrpSpPr/>
        <p:nvPr/>
      </p:nvGrpSpPr>
      <p:grpSpPr>
        <a:xfrm>
          <a:off x="0" y="0"/>
          <a:ext cx="0" cy="0"/>
          <a:chOff x="0" y="0"/>
          <a:chExt cx="0" cy="0"/>
        </a:xfrm>
      </p:grpSpPr>
      <p:pic>
        <p:nvPicPr>
          <p:cNvPr id="3" name="The Leaf - Full" descr="A green and black logo&#10;&#10;Description automatically generated">
            <a:extLst>
              <a:ext uri="{FF2B5EF4-FFF2-40B4-BE49-F238E27FC236}">
                <a16:creationId xmlns:a16="http://schemas.microsoft.com/office/drawing/2014/main" id="{EF0EC2A5-EA5B-8C04-CB40-31BFAE624C9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264075" y="2895600"/>
            <a:ext cx="1663850" cy="850500"/>
          </a:xfrm>
          <a:prstGeom prst="rect">
            <a:avLst/>
          </a:prstGeom>
        </p:spPr>
      </p:pic>
    </p:spTree>
    <p:extLst>
      <p:ext uri="{BB962C8B-B14F-4D97-AF65-F5344CB8AC3E}">
        <p14:creationId xmlns:p14="http://schemas.microsoft.com/office/powerpoint/2010/main" val="4254650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2 - Core (NO TEXTS ALLOWED)">
    <p:bg>
      <p:bgPr>
        <a:pattFill prst="pct90">
          <a:fgClr>
            <a:srgbClr val="D6A852"/>
          </a:fgClr>
          <a:bgClr>
            <a:schemeClr val="bg1"/>
          </a:bgClr>
        </a:pattFill>
        <a:effectLst/>
      </p:bgPr>
    </p:bg>
    <p:spTree>
      <p:nvGrpSpPr>
        <p:cNvPr id="1" name=""/>
        <p:cNvGrpSpPr/>
        <p:nvPr/>
      </p:nvGrpSpPr>
      <p:grpSpPr>
        <a:xfrm>
          <a:off x="0" y="0"/>
          <a:ext cx="0" cy="0"/>
          <a:chOff x="0" y="0"/>
          <a:chExt cx="0" cy="0"/>
        </a:xfrm>
      </p:grpSpPr>
      <p:pic>
        <p:nvPicPr>
          <p:cNvPr id="4" name="The Leaf - Dark Flat" descr="A green leaf on a black background&#10;&#10;Description automatically generated">
            <a:extLst>
              <a:ext uri="{FF2B5EF4-FFF2-40B4-BE49-F238E27FC236}">
                <a16:creationId xmlns:a16="http://schemas.microsoft.com/office/drawing/2014/main" id="{2809367F-2DAF-3446-26B0-12BB271DDD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1898894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3 - Carrot (NO TEXTS ALLOWED)">
    <p:bg>
      <p:bgPr>
        <a:pattFill prst="pct90">
          <a:fgClr>
            <a:schemeClr val="accent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28FBAD9F-CC81-2FD3-64DE-B4475AEEA6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2979696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4 - Avocado (NO TEXTS ALLOWED)">
    <p:bg>
      <p:bgPr>
        <a:pattFill prst="pct90">
          <a:fgClr>
            <a:schemeClr val="accent5"/>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F160BC23-DDCE-914F-802F-0D2CE05D942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664444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4 - Strawberry (NO TEXTS ALLOWED)">
    <p:bg>
      <p:bgPr>
        <a:pattFill prst="pct90">
          <a:fgClr>
            <a:schemeClr val="tx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8A7CBCF1-2383-6717-32DE-5EE6FAB8588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387844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992000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a:spLocks noGrp="1" noRot="1" noMove="1" noResize="1" noEditPoints="1" noAdjustHandles="1" noChangeArrowheads="1" noChangeShapeType="1"/>
          </p:cNvSpPr>
          <p:nvPr userDrawn="1"/>
        </p:nvSpPr>
        <p:spPr>
          <a:xfrm>
            <a:off x="838200" y="5422143"/>
            <a:ext cx="7290933" cy="761170"/>
          </a:xfrm>
          <a:prstGeom prst="rect">
            <a:avLst/>
          </a:prstGeom>
        </p:spPr>
        <p:txBody>
          <a:bodyPr wrap="square" lIns="0" tIns="0" rIns="0" bIns="0" rtlCol="0" anchor="t">
            <a:spAutoFit/>
          </a:bodyPr>
          <a:lstStyle/>
          <a:p>
            <a:pPr algn="l">
              <a:lnSpc>
                <a:spcPts val="3000"/>
              </a:lnSpc>
            </a:pPr>
            <a:r>
              <a:rPr lang="en-US" sz="2400" dirty="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Nutrition Services Division (NSD)</a:t>
            </a:r>
          </a:p>
          <a:p>
            <a:pPr algn="l">
              <a:lnSpc>
                <a:spcPts val="3000"/>
              </a:lnSpc>
            </a:pPr>
            <a:r>
              <a:rPr lang="en-US" sz="2400" dirty="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California Department of Education (CDE)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4/6/2026</a:t>
            </a:fld>
            <a:endParaRPr lang="en-US" dirty="0"/>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Tree>
    <p:extLst>
      <p:ext uri="{BB962C8B-B14F-4D97-AF65-F5344CB8AC3E}">
        <p14:creationId xmlns:p14="http://schemas.microsoft.com/office/powerpoint/2010/main" val="40659812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33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b="0" dirty="0">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8200" y="3758637"/>
            <a:ext cx="10509250" cy="701675"/>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902304590"/>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344890"/>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1402280457"/>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499841447"/>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tx1">
                    <a:lumMod val="50000"/>
                  </a:schemeClr>
                </a:solidFill>
                <a:latin typeface="Arial" panose="020B0604020202020204" pitchFamily="34" charset="0"/>
                <a:cs typeface="Arial" panose="020B0604020202020204" pitchFamily="34" charset="0"/>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8" name="Footer Placeholder 7">
            <a:extLst>
              <a:ext uri="{FF2B5EF4-FFF2-40B4-BE49-F238E27FC236}">
                <a16:creationId xmlns:a16="http://schemas.microsoft.com/office/drawing/2014/main" id="{01C21D8D-BFC0-AD45-4132-3E20901E3A20}"/>
              </a:ext>
            </a:extLst>
          </p:cNvPr>
          <p:cNvSpPr>
            <a:spLocks noGrp="1" noRot="1" noMove="1" noResize="1" noEditPoints="1" noAdjustHandles="1" noChangeArrowheads="1" noChangeShapeType="1"/>
          </p:cNvSpPr>
          <p:nvPr>
            <p:ph type="ftr" sz="quarter" idx="11"/>
          </p:nvPr>
        </p:nvSpPr>
        <p:spPr/>
        <p:txBody>
          <a:bodyPr/>
          <a:lstStyle/>
          <a:p>
            <a:endParaRPr lang="en-US" dirty="0"/>
          </a:p>
        </p:txBody>
      </p:sp>
    </p:spTree>
    <p:extLst>
      <p:ext uri="{BB962C8B-B14F-4D97-AF65-F5344CB8AC3E}">
        <p14:creationId xmlns:p14="http://schemas.microsoft.com/office/powerpoint/2010/main" val="190180244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18952704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dirty="0"/>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50626042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23DB587-F69A-03AF-A1E7-C639FF2B85A5}"/>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54292770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2624927"/>
            <a:ext cx="5157787"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4EA297D-A887-93E4-921B-749CDF4E8FBC}"/>
              </a:ext>
            </a:extLst>
          </p:cNvPr>
          <p:cNvSpPr>
            <a:spLocks noGrp="1" noRot="1" noMove="1" noResize="1" noEditPoints="1" noAdjustHandles="1" noChangeArrowheads="1" noChangeShapeType="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noRot="1" noMove="1" noResize="1" noEditPoints="1" noAdjustHandles="1" noChangeArrowheads="1" noChangeShapeType="1"/>
          </p:cNvSpPr>
          <p:nvPr>
            <p:ph sz="quarter" idx="4"/>
          </p:nvPr>
        </p:nvSpPr>
        <p:spPr>
          <a:xfrm>
            <a:off x="6172200" y="2624927"/>
            <a:ext cx="5183188"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6554209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3654825012"/>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8384877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noRot="1" noMove="1" noResize="1" noEditPoints="1" noAdjustHandles="1" noChangeArrowheads="1" noChangeShapeType="1"/>
          </p:cNvSpPr>
          <p:nvPr>
            <p:ph sz="half" idx="18"/>
          </p:nvPr>
        </p:nvSpPr>
        <p:spPr>
          <a:xfrm>
            <a:off x="3506259"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4" name="Content Placeholder 3">
            <a:extLst>
              <a:ext uri="{FF2B5EF4-FFF2-40B4-BE49-F238E27FC236}">
                <a16:creationId xmlns:a16="http://schemas.microsoft.com/office/drawing/2014/main" id="{28CE0E48-2F28-207C-B20A-42C9252A2E8B}"/>
              </a:ext>
            </a:extLst>
          </p:cNvPr>
          <p:cNvSpPr>
            <a:spLocks noGrp="1" noRot="1" noMove="1" noResize="1" noEditPoints="1" noAdjustHandles="1" noChangeArrowheads="1" noChangeShapeType="1"/>
          </p:cNvSpPr>
          <p:nvPr>
            <p:ph sz="half" idx="20"/>
          </p:nvPr>
        </p:nvSpPr>
        <p:spPr>
          <a:xfrm>
            <a:off x="617273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6" name="Content Placeholder 3">
            <a:extLst>
              <a:ext uri="{FF2B5EF4-FFF2-40B4-BE49-F238E27FC236}">
                <a16:creationId xmlns:a16="http://schemas.microsoft.com/office/drawing/2014/main" id="{2089A23D-ACA4-0DBB-6556-B312E64183D1}"/>
              </a:ext>
            </a:extLst>
          </p:cNvPr>
          <p:cNvSpPr>
            <a:spLocks noGrp="1" noRot="1" noMove="1" noResize="1" noEditPoints="1" noAdjustHandles="1" noChangeArrowheads="1" noChangeShapeType="1"/>
          </p:cNvSpPr>
          <p:nvPr>
            <p:ph sz="half" idx="22"/>
          </p:nvPr>
        </p:nvSpPr>
        <p:spPr>
          <a:xfrm>
            <a:off x="883920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18098522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6" name="Content Placeholder 3">
            <a:extLst>
              <a:ext uri="{FF2B5EF4-FFF2-40B4-BE49-F238E27FC236}">
                <a16:creationId xmlns:a16="http://schemas.microsoft.com/office/drawing/2014/main" id="{4FB66D9B-0D26-199F-4E0C-54C74AE3B131}"/>
              </a:ext>
            </a:extLst>
          </p:cNvPr>
          <p:cNvSpPr>
            <a:spLocks noGrp="1" noRot="1" noMove="1" noResize="1" noEditPoints="1" noAdjustHandles="1" noChangeArrowheads="1" noChangeShapeType="1"/>
          </p:cNvSpPr>
          <p:nvPr>
            <p:ph sz="half" idx="18"/>
          </p:nvPr>
        </p:nvSpPr>
        <p:spPr>
          <a:xfrm>
            <a:off x="4496594" y="18391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0" name="Content Placeholder 3">
            <a:extLst>
              <a:ext uri="{FF2B5EF4-FFF2-40B4-BE49-F238E27FC236}">
                <a16:creationId xmlns:a16="http://schemas.microsoft.com/office/drawing/2014/main" id="{E256C92E-E375-ECC3-6988-C33A526A0C71}"/>
              </a:ext>
            </a:extLst>
          </p:cNvPr>
          <p:cNvSpPr>
            <a:spLocks noGrp="1" noRot="1" noMove="1" noResize="1" noEditPoints="1" noAdjustHandles="1" noChangeArrowheads="1" noChangeShapeType="1"/>
          </p:cNvSpPr>
          <p:nvPr>
            <p:ph sz="half" idx="19"/>
          </p:nvPr>
        </p:nvSpPr>
        <p:spPr>
          <a:xfrm>
            <a:off x="8153400" y="183794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9599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9575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95513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35151324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p:nvPr>
        </p:nvSpPr>
        <p:spPr>
          <a:xfrm>
            <a:off x="839788"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18" name="Text Placeholder 2">
            <a:extLst>
              <a:ext uri="{FF2B5EF4-FFF2-40B4-BE49-F238E27FC236}">
                <a16:creationId xmlns:a16="http://schemas.microsoft.com/office/drawing/2014/main" id="{5FF81FCC-C147-27D9-236A-7515C22EFA13}"/>
              </a:ext>
            </a:extLst>
          </p:cNvPr>
          <p:cNvSpPr>
            <a:spLocks noGrp="1" noRot="1" noMove="1" noResize="1" noEditPoints="1" noAdjustHandles="1" noChangeArrowheads="1" noChangeShapeType="1"/>
          </p:cNvSpPr>
          <p:nvPr>
            <p:ph type="body" idx="13"/>
          </p:nvPr>
        </p:nvSpPr>
        <p:spPr>
          <a:xfrm>
            <a:off x="4496594"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20" name="Text Placeholder 2">
            <a:extLst>
              <a:ext uri="{FF2B5EF4-FFF2-40B4-BE49-F238E27FC236}">
                <a16:creationId xmlns:a16="http://schemas.microsoft.com/office/drawing/2014/main" id="{0A729D12-62A4-4543-5729-21CB0101C5FD}"/>
              </a:ext>
            </a:extLst>
          </p:cNvPr>
          <p:cNvSpPr>
            <a:spLocks noGrp="1" noRot="1" noMove="1" noResize="1" noEditPoints="1" noAdjustHandles="1" noChangeArrowheads="1" noChangeShapeType="1"/>
          </p:cNvSpPr>
          <p:nvPr>
            <p:ph type="body" idx="15"/>
          </p:nvPr>
        </p:nvSpPr>
        <p:spPr>
          <a:xfrm>
            <a:off x="8153400"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15935068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noRot="1" noMove="1" noResize="1" noEditPoints="1" noAdjustHandles="1" noChangeArrowheads="1" noChangeShapeType="1"/>
          </p:cNvSpPr>
          <p:nvPr>
            <p:ph type="body" sz="half" idx="2"/>
          </p:nvPr>
        </p:nvSpPr>
        <p:spPr>
          <a:xfrm>
            <a:off x="839788" y="1828800"/>
            <a:ext cx="3932237" cy="40401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noRot="1" noMove="1" noResize="1" noEditPoints="1" noAdjustHandles="1" noChangeArrowheads="1" noChangeShapeType="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D96AC8F4-FC85-2183-F545-136846FD9129}"/>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01613735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atin typeface="Arial" panose="020B0604020202020204" pitchFamily="34" charset="0"/>
                <a:cs typeface="Arial" panose="020B0604020202020204" pitchFamily="34" charset="0"/>
              </a:defRPr>
            </a:lvl1pPr>
            <a:lvl2pPr>
              <a:defRPr sz="28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8053667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405114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28298172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9518598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dirty="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dirty="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0784728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747437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40765344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4/6/2026</a:t>
            </a:fld>
            <a:endParaRPr lang="en-US" dirty="0"/>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
        <p:nvSpPr>
          <p:cNvPr id="11" name="Text Placeholder 10">
            <a:extLst>
              <a:ext uri="{FF2B5EF4-FFF2-40B4-BE49-F238E27FC236}">
                <a16:creationId xmlns:a16="http://schemas.microsoft.com/office/drawing/2014/main" id="{2685600D-0A78-B092-0397-5D8D080CFC40}"/>
              </a:ext>
            </a:extLst>
          </p:cNvPr>
          <p:cNvSpPr>
            <a:spLocks noGrp="1" noRot="1" noMove="1" noResize="1" noEditPoints="1" noAdjustHandles="1" noChangeArrowheads="1" noChangeShapeType="1"/>
          </p:cNvSpPr>
          <p:nvPr>
            <p:ph type="body" sz="quarter" idx="11"/>
          </p:nvPr>
        </p:nvSpPr>
        <p:spPr>
          <a:xfrm>
            <a:off x="762000" y="5334000"/>
            <a:ext cx="6324600" cy="896112"/>
          </a:xfrm>
        </p:spPr>
        <p:txBody>
          <a:bodyPr>
            <a:normAutofit/>
          </a:bodyPr>
          <a:lstStyle>
            <a:lvl1pPr marL="0" indent="0">
              <a:spcBef>
                <a:spcPts val="0"/>
              </a:spcBef>
              <a:spcAft>
                <a:spcPts val="0"/>
              </a:spcAft>
              <a:buNone/>
              <a:defRPr sz="2400" baseline="0">
                <a:solidFill>
                  <a:srgbClr val="2D4641"/>
                </a:solidFill>
                <a:latin typeface="Arial" panose="020B0604020202020204" pitchFamily="34" charset="0"/>
              </a:defRPr>
            </a:lvl1pPr>
          </a:lstStyle>
          <a:p>
            <a:pPr lvl="0"/>
            <a:endParaRPr lang="en-US" dirty="0"/>
          </a:p>
        </p:txBody>
      </p:sp>
    </p:spTree>
    <p:extLst>
      <p:ext uri="{BB962C8B-B14F-4D97-AF65-F5344CB8AC3E}">
        <p14:creationId xmlns:p14="http://schemas.microsoft.com/office/powerpoint/2010/main" val="280695847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33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tx1">
                    <a:lumMod val="50000"/>
                  </a:schemeClr>
                </a:solidFill>
                <a:latin typeface="Arial" panose="020B0604020202020204" pitchFamily="34" charset="0"/>
                <a:cs typeface="Arial" panose="020B0604020202020204" pitchFamily="34" charset="0"/>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8" name="Footer Placeholder 7">
            <a:extLst>
              <a:ext uri="{FF2B5EF4-FFF2-40B4-BE49-F238E27FC236}">
                <a16:creationId xmlns:a16="http://schemas.microsoft.com/office/drawing/2014/main" id="{01C21D8D-BFC0-AD45-4132-3E20901E3A20}"/>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280849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3195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8443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6269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a:p>
        </p:txBody>
      </p:sp>
    </p:spTree>
    <p:extLst>
      <p:ext uri="{BB962C8B-B14F-4D97-AF65-F5344CB8AC3E}">
        <p14:creationId xmlns:p14="http://schemas.microsoft.com/office/powerpoint/2010/main" val="364394787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81" r:id="rId4"/>
    <p:sldLayoutId id="2147483682" r:id="rId5"/>
    <p:sldLayoutId id="2147483650" r:id="rId6"/>
    <p:sldLayoutId id="2147483652" r:id="rId7"/>
    <p:sldLayoutId id="2147483683" r:id="rId8"/>
    <p:sldLayoutId id="2147483684" r:id="rId9"/>
    <p:sldLayoutId id="2147483653" r:id="rId10"/>
    <p:sldLayoutId id="2147483680" r:id="rId11"/>
    <p:sldLayoutId id="2147483679" r:id="rId12"/>
    <p:sldLayoutId id="2147483664" r:id="rId13"/>
    <p:sldLayoutId id="2147483663" r:id="rId14"/>
    <p:sldLayoutId id="2147483657" r:id="rId15"/>
    <p:sldLayoutId id="2147483656" r:id="rId16"/>
    <p:sldLayoutId id="2147483665" r:id="rId17"/>
    <p:sldLayoutId id="2147483655" r:id="rId18"/>
    <p:sldLayoutId id="2147483673" r:id="rId19"/>
    <p:sldLayoutId id="2147483658" r:id="rId20"/>
    <p:sldLayoutId id="2147483660" r:id="rId21"/>
    <p:sldLayoutId id="2147483707" r:id="rId22"/>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3" orient="horz" pos="1152" userDrawn="1">
          <p15:clr>
            <a:srgbClr val="F26B43"/>
          </p15:clr>
        </p15:guide>
        <p15:guide id="4" orient="horz" pos="432" userDrawn="1">
          <p15:clr>
            <a:srgbClr val="F26B43"/>
          </p15:clr>
        </p15:guide>
        <p15:guide id="5" pos="528" userDrawn="1">
          <p15:clr>
            <a:srgbClr val="F26B43"/>
          </p15:clr>
        </p15:guide>
        <p15:guide id="6" pos="7152" userDrawn="1">
          <p15:clr>
            <a:srgbClr val="F26B43"/>
          </p15:clr>
        </p15:guide>
        <p15:guide id="7" orient="horz" pos="1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FFFFFF"/>
          </a:fgClr>
          <a:bgClr>
            <a:srgbClr val="2D464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4330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4" r:id="rId3"/>
    <p:sldLayoutId id="2147483678"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dirty="0"/>
          </a:p>
        </p:txBody>
      </p:sp>
    </p:spTree>
    <p:extLst>
      <p:ext uri="{BB962C8B-B14F-4D97-AF65-F5344CB8AC3E}">
        <p14:creationId xmlns:p14="http://schemas.microsoft.com/office/powerpoint/2010/main" val="21732907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8" r:id="rId22"/>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3" orient="horz" pos="1152">
          <p15:clr>
            <a:srgbClr val="F26B43"/>
          </p15:clr>
        </p15:guide>
        <p15:guide id="4" orient="horz" pos="432">
          <p15:clr>
            <a:srgbClr val="F26B43"/>
          </p15:clr>
        </p15:guide>
        <p15:guide id="5" pos="528">
          <p15:clr>
            <a:srgbClr val="F26B43"/>
          </p15:clr>
        </p15:guide>
        <p15:guide id="6" pos="7152">
          <p15:clr>
            <a:srgbClr val="F26B43"/>
          </p15:clr>
        </p15:guide>
        <p15:guide id="7" orient="horz" pos="1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ag.ca.gov/system/files/media/school-guidance-model-k12.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urveys3.cde.ca.gov/s.asp?k=17678128423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de.ca.gov/ls/nu/waivermealduringramadan.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ls/nu/sn/cafefundallowablecost.asp"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hyperlink" Target="mailto:SNPcafefundquestions@cde.c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ls/nu/sn/mb.asp"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mailto:ProfessionalStandards@cde.c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s02web.zoom.us/webinar/register/WN_ZVsY-CT7Q0aLI-dCgBMITw#/registr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ss.ca.gov/sun-bucks/partners/flyers/flyers-2026&#16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KIT2025@cde.ca.gov"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fg/fo/r9/ffvp26rfa.asp"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mailto:FFVP@cde.ca.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ca.gov/fg/fo/r9/sbsm26rfa.as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rawpixel.com/search/inventory%20tiff%20warehouse%20list%20tif%20cardboard%20bo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NSDLearning@cde.ca.gov&#16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choolnutrition.org/about-school-meals/national-school-breakfast-week/"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s://www.eatright.org/about-national-nutrition-month"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s://bestpractices.nokidhungry.org/subscrib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foe-org.zoom.us/meeting/register/vxfQE55OSdeR8hcbhsvjgA#/registratio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NSDLearning@cde.ca.gov"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nbcbayarea.com/video/news/local/nfl-super-bowl-recipe-nonprofit/4013696/"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view.flipdocs.com/CalSNAWinter2026"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realfood.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NSDProcurementReview@cde.ca.gov"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747-1076-722E-577D-2CF7AD40B5A7}"/>
              </a:ext>
            </a:extLst>
          </p:cNvPr>
          <p:cNvSpPr>
            <a:spLocks noGrp="1" noRot="1" noMove="1" noResize="1" noEditPoints="1" noAdjustHandles="1" noChangeArrowheads="1" noChangeShapeType="1"/>
          </p:cNvSpPr>
          <p:nvPr>
            <p:ph type="ctrTitle"/>
          </p:nvPr>
        </p:nvSpPr>
        <p:spPr/>
        <p:txBody>
          <a:bodyPr/>
          <a:lstStyle/>
          <a:p>
            <a:r>
              <a:rPr lang="en-US" dirty="0"/>
              <a:t>Tuesday at 2 School Nutrition</a:t>
            </a:r>
            <a:br>
              <a:rPr lang="en-US" dirty="0"/>
            </a:br>
            <a:r>
              <a:rPr lang="en-US" dirty="0"/>
              <a:t>Town Hall</a:t>
            </a:r>
          </a:p>
        </p:txBody>
      </p:sp>
      <p:sp>
        <p:nvSpPr>
          <p:cNvPr id="3" name="Subtitle 2">
            <a:extLst>
              <a:ext uri="{FF2B5EF4-FFF2-40B4-BE49-F238E27FC236}">
                <a16:creationId xmlns:a16="http://schemas.microsoft.com/office/drawing/2014/main" id="{2EF0062E-C379-BAD9-1ABC-AA0B93FECA00}"/>
              </a:ext>
            </a:extLst>
          </p:cNvPr>
          <p:cNvSpPr>
            <a:spLocks noGrp="1" noRot="1" noMove="1" noResize="1" noEditPoints="1" noAdjustHandles="1" noChangeArrowheads="1" noChangeShapeType="1"/>
          </p:cNvSpPr>
          <p:nvPr>
            <p:ph type="subTitle" idx="1"/>
          </p:nvPr>
        </p:nvSpPr>
        <p:spPr/>
        <p:txBody>
          <a:bodyPr/>
          <a:lstStyle/>
          <a:p>
            <a:r>
              <a:rPr lang="en-US" dirty="0"/>
              <a:t>January 27, 2026</a:t>
            </a:r>
          </a:p>
        </p:txBody>
      </p:sp>
      <p:sp>
        <p:nvSpPr>
          <p:cNvPr id="4" name="Text Placeholder 3">
            <a:extLst>
              <a:ext uri="{FF2B5EF4-FFF2-40B4-BE49-F238E27FC236}">
                <a16:creationId xmlns:a16="http://schemas.microsoft.com/office/drawing/2014/main" id="{1A6E8B3C-2177-09A5-DB59-A58F4D72F653}"/>
              </a:ext>
            </a:extLst>
          </p:cNvPr>
          <p:cNvSpPr>
            <a:spLocks noGrp="1" noRot="1" noMove="1" noResize="1" noEditPoints="1" noAdjustHandles="1" noChangeArrowheads="1" noChangeShapeType="1"/>
          </p:cNvSpPr>
          <p:nvPr>
            <p:ph type="body" sz="quarter" idx="11"/>
          </p:nvPr>
        </p:nvSpPr>
        <p:spPr/>
        <p:txBody>
          <a:bodyPr>
            <a:normAutofit fontScale="85000" lnSpcReduction="10000"/>
          </a:bodyPr>
          <a:lstStyle/>
          <a:p>
            <a:pPr marL="0" indent="0">
              <a:lnSpc>
                <a:spcPct val="110000"/>
              </a:lnSpc>
              <a:buNone/>
            </a:pPr>
            <a:r>
              <a:rPr lang="en-US" sz="2800" dirty="0">
                <a:solidFill>
                  <a:srgbClr val="2D4641"/>
                </a:solidFill>
                <a:latin typeface="Arial" panose="020B0604020202020204" pitchFamily="34" charset="0"/>
              </a:rPr>
              <a:t>Nutrition Services Division (NSD)</a:t>
            </a:r>
          </a:p>
          <a:p>
            <a:pPr marL="0" indent="0">
              <a:lnSpc>
                <a:spcPct val="110000"/>
              </a:lnSpc>
              <a:buNone/>
            </a:pPr>
            <a:r>
              <a:rPr lang="en-US" sz="2800" dirty="0">
                <a:solidFill>
                  <a:srgbClr val="2D4641"/>
                </a:solidFill>
                <a:latin typeface="Arial" panose="020B0604020202020204" pitchFamily="34" charset="0"/>
              </a:rPr>
              <a:t>California Department of Education (CDE)</a:t>
            </a:r>
          </a:p>
        </p:txBody>
      </p:sp>
    </p:spTree>
    <p:extLst>
      <p:ext uri="{BB962C8B-B14F-4D97-AF65-F5344CB8AC3E}">
        <p14:creationId xmlns:p14="http://schemas.microsoft.com/office/powerpoint/2010/main" val="377842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AACD3-BBCC-6101-F662-8A34C6C24A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D07FA1-6B32-403B-BA5D-7B60880BF940}"/>
              </a:ext>
            </a:extLst>
          </p:cNvPr>
          <p:cNvSpPr>
            <a:spLocks noGrp="1"/>
          </p:cNvSpPr>
          <p:nvPr>
            <p:ph type="title"/>
          </p:nvPr>
        </p:nvSpPr>
        <p:spPr/>
        <p:txBody>
          <a:bodyPr/>
          <a:lstStyle/>
          <a:p>
            <a:r>
              <a:rPr lang="en-US"/>
              <a:t>State Updates</a:t>
            </a:r>
          </a:p>
        </p:txBody>
      </p:sp>
    </p:spTree>
    <p:extLst>
      <p:ext uri="{BB962C8B-B14F-4D97-AF65-F5344CB8AC3E}">
        <p14:creationId xmlns:p14="http://schemas.microsoft.com/office/powerpoint/2010/main" val="63759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B0975-B225-1AEC-F9BC-A4403617C6A7}"/>
              </a:ext>
            </a:extLst>
          </p:cNvPr>
          <p:cNvSpPr>
            <a:spLocks noGrp="1"/>
          </p:cNvSpPr>
          <p:nvPr>
            <p:ph type="title"/>
          </p:nvPr>
        </p:nvSpPr>
        <p:spPr/>
        <p:txBody>
          <a:bodyPr/>
          <a:lstStyle/>
          <a:p>
            <a:r>
              <a:rPr lang="en-US" dirty="0"/>
              <a:t>Governor’s Proposed Budget</a:t>
            </a:r>
          </a:p>
        </p:txBody>
      </p:sp>
      <p:sp>
        <p:nvSpPr>
          <p:cNvPr id="4" name="Content Placeholder 3">
            <a:extLst>
              <a:ext uri="{FF2B5EF4-FFF2-40B4-BE49-F238E27FC236}">
                <a16:creationId xmlns:a16="http://schemas.microsoft.com/office/drawing/2014/main" id="{FE3EE21C-DD4D-A26E-EB99-E4D9A216194B}"/>
              </a:ext>
            </a:extLst>
          </p:cNvPr>
          <p:cNvSpPr>
            <a:spLocks noGrp="1"/>
          </p:cNvSpPr>
          <p:nvPr>
            <p:ph sz="half" idx="1"/>
          </p:nvPr>
        </p:nvSpPr>
        <p:spPr>
          <a:xfrm>
            <a:off x="838200" y="1825625"/>
            <a:ext cx="7467600" cy="4035422"/>
          </a:xfrm>
        </p:spPr>
        <p:txBody>
          <a:bodyPr vert="horz" lIns="91440" tIns="45720" rIns="91440" bIns="45720" rtlCol="0" anchor="t">
            <a:normAutofit/>
          </a:bodyPr>
          <a:lstStyle/>
          <a:p>
            <a:r>
              <a:rPr lang="en-US" dirty="0">
                <a:latin typeface="Arial"/>
                <a:cs typeface="Arial"/>
              </a:rPr>
              <a:t>2026–27 Governor’s Proposed Budget was released January 9, 2026</a:t>
            </a:r>
          </a:p>
          <a:p>
            <a:r>
              <a:rPr lang="en-US" dirty="0">
                <a:latin typeface="Arial"/>
                <a:cs typeface="Arial"/>
              </a:rPr>
              <a:t>May Revise is due on May 14, 2026</a:t>
            </a:r>
          </a:p>
        </p:txBody>
      </p:sp>
      <p:pic>
        <p:nvPicPr>
          <p:cNvPr id="2" name="Content Placeholder 1">
            <a:extLst>
              <a:ext uri="{FF2B5EF4-FFF2-40B4-BE49-F238E27FC236}">
                <a16:creationId xmlns:a16="http://schemas.microsoft.com/office/drawing/2014/main" id="{FDF30C8F-ACEA-B266-7B15-7D1DE9FC308D}"/>
              </a:ext>
              <a:ext uri="{C183D7F6-B498-43B3-948B-1728B52AA6E4}">
                <adec:decorative xmlns:adec="http://schemas.microsoft.com/office/drawing/2017/decorative" val="1"/>
              </a:ext>
            </a:extLst>
          </p:cNvPr>
          <p:cNvPicPr>
            <a:picLocks noGrp="1" noChangeAspect="1"/>
          </p:cNvPicPr>
          <p:nvPr>
            <p:ph sz="half" idx="13"/>
          </p:nvPr>
        </p:nvPicPr>
        <p:blipFill>
          <a:blip r:embed="rId2" cstate="screen">
            <a:extLst>
              <a:ext uri="{28A0092B-C50C-407E-A947-70E740481C1C}">
                <a14:useLocalDpi xmlns:a14="http://schemas.microsoft.com/office/drawing/2010/main" val="0"/>
              </a:ext>
            </a:extLst>
          </a:blip>
          <a:stretch>
            <a:fillRect/>
          </a:stretch>
        </p:blipFill>
        <p:spPr>
          <a:xfrm>
            <a:off x="8295290" y="1981421"/>
            <a:ext cx="3059503" cy="4147714"/>
          </a:xfrm>
          <a:prstGeom prst="rect">
            <a:avLst/>
          </a:prstGeom>
        </p:spPr>
      </p:pic>
    </p:spTree>
    <p:extLst>
      <p:ext uri="{BB962C8B-B14F-4D97-AF65-F5344CB8AC3E}">
        <p14:creationId xmlns:p14="http://schemas.microsoft.com/office/powerpoint/2010/main" val="52226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3B5F-046E-4A78-54DA-13616F128400}"/>
              </a:ext>
            </a:extLst>
          </p:cNvPr>
          <p:cNvSpPr>
            <a:spLocks noGrp="1"/>
          </p:cNvSpPr>
          <p:nvPr>
            <p:ph type="title"/>
          </p:nvPr>
        </p:nvSpPr>
        <p:spPr>
          <a:xfrm>
            <a:off x="838200" y="685800"/>
            <a:ext cx="11045125" cy="1003515"/>
          </a:xfrm>
        </p:spPr>
        <p:txBody>
          <a:bodyPr>
            <a:normAutofit fontScale="90000"/>
          </a:bodyPr>
          <a:lstStyle/>
          <a:p>
            <a:r>
              <a:rPr lang="en-US" dirty="0">
                <a:latin typeface="Arial"/>
                <a:cs typeface="Arial"/>
              </a:rPr>
              <a:t>Updated Guidance: Required Local Policies on Immigration Enforcement at School Sites</a:t>
            </a:r>
          </a:p>
        </p:txBody>
      </p:sp>
      <p:sp>
        <p:nvSpPr>
          <p:cNvPr id="4" name="Content Placeholder 3">
            <a:extLst>
              <a:ext uri="{FF2B5EF4-FFF2-40B4-BE49-F238E27FC236}">
                <a16:creationId xmlns:a16="http://schemas.microsoft.com/office/drawing/2014/main" id="{9341E8A2-0072-4FF8-2884-70E94C8FCE30}"/>
              </a:ext>
            </a:extLst>
          </p:cNvPr>
          <p:cNvSpPr>
            <a:spLocks noGrp="1"/>
          </p:cNvSpPr>
          <p:nvPr>
            <p:ph idx="1"/>
          </p:nvPr>
        </p:nvSpPr>
        <p:spPr>
          <a:xfrm>
            <a:off x="838200" y="1761049"/>
            <a:ext cx="11032210" cy="4358302"/>
          </a:xfrm>
        </p:spPr>
        <p:txBody>
          <a:bodyPr vert="horz" lIns="91440" tIns="45720" rIns="91440" bIns="45720" rtlCol="0" anchor="t">
            <a:normAutofit fontScale="85000" lnSpcReduction="10000"/>
          </a:bodyPr>
          <a:lstStyle/>
          <a:p>
            <a:r>
              <a:rPr lang="en-US" dirty="0">
                <a:latin typeface="Arial"/>
                <a:cs typeface="Arial"/>
              </a:rPr>
              <a:t>Assembly Bill 49 states schools may not allow an officer or employee of an agency conducting immigration enforcement to enter a nonpublic area of a school site for any purpose without being presented with a valid judicial warrant, judicial subpoena, or a court order.</a:t>
            </a:r>
            <a:endParaRPr lang="en-US" dirty="0"/>
          </a:p>
          <a:p>
            <a:r>
              <a:rPr lang="en-US" dirty="0">
                <a:latin typeface="Arial"/>
                <a:cs typeface="Arial"/>
              </a:rPr>
              <a:t>Requires local educational agencies (LEA) to adopt model policies or equivalent by March 1, 2026.</a:t>
            </a:r>
            <a:endParaRPr lang="en-US" dirty="0"/>
          </a:p>
          <a:p>
            <a:r>
              <a:rPr lang="en-US" dirty="0">
                <a:latin typeface="Arial"/>
                <a:cs typeface="Arial"/>
              </a:rPr>
              <a:t>For more information regarding model policy requirements and related guidance visit </a:t>
            </a:r>
            <a:r>
              <a:rPr lang="en-US" dirty="0">
                <a:solidFill>
                  <a:srgbClr val="0563C1"/>
                </a:solidFill>
                <a:latin typeface="Arial"/>
                <a:cs typeface="Arial"/>
                <a:hlinkClick r:id="rId3" tooltip="Office of Attorney General's Model policy requirements">
                  <a:extLst>
                    <a:ext uri="{A12FA001-AC4F-418D-AE19-62706E023703}">
                      <ahyp:hlinkClr xmlns:ahyp="http://schemas.microsoft.com/office/drawing/2018/hyperlinkcolor" val="tx"/>
                    </a:ext>
                  </a:extLst>
                </a:hlinkClick>
              </a:rPr>
              <a:t>https://oag.ca.gov/system/files/media/school-guidance-model-k12.pdf</a:t>
            </a:r>
            <a:r>
              <a:rPr lang="en-US" dirty="0">
                <a:solidFill>
                  <a:schemeClr val="bg1">
                    <a:lumMod val="10000"/>
                  </a:schemeClr>
                </a:solidFill>
                <a:latin typeface="Arial"/>
                <a:cs typeface="Arial"/>
              </a:rPr>
              <a:t>.</a:t>
            </a:r>
            <a:endParaRPr lang="en-US" dirty="0">
              <a:solidFill>
                <a:schemeClr val="bg1">
                  <a:lumMod val="10000"/>
                </a:schemeClr>
              </a:solidFill>
            </a:endParaRPr>
          </a:p>
          <a:p>
            <a:endParaRPr lang="en-US" dirty="0"/>
          </a:p>
          <a:p>
            <a:endParaRPr lang="en-US" dirty="0"/>
          </a:p>
        </p:txBody>
      </p:sp>
    </p:spTree>
    <p:extLst>
      <p:ext uri="{BB962C8B-B14F-4D97-AF65-F5344CB8AC3E}">
        <p14:creationId xmlns:p14="http://schemas.microsoft.com/office/powerpoint/2010/main" val="335770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00AD-8616-41BA-CB53-C60358B025AF}"/>
              </a:ext>
            </a:extLst>
          </p:cNvPr>
          <p:cNvSpPr>
            <a:spLocks noGrp="1"/>
          </p:cNvSpPr>
          <p:nvPr>
            <p:ph type="title"/>
          </p:nvPr>
        </p:nvSpPr>
        <p:spPr/>
        <p:txBody>
          <a:bodyPr/>
          <a:lstStyle/>
          <a:p>
            <a:r>
              <a:rPr lang="en-US">
                <a:latin typeface="Arial"/>
                <a:cs typeface="Arial"/>
              </a:rPr>
              <a:t>2026 Ramadan Non-congregate Waiver</a:t>
            </a:r>
            <a:endParaRPr lang="en-US"/>
          </a:p>
        </p:txBody>
      </p:sp>
      <p:sp>
        <p:nvSpPr>
          <p:cNvPr id="3" name="Content Placeholder 2">
            <a:extLst>
              <a:ext uri="{FF2B5EF4-FFF2-40B4-BE49-F238E27FC236}">
                <a16:creationId xmlns:a16="http://schemas.microsoft.com/office/drawing/2014/main" id="{1752E081-5488-0A58-ED22-2F8AB951DB56}"/>
              </a:ext>
            </a:extLst>
          </p:cNvPr>
          <p:cNvSpPr>
            <a:spLocks noGrp="1"/>
          </p:cNvSpPr>
          <p:nvPr>
            <p:ph idx="1"/>
          </p:nvPr>
        </p:nvSpPr>
        <p:spPr>
          <a:xfrm>
            <a:off x="838200" y="1735219"/>
            <a:ext cx="11109701" cy="5055724"/>
          </a:xfrm>
        </p:spPr>
        <p:txBody>
          <a:bodyPr vert="horz" lIns="91440" tIns="45720" rIns="91440" bIns="45720" rtlCol="0" anchor="t">
            <a:noAutofit/>
          </a:bodyPr>
          <a:lstStyle/>
          <a:p>
            <a:r>
              <a:rPr lang="en-US" sz="2400" dirty="0">
                <a:solidFill>
                  <a:srgbClr val="000000"/>
                </a:solidFill>
                <a:latin typeface="Arial"/>
                <a:cs typeface="Arial"/>
              </a:rPr>
              <a:t>CDE can approve meal service flexibilities for students fasting during Ramadan </a:t>
            </a:r>
            <a:endParaRPr lang="en-US" dirty="0"/>
          </a:p>
          <a:p>
            <a:r>
              <a:rPr lang="en-US" sz="2400" dirty="0">
                <a:solidFill>
                  <a:srgbClr val="000000"/>
                </a:solidFill>
                <a:latin typeface="Arial"/>
                <a:cs typeface="Arial"/>
              </a:rPr>
              <a:t>These flexibilities may only be used during Ramadan (tentatively starting February 17, 2026).</a:t>
            </a:r>
            <a:endParaRPr lang="en-US" dirty="0"/>
          </a:p>
          <a:p>
            <a:r>
              <a:rPr lang="en-US" sz="2400" dirty="0">
                <a:solidFill>
                  <a:srgbClr val="000000"/>
                </a:solidFill>
                <a:latin typeface="Arial"/>
                <a:cs typeface="Arial"/>
              </a:rPr>
              <a:t>SFAs must request pre-approval through an online survey: </a:t>
            </a:r>
          </a:p>
          <a:p>
            <a:pPr lvl="1"/>
            <a:r>
              <a:rPr lang="en-US" sz="2400" dirty="0">
                <a:solidFill>
                  <a:srgbClr val="000000"/>
                </a:solidFill>
                <a:latin typeface="Arial"/>
                <a:cs typeface="Arial"/>
              </a:rPr>
              <a:t>Waiver for Non-congregate Meals During Ramadan Opt-in Survey at </a:t>
            </a:r>
            <a:r>
              <a:rPr lang="en-US" sz="2400" dirty="0">
                <a:solidFill>
                  <a:srgbClr val="0563C1"/>
                </a:solidFill>
                <a:latin typeface="Arial"/>
                <a:cs typeface="Arial"/>
                <a:hlinkClick r:id="rId3" tooltip="CDE's Waiver for Non-congregate Meals During Ramadan Opt-in Survey">
                  <a:extLst>
                    <a:ext uri="{A12FA001-AC4F-418D-AE19-62706E023703}">
                      <ahyp:hlinkClr xmlns:ahyp="http://schemas.microsoft.com/office/drawing/2018/hyperlinkcolor" val="tx"/>
                    </a:ext>
                  </a:extLst>
                </a:hlinkClick>
              </a:rPr>
              <a:t>https://surveys3.cde.ca.gov/s.asp?k=176781284233</a:t>
            </a:r>
            <a:r>
              <a:rPr lang="en-US" sz="2400" dirty="0">
                <a:solidFill>
                  <a:schemeClr val="bg1">
                    <a:lumMod val="10000"/>
                  </a:schemeClr>
                </a:solidFill>
                <a:latin typeface="Arial"/>
                <a:cs typeface="Arial"/>
              </a:rPr>
              <a:t>.</a:t>
            </a:r>
            <a:endParaRPr lang="en-US" sz="2400" dirty="0">
              <a:solidFill>
                <a:schemeClr val="bg1">
                  <a:lumMod val="10000"/>
                </a:schemeClr>
              </a:solidFill>
              <a:latin typeface="Arial" panose="020B0604020202020204" pitchFamily="34" charset="0"/>
              <a:cs typeface="Arial" panose="020B0604020202020204" pitchFamily="34" charset="0"/>
            </a:endParaRPr>
          </a:p>
          <a:p>
            <a:r>
              <a:rPr lang="en-US" sz="2400" dirty="0">
                <a:solidFill>
                  <a:srgbClr val="000000"/>
                </a:solidFill>
                <a:latin typeface="Arial"/>
                <a:cs typeface="Arial"/>
              </a:rPr>
              <a:t>These flexibilities include non-congregate meal service, meal service time flexibilities, and waives offer versus serve requirements.</a:t>
            </a:r>
          </a:p>
          <a:p>
            <a:r>
              <a:rPr lang="en-US" sz="2400" dirty="0">
                <a:solidFill>
                  <a:srgbClr val="000000"/>
                </a:solidFill>
                <a:latin typeface="Arial"/>
                <a:cs typeface="Arial"/>
              </a:rPr>
              <a:t>Access the Waiver for Non-congregate Meals During Ramadan listserv at </a:t>
            </a:r>
            <a:r>
              <a:rPr lang="en-US" sz="2400" dirty="0">
                <a:solidFill>
                  <a:srgbClr val="0563C1"/>
                </a:solidFill>
                <a:latin typeface="Arial"/>
                <a:cs typeface="Arial"/>
                <a:hlinkClick r:id="rId4" tooltip="CDE's Waiver for Non-Congregate Meals During Ramadan listserv">
                  <a:extLst>
                    <a:ext uri="{A12FA001-AC4F-418D-AE19-62706E023703}">
                      <ahyp:hlinkClr xmlns:ahyp="http://schemas.microsoft.com/office/drawing/2018/hyperlinkcolor" val="tx"/>
                    </a:ext>
                  </a:extLst>
                </a:hlinkClick>
              </a:rPr>
              <a:t>https://www.cde.ca.gov/ls/nu/waivermealduringramadan.asp</a:t>
            </a:r>
            <a:r>
              <a:rPr lang="en-US" sz="2400" dirty="0">
                <a:solidFill>
                  <a:srgbClr val="000000"/>
                </a:solidFill>
                <a:latin typeface="Arial"/>
                <a:cs typeface="Arial"/>
              </a:rPr>
              <a:t>. </a:t>
            </a:r>
          </a:p>
          <a:p>
            <a:endParaRPr lang="en-US" sz="2400" dirty="0">
              <a:solidFill>
                <a:srgbClr val="000000"/>
              </a:solidFill>
            </a:endParaRPr>
          </a:p>
          <a:p>
            <a:endParaRPr lang="en-US" sz="2400" dirty="0"/>
          </a:p>
        </p:txBody>
      </p:sp>
    </p:spTree>
    <p:extLst>
      <p:ext uri="{BB962C8B-B14F-4D97-AF65-F5344CB8AC3E}">
        <p14:creationId xmlns:p14="http://schemas.microsoft.com/office/powerpoint/2010/main" val="381534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EE38-C231-79C4-576C-17E934EAF334}"/>
              </a:ext>
            </a:extLst>
          </p:cNvPr>
          <p:cNvSpPr>
            <a:spLocks noGrp="1"/>
          </p:cNvSpPr>
          <p:nvPr>
            <p:ph type="title"/>
          </p:nvPr>
        </p:nvSpPr>
        <p:spPr/>
        <p:txBody>
          <a:bodyPr>
            <a:normAutofit fontScale="90000"/>
          </a:bodyPr>
          <a:lstStyle/>
          <a:p>
            <a:r>
              <a:rPr lang="en-US" dirty="0">
                <a:latin typeface="Arial"/>
                <a:cs typeface="Arial"/>
              </a:rPr>
              <a:t>New: Allowable Costs for Cafeteria Funds Web Page</a:t>
            </a:r>
            <a:endParaRPr lang="en-US" dirty="0"/>
          </a:p>
        </p:txBody>
      </p:sp>
      <p:sp>
        <p:nvSpPr>
          <p:cNvPr id="3" name="Content Placeholder 2">
            <a:extLst>
              <a:ext uri="{FF2B5EF4-FFF2-40B4-BE49-F238E27FC236}">
                <a16:creationId xmlns:a16="http://schemas.microsoft.com/office/drawing/2014/main" id="{21406BA1-E484-7EAE-D408-49CECAA5C9A7}"/>
              </a:ext>
            </a:extLst>
          </p:cNvPr>
          <p:cNvSpPr>
            <a:spLocks noGrp="1"/>
          </p:cNvSpPr>
          <p:nvPr>
            <p:ph idx="1"/>
          </p:nvPr>
        </p:nvSpPr>
        <p:spPr>
          <a:xfrm>
            <a:off x="838200" y="1825625"/>
            <a:ext cx="6798623" cy="4497218"/>
          </a:xfrm>
        </p:spPr>
        <p:txBody>
          <a:bodyPr vert="horz" lIns="91440" tIns="45720" rIns="91440" bIns="45720" rtlCol="0" anchor="t">
            <a:normAutofit/>
          </a:bodyPr>
          <a:lstStyle/>
          <a:p>
            <a:r>
              <a:rPr lang="en-US" sz="2400" dirty="0">
                <a:solidFill>
                  <a:schemeClr val="bg1">
                    <a:lumMod val="10000"/>
                  </a:schemeClr>
                </a:solidFill>
                <a:latin typeface="Arial"/>
                <a:cs typeface="Arial"/>
              </a:rPr>
              <a:t>New and consolidated guidance for allowable costs, construction, prohibited costs, capital expenditure requests, and more</a:t>
            </a:r>
          </a:p>
          <a:p>
            <a:r>
              <a:rPr lang="en-US" sz="2400" dirty="0">
                <a:solidFill>
                  <a:schemeClr val="bg1">
                    <a:lumMod val="10000"/>
                  </a:schemeClr>
                </a:solidFill>
                <a:latin typeface="Arial"/>
                <a:cs typeface="Arial"/>
              </a:rPr>
              <a:t>Access the CDE Allowable Costs web page at </a:t>
            </a:r>
            <a:r>
              <a:rPr lang="en-US" sz="2400" dirty="0">
                <a:solidFill>
                  <a:srgbClr val="0563C1"/>
                </a:solidFill>
                <a:latin typeface="Arial"/>
                <a:cs typeface="Arial"/>
                <a:hlinkClick r:id="rId3" tooltip="CDE's Allowable Costs web page">
                  <a:extLst>
                    <a:ext uri="{A12FA001-AC4F-418D-AE19-62706E023703}">
                      <ahyp:hlinkClr xmlns:ahyp="http://schemas.microsoft.com/office/drawing/2018/hyperlinkcolor" val="tx"/>
                    </a:ext>
                  </a:extLst>
                </a:hlinkClick>
              </a:rPr>
              <a:t>https://www.cde.ca.gov/ls/nu/sn/cafefundallowablecost.asp</a:t>
            </a:r>
            <a:endParaRPr lang="en-US" sz="2400" dirty="0">
              <a:solidFill>
                <a:srgbClr val="0563C1"/>
              </a:solidFill>
              <a:latin typeface="Arial"/>
              <a:cs typeface="Arial"/>
            </a:endParaRPr>
          </a:p>
          <a:p>
            <a:r>
              <a:rPr lang="en-US" sz="2400" dirty="0">
                <a:solidFill>
                  <a:schemeClr val="bg1">
                    <a:lumMod val="10000"/>
                  </a:schemeClr>
                </a:solidFill>
                <a:latin typeface="Arial"/>
                <a:cs typeface="Arial"/>
              </a:rPr>
              <a:t>Questions email </a:t>
            </a:r>
            <a:r>
              <a:rPr lang="en-US" sz="2400" dirty="0">
                <a:solidFill>
                  <a:srgbClr val="0563C1"/>
                </a:solidFill>
                <a:latin typeface="Arial"/>
                <a:cs typeface="Arial"/>
                <a:hlinkClick r:id="rId4">
                  <a:extLst>
                    <a:ext uri="{A12FA001-AC4F-418D-AE19-62706E023703}">
                      <ahyp:hlinkClr xmlns:ahyp="http://schemas.microsoft.com/office/drawing/2018/hyperlinkcolor" val="tx"/>
                    </a:ext>
                  </a:extLst>
                </a:hlinkClick>
              </a:rPr>
              <a:t>SNPcafefundquestions@cde.ca.gov</a:t>
            </a:r>
            <a:endParaRPr lang="en-US" dirty="0">
              <a:solidFill>
                <a:srgbClr val="0563C1"/>
              </a:solidFill>
            </a:endParaRPr>
          </a:p>
          <a:p>
            <a:endParaRPr lang="en-US" sz="2400" dirty="0">
              <a:solidFill>
                <a:schemeClr val="bg1">
                  <a:lumMod val="10000"/>
                </a:schemeClr>
              </a:solidFill>
            </a:endParaRPr>
          </a:p>
        </p:txBody>
      </p:sp>
      <p:pic>
        <p:nvPicPr>
          <p:cNvPr id="5" name="Picture 4" descr="Close-up of stainless steel pans against stainless steel wall">
            <a:extLst>
              <a:ext uri="{FF2B5EF4-FFF2-40B4-BE49-F238E27FC236}">
                <a16:creationId xmlns:a16="http://schemas.microsoft.com/office/drawing/2014/main" id="{04DD8BE9-4746-BC15-D74A-9D80CB1B587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60969" y="2591643"/>
            <a:ext cx="3493572" cy="2368735"/>
          </a:xfrm>
          <a:prstGeom prst="rect">
            <a:avLst/>
          </a:prstGeom>
        </p:spPr>
      </p:pic>
    </p:spTree>
    <p:extLst>
      <p:ext uri="{BB962C8B-B14F-4D97-AF65-F5344CB8AC3E}">
        <p14:creationId xmlns:p14="http://schemas.microsoft.com/office/powerpoint/2010/main" val="75803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7B41-ADBD-2424-CDAB-B43789DC7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9F27F-E2C1-778A-7F36-07BB2323CBEA}"/>
              </a:ext>
            </a:extLst>
          </p:cNvPr>
          <p:cNvSpPr>
            <a:spLocks noGrp="1"/>
          </p:cNvSpPr>
          <p:nvPr>
            <p:ph type="title"/>
          </p:nvPr>
        </p:nvSpPr>
        <p:spPr>
          <a:xfrm>
            <a:off x="838200" y="881744"/>
            <a:ext cx="11187371" cy="990600"/>
          </a:xfrm>
        </p:spPr>
        <p:txBody>
          <a:bodyPr>
            <a:normAutofit fontScale="90000"/>
          </a:bodyPr>
          <a:lstStyle/>
          <a:p>
            <a:r>
              <a:rPr lang="en-US" dirty="0">
                <a:latin typeface="Arial"/>
                <a:cs typeface="Arial"/>
              </a:rPr>
              <a:t>Management Bulletin (MB) SNP-12-2025 </a:t>
            </a:r>
            <a:br>
              <a:rPr lang="en-US" dirty="0">
                <a:latin typeface="Arial"/>
                <a:cs typeface="Arial"/>
              </a:rPr>
            </a:br>
            <a:r>
              <a:rPr lang="en-US" dirty="0">
                <a:latin typeface="Arial"/>
                <a:cs typeface="Arial"/>
              </a:rPr>
              <a:t>Professional Standards in the School Nutrition Programs</a:t>
            </a:r>
          </a:p>
        </p:txBody>
      </p:sp>
      <p:sp>
        <p:nvSpPr>
          <p:cNvPr id="3" name="Content Placeholder 2">
            <a:extLst>
              <a:ext uri="{FF2B5EF4-FFF2-40B4-BE49-F238E27FC236}">
                <a16:creationId xmlns:a16="http://schemas.microsoft.com/office/drawing/2014/main" id="{03034D19-107E-B0DA-1780-BB7E585C7DDF}"/>
              </a:ext>
            </a:extLst>
          </p:cNvPr>
          <p:cNvSpPr>
            <a:spLocks noGrp="1"/>
          </p:cNvSpPr>
          <p:nvPr>
            <p:ph idx="1"/>
          </p:nvPr>
        </p:nvSpPr>
        <p:spPr>
          <a:xfrm>
            <a:off x="838199" y="1667569"/>
            <a:ext cx="11187371" cy="4472417"/>
          </a:xfrm>
        </p:spPr>
        <p:txBody>
          <a:bodyPr vert="horz" lIns="91440" tIns="45720" rIns="91440" bIns="45720" rtlCol="0" anchor="t">
            <a:noAutofit/>
          </a:bodyPr>
          <a:lstStyle/>
          <a:p>
            <a:pPr>
              <a:spcBef>
                <a:spcPts val="600"/>
              </a:spcBef>
              <a:spcAft>
                <a:spcPts val="600"/>
              </a:spcAft>
              <a:buFont typeface="Arial" panose="02070309020205020404" pitchFamily="49" charset="0"/>
              <a:buChar char="•"/>
            </a:pPr>
            <a:r>
              <a:rPr lang="en-US" sz="2400" dirty="0">
                <a:solidFill>
                  <a:schemeClr val="bg1">
                    <a:lumMod val="10000"/>
                  </a:schemeClr>
                </a:solidFill>
                <a:latin typeface="Arial"/>
                <a:cs typeface="Arial"/>
              </a:rPr>
              <a:t>Release date: The MB has been updated and was released December 3, 2025.</a:t>
            </a:r>
            <a:endParaRPr lang="en-US" sz="2400" dirty="0">
              <a:solidFill>
                <a:schemeClr val="bg1">
                  <a:lumMod val="10000"/>
                </a:schemeClr>
              </a:solidFill>
            </a:endParaRPr>
          </a:p>
          <a:p>
            <a:pPr>
              <a:spcBef>
                <a:spcPts val="600"/>
              </a:spcBef>
              <a:spcAft>
                <a:spcPts val="600"/>
              </a:spcAft>
              <a:buFont typeface="Arial" panose="02070309020205020404" pitchFamily="49" charset="0"/>
              <a:buChar char="•"/>
            </a:pPr>
            <a:r>
              <a:rPr lang="en-US" sz="2400" dirty="0">
                <a:solidFill>
                  <a:schemeClr val="bg1">
                    <a:lumMod val="10000"/>
                  </a:schemeClr>
                </a:solidFill>
                <a:latin typeface="Arial"/>
                <a:cs typeface="Arial"/>
              </a:rPr>
              <a:t>Policy updates: Adds the hiring exception for LEAs with an annual student enrollment of 2,500 or more may elect to hire applicants with at least 10 years of School Nutrition Program (SNP) experience but do not hold a bachelor’s or an associate’s degree.</a:t>
            </a:r>
            <a:endParaRPr lang="en-US" sz="2400" dirty="0">
              <a:solidFill>
                <a:schemeClr val="bg1">
                  <a:lumMod val="10000"/>
                </a:schemeClr>
              </a:solidFill>
              <a:cs typeface="Arial"/>
            </a:endParaRPr>
          </a:p>
          <a:p>
            <a:pPr>
              <a:spcBef>
                <a:spcPts val="600"/>
              </a:spcBef>
              <a:spcAft>
                <a:spcPts val="600"/>
              </a:spcAft>
              <a:buFont typeface="Arial" panose="02070309020205020404" pitchFamily="49" charset="0"/>
              <a:buChar char="•"/>
            </a:pPr>
            <a:r>
              <a:rPr lang="en-US" sz="2400" dirty="0">
                <a:solidFill>
                  <a:schemeClr val="bg1">
                    <a:lumMod val="10000"/>
                  </a:schemeClr>
                </a:solidFill>
                <a:latin typeface="Arial"/>
                <a:cs typeface="Arial"/>
              </a:rPr>
              <a:t>Resources &amp; information: Includes resources about California's hiring requirements for new SNP Directors and how to track your annual training hours.</a:t>
            </a:r>
            <a:r>
              <a:rPr lang="en-US" sz="2800" dirty="0">
                <a:solidFill>
                  <a:schemeClr val="bg1">
                    <a:lumMod val="10000"/>
                  </a:schemeClr>
                </a:solidFill>
                <a:latin typeface="Arial"/>
                <a:cs typeface="Arial"/>
              </a:rPr>
              <a:t> </a:t>
            </a:r>
            <a:endParaRPr lang="en-US" sz="2800" dirty="0">
              <a:solidFill>
                <a:schemeClr val="bg1">
                  <a:lumMod val="10000"/>
                </a:schemeClr>
              </a:solidFill>
              <a:cs typeface="Arial"/>
            </a:endParaRPr>
          </a:p>
          <a:p>
            <a:pPr>
              <a:spcBef>
                <a:spcPts val="600"/>
              </a:spcBef>
              <a:spcAft>
                <a:spcPts val="600"/>
              </a:spcAft>
              <a:buFont typeface="Arial,Sans-Serif" panose="02070309020205020404" pitchFamily="49" charset="0"/>
              <a:buChar char="•"/>
            </a:pPr>
            <a:r>
              <a:rPr lang="en-US" sz="2400" dirty="0">
                <a:solidFill>
                  <a:schemeClr val="bg1">
                    <a:lumMod val="10000"/>
                  </a:schemeClr>
                </a:solidFill>
                <a:latin typeface="Arial"/>
                <a:cs typeface="Arial"/>
              </a:rPr>
              <a:t>MB access: Available on the CDE SNP Management Bulletins web page at </a:t>
            </a:r>
            <a:r>
              <a:rPr lang="en-US" sz="2400" dirty="0">
                <a:solidFill>
                  <a:srgbClr val="0563C1"/>
                </a:solidFill>
                <a:latin typeface="Arial"/>
                <a:cs typeface="Arial"/>
                <a:hlinkClick r:id="rId3" tooltip="CDE's SNP Management Bulletins web page">
                  <a:extLst>
                    <a:ext uri="{A12FA001-AC4F-418D-AE19-62706E023703}">
                      <ahyp:hlinkClr xmlns:ahyp="http://schemas.microsoft.com/office/drawing/2018/hyperlinkcolor" val="tx"/>
                    </a:ext>
                  </a:extLst>
                </a:hlinkClick>
              </a:rPr>
              <a:t>https://www.cde.ca.gov/ls/nu/sn/mb.asp</a:t>
            </a:r>
            <a:r>
              <a:rPr lang="en-US" sz="2400" dirty="0">
                <a:solidFill>
                  <a:schemeClr val="bg1">
                    <a:lumMod val="10000"/>
                  </a:schemeClr>
                </a:solidFill>
                <a:latin typeface="Arial"/>
                <a:cs typeface="Arial"/>
              </a:rPr>
              <a:t>.</a:t>
            </a:r>
          </a:p>
          <a:p>
            <a:pPr>
              <a:spcBef>
                <a:spcPts val="600"/>
              </a:spcBef>
              <a:spcAft>
                <a:spcPts val="600"/>
              </a:spcAft>
              <a:buFont typeface="Arial,Sans-Serif" panose="02070309020205020404" pitchFamily="49" charset="0"/>
              <a:buChar char="•"/>
            </a:pPr>
            <a:r>
              <a:rPr lang="en-US" sz="2400" dirty="0">
                <a:solidFill>
                  <a:schemeClr val="bg1">
                    <a:lumMod val="10000"/>
                  </a:schemeClr>
                </a:solidFill>
                <a:latin typeface="Arial"/>
                <a:cs typeface="Arial"/>
              </a:rPr>
              <a:t>Questions: Email </a:t>
            </a:r>
            <a:r>
              <a:rPr lang="en-US" sz="2400" dirty="0">
                <a:solidFill>
                  <a:srgbClr val="0563C1"/>
                </a:solidFill>
                <a:latin typeface="Arial"/>
                <a:cs typeface="Arial"/>
                <a:hlinkClick r:id="rId4">
                  <a:extLst>
                    <a:ext uri="{A12FA001-AC4F-418D-AE19-62706E023703}">
                      <ahyp:hlinkClr xmlns:ahyp="http://schemas.microsoft.com/office/drawing/2018/hyperlinkcolor" val="tx"/>
                    </a:ext>
                  </a:extLst>
                </a:hlinkClick>
              </a:rPr>
              <a:t>ProfessionalStandards@cde.ca.gov</a:t>
            </a:r>
            <a:r>
              <a:rPr lang="en-US" sz="2400" dirty="0">
                <a:solidFill>
                  <a:schemeClr val="bg1">
                    <a:lumMod val="10000"/>
                  </a:schemeClr>
                </a:solidFill>
                <a:latin typeface="Arial"/>
                <a:cs typeface="Arial"/>
              </a:rPr>
              <a:t>.</a:t>
            </a:r>
            <a:endParaRPr lang="en-US" sz="2400" dirty="0">
              <a:solidFill>
                <a:schemeClr val="bg1">
                  <a:lumMod val="10000"/>
                </a:schemeClr>
              </a:solidFill>
              <a:cs typeface="Arial"/>
            </a:endParaRPr>
          </a:p>
        </p:txBody>
      </p:sp>
    </p:spTree>
    <p:extLst>
      <p:ext uri="{BB962C8B-B14F-4D97-AF65-F5344CB8AC3E}">
        <p14:creationId xmlns:p14="http://schemas.microsoft.com/office/powerpoint/2010/main" val="421635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FE48-F5C0-9EA1-D73A-3705153A5CD4}"/>
              </a:ext>
            </a:extLst>
          </p:cNvPr>
          <p:cNvSpPr>
            <a:spLocks noGrp="1"/>
          </p:cNvSpPr>
          <p:nvPr>
            <p:ph type="title"/>
          </p:nvPr>
        </p:nvSpPr>
        <p:spPr/>
        <p:txBody>
          <a:bodyPr/>
          <a:lstStyle/>
          <a:p>
            <a:r>
              <a:rPr lang="en-US">
                <a:latin typeface="Arial"/>
                <a:cs typeface="Arial"/>
              </a:rPr>
              <a:t>2026 SUN Bucks (1)</a:t>
            </a:r>
            <a:endParaRPr lang="en-US"/>
          </a:p>
        </p:txBody>
      </p:sp>
      <p:sp>
        <p:nvSpPr>
          <p:cNvPr id="3" name="Content Placeholder 2">
            <a:extLst>
              <a:ext uri="{FF2B5EF4-FFF2-40B4-BE49-F238E27FC236}">
                <a16:creationId xmlns:a16="http://schemas.microsoft.com/office/drawing/2014/main" id="{0FD08513-3876-D81A-69E4-BF680148133A}"/>
              </a:ext>
            </a:extLst>
          </p:cNvPr>
          <p:cNvSpPr>
            <a:spLocks noGrp="1"/>
          </p:cNvSpPr>
          <p:nvPr>
            <p:ph idx="1"/>
          </p:nvPr>
        </p:nvSpPr>
        <p:spPr>
          <a:xfrm>
            <a:off x="838200" y="1865040"/>
            <a:ext cx="10738945" cy="4140523"/>
          </a:xfrm>
        </p:spPr>
        <p:txBody>
          <a:bodyPr vert="horz" lIns="91440" tIns="45720" rIns="91440" bIns="45720" rtlCol="0" anchor="t">
            <a:normAutofit fontScale="92500" lnSpcReduction="20000"/>
          </a:bodyPr>
          <a:lstStyle/>
          <a:p>
            <a:pPr marL="0" indent="0">
              <a:buNone/>
            </a:pPr>
            <a:r>
              <a:rPr lang="en-US" b="1" dirty="0">
                <a:latin typeface="Arial"/>
                <a:cs typeface="Arial"/>
              </a:rPr>
              <a:t>2026 SUN Bucks Implementation webinar:</a:t>
            </a:r>
            <a:endParaRPr lang="en-US" dirty="0"/>
          </a:p>
          <a:p>
            <a:r>
              <a:rPr lang="en-US" sz="2800" dirty="0">
                <a:latin typeface="Arial"/>
                <a:cs typeface="Arial"/>
              </a:rPr>
              <a:t>Date: *Tuesday, March 10th at 2 p.m.</a:t>
            </a:r>
            <a:endParaRPr lang="en-US" sz="2800" dirty="0"/>
          </a:p>
          <a:p>
            <a:r>
              <a:rPr lang="en-US" sz="2800" dirty="0">
                <a:latin typeface="Arial"/>
                <a:cs typeface="Arial"/>
              </a:rPr>
              <a:t>Webinar information: SUN Bucks eligibility, applications, and data sharing</a:t>
            </a:r>
          </a:p>
          <a:p>
            <a:pPr>
              <a:spcAft>
                <a:spcPts val="0"/>
              </a:spcAft>
            </a:pPr>
            <a:r>
              <a:rPr lang="en-US" sz="2800" dirty="0">
                <a:latin typeface="Arial"/>
                <a:cs typeface="Arial"/>
              </a:rPr>
              <a:t>Webinar registration: </a:t>
            </a:r>
          </a:p>
          <a:p>
            <a:pPr marL="285750" indent="0">
              <a:spcBef>
                <a:spcPts val="0"/>
              </a:spcBef>
              <a:buNone/>
            </a:pPr>
            <a:r>
              <a:rPr lang="en-US" sz="2800" dirty="0">
                <a:solidFill>
                  <a:srgbClr val="0563C1"/>
                </a:solidFill>
                <a:latin typeface="Arial"/>
                <a:cs typeface="Arial"/>
                <a:hlinkClick r:id="rId3" tooltip="SUN Bucks Implementation Webinar Registration"/>
              </a:rPr>
              <a:t>https://us02web.zoom.us/webinar/register/WN_ZVsY-CT7Q0aLI-dCgBMITw#/registration</a:t>
            </a:r>
            <a:endParaRPr lang="en-US" sz="2800" dirty="0">
              <a:solidFill>
                <a:srgbClr val="0563C1"/>
              </a:solidFill>
              <a:latin typeface="Arial"/>
              <a:cs typeface="Arial"/>
            </a:endParaRPr>
          </a:p>
          <a:p>
            <a:pPr marL="285750" indent="0">
              <a:spcBef>
                <a:spcPts val="0"/>
              </a:spcBef>
              <a:buNone/>
            </a:pPr>
            <a:endParaRPr lang="en-US" sz="2800" dirty="0">
              <a:solidFill>
                <a:srgbClr val="0563C1"/>
              </a:solidFill>
              <a:latin typeface="Arial"/>
              <a:cs typeface="Arial"/>
            </a:endParaRPr>
          </a:p>
          <a:p>
            <a:pPr marL="285750" indent="0">
              <a:spcBef>
                <a:spcPts val="0"/>
              </a:spcBef>
              <a:buNone/>
            </a:pPr>
            <a:r>
              <a:rPr lang="en-US" sz="2800" dirty="0">
                <a:solidFill>
                  <a:schemeClr val="bg1">
                    <a:lumMod val="10000"/>
                  </a:schemeClr>
                </a:solidFill>
                <a:latin typeface="Arial"/>
                <a:cs typeface="Arial"/>
              </a:rPr>
              <a:t>*Updated webinar date and registration link</a:t>
            </a:r>
            <a:endParaRPr lang="en-US" sz="2800" dirty="0">
              <a:solidFill>
                <a:schemeClr val="bg1">
                  <a:lumMod val="10000"/>
                </a:schemeClr>
              </a:solidFill>
            </a:endParaRPr>
          </a:p>
          <a:p>
            <a:pPr marL="0" indent="0">
              <a:buNone/>
            </a:pPr>
            <a:endParaRPr lang="en-US" sz="2800" dirty="0">
              <a:solidFill>
                <a:srgbClr val="162320"/>
              </a:solidFill>
            </a:endParaRPr>
          </a:p>
        </p:txBody>
      </p:sp>
    </p:spTree>
    <p:extLst>
      <p:ext uri="{BB962C8B-B14F-4D97-AF65-F5344CB8AC3E}">
        <p14:creationId xmlns:p14="http://schemas.microsoft.com/office/powerpoint/2010/main" val="372393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5B30-550F-C3D7-0002-7A69E5FFD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8CB78-B41C-947A-2286-72EFD27EBBD8}"/>
              </a:ext>
            </a:extLst>
          </p:cNvPr>
          <p:cNvSpPr>
            <a:spLocks noGrp="1"/>
          </p:cNvSpPr>
          <p:nvPr>
            <p:ph type="title"/>
          </p:nvPr>
        </p:nvSpPr>
        <p:spPr/>
        <p:txBody>
          <a:bodyPr/>
          <a:lstStyle/>
          <a:p>
            <a:r>
              <a:rPr lang="en-US">
                <a:latin typeface="Arial"/>
                <a:cs typeface="Arial"/>
              </a:rPr>
              <a:t>2026 SUN Bucks (2)</a:t>
            </a:r>
            <a:endParaRPr lang="en-US"/>
          </a:p>
        </p:txBody>
      </p:sp>
      <p:sp>
        <p:nvSpPr>
          <p:cNvPr id="3" name="Content Placeholder 2">
            <a:extLst>
              <a:ext uri="{FF2B5EF4-FFF2-40B4-BE49-F238E27FC236}">
                <a16:creationId xmlns:a16="http://schemas.microsoft.com/office/drawing/2014/main" id="{5B76ED9F-CB4A-E6DC-0C24-8E71138CE5F8}"/>
              </a:ext>
            </a:extLst>
          </p:cNvPr>
          <p:cNvSpPr>
            <a:spLocks noGrp="1"/>
          </p:cNvSpPr>
          <p:nvPr>
            <p:ph sz="half" idx="1"/>
          </p:nvPr>
        </p:nvSpPr>
        <p:spPr>
          <a:xfrm>
            <a:off x="838200" y="1730078"/>
            <a:ext cx="7393071" cy="4593424"/>
          </a:xfrm>
        </p:spPr>
        <p:txBody>
          <a:bodyPr vert="horz" lIns="91440" tIns="45720" rIns="91440" bIns="45720" rtlCol="0" anchor="t">
            <a:normAutofit/>
          </a:bodyPr>
          <a:lstStyle/>
          <a:p>
            <a:pPr marL="0" indent="0">
              <a:buNone/>
            </a:pPr>
            <a:r>
              <a:rPr lang="en-US" b="1" dirty="0">
                <a:solidFill>
                  <a:srgbClr val="162320"/>
                </a:solidFill>
                <a:latin typeface="Arial"/>
                <a:cs typeface="Arial"/>
              </a:rPr>
              <a:t>Community Eligibility Provision (CEP) and Provision 2 (P2) sites: </a:t>
            </a:r>
            <a:endParaRPr lang="en-US" dirty="0">
              <a:solidFill>
                <a:srgbClr val="162320"/>
              </a:solidFill>
            </a:endParaRPr>
          </a:p>
          <a:p>
            <a:pPr marL="0" indent="0">
              <a:buNone/>
            </a:pPr>
            <a:r>
              <a:rPr lang="en-US" sz="2800" dirty="0">
                <a:solidFill>
                  <a:srgbClr val="162320"/>
                </a:solidFill>
                <a:latin typeface="Arial"/>
                <a:cs typeface="Arial"/>
              </a:rPr>
              <a:t>"School Flyer - Apply for SUN Bucks!" is now available on the California Department of Social Services website at </a:t>
            </a:r>
            <a:r>
              <a:rPr lang="en-US" sz="2800" dirty="0">
                <a:solidFill>
                  <a:srgbClr val="0563C1"/>
                </a:solidFill>
                <a:latin typeface="Arial"/>
                <a:cs typeface="Arial"/>
                <a:hlinkClick r:id="rId3" tooltip="CA Department of Social Services SUN Buck School Flyer">
                  <a:extLst>
                    <a:ext uri="{A12FA001-AC4F-418D-AE19-62706E023703}">
                      <ahyp:hlinkClr xmlns:ahyp="http://schemas.microsoft.com/office/drawing/2018/hyperlinkcolor" val="tx"/>
                    </a:ext>
                  </a:extLst>
                </a:hlinkClick>
              </a:rPr>
              <a:t>https://www.cdss.ca.gov/sun-bucks/partners/flyers/flyers-2026 </a:t>
            </a:r>
            <a:endParaRPr lang="en-US" sz="2800" dirty="0">
              <a:solidFill>
                <a:srgbClr val="0563C1"/>
              </a:solidFill>
            </a:endParaRPr>
          </a:p>
        </p:txBody>
      </p:sp>
      <p:pic>
        <p:nvPicPr>
          <p:cNvPr id="5" name="Content Placeholder 4" descr="Screen shot of the SunBucks CA flyer, Apply for SUNBucks A Summer Nutriton Program for Children, provides information about SUNBucks and things to keep in mind when applying.">
            <a:extLst>
              <a:ext uri="{FF2B5EF4-FFF2-40B4-BE49-F238E27FC236}">
                <a16:creationId xmlns:a16="http://schemas.microsoft.com/office/drawing/2014/main" id="{B8C8A9D0-5195-5F94-07DF-8C2BD5955B5A}"/>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8218152" y="2140935"/>
            <a:ext cx="3139218" cy="4035422"/>
          </a:xfrm>
          <a:prstGeom prst="rect">
            <a:avLst/>
          </a:prstGeom>
        </p:spPr>
      </p:pic>
    </p:spTree>
    <p:extLst>
      <p:ext uri="{BB962C8B-B14F-4D97-AF65-F5344CB8AC3E}">
        <p14:creationId xmlns:p14="http://schemas.microsoft.com/office/powerpoint/2010/main" val="139041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65C1-42E8-81D7-6451-6B83B159AB13}"/>
              </a:ext>
            </a:extLst>
          </p:cNvPr>
          <p:cNvSpPr>
            <a:spLocks noGrp="1"/>
          </p:cNvSpPr>
          <p:nvPr>
            <p:ph type="title"/>
          </p:nvPr>
        </p:nvSpPr>
        <p:spPr/>
        <p:txBody>
          <a:bodyPr/>
          <a:lstStyle/>
          <a:p>
            <a:r>
              <a:rPr lang="en-US"/>
              <a:t>Grant Funding and Announcements</a:t>
            </a:r>
          </a:p>
        </p:txBody>
      </p:sp>
    </p:spTree>
    <p:extLst>
      <p:ext uri="{BB962C8B-B14F-4D97-AF65-F5344CB8AC3E}">
        <p14:creationId xmlns:p14="http://schemas.microsoft.com/office/powerpoint/2010/main" val="234719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0030-B171-E697-339B-A0B6C168DBC1}"/>
              </a:ext>
            </a:extLst>
          </p:cNvPr>
          <p:cNvSpPr>
            <a:spLocks noGrp="1"/>
          </p:cNvSpPr>
          <p:nvPr>
            <p:ph type="title"/>
          </p:nvPr>
        </p:nvSpPr>
        <p:spPr/>
        <p:txBody>
          <a:bodyPr>
            <a:normAutofit fontScale="90000"/>
          </a:bodyPr>
          <a:lstStyle/>
          <a:p>
            <a:r>
              <a:rPr lang="en-US">
                <a:latin typeface="Arial"/>
                <a:cs typeface="Arial"/>
              </a:rPr>
              <a:t>2025 Kitchen Infrastructure and Training (KIT) and Retention &amp; Recruitment (R&amp;R) Grants</a:t>
            </a:r>
            <a:endParaRPr lang="en-US"/>
          </a:p>
        </p:txBody>
      </p:sp>
      <p:sp>
        <p:nvSpPr>
          <p:cNvPr id="3" name="Content Placeholder 2">
            <a:extLst>
              <a:ext uri="{FF2B5EF4-FFF2-40B4-BE49-F238E27FC236}">
                <a16:creationId xmlns:a16="http://schemas.microsoft.com/office/drawing/2014/main" id="{7DF8CFD6-4B15-5ACE-07A9-E75EB79515DD}"/>
              </a:ext>
            </a:extLst>
          </p:cNvPr>
          <p:cNvSpPr>
            <a:spLocks noGrp="1"/>
          </p:cNvSpPr>
          <p:nvPr>
            <p:ph idx="1"/>
          </p:nvPr>
        </p:nvSpPr>
        <p:spPr>
          <a:xfrm>
            <a:off x="827617" y="1916131"/>
            <a:ext cx="10528737" cy="4114248"/>
          </a:xfrm>
        </p:spPr>
        <p:txBody>
          <a:bodyPr vert="horz" lIns="91440" tIns="45720" rIns="91440" bIns="45720" rtlCol="0" anchor="t">
            <a:normAutofit lnSpcReduction="10000"/>
          </a:bodyPr>
          <a:lstStyle/>
          <a:p>
            <a:r>
              <a:rPr lang="en-US" dirty="0">
                <a:latin typeface="Arial"/>
                <a:cs typeface="Arial"/>
              </a:rPr>
              <a:t>2025 KIT and R&amp;R grant Request for Applications is open until Friday, January 30, 2026.</a:t>
            </a:r>
          </a:p>
          <a:p>
            <a:r>
              <a:rPr lang="en-US" dirty="0">
                <a:latin typeface="Arial"/>
                <a:cs typeface="Arial"/>
              </a:rPr>
              <a:t>Applications must be completed online and submitted by 4 p.m.</a:t>
            </a:r>
          </a:p>
          <a:p>
            <a:r>
              <a:rPr lang="en-US" dirty="0">
                <a:latin typeface="Arial"/>
                <a:cs typeface="Arial"/>
              </a:rPr>
              <a:t>Both grant applications can be accessed through the same link.</a:t>
            </a:r>
          </a:p>
          <a:p>
            <a:r>
              <a:rPr lang="en-US" dirty="0">
                <a:latin typeface="Arial"/>
                <a:cs typeface="Arial"/>
              </a:rPr>
              <a:t>Questions can be sent to </a:t>
            </a:r>
            <a:r>
              <a:rPr lang="en-US" dirty="0">
                <a:solidFill>
                  <a:srgbClr val="0563C1"/>
                </a:solidFill>
                <a:latin typeface="Arial"/>
                <a:cs typeface="Arial"/>
                <a:hlinkClick r:id="rId3">
                  <a:extLst>
                    <a:ext uri="{A12FA001-AC4F-418D-AE19-62706E023703}">
                      <ahyp:hlinkClr xmlns:ahyp="http://schemas.microsoft.com/office/drawing/2018/hyperlinkcolor" val="tx"/>
                    </a:ext>
                  </a:extLst>
                </a:hlinkClick>
              </a:rPr>
              <a:t>KIT2025@cde.ca.gov</a:t>
            </a:r>
            <a:r>
              <a:rPr lang="en-US" dirty="0">
                <a:latin typeface="Arial"/>
                <a:cs typeface="Arial"/>
              </a:rPr>
              <a:t>.</a:t>
            </a:r>
            <a:endParaRPr lang="en-US" dirty="0"/>
          </a:p>
        </p:txBody>
      </p:sp>
    </p:spTree>
    <p:extLst>
      <p:ext uri="{BB962C8B-B14F-4D97-AF65-F5344CB8AC3E}">
        <p14:creationId xmlns:p14="http://schemas.microsoft.com/office/powerpoint/2010/main" val="287549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FEC57-3846-CBEE-167A-534120555162}"/>
              </a:ext>
            </a:extLst>
          </p:cNvPr>
          <p:cNvSpPr>
            <a:spLocks noGrp="1"/>
          </p:cNvSpPr>
          <p:nvPr>
            <p:ph type="title"/>
          </p:nvPr>
        </p:nvSpPr>
        <p:spPr/>
        <p:txBody>
          <a:bodyPr/>
          <a:lstStyle/>
          <a:p>
            <a:r>
              <a:rPr lang="en-US"/>
              <a:t>Town Hall at a Glance</a:t>
            </a:r>
          </a:p>
        </p:txBody>
      </p:sp>
      <p:sp>
        <p:nvSpPr>
          <p:cNvPr id="5" name="Content Placeholder 4">
            <a:extLst>
              <a:ext uri="{FF2B5EF4-FFF2-40B4-BE49-F238E27FC236}">
                <a16:creationId xmlns:a16="http://schemas.microsoft.com/office/drawing/2014/main" id="{7FEBD7D6-8850-BD14-D518-93CDC36894B7}"/>
              </a:ext>
            </a:extLst>
          </p:cNvPr>
          <p:cNvSpPr>
            <a:spLocks noGrp="1"/>
          </p:cNvSpPr>
          <p:nvPr>
            <p:ph sz="half" idx="1"/>
          </p:nvPr>
        </p:nvSpPr>
        <p:spPr>
          <a:xfrm>
            <a:off x="838200" y="1825625"/>
            <a:ext cx="6477000" cy="3965575"/>
          </a:xfrm>
        </p:spPr>
        <p:txBody>
          <a:bodyPr vert="horz" lIns="91440" tIns="45720" rIns="91440" bIns="45720" rtlCol="0" anchor="t">
            <a:noAutofit/>
          </a:bodyPr>
          <a:lstStyle/>
          <a:p>
            <a:r>
              <a:rPr lang="en-US">
                <a:latin typeface="Arial"/>
                <a:cs typeface="Arial"/>
              </a:rPr>
              <a:t>Spotlights</a:t>
            </a:r>
            <a:endParaRPr lang="en-US"/>
          </a:p>
          <a:p>
            <a:r>
              <a:rPr lang="en-US">
                <a:latin typeface="Arial"/>
                <a:cs typeface="Arial"/>
              </a:rPr>
              <a:t>Federal and State Updates</a:t>
            </a:r>
          </a:p>
          <a:p>
            <a:r>
              <a:rPr lang="en-US">
                <a:latin typeface="Arial"/>
                <a:cs typeface="Arial"/>
              </a:rPr>
              <a:t>Grant Funding &amp; Announcements</a:t>
            </a:r>
          </a:p>
          <a:p>
            <a:r>
              <a:rPr lang="en-US">
                <a:latin typeface="Arial"/>
                <a:cs typeface="Arial"/>
              </a:rPr>
              <a:t>Operational Reminders</a:t>
            </a:r>
          </a:p>
          <a:p>
            <a:r>
              <a:rPr lang="en-US">
                <a:latin typeface="Arial"/>
                <a:cs typeface="Arial"/>
              </a:rPr>
              <a:t>Resources &amp; Other Announcements</a:t>
            </a:r>
            <a:endParaRPr lang="en-US"/>
          </a:p>
        </p:txBody>
      </p:sp>
      <p:pic>
        <p:nvPicPr>
          <p:cNvPr id="2" name="Content Placeholder 1">
            <a:extLst>
              <a:ext uri="{FF2B5EF4-FFF2-40B4-BE49-F238E27FC236}">
                <a16:creationId xmlns:a16="http://schemas.microsoft.com/office/drawing/2014/main" id="{6EBB1035-BA5D-13F3-3BCE-F1B030965FB3}"/>
              </a:ext>
              <a:ext uri="{C183D7F6-B498-43B3-948B-1728B52AA6E4}">
                <adec:decorative xmlns:adec="http://schemas.microsoft.com/office/drawing/2017/decorative" val="1"/>
              </a:ext>
            </a:extLst>
          </p:cNvPr>
          <p:cNvPicPr>
            <a:picLocks noGrp="1" noChangeAspect="1"/>
          </p:cNvPicPr>
          <p:nvPr>
            <p:ph sz="half" idx="13"/>
          </p:nvPr>
        </p:nvPicPr>
        <p:blipFill>
          <a:blip r:embed="rId2" cstate="screen">
            <a:extLst>
              <a:ext uri="{28A0092B-C50C-407E-A947-70E740481C1C}">
                <a14:useLocalDpi xmlns:a14="http://schemas.microsoft.com/office/drawing/2010/main" val="0"/>
              </a:ext>
            </a:extLst>
          </a:blip>
          <a:stretch>
            <a:fillRect/>
          </a:stretch>
        </p:blipFill>
        <p:spPr>
          <a:xfrm>
            <a:off x="7315200" y="2534179"/>
            <a:ext cx="4283173" cy="2856539"/>
          </a:xfrm>
          <a:prstGeom prst="rect">
            <a:avLst/>
          </a:prstGeom>
        </p:spPr>
      </p:pic>
    </p:spTree>
    <p:extLst>
      <p:ext uri="{BB962C8B-B14F-4D97-AF65-F5344CB8AC3E}">
        <p14:creationId xmlns:p14="http://schemas.microsoft.com/office/powerpoint/2010/main" val="24130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11A3-32C1-A5EF-42E0-A79829424179}"/>
              </a:ext>
            </a:extLst>
          </p:cNvPr>
          <p:cNvSpPr>
            <a:spLocks noGrp="1"/>
          </p:cNvSpPr>
          <p:nvPr>
            <p:ph type="title"/>
          </p:nvPr>
        </p:nvSpPr>
        <p:spPr/>
        <p:txBody>
          <a:bodyPr>
            <a:normAutofit fontScale="90000"/>
          </a:bodyPr>
          <a:lstStyle/>
          <a:p>
            <a:r>
              <a:rPr lang="en-US" dirty="0">
                <a:latin typeface="Arial"/>
                <a:cs typeface="Arial"/>
              </a:rPr>
              <a:t>Fresh Fruit and Vegetable Program (FFVP) Grant</a:t>
            </a:r>
            <a:endParaRPr lang="en-US" dirty="0"/>
          </a:p>
        </p:txBody>
      </p:sp>
      <p:sp>
        <p:nvSpPr>
          <p:cNvPr id="3" name="Content Placeholder 2">
            <a:extLst>
              <a:ext uri="{FF2B5EF4-FFF2-40B4-BE49-F238E27FC236}">
                <a16:creationId xmlns:a16="http://schemas.microsoft.com/office/drawing/2014/main" id="{AF0CBF8D-9900-9D62-D63B-E3AF5F145EF6}"/>
              </a:ext>
            </a:extLst>
          </p:cNvPr>
          <p:cNvSpPr>
            <a:spLocks noGrp="1"/>
          </p:cNvSpPr>
          <p:nvPr>
            <p:ph idx="1"/>
          </p:nvPr>
        </p:nvSpPr>
        <p:spPr>
          <a:xfrm>
            <a:off x="838199" y="1753739"/>
            <a:ext cx="11094191" cy="4249496"/>
          </a:xfrm>
        </p:spPr>
        <p:txBody>
          <a:bodyPr vert="horz" lIns="91440" tIns="45720" rIns="91440" bIns="45720" rtlCol="0" anchor="t">
            <a:noAutofit/>
          </a:bodyPr>
          <a:lstStyle/>
          <a:p>
            <a:r>
              <a:rPr lang="en-US" sz="2400" dirty="0">
                <a:solidFill>
                  <a:schemeClr val="bg1">
                    <a:lumMod val="10000"/>
                  </a:schemeClr>
                </a:solidFill>
                <a:latin typeface="Arial"/>
                <a:cs typeface="Arial"/>
              </a:rPr>
              <a:t>Funding Amount: Per student award between $50 to $75</a:t>
            </a:r>
            <a:endParaRPr lang="en-US" sz="2400" dirty="0">
              <a:solidFill>
                <a:schemeClr val="bg1">
                  <a:lumMod val="10000"/>
                </a:schemeClr>
              </a:solidFill>
            </a:endParaRPr>
          </a:p>
          <a:p>
            <a:r>
              <a:rPr lang="en-US" sz="2400" dirty="0">
                <a:solidFill>
                  <a:schemeClr val="bg1">
                    <a:lumMod val="10000"/>
                  </a:schemeClr>
                </a:solidFill>
                <a:latin typeface="Arial"/>
                <a:cs typeface="Arial"/>
              </a:rPr>
              <a:t>Due Date:</a:t>
            </a:r>
            <a:r>
              <a:rPr lang="en-US" sz="2400" b="1" dirty="0">
                <a:solidFill>
                  <a:schemeClr val="bg1">
                    <a:lumMod val="10000"/>
                  </a:schemeClr>
                </a:solidFill>
                <a:latin typeface="Arial"/>
                <a:cs typeface="Arial"/>
              </a:rPr>
              <a:t> Friday, February 6, 2026, at 4 p.m. </a:t>
            </a:r>
          </a:p>
          <a:p>
            <a:r>
              <a:rPr lang="en-US" sz="2400" dirty="0">
                <a:solidFill>
                  <a:schemeClr val="bg1">
                    <a:lumMod val="10000"/>
                  </a:schemeClr>
                </a:solidFill>
                <a:latin typeface="Arial"/>
                <a:cs typeface="Arial"/>
              </a:rPr>
              <a:t>Eligible Agencies: Public school districts, county offices of education, charter schools, private schools, or residential child care institutions operating the NSLP</a:t>
            </a:r>
          </a:p>
          <a:p>
            <a:r>
              <a:rPr lang="en-US" sz="2400" dirty="0">
                <a:solidFill>
                  <a:schemeClr val="bg1">
                    <a:lumMod val="10000"/>
                  </a:schemeClr>
                </a:solidFill>
                <a:latin typeface="Arial"/>
                <a:cs typeface="Arial"/>
              </a:rPr>
              <a:t>Note: SFAs may apply on behalf of elementary</a:t>
            </a:r>
            <a:r>
              <a:rPr lang="en-US" sz="2400" b="1" dirty="0">
                <a:solidFill>
                  <a:schemeClr val="bg1">
                    <a:lumMod val="10000"/>
                  </a:schemeClr>
                </a:solidFill>
                <a:latin typeface="Arial"/>
                <a:cs typeface="Arial"/>
              </a:rPr>
              <a:t> school sites</a:t>
            </a:r>
            <a:r>
              <a:rPr lang="en-US" sz="2400" dirty="0">
                <a:solidFill>
                  <a:schemeClr val="bg1">
                    <a:lumMod val="10000"/>
                  </a:schemeClr>
                </a:solidFill>
                <a:latin typeface="Arial"/>
                <a:cs typeface="Arial"/>
              </a:rPr>
              <a:t> that have at least 50 percent or more of its students eligible for free or reduced-price meals</a:t>
            </a:r>
          </a:p>
          <a:p>
            <a:r>
              <a:rPr lang="en-US" sz="2400" dirty="0">
                <a:solidFill>
                  <a:schemeClr val="bg1">
                    <a:lumMod val="10000"/>
                  </a:schemeClr>
                </a:solidFill>
                <a:latin typeface="Arial"/>
                <a:cs typeface="Arial"/>
              </a:rPr>
              <a:t>FFVP Request for Applications web page at: </a:t>
            </a:r>
            <a:r>
              <a:rPr lang="en-US" sz="2400" dirty="0">
                <a:solidFill>
                  <a:srgbClr val="0563C1"/>
                </a:solidFill>
                <a:latin typeface="Arial"/>
                <a:cs typeface="Arial"/>
                <a:hlinkClick r:id="rId3" tooltip="CDE's FFVP Request for Applications web page">
                  <a:extLst>
                    <a:ext uri="{A12FA001-AC4F-418D-AE19-62706E023703}">
                      <ahyp:hlinkClr xmlns:ahyp="http://schemas.microsoft.com/office/drawing/2018/hyperlinkcolor" val="tx"/>
                    </a:ext>
                  </a:extLst>
                </a:hlinkClick>
              </a:rPr>
              <a:t>https://www.cde.ca.gov/fg/fo/r9/ffvp26rfa.asp</a:t>
            </a:r>
            <a:endParaRPr lang="en-US" sz="2400" dirty="0">
              <a:solidFill>
                <a:srgbClr val="0563C1"/>
              </a:solidFill>
              <a:latin typeface="Arial"/>
              <a:cs typeface="Arial"/>
            </a:endParaRPr>
          </a:p>
          <a:p>
            <a:r>
              <a:rPr lang="en-US" sz="2400" dirty="0">
                <a:solidFill>
                  <a:schemeClr val="bg1">
                    <a:lumMod val="10000"/>
                  </a:schemeClr>
                </a:solidFill>
                <a:latin typeface="Arial"/>
                <a:cs typeface="Arial"/>
              </a:rPr>
              <a:t>Questions email the FFVP team at </a:t>
            </a:r>
            <a:r>
              <a:rPr lang="en-US" sz="2400" dirty="0">
                <a:solidFill>
                  <a:srgbClr val="0563C1"/>
                </a:solidFill>
                <a:latin typeface="Arial"/>
                <a:cs typeface="Arial"/>
                <a:hlinkClick r:id="rId4"/>
              </a:rPr>
              <a:t>FFVP@cde.ca.gov</a:t>
            </a:r>
            <a:endParaRPr lang="en-US" sz="2400" dirty="0">
              <a:solidFill>
                <a:srgbClr val="0563C1"/>
              </a:solidFill>
            </a:endParaRPr>
          </a:p>
          <a:p>
            <a:endParaRPr lang="en-US" sz="2400" dirty="0">
              <a:solidFill>
                <a:srgbClr val="1C1B13"/>
              </a:solidFill>
            </a:endParaRPr>
          </a:p>
          <a:p>
            <a:endParaRPr lang="en-US" sz="2400" dirty="0">
              <a:solidFill>
                <a:srgbClr val="1C1B13"/>
              </a:solidFill>
            </a:endParaRPr>
          </a:p>
          <a:p>
            <a:pPr marL="0" indent="0">
              <a:buNone/>
            </a:pPr>
            <a:endParaRPr lang="en-US" sz="2400" dirty="0"/>
          </a:p>
        </p:txBody>
      </p:sp>
    </p:spTree>
    <p:extLst>
      <p:ext uri="{BB962C8B-B14F-4D97-AF65-F5344CB8AC3E}">
        <p14:creationId xmlns:p14="http://schemas.microsoft.com/office/powerpoint/2010/main" val="305203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3211-BBA1-0AB3-73C5-E1784172F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BB0D3-482D-4339-2D9F-772610FB2FFA}"/>
              </a:ext>
            </a:extLst>
          </p:cNvPr>
          <p:cNvSpPr>
            <a:spLocks noGrp="1"/>
          </p:cNvSpPr>
          <p:nvPr>
            <p:ph type="title"/>
          </p:nvPr>
        </p:nvSpPr>
        <p:spPr>
          <a:xfrm>
            <a:off x="838200" y="835025"/>
            <a:ext cx="10896600" cy="990600"/>
          </a:xfrm>
        </p:spPr>
        <p:txBody>
          <a:bodyPr>
            <a:normAutofit fontScale="90000"/>
          </a:bodyPr>
          <a:lstStyle/>
          <a:p>
            <a:r>
              <a:rPr lang="en-US">
                <a:latin typeface="Arial"/>
                <a:cs typeface="Arial"/>
              </a:rPr>
              <a:t>School Breakfast Program and Summer Meals Program Start-up and Expansion Grants</a:t>
            </a:r>
            <a:endParaRPr lang="en-US"/>
          </a:p>
        </p:txBody>
      </p:sp>
      <p:sp>
        <p:nvSpPr>
          <p:cNvPr id="3" name="Content Placeholder 2">
            <a:extLst>
              <a:ext uri="{FF2B5EF4-FFF2-40B4-BE49-F238E27FC236}">
                <a16:creationId xmlns:a16="http://schemas.microsoft.com/office/drawing/2014/main" id="{4720C5B9-E5C5-E853-43F9-43203658C524}"/>
              </a:ext>
            </a:extLst>
          </p:cNvPr>
          <p:cNvSpPr>
            <a:spLocks noGrp="1"/>
          </p:cNvSpPr>
          <p:nvPr>
            <p:ph idx="1"/>
          </p:nvPr>
        </p:nvSpPr>
        <p:spPr>
          <a:xfrm>
            <a:off x="838200" y="1948528"/>
            <a:ext cx="10515600" cy="4319750"/>
          </a:xfrm>
        </p:spPr>
        <p:txBody>
          <a:bodyPr vert="horz" lIns="91440" tIns="45720" rIns="91440" bIns="45720" rtlCol="0" anchor="t">
            <a:noAutofit/>
          </a:bodyPr>
          <a:lstStyle/>
          <a:p>
            <a:r>
              <a:rPr lang="en-US" sz="2400" dirty="0">
                <a:solidFill>
                  <a:schemeClr val="bg1">
                    <a:lumMod val="10000"/>
                  </a:schemeClr>
                </a:solidFill>
                <a:latin typeface="Arial"/>
                <a:cs typeface="Arial"/>
              </a:rPr>
              <a:t>Funding Amount: $1.017 million available with awards up to $15,000 per school site </a:t>
            </a:r>
          </a:p>
          <a:p>
            <a:r>
              <a:rPr lang="en-US" sz="2400" dirty="0">
                <a:solidFill>
                  <a:schemeClr val="bg1">
                    <a:lumMod val="10000"/>
                  </a:schemeClr>
                </a:solidFill>
                <a:latin typeface="Arial"/>
                <a:cs typeface="Arial"/>
              </a:rPr>
              <a:t>Due Date: </a:t>
            </a:r>
            <a:r>
              <a:rPr lang="en-US" sz="2400" b="1" dirty="0">
                <a:solidFill>
                  <a:schemeClr val="bg1">
                    <a:lumMod val="10000"/>
                  </a:schemeClr>
                </a:solidFill>
                <a:latin typeface="Arial"/>
                <a:cs typeface="Arial"/>
              </a:rPr>
              <a:t>Friday, February 13, 2026, at 4 p.m.</a:t>
            </a:r>
          </a:p>
          <a:p>
            <a:r>
              <a:rPr lang="en-US" sz="2400" dirty="0">
                <a:solidFill>
                  <a:schemeClr val="bg1">
                    <a:lumMod val="10000"/>
                  </a:schemeClr>
                </a:solidFill>
                <a:latin typeface="Arial"/>
                <a:cs typeface="Arial"/>
              </a:rPr>
              <a:t>Eligible Agencies: Public school districts, county offices of education and directly funded charter schools can apply</a:t>
            </a:r>
          </a:p>
          <a:p>
            <a:r>
              <a:rPr lang="en-US" sz="2400" dirty="0">
                <a:solidFill>
                  <a:schemeClr val="bg1">
                    <a:lumMod val="10000"/>
                  </a:schemeClr>
                </a:solidFill>
                <a:latin typeface="Arial"/>
                <a:cs typeface="Arial"/>
              </a:rPr>
              <a:t>Note: School sites may be awarded no more than once every three years</a:t>
            </a:r>
          </a:p>
          <a:p>
            <a:r>
              <a:rPr lang="en-US" sz="2400" dirty="0">
                <a:solidFill>
                  <a:schemeClr val="bg1">
                    <a:lumMod val="10000"/>
                  </a:schemeClr>
                </a:solidFill>
                <a:latin typeface="Arial"/>
                <a:cs typeface="Arial"/>
              </a:rPr>
              <a:t>More information is available on the Breakfast Grant Request for Applications webpage at </a:t>
            </a:r>
            <a:r>
              <a:rPr lang="en-US" sz="2400" dirty="0">
                <a:solidFill>
                  <a:schemeClr val="bg1">
                    <a:lumMod val="10000"/>
                  </a:schemeClr>
                </a:solidFill>
                <a:latin typeface="Arial"/>
                <a:cs typeface="Arial"/>
                <a:hlinkClick r:id="rId3" tooltip="CDE's Breakfast Grant Request for Applications web page"/>
              </a:rPr>
              <a:t>https://www.cde.ca.gov/fg/fo/r9/sbsm26rfa.asp</a:t>
            </a:r>
            <a:endParaRPr lang="en-US" sz="2400" dirty="0">
              <a:solidFill>
                <a:schemeClr val="bg1">
                  <a:lumMod val="10000"/>
                </a:schemeClr>
              </a:solidFill>
              <a:latin typeface="Arial"/>
              <a:cs typeface="Arial"/>
            </a:endParaRPr>
          </a:p>
        </p:txBody>
      </p:sp>
    </p:spTree>
    <p:extLst>
      <p:ext uri="{BB962C8B-B14F-4D97-AF65-F5344CB8AC3E}">
        <p14:creationId xmlns:p14="http://schemas.microsoft.com/office/powerpoint/2010/main" val="1775820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C6BE-F6BC-359C-9E3E-4EBB68450E48}"/>
              </a:ext>
            </a:extLst>
          </p:cNvPr>
          <p:cNvSpPr>
            <a:spLocks noGrp="1"/>
          </p:cNvSpPr>
          <p:nvPr>
            <p:ph type="title"/>
          </p:nvPr>
        </p:nvSpPr>
        <p:spPr/>
        <p:txBody>
          <a:bodyPr/>
          <a:lstStyle/>
          <a:p>
            <a:r>
              <a:rPr lang="en-US">
                <a:cs typeface="Arial"/>
              </a:rPr>
              <a:t>Operational Reminders</a:t>
            </a:r>
            <a:endParaRPr lang="en-US"/>
          </a:p>
        </p:txBody>
      </p:sp>
    </p:spTree>
    <p:extLst>
      <p:ext uri="{BB962C8B-B14F-4D97-AF65-F5344CB8AC3E}">
        <p14:creationId xmlns:p14="http://schemas.microsoft.com/office/powerpoint/2010/main" val="62967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atin typeface="Arial"/>
                <a:cs typeface="Arial"/>
              </a:rPr>
              <a:t>Ordering U.S. Department of Agriculture Foods for School Year (SY) 2026–27</a:t>
            </a:r>
            <a:endParaRPr lang="en-US"/>
          </a:p>
        </p:txBody>
      </p:sp>
      <p:sp>
        <p:nvSpPr>
          <p:cNvPr id="3" name="Content Placeholder 2"/>
          <p:cNvSpPr>
            <a:spLocks noGrp="1"/>
          </p:cNvSpPr>
          <p:nvPr>
            <p:ph sz="half" idx="1"/>
          </p:nvPr>
        </p:nvSpPr>
        <p:spPr>
          <a:xfrm>
            <a:off x="838200" y="1993265"/>
            <a:ext cx="8656320" cy="4035422"/>
          </a:xfrm>
        </p:spPr>
        <p:txBody>
          <a:bodyPr vert="horz" lIns="91440" tIns="45720" rIns="91440" bIns="45720" rtlCol="0" anchor="t">
            <a:normAutofit lnSpcReduction="10000"/>
          </a:bodyPr>
          <a:lstStyle/>
          <a:p>
            <a:r>
              <a:rPr lang="en-US" sz="3600" dirty="0">
                <a:latin typeface="Arial"/>
                <a:cs typeface="Arial"/>
              </a:rPr>
              <a:t>U.S. Department of Agriculture (USDA) Foods Available and Price Lists</a:t>
            </a:r>
          </a:p>
          <a:p>
            <a:pPr lvl="1"/>
            <a:r>
              <a:rPr lang="en-US" sz="3200" dirty="0">
                <a:latin typeface="Arial"/>
                <a:cs typeface="Arial"/>
              </a:rPr>
              <a:t> Emailed December 23, 2025</a:t>
            </a:r>
          </a:p>
          <a:p>
            <a:r>
              <a:rPr lang="en-US" sz="3600" dirty="0">
                <a:latin typeface="Arial"/>
                <a:cs typeface="Arial"/>
              </a:rPr>
              <a:t>Preplanner and Surveys</a:t>
            </a:r>
          </a:p>
          <a:p>
            <a:pPr lvl="1">
              <a:lnSpc>
                <a:spcPct val="100000"/>
              </a:lnSpc>
            </a:pPr>
            <a:r>
              <a:rPr lang="en-US" sz="3200" dirty="0">
                <a:latin typeface="Arial"/>
                <a:cs typeface="Arial"/>
              </a:rPr>
              <a:t>  Distribute February 1, 2026</a:t>
            </a:r>
          </a:p>
          <a:p>
            <a:pPr lvl="1"/>
            <a:r>
              <a:rPr lang="en-US" sz="3200" dirty="0">
                <a:latin typeface="Arial"/>
                <a:cs typeface="Arial"/>
              </a:rPr>
              <a:t>  Due March 2, 2026</a:t>
            </a:r>
          </a:p>
          <a:p>
            <a:pPr lvl="1"/>
            <a:endParaRPr lang="en-US" sz="1000" dirty="0">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endParaRPr lang="en-US" dirty="0"/>
          </a:p>
          <a:p>
            <a:pPr marL="0" indent="0">
              <a:buNone/>
            </a:pPr>
            <a:endParaRPr lang="en-US" dirty="0"/>
          </a:p>
        </p:txBody>
      </p:sp>
      <p:pic>
        <p:nvPicPr>
          <p:cNvPr id="6" name="Content Placeholder 5">
            <a:extLst>
              <a:ext uri="{FF2B5EF4-FFF2-40B4-BE49-F238E27FC236}">
                <a16:creationId xmlns:a16="http://schemas.microsoft.com/office/drawing/2014/main" id="{EC47204D-A432-5D40-2141-D7FF78D8D2E9}"/>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63359" y="3136794"/>
            <a:ext cx="3809999" cy="2588371"/>
          </a:xfrm>
        </p:spPr>
      </p:pic>
    </p:spTree>
    <p:extLst>
      <p:ext uri="{BB962C8B-B14F-4D97-AF65-F5344CB8AC3E}">
        <p14:creationId xmlns:p14="http://schemas.microsoft.com/office/powerpoint/2010/main" val="315395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1877-AF90-49D5-5AE9-4C0347329DAA}"/>
              </a:ext>
            </a:extLst>
          </p:cNvPr>
          <p:cNvSpPr>
            <a:spLocks noGrp="1"/>
          </p:cNvSpPr>
          <p:nvPr>
            <p:ph type="title"/>
          </p:nvPr>
        </p:nvSpPr>
        <p:spPr/>
        <p:txBody>
          <a:bodyPr/>
          <a:lstStyle/>
          <a:p>
            <a:r>
              <a:rPr lang="en-US"/>
              <a:t>Get a Jump on USDA Foods Ordering</a:t>
            </a:r>
          </a:p>
        </p:txBody>
      </p:sp>
      <p:sp>
        <p:nvSpPr>
          <p:cNvPr id="6" name="Content Placeholder 5">
            <a:extLst>
              <a:ext uri="{FF2B5EF4-FFF2-40B4-BE49-F238E27FC236}">
                <a16:creationId xmlns:a16="http://schemas.microsoft.com/office/drawing/2014/main" id="{73CC8F3E-71A8-6C67-37BB-E38ED06683B8}"/>
              </a:ext>
            </a:extLst>
          </p:cNvPr>
          <p:cNvSpPr>
            <a:spLocks noGrp="1"/>
          </p:cNvSpPr>
          <p:nvPr>
            <p:ph sz="half" idx="13"/>
          </p:nvPr>
        </p:nvSpPr>
        <p:spPr>
          <a:xfrm>
            <a:off x="816428" y="1868943"/>
            <a:ext cx="10904517" cy="4470897"/>
          </a:xfrm>
        </p:spPr>
        <p:txBody>
          <a:bodyPr>
            <a:normAutofit fontScale="92500" lnSpcReduction="10000"/>
          </a:bodyPr>
          <a:lstStyle/>
          <a:p>
            <a:r>
              <a:rPr lang="en-US" sz="3200">
                <a:latin typeface="+mj-lt"/>
              </a:rPr>
              <a:t>Review last year’s USDA Foods orders, usage and entitlement spending for direct delivery and at processors</a:t>
            </a:r>
          </a:p>
          <a:p>
            <a:pPr>
              <a:spcBef>
                <a:spcPts val="600"/>
              </a:spcBef>
            </a:pPr>
            <a:endParaRPr lang="en-US" sz="1050">
              <a:latin typeface="+mj-lt"/>
            </a:endParaRPr>
          </a:p>
          <a:p>
            <a:r>
              <a:rPr lang="en-US" sz="3200">
                <a:latin typeface="+mj-lt"/>
              </a:rPr>
              <a:t>Analyze student participation trends</a:t>
            </a:r>
          </a:p>
          <a:p>
            <a:endParaRPr lang="en-US" sz="1050">
              <a:latin typeface="+mj-lt"/>
            </a:endParaRPr>
          </a:p>
          <a:p>
            <a:r>
              <a:rPr lang="en-US" sz="3200">
                <a:latin typeface="+mj-lt"/>
              </a:rPr>
              <a:t>Develop cycle menus and identify where USDA Foods will be used on menus </a:t>
            </a:r>
          </a:p>
          <a:p>
            <a:endParaRPr lang="en-US" sz="1050">
              <a:latin typeface="+mj-lt"/>
            </a:endParaRPr>
          </a:p>
          <a:p>
            <a:r>
              <a:rPr lang="en-US" sz="3200">
                <a:latin typeface="+mj-lt"/>
              </a:rPr>
              <a:t>Plan multiple uses for high-volume items </a:t>
            </a:r>
          </a:p>
          <a:p>
            <a:endParaRPr lang="en-US">
              <a:latin typeface="+mj-lt"/>
            </a:endParaRPr>
          </a:p>
          <a:p>
            <a:endParaRPr lang="en-US">
              <a:latin typeface="+mj-lt"/>
            </a:endParaRPr>
          </a:p>
          <a:p>
            <a:endParaRPr lang="en-US"/>
          </a:p>
        </p:txBody>
      </p:sp>
    </p:spTree>
    <p:extLst>
      <p:ext uri="{BB962C8B-B14F-4D97-AF65-F5344CB8AC3E}">
        <p14:creationId xmlns:p14="http://schemas.microsoft.com/office/powerpoint/2010/main" val="1729613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1398-F2DE-4548-6C41-BA8DCD6BFF12}"/>
              </a:ext>
            </a:extLst>
          </p:cNvPr>
          <p:cNvSpPr>
            <a:spLocks noGrp="1"/>
          </p:cNvSpPr>
          <p:nvPr>
            <p:ph type="title"/>
          </p:nvPr>
        </p:nvSpPr>
        <p:spPr/>
        <p:txBody>
          <a:bodyPr/>
          <a:lstStyle/>
          <a:p>
            <a:r>
              <a:rPr lang="en-US"/>
              <a:t>Resources and Other Announcements</a:t>
            </a:r>
          </a:p>
        </p:txBody>
      </p:sp>
    </p:spTree>
    <p:extLst>
      <p:ext uri="{BB962C8B-B14F-4D97-AF65-F5344CB8AC3E}">
        <p14:creationId xmlns:p14="http://schemas.microsoft.com/office/powerpoint/2010/main" val="1927824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AC2D-D2ED-532F-C4D1-5D7208EABC9E}"/>
              </a:ext>
            </a:extLst>
          </p:cNvPr>
          <p:cNvSpPr>
            <a:spLocks noGrp="1"/>
          </p:cNvSpPr>
          <p:nvPr>
            <p:ph type="title"/>
          </p:nvPr>
        </p:nvSpPr>
        <p:spPr/>
        <p:txBody>
          <a:bodyPr>
            <a:normAutofit fontScale="90000"/>
          </a:bodyPr>
          <a:lstStyle/>
          <a:p>
            <a:r>
              <a:rPr lang="en-US">
                <a:latin typeface="Arial"/>
                <a:cs typeface="Arial"/>
              </a:rPr>
              <a:t>Universal Meals Program Time Series Evaluation - 2026</a:t>
            </a:r>
          </a:p>
        </p:txBody>
      </p:sp>
      <p:sp>
        <p:nvSpPr>
          <p:cNvPr id="3" name="Content Placeholder 2">
            <a:extLst>
              <a:ext uri="{FF2B5EF4-FFF2-40B4-BE49-F238E27FC236}">
                <a16:creationId xmlns:a16="http://schemas.microsoft.com/office/drawing/2014/main" id="{143FBFF4-9DF0-FBA4-5AA6-33B1CCFC512C}"/>
              </a:ext>
            </a:extLst>
          </p:cNvPr>
          <p:cNvSpPr>
            <a:spLocks noGrp="1"/>
          </p:cNvSpPr>
          <p:nvPr>
            <p:ph idx="1"/>
          </p:nvPr>
        </p:nvSpPr>
        <p:spPr/>
        <p:txBody>
          <a:bodyPr vert="horz" lIns="91440" tIns="45720" rIns="91440" bIns="45720" rtlCol="0" anchor="t">
            <a:normAutofit fontScale="92500" lnSpcReduction="10000"/>
          </a:bodyPr>
          <a:lstStyle/>
          <a:p>
            <a:r>
              <a:rPr lang="en-US" sz="2800" dirty="0">
                <a:solidFill>
                  <a:srgbClr val="000000"/>
                </a:solidFill>
                <a:latin typeface="Arial"/>
                <a:cs typeface="Arial"/>
              </a:rPr>
              <a:t>In 2022, with the initial funding of Universal Meals, the California legislature funded a time series evaluation. </a:t>
            </a:r>
          </a:p>
          <a:p>
            <a:r>
              <a:rPr lang="en-US" sz="2800" dirty="0">
                <a:solidFill>
                  <a:srgbClr val="000000"/>
                </a:solidFill>
                <a:latin typeface="Arial"/>
                <a:cs typeface="Arial"/>
              </a:rPr>
              <a:t>Purpose: To document the implementation and impact of Universal Meals funding – including successes, challenges and experiences.</a:t>
            </a:r>
          </a:p>
          <a:p>
            <a:r>
              <a:rPr lang="en-US" sz="2800" dirty="0">
                <a:solidFill>
                  <a:srgbClr val="000000"/>
                </a:solidFill>
                <a:latin typeface="Arial"/>
                <a:cs typeface="Arial"/>
              </a:rPr>
              <a:t>Survey topics: Student participation, meal preparation, meal service, meal costs, foods procured and more.</a:t>
            </a:r>
          </a:p>
          <a:p>
            <a:r>
              <a:rPr lang="en-US" sz="2800" dirty="0">
                <a:solidFill>
                  <a:srgbClr val="000000"/>
                </a:solidFill>
                <a:latin typeface="Arial"/>
                <a:cs typeface="Arial"/>
              </a:rPr>
              <a:t>Date: Anticipated mid-February.</a:t>
            </a:r>
          </a:p>
          <a:p>
            <a:r>
              <a:rPr lang="en-US" sz="2800" dirty="0">
                <a:solidFill>
                  <a:srgbClr val="000000"/>
                </a:solidFill>
                <a:latin typeface="Arial"/>
                <a:cs typeface="Arial"/>
              </a:rPr>
              <a:t>Email and link to survey will be provided via listserv.</a:t>
            </a:r>
            <a:endParaRPr lang="en-US" sz="2800" dirty="0"/>
          </a:p>
          <a:p>
            <a:endParaRPr lang="en-US" dirty="0">
              <a:solidFill>
                <a:srgbClr val="FF0000"/>
              </a:solidFill>
              <a:latin typeface="Arial"/>
              <a:cs typeface="Arial"/>
            </a:endParaRPr>
          </a:p>
        </p:txBody>
      </p:sp>
    </p:spTree>
    <p:extLst>
      <p:ext uri="{BB962C8B-B14F-4D97-AF65-F5344CB8AC3E}">
        <p14:creationId xmlns:p14="http://schemas.microsoft.com/office/powerpoint/2010/main" val="416230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3E7D-EB66-1683-6B43-43A9C8FCD7E3}"/>
              </a:ext>
            </a:extLst>
          </p:cNvPr>
          <p:cNvSpPr>
            <a:spLocks noGrp="1"/>
          </p:cNvSpPr>
          <p:nvPr>
            <p:ph type="title"/>
          </p:nvPr>
        </p:nvSpPr>
        <p:spPr/>
        <p:txBody>
          <a:bodyPr>
            <a:normAutofit fontScale="90000"/>
          </a:bodyPr>
          <a:lstStyle/>
          <a:p>
            <a:r>
              <a:rPr lang="en-US" dirty="0">
                <a:latin typeface="Arial"/>
                <a:cs typeface="Arial"/>
              </a:rPr>
              <a:t>Available Now: New Procurement Trainings</a:t>
            </a:r>
          </a:p>
        </p:txBody>
      </p:sp>
      <p:sp>
        <p:nvSpPr>
          <p:cNvPr id="3" name="Content Placeholder 2">
            <a:extLst>
              <a:ext uri="{FF2B5EF4-FFF2-40B4-BE49-F238E27FC236}">
                <a16:creationId xmlns:a16="http://schemas.microsoft.com/office/drawing/2014/main" id="{BFBC42A8-AC7E-F75A-0016-B7E97F59595C}"/>
              </a:ext>
            </a:extLst>
          </p:cNvPr>
          <p:cNvSpPr>
            <a:spLocks noGrp="1"/>
          </p:cNvSpPr>
          <p:nvPr>
            <p:ph idx="1"/>
          </p:nvPr>
        </p:nvSpPr>
        <p:spPr>
          <a:xfrm>
            <a:off x="838200" y="1719792"/>
            <a:ext cx="11359242" cy="4859407"/>
          </a:xfrm>
        </p:spPr>
        <p:txBody>
          <a:bodyPr vert="horz" lIns="91440" tIns="45720" rIns="91440" bIns="45720" rtlCol="0" anchor="t">
            <a:normAutofit/>
          </a:bodyPr>
          <a:lstStyle/>
          <a:p>
            <a:r>
              <a:rPr lang="en-US" sz="2400" dirty="0">
                <a:solidFill>
                  <a:schemeClr val="bg1">
                    <a:lumMod val="10000"/>
                  </a:schemeClr>
                </a:solidFill>
                <a:latin typeface="Arial"/>
                <a:cs typeface="Arial"/>
              </a:rPr>
              <a:t>Eight new procurement trainings are now available on the NSD Learning Site.</a:t>
            </a:r>
            <a:endParaRPr lang="en-US" sz="2400" dirty="0">
              <a:solidFill>
                <a:schemeClr val="bg1">
                  <a:lumMod val="10000"/>
                </a:schemeClr>
              </a:solidFill>
            </a:endParaRPr>
          </a:p>
          <a:p>
            <a:pPr lvl="1"/>
            <a:r>
              <a:rPr lang="en-US" sz="2400" dirty="0">
                <a:solidFill>
                  <a:schemeClr val="bg1">
                    <a:lumMod val="10000"/>
                  </a:schemeClr>
                </a:solidFill>
                <a:latin typeface="Arial"/>
                <a:cs typeface="Arial"/>
              </a:rPr>
              <a:t>Training topics include: Introduction to procurement, developing a scope of work, informal and formal procurements, Buy American, and the Local Agency Procurement Review process.</a:t>
            </a:r>
          </a:p>
          <a:p>
            <a:r>
              <a:rPr lang="en-US" sz="2400" b="1" dirty="0">
                <a:solidFill>
                  <a:schemeClr val="bg1">
                    <a:lumMod val="10000"/>
                  </a:schemeClr>
                </a:solidFill>
                <a:latin typeface="Arial"/>
                <a:cs typeface="Arial"/>
              </a:rPr>
              <a:t>Reminder-Annual Procurement Training Requirement</a:t>
            </a:r>
            <a:r>
              <a:rPr lang="en-US" sz="2400" dirty="0">
                <a:solidFill>
                  <a:schemeClr val="bg1">
                    <a:lumMod val="10000"/>
                  </a:schemeClr>
                </a:solidFill>
                <a:latin typeface="Arial"/>
                <a:cs typeface="Arial"/>
              </a:rPr>
              <a:t>: Directors, managers, and staff that work on NSLP procurement activities. </a:t>
            </a:r>
          </a:p>
          <a:p>
            <a:r>
              <a:rPr lang="en-US" sz="2400" dirty="0">
                <a:solidFill>
                  <a:schemeClr val="bg1">
                    <a:lumMod val="10000"/>
                  </a:schemeClr>
                </a:solidFill>
                <a:latin typeface="Arial"/>
                <a:cs typeface="Arial"/>
              </a:rPr>
              <a:t>To create a NSD Learning Site account: refer to the Learning Management System Account Setup Job Aid (Form ID LMS 001) in Child Nutrition Information and Payment System or CNIPS for access.</a:t>
            </a:r>
          </a:p>
          <a:p>
            <a:r>
              <a:rPr lang="en-US" sz="2400" dirty="0">
                <a:solidFill>
                  <a:schemeClr val="bg1">
                    <a:lumMod val="10000"/>
                  </a:schemeClr>
                </a:solidFill>
                <a:latin typeface="Arial"/>
                <a:cs typeface="Arial"/>
              </a:rPr>
              <a:t>For NSD Learning Site questions or support email </a:t>
            </a:r>
            <a:r>
              <a:rPr lang="en-US" sz="2400" dirty="0">
                <a:solidFill>
                  <a:srgbClr val="0563C1"/>
                </a:solidFill>
                <a:latin typeface="Arial"/>
                <a:cs typeface="Arial"/>
                <a:hlinkClick r:id="rId3">
                  <a:extLst>
                    <a:ext uri="{A12FA001-AC4F-418D-AE19-62706E023703}">
                      <ahyp:hlinkClr xmlns:ahyp="http://schemas.microsoft.com/office/drawing/2018/hyperlinkcolor" val="tx"/>
                    </a:ext>
                  </a:extLst>
                </a:hlinkClick>
              </a:rPr>
              <a:t>NSDLearning@cde.ca.gov</a:t>
            </a:r>
            <a:r>
              <a:rPr lang="en-US" sz="2400" dirty="0">
                <a:solidFill>
                  <a:schemeClr val="bg1">
                    <a:lumMod val="10000"/>
                  </a:schemeClr>
                </a:solidFill>
                <a:latin typeface="Arial"/>
                <a:cs typeface="Arial"/>
              </a:rPr>
              <a:t>. </a:t>
            </a:r>
          </a:p>
        </p:txBody>
      </p:sp>
    </p:spTree>
    <p:extLst>
      <p:ext uri="{BB962C8B-B14F-4D97-AF65-F5344CB8AC3E}">
        <p14:creationId xmlns:p14="http://schemas.microsoft.com/office/powerpoint/2010/main" val="294188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AD44-E54F-D714-2D41-ECC76DC87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A5D71-6529-7169-B473-0E246CDECF1A}"/>
              </a:ext>
            </a:extLst>
          </p:cNvPr>
          <p:cNvSpPr>
            <a:spLocks noGrp="1"/>
          </p:cNvSpPr>
          <p:nvPr>
            <p:ph type="title"/>
          </p:nvPr>
        </p:nvSpPr>
        <p:spPr/>
        <p:txBody>
          <a:bodyPr>
            <a:normAutofit fontScale="90000"/>
          </a:bodyPr>
          <a:lstStyle/>
          <a:p>
            <a:r>
              <a:rPr lang="en-US" dirty="0">
                <a:latin typeface="Arial"/>
                <a:cs typeface="Arial"/>
              </a:rPr>
              <a:t>Coming Soon: Five New Competitive Foods Training Opportunities (1)</a:t>
            </a:r>
            <a:endParaRPr lang="en-US" dirty="0"/>
          </a:p>
        </p:txBody>
      </p:sp>
      <p:sp>
        <p:nvSpPr>
          <p:cNvPr id="5" name="Content Placeholder 4">
            <a:extLst>
              <a:ext uri="{FF2B5EF4-FFF2-40B4-BE49-F238E27FC236}">
                <a16:creationId xmlns:a16="http://schemas.microsoft.com/office/drawing/2014/main" id="{6E29DFC6-F575-D0B7-C2A8-DEDE0F5CF897}"/>
              </a:ext>
            </a:extLst>
          </p:cNvPr>
          <p:cNvSpPr>
            <a:spLocks noGrp="1"/>
          </p:cNvSpPr>
          <p:nvPr>
            <p:ph idx="1"/>
          </p:nvPr>
        </p:nvSpPr>
        <p:spPr/>
        <p:txBody>
          <a:bodyPr>
            <a:normAutofit fontScale="92500" lnSpcReduction="10000"/>
          </a:bodyPr>
          <a:lstStyle/>
          <a:p>
            <a:pPr marL="0" indent="0">
              <a:buNone/>
            </a:pPr>
            <a:r>
              <a:rPr lang="en-US" dirty="0">
                <a:solidFill>
                  <a:schemeClr val="bg1">
                    <a:lumMod val="10000"/>
                  </a:schemeClr>
                </a:solidFill>
              </a:rPr>
              <a:t>All Webinars are from 1:30 p.m. to 2:30 p.m.</a:t>
            </a:r>
          </a:p>
          <a:p>
            <a:r>
              <a:rPr lang="en-US" dirty="0">
                <a:solidFill>
                  <a:schemeClr val="bg1">
                    <a:lumMod val="10000"/>
                  </a:schemeClr>
                </a:solidFill>
              </a:rPr>
              <a:t>Tuesday, February 10:</a:t>
            </a:r>
          </a:p>
          <a:p>
            <a:pPr marL="0" indent="231775">
              <a:spcBef>
                <a:spcPts val="0"/>
              </a:spcBef>
              <a:buNone/>
            </a:pPr>
            <a:r>
              <a:rPr lang="en-US" dirty="0">
                <a:solidFill>
                  <a:schemeClr val="bg1">
                    <a:lumMod val="10000"/>
                  </a:schemeClr>
                </a:solidFill>
              </a:rPr>
              <a:t>Overview, Definitions, and Resources</a:t>
            </a:r>
          </a:p>
          <a:p>
            <a:r>
              <a:rPr lang="en-US" dirty="0">
                <a:solidFill>
                  <a:schemeClr val="bg1">
                    <a:lumMod val="10000"/>
                  </a:schemeClr>
                </a:solidFill>
              </a:rPr>
              <a:t>Wednesday, February 11:</a:t>
            </a:r>
          </a:p>
          <a:p>
            <a:pPr marL="0" indent="231775">
              <a:spcBef>
                <a:spcPts val="0"/>
              </a:spcBef>
              <a:buNone/>
            </a:pPr>
            <a:r>
              <a:rPr lang="en-US" dirty="0">
                <a:solidFill>
                  <a:schemeClr val="bg1">
                    <a:lumMod val="10000"/>
                  </a:schemeClr>
                </a:solidFill>
              </a:rPr>
              <a:t>Public, </a:t>
            </a:r>
            <a:r>
              <a:rPr lang="en-US" dirty="0" err="1">
                <a:solidFill>
                  <a:schemeClr val="bg1">
                    <a:lumMod val="10000"/>
                  </a:schemeClr>
                </a:solidFill>
              </a:rPr>
              <a:t>Noncharter</a:t>
            </a:r>
            <a:r>
              <a:rPr lang="en-US" dirty="0">
                <a:solidFill>
                  <a:schemeClr val="bg1">
                    <a:lumMod val="10000"/>
                  </a:schemeClr>
                </a:solidFill>
              </a:rPr>
              <a:t> Elementary School Requirements</a:t>
            </a:r>
          </a:p>
          <a:p>
            <a:r>
              <a:rPr lang="en-US" dirty="0">
                <a:solidFill>
                  <a:schemeClr val="bg1">
                    <a:lumMod val="10000"/>
                  </a:schemeClr>
                </a:solidFill>
              </a:rPr>
              <a:t>Tuesday, February 17: </a:t>
            </a:r>
          </a:p>
          <a:p>
            <a:pPr marL="0" indent="231775">
              <a:spcBef>
                <a:spcPts val="0"/>
              </a:spcBef>
              <a:buNone/>
            </a:pPr>
            <a:r>
              <a:rPr lang="en-US" dirty="0">
                <a:solidFill>
                  <a:schemeClr val="bg1">
                    <a:lumMod val="10000"/>
                  </a:schemeClr>
                </a:solidFill>
              </a:rPr>
              <a:t>Public, </a:t>
            </a:r>
            <a:r>
              <a:rPr lang="en-US" dirty="0" err="1">
                <a:solidFill>
                  <a:schemeClr val="bg1">
                    <a:lumMod val="10000"/>
                  </a:schemeClr>
                </a:solidFill>
              </a:rPr>
              <a:t>Noncharter</a:t>
            </a:r>
            <a:r>
              <a:rPr lang="en-US" dirty="0">
                <a:solidFill>
                  <a:schemeClr val="bg1">
                    <a:lumMod val="10000"/>
                  </a:schemeClr>
                </a:solidFill>
              </a:rPr>
              <a:t> Middle and High School Requirements</a:t>
            </a:r>
          </a:p>
          <a:p>
            <a:endParaRPr lang="en-US" dirty="0">
              <a:solidFill>
                <a:schemeClr val="bg1">
                  <a:lumMod val="10000"/>
                </a:schemeClr>
              </a:solidFill>
            </a:endParaRPr>
          </a:p>
          <a:p>
            <a:endParaRPr lang="en-US" dirty="0"/>
          </a:p>
        </p:txBody>
      </p:sp>
    </p:spTree>
    <p:extLst>
      <p:ext uri="{BB962C8B-B14F-4D97-AF65-F5344CB8AC3E}">
        <p14:creationId xmlns:p14="http://schemas.microsoft.com/office/powerpoint/2010/main" val="240912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C7771-F0BD-83C2-5542-3414D6286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2CA7C-C7D6-82D3-1B95-221AF8524611}"/>
              </a:ext>
            </a:extLst>
          </p:cNvPr>
          <p:cNvSpPr>
            <a:spLocks noGrp="1"/>
          </p:cNvSpPr>
          <p:nvPr>
            <p:ph type="title"/>
          </p:nvPr>
        </p:nvSpPr>
        <p:spPr/>
        <p:txBody>
          <a:bodyPr>
            <a:normAutofit fontScale="90000"/>
          </a:bodyPr>
          <a:lstStyle/>
          <a:p>
            <a:r>
              <a:rPr lang="en-US" dirty="0">
                <a:latin typeface="Arial"/>
                <a:cs typeface="Arial"/>
              </a:rPr>
              <a:t>Coming Soon: Five New Competitive Foods Training Opportunities (2)</a:t>
            </a:r>
            <a:endParaRPr lang="en-US" dirty="0"/>
          </a:p>
        </p:txBody>
      </p:sp>
      <p:sp>
        <p:nvSpPr>
          <p:cNvPr id="5" name="Content Placeholder 4">
            <a:extLst>
              <a:ext uri="{FF2B5EF4-FFF2-40B4-BE49-F238E27FC236}">
                <a16:creationId xmlns:a16="http://schemas.microsoft.com/office/drawing/2014/main" id="{8EB39757-6035-9032-7DC6-413E464EB037}"/>
              </a:ext>
            </a:extLst>
          </p:cNvPr>
          <p:cNvSpPr>
            <a:spLocks noGrp="1"/>
          </p:cNvSpPr>
          <p:nvPr>
            <p:ph idx="1"/>
          </p:nvPr>
        </p:nvSpPr>
        <p:spPr>
          <a:xfrm>
            <a:off x="838200" y="1825625"/>
            <a:ext cx="10397360" cy="4035421"/>
          </a:xfrm>
        </p:spPr>
        <p:txBody>
          <a:bodyPr>
            <a:normAutofit/>
          </a:bodyPr>
          <a:lstStyle/>
          <a:p>
            <a:pPr marL="0" indent="0">
              <a:buNone/>
            </a:pPr>
            <a:r>
              <a:rPr lang="en-US" dirty="0">
                <a:solidFill>
                  <a:schemeClr val="bg1">
                    <a:lumMod val="10000"/>
                  </a:schemeClr>
                </a:solidFill>
              </a:rPr>
              <a:t>All Webinars are from 1:30 p.m. to 2:30 p.m.</a:t>
            </a:r>
          </a:p>
          <a:p>
            <a:r>
              <a:rPr lang="en-US" dirty="0">
                <a:solidFill>
                  <a:schemeClr val="bg1">
                    <a:lumMod val="10000"/>
                  </a:schemeClr>
                </a:solidFill>
              </a:rPr>
              <a:t>Wednesday, February 18: Public </a:t>
            </a:r>
            <a:r>
              <a:rPr lang="en-US" dirty="0" err="1">
                <a:solidFill>
                  <a:schemeClr val="bg1">
                    <a:lumMod val="10000"/>
                  </a:schemeClr>
                </a:solidFill>
              </a:rPr>
              <a:t>Noncharter</a:t>
            </a:r>
            <a:r>
              <a:rPr lang="en-US" dirty="0">
                <a:solidFill>
                  <a:schemeClr val="bg1">
                    <a:lumMod val="10000"/>
                  </a:schemeClr>
                </a:solidFill>
              </a:rPr>
              <a:t> Elementary, Middle, and High School Student Organization Requirements </a:t>
            </a:r>
          </a:p>
          <a:p>
            <a:pPr>
              <a:spcAft>
                <a:spcPts val="0"/>
              </a:spcAft>
            </a:pPr>
            <a:r>
              <a:rPr lang="en-US" dirty="0">
                <a:solidFill>
                  <a:schemeClr val="bg1">
                    <a:lumMod val="10000"/>
                  </a:schemeClr>
                </a:solidFill>
              </a:rPr>
              <a:t>Wednesday, February 25: </a:t>
            </a:r>
          </a:p>
          <a:p>
            <a:pPr marL="231775" indent="0">
              <a:spcBef>
                <a:spcPts val="0"/>
              </a:spcBef>
              <a:spcAft>
                <a:spcPts val="0"/>
              </a:spcAft>
              <a:buNone/>
            </a:pPr>
            <a:r>
              <a:rPr lang="en-US" dirty="0">
                <a:solidFill>
                  <a:schemeClr val="bg1">
                    <a:lumMod val="10000"/>
                  </a:schemeClr>
                </a:solidFill>
              </a:rPr>
              <a:t>Charter Elementary, Middle, and High School Requirements</a:t>
            </a:r>
          </a:p>
          <a:p>
            <a:pPr marL="0" indent="0">
              <a:buNone/>
            </a:pPr>
            <a:endParaRPr lang="en-US" dirty="0">
              <a:solidFill>
                <a:schemeClr val="bg1">
                  <a:lumMod val="10000"/>
                </a:schemeClr>
              </a:solidFill>
            </a:endParaRPr>
          </a:p>
          <a:p>
            <a:endParaRPr lang="en-US" dirty="0">
              <a:solidFill>
                <a:schemeClr val="bg1">
                  <a:lumMod val="10000"/>
                </a:schemeClr>
              </a:solidFill>
            </a:endParaRPr>
          </a:p>
          <a:p>
            <a:endParaRPr lang="en-US" dirty="0"/>
          </a:p>
        </p:txBody>
      </p:sp>
    </p:spTree>
    <p:extLst>
      <p:ext uri="{BB962C8B-B14F-4D97-AF65-F5344CB8AC3E}">
        <p14:creationId xmlns:p14="http://schemas.microsoft.com/office/powerpoint/2010/main" val="5526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19941-BCD1-1622-33E4-26FA8D8EA902}"/>
              </a:ext>
            </a:extLst>
          </p:cNvPr>
          <p:cNvSpPr>
            <a:spLocks noGrp="1"/>
          </p:cNvSpPr>
          <p:nvPr>
            <p:ph type="title"/>
          </p:nvPr>
        </p:nvSpPr>
        <p:spPr/>
        <p:txBody>
          <a:bodyPr/>
          <a:lstStyle/>
          <a:p>
            <a:r>
              <a:rPr lang="en-US"/>
              <a:t>School Nutrition Program Spotlight</a:t>
            </a:r>
          </a:p>
        </p:txBody>
      </p:sp>
    </p:spTree>
    <p:extLst>
      <p:ext uri="{BB962C8B-B14F-4D97-AF65-F5344CB8AC3E}">
        <p14:creationId xmlns:p14="http://schemas.microsoft.com/office/powerpoint/2010/main" val="47755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E69F-31B7-54CE-BE1B-656FD079EC92}"/>
              </a:ext>
            </a:extLst>
          </p:cNvPr>
          <p:cNvSpPr>
            <a:spLocks noGrp="1"/>
          </p:cNvSpPr>
          <p:nvPr>
            <p:ph type="title"/>
          </p:nvPr>
        </p:nvSpPr>
        <p:spPr/>
        <p:txBody>
          <a:bodyPr>
            <a:normAutofit fontScale="90000"/>
          </a:bodyPr>
          <a:lstStyle/>
          <a:p>
            <a:r>
              <a:rPr lang="en-US">
                <a:latin typeface="Arial"/>
                <a:cs typeface="Arial"/>
              </a:rPr>
              <a:t>Webinar: Honoring Cultural Food Preferences in School Nutrition Programs</a:t>
            </a:r>
            <a:endParaRPr lang="en-US"/>
          </a:p>
        </p:txBody>
      </p:sp>
      <p:sp>
        <p:nvSpPr>
          <p:cNvPr id="3" name="Content Placeholder 2">
            <a:extLst>
              <a:ext uri="{FF2B5EF4-FFF2-40B4-BE49-F238E27FC236}">
                <a16:creationId xmlns:a16="http://schemas.microsoft.com/office/drawing/2014/main" id="{BE1006D5-8A6A-EC83-267B-D9B542063E48}"/>
              </a:ext>
            </a:extLst>
          </p:cNvPr>
          <p:cNvSpPr>
            <a:spLocks noGrp="1"/>
          </p:cNvSpPr>
          <p:nvPr>
            <p:ph sz="half" idx="1"/>
          </p:nvPr>
        </p:nvSpPr>
        <p:spPr>
          <a:xfrm>
            <a:off x="838199" y="1724985"/>
            <a:ext cx="11018806" cy="4481118"/>
          </a:xfrm>
        </p:spPr>
        <p:txBody>
          <a:bodyPr vert="horz" lIns="91440" tIns="45720" rIns="91440" bIns="45720" rtlCol="0" anchor="t">
            <a:normAutofit/>
          </a:bodyPr>
          <a:lstStyle/>
          <a:p>
            <a:pPr>
              <a:buFont typeface="Arial"/>
              <a:buChar char="•"/>
            </a:pPr>
            <a:r>
              <a:rPr lang="en-US" sz="2800" dirty="0">
                <a:solidFill>
                  <a:schemeClr val="bg1">
                    <a:lumMod val="10000"/>
                  </a:schemeClr>
                </a:solidFill>
                <a:latin typeface="Arial"/>
                <a:cs typeface="Arial"/>
              </a:rPr>
              <a:t>Save the date: Tuesday, March 3, 2026, at 2 p.m.</a:t>
            </a:r>
            <a:endParaRPr lang="en-US" sz="2800" dirty="0">
              <a:solidFill>
                <a:schemeClr val="bg1">
                  <a:lumMod val="10000"/>
                </a:schemeClr>
              </a:solidFill>
            </a:endParaRPr>
          </a:p>
          <a:p>
            <a:r>
              <a:rPr lang="en-US" sz="2800" dirty="0">
                <a:solidFill>
                  <a:schemeClr val="bg1">
                    <a:lumMod val="10000"/>
                  </a:schemeClr>
                </a:solidFill>
                <a:latin typeface="Arial"/>
                <a:cs typeface="Arial"/>
              </a:rPr>
              <a:t>This webinar will highlight best practices for incorporating student cultural food preferences into student meals.</a:t>
            </a:r>
            <a:endParaRPr lang="en-US" sz="2800" dirty="0">
              <a:solidFill>
                <a:schemeClr val="bg1">
                  <a:lumMod val="10000"/>
                </a:schemeClr>
              </a:solidFill>
            </a:endParaRPr>
          </a:p>
          <a:p>
            <a:pPr lvl="1"/>
            <a:r>
              <a:rPr lang="en-US" dirty="0">
                <a:solidFill>
                  <a:schemeClr val="bg1">
                    <a:lumMod val="10000"/>
                  </a:schemeClr>
                </a:solidFill>
                <a:latin typeface="Arial"/>
                <a:cs typeface="Arial"/>
              </a:rPr>
              <a:t>Honor the cultures of students</a:t>
            </a:r>
          </a:p>
          <a:p>
            <a:pPr lvl="1"/>
            <a:r>
              <a:rPr lang="en-US" dirty="0">
                <a:solidFill>
                  <a:schemeClr val="bg1">
                    <a:lumMod val="10000"/>
                  </a:schemeClr>
                </a:solidFill>
                <a:latin typeface="Arial"/>
                <a:cs typeface="Arial"/>
              </a:rPr>
              <a:t>Strengthen student trust and engagement</a:t>
            </a:r>
          </a:p>
          <a:p>
            <a:pPr lvl="1"/>
            <a:r>
              <a:rPr lang="en-US" dirty="0">
                <a:solidFill>
                  <a:schemeClr val="bg1">
                    <a:lumMod val="10000"/>
                  </a:schemeClr>
                </a:solidFill>
                <a:latin typeface="Arial"/>
                <a:cs typeface="Arial"/>
              </a:rPr>
              <a:t>Support equity in school meal participation</a:t>
            </a:r>
          </a:p>
          <a:p>
            <a:pPr>
              <a:buFont typeface="Arial" panose="02070309020205020404" pitchFamily="49" charset="0"/>
              <a:buChar char="•"/>
            </a:pPr>
            <a:r>
              <a:rPr lang="en-US" sz="2800" dirty="0">
                <a:solidFill>
                  <a:schemeClr val="bg1">
                    <a:lumMod val="10000"/>
                  </a:schemeClr>
                </a:solidFill>
                <a:latin typeface="Arial"/>
                <a:cs typeface="Arial"/>
              </a:rPr>
              <a:t>A listserv with webinar registration information will be available soon.</a:t>
            </a:r>
            <a:endParaRPr lang="en-US" sz="2800" dirty="0">
              <a:solidFill>
                <a:schemeClr val="bg1">
                  <a:lumMod val="10000"/>
                </a:schemeClr>
              </a:solidFill>
            </a:endParaRPr>
          </a:p>
          <a:p>
            <a:endParaRPr lang="en-US" dirty="0"/>
          </a:p>
        </p:txBody>
      </p:sp>
    </p:spTree>
    <p:extLst>
      <p:ext uri="{BB962C8B-B14F-4D97-AF65-F5344CB8AC3E}">
        <p14:creationId xmlns:p14="http://schemas.microsoft.com/office/powerpoint/2010/main" val="13856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509F-8AE1-694B-77FB-720684916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F9EC3-7E8B-A8FF-AE44-E03390AD5CF7}"/>
              </a:ext>
            </a:extLst>
          </p:cNvPr>
          <p:cNvSpPr>
            <a:spLocks noGrp="1"/>
          </p:cNvSpPr>
          <p:nvPr>
            <p:ph type="title"/>
          </p:nvPr>
        </p:nvSpPr>
        <p:spPr/>
        <p:txBody>
          <a:bodyPr/>
          <a:lstStyle/>
          <a:p>
            <a:r>
              <a:rPr lang="en-US" sz="4000">
                <a:solidFill>
                  <a:srgbClr val="34554C"/>
                </a:solidFill>
                <a:latin typeface="Arial"/>
                <a:cs typeface="Arial"/>
              </a:rPr>
              <a:t>National School Breakfast Week</a:t>
            </a:r>
            <a:r>
              <a:rPr lang="en-US" sz="4000">
                <a:solidFill>
                  <a:srgbClr val="34554C"/>
                </a:solidFill>
                <a:latin typeface="Arial"/>
                <a:ea typeface="Calibri"/>
                <a:cs typeface="Arial"/>
              </a:rPr>
              <a:t> (NSBW</a:t>
            </a:r>
            <a:r>
              <a:rPr lang="en-US" sz="4000">
                <a:solidFill>
                  <a:srgbClr val="34554C"/>
                </a:solidFill>
                <a:latin typeface="Arial"/>
                <a:cs typeface="Arial"/>
              </a:rPr>
              <a:t>)</a:t>
            </a:r>
            <a:endParaRPr lang="en-US"/>
          </a:p>
        </p:txBody>
      </p:sp>
      <p:sp>
        <p:nvSpPr>
          <p:cNvPr id="3" name="Content Placeholder 2">
            <a:extLst>
              <a:ext uri="{FF2B5EF4-FFF2-40B4-BE49-F238E27FC236}">
                <a16:creationId xmlns:a16="http://schemas.microsoft.com/office/drawing/2014/main" id="{3A4E466D-1B2C-B0DD-9ACA-E6F4AD1BAFB6}"/>
              </a:ext>
            </a:extLst>
          </p:cNvPr>
          <p:cNvSpPr>
            <a:spLocks noGrp="1"/>
          </p:cNvSpPr>
          <p:nvPr>
            <p:ph sz="half" idx="1"/>
          </p:nvPr>
        </p:nvSpPr>
        <p:spPr>
          <a:xfrm>
            <a:off x="838200" y="1712495"/>
            <a:ext cx="7827797" cy="4471160"/>
          </a:xfrm>
        </p:spPr>
        <p:txBody>
          <a:bodyPr vert="horz" lIns="91440" tIns="45720" rIns="91440" bIns="45720" rtlCol="0" anchor="t">
            <a:normAutofit/>
          </a:bodyPr>
          <a:lstStyle/>
          <a:p>
            <a:r>
              <a:rPr lang="en-US" dirty="0">
                <a:solidFill>
                  <a:srgbClr val="000000"/>
                </a:solidFill>
                <a:latin typeface="Arial"/>
                <a:cs typeface="Arial"/>
              </a:rPr>
              <a:t>Dates: March 2-6, 2026</a:t>
            </a:r>
          </a:p>
          <a:p>
            <a:r>
              <a:rPr lang="en-US" dirty="0">
                <a:solidFill>
                  <a:srgbClr val="000000"/>
                </a:solidFill>
                <a:latin typeface="Arial"/>
                <a:cs typeface="Arial"/>
              </a:rPr>
              <a:t>Theme: The Quest for School Breakfast</a:t>
            </a:r>
          </a:p>
          <a:p>
            <a:r>
              <a:rPr lang="en-US" dirty="0">
                <a:solidFill>
                  <a:srgbClr val="000000"/>
                </a:solidFill>
                <a:latin typeface="Arial"/>
                <a:cs typeface="Arial"/>
              </a:rPr>
              <a:t>Resources:</a:t>
            </a:r>
            <a:r>
              <a:rPr lang="en-US" dirty="0">
                <a:latin typeface="Arial"/>
                <a:cs typeface="Arial"/>
              </a:rPr>
              <a:t> </a:t>
            </a:r>
            <a:r>
              <a:rPr lang="en-US" dirty="0">
                <a:solidFill>
                  <a:srgbClr val="000000"/>
                </a:solidFill>
                <a:latin typeface="Arial"/>
                <a:cs typeface="Arial"/>
              </a:rPr>
              <a:t>School Nutrition Association’s National School Breakfast </a:t>
            </a:r>
            <a:r>
              <a:rPr lang="en-US" dirty="0">
                <a:solidFill>
                  <a:schemeClr val="bg1">
                    <a:lumMod val="10000"/>
                  </a:schemeClr>
                </a:solidFill>
                <a:latin typeface="Arial"/>
                <a:cs typeface="Arial"/>
              </a:rPr>
              <a:t>Week web page at </a:t>
            </a:r>
            <a:r>
              <a:rPr lang="en-US" dirty="0">
                <a:solidFill>
                  <a:srgbClr val="0563C1"/>
                </a:solidFill>
                <a:latin typeface="Arial"/>
                <a:cs typeface="Arial"/>
                <a:hlinkClick r:id="rId3" tooltip="SNA's National School Breakfast Week web page">
                  <a:extLst>
                    <a:ext uri="{A12FA001-AC4F-418D-AE19-62706E023703}">
                      <ahyp:hlinkClr xmlns:ahyp="http://schemas.microsoft.com/office/drawing/2018/hyperlinkcolor" val="tx"/>
                    </a:ext>
                  </a:extLst>
                </a:hlinkClick>
              </a:rPr>
              <a:t>https://schoolnutrition.org/about-school-meals/national-school-breakfast-week/</a:t>
            </a:r>
            <a:endParaRPr lang="en-US" dirty="0">
              <a:solidFill>
                <a:srgbClr val="0563C1"/>
              </a:solidFill>
              <a:latin typeface="Arial"/>
              <a:cs typeface="Arial"/>
            </a:endParaRPr>
          </a:p>
        </p:txBody>
      </p:sp>
      <p:pic>
        <p:nvPicPr>
          <p:cNvPr id="5" name="Content Placeholder 4" descr="National School Breakfast week logo of a castle with theme title, &quot;The Quest for School Breakfast&quot;, March 2-6, 2026.">
            <a:extLst>
              <a:ext uri="{FF2B5EF4-FFF2-40B4-BE49-F238E27FC236}">
                <a16:creationId xmlns:a16="http://schemas.microsoft.com/office/drawing/2014/main" id="{943B532F-89B6-921F-2F5A-27048EFE3A81}"/>
              </a:ext>
              <a:ext uri="{C183D7F6-B498-43B3-948B-1728B52AA6E4}">
                <adec:decorative xmlns:adec="http://schemas.microsoft.com/office/drawing/2017/decorative" val="0"/>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7725032" y="1939332"/>
            <a:ext cx="4761187" cy="3998873"/>
          </a:xfrm>
          <a:prstGeom prst="rect">
            <a:avLst/>
          </a:prstGeom>
        </p:spPr>
      </p:pic>
    </p:spTree>
    <p:extLst>
      <p:ext uri="{BB962C8B-B14F-4D97-AF65-F5344CB8AC3E}">
        <p14:creationId xmlns:p14="http://schemas.microsoft.com/office/powerpoint/2010/main" val="194419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AB59-553F-7F1F-33B5-16B90BF263A0}"/>
              </a:ext>
            </a:extLst>
          </p:cNvPr>
          <p:cNvSpPr>
            <a:spLocks noGrp="1"/>
          </p:cNvSpPr>
          <p:nvPr>
            <p:ph type="title"/>
          </p:nvPr>
        </p:nvSpPr>
        <p:spPr/>
        <p:txBody>
          <a:bodyPr/>
          <a:lstStyle/>
          <a:p>
            <a:r>
              <a:rPr lang="en-US">
                <a:latin typeface="Arial"/>
                <a:cs typeface="Arial"/>
              </a:rPr>
              <a:t>National Nutrition Month</a:t>
            </a:r>
            <a:r>
              <a:rPr lang="en-US" sz="4800" b="1">
                <a:solidFill>
                  <a:srgbClr val="34554C"/>
                </a:solidFill>
                <a:latin typeface="Calibri"/>
                <a:ea typeface="Calibri"/>
                <a:cs typeface="Calibri"/>
              </a:rPr>
              <a:t>® </a:t>
            </a:r>
            <a:r>
              <a:rPr lang="en-US">
                <a:solidFill>
                  <a:srgbClr val="34554C"/>
                </a:solidFill>
                <a:latin typeface="Arial"/>
                <a:ea typeface="Calibri"/>
                <a:cs typeface="Calibri"/>
              </a:rPr>
              <a:t>2026</a:t>
            </a:r>
            <a:r>
              <a:rPr lang="en-US">
                <a:latin typeface="Arial"/>
                <a:cs typeface="Arial"/>
              </a:rPr>
              <a:t> </a:t>
            </a:r>
            <a:endParaRPr lang="en-US"/>
          </a:p>
        </p:txBody>
      </p:sp>
      <p:sp>
        <p:nvSpPr>
          <p:cNvPr id="3" name="Content Placeholder 2">
            <a:extLst>
              <a:ext uri="{FF2B5EF4-FFF2-40B4-BE49-F238E27FC236}">
                <a16:creationId xmlns:a16="http://schemas.microsoft.com/office/drawing/2014/main" id="{6E6FBF63-07B8-74A0-12B0-3C999204345A}"/>
              </a:ext>
            </a:extLst>
          </p:cNvPr>
          <p:cNvSpPr>
            <a:spLocks noGrp="1"/>
          </p:cNvSpPr>
          <p:nvPr>
            <p:ph sz="half" idx="1"/>
          </p:nvPr>
        </p:nvSpPr>
        <p:spPr>
          <a:xfrm>
            <a:off x="838200" y="1887733"/>
            <a:ext cx="7304868" cy="4399206"/>
          </a:xfrm>
        </p:spPr>
        <p:txBody>
          <a:bodyPr vert="horz" lIns="91440" tIns="45720" rIns="91440" bIns="45720" rtlCol="0" anchor="t">
            <a:normAutofit/>
          </a:bodyPr>
          <a:lstStyle/>
          <a:p>
            <a:pPr>
              <a:spcAft>
                <a:spcPts val="1200"/>
              </a:spcAft>
            </a:pPr>
            <a:r>
              <a:rPr lang="en-US" dirty="0">
                <a:solidFill>
                  <a:srgbClr val="000000"/>
                </a:solidFill>
                <a:latin typeface="Arial"/>
                <a:cs typeface="Arial"/>
              </a:rPr>
              <a:t>March is National Nutrition Month®</a:t>
            </a:r>
          </a:p>
          <a:p>
            <a:pPr>
              <a:spcAft>
                <a:spcPts val="1200"/>
              </a:spcAft>
            </a:pPr>
            <a:r>
              <a:rPr lang="en-US" dirty="0">
                <a:solidFill>
                  <a:srgbClr val="000000"/>
                </a:solidFill>
                <a:latin typeface="Arial"/>
                <a:cs typeface="Arial"/>
              </a:rPr>
              <a:t>Theme: Discover the Power of Nutrition</a:t>
            </a:r>
          </a:p>
          <a:p>
            <a:pPr>
              <a:spcAft>
                <a:spcPts val="1200"/>
              </a:spcAft>
            </a:pPr>
            <a:r>
              <a:rPr lang="en-US" dirty="0">
                <a:solidFill>
                  <a:srgbClr val="000000"/>
                </a:solidFill>
                <a:latin typeface="Arial"/>
                <a:cs typeface="Arial"/>
              </a:rPr>
              <a:t>Resources: National Nutrition Month</a:t>
            </a:r>
            <a:r>
              <a:rPr lang="en-US" dirty="0">
                <a:solidFill>
                  <a:srgbClr val="202020"/>
                </a:solidFill>
                <a:latin typeface="Calibri"/>
                <a:ea typeface="Calibri"/>
                <a:cs typeface="Calibri"/>
              </a:rPr>
              <a:t>® </a:t>
            </a:r>
            <a:r>
              <a:rPr lang="en-US" dirty="0">
                <a:solidFill>
                  <a:srgbClr val="000000"/>
                </a:solidFill>
                <a:latin typeface="Arial"/>
                <a:cs typeface="Arial"/>
              </a:rPr>
              <a:t>web page at </a:t>
            </a:r>
            <a:r>
              <a:rPr lang="en-US" dirty="0">
                <a:solidFill>
                  <a:srgbClr val="0563C1"/>
                </a:solidFill>
                <a:latin typeface="Arial"/>
                <a:cs typeface="Arial"/>
                <a:hlinkClick r:id="rId3" tooltip="National Nutrition Month web page">
                  <a:extLst>
                    <a:ext uri="{A12FA001-AC4F-418D-AE19-62706E023703}">
                      <ahyp:hlinkClr xmlns:ahyp="http://schemas.microsoft.com/office/drawing/2018/hyperlinkcolor" val="tx"/>
                    </a:ext>
                  </a:extLst>
                </a:hlinkClick>
              </a:rPr>
              <a:t>https://www.eatright.org/about-national-nutrition-month </a:t>
            </a:r>
            <a:endParaRPr lang="en-US" dirty="0">
              <a:solidFill>
                <a:srgbClr val="0563C1"/>
              </a:solidFill>
              <a:latin typeface="Arial"/>
              <a:cs typeface="Arial"/>
            </a:endParaRPr>
          </a:p>
          <a:p>
            <a:pPr>
              <a:spcAft>
                <a:spcPts val="2400"/>
              </a:spcAft>
            </a:pPr>
            <a:endParaRPr lang="en-US" dirty="0"/>
          </a:p>
        </p:txBody>
      </p:sp>
      <p:pic>
        <p:nvPicPr>
          <p:cNvPr id="6" name="Content Placeholder 5" descr="National Nutrition Month 2026 logo, with &#10;&quot;Discover the Power of Nutrition.">
            <a:extLst>
              <a:ext uri="{FF2B5EF4-FFF2-40B4-BE49-F238E27FC236}">
                <a16:creationId xmlns:a16="http://schemas.microsoft.com/office/drawing/2014/main" id="{1D083D22-C516-B2FF-D64C-982C54B233BB}"/>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8138076" y="2171831"/>
            <a:ext cx="3862727" cy="3030648"/>
          </a:xfrm>
          <a:prstGeom prst="rect">
            <a:avLst/>
          </a:prstGeom>
        </p:spPr>
      </p:pic>
    </p:spTree>
    <p:extLst>
      <p:ext uri="{BB962C8B-B14F-4D97-AF65-F5344CB8AC3E}">
        <p14:creationId xmlns:p14="http://schemas.microsoft.com/office/powerpoint/2010/main" val="2268761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5C10-1DF8-F8B5-8BFE-89231C423C2E}"/>
              </a:ext>
            </a:extLst>
          </p:cNvPr>
          <p:cNvSpPr>
            <a:spLocks noGrp="1"/>
          </p:cNvSpPr>
          <p:nvPr>
            <p:ph type="title"/>
          </p:nvPr>
        </p:nvSpPr>
        <p:spPr/>
        <p:txBody>
          <a:bodyPr>
            <a:normAutofit fontScale="90000"/>
          </a:bodyPr>
          <a:lstStyle/>
          <a:p>
            <a:r>
              <a:rPr lang="en-US">
                <a:latin typeface="Arial"/>
                <a:cs typeface="Arial"/>
              </a:rPr>
              <a:t>No Kid Hungry</a:t>
            </a:r>
            <a:br>
              <a:rPr lang="en-US">
                <a:latin typeface="Arial"/>
                <a:cs typeface="Arial"/>
              </a:rPr>
            </a:br>
            <a:r>
              <a:rPr lang="en-US">
                <a:latin typeface="Arial"/>
                <a:cs typeface="Arial"/>
              </a:rPr>
              <a:t>School Breakfast Online Newsletter</a:t>
            </a:r>
            <a:endParaRPr lang="en-US"/>
          </a:p>
        </p:txBody>
      </p:sp>
      <p:sp>
        <p:nvSpPr>
          <p:cNvPr id="3" name="Content Placeholder 2">
            <a:extLst>
              <a:ext uri="{FF2B5EF4-FFF2-40B4-BE49-F238E27FC236}">
                <a16:creationId xmlns:a16="http://schemas.microsoft.com/office/drawing/2014/main" id="{67D8577E-76BB-0325-F41C-1C709B72ED62}"/>
              </a:ext>
            </a:extLst>
          </p:cNvPr>
          <p:cNvSpPr>
            <a:spLocks noGrp="1"/>
          </p:cNvSpPr>
          <p:nvPr>
            <p:ph sz="half" idx="1"/>
          </p:nvPr>
        </p:nvSpPr>
        <p:spPr>
          <a:xfrm>
            <a:off x="668740" y="1763842"/>
            <a:ext cx="11523260" cy="4408358"/>
          </a:xfrm>
        </p:spPr>
        <p:txBody>
          <a:bodyPr vert="horz" lIns="91440" tIns="45720" rIns="91440" bIns="45720" rtlCol="0" anchor="t">
            <a:noAutofit/>
          </a:bodyPr>
          <a:lstStyle/>
          <a:p>
            <a:pPr>
              <a:spcAft>
                <a:spcPts val="2400"/>
              </a:spcAft>
            </a:pPr>
            <a:r>
              <a:rPr lang="en-US" sz="3000" i="1" dirty="0">
                <a:latin typeface="Arial"/>
                <a:cs typeface="Arial"/>
              </a:rPr>
              <a:t>Breakfast Bites </a:t>
            </a:r>
            <a:r>
              <a:rPr lang="en-US" sz="3000" dirty="0">
                <a:latin typeface="Arial"/>
                <a:cs typeface="Arial"/>
              </a:rPr>
              <a:t>is a short, monthly online newsletter from No Kid </a:t>
            </a:r>
            <a:r>
              <a:rPr lang="en-US" sz="3000" dirty="0" err="1">
                <a:latin typeface="Arial"/>
                <a:cs typeface="Arial"/>
              </a:rPr>
              <a:t>Hungry’s</a:t>
            </a:r>
            <a:r>
              <a:rPr lang="en-US" sz="3000" dirty="0">
                <a:latin typeface="Arial"/>
                <a:cs typeface="Arial"/>
              </a:rPr>
              <a:t> Center for Best Practices</a:t>
            </a:r>
            <a:endParaRPr lang="en-US" dirty="0"/>
          </a:p>
          <a:p>
            <a:pPr>
              <a:spcBef>
                <a:spcPts val="0"/>
              </a:spcBef>
              <a:spcAft>
                <a:spcPts val="2400"/>
              </a:spcAft>
            </a:pPr>
            <a:r>
              <a:rPr lang="en-US" sz="3000" dirty="0">
                <a:latin typeface="Arial"/>
                <a:cs typeface="Arial"/>
              </a:rPr>
              <a:t>Practical ideas and tested solution to improve participation and access to school breakfast</a:t>
            </a:r>
          </a:p>
          <a:p>
            <a:pPr>
              <a:spcAft>
                <a:spcPts val="2400"/>
              </a:spcAft>
            </a:pPr>
            <a:r>
              <a:rPr lang="en-US" sz="3000" dirty="0">
                <a:latin typeface="Arial"/>
                <a:cs typeface="Arial"/>
              </a:rPr>
              <a:t>Perfect timing for National School Breakfast Week</a:t>
            </a:r>
          </a:p>
          <a:p>
            <a:pPr>
              <a:spcAft>
                <a:spcPts val="2400"/>
              </a:spcAft>
            </a:pPr>
            <a:r>
              <a:rPr lang="en-US" sz="3000" dirty="0">
                <a:latin typeface="Arial"/>
                <a:cs typeface="Arial"/>
              </a:rPr>
              <a:t>Subscribe at </a:t>
            </a:r>
            <a:r>
              <a:rPr lang="en-US" sz="3000" dirty="0">
                <a:solidFill>
                  <a:srgbClr val="0563C1"/>
                </a:solidFill>
                <a:latin typeface="Arial"/>
                <a:cs typeface="Arial"/>
                <a:hlinkClick r:id="rId3" tooltip="No Kid Hungry Newsletter Subscribe link">
                  <a:extLst>
                    <a:ext uri="{A12FA001-AC4F-418D-AE19-62706E023703}">
                      <ahyp:hlinkClr xmlns:ahyp="http://schemas.microsoft.com/office/drawing/2018/hyperlinkcolor" val="tx"/>
                    </a:ext>
                  </a:extLst>
                </a:hlinkClick>
              </a:rPr>
              <a:t>https://bestpractices.nokidhungry.org/subscribe</a:t>
            </a:r>
            <a:endParaRPr lang="en-US" sz="3000" dirty="0">
              <a:solidFill>
                <a:srgbClr val="0563C1"/>
              </a:solidFill>
              <a:latin typeface="Arial"/>
              <a:cs typeface="Arial"/>
            </a:endParaRPr>
          </a:p>
        </p:txBody>
      </p:sp>
    </p:spTree>
    <p:extLst>
      <p:ext uri="{BB962C8B-B14F-4D97-AF65-F5344CB8AC3E}">
        <p14:creationId xmlns:p14="http://schemas.microsoft.com/office/powerpoint/2010/main" val="197441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C34B-C8B9-9A49-0496-C6A70AD56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C72BC-8088-183A-616B-9C18CF77BC33}"/>
              </a:ext>
            </a:extLst>
          </p:cNvPr>
          <p:cNvSpPr>
            <a:spLocks noGrp="1"/>
          </p:cNvSpPr>
          <p:nvPr>
            <p:ph type="title"/>
          </p:nvPr>
        </p:nvSpPr>
        <p:spPr/>
        <p:txBody>
          <a:bodyPr>
            <a:normAutofit/>
          </a:bodyPr>
          <a:lstStyle/>
          <a:p>
            <a:r>
              <a:rPr lang="en-US" dirty="0">
                <a:latin typeface="Arial"/>
                <a:cs typeface="Arial"/>
              </a:rPr>
              <a:t>Plant-based Webinar Series</a:t>
            </a:r>
            <a:endParaRPr lang="en-US" dirty="0"/>
          </a:p>
        </p:txBody>
      </p:sp>
      <p:sp>
        <p:nvSpPr>
          <p:cNvPr id="3" name="Content Placeholder 2">
            <a:extLst>
              <a:ext uri="{FF2B5EF4-FFF2-40B4-BE49-F238E27FC236}">
                <a16:creationId xmlns:a16="http://schemas.microsoft.com/office/drawing/2014/main" id="{C3E04AB3-A315-4DAA-1734-0932D53F6D9C}"/>
              </a:ext>
            </a:extLst>
          </p:cNvPr>
          <p:cNvSpPr>
            <a:spLocks noGrp="1"/>
          </p:cNvSpPr>
          <p:nvPr>
            <p:ph sz="half" idx="1"/>
          </p:nvPr>
        </p:nvSpPr>
        <p:spPr>
          <a:xfrm>
            <a:off x="838199" y="1724985"/>
            <a:ext cx="11018806" cy="4656150"/>
          </a:xfrm>
        </p:spPr>
        <p:txBody>
          <a:bodyPr vert="horz" lIns="91440" tIns="45720" rIns="91440" bIns="45720" rtlCol="0" anchor="t">
            <a:normAutofit/>
          </a:bodyPr>
          <a:lstStyle/>
          <a:p>
            <a:pPr>
              <a:buFont typeface="Arial"/>
              <a:buChar char="•"/>
            </a:pPr>
            <a:r>
              <a:rPr lang="en-US" dirty="0">
                <a:solidFill>
                  <a:schemeClr val="bg1">
                    <a:lumMod val="10000"/>
                  </a:schemeClr>
                </a:solidFill>
                <a:latin typeface="Arial"/>
                <a:cs typeface="Arial"/>
              </a:rPr>
              <a:t>Hosted by Friends of the Earth</a:t>
            </a:r>
          </a:p>
          <a:p>
            <a:pPr>
              <a:buFont typeface="Arial"/>
              <a:buChar char="•"/>
            </a:pPr>
            <a:r>
              <a:rPr lang="en-US" dirty="0">
                <a:solidFill>
                  <a:schemeClr val="bg1">
                    <a:lumMod val="10000"/>
                  </a:schemeClr>
                </a:solidFill>
                <a:latin typeface="Arial"/>
                <a:cs typeface="Arial"/>
              </a:rPr>
              <a:t>Late breaking news: </a:t>
            </a:r>
          </a:p>
          <a:p>
            <a:pPr lvl="1">
              <a:buFont typeface="Arial"/>
              <a:buChar char="•"/>
            </a:pPr>
            <a:r>
              <a:rPr lang="en-US" sz="3200" dirty="0">
                <a:solidFill>
                  <a:schemeClr val="bg1">
                    <a:lumMod val="10000"/>
                  </a:schemeClr>
                </a:solidFill>
                <a:latin typeface="Arial"/>
                <a:cs typeface="Arial"/>
              </a:rPr>
              <a:t>Four upcoming webinars – February through May</a:t>
            </a:r>
          </a:p>
          <a:p>
            <a:pPr>
              <a:buFont typeface="Arial"/>
              <a:buChar char="•"/>
            </a:pPr>
            <a:r>
              <a:rPr lang="en-US" dirty="0">
                <a:solidFill>
                  <a:schemeClr val="bg1">
                    <a:lumMod val="10000"/>
                  </a:schemeClr>
                </a:solidFill>
              </a:rPr>
              <a:t>Registration for all: </a:t>
            </a:r>
            <a:r>
              <a:rPr lang="en-US" dirty="0">
                <a:solidFill>
                  <a:srgbClr val="0563C1"/>
                </a:solidFill>
                <a:hlinkClick r:id="rId3" tooltip="Friends of the Earth Plant-based Webinar Series registration">
                  <a:extLst>
                    <a:ext uri="{A12FA001-AC4F-418D-AE19-62706E023703}">
                      <ahyp:hlinkClr xmlns:ahyp="http://schemas.microsoft.com/office/drawing/2018/hyperlinkcolor" val="tx"/>
                    </a:ext>
                  </a:extLst>
                </a:hlinkClick>
              </a:rPr>
              <a:t>https://foe-org.zoom.us/meeting/register/vxfQE55OSdeR8hcbhsvjgA#/registration</a:t>
            </a:r>
            <a:endParaRPr lang="en-US" dirty="0">
              <a:solidFill>
                <a:srgbClr val="0563C1"/>
              </a:solidFill>
            </a:endParaRPr>
          </a:p>
          <a:p>
            <a:endParaRPr lang="en-US" sz="2800" dirty="0">
              <a:solidFill>
                <a:schemeClr val="bg1">
                  <a:lumMod val="10000"/>
                </a:schemeClr>
              </a:solidFill>
              <a:latin typeface="Arial"/>
              <a:cs typeface="Arial"/>
            </a:endParaRPr>
          </a:p>
          <a:p>
            <a:endParaRPr lang="en-US" dirty="0"/>
          </a:p>
        </p:txBody>
      </p:sp>
    </p:spTree>
    <p:extLst>
      <p:ext uri="{BB962C8B-B14F-4D97-AF65-F5344CB8AC3E}">
        <p14:creationId xmlns:p14="http://schemas.microsoft.com/office/powerpoint/2010/main" val="2766996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F23655-921D-D5C4-9E2A-4F91008846F6}"/>
              </a:ext>
            </a:extLst>
          </p:cNvPr>
          <p:cNvSpPr>
            <a:spLocks noGrp="1"/>
          </p:cNvSpPr>
          <p:nvPr>
            <p:ph type="title"/>
          </p:nvPr>
        </p:nvSpPr>
        <p:spPr/>
        <p:txBody>
          <a:bodyPr>
            <a:normAutofit fontScale="90000"/>
          </a:bodyPr>
          <a:lstStyle/>
          <a:p>
            <a:r>
              <a:rPr lang="en-US"/>
              <a:t>Tuesday at 2 Town Hall Schedule</a:t>
            </a:r>
            <a:br>
              <a:rPr lang="en-US"/>
            </a:br>
            <a:r>
              <a:rPr lang="en-US"/>
              <a:t>Held on the fourth Tuesday of the month</a:t>
            </a:r>
          </a:p>
        </p:txBody>
      </p:sp>
      <p:graphicFrame>
        <p:nvGraphicFramePr>
          <p:cNvPr id="4" name="Content Placeholder 3" descr="Tuesday at 2 School Nutrition Schedule by date and topic. The next town hall is scheduled for February 24 and will include updates and a guest speaker.">
            <a:extLst>
              <a:ext uri="{FF2B5EF4-FFF2-40B4-BE49-F238E27FC236}">
                <a16:creationId xmlns:a16="http://schemas.microsoft.com/office/drawing/2014/main" id="{F8AC123D-2CA8-361E-83D5-2D1311A30BD0}"/>
              </a:ext>
            </a:extLst>
          </p:cNvPr>
          <p:cNvGraphicFramePr>
            <a:graphicFrameLocks noGrp="1"/>
          </p:cNvGraphicFramePr>
          <p:nvPr>
            <p:ph idx="1"/>
            <p:extLst>
              <p:ext uri="{D42A27DB-BD31-4B8C-83A1-F6EECF244321}">
                <p14:modId xmlns:p14="http://schemas.microsoft.com/office/powerpoint/2010/main" val="3999137849"/>
              </p:ext>
            </p:extLst>
          </p:nvPr>
        </p:nvGraphicFramePr>
        <p:xfrm>
          <a:off x="838200" y="1825625"/>
          <a:ext cx="10515598" cy="3429000"/>
        </p:xfrm>
        <a:graphic>
          <a:graphicData uri="http://schemas.openxmlformats.org/drawingml/2006/table">
            <a:tbl>
              <a:tblPr firstRow="1" bandRow="1">
                <a:tableStyleId>{69012ECD-51FC-41F1-AA8D-1B2483CD663E}</a:tableStyleId>
              </a:tblPr>
              <a:tblGrid>
                <a:gridCol w="3369879">
                  <a:extLst>
                    <a:ext uri="{9D8B030D-6E8A-4147-A177-3AD203B41FA5}">
                      <a16:colId xmlns:a16="http://schemas.microsoft.com/office/drawing/2014/main" val="2062535675"/>
                    </a:ext>
                  </a:extLst>
                </a:gridCol>
                <a:gridCol w="7145719">
                  <a:extLst>
                    <a:ext uri="{9D8B030D-6E8A-4147-A177-3AD203B41FA5}">
                      <a16:colId xmlns:a16="http://schemas.microsoft.com/office/drawing/2014/main" val="810132062"/>
                    </a:ext>
                  </a:extLst>
                </a:gridCol>
              </a:tblGrid>
              <a:tr h="1229264">
                <a:tc>
                  <a:txBody>
                    <a:bodyPr/>
                    <a:lstStyle/>
                    <a:p>
                      <a:pPr algn="ctr"/>
                      <a:r>
                        <a:rPr lang="en-US" sz="3200"/>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0519701"/>
                  </a:ext>
                </a:extLst>
              </a:tr>
              <a:tr h="1099868">
                <a:tc>
                  <a:txBody>
                    <a:bodyPr/>
                    <a:lstStyle/>
                    <a:p>
                      <a:pPr algn="l">
                        <a:spcBef>
                          <a:spcPts val="1200"/>
                        </a:spcBef>
                      </a:pPr>
                      <a:r>
                        <a:rPr lang="en-US" sz="2800">
                          <a:solidFill>
                            <a:schemeClr val="bg1">
                              <a:lumMod val="10000"/>
                            </a:schemeClr>
                          </a:solidFill>
                        </a:rPr>
                        <a:t>February 24,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1200"/>
                        </a:spcBef>
                      </a:pPr>
                      <a:r>
                        <a:rPr lang="en-US" sz="2800">
                          <a:solidFill>
                            <a:schemeClr val="bg1">
                              <a:lumMod val="10000"/>
                            </a:schemeClr>
                          </a:solidFill>
                        </a:rPr>
                        <a:t>Town Hall updates and guest speaker</a:t>
                      </a:r>
                      <a:endParaRPr lang="en-US">
                        <a:solidFill>
                          <a:schemeClr val="bg1">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372354"/>
                  </a:ext>
                </a:extLst>
              </a:tr>
              <a:tr h="1099868">
                <a:tc>
                  <a:txBody>
                    <a:bodyPr/>
                    <a:lstStyle/>
                    <a:p>
                      <a:pPr algn="l">
                        <a:spcBef>
                          <a:spcPts val="1200"/>
                        </a:spcBef>
                      </a:pPr>
                      <a:r>
                        <a:rPr lang="en-US" sz="2800">
                          <a:solidFill>
                            <a:schemeClr val="bg1">
                              <a:lumMod val="10000"/>
                            </a:schemeClr>
                          </a:solidFill>
                        </a:rPr>
                        <a:t>March 24,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1200"/>
                        </a:spcBef>
                      </a:pPr>
                      <a:r>
                        <a:rPr lang="en-US" sz="2800" dirty="0">
                          <a:solidFill>
                            <a:schemeClr val="bg1">
                              <a:lumMod val="10000"/>
                            </a:schemeClr>
                          </a:solidFill>
                        </a:rPr>
                        <a:t>Town Hall updates and guest speaker</a:t>
                      </a:r>
                      <a:endParaRPr lang="en-US" dirty="0">
                        <a:solidFill>
                          <a:schemeClr val="bg1">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229043"/>
                  </a:ext>
                </a:extLst>
              </a:tr>
            </a:tbl>
          </a:graphicData>
        </a:graphic>
      </p:graphicFrame>
    </p:spTree>
    <p:extLst>
      <p:ext uri="{BB962C8B-B14F-4D97-AF65-F5344CB8AC3E}">
        <p14:creationId xmlns:p14="http://schemas.microsoft.com/office/powerpoint/2010/main" val="1504221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71116-CAC5-E7DE-03DC-B1F33A950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49B27-3408-F756-D6C5-824CC96B44C9}"/>
              </a:ext>
            </a:extLst>
          </p:cNvPr>
          <p:cNvSpPr>
            <a:spLocks noGrp="1"/>
          </p:cNvSpPr>
          <p:nvPr>
            <p:ph type="title"/>
          </p:nvPr>
        </p:nvSpPr>
        <p:spPr/>
        <p:txBody>
          <a:bodyPr>
            <a:normAutofit fontScale="90000"/>
          </a:bodyPr>
          <a:lstStyle/>
          <a:p>
            <a:r>
              <a:rPr lang="en-US" sz="4000">
                <a:latin typeface="Arial"/>
                <a:cs typeface="Arial"/>
              </a:rPr>
              <a:t>NSD Learning Site: Have You Created Your Account Yet?</a:t>
            </a:r>
            <a:endParaRPr lang="en-US">
              <a:latin typeface="Arial"/>
              <a:cs typeface="Arial"/>
            </a:endParaRPr>
          </a:p>
        </p:txBody>
      </p:sp>
      <p:sp>
        <p:nvSpPr>
          <p:cNvPr id="3" name="Content Placeholder 2">
            <a:extLst>
              <a:ext uri="{FF2B5EF4-FFF2-40B4-BE49-F238E27FC236}">
                <a16:creationId xmlns:a16="http://schemas.microsoft.com/office/drawing/2014/main" id="{F4EE1CD4-6203-CBA7-4BE1-82AD6FEEFB69}"/>
              </a:ext>
            </a:extLst>
          </p:cNvPr>
          <p:cNvSpPr>
            <a:spLocks noGrp="1"/>
          </p:cNvSpPr>
          <p:nvPr>
            <p:ph idx="1"/>
          </p:nvPr>
        </p:nvSpPr>
        <p:spPr/>
        <p:txBody>
          <a:bodyPr vert="horz" lIns="91440" tIns="45720" rIns="91440" bIns="45720" rtlCol="0" anchor="t">
            <a:normAutofit/>
          </a:bodyPr>
          <a:lstStyle/>
          <a:p>
            <a:r>
              <a:rPr lang="en-US" sz="2800" dirty="0">
                <a:solidFill>
                  <a:schemeClr val="bg1">
                    <a:lumMod val="10000"/>
                  </a:schemeClr>
                </a:solidFill>
                <a:latin typeface="Arial"/>
                <a:cs typeface="Arial"/>
              </a:rPr>
              <a:t>Reminder: NSD is shifting state-developed trainings from the course catalog to the NSD Learning Site. </a:t>
            </a:r>
          </a:p>
          <a:p>
            <a:r>
              <a:rPr lang="en-US" sz="2800" dirty="0">
                <a:solidFill>
                  <a:schemeClr val="bg1">
                    <a:lumMod val="10000"/>
                  </a:schemeClr>
                </a:solidFill>
                <a:latin typeface="Arial"/>
                <a:cs typeface="Arial"/>
              </a:rPr>
              <a:t>To create a new account download CNIPS Form LMS 001 – LMS Account Setup Job Aid for instructions.</a:t>
            </a:r>
            <a:endParaRPr lang="en-US" dirty="0">
              <a:solidFill>
                <a:schemeClr val="bg1">
                  <a:lumMod val="10000"/>
                </a:schemeClr>
              </a:solidFill>
              <a:latin typeface="Arial"/>
              <a:cs typeface="Arial"/>
            </a:endParaRPr>
          </a:p>
          <a:p>
            <a:r>
              <a:rPr lang="en-US" sz="2800" dirty="0">
                <a:solidFill>
                  <a:schemeClr val="bg1">
                    <a:lumMod val="10000"/>
                  </a:schemeClr>
                </a:solidFill>
                <a:latin typeface="Arial"/>
                <a:cs typeface="Arial"/>
              </a:rPr>
              <a:t>For questions and support on this topic, contact </a:t>
            </a:r>
            <a:r>
              <a:rPr lang="en-US" sz="2800" dirty="0">
                <a:solidFill>
                  <a:srgbClr val="0563C1"/>
                </a:solidFill>
                <a:latin typeface="Arial"/>
                <a:cs typeface="Arial"/>
                <a:hlinkClick r:id="rId3"/>
              </a:rPr>
              <a:t>NSDLearning@cde.ca.gov</a:t>
            </a:r>
            <a:r>
              <a:rPr lang="en-US" sz="2800" dirty="0">
                <a:solidFill>
                  <a:srgbClr val="2D4641"/>
                </a:solidFill>
                <a:latin typeface="Arial"/>
                <a:cs typeface="Arial"/>
              </a:rPr>
              <a:t>.</a:t>
            </a:r>
            <a:endParaRPr lang="en-US" dirty="0">
              <a:solidFill>
                <a:srgbClr val="2D4641"/>
              </a:solidFill>
              <a:latin typeface="Arial"/>
              <a:cs typeface="Arial"/>
            </a:endParaRPr>
          </a:p>
          <a:p>
            <a:endParaRPr lang="en-US" dirty="0"/>
          </a:p>
        </p:txBody>
      </p:sp>
    </p:spTree>
    <p:extLst>
      <p:ext uri="{BB962C8B-B14F-4D97-AF65-F5344CB8AC3E}">
        <p14:creationId xmlns:p14="http://schemas.microsoft.com/office/powerpoint/2010/main" val="3566657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EB75-6178-2DFE-866B-575740018F25}"/>
              </a:ext>
            </a:extLst>
          </p:cNvPr>
          <p:cNvSpPr>
            <a:spLocks noGrp="1"/>
          </p:cNvSpPr>
          <p:nvPr>
            <p:ph type="title"/>
          </p:nvPr>
        </p:nvSpPr>
        <p:spPr/>
        <p:txBody>
          <a:bodyPr>
            <a:normAutofit fontScale="90000"/>
          </a:bodyPr>
          <a:lstStyle/>
          <a:p>
            <a:r>
              <a:rPr lang="en-US"/>
              <a:t>Professional Standards Crediting Information</a:t>
            </a:r>
          </a:p>
        </p:txBody>
      </p:sp>
      <p:sp>
        <p:nvSpPr>
          <p:cNvPr id="3" name="Content Placeholder 2">
            <a:extLst>
              <a:ext uri="{FF2B5EF4-FFF2-40B4-BE49-F238E27FC236}">
                <a16:creationId xmlns:a16="http://schemas.microsoft.com/office/drawing/2014/main" id="{B1A23868-6B58-F1FC-7486-0504169491F1}"/>
              </a:ext>
            </a:extLst>
          </p:cNvPr>
          <p:cNvSpPr>
            <a:spLocks noGrp="1"/>
          </p:cNvSpPr>
          <p:nvPr>
            <p:ph idx="1"/>
          </p:nvPr>
        </p:nvSpPr>
        <p:spPr/>
        <p:txBody>
          <a:bodyPr/>
          <a:lstStyle/>
          <a:p>
            <a:pPr marL="0" indent="0">
              <a:spcAft>
                <a:spcPts val="1200"/>
              </a:spcAft>
              <a:buNone/>
            </a:pPr>
            <a:r>
              <a:rPr lang="en-US"/>
              <a:t>Key Area: Administration (3000)</a:t>
            </a:r>
          </a:p>
          <a:p>
            <a:pPr marL="0" indent="0">
              <a:spcAft>
                <a:spcPts val="1200"/>
              </a:spcAft>
              <a:buNone/>
            </a:pPr>
            <a:r>
              <a:rPr lang="en-US"/>
              <a:t>Training Topic: Program Management (3200)</a:t>
            </a:r>
          </a:p>
          <a:p>
            <a:pPr marL="0" indent="0">
              <a:spcAft>
                <a:spcPts val="1200"/>
              </a:spcAft>
              <a:buNone/>
            </a:pPr>
            <a:r>
              <a:rPr lang="en-US"/>
              <a:t>Learning Objective: Manage Staff Work Including Scheduling (3210)</a:t>
            </a:r>
          </a:p>
          <a:p>
            <a:pPr marL="0" indent="0">
              <a:spcAft>
                <a:spcPts val="1200"/>
              </a:spcAft>
              <a:buNone/>
            </a:pPr>
            <a:r>
              <a:rPr lang="en-US"/>
              <a:t>Instructional Hours: 1.5 hours</a:t>
            </a:r>
          </a:p>
        </p:txBody>
      </p:sp>
    </p:spTree>
    <p:extLst>
      <p:ext uri="{BB962C8B-B14F-4D97-AF65-F5344CB8AC3E}">
        <p14:creationId xmlns:p14="http://schemas.microsoft.com/office/powerpoint/2010/main" val="598445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0FAE5-76CA-B596-7FA8-8063CEC9983C}"/>
              </a:ext>
            </a:extLst>
          </p:cNvPr>
          <p:cNvSpPr>
            <a:spLocks noGrp="1"/>
          </p:cNvSpPr>
          <p:nvPr>
            <p:ph type="title" idx="4294967295"/>
          </p:nvPr>
        </p:nvSpPr>
        <p:spPr>
          <a:xfrm>
            <a:off x="2095500" y="4648200"/>
            <a:ext cx="8001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50000"/>
                  </a:schemeClr>
                </a:solidFill>
                <a:effectLst/>
                <a:uLnTx/>
                <a:uFillTx/>
                <a:latin typeface="+mn-lt"/>
                <a:ea typeface="+mn-ea"/>
                <a:cs typeface="+mn-cs"/>
              </a:rPr>
              <a:t>THIS INSTITUTION IS AN </a:t>
            </a:r>
          </a:p>
          <a:p>
            <a:pPr marL="22860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50000"/>
                  </a:schemeClr>
                </a:solidFill>
                <a:effectLst/>
                <a:uLnTx/>
                <a:uFillTx/>
                <a:latin typeface="+mn-lt"/>
                <a:ea typeface="+mn-ea"/>
                <a:cs typeface="+mn-cs"/>
              </a:rPr>
              <a:t>EQUAL OPPORTUNITY PROVIDER.</a:t>
            </a:r>
          </a:p>
        </p:txBody>
      </p:sp>
    </p:spTree>
    <p:extLst>
      <p:ext uri="{BB962C8B-B14F-4D97-AF65-F5344CB8AC3E}">
        <p14:creationId xmlns:p14="http://schemas.microsoft.com/office/powerpoint/2010/main" val="141188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DA466-BF2A-42F2-02BA-9A5381855F2F}"/>
              </a:ext>
            </a:extLst>
          </p:cNvPr>
          <p:cNvSpPr>
            <a:spLocks noGrp="1"/>
          </p:cNvSpPr>
          <p:nvPr>
            <p:ph type="title"/>
          </p:nvPr>
        </p:nvSpPr>
        <p:spPr/>
        <p:txBody>
          <a:bodyPr/>
          <a:lstStyle/>
          <a:p>
            <a:r>
              <a:rPr lang="en-US" dirty="0">
                <a:latin typeface="Arial"/>
                <a:cs typeface="Arial"/>
              </a:rPr>
              <a:t>Culinary Chef Challenge</a:t>
            </a:r>
            <a:endParaRPr lang="en-US" dirty="0"/>
          </a:p>
        </p:txBody>
      </p:sp>
      <p:sp>
        <p:nvSpPr>
          <p:cNvPr id="4" name="Content Placeholder 3">
            <a:extLst>
              <a:ext uri="{FF2B5EF4-FFF2-40B4-BE49-F238E27FC236}">
                <a16:creationId xmlns:a16="http://schemas.microsoft.com/office/drawing/2014/main" id="{50317674-CC52-D070-1A22-6505D60F9FBD}"/>
              </a:ext>
            </a:extLst>
          </p:cNvPr>
          <p:cNvSpPr>
            <a:spLocks noGrp="1"/>
          </p:cNvSpPr>
          <p:nvPr>
            <p:ph idx="1"/>
          </p:nvPr>
        </p:nvSpPr>
        <p:spPr>
          <a:xfrm>
            <a:off x="762785" y="1684256"/>
            <a:ext cx="11350657" cy="3936078"/>
          </a:xfrm>
        </p:spPr>
        <p:txBody>
          <a:bodyPr vert="horz" lIns="91440" tIns="45720" rIns="91440" bIns="45720" rtlCol="0" anchor="t">
            <a:noAutofit/>
          </a:bodyPr>
          <a:lstStyle/>
          <a:p>
            <a:r>
              <a:rPr lang="en-US" sz="2400" dirty="0">
                <a:latin typeface="Arial"/>
                <a:cs typeface="Arial"/>
              </a:rPr>
              <a:t>The “Taste of the NFL” in partnership with </a:t>
            </a:r>
            <a:r>
              <a:rPr lang="en-US" sz="2400" dirty="0" err="1">
                <a:latin typeface="Arial"/>
                <a:cs typeface="Arial"/>
              </a:rPr>
              <a:t>GenYouth</a:t>
            </a:r>
            <a:r>
              <a:rPr lang="en-US" sz="2400" dirty="0">
                <a:latin typeface="Arial"/>
                <a:cs typeface="Arial"/>
              </a:rPr>
              <a:t> and the National Football League (NFL) held their first culinary student chef showdown. </a:t>
            </a:r>
          </a:p>
          <a:p>
            <a:r>
              <a:rPr lang="en-US" sz="2400" dirty="0">
                <a:latin typeface="Arial"/>
                <a:cs typeface="Arial"/>
              </a:rPr>
              <a:t>Los Angeles Unified School District (USD) and San Francisco USD participated. </a:t>
            </a:r>
          </a:p>
          <a:p>
            <a:r>
              <a:rPr lang="en-US" sz="2400" dirty="0">
                <a:latin typeface="Arial"/>
                <a:cs typeface="Arial"/>
              </a:rPr>
              <a:t>Each student team along with a celebrity chef mentor created and prepared two delicious school meals that met school nutrition guidelines.</a:t>
            </a:r>
          </a:p>
          <a:p>
            <a:r>
              <a:rPr lang="en-US" sz="2400" dirty="0">
                <a:latin typeface="Arial"/>
                <a:cs typeface="Arial"/>
              </a:rPr>
              <a:t>While it was a very close competition, Los Angeles USD took top honors.</a:t>
            </a:r>
          </a:p>
          <a:p>
            <a:r>
              <a:rPr lang="en-US" sz="2400" dirty="0">
                <a:latin typeface="Arial"/>
                <a:cs typeface="Arial"/>
              </a:rPr>
              <a:t>The winning recipe will be featured on the “Taste of NFL” menu as part of the Super Bowl celebrations. </a:t>
            </a:r>
          </a:p>
          <a:p>
            <a:r>
              <a:rPr lang="en-US" sz="2400" dirty="0">
                <a:latin typeface="Arial"/>
                <a:cs typeface="Arial"/>
              </a:rPr>
              <a:t>View showdown highlights at </a:t>
            </a:r>
            <a:r>
              <a:rPr lang="en-US" sz="2400" dirty="0">
                <a:solidFill>
                  <a:srgbClr val="0563C1"/>
                </a:solidFill>
                <a:latin typeface="Arial"/>
                <a:cs typeface="Arial"/>
                <a:hlinkClick r:id="rId3" tooltip="NBC's Taste of NFL Super Bowl celebrations wining recipe"/>
              </a:rPr>
              <a:t>https://www.nbcbayarea.com/video/news/local/nfl-super-bowl-recipe-nonprofit/4013696</a:t>
            </a:r>
            <a:r>
              <a:rPr lang="en-US" sz="2400" u="sng" dirty="0">
                <a:solidFill>
                  <a:srgbClr val="0563C1"/>
                </a:solidFill>
                <a:latin typeface="Arial"/>
                <a:cs typeface="Arial"/>
                <a:hlinkClick r:id="rId3" tooltip="NBC's Taste of NFL Super Bowl celebrations wining recipe"/>
              </a:rPr>
              <a:t>/</a:t>
            </a:r>
            <a:r>
              <a:rPr lang="en-US" sz="2400" dirty="0">
                <a:solidFill>
                  <a:schemeClr val="bg1">
                    <a:lumMod val="10000"/>
                  </a:schemeClr>
                </a:solidFill>
                <a:latin typeface="Arial"/>
                <a:cs typeface="Arial"/>
                <a:hlinkClick r:id="rId3" tooltip="NBC's Taste of NFL Super Bowl celebrations wining recipe"/>
              </a:rPr>
              <a:t>.</a:t>
            </a:r>
            <a:endParaRPr lang="en-US" sz="2400" dirty="0">
              <a:solidFill>
                <a:schemeClr val="bg1">
                  <a:lumMod val="10000"/>
                </a:schemeClr>
              </a:solidFill>
              <a:latin typeface="Arial"/>
              <a:cs typeface="Arial"/>
            </a:endParaRPr>
          </a:p>
          <a:p>
            <a:pPr marL="0" indent="0">
              <a:buNone/>
            </a:pPr>
            <a:endParaRPr lang="en-US" sz="2400" u="sng" dirty="0">
              <a:solidFill>
                <a:schemeClr val="bg1">
                  <a:lumMod val="10000"/>
                </a:schemeClr>
              </a:solidFill>
              <a:latin typeface="Arial"/>
              <a:cs typeface="Arial"/>
            </a:endParaRPr>
          </a:p>
          <a:p>
            <a:pPr marL="0" indent="0">
              <a:buNone/>
            </a:pPr>
            <a:endParaRPr lang="en-US" sz="2400" dirty="0">
              <a:latin typeface="Arial"/>
              <a:cs typeface="Arial"/>
            </a:endParaRPr>
          </a:p>
        </p:txBody>
      </p:sp>
    </p:spTree>
    <p:extLst>
      <p:ext uri="{BB962C8B-B14F-4D97-AF65-F5344CB8AC3E}">
        <p14:creationId xmlns:p14="http://schemas.microsoft.com/office/powerpoint/2010/main" val="92094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8378-64A4-11CD-0D71-0B21032ED3E8}"/>
              </a:ext>
            </a:extLst>
          </p:cNvPr>
          <p:cNvSpPr>
            <a:spLocks noGrp="1"/>
          </p:cNvSpPr>
          <p:nvPr>
            <p:ph type="title"/>
          </p:nvPr>
        </p:nvSpPr>
        <p:spPr>
          <a:xfrm>
            <a:off x="839788" y="685800"/>
            <a:ext cx="11263222" cy="1004975"/>
          </a:xfrm>
        </p:spPr>
        <p:txBody>
          <a:bodyPr>
            <a:normAutofit fontScale="90000"/>
          </a:bodyPr>
          <a:lstStyle/>
          <a:p>
            <a:r>
              <a:rPr lang="en-US">
                <a:latin typeface="Arial"/>
                <a:cs typeface="Arial"/>
              </a:rPr>
              <a:t>A Model New Approach: District-level Involvement in Local School Wellness Policies</a:t>
            </a:r>
            <a:endParaRPr lang="en-US"/>
          </a:p>
        </p:txBody>
      </p:sp>
      <p:sp>
        <p:nvSpPr>
          <p:cNvPr id="3" name="Content Placeholder 2">
            <a:extLst>
              <a:ext uri="{FF2B5EF4-FFF2-40B4-BE49-F238E27FC236}">
                <a16:creationId xmlns:a16="http://schemas.microsoft.com/office/drawing/2014/main" id="{A6629C31-B2C6-27EC-4139-18E2CF215B85}"/>
              </a:ext>
            </a:extLst>
          </p:cNvPr>
          <p:cNvSpPr>
            <a:spLocks noGrp="1"/>
          </p:cNvSpPr>
          <p:nvPr>
            <p:ph sz="half" idx="2"/>
          </p:nvPr>
        </p:nvSpPr>
        <p:spPr>
          <a:xfrm>
            <a:off x="835325" y="1810049"/>
            <a:ext cx="10516887" cy="4498670"/>
          </a:xfrm>
        </p:spPr>
        <p:txBody>
          <a:bodyPr vert="horz" lIns="91440" tIns="45720" rIns="91440" bIns="45720" rtlCol="0" anchor="t">
            <a:normAutofit/>
          </a:bodyPr>
          <a:lstStyle/>
          <a:p>
            <a:r>
              <a:rPr lang="en-US" sz="2400" dirty="0">
                <a:solidFill>
                  <a:schemeClr val="bg1">
                    <a:lumMod val="10000"/>
                  </a:schemeClr>
                </a:solidFill>
                <a:latin typeface="Arial"/>
                <a:cs typeface="Arial"/>
              </a:rPr>
              <a:t>California School Nutrition Association (</a:t>
            </a:r>
            <a:r>
              <a:rPr lang="en-US" sz="2400" dirty="0" err="1">
                <a:solidFill>
                  <a:schemeClr val="bg1">
                    <a:lumMod val="10000"/>
                  </a:schemeClr>
                </a:solidFill>
                <a:latin typeface="Arial"/>
                <a:cs typeface="Arial"/>
              </a:rPr>
              <a:t>CalSNA</a:t>
            </a:r>
            <a:r>
              <a:rPr lang="en-US" sz="2400" dirty="0">
                <a:solidFill>
                  <a:schemeClr val="bg1">
                    <a:lumMod val="10000"/>
                  </a:schemeClr>
                </a:solidFill>
                <a:latin typeface="Arial"/>
                <a:cs typeface="Arial"/>
              </a:rPr>
              <a:t>), </a:t>
            </a:r>
            <a:r>
              <a:rPr lang="en-US" sz="2400" dirty="0" err="1">
                <a:solidFill>
                  <a:schemeClr val="bg1">
                    <a:lumMod val="10000"/>
                  </a:schemeClr>
                </a:solidFill>
                <a:latin typeface="Arial"/>
                <a:cs typeface="Arial"/>
              </a:rPr>
              <a:t>PoppySeeds</a:t>
            </a:r>
            <a:r>
              <a:rPr lang="en-US" sz="2400" dirty="0">
                <a:solidFill>
                  <a:schemeClr val="bg1">
                    <a:lumMod val="10000"/>
                  </a:schemeClr>
                </a:solidFill>
                <a:latin typeface="Arial"/>
                <a:cs typeface="Arial"/>
              </a:rPr>
              <a:t>, Winter 2026 Article features:</a:t>
            </a:r>
          </a:p>
        </p:txBody>
      </p:sp>
      <p:sp>
        <p:nvSpPr>
          <p:cNvPr id="6" name="Content Placeholder 5">
            <a:extLst>
              <a:ext uri="{FF2B5EF4-FFF2-40B4-BE49-F238E27FC236}">
                <a16:creationId xmlns:a16="http://schemas.microsoft.com/office/drawing/2014/main" id="{5896A505-8CA1-EB90-464E-6E58CBEFF903}"/>
              </a:ext>
            </a:extLst>
          </p:cNvPr>
          <p:cNvSpPr>
            <a:spLocks noGrp="1"/>
          </p:cNvSpPr>
          <p:nvPr>
            <p:ph sz="half" idx="14"/>
          </p:nvPr>
        </p:nvSpPr>
        <p:spPr>
          <a:xfrm>
            <a:off x="835325" y="2649141"/>
            <a:ext cx="6936926" cy="3449126"/>
          </a:xfrm>
        </p:spPr>
        <p:txBody>
          <a:bodyPr vert="horz" lIns="91440" tIns="45720" rIns="91440" bIns="45720" rtlCol="0" anchor="t">
            <a:normAutofit fontScale="85000" lnSpcReduction="20000"/>
          </a:bodyPr>
          <a:lstStyle/>
          <a:p>
            <a:pPr lvl="1">
              <a:buFont typeface="Courier New" panose="020B0604020202020204" pitchFamily="34" charset="0"/>
              <a:buChar char="o"/>
            </a:pPr>
            <a:r>
              <a:rPr lang="en-US" sz="2400" dirty="0">
                <a:solidFill>
                  <a:schemeClr val="bg1">
                    <a:lumMod val="10000"/>
                  </a:schemeClr>
                </a:solidFill>
              </a:rPr>
              <a:t>Overview of local school wellness policy (LSWP) federal requirements </a:t>
            </a:r>
            <a:endParaRPr lang="en-US" sz="2400" dirty="0">
              <a:solidFill>
                <a:schemeClr val="bg1">
                  <a:lumMod val="10000"/>
                </a:schemeClr>
              </a:solidFill>
              <a:cs typeface="Arial"/>
            </a:endParaRPr>
          </a:p>
          <a:p>
            <a:pPr lvl="1">
              <a:buFont typeface="Courier New" panose="020B0604020202020204" pitchFamily="34" charset="0"/>
              <a:buChar char="o"/>
            </a:pPr>
            <a:r>
              <a:rPr lang="en-US" sz="2400" dirty="0">
                <a:solidFill>
                  <a:schemeClr val="bg1">
                    <a:lumMod val="10000"/>
                  </a:schemeClr>
                </a:solidFill>
              </a:rPr>
              <a:t>Benefits of District involvement in LSWPs</a:t>
            </a:r>
            <a:endParaRPr lang="en-US" sz="2400" dirty="0">
              <a:solidFill>
                <a:schemeClr val="bg1">
                  <a:lumMod val="10000"/>
                </a:schemeClr>
              </a:solidFill>
              <a:cs typeface="Arial"/>
            </a:endParaRPr>
          </a:p>
          <a:p>
            <a:pPr lvl="1">
              <a:buFont typeface="Courier New" panose="020B0604020202020204" pitchFamily="34" charset="0"/>
              <a:buChar char="o"/>
            </a:pPr>
            <a:r>
              <a:rPr lang="en-US" sz="2400" dirty="0">
                <a:solidFill>
                  <a:schemeClr val="bg1">
                    <a:lumMod val="10000"/>
                  </a:schemeClr>
                </a:solidFill>
              </a:rPr>
              <a:t>Best Practice examples</a:t>
            </a:r>
            <a:endParaRPr lang="en-US" sz="2400" dirty="0">
              <a:solidFill>
                <a:schemeClr val="bg1">
                  <a:lumMod val="10000"/>
                </a:schemeClr>
              </a:solidFill>
              <a:cs typeface="Arial"/>
            </a:endParaRPr>
          </a:p>
          <a:p>
            <a:pPr lvl="1">
              <a:buFont typeface="Courier New" panose="020B0604020202020204" pitchFamily="34" charset="0"/>
              <a:buChar char="o"/>
            </a:pPr>
            <a:r>
              <a:rPr lang="en-US" sz="2400" dirty="0">
                <a:solidFill>
                  <a:schemeClr val="bg1">
                    <a:lumMod val="10000"/>
                  </a:schemeClr>
                </a:solidFill>
              </a:rPr>
              <a:t>Highlights the California LSWP Collaborative</a:t>
            </a:r>
            <a:endParaRPr lang="en-US" sz="2400" dirty="0">
              <a:solidFill>
                <a:schemeClr val="bg1">
                  <a:lumMod val="10000"/>
                </a:schemeClr>
              </a:solidFill>
              <a:cs typeface="Arial"/>
            </a:endParaRPr>
          </a:p>
          <a:p>
            <a:pPr lvl="1">
              <a:buFont typeface="Courier New" panose="020B0604020202020204" pitchFamily="34" charset="0"/>
              <a:buChar char="o"/>
            </a:pPr>
            <a:r>
              <a:rPr lang="en-US" sz="2400" dirty="0">
                <a:solidFill>
                  <a:schemeClr val="bg1">
                    <a:lumMod val="10000"/>
                  </a:schemeClr>
                </a:solidFill>
              </a:rPr>
              <a:t>Tools and Resources</a:t>
            </a:r>
            <a:endParaRPr lang="en-US" sz="2400" dirty="0">
              <a:solidFill>
                <a:schemeClr val="bg1">
                  <a:lumMod val="10000"/>
                </a:schemeClr>
              </a:solidFill>
              <a:cs typeface="Arial"/>
            </a:endParaRPr>
          </a:p>
          <a:p>
            <a:r>
              <a:rPr lang="en-US" sz="2800" dirty="0">
                <a:solidFill>
                  <a:schemeClr val="bg1">
                    <a:lumMod val="10000"/>
                  </a:schemeClr>
                </a:solidFill>
                <a:latin typeface="Arial"/>
                <a:cs typeface="Arial"/>
              </a:rPr>
              <a:t>Review the </a:t>
            </a:r>
            <a:r>
              <a:rPr lang="en-US" sz="2800" dirty="0" err="1">
                <a:solidFill>
                  <a:schemeClr val="bg1">
                    <a:lumMod val="10000"/>
                  </a:schemeClr>
                </a:solidFill>
                <a:latin typeface="Arial"/>
                <a:cs typeface="Arial"/>
              </a:rPr>
              <a:t>CalSNA</a:t>
            </a:r>
            <a:r>
              <a:rPr lang="en-US" sz="2800" dirty="0">
                <a:solidFill>
                  <a:schemeClr val="bg1">
                    <a:lumMod val="10000"/>
                  </a:schemeClr>
                </a:solidFill>
                <a:latin typeface="Arial"/>
                <a:cs typeface="Arial"/>
              </a:rPr>
              <a:t> article </a:t>
            </a:r>
            <a:r>
              <a:rPr lang="en-US" sz="2800" dirty="0">
                <a:solidFill>
                  <a:srgbClr val="0563C1"/>
                </a:solidFill>
                <a:latin typeface="Arial"/>
                <a:cs typeface="Arial"/>
                <a:hlinkClick r:id="rId3" tooltip="CalSNA's Loccal School Wellness article"/>
              </a:rPr>
              <a:t>https://view.flipdocs.com/CalSNAWinter2026</a:t>
            </a:r>
            <a:endParaRPr lang="en-US" sz="2800" dirty="0">
              <a:solidFill>
                <a:schemeClr val="bg1">
                  <a:lumMod val="10000"/>
                </a:schemeClr>
              </a:solidFill>
              <a:latin typeface="Arial"/>
              <a:cs typeface="Arial"/>
            </a:endParaRPr>
          </a:p>
          <a:p>
            <a:endParaRPr lang="en-US" sz="2800" dirty="0">
              <a:solidFill>
                <a:srgbClr val="162320"/>
              </a:solidFill>
            </a:endParaRPr>
          </a:p>
          <a:p>
            <a:pPr>
              <a:buFont typeface="Arial,Sans-Serif" panose="020B0604020202020204" pitchFamily="34" charset="0"/>
            </a:pPr>
            <a:endParaRPr lang="en-US" sz="2400" dirty="0">
              <a:solidFill>
                <a:srgbClr val="2D4641"/>
              </a:solidFill>
            </a:endParaRPr>
          </a:p>
          <a:p>
            <a:endParaRPr lang="en-US" sz="2400" dirty="0"/>
          </a:p>
        </p:txBody>
      </p:sp>
      <p:pic>
        <p:nvPicPr>
          <p:cNvPr id="8" name="Content Placeholder 7">
            <a:extLst>
              <a:ext uri="{FF2B5EF4-FFF2-40B4-BE49-F238E27FC236}">
                <a16:creationId xmlns:a16="http://schemas.microsoft.com/office/drawing/2014/main" id="{02840CC4-8D5A-3EDE-689B-03BA8F1F3A2D}"/>
              </a:ext>
              <a:ext uri="{C183D7F6-B498-43B3-948B-1728B52AA6E4}">
                <adec:decorative xmlns:adec="http://schemas.microsoft.com/office/drawing/2017/decorative" val="1"/>
              </a:ext>
            </a:extLst>
          </p:cNvPr>
          <p:cNvPicPr>
            <a:picLocks noGrp="1" noChangeAspect="1"/>
          </p:cNvPicPr>
          <p:nvPr>
            <p:ph sz="half" idx="16"/>
          </p:nvPr>
        </p:nvPicPr>
        <p:blipFill>
          <a:blip r:embed="rId4" cstate="screen">
            <a:extLst>
              <a:ext uri="{28A0092B-C50C-407E-A947-70E740481C1C}">
                <a14:useLocalDpi xmlns:a14="http://schemas.microsoft.com/office/drawing/2010/main" val="0"/>
              </a:ext>
            </a:extLst>
          </a:blip>
          <a:stretch>
            <a:fillRect/>
          </a:stretch>
        </p:blipFill>
        <p:spPr>
          <a:xfrm>
            <a:off x="7772251" y="3030343"/>
            <a:ext cx="3946957" cy="2686722"/>
          </a:xfrm>
          <a:prstGeom prst="rect">
            <a:avLst/>
          </a:prstGeom>
        </p:spPr>
      </p:pic>
    </p:spTree>
    <p:extLst>
      <p:ext uri="{BB962C8B-B14F-4D97-AF65-F5344CB8AC3E}">
        <p14:creationId xmlns:p14="http://schemas.microsoft.com/office/powerpoint/2010/main" val="407951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5E58F-7690-8D13-4D8D-944540392C47}"/>
              </a:ext>
            </a:extLst>
          </p:cNvPr>
          <p:cNvSpPr>
            <a:spLocks noGrp="1"/>
          </p:cNvSpPr>
          <p:nvPr>
            <p:ph type="title"/>
          </p:nvPr>
        </p:nvSpPr>
        <p:spPr/>
        <p:txBody>
          <a:bodyPr/>
          <a:lstStyle/>
          <a:p>
            <a:r>
              <a:rPr lang="en-US"/>
              <a:t>Federal Updates</a:t>
            </a:r>
          </a:p>
        </p:txBody>
      </p:sp>
    </p:spTree>
    <p:extLst>
      <p:ext uri="{BB962C8B-B14F-4D97-AF65-F5344CB8AC3E}">
        <p14:creationId xmlns:p14="http://schemas.microsoft.com/office/powerpoint/2010/main" val="272053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9200-8BEF-D7D1-976F-2F8518BD67AF}"/>
              </a:ext>
            </a:extLst>
          </p:cNvPr>
          <p:cNvSpPr>
            <a:spLocks noGrp="1"/>
          </p:cNvSpPr>
          <p:nvPr>
            <p:ph type="title"/>
          </p:nvPr>
        </p:nvSpPr>
        <p:spPr/>
        <p:txBody>
          <a:bodyPr>
            <a:normAutofit fontScale="90000"/>
          </a:bodyPr>
          <a:lstStyle/>
          <a:p>
            <a:r>
              <a:rPr lang="en-US">
                <a:latin typeface="Arial"/>
                <a:cs typeface="Arial"/>
              </a:rPr>
              <a:t>Dietary Guidelines for Americans 2025–2030</a:t>
            </a:r>
            <a:endParaRPr lang="en-US"/>
          </a:p>
        </p:txBody>
      </p:sp>
      <p:sp>
        <p:nvSpPr>
          <p:cNvPr id="3" name="Content Placeholder 2">
            <a:extLst>
              <a:ext uri="{FF2B5EF4-FFF2-40B4-BE49-F238E27FC236}">
                <a16:creationId xmlns:a16="http://schemas.microsoft.com/office/drawing/2014/main" id="{9492E0F7-0177-AA55-AB05-D5CF6BD0D914}"/>
              </a:ext>
            </a:extLst>
          </p:cNvPr>
          <p:cNvSpPr>
            <a:spLocks noGrp="1"/>
          </p:cNvSpPr>
          <p:nvPr>
            <p:ph sz="half" idx="1"/>
          </p:nvPr>
        </p:nvSpPr>
        <p:spPr>
          <a:xfrm>
            <a:off x="838200" y="1825625"/>
            <a:ext cx="7598568" cy="4035422"/>
          </a:xfrm>
        </p:spPr>
        <p:txBody>
          <a:bodyPr vert="horz" lIns="91440" tIns="45720" rIns="91440" bIns="45720" rtlCol="0" anchor="t">
            <a:noAutofit/>
          </a:bodyPr>
          <a:lstStyle/>
          <a:p>
            <a:r>
              <a:rPr lang="en-US" sz="2400" dirty="0">
                <a:latin typeface="Arial"/>
                <a:cs typeface="Arial"/>
              </a:rPr>
              <a:t>Encourages Americans to eat real food, especially whole, nutrient dense foods such as protein, dairy, vegetables, fruits, and healthy fats, including full-fat dairy with no added sugar. </a:t>
            </a:r>
            <a:endParaRPr lang="en-US" sz="2400" dirty="0"/>
          </a:p>
          <a:p>
            <a:r>
              <a:rPr lang="en-US" sz="2400" dirty="0">
                <a:latin typeface="Arial"/>
                <a:cs typeface="Arial"/>
              </a:rPr>
              <a:t>Encourages reduced intake of highly processed foods which are generally high refined carbohydrates, sodium, added sugars, unhealthy fats, and chemical additives.</a:t>
            </a:r>
            <a:endParaRPr lang="en-US" sz="2400" dirty="0"/>
          </a:p>
          <a:p>
            <a:r>
              <a:rPr lang="en-US" sz="2400" dirty="0">
                <a:latin typeface="Arial"/>
                <a:cs typeface="Arial"/>
              </a:rPr>
              <a:t>View the </a:t>
            </a:r>
            <a:r>
              <a:rPr lang="en-US" sz="2400" dirty="0">
                <a:solidFill>
                  <a:srgbClr val="162320"/>
                </a:solidFill>
                <a:latin typeface="Arial"/>
                <a:cs typeface="Arial"/>
              </a:rPr>
              <a:t>Dietary Guidelines for Americans at </a:t>
            </a:r>
            <a:r>
              <a:rPr lang="en-US" sz="2400" dirty="0">
                <a:solidFill>
                  <a:srgbClr val="0563C1"/>
                </a:solidFill>
                <a:latin typeface="Arial"/>
                <a:cs typeface="Arial"/>
                <a:hlinkClick r:id="rId3" tooltip="Dietary Guidelines for Americans Real Food web page"/>
              </a:rPr>
              <a:t>https://realfood.gov/</a:t>
            </a:r>
            <a:r>
              <a:rPr lang="en-US" sz="2400" dirty="0">
                <a:solidFill>
                  <a:srgbClr val="2D4641"/>
                </a:solidFill>
                <a:latin typeface="Arial"/>
                <a:cs typeface="Arial"/>
              </a:rPr>
              <a:t>.</a:t>
            </a:r>
          </a:p>
          <a:p>
            <a:pPr marL="0" indent="0">
              <a:buNone/>
            </a:pPr>
            <a:endParaRPr lang="en-US" sz="2400" dirty="0">
              <a:latin typeface="Arial"/>
              <a:cs typeface="Arial"/>
            </a:endParaRPr>
          </a:p>
        </p:txBody>
      </p:sp>
      <p:pic>
        <p:nvPicPr>
          <p:cNvPr id="5" name="Content Placeholder 4">
            <a:extLst>
              <a:ext uri="{FF2B5EF4-FFF2-40B4-BE49-F238E27FC236}">
                <a16:creationId xmlns:a16="http://schemas.microsoft.com/office/drawing/2014/main" id="{7DF91E84-4EE2-728C-67C3-7F18F0E84B9F}"/>
              </a:ext>
              <a:ext uri="{C183D7F6-B498-43B3-948B-1728B52AA6E4}">
                <adec:decorative xmlns:adec="http://schemas.microsoft.com/office/drawing/2017/decorative" val="1"/>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rcRect/>
          <a:stretch>
            <a:fillRect/>
          </a:stretch>
        </p:blipFill>
        <p:spPr>
          <a:xfrm>
            <a:off x="8248161" y="2289968"/>
            <a:ext cx="3721101" cy="3118641"/>
          </a:xfrm>
          <a:prstGeom prst="rect">
            <a:avLst/>
          </a:prstGeom>
        </p:spPr>
      </p:pic>
    </p:spTree>
    <p:extLst>
      <p:ext uri="{BB962C8B-B14F-4D97-AF65-F5344CB8AC3E}">
        <p14:creationId xmlns:p14="http://schemas.microsoft.com/office/powerpoint/2010/main" val="26181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D37E-796F-4F65-F195-7301DDF4D4A3}"/>
              </a:ext>
            </a:extLst>
          </p:cNvPr>
          <p:cNvSpPr>
            <a:spLocks noGrp="1"/>
          </p:cNvSpPr>
          <p:nvPr>
            <p:ph type="title"/>
          </p:nvPr>
        </p:nvSpPr>
        <p:spPr/>
        <p:txBody>
          <a:bodyPr>
            <a:normAutofit/>
          </a:bodyPr>
          <a:lstStyle/>
          <a:p>
            <a:r>
              <a:rPr lang="en-US" dirty="0">
                <a:latin typeface="Arial"/>
                <a:cs typeface="Arial"/>
              </a:rPr>
              <a:t>Whole Milk for Healthy Kids Act of 2025</a:t>
            </a:r>
            <a:endParaRPr lang="en-US" dirty="0"/>
          </a:p>
        </p:txBody>
      </p:sp>
      <p:sp>
        <p:nvSpPr>
          <p:cNvPr id="3" name="Content Placeholder 2">
            <a:extLst>
              <a:ext uri="{FF2B5EF4-FFF2-40B4-BE49-F238E27FC236}">
                <a16:creationId xmlns:a16="http://schemas.microsoft.com/office/drawing/2014/main" id="{9272D6CF-D8C1-15E2-0D8F-7DEC56C55011}"/>
              </a:ext>
            </a:extLst>
          </p:cNvPr>
          <p:cNvSpPr>
            <a:spLocks noGrp="1"/>
          </p:cNvSpPr>
          <p:nvPr>
            <p:ph idx="1"/>
          </p:nvPr>
        </p:nvSpPr>
        <p:spPr>
          <a:xfrm>
            <a:off x="838200" y="1705046"/>
            <a:ext cx="10957054" cy="5574966"/>
          </a:xfrm>
        </p:spPr>
        <p:txBody>
          <a:bodyPr vert="horz" lIns="91440" tIns="45720" rIns="91440" bIns="45720" rtlCol="0" anchor="t">
            <a:normAutofit/>
          </a:bodyPr>
          <a:lstStyle/>
          <a:p>
            <a:pPr marL="0" indent="0">
              <a:buNone/>
            </a:pPr>
            <a:r>
              <a:rPr lang="en-US" sz="2400" dirty="0">
                <a:solidFill>
                  <a:schemeClr val="bg1">
                    <a:lumMod val="10000"/>
                  </a:schemeClr>
                </a:solidFill>
                <a:latin typeface="Arial"/>
                <a:cs typeface="Arial"/>
              </a:rPr>
              <a:t>Revises National School Lunch Program (NSLP) milk requirements as follows:</a:t>
            </a:r>
            <a:endParaRPr lang="en-US" sz="2400" dirty="0">
              <a:solidFill>
                <a:schemeClr val="bg1">
                  <a:lumMod val="10000"/>
                </a:schemeClr>
              </a:solidFill>
            </a:endParaRPr>
          </a:p>
          <a:p>
            <a:pPr marL="571500" indent="-342900"/>
            <a:r>
              <a:rPr lang="en-US" sz="2400" dirty="0">
                <a:solidFill>
                  <a:schemeClr val="bg1">
                    <a:lumMod val="10000"/>
                  </a:schemeClr>
                </a:solidFill>
                <a:latin typeface="Arial"/>
                <a:cs typeface="Arial"/>
              </a:rPr>
              <a:t>Adds whole and reduced-fat (2%) milk to current fluid milk options, may be flavored or unflavored and nonorganic or organic options.</a:t>
            </a:r>
          </a:p>
          <a:p>
            <a:pPr marL="571500" indent="-342900"/>
            <a:r>
              <a:rPr lang="en-US" sz="2400" dirty="0">
                <a:solidFill>
                  <a:schemeClr val="bg1">
                    <a:lumMod val="10000"/>
                  </a:schemeClr>
                </a:solidFill>
                <a:latin typeface="Arial"/>
                <a:cs typeface="Arial"/>
              </a:rPr>
              <a:t>Fluid milk substitutes: </a:t>
            </a:r>
            <a:endParaRPr lang="en-US" sz="2400" dirty="0">
              <a:solidFill>
                <a:schemeClr val="bg1">
                  <a:lumMod val="10000"/>
                </a:schemeClr>
              </a:solidFill>
            </a:endParaRPr>
          </a:p>
          <a:p>
            <a:pPr marL="1028700" lvl="1" indent="-342900">
              <a:buFont typeface="Arial" panose="02070309020205020404" pitchFamily="49" charset="0"/>
              <a:buChar char="•"/>
            </a:pPr>
            <a:r>
              <a:rPr lang="en-US" sz="2400" dirty="0">
                <a:solidFill>
                  <a:schemeClr val="bg1">
                    <a:lumMod val="10000"/>
                  </a:schemeClr>
                </a:solidFill>
                <a:latin typeface="Arial"/>
                <a:cs typeface="Arial"/>
              </a:rPr>
              <a:t>A school food authority (SFA) may offer nondairy beverages to all students. A written statement is </a:t>
            </a:r>
            <a:r>
              <a:rPr lang="en-US" sz="2400" b="1" dirty="0">
                <a:solidFill>
                  <a:schemeClr val="bg1">
                    <a:lumMod val="10000"/>
                  </a:schemeClr>
                </a:solidFill>
                <a:latin typeface="Arial"/>
                <a:cs typeface="Arial"/>
              </a:rPr>
              <a:t>only </a:t>
            </a:r>
            <a:r>
              <a:rPr lang="en-US" sz="2400" dirty="0">
                <a:solidFill>
                  <a:schemeClr val="bg1">
                    <a:lumMod val="10000"/>
                  </a:schemeClr>
                </a:solidFill>
                <a:latin typeface="Arial"/>
                <a:cs typeface="Arial"/>
              </a:rPr>
              <a:t>required if the substitute is not offered to all students.</a:t>
            </a:r>
            <a:endParaRPr lang="en-US" sz="2400" dirty="0">
              <a:solidFill>
                <a:schemeClr val="bg1">
                  <a:lumMod val="10000"/>
                </a:schemeClr>
              </a:solidFill>
              <a:cs typeface="Arial"/>
            </a:endParaRPr>
          </a:p>
          <a:p>
            <a:pPr marL="1028700" lvl="1" indent="-342900">
              <a:buFont typeface="Arial" panose="02070309020205020404" pitchFamily="49" charset="0"/>
              <a:buChar char="•"/>
            </a:pPr>
            <a:r>
              <a:rPr lang="en-US" sz="2400" dirty="0">
                <a:solidFill>
                  <a:schemeClr val="bg1">
                    <a:lumMod val="10000"/>
                  </a:schemeClr>
                </a:solidFill>
                <a:latin typeface="Arial"/>
                <a:cs typeface="Arial"/>
              </a:rPr>
              <a:t>A parent or legal guardian may provide a written statement to request a fluid milk substitute for disability reasons.</a:t>
            </a:r>
            <a:r>
              <a:rPr lang="en-US" sz="2400" b="1" dirty="0">
                <a:solidFill>
                  <a:schemeClr val="bg1">
                    <a:lumMod val="10000"/>
                  </a:schemeClr>
                </a:solidFill>
                <a:latin typeface="Arial"/>
                <a:cs typeface="Arial"/>
              </a:rPr>
              <a:t> </a:t>
            </a:r>
          </a:p>
          <a:p>
            <a:pPr marL="571500">
              <a:buFont typeface="Arial" panose="02070309020205020404" pitchFamily="49" charset="0"/>
              <a:buChar char="•"/>
            </a:pPr>
            <a:r>
              <a:rPr lang="en-US" sz="2400" dirty="0">
                <a:solidFill>
                  <a:schemeClr val="bg1">
                    <a:lumMod val="10000"/>
                  </a:schemeClr>
                </a:solidFill>
                <a:latin typeface="Arial"/>
                <a:cs typeface="Arial"/>
              </a:rPr>
              <a:t>Saturated fat from milk is excluded from the weekly calculations.</a:t>
            </a:r>
            <a:r>
              <a:rPr lang="en-US" sz="2400" b="1" dirty="0">
                <a:solidFill>
                  <a:schemeClr val="bg1">
                    <a:lumMod val="10000"/>
                  </a:schemeClr>
                </a:solidFill>
                <a:latin typeface="Arial"/>
                <a:cs typeface="Arial"/>
              </a:rPr>
              <a:t> </a:t>
            </a:r>
            <a:r>
              <a:rPr lang="en-US" sz="2400" dirty="0">
                <a:solidFill>
                  <a:schemeClr val="bg1">
                    <a:lumMod val="10000"/>
                  </a:schemeClr>
                </a:solidFill>
                <a:latin typeface="Arial"/>
                <a:cs typeface="Arial"/>
              </a:rPr>
              <a:t> </a:t>
            </a:r>
            <a:endParaRPr lang="en-US" sz="2400" dirty="0">
              <a:solidFill>
                <a:schemeClr val="bg1">
                  <a:lumMod val="10000"/>
                </a:schemeClr>
              </a:solidFill>
              <a:cs typeface="Arial"/>
            </a:endParaRPr>
          </a:p>
          <a:p>
            <a:pPr marL="457200" lvl="1" indent="0">
              <a:buNone/>
            </a:pPr>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7631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7C079-EB3D-CFCE-5BB5-2D1CDA17F7D1}"/>
              </a:ext>
            </a:extLst>
          </p:cNvPr>
          <p:cNvSpPr>
            <a:spLocks noGrp="1"/>
          </p:cNvSpPr>
          <p:nvPr>
            <p:ph type="title"/>
          </p:nvPr>
        </p:nvSpPr>
        <p:spPr>
          <a:xfrm>
            <a:off x="838200" y="798930"/>
            <a:ext cx="10515600" cy="990600"/>
          </a:xfrm>
        </p:spPr>
        <p:txBody>
          <a:bodyPr>
            <a:normAutofit fontScale="90000"/>
          </a:bodyPr>
          <a:lstStyle/>
          <a:p>
            <a:r>
              <a:rPr lang="en-US"/>
              <a:t>Increase to the Micropurchase and Simplified Acquisition Thresholds</a:t>
            </a:r>
          </a:p>
        </p:txBody>
      </p:sp>
      <p:sp>
        <p:nvSpPr>
          <p:cNvPr id="4" name="Content Placeholder 3">
            <a:extLst>
              <a:ext uri="{FF2B5EF4-FFF2-40B4-BE49-F238E27FC236}">
                <a16:creationId xmlns:a16="http://schemas.microsoft.com/office/drawing/2014/main" id="{7659426B-67C2-43CA-923E-2F1DA7354CB4}"/>
              </a:ext>
            </a:extLst>
          </p:cNvPr>
          <p:cNvSpPr>
            <a:spLocks noGrp="1"/>
          </p:cNvSpPr>
          <p:nvPr>
            <p:ph idx="1"/>
          </p:nvPr>
        </p:nvSpPr>
        <p:spPr>
          <a:xfrm>
            <a:off x="838200" y="1789530"/>
            <a:ext cx="10515600" cy="4035421"/>
          </a:xfrm>
        </p:spPr>
        <p:txBody>
          <a:bodyPr vert="horz" lIns="91440" tIns="45720" rIns="91440" bIns="45720" rtlCol="0" anchor="t">
            <a:noAutofit/>
          </a:bodyPr>
          <a:lstStyle/>
          <a:p>
            <a:r>
              <a:rPr lang="en-US" sz="2400" dirty="0" err="1">
                <a:latin typeface="Arial"/>
                <a:cs typeface="Arial"/>
              </a:rPr>
              <a:t>Micropurchase</a:t>
            </a:r>
            <a:r>
              <a:rPr lang="en-US" sz="2400" dirty="0">
                <a:latin typeface="Arial"/>
                <a:cs typeface="Arial"/>
              </a:rPr>
              <a:t> threshold has increased from $10,000 to $15,000</a:t>
            </a:r>
          </a:p>
          <a:p>
            <a:pPr lvl="1"/>
            <a:r>
              <a:rPr lang="en-US" sz="2400" dirty="0"/>
              <a:t>May establish a lower threshold or may increase threshold to $50,000 if qualified through self-certification </a:t>
            </a:r>
            <a:endParaRPr lang="en-US" sz="2400" dirty="0">
              <a:cs typeface="Arial"/>
            </a:endParaRPr>
          </a:p>
          <a:p>
            <a:r>
              <a:rPr lang="en-US" sz="2400" dirty="0">
                <a:latin typeface="Arial"/>
                <a:cs typeface="Arial"/>
              </a:rPr>
              <a:t>Simplified acquisition threshold has increased from $250,000 to $350,000</a:t>
            </a:r>
          </a:p>
          <a:p>
            <a:pPr lvl="1"/>
            <a:r>
              <a:rPr lang="en-US" sz="2400" dirty="0"/>
              <a:t>May establish a lower threshold</a:t>
            </a:r>
            <a:endParaRPr lang="en-US" sz="2400" dirty="0">
              <a:cs typeface="Arial"/>
            </a:endParaRPr>
          </a:p>
          <a:p>
            <a:pPr marL="0" indent="0">
              <a:buNone/>
            </a:pPr>
            <a:r>
              <a:rPr lang="en-US" sz="2400" dirty="0">
                <a:latin typeface="Arial"/>
                <a:cs typeface="Arial"/>
              </a:rPr>
              <a:t>Note: Program Operators must update their procurement procedures prior to making purchases using the increased thresholds</a:t>
            </a:r>
          </a:p>
          <a:p>
            <a:r>
              <a:rPr lang="en-US" sz="2400" dirty="0">
                <a:latin typeface="Arial"/>
                <a:cs typeface="Arial"/>
              </a:rPr>
              <a:t>Questions email </a:t>
            </a:r>
            <a:r>
              <a:rPr lang="en-US" sz="2400" dirty="0">
                <a:solidFill>
                  <a:srgbClr val="0563C1"/>
                </a:solidFill>
                <a:latin typeface="Arial"/>
                <a:cs typeface="Arial"/>
                <a:hlinkClick r:id="rId3">
                  <a:extLst>
                    <a:ext uri="{A12FA001-AC4F-418D-AE19-62706E023703}">
                      <ahyp:hlinkClr xmlns:ahyp="http://schemas.microsoft.com/office/drawing/2018/hyperlinkcolor" val="tx"/>
                    </a:ext>
                  </a:extLst>
                </a:hlinkClick>
              </a:rPr>
              <a:t>NSDProcurementReview@cde.ca.gov </a:t>
            </a:r>
            <a:endParaRPr lang="en-US" sz="2400" dirty="0">
              <a:solidFill>
                <a:srgbClr val="0563C1"/>
              </a:solidFill>
              <a:latin typeface="Arial"/>
              <a:cs typeface="Arial"/>
            </a:endParaRPr>
          </a:p>
        </p:txBody>
      </p:sp>
    </p:spTree>
    <p:extLst>
      <p:ext uri="{BB962C8B-B14F-4D97-AF65-F5344CB8AC3E}">
        <p14:creationId xmlns:p14="http://schemas.microsoft.com/office/powerpoint/2010/main" val="3454208452"/>
      </p:ext>
    </p:extLst>
  </p:cSld>
  <p:clrMapOvr>
    <a:masterClrMapping/>
  </p:clrMapOvr>
</p:sld>
</file>

<file path=ppt/theme/theme1.xml><?xml version="1.0" encoding="utf-8"?>
<a:theme xmlns:a="http://schemas.openxmlformats.org/drawingml/2006/main" name="Official NSD PowerPoint Template">
  <a:themeElements>
    <a:clrScheme name="Custom 1">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SD Elements">
  <a:themeElements>
    <a:clrScheme name="NSD Color Palette">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ial NSD PowerPoint Template">
  <a:themeElements>
    <a:clrScheme name="Custom 1">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2241</Words>
  <Application>Microsoft Office PowerPoint</Application>
  <PresentationFormat>Widescreen</PresentationFormat>
  <Paragraphs>216</Paragraphs>
  <Slides>38</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Courier New</vt:lpstr>
      <vt:lpstr>Aptos</vt:lpstr>
      <vt:lpstr>Arial,Sans-Serif</vt:lpstr>
      <vt:lpstr>Arial Bold</vt:lpstr>
      <vt:lpstr>Calibri</vt:lpstr>
      <vt:lpstr>Arial</vt:lpstr>
      <vt:lpstr>Official NSD PowerPoint Template</vt:lpstr>
      <vt:lpstr>NSD Elements</vt:lpstr>
      <vt:lpstr>1_Official NSD PowerPoint Template</vt:lpstr>
      <vt:lpstr>Tuesday at 2 School Nutrition Town Hall</vt:lpstr>
      <vt:lpstr>Town Hall at a Glance</vt:lpstr>
      <vt:lpstr>School Nutrition Program Spotlight</vt:lpstr>
      <vt:lpstr>Culinary Chef Challenge</vt:lpstr>
      <vt:lpstr>A Model New Approach: District-level Involvement in Local School Wellness Policies</vt:lpstr>
      <vt:lpstr>Federal Updates</vt:lpstr>
      <vt:lpstr>Dietary Guidelines for Americans 2025–2030</vt:lpstr>
      <vt:lpstr>Whole Milk for Healthy Kids Act of 2025</vt:lpstr>
      <vt:lpstr>Increase to the Micropurchase and Simplified Acquisition Thresholds</vt:lpstr>
      <vt:lpstr>State Updates</vt:lpstr>
      <vt:lpstr>Governor’s Proposed Budget</vt:lpstr>
      <vt:lpstr>Updated Guidance: Required Local Policies on Immigration Enforcement at School Sites</vt:lpstr>
      <vt:lpstr>2026 Ramadan Non-congregate Waiver</vt:lpstr>
      <vt:lpstr>New: Allowable Costs for Cafeteria Funds Web Page</vt:lpstr>
      <vt:lpstr>Management Bulletin (MB) SNP-12-2025  Professional Standards in the School Nutrition Programs</vt:lpstr>
      <vt:lpstr>2026 SUN Bucks (1)</vt:lpstr>
      <vt:lpstr>2026 SUN Bucks (2)</vt:lpstr>
      <vt:lpstr>Grant Funding and Announcements</vt:lpstr>
      <vt:lpstr>2025 Kitchen Infrastructure and Training (KIT) and Retention &amp; Recruitment (R&amp;R) Grants</vt:lpstr>
      <vt:lpstr>Fresh Fruit and Vegetable Program (FFVP) Grant</vt:lpstr>
      <vt:lpstr>School Breakfast Program and Summer Meals Program Start-up and Expansion Grants</vt:lpstr>
      <vt:lpstr>Operational Reminders</vt:lpstr>
      <vt:lpstr>Ordering U.S. Department of Agriculture Foods for School Year (SY) 2026–27</vt:lpstr>
      <vt:lpstr>Get a Jump on USDA Foods Ordering</vt:lpstr>
      <vt:lpstr>Resources and Other Announcements</vt:lpstr>
      <vt:lpstr>Universal Meals Program Time Series Evaluation - 2026</vt:lpstr>
      <vt:lpstr>Available Now: New Procurement Trainings</vt:lpstr>
      <vt:lpstr>Coming Soon: Five New Competitive Foods Training Opportunities (1)</vt:lpstr>
      <vt:lpstr>Coming Soon: Five New Competitive Foods Training Opportunities (2)</vt:lpstr>
      <vt:lpstr>Webinar: Honoring Cultural Food Preferences in School Nutrition Programs</vt:lpstr>
      <vt:lpstr>National School Breakfast Week (NSBW)</vt:lpstr>
      <vt:lpstr>National Nutrition Month® 2026 </vt:lpstr>
      <vt:lpstr>No Kid Hungry School Breakfast Online Newsletter</vt:lpstr>
      <vt:lpstr>Plant-based Webinar Series</vt:lpstr>
      <vt:lpstr>Tuesday at 2 Town Hall Schedule Held on the fourth Tuesday of the month</vt:lpstr>
      <vt:lpstr>NSD Learning Site: Have You Created Your Account Yet?</vt:lpstr>
      <vt:lpstr>Professional Standards Crediting Information</vt:lpstr>
      <vt:lpstr>THIS INSTITUTION IS AN  EQUAL OPPORTUNITY PROVIDER.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27, 2026 Tuesday at 2 Town Hall Slides - Nutrition (CA Dept of Education)</dc:title>
  <dc:subject>The PowerPoint includes district spotlights and state and federal school nutrition program updates as presented during the 1/27/26 Town Hall.</dc:subject>
  <dc:creator/>
  <cp:lastModifiedBy/>
  <cp:revision>1</cp:revision>
  <dcterms:created xsi:type="dcterms:W3CDTF">2026-04-06T22:26:32Z</dcterms:created>
  <dcterms:modified xsi:type="dcterms:W3CDTF">2026-04-06T22:27:11Z</dcterms:modified>
</cp:coreProperties>
</file>