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6" r:id="rId2"/>
  </p:sldMasterIdLst>
  <p:notesMasterIdLst>
    <p:notesMasterId r:id="rId57"/>
  </p:notesMasterIdLst>
  <p:sldIdLst>
    <p:sldId id="1353" r:id="rId3"/>
    <p:sldId id="266" r:id="rId4"/>
    <p:sldId id="268" r:id="rId5"/>
    <p:sldId id="1263" r:id="rId6"/>
    <p:sldId id="273" r:id="rId7"/>
    <p:sldId id="1343" r:id="rId8"/>
    <p:sldId id="1317" r:id="rId9"/>
    <p:sldId id="1319" r:id="rId10"/>
    <p:sldId id="1321" r:id="rId11"/>
    <p:sldId id="1350" r:id="rId12"/>
    <p:sldId id="1324" r:id="rId13"/>
    <p:sldId id="1318" r:id="rId14"/>
    <p:sldId id="1320" r:id="rId15"/>
    <p:sldId id="1344" r:id="rId16"/>
    <p:sldId id="1084" r:id="rId17"/>
    <p:sldId id="1351" r:id="rId18"/>
    <p:sldId id="1295" r:id="rId19"/>
    <p:sldId id="1296" r:id="rId20"/>
    <p:sldId id="1297" r:id="rId21"/>
    <p:sldId id="1254" r:id="rId22"/>
    <p:sldId id="1310" r:id="rId23"/>
    <p:sldId id="1315" r:id="rId24"/>
    <p:sldId id="1311" r:id="rId25"/>
    <p:sldId id="1312" r:id="rId26"/>
    <p:sldId id="1287" r:id="rId27"/>
    <p:sldId id="1339" r:id="rId28"/>
    <p:sldId id="1334" r:id="rId29"/>
    <p:sldId id="1291" r:id="rId30"/>
    <p:sldId id="1341" r:id="rId31"/>
    <p:sldId id="1335" r:id="rId32"/>
    <p:sldId id="1309" r:id="rId33"/>
    <p:sldId id="1303" r:id="rId34"/>
    <p:sldId id="1304" r:id="rId35"/>
    <p:sldId id="1305" r:id="rId36"/>
    <p:sldId id="1306" r:id="rId37"/>
    <p:sldId id="275" r:id="rId38"/>
    <p:sldId id="1307" r:id="rId39"/>
    <p:sldId id="1308" r:id="rId40"/>
    <p:sldId id="277" r:id="rId41"/>
    <p:sldId id="1160" r:id="rId42"/>
    <p:sldId id="1282" r:id="rId43"/>
    <p:sldId id="1161" r:id="rId44"/>
    <p:sldId id="1352" r:id="rId45"/>
    <p:sldId id="1329" r:id="rId46"/>
    <p:sldId id="1330" r:id="rId47"/>
    <p:sldId id="1298" r:id="rId48"/>
    <p:sldId id="262" r:id="rId49"/>
    <p:sldId id="1259" r:id="rId50"/>
    <p:sldId id="1235" r:id="rId51"/>
    <p:sldId id="278" r:id="rId52"/>
    <p:sldId id="281" r:id="rId53"/>
    <p:sldId id="1292" r:id="rId54"/>
    <p:sldId id="1293" r:id="rId55"/>
    <p:sldId id="25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000000"/>
    <a:srgbClr val="3B5B55"/>
    <a:srgbClr val="2D46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2" autoAdjust="0"/>
  </p:normalViewPr>
  <p:slideViewPr>
    <p:cSldViewPr snapToGrid="0">
      <p:cViewPr varScale="1">
        <p:scale>
          <a:sx n="97" d="100"/>
          <a:sy n="97" d="100"/>
        </p:scale>
        <p:origin x="9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3DDEF-B8FA-463A-BA6B-0E7771E61A86}"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48297-902D-45B6-AE44-B3C4D1A23CC5}" type="slidenum">
              <a:rPr lang="en-US" smtClean="0"/>
              <a:t>‹#›</a:t>
            </a:fld>
            <a:endParaRPr lang="en-US"/>
          </a:p>
        </p:txBody>
      </p:sp>
    </p:spTree>
    <p:extLst>
      <p:ext uri="{BB962C8B-B14F-4D97-AF65-F5344CB8AC3E}">
        <p14:creationId xmlns:p14="http://schemas.microsoft.com/office/powerpoint/2010/main" val="12204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C48297-902D-45B6-AE44-B3C4D1A23CC5}" type="slidenum">
              <a:rPr lang="en-US" smtClean="0"/>
              <a:t>1</a:t>
            </a:fld>
            <a:endParaRPr lang="en-US"/>
          </a:p>
        </p:txBody>
      </p:sp>
    </p:spTree>
    <p:extLst>
      <p:ext uri="{BB962C8B-B14F-4D97-AF65-F5344CB8AC3E}">
        <p14:creationId xmlns:p14="http://schemas.microsoft.com/office/powerpoint/2010/main" val="129623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15DC8-396D-EB9A-79FA-3BE4FBE5A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FC481-24F2-0935-6C15-ACEA612D0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3F021-78AF-9819-7471-C24D2E4027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661D2F-FFC0-581A-AE0C-315751E5F915}"/>
              </a:ext>
            </a:extLst>
          </p:cNvPr>
          <p:cNvSpPr>
            <a:spLocks noGrp="1"/>
          </p:cNvSpPr>
          <p:nvPr>
            <p:ph type="sldNum" sz="quarter" idx="5"/>
          </p:nvPr>
        </p:nvSpPr>
        <p:spPr/>
        <p:txBody>
          <a:bodyPr/>
          <a:lstStyle/>
          <a:p>
            <a:fld id="{3EC48297-902D-45B6-AE44-B3C4D1A23CC5}" type="slidenum">
              <a:rPr lang="en-US" smtClean="0"/>
              <a:t>11</a:t>
            </a:fld>
            <a:endParaRPr lang="en-US"/>
          </a:p>
        </p:txBody>
      </p:sp>
    </p:spTree>
    <p:extLst>
      <p:ext uri="{BB962C8B-B14F-4D97-AF65-F5344CB8AC3E}">
        <p14:creationId xmlns:p14="http://schemas.microsoft.com/office/powerpoint/2010/main" val="443296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12</a:t>
            </a:fld>
            <a:endParaRPr lang="en-US"/>
          </a:p>
        </p:txBody>
      </p:sp>
    </p:spTree>
    <p:extLst>
      <p:ext uri="{BB962C8B-B14F-4D97-AF65-F5344CB8AC3E}">
        <p14:creationId xmlns:p14="http://schemas.microsoft.com/office/powerpoint/2010/main" val="183604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442FCED-0570-4157-AEE5-0E50F1A21971}" type="slidenum">
              <a:rPr lang="en-US" smtClean="0"/>
              <a:t>13</a:t>
            </a:fld>
            <a:endParaRPr lang="en-US"/>
          </a:p>
        </p:txBody>
      </p:sp>
    </p:spTree>
    <p:extLst>
      <p:ext uri="{BB962C8B-B14F-4D97-AF65-F5344CB8AC3E}">
        <p14:creationId xmlns:p14="http://schemas.microsoft.com/office/powerpoint/2010/main" val="567816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14</a:t>
            </a:fld>
            <a:endParaRPr lang="en-US"/>
          </a:p>
        </p:txBody>
      </p:sp>
    </p:spTree>
    <p:extLst>
      <p:ext uri="{BB962C8B-B14F-4D97-AF65-F5344CB8AC3E}">
        <p14:creationId xmlns:p14="http://schemas.microsoft.com/office/powerpoint/2010/main" val="898415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6EA2-04EB-470C-ADD7-57006A003F47}" type="slidenum">
              <a:rPr lang="en-US" smtClean="0"/>
              <a:t>15</a:t>
            </a:fld>
            <a:endParaRPr lang="en-US"/>
          </a:p>
        </p:txBody>
      </p:sp>
    </p:spTree>
    <p:extLst>
      <p:ext uri="{BB962C8B-B14F-4D97-AF65-F5344CB8AC3E}">
        <p14:creationId xmlns:p14="http://schemas.microsoft.com/office/powerpoint/2010/main" val="137547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16</a:t>
            </a:fld>
            <a:endParaRPr lang="en-US"/>
          </a:p>
        </p:txBody>
      </p:sp>
    </p:spTree>
    <p:extLst>
      <p:ext uri="{BB962C8B-B14F-4D97-AF65-F5344CB8AC3E}">
        <p14:creationId xmlns:p14="http://schemas.microsoft.com/office/powerpoint/2010/main" val="77287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17</a:t>
            </a:fld>
            <a:endParaRPr lang="en-US"/>
          </a:p>
        </p:txBody>
      </p:sp>
    </p:spTree>
    <p:extLst>
      <p:ext uri="{BB962C8B-B14F-4D97-AF65-F5344CB8AC3E}">
        <p14:creationId xmlns:p14="http://schemas.microsoft.com/office/powerpoint/2010/main" val="281552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18</a:t>
            </a:fld>
            <a:endParaRPr lang="en-US"/>
          </a:p>
        </p:txBody>
      </p:sp>
    </p:spTree>
    <p:extLst>
      <p:ext uri="{BB962C8B-B14F-4D97-AF65-F5344CB8AC3E}">
        <p14:creationId xmlns:p14="http://schemas.microsoft.com/office/powerpoint/2010/main" val="365732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19</a:t>
            </a:fld>
            <a:endParaRPr lang="en-US"/>
          </a:p>
        </p:txBody>
      </p:sp>
    </p:spTree>
    <p:extLst>
      <p:ext uri="{BB962C8B-B14F-4D97-AF65-F5344CB8AC3E}">
        <p14:creationId xmlns:p14="http://schemas.microsoft.com/office/powerpoint/2010/main" val="277162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20</a:t>
            </a:fld>
            <a:endParaRPr lang="en-US"/>
          </a:p>
        </p:txBody>
      </p:sp>
    </p:spTree>
    <p:extLst>
      <p:ext uri="{BB962C8B-B14F-4D97-AF65-F5344CB8AC3E}">
        <p14:creationId xmlns:p14="http://schemas.microsoft.com/office/powerpoint/2010/main" val="108040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9F6EA2-04EB-470C-ADD7-57006A003F47}" type="slidenum">
              <a:rPr lang="en-US" smtClean="0"/>
              <a:t>2</a:t>
            </a:fld>
            <a:endParaRPr lang="en-US"/>
          </a:p>
        </p:txBody>
      </p:sp>
    </p:spTree>
    <p:extLst>
      <p:ext uri="{BB962C8B-B14F-4D97-AF65-F5344CB8AC3E}">
        <p14:creationId xmlns:p14="http://schemas.microsoft.com/office/powerpoint/2010/main" val="3504941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21</a:t>
            </a:fld>
            <a:endParaRPr lang="en-US"/>
          </a:p>
        </p:txBody>
      </p:sp>
    </p:spTree>
    <p:extLst>
      <p:ext uri="{BB962C8B-B14F-4D97-AF65-F5344CB8AC3E}">
        <p14:creationId xmlns:p14="http://schemas.microsoft.com/office/powerpoint/2010/main" val="2358981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80525-BA6C-E231-6DF8-4495F7E24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C2FAE-D252-C411-A9BC-37E4430D6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1AC3B-86B8-47AD-95A2-593039CD15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77731-EB89-8A7F-402C-48EE4C5E68CB}"/>
              </a:ext>
            </a:extLst>
          </p:cNvPr>
          <p:cNvSpPr>
            <a:spLocks noGrp="1"/>
          </p:cNvSpPr>
          <p:nvPr>
            <p:ph type="sldNum" sz="quarter" idx="5"/>
          </p:nvPr>
        </p:nvSpPr>
        <p:spPr/>
        <p:txBody>
          <a:bodyPr/>
          <a:lstStyle/>
          <a:p>
            <a:fld id="{3EC48297-902D-45B6-AE44-B3C4D1A23CC5}" type="slidenum">
              <a:rPr lang="en-US" smtClean="0"/>
              <a:t>22</a:t>
            </a:fld>
            <a:endParaRPr lang="en-US"/>
          </a:p>
        </p:txBody>
      </p:sp>
    </p:spTree>
    <p:extLst>
      <p:ext uri="{BB962C8B-B14F-4D97-AF65-F5344CB8AC3E}">
        <p14:creationId xmlns:p14="http://schemas.microsoft.com/office/powerpoint/2010/main" val="1801765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23</a:t>
            </a:fld>
            <a:endParaRPr lang="en-US"/>
          </a:p>
        </p:txBody>
      </p:sp>
    </p:spTree>
    <p:extLst>
      <p:ext uri="{BB962C8B-B14F-4D97-AF65-F5344CB8AC3E}">
        <p14:creationId xmlns:p14="http://schemas.microsoft.com/office/powerpoint/2010/main" val="100724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24</a:t>
            </a:fld>
            <a:endParaRPr lang="en-US"/>
          </a:p>
        </p:txBody>
      </p:sp>
    </p:spTree>
    <p:extLst>
      <p:ext uri="{BB962C8B-B14F-4D97-AF65-F5344CB8AC3E}">
        <p14:creationId xmlns:p14="http://schemas.microsoft.com/office/powerpoint/2010/main" val="163816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latin typeface="Aptos"/>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25</a:t>
            </a:fld>
            <a:endParaRPr lang="en-US"/>
          </a:p>
        </p:txBody>
      </p:sp>
    </p:spTree>
    <p:extLst>
      <p:ext uri="{BB962C8B-B14F-4D97-AF65-F5344CB8AC3E}">
        <p14:creationId xmlns:p14="http://schemas.microsoft.com/office/powerpoint/2010/main" val="1723573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26</a:t>
            </a:fld>
            <a:endParaRPr lang="en-US"/>
          </a:p>
        </p:txBody>
      </p:sp>
    </p:spTree>
    <p:extLst>
      <p:ext uri="{BB962C8B-B14F-4D97-AF65-F5344CB8AC3E}">
        <p14:creationId xmlns:p14="http://schemas.microsoft.com/office/powerpoint/2010/main" val="1613434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28</a:t>
            </a:fld>
            <a:endParaRPr lang="en-US"/>
          </a:p>
        </p:txBody>
      </p:sp>
    </p:spTree>
    <p:extLst>
      <p:ext uri="{BB962C8B-B14F-4D97-AF65-F5344CB8AC3E}">
        <p14:creationId xmlns:p14="http://schemas.microsoft.com/office/powerpoint/2010/main" val="3739987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A5DF5-A1ED-CAC1-E450-DE5515B9E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247F4-4F39-194B-EF14-B02C92415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ABFC1-43CB-390E-C360-3AF11A0BE952}"/>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341C4EB3-2DB6-F87D-6221-78FE51DED654}"/>
              </a:ext>
            </a:extLst>
          </p:cNvPr>
          <p:cNvSpPr>
            <a:spLocks noGrp="1"/>
          </p:cNvSpPr>
          <p:nvPr>
            <p:ph type="sldNum" sz="quarter" idx="5"/>
          </p:nvPr>
        </p:nvSpPr>
        <p:spPr/>
        <p:txBody>
          <a:bodyPr/>
          <a:lstStyle/>
          <a:p>
            <a:fld id="{3EC48297-902D-45B6-AE44-B3C4D1A23CC5}" type="slidenum">
              <a:rPr lang="en-US" smtClean="0"/>
              <a:t>29</a:t>
            </a:fld>
            <a:endParaRPr lang="en-US"/>
          </a:p>
        </p:txBody>
      </p:sp>
    </p:spTree>
    <p:extLst>
      <p:ext uri="{BB962C8B-B14F-4D97-AF65-F5344CB8AC3E}">
        <p14:creationId xmlns:p14="http://schemas.microsoft.com/office/powerpoint/2010/main" val="1901748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07AB3-D1DF-028C-53B8-750B0B45D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141F8-604E-E45F-0253-A7C704842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4219A-DF0D-1571-4163-9B9ACA712E5D}"/>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8F0DC668-C4E4-0150-812A-7122226217AF}"/>
              </a:ext>
            </a:extLst>
          </p:cNvPr>
          <p:cNvSpPr>
            <a:spLocks noGrp="1"/>
          </p:cNvSpPr>
          <p:nvPr>
            <p:ph type="sldNum" sz="quarter" idx="5"/>
          </p:nvPr>
        </p:nvSpPr>
        <p:spPr/>
        <p:txBody>
          <a:bodyPr/>
          <a:lstStyle/>
          <a:p>
            <a:fld id="{3EC48297-902D-45B6-AE44-B3C4D1A23CC5}" type="slidenum">
              <a:rPr lang="en-US" smtClean="0"/>
              <a:t>30</a:t>
            </a:fld>
            <a:endParaRPr lang="en-US"/>
          </a:p>
        </p:txBody>
      </p:sp>
    </p:spTree>
    <p:extLst>
      <p:ext uri="{BB962C8B-B14F-4D97-AF65-F5344CB8AC3E}">
        <p14:creationId xmlns:p14="http://schemas.microsoft.com/office/powerpoint/2010/main" val="1613994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31</a:t>
            </a:fld>
            <a:endParaRPr lang="en-US"/>
          </a:p>
        </p:txBody>
      </p:sp>
    </p:spTree>
    <p:extLst>
      <p:ext uri="{BB962C8B-B14F-4D97-AF65-F5344CB8AC3E}">
        <p14:creationId xmlns:p14="http://schemas.microsoft.com/office/powerpoint/2010/main" val="243400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a:t>
            </a:fld>
            <a:endParaRPr lang="en-US"/>
          </a:p>
        </p:txBody>
      </p:sp>
    </p:spTree>
    <p:extLst>
      <p:ext uri="{BB962C8B-B14F-4D97-AF65-F5344CB8AC3E}">
        <p14:creationId xmlns:p14="http://schemas.microsoft.com/office/powerpoint/2010/main" val="3994293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EC48297-902D-45B6-AE44-B3C4D1A23CC5}" type="slidenum">
              <a:rPr lang="en-US" smtClean="0"/>
              <a:t>32</a:t>
            </a:fld>
            <a:endParaRPr lang="en-US"/>
          </a:p>
        </p:txBody>
      </p:sp>
    </p:spTree>
    <p:extLst>
      <p:ext uri="{BB962C8B-B14F-4D97-AF65-F5344CB8AC3E}">
        <p14:creationId xmlns:p14="http://schemas.microsoft.com/office/powerpoint/2010/main" val="1960671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EC48297-902D-45B6-AE44-B3C4D1A23CC5}" type="slidenum">
              <a:rPr lang="en-US" smtClean="0"/>
              <a:t>33</a:t>
            </a:fld>
            <a:endParaRPr lang="en-US"/>
          </a:p>
        </p:txBody>
      </p:sp>
    </p:spTree>
    <p:extLst>
      <p:ext uri="{BB962C8B-B14F-4D97-AF65-F5344CB8AC3E}">
        <p14:creationId xmlns:p14="http://schemas.microsoft.com/office/powerpoint/2010/main" val="3033305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C7544-C9D7-8D50-59AF-BAA4F80A3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1967F-3FE3-8D5C-6FD5-311B92C5B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59FC1-EF4D-8B64-5768-4671EEFE0E2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B082B2E-76FB-17FF-3BC5-C732AFFE87C8}"/>
              </a:ext>
            </a:extLst>
          </p:cNvPr>
          <p:cNvSpPr>
            <a:spLocks noGrp="1"/>
          </p:cNvSpPr>
          <p:nvPr>
            <p:ph type="sldNum" sz="quarter" idx="5"/>
          </p:nvPr>
        </p:nvSpPr>
        <p:spPr/>
        <p:txBody>
          <a:bodyPr/>
          <a:lstStyle/>
          <a:p>
            <a:fld id="{3EC48297-902D-45B6-AE44-B3C4D1A23CC5}" type="slidenum">
              <a:rPr lang="en-US" smtClean="0"/>
              <a:t>34</a:t>
            </a:fld>
            <a:endParaRPr lang="en-US"/>
          </a:p>
        </p:txBody>
      </p:sp>
    </p:spTree>
    <p:extLst>
      <p:ext uri="{BB962C8B-B14F-4D97-AF65-F5344CB8AC3E}">
        <p14:creationId xmlns:p14="http://schemas.microsoft.com/office/powerpoint/2010/main" val="2247959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BA7BC-1EEC-1044-7EE3-93FC877BE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2E3441-AEBD-F6D6-EC92-BF80E685A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A071C-A2FE-1A64-3BA8-08E6C885C355}"/>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8A50AAAC-B82A-C8C3-2FFB-CCBB84F313BE}"/>
              </a:ext>
            </a:extLst>
          </p:cNvPr>
          <p:cNvSpPr>
            <a:spLocks noGrp="1"/>
          </p:cNvSpPr>
          <p:nvPr>
            <p:ph type="sldNum" sz="quarter" idx="5"/>
          </p:nvPr>
        </p:nvSpPr>
        <p:spPr/>
        <p:txBody>
          <a:bodyPr/>
          <a:lstStyle/>
          <a:p>
            <a:fld id="{3EC48297-902D-45B6-AE44-B3C4D1A23CC5}" type="slidenum">
              <a:rPr lang="en-US" smtClean="0"/>
              <a:t>35</a:t>
            </a:fld>
            <a:endParaRPr lang="en-US"/>
          </a:p>
        </p:txBody>
      </p:sp>
    </p:spTree>
    <p:extLst>
      <p:ext uri="{BB962C8B-B14F-4D97-AF65-F5344CB8AC3E}">
        <p14:creationId xmlns:p14="http://schemas.microsoft.com/office/powerpoint/2010/main" val="698027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37</a:t>
            </a:fld>
            <a:endParaRPr lang="en-US"/>
          </a:p>
        </p:txBody>
      </p:sp>
    </p:spTree>
    <p:extLst>
      <p:ext uri="{BB962C8B-B14F-4D97-AF65-F5344CB8AC3E}">
        <p14:creationId xmlns:p14="http://schemas.microsoft.com/office/powerpoint/2010/main" val="1280051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38</a:t>
            </a:fld>
            <a:endParaRPr lang="en-US"/>
          </a:p>
        </p:txBody>
      </p:sp>
    </p:spTree>
    <p:extLst>
      <p:ext uri="{BB962C8B-B14F-4D97-AF65-F5344CB8AC3E}">
        <p14:creationId xmlns:p14="http://schemas.microsoft.com/office/powerpoint/2010/main" val="2021760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89F6EA2-04EB-470C-ADD7-57006A003F47}" type="slidenum">
              <a:rPr lang="en-US" smtClean="0"/>
              <a:t>39</a:t>
            </a:fld>
            <a:endParaRPr lang="en-US"/>
          </a:p>
        </p:txBody>
      </p:sp>
    </p:spTree>
    <p:extLst>
      <p:ext uri="{BB962C8B-B14F-4D97-AF65-F5344CB8AC3E}">
        <p14:creationId xmlns:p14="http://schemas.microsoft.com/office/powerpoint/2010/main" val="4115717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9F6EA2-04EB-470C-ADD7-57006A003F47}" type="slidenum">
              <a:rPr lang="en-US" smtClean="0"/>
              <a:t>40</a:t>
            </a:fld>
            <a:endParaRPr lang="en-US"/>
          </a:p>
        </p:txBody>
      </p:sp>
    </p:spTree>
    <p:extLst>
      <p:ext uri="{BB962C8B-B14F-4D97-AF65-F5344CB8AC3E}">
        <p14:creationId xmlns:p14="http://schemas.microsoft.com/office/powerpoint/2010/main" val="4115717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FBE5-5228-78DE-B7A2-449EEBB6D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EF23B-8120-F6FC-D5A6-7FB826A71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785F4-DD46-7454-C009-05F29AF7C3EC}"/>
              </a:ext>
            </a:extLst>
          </p:cNvPr>
          <p:cNvSpPr>
            <a:spLocks noGrp="1"/>
          </p:cNvSpPr>
          <p:nvPr>
            <p:ph type="body" idx="1"/>
          </p:nvPr>
        </p:nvSpPr>
        <p:spPr/>
        <p:txBody>
          <a:bodyPr/>
          <a:lstStyle/>
          <a:p>
            <a:endParaRPr lang="en-US" b="0" i="0" dirty="0"/>
          </a:p>
        </p:txBody>
      </p:sp>
      <p:sp>
        <p:nvSpPr>
          <p:cNvPr id="4" name="Slide Number Placeholder 3">
            <a:extLst>
              <a:ext uri="{FF2B5EF4-FFF2-40B4-BE49-F238E27FC236}">
                <a16:creationId xmlns:a16="http://schemas.microsoft.com/office/drawing/2014/main" id="{0DD31190-BC60-454A-6D69-C7E5B213B58C}"/>
              </a:ext>
            </a:extLst>
          </p:cNvPr>
          <p:cNvSpPr>
            <a:spLocks noGrp="1"/>
          </p:cNvSpPr>
          <p:nvPr>
            <p:ph type="sldNum" sz="quarter" idx="5"/>
          </p:nvPr>
        </p:nvSpPr>
        <p:spPr/>
        <p:txBody>
          <a:bodyPr/>
          <a:lstStyle/>
          <a:p>
            <a:fld id="{C89F6EA2-04EB-470C-ADD7-57006A003F47}" type="slidenum">
              <a:rPr lang="en-US" smtClean="0"/>
              <a:t>41</a:t>
            </a:fld>
            <a:endParaRPr lang="en-US"/>
          </a:p>
        </p:txBody>
      </p:sp>
    </p:spTree>
    <p:extLst>
      <p:ext uri="{BB962C8B-B14F-4D97-AF65-F5344CB8AC3E}">
        <p14:creationId xmlns:p14="http://schemas.microsoft.com/office/powerpoint/2010/main" val="1164042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9F6EA2-04EB-470C-ADD7-57006A003F47}" type="slidenum">
              <a:rPr lang="en-US" smtClean="0"/>
              <a:t>42</a:t>
            </a:fld>
            <a:endParaRPr lang="en-US"/>
          </a:p>
        </p:txBody>
      </p:sp>
    </p:spTree>
    <p:extLst>
      <p:ext uri="{BB962C8B-B14F-4D97-AF65-F5344CB8AC3E}">
        <p14:creationId xmlns:p14="http://schemas.microsoft.com/office/powerpoint/2010/main" val="140558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4</a:t>
            </a:fld>
            <a:endParaRPr lang="en-US"/>
          </a:p>
        </p:txBody>
      </p:sp>
    </p:spTree>
    <p:extLst>
      <p:ext uri="{BB962C8B-B14F-4D97-AF65-F5344CB8AC3E}">
        <p14:creationId xmlns:p14="http://schemas.microsoft.com/office/powerpoint/2010/main" val="2092061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48297-902D-45B6-AE44-B3C4D1A23C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3467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48297-902D-45B6-AE44-B3C4D1A23C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4229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36BF-29F5-C971-CA3D-718922914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A8D78-066B-A361-0309-749345327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7F34A-B37A-2819-EF8A-7FCBCFE4E9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FFE7AA-BDE6-8DCE-3C5B-7290EDF416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48297-902D-45B6-AE44-B3C4D1A23C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2543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C0FE5-35D2-BF54-3F08-E88753295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E9663-A922-916D-2228-94AD82E3C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31A8F-B641-E8A8-9E40-1367BC6245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30C143-9712-3F07-4F60-719F09C92B79}"/>
              </a:ext>
            </a:extLst>
          </p:cNvPr>
          <p:cNvSpPr>
            <a:spLocks noGrp="1"/>
          </p:cNvSpPr>
          <p:nvPr>
            <p:ph type="sldNum" sz="quarter" idx="5"/>
          </p:nvPr>
        </p:nvSpPr>
        <p:spPr/>
        <p:txBody>
          <a:bodyPr/>
          <a:lstStyle/>
          <a:p>
            <a:fld id="{3EC48297-902D-45B6-AE44-B3C4D1A23CC5}" type="slidenum">
              <a:rPr lang="en-US" smtClean="0"/>
              <a:t>46</a:t>
            </a:fld>
            <a:endParaRPr lang="en-US"/>
          </a:p>
        </p:txBody>
      </p:sp>
    </p:spTree>
    <p:extLst>
      <p:ext uri="{BB962C8B-B14F-4D97-AF65-F5344CB8AC3E}">
        <p14:creationId xmlns:p14="http://schemas.microsoft.com/office/powerpoint/2010/main" val="3910436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48297-902D-45B6-AE44-B3C4D1A23CC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212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48</a:t>
            </a:fld>
            <a:endParaRPr lang="en-US"/>
          </a:p>
        </p:txBody>
      </p:sp>
    </p:spTree>
    <p:extLst>
      <p:ext uri="{BB962C8B-B14F-4D97-AF65-F5344CB8AC3E}">
        <p14:creationId xmlns:p14="http://schemas.microsoft.com/office/powerpoint/2010/main" val="3759186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49</a:t>
            </a:fld>
            <a:endParaRPr lang="en-US"/>
          </a:p>
        </p:txBody>
      </p:sp>
    </p:spTree>
    <p:extLst>
      <p:ext uri="{BB962C8B-B14F-4D97-AF65-F5344CB8AC3E}">
        <p14:creationId xmlns:p14="http://schemas.microsoft.com/office/powerpoint/2010/main" val="2051840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50</a:t>
            </a:fld>
            <a:endParaRPr lang="en-US"/>
          </a:p>
        </p:txBody>
      </p:sp>
    </p:spTree>
    <p:extLst>
      <p:ext uri="{BB962C8B-B14F-4D97-AF65-F5344CB8AC3E}">
        <p14:creationId xmlns:p14="http://schemas.microsoft.com/office/powerpoint/2010/main" val="320605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51</a:t>
            </a:fld>
            <a:endParaRPr lang="en-US"/>
          </a:p>
        </p:txBody>
      </p:sp>
    </p:spTree>
    <p:extLst>
      <p:ext uri="{BB962C8B-B14F-4D97-AF65-F5344CB8AC3E}">
        <p14:creationId xmlns:p14="http://schemas.microsoft.com/office/powerpoint/2010/main" val="698035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C48297-902D-45B6-AE44-B3C4D1A23CC5}" type="slidenum">
              <a:rPr lang="en-US" smtClean="0"/>
              <a:t>54</a:t>
            </a:fld>
            <a:endParaRPr lang="en-US"/>
          </a:p>
        </p:txBody>
      </p:sp>
    </p:spTree>
    <p:extLst>
      <p:ext uri="{BB962C8B-B14F-4D97-AF65-F5344CB8AC3E}">
        <p14:creationId xmlns:p14="http://schemas.microsoft.com/office/powerpoint/2010/main" val="24113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9F6EA2-04EB-470C-ADD7-57006A003F47}" type="slidenum">
              <a:rPr lang="en-US" smtClean="0"/>
              <a:t>5</a:t>
            </a:fld>
            <a:endParaRPr lang="en-US"/>
          </a:p>
        </p:txBody>
      </p:sp>
    </p:spTree>
    <p:extLst>
      <p:ext uri="{BB962C8B-B14F-4D97-AF65-F5344CB8AC3E}">
        <p14:creationId xmlns:p14="http://schemas.microsoft.com/office/powerpoint/2010/main" val="107216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6</a:t>
            </a:fld>
            <a:endParaRPr lang="en-US"/>
          </a:p>
        </p:txBody>
      </p:sp>
    </p:spTree>
    <p:extLst>
      <p:ext uri="{BB962C8B-B14F-4D97-AF65-F5344CB8AC3E}">
        <p14:creationId xmlns:p14="http://schemas.microsoft.com/office/powerpoint/2010/main" val="400804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7</a:t>
            </a:fld>
            <a:endParaRPr lang="en-US"/>
          </a:p>
        </p:txBody>
      </p:sp>
    </p:spTree>
    <p:extLst>
      <p:ext uri="{BB962C8B-B14F-4D97-AF65-F5344CB8AC3E}">
        <p14:creationId xmlns:p14="http://schemas.microsoft.com/office/powerpoint/2010/main" val="158435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48297-902D-45B6-AE44-B3C4D1A23CC5}" type="slidenum">
              <a:rPr lang="en-US" smtClean="0"/>
              <a:t>8</a:t>
            </a:fld>
            <a:endParaRPr lang="en-US"/>
          </a:p>
        </p:txBody>
      </p:sp>
    </p:spTree>
    <p:extLst>
      <p:ext uri="{BB962C8B-B14F-4D97-AF65-F5344CB8AC3E}">
        <p14:creationId xmlns:p14="http://schemas.microsoft.com/office/powerpoint/2010/main" val="100226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1F68-CCE8-FADC-434A-163254295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D0D45-49F3-7A25-AF71-E4F7B2E42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85F1A-F567-31BA-1791-AB38899F8E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AB2608-351D-8C52-BE6B-C6F5E016A250}"/>
              </a:ext>
            </a:extLst>
          </p:cNvPr>
          <p:cNvSpPr>
            <a:spLocks noGrp="1"/>
          </p:cNvSpPr>
          <p:nvPr>
            <p:ph type="sldNum" sz="quarter" idx="5"/>
          </p:nvPr>
        </p:nvSpPr>
        <p:spPr/>
        <p:txBody>
          <a:bodyPr/>
          <a:lstStyle/>
          <a:p>
            <a:fld id="{7B026AD4-9D66-4273-AE43-6C72334A8730}" type="slidenum">
              <a:rPr lang="en-US" smtClean="0"/>
              <a:t>9</a:t>
            </a:fld>
            <a:endParaRPr lang="en-US"/>
          </a:p>
        </p:txBody>
      </p:sp>
    </p:spTree>
    <p:extLst>
      <p:ext uri="{BB962C8B-B14F-4D97-AF65-F5344CB8AC3E}">
        <p14:creationId xmlns:p14="http://schemas.microsoft.com/office/powerpoint/2010/main" val="329549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7CF6-E33C-A56C-7D3A-96C4FDB8781D}"/>
              </a:ext>
            </a:extLst>
          </p:cNvPr>
          <p:cNvSpPr>
            <a:spLocks noGrp="1" noRot="1" noMove="1" noResize="1" noEditPoints="1" noAdjustHandles="1" noChangeArrowheads="1" noChangeShapeType="1"/>
          </p:cNvSpPr>
          <p:nvPr>
            <p:ph type="ctrTitle"/>
          </p:nvPr>
        </p:nvSpPr>
        <p:spPr>
          <a:xfrm>
            <a:off x="838200" y="1828800"/>
            <a:ext cx="10515600" cy="1905000"/>
          </a:xfrm>
        </p:spPr>
        <p:txBody>
          <a:bodyPr anchor="b">
            <a:normAutofit/>
          </a:bodyPr>
          <a:lstStyle>
            <a:lvl1pPr algn="ctr">
              <a:defRPr sz="5000" b="1">
                <a:solidFill>
                  <a:srgbClr val="2D4641"/>
                </a:solidFill>
                <a:latin typeface="+mj-lt"/>
                <a:cs typeface="Arial" panose="020B0604020202020204" pitchFamily="34" charset="0"/>
              </a:defRPr>
            </a:lvl1pPr>
          </a:lstStyle>
          <a:p>
            <a:r>
              <a:rPr lang="en-US"/>
              <a:t>Click to edit Master title style</a:t>
            </a:r>
          </a:p>
        </p:txBody>
      </p:sp>
      <p:cxnSp>
        <p:nvCxnSpPr>
          <p:cNvPr id="27" name="Straight Connector 26">
            <a:extLst>
              <a:ext uri="{FF2B5EF4-FFF2-40B4-BE49-F238E27FC236}">
                <a16:creationId xmlns:a16="http://schemas.microsoft.com/office/drawing/2014/main" id="{2A794E50-32E3-B3EE-7CA9-2F9E490325E2}"/>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Subtitle 2">
            <a:extLst>
              <a:ext uri="{FF2B5EF4-FFF2-40B4-BE49-F238E27FC236}">
                <a16:creationId xmlns:a16="http://schemas.microsoft.com/office/drawing/2014/main" id="{64B26C23-B0D8-70E8-E0CA-D709A6967694}"/>
              </a:ext>
            </a:extLst>
          </p:cNvPr>
          <p:cNvSpPr>
            <a:spLocks noGrp="1" noRot="1" noMove="1" noResize="1" noEditPoints="1" noAdjustHandles="1" noChangeArrowheads="1" noChangeShapeType="1"/>
          </p:cNvSpPr>
          <p:nvPr>
            <p:ph type="subTitle" idx="1"/>
          </p:nvPr>
        </p:nvSpPr>
        <p:spPr>
          <a:xfrm>
            <a:off x="838200" y="3931675"/>
            <a:ext cx="10515600" cy="761170"/>
          </a:xfrm>
        </p:spPr>
        <p:txBody>
          <a:bodyPr anchor="ctr"/>
          <a:lstStyle>
            <a:lvl1pPr marL="0" indent="0" algn="ctr">
              <a:buNone/>
              <a:defRPr sz="2400" spc="3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6">
            <a:extLst>
              <a:ext uri="{FF2B5EF4-FFF2-40B4-BE49-F238E27FC236}">
                <a16:creationId xmlns:a16="http://schemas.microsoft.com/office/drawing/2014/main" id="{852C824C-CC12-E683-38BA-6B47783663CE}"/>
              </a:ext>
            </a:extLst>
          </p:cNvPr>
          <p:cNvSpPr txBox="1">
            <a:spLocks noGrp="1" noRot="1" noMove="1" noResize="1" noEditPoints="1" noAdjustHandles="1" noChangeArrowheads="1" noChangeShapeType="1"/>
          </p:cNvSpPr>
          <p:nvPr userDrawn="1"/>
        </p:nvSpPr>
        <p:spPr>
          <a:xfrm>
            <a:off x="838200" y="5422143"/>
            <a:ext cx="7290933" cy="761170"/>
          </a:xfrm>
          <a:prstGeom prst="rect">
            <a:avLst/>
          </a:prstGeom>
        </p:spPr>
        <p:txBody>
          <a:bodyPr wrap="square" lIns="0" tIns="0" rIns="0" bIns="0" rtlCol="0" anchor="t">
            <a:spAutoFit/>
          </a:bodyPr>
          <a:lstStyle/>
          <a:p>
            <a:pPr algn="l">
              <a:lnSpc>
                <a:spcPts val="3000"/>
              </a:lnSpc>
            </a:pPr>
            <a:r>
              <a:rPr lang="en-US" sz="2400" dirty="0">
                <a:solidFill>
                  <a:srgbClr val="2D4641"/>
                </a:solidFill>
                <a:latin typeface="+mj-lt"/>
                <a:ea typeface="Verdana" panose="020B0604030504040204" pitchFamily="34" charset="0"/>
                <a:cs typeface="DM Sans"/>
                <a:sym typeface="DM Sans"/>
              </a:rPr>
              <a:t>Opportunities for All Branch (OFAB)</a:t>
            </a:r>
          </a:p>
          <a:p>
            <a:pPr algn="l">
              <a:lnSpc>
                <a:spcPts val="3000"/>
              </a:lnSpc>
            </a:pPr>
            <a:r>
              <a:rPr lang="en-US" sz="2400" dirty="0">
                <a:solidFill>
                  <a:srgbClr val="2D4641"/>
                </a:solidFill>
                <a:latin typeface="+mj-lt"/>
                <a:ea typeface="Verdana" panose="020B0604030504040204" pitchFamily="34" charset="0"/>
                <a:cs typeface="DM Sans"/>
                <a:sym typeface="DM Sans"/>
              </a:rPr>
              <a:t>California Department of Education (CDE)</a:t>
            </a:r>
          </a:p>
        </p:txBody>
      </p:sp>
      <p:pic>
        <p:nvPicPr>
          <p:cNvPr id="20" name="CDE Logo" descr="A logo of a department of education&#10;&#10;Description automatically generated">
            <a:extLst>
              <a:ext uri="{FF2B5EF4-FFF2-40B4-BE49-F238E27FC236}">
                <a16:creationId xmlns:a16="http://schemas.microsoft.com/office/drawing/2014/main" id="{20225C25-A342-E0AA-E508-1A8D1DE42FA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38200" y="664595"/>
            <a:ext cx="1011805" cy="1011805"/>
          </a:xfrm>
          <a:prstGeom prst="rect">
            <a:avLst/>
          </a:prstGeom>
        </p:spPr>
      </p:pic>
      <p:sp>
        <p:nvSpPr>
          <p:cNvPr id="4" name="Date Placeholder 3">
            <a:extLst>
              <a:ext uri="{FF2B5EF4-FFF2-40B4-BE49-F238E27FC236}">
                <a16:creationId xmlns:a16="http://schemas.microsoft.com/office/drawing/2014/main" id="{ED1B6009-1AD9-117D-1CF6-0FF1024C381D}"/>
              </a:ext>
            </a:extLst>
          </p:cNvPr>
          <p:cNvSpPr>
            <a:spLocks noGrp="1" noRot="1" noMove="1" noResize="1" noEditPoints="1" noAdjustHandles="1" noChangeArrowheads="1" noChangeShapeType="1"/>
          </p:cNvSpPr>
          <p:nvPr>
            <p:ph type="dt" sz="half" idx="10"/>
          </p:nvPr>
        </p:nvSpPr>
        <p:spPr>
          <a:xfrm>
            <a:off x="838200" y="6356350"/>
            <a:ext cx="2743200" cy="365125"/>
          </a:xfrm>
          <a:prstGeom prst="rect">
            <a:avLst/>
          </a:prstGeom>
        </p:spPr>
        <p:txBody>
          <a:bodyPr/>
          <a:lstStyle/>
          <a:p>
            <a:fld id="{45EC9120-47E0-41C4-AB92-E034E4D9DADF}" type="datetimeFigureOut">
              <a:rPr lang="en-US" smtClean="0"/>
              <a:pPr/>
              <a:t>8/12/2025</a:t>
            </a:fld>
            <a:endParaRPr lang="en-US"/>
          </a:p>
        </p:txBody>
      </p:sp>
    </p:spTree>
    <p:extLst>
      <p:ext uri="{BB962C8B-B14F-4D97-AF65-F5344CB8AC3E}">
        <p14:creationId xmlns:p14="http://schemas.microsoft.com/office/powerpoint/2010/main" val="7188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extLst>
    <p:ext uri="{DCECCB84-F9BA-43D5-87BE-67443E8EF086}">
      <p15:sldGuideLst xmlns:p15="http://schemas.microsoft.com/office/powerpoint/2012/main">
        <p15:guide id="1" orient="horz" pos="2352" userDrawn="1">
          <p15:clr>
            <a:srgbClr val="FBAE40"/>
          </p15:clr>
        </p15:guide>
        <p15:guide id="2" orient="horz" pos="33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hasCustomPrompt="1"/>
          </p:nvPr>
        </p:nvSpPr>
        <p:spPr>
          <a:xfrm>
            <a:off x="839788" y="1828800"/>
            <a:ext cx="5157787" cy="676274"/>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2624927"/>
            <a:ext cx="5157787" cy="3242472"/>
          </a:xfrm>
        </p:spPr>
        <p:txBody>
          <a:bodyPr/>
          <a:lstStyle>
            <a:lvl1pPr>
              <a:defRPr sz="2800">
                <a:solidFill>
                  <a:schemeClr val="tx1">
                    <a:lumMod val="50000"/>
                  </a:schemeClr>
                </a:solidFill>
              </a:defRPr>
            </a:lvl1pPr>
            <a:lvl2pPr>
              <a:defRPr>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A297D-A887-93E4-921B-749CDF4E8FBC}"/>
              </a:ext>
            </a:extLst>
          </p:cNvPr>
          <p:cNvSpPr>
            <a:spLocks noGrp="1" noRot="1" noMove="1" noResize="1" noEditPoints="1" noAdjustHandles="1" noChangeArrowheads="1" noChangeShapeType="1"/>
          </p:cNvSpPr>
          <p:nvPr>
            <p:ph type="body" sz="quarter" idx="3" hasCustomPrompt="1"/>
          </p:nvPr>
        </p:nvSpPr>
        <p:spPr>
          <a:xfrm>
            <a:off x="6172200" y="1828799"/>
            <a:ext cx="5183188" cy="676275"/>
          </a:xfrm>
        </p:spPr>
        <p:txBody>
          <a:bodyPr anchor="ctr">
            <a:no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07E812C8-2692-E9A0-D8C4-6160362E839E}"/>
              </a:ext>
            </a:extLst>
          </p:cNvPr>
          <p:cNvSpPr>
            <a:spLocks noGrp="1" noRot="1" noMove="1" noResize="1" noEditPoints="1" noAdjustHandles="1" noChangeArrowheads="1" noChangeShapeType="1"/>
          </p:cNvSpPr>
          <p:nvPr>
            <p:ph sz="quarter" idx="4"/>
          </p:nvPr>
        </p:nvSpPr>
        <p:spPr>
          <a:xfrm>
            <a:off x="6172200" y="2624927"/>
            <a:ext cx="5183188" cy="3242472"/>
          </a:xfrm>
        </p:spPr>
        <p:txBody>
          <a:bodyPr/>
          <a:lstStyle>
            <a:lvl1pPr>
              <a:defRPr sz="2800">
                <a:solidFill>
                  <a:schemeClr val="tx1">
                    <a:lumMod val="50000"/>
                  </a:schemeClr>
                </a:solidFill>
              </a:defRPr>
            </a:lvl1pPr>
            <a:lvl2pPr>
              <a:defRPr>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4AE1F2AE-AF6C-61C0-24C8-641BEED2D4DF}"/>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50664543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1828804"/>
            <a:ext cx="3198812" cy="4038596"/>
          </a:xfrm>
        </p:spPr>
        <p:txBody>
          <a:bodyPr/>
          <a:lstStyle>
            <a:lvl1pPr>
              <a:defRPr>
                <a:solidFill>
                  <a:schemeClr val="tx1">
                    <a:lumMod val="50000"/>
                  </a:schemeClr>
                </a:solidFill>
              </a:defRPr>
            </a:lvl1p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1828804"/>
            <a:ext cx="3198812" cy="4038596"/>
          </a:xfrm>
        </p:spPr>
        <p:txBody>
          <a:bodyPr/>
          <a:lstStyle>
            <a:lvl1pPr>
              <a:defRPr>
                <a:solidFill>
                  <a:schemeClr val="tx1">
                    <a:lumMod val="50000"/>
                  </a:schemeClr>
                </a:solidFill>
              </a:defRPr>
            </a:lvl1p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1828804"/>
            <a:ext cx="3198812" cy="4038596"/>
          </a:xfrm>
        </p:spPr>
        <p:txBody>
          <a:bodyPr/>
          <a:lstStyle>
            <a:lvl1pPr>
              <a:defRPr>
                <a:solidFill>
                  <a:schemeClr val="tx1">
                    <a:lumMod val="50000"/>
                  </a:schemeClr>
                </a:solidFill>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32559042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2513012" cy="4343399"/>
          </a:xfrm>
        </p:spPr>
        <p:txBody>
          <a:body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11" name="Content Placeholder 3">
            <a:extLst>
              <a:ext uri="{FF2B5EF4-FFF2-40B4-BE49-F238E27FC236}">
                <a16:creationId xmlns:a16="http://schemas.microsoft.com/office/drawing/2014/main" id="{B689A8E4-4CAA-ED31-C1FA-E43134F1342D}"/>
              </a:ext>
            </a:extLst>
          </p:cNvPr>
          <p:cNvSpPr>
            <a:spLocks noGrp="1" noRot="1" noMove="1" noResize="1" noEditPoints="1" noAdjustHandles="1" noChangeArrowheads="1" noChangeShapeType="1"/>
          </p:cNvSpPr>
          <p:nvPr>
            <p:ph sz="half" idx="18"/>
          </p:nvPr>
        </p:nvSpPr>
        <p:spPr>
          <a:xfrm>
            <a:off x="3506259" y="1841578"/>
            <a:ext cx="2513012" cy="4343399"/>
          </a:xfrm>
        </p:spPr>
        <p:txBody>
          <a:bodyPr/>
          <a:lstStyle/>
          <a:p>
            <a:pPr lvl="0"/>
            <a:endParaRPr lang="en-US"/>
          </a:p>
        </p:txBody>
      </p:sp>
      <p:sp>
        <p:nvSpPr>
          <p:cNvPr id="14" name="Content Placeholder 3">
            <a:extLst>
              <a:ext uri="{FF2B5EF4-FFF2-40B4-BE49-F238E27FC236}">
                <a16:creationId xmlns:a16="http://schemas.microsoft.com/office/drawing/2014/main" id="{28CE0E48-2F28-207C-B20A-42C9252A2E8B}"/>
              </a:ext>
            </a:extLst>
          </p:cNvPr>
          <p:cNvSpPr>
            <a:spLocks noGrp="1" noRot="1" noMove="1" noResize="1" noEditPoints="1" noAdjustHandles="1" noChangeArrowheads="1" noChangeShapeType="1"/>
          </p:cNvSpPr>
          <p:nvPr>
            <p:ph sz="half" idx="20"/>
          </p:nvPr>
        </p:nvSpPr>
        <p:spPr>
          <a:xfrm>
            <a:off x="6172730" y="1828801"/>
            <a:ext cx="2513012" cy="4343399"/>
          </a:xfrm>
        </p:spPr>
        <p:txBody>
          <a:bodyPr/>
          <a:lstStyle/>
          <a:p>
            <a:pPr lvl="0"/>
            <a:endParaRPr lang="en-US"/>
          </a:p>
        </p:txBody>
      </p:sp>
      <p:sp>
        <p:nvSpPr>
          <p:cNvPr id="16" name="Content Placeholder 3">
            <a:extLst>
              <a:ext uri="{FF2B5EF4-FFF2-40B4-BE49-F238E27FC236}">
                <a16:creationId xmlns:a16="http://schemas.microsoft.com/office/drawing/2014/main" id="{2089A23D-ACA4-0DBB-6556-B312E64183D1}"/>
              </a:ext>
            </a:extLst>
          </p:cNvPr>
          <p:cNvSpPr>
            <a:spLocks noGrp="1" noRot="1" noMove="1" noResize="1" noEditPoints="1" noAdjustHandles="1" noChangeArrowheads="1" noChangeShapeType="1"/>
          </p:cNvSpPr>
          <p:nvPr>
            <p:ph sz="half" idx="22"/>
          </p:nvPr>
        </p:nvSpPr>
        <p:spPr>
          <a:xfrm>
            <a:off x="8839200" y="1828801"/>
            <a:ext cx="2513012" cy="4343399"/>
          </a:xfrm>
        </p:spPr>
        <p:txBody>
          <a:bodyPr/>
          <a:lstStyle/>
          <a:p>
            <a:pPr lvl="0"/>
            <a:endParaRPr lang="en-US"/>
          </a:p>
        </p:txBody>
      </p:sp>
    </p:spTree>
    <p:extLst>
      <p:ext uri="{BB962C8B-B14F-4D97-AF65-F5344CB8AC3E}">
        <p14:creationId xmlns:p14="http://schemas.microsoft.com/office/powerpoint/2010/main" val="30607793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2"/>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5" name="Content Placeholder 3">
            <a:extLst>
              <a:ext uri="{FF2B5EF4-FFF2-40B4-BE49-F238E27FC236}">
                <a16:creationId xmlns:a16="http://schemas.microsoft.com/office/drawing/2014/main" id="{6F7FC5D1-79E4-F6E9-0E2E-CFADA6B41AB1}"/>
              </a:ext>
            </a:extLst>
          </p:cNvPr>
          <p:cNvSpPr>
            <a:spLocks noGrp="1" noRot="1" noMove="1" noResize="1" noEditPoints="1" noAdjustHandles="1" noChangeArrowheads="1" noChangeShapeType="1"/>
          </p:cNvSpPr>
          <p:nvPr>
            <p:ph sz="half" idx="17"/>
          </p:nvPr>
        </p:nvSpPr>
        <p:spPr>
          <a:xfrm>
            <a:off x="839788" y="1841578"/>
            <a:ext cx="3198812" cy="1844713"/>
          </a:xfrm>
        </p:spPr>
        <p:txBody>
          <a:bodyPr/>
          <a:lstStyle/>
          <a:p>
            <a:pPr lvl="0"/>
            <a:endParaRPr lang="en-US"/>
          </a:p>
        </p:txBody>
      </p:sp>
      <p:sp>
        <p:nvSpPr>
          <p:cNvPr id="6" name="Content Placeholder 3">
            <a:extLst>
              <a:ext uri="{FF2B5EF4-FFF2-40B4-BE49-F238E27FC236}">
                <a16:creationId xmlns:a16="http://schemas.microsoft.com/office/drawing/2014/main" id="{4FB66D9B-0D26-199F-4E0C-54C74AE3B131}"/>
              </a:ext>
            </a:extLst>
          </p:cNvPr>
          <p:cNvSpPr>
            <a:spLocks noGrp="1" noRot="1" noMove="1" noResize="1" noEditPoints="1" noAdjustHandles="1" noChangeArrowheads="1" noChangeShapeType="1"/>
          </p:cNvSpPr>
          <p:nvPr>
            <p:ph sz="half" idx="18"/>
          </p:nvPr>
        </p:nvSpPr>
        <p:spPr>
          <a:xfrm>
            <a:off x="4496594" y="1839156"/>
            <a:ext cx="3198812" cy="1847135"/>
          </a:xfrm>
        </p:spPr>
        <p:txBody>
          <a:bodyPr/>
          <a:lstStyle/>
          <a:p>
            <a:pPr lvl="0"/>
            <a:endParaRPr lang="en-US"/>
          </a:p>
        </p:txBody>
      </p:sp>
      <p:sp>
        <p:nvSpPr>
          <p:cNvPr id="10" name="Content Placeholder 3">
            <a:extLst>
              <a:ext uri="{FF2B5EF4-FFF2-40B4-BE49-F238E27FC236}">
                <a16:creationId xmlns:a16="http://schemas.microsoft.com/office/drawing/2014/main" id="{E256C92E-E375-ECC3-6988-C33A526A0C71}"/>
              </a:ext>
            </a:extLst>
          </p:cNvPr>
          <p:cNvSpPr>
            <a:spLocks noGrp="1" noRot="1" noMove="1" noResize="1" noEditPoints="1" noAdjustHandles="1" noChangeArrowheads="1" noChangeShapeType="1"/>
          </p:cNvSpPr>
          <p:nvPr>
            <p:ph sz="half" idx="19"/>
          </p:nvPr>
        </p:nvSpPr>
        <p:spPr>
          <a:xfrm>
            <a:off x="8153400" y="1837944"/>
            <a:ext cx="3198812" cy="1849557"/>
          </a:xfrm>
        </p:spPr>
        <p:txBody>
          <a:bodyPr/>
          <a:lstStyle/>
          <a:p>
            <a:pPr lvl="0"/>
            <a:endParaRPr lang="en-US"/>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959978"/>
            <a:ext cx="3198812" cy="1844713"/>
          </a:xfrm>
        </p:spPr>
        <p:txBody>
          <a:bodyPr/>
          <a:lstStyle/>
          <a:p>
            <a:pPr lvl="0"/>
            <a:endParaRPr lang="en-US"/>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957556"/>
            <a:ext cx="3198812" cy="1847135"/>
          </a:xfrm>
        </p:spPr>
        <p:txBody>
          <a:bodyPr/>
          <a:lstStyle/>
          <a:p>
            <a:pPr lvl="0"/>
            <a:endParaRPr lang="en-US"/>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955134"/>
            <a:ext cx="3198812" cy="1849557"/>
          </a:xfrm>
        </p:spPr>
        <p:txBody>
          <a:body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a:xfrm>
            <a:off x="4496594" y="6356350"/>
            <a:ext cx="3198812" cy="365125"/>
          </a:xfrm>
        </p:spPr>
        <p:txBody>
          <a:bodyPr/>
          <a:lstStyle/>
          <a:p>
            <a:endParaRPr lang="en-US"/>
          </a:p>
        </p:txBody>
      </p:sp>
      <p:pic>
        <p:nvPicPr>
          <p:cNvPr id="9" name="NSD Icon" descr="A yellow circle with black background&#10;&#10;Description automatically generated">
            <a:extLst>
              <a:ext uri="{FF2B5EF4-FFF2-40B4-BE49-F238E27FC236}">
                <a16:creationId xmlns:a16="http://schemas.microsoft.com/office/drawing/2014/main" id="{F0EBFAB5-D8AC-0D59-3C4A-3164D3C371E4}"/>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614385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itles + 3 items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CBB-0225-64FC-73D2-DE1F0C543104}"/>
              </a:ext>
            </a:extLst>
          </p:cNvPr>
          <p:cNvSpPr>
            <a:spLocks noGrp="1" noRot="1" noMove="1" noResize="1" noEditPoints="1" noAdjustHandles="1" noChangeArrowheads="1" noChangeShapeType="1"/>
          </p:cNvSpPr>
          <p:nvPr>
            <p:ph type="title"/>
          </p:nvPr>
        </p:nvSpPr>
        <p:spPr>
          <a:xfrm>
            <a:off x="839788" y="685800"/>
            <a:ext cx="10515600" cy="990598"/>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5B7F87A3-DF64-32C4-2057-CE1BB49D8AE4}"/>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662A57D-54F2-8047-BA6E-AB0FC72E60B1}"/>
              </a:ext>
            </a:extLst>
          </p:cNvPr>
          <p:cNvSpPr>
            <a:spLocks noGrp="1" noRot="1" noMove="1" noResize="1" noEditPoints="1" noAdjustHandles="1" noChangeArrowheads="1" noChangeShapeType="1"/>
          </p:cNvSpPr>
          <p:nvPr>
            <p:ph type="body" idx="1"/>
          </p:nvPr>
        </p:nvSpPr>
        <p:spPr>
          <a:xfrm>
            <a:off x="839788" y="1828800"/>
            <a:ext cx="3198812" cy="176851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BB6AB9-A574-4E67-D88C-2E68A94B4CB2}"/>
              </a:ext>
            </a:extLst>
          </p:cNvPr>
          <p:cNvSpPr>
            <a:spLocks noGrp="1" noRot="1" noMove="1" noResize="1" noEditPoints="1" noAdjustHandles="1" noChangeArrowheads="1" noChangeShapeType="1"/>
          </p:cNvSpPr>
          <p:nvPr>
            <p:ph sz="half" idx="2"/>
          </p:nvPr>
        </p:nvSpPr>
        <p:spPr>
          <a:xfrm>
            <a:off x="839788" y="3657602"/>
            <a:ext cx="3198812" cy="2209797"/>
          </a:xfrm>
        </p:spPr>
        <p:txBody>
          <a:bodyPr/>
          <a:lstStyle>
            <a:lvl1pPr>
              <a:defRPr>
                <a:solidFill>
                  <a:schemeClr val="tx1">
                    <a:lumMod val="50000"/>
                  </a:schemeClr>
                </a:solidFill>
              </a:defRPr>
            </a:lvl1pPr>
          </a:lstStyle>
          <a:p>
            <a:pPr lvl="0"/>
            <a:endParaRPr lang="en-US"/>
          </a:p>
        </p:txBody>
      </p:sp>
      <p:sp>
        <p:nvSpPr>
          <p:cNvPr id="18" name="Text Placeholder 2">
            <a:extLst>
              <a:ext uri="{FF2B5EF4-FFF2-40B4-BE49-F238E27FC236}">
                <a16:creationId xmlns:a16="http://schemas.microsoft.com/office/drawing/2014/main" id="{5FF81FCC-C147-27D9-236A-7515C22EFA13}"/>
              </a:ext>
            </a:extLst>
          </p:cNvPr>
          <p:cNvSpPr>
            <a:spLocks noGrp="1" noRot="1" noMove="1" noResize="1" noEditPoints="1" noAdjustHandles="1" noChangeArrowheads="1" noChangeShapeType="1"/>
          </p:cNvSpPr>
          <p:nvPr>
            <p:ph type="body" idx="13"/>
          </p:nvPr>
        </p:nvSpPr>
        <p:spPr>
          <a:xfrm>
            <a:off x="4496594" y="1828800"/>
            <a:ext cx="3198812" cy="176851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F445153C-D407-8EB8-BFD5-3A3B9C3DC513}"/>
              </a:ext>
            </a:extLst>
          </p:cNvPr>
          <p:cNvSpPr>
            <a:spLocks noGrp="1" noRot="1" noMove="1" noResize="1" noEditPoints="1" noAdjustHandles="1" noChangeArrowheads="1" noChangeShapeType="1"/>
          </p:cNvSpPr>
          <p:nvPr>
            <p:ph sz="half" idx="14"/>
          </p:nvPr>
        </p:nvSpPr>
        <p:spPr>
          <a:xfrm>
            <a:off x="4496594" y="3657602"/>
            <a:ext cx="3198812" cy="2209797"/>
          </a:xfrm>
        </p:spPr>
        <p:txBody>
          <a:bodyPr/>
          <a:lstStyle>
            <a:lvl1pPr>
              <a:defRPr>
                <a:solidFill>
                  <a:schemeClr val="tx1">
                    <a:lumMod val="50000"/>
                  </a:schemeClr>
                </a:solidFill>
              </a:defRPr>
            </a:lvl1pPr>
          </a:lstStyle>
          <a:p>
            <a:pPr lvl="0"/>
            <a:endParaRPr lang="en-US"/>
          </a:p>
        </p:txBody>
      </p:sp>
      <p:sp>
        <p:nvSpPr>
          <p:cNvPr id="20" name="Text Placeholder 2">
            <a:extLst>
              <a:ext uri="{FF2B5EF4-FFF2-40B4-BE49-F238E27FC236}">
                <a16:creationId xmlns:a16="http://schemas.microsoft.com/office/drawing/2014/main" id="{0A729D12-62A4-4543-5729-21CB0101C5FD}"/>
              </a:ext>
            </a:extLst>
          </p:cNvPr>
          <p:cNvSpPr>
            <a:spLocks noGrp="1" noRot="1" noMove="1" noResize="1" noEditPoints="1" noAdjustHandles="1" noChangeArrowheads="1" noChangeShapeType="1"/>
          </p:cNvSpPr>
          <p:nvPr>
            <p:ph type="body" idx="15"/>
          </p:nvPr>
        </p:nvSpPr>
        <p:spPr>
          <a:xfrm>
            <a:off x="8153400" y="1828800"/>
            <a:ext cx="3198812" cy="176851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FAE7E2A3-4878-876F-4260-ED01E82B26CB}"/>
              </a:ext>
            </a:extLst>
          </p:cNvPr>
          <p:cNvSpPr>
            <a:spLocks noGrp="1" noRot="1" noMove="1" noResize="1" noEditPoints="1" noAdjustHandles="1" noChangeArrowheads="1" noChangeShapeType="1"/>
          </p:cNvSpPr>
          <p:nvPr>
            <p:ph sz="half" idx="16"/>
          </p:nvPr>
        </p:nvSpPr>
        <p:spPr>
          <a:xfrm>
            <a:off x="8153400" y="3657602"/>
            <a:ext cx="3198812" cy="2209797"/>
          </a:xfrm>
        </p:spPr>
        <p:txBody>
          <a:bodyPr/>
          <a:lstStyle>
            <a:lvl1pPr>
              <a:defRPr>
                <a:solidFill>
                  <a:schemeClr val="tx1">
                    <a:lumMod val="50000"/>
                  </a:schemeClr>
                </a:solidFill>
              </a:defRPr>
            </a:lvl1pPr>
          </a:lstStyle>
          <a:p>
            <a:pPr lvl="0"/>
            <a:endParaRPr lang="en-US"/>
          </a:p>
        </p:txBody>
      </p:sp>
      <p:sp>
        <p:nvSpPr>
          <p:cNvPr id="8" name="Footer Placeholder 7">
            <a:extLst>
              <a:ext uri="{FF2B5EF4-FFF2-40B4-BE49-F238E27FC236}">
                <a16:creationId xmlns:a16="http://schemas.microsoft.com/office/drawing/2014/main" id="{F4C033BD-E31E-C29E-04B6-654E52CE29F7}"/>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C2AA2A0D-4DA3-6B34-4CE8-6D7463B6A2E7}"/>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1033547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F941-8DBC-C0B9-ABCE-C2A2EB21A9F0}"/>
              </a:ext>
            </a:extLst>
          </p:cNvPr>
          <p:cNvSpPr>
            <a:spLocks noGrp="1" noRot="1" noMove="1" noResize="1" noEditPoints="1" noAdjustHandles="1" noChangeArrowheads="1" noChangeShapeType="1"/>
          </p:cNvSpPr>
          <p:nvPr>
            <p:ph type="title"/>
          </p:nvPr>
        </p:nvSpPr>
        <p:spPr>
          <a:xfrm>
            <a:off x="839788" y="685798"/>
            <a:ext cx="3932237" cy="990601"/>
          </a:xfrm>
        </p:spPr>
        <p:txBody>
          <a:bodyPr anchor="ctr"/>
          <a:lstStyle>
            <a:lvl1pPr>
              <a:defRPr sz="3200"/>
            </a:lvl1pPr>
          </a:lstStyle>
          <a:p>
            <a:r>
              <a:rPr lang="en-US"/>
              <a:t>Click to edit Master title style</a:t>
            </a:r>
          </a:p>
        </p:txBody>
      </p:sp>
      <p:cxnSp>
        <p:nvCxnSpPr>
          <p:cNvPr id="7" name="Straight Connector 6">
            <a:extLst>
              <a:ext uri="{FF2B5EF4-FFF2-40B4-BE49-F238E27FC236}">
                <a16:creationId xmlns:a16="http://schemas.microsoft.com/office/drawing/2014/main" id="{0298CC55-C5B9-88F6-4CEE-DC275A16C1D3}"/>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52FAC39D-1382-D323-39EF-4B23C9A3330F}"/>
              </a:ext>
            </a:extLst>
          </p:cNvPr>
          <p:cNvSpPr>
            <a:spLocks noGrp="1" noRot="1" noMove="1" noResize="1" noEditPoints="1" noAdjustHandles="1" noChangeArrowheads="1" noChangeShapeType="1"/>
          </p:cNvSpPr>
          <p:nvPr>
            <p:ph type="body" sz="half" idx="2"/>
          </p:nvPr>
        </p:nvSpPr>
        <p:spPr>
          <a:xfrm>
            <a:off x="839788" y="1828800"/>
            <a:ext cx="3932237" cy="40401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C29273A0-DA21-CED3-4909-A9979F9881A7}"/>
              </a:ext>
            </a:extLst>
          </p:cNvPr>
          <p:cNvSpPr>
            <a:spLocks noGrp="1" noRot="1" noMove="1" noResize="1" noEditPoints="1" noAdjustHandles="1" noChangeArrowheads="1" noChangeShapeType="1"/>
          </p:cNvSpPr>
          <p:nvPr>
            <p:ph type="pic" idx="1"/>
          </p:nvPr>
        </p:nvSpPr>
        <p:spPr>
          <a:xfrm>
            <a:off x="5183188" y="685799"/>
            <a:ext cx="6172200" cy="5175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D96AC8F4-FC85-2183-F545-136846FD9129}"/>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12" name="NSD Icon" descr="A yellow circle with black background&#10;&#10;Description automatically generated">
            <a:extLst>
              <a:ext uri="{FF2B5EF4-FFF2-40B4-BE49-F238E27FC236}">
                <a16:creationId xmlns:a16="http://schemas.microsoft.com/office/drawing/2014/main" id="{545CBED0-A0CD-E496-D500-E12C77278B23}"/>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72241967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B0B3-2B9C-0EEE-4620-D5AE1B54D6C7}"/>
              </a:ext>
            </a:extLst>
          </p:cNvPr>
          <p:cNvSpPr>
            <a:spLocks noGrp="1"/>
          </p:cNvSpPr>
          <p:nvPr>
            <p:ph type="title"/>
          </p:nvPr>
        </p:nvSpPr>
        <p:spPr>
          <a:xfrm>
            <a:off x="839788" y="685800"/>
            <a:ext cx="3932237" cy="990600"/>
          </a:xfrm>
        </p:spPr>
        <p:txBody>
          <a:bodyPr anchor="ctr"/>
          <a:lstStyle>
            <a:lvl1pPr>
              <a:defRPr sz="3200"/>
            </a:lvl1pPr>
          </a:lstStyle>
          <a:p>
            <a:r>
              <a:rPr lang="en-US"/>
              <a:t>Click to edit Master title style</a:t>
            </a:r>
          </a:p>
        </p:txBody>
      </p:sp>
      <p:cxnSp>
        <p:nvCxnSpPr>
          <p:cNvPr id="9" name="Straight Connector 8">
            <a:extLst>
              <a:ext uri="{FF2B5EF4-FFF2-40B4-BE49-F238E27FC236}">
                <a16:creationId xmlns:a16="http://schemas.microsoft.com/office/drawing/2014/main" id="{C654CDD7-4E13-94E9-FC4E-4A78FC3C8E1C}"/>
              </a:ext>
            </a:extLst>
          </p:cNvPr>
          <p:cNvCxnSpPr>
            <a:cxnSpLocks noGrp="1" noRot="1" noMove="1" noResize="1" noEditPoints="1" noAdjustHandles="1" noChangeArrowheads="1" noChangeShapeType="1"/>
          </p:cNvCxnSpPr>
          <p:nvPr userDrawn="1"/>
        </p:nvCxnSpPr>
        <p:spPr>
          <a:xfrm>
            <a:off x="838200" y="1752600"/>
            <a:ext cx="3962400" cy="0"/>
          </a:xfrm>
          <a:prstGeom prst="line">
            <a:avLst/>
          </a:prstGeom>
          <a:ln w="9525"/>
        </p:spPr>
        <p:style>
          <a:lnRef idx="2">
            <a:schemeClr val="dk1"/>
          </a:lnRef>
          <a:fillRef idx="0">
            <a:schemeClr val="dk1"/>
          </a:fillRef>
          <a:effectRef idx="1">
            <a:schemeClr val="dk1"/>
          </a:effectRef>
          <a:fontRef idx="minor">
            <a:schemeClr val="tx1"/>
          </a:fontRef>
        </p:style>
      </p:cxnSp>
      <p:sp>
        <p:nvSpPr>
          <p:cNvPr id="4" name="Text Placeholder 3">
            <a:extLst>
              <a:ext uri="{FF2B5EF4-FFF2-40B4-BE49-F238E27FC236}">
                <a16:creationId xmlns:a16="http://schemas.microsoft.com/office/drawing/2014/main" id="{870787D7-03AC-1565-BE9C-A5E61CC0EB8A}"/>
              </a:ext>
            </a:extLst>
          </p:cNvPr>
          <p:cNvSpPr>
            <a:spLocks noGrp="1"/>
          </p:cNvSpPr>
          <p:nvPr>
            <p:ph type="body" sz="half" idx="2"/>
          </p:nvPr>
        </p:nvSpPr>
        <p:spPr>
          <a:xfrm>
            <a:off x="839788" y="1828800"/>
            <a:ext cx="3932237" cy="4040188"/>
          </a:xfrm>
        </p:spPr>
        <p:txBody>
          <a:bodyPr/>
          <a:lstStyle>
            <a:lvl1pPr marL="0" indent="0">
              <a:buNone/>
              <a:defRPr sz="24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EBEB139-6382-A25B-EB0C-CFBAD85A98E7}"/>
              </a:ext>
            </a:extLst>
          </p:cNvPr>
          <p:cNvSpPr>
            <a:spLocks noGrp="1"/>
          </p:cNvSpPr>
          <p:nvPr>
            <p:ph idx="1"/>
          </p:nvPr>
        </p:nvSpPr>
        <p:spPr>
          <a:xfrm>
            <a:off x="5183188" y="685799"/>
            <a:ext cx="6172200" cy="5175251"/>
          </a:xfrm>
        </p:spPr>
        <p:txBody>
          <a:bodyPr/>
          <a:lstStyle>
            <a:lvl1pPr>
              <a:defRPr sz="3200"/>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CECD7D8-842E-E9EB-B69D-94B07D4D48C7}"/>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D028867C-7B1C-E201-3D53-092CB5CA6A5D}"/>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8853736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288A2-9C4B-750C-A355-44BF6E264CF9}"/>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489F841B-00E9-EB05-4C39-655140B507CB}"/>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graphicFrame>
        <p:nvGraphicFramePr>
          <p:cNvPr id="11" name="Table 10">
            <a:extLst>
              <a:ext uri="{FF2B5EF4-FFF2-40B4-BE49-F238E27FC236}">
                <a16:creationId xmlns:a16="http://schemas.microsoft.com/office/drawing/2014/main" id="{54070F89-5831-0DDA-63B7-E2F39E3F220C}"/>
              </a:ext>
            </a:extLst>
          </p:cNvPr>
          <p:cNvGraphicFramePr>
            <a:graphicFrameLocks noGrp="1"/>
          </p:cNvGraphicFramePr>
          <p:nvPr userDrawn="1">
            <p:extLst>
              <p:ext uri="{D42A27DB-BD31-4B8C-83A1-F6EECF244321}">
                <p14:modId xmlns:p14="http://schemas.microsoft.com/office/powerpoint/2010/main" val="2666758958"/>
              </p:ext>
            </p:extLst>
          </p:nvPr>
        </p:nvGraphicFramePr>
        <p:xfrm>
          <a:off x="2032000" y="1828800"/>
          <a:ext cx="8127999" cy="185420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504652454"/>
                    </a:ext>
                  </a:extLst>
                </a:gridCol>
                <a:gridCol w="2709333">
                  <a:extLst>
                    <a:ext uri="{9D8B030D-6E8A-4147-A177-3AD203B41FA5}">
                      <a16:colId xmlns:a16="http://schemas.microsoft.com/office/drawing/2014/main" val="2881160910"/>
                    </a:ext>
                  </a:extLst>
                </a:gridCol>
                <a:gridCol w="2709333">
                  <a:extLst>
                    <a:ext uri="{9D8B030D-6E8A-4147-A177-3AD203B41FA5}">
                      <a16:colId xmlns:a16="http://schemas.microsoft.com/office/drawing/2014/main" val="397686991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398533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63437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2505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4001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44053"/>
                  </a:ext>
                </a:extLst>
              </a:tr>
            </a:tbl>
          </a:graphicData>
        </a:graphic>
      </p:graphicFrame>
      <p:sp>
        <p:nvSpPr>
          <p:cNvPr id="4" name="Footer Placeholder 3">
            <a:extLst>
              <a:ext uri="{FF2B5EF4-FFF2-40B4-BE49-F238E27FC236}">
                <a16:creationId xmlns:a16="http://schemas.microsoft.com/office/drawing/2014/main" id="{86454F9A-7433-5FD3-2A61-2F404715D2DE}"/>
              </a:ext>
            </a:extLst>
          </p:cNvPr>
          <p:cNvSpPr>
            <a:spLocks noGrp="1"/>
          </p:cNvSpPr>
          <p:nvPr>
            <p:ph type="ftr" sz="quarter" idx="11"/>
          </p:nvPr>
        </p:nvSpPr>
        <p:spPr/>
        <p:txBody>
          <a:bodyPr/>
          <a:lstStyle/>
          <a:p>
            <a:endParaRPr lang="en-US"/>
          </a:p>
        </p:txBody>
      </p:sp>
      <p:pic>
        <p:nvPicPr>
          <p:cNvPr id="8" name="NSD Icon" descr="A yellow circle with black background&#10;&#10;Description automatically generated">
            <a:extLst>
              <a:ext uri="{FF2B5EF4-FFF2-40B4-BE49-F238E27FC236}">
                <a16:creationId xmlns:a16="http://schemas.microsoft.com/office/drawing/2014/main" id="{E0C2BDFA-5D76-6E2C-029A-1143C01B26FE}"/>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62465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 Regula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D9A715-443C-508B-97B1-BBBF0DB6A01D}"/>
              </a:ext>
            </a:extLst>
          </p:cNvPr>
          <p:cNvSpPr>
            <a:spLocks noGrp="1"/>
          </p:cNvSpPr>
          <p:nvPr>
            <p:ph type="ftr" sz="quarter" idx="11"/>
          </p:nvPr>
        </p:nvSpPr>
        <p:spPr/>
        <p:txBody>
          <a:bodyPr/>
          <a:lstStyle/>
          <a:p>
            <a:endParaRPr lang="en-US"/>
          </a:p>
        </p:txBody>
      </p:sp>
      <p:pic>
        <p:nvPicPr>
          <p:cNvPr id="6" name="NSD Icon" descr="A yellow circle with black background&#10;&#10;Description automatically generated">
            <a:extLst>
              <a:ext uri="{FF2B5EF4-FFF2-40B4-BE49-F238E27FC236}">
                <a16:creationId xmlns:a16="http://schemas.microsoft.com/office/drawing/2014/main" id="{F5178586-4B3F-FDCA-64FE-2A06F1ABB544}"/>
              </a:ext>
            </a:extLst>
          </p:cNvPr>
          <p:cNvPicPr>
            <a:picLocks noGrp="1" noRo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60019448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 Shield Green">
    <p:bg>
      <p:bgPr>
        <a:solidFill>
          <a:schemeClr val="tx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FD5CF2C-FD9A-640E-6197-B14F60713558}"/>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pic>
        <p:nvPicPr>
          <p:cNvPr id="11" name="NSD Icon" descr="A yellow circle with black background&#10;&#10;Description automatically generated">
            <a:extLst>
              <a:ext uri="{FF2B5EF4-FFF2-40B4-BE49-F238E27FC236}">
                <a16:creationId xmlns:a16="http://schemas.microsoft.com/office/drawing/2014/main" id="{80500219-D853-3327-E00C-646BB20748B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0514145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b="0" dirty="0">
                <a:latin typeface="+mj-lt"/>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Text Placeholder 2">
            <a:extLst>
              <a:ext uri="{FF2B5EF4-FFF2-40B4-BE49-F238E27FC236}">
                <a16:creationId xmlns:a16="http://schemas.microsoft.com/office/drawing/2014/main" id="{C08D16D6-1D8C-F5F8-406B-145101EF4C17}"/>
              </a:ext>
            </a:extLst>
          </p:cNvPr>
          <p:cNvSpPr>
            <a:spLocks noGrp="1"/>
          </p:cNvSpPr>
          <p:nvPr>
            <p:ph type="body" idx="1"/>
          </p:nvPr>
        </p:nvSpPr>
        <p:spPr>
          <a:xfrm>
            <a:off x="838200" y="3758637"/>
            <a:ext cx="10509250" cy="1133401"/>
          </a:xfrm>
        </p:spPr>
        <p:txBody>
          <a:bodyPr anchor="ctr">
            <a:normAutofit/>
          </a:bodyPr>
          <a:lstStyle>
            <a:lvl1pPr marL="0" indent="0" algn="ctr">
              <a:buNone/>
              <a:defRPr lang="en-US" sz="2400" spc="300" smtClean="0">
                <a:solidFill>
                  <a:schemeClr val="tx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439147624"/>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esentation Close Oout Slide">
    <p:spTree>
      <p:nvGrpSpPr>
        <p:cNvPr id="1" name=""/>
        <p:cNvGrpSpPr/>
        <p:nvPr/>
      </p:nvGrpSpPr>
      <p:grpSpPr>
        <a:xfrm>
          <a:off x="0" y="0"/>
          <a:ext cx="0" cy="0"/>
          <a:chOff x="0" y="0"/>
          <a:chExt cx="0" cy="0"/>
        </a:xfrm>
      </p:grpSpPr>
      <p:sp>
        <p:nvSpPr>
          <p:cNvPr id="14" name="TextBox 5">
            <a:extLst>
              <a:ext uri="{FF2B5EF4-FFF2-40B4-BE49-F238E27FC236}">
                <a16:creationId xmlns:a16="http://schemas.microsoft.com/office/drawing/2014/main" id="{ECDA8AB4-BD40-83D5-D626-602777BD1353}"/>
              </a:ext>
            </a:extLst>
          </p:cNvPr>
          <p:cNvSpPr txBox="1">
            <a:spLocks noGrp="1" noRot="1" noMove="1" noResize="1" noEditPoints="1" noAdjustHandles="1" noChangeArrowheads="1" noChangeShapeType="1"/>
          </p:cNvSpPr>
          <p:nvPr userDrawn="1"/>
        </p:nvSpPr>
        <p:spPr>
          <a:xfrm>
            <a:off x="4824597" y="3898380"/>
            <a:ext cx="2542805" cy="186846"/>
          </a:xfrm>
          <a:prstGeom prst="rect">
            <a:avLst/>
          </a:prstGeom>
        </p:spPr>
        <p:txBody>
          <a:bodyPr lIns="0" tIns="0" rIns="0" bIns="0" rtlCol="0" anchor="t">
            <a:spAutoFit/>
          </a:bodyPr>
          <a:lstStyle/>
          <a:p>
            <a:pPr marL="0" lvl="0" indent="0" algn="ctr">
              <a:lnSpc>
                <a:spcPts val="1440"/>
              </a:lnSpc>
            </a:pPr>
            <a:r>
              <a:rPr lang="en-US" spc="150">
                <a:solidFill>
                  <a:srgbClr val="2D4641"/>
                </a:solidFill>
                <a:latin typeface="+mj-lt"/>
                <a:ea typeface="Verdana" panose="020B0604030504040204" pitchFamily="34" charset="0"/>
                <a:cs typeface="Playfair Display"/>
                <a:sym typeface="Playfair Display"/>
              </a:rPr>
              <a:t>a presentation by</a:t>
            </a:r>
          </a:p>
        </p:txBody>
      </p:sp>
      <p:sp>
        <p:nvSpPr>
          <p:cNvPr id="12" name="TextBox 11">
            <a:extLst>
              <a:ext uri="{FF2B5EF4-FFF2-40B4-BE49-F238E27FC236}">
                <a16:creationId xmlns:a16="http://schemas.microsoft.com/office/drawing/2014/main" id="{E467A48C-A672-4DBF-710B-38F66C54E404}"/>
              </a:ext>
            </a:extLst>
          </p:cNvPr>
          <p:cNvSpPr txBox="1">
            <a:spLocks noGrp="1" noRot="1" noMove="1" noResize="1" noEditPoints="1" noAdjustHandles="1" noChangeArrowheads="1" noChangeShapeType="1"/>
          </p:cNvSpPr>
          <p:nvPr userDrawn="1"/>
        </p:nvSpPr>
        <p:spPr>
          <a:xfrm>
            <a:off x="1943100" y="4253087"/>
            <a:ext cx="8305800" cy="374461"/>
          </a:xfrm>
          <a:prstGeom prst="rect">
            <a:avLst/>
          </a:prstGeom>
          <a:noFill/>
        </p:spPr>
        <p:txBody>
          <a:bodyPr wrap="square">
            <a:spAutoFit/>
          </a:bodyPr>
          <a:lstStyle/>
          <a:p>
            <a:pPr algn="ctr">
              <a:lnSpc>
                <a:spcPts val="2159"/>
              </a:lnSpc>
              <a:spcBef>
                <a:spcPct val="0"/>
              </a:spcBef>
            </a:pPr>
            <a:r>
              <a:rPr lang="en-US" sz="2400" b="1" spc="300">
                <a:solidFill>
                  <a:schemeClr val="tx1">
                    <a:lumMod val="50000"/>
                  </a:schemeClr>
                </a:solidFill>
                <a:latin typeface="Arial Bold"/>
                <a:ea typeface="Arial Bold"/>
                <a:cs typeface="Arial Bold"/>
                <a:sym typeface="Arial Bold"/>
              </a:rPr>
              <a:t>NUTRITION SERVICES DIVISION</a:t>
            </a:r>
          </a:p>
        </p:txBody>
      </p:sp>
      <p:sp>
        <p:nvSpPr>
          <p:cNvPr id="5" name="NSD - The Leaf Icon">
            <a:extLst>
              <a:ext uri="{FF2B5EF4-FFF2-40B4-BE49-F238E27FC236}">
                <a16:creationId xmlns:a16="http://schemas.microsoft.com/office/drawing/2014/main" id="{80290A6F-A629-3356-7CD8-DD049E83D3FD}"/>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62993891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DE Seal + NSD Logo">
    <p:bg>
      <p:bgPr>
        <a:solidFill>
          <a:schemeClr val="bg2"/>
        </a:solidFill>
        <a:effectLst/>
      </p:bgPr>
    </p:bg>
    <p:spTree>
      <p:nvGrpSpPr>
        <p:cNvPr id="1" name=""/>
        <p:cNvGrpSpPr/>
        <p:nvPr/>
      </p:nvGrpSpPr>
      <p:grpSpPr>
        <a:xfrm>
          <a:off x="0" y="0"/>
          <a:ext cx="0" cy="0"/>
          <a:chOff x="0" y="0"/>
          <a:chExt cx="0" cy="0"/>
        </a:xfrm>
      </p:grpSpPr>
      <p:sp>
        <p:nvSpPr>
          <p:cNvPr id="6" name="CDE Logo">
            <a:extLst>
              <a:ext uri="{FF2B5EF4-FFF2-40B4-BE49-F238E27FC236}">
                <a16:creationId xmlns:a16="http://schemas.microsoft.com/office/drawing/2014/main" id="{47250B04-D12D-41DF-C7FA-EB2162B9F41C}"/>
              </a:ext>
            </a:extLst>
          </p:cNvPr>
          <p:cNvSpPr>
            <a:spLocks noGrp="1" noRot="1" noMove="1" noResize="1" noEditPoints="1" noAdjustHandles="1" noChangeArrowheads="1" noChangeShapeType="1"/>
          </p:cNvSpPr>
          <p:nvPr userDrawn="1"/>
        </p:nvSpPr>
        <p:spPr>
          <a:xfrm>
            <a:off x="2971800" y="2542975"/>
            <a:ext cx="1769920" cy="1769918"/>
          </a:xfrm>
          <a:custGeom>
            <a:avLst/>
            <a:gdLst/>
            <a:ahLst/>
            <a:cxnLst/>
            <a:rect l="l" t="t" r="r" b="b"/>
            <a:pathLst>
              <a:path w="1582143" h="1582143">
                <a:moveTo>
                  <a:pt x="0" y="0"/>
                </a:moveTo>
                <a:lnTo>
                  <a:pt x="1582143" y="0"/>
                </a:lnTo>
                <a:lnTo>
                  <a:pt x="1582143" y="1582142"/>
                </a:lnTo>
                <a:lnTo>
                  <a:pt x="0" y="1582142"/>
                </a:lnTo>
                <a:lnTo>
                  <a:pt x="0" y="0"/>
                </a:lnTo>
                <a:close/>
              </a:path>
            </a:pathLst>
          </a:custGeom>
          <a:blipFill>
            <a:blip r:embed="rId2"/>
            <a:stretch>
              <a:fillRect/>
            </a:stretch>
          </a:blipFill>
        </p:spPr>
        <p:txBody>
          <a:bodyPr/>
          <a:lstStyle/>
          <a:p>
            <a:endParaRPr lang="en-US"/>
          </a:p>
        </p:txBody>
      </p:sp>
      <p:sp>
        <p:nvSpPr>
          <p:cNvPr id="7" name="Straight Connector">
            <a:extLst>
              <a:ext uri="{FF2B5EF4-FFF2-40B4-BE49-F238E27FC236}">
                <a16:creationId xmlns:a16="http://schemas.microsoft.com/office/drawing/2014/main" id="{5136D8F8-8E6A-8018-9ABF-F006FFDD2C6B}"/>
              </a:ext>
            </a:extLst>
          </p:cNvPr>
          <p:cNvSpPr>
            <a:spLocks noGrp="1" noRot="1" noMove="1" noResize="1" noEditPoints="1" noAdjustHandles="1" noChangeArrowheads="1" noChangeShapeType="1"/>
          </p:cNvSpPr>
          <p:nvPr userDrawn="1"/>
        </p:nvSpPr>
        <p:spPr>
          <a:xfrm flipV="1">
            <a:off x="6096000" y="2732858"/>
            <a:ext cx="0" cy="1392284"/>
          </a:xfrm>
          <a:prstGeom prst="line">
            <a:avLst/>
          </a:prstGeom>
          <a:ln w="9525" cap="flat">
            <a:solidFill>
              <a:schemeClr val="tx1"/>
            </a:solidFill>
            <a:prstDash val="solid"/>
            <a:headEnd type="none" w="sm" len="sm"/>
            <a:tailEnd type="none" w="sm" len="sm"/>
          </a:ln>
        </p:spPr>
        <p:txBody>
          <a:bodyPr/>
          <a:lstStyle/>
          <a:p>
            <a:endParaRPr lang="en-US"/>
          </a:p>
        </p:txBody>
      </p:sp>
      <p:pic>
        <p:nvPicPr>
          <p:cNvPr id="9" name="NSD Logo 2025" descr="A group of fruit with letters&#10;&#10;Description automatically generated">
            <a:extLst>
              <a:ext uri="{FF2B5EF4-FFF2-40B4-BE49-F238E27FC236}">
                <a16:creationId xmlns:a16="http://schemas.microsoft.com/office/drawing/2014/main" id="{1F9E6719-94DF-7718-ABE9-272BB1C4983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848908" y="2362200"/>
            <a:ext cx="3523384" cy="1910062"/>
          </a:xfrm>
          <a:prstGeom prst="rect">
            <a:avLst/>
          </a:prstGeom>
        </p:spPr>
      </p:pic>
      <p:sp>
        <p:nvSpPr>
          <p:cNvPr id="10" name="TextBox 3">
            <a:extLst>
              <a:ext uri="{FF2B5EF4-FFF2-40B4-BE49-F238E27FC236}">
                <a16:creationId xmlns:a16="http://schemas.microsoft.com/office/drawing/2014/main" id="{FF3CAC13-6FA9-DA65-7583-B5407BB2D403}"/>
              </a:ext>
            </a:extLst>
          </p:cNvPr>
          <p:cNvSpPr txBox="1">
            <a:spLocks noGrp="1" noRot="1" noMove="1" noResize="1" noEditPoints="1" noAdjustHandles="1" noChangeArrowheads="1" noChangeShapeType="1"/>
          </p:cNvSpPr>
          <p:nvPr userDrawn="1"/>
        </p:nvSpPr>
        <p:spPr>
          <a:xfrm>
            <a:off x="1524000" y="5014021"/>
            <a:ext cx="9144000" cy="641201"/>
          </a:xfrm>
          <a:prstGeom prst="rect">
            <a:avLst/>
          </a:prstGeom>
        </p:spPr>
        <p:txBody>
          <a:bodyPr wrap="square" lIns="0" tIns="0" rIns="0" bIns="0" rtlCol="0" anchor="t">
            <a:spAutoFit/>
          </a:bodyPr>
          <a:lstStyle/>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THIS INSTITUTION IS AN </a:t>
            </a:r>
          </a:p>
          <a:p>
            <a:pPr algn="ctr">
              <a:lnSpc>
                <a:spcPts val="2500"/>
              </a:lnSpc>
              <a:spcBef>
                <a:spcPct val="0"/>
              </a:spcBef>
            </a:pPr>
            <a:r>
              <a:rPr lang="en-US" sz="2400" b="0" spc="300">
                <a:solidFill>
                  <a:schemeClr val="tx1">
                    <a:lumMod val="50000"/>
                  </a:schemeClr>
                </a:solidFill>
                <a:latin typeface="Arial Bold"/>
                <a:ea typeface="Arial Bold"/>
                <a:cs typeface="Arial Bold"/>
                <a:sym typeface="Arial Bold"/>
              </a:rPr>
              <a:t>EQUAL OPPORTUNITY PROVIDER.</a:t>
            </a:r>
          </a:p>
        </p:txBody>
      </p:sp>
    </p:spTree>
    <p:extLst>
      <p:ext uri="{BB962C8B-B14F-4D97-AF65-F5344CB8AC3E}">
        <p14:creationId xmlns:p14="http://schemas.microsoft.com/office/powerpoint/2010/main" val="2844123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697994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220900517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SD Logos ">
    <p:bg>
      <p:bgPr>
        <a:solidFill>
          <a:srgbClr val="FFFFFF"/>
        </a:solidFill>
        <a:effectLst/>
      </p:bgPr>
    </p:bg>
    <p:spTree>
      <p:nvGrpSpPr>
        <p:cNvPr id="1" name=""/>
        <p:cNvGrpSpPr/>
        <p:nvPr/>
      </p:nvGrpSpPr>
      <p:grpSpPr>
        <a:xfrm>
          <a:off x="0" y="0"/>
          <a:ext cx="0" cy="0"/>
          <a:chOff x="0" y="0"/>
          <a:chExt cx="0" cy="0"/>
        </a:xfrm>
      </p:grpSpPr>
      <p:pic>
        <p:nvPicPr>
          <p:cNvPr id="11" name="NSD Logo - Black and White" descr="A group of black and white logos&#10;&#10;Description automatically generated">
            <a:extLst>
              <a:ext uri="{FF2B5EF4-FFF2-40B4-BE49-F238E27FC236}">
                <a16:creationId xmlns:a16="http://schemas.microsoft.com/office/drawing/2014/main" id="{6C91FA60-3839-DFAD-B55A-6F99F2A8D7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1" y="3733800"/>
            <a:ext cx="3975884" cy="2218612"/>
          </a:xfrm>
          <a:prstGeom prst="rect">
            <a:avLst/>
          </a:prstGeom>
        </p:spPr>
      </p:pic>
      <p:pic>
        <p:nvPicPr>
          <p:cNvPr id="13" name="NSD Logo - Minimal" descr="A group of green and black logos&#10;&#10;Description automatically generated">
            <a:extLst>
              <a:ext uri="{FF2B5EF4-FFF2-40B4-BE49-F238E27FC236}">
                <a16:creationId xmlns:a16="http://schemas.microsoft.com/office/drawing/2014/main" id="{EE6BEC11-A610-20A1-2562-5D00D5B081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5801" y="838200"/>
            <a:ext cx="3962400" cy="2115600"/>
          </a:xfrm>
          <a:prstGeom prst="rect">
            <a:avLst/>
          </a:prstGeom>
        </p:spPr>
      </p:pic>
      <p:pic>
        <p:nvPicPr>
          <p:cNvPr id="3" name="NSD Logo 2025" descr="A group of fruit with letters&#10;&#10;AI-generated content may be incorrect.">
            <a:extLst>
              <a:ext uri="{FF2B5EF4-FFF2-40B4-BE49-F238E27FC236}">
                <a16:creationId xmlns:a16="http://schemas.microsoft.com/office/drawing/2014/main" id="{7218C07D-7F79-130D-48D9-24DD7C06BA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2400" y="1665728"/>
            <a:ext cx="6595885" cy="3526543"/>
          </a:xfrm>
          <a:prstGeom prst="rect">
            <a:avLst/>
          </a:prstGeom>
        </p:spPr>
      </p:pic>
    </p:spTree>
    <p:extLst>
      <p:ext uri="{BB962C8B-B14F-4D97-AF65-F5344CB8AC3E}">
        <p14:creationId xmlns:p14="http://schemas.microsoft.com/office/powerpoint/2010/main" val="169953943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SD Icons">
    <p:bg>
      <p:bgPr>
        <a:solidFill>
          <a:srgbClr val="FFFFFF"/>
        </a:solidFill>
        <a:effectLst/>
      </p:bgPr>
    </p:bg>
    <p:spTree>
      <p:nvGrpSpPr>
        <p:cNvPr id="1" name=""/>
        <p:cNvGrpSpPr/>
        <p:nvPr/>
      </p:nvGrpSpPr>
      <p:grpSpPr>
        <a:xfrm>
          <a:off x="0" y="0"/>
          <a:ext cx="0" cy="0"/>
          <a:chOff x="0" y="0"/>
          <a:chExt cx="0" cy="0"/>
        </a:xfrm>
      </p:grpSpPr>
      <p:pic>
        <p:nvPicPr>
          <p:cNvPr id="7" name="The Leaf - Full" descr="A green and black logo&#10;&#10;Description automatically generated">
            <a:extLst>
              <a:ext uri="{FF2B5EF4-FFF2-40B4-BE49-F238E27FC236}">
                <a16:creationId xmlns:a16="http://schemas.microsoft.com/office/drawing/2014/main" id="{0B76C0A8-D618-3BD9-A43F-530471D70B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1201" y="2527547"/>
            <a:ext cx="4212336" cy="2153190"/>
          </a:xfrm>
          <a:prstGeom prst="rect">
            <a:avLst/>
          </a:prstGeom>
        </p:spPr>
      </p:pic>
      <p:pic>
        <p:nvPicPr>
          <p:cNvPr id="9" name="The Leaf - Flat" descr="A green leaf on a black background&#10;&#10;Description automatically generated">
            <a:extLst>
              <a:ext uri="{FF2B5EF4-FFF2-40B4-BE49-F238E27FC236}">
                <a16:creationId xmlns:a16="http://schemas.microsoft.com/office/drawing/2014/main" id="{EE74A140-4B6C-B89C-4ED8-6A7A86DAE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1201" y="1462577"/>
            <a:ext cx="1621539" cy="832106"/>
          </a:xfrm>
          <a:prstGeom prst="rect">
            <a:avLst/>
          </a:prstGeom>
        </p:spPr>
      </p:pic>
      <p:pic>
        <p:nvPicPr>
          <p:cNvPr id="11" name="The Leaf - Flat White" descr="A white crown on a black background&#10;&#10;Description automatically generated">
            <a:extLst>
              <a:ext uri="{FF2B5EF4-FFF2-40B4-BE49-F238E27FC236}">
                <a16:creationId xmlns:a16="http://schemas.microsoft.com/office/drawing/2014/main" id="{70D6C60D-962C-4B68-855B-D100A1E1E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63927" y="1815784"/>
            <a:ext cx="512065" cy="265177"/>
          </a:xfrm>
          <a:prstGeom prst="rect">
            <a:avLst/>
          </a:prstGeom>
        </p:spPr>
      </p:pic>
      <p:pic>
        <p:nvPicPr>
          <p:cNvPr id="13" name="The Leaf - Outlined" descr="A black and gold crown&#10;&#10;Description automatically generated">
            <a:extLst>
              <a:ext uri="{FF2B5EF4-FFF2-40B4-BE49-F238E27FC236}">
                <a16:creationId xmlns:a16="http://schemas.microsoft.com/office/drawing/2014/main" id="{08DCFBD6-C953-C964-D19D-5DEF893428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64038" y="2552144"/>
            <a:ext cx="688849" cy="359665"/>
          </a:xfrm>
          <a:prstGeom prst="rect">
            <a:avLst/>
          </a:prstGeom>
        </p:spPr>
      </p:pic>
      <p:pic>
        <p:nvPicPr>
          <p:cNvPr id="15" name="The Leaf - Dark Flat" descr="A green leaf on a black background&#10;&#10;Description automatically generated">
            <a:extLst>
              <a:ext uri="{FF2B5EF4-FFF2-40B4-BE49-F238E27FC236}">
                <a16:creationId xmlns:a16="http://schemas.microsoft.com/office/drawing/2014/main" id="{7CDEE7DC-A203-5DF2-5C16-50B3914519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06125" y="2988104"/>
            <a:ext cx="804674" cy="411481"/>
          </a:xfrm>
          <a:prstGeom prst="rect">
            <a:avLst/>
          </a:prstGeom>
        </p:spPr>
      </p:pic>
      <p:pic>
        <p:nvPicPr>
          <p:cNvPr id="6" name="NSD Icon" descr="A yellow circle with black background&#10;&#10;Description automatically generated">
            <a:extLst>
              <a:ext uri="{FF2B5EF4-FFF2-40B4-BE49-F238E27FC236}">
                <a16:creationId xmlns:a16="http://schemas.microsoft.com/office/drawing/2014/main" id="{C5B815EB-B305-B611-8031-C5FF4538C6B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95629" y="3976648"/>
            <a:ext cx="2415170" cy="704089"/>
          </a:xfrm>
          <a:prstGeom prst="rect">
            <a:avLst/>
          </a:prstGeom>
        </p:spPr>
      </p:pic>
      <p:sp>
        <p:nvSpPr>
          <p:cNvPr id="2" name="NSD - The Leaf Icon">
            <a:extLst>
              <a:ext uri="{FF2B5EF4-FFF2-40B4-BE49-F238E27FC236}">
                <a16:creationId xmlns:a16="http://schemas.microsoft.com/office/drawing/2014/main" id="{C076C904-30C4-DF37-55CE-8476E27802EB}"/>
              </a:ext>
            </a:extLst>
          </p:cNvPr>
          <p:cNvSpPr/>
          <p:nvPr userDrawn="1"/>
        </p:nvSpPr>
        <p:spPr>
          <a:xfrm>
            <a:off x="9509753" y="2157256"/>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28310474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1 -  Leaf (NO TEXTS ALLOWED)">
    <p:bg>
      <p:bgPr>
        <a:pattFill prst="dotDmnd">
          <a:fgClr>
            <a:srgbClr val="D6A852"/>
          </a:fgClr>
          <a:bgClr>
            <a:schemeClr val="bg1"/>
          </a:bgClr>
        </a:pattFill>
        <a:effectLst/>
      </p:bgPr>
    </p:bg>
    <p:spTree>
      <p:nvGrpSpPr>
        <p:cNvPr id="1" name=""/>
        <p:cNvGrpSpPr/>
        <p:nvPr/>
      </p:nvGrpSpPr>
      <p:grpSpPr>
        <a:xfrm>
          <a:off x="0" y="0"/>
          <a:ext cx="0" cy="0"/>
          <a:chOff x="0" y="0"/>
          <a:chExt cx="0" cy="0"/>
        </a:xfrm>
      </p:grpSpPr>
      <p:pic>
        <p:nvPicPr>
          <p:cNvPr id="3" name="The Leaf - Full" descr="A green and black logo&#10;&#10;Description automatically generated">
            <a:extLst>
              <a:ext uri="{FF2B5EF4-FFF2-40B4-BE49-F238E27FC236}">
                <a16:creationId xmlns:a16="http://schemas.microsoft.com/office/drawing/2014/main" id="{EF0EC2A5-EA5B-8C04-CB40-31BFAE624C9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264075" y="2895600"/>
            <a:ext cx="1663850" cy="850500"/>
          </a:xfrm>
          <a:prstGeom prst="rect">
            <a:avLst/>
          </a:prstGeom>
        </p:spPr>
      </p:pic>
    </p:spTree>
    <p:extLst>
      <p:ext uri="{BB962C8B-B14F-4D97-AF65-F5344CB8AC3E}">
        <p14:creationId xmlns:p14="http://schemas.microsoft.com/office/powerpoint/2010/main" val="425465087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2 - Core (NO TEXTS ALLOWED)">
    <p:bg>
      <p:bgPr>
        <a:pattFill prst="pct90">
          <a:fgClr>
            <a:srgbClr val="D6A852"/>
          </a:fgClr>
          <a:bgClr>
            <a:schemeClr val="bg1"/>
          </a:bgClr>
        </a:pattFill>
        <a:effectLst/>
      </p:bgPr>
    </p:bg>
    <p:spTree>
      <p:nvGrpSpPr>
        <p:cNvPr id="1" name=""/>
        <p:cNvGrpSpPr/>
        <p:nvPr/>
      </p:nvGrpSpPr>
      <p:grpSpPr>
        <a:xfrm>
          <a:off x="0" y="0"/>
          <a:ext cx="0" cy="0"/>
          <a:chOff x="0" y="0"/>
          <a:chExt cx="0" cy="0"/>
        </a:xfrm>
      </p:grpSpPr>
      <p:pic>
        <p:nvPicPr>
          <p:cNvPr id="4" name="The Leaf - Dark Flat" descr="A green leaf on a black background&#10;&#10;Description automatically generated">
            <a:extLst>
              <a:ext uri="{FF2B5EF4-FFF2-40B4-BE49-F238E27FC236}">
                <a16:creationId xmlns:a16="http://schemas.microsoft.com/office/drawing/2014/main" id="{2809367F-2DAF-3446-26B0-12BB271DDDD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18988948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Slide 3 - Carrot (NO TEXTS ALLOWED)">
    <p:bg>
      <p:bgPr>
        <a:pattFill prst="pct90">
          <a:fgClr>
            <a:schemeClr val="accent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28FBAD9F-CC81-2FD3-64DE-B4475AEEA6C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297969699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4 - Avocado (NO TEXTS ALLOWED)">
    <p:bg>
      <p:bgPr>
        <a:pattFill prst="pct90">
          <a:fgClr>
            <a:schemeClr val="accent5"/>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F160BC23-DDCE-914F-802F-0D2CE05D942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6644444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subtitle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10" name="Text Placeholder 2">
            <a:extLst>
              <a:ext uri="{FF2B5EF4-FFF2-40B4-BE49-F238E27FC236}">
                <a16:creationId xmlns:a16="http://schemas.microsoft.com/office/drawing/2014/main" id="{C08D16D6-1D8C-F5F8-406B-145101EF4C17}"/>
              </a:ext>
            </a:extLst>
          </p:cNvPr>
          <p:cNvSpPr>
            <a:spLocks noGrp="1" noRot="1" noMove="1" noResize="1" noEditPoints="1" noAdjustHandles="1" noChangeArrowheads="1" noChangeShapeType="1"/>
          </p:cNvSpPr>
          <p:nvPr>
            <p:ph type="body" idx="1"/>
          </p:nvPr>
        </p:nvSpPr>
        <p:spPr>
          <a:xfrm>
            <a:off x="831850" y="3758637"/>
            <a:ext cx="10515600" cy="701675"/>
          </a:xfrm>
        </p:spPr>
        <p:txBody>
          <a:bodyPr anchor="ctr">
            <a:normAutofit/>
          </a:bodyPr>
          <a:lstStyle>
            <a:lvl1pPr marL="0" indent="0" algn="ctr">
              <a:buNone/>
              <a:defRPr lang="en-US" sz="2400" spc="300" smtClean="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992000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4 - Strawberry (NO TEXTS ALLOWED)">
    <p:bg>
      <p:bgPr>
        <a:pattFill prst="pct90">
          <a:fgClr>
            <a:schemeClr val="tx2"/>
          </a:fgClr>
          <a:bgClr>
            <a:schemeClr val="bg1"/>
          </a:bgClr>
        </a:pattFill>
        <a:effectLst/>
      </p:bgPr>
    </p:bg>
    <p:spTree>
      <p:nvGrpSpPr>
        <p:cNvPr id="1" name=""/>
        <p:cNvGrpSpPr/>
        <p:nvPr/>
      </p:nvGrpSpPr>
      <p:grpSpPr>
        <a:xfrm>
          <a:off x="0" y="0"/>
          <a:ext cx="0" cy="0"/>
          <a:chOff x="0" y="0"/>
          <a:chExt cx="0" cy="0"/>
        </a:xfrm>
      </p:grpSpPr>
      <p:pic>
        <p:nvPicPr>
          <p:cNvPr id="2" name="The Leaf - Dark Flat" descr="A green leaf on a black background&#10;&#10;Description automatically generated">
            <a:extLst>
              <a:ext uri="{FF2B5EF4-FFF2-40B4-BE49-F238E27FC236}">
                <a16:creationId xmlns:a16="http://schemas.microsoft.com/office/drawing/2014/main" id="{8A7CBCF1-2383-6717-32DE-5EE6FAB8588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5693663" y="3223259"/>
            <a:ext cx="804674" cy="411481"/>
          </a:xfrm>
          <a:prstGeom prst="rect">
            <a:avLst/>
          </a:prstGeom>
        </p:spPr>
      </p:pic>
    </p:spTree>
    <p:extLst>
      <p:ext uri="{BB962C8B-B14F-4D97-AF65-F5344CB8AC3E}">
        <p14:creationId xmlns:p14="http://schemas.microsoft.com/office/powerpoint/2010/main" val="38784441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09250" cy="1902849"/>
          </a:xfrm>
        </p:spPr>
        <p:txBody>
          <a:bodyPr anchor="b"/>
          <a:lstStyle>
            <a:lvl1pPr algn="ctr">
              <a:defRPr lang="en-US" dirty="0"/>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7BB0FFC7-4B56-485A-314A-62031F3CCA5E}"/>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3654825012"/>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Shield Gree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B62C3-BECD-CDC2-E1E8-A6FAD774B845}"/>
              </a:ext>
            </a:extLst>
          </p:cNvPr>
          <p:cNvSpPr>
            <a:spLocks noGrp="1" noRot="1" noMove="1" noResize="1" noEditPoints="1" noAdjustHandles="1" noChangeArrowheads="1" noChangeShapeType="1"/>
          </p:cNvSpPr>
          <p:nvPr>
            <p:ph type="title"/>
          </p:nvPr>
        </p:nvSpPr>
        <p:spPr>
          <a:xfrm>
            <a:off x="838200" y="1828800"/>
            <a:ext cx="10515600" cy="1902849"/>
          </a:xfrm>
        </p:spPr>
        <p:txBody>
          <a:bodyPr anchor="b"/>
          <a:lstStyle>
            <a:lvl1pPr algn="ctr">
              <a:defRPr lang="en-US" dirty="0">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4769FB76-EBE9-5B8E-F138-DF97B2740E98}"/>
              </a:ext>
            </a:extLst>
          </p:cNvPr>
          <p:cNvCxnSpPr>
            <a:cxnSpLocks noGrp="1" noRot="1" noMove="1" noResize="1" noEditPoints="1" noAdjustHandles="1" noChangeArrowheads="1" noChangeShapeType="1"/>
          </p:cNvCxnSpPr>
          <p:nvPr userDrawn="1"/>
        </p:nvCxnSpPr>
        <p:spPr>
          <a:xfrm>
            <a:off x="838200" y="3758637"/>
            <a:ext cx="10515600" cy="0"/>
          </a:xfrm>
          <a:prstGeom prst="line">
            <a:avLst/>
          </a:prstGeom>
          <a:ln w="9525">
            <a:solidFill>
              <a:schemeClr val="bg1"/>
            </a:solidFill>
          </a:ln>
        </p:spPr>
        <p:style>
          <a:lnRef idx="2">
            <a:schemeClr val="dk1"/>
          </a:lnRef>
          <a:fillRef idx="0">
            <a:schemeClr val="dk1"/>
          </a:fillRef>
          <a:effectRef idx="1">
            <a:schemeClr val="dk1"/>
          </a:effectRef>
          <a:fontRef idx="minor">
            <a:schemeClr val="tx1"/>
          </a:fontRef>
        </p:style>
      </p:cxnSp>
      <p:sp>
        <p:nvSpPr>
          <p:cNvPr id="9" name="NSD - The Leaf Icon">
            <a:extLst>
              <a:ext uri="{FF2B5EF4-FFF2-40B4-BE49-F238E27FC236}">
                <a16:creationId xmlns:a16="http://schemas.microsoft.com/office/drawing/2014/main" id="{C1F54B17-6A85-BD02-5474-D18BEDFDDF68}"/>
              </a:ext>
            </a:extLst>
          </p:cNvPr>
          <p:cNvSpPr>
            <a:spLocks noGrp="1" noRot="1" noMove="1" noResize="1" noEditPoints="1" noAdjustHandles="1" noChangeArrowheads="1" noChangeShapeType="1"/>
          </p:cNvSpPr>
          <p:nvPr userDrawn="1"/>
        </p:nvSpPr>
        <p:spPr>
          <a:xfrm>
            <a:off x="5785791" y="5389640"/>
            <a:ext cx="620417" cy="318593"/>
          </a:xfrm>
          <a:custGeom>
            <a:avLst/>
            <a:gdLst/>
            <a:ahLst/>
            <a:cxnLst/>
            <a:rect l="l" t="t" r="r" b="b"/>
            <a:pathLst>
              <a:path w="728769" h="374233">
                <a:moveTo>
                  <a:pt x="0" y="0"/>
                </a:moveTo>
                <a:lnTo>
                  <a:pt x="728770" y="0"/>
                </a:lnTo>
                <a:lnTo>
                  <a:pt x="728770" y="374232"/>
                </a:lnTo>
                <a:lnTo>
                  <a:pt x="0" y="374232"/>
                </a:lnTo>
                <a:lnTo>
                  <a:pt x="0" y="0"/>
                </a:lnTo>
                <a:close/>
              </a:path>
            </a:pathLst>
          </a:custGeom>
          <a:blipFill>
            <a:blip r:embed="rId2"/>
            <a:stretch>
              <a:fillRect/>
            </a:stretch>
          </a:blipFill>
        </p:spPr>
        <p:txBody>
          <a:bodyPr/>
          <a:lstStyle/>
          <a:p>
            <a:endParaRPr lang="en-US"/>
          </a:p>
        </p:txBody>
      </p:sp>
      <p:sp>
        <p:nvSpPr>
          <p:cNvPr id="5" name="Footer Placeholder 4">
            <a:extLst>
              <a:ext uri="{FF2B5EF4-FFF2-40B4-BE49-F238E27FC236}">
                <a16:creationId xmlns:a16="http://schemas.microsoft.com/office/drawing/2014/main" id="{E1116487-009B-9E63-2520-63BE598BE4FB}"/>
              </a:ext>
            </a:extLst>
          </p:cNvPr>
          <p:cNvSpPr>
            <a:spLocks noGrp="1" noRot="1" noMove="1" noResize="1" noEditPoints="1" noAdjustHandles="1" noChangeArrowheads="1" noChangeShapeType="1"/>
          </p:cNvSpPr>
          <p:nvPr>
            <p:ph type="ftr" sz="quarter" idx="11"/>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674743743"/>
      </p:ext>
    </p:extLst>
  </p:cSld>
  <p:clrMapOvr>
    <a:masterClrMapping/>
  </p:clrMapOvr>
  <p:extLst>
    <p:ext uri="{DCECCB84-F9BA-43D5-87BE-67443E8EF086}">
      <p15:sldGuideLst xmlns:p15="http://schemas.microsoft.com/office/powerpoint/2012/main">
        <p15:guide id="1" orient="horz"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tx1">
                    <a:lumMod val="50000"/>
                  </a:schemeClr>
                </a:solidFill>
              </a:defRPr>
            </a:lvl1pPr>
            <a:lvl2pPr>
              <a:defRPr sz="28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
        <p:nvSpPr>
          <p:cNvPr id="8" name="Footer Placeholder 7">
            <a:extLst>
              <a:ext uri="{FF2B5EF4-FFF2-40B4-BE49-F238E27FC236}">
                <a16:creationId xmlns:a16="http://schemas.microsoft.com/office/drawing/2014/main" id="{01C21D8D-BFC0-AD45-4132-3E20901E3A20}"/>
              </a:ext>
            </a:extLst>
          </p:cNvPr>
          <p:cNvSpPr>
            <a:spLocks noGrp="1" noRot="1" noMove="1" noResize="1" noEditPoints="1" noAdjustHandles="1" noChangeArrowheads="1" noChangeShapeType="1"/>
          </p:cNvSpPr>
          <p:nvPr>
            <p:ph type="ftr" sz="quarter" idx="11"/>
          </p:nvPr>
        </p:nvSpPr>
        <p:spPr/>
        <p:txBody>
          <a:bodyPr/>
          <a:lstStyle/>
          <a:p>
            <a:endParaRPr lang="en-US"/>
          </a:p>
        </p:txBody>
      </p:sp>
    </p:spTree>
    <p:extLst>
      <p:ext uri="{BB962C8B-B14F-4D97-AF65-F5344CB8AC3E}">
        <p14:creationId xmlns:p14="http://schemas.microsoft.com/office/powerpoint/2010/main" val="28084904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tx1">
                    <a:lumMod val="50000"/>
                  </a:schemeClr>
                </a:solidFill>
              </a:defRPr>
            </a:lvl1pPr>
            <a:lvl2pPr>
              <a:defRPr sz="2400">
                <a:solidFill>
                  <a:schemeClr val="tx1">
                    <a:lumMod val="50000"/>
                  </a:schemeClr>
                </a:solidFill>
              </a:defRPr>
            </a:lvl2pPr>
            <a:lvl3pPr>
              <a:defRPr sz="2400">
                <a:solidFill>
                  <a:schemeClr val="tx1">
                    <a:lumMod val="50000"/>
                  </a:schemeClr>
                </a:solidFill>
              </a:defRPr>
            </a:lvl3pPr>
            <a:lvl4pPr>
              <a:defRPr sz="2400">
                <a:solidFill>
                  <a:schemeClr val="tx1">
                    <a:lumMod val="50000"/>
                  </a:schemeClr>
                </a:solidFill>
              </a:defRPr>
            </a:lvl4pPr>
            <a:lvl5pPr>
              <a:defRPr sz="240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319554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een BG - Title and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E474-ACC8-66C0-2074-D2FA05051AFA}"/>
              </a:ext>
            </a:extLst>
          </p:cNvPr>
          <p:cNvSpPr>
            <a:spLocks noGrp="1" noRot="1" noMove="1" noResize="1" noEditPoints="1" noAdjustHandles="1" noChangeArrowheads="1" noChangeShapeType="1"/>
          </p:cNvSpPr>
          <p:nvPr>
            <p:ph type="title"/>
          </p:nvPr>
        </p:nvSpPr>
        <p:spPr>
          <a:xfrm>
            <a:off x="838200" y="685800"/>
            <a:ext cx="10515600" cy="990600"/>
          </a:xfrm>
        </p:spPr>
        <p:txBody>
          <a:bodyPr/>
          <a:lstStyle>
            <a:lvl1pPr>
              <a:defRPr>
                <a:solidFill>
                  <a:schemeClr val="bg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DF4FBB5-60D6-D53D-4891-0CBBB63BA94C}"/>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72651AFE-B010-AB88-8A1D-0FB341BCB64C}"/>
              </a:ext>
            </a:extLst>
          </p:cNvPr>
          <p:cNvSpPr>
            <a:spLocks noGrp="1" noRot="1" noMove="1" noResize="1" noEditPoints="1" noAdjustHandles="1" noChangeArrowheads="1" noChangeShapeType="1"/>
          </p:cNvSpPr>
          <p:nvPr>
            <p:ph idx="1"/>
          </p:nvPr>
        </p:nvSpPr>
        <p:spPr>
          <a:xfrm>
            <a:off x="838200" y="1825625"/>
            <a:ext cx="10515600" cy="4035421"/>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B5D762-7A3C-B1E8-F1E2-94127384BF81}"/>
              </a:ext>
            </a:extLst>
          </p:cNvPr>
          <p:cNvSpPr>
            <a:spLocks noGrp="1"/>
          </p:cNvSpPr>
          <p:nvPr>
            <p:ph type="ftr" sz="quarter" idx="11"/>
          </p:nvPr>
        </p:nvSpPr>
        <p:spPr/>
        <p:txBody>
          <a:bodyPr/>
          <a:lstStyle/>
          <a:p>
            <a:endParaRPr lang="en-US"/>
          </a:p>
        </p:txBody>
      </p:sp>
      <p:pic>
        <p:nvPicPr>
          <p:cNvPr id="10" name="NSD Icon" descr="A yellow circle with black background&#10;&#10;Description automatically generated">
            <a:extLst>
              <a:ext uri="{FF2B5EF4-FFF2-40B4-BE49-F238E27FC236}">
                <a16:creationId xmlns:a16="http://schemas.microsoft.com/office/drawing/2014/main" id="{ADBAA340-04CA-107C-4C56-D5333B794AC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4844321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G - Two Content">
    <p:bg>
      <p:bgPr>
        <a:solidFill>
          <a:srgbClr val="2D46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D12-9022-D40D-53DD-5633DA4FF4B8}"/>
              </a:ext>
            </a:extLst>
          </p:cNvPr>
          <p:cNvSpPr>
            <a:spLocks noGrp="1" noRot="1" noMove="1" noResize="1" noEditPoints="1" noAdjustHandles="1" noChangeArrowheads="1" noChangeShapeType="1"/>
          </p:cNvSpPr>
          <p:nvPr>
            <p:ph type="title"/>
          </p:nvPr>
        </p:nvSpPr>
        <p:spPr/>
        <p:txBody>
          <a:bodyPr/>
          <a:lstStyle>
            <a:lvl1pPr>
              <a:defRPr>
                <a:solidFill>
                  <a:schemeClr val="bg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1A79C435-9FAB-597C-4FF2-133840B72181}"/>
              </a:ext>
            </a:extLst>
          </p:cNvPr>
          <p:cNvCxnSpPr>
            <a:cxnSpLocks noGrp="1" noRot="1" noMove="1" noResize="1" noEditPoints="1" noAdjustHandles="1" noChangeArrowheads="1" noChangeShapeType="1"/>
          </p:cNvCxnSpPr>
          <p:nvPr userDrawn="1"/>
        </p:nvCxnSpPr>
        <p:spPr>
          <a:xfrm>
            <a:off x="838200" y="1752600"/>
            <a:ext cx="10515600" cy="0"/>
          </a:xfrm>
          <a:prstGeom prst="line">
            <a:avLst/>
          </a:prstGeom>
          <a:ln w="9525"/>
        </p:spPr>
        <p:style>
          <a:lnRef idx="2">
            <a:schemeClr val="dk1"/>
          </a:lnRef>
          <a:fillRef idx="0">
            <a:schemeClr val="dk1"/>
          </a:fillRef>
          <a:effectRef idx="1">
            <a:schemeClr val="dk1"/>
          </a:effectRef>
          <a:fontRef idx="minor">
            <a:schemeClr val="tx1"/>
          </a:fontRef>
        </p:style>
      </p:cxnSp>
      <p:sp>
        <p:nvSpPr>
          <p:cNvPr id="3" name="Content Placeholder 1">
            <a:extLst>
              <a:ext uri="{FF2B5EF4-FFF2-40B4-BE49-F238E27FC236}">
                <a16:creationId xmlns:a16="http://schemas.microsoft.com/office/drawing/2014/main" id="{90793ED9-6188-54EF-D129-EEC9C8A03A1A}"/>
              </a:ext>
            </a:extLst>
          </p:cNvPr>
          <p:cNvSpPr>
            <a:spLocks noGrp="1" noRot="1" noMove="1" noResize="1" noEditPoints="1" noAdjustHandles="1" noChangeArrowheads="1" noChangeShapeType="1"/>
          </p:cNvSpPr>
          <p:nvPr>
            <p:ph sz="half" idx="1"/>
          </p:nvPr>
        </p:nvSpPr>
        <p:spPr>
          <a:xfrm>
            <a:off x="838200" y="1825625"/>
            <a:ext cx="5181600" cy="4035422"/>
          </a:xfrm>
        </p:spPr>
        <p:txBody>
          <a:bodyPr/>
          <a:lstStyle>
            <a:lvl1pPr>
              <a:defRPr>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D01CE3-6B14-4EE4-9368-0FC5999444F8}"/>
              </a:ext>
            </a:extLst>
          </p:cNvPr>
          <p:cNvSpPr>
            <a:spLocks noGrp="1" noRot="1" noMove="1" noResize="1" noEditPoints="1" noAdjustHandles="1" noChangeArrowheads="1" noChangeShapeType="1"/>
          </p:cNvSpPr>
          <p:nvPr>
            <p:ph sz="half" idx="13"/>
          </p:nvPr>
        </p:nvSpPr>
        <p:spPr>
          <a:xfrm>
            <a:off x="6172202" y="1825625"/>
            <a:ext cx="5181600" cy="4035422"/>
          </a:xfrm>
        </p:spPr>
        <p:txBody>
          <a:bodyPr/>
          <a:lstStyle>
            <a:lvl1pPr>
              <a:defRPr>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3DB587-F69A-03AF-A1E7-C639FF2B85A5}"/>
              </a:ext>
            </a:extLst>
          </p:cNvPr>
          <p:cNvSpPr>
            <a:spLocks noGrp="1" noRot="1" noMove="1" noResize="1" noEditPoints="1" noAdjustHandles="1" noChangeArrowheads="1" noChangeShapeType="1"/>
          </p:cNvSpPr>
          <p:nvPr>
            <p:ph type="ftr" sz="quarter" idx="11"/>
          </p:nvPr>
        </p:nvSpPr>
        <p:spPr/>
        <p:txBody>
          <a:bodyPr/>
          <a:lstStyle/>
          <a:p>
            <a:endParaRPr lang="en-US"/>
          </a:p>
        </p:txBody>
      </p:sp>
      <p:pic>
        <p:nvPicPr>
          <p:cNvPr id="4" name="NSD Icon" descr="A yellow circle with black background&#10;&#10;Description automatically generated">
            <a:extLst>
              <a:ext uri="{FF2B5EF4-FFF2-40B4-BE49-F238E27FC236}">
                <a16:creationId xmlns:a16="http://schemas.microsoft.com/office/drawing/2014/main" id="{A9986BE0-F3C4-45F3-AC08-76361FD3CBF8}"/>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450054"/>
            <a:ext cx="609602" cy="177716"/>
          </a:xfrm>
          <a:prstGeom prst="rect">
            <a:avLst/>
          </a:prstGeom>
        </p:spPr>
      </p:pic>
    </p:spTree>
    <p:extLst>
      <p:ext uri="{BB962C8B-B14F-4D97-AF65-F5344CB8AC3E}">
        <p14:creationId xmlns:p14="http://schemas.microsoft.com/office/powerpoint/2010/main" val="10626904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5216-D0DF-AEFF-B0AB-B2A99489364A}"/>
              </a:ext>
            </a:extLst>
          </p:cNvPr>
          <p:cNvSpPr>
            <a:spLocks noGrp="1"/>
          </p:cNvSpPr>
          <p:nvPr>
            <p:ph type="title"/>
          </p:nvPr>
        </p:nvSpPr>
        <p:spPr>
          <a:xfrm>
            <a:off x="838200" y="685800"/>
            <a:ext cx="10515600" cy="990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BEAB82-89A5-BDF4-6434-E8D42D2ECD76}"/>
              </a:ext>
            </a:extLst>
          </p:cNvPr>
          <p:cNvSpPr>
            <a:spLocks noGrp="1" noRot="1" noMove="1" noResize="1" noEditPoints="1" noAdjustHandles="1" noChangeArrowheads="1" noChangeShapeType="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520B664-7D3A-AF00-CF90-749171B6975D}"/>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j-lt"/>
              </a:defRPr>
            </a:lvl1pPr>
          </a:lstStyle>
          <a:p>
            <a:endParaRPr lang="en-US"/>
          </a:p>
        </p:txBody>
      </p:sp>
    </p:spTree>
    <p:extLst>
      <p:ext uri="{BB962C8B-B14F-4D97-AF65-F5344CB8AC3E}">
        <p14:creationId xmlns:p14="http://schemas.microsoft.com/office/powerpoint/2010/main" val="364394787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81" r:id="rId4"/>
    <p:sldLayoutId id="2147483682" r:id="rId5"/>
    <p:sldLayoutId id="2147483650" r:id="rId6"/>
    <p:sldLayoutId id="2147483652" r:id="rId7"/>
    <p:sldLayoutId id="2147483683" r:id="rId8"/>
    <p:sldLayoutId id="2147483684" r:id="rId9"/>
    <p:sldLayoutId id="2147483653" r:id="rId10"/>
    <p:sldLayoutId id="2147483680" r:id="rId11"/>
    <p:sldLayoutId id="2147483679" r:id="rId12"/>
    <p:sldLayoutId id="2147483664" r:id="rId13"/>
    <p:sldLayoutId id="2147483663" r:id="rId14"/>
    <p:sldLayoutId id="2147483657" r:id="rId15"/>
    <p:sldLayoutId id="2147483656" r:id="rId16"/>
    <p:sldLayoutId id="2147483665" r:id="rId17"/>
    <p:sldLayoutId id="2147483655" r:id="rId18"/>
    <p:sldLayoutId id="2147483673" r:id="rId19"/>
    <p:sldLayoutId id="2147483658" r:id="rId20"/>
    <p:sldLayoutId id="2147483660" r:id="rId21"/>
    <p:sldLayoutId id="2147483710" r:id="rId22"/>
    <p:sldLayoutId id="2147483711" r:id="rId23"/>
  </p:sldLayoutIdLst>
  <p:txStyles>
    <p:titleStyle>
      <a:lvl1pPr algn="l" defTabSz="914400" rtl="0" eaLnBrk="1" latinLnBrk="0" hangingPunct="1">
        <a:lnSpc>
          <a:spcPct val="90000"/>
        </a:lnSpc>
        <a:spcBef>
          <a:spcPct val="0"/>
        </a:spcBef>
        <a:buNone/>
        <a:defRPr lang="en-US" sz="4400" kern="1200" dirty="0">
          <a:solidFill>
            <a:srgbClr val="2D4641"/>
          </a:solidFill>
          <a:latin typeface="+mj-lt"/>
          <a:ea typeface="+mj-ea"/>
          <a:cs typeface="+mj-cs"/>
        </a:defRPr>
      </a:lvl1pPr>
    </p:titleStyle>
    <p:bodyStyle>
      <a:lvl1pPr marL="228600" indent="-228600" algn="l" defTabSz="914400" rtl="0" eaLnBrk="1" latinLnBrk="0" hangingPunct="1">
        <a:lnSpc>
          <a:spcPct val="100000"/>
        </a:lnSpc>
        <a:spcBef>
          <a:spcPts val="800"/>
        </a:spcBef>
        <a:spcAft>
          <a:spcPts val="800"/>
        </a:spcAft>
        <a:buFont typeface="Arial" panose="020B0604020202020204" pitchFamily="34" charset="0"/>
        <a:buChar char="•"/>
        <a:defRPr sz="3200" kern="1200">
          <a:solidFill>
            <a:schemeClr val="tx1">
              <a:lumMod val="50000"/>
            </a:schemeClr>
          </a:solidFill>
          <a:latin typeface="+mj-lt"/>
          <a:ea typeface="+mn-ea"/>
          <a:cs typeface="+mn-cs"/>
        </a:defRPr>
      </a:lvl1pPr>
      <a:lvl2pPr marL="685800" indent="-228600" algn="l" defTabSz="914400" rtl="0" eaLnBrk="1" latinLnBrk="0" hangingPunct="1">
        <a:lnSpc>
          <a:spcPct val="100000"/>
        </a:lnSpc>
        <a:spcBef>
          <a:spcPts val="800"/>
        </a:spcBef>
        <a:spcAft>
          <a:spcPts val="800"/>
        </a:spcAft>
        <a:buFont typeface="Courier New" panose="02070309020205020404" pitchFamily="49" charset="0"/>
        <a:buChar char="o"/>
        <a:defRPr sz="2800" kern="1200">
          <a:solidFill>
            <a:schemeClr val="tx1">
              <a:lumMod val="50000"/>
            </a:schemeClr>
          </a:solidFill>
          <a:latin typeface="+mj-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3" orient="horz" pos="1152" userDrawn="1">
          <p15:clr>
            <a:srgbClr val="F26B43"/>
          </p15:clr>
        </p15:guide>
        <p15:guide id="4" orient="horz" pos="432" userDrawn="1">
          <p15:clr>
            <a:srgbClr val="F26B43"/>
          </p15:clr>
        </p15:guide>
        <p15:guide id="5" pos="528" userDrawn="1">
          <p15:clr>
            <a:srgbClr val="F26B43"/>
          </p15:clr>
        </p15:guide>
        <p15:guide id="6" pos="7152" userDrawn="1">
          <p15:clr>
            <a:srgbClr val="F26B43"/>
          </p15:clr>
        </p15:guide>
        <p15:guide id="7" orient="horz" pos="10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FFFFFF"/>
          </a:fgClr>
          <a:bgClr>
            <a:srgbClr val="2D464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4330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4" r:id="rId3"/>
    <p:sldLayoutId id="2147483678" r:id="rId4"/>
    <p:sldLayoutId id="2147483675" r:id="rId5"/>
    <p:sldLayoutId id="2147483676" r:id="rId6"/>
    <p:sldLayoutId id="214748367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NSDProcurementReview@cde.ca.gov"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ls/nu/lr/"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re/mo/cameals.asp"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cde.ca.gov/ds/sh/sn/summersites25.as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ca.gov/ls/nu/sn/timetoeat.asp"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fooddistribution@cde.ca.gov"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pic.org/blog/west-contra-costas-summer-meal-programs-provide-food-and-communit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mailto:surveys@cde.ca.gov"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NSDLearning@cde.ca.gov"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747-1076-722E-577D-2CF7AD40B5A7}"/>
              </a:ext>
            </a:extLst>
          </p:cNvPr>
          <p:cNvSpPr>
            <a:spLocks noGrp="1" noRot="1" noMove="1" noResize="1" noEditPoints="1" noAdjustHandles="1" noChangeArrowheads="1" noChangeShapeType="1"/>
          </p:cNvSpPr>
          <p:nvPr>
            <p:ph type="title"/>
          </p:nvPr>
        </p:nvSpPr>
        <p:spPr/>
        <p:txBody>
          <a:bodyPr>
            <a:normAutofit/>
          </a:bodyPr>
          <a:lstStyle/>
          <a:p>
            <a:r>
              <a:rPr lang="en-US" sz="5000" b="1" dirty="0"/>
              <a:t>Tuesday @ 2 School Nutrition </a:t>
            </a:r>
            <a:br>
              <a:rPr lang="en-US" sz="5000" b="1" dirty="0"/>
            </a:br>
            <a:r>
              <a:rPr lang="en-US" sz="5000" b="1" dirty="0"/>
              <a:t>Town Hall</a:t>
            </a:r>
          </a:p>
        </p:txBody>
      </p:sp>
      <p:sp>
        <p:nvSpPr>
          <p:cNvPr id="3" name="Subtitle 2">
            <a:extLst>
              <a:ext uri="{FF2B5EF4-FFF2-40B4-BE49-F238E27FC236}">
                <a16:creationId xmlns:a16="http://schemas.microsoft.com/office/drawing/2014/main" id="{2EF0062E-C379-BAD9-1ABC-AA0B93FECA00}"/>
              </a:ext>
            </a:extLst>
          </p:cNvPr>
          <p:cNvSpPr>
            <a:spLocks noGrp="1" noRot="1" noMove="1" noResize="1" noEditPoints="1" noAdjustHandles="1" noChangeArrowheads="1" noChangeShapeType="1"/>
          </p:cNvSpPr>
          <p:nvPr>
            <p:ph type="body" idx="1"/>
          </p:nvPr>
        </p:nvSpPr>
        <p:spPr/>
        <p:txBody>
          <a:bodyPr>
            <a:normAutofit fontScale="25000" lnSpcReduction="20000"/>
          </a:bodyPr>
          <a:lstStyle/>
          <a:p>
            <a:pPr>
              <a:lnSpc>
                <a:spcPct val="120000"/>
              </a:lnSpc>
              <a:spcBef>
                <a:spcPts val="0"/>
              </a:spcBef>
              <a:spcAft>
                <a:spcPts val="0"/>
              </a:spcAft>
            </a:pPr>
            <a:endParaRPr lang="en-US" dirty="0"/>
          </a:p>
          <a:p>
            <a:pPr>
              <a:lnSpc>
                <a:spcPct val="120000"/>
              </a:lnSpc>
              <a:spcBef>
                <a:spcPts val="0"/>
              </a:spcBef>
              <a:spcAft>
                <a:spcPts val="0"/>
              </a:spcAft>
            </a:pPr>
            <a:r>
              <a:rPr lang="en-US" sz="9600" dirty="0">
                <a:solidFill>
                  <a:srgbClr val="2D4641"/>
                </a:solidFill>
              </a:rPr>
              <a:t>June 24, 2025</a:t>
            </a:r>
          </a:p>
          <a:p>
            <a:pPr>
              <a:lnSpc>
                <a:spcPct val="120000"/>
              </a:lnSpc>
              <a:spcBef>
                <a:spcPts val="0"/>
              </a:spcBef>
              <a:spcAft>
                <a:spcPts val="0"/>
              </a:spcAft>
            </a:pPr>
            <a:r>
              <a:rPr lang="en-US" sz="9600" dirty="0">
                <a:solidFill>
                  <a:srgbClr val="2D4641"/>
                </a:solidFill>
              </a:rPr>
              <a:t>Opportunities for All Branch (OFAB)</a:t>
            </a:r>
          </a:p>
          <a:p>
            <a:pPr>
              <a:lnSpc>
                <a:spcPct val="120000"/>
              </a:lnSpc>
              <a:spcBef>
                <a:spcPts val="0"/>
              </a:spcBef>
              <a:spcAft>
                <a:spcPts val="0"/>
              </a:spcAft>
            </a:pPr>
            <a:r>
              <a:rPr lang="en-US" sz="9600" dirty="0">
                <a:solidFill>
                  <a:srgbClr val="2D4641"/>
                </a:solidFill>
              </a:rPr>
              <a:t>California Department of Education (CDE)</a:t>
            </a:r>
          </a:p>
        </p:txBody>
      </p:sp>
    </p:spTree>
    <p:extLst>
      <p:ext uri="{BB962C8B-B14F-4D97-AF65-F5344CB8AC3E}">
        <p14:creationId xmlns:p14="http://schemas.microsoft.com/office/powerpoint/2010/main" val="243422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BF49-29C7-A0CB-D471-C49C2DFBEF90}"/>
              </a:ext>
            </a:extLst>
          </p:cNvPr>
          <p:cNvSpPr>
            <a:spLocks noGrp="1"/>
          </p:cNvSpPr>
          <p:nvPr>
            <p:ph type="title"/>
          </p:nvPr>
        </p:nvSpPr>
        <p:spPr>
          <a:xfrm>
            <a:off x="838199" y="835025"/>
            <a:ext cx="11605592" cy="990600"/>
          </a:xfrm>
        </p:spPr>
        <p:txBody>
          <a:bodyPr>
            <a:normAutofit fontScale="90000"/>
          </a:bodyPr>
          <a:lstStyle/>
          <a:p>
            <a:r>
              <a:rPr lang="en-US" dirty="0">
                <a:cs typeface="Arial"/>
              </a:rPr>
              <a:t>Updates to National School Lunch Program (NSLP) Afterschool Snacks </a:t>
            </a:r>
            <a:br>
              <a:rPr lang="en-US" dirty="0">
                <a:cs typeface="Arial"/>
              </a:rPr>
            </a:br>
            <a:r>
              <a:rPr lang="en-US" dirty="0">
                <a:cs typeface="Arial"/>
              </a:rPr>
              <a:t>Effective July 1, 2025 (1)</a:t>
            </a:r>
            <a:endParaRPr lang="en-US" dirty="0"/>
          </a:p>
        </p:txBody>
      </p:sp>
      <p:sp>
        <p:nvSpPr>
          <p:cNvPr id="3" name="Content Placeholder 2">
            <a:extLst>
              <a:ext uri="{FF2B5EF4-FFF2-40B4-BE49-F238E27FC236}">
                <a16:creationId xmlns:a16="http://schemas.microsoft.com/office/drawing/2014/main" id="{07205599-6D83-4A04-75C2-0B3EEFCA06E7}"/>
              </a:ext>
            </a:extLst>
          </p:cNvPr>
          <p:cNvSpPr>
            <a:spLocks noGrp="1"/>
          </p:cNvSpPr>
          <p:nvPr>
            <p:ph idx="1"/>
          </p:nvPr>
        </p:nvSpPr>
        <p:spPr>
          <a:xfrm>
            <a:off x="838199" y="1825625"/>
            <a:ext cx="10704443" cy="4535418"/>
          </a:xfrm>
        </p:spPr>
        <p:txBody>
          <a:bodyPr>
            <a:noAutofit/>
          </a:bodyPr>
          <a:lstStyle/>
          <a:p>
            <a:pPr marL="0" indent="0">
              <a:spcBef>
                <a:spcPts val="600"/>
              </a:spcBef>
              <a:spcAft>
                <a:spcPts val="600"/>
              </a:spcAft>
              <a:buNone/>
            </a:pPr>
            <a:r>
              <a:rPr lang="en-US" sz="2400" dirty="0">
                <a:cs typeface="Arial"/>
              </a:rPr>
              <a:t>NSLP Afterschool Snack requirements now align with the Child and Adult Care Food Program (CACFP) snack standards. </a:t>
            </a:r>
            <a:endParaRPr lang="en-US" sz="2400" dirty="0">
              <a:solidFill>
                <a:srgbClr val="162320"/>
              </a:solidFill>
              <a:ea typeface="+mj-lt"/>
              <a:cs typeface="+mj-lt"/>
            </a:endParaRPr>
          </a:p>
          <a:p>
            <a:pPr marL="571500" indent="-342900">
              <a:spcBef>
                <a:spcPts val="600"/>
              </a:spcBef>
              <a:spcAft>
                <a:spcPts val="600"/>
              </a:spcAft>
            </a:pPr>
            <a:r>
              <a:rPr lang="en-US" sz="2400" dirty="0">
                <a:solidFill>
                  <a:srgbClr val="000000"/>
                </a:solidFill>
                <a:ea typeface="+mj-lt"/>
                <a:cs typeface="+mj-lt"/>
              </a:rPr>
              <a:t>Now contains five meal components- fruits and vegetables are separate</a:t>
            </a:r>
            <a:endParaRPr lang="en-US" sz="2400" dirty="0">
              <a:solidFill>
                <a:srgbClr val="162320"/>
              </a:solidFill>
              <a:ea typeface="+mj-lt"/>
              <a:cs typeface="+mj-lt"/>
            </a:endParaRPr>
          </a:p>
          <a:p>
            <a:pPr marL="571500" indent="-342900">
              <a:spcBef>
                <a:spcPts val="600"/>
              </a:spcBef>
              <a:spcAft>
                <a:spcPts val="600"/>
              </a:spcAft>
            </a:pPr>
            <a:r>
              <a:rPr lang="en-US" sz="2400" dirty="0">
                <a:solidFill>
                  <a:srgbClr val="000000"/>
                </a:solidFill>
                <a:ea typeface="+mj-lt"/>
                <a:cs typeface="+mj-lt"/>
              </a:rPr>
              <a:t>Only one of the two components served at snack may be a beverage.</a:t>
            </a:r>
          </a:p>
          <a:p>
            <a:pPr marL="571500" indent="-342900">
              <a:spcBef>
                <a:spcPts val="600"/>
              </a:spcBef>
              <a:spcAft>
                <a:spcPts val="600"/>
              </a:spcAft>
            </a:pPr>
            <a:r>
              <a:rPr lang="en-US" sz="2400" dirty="0">
                <a:solidFill>
                  <a:srgbClr val="000000"/>
                </a:solidFill>
                <a:ea typeface="+mj-lt"/>
                <a:cs typeface="+mj-lt"/>
              </a:rPr>
              <a:t>No more than half of the weekly fruit or vegetable offerings may be in the form of juice.</a:t>
            </a:r>
            <a:endParaRPr lang="en-US" sz="2400" dirty="0">
              <a:solidFill>
                <a:srgbClr val="000000"/>
              </a:solidFill>
              <a:cs typeface="Arial"/>
            </a:endParaRPr>
          </a:p>
          <a:p>
            <a:pPr marL="571500" indent="-342900">
              <a:spcBef>
                <a:spcPts val="600"/>
              </a:spcBef>
              <a:spcAft>
                <a:spcPts val="600"/>
              </a:spcAft>
            </a:pPr>
            <a:r>
              <a:rPr lang="en-US" sz="2400" dirty="0">
                <a:solidFill>
                  <a:srgbClr val="000000"/>
                </a:solidFill>
                <a:cs typeface="Arial"/>
              </a:rPr>
              <a:t>Milk must be fat-free or low-fat and may be unflavored or flavored.</a:t>
            </a:r>
          </a:p>
          <a:p>
            <a:pPr marL="571500" indent="-342900">
              <a:spcBef>
                <a:spcPts val="600"/>
              </a:spcBef>
              <a:spcAft>
                <a:spcPts val="600"/>
              </a:spcAft>
            </a:pPr>
            <a:r>
              <a:rPr lang="en-US" sz="2400" dirty="0">
                <a:solidFill>
                  <a:srgbClr val="000000"/>
                </a:solidFill>
                <a:cs typeface="Arial"/>
              </a:rPr>
              <a:t>Grain-based desserts do not count toward the grain requirement.</a:t>
            </a:r>
          </a:p>
          <a:p>
            <a:pPr marL="571500" indent="-342900">
              <a:spcBef>
                <a:spcPts val="600"/>
              </a:spcBef>
              <a:spcAft>
                <a:spcPts val="600"/>
              </a:spcAft>
            </a:pPr>
            <a:r>
              <a:rPr lang="en-US" sz="2400" dirty="0">
                <a:solidFill>
                  <a:srgbClr val="000000"/>
                </a:solidFill>
                <a:cs typeface="Arial"/>
              </a:rPr>
              <a:t>At least 80 percent of the weekly grains offered must be whole grain rich.</a:t>
            </a:r>
            <a:endParaRPr lang="en-US" sz="2400" dirty="0"/>
          </a:p>
        </p:txBody>
      </p:sp>
    </p:spTree>
    <p:extLst>
      <p:ext uri="{BB962C8B-B14F-4D97-AF65-F5344CB8AC3E}">
        <p14:creationId xmlns:p14="http://schemas.microsoft.com/office/powerpoint/2010/main" val="423207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2912F-1288-EB65-2D2E-1E740140E3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834DDC-734C-E076-0F8E-62026B146E2B}"/>
              </a:ext>
            </a:extLst>
          </p:cNvPr>
          <p:cNvSpPr>
            <a:spLocks noGrp="1"/>
          </p:cNvSpPr>
          <p:nvPr>
            <p:ph type="title"/>
          </p:nvPr>
        </p:nvSpPr>
        <p:spPr>
          <a:xfrm>
            <a:off x="838200" y="340744"/>
            <a:ext cx="10515600" cy="1378788"/>
          </a:xfrm>
        </p:spPr>
        <p:txBody>
          <a:bodyPr>
            <a:normAutofit/>
          </a:bodyPr>
          <a:lstStyle/>
          <a:p>
            <a:r>
              <a:rPr lang="en-US" dirty="0">
                <a:cs typeface="Arial"/>
              </a:rPr>
              <a:t>Updates to NSLP Afterschool Snacks</a:t>
            </a:r>
            <a:br>
              <a:rPr lang="en-US" dirty="0">
                <a:cs typeface="Arial"/>
              </a:rPr>
            </a:br>
            <a:r>
              <a:rPr lang="en-US" dirty="0">
                <a:cs typeface="Arial"/>
              </a:rPr>
              <a:t>Effective July 1, 2025 (2)</a:t>
            </a:r>
            <a:endParaRPr lang="en-US" dirty="0"/>
          </a:p>
        </p:txBody>
      </p:sp>
      <p:sp>
        <p:nvSpPr>
          <p:cNvPr id="4" name="Content Placeholder 3">
            <a:extLst>
              <a:ext uri="{FF2B5EF4-FFF2-40B4-BE49-F238E27FC236}">
                <a16:creationId xmlns:a16="http://schemas.microsoft.com/office/drawing/2014/main" id="{53E1C5B6-100E-A7AA-A68C-7D7426723168}"/>
              </a:ext>
            </a:extLst>
          </p:cNvPr>
          <p:cNvSpPr>
            <a:spLocks noGrp="1"/>
          </p:cNvSpPr>
          <p:nvPr>
            <p:ph idx="1"/>
          </p:nvPr>
        </p:nvSpPr>
        <p:spPr>
          <a:xfrm>
            <a:off x="838200" y="1753738"/>
            <a:ext cx="10846278" cy="4524264"/>
          </a:xfrm>
        </p:spPr>
        <p:txBody>
          <a:bodyPr vert="horz" lIns="91440" tIns="45720" rIns="91440" bIns="45720" rtlCol="0" anchor="t">
            <a:normAutofit/>
          </a:bodyPr>
          <a:lstStyle/>
          <a:p>
            <a:pPr marL="457200" lvl="1" indent="-400050">
              <a:spcBef>
                <a:spcPts val="1200"/>
              </a:spcBef>
              <a:spcAft>
                <a:spcPts val="1200"/>
              </a:spcAft>
              <a:buNone/>
            </a:pPr>
            <a:r>
              <a:rPr lang="en-US" dirty="0">
                <a:solidFill>
                  <a:srgbClr val="000000"/>
                </a:solidFill>
                <a:cs typeface="Arial"/>
              </a:rPr>
              <a:t>Added sugars:</a:t>
            </a:r>
            <a:endParaRPr lang="en-US" dirty="0">
              <a:cs typeface="Arial"/>
            </a:endParaRPr>
          </a:p>
          <a:p>
            <a:pPr marL="400050" lvl="2" indent="-400050">
              <a:spcBef>
                <a:spcPts val="1200"/>
              </a:spcBef>
              <a:spcAft>
                <a:spcPts val="1200"/>
              </a:spcAft>
            </a:pPr>
            <a:r>
              <a:rPr lang="en-US" dirty="0">
                <a:solidFill>
                  <a:srgbClr val="000000"/>
                </a:solidFill>
                <a:cs typeface="Arial"/>
              </a:rPr>
              <a:t>Breakfast cereals must contain no more than 6 g of added sugars per dry oz.</a:t>
            </a:r>
            <a:endParaRPr lang="en-US" dirty="0">
              <a:solidFill>
                <a:srgbClr val="162320"/>
              </a:solidFill>
              <a:cs typeface="Arial"/>
            </a:endParaRPr>
          </a:p>
          <a:p>
            <a:pPr marL="400050" lvl="2" indent="-400050">
              <a:spcBef>
                <a:spcPts val="1200"/>
              </a:spcBef>
              <a:spcAft>
                <a:spcPts val="1200"/>
              </a:spcAft>
            </a:pPr>
            <a:r>
              <a:rPr lang="en-US" dirty="0">
                <a:solidFill>
                  <a:srgbClr val="000000"/>
                </a:solidFill>
                <a:cs typeface="Arial"/>
              </a:rPr>
              <a:t>Yogurt must contain no more than 12 g of added sugars per 6 oz (2 g of added sugars per oz).</a:t>
            </a:r>
          </a:p>
          <a:p>
            <a:pPr marL="400050" lvl="2" indent="-400050">
              <a:spcBef>
                <a:spcPts val="1200"/>
              </a:spcBef>
              <a:spcAft>
                <a:spcPts val="1200"/>
              </a:spcAft>
            </a:pPr>
            <a:r>
              <a:rPr lang="en-US" dirty="0">
                <a:solidFill>
                  <a:srgbClr val="000000"/>
                </a:solidFill>
                <a:cs typeface="Arial"/>
              </a:rPr>
              <a:t>Note that these are the same limitations for NSLP</a:t>
            </a:r>
          </a:p>
          <a:p>
            <a:pPr lvl="2" algn="r">
              <a:buNone/>
            </a:pPr>
            <a:r>
              <a:rPr lang="en-US" dirty="0">
                <a:solidFill>
                  <a:srgbClr val="000000"/>
                </a:solidFill>
                <a:cs typeface="Arial"/>
              </a:rPr>
              <a:t>7 </a:t>
            </a:r>
            <a:r>
              <a:rPr lang="en-US" i="1" dirty="0">
                <a:solidFill>
                  <a:srgbClr val="000000"/>
                </a:solidFill>
                <a:cs typeface="Arial"/>
              </a:rPr>
              <a:t>CFR</a:t>
            </a:r>
            <a:r>
              <a:rPr lang="en-US" dirty="0">
                <a:solidFill>
                  <a:srgbClr val="000000"/>
                </a:solidFill>
                <a:cs typeface="Arial"/>
              </a:rPr>
              <a:t> Section 210.10(o)(2)(i)</a:t>
            </a:r>
          </a:p>
          <a:p>
            <a:pPr marL="0" lvl="2" indent="0" algn="r">
              <a:spcBef>
                <a:spcPts val="1200"/>
              </a:spcBef>
              <a:spcAft>
                <a:spcPts val="1200"/>
              </a:spcAft>
              <a:buNone/>
            </a:pPr>
            <a:endParaRPr lang="en-US" sz="2800" dirty="0">
              <a:solidFill>
                <a:srgbClr val="000000"/>
              </a:solidFill>
              <a:cs typeface="Arial"/>
            </a:endParaRPr>
          </a:p>
          <a:p>
            <a:pPr marL="400050" lvl="2" indent="-400050">
              <a:spcBef>
                <a:spcPts val="1200"/>
              </a:spcBef>
              <a:spcAft>
                <a:spcPts val="1200"/>
              </a:spcAft>
            </a:pPr>
            <a:endParaRPr lang="en-US" sz="2800" dirty="0">
              <a:solidFill>
                <a:srgbClr val="000000"/>
              </a:solidFill>
              <a:cs typeface="Arial"/>
            </a:endParaRPr>
          </a:p>
          <a:p>
            <a:pPr marL="400050" lvl="2" indent="-400050">
              <a:spcBef>
                <a:spcPts val="1200"/>
              </a:spcBef>
              <a:spcAft>
                <a:spcPts val="1200"/>
              </a:spcAft>
            </a:pPr>
            <a:endParaRPr lang="en-US" sz="2800" dirty="0">
              <a:solidFill>
                <a:srgbClr val="000000"/>
              </a:solidFill>
              <a:cs typeface="Arial"/>
            </a:endParaRPr>
          </a:p>
          <a:p>
            <a:pPr marL="342900" indent="571500"/>
            <a:endParaRPr lang="en-US" dirty="0">
              <a:solidFill>
                <a:srgbClr val="162320"/>
              </a:solidFill>
              <a:cs typeface="Arial"/>
            </a:endParaRPr>
          </a:p>
          <a:p>
            <a:endParaRPr lang="en-US" dirty="0">
              <a:solidFill>
                <a:srgbClr val="162320"/>
              </a:solidFill>
              <a:cs typeface="Arial"/>
            </a:endParaRPr>
          </a:p>
        </p:txBody>
      </p:sp>
    </p:spTree>
    <p:extLst>
      <p:ext uri="{BB962C8B-B14F-4D97-AF65-F5344CB8AC3E}">
        <p14:creationId xmlns:p14="http://schemas.microsoft.com/office/powerpoint/2010/main" val="265107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C3AB-9B87-7FB0-95A7-FC4CBD07BB94}"/>
              </a:ext>
            </a:extLst>
          </p:cNvPr>
          <p:cNvSpPr>
            <a:spLocks noGrp="1"/>
          </p:cNvSpPr>
          <p:nvPr>
            <p:ph type="title"/>
          </p:nvPr>
        </p:nvSpPr>
        <p:spPr>
          <a:xfrm>
            <a:off x="838200" y="-4312"/>
            <a:ext cx="11349486" cy="1709466"/>
          </a:xfrm>
        </p:spPr>
        <p:txBody>
          <a:bodyPr>
            <a:normAutofit fontScale="90000"/>
          </a:bodyPr>
          <a:lstStyle/>
          <a:p>
            <a:r>
              <a:rPr lang="en-US" dirty="0">
                <a:solidFill>
                  <a:srgbClr val="3B5B55"/>
                </a:solidFill>
                <a:cs typeface="Arial"/>
              </a:rPr>
              <a:t>Updates to Competitive Beverage Requirements </a:t>
            </a:r>
            <a:br>
              <a:rPr lang="en-US" dirty="0">
                <a:solidFill>
                  <a:srgbClr val="3B5B55"/>
                </a:solidFill>
                <a:cs typeface="Arial"/>
              </a:rPr>
            </a:br>
            <a:r>
              <a:rPr lang="en-US" dirty="0">
                <a:solidFill>
                  <a:srgbClr val="3B5B55"/>
                </a:solidFill>
                <a:cs typeface="Arial"/>
              </a:rPr>
              <a:t>Effective July 1, 2025</a:t>
            </a:r>
            <a:endParaRPr lang="en-US" dirty="0">
              <a:solidFill>
                <a:srgbClr val="3B5B55"/>
              </a:solidFill>
            </a:endParaRPr>
          </a:p>
        </p:txBody>
      </p:sp>
      <p:sp>
        <p:nvSpPr>
          <p:cNvPr id="3" name="Content Placeholder 2">
            <a:extLst>
              <a:ext uri="{FF2B5EF4-FFF2-40B4-BE49-F238E27FC236}">
                <a16:creationId xmlns:a16="http://schemas.microsoft.com/office/drawing/2014/main" id="{26C663A9-FD26-5072-6CCF-E5310A4B50E4}"/>
              </a:ext>
            </a:extLst>
          </p:cNvPr>
          <p:cNvSpPr>
            <a:spLocks noGrp="1"/>
          </p:cNvSpPr>
          <p:nvPr>
            <p:ph idx="1"/>
          </p:nvPr>
        </p:nvSpPr>
        <p:spPr>
          <a:xfrm>
            <a:off x="840807" y="1712657"/>
            <a:ext cx="10906908" cy="4974865"/>
          </a:xfrm>
        </p:spPr>
        <p:txBody>
          <a:bodyPr vert="horz" lIns="91440" tIns="45720" rIns="91440" bIns="45720" rtlCol="0" anchor="t">
            <a:noAutofit/>
          </a:bodyPr>
          <a:lstStyle/>
          <a:p>
            <a:pPr marL="400050" indent="-400050"/>
            <a:r>
              <a:rPr lang="en-US" sz="2400" b="1" dirty="0">
                <a:solidFill>
                  <a:srgbClr val="000000"/>
                </a:solidFill>
                <a:latin typeface="Arial"/>
                <a:cs typeface="Arial"/>
              </a:rPr>
              <a:t>Flavored milk: </a:t>
            </a:r>
            <a:r>
              <a:rPr lang="en-US" sz="2400" dirty="0">
                <a:solidFill>
                  <a:srgbClr val="000000"/>
                </a:solidFill>
                <a:latin typeface="Arial"/>
                <a:cs typeface="Arial"/>
              </a:rPr>
              <a:t>Contains no more than 10 g of </a:t>
            </a:r>
            <a:r>
              <a:rPr lang="en-US" sz="2400" b="1" dirty="0">
                <a:solidFill>
                  <a:srgbClr val="000000"/>
                </a:solidFill>
                <a:latin typeface="Arial"/>
                <a:cs typeface="Arial"/>
              </a:rPr>
              <a:t>added</a:t>
            </a:r>
            <a:r>
              <a:rPr lang="en-US" sz="2400" dirty="0">
                <a:solidFill>
                  <a:srgbClr val="000000"/>
                </a:solidFill>
                <a:latin typeface="Arial"/>
                <a:cs typeface="Arial"/>
              </a:rPr>
              <a:t> sugars per 8 fluid oz (elementary schools) or no more than 15 g  of </a:t>
            </a:r>
            <a:r>
              <a:rPr lang="en-US" sz="2400" b="1" dirty="0">
                <a:solidFill>
                  <a:srgbClr val="000000"/>
                </a:solidFill>
                <a:latin typeface="Arial"/>
                <a:cs typeface="Arial"/>
              </a:rPr>
              <a:t>added</a:t>
            </a:r>
            <a:r>
              <a:rPr lang="en-US" sz="2400" dirty="0">
                <a:solidFill>
                  <a:srgbClr val="000000"/>
                </a:solidFill>
                <a:latin typeface="Arial"/>
                <a:cs typeface="Arial"/>
              </a:rPr>
              <a:t> sugars per 12 fluid oz (middle and high schools). </a:t>
            </a:r>
            <a:endParaRPr lang="en-US" dirty="0">
              <a:solidFill>
                <a:srgbClr val="000000"/>
              </a:solidFill>
              <a:cs typeface="Arial"/>
            </a:endParaRPr>
          </a:p>
          <a:p>
            <a:pPr marL="0" indent="0" algn="r">
              <a:buNone/>
            </a:pPr>
            <a:r>
              <a:rPr lang="en-US" sz="2400" dirty="0">
                <a:solidFill>
                  <a:srgbClr val="000000"/>
                </a:solidFill>
                <a:latin typeface="Arial"/>
                <a:cs typeface="Arial"/>
              </a:rPr>
              <a:t>7 </a:t>
            </a:r>
            <a:r>
              <a:rPr lang="en-US" sz="2400" i="1" dirty="0">
                <a:solidFill>
                  <a:srgbClr val="000000"/>
                </a:solidFill>
                <a:latin typeface="Arial"/>
                <a:cs typeface="Arial"/>
              </a:rPr>
              <a:t>CFR </a:t>
            </a:r>
            <a:r>
              <a:rPr lang="en-US" sz="2400" dirty="0">
                <a:solidFill>
                  <a:srgbClr val="000000"/>
                </a:solidFill>
                <a:latin typeface="Arial"/>
                <a:cs typeface="Arial"/>
              </a:rPr>
              <a:t>sections 210.11(l)(1)(ii), (2)(ii), and 3(ii)</a:t>
            </a:r>
          </a:p>
          <a:p>
            <a:pPr marL="285750" indent="0" algn="r">
              <a:buNone/>
            </a:pPr>
            <a:r>
              <a:rPr lang="en-US" sz="2400" dirty="0">
                <a:solidFill>
                  <a:srgbClr val="000000"/>
                </a:solidFill>
                <a:latin typeface="Arial"/>
                <a:cs typeface="Arial"/>
              </a:rPr>
              <a:t>Title 5, </a:t>
            </a:r>
            <a:r>
              <a:rPr lang="en-US" sz="2400" i="1" dirty="0">
                <a:solidFill>
                  <a:srgbClr val="000000"/>
                </a:solidFill>
                <a:latin typeface="Arial"/>
                <a:cs typeface="Arial"/>
              </a:rPr>
              <a:t>California Code of Regulations </a:t>
            </a:r>
            <a:r>
              <a:rPr lang="en-US" sz="2400" dirty="0">
                <a:solidFill>
                  <a:srgbClr val="000000"/>
                </a:solidFill>
                <a:latin typeface="Arial"/>
                <a:cs typeface="Arial"/>
              </a:rPr>
              <a:t>(5 </a:t>
            </a:r>
            <a:r>
              <a:rPr lang="en-US" sz="2400" i="1" dirty="0">
                <a:solidFill>
                  <a:srgbClr val="000000"/>
                </a:solidFill>
                <a:latin typeface="Arial"/>
                <a:cs typeface="Arial"/>
              </a:rPr>
              <a:t>CCR</a:t>
            </a:r>
            <a:r>
              <a:rPr lang="en-US" sz="2400" dirty="0">
                <a:solidFill>
                  <a:srgbClr val="000000"/>
                </a:solidFill>
                <a:latin typeface="Arial"/>
                <a:cs typeface="Arial"/>
              </a:rPr>
              <a:t>) Section 15576 (e)(3) </a:t>
            </a:r>
          </a:p>
          <a:p>
            <a:pPr marL="400050" lvl="1" indent="-400050">
              <a:buFont typeface="Arial" panose="02070309020205020404" pitchFamily="49" charset="0"/>
              <a:buChar char="•"/>
            </a:pPr>
            <a:r>
              <a:rPr lang="en-US" sz="2400" b="1" dirty="0">
                <a:solidFill>
                  <a:srgbClr val="000000"/>
                </a:solidFill>
                <a:cs typeface="Arial"/>
              </a:rPr>
              <a:t>Nondairy milk:</a:t>
            </a:r>
            <a:r>
              <a:rPr lang="en-US" sz="2400" dirty="0">
                <a:solidFill>
                  <a:srgbClr val="000000"/>
                </a:solidFill>
                <a:cs typeface="Arial"/>
              </a:rPr>
              <a:t> Contains no more than 23 g of </a:t>
            </a:r>
            <a:r>
              <a:rPr lang="en-US" sz="2400" b="1" dirty="0">
                <a:solidFill>
                  <a:srgbClr val="000000"/>
                </a:solidFill>
                <a:cs typeface="Arial"/>
              </a:rPr>
              <a:t>total</a:t>
            </a:r>
            <a:r>
              <a:rPr lang="en-US" sz="2400" dirty="0">
                <a:solidFill>
                  <a:srgbClr val="000000"/>
                </a:solidFill>
                <a:cs typeface="Arial"/>
              </a:rPr>
              <a:t> sugars per 8 fluid oz (elementary schools) or no more than 35 g of </a:t>
            </a:r>
            <a:r>
              <a:rPr lang="en-US" sz="2400" b="1" dirty="0">
                <a:solidFill>
                  <a:srgbClr val="000000"/>
                </a:solidFill>
                <a:cs typeface="Arial"/>
              </a:rPr>
              <a:t>total</a:t>
            </a:r>
            <a:r>
              <a:rPr lang="en-US" sz="2400" dirty="0">
                <a:solidFill>
                  <a:srgbClr val="000000"/>
                </a:solidFill>
                <a:cs typeface="Arial"/>
              </a:rPr>
              <a:t> sugars per 12 fluid oz (middle and high schools) serving and no more than 3 g of fat per 8 fluid oz (all schools).</a:t>
            </a:r>
          </a:p>
          <a:p>
            <a:pPr marL="1600200" lvl="2" indent="0" algn="r">
              <a:buNone/>
            </a:pPr>
            <a:r>
              <a:rPr lang="en-US" dirty="0">
                <a:solidFill>
                  <a:srgbClr val="000000"/>
                </a:solidFill>
                <a:cs typeface="Arial"/>
              </a:rPr>
              <a:t>5</a:t>
            </a:r>
            <a:r>
              <a:rPr lang="en-US" i="1" dirty="0">
                <a:solidFill>
                  <a:srgbClr val="000000"/>
                </a:solidFill>
                <a:cs typeface="Arial"/>
              </a:rPr>
              <a:t> CCR</a:t>
            </a:r>
            <a:r>
              <a:rPr lang="en-US" dirty="0">
                <a:solidFill>
                  <a:srgbClr val="000000"/>
                </a:solidFill>
                <a:cs typeface="Arial"/>
              </a:rPr>
              <a:t> Section 15576(f)(3)</a:t>
            </a:r>
          </a:p>
          <a:p>
            <a:pPr marL="742950" lvl="2" indent="-285750">
              <a:lnSpc>
                <a:spcPct val="120000"/>
              </a:lnSpc>
              <a:buFont typeface="Courier New" panose="020B0604020202020204" pitchFamily="34" charset="0"/>
              <a:buChar char="o"/>
            </a:pPr>
            <a:endParaRPr lang="en-US" dirty="0">
              <a:solidFill>
                <a:srgbClr val="1B1B1B"/>
              </a:solidFill>
              <a:cs typeface="Arial"/>
            </a:endParaRPr>
          </a:p>
        </p:txBody>
      </p:sp>
    </p:spTree>
    <p:extLst>
      <p:ext uri="{BB962C8B-B14F-4D97-AF65-F5344CB8AC3E}">
        <p14:creationId xmlns:p14="http://schemas.microsoft.com/office/powerpoint/2010/main" val="169477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182263-029A-089F-394E-0473DD4E7811}"/>
              </a:ext>
            </a:extLst>
          </p:cNvPr>
          <p:cNvSpPr>
            <a:spLocks noGrp="1"/>
          </p:cNvSpPr>
          <p:nvPr>
            <p:ph type="title"/>
          </p:nvPr>
        </p:nvSpPr>
        <p:spPr>
          <a:xfrm>
            <a:off x="839788" y="139461"/>
            <a:ext cx="10515600" cy="1565691"/>
          </a:xfrm>
        </p:spPr>
        <p:txBody>
          <a:bodyPr>
            <a:normAutofit/>
          </a:bodyPr>
          <a:lstStyle/>
          <a:p>
            <a:r>
              <a:rPr lang="en-US">
                <a:cs typeface="Arial"/>
              </a:rPr>
              <a:t>Buy American New Threshold</a:t>
            </a:r>
            <a:br>
              <a:rPr lang="en-US">
                <a:cs typeface="Arial"/>
              </a:rPr>
            </a:br>
            <a:r>
              <a:rPr lang="en-US">
                <a:cs typeface="Arial"/>
              </a:rPr>
              <a:t>Effective July 1, 2025</a:t>
            </a:r>
            <a:endParaRPr lang="es-US"/>
          </a:p>
        </p:txBody>
      </p:sp>
      <p:sp>
        <p:nvSpPr>
          <p:cNvPr id="7" name="Content Placeholder 6">
            <a:extLst>
              <a:ext uri="{FF2B5EF4-FFF2-40B4-BE49-F238E27FC236}">
                <a16:creationId xmlns:a16="http://schemas.microsoft.com/office/drawing/2014/main" id="{194070FC-33EB-198E-70E6-CAD5D2728F8E}"/>
              </a:ext>
            </a:extLst>
          </p:cNvPr>
          <p:cNvSpPr>
            <a:spLocks noGrp="1"/>
          </p:cNvSpPr>
          <p:nvPr>
            <p:ph sz="half" idx="2"/>
          </p:nvPr>
        </p:nvSpPr>
        <p:spPr>
          <a:xfrm>
            <a:off x="839788" y="1766794"/>
            <a:ext cx="9773783" cy="1711375"/>
          </a:xfrm>
        </p:spPr>
        <p:txBody>
          <a:bodyPr vert="horz" lIns="91440" tIns="45720" rIns="91440" bIns="45720" rtlCol="0" anchor="t">
            <a:normAutofit lnSpcReduction="10000"/>
          </a:bodyPr>
          <a:lstStyle/>
          <a:p>
            <a:r>
              <a:rPr lang="en-US" sz="2400" dirty="0">
                <a:cs typeface="Arial"/>
              </a:rPr>
              <a:t>Non-domestic food purchases cannot exceed </a:t>
            </a:r>
            <a:r>
              <a:rPr lang="en-US" sz="2400" b="1" dirty="0">
                <a:cs typeface="Arial"/>
              </a:rPr>
              <a:t>10 percent </a:t>
            </a:r>
            <a:r>
              <a:rPr lang="en-US" sz="2400" dirty="0">
                <a:cs typeface="Arial"/>
              </a:rPr>
              <a:t>of total food purchases.*</a:t>
            </a:r>
            <a:endParaRPr lang="en-US" sz="2400" strike="sngStrike" dirty="0">
              <a:solidFill>
                <a:srgbClr val="2D4641"/>
              </a:solidFill>
              <a:cs typeface="Arial"/>
            </a:endParaRPr>
          </a:p>
          <a:p>
            <a:pPr>
              <a:spcBef>
                <a:spcPts val="0"/>
              </a:spcBef>
            </a:pPr>
            <a:r>
              <a:rPr lang="en-US" sz="2400" dirty="0">
                <a:cs typeface="Arial"/>
              </a:rPr>
              <a:t>Exceptions must be counted towards the 10 percent cap of non-domestic purchases.</a:t>
            </a:r>
            <a:endParaRPr lang="en-US" sz="2400" dirty="0">
              <a:solidFill>
                <a:srgbClr val="2D4641"/>
              </a:solidFill>
              <a:cs typeface="Arial"/>
            </a:endParaRPr>
          </a:p>
          <a:p>
            <a:endParaRPr lang="en-US" sz="1500" dirty="0">
              <a:solidFill>
                <a:srgbClr val="2D4641"/>
              </a:solidFill>
              <a:cs typeface="Arial"/>
            </a:endParaRPr>
          </a:p>
          <a:p>
            <a:endParaRPr lang="en-US" dirty="0">
              <a:cs typeface="Arial"/>
            </a:endParaRPr>
          </a:p>
        </p:txBody>
      </p:sp>
      <p:pic>
        <p:nvPicPr>
          <p:cNvPr id="9" name="Content Placeholder 8" descr="Buy American New Threshold caps by School Year (SY) 2025-2028 is 10 percent, Sy 2028-2031 is 8 percent and SY 2031-2032 is 5 percent.">
            <a:extLst>
              <a:ext uri="{FF2B5EF4-FFF2-40B4-BE49-F238E27FC236}">
                <a16:creationId xmlns:a16="http://schemas.microsoft.com/office/drawing/2014/main" id="{5494200B-3124-E4EB-8AD8-4BF6BC0F7E68}"/>
              </a:ext>
            </a:extLst>
          </p:cNvPr>
          <p:cNvPicPr>
            <a:picLocks noGrp="1" noChangeAspect="1"/>
          </p:cNvPicPr>
          <p:nvPr>
            <p:ph sz="half" idx="14"/>
          </p:nvPr>
        </p:nvPicPr>
        <p:blipFill>
          <a:blip r:embed="rId3"/>
          <a:stretch>
            <a:fillRect/>
          </a:stretch>
        </p:blipFill>
        <p:spPr>
          <a:xfrm>
            <a:off x="1355113" y="3279387"/>
            <a:ext cx="9394568" cy="2402960"/>
          </a:xfrm>
        </p:spPr>
      </p:pic>
      <p:sp>
        <p:nvSpPr>
          <p:cNvPr id="8" name="Content Placeholder 7">
            <a:extLst>
              <a:ext uri="{FF2B5EF4-FFF2-40B4-BE49-F238E27FC236}">
                <a16:creationId xmlns:a16="http://schemas.microsoft.com/office/drawing/2014/main" id="{252FCDFC-4C6D-6D59-1305-6034E2434C4E}"/>
              </a:ext>
            </a:extLst>
          </p:cNvPr>
          <p:cNvSpPr>
            <a:spLocks noGrp="1"/>
          </p:cNvSpPr>
          <p:nvPr>
            <p:ph sz="half" idx="16"/>
          </p:nvPr>
        </p:nvSpPr>
        <p:spPr>
          <a:xfrm>
            <a:off x="1047904" y="5682347"/>
            <a:ext cx="9788983" cy="1052212"/>
          </a:xfrm>
        </p:spPr>
        <p:txBody>
          <a:bodyPr vert="horz" lIns="91440" tIns="45720" rIns="91440" bIns="45720" rtlCol="0" anchor="t">
            <a:normAutofit/>
          </a:bodyPr>
          <a:lstStyle/>
          <a:p>
            <a:pPr>
              <a:buNone/>
            </a:pPr>
            <a:r>
              <a:rPr lang="en-US" sz="2400" dirty="0">
                <a:cs typeface="Arial"/>
              </a:rPr>
              <a:t>*USDA Foods are not included in these calculations or the cap.</a:t>
            </a:r>
            <a:endParaRPr lang="en-US" dirty="0"/>
          </a:p>
          <a:p>
            <a:pPr marL="0" indent="0">
              <a:buNone/>
            </a:pPr>
            <a:endParaRPr lang="en-US" dirty="0">
              <a:cs typeface="Arial"/>
            </a:endParaRPr>
          </a:p>
        </p:txBody>
      </p:sp>
    </p:spTree>
    <p:extLst>
      <p:ext uri="{BB962C8B-B14F-4D97-AF65-F5344CB8AC3E}">
        <p14:creationId xmlns:p14="http://schemas.microsoft.com/office/powerpoint/2010/main" val="3166357499"/>
      </p:ext>
    </p:extLst>
  </p:cSld>
  <p:clrMapOvr>
    <a:masterClrMapping/>
  </p:clrMapOvr>
  <mc:AlternateContent xmlns:mc="http://schemas.openxmlformats.org/markup-compatibility/2006" xmlns:p14="http://schemas.microsoft.com/office/powerpoint/2010/main">
    <mc:Choice Requires="p14">
      <p:transition spd="slow" p14:dur="2000" advTm="57990"/>
    </mc:Choice>
    <mc:Fallback xmlns="">
      <p:transition spd="slow" advTm="579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EFB2-D168-9308-59B1-4E1FF111E5CF}"/>
              </a:ext>
            </a:extLst>
          </p:cNvPr>
          <p:cNvSpPr>
            <a:spLocks noGrp="1"/>
          </p:cNvSpPr>
          <p:nvPr>
            <p:ph type="title"/>
          </p:nvPr>
        </p:nvSpPr>
        <p:spPr/>
        <p:txBody>
          <a:bodyPr>
            <a:normAutofit fontScale="90000"/>
          </a:bodyPr>
          <a:lstStyle/>
          <a:p>
            <a:r>
              <a:rPr lang="en-US" dirty="0"/>
              <a:t>Poultry and Seafood Products from the People’s Republic of China</a:t>
            </a:r>
          </a:p>
        </p:txBody>
      </p:sp>
      <p:sp>
        <p:nvSpPr>
          <p:cNvPr id="3" name="Content Placeholder 2">
            <a:extLst>
              <a:ext uri="{FF2B5EF4-FFF2-40B4-BE49-F238E27FC236}">
                <a16:creationId xmlns:a16="http://schemas.microsoft.com/office/drawing/2014/main" id="{013FD1D5-29CE-28A9-549A-8AA38EA65B96}"/>
              </a:ext>
            </a:extLst>
          </p:cNvPr>
          <p:cNvSpPr>
            <a:spLocks noGrp="1"/>
          </p:cNvSpPr>
          <p:nvPr>
            <p:ph idx="1"/>
          </p:nvPr>
        </p:nvSpPr>
        <p:spPr/>
        <p:txBody>
          <a:bodyPr/>
          <a:lstStyle/>
          <a:p>
            <a:pPr marL="0" indent="0">
              <a:buNone/>
            </a:pPr>
            <a:r>
              <a:rPr lang="en-US" dirty="0"/>
              <a:t>USDA Policy Memo SP 13-2025 Full-Year Continuing Appropriations and Extensions Act, 2025: Effect on Child Nutrition Programs</a:t>
            </a:r>
          </a:p>
          <a:p>
            <a:pPr marL="798513" lvl="1" indent="-341313"/>
            <a:r>
              <a:rPr lang="en-US" b="1" dirty="0"/>
              <a:t>Prohibits</a:t>
            </a:r>
            <a:r>
              <a:rPr lang="en-US" dirty="0"/>
              <a:t> CNP funds from procuring raw or processed poultry or seafood products from the People’s Republic of China</a:t>
            </a:r>
          </a:p>
          <a:p>
            <a:pPr marL="798513" lvl="1" indent="-341313"/>
            <a:r>
              <a:rPr lang="en-US" dirty="0"/>
              <a:t>Through September 30, 2025</a:t>
            </a:r>
          </a:p>
          <a:p>
            <a:pPr lvl="1"/>
            <a:endParaRPr lang="en-US" dirty="0"/>
          </a:p>
        </p:txBody>
      </p:sp>
    </p:spTree>
    <p:extLst>
      <p:ext uri="{BB962C8B-B14F-4D97-AF65-F5344CB8AC3E}">
        <p14:creationId xmlns:p14="http://schemas.microsoft.com/office/powerpoint/2010/main" val="24526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CF81-D3DC-B456-1A90-6A506DAFE577}"/>
              </a:ext>
            </a:extLst>
          </p:cNvPr>
          <p:cNvSpPr>
            <a:spLocks noGrp="1"/>
          </p:cNvSpPr>
          <p:nvPr>
            <p:ph type="title"/>
          </p:nvPr>
        </p:nvSpPr>
        <p:spPr>
          <a:xfrm>
            <a:off x="838200" y="1828800"/>
            <a:ext cx="10515600" cy="1902849"/>
          </a:xfrm>
        </p:spPr>
        <p:txBody>
          <a:bodyPr anchor="b">
            <a:normAutofit/>
          </a:bodyPr>
          <a:lstStyle/>
          <a:p>
            <a:r>
              <a:rPr lang="en-US"/>
              <a:t>State Updates</a:t>
            </a:r>
          </a:p>
        </p:txBody>
      </p:sp>
    </p:spTree>
    <p:extLst>
      <p:ext uri="{BB962C8B-B14F-4D97-AF65-F5344CB8AC3E}">
        <p14:creationId xmlns:p14="http://schemas.microsoft.com/office/powerpoint/2010/main" val="400104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5BCC-5DFE-C861-9560-0E8B81D27887}"/>
              </a:ext>
            </a:extLst>
          </p:cNvPr>
          <p:cNvSpPr>
            <a:spLocks noGrp="1"/>
          </p:cNvSpPr>
          <p:nvPr>
            <p:ph type="title"/>
          </p:nvPr>
        </p:nvSpPr>
        <p:spPr/>
        <p:txBody>
          <a:bodyPr>
            <a:noAutofit/>
          </a:bodyPr>
          <a:lstStyle/>
          <a:p>
            <a:r>
              <a:rPr lang="en-US" sz="4000" dirty="0">
                <a:solidFill>
                  <a:srgbClr val="3B5B55"/>
                </a:solidFill>
              </a:rPr>
              <a:t>2025–26 Local Agency Procurement Review - Schedule Released</a:t>
            </a:r>
          </a:p>
        </p:txBody>
      </p:sp>
      <p:sp>
        <p:nvSpPr>
          <p:cNvPr id="5" name="Content Placeholder 4">
            <a:extLst>
              <a:ext uri="{FF2B5EF4-FFF2-40B4-BE49-F238E27FC236}">
                <a16:creationId xmlns:a16="http://schemas.microsoft.com/office/drawing/2014/main" id="{3CE23E16-F0B8-6A34-7C74-1E3D37F0F782}"/>
              </a:ext>
            </a:extLst>
          </p:cNvPr>
          <p:cNvSpPr>
            <a:spLocks noGrp="1"/>
          </p:cNvSpPr>
          <p:nvPr>
            <p:ph idx="1"/>
          </p:nvPr>
        </p:nvSpPr>
        <p:spPr>
          <a:xfrm>
            <a:off x="838200" y="1825625"/>
            <a:ext cx="10515600" cy="4035421"/>
          </a:xfrm>
        </p:spPr>
        <p:txBody>
          <a:bodyPr vert="horz" lIns="91440" tIns="45720" rIns="91440" bIns="45720" rtlCol="0" anchor="t">
            <a:normAutofit/>
          </a:bodyPr>
          <a:lstStyle/>
          <a:p>
            <a:pPr>
              <a:spcBef>
                <a:spcPts val="1200"/>
              </a:spcBef>
              <a:spcAft>
                <a:spcPts val="1200"/>
              </a:spcAft>
            </a:pPr>
            <a:r>
              <a:rPr lang="en-US" sz="2800" dirty="0">
                <a:solidFill>
                  <a:srgbClr val="000000"/>
                </a:solidFill>
              </a:rPr>
              <a:t>Schedule announced for SFAs receiving a Local Agency Procurement Review (LAPR) in School Year (SY) 2025–26</a:t>
            </a:r>
            <a:endParaRPr lang="en-US" sz="2800" dirty="0">
              <a:solidFill>
                <a:srgbClr val="000000"/>
              </a:solidFill>
              <a:cs typeface="Arial"/>
            </a:endParaRPr>
          </a:p>
          <a:p>
            <a:pPr>
              <a:spcBef>
                <a:spcPts val="1200"/>
              </a:spcBef>
              <a:spcAft>
                <a:spcPts val="1200"/>
              </a:spcAft>
            </a:pPr>
            <a:r>
              <a:rPr lang="en-US" sz="2800" dirty="0">
                <a:solidFill>
                  <a:srgbClr val="000000"/>
                </a:solidFill>
              </a:rPr>
              <a:t>Training opportunities to prepare for LAPR are coming this September</a:t>
            </a:r>
            <a:endParaRPr lang="en-US" sz="2800" dirty="0">
              <a:solidFill>
                <a:srgbClr val="000000"/>
              </a:solidFill>
              <a:cs typeface="Arial"/>
            </a:endParaRPr>
          </a:p>
          <a:p>
            <a:pPr>
              <a:spcBef>
                <a:spcPts val="1200"/>
              </a:spcBef>
              <a:spcAft>
                <a:spcPts val="1200"/>
              </a:spcAft>
            </a:pPr>
            <a:r>
              <a:rPr lang="en-US" sz="2800" dirty="0">
                <a:solidFill>
                  <a:srgbClr val="000000"/>
                </a:solidFill>
                <a:cs typeface="Arial"/>
              </a:rPr>
              <a:t>Questions about the LAPR, contact </a:t>
            </a:r>
            <a:r>
              <a:rPr lang="en-US" sz="2800" dirty="0">
                <a:solidFill>
                  <a:srgbClr val="0563C1"/>
                </a:solidFill>
                <a:hlinkClick r:id="rId3">
                  <a:extLst>
                    <a:ext uri="{A12FA001-AC4F-418D-AE19-62706E023703}">
                      <ahyp:hlinkClr xmlns:ahyp="http://schemas.microsoft.com/office/drawing/2018/hyperlinkcolor" val="tx"/>
                    </a:ext>
                  </a:extLst>
                </a:hlinkClick>
              </a:rPr>
              <a:t>NSDProcurementReview@cde.ca.gov</a:t>
            </a:r>
            <a:r>
              <a:rPr lang="en-US" sz="2800" dirty="0">
                <a:solidFill>
                  <a:srgbClr val="000000"/>
                </a:solidFill>
              </a:rPr>
              <a:t> </a:t>
            </a:r>
            <a:endParaRPr lang="en-US" sz="2800" dirty="0">
              <a:solidFill>
                <a:srgbClr val="000000"/>
              </a:solidFill>
              <a:cs typeface="Arial"/>
            </a:endParaRPr>
          </a:p>
        </p:txBody>
      </p:sp>
    </p:spTree>
    <p:extLst>
      <p:ext uri="{BB962C8B-B14F-4D97-AF65-F5344CB8AC3E}">
        <p14:creationId xmlns:p14="http://schemas.microsoft.com/office/powerpoint/2010/main" val="52804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4846-E237-FF63-0D25-3EA4C8B7BD21}"/>
              </a:ext>
            </a:extLst>
          </p:cNvPr>
          <p:cNvSpPr>
            <a:spLocks noGrp="1"/>
          </p:cNvSpPr>
          <p:nvPr>
            <p:ph type="title"/>
          </p:nvPr>
        </p:nvSpPr>
        <p:spPr>
          <a:xfrm>
            <a:off x="579408" y="685800"/>
            <a:ext cx="11606634" cy="1034142"/>
          </a:xfrm>
        </p:spPr>
        <p:txBody>
          <a:bodyPr>
            <a:normAutofit fontScale="90000"/>
          </a:bodyPr>
          <a:lstStyle/>
          <a:p>
            <a:r>
              <a:rPr lang="en-US" sz="4000" dirty="0">
                <a:solidFill>
                  <a:srgbClr val="3B5B55"/>
                </a:solidFill>
              </a:rPr>
              <a:t>Guidance for Accepting Processed Product Documentation for Meal Pattern Requirements </a:t>
            </a:r>
            <a:br>
              <a:rPr lang="en-US" sz="4000" dirty="0">
                <a:solidFill>
                  <a:srgbClr val="3B5B55"/>
                </a:solidFill>
              </a:rPr>
            </a:br>
            <a:r>
              <a:rPr lang="en-US" sz="4000" dirty="0">
                <a:solidFill>
                  <a:srgbClr val="3B5B55"/>
                </a:solidFill>
              </a:rPr>
              <a:t>SNP-08-2025; SFSP-08-2025; FDP-08-2025</a:t>
            </a:r>
            <a:endParaRPr lang="en-US" sz="4000" dirty="0">
              <a:solidFill>
                <a:srgbClr val="3B5B55"/>
              </a:solidFill>
              <a:cs typeface="Arial"/>
            </a:endParaRPr>
          </a:p>
        </p:txBody>
      </p:sp>
      <p:sp>
        <p:nvSpPr>
          <p:cNvPr id="3" name="Content Placeholder 2">
            <a:extLst>
              <a:ext uri="{FF2B5EF4-FFF2-40B4-BE49-F238E27FC236}">
                <a16:creationId xmlns:a16="http://schemas.microsoft.com/office/drawing/2014/main" id="{9C1EDEB7-FC58-BD69-03A1-1B7BF79F36B9}"/>
              </a:ext>
            </a:extLst>
          </p:cNvPr>
          <p:cNvSpPr>
            <a:spLocks noGrp="1"/>
          </p:cNvSpPr>
          <p:nvPr>
            <p:ph idx="1"/>
          </p:nvPr>
        </p:nvSpPr>
        <p:spPr>
          <a:xfrm>
            <a:off x="579408" y="1724984"/>
            <a:ext cx="11435749" cy="4136062"/>
          </a:xfrm>
        </p:spPr>
        <p:txBody>
          <a:bodyPr vert="horz" lIns="91440" tIns="45720" rIns="91440" bIns="45720" rtlCol="0" anchor="t">
            <a:noAutofit/>
          </a:bodyPr>
          <a:lstStyle/>
          <a:p>
            <a:pPr marL="285750" indent="-285750">
              <a:spcBef>
                <a:spcPts val="0"/>
              </a:spcBef>
            </a:pPr>
            <a:r>
              <a:rPr lang="en-US" sz="2400" dirty="0">
                <a:solidFill>
                  <a:srgbClr val="000000"/>
                </a:solidFill>
                <a:cs typeface="Arial"/>
              </a:rPr>
              <a:t>The Management Bulletin (MB) provides updated guidance for CNP operators of the NSLP, School Breakfast Program (SBP), and Summer Food Service Program (SFSP) on:</a:t>
            </a:r>
          </a:p>
          <a:p>
            <a:pPr marL="914400" lvl="1" indent="-457200">
              <a:spcBef>
                <a:spcPts val="0"/>
              </a:spcBef>
            </a:pPr>
            <a:r>
              <a:rPr lang="en-US" sz="2400" dirty="0">
                <a:solidFill>
                  <a:srgbClr val="000000"/>
                </a:solidFill>
                <a:cs typeface="Arial"/>
              </a:rPr>
              <a:t>Retaining documentation to demonstrate how a processed end product or food item contributes to the meal pattern utilizing one of four methods.</a:t>
            </a:r>
          </a:p>
          <a:p>
            <a:pPr marL="914400" lvl="1" indent="-457200">
              <a:spcBef>
                <a:spcPts val="0"/>
              </a:spcBef>
            </a:pPr>
            <a:r>
              <a:rPr lang="en-US" sz="2400" dirty="0">
                <a:solidFill>
                  <a:srgbClr val="000000"/>
                </a:solidFill>
                <a:cs typeface="Arial"/>
              </a:rPr>
              <a:t>Ensuring program operators have a process to maintain documentation for verifying meal program requirements.</a:t>
            </a:r>
          </a:p>
          <a:p>
            <a:pPr marL="914400" lvl="1" indent="-457200">
              <a:spcBef>
                <a:spcPts val="0"/>
              </a:spcBef>
            </a:pPr>
            <a:r>
              <a:rPr lang="en-US" sz="2400" dirty="0">
                <a:solidFill>
                  <a:srgbClr val="000000"/>
                </a:solidFill>
                <a:cs typeface="Arial"/>
              </a:rPr>
              <a:t>Providing updates to the Child Nutrition (CN) Label Verification System and clarification of the Valid Until date shown on the CN Label Verification Report. </a:t>
            </a:r>
          </a:p>
          <a:p>
            <a:pPr marL="292100" indent="-292100">
              <a:spcBef>
                <a:spcPts val="0"/>
              </a:spcBef>
              <a:buFont typeface="Arial" panose="02070309020205020404" pitchFamily="49" charset="0"/>
              <a:buChar char="•"/>
            </a:pPr>
            <a:r>
              <a:rPr lang="en-US" sz="2400" dirty="0">
                <a:solidFill>
                  <a:srgbClr val="000000"/>
                </a:solidFill>
                <a:cs typeface="Arial"/>
              </a:rPr>
              <a:t>Review the MB on the CDE’s Legislation, Regulations and Policies web page at </a:t>
            </a:r>
            <a:r>
              <a:rPr lang="en-US" sz="2400" dirty="0">
                <a:solidFill>
                  <a:srgbClr val="0563C1"/>
                </a:solidFill>
                <a:ea typeface="+mj-lt"/>
                <a:cs typeface="+mj-lt"/>
                <a:hlinkClick r:id="rId3" tooltip="California Department of Education’s Legislation, Regulations, &amp; Policies web page">
                  <a:extLst>
                    <a:ext uri="{A12FA001-AC4F-418D-AE19-62706E023703}">
                      <ahyp:hlinkClr xmlns:ahyp="http://schemas.microsoft.com/office/drawing/2018/hyperlinkcolor" val="tx"/>
                    </a:ext>
                  </a:extLst>
                </a:hlinkClick>
              </a:rPr>
              <a:t>https://www.cde.ca.gov/ls/nu/lr/</a:t>
            </a:r>
            <a:r>
              <a:rPr lang="en-US" sz="2400" dirty="0">
                <a:solidFill>
                  <a:srgbClr val="000000"/>
                </a:solidFill>
                <a:ea typeface="+mj-lt"/>
                <a:cs typeface="+mj-lt"/>
              </a:rPr>
              <a:t>.</a:t>
            </a:r>
            <a:endParaRPr lang="en-US" dirty="0">
              <a:solidFill>
                <a:srgbClr val="000000"/>
              </a:solidFill>
              <a:cs typeface="Arial"/>
            </a:endParaRPr>
          </a:p>
        </p:txBody>
      </p:sp>
    </p:spTree>
    <p:extLst>
      <p:ext uri="{BB962C8B-B14F-4D97-AF65-F5344CB8AC3E}">
        <p14:creationId xmlns:p14="http://schemas.microsoft.com/office/powerpoint/2010/main" val="371786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7993-02A3-8046-0AC1-B6283B752989}"/>
              </a:ext>
            </a:extLst>
          </p:cNvPr>
          <p:cNvSpPr>
            <a:spLocks noGrp="1"/>
          </p:cNvSpPr>
          <p:nvPr>
            <p:ph type="title"/>
          </p:nvPr>
        </p:nvSpPr>
        <p:spPr/>
        <p:txBody>
          <a:bodyPr>
            <a:normAutofit/>
          </a:bodyPr>
          <a:lstStyle/>
          <a:p>
            <a:r>
              <a:rPr lang="en-US" dirty="0">
                <a:cs typeface="Arial"/>
              </a:rPr>
              <a:t>SY 2025–26 Annual Updates</a:t>
            </a:r>
            <a:endParaRPr lang="en-US" dirty="0"/>
          </a:p>
        </p:txBody>
      </p:sp>
      <p:sp>
        <p:nvSpPr>
          <p:cNvPr id="3" name="Content Placeholder 2">
            <a:extLst>
              <a:ext uri="{FF2B5EF4-FFF2-40B4-BE49-F238E27FC236}">
                <a16:creationId xmlns:a16="http://schemas.microsoft.com/office/drawing/2014/main" id="{EA4FBA00-5BE2-38C3-CBDE-9852BD4A3A79}"/>
              </a:ext>
            </a:extLst>
          </p:cNvPr>
          <p:cNvSpPr>
            <a:spLocks noGrp="1"/>
          </p:cNvSpPr>
          <p:nvPr>
            <p:ph idx="1"/>
          </p:nvPr>
        </p:nvSpPr>
        <p:spPr>
          <a:xfrm>
            <a:off x="838200" y="1825625"/>
            <a:ext cx="10700657" cy="4350731"/>
          </a:xfrm>
        </p:spPr>
        <p:txBody>
          <a:bodyPr vert="horz" lIns="91440" tIns="45720" rIns="91440" bIns="45720" rtlCol="0" anchor="t">
            <a:normAutofit lnSpcReduction="10000"/>
          </a:bodyPr>
          <a:lstStyle/>
          <a:p>
            <a:r>
              <a:rPr lang="en-US" sz="2800" dirty="0">
                <a:cs typeface="Arial"/>
              </a:rPr>
              <a:t>2025–26 Annual Updates in the Child Nutrition Information and Payment System (CNIPS) will open early July. A listserv with instructions and resources will be sent once the 2025–26 program year is open.</a:t>
            </a:r>
          </a:p>
          <a:p>
            <a:r>
              <a:rPr lang="en-US" sz="2800" dirty="0">
                <a:cs typeface="Arial"/>
              </a:rPr>
              <a:t>Applications must be approved before meal claims can be submitted for reimbursement.</a:t>
            </a:r>
          </a:p>
          <a:p>
            <a:r>
              <a:rPr lang="en-US" sz="2800" dirty="0">
                <a:cs typeface="Arial"/>
              </a:rPr>
              <a:t>As a reminder, SFAs serving summer school meals under the NSLP/SBP will input </a:t>
            </a:r>
            <a:r>
              <a:rPr lang="en-US" sz="2800" b="1" dirty="0">
                <a:cs typeface="Arial"/>
              </a:rPr>
              <a:t>June</a:t>
            </a:r>
            <a:r>
              <a:rPr lang="en-US" sz="2800" dirty="0">
                <a:cs typeface="Arial"/>
              </a:rPr>
              <a:t> meal service data and claims in </a:t>
            </a:r>
            <a:r>
              <a:rPr lang="en-US" sz="2800" b="1" dirty="0">
                <a:cs typeface="Arial"/>
              </a:rPr>
              <a:t>2024–25 program year </a:t>
            </a:r>
            <a:r>
              <a:rPr lang="en-US" sz="2800" dirty="0">
                <a:cs typeface="Arial"/>
              </a:rPr>
              <a:t>and </a:t>
            </a:r>
            <a:r>
              <a:rPr lang="en-US" sz="2800" b="1" dirty="0">
                <a:cs typeface="Arial"/>
              </a:rPr>
              <a:t>July/August </a:t>
            </a:r>
            <a:r>
              <a:rPr lang="en-US" sz="2800" dirty="0">
                <a:cs typeface="Arial"/>
              </a:rPr>
              <a:t>data in </a:t>
            </a:r>
            <a:r>
              <a:rPr lang="en-US" sz="2800" b="1" dirty="0">
                <a:cs typeface="Arial"/>
              </a:rPr>
              <a:t>2025–26 program year.</a:t>
            </a:r>
          </a:p>
        </p:txBody>
      </p:sp>
    </p:spTree>
    <p:extLst>
      <p:ext uri="{BB962C8B-B14F-4D97-AF65-F5344CB8AC3E}">
        <p14:creationId xmlns:p14="http://schemas.microsoft.com/office/powerpoint/2010/main" val="178727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DA25-12D4-9E76-8C97-3E8C45A2DCCA}"/>
              </a:ext>
            </a:extLst>
          </p:cNvPr>
          <p:cNvSpPr>
            <a:spLocks noGrp="1"/>
          </p:cNvSpPr>
          <p:nvPr>
            <p:ph type="title"/>
          </p:nvPr>
        </p:nvSpPr>
        <p:spPr/>
        <p:txBody>
          <a:bodyPr/>
          <a:lstStyle/>
          <a:p>
            <a:r>
              <a:rPr lang="en-US" dirty="0">
                <a:cs typeface="Arial"/>
              </a:rPr>
              <a:t>Summer Meal Program Reminders</a:t>
            </a:r>
            <a:endParaRPr lang="en-US" dirty="0"/>
          </a:p>
        </p:txBody>
      </p:sp>
      <p:sp>
        <p:nvSpPr>
          <p:cNvPr id="3" name="Content Placeholder 2">
            <a:extLst>
              <a:ext uri="{FF2B5EF4-FFF2-40B4-BE49-F238E27FC236}">
                <a16:creationId xmlns:a16="http://schemas.microsoft.com/office/drawing/2014/main" id="{35BDA7E0-F0C3-393A-67E1-3FABF2A589A4}"/>
              </a:ext>
            </a:extLst>
          </p:cNvPr>
          <p:cNvSpPr>
            <a:spLocks noGrp="1"/>
          </p:cNvSpPr>
          <p:nvPr>
            <p:ph idx="1"/>
          </p:nvPr>
        </p:nvSpPr>
        <p:spPr/>
        <p:txBody>
          <a:bodyPr vert="horz" lIns="91440" tIns="45720" rIns="91440" bIns="45720" rtlCol="0" anchor="t">
            <a:normAutofit/>
          </a:bodyPr>
          <a:lstStyle/>
          <a:p>
            <a:r>
              <a:rPr lang="en-US" dirty="0">
                <a:cs typeface="Arial"/>
              </a:rPr>
              <a:t>Update CNIPS site applications when operations change at any approved Seamless Summer Option (SSO)/SFSP feeding site.</a:t>
            </a:r>
          </a:p>
          <a:p>
            <a:r>
              <a:rPr lang="en-US" dirty="0">
                <a:cs typeface="Arial"/>
              </a:rPr>
              <a:t>Data in CNIPS is posted to summer feeding site websites/resources, so meal service times and days must be accurate.</a:t>
            </a:r>
          </a:p>
        </p:txBody>
      </p:sp>
    </p:spTree>
    <p:extLst>
      <p:ext uri="{BB962C8B-B14F-4D97-AF65-F5344CB8AC3E}">
        <p14:creationId xmlns:p14="http://schemas.microsoft.com/office/powerpoint/2010/main" val="264653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5EB5-245C-AB34-E54E-5BE080A972D9}"/>
              </a:ext>
            </a:extLst>
          </p:cNvPr>
          <p:cNvSpPr>
            <a:spLocks noGrp="1"/>
          </p:cNvSpPr>
          <p:nvPr>
            <p:ph type="title"/>
          </p:nvPr>
        </p:nvSpPr>
        <p:spPr/>
        <p:txBody>
          <a:bodyPr/>
          <a:lstStyle/>
          <a:p>
            <a:r>
              <a:rPr lang="en-US"/>
              <a:t>Town Hall at a Glance</a:t>
            </a:r>
          </a:p>
        </p:txBody>
      </p:sp>
      <p:sp>
        <p:nvSpPr>
          <p:cNvPr id="4" name="Content Placeholder 3">
            <a:extLst>
              <a:ext uri="{FF2B5EF4-FFF2-40B4-BE49-F238E27FC236}">
                <a16:creationId xmlns:a16="http://schemas.microsoft.com/office/drawing/2014/main" id="{3BF9B83D-2787-5EE1-6D76-6B604A16E292}"/>
              </a:ext>
            </a:extLst>
          </p:cNvPr>
          <p:cNvSpPr>
            <a:spLocks noGrp="1"/>
          </p:cNvSpPr>
          <p:nvPr>
            <p:ph sz="half" idx="1"/>
          </p:nvPr>
        </p:nvSpPr>
        <p:spPr>
          <a:xfrm>
            <a:off x="1042878" y="1973579"/>
            <a:ext cx="5344886" cy="4055293"/>
          </a:xfrm>
        </p:spPr>
        <p:txBody>
          <a:bodyPr vert="horz" lIns="91440" tIns="45720" rIns="91440" bIns="45720" rtlCol="0" anchor="t">
            <a:normAutofit fontScale="92500" lnSpcReduction="10000"/>
          </a:bodyPr>
          <a:lstStyle/>
          <a:p>
            <a:r>
              <a:rPr lang="en-US"/>
              <a:t>District Spotlights </a:t>
            </a:r>
          </a:p>
          <a:p>
            <a:pPr>
              <a:lnSpc>
                <a:spcPct val="100000"/>
              </a:lnSpc>
              <a:spcBef>
                <a:spcPts val="800"/>
              </a:spcBef>
              <a:spcAft>
                <a:spcPts val="800"/>
              </a:spcAft>
            </a:pPr>
            <a:r>
              <a:rPr lang="en-US"/>
              <a:t>Federal &amp; State Updates</a:t>
            </a:r>
            <a:endParaRPr lang="en-US">
              <a:cs typeface="Arial"/>
            </a:endParaRPr>
          </a:p>
          <a:p>
            <a:r>
              <a:rPr lang="en-US">
                <a:cs typeface="Arial"/>
              </a:rPr>
              <a:t>Guest Speaker: Adequate Time to Eat Fact Sheet</a:t>
            </a:r>
          </a:p>
          <a:p>
            <a:pPr>
              <a:lnSpc>
                <a:spcPct val="100000"/>
              </a:lnSpc>
              <a:spcBef>
                <a:spcPts val="800"/>
              </a:spcBef>
              <a:spcAft>
                <a:spcPts val="800"/>
              </a:spcAft>
            </a:pPr>
            <a:r>
              <a:rPr lang="en-US"/>
              <a:t>Operational Reminders</a:t>
            </a:r>
            <a:endParaRPr lang="en-US">
              <a:cs typeface="Arial"/>
            </a:endParaRPr>
          </a:p>
          <a:p>
            <a:pPr>
              <a:lnSpc>
                <a:spcPct val="100000"/>
              </a:lnSpc>
              <a:spcBef>
                <a:spcPts val="800"/>
              </a:spcBef>
              <a:spcAft>
                <a:spcPts val="800"/>
              </a:spcAft>
            </a:pPr>
            <a:r>
              <a:rPr lang="en-US"/>
              <a:t>Resources &amp; Other Announcements</a:t>
            </a:r>
            <a:endParaRPr lang="en-US">
              <a:cs typeface="Arial"/>
            </a:endParaRPr>
          </a:p>
          <a:p>
            <a:endParaRPr lang="en-US"/>
          </a:p>
        </p:txBody>
      </p:sp>
      <p:pic>
        <p:nvPicPr>
          <p:cNvPr id="6" name="Content Placeholder 5">
            <a:extLst>
              <a:ext uri="{FF2B5EF4-FFF2-40B4-BE49-F238E27FC236}">
                <a16:creationId xmlns:a16="http://schemas.microsoft.com/office/drawing/2014/main" id="{5720241E-5CF8-CE77-783C-A1E36D7B94D2}"/>
              </a:ext>
              <a:ext uri="{C183D7F6-B498-43B3-948B-1728B52AA6E4}">
                <adec:decorative xmlns:adec="http://schemas.microsoft.com/office/drawing/2017/decorative" val="1"/>
              </a:ext>
            </a:extLst>
          </p:cNvPr>
          <p:cNvPicPr>
            <a:picLocks noGrp="1" noChangeAspect="1"/>
          </p:cNvPicPr>
          <p:nvPr>
            <p:ph sz="half" idx="13"/>
          </p:nvPr>
        </p:nvPicPr>
        <p:blipFill>
          <a:blip r:embed="rId3"/>
          <a:stretch>
            <a:fillRect/>
          </a:stretch>
        </p:blipFill>
        <p:spPr>
          <a:xfrm>
            <a:off x="6384925" y="2850701"/>
            <a:ext cx="5181600" cy="2305494"/>
          </a:xfrm>
          <a:prstGeom prst="rect">
            <a:avLst/>
          </a:prstGeom>
        </p:spPr>
      </p:pic>
    </p:spTree>
    <p:extLst>
      <p:ext uri="{BB962C8B-B14F-4D97-AF65-F5344CB8AC3E}">
        <p14:creationId xmlns:p14="http://schemas.microsoft.com/office/powerpoint/2010/main" val="1078680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FD85-F7A2-72BF-02D2-303CE95FE00A}"/>
              </a:ext>
            </a:extLst>
          </p:cNvPr>
          <p:cNvSpPr>
            <a:spLocks noGrp="1"/>
          </p:cNvSpPr>
          <p:nvPr>
            <p:ph type="title"/>
          </p:nvPr>
        </p:nvSpPr>
        <p:spPr/>
        <p:txBody>
          <a:bodyPr/>
          <a:lstStyle/>
          <a:p>
            <a:r>
              <a:rPr lang="en-US" dirty="0">
                <a:cs typeface="Arial"/>
              </a:rPr>
              <a:t>Find a Summer Meals Site Near You!</a:t>
            </a:r>
            <a:endParaRPr lang="en-US" dirty="0"/>
          </a:p>
        </p:txBody>
      </p:sp>
      <p:sp>
        <p:nvSpPr>
          <p:cNvPr id="3" name="Content Placeholder 2">
            <a:extLst>
              <a:ext uri="{FF2B5EF4-FFF2-40B4-BE49-F238E27FC236}">
                <a16:creationId xmlns:a16="http://schemas.microsoft.com/office/drawing/2014/main" id="{BC737351-605C-B57B-088B-6B97B952AE94}"/>
              </a:ext>
            </a:extLst>
          </p:cNvPr>
          <p:cNvSpPr>
            <a:spLocks noGrp="1"/>
          </p:cNvSpPr>
          <p:nvPr>
            <p:ph idx="1"/>
          </p:nvPr>
        </p:nvSpPr>
        <p:spPr>
          <a:xfrm>
            <a:off x="622540" y="1882131"/>
            <a:ext cx="10515600" cy="4439155"/>
          </a:xfrm>
        </p:spPr>
        <p:txBody>
          <a:bodyPr vert="horz" lIns="91440" tIns="45720" rIns="91440" bIns="45720" rtlCol="0" anchor="t">
            <a:noAutofit/>
          </a:bodyPr>
          <a:lstStyle/>
          <a:p>
            <a:pPr marL="685800" indent="-457200"/>
            <a:r>
              <a:rPr lang="en-US" sz="2800" dirty="0">
                <a:cs typeface="Arial"/>
              </a:rPr>
              <a:t>The California Meals for Kids Mobile App (updated daily)</a:t>
            </a:r>
            <a:r>
              <a:rPr lang="en-US" sz="2800" dirty="0">
                <a:solidFill>
                  <a:srgbClr val="2D4641"/>
                </a:solidFill>
                <a:cs typeface="Arial"/>
              </a:rPr>
              <a:t> is a</a:t>
            </a:r>
            <a:r>
              <a:rPr lang="en-US" sz="2800" dirty="0">
                <a:cs typeface="Arial"/>
              </a:rPr>
              <a:t>vailable in the app store for all iOS, Android or Microsoft devices or online </a:t>
            </a:r>
            <a:r>
              <a:rPr lang="en-US" sz="2800" dirty="0">
                <a:solidFill>
                  <a:srgbClr val="000000"/>
                </a:solidFill>
                <a:cs typeface="Arial"/>
              </a:rPr>
              <a:t>at </a:t>
            </a:r>
            <a:r>
              <a:rPr lang="en-US" sz="2800" dirty="0">
                <a:solidFill>
                  <a:srgbClr val="0563C1"/>
                </a:solidFill>
                <a:ea typeface="+mj-lt"/>
                <a:cs typeface="+mj-lt"/>
                <a:hlinkClick r:id="rId3" tooltip="California Department of Education’s CA Meals for Kids Mobile Application web page">
                  <a:extLst>
                    <a:ext uri="{A12FA001-AC4F-418D-AE19-62706E023703}">
                      <ahyp:hlinkClr xmlns:ahyp="http://schemas.microsoft.com/office/drawing/2018/hyperlinkcolor" val="tx"/>
                    </a:ext>
                  </a:extLst>
                </a:hlinkClick>
              </a:rPr>
              <a:t>https://www.cde.ca.gov/re/mo/cameals.asp</a:t>
            </a:r>
            <a:r>
              <a:rPr lang="en-US" sz="2800" dirty="0">
                <a:solidFill>
                  <a:srgbClr val="000000"/>
                </a:solidFill>
                <a:cs typeface="Arial"/>
              </a:rPr>
              <a:t>.</a:t>
            </a:r>
          </a:p>
          <a:p>
            <a:pPr marL="685800" indent="-457200"/>
            <a:r>
              <a:rPr lang="en-US" sz="2800" dirty="0">
                <a:cs typeface="Arial"/>
              </a:rPr>
              <a:t>The CDE Summer Meal Service Site webpage (updated weekly) is available online at </a:t>
            </a:r>
            <a:r>
              <a:rPr lang="en-US" sz="2800" dirty="0">
                <a:solidFill>
                  <a:srgbClr val="0563C1"/>
                </a:solidFill>
                <a:cs typeface="Arial"/>
                <a:hlinkClick r:id="rId4" tooltip="California Department of Education">
                  <a:extLst>
                    <a:ext uri="{A12FA001-AC4F-418D-AE19-62706E023703}">
                      <ahyp:hlinkClr xmlns:ahyp="http://schemas.microsoft.com/office/drawing/2018/hyperlinkcolor" val="tx"/>
                    </a:ext>
                  </a:extLst>
                </a:hlinkClick>
              </a:rPr>
              <a:t>https://www.cde.ca.gov/ds/sh/sn/summersites25.asp</a:t>
            </a:r>
            <a:r>
              <a:rPr lang="en-US" sz="2400" dirty="0">
                <a:solidFill>
                  <a:srgbClr val="0563C1"/>
                </a:solidFill>
                <a:cs typeface="Arial"/>
              </a:rPr>
              <a:t>.</a:t>
            </a:r>
          </a:p>
          <a:p>
            <a:pPr marL="0" indent="0" algn="ctr">
              <a:spcBef>
                <a:spcPts val="1200"/>
              </a:spcBef>
              <a:spcAft>
                <a:spcPts val="1200"/>
              </a:spcAft>
              <a:buNone/>
            </a:pPr>
            <a:r>
              <a:rPr lang="en-US" sz="2400" b="1" dirty="0">
                <a:solidFill>
                  <a:schemeClr val="tx1"/>
                </a:solidFill>
                <a:cs typeface="Arial"/>
              </a:rPr>
              <a:t>All local educational agencies (LEA) are required to conduct outreach for Summer Meal sites. </a:t>
            </a:r>
          </a:p>
          <a:p>
            <a:pPr marL="0" indent="0">
              <a:buNone/>
            </a:pPr>
            <a:endParaRPr lang="en-US" sz="2400" dirty="0">
              <a:cs typeface="Arial"/>
            </a:endParaRPr>
          </a:p>
          <a:p>
            <a:endParaRPr lang="en-US" dirty="0">
              <a:cs typeface="Arial"/>
            </a:endParaRPr>
          </a:p>
        </p:txBody>
      </p:sp>
    </p:spTree>
    <p:extLst>
      <p:ext uri="{BB962C8B-B14F-4D97-AF65-F5344CB8AC3E}">
        <p14:creationId xmlns:p14="http://schemas.microsoft.com/office/powerpoint/2010/main" val="384854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CD77-9C73-2588-9B9C-F5D910016980}"/>
              </a:ext>
            </a:extLst>
          </p:cNvPr>
          <p:cNvSpPr>
            <a:spLocks noGrp="1"/>
          </p:cNvSpPr>
          <p:nvPr>
            <p:ph type="title"/>
          </p:nvPr>
        </p:nvSpPr>
        <p:spPr/>
        <p:txBody>
          <a:bodyPr>
            <a:normAutofit fontScale="90000"/>
          </a:bodyPr>
          <a:lstStyle/>
          <a:p>
            <a:br>
              <a:rPr lang="en-US" dirty="0">
                <a:cs typeface="Arial"/>
              </a:rPr>
            </a:br>
            <a:r>
              <a:rPr lang="en-US" dirty="0">
                <a:solidFill>
                  <a:srgbClr val="3B5B55"/>
                </a:solidFill>
                <a:cs typeface="Arial"/>
              </a:rPr>
              <a:t>Survey: </a:t>
            </a:r>
            <a:r>
              <a:rPr lang="en-US" dirty="0">
                <a:solidFill>
                  <a:srgbClr val="3B5B55"/>
                </a:solidFill>
              </a:rPr>
              <a:t>Achieving Higher Standards for </a:t>
            </a:r>
            <a:r>
              <a:rPr lang="en-US" dirty="0">
                <a:solidFill>
                  <a:srgbClr val="3B5B55"/>
                </a:solidFill>
                <a:cs typeface="Arial"/>
              </a:rPr>
              <a:t>Healthy School Meals (1)</a:t>
            </a:r>
          </a:p>
        </p:txBody>
      </p:sp>
      <p:sp>
        <p:nvSpPr>
          <p:cNvPr id="3" name="Content Placeholder 2">
            <a:extLst>
              <a:ext uri="{FF2B5EF4-FFF2-40B4-BE49-F238E27FC236}">
                <a16:creationId xmlns:a16="http://schemas.microsoft.com/office/drawing/2014/main" id="{325C14C6-12AE-66B9-0588-131556044C04}"/>
              </a:ext>
            </a:extLst>
          </p:cNvPr>
          <p:cNvSpPr>
            <a:spLocks noGrp="1"/>
          </p:cNvSpPr>
          <p:nvPr>
            <p:ph idx="1"/>
          </p:nvPr>
        </p:nvSpPr>
        <p:spPr>
          <a:xfrm>
            <a:off x="838200" y="1825625"/>
            <a:ext cx="10515600" cy="4346575"/>
          </a:xfrm>
        </p:spPr>
        <p:txBody>
          <a:bodyPr vert="horz" lIns="91440" tIns="45720" rIns="91440" bIns="45720" rtlCol="0" anchor="t">
            <a:normAutofit fontScale="92500" lnSpcReduction="20000"/>
          </a:bodyPr>
          <a:lstStyle/>
          <a:p>
            <a:pPr marL="0" indent="0">
              <a:buNone/>
            </a:pPr>
            <a:r>
              <a:rPr lang="en-US" dirty="0">
                <a:cs typeface="Arial"/>
              </a:rPr>
              <a:t>Survey Overview:</a:t>
            </a:r>
            <a:endParaRPr lang="en-US" dirty="0"/>
          </a:p>
          <a:p>
            <a:pPr marL="457200" indent="-457200">
              <a:spcBef>
                <a:spcPts val="1200"/>
              </a:spcBef>
              <a:spcAft>
                <a:spcPts val="1200"/>
              </a:spcAft>
            </a:pPr>
            <a:r>
              <a:rPr lang="en-US" dirty="0">
                <a:solidFill>
                  <a:srgbClr val="162320"/>
                </a:solidFill>
                <a:cs typeface="Arial"/>
              </a:rPr>
              <a:t>Purpose of the Survey: To inform the response to the Governor’s Executive Order N-1-25 by collecting current SFA strategies to reduce food additives, barriers faced, and recommendations for how to achieve higher standards for healthy school meals. </a:t>
            </a:r>
          </a:p>
          <a:p>
            <a:pPr marL="457200" indent="-457200">
              <a:spcBef>
                <a:spcPts val="1200"/>
              </a:spcBef>
              <a:spcAft>
                <a:spcPts val="1200"/>
              </a:spcAft>
            </a:pPr>
            <a:r>
              <a:rPr lang="en-US" dirty="0">
                <a:solidFill>
                  <a:srgbClr val="162320"/>
                </a:solidFill>
                <a:cs typeface="Arial"/>
              </a:rPr>
              <a:t>Dates: April 9–28, 2025</a:t>
            </a:r>
          </a:p>
          <a:p>
            <a:pPr marL="457200" indent="-457200">
              <a:spcBef>
                <a:spcPts val="1200"/>
              </a:spcBef>
              <a:spcAft>
                <a:spcPts val="1200"/>
              </a:spcAft>
            </a:pPr>
            <a:r>
              <a:rPr lang="en-US" dirty="0">
                <a:solidFill>
                  <a:srgbClr val="162320"/>
                </a:solidFill>
                <a:cs typeface="Arial"/>
              </a:rPr>
              <a:t>Total SFA Participants: n=259</a:t>
            </a:r>
          </a:p>
          <a:p>
            <a:pPr marL="0" indent="0">
              <a:buNone/>
            </a:pPr>
            <a:endParaRPr lang="en-US" dirty="0">
              <a:solidFill>
                <a:srgbClr val="162320"/>
              </a:solidFill>
              <a:cs typeface="Arial"/>
            </a:endParaRPr>
          </a:p>
          <a:p>
            <a:pPr marL="0" indent="0">
              <a:buNone/>
            </a:pPr>
            <a:endParaRPr lang="en-US" dirty="0">
              <a:solidFill>
                <a:schemeClr val="tx1"/>
              </a:solidFill>
              <a:cs typeface="Arial"/>
            </a:endParaRPr>
          </a:p>
        </p:txBody>
      </p:sp>
    </p:spTree>
    <p:extLst>
      <p:ext uri="{BB962C8B-B14F-4D97-AF65-F5344CB8AC3E}">
        <p14:creationId xmlns:p14="http://schemas.microsoft.com/office/powerpoint/2010/main" val="348379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7529D-377C-CD40-18EA-D9A3684A3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9028D-8FF1-3BF7-E524-7BC2B732C5C4}"/>
              </a:ext>
            </a:extLst>
          </p:cNvPr>
          <p:cNvSpPr>
            <a:spLocks noGrp="1"/>
          </p:cNvSpPr>
          <p:nvPr>
            <p:ph type="title"/>
          </p:nvPr>
        </p:nvSpPr>
        <p:spPr/>
        <p:txBody>
          <a:bodyPr>
            <a:normAutofit fontScale="90000"/>
          </a:bodyPr>
          <a:lstStyle/>
          <a:p>
            <a:br>
              <a:rPr lang="en-US" dirty="0">
                <a:cs typeface="Arial"/>
              </a:rPr>
            </a:br>
            <a:r>
              <a:rPr lang="en-US" dirty="0">
                <a:cs typeface="Arial"/>
              </a:rPr>
              <a:t>Survey: </a:t>
            </a:r>
            <a:r>
              <a:rPr lang="en-US" dirty="0"/>
              <a:t>Achieving Higher Standards for </a:t>
            </a:r>
            <a:r>
              <a:rPr lang="en-US" dirty="0">
                <a:cs typeface="Arial"/>
              </a:rPr>
              <a:t>Healthy School Meals (2)</a:t>
            </a:r>
          </a:p>
        </p:txBody>
      </p:sp>
      <p:sp>
        <p:nvSpPr>
          <p:cNvPr id="3" name="Content Placeholder 2">
            <a:extLst>
              <a:ext uri="{FF2B5EF4-FFF2-40B4-BE49-F238E27FC236}">
                <a16:creationId xmlns:a16="http://schemas.microsoft.com/office/drawing/2014/main" id="{A771BD39-529F-E3AA-EB82-6134FC2A3117}"/>
              </a:ext>
            </a:extLst>
          </p:cNvPr>
          <p:cNvSpPr>
            <a:spLocks noGrp="1"/>
          </p:cNvSpPr>
          <p:nvPr>
            <p:ph idx="1"/>
          </p:nvPr>
        </p:nvSpPr>
        <p:spPr>
          <a:xfrm>
            <a:off x="838200" y="1825625"/>
            <a:ext cx="10515600" cy="4748170"/>
          </a:xfrm>
        </p:spPr>
        <p:txBody>
          <a:bodyPr vert="horz" lIns="91440" tIns="45720" rIns="91440" bIns="45720" rtlCol="0" anchor="t">
            <a:normAutofit fontScale="92500" lnSpcReduction="20000"/>
          </a:bodyPr>
          <a:lstStyle/>
          <a:p>
            <a:r>
              <a:rPr lang="en-US" sz="3000" dirty="0">
                <a:solidFill>
                  <a:srgbClr val="000000"/>
                </a:solidFill>
                <a:cs typeface="Arial"/>
              </a:rPr>
              <a:t>Meal Preparation Practices:</a:t>
            </a:r>
            <a:endParaRPr lang="en-US" sz="3000" dirty="0">
              <a:solidFill>
                <a:srgbClr val="000000"/>
              </a:solidFill>
            </a:endParaRPr>
          </a:p>
          <a:p>
            <a:pPr marL="569913" indent="-344488">
              <a:spcBef>
                <a:spcPts val="1200"/>
              </a:spcBef>
              <a:spcAft>
                <a:spcPts val="1200"/>
              </a:spcAft>
              <a:buFont typeface="Courier New" panose="02070309020205020404" pitchFamily="49" charset="0"/>
              <a:buChar char="o"/>
            </a:pPr>
            <a:r>
              <a:rPr lang="en-US" sz="3000" dirty="0">
                <a:solidFill>
                  <a:srgbClr val="000000"/>
                </a:solidFill>
              </a:rPr>
              <a:t>56% reported scratch cooking at some sites</a:t>
            </a:r>
            <a:r>
              <a:rPr lang="en-US" dirty="0">
                <a:solidFill>
                  <a:srgbClr val="000000"/>
                </a:solidFill>
              </a:rPr>
              <a:t>.</a:t>
            </a:r>
            <a:endParaRPr lang="en-US" sz="3000" dirty="0">
              <a:solidFill>
                <a:srgbClr val="000000"/>
              </a:solidFill>
              <a:cs typeface="Arial"/>
            </a:endParaRPr>
          </a:p>
          <a:p>
            <a:pPr marL="569913" indent="-344488">
              <a:spcBef>
                <a:spcPts val="1200"/>
              </a:spcBef>
              <a:spcAft>
                <a:spcPts val="1200"/>
              </a:spcAft>
              <a:buFont typeface="Courier New" panose="02070309020205020404" pitchFamily="49" charset="0"/>
              <a:buChar char="o"/>
            </a:pPr>
            <a:r>
              <a:rPr lang="en-US" sz="3000" dirty="0">
                <a:solidFill>
                  <a:srgbClr val="000000"/>
                </a:solidFill>
              </a:rPr>
              <a:t>76% reported speed scratch cooking</a:t>
            </a:r>
            <a:r>
              <a:rPr lang="en-US" dirty="0">
                <a:solidFill>
                  <a:srgbClr val="000000"/>
                </a:solidFill>
              </a:rPr>
              <a:t>.</a:t>
            </a:r>
            <a:endParaRPr lang="en-US" sz="3000" dirty="0">
              <a:solidFill>
                <a:srgbClr val="000000"/>
              </a:solidFill>
              <a:cs typeface="Arial"/>
            </a:endParaRPr>
          </a:p>
          <a:p>
            <a:pPr marL="569913" indent="-344488">
              <a:spcBef>
                <a:spcPts val="1200"/>
              </a:spcBef>
              <a:spcAft>
                <a:spcPts val="1200"/>
              </a:spcAft>
              <a:buFont typeface="Courier New" panose="02070309020205020404" pitchFamily="49" charset="0"/>
              <a:buChar char="o"/>
            </a:pPr>
            <a:r>
              <a:rPr lang="en-US" sz="3000" dirty="0">
                <a:solidFill>
                  <a:srgbClr val="000000"/>
                </a:solidFill>
              </a:rPr>
              <a:t>SFAs reported that, on average, 43% of their meals are freshly prepared, scratch cooked meals</a:t>
            </a:r>
            <a:r>
              <a:rPr lang="en-US" dirty="0">
                <a:solidFill>
                  <a:srgbClr val="000000"/>
                </a:solidFill>
              </a:rPr>
              <a:t>.</a:t>
            </a:r>
            <a:endParaRPr lang="en-US" sz="3000" dirty="0">
              <a:solidFill>
                <a:srgbClr val="000000"/>
              </a:solidFill>
            </a:endParaRPr>
          </a:p>
          <a:p>
            <a:pPr marL="569913" indent="-344488">
              <a:spcBef>
                <a:spcPts val="1200"/>
              </a:spcBef>
              <a:spcAft>
                <a:spcPts val="1200"/>
              </a:spcAft>
              <a:buFont typeface="Courier New" panose="02070309020205020404" pitchFamily="49" charset="0"/>
              <a:buChar char="o"/>
            </a:pPr>
            <a:r>
              <a:rPr lang="en-US" sz="3000" dirty="0">
                <a:solidFill>
                  <a:srgbClr val="000000"/>
                </a:solidFill>
                <a:cs typeface="Arial"/>
              </a:rPr>
              <a:t>Top 5 </a:t>
            </a:r>
            <a:r>
              <a:rPr lang="en-US" sz="3000" dirty="0"/>
              <a:t>Barriers to scratch cooking were: limitations in kitchen space, kitchen infrastructure, funding for additional staff positions to support increased labor requirements of scratch cooking, cold storage space, and staff skill sets.​</a:t>
            </a:r>
            <a:endParaRPr lang="en-US" sz="3000" dirty="0">
              <a:solidFill>
                <a:srgbClr val="000000"/>
              </a:solidFill>
              <a:cs typeface="Arial"/>
            </a:endParaRPr>
          </a:p>
          <a:p>
            <a:pPr marL="0" indent="0">
              <a:buNone/>
            </a:pPr>
            <a:endParaRPr lang="en-US" dirty="0">
              <a:cs typeface="Arial"/>
            </a:endParaRPr>
          </a:p>
        </p:txBody>
      </p:sp>
    </p:spTree>
    <p:extLst>
      <p:ext uri="{BB962C8B-B14F-4D97-AF65-F5344CB8AC3E}">
        <p14:creationId xmlns:p14="http://schemas.microsoft.com/office/powerpoint/2010/main" val="2800513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561-3DED-E829-A97F-BA8C5583562E}"/>
              </a:ext>
            </a:extLst>
          </p:cNvPr>
          <p:cNvSpPr>
            <a:spLocks noGrp="1"/>
          </p:cNvSpPr>
          <p:nvPr>
            <p:ph type="title"/>
          </p:nvPr>
        </p:nvSpPr>
        <p:spPr>
          <a:xfrm>
            <a:off x="838200" y="168216"/>
            <a:ext cx="10515600" cy="1536938"/>
          </a:xfrm>
        </p:spPr>
        <p:txBody>
          <a:bodyPr>
            <a:normAutofit/>
          </a:bodyPr>
          <a:lstStyle/>
          <a:p>
            <a:r>
              <a:rPr lang="en-US" sz="4000"/>
              <a:t>Survey: Achieving Higher Standards for Healthy School Meals (3)</a:t>
            </a:r>
          </a:p>
        </p:txBody>
      </p:sp>
      <p:sp>
        <p:nvSpPr>
          <p:cNvPr id="3" name="Content Placeholder 2">
            <a:extLst>
              <a:ext uri="{FF2B5EF4-FFF2-40B4-BE49-F238E27FC236}">
                <a16:creationId xmlns:a16="http://schemas.microsoft.com/office/drawing/2014/main" id="{FD44D2DF-126B-8787-412A-CAAC7CCA5956}"/>
              </a:ext>
            </a:extLst>
          </p:cNvPr>
          <p:cNvSpPr>
            <a:spLocks noGrp="1"/>
          </p:cNvSpPr>
          <p:nvPr>
            <p:ph idx="1"/>
          </p:nvPr>
        </p:nvSpPr>
        <p:spPr>
          <a:xfrm>
            <a:off x="838200" y="1710607"/>
            <a:ext cx="11162581" cy="4452363"/>
          </a:xfrm>
        </p:spPr>
        <p:txBody>
          <a:bodyPr vert="horz" lIns="91440" tIns="45720" rIns="91440" bIns="45720" rtlCol="0" anchor="t">
            <a:normAutofit/>
          </a:bodyPr>
          <a:lstStyle/>
          <a:p>
            <a:r>
              <a:rPr lang="en-US" dirty="0"/>
              <a:t>SFAs current practices</a:t>
            </a:r>
            <a:r>
              <a:rPr lang="en-US" strike="sngStrike" dirty="0"/>
              <a:t>–</a:t>
            </a:r>
            <a:r>
              <a:rPr lang="en-US" dirty="0"/>
              <a:t>Food Additives:</a:t>
            </a:r>
            <a:endParaRPr lang="en-US" dirty="0">
              <a:cs typeface="Arial"/>
            </a:endParaRPr>
          </a:p>
          <a:p>
            <a:pPr marL="569913" indent="-344488">
              <a:buFont typeface="Courier New" panose="02070309020205020404" pitchFamily="49" charset="0"/>
              <a:buChar char="o"/>
            </a:pPr>
            <a:r>
              <a:rPr lang="en-US" sz="2800" dirty="0"/>
              <a:t>53% limit artificial sweeteners</a:t>
            </a:r>
            <a:r>
              <a:rPr lang="en-US" sz="2800" dirty="0">
                <a:solidFill>
                  <a:srgbClr val="000000"/>
                </a:solidFill>
              </a:rPr>
              <a:t>.</a:t>
            </a:r>
            <a:endParaRPr lang="en-US" sz="2800" dirty="0">
              <a:cs typeface="Arial"/>
            </a:endParaRPr>
          </a:p>
          <a:p>
            <a:pPr marL="569913" indent="-344488">
              <a:buFont typeface="Courier New" panose="02070309020205020404" pitchFamily="49" charset="0"/>
              <a:buChar char="o"/>
            </a:pPr>
            <a:r>
              <a:rPr lang="en-US" sz="2800" dirty="0"/>
              <a:t>32% limit sodium nitrites and nitrates</a:t>
            </a:r>
            <a:r>
              <a:rPr lang="en-US" sz="2800" dirty="0">
                <a:solidFill>
                  <a:srgbClr val="000000"/>
                </a:solidFill>
              </a:rPr>
              <a:t>.</a:t>
            </a:r>
            <a:endParaRPr lang="en-US" sz="2800" dirty="0">
              <a:cs typeface="Arial"/>
            </a:endParaRPr>
          </a:p>
          <a:p>
            <a:pPr marL="569913" indent="-344488">
              <a:buFont typeface="Courier New" panose="02070309020205020404" pitchFamily="49" charset="0"/>
              <a:buChar char="o"/>
            </a:pPr>
            <a:r>
              <a:rPr lang="en-US" sz="2800" dirty="0"/>
              <a:t>18% limit the dough conditioner Azodicarbonamide (ADA)</a:t>
            </a:r>
            <a:r>
              <a:rPr lang="en-US" sz="2800" dirty="0">
                <a:solidFill>
                  <a:srgbClr val="000000"/>
                </a:solidFill>
              </a:rPr>
              <a:t>.</a:t>
            </a:r>
            <a:endParaRPr lang="en-US" sz="2800" dirty="0">
              <a:cs typeface="Arial"/>
            </a:endParaRPr>
          </a:p>
          <a:p>
            <a:pPr marL="569913" indent="-344488">
              <a:buFont typeface="Courier New" panose="02070309020205020404" pitchFamily="49" charset="0"/>
              <a:buChar char="o"/>
            </a:pPr>
            <a:r>
              <a:rPr lang="en-US" sz="2800" dirty="0"/>
              <a:t>15-17% limit these preservatives:</a:t>
            </a:r>
            <a:r>
              <a:rPr lang="en-US" sz="2800" dirty="0">
                <a:solidFill>
                  <a:srgbClr val="162320"/>
                </a:solidFill>
              </a:rPr>
              <a:t> </a:t>
            </a:r>
            <a:r>
              <a:rPr lang="en-US" sz="2800" dirty="0">
                <a:solidFill>
                  <a:srgbClr val="000000"/>
                </a:solidFill>
              </a:rPr>
              <a:t>Tertiary Butylhydroquinone (TBHQ), Butylated Hydroxyanisole (BHA), Butylated Hydroxytoluene (BHT), and Propyl Gallate (PG).</a:t>
            </a:r>
            <a:endParaRPr lang="en-US" sz="2800" dirty="0">
              <a:solidFill>
                <a:srgbClr val="000000"/>
              </a:solidFill>
              <a:cs typeface="Arial"/>
            </a:endParaRPr>
          </a:p>
        </p:txBody>
      </p:sp>
    </p:spTree>
    <p:extLst>
      <p:ext uri="{BB962C8B-B14F-4D97-AF65-F5344CB8AC3E}">
        <p14:creationId xmlns:p14="http://schemas.microsoft.com/office/powerpoint/2010/main" val="358340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5D00-EE1C-89DC-7C4E-AC4574A14419}"/>
              </a:ext>
            </a:extLst>
          </p:cNvPr>
          <p:cNvSpPr>
            <a:spLocks noGrp="1"/>
          </p:cNvSpPr>
          <p:nvPr>
            <p:ph type="title"/>
          </p:nvPr>
        </p:nvSpPr>
        <p:spPr/>
        <p:txBody>
          <a:bodyPr>
            <a:normAutofit fontScale="90000"/>
          </a:bodyPr>
          <a:lstStyle/>
          <a:p>
            <a:r>
              <a:rPr lang="en-US"/>
              <a:t>Survey: Achieving Higher Standards for Healthy School Meals (4)</a:t>
            </a:r>
            <a:endParaRPr lang="en-US">
              <a:solidFill>
                <a:srgbClr val="000000"/>
              </a:solidFill>
            </a:endParaRPr>
          </a:p>
        </p:txBody>
      </p:sp>
      <p:sp>
        <p:nvSpPr>
          <p:cNvPr id="3" name="Content Placeholder 2">
            <a:extLst>
              <a:ext uri="{FF2B5EF4-FFF2-40B4-BE49-F238E27FC236}">
                <a16:creationId xmlns:a16="http://schemas.microsoft.com/office/drawing/2014/main" id="{5162FDE2-EFBE-5B83-058F-F10DD77EA141}"/>
              </a:ext>
            </a:extLst>
          </p:cNvPr>
          <p:cNvSpPr>
            <a:spLocks noGrp="1"/>
          </p:cNvSpPr>
          <p:nvPr>
            <p:ph idx="1"/>
          </p:nvPr>
        </p:nvSpPr>
        <p:spPr/>
        <p:txBody>
          <a:bodyPr vert="horz" lIns="91440" tIns="45720" rIns="91440" bIns="45720" rtlCol="0" anchor="t">
            <a:normAutofit/>
          </a:bodyPr>
          <a:lstStyle/>
          <a:p>
            <a:pPr marL="238125" indent="-238125"/>
            <a:r>
              <a:rPr lang="en-US" dirty="0"/>
              <a:t>SFAs are the most ready and able to:</a:t>
            </a:r>
          </a:p>
          <a:p>
            <a:pPr marL="569913" lvl="1" indent="-344488"/>
            <a:r>
              <a:rPr lang="en-US" dirty="0"/>
              <a:t>Restrict artificial colors.</a:t>
            </a:r>
          </a:p>
          <a:p>
            <a:pPr marL="569913" lvl="1" indent="-344488"/>
            <a:r>
              <a:rPr lang="en-US" dirty="0"/>
              <a:t>Reduce added sugars.</a:t>
            </a:r>
          </a:p>
          <a:p>
            <a:pPr marL="569913" lvl="1" indent="-344488"/>
            <a:r>
              <a:rPr lang="en-US" dirty="0"/>
              <a:t>Eliminate non-nutritive sweeteners.</a:t>
            </a:r>
          </a:p>
          <a:p>
            <a:pPr marL="569913" lvl="1" indent="-344488"/>
            <a:r>
              <a:rPr lang="en-US" dirty="0"/>
              <a:t>Eliminate sodium, nitrites/nitrates.</a:t>
            </a:r>
            <a:endParaRPr lang="en-US" dirty="0">
              <a:cs typeface="Arial"/>
            </a:endParaRPr>
          </a:p>
        </p:txBody>
      </p:sp>
    </p:spTree>
    <p:extLst>
      <p:ext uri="{BB962C8B-B14F-4D97-AF65-F5344CB8AC3E}">
        <p14:creationId xmlns:p14="http://schemas.microsoft.com/office/powerpoint/2010/main" val="239017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928C-E381-A6B2-9AA2-33A4B9E8B798}"/>
              </a:ext>
            </a:extLst>
          </p:cNvPr>
          <p:cNvSpPr>
            <a:spLocks noGrp="1"/>
          </p:cNvSpPr>
          <p:nvPr>
            <p:ph type="title"/>
          </p:nvPr>
        </p:nvSpPr>
        <p:spPr/>
        <p:txBody>
          <a:bodyPr/>
          <a:lstStyle/>
          <a:p>
            <a:r>
              <a:rPr lang="en-US">
                <a:cs typeface="Arial"/>
              </a:rPr>
              <a:t>Adequate Time to Eat Fact Sheet</a:t>
            </a:r>
            <a:endParaRPr lang="en-US"/>
          </a:p>
        </p:txBody>
      </p:sp>
      <p:sp>
        <p:nvSpPr>
          <p:cNvPr id="3" name="Text Placeholder 2">
            <a:extLst>
              <a:ext uri="{FF2B5EF4-FFF2-40B4-BE49-F238E27FC236}">
                <a16:creationId xmlns:a16="http://schemas.microsoft.com/office/drawing/2014/main" id="{1F4DEB9C-162A-0F23-68B6-8293730129F9}"/>
              </a:ext>
            </a:extLst>
          </p:cNvPr>
          <p:cNvSpPr>
            <a:spLocks noGrp="1"/>
          </p:cNvSpPr>
          <p:nvPr>
            <p:ph type="body" idx="1"/>
          </p:nvPr>
        </p:nvSpPr>
        <p:spPr>
          <a:xfrm>
            <a:off x="838200" y="3891159"/>
            <a:ext cx="10515600" cy="701675"/>
          </a:xfrm>
        </p:spPr>
        <p:txBody>
          <a:bodyPr>
            <a:noAutofit/>
          </a:bodyPr>
          <a:lstStyle/>
          <a:p>
            <a:r>
              <a:rPr lang="en-US" dirty="0"/>
              <a:t>Guest Speakers: Maryam Shayegh and Ron Little</a:t>
            </a:r>
          </a:p>
          <a:p>
            <a:r>
              <a:rPr lang="en-US" dirty="0"/>
              <a:t>Child Nutrition Advisory Council Members</a:t>
            </a:r>
          </a:p>
        </p:txBody>
      </p:sp>
    </p:spTree>
    <p:extLst>
      <p:ext uri="{BB962C8B-B14F-4D97-AF65-F5344CB8AC3E}">
        <p14:creationId xmlns:p14="http://schemas.microsoft.com/office/powerpoint/2010/main" val="3931614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EDFB-1AF8-C01C-78CF-B2A168DA9A97}"/>
              </a:ext>
            </a:extLst>
          </p:cNvPr>
          <p:cNvSpPr>
            <a:spLocks noGrp="1"/>
          </p:cNvSpPr>
          <p:nvPr>
            <p:ph type="title"/>
          </p:nvPr>
        </p:nvSpPr>
        <p:spPr/>
        <p:txBody>
          <a:bodyPr>
            <a:normAutofit fontScale="90000"/>
          </a:bodyPr>
          <a:lstStyle/>
          <a:p>
            <a:r>
              <a:rPr lang="en-US">
                <a:cs typeface="Arial"/>
              </a:rPr>
              <a:t>Access the Adequate Time to Eat Fact Sheet</a:t>
            </a:r>
            <a:endParaRPr lang="en-US"/>
          </a:p>
        </p:txBody>
      </p:sp>
      <p:sp>
        <p:nvSpPr>
          <p:cNvPr id="3" name="Text Placeholder 2">
            <a:extLst>
              <a:ext uri="{FF2B5EF4-FFF2-40B4-BE49-F238E27FC236}">
                <a16:creationId xmlns:a16="http://schemas.microsoft.com/office/drawing/2014/main" id="{C8DC01EB-423D-F17A-DD45-35983757E3F4}"/>
              </a:ext>
            </a:extLst>
          </p:cNvPr>
          <p:cNvSpPr>
            <a:spLocks noGrp="1"/>
          </p:cNvSpPr>
          <p:nvPr>
            <p:ph sz="half" idx="1"/>
          </p:nvPr>
        </p:nvSpPr>
        <p:spPr>
          <a:xfrm>
            <a:off x="838200" y="1825625"/>
            <a:ext cx="6092687" cy="3702048"/>
          </a:xfrm>
        </p:spPr>
        <p:txBody>
          <a:bodyPr vert="horz" lIns="91440" tIns="45720" rIns="91440" bIns="45720" rtlCol="0" anchor="t">
            <a:normAutofit/>
          </a:bodyPr>
          <a:lstStyle/>
          <a:p>
            <a:pPr marL="0" indent="0">
              <a:buNone/>
            </a:pPr>
            <a:r>
              <a:rPr lang="en-US" sz="2800" dirty="0">
                <a:cs typeface="Arial"/>
              </a:rPr>
              <a:t>Find the Adequate Time to Eat Fact Sheet on the CDE Ensuring Adequate Time to Eat web page at </a:t>
            </a:r>
            <a:r>
              <a:rPr lang="en-US" sz="2800" dirty="0">
                <a:solidFill>
                  <a:srgbClr val="0563C1"/>
                </a:solidFill>
                <a:ea typeface="+mj-lt"/>
                <a:cs typeface="+mj-lt"/>
                <a:hlinkClick r:id="rId3" tooltip="California Department of Education’s Ensuring Adequate Time to Eat web page">
                  <a:extLst>
                    <a:ext uri="{A12FA001-AC4F-418D-AE19-62706E023703}">
                      <ahyp:hlinkClr xmlns:ahyp="http://schemas.microsoft.com/office/drawing/2018/hyperlinkcolor" val="tx"/>
                    </a:ext>
                  </a:extLst>
                </a:hlinkClick>
              </a:rPr>
              <a:t>https://www.cde.ca.gov/ls/nu/sn/timetoeat.asp</a:t>
            </a:r>
            <a:r>
              <a:rPr lang="en-US" sz="2800" dirty="0">
                <a:ea typeface="+mj-lt"/>
                <a:cs typeface="+mj-lt"/>
              </a:rPr>
              <a:t>.</a:t>
            </a:r>
            <a:endParaRPr lang="en-US" sz="2800" dirty="0">
              <a:cs typeface="Arial"/>
            </a:endParaRPr>
          </a:p>
        </p:txBody>
      </p:sp>
      <p:pic>
        <p:nvPicPr>
          <p:cNvPr id="12" name="Content Placeholder 11" descr="Screenshot of the Child Nutrition Advisory Council Adequate Time to Eat Recommendations to Maximize Student Nutrition. ">
            <a:extLst>
              <a:ext uri="{FF2B5EF4-FFF2-40B4-BE49-F238E27FC236}">
                <a16:creationId xmlns:a16="http://schemas.microsoft.com/office/drawing/2014/main" id="{A47F8A50-24FE-70A8-746A-58FE4B9148C3}"/>
              </a:ext>
              <a:ext uri="{C183D7F6-B498-43B3-948B-1728B52AA6E4}">
                <adec:decorative xmlns:adec="http://schemas.microsoft.com/office/drawing/2017/decorative" val="0"/>
              </a:ext>
            </a:extLst>
          </p:cNvPr>
          <p:cNvPicPr>
            <a:picLocks noGrp="1" noChangeAspect="1"/>
          </p:cNvPicPr>
          <p:nvPr>
            <p:ph sz="half" idx="13"/>
          </p:nvPr>
        </p:nvPicPr>
        <p:blipFill>
          <a:blip r:embed="rId4"/>
          <a:stretch>
            <a:fillRect/>
          </a:stretch>
        </p:blipFill>
        <p:spPr>
          <a:xfrm>
            <a:off x="7831157" y="1825625"/>
            <a:ext cx="3234408" cy="4123407"/>
          </a:xfrm>
        </p:spPr>
      </p:pic>
    </p:spTree>
    <p:extLst>
      <p:ext uri="{BB962C8B-B14F-4D97-AF65-F5344CB8AC3E}">
        <p14:creationId xmlns:p14="http://schemas.microsoft.com/office/powerpoint/2010/main" val="34638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162E-334A-07D0-A849-D8C641393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3209D-5E79-10F6-AF2C-708D38DA81A8}"/>
              </a:ext>
            </a:extLst>
          </p:cNvPr>
          <p:cNvSpPr>
            <a:spLocks noGrp="1"/>
          </p:cNvSpPr>
          <p:nvPr>
            <p:ph type="title"/>
          </p:nvPr>
        </p:nvSpPr>
        <p:spPr/>
        <p:txBody>
          <a:bodyPr/>
          <a:lstStyle/>
          <a:p>
            <a:r>
              <a:rPr lang="en-US" dirty="0">
                <a:cs typeface="Arial"/>
              </a:rPr>
              <a:t>SUN Bucks 2025</a:t>
            </a:r>
            <a:endParaRPr lang="en-US" dirty="0"/>
          </a:p>
        </p:txBody>
      </p:sp>
    </p:spTree>
    <p:extLst>
      <p:ext uri="{BB962C8B-B14F-4D97-AF65-F5344CB8AC3E}">
        <p14:creationId xmlns:p14="http://schemas.microsoft.com/office/powerpoint/2010/main" val="3144576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65F7-6E81-F330-30AD-6B0E7D259D25}"/>
              </a:ext>
            </a:extLst>
          </p:cNvPr>
          <p:cNvSpPr>
            <a:spLocks noGrp="1"/>
          </p:cNvSpPr>
          <p:nvPr>
            <p:ph type="title"/>
          </p:nvPr>
        </p:nvSpPr>
        <p:spPr/>
        <p:txBody>
          <a:bodyPr/>
          <a:lstStyle/>
          <a:p>
            <a:r>
              <a:rPr lang="en-US" dirty="0"/>
              <a:t>Eligibility ABCs</a:t>
            </a:r>
          </a:p>
        </p:txBody>
      </p:sp>
      <p:sp>
        <p:nvSpPr>
          <p:cNvPr id="3" name="Content Placeholder 2">
            <a:extLst>
              <a:ext uri="{FF2B5EF4-FFF2-40B4-BE49-F238E27FC236}">
                <a16:creationId xmlns:a16="http://schemas.microsoft.com/office/drawing/2014/main" id="{6DD2A0A8-4508-CF8C-79F2-2ECB8250075B}"/>
              </a:ext>
            </a:extLst>
          </p:cNvPr>
          <p:cNvSpPr>
            <a:spLocks noGrp="1"/>
          </p:cNvSpPr>
          <p:nvPr>
            <p:ph sz="half" idx="1"/>
          </p:nvPr>
        </p:nvSpPr>
        <p:spPr>
          <a:xfrm>
            <a:off x="1061937" y="6286470"/>
            <a:ext cx="7945876" cy="464993"/>
          </a:xfrm>
        </p:spPr>
        <p:txBody>
          <a:bodyPr>
            <a:normAutofit/>
          </a:bodyPr>
          <a:lstStyle/>
          <a:p>
            <a:pPr marL="0" indent="0">
              <a:buNone/>
            </a:pPr>
            <a:r>
              <a:rPr lang="en-US" sz="2400" u="sng" dirty="0">
                <a:solidFill>
                  <a:srgbClr val="0563C1"/>
                </a:solidFill>
                <a:hlinkClick r:id="rId3" action="ppaction://hlinksldjump"/>
              </a:rPr>
              <a:t>Full Text Description For SUN Bucks Eligibility Image </a:t>
            </a:r>
            <a:endParaRPr lang="en-US" sz="2400" u="sng" dirty="0">
              <a:solidFill>
                <a:srgbClr val="0563C1"/>
              </a:solidFill>
            </a:endParaRPr>
          </a:p>
        </p:txBody>
      </p:sp>
      <p:pic>
        <p:nvPicPr>
          <p:cNvPr id="8" name="Content Placeholder 7" descr="The image has 3 groups and 3 boxes and helps explain the eligibility process for SUN Bucks. Below the image is a link to the full text description for SUN Bucks eligibility image  ">
            <a:extLst>
              <a:ext uri="{FF2B5EF4-FFF2-40B4-BE49-F238E27FC236}">
                <a16:creationId xmlns:a16="http://schemas.microsoft.com/office/drawing/2014/main" id="{74E5027C-0050-DCEC-AC7F-1DFF785C3FF8}"/>
              </a:ext>
            </a:extLst>
          </p:cNvPr>
          <p:cNvPicPr>
            <a:picLocks noGrp="1" noChangeAspect="1"/>
          </p:cNvPicPr>
          <p:nvPr>
            <p:ph sz="half" idx="13"/>
          </p:nvPr>
        </p:nvPicPr>
        <p:blipFill>
          <a:blip r:embed="rId4"/>
          <a:stretch>
            <a:fillRect/>
          </a:stretch>
        </p:blipFill>
        <p:spPr>
          <a:xfrm>
            <a:off x="1061937" y="1848253"/>
            <a:ext cx="10066506" cy="4266364"/>
          </a:xfrm>
          <a:prstGeom prst="rect">
            <a:avLst/>
          </a:prstGeom>
        </p:spPr>
      </p:pic>
    </p:spTree>
    <p:extLst>
      <p:ext uri="{BB962C8B-B14F-4D97-AF65-F5344CB8AC3E}">
        <p14:creationId xmlns:p14="http://schemas.microsoft.com/office/powerpoint/2010/main" val="3344161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D799D-CD24-00CB-2035-9514A66AA7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3202F0-FD11-8746-6C52-FD0492B74C84}"/>
              </a:ext>
            </a:extLst>
          </p:cNvPr>
          <p:cNvSpPr>
            <a:spLocks noGrp="1"/>
          </p:cNvSpPr>
          <p:nvPr>
            <p:ph type="title"/>
          </p:nvPr>
        </p:nvSpPr>
        <p:spPr/>
        <p:txBody>
          <a:bodyPr>
            <a:normAutofit/>
          </a:bodyPr>
          <a:lstStyle/>
          <a:p>
            <a:r>
              <a:rPr lang="en-US" dirty="0"/>
              <a:t>Universal Benefits Application (UBA) (1)</a:t>
            </a:r>
          </a:p>
        </p:txBody>
      </p:sp>
      <p:graphicFrame>
        <p:nvGraphicFramePr>
          <p:cNvPr id="4" name="Table 3" descr="Universal Benefits Application requirements. Standard claiming will need NSLP application, Community Eligibility Provision (CEP) will need UBA and Provisions will need NSLP application during base year and UBA non base years ">
            <a:extLst>
              <a:ext uri="{FF2B5EF4-FFF2-40B4-BE49-F238E27FC236}">
                <a16:creationId xmlns:a16="http://schemas.microsoft.com/office/drawing/2014/main" id="{72F913D7-F6F5-1027-4EB0-AE2CD10A71A2}"/>
              </a:ext>
            </a:extLst>
          </p:cNvPr>
          <p:cNvGraphicFramePr>
            <a:graphicFrameLocks noGrp="1"/>
          </p:cNvGraphicFramePr>
          <p:nvPr>
            <p:extLst>
              <p:ext uri="{D42A27DB-BD31-4B8C-83A1-F6EECF244321}">
                <p14:modId xmlns:p14="http://schemas.microsoft.com/office/powerpoint/2010/main" val="3173500857"/>
              </p:ext>
            </p:extLst>
          </p:nvPr>
        </p:nvGraphicFramePr>
        <p:xfrm>
          <a:off x="840361" y="1826165"/>
          <a:ext cx="10769713" cy="4502727"/>
        </p:xfrm>
        <a:graphic>
          <a:graphicData uri="http://schemas.openxmlformats.org/drawingml/2006/table">
            <a:tbl>
              <a:tblPr firstRow="1" bandRow="1">
                <a:tableStyleId>{69012ECD-51FC-41F1-AA8D-1B2483CD663E}</a:tableStyleId>
              </a:tblPr>
              <a:tblGrid>
                <a:gridCol w="5440795">
                  <a:extLst>
                    <a:ext uri="{9D8B030D-6E8A-4147-A177-3AD203B41FA5}">
                      <a16:colId xmlns:a16="http://schemas.microsoft.com/office/drawing/2014/main" val="2204501476"/>
                    </a:ext>
                  </a:extLst>
                </a:gridCol>
                <a:gridCol w="5328918">
                  <a:extLst>
                    <a:ext uri="{9D8B030D-6E8A-4147-A177-3AD203B41FA5}">
                      <a16:colId xmlns:a16="http://schemas.microsoft.com/office/drawing/2014/main" val="2275137919"/>
                    </a:ext>
                  </a:extLst>
                </a:gridCol>
              </a:tblGrid>
              <a:tr h="971735">
                <a:tc>
                  <a:txBody>
                    <a:bodyPr/>
                    <a:lstStyle/>
                    <a:p>
                      <a:pPr marL="0" algn="l" defTabSz="914400" rtl="0" eaLnBrk="1" latinLnBrk="0" hangingPunct="1"/>
                      <a:r>
                        <a:rPr lang="en-US" sz="3200" dirty="0"/>
                        <a:t>School Meal Program Model</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defTabSz="914400" rtl="0" eaLnBrk="1" latinLnBrk="0" hangingPunct="1"/>
                      <a:r>
                        <a:rPr lang="en-US" sz="3200" dirty="0"/>
                        <a:t>SUN Bucks Application Requirement</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87676306"/>
                  </a:ext>
                </a:extLst>
              </a:tr>
              <a:tr h="692727">
                <a:tc>
                  <a:txBody>
                    <a:bodyPr/>
                    <a:lstStyle/>
                    <a:p>
                      <a:pPr marL="0" algn="l" defTabSz="914400" rtl="0" eaLnBrk="1" latinLnBrk="0" hangingPunct="1"/>
                      <a:r>
                        <a:rPr lang="en-US" sz="2800" dirty="0">
                          <a:solidFill>
                            <a:srgbClr val="000000"/>
                          </a:solidFill>
                        </a:rPr>
                        <a:t>Standard Counting and Claiming</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defTabSz="914400" rtl="0" eaLnBrk="1" latinLnBrk="0" hangingPunct="1"/>
                      <a:r>
                        <a:rPr lang="en-US" sz="2800" dirty="0">
                          <a:solidFill>
                            <a:srgbClr val="000000"/>
                          </a:solidFill>
                        </a:rPr>
                        <a:t>NSLP Meal Application only</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53358103"/>
                  </a:ext>
                </a:extLst>
              </a:tr>
              <a:tr h="606136">
                <a:tc>
                  <a:txBody>
                    <a:bodyPr/>
                    <a:lstStyle/>
                    <a:p>
                      <a:pPr marL="0" algn="l" defTabSz="914400" rtl="0" eaLnBrk="1" latinLnBrk="0" hangingPunct="1"/>
                      <a:r>
                        <a:rPr lang="en-US" sz="2800" dirty="0">
                          <a:solidFill>
                            <a:srgbClr val="000000"/>
                          </a:solidFill>
                        </a:rPr>
                        <a:t>Community Eligibility Provision (CEP)</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defTabSz="914400" rtl="0" eaLnBrk="1" latinLnBrk="0" hangingPunct="1"/>
                      <a:r>
                        <a:rPr lang="en-US" sz="2800" strike="noStrike" dirty="0">
                          <a:solidFill>
                            <a:srgbClr val="000000"/>
                          </a:solidFill>
                        </a:rPr>
                        <a:t>UBA</a:t>
                      </a:r>
                      <a:endParaRPr lang="en-US" sz="2800" strike="sngStrike" dirty="0">
                        <a:solidFill>
                          <a:srgbClr val="000000"/>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00854133"/>
                  </a:ext>
                </a:extLst>
              </a:tr>
              <a:tr h="971735">
                <a:tc>
                  <a:txBody>
                    <a:bodyPr/>
                    <a:lstStyle/>
                    <a:p>
                      <a:pPr marL="0" algn="l" defTabSz="914400" rtl="0" eaLnBrk="1" latinLnBrk="0" hangingPunct="1"/>
                      <a:r>
                        <a:rPr lang="en-US" sz="2800" dirty="0">
                          <a:solidFill>
                            <a:srgbClr val="000000"/>
                          </a:solidFill>
                        </a:rPr>
                        <a:t>Provision 2 (P2)</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algn="l" defTabSz="914400" rtl="0" eaLnBrk="1" latinLnBrk="0" hangingPunct="1"/>
                      <a:r>
                        <a:rPr lang="en-US" sz="2800" dirty="0">
                          <a:solidFill>
                            <a:srgbClr val="000000"/>
                          </a:solidFill>
                        </a:rPr>
                        <a:t>NSLP Application during base year</a:t>
                      </a:r>
                    </a:p>
                    <a:p>
                      <a:pPr marL="0" lvl="0" algn="l" defTabSz="914400" rtl="0" eaLnBrk="1" latinLnBrk="0" hangingPunct="1">
                        <a:buNone/>
                      </a:pPr>
                      <a:endParaRPr lang="en-US" sz="2800" dirty="0">
                        <a:solidFill>
                          <a:srgbClr val="000000"/>
                        </a:solidFill>
                      </a:endParaRPr>
                    </a:p>
                    <a:p>
                      <a:pPr marL="0" lvl="0" algn="l" defTabSz="914400" rtl="0" eaLnBrk="1" latinLnBrk="0" hangingPunct="1">
                        <a:buNone/>
                      </a:pPr>
                      <a:r>
                        <a:rPr lang="en-US" sz="2800" dirty="0">
                          <a:solidFill>
                            <a:srgbClr val="000000"/>
                          </a:solidFill>
                        </a:rPr>
                        <a:t>UBA during non-base years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01503172"/>
                  </a:ext>
                </a:extLst>
              </a:tr>
            </a:tbl>
          </a:graphicData>
        </a:graphic>
      </p:graphicFrame>
    </p:spTree>
    <p:extLst>
      <p:ext uri="{BB962C8B-B14F-4D97-AF65-F5344CB8AC3E}">
        <p14:creationId xmlns:p14="http://schemas.microsoft.com/office/powerpoint/2010/main" val="105386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F2A5-A98B-709F-2ECB-1FB004E9BFAA}"/>
              </a:ext>
            </a:extLst>
          </p:cNvPr>
          <p:cNvSpPr>
            <a:spLocks noGrp="1"/>
          </p:cNvSpPr>
          <p:nvPr>
            <p:ph type="title"/>
          </p:nvPr>
        </p:nvSpPr>
        <p:spPr>
          <a:xfrm>
            <a:off x="838200" y="1828800"/>
            <a:ext cx="10515600" cy="1902849"/>
          </a:xfrm>
        </p:spPr>
        <p:txBody>
          <a:bodyPr anchor="b">
            <a:normAutofit/>
          </a:bodyPr>
          <a:lstStyle/>
          <a:p>
            <a:r>
              <a:rPr lang="en-US"/>
              <a:t>District Spotlights</a:t>
            </a:r>
          </a:p>
        </p:txBody>
      </p:sp>
    </p:spTree>
    <p:extLst>
      <p:ext uri="{BB962C8B-B14F-4D97-AF65-F5344CB8AC3E}">
        <p14:creationId xmlns:p14="http://schemas.microsoft.com/office/powerpoint/2010/main" val="69263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4A2F6-C704-45CD-D0D0-64EE113B88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653B0D-2F30-5F2A-AB93-9EEF39510F30}"/>
              </a:ext>
            </a:extLst>
          </p:cNvPr>
          <p:cNvSpPr>
            <a:spLocks noGrp="1"/>
          </p:cNvSpPr>
          <p:nvPr>
            <p:ph type="title"/>
          </p:nvPr>
        </p:nvSpPr>
        <p:spPr/>
        <p:txBody>
          <a:bodyPr>
            <a:normAutofit/>
          </a:bodyPr>
          <a:lstStyle/>
          <a:p>
            <a:r>
              <a:rPr lang="en-US" dirty="0"/>
              <a:t>Universal Benefits Application (2)</a:t>
            </a:r>
          </a:p>
        </p:txBody>
      </p:sp>
      <p:graphicFrame>
        <p:nvGraphicFramePr>
          <p:cNvPr id="4" name="Table 3" descr="Student eligibility for Universal Benefits Application (UBA). UBA will not be required for directly certified or categorically eligible. Income eligible will need a UBA.  ">
            <a:extLst>
              <a:ext uri="{FF2B5EF4-FFF2-40B4-BE49-F238E27FC236}">
                <a16:creationId xmlns:a16="http://schemas.microsoft.com/office/drawing/2014/main" id="{FB8DD9EA-5B31-B6C5-1D97-605B99FC384B}"/>
              </a:ext>
            </a:extLst>
          </p:cNvPr>
          <p:cNvGraphicFramePr>
            <a:graphicFrameLocks noGrp="1"/>
          </p:cNvGraphicFramePr>
          <p:nvPr>
            <p:extLst>
              <p:ext uri="{D42A27DB-BD31-4B8C-83A1-F6EECF244321}">
                <p14:modId xmlns:p14="http://schemas.microsoft.com/office/powerpoint/2010/main" val="1532792980"/>
              </p:ext>
            </p:extLst>
          </p:nvPr>
        </p:nvGraphicFramePr>
        <p:xfrm>
          <a:off x="1019642" y="1829432"/>
          <a:ext cx="10300399" cy="4192979"/>
        </p:xfrm>
        <a:graphic>
          <a:graphicData uri="http://schemas.openxmlformats.org/drawingml/2006/table">
            <a:tbl>
              <a:tblPr firstRow="1" bandRow="1">
                <a:tableStyleId>{69012ECD-51FC-41F1-AA8D-1B2483CD663E}</a:tableStyleId>
              </a:tblPr>
              <a:tblGrid>
                <a:gridCol w="8022771">
                  <a:extLst>
                    <a:ext uri="{9D8B030D-6E8A-4147-A177-3AD203B41FA5}">
                      <a16:colId xmlns:a16="http://schemas.microsoft.com/office/drawing/2014/main" val="2204501476"/>
                    </a:ext>
                  </a:extLst>
                </a:gridCol>
                <a:gridCol w="2277628">
                  <a:extLst>
                    <a:ext uri="{9D8B030D-6E8A-4147-A177-3AD203B41FA5}">
                      <a16:colId xmlns:a16="http://schemas.microsoft.com/office/drawing/2014/main" val="2275137919"/>
                    </a:ext>
                  </a:extLst>
                </a:gridCol>
              </a:tblGrid>
              <a:tr h="1397660">
                <a:tc>
                  <a:txBody>
                    <a:bodyPr/>
                    <a:lstStyle/>
                    <a:p>
                      <a:r>
                        <a:rPr lang="en-US" sz="3200" dirty="0"/>
                        <a:t>Student Eligibility Type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3200" dirty="0"/>
                        <a:t>UBA Required?</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87676306"/>
                  </a:ext>
                </a:extLst>
              </a:tr>
              <a:tr h="956293">
                <a:tc>
                  <a:txBody>
                    <a:bodyPr/>
                    <a:lstStyle/>
                    <a:p>
                      <a:r>
                        <a:rPr lang="en-US" sz="2800" dirty="0">
                          <a:solidFill>
                            <a:srgbClr val="000000"/>
                          </a:solidFill>
                        </a:rPr>
                        <a:t>Directly Certified (CalFresh, </a:t>
                      </a:r>
                      <a:r>
                        <a:rPr lang="en-US" sz="2800" dirty="0" err="1">
                          <a:solidFill>
                            <a:srgbClr val="000000"/>
                          </a:solidFill>
                        </a:rPr>
                        <a:t>CalWorks</a:t>
                      </a:r>
                      <a:r>
                        <a:rPr lang="en-US" sz="2800" dirty="0">
                          <a:solidFill>
                            <a:srgbClr val="000000"/>
                          </a:solidFill>
                        </a:rPr>
                        <a:t>, Medi-Cal) including those with extended benefits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800" dirty="0">
                          <a:solidFill>
                            <a:srgbClr val="C00000"/>
                          </a:solidFill>
                        </a:rPr>
                        <a:t>No</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53358103"/>
                  </a:ext>
                </a:extLst>
              </a:tr>
              <a:tr h="956293">
                <a:tc>
                  <a:txBody>
                    <a:bodyPr/>
                    <a:lstStyle/>
                    <a:p>
                      <a:r>
                        <a:rPr lang="en-US" sz="2800" dirty="0">
                          <a:solidFill>
                            <a:srgbClr val="000000"/>
                          </a:solidFill>
                        </a:rPr>
                        <a:t>Categorically Eligible (Migrant, Homeless, or Foster)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800">
                          <a:solidFill>
                            <a:srgbClr val="C00000"/>
                          </a:solidFill>
                        </a:rPr>
                        <a:t>No</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00854133"/>
                  </a:ext>
                </a:extLst>
              </a:tr>
              <a:tr h="882733">
                <a:tc>
                  <a:txBody>
                    <a:bodyPr/>
                    <a:lstStyle/>
                    <a:p>
                      <a:r>
                        <a:rPr lang="en-US" sz="2800" dirty="0">
                          <a:solidFill>
                            <a:srgbClr val="000000"/>
                          </a:solidFill>
                        </a:rPr>
                        <a:t>Income Eligible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2800" dirty="0">
                          <a:solidFill>
                            <a:srgbClr val="000000"/>
                          </a:solidFill>
                        </a:rPr>
                        <a:t>Yes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01503172"/>
                  </a:ext>
                </a:extLst>
              </a:tr>
            </a:tbl>
          </a:graphicData>
        </a:graphic>
      </p:graphicFrame>
    </p:spTree>
    <p:extLst>
      <p:ext uri="{BB962C8B-B14F-4D97-AF65-F5344CB8AC3E}">
        <p14:creationId xmlns:p14="http://schemas.microsoft.com/office/powerpoint/2010/main" val="189802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BD76-1F97-9D73-D26E-3E31F69C76CE}"/>
              </a:ext>
            </a:extLst>
          </p:cNvPr>
          <p:cNvSpPr>
            <a:spLocks noGrp="1"/>
          </p:cNvSpPr>
          <p:nvPr>
            <p:ph type="title"/>
          </p:nvPr>
        </p:nvSpPr>
        <p:spPr/>
        <p:txBody>
          <a:bodyPr/>
          <a:lstStyle/>
          <a:p>
            <a:r>
              <a:rPr lang="en-US" dirty="0">
                <a:cs typeface="Arial"/>
              </a:rPr>
              <a:t>Online UBA Collection</a:t>
            </a:r>
            <a:endParaRPr lang="en-US" dirty="0"/>
          </a:p>
        </p:txBody>
      </p:sp>
      <p:sp>
        <p:nvSpPr>
          <p:cNvPr id="3" name="Content Placeholder 2">
            <a:extLst>
              <a:ext uri="{FF2B5EF4-FFF2-40B4-BE49-F238E27FC236}">
                <a16:creationId xmlns:a16="http://schemas.microsoft.com/office/drawing/2014/main" id="{05E56D63-27D2-57C8-15AC-593DFA7A78BF}"/>
              </a:ext>
            </a:extLst>
          </p:cNvPr>
          <p:cNvSpPr>
            <a:spLocks noGrp="1"/>
          </p:cNvSpPr>
          <p:nvPr>
            <p:ph idx="1"/>
          </p:nvPr>
        </p:nvSpPr>
        <p:spPr>
          <a:xfrm>
            <a:off x="838200" y="1825625"/>
            <a:ext cx="10745637" cy="4466741"/>
          </a:xfrm>
        </p:spPr>
        <p:txBody>
          <a:bodyPr vert="horz" lIns="91440" tIns="45720" rIns="91440" bIns="45720" rtlCol="0" anchor="t">
            <a:normAutofit/>
          </a:bodyPr>
          <a:lstStyle/>
          <a:p>
            <a:pPr marL="0" indent="0">
              <a:lnSpc>
                <a:spcPct val="110000"/>
              </a:lnSpc>
              <a:buNone/>
            </a:pPr>
            <a:r>
              <a:rPr lang="en-US" sz="2800" dirty="0">
                <a:cs typeface="Arial"/>
              </a:rPr>
              <a:t>CDE has been made aware that some point-of-sale, or POS, software companies are advising SFAs to change either the name or components of online meal applications to align with UBA/SUN Bucks requirements.</a:t>
            </a:r>
          </a:p>
          <a:p>
            <a:pPr marL="914400" lvl="1" indent="-457200">
              <a:lnSpc>
                <a:spcPct val="110000"/>
              </a:lnSpc>
            </a:pPr>
            <a:r>
              <a:rPr lang="en-US" sz="2400" dirty="0">
                <a:cs typeface="Arial"/>
              </a:rPr>
              <a:t>This should </a:t>
            </a:r>
            <a:r>
              <a:rPr lang="en-US" sz="2400" b="1" dirty="0">
                <a:cs typeface="Arial"/>
              </a:rPr>
              <a:t>only</a:t>
            </a:r>
            <a:r>
              <a:rPr lang="en-US" sz="2400" dirty="0">
                <a:cs typeface="Arial"/>
              </a:rPr>
              <a:t> be done for schools operating CEP or P2 in non-base years.</a:t>
            </a:r>
          </a:p>
          <a:p>
            <a:pPr marL="914400" lvl="1" indent="-457200">
              <a:lnSpc>
                <a:spcPct val="110000"/>
              </a:lnSpc>
            </a:pPr>
            <a:r>
              <a:rPr lang="en-US" sz="2400" b="1" dirty="0">
                <a:cs typeface="Arial"/>
              </a:rPr>
              <a:t>Standard counting and claiming and P2 base year sites must continue to use the standard NSLP meal application.</a:t>
            </a:r>
          </a:p>
        </p:txBody>
      </p:sp>
    </p:spTree>
    <p:extLst>
      <p:ext uri="{BB962C8B-B14F-4D97-AF65-F5344CB8AC3E}">
        <p14:creationId xmlns:p14="http://schemas.microsoft.com/office/powerpoint/2010/main" val="4102005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049C-3A14-694F-3230-A88ED8013307}"/>
              </a:ext>
            </a:extLst>
          </p:cNvPr>
          <p:cNvSpPr>
            <a:spLocks noGrp="1"/>
          </p:cNvSpPr>
          <p:nvPr>
            <p:ph type="title"/>
          </p:nvPr>
        </p:nvSpPr>
        <p:spPr/>
        <p:txBody>
          <a:bodyPr>
            <a:normAutofit/>
          </a:bodyPr>
          <a:lstStyle/>
          <a:p>
            <a:r>
              <a:rPr lang="en-US" dirty="0"/>
              <a:t>SUN Bucks 2025 Funding for LEAs (1)</a:t>
            </a:r>
          </a:p>
        </p:txBody>
      </p:sp>
      <p:sp>
        <p:nvSpPr>
          <p:cNvPr id="3" name="Content Placeholder 2">
            <a:extLst>
              <a:ext uri="{FF2B5EF4-FFF2-40B4-BE49-F238E27FC236}">
                <a16:creationId xmlns:a16="http://schemas.microsoft.com/office/drawing/2014/main" id="{B3935545-579F-5906-14CC-A137DD449D42}"/>
              </a:ext>
            </a:extLst>
          </p:cNvPr>
          <p:cNvSpPr>
            <a:spLocks noGrp="1"/>
          </p:cNvSpPr>
          <p:nvPr>
            <p:ph idx="1"/>
          </p:nvPr>
        </p:nvSpPr>
        <p:spPr/>
        <p:txBody>
          <a:bodyPr vert="horz" lIns="91440" tIns="45720" rIns="91440" bIns="45720" rtlCol="0" anchor="t">
            <a:normAutofit/>
          </a:bodyPr>
          <a:lstStyle/>
          <a:p>
            <a:pPr marL="457200" indent="-457200">
              <a:spcAft>
                <a:spcPts val="1800"/>
              </a:spcAft>
            </a:pPr>
            <a:r>
              <a:rPr lang="en-US" sz="3200" dirty="0">
                <a:ea typeface="Verdana"/>
                <a:cs typeface="Arial"/>
              </a:rPr>
              <a:t>California’s approved </a:t>
            </a:r>
            <a:r>
              <a:rPr lang="en-US" dirty="0">
                <a:ea typeface="Verdana"/>
                <a:cs typeface="Arial"/>
              </a:rPr>
              <a:t>Plan of Operations and Management</a:t>
            </a:r>
            <a:r>
              <a:rPr lang="en-US" sz="3200" dirty="0">
                <a:ea typeface="Verdana"/>
                <a:cs typeface="Arial"/>
              </a:rPr>
              <a:t> includes funding for LEAs to support workload associated with eligibility determinations and verification requirements specific to SUN </a:t>
            </a:r>
            <a:r>
              <a:rPr lang="en-US" sz="3200" dirty="0" err="1">
                <a:ea typeface="Verdana"/>
                <a:cs typeface="Arial"/>
              </a:rPr>
              <a:t>Bucks.</a:t>
            </a:r>
            <a:endParaRPr lang="en-US" sz="3200" dirty="0">
              <a:ea typeface="Verdana"/>
              <a:cs typeface="Arial"/>
            </a:endParaRPr>
          </a:p>
          <a:p>
            <a:pPr marL="457200" indent="-457200">
              <a:spcAft>
                <a:spcPts val="1800"/>
              </a:spcAft>
            </a:pPr>
            <a:r>
              <a:rPr lang="en-US" sz="3200" dirty="0">
                <a:ea typeface="Verdana"/>
                <a:cs typeface="Arial"/>
              </a:rPr>
              <a:t>The Governor’s 2025 proposed budget, also known as the May </a:t>
            </a:r>
            <a:r>
              <a:rPr lang="en-US" dirty="0">
                <a:ea typeface="Verdana"/>
                <a:cs typeface="Arial"/>
              </a:rPr>
              <a:t>R</a:t>
            </a:r>
            <a:r>
              <a:rPr lang="en-US" sz="3200" dirty="0">
                <a:ea typeface="Verdana"/>
                <a:cs typeface="Arial"/>
              </a:rPr>
              <a:t>evise includes LEA funding for SUN </a:t>
            </a:r>
            <a:r>
              <a:rPr lang="en-US" sz="3200" dirty="0" err="1">
                <a:ea typeface="Verdana"/>
                <a:cs typeface="Arial"/>
              </a:rPr>
              <a:t>Bucks.</a:t>
            </a:r>
            <a:endParaRPr lang="en-US" sz="3200" dirty="0">
              <a:ea typeface="Verdana"/>
              <a:cs typeface="Arial"/>
            </a:endParaRPr>
          </a:p>
          <a:p>
            <a:endParaRPr lang="en-US" dirty="0"/>
          </a:p>
        </p:txBody>
      </p:sp>
    </p:spTree>
    <p:extLst>
      <p:ext uri="{BB962C8B-B14F-4D97-AF65-F5344CB8AC3E}">
        <p14:creationId xmlns:p14="http://schemas.microsoft.com/office/powerpoint/2010/main" val="1999157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9288-3A1C-1EAD-C547-4783561B5187}"/>
              </a:ext>
            </a:extLst>
          </p:cNvPr>
          <p:cNvSpPr>
            <a:spLocks noGrp="1"/>
          </p:cNvSpPr>
          <p:nvPr>
            <p:ph type="title"/>
          </p:nvPr>
        </p:nvSpPr>
        <p:spPr/>
        <p:txBody>
          <a:bodyPr>
            <a:normAutofit/>
          </a:bodyPr>
          <a:lstStyle/>
          <a:p>
            <a:r>
              <a:rPr lang="en-US" dirty="0"/>
              <a:t>SUN Bucks 2025 Funding for LEAs (2)</a:t>
            </a:r>
          </a:p>
        </p:txBody>
      </p:sp>
      <p:sp>
        <p:nvSpPr>
          <p:cNvPr id="3" name="Content Placeholder 2">
            <a:extLst>
              <a:ext uri="{FF2B5EF4-FFF2-40B4-BE49-F238E27FC236}">
                <a16:creationId xmlns:a16="http://schemas.microsoft.com/office/drawing/2014/main" id="{18C6FF1E-B8EE-170B-3F5F-D936F64EB8B1}"/>
              </a:ext>
            </a:extLst>
          </p:cNvPr>
          <p:cNvSpPr>
            <a:spLocks noGrp="1"/>
          </p:cNvSpPr>
          <p:nvPr>
            <p:ph idx="1"/>
          </p:nvPr>
        </p:nvSpPr>
        <p:spPr/>
        <p:txBody>
          <a:bodyPr vert="horz" lIns="91440" tIns="45720" rIns="91440" bIns="45720" rtlCol="0" anchor="t">
            <a:normAutofit fontScale="70000" lnSpcReduction="20000"/>
          </a:bodyPr>
          <a:lstStyle/>
          <a:p>
            <a:pPr marL="457200" indent="-457200">
              <a:lnSpc>
                <a:spcPct val="120000"/>
              </a:lnSpc>
            </a:pPr>
            <a:r>
              <a:rPr lang="en-US" sz="4000" dirty="0"/>
              <a:t>It is anticipated that LEA funding will be provided in the form of a reimbursement allocation in quarter 1 of calendar year 2026. </a:t>
            </a:r>
          </a:p>
          <a:p>
            <a:pPr marL="457200" indent="-457200">
              <a:lnSpc>
                <a:spcPct val="110000"/>
              </a:lnSpc>
              <a:spcAft>
                <a:spcPts val="2400"/>
              </a:spcAft>
            </a:pPr>
            <a:r>
              <a:rPr lang="en-US" sz="4000" dirty="0"/>
              <a:t>Funding allocation will be based on the number of applications processed and verified by each LEA.</a:t>
            </a:r>
            <a:endParaRPr lang="en-US" sz="4000" dirty="0">
              <a:cs typeface="Arial"/>
            </a:endParaRPr>
          </a:p>
          <a:p>
            <a:pPr marL="0" indent="0" algn="ctr">
              <a:lnSpc>
                <a:spcPct val="120000"/>
              </a:lnSpc>
              <a:buNone/>
            </a:pPr>
            <a:r>
              <a:rPr lang="en-US" sz="4000" b="1" dirty="0">
                <a:solidFill>
                  <a:srgbClr val="C00000"/>
                </a:solidFill>
              </a:rPr>
              <a:t>The information in this slide is contingent on the approval of the SUN Bucks LEA funding included in the final state budget.</a:t>
            </a:r>
            <a:endParaRPr lang="en-US" sz="4000" b="1" dirty="0">
              <a:solidFill>
                <a:srgbClr val="C00000"/>
              </a:solidFill>
              <a:cs typeface="Arial"/>
            </a:endParaRPr>
          </a:p>
          <a:p>
            <a:pPr marL="0" indent="0" algn="ctr">
              <a:buNone/>
            </a:pPr>
            <a:endParaRPr lang="en-US" dirty="0"/>
          </a:p>
        </p:txBody>
      </p:sp>
    </p:spTree>
    <p:extLst>
      <p:ext uri="{BB962C8B-B14F-4D97-AF65-F5344CB8AC3E}">
        <p14:creationId xmlns:p14="http://schemas.microsoft.com/office/powerpoint/2010/main" val="689436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5624F-FB70-F881-194A-0DF4CA330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00746-B591-8C70-2CC1-8EEA6469510A}"/>
              </a:ext>
            </a:extLst>
          </p:cNvPr>
          <p:cNvSpPr>
            <a:spLocks noGrp="1"/>
          </p:cNvSpPr>
          <p:nvPr>
            <p:ph type="title"/>
          </p:nvPr>
        </p:nvSpPr>
        <p:spPr/>
        <p:txBody>
          <a:bodyPr>
            <a:normAutofit/>
          </a:bodyPr>
          <a:lstStyle/>
          <a:p>
            <a:r>
              <a:rPr lang="en-US" dirty="0"/>
              <a:t>SUN Bucks 2025 Funding for LEAs (3)</a:t>
            </a:r>
          </a:p>
        </p:txBody>
      </p:sp>
      <p:sp>
        <p:nvSpPr>
          <p:cNvPr id="3" name="Content Placeholder 2">
            <a:extLst>
              <a:ext uri="{FF2B5EF4-FFF2-40B4-BE49-F238E27FC236}">
                <a16:creationId xmlns:a16="http://schemas.microsoft.com/office/drawing/2014/main" id="{E78A7B00-3E92-3DFD-F9A5-D006F50F5797}"/>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sz="2800" dirty="0"/>
              <a:t>LEAs will need to submit data on application processing and verification to the CDE in early 2026.</a:t>
            </a:r>
          </a:p>
          <a:p>
            <a:pPr marL="457200" indent="-457200">
              <a:spcAft>
                <a:spcPts val="2400"/>
              </a:spcAft>
              <a:buFont typeface="Arial"/>
              <a:buChar char="•"/>
            </a:pPr>
            <a:r>
              <a:rPr lang="en-US" sz="2800" dirty="0"/>
              <a:t>SUN Bucks funds should be placed in the LEA’s general fund, </a:t>
            </a:r>
            <a:r>
              <a:rPr lang="en-US" sz="2800" b="1" dirty="0"/>
              <a:t>not </a:t>
            </a:r>
            <a:r>
              <a:rPr lang="en-US" sz="2800" dirty="0"/>
              <a:t>the cafeteria fund.</a:t>
            </a:r>
            <a:endParaRPr lang="en-US" sz="2800" dirty="0">
              <a:cs typeface="Arial"/>
            </a:endParaRPr>
          </a:p>
          <a:p>
            <a:pPr marL="0" indent="0" algn="ctr">
              <a:buNone/>
            </a:pPr>
            <a:r>
              <a:rPr lang="en-US" sz="2800" b="1" dirty="0">
                <a:solidFill>
                  <a:srgbClr val="C00000"/>
                </a:solidFill>
              </a:rPr>
              <a:t>The information in this slide is contingent on the approval of the SUN Bucks LEA funding included in the final state budget</a:t>
            </a:r>
            <a:endParaRPr lang="en-US" sz="2800" b="1" dirty="0">
              <a:solidFill>
                <a:srgbClr val="C00000"/>
              </a:solidFill>
              <a:cs typeface="Arial"/>
            </a:endParaRPr>
          </a:p>
          <a:p>
            <a:pPr marL="0" indent="0">
              <a:buNone/>
            </a:pPr>
            <a:endParaRPr lang="en-US" dirty="0"/>
          </a:p>
        </p:txBody>
      </p:sp>
    </p:spTree>
    <p:extLst>
      <p:ext uri="{BB962C8B-B14F-4D97-AF65-F5344CB8AC3E}">
        <p14:creationId xmlns:p14="http://schemas.microsoft.com/office/powerpoint/2010/main" val="3709349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6732-C60F-65AB-F5F7-A8D409D4A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DE942-DFB4-1DF1-C7C5-3CCC7094C8CC}"/>
              </a:ext>
            </a:extLst>
          </p:cNvPr>
          <p:cNvSpPr>
            <a:spLocks noGrp="1"/>
          </p:cNvSpPr>
          <p:nvPr>
            <p:ph type="title"/>
          </p:nvPr>
        </p:nvSpPr>
        <p:spPr/>
        <p:txBody>
          <a:bodyPr>
            <a:normAutofit/>
          </a:bodyPr>
          <a:lstStyle/>
          <a:p>
            <a:r>
              <a:rPr lang="en-US">
                <a:solidFill>
                  <a:srgbClr val="3B5B55"/>
                </a:solidFill>
              </a:rPr>
              <a:t>SUN Bucks 2025 Data Collection</a:t>
            </a:r>
          </a:p>
        </p:txBody>
      </p:sp>
      <p:sp>
        <p:nvSpPr>
          <p:cNvPr id="6" name="Content Placeholder 5">
            <a:extLst>
              <a:ext uri="{FF2B5EF4-FFF2-40B4-BE49-F238E27FC236}">
                <a16:creationId xmlns:a16="http://schemas.microsoft.com/office/drawing/2014/main" id="{F4D6E4B3-3A11-C328-7F69-6690C5638394}"/>
              </a:ext>
            </a:extLst>
          </p:cNvPr>
          <p:cNvSpPr>
            <a:spLocks noGrp="1"/>
          </p:cNvSpPr>
          <p:nvPr>
            <p:ph idx="1"/>
          </p:nvPr>
        </p:nvSpPr>
        <p:spPr/>
        <p:txBody>
          <a:bodyPr/>
          <a:lstStyle/>
          <a:p>
            <a:pPr marL="0" indent="0">
              <a:spcBef>
                <a:spcPts val="1200"/>
              </a:spcBef>
              <a:spcAft>
                <a:spcPts val="1200"/>
              </a:spcAft>
              <a:buNone/>
            </a:pPr>
            <a:r>
              <a:rPr lang="en-US" dirty="0">
                <a:solidFill>
                  <a:srgbClr val="000000"/>
                </a:solidFill>
                <a:cs typeface="Arial"/>
              </a:rPr>
              <a:t>CALPADS Flash #297 was </a:t>
            </a:r>
            <a:r>
              <a:rPr lang="en-US" i="1" dirty="0">
                <a:solidFill>
                  <a:srgbClr val="000000"/>
                </a:solidFill>
                <a:cs typeface="Arial"/>
              </a:rPr>
              <a:t>revised </a:t>
            </a:r>
            <a:r>
              <a:rPr lang="en-US" dirty="0">
                <a:solidFill>
                  <a:srgbClr val="000000"/>
                </a:solidFill>
                <a:cs typeface="Arial"/>
              </a:rPr>
              <a:t>June 12</a:t>
            </a:r>
            <a:r>
              <a:rPr lang="en-US" baseline="30000" dirty="0">
                <a:solidFill>
                  <a:srgbClr val="000000"/>
                </a:solidFill>
                <a:cs typeface="Arial"/>
              </a:rPr>
              <a:t>th</a:t>
            </a:r>
            <a:r>
              <a:rPr lang="en-US" dirty="0">
                <a:solidFill>
                  <a:srgbClr val="000000"/>
                </a:solidFill>
                <a:cs typeface="Arial"/>
              </a:rPr>
              <a:t> and supersedes the original flash #297 published in March.</a:t>
            </a:r>
          </a:p>
          <a:p>
            <a:pPr marL="911225" lvl="2" indent="-457200">
              <a:spcBef>
                <a:spcPts val="1200"/>
              </a:spcBef>
              <a:spcAft>
                <a:spcPts val="1200"/>
              </a:spcAft>
            </a:pPr>
            <a:r>
              <a:rPr lang="en-US" sz="2800" dirty="0">
                <a:solidFill>
                  <a:srgbClr val="000000"/>
                </a:solidFill>
                <a:cs typeface="Arial"/>
              </a:rPr>
              <a:t>Overview of SUN Bucks Eligibility</a:t>
            </a:r>
          </a:p>
          <a:p>
            <a:pPr marL="911225" lvl="2" indent="-457200">
              <a:spcBef>
                <a:spcPts val="1200"/>
              </a:spcBef>
              <a:spcAft>
                <a:spcPts val="1200"/>
              </a:spcAft>
            </a:pPr>
            <a:r>
              <a:rPr lang="en-US" sz="2800" dirty="0">
                <a:solidFill>
                  <a:srgbClr val="000000"/>
                </a:solidFill>
                <a:cs typeface="Arial"/>
              </a:rPr>
              <a:t>Data Submission to Education Data Collection System</a:t>
            </a:r>
          </a:p>
          <a:p>
            <a:pPr marL="911225" lvl="2" indent="-457200">
              <a:spcBef>
                <a:spcPts val="1200"/>
              </a:spcBef>
              <a:spcAft>
                <a:spcPts val="1200"/>
              </a:spcAft>
            </a:pPr>
            <a:r>
              <a:rPr lang="en-US" sz="2800" dirty="0">
                <a:solidFill>
                  <a:srgbClr val="000000"/>
                </a:solidFill>
                <a:cs typeface="Arial"/>
              </a:rPr>
              <a:t>Best Practices</a:t>
            </a:r>
          </a:p>
        </p:txBody>
      </p:sp>
    </p:spTree>
    <p:extLst>
      <p:ext uri="{BB962C8B-B14F-4D97-AF65-F5344CB8AC3E}">
        <p14:creationId xmlns:p14="http://schemas.microsoft.com/office/powerpoint/2010/main" val="1651761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4D0C-A336-1F9F-89D4-9490780CC87B}"/>
              </a:ext>
            </a:extLst>
          </p:cNvPr>
          <p:cNvSpPr>
            <a:spLocks noGrp="1"/>
          </p:cNvSpPr>
          <p:nvPr>
            <p:ph type="title"/>
          </p:nvPr>
        </p:nvSpPr>
        <p:spPr>
          <a:xfrm>
            <a:off x="838200" y="1828800"/>
            <a:ext cx="10515600" cy="1902849"/>
          </a:xfrm>
        </p:spPr>
        <p:txBody>
          <a:bodyPr anchor="b">
            <a:normAutofit/>
          </a:bodyPr>
          <a:lstStyle/>
          <a:p>
            <a:r>
              <a:rPr lang="en-US"/>
              <a:t>Operational Reminders</a:t>
            </a:r>
          </a:p>
        </p:txBody>
      </p:sp>
    </p:spTree>
    <p:extLst>
      <p:ext uri="{BB962C8B-B14F-4D97-AF65-F5344CB8AC3E}">
        <p14:creationId xmlns:p14="http://schemas.microsoft.com/office/powerpoint/2010/main" val="957722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F33E-D47D-C02B-DF02-AF2AB80E1CDB}"/>
              </a:ext>
            </a:extLst>
          </p:cNvPr>
          <p:cNvSpPr>
            <a:spLocks noGrp="1"/>
          </p:cNvSpPr>
          <p:nvPr>
            <p:ph type="title"/>
          </p:nvPr>
        </p:nvSpPr>
        <p:spPr/>
        <p:txBody>
          <a:bodyPr/>
          <a:lstStyle/>
          <a:p>
            <a:r>
              <a:rPr lang="en-US">
                <a:cs typeface="Arial"/>
              </a:rPr>
              <a:t>Test Your Knowledge</a:t>
            </a:r>
          </a:p>
        </p:txBody>
      </p:sp>
      <p:sp>
        <p:nvSpPr>
          <p:cNvPr id="3" name="Content Placeholder 2">
            <a:extLst>
              <a:ext uri="{FF2B5EF4-FFF2-40B4-BE49-F238E27FC236}">
                <a16:creationId xmlns:a16="http://schemas.microsoft.com/office/drawing/2014/main" id="{528165FE-F54A-36D1-5AAC-D161674ADCB8}"/>
              </a:ext>
            </a:extLst>
          </p:cNvPr>
          <p:cNvSpPr>
            <a:spLocks noGrp="1"/>
          </p:cNvSpPr>
          <p:nvPr>
            <p:ph idx="1"/>
          </p:nvPr>
        </p:nvSpPr>
        <p:spPr>
          <a:xfrm>
            <a:off x="838200" y="1925099"/>
            <a:ext cx="10846279" cy="4032789"/>
          </a:xfrm>
        </p:spPr>
        <p:txBody>
          <a:bodyPr vert="horz" lIns="91440" tIns="45720" rIns="91440" bIns="45720" rtlCol="0" anchor="t">
            <a:normAutofit/>
          </a:bodyPr>
          <a:lstStyle/>
          <a:p>
            <a:pPr marL="0" indent="0">
              <a:spcAft>
                <a:spcPts val="2400"/>
              </a:spcAft>
              <a:buNone/>
            </a:pPr>
            <a:r>
              <a:rPr lang="en-US" b="1" dirty="0">
                <a:cs typeface="Arial"/>
              </a:rPr>
              <a:t>What annual task must all Food Distribution Program (FDP) recipient agencies do before July 31? </a:t>
            </a:r>
          </a:p>
          <a:p>
            <a:pPr marL="0" indent="0">
              <a:buNone/>
            </a:pPr>
            <a:r>
              <a:rPr lang="en-US" dirty="0">
                <a:cs typeface="Arial"/>
              </a:rPr>
              <a:t>Hint: </a:t>
            </a:r>
          </a:p>
          <a:p>
            <a:pPr marL="0" indent="0">
              <a:buNone/>
            </a:pPr>
            <a:r>
              <a:rPr lang="en-US" dirty="0">
                <a:cs typeface="Arial"/>
              </a:rPr>
              <a:t>It involves CNIPS. </a:t>
            </a:r>
          </a:p>
          <a:p>
            <a:pPr marL="514350" indent="-514350"/>
            <a:endParaRPr lang="en-US" dirty="0">
              <a:cs typeface="Arial"/>
            </a:endParaRPr>
          </a:p>
        </p:txBody>
      </p:sp>
    </p:spTree>
    <p:extLst>
      <p:ext uri="{BB962C8B-B14F-4D97-AF65-F5344CB8AC3E}">
        <p14:creationId xmlns:p14="http://schemas.microsoft.com/office/powerpoint/2010/main" val="1137892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3C47C-2481-B9AA-E6BB-FFBBFBE7B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C17EA-FAE9-4848-DB71-A86F1B7455DA}"/>
              </a:ext>
            </a:extLst>
          </p:cNvPr>
          <p:cNvSpPr>
            <a:spLocks noGrp="1"/>
          </p:cNvSpPr>
          <p:nvPr>
            <p:ph type="title"/>
          </p:nvPr>
        </p:nvSpPr>
        <p:spPr/>
        <p:txBody>
          <a:bodyPr/>
          <a:lstStyle/>
          <a:p>
            <a:r>
              <a:rPr lang="en-US">
                <a:cs typeface="Arial"/>
              </a:rPr>
              <a:t>Test Your Knowledge: Answer</a:t>
            </a:r>
          </a:p>
        </p:txBody>
      </p:sp>
      <p:sp>
        <p:nvSpPr>
          <p:cNvPr id="3" name="Content Placeholder 2">
            <a:extLst>
              <a:ext uri="{FF2B5EF4-FFF2-40B4-BE49-F238E27FC236}">
                <a16:creationId xmlns:a16="http://schemas.microsoft.com/office/drawing/2014/main" id="{54E93302-BF61-7AE4-3404-7F5C467027D4}"/>
              </a:ext>
            </a:extLst>
          </p:cNvPr>
          <p:cNvSpPr>
            <a:spLocks noGrp="1"/>
          </p:cNvSpPr>
          <p:nvPr>
            <p:ph idx="1"/>
          </p:nvPr>
        </p:nvSpPr>
        <p:spPr/>
        <p:txBody>
          <a:bodyPr vert="horz" lIns="91440" tIns="45720" rIns="91440" bIns="45720" rtlCol="0" anchor="t">
            <a:normAutofit lnSpcReduction="10000"/>
          </a:bodyPr>
          <a:lstStyle/>
          <a:p>
            <a:pPr marL="0" indent="0">
              <a:spcAft>
                <a:spcPts val="2400"/>
              </a:spcAft>
              <a:buNone/>
            </a:pPr>
            <a:r>
              <a:rPr lang="en-US" dirty="0">
                <a:cs typeface="Arial"/>
              </a:rPr>
              <a:t>What annual task must all FDP participants do before July 31? </a:t>
            </a:r>
          </a:p>
          <a:p>
            <a:pPr marL="0" indent="0">
              <a:spcAft>
                <a:spcPts val="2400"/>
              </a:spcAft>
              <a:buNone/>
            </a:pPr>
            <a:r>
              <a:rPr lang="en-US" sz="4000" b="1" dirty="0">
                <a:solidFill>
                  <a:srgbClr val="000000"/>
                </a:solidFill>
                <a:latin typeface="Arial"/>
                <a:cs typeface="Arial"/>
              </a:rPr>
              <a:t>Update and submit the SY 2025–26 FDP contract packet in the CNIPS.</a:t>
            </a:r>
          </a:p>
          <a:p>
            <a:pPr marL="0" indent="0">
              <a:buNone/>
            </a:pPr>
            <a:r>
              <a:rPr lang="en-US" dirty="0">
                <a:solidFill>
                  <a:srgbClr val="000000"/>
                </a:solidFill>
                <a:latin typeface="Arial"/>
                <a:cs typeface="Arial"/>
              </a:rPr>
              <a:t>Questions regarding this topic email </a:t>
            </a:r>
            <a:r>
              <a:rPr lang="en-US" dirty="0">
                <a:solidFill>
                  <a:srgbClr val="FFFFFF"/>
                </a:solidFill>
                <a:latin typeface="Arial"/>
                <a:cs typeface="Arial"/>
                <a:hlinkClick r:id="rId3"/>
              </a:rPr>
              <a:t>fooddistribution@cde.ca.gov</a:t>
            </a:r>
            <a:r>
              <a:rPr lang="en-US" dirty="0">
                <a:solidFill>
                  <a:srgbClr val="000000"/>
                </a:solidFill>
                <a:latin typeface="Arial"/>
                <a:cs typeface="Arial"/>
              </a:rPr>
              <a:t>.</a:t>
            </a:r>
            <a:endParaRPr lang="en-US" u="sng" dirty="0">
              <a:solidFill>
                <a:srgbClr val="000000"/>
              </a:solidFill>
              <a:latin typeface="Arial"/>
              <a:cs typeface="Arial"/>
            </a:endParaRPr>
          </a:p>
        </p:txBody>
      </p:sp>
    </p:spTree>
    <p:extLst>
      <p:ext uri="{BB962C8B-B14F-4D97-AF65-F5344CB8AC3E}">
        <p14:creationId xmlns:p14="http://schemas.microsoft.com/office/powerpoint/2010/main" val="4168901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D173-FF36-685D-BC7C-664C95B014DD}"/>
              </a:ext>
            </a:extLst>
          </p:cNvPr>
          <p:cNvSpPr>
            <a:spLocks noGrp="1"/>
          </p:cNvSpPr>
          <p:nvPr>
            <p:ph type="title"/>
          </p:nvPr>
        </p:nvSpPr>
        <p:spPr/>
        <p:txBody>
          <a:bodyPr>
            <a:normAutofit fontScale="90000"/>
          </a:bodyPr>
          <a:lstStyle/>
          <a:p>
            <a:r>
              <a:rPr lang="en-US" dirty="0"/>
              <a:t>Important Operational Dates: </a:t>
            </a:r>
            <a:br>
              <a:rPr lang="en-US" dirty="0"/>
            </a:br>
            <a:r>
              <a:rPr lang="en-US" dirty="0"/>
              <a:t>Next 30-90 Days (1)</a:t>
            </a:r>
          </a:p>
        </p:txBody>
      </p:sp>
      <p:graphicFrame>
        <p:nvGraphicFramePr>
          <p:cNvPr id="5" name="Content Placeholder 4" descr="Important operational dates for the next 30 to 90 days by action and date: Submit Summer SSO applications 30 days prior to service, submit SFSP apps by 5/15 or 30 days prior to state of operations.">
            <a:extLst>
              <a:ext uri="{FF2B5EF4-FFF2-40B4-BE49-F238E27FC236}">
                <a16:creationId xmlns:a16="http://schemas.microsoft.com/office/drawing/2014/main" id="{883A94FC-84A5-2133-4B66-02B76674913F}"/>
              </a:ext>
            </a:extLst>
          </p:cNvPr>
          <p:cNvGraphicFramePr>
            <a:graphicFrameLocks noGrp="1"/>
          </p:cNvGraphicFramePr>
          <p:nvPr>
            <p:ph sz="half" idx="1"/>
            <p:extLst>
              <p:ext uri="{D42A27DB-BD31-4B8C-83A1-F6EECF244321}">
                <p14:modId xmlns:p14="http://schemas.microsoft.com/office/powerpoint/2010/main" val="2056584125"/>
              </p:ext>
            </p:extLst>
          </p:nvPr>
        </p:nvGraphicFramePr>
        <p:xfrm>
          <a:off x="818199" y="1961903"/>
          <a:ext cx="10517458" cy="3015556"/>
        </p:xfrm>
        <a:graphic>
          <a:graphicData uri="http://schemas.openxmlformats.org/drawingml/2006/table">
            <a:tbl>
              <a:tblPr firstRow="1" bandRow="1">
                <a:tableStyleId>{69012ECD-51FC-41F1-AA8D-1B2483CD663E}</a:tableStyleId>
              </a:tblPr>
              <a:tblGrid>
                <a:gridCol w="5459771">
                  <a:extLst>
                    <a:ext uri="{9D8B030D-6E8A-4147-A177-3AD203B41FA5}">
                      <a16:colId xmlns:a16="http://schemas.microsoft.com/office/drawing/2014/main" val="2995288159"/>
                    </a:ext>
                  </a:extLst>
                </a:gridCol>
                <a:gridCol w="5057687">
                  <a:extLst>
                    <a:ext uri="{9D8B030D-6E8A-4147-A177-3AD203B41FA5}">
                      <a16:colId xmlns:a16="http://schemas.microsoft.com/office/drawing/2014/main" val="4096348194"/>
                    </a:ext>
                  </a:extLst>
                </a:gridCol>
              </a:tblGrid>
              <a:tr h="203076">
                <a:tc>
                  <a:txBody>
                    <a:bodyPr/>
                    <a:lstStyle/>
                    <a:p>
                      <a:pPr algn="ctr"/>
                      <a:r>
                        <a:rPr lang="en-US" sz="2400" dirty="0">
                          <a:latin typeface="Arial"/>
                        </a:rPr>
                        <a:t>Action</a:t>
                      </a:r>
                    </a:p>
                  </a:txBody>
                  <a:tcPr anchor="ctr">
                    <a:lnB w="12700" cap="flat" cmpd="sng" algn="ctr">
                      <a:solidFill>
                        <a:schemeClr val="tx1"/>
                      </a:solidFill>
                      <a:prstDash val="solid"/>
                      <a:round/>
                      <a:headEnd type="none" w="med" len="med"/>
                      <a:tailEnd type="none" w="med" len="med"/>
                    </a:lnB>
                  </a:tcPr>
                </a:tc>
                <a:tc>
                  <a:txBody>
                    <a:bodyPr/>
                    <a:lstStyle/>
                    <a:p>
                      <a:pPr algn="ctr"/>
                      <a:r>
                        <a:rPr lang="en-US" sz="2400">
                          <a:latin typeface="Arial"/>
                        </a:rPr>
                        <a:t>Date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946087"/>
                  </a:ext>
                </a:extLst>
              </a:tr>
              <a:tr h="690459">
                <a:tc>
                  <a:txBody>
                    <a:bodyPr/>
                    <a:lstStyle/>
                    <a:p>
                      <a:pPr lvl="0">
                        <a:buNone/>
                      </a:pPr>
                      <a:r>
                        <a:rPr lang="en-US" sz="2400" kern="1200" noProof="0" dirty="0">
                          <a:solidFill>
                            <a:schemeClr val="tx1"/>
                          </a:solidFill>
                          <a:latin typeface="Arial"/>
                          <a:ea typeface="+mn-ea"/>
                          <a:cs typeface="+mn-cs"/>
                        </a:rPr>
                        <a:t>Submit Summer 2025:</a:t>
                      </a:r>
                      <a:endParaRPr lang="en-US" sz="2400" dirty="0"/>
                    </a:p>
                    <a:p>
                      <a:pPr lvl="0">
                        <a:buNone/>
                      </a:pPr>
                      <a:r>
                        <a:rPr lang="en-US" sz="2400" kern="1200" noProof="0" dirty="0">
                          <a:solidFill>
                            <a:schemeClr val="tx1"/>
                          </a:solidFill>
                          <a:latin typeface="Arial"/>
                          <a:ea typeface="+mn-ea"/>
                          <a:cs typeface="+mn-cs"/>
                        </a:rPr>
                        <a:t>SSO applications* </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2400">
                          <a:latin typeface="Arial"/>
                        </a:rPr>
                        <a:t>30 days prior to the start of meal service</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371564"/>
                  </a:ext>
                </a:extLst>
              </a:tr>
              <a:tr h="867698">
                <a:tc>
                  <a:txBody>
                    <a:bodyPr/>
                    <a:lstStyle/>
                    <a:p>
                      <a:pPr marL="0" lvl="0" algn="l">
                        <a:lnSpc>
                          <a:spcPct val="100000"/>
                        </a:lnSpc>
                        <a:spcBef>
                          <a:spcPts val="0"/>
                        </a:spcBef>
                        <a:spcAft>
                          <a:spcPts val="0"/>
                        </a:spcAft>
                        <a:buNone/>
                      </a:pPr>
                      <a:r>
                        <a:rPr lang="en-US" sz="2400" kern="1200" noProof="0">
                          <a:solidFill>
                            <a:schemeClr val="tx1"/>
                          </a:solidFill>
                          <a:latin typeface="Arial"/>
                          <a:ea typeface="+mn-ea"/>
                          <a:cs typeface="+mn-cs"/>
                        </a:rPr>
                        <a:t>Advertise Availability of Summer Meals </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ctr">
                        <a:lnSpc>
                          <a:spcPct val="100000"/>
                        </a:lnSpc>
                        <a:spcBef>
                          <a:spcPts val="0"/>
                        </a:spcBef>
                        <a:spcAft>
                          <a:spcPts val="0"/>
                        </a:spcAft>
                        <a:buNone/>
                      </a:pPr>
                      <a:r>
                        <a:rPr lang="en-US" sz="2400" kern="1200" noProof="0" dirty="0">
                          <a:solidFill>
                            <a:schemeClr val="tx1"/>
                          </a:solidFill>
                          <a:latin typeface="Arial"/>
                          <a:ea typeface="+mn-ea"/>
                          <a:cs typeface="+mn-cs"/>
                        </a:rPr>
                        <a:t>Prior to the end of the SY</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6186559"/>
                  </a:ext>
                </a:extLst>
              </a:tr>
              <a:tr h="867698">
                <a:tc>
                  <a:txBody>
                    <a:bodyPr/>
                    <a:lstStyle/>
                    <a:p>
                      <a:pPr marL="0" lvl="0" algn="l">
                        <a:lnSpc>
                          <a:spcPct val="100000"/>
                        </a:lnSpc>
                        <a:spcBef>
                          <a:spcPts val="0"/>
                        </a:spcBef>
                        <a:spcAft>
                          <a:spcPts val="0"/>
                        </a:spcAft>
                        <a:buNone/>
                      </a:pPr>
                      <a:r>
                        <a:rPr lang="en-US" sz="2400" kern="1200" noProof="0" dirty="0">
                          <a:solidFill>
                            <a:schemeClr val="tx1"/>
                          </a:solidFill>
                          <a:latin typeface="Arial"/>
                          <a:ea typeface="+mn-ea"/>
                          <a:cs typeface="+mn-cs"/>
                        </a:rPr>
                        <a:t>Site Visit for New Summer Meal Sites (SFSP only)</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ctr">
                        <a:lnSpc>
                          <a:spcPct val="100000"/>
                        </a:lnSpc>
                        <a:spcBef>
                          <a:spcPts val="0"/>
                        </a:spcBef>
                        <a:spcAft>
                          <a:spcPts val="0"/>
                        </a:spcAft>
                        <a:buNone/>
                      </a:pPr>
                      <a:r>
                        <a:rPr lang="en-US" sz="2400" kern="1200" noProof="0" dirty="0">
                          <a:solidFill>
                            <a:schemeClr val="tx1"/>
                          </a:solidFill>
                          <a:latin typeface="Arial"/>
                          <a:ea typeface="+mn-ea"/>
                          <a:cs typeface="+mn-cs"/>
                        </a:rPr>
                        <a:t>First week of operations</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605869"/>
                  </a:ext>
                </a:extLst>
              </a:tr>
            </a:tbl>
          </a:graphicData>
        </a:graphic>
      </p:graphicFrame>
      <p:sp>
        <p:nvSpPr>
          <p:cNvPr id="3" name="Content Placeholder 2">
            <a:extLst>
              <a:ext uri="{FF2B5EF4-FFF2-40B4-BE49-F238E27FC236}">
                <a16:creationId xmlns:a16="http://schemas.microsoft.com/office/drawing/2014/main" id="{A8BFE323-F97B-E1DB-02C7-F63F2B564CCA}"/>
              </a:ext>
            </a:extLst>
          </p:cNvPr>
          <p:cNvSpPr>
            <a:spLocks noGrp="1"/>
          </p:cNvSpPr>
          <p:nvPr>
            <p:ph sz="half" idx="13"/>
          </p:nvPr>
        </p:nvSpPr>
        <p:spPr>
          <a:xfrm>
            <a:off x="838200" y="5467466"/>
            <a:ext cx="10515600" cy="1088514"/>
          </a:xfrm>
        </p:spPr>
        <p:txBody>
          <a:bodyPr vert="horz" lIns="91440" tIns="45720" rIns="91440" bIns="45720" rtlCol="0" anchor="t">
            <a:normAutofit/>
          </a:bodyPr>
          <a:lstStyle/>
          <a:p>
            <a:pPr marL="0" indent="0" algn="ctr">
              <a:buNone/>
            </a:pPr>
            <a:r>
              <a:rPr lang="en-US" sz="2400" b="1">
                <a:solidFill>
                  <a:srgbClr val="162320"/>
                </a:solidFill>
                <a:latin typeface="Arial"/>
              </a:rPr>
              <a:t>*Applications must be appro</a:t>
            </a:r>
            <a:r>
              <a:rPr lang="en-US" sz="2400" b="1">
                <a:cs typeface="Arial"/>
              </a:rPr>
              <a:t>ved prior to the start of meal service.</a:t>
            </a:r>
          </a:p>
          <a:p>
            <a:endParaRPr lang="en-US" sz="2400"/>
          </a:p>
        </p:txBody>
      </p:sp>
    </p:spTree>
    <p:extLst>
      <p:ext uri="{BB962C8B-B14F-4D97-AF65-F5344CB8AC3E}">
        <p14:creationId xmlns:p14="http://schemas.microsoft.com/office/powerpoint/2010/main" val="145794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1401-8948-1298-F6A4-17F13286E699}"/>
              </a:ext>
            </a:extLst>
          </p:cNvPr>
          <p:cNvSpPr>
            <a:spLocks noGrp="1"/>
          </p:cNvSpPr>
          <p:nvPr>
            <p:ph type="title"/>
          </p:nvPr>
        </p:nvSpPr>
        <p:spPr/>
        <p:txBody>
          <a:bodyPr>
            <a:normAutofit/>
          </a:bodyPr>
          <a:lstStyle/>
          <a:p>
            <a:r>
              <a:rPr lang="en-US" sz="4000" dirty="0">
                <a:cs typeface="Arial"/>
              </a:rPr>
              <a:t>District Spotlight: Summer Meals Kick-Off</a:t>
            </a:r>
          </a:p>
        </p:txBody>
      </p:sp>
      <p:sp>
        <p:nvSpPr>
          <p:cNvPr id="4" name="Content Placeholder 3">
            <a:extLst>
              <a:ext uri="{FF2B5EF4-FFF2-40B4-BE49-F238E27FC236}">
                <a16:creationId xmlns:a16="http://schemas.microsoft.com/office/drawing/2014/main" id="{1DE27DB6-D32B-405F-25AC-ADF63F37523B}"/>
              </a:ext>
            </a:extLst>
          </p:cNvPr>
          <p:cNvSpPr>
            <a:spLocks noGrp="1"/>
          </p:cNvSpPr>
          <p:nvPr>
            <p:ph sz="half" idx="1"/>
          </p:nvPr>
        </p:nvSpPr>
        <p:spPr>
          <a:xfrm>
            <a:off x="838200" y="1940645"/>
            <a:ext cx="7755147" cy="4409232"/>
          </a:xfrm>
        </p:spPr>
        <p:txBody>
          <a:bodyPr vert="horz" lIns="91440" tIns="45720" rIns="91440" bIns="45720" rtlCol="0" anchor="t">
            <a:normAutofit lnSpcReduction="10000"/>
          </a:bodyPr>
          <a:lstStyle/>
          <a:p>
            <a:pPr>
              <a:spcBef>
                <a:spcPts val="1200"/>
              </a:spcBef>
              <a:spcAft>
                <a:spcPts val="1200"/>
              </a:spcAft>
            </a:pPr>
            <a:r>
              <a:rPr lang="en-US" sz="2400" dirty="0">
                <a:solidFill>
                  <a:srgbClr val="000000"/>
                </a:solidFill>
                <a:cs typeface="Arial"/>
              </a:rPr>
              <a:t>The Public Policy Institute of California (PPIC) featured West Contra Costa Unified School District (USD) on their May 28, 2025, Blog Post. </a:t>
            </a:r>
            <a:endParaRPr lang="en-US" dirty="0"/>
          </a:p>
          <a:p>
            <a:pPr>
              <a:spcBef>
                <a:spcPts val="1200"/>
              </a:spcBef>
              <a:spcAft>
                <a:spcPts val="1200"/>
              </a:spcAft>
            </a:pPr>
            <a:r>
              <a:rPr lang="en-US" sz="2400" dirty="0">
                <a:solidFill>
                  <a:srgbClr val="000000"/>
                </a:solidFill>
                <a:cs typeface="Arial"/>
              </a:rPr>
              <a:t>The blog highlighted how programs like SUN Bucks and Summer Meals Programs help provide food assistance when School is out. </a:t>
            </a:r>
          </a:p>
          <a:p>
            <a:pPr>
              <a:spcBef>
                <a:spcPts val="1200"/>
              </a:spcBef>
              <a:spcAft>
                <a:spcPts val="1200"/>
              </a:spcAft>
            </a:pPr>
            <a:r>
              <a:rPr lang="en-US" sz="2400" dirty="0">
                <a:solidFill>
                  <a:srgbClr val="000000"/>
                </a:solidFill>
                <a:cs typeface="Arial"/>
              </a:rPr>
              <a:t>Learn more about what West Contra Costa USD is doing on the PPIC blog page at </a:t>
            </a:r>
            <a:r>
              <a:rPr lang="en-US" sz="2400" dirty="0">
                <a:solidFill>
                  <a:srgbClr val="0563C1"/>
                </a:solidFill>
                <a:ea typeface="+mj-lt"/>
                <a:cs typeface="+mj-lt"/>
                <a:hlinkClick r:id="rId3" tooltip="Public Policy Institute of California ">
                  <a:extLst>
                    <a:ext uri="{A12FA001-AC4F-418D-AE19-62706E023703}">
                      <ahyp:hlinkClr xmlns:ahyp="http://schemas.microsoft.com/office/drawing/2018/hyperlinkcolor" val="tx"/>
                    </a:ext>
                  </a:extLst>
                </a:hlinkClick>
              </a:rPr>
              <a:t>https://www.ppic.org/blog/west-contra-costas-summer-meal-programs-provide-food-and-community/</a:t>
            </a:r>
            <a:r>
              <a:rPr lang="en-US" sz="2400" dirty="0">
                <a:solidFill>
                  <a:srgbClr val="000000"/>
                </a:solidFill>
                <a:ea typeface="+mj-lt"/>
                <a:cs typeface="+mj-lt"/>
              </a:rPr>
              <a:t>.</a:t>
            </a:r>
          </a:p>
          <a:p>
            <a:pPr marL="0" indent="0">
              <a:buNone/>
            </a:pPr>
            <a:endParaRPr lang="en-US" dirty="0">
              <a:cs typeface="Arial"/>
            </a:endParaRPr>
          </a:p>
        </p:txBody>
      </p:sp>
      <p:pic>
        <p:nvPicPr>
          <p:cNvPr id="33" name="Content Placeholder 32">
            <a:extLst>
              <a:ext uri="{FF2B5EF4-FFF2-40B4-BE49-F238E27FC236}">
                <a16:creationId xmlns:a16="http://schemas.microsoft.com/office/drawing/2014/main" id="{28357C4F-E9FB-A629-9238-6BAE29A25711}"/>
              </a:ext>
              <a:ext uri="{C183D7F6-B498-43B3-948B-1728B52AA6E4}">
                <adec:decorative xmlns:adec="http://schemas.microsoft.com/office/drawing/2017/decorative" val="1"/>
              </a:ext>
            </a:extLst>
          </p:cNvPr>
          <p:cNvPicPr>
            <a:picLocks noGrp="1" noChangeAspect="1"/>
          </p:cNvPicPr>
          <p:nvPr>
            <p:ph sz="half" idx="13"/>
          </p:nvPr>
        </p:nvPicPr>
        <p:blipFill>
          <a:blip r:embed="rId4"/>
          <a:stretch>
            <a:fillRect/>
          </a:stretch>
        </p:blipFill>
        <p:spPr>
          <a:xfrm>
            <a:off x="8670793" y="1940644"/>
            <a:ext cx="2686078" cy="4035422"/>
          </a:xfrm>
        </p:spPr>
      </p:pic>
    </p:spTree>
    <p:extLst>
      <p:ext uri="{BB962C8B-B14F-4D97-AF65-F5344CB8AC3E}">
        <p14:creationId xmlns:p14="http://schemas.microsoft.com/office/powerpoint/2010/main" val="400147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D173-FF36-685D-BC7C-664C95B014DD}"/>
              </a:ext>
            </a:extLst>
          </p:cNvPr>
          <p:cNvSpPr>
            <a:spLocks noGrp="1"/>
          </p:cNvSpPr>
          <p:nvPr>
            <p:ph type="title"/>
          </p:nvPr>
        </p:nvSpPr>
        <p:spPr/>
        <p:txBody>
          <a:bodyPr>
            <a:normAutofit fontScale="90000"/>
          </a:bodyPr>
          <a:lstStyle/>
          <a:p>
            <a:r>
              <a:rPr lang="en-US"/>
              <a:t>Important Operational Dates: </a:t>
            </a:r>
            <a:br>
              <a:rPr lang="en-US"/>
            </a:br>
            <a:r>
              <a:rPr lang="en-US"/>
              <a:t>Next 30-90 Days (2)</a:t>
            </a:r>
          </a:p>
        </p:txBody>
      </p:sp>
      <p:graphicFrame>
        <p:nvGraphicFramePr>
          <p:cNvPr id="5" name="Content Placeholder 4" descr="Important operational dates for the next 30 to 90 days by action and date: ">
            <a:extLst>
              <a:ext uri="{FF2B5EF4-FFF2-40B4-BE49-F238E27FC236}">
                <a16:creationId xmlns:a16="http://schemas.microsoft.com/office/drawing/2014/main" id="{883A94FC-84A5-2133-4B66-02B76674913F}"/>
              </a:ext>
            </a:extLst>
          </p:cNvPr>
          <p:cNvGraphicFramePr>
            <a:graphicFrameLocks noGrp="1"/>
          </p:cNvGraphicFramePr>
          <p:nvPr>
            <p:ph idx="1"/>
            <p:extLst>
              <p:ext uri="{D42A27DB-BD31-4B8C-83A1-F6EECF244321}">
                <p14:modId xmlns:p14="http://schemas.microsoft.com/office/powerpoint/2010/main" val="825226110"/>
              </p:ext>
            </p:extLst>
          </p:nvPr>
        </p:nvGraphicFramePr>
        <p:xfrm>
          <a:off x="761999" y="1776578"/>
          <a:ext cx="10581255" cy="4491505"/>
        </p:xfrm>
        <a:graphic>
          <a:graphicData uri="http://schemas.openxmlformats.org/drawingml/2006/table">
            <a:tbl>
              <a:tblPr firstRow="1" bandRow="1">
                <a:tableStyleId>{69012ECD-51FC-41F1-AA8D-1B2483CD663E}</a:tableStyleId>
              </a:tblPr>
              <a:tblGrid>
                <a:gridCol w="6884505">
                  <a:extLst>
                    <a:ext uri="{9D8B030D-6E8A-4147-A177-3AD203B41FA5}">
                      <a16:colId xmlns:a16="http://schemas.microsoft.com/office/drawing/2014/main" val="2995288159"/>
                    </a:ext>
                  </a:extLst>
                </a:gridCol>
                <a:gridCol w="3696750">
                  <a:extLst>
                    <a:ext uri="{9D8B030D-6E8A-4147-A177-3AD203B41FA5}">
                      <a16:colId xmlns:a16="http://schemas.microsoft.com/office/drawing/2014/main" val="4096348194"/>
                    </a:ext>
                  </a:extLst>
                </a:gridCol>
              </a:tblGrid>
              <a:tr h="669544">
                <a:tc>
                  <a:txBody>
                    <a:bodyPr/>
                    <a:lstStyle/>
                    <a:p>
                      <a:pPr algn="ctr"/>
                      <a:r>
                        <a:rPr lang="en-US" sz="3200" dirty="0">
                          <a:latin typeface="Arial"/>
                        </a:rPr>
                        <a:t>Action</a:t>
                      </a:r>
                    </a:p>
                  </a:txBody>
                  <a:tcPr anchor="ctr">
                    <a:lnB w="12700" cap="flat" cmpd="sng" algn="ctr">
                      <a:solidFill>
                        <a:schemeClr val="tx1"/>
                      </a:solidFill>
                      <a:prstDash val="solid"/>
                      <a:round/>
                      <a:headEnd type="none" w="med" len="med"/>
                      <a:tailEnd type="none" w="med" len="med"/>
                    </a:lnB>
                  </a:tcPr>
                </a:tc>
                <a:tc>
                  <a:txBody>
                    <a:bodyPr/>
                    <a:lstStyle/>
                    <a:p>
                      <a:pPr algn="ctr"/>
                      <a:r>
                        <a:rPr lang="en-US" sz="3200">
                          <a:latin typeface="Arial"/>
                        </a:rPr>
                        <a:t>Date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946087"/>
                  </a:ext>
                </a:extLst>
              </a:tr>
              <a:tr h="88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trike="noStrike" kern="1200" noProof="0" dirty="0">
                          <a:solidFill>
                            <a:schemeClr val="tx1"/>
                          </a:solidFill>
                          <a:latin typeface="Arial"/>
                          <a:ea typeface="+mn-ea"/>
                          <a:cs typeface="+mn-cs"/>
                        </a:rPr>
                        <a:t>CEP </a:t>
                      </a:r>
                      <a:r>
                        <a:rPr lang="en-US" sz="2400" kern="1200" noProof="0" dirty="0">
                          <a:solidFill>
                            <a:schemeClr val="tx1"/>
                          </a:solidFill>
                          <a:latin typeface="Arial"/>
                          <a:ea typeface="+mn-ea"/>
                          <a:cs typeface="+mn-cs"/>
                        </a:rPr>
                        <a:t>Applications and P2 Applications Due</a:t>
                      </a:r>
                      <a:endParaRPr lang="en-US" sz="2800" kern="1200" dirty="0">
                        <a:solidFill>
                          <a:srgbClr val="FF0000"/>
                        </a:solidFill>
                        <a:latin typeface="Arial"/>
                        <a:ea typeface="+mn-ea"/>
                        <a:cs typeface="+mn-cs"/>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lgn="ctr">
                        <a:buNone/>
                      </a:pPr>
                      <a:r>
                        <a:rPr lang="en-US" sz="2400" kern="1200" noProof="0" dirty="0">
                          <a:solidFill>
                            <a:schemeClr val="tx1"/>
                          </a:solidFill>
                          <a:latin typeface="Arial"/>
                          <a:ea typeface="+mn-ea"/>
                          <a:cs typeface="+mn-cs"/>
                        </a:rPr>
                        <a:t>June 30, 2025</a:t>
                      </a:r>
                      <a:endParaRPr lang="en-US" dirty="0"/>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14874904"/>
                  </a:ext>
                </a:extLst>
              </a:tr>
              <a:tr h="1404730">
                <a:tc>
                  <a:txBody>
                    <a:bodyPr/>
                    <a:lstStyle/>
                    <a:p>
                      <a:pPr marL="0" lvl="0" algn="l">
                        <a:lnSpc>
                          <a:spcPct val="100000"/>
                        </a:lnSpc>
                        <a:spcBef>
                          <a:spcPts val="0"/>
                        </a:spcBef>
                        <a:spcAft>
                          <a:spcPts val="800"/>
                        </a:spcAft>
                        <a:buNone/>
                      </a:pPr>
                      <a:r>
                        <a:rPr lang="en-US" sz="2400" kern="1200" noProof="0" dirty="0">
                          <a:solidFill>
                            <a:schemeClr val="tx1"/>
                          </a:solidFill>
                          <a:latin typeface="Arial"/>
                          <a:ea typeface="+mn-ea"/>
                          <a:cs typeface="+mn-cs"/>
                        </a:rPr>
                        <a:t>SY 2025–26 Annual Updates in CNIPS Open Early July. Note: Listserv to be released once opened.</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0" lvl="0" algn="ctr">
                        <a:lnSpc>
                          <a:spcPct val="100000"/>
                        </a:lnSpc>
                        <a:spcBef>
                          <a:spcPts val="0"/>
                        </a:spcBef>
                        <a:spcAft>
                          <a:spcPts val="0"/>
                        </a:spcAft>
                        <a:buNone/>
                      </a:pPr>
                      <a:r>
                        <a:rPr lang="en-US" sz="2400" strike="noStrike" kern="1200" noProof="0" dirty="0">
                          <a:solidFill>
                            <a:schemeClr val="tx1"/>
                          </a:solidFill>
                          <a:latin typeface="Arial"/>
                          <a:ea typeface="+mn-ea"/>
                          <a:cs typeface="+mn-cs"/>
                        </a:rPr>
                        <a:t>Packets must be a</a:t>
                      </a:r>
                      <a:r>
                        <a:rPr lang="en-US" sz="2400" kern="1200" noProof="0" dirty="0">
                          <a:solidFill>
                            <a:schemeClr val="tx1"/>
                          </a:solidFill>
                          <a:latin typeface="Arial"/>
                          <a:ea typeface="+mn-ea"/>
                          <a:cs typeface="+mn-cs"/>
                        </a:rPr>
                        <a:t>pproved before </a:t>
                      </a:r>
                      <a:r>
                        <a:rPr lang="en-US" sz="2400" kern="1200" noProof="0" dirty="0">
                          <a:solidFill>
                            <a:schemeClr val="tx1"/>
                          </a:solidFill>
                          <a:latin typeface="+mn-lt"/>
                          <a:ea typeface="+mn-ea"/>
                          <a:cs typeface="+mn-cs"/>
                        </a:rPr>
                        <a:t>2025–26 </a:t>
                      </a:r>
                      <a:r>
                        <a:rPr lang="en-US" sz="2400" kern="1200" noProof="0" dirty="0">
                          <a:solidFill>
                            <a:schemeClr val="tx1"/>
                          </a:solidFill>
                          <a:latin typeface="Arial"/>
                          <a:ea typeface="+mn-ea"/>
                          <a:cs typeface="+mn-cs"/>
                        </a:rPr>
                        <a:t>claims can be submitted</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07650"/>
                  </a:ext>
                </a:extLst>
              </a:tr>
              <a:tr h="870952">
                <a:tc>
                  <a:txBody>
                    <a:bodyPr/>
                    <a:lstStyle/>
                    <a:p>
                      <a:pPr lvl="0" algn="l">
                        <a:lnSpc>
                          <a:spcPct val="100000"/>
                        </a:lnSpc>
                        <a:spcBef>
                          <a:spcPts val="0"/>
                        </a:spcBef>
                        <a:spcAft>
                          <a:spcPts val="0"/>
                        </a:spcAft>
                        <a:buNone/>
                      </a:pPr>
                      <a:r>
                        <a:rPr lang="en-US" sz="2400" strike="noStrike" kern="1200" noProof="0" dirty="0">
                          <a:solidFill>
                            <a:schemeClr val="tx1"/>
                          </a:solidFill>
                          <a:latin typeface="Arial"/>
                          <a:ea typeface="+mn-ea"/>
                          <a:cs typeface="+mn-cs"/>
                        </a:rPr>
                        <a:t>Food Distribution Center Allocation A Orders Due</a:t>
                      </a:r>
                      <a:endParaRPr lang="en-US" sz="2400" strike="noStrike" kern="1200" dirty="0">
                        <a:solidFill>
                          <a:schemeClr val="tx1"/>
                        </a:solidFill>
                        <a:latin typeface="Arial"/>
                        <a:ea typeface="+mn-ea"/>
                        <a:cs typeface="+mn-cs"/>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2400" strike="noStrike" kern="1200" noProof="0" dirty="0">
                          <a:solidFill>
                            <a:schemeClr val="tx1"/>
                          </a:solidFill>
                          <a:latin typeface="Arial"/>
                          <a:ea typeface="+mn-ea"/>
                          <a:cs typeface="+mn-cs"/>
                        </a:rPr>
                        <a:t>July 7, 2025</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40548"/>
                  </a:ext>
                </a:extLst>
              </a:tr>
              <a:tr h="666104">
                <a:tc>
                  <a:txBody>
                    <a:bodyPr/>
                    <a:lstStyle/>
                    <a:p>
                      <a:pPr lvl="0" algn="l">
                        <a:lnSpc>
                          <a:spcPct val="100000"/>
                        </a:lnSpc>
                        <a:spcBef>
                          <a:spcPts val="0"/>
                        </a:spcBef>
                        <a:spcAft>
                          <a:spcPts val="0"/>
                        </a:spcAft>
                        <a:buNone/>
                      </a:pPr>
                      <a:r>
                        <a:rPr lang="en-US" sz="2400" strike="noStrike" kern="1200" noProof="0" dirty="0">
                          <a:solidFill>
                            <a:schemeClr val="tx1"/>
                          </a:solidFill>
                          <a:latin typeface="Arial"/>
                          <a:ea typeface="+mn-ea"/>
                          <a:cs typeface="+mn-cs"/>
                        </a:rPr>
                        <a:t>FDP Annual Contract Packet Update</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strike="noStrike" kern="1200" noProof="0" dirty="0">
                          <a:solidFill>
                            <a:schemeClr val="tx1"/>
                          </a:solidFill>
                          <a:latin typeface="Arial"/>
                          <a:ea typeface="+mn-ea"/>
                          <a:cs typeface="+mn-cs"/>
                        </a:rPr>
                        <a:t>July 31, 2025</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45451191"/>
                  </a:ext>
                </a:extLst>
              </a:tr>
            </a:tbl>
          </a:graphicData>
        </a:graphic>
      </p:graphicFrame>
    </p:spTree>
    <p:extLst>
      <p:ext uri="{BB962C8B-B14F-4D97-AF65-F5344CB8AC3E}">
        <p14:creationId xmlns:p14="http://schemas.microsoft.com/office/powerpoint/2010/main" val="856605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D637-8C3A-B832-6482-3241B6545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4A452-351D-19C7-FBE9-3E50B04D3464}"/>
              </a:ext>
            </a:extLst>
          </p:cNvPr>
          <p:cNvSpPr>
            <a:spLocks noGrp="1"/>
          </p:cNvSpPr>
          <p:nvPr>
            <p:ph type="title"/>
          </p:nvPr>
        </p:nvSpPr>
        <p:spPr/>
        <p:txBody>
          <a:bodyPr>
            <a:normAutofit/>
          </a:bodyPr>
          <a:lstStyle/>
          <a:p>
            <a:r>
              <a:rPr lang="en-US" sz="4000"/>
              <a:t>Apportionment Reporting-Reminder</a:t>
            </a:r>
            <a:endParaRPr lang="en-US"/>
          </a:p>
        </p:txBody>
      </p:sp>
      <p:graphicFrame>
        <p:nvGraphicFramePr>
          <p:cNvPr id="5" name="Content Placeholder 4">
            <a:extLst>
              <a:ext uri="{FF2B5EF4-FFF2-40B4-BE49-F238E27FC236}">
                <a16:creationId xmlns:a16="http://schemas.microsoft.com/office/drawing/2014/main" id="{A55A7EDA-6CDD-84CD-D19B-0ACDEF251475}"/>
              </a:ext>
            </a:extLst>
          </p:cNvPr>
          <p:cNvGraphicFramePr>
            <a:graphicFrameLocks noGrp="1"/>
          </p:cNvGraphicFramePr>
          <p:nvPr>
            <p:ph sz="half" idx="1"/>
            <p:extLst>
              <p:ext uri="{D42A27DB-BD31-4B8C-83A1-F6EECF244321}">
                <p14:modId xmlns:p14="http://schemas.microsoft.com/office/powerpoint/2010/main" val="2961541858"/>
              </p:ext>
            </p:extLst>
          </p:nvPr>
        </p:nvGraphicFramePr>
        <p:xfrm>
          <a:off x="838200" y="1676400"/>
          <a:ext cx="10504990" cy="2600181"/>
        </p:xfrm>
        <a:graphic>
          <a:graphicData uri="http://schemas.openxmlformats.org/drawingml/2006/table">
            <a:tbl>
              <a:tblPr firstRow="1" bandRow="1">
                <a:tableStyleId>{69012ECD-51FC-41F1-AA8D-1B2483CD663E}</a:tableStyleId>
              </a:tblPr>
              <a:tblGrid>
                <a:gridCol w="5090883">
                  <a:extLst>
                    <a:ext uri="{9D8B030D-6E8A-4147-A177-3AD203B41FA5}">
                      <a16:colId xmlns:a16="http://schemas.microsoft.com/office/drawing/2014/main" val="2995288159"/>
                    </a:ext>
                  </a:extLst>
                </a:gridCol>
                <a:gridCol w="5414107">
                  <a:extLst>
                    <a:ext uri="{9D8B030D-6E8A-4147-A177-3AD203B41FA5}">
                      <a16:colId xmlns:a16="http://schemas.microsoft.com/office/drawing/2014/main" val="4096348194"/>
                    </a:ext>
                  </a:extLst>
                </a:gridCol>
              </a:tblGrid>
              <a:tr h="607180">
                <a:tc>
                  <a:txBody>
                    <a:bodyPr/>
                    <a:lstStyle/>
                    <a:p>
                      <a:pPr algn="ctr"/>
                      <a:r>
                        <a:rPr lang="en-US" sz="3200" dirty="0">
                          <a:latin typeface="Arial"/>
                        </a:rPr>
                        <a:t>Action</a:t>
                      </a:r>
                    </a:p>
                  </a:txBody>
                  <a:tcPr anchor="ctr">
                    <a:lnB w="12700" cap="flat" cmpd="sng" algn="ctr">
                      <a:solidFill>
                        <a:schemeClr val="tx1"/>
                      </a:solidFill>
                      <a:prstDash val="solid"/>
                      <a:round/>
                      <a:headEnd type="none" w="med" len="med"/>
                      <a:tailEnd type="none" w="med" len="med"/>
                    </a:lnB>
                  </a:tcPr>
                </a:tc>
                <a:tc>
                  <a:txBody>
                    <a:bodyPr/>
                    <a:lstStyle/>
                    <a:p>
                      <a:pPr algn="ctr"/>
                      <a:r>
                        <a:rPr lang="en-US" sz="3200" dirty="0">
                          <a:latin typeface="Arial"/>
                        </a:rPr>
                        <a:t>Date</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2946087"/>
                  </a:ext>
                </a:extLst>
              </a:tr>
              <a:tr h="604062">
                <a:tc>
                  <a:txBody>
                    <a:bodyPr/>
                    <a:lstStyle/>
                    <a:p>
                      <a:pPr lvl="0">
                        <a:buNone/>
                      </a:pPr>
                      <a:r>
                        <a:rPr lang="en-US" sz="2400" kern="1200" noProof="0" dirty="0">
                          <a:solidFill>
                            <a:schemeClr val="tx1"/>
                          </a:solidFill>
                          <a:latin typeface="Arial"/>
                          <a:ea typeface="+mn-ea"/>
                          <a:cs typeface="+mn-cs"/>
                        </a:rPr>
                        <a:t>Kitchen Infrastructure and Training (KIT) 2021</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lgn="ctr">
                        <a:buNone/>
                      </a:pPr>
                      <a:r>
                        <a:rPr lang="en-US" sz="2400" kern="1200" noProof="0">
                          <a:solidFill>
                            <a:schemeClr val="tx1"/>
                          </a:solidFill>
                          <a:latin typeface="Arial"/>
                          <a:ea typeface="+mn-ea"/>
                          <a:cs typeface="+mn-cs"/>
                        </a:rPr>
                        <a:t>June 30, 2025</a:t>
                      </a:r>
                      <a:endParaRPr lang="en-US" sz="2400" kern="1200">
                        <a:solidFill>
                          <a:schemeClr val="tx1"/>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14874904"/>
                  </a:ext>
                </a:extLst>
              </a:tr>
              <a:tr h="475560">
                <a:tc>
                  <a:txBody>
                    <a:bodyPr/>
                    <a:lstStyle/>
                    <a:p>
                      <a:pPr lvl="0">
                        <a:buNone/>
                      </a:pPr>
                      <a:r>
                        <a:rPr lang="en-US" sz="2400" kern="1200" noProof="0" dirty="0">
                          <a:solidFill>
                            <a:schemeClr val="tx1"/>
                          </a:solidFill>
                          <a:latin typeface="Arial"/>
                          <a:ea typeface="+mn-ea"/>
                          <a:cs typeface="+mn-cs"/>
                        </a:rPr>
                        <a:t>KIT 2022*</a:t>
                      </a:r>
                      <a:r>
                        <a:rPr lang="en-US" sz="2400" kern="1200" baseline="30000" noProof="0" dirty="0">
                          <a:solidFill>
                            <a:schemeClr val="tx1"/>
                          </a:solidFill>
                          <a:latin typeface="Arial"/>
                          <a:ea typeface="+mn-ea"/>
                          <a:cs typeface="+mn-cs"/>
                        </a:rPr>
                        <a:t>†</a:t>
                      </a:r>
                      <a:endParaRPr lang="en-US" sz="2400" kern="1200" baseline="30000" dirty="0">
                        <a:solidFill>
                          <a:schemeClr val="tx1"/>
                        </a:solidFill>
                        <a:latin typeface="Arial"/>
                        <a:ea typeface="+mn-ea"/>
                        <a:cs typeface="+mn-c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ctr">
                        <a:buNone/>
                      </a:pPr>
                      <a:r>
                        <a:rPr lang="en-US" sz="2400" kern="1200" noProof="0">
                          <a:solidFill>
                            <a:schemeClr val="tx1"/>
                          </a:solidFill>
                          <a:latin typeface="Arial"/>
                          <a:ea typeface="+mn-ea"/>
                          <a:cs typeface="+mn-cs"/>
                        </a:rPr>
                        <a:t>June 30, 2025</a:t>
                      </a:r>
                      <a:endParaRPr lang="en-US" sz="2400" kern="1200">
                        <a:solidFill>
                          <a:schemeClr val="tx1"/>
                        </a:solidFill>
                        <a:latin typeface="Arial"/>
                        <a:ea typeface="+mn-ea"/>
                        <a:cs typeface="+mn-cs"/>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99296555"/>
                  </a:ext>
                </a:extLst>
              </a:tr>
              <a:tr h="694481">
                <a:tc>
                  <a:txBody>
                    <a:bodyPr/>
                    <a:lstStyle/>
                    <a:p>
                      <a:pPr marL="0" lvl="0" algn="l">
                        <a:lnSpc>
                          <a:spcPct val="100000"/>
                        </a:lnSpc>
                        <a:spcBef>
                          <a:spcPts val="0"/>
                        </a:spcBef>
                        <a:spcAft>
                          <a:spcPts val="0"/>
                        </a:spcAft>
                        <a:buNone/>
                      </a:pPr>
                      <a:r>
                        <a:rPr lang="en-US" sz="2400" kern="1200" noProof="0" dirty="0">
                          <a:solidFill>
                            <a:schemeClr val="tx1"/>
                          </a:solidFill>
                          <a:latin typeface="Arial"/>
                          <a:ea typeface="+mn-ea"/>
                          <a:cs typeface="+mn-cs"/>
                        </a:rPr>
                        <a:t>School Food Best Practices</a:t>
                      </a:r>
                      <a:r>
                        <a:rPr lang="en-US" sz="2400" kern="1200" baseline="30000" noProof="0" dirty="0">
                          <a:solidFill>
                            <a:schemeClr val="tx1"/>
                          </a:solidFill>
                          <a:latin typeface="+mn-lt"/>
                          <a:ea typeface="+mn-ea"/>
                          <a:cs typeface="+mn-cs"/>
                        </a:rPr>
                        <a:t>†</a:t>
                      </a:r>
                      <a:endParaRPr lang="en-US" sz="2400" kern="1200" noProof="0" dirty="0">
                        <a:solidFill>
                          <a:schemeClr val="tx1"/>
                        </a:solidFill>
                        <a:latin typeface="Arial"/>
                        <a:ea typeface="+mn-ea"/>
                        <a:cs typeface="+mn-cs"/>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algn="ctr">
                        <a:lnSpc>
                          <a:spcPct val="100000"/>
                        </a:lnSpc>
                        <a:spcBef>
                          <a:spcPts val="0"/>
                        </a:spcBef>
                        <a:spcAft>
                          <a:spcPts val="0"/>
                        </a:spcAft>
                        <a:buNone/>
                      </a:pPr>
                      <a:r>
                        <a:rPr lang="en-US" sz="2400" kern="1200" noProof="0" dirty="0">
                          <a:solidFill>
                            <a:schemeClr val="tx1"/>
                          </a:solidFill>
                          <a:latin typeface="Arial"/>
                          <a:ea typeface="+mn-ea"/>
                          <a:cs typeface="+mn-cs"/>
                        </a:rPr>
                        <a:t>June 30, 2025</a:t>
                      </a:r>
                      <a:endParaRPr lang="en-US" sz="2400" kern="1200" dirty="0">
                        <a:solidFill>
                          <a:schemeClr val="tx1"/>
                        </a:solidFill>
                        <a:latin typeface="Arial"/>
                        <a:ea typeface="+mn-ea"/>
                        <a:cs typeface="+mn-cs"/>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07650"/>
                  </a:ext>
                </a:extLst>
              </a:tr>
            </a:tbl>
          </a:graphicData>
        </a:graphic>
      </p:graphicFrame>
      <p:sp>
        <p:nvSpPr>
          <p:cNvPr id="3" name="Content Placeholder 2">
            <a:extLst>
              <a:ext uri="{FF2B5EF4-FFF2-40B4-BE49-F238E27FC236}">
                <a16:creationId xmlns:a16="http://schemas.microsoft.com/office/drawing/2014/main" id="{62D1C17A-FBD2-6F20-9C82-0A83AC1D8357}"/>
              </a:ext>
            </a:extLst>
          </p:cNvPr>
          <p:cNvSpPr>
            <a:spLocks noGrp="1"/>
          </p:cNvSpPr>
          <p:nvPr>
            <p:ph sz="half" idx="13"/>
          </p:nvPr>
        </p:nvSpPr>
        <p:spPr>
          <a:xfrm>
            <a:off x="838200" y="4439472"/>
            <a:ext cx="10407555" cy="1732728"/>
          </a:xfrm>
        </p:spPr>
        <p:txBody>
          <a:bodyPr vert="horz" lIns="91440" tIns="45720" rIns="91440" bIns="45720" rtlCol="0" anchor="t">
            <a:normAutofit fontScale="92500" lnSpcReduction="10000"/>
          </a:bodyPr>
          <a:lstStyle/>
          <a:p>
            <a:pPr marL="0" indent="0">
              <a:buNone/>
            </a:pPr>
            <a:r>
              <a:rPr lang="en-US" sz="2600" dirty="0">
                <a:solidFill>
                  <a:schemeClr val="tx1"/>
                </a:solidFill>
                <a:latin typeface="Arial"/>
              </a:rPr>
              <a:t>*The KIT 2022 Final Report was released on June 17, 2025, while the proposed reporting and encumbrance extension is under consideration.</a:t>
            </a:r>
          </a:p>
          <a:p>
            <a:pPr marL="0" indent="0">
              <a:buNone/>
            </a:pPr>
            <a:r>
              <a:rPr lang="en-US" sz="2600" baseline="30000" dirty="0">
                <a:solidFill>
                  <a:schemeClr val="tx1"/>
                </a:solidFill>
              </a:rPr>
              <a:t>† </a:t>
            </a:r>
            <a:r>
              <a:rPr lang="en-US" sz="2600" dirty="0">
                <a:solidFill>
                  <a:schemeClr val="tx1"/>
                </a:solidFill>
              </a:rPr>
              <a:t>A unique link to the final report was emailed to the CNIPS contact for all participating agencies from the email </a:t>
            </a:r>
            <a:r>
              <a:rPr lang="en-US" sz="2600" dirty="0">
                <a:solidFill>
                  <a:schemeClr val="tx1"/>
                </a:solidFill>
                <a:hlinkClick r:id="rId3"/>
              </a:rPr>
              <a:t>surveys@cde.ca.gov</a:t>
            </a:r>
            <a:r>
              <a:rPr lang="en-US" sz="2600" dirty="0">
                <a:solidFill>
                  <a:schemeClr val="tx1"/>
                </a:solidFill>
              </a:rPr>
              <a:t>.</a:t>
            </a:r>
            <a:endParaRPr lang="en-US" sz="2600" dirty="0">
              <a:solidFill>
                <a:srgbClr val="000000"/>
              </a:solidFill>
              <a:cs typeface="Arial"/>
            </a:endParaRPr>
          </a:p>
          <a:p>
            <a:pPr marL="0" indent="0">
              <a:buNone/>
            </a:pPr>
            <a:endParaRPr lang="en-US" dirty="0"/>
          </a:p>
        </p:txBody>
      </p:sp>
    </p:spTree>
    <p:extLst>
      <p:ext uri="{BB962C8B-B14F-4D97-AF65-F5344CB8AC3E}">
        <p14:creationId xmlns:p14="http://schemas.microsoft.com/office/powerpoint/2010/main" val="10691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97D0-A274-94CF-B7BA-866DEBAB9765}"/>
              </a:ext>
            </a:extLst>
          </p:cNvPr>
          <p:cNvSpPr>
            <a:spLocks noGrp="1"/>
          </p:cNvSpPr>
          <p:nvPr>
            <p:ph type="title"/>
          </p:nvPr>
        </p:nvSpPr>
        <p:spPr>
          <a:xfrm>
            <a:off x="838200" y="1828800"/>
            <a:ext cx="10515600" cy="1902849"/>
          </a:xfrm>
        </p:spPr>
        <p:txBody>
          <a:bodyPr anchor="b">
            <a:normAutofit/>
          </a:bodyPr>
          <a:lstStyle/>
          <a:p>
            <a:r>
              <a:rPr lang="en-US"/>
              <a:t>Resources and Other Announcements</a:t>
            </a:r>
          </a:p>
        </p:txBody>
      </p:sp>
    </p:spTree>
    <p:extLst>
      <p:ext uri="{BB962C8B-B14F-4D97-AF65-F5344CB8AC3E}">
        <p14:creationId xmlns:p14="http://schemas.microsoft.com/office/powerpoint/2010/main" val="4060600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664C-0EDF-BC0C-0578-7FB2D8999249}"/>
              </a:ext>
            </a:extLst>
          </p:cNvPr>
          <p:cNvSpPr>
            <a:spLocks noGrp="1"/>
          </p:cNvSpPr>
          <p:nvPr>
            <p:ph type="title"/>
          </p:nvPr>
        </p:nvSpPr>
        <p:spPr>
          <a:xfrm>
            <a:off x="838200" y="10065"/>
            <a:ext cx="10515600" cy="1695089"/>
          </a:xfrm>
        </p:spPr>
        <p:txBody>
          <a:bodyPr/>
          <a:lstStyle/>
          <a:p>
            <a:r>
              <a:rPr lang="en-US" dirty="0">
                <a:solidFill>
                  <a:srgbClr val="3B5B55"/>
                </a:solidFill>
              </a:rPr>
              <a:t>Farm to Summer Celebration Week </a:t>
            </a:r>
          </a:p>
        </p:txBody>
      </p:sp>
      <p:sp>
        <p:nvSpPr>
          <p:cNvPr id="3" name="Content Placeholder 2">
            <a:extLst>
              <a:ext uri="{FF2B5EF4-FFF2-40B4-BE49-F238E27FC236}">
                <a16:creationId xmlns:a16="http://schemas.microsoft.com/office/drawing/2014/main" id="{68D09FBB-686B-8C59-3D21-F06972AE9FE5}"/>
              </a:ext>
            </a:extLst>
          </p:cNvPr>
          <p:cNvSpPr>
            <a:spLocks noGrp="1"/>
          </p:cNvSpPr>
          <p:nvPr>
            <p:ph idx="1"/>
          </p:nvPr>
        </p:nvSpPr>
        <p:spPr>
          <a:xfrm>
            <a:off x="838200" y="1876425"/>
            <a:ext cx="10515600" cy="4609042"/>
          </a:xfrm>
        </p:spPr>
        <p:txBody>
          <a:bodyPr vert="horz" lIns="91440" tIns="45720" rIns="91440" bIns="45720" rtlCol="0" anchor="t">
            <a:normAutofit/>
          </a:bodyPr>
          <a:lstStyle/>
          <a:p>
            <a:r>
              <a:rPr lang="en-US" sz="2400" b="1" dirty="0"/>
              <a:t>Dates</a:t>
            </a:r>
            <a:r>
              <a:rPr lang="en-US" sz="2400" dirty="0"/>
              <a:t>: 3</a:t>
            </a:r>
            <a:r>
              <a:rPr lang="en-US" sz="2400" baseline="30000" dirty="0"/>
              <a:t>rd</a:t>
            </a:r>
            <a:r>
              <a:rPr lang="en-US" sz="2400" dirty="0"/>
              <a:t> week in June each summer </a:t>
            </a:r>
            <a:endParaRPr lang="en-US" sz="2400" dirty="0">
              <a:cs typeface="Arial"/>
            </a:endParaRPr>
          </a:p>
          <a:p>
            <a:r>
              <a:rPr lang="en-US" sz="2400" b="1" dirty="0"/>
              <a:t>Elements</a:t>
            </a:r>
            <a:r>
              <a:rPr lang="en-US" sz="2400" dirty="0"/>
              <a:t>:</a:t>
            </a:r>
            <a:r>
              <a:rPr lang="en-US" sz="2400" b="1" dirty="0"/>
              <a:t> </a:t>
            </a:r>
            <a:r>
              <a:rPr lang="en-US" sz="2400" dirty="0"/>
              <a:t>Taste, Teach, Share</a:t>
            </a:r>
            <a:endParaRPr lang="en-US" sz="2400" dirty="0">
              <a:cs typeface="Arial"/>
            </a:endParaRPr>
          </a:p>
          <a:p>
            <a:r>
              <a:rPr lang="en-US" sz="2400" b="1" dirty="0"/>
              <a:t>Earn Recognition</a:t>
            </a:r>
            <a:r>
              <a:rPr lang="en-US" sz="2400" dirty="0"/>
              <a:t>:</a:t>
            </a:r>
            <a:r>
              <a:rPr lang="en-US" sz="2400" b="1" dirty="0"/>
              <a:t> </a:t>
            </a:r>
            <a:r>
              <a:rPr lang="en-US" sz="2400" dirty="0"/>
              <a:t>Completion of a pre- and post-survey to receive a One in a Melon Certificate, recognition by the CDE and an online badge</a:t>
            </a:r>
            <a:endParaRPr lang="en-US" sz="2400" dirty="0">
              <a:cs typeface="Arial"/>
            </a:endParaRPr>
          </a:p>
          <a:p>
            <a:pPr>
              <a:buFont typeface="Arial" panose="02070309020205020404" pitchFamily="49" charset="0"/>
              <a:buChar char="•"/>
            </a:pPr>
            <a:r>
              <a:rPr lang="en-US" sz="2400" dirty="0">
                <a:cs typeface="Arial"/>
              </a:rPr>
              <a:t>2024 Farm to Summer Celebration Week Data:</a:t>
            </a:r>
          </a:p>
          <a:p>
            <a:pPr lvl="1"/>
            <a:r>
              <a:rPr lang="en-US" sz="2400" dirty="0">
                <a:solidFill>
                  <a:srgbClr val="000000"/>
                </a:solidFill>
                <a:latin typeface="Arial"/>
                <a:cs typeface="Arial"/>
              </a:rPr>
              <a:t>44 program operators</a:t>
            </a:r>
            <a:endParaRPr lang="en-US" sz="2400" dirty="0">
              <a:solidFill>
                <a:srgbClr val="162320"/>
              </a:solidFill>
              <a:latin typeface="Arial"/>
              <a:cs typeface="Arial"/>
            </a:endParaRPr>
          </a:p>
          <a:p>
            <a:pPr lvl="1"/>
            <a:r>
              <a:rPr lang="en-US" sz="2400" dirty="0">
                <a:solidFill>
                  <a:srgbClr val="000000"/>
                </a:solidFill>
                <a:latin typeface="Arial"/>
                <a:cs typeface="Arial"/>
              </a:rPr>
              <a:t>494 summer sites</a:t>
            </a:r>
            <a:endParaRPr lang="en-US" sz="2400" dirty="0">
              <a:latin typeface="Arial"/>
              <a:cs typeface="Arial"/>
            </a:endParaRPr>
          </a:p>
          <a:p>
            <a:pPr lvl="1"/>
            <a:r>
              <a:rPr lang="en-US" sz="2400" dirty="0">
                <a:solidFill>
                  <a:srgbClr val="000000"/>
                </a:solidFill>
                <a:latin typeface="Arial"/>
                <a:cs typeface="Arial"/>
              </a:rPr>
              <a:t>~90,000 students participated in activities</a:t>
            </a:r>
          </a:p>
          <a:p>
            <a:pPr lvl="1"/>
            <a:endParaRPr lang="en-US" sz="1200" b="1" dirty="0">
              <a:solidFill>
                <a:srgbClr val="000000"/>
              </a:solidFill>
              <a:latin typeface="Aptos"/>
              <a:cs typeface="Arial"/>
            </a:endParaRPr>
          </a:p>
          <a:p>
            <a:pPr lvl="1"/>
            <a:endParaRPr lang="en-US" sz="2600" dirty="0">
              <a:cs typeface="Arial"/>
            </a:endParaRPr>
          </a:p>
          <a:p>
            <a:endParaRPr lang="en-US" dirty="0">
              <a:cs typeface="Arial"/>
            </a:endParaRPr>
          </a:p>
        </p:txBody>
      </p:sp>
    </p:spTree>
    <p:extLst>
      <p:ext uri="{BB962C8B-B14F-4D97-AF65-F5344CB8AC3E}">
        <p14:creationId xmlns:p14="http://schemas.microsoft.com/office/powerpoint/2010/main" val="1075191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8024-2444-8F77-ADB1-B9CDE8A84831}"/>
              </a:ext>
            </a:extLst>
          </p:cNvPr>
          <p:cNvSpPr>
            <a:spLocks noGrp="1"/>
          </p:cNvSpPr>
          <p:nvPr>
            <p:ph type="title"/>
          </p:nvPr>
        </p:nvSpPr>
        <p:spPr/>
        <p:txBody>
          <a:bodyPr>
            <a:normAutofit fontScale="90000"/>
          </a:bodyPr>
          <a:lstStyle/>
          <a:p>
            <a:r>
              <a:rPr lang="en-US" dirty="0">
                <a:solidFill>
                  <a:srgbClr val="3B5B55"/>
                </a:solidFill>
              </a:rPr>
              <a:t>2024 Farm to Summer </a:t>
            </a:r>
            <a:br>
              <a:rPr lang="en-US" dirty="0">
                <a:solidFill>
                  <a:srgbClr val="3B5B55"/>
                </a:solidFill>
              </a:rPr>
            </a:br>
            <a:r>
              <a:rPr lang="en-US" dirty="0">
                <a:solidFill>
                  <a:srgbClr val="3B5B55"/>
                </a:solidFill>
              </a:rPr>
              <a:t>Celebration Week-Winners (1)</a:t>
            </a:r>
          </a:p>
        </p:txBody>
      </p:sp>
      <p:sp>
        <p:nvSpPr>
          <p:cNvPr id="3" name="Content Placeholder 2">
            <a:extLst>
              <a:ext uri="{FF2B5EF4-FFF2-40B4-BE49-F238E27FC236}">
                <a16:creationId xmlns:a16="http://schemas.microsoft.com/office/drawing/2014/main" id="{25C2BC74-951E-DBF2-3DD9-1F4803700D2D}"/>
              </a:ext>
            </a:extLst>
          </p:cNvPr>
          <p:cNvSpPr>
            <a:spLocks noGrp="1"/>
          </p:cNvSpPr>
          <p:nvPr>
            <p:ph sz="half" idx="17"/>
          </p:nvPr>
        </p:nvSpPr>
        <p:spPr>
          <a:xfrm>
            <a:off x="839788" y="1783830"/>
            <a:ext cx="3201649" cy="4343399"/>
          </a:xfrm>
        </p:spPr>
        <p:txBody>
          <a:bodyPr vert="horz" lIns="91440" tIns="45720" rIns="91440" bIns="45720" rtlCol="0" anchor="t">
            <a:noAutofit/>
          </a:bodyPr>
          <a:lstStyle/>
          <a:p>
            <a:pPr marL="0" lvl="0" indent="0">
              <a:buNone/>
            </a:pPr>
            <a:r>
              <a:rPr lang="en-US" sz="2400" dirty="0"/>
              <a:t>Adelanto Elementary School District (SD)</a:t>
            </a:r>
            <a:endParaRPr lang="en-US" sz="2400" dirty="0">
              <a:cs typeface="Arial"/>
            </a:endParaRPr>
          </a:p>
          <a:p>
            <a:pPr marL="0" lvl="0" indent="0">
              <a:buNone/>
            </a:pPr>
            <a:r>
              <a:rPr lang="en-US" sz="2400" dirty="0"/>
              <a:t>Antioch USD</a:t>
            </a:r>
            <a:endParaRPr lang="en-US" sz="2400" dirty="0">
              <a:cs typeface="Arial"/>
            </a:endParaRPr>
          </a:p>
          <a:p>
            <a:pPr marL="0" lvl="0" indent="0">
              <a:buNone/>
            </a:pPr>
            <a:r>
              <a:rPr lang="en-US" sz="2400" dirty="0"/>
              <a:t>Capistrano USD</a:t>
            </a:r>
            <a:endParaRPr lang="en-US" sz="2400" dirty="0">
              <a:cs typeface="Arial"/>
            </a:endParaRPr>
          </a:p>
          <a:p>
            <a:pPr marL="0" lvl="0" indent="0">
              <a:buNone/>
            </a:pPr>
            <a:r>
              <a:rPr lang="en-US" sz="2400" dirty="0"/>
              <a:t>Colton Joint USD (JUSD)</a:t>
            </a:r>
            <a:endParaRPr lang="en-US" sz="2400" dirty="0">
              <a:cs typeface="Arial"/>
            </a:endParaRPr>
          </a:p>
          <a:p>
            <a:pPr marL="0" lvl="0" indent="0">
              <a:buNone/>
            </a:pPr>
            <a:r>
              <a:rPr lang="en-US" sz="2400" dirty="0"/>
              <a:t>Delhi USD</a:t>
            </a:r>
            <a:endParaRPr lang="en-US" sz="2400" dirty="0">
              <a:cs typeface="Arial"/>
            </a:endParaRPr>
          </a:p>
          <a:p>
            <a:pPr marL="0" lvl="0" indent="0">
              <a:buNone/>
            </a:pPr>
            <a:r>
              <a:rPr lang="en-US" sz="2400" dirty="0"/>
              <a:t>Di Giorgio Elementary SD</a:t>
            </a:r>
          </a:p>
          <a:p>
            <a:pPr marL="0" indent="0">
              <a:buNone/>
            </a:pPr>
            <a:endParaRPr lang="en-US" sz="2400" dirty="0">
              <a:cs typeface="Arial"/>
            </a:endParaRPr>
          </a:p>
        </p:txBody>
      </p:sp>
      <p:sp>
        <p:nvSpPr>
          <p:cNvPr id="4" name="Content Placeholder 3">
            <a:extLst>
              <a:ext uri="{FF2B5EF4-FFF2-40B4-BE49-F238E27FC236}">
                <a16:creationId xmlns:a16="http://schemas.microsoft.com/office/drawing/2014/main" id="{AB713103-2A6D-21DA-06ED-604893ADC649}"/>
              </a:ext>
            </a:extLst>
          </p:cNvPr>
          <p:cNvSpPr>
            <a:spLocks noGrp="1"/>
          </p:cNvSpPr>
          <p:nvPr>
            <p:ph sz="half" idx="18"/>
          </p:nvPr>
        </p:nvSpPr>
        <p:spPr>
          <a:xfrm>
            <a:off x="4192388" y="1783830"/>
            <a:ext cx="3201649" cy="4343399"/>
          </a:xfrm>
        </p:spPr>
        <p:txBody>
          <a:bodyPr vert="horz" lIns="91440" tIns="45720" rIns="91440" bIns="45720" rtlCol="0" anchor="t">
            <a:noAutofit/>
          </a:bodyPr>
          <a:lstStyle/>
          <a:p>
            <a:pPr marL="0" indent="0">
              <a:buNone/>
            </a:pPr>
            <a:r>
              <a:rPr lang="en-US" sz="2400" dirty="0"/>
              <a:t>Eastside Union Elementary SD</a:t>
            </a:r>
            <a:endParaRPr lang="en-US" sz="2400" dirty="0">
              <a:cs typeface="Arial"/>
            </a:endParaRPr>
          </a:p>
          <a:p>
            <a:pPr marL="0" lvl="0" indent="0">
              <a:buNone/>
            </a:pPr>
            <a:r>
              <a:rPr lang="en-US" sz="2400" dirty="0"/>
              <a:t>El Nido SD</a:t>
            </a:r>
            <a:endParaRPr lang="en-US" sz="2400" dirty="0">
              <a:cs typeface="Arial"/>
            </a:endParaRPr>
          </a:p>
          <a:p>
            <a:pPr marL="0" lvl="0" indent="0">
              <a:buNone/>
            </a:pPr>
            <a:r>
              <a:rPr lang="en-US" sz="2400" dirty="0"/>
              <a:t>Esparto USD</a:t>
            </a:r>
            <a:endParaRPr lang="en-US" sz="2400" dirty="0">
              <a:cs typeface="Arial"/>
            </a:endParaRPr>
          </a:p>
          <a:p>
            <a:pPr marL="0" lvl="0" indent="0">
              <a:buNone/>
            </a:pPr>
            <a:r>
              <a:rPr lang="en-US" sz="2400" dirty="0"/>
              <a:t>Fresno USD</a:t>
            </a:r>
            <a:endParaRPr lang="en-US" sz="2400" dirty="0">
              <a:cs typeface="Arial"/>
            </a:endParaRPr>
          </a:p>
          <a:p>
            <a:pPr marL="0" lvl="0" indent="0">
              <a:buNone/>
            </a:pPr>
            <a:r>
              <a:rPr lang="en-US" sz="2400" dirty="0"/>
              <a:t>Fullerton SD</a:t>
            </a:r>
            <a:endParaRPr lang="en-US" sz="2400" dirty="0">
              <a:cs typeface="Arial"/>
            </a:endParaRPr>
          </a:p>
          <a:p>
            <a:pPr marL="0" lvl="0" indent="0">
              <a:buNone/>
            </a:pPr>
            <a:r>
              <a:rPr lang="en-US" sz="2400" dirty="0"/>
              <a:t>Glendale USD</a:t>
            </a:r>
            <a:endParaRPr lang="en-US" sz="2400" dirty="0">
              <a:cs typeface="Arial"/>
            </a:endParaRPr>
          </a:p>
          <a:p>
            <a:pPr marL="0" lvl="0" indent="0">
              <a:buNone/>
            </a:pPr>
            <a:r>
              <a:rPr lang="en-US" sz="2400" dirty="0"/>
              <a:t>Heber Elementary SD</a:t>
            </a:r>
            <a:endParaRPr lang="en-US" sz="2400" dirty="0">
              <a:cs typeface="Arial"/>
            </a:endParaRPr>
          </a:p>
          <a:p>
            <a:pPr marL="0" lv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2B9F63E4-D07E-BEE5-CE6B-CF20F452FE10}"/>
              </a:ext>
            </a:extLst>
          </p:cNvPr>
          <p:cNvSpPr>
            <a:spLocks noGrp="1"/>
          </p:cNvSpPr>
          <p:nvPr>
            <p:ph sz="half" idx="20"/>
          </p:nvPr>
        </p:nvSpPr>
        <p:spPr>
          <a:xfrm>
            <a:off x="7544988" y="1783829"/>
            <a:ext cx="4012956" cy="4343399"/>
          </a:xfrm>
        </p:spPr>
        <p:txBody>
          <a:bodyPr vert="horz" lIns="91440" tIns="45720" rIns="91440" bIns="45720" rtlCol="0" anchor="t">
            <a:noAutofit/>
          </a:bodyPr>
          <a:lstStyle/>
          <a:p>
            <a:pPr marL="0" indent="0">
              <a:buNone/>
            </a:pPr>
            <a:r>
              <a:rPr lang="en-US" sz="2400" dirty="0"/>
              <a:t>Hesperia USD</a:t>
            </a:r>
            <a:endParaRPr lang="en-US" sz="2400" dirty="0">
              <a:cs typeface="Arial"/>
            </a:endParaRPr>
          </a:p>
          <a:p>
            <a:pPr marL="0" lvl="0" indent="0">
              <a:buNone/>
            </a:pPr>
            <a:r>
              <a:rPr lang="en-US" sz="2400" dirty="0"/>
              <a:t>Jurupa USD</a:t>
            </a:r>
            <a:endParaRPr lang="en-US" sz="2400" dirty="0">
              <a:cs typeface="Arial"/>
            </a:endParaRPr>
          </a:p>
          <a:p>
            <a:pPr marL="0" lvl="0" indent="0">
              <a:buNone/>
            </a:pPr>
            <a:r>
              <a:rPr lang="en-US" sz="2400" dirty="0"/>
              <a:t>Kern High SD</a:t>
            </a:r>
            <a:endParaRPr lang="en-US" sz="2400" dirty="0">
              <a:cs typeface="Arial"/>
            </a:endParaRPr>
          </a:p>
          <a:p>
            <a:pPr marL="0" lvl="0" indent="0">
              <a:buNone/>
            </a:pPr>
            <a:r>
              <a:rPr lang="en-US" sz="2400" dirty="0"/>
              <a:t>Lake Elementary School</a:t>
            </a:r>
            <a:endParaRPr lang="en-US" sz="2400" dirty="0">
              <a:cs typeface="Arial"/>
            </a:endParaRPr>
          </a:p>
          <a:p>
            <a:pPr marL="0" lvl="0" indent="0">
              <a:buNone/>
            </a:pPr>
            <a:r>
              <a:rPr lang="en-US" sz="2400" dirty="0"/>
              <a:t>Laytonville USD</a:t>
            </a:r>
            <a:endParaRPr lang="en-US" sz="2400" dirty="0">
              <a:cs typeface="Arial"/>
            </a:endParaRPr>
          </a:p>
          <a:p>
            <a:pPr marL="0" lvl="0" indent="0">
              <a:buNone/>
            </a:pPr>
            <a:r>
              <a:rPr lang="en-US" sz="2400" dirty="0"/>
              <a:t>Little Lake City SD</a:t>
            </a:r>
            <a:endParaRPr lang="en-US" sz="2400" dirty="0">
              <a:cs typeface="Arial"/>
            </a:endParaRPr>
          </a:p>
          <a:p>
            <a:pPr marL="0" lvl="0" indent="0">
              <a:buNone/>
            </a:pPr>
            <a:r>
              <a:rPr lang="en-US" sz="2400" dirty="0"/>
              <a:t>Lodi USD</a:t>
            </a:r>
            <a:endParaRPr lang="en-US" sz="2400" dirty="0">
              <a:cs typeface="Arial"/>
            </a:endParaRPr>
          </a:p>
          <a:p>
            <a:pPr marL="0" lvl="0" indent="0">
              <a:buNone/>
            </a:pPr>
            <a:r>
              <a:rPr lang="en-US" sz="2400" dirty="0"/>
              <a:t>Lynwood USD</a:t>
            </a:r>
            <a:endParaRPr lang="en-US" sz="2400" dirty="0">
              <a:cs typeface="Arial"/>
            </a:endParaRPr>
          </a:p>
          <a:p>
            <a:pPr marL="0" lvl="0" indent="0">
              <a:buNone/>
            </a:pPr>
            <a:endParaRPr lang="en-US" sz="2400" dirty="0">
              <a:cs typeface="Arial"/>
            </a:endParaRPr>
          </a:p>
          <a:p>
            <a:pPr marL="0" indent="0">
              <a:buNone/>
            </a:pPr>
            <a:endParaRPr lang="en-US" dirty="0"/>
          </a:p>
        </p:txBody>
      </p:sp>
      <p:pic>
        <p:nvPicPr>
          <p:cNvPr id="8" name="Content Placeholder 7">
            <a:extLst>
              <a:ext uri="{FF2B5EF4-FFF2-40B4-BE49-F238E27FC236}">
                <a16:creationId xmlns:a16="http://schemas.microsoft.com/office/drawing/2014/main" id="{F099D039-AC8B-785C-329E-7E79B83A6BCE}"/>
              </a:ext>
              <a:ext uri="{C183D7F6-B498-43B3-948B-1728B52AA6E4}">
                <adec:decorative xmlns:adec="http://schemas.microsoft.com/office/drawing/2017/decorative" val="1"/>
              </a:ext>
            </a:extLst>
          </p:cNvPr>
          <p:cNvPicPr>
            <a:picLocks noGrp="1" noChangeAspect="1"/>
          </p:cNvPicPr>
          <p:nvPr>
            <p:ph sz="half" idx="22"/>
          </p:nvPr>
        </p:nvPicPr>
        <p:blipFill>
          <a:blip r:embed="rId3">
            <a:extLst>
              <a:ext uri="{28A0092B-C50C-407E-A947-70E740481C1C}">
                <a14:useLocalDpi xmlns:a14="http://schemas.microsoft.com/office/drawing/2010/main" val="0"/>
              </a:ext>
            </a:extLst>
          </a:blip>
          <a:stretch>
            <a:fillRect/>
          </a:stretch>
        </p:blipFill>
        <p:spPr>
          <a:xfrm>
            <a:off x="10473410" y="4221169"/>
            <a:ext cx="1419225" cy="1657350"/>
          </a:xfrm>
        </p:spPr>
      </p:pic>
    </p:spTree>
    <p:extLst>
      <p:ext uri="{BB962C8B-B14F-4D97-AF65-F5344CB8AC3E}">
        <p14:creationId xmlns:p14="http://schemas.microsoft.com/office/powerpoint/2010/main" val="1940065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3B749-991B-1FE9-36B6-2F86C702E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E0036-E5C6-8E8A-A7A1-7C243562DF63}"/>
              </a:ext>
            </a:extLst>
          </p:cNvPr>
          <p:cNvSpPr>
            <a:spLocks noGrp="1"/>
          </p:cNvSpPr>
          <p:nvPr>
            <p:ph type="title"/>
          </p:nvPr>
        </p:nvSpPr>
        <p:spPr>
          <a:xfrm>
            <a:off x="882919" y="714557"/>
            <a:ext cx="11248846" cy="1004975"/>
          </a:xfrm>
        </p:spPr>
        <p:txBody>
          <a:bodyPr>
            <a:normAutofit fontScale="90000"/>
          </a:bodyPr>
          <a:lstStyle/>
          <a:p>
            <a:r>
              <a:rPr lang="en-US" sz="4000" dirty="0">
                <a:solidFill>
                  <a:srgbClr val="3B5B55"/>
                </a:solidFill>
              </a:rPr>
              <a:t>2024 Farm to Summer Celebration Week-Winners (2</a:t>
            </a:r>
            <a:r>
              <a:rPr lang="en-US" sz="4000" dirty="0"/>
              <a:t>)</a:t>
            </a:r>
            <a:endParaRPr lang="en-US" dirty="0"/>
          </a:p>
        </p:txBody>
      </p:sp>
      <p:sp>
        <p:nvSpPr>
          <p:cNvPr id="3" name="Content Placeholder 2">
            <a:extLst>
              <a:ext uri="{FF2B5EF4-FFF2-40B4-BE49-F238E27FC236}">
                <a16:creationId xmlns:a16="http://schemas.microsoft.com/office/drawing/2014/main" id="{6FB6237F-F376-2238-0C2F-B2C42E78F901}"/>
              </a:ext>
            </a:extLst>
          </p:cNvPr>
          <p:cNvSpPr>
            <a:spLocks noGrp="1"/>
          </p:cNvSpPr>
          <p:nvPr>
            <p:ph sz="half" idx="17"/>
          </p:nvPr>
        </p:nvSpPr>
        <p:spPr>
          <a:xfrm>
            <a:off x="882238" y="1767869"/>
            <a:ext cx="3280082" cy="4343399"/>
          </a:xfrm>
        </p:spPr>
        <p:txBody>
          <a:bodyPr vert="horz" lIns="91440" tIns="45720" rIns="91440" bIns="45720" rtlCol="0" anchor="t">
            <a:noAutofit/>
          </a:bodyPr>
          <a:lstStyle/>
          <a:p>
            <a:pPr marL="0" indent="0">
              <a:buNone/>
            </a:pPr>
            <a:r>
              <a:rPr lang="en-US" sz="2400" dirty="0"/>
              <a:t>Menifee Union SD</a:t>
            </a:r>
            <a:endParaRPr lang="en-US" dirty="0"/>
          </a:p>
          <a:p>
            <a:pPr marL="0" indent="0">
              <a:buNone/>
            </a:pPr>
            <a:r>
              <a:rPr lang="en-US" sz="2400" dirty="0"/>
              <a:t>Morgan Hill USD</a:t>
            </a:r>
            <a:endParaRPr lang="en-US" dirty="0">
              <a:cs typeface="Arial"/>
            </a:endParaRPr>
          </a:p>
          <a:p>
            <a:pPr marL="0" lvl="0" indent="0">
              <a:buNone/>
            </a:pPr>
            <a:r>
              <a:rPr lang="en-US" sz="2400" dirty="0"/>
              <a:t>Murrieta Valley USD</a:t>
            </a:r>
            <a:endParaRPr lang="en-US" sz="2400" dirty="0">
              <a:cs typeface="Arial"/>
            </a:endParaRPr>
          </a:p>
          <a:p>
            <a:pPr marL="0" lvl="0" indent="0">
              <a:buNone/>
            </a:pPr>
            <a:r>
              <a:rPr lang="en-US" sz="2400" dirty="0"/>
              <a:t>Natomas USD</a:t>
            </a:r>
            <a:endParaRPr lang="en-US" sz="2400" dirty="0">
              <a:cs typeface="Arial"/>
            </a:endParaRPr>
          </a:p>
          <a:p>
            <a:pPr marL="0" lvl="0" indent="0">
              <a:buNone/>
            </a:pPr>
            <a:r>
              <a:rPr lang="en-US" sz="2400" dirty="0"/>
              <a:t>Oak Valley Union Elementary School</a:t>
            </a:r>
            <a:endParaRPr lang="en-US" sz="2400" dirty="0">
              <a:cs typeface="Arial"/>
            </a:endParaRPr>
          </a:p>
          <a:p>
            <a:pPr marL="0" lvl="0" indent="0">
              <a:buNone/>
            </a:pPr>
            <a:r>
              <a:rPr lang="en-US" sz="2400" dirty="0"/>
              <a:t>Ontario-Montclair SD</a:t>
            </a:r>
            <a:endParaRPr lang="en-US" sz="2400" dirty="0">
              <a:cs typeface="Arial"/>
            </a:endParaRPr>
          </a:p>
          <a:p>
            <a:pPr marL="0" lvl="0" indent="0">
              <a:buNone/>
            </a:pPr>
            <a:r>
              <a:rPr lang="en-US" sz="2400" dirty="0"/>
              <a:t>Operation Specialist</a:t>
            </a:r>
            <a:endParaRPr lang="en-US" sz="2400" dirty="0">
              <a:cs typeface="Arial"/>
            </a:endParaRPr>
          </a:p>
          <a:p>
            <a:pPr marL="0" lvl="0" indent="0">
              <a:buNone/>
            </a:pPr>
            <a:r>
              <a:rPr lang="en-US" sz="2400" dirty="0"/>
              <a:t>Palm Springs USD</a:t>
            </a:r>
            <a:endParaRPr lang="en-US" sz="2400" dirty="0">
              <a:cs typeface="Arial"/>
            </a:endParaRPr>
          </a:p>
        </p:txBody>
      </p:sp>
      <p:sp>
        <p:nvSpPr>
          <p:cNvPr id="4" name="Content Placeholder 3">
            <a:extLst>
              <a:ext uri="{FF2B5EF4-FFF2-40B4-BE49-F238E27FC236}">
                <a16:creationId xmlns:a16="http://schemas.microsoft.com/office/drawing/2014/main" id="{9EE1C219-F867-3317-DF30-3786693854DE}"/>
              </a:ext>
            </a:extLst>
          </p:cNvPr>
          <p:cNvSpPr>
            <a:spLocks noGrp="1"/>
          </p:cNvSpPr>
          <p:nvPr>
            <p:ph sz="half" idx="18"/>
          </p:nvPr>
        </p:nvSpPr>
        <p:spPr>
          <a:xfrm>
            <a:off x="4176697" y="1765524"/>
            <a:ext cx="2987465" cy="5091021"/>
          </a:xfrm>
        </p:spPr>
        <p:txBody>
          <a:bodyPr vert="horz" lIns="91440" tIns="45720" rIns="91440" bIns="45720" rtlCol="0" anchor="t">
            <a:normAutofit/>
          </a:bodyPr>
          <a:lstStyle/>
          <a:p>
            <a:pPr marL="0" lvl="0" indent="0">
              <a:buNone/>
            </a:pPr>
            <a:r>
              <a:rPr lang="en-US" sz="2400" dirty="0"/>
              <a:t>Pajaro Valley USD</a:t>
            </a:r>
            <a:endParaRPr lang="en-US" sz="2400" dirty="0">
              <a:cs typeface="Arial"/>
            </a:endParaRPr>
          </a:p>
          <a:p>
            <a:pPr marL="0" lvl="0" indent="0">
              <a:buNone/>
            </a:pPr>
            <a:r>
              <a:rPr lang="en-US" sz="2400" dirty="0"/>
              <a:t>Redlands USD</a:t>
            </a:r>
            <a:endParaRPr lang="en-US" sz="2400" dirty="0">
              <a:cs typeface="Arial"/>
            </a:endParaRPr>
          </a:p>
          <a:p>
            <a:pPr marL="0" lvl="0" indent="0">
              <a:buNone/>
            </a:pPr>
            <a:r>
              <a:rPr lang="en-US" sz="2400" dirty="0"/>
              <a:t>Rialto USD</a:t>
            </a:r>
            <a:endParaRPr lang="en-US" sz="2400" dirty="0">
              <a:cs typeface="Arial"/>
            </a:endParaRPr>
          </a:p>
          <a:p>
            <a:pPr marL="0" lvl="0" indent="0">
              <a:buNone/>
            </a:pPr>
            <a:r>
              <a:rPr lang="en-US" sz="2400" dirty="0"/>
              <a:t>Riverside USD</a:t>
            </a:r>
            <a:endParaRPr lang="en-US" sz="2400" dirty="0">
              <a:cs typeface="Arial"/>
            </a:endParaRPr>
          </a:p>
          <a:p>
            <a:pPr marL="0" lvl="0" indent="0">
              <a:buNone/>
            </a:pPr>
            <a:r>
              <a:rPr lang="en-US" sz="2400" dirty="0"/>
              <a:t>Rowland USD</a:t>
            </a:r>
            <a:endParaRPr lang="en-US" sz="2400" dirty="0">
              <a:cs typeface="Arial"/>
            </a:endParaRPr>
          </a:p>
          <a:p>
            <a:pPr marL="0" lvl="0" indent="0">
              <a:buNone/>
            </a:pPr>
            <a:r>
              <a:rPr lang="en-US" sz="2400" dirty="0"/>
              <a:t>San Bernardino City USD</a:t>
            </a:r>
            <a:endParaRPr lang="en-US" sz="2400" dirty="0">
              <a:cs typeface="Arial"/>
            </a:endParaRPr>
          </a:p>
          <a:p>
            <a:pPr marL="0" lvl="0" indent="0">
              <a:buNone/>
            </a:pPr>
            <a:r>
              <a:rPr lang="en-US" sz="2400" dirty="0"/>
              <a:t>San Diego USD</a:t>
            </a:r>
            <a:endParaRPr lang="en-US" sz="2400" dirty="0">
              <a:cs typeface="Arial"/>
            </a:endParaRPr>
          </a:p>
          <a:p>
            <a:pPr marL="0" indent="0">
              <a:buNone/>
            </a:pPr>
            <a:r>
              <a:rPr lang="en-US" sz="2400" dirty="0">
                <a:cs typeface="Arial"/>
              </a:rPr>
              <a:t>San Juan USD</a:t>
            </a:r>
            <a:endParaRPr lang="en-US" sz="2400" dirty="0"/>
          </a:p>
          <a:p>
            <a:pPr marL="0" lvl="0" indent="0">
              <a:buNone/>
            </a:pPr>
            <a:endParaRPr lang="en-US" sz="2400" dirty="0">
              <a:cs typeface="Arial"/>
            </a:endParaRPr>
          </a:p>
          <a:p>
            <a:pPr marL="0" indent="0">
              <a:buNone/>
            </a:pPr>
            <a:endParaRPr lang="en-US" dirty="0"/>
          </a:p>
          <a:p>
            <a:pPr marL="0" indent="0">
              <a:buNone/>
            </a:pPr>
            <a:endParaRPr lang="en-US" dirty="0">
              <a:cs typeface="Arial"/>
            </a:endParaRPr>
          </a:p>
        </p:txBody>
      </p:sp>
      <p:sp>
        <p:nvSpPr>
          <p:cNvPr id="5" name="Content Placeholder 4">
            <a:extLst>
              <a:ext uri="{FF2B5EF4-FFF2-40B4-BE49-F238E27FC236}">
                <a16:creationId xmlns:a16="http://schemas.microsoft.com/office/drawing/2014/main" id="{80416FA1-D7E5-9465-DF9C-036FCA7DA1E1}"/>
              </a:ext>
            </a:extLst>
          </p:cNvPr>
          <p:cNvSpPr>
            <a:spLocks noGrp="1"/>
          </p:cNvSpPr>
          <p:nvPr>
            <p:ph sz="half" idx="20"/>
          </p:nvPr>
        </p:nvSpPr>
        <p:spPr>
          <a:xfrm>
            <a:off x="7159019" y="1765524"/>
            <a:ext cx="4100223" cy="4977457"/>
          </a:xfrm>
        </p:spPr>
        <p:txBody>
          <a:bodyPr vert="horz" lIns="91440" tIns="45720" rIns="91440" bIns="45720" rtlCol="0" anchor="t">
            <a:noAutofit/>
          </a:bodyPr>
          <a:lstStyle/>
          <a:p>
            <a:pPr marL="0" lvl="0" indent="0">
              <a:buNone/>
            </a:pPr>
            <a:r>
              <a:rPr lang="en-US" sz="2400" dirty="0"/>
              <a:t>San Luis Coastal USD</a:t>
            </a:r>
            <a:endParaRPr lang="en-US" sz="2400" dirty="0">
              <a:cs typeface="Arial"/>
            </a:endParaRPr>
          </a:p>
          <a:p>
            <a:pPr marL="0" lvl="0" indent="0">
              <a:buNone/>
            </a:pPr>
            <a:r>
              <a:rPr lang="en-US" sz="2400" dirty="0"/>
              <a:t>Santa Cruz City Schools Food Services</a:t>
            </a:r>
            <a:endParaRPr lang="en-US" sz="2400" dirty="0">
              <a:cs typeface="Arial"/>
            </a:endParaRPr>
          </a:p>
          <a:p>
            <a:pPr marL="0" lvl="0" indent="0">
              <a:buNone/>
            </a:pPr>
            <a:r>
              <a:rPr lang="en-US" sz="2400" dirty="0"/>
              <a:t>Tahoe Truckee USD</a:t>
            </a:r>
            <a:endParaRPr lang="en-US" sz="2400" dirty="0">
              <a:cs typeface="Arial"/>
            </a:endParaRPr>
          </a:p>
          <a:p>
            <a:pPr marL="0" lvl="0" indent="0">
              <a:buNone/>
            </a:pPr>
            <a:r>
              <a:rPr lang="en-US" sz="2400" dirty="0"/>
              <a:t>Upland USD</a:t>
            </a:r>
            <a:endParaRPr lang="en-US" sz="2400" dirty="0">
              <a:cs typeface="Arial"/>
            </a:endParaRPr>
          </a:p>
          <a:p>
            <a:pPr marL="0" lvl="0" indent="0">
              <a:buNone/>
            </a:pPr>
            <a:r>
              <a:rPr lang="en-US" sz="2400" dirty="0"/>
              <a:t>Vista USD</a:t>
            </a:r>
            <a:endParaRPr lang="en-US" sz="2400" dirty="0">
              <a:cs typeface="Arial"/>
            </a:endParaRPr>
          </a:p>
          <a:p>
            <a:pPr marL="0" lvl="0" indent="0">
              <a:buNone/>
            </a:pPr>
            <a:r>
              <a:rPr lang="en-US" sz="2400" dirty="0"/>
              <a:t>Yuba City USD</a:t>
            </a:r>
            <a:endParaRPr lang="en-US" sz="2400" dirty="0">
              <a:cs typeface="Arial"/>
            </a:endParaRPr>
          </a:p>
          <a:p>
            <a:pPr marL="0" indent="0">
              <a:buNone/>
            </a:pPr>
            <a:r>
              <a:rPr lang="en-US" sz="2400" dirty="0"/>
              <a:t>Yucaipa-Calimesa JUSD</a:t>
            </a:r>
            <a:endParaRPr lang="en-US" sz="2400" dirty="0">
              <a:cs typeface="Arial"/>
            </a:endParaRPr>
          </a:p>
          <a:p>
            <a:pPr marL="0" indent="0">
              <a:buNone/>
            </a:pPr>
            <a:endParaRPr lang="en-US" sz="2100" dirty="0"/>
          </a:p>
        </p:txBody>
      </p:sp>
      <p:pic>
        <p:nvPicPr>
          <p:cNvPr id="9" name="Picture 8">
            <a:extLst>
              <a:ext uri="{FF2B5EF4-FFF2-40B4-BE49-F238E27FC236}">
                <a16:creationId xmlns:a16="http://schemas.microsoft.com/office/drawing/2014/main" id="{232138BE-451D-6263-4DFD-0C5BD25407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81013" y="3196829"/>
            <a:ext cx="1810987" cy="2114845"/>
          </a:xfrm>
          <a:prstGeom prst="rect">
            <a:avLst/>
          </a:prstGeom>
        </p:spPr>
      </p:pic>
    </p:spTree>
    <p:extLst>
      <p:ext uri="{BB962C8B-B14F-4D97-AF65-F5344CB8AC3E}">
        <p14:creationId xmlns:p14="http://schemas.microsoft.com/office/powerpoint/2010/main" val="3173021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27D8-54E0-246A-992A-ECCB4D6EF7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004063-E741-B87E-50AF-B165780D7140}"/>
              </a:ext>
            </a:extLst>
          </p:cNvPr>
          <p:cNvSpPr>
            <a:spLocks noGrp="1"/>
          </p:cNvSpPr>
          <p:nvPr>
            <p:ph type="title"/>
          </p:nvPr>
        </p:nvSpPr>
        <p:spPr/>
        <p:txBody>
          <a:bodyPr>
            <a:normAutofit fontScale="90000"/>
          </a:bodyPr>
          <a:lstStyle/>
          <a:p>
            <a:br>
              <a:rPr lang="en-US" sz="4000"/>
            </a:br>
            <a:r>
              <a:rPr lang="en-US">
                <a:solidFill>
                  <a:srgbClr val="3B5B55"/>
                </a:solidFill>
              </a:rPr>
              <a:t>2025 Farm to Summer Celebration Week</a:t>
            </a:r>
          </a:p>
        </p:txBody>
      </p:sp>
      <p:sp>
        <p:nvSpPr>
          <p:cNvPr id="6" name="Content Placeholder 5">
            <a:extLst>
              <a:ext uri="{FF2B5EF4-FFF2-40B4-BE49-F238E27FC236}">
                <a16:creationId xmlns:a16="http://schemas.microsoft.com/office/drawing/2014/main" id="{8C55BEF9-92AA-BB5E-6798-DA17E8BE4B67}"/>
              </a:ext>
            </a:extLst>
          </p:cNvPr>
          <p:cNvSpPr>
            <a:spLocks noGrp="1"/>
          </p:cNvSpPr>
          <p:nvPr>
            <p:ph sz="half" idx="1"/>
          </p:nvPr>
        </p:nvSpPr>
        <p:spPr>
          <a:xfrm>
            <a:off x="838200" y="1825625"/>
            <a:ext cx="10515599" cy="5027459"/>
          </a:xfrm>
        </p:spPr>
        <p:txBody>
          <a:bodyPr vert="horz" lIns="91440" tIns="45720" rIns="91440" bIns="45720" rtlCol="0" anchor="t">
            <a:normAutofit/>
          </a:bodyPr>
          <a:lstStyle/>
          <a:p>
            <a:r>
              <a:rPr lang="en-US" sz="2800" b="1" dirty="0"/>
              <a:t>Dates</a:t>
            </a:r>
            <a:r>
              <a:rPr lang="en-US" sz="2800" dirty="0"/>
              <a:t>: June 16-20, 2025</a:t>
            </a:r>
            <a:endParaRPr lang="en-US" sz="2800" dirty="0">
              <a:cs typeface="Arial"/>
            </a:endParaRPr>
          </a:p>
          <a:p>
            <a:r>
              <a:rPr lang="en-US" sz="2800" b="1" dirty="0"/>
              <a:t>Theme</a:t>
            </a:r>
            <a:r>
              <a:rPr lang="en-US" sz="2800" dirty="0"/>
              <a:t>: Summer Foods Around the World</a:t>
            </a:r>
            <a:endParaRPr lang="en-US" sz="2800" dirty="0">
              <a:cs typeface="Arial"/>
            </a:endParaRPr>
          </a:p>
          <a:p>
            <a:r>
              <a:rPr lang="en-US" sz="2800" b="1" dirty="0"/>
              <a:t>Earn Recognition:</a:t>
            </a:r>
            <a:endParaRPr lang="en-US" sz="2800" dirty="0"/>
          </a:p>
          <a:p>
            <a:pPr lvl="1"/>
            <a:r>
              <a:rPr lang="en-US" dirty="0"/>
              <a:t>Pre- and Post-survey</a:t>
            </a:r>
            <a:endParaRPr lang="en-US" dirty="0">
              <a:cs typeface="Arial"/>
            </a:endParaRPr>
          </a:p>
          <a:p>
            <a:pPr lvl="1"/>
            <a:r>
              <a:rPr lang="en-US" dirty="0"/>
              <a:t>Taste, Teach, and Connect</a:t>
            </a:r>
            <a:endParaRPr lang="en-US" dirty="0">
              <a:cs typeface="Arial"/>
            </a:endParaRPr>
          </a:p>
          <a:p>
            <a:pPr>
              <a:buFont typeface="Arial" panose="02070309020205020404" pitchFamily="49" charset="0"/>
              <a:buChar char="•"/>
            </a:pPr>
            <a:r>
              <a:rPr lang="en-US" sz="2800" b="1" dirty="0">
                <a:cs typeface="Arial"/>
              </a:rPr>
              <a:t>Action: </a:t>
            </a:r>
            <a:r>
              <a:rPr lang="en-US" sz="2800" dirty="0">
                <a:cs typeface="Arial"/>
              </a:rPr>
              <a:t>Complete the forthcoming post-survey</a:t>
            </a:r>
          </a:p>
          <a:p>
            <a:pPr lvl="1"/>
            <a:endParaRPr lang="en-US" dirty="0">
              <a:cs typeface="Arial"/>
            </a:endParaRPr>
          </a:p>
        </p:txBody>
      </p:sp>
      <p:pic>
        <p:nvPicPr>
          <p:cNvPr id="8" name="Content Placeholder 7">
            <a:extLst>
              <a:ext uri="{FF2B5EF4-FFF2-40B4-BE49-F238E27FC236}">
                <a16:creationId xmlns:a16="http://schemas.microsoft.com/office/drawing/2014/main" id="{7CCB706A-F552-988C-010C-E82126F53B3B}"/>
              </a:ext>
              <a:ext uri="{C183D7F6-B498-43B3-948B-1728B52AA6E4}">
                <adec:decorative xmlns:adec="http://schemas.microsoft.com/office/drawing/2017/decorative" val="1"/>
              </a:ext>
            </a:extLst>
          </p:cNvPr>
          <p:cNvPicPr>
            <a:picLocks noGrp="1" noChangeAspect="1"/>
          </p:cNvPicPr>
          <p:nvPr>
            <p:ph sz="half" idx="13"/>
          </p:nvPr>
        </p:nvPicPr>
        <p:blipFill>
          <a:blip r:embed="rId3"/>
          <a:stretch>
            <a:fillRect/>
          </a:stretch>
        </p:blipFill>
        <p:spPr>
          <a:xfrm>
            <a:off x="8190180" y="2722803"/>
            <a:ext cx="3425595" cy="1916069"/>
          </a:xfrm>
          <a:prstGeom prst="rect">
            <a:avLst/>
          </a:prstGeom>
        </p:spPr>
      </p:pic>
    </p:spTree>
    <p:extLst>
      <p:ext uri="{BB962C8B-B14F-4D97-AF65-F5344CB8AC3E}">
        <p14:creationId xmlns:p14="http://schemas.microsoft.com/office/powerpoint/2010/main" val="446093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747-1076-722E-577D-2CF7AD40B5A7}"/>
              </a:ext>
            </a:extLst>
          </p:cNvPr>
          <p:cNvSpPr>
            <a:spLocks noGrp="1" noRot="1" noMove="1" noResize="1" noEditPoints="1" noAdjustHandles="1" noChangeArrowheads="1" noChangeShapeType="1"/>
          </p:cNvSpPr>
          <p:nvPr>
            <p:ph type="title"/>
          </p:nvPr>
        </p:nvSpPr>
        <p:spPr/>
        <p:txBody>
          <a:bodyPr/>
          <a:lstStyle/>
          <a:p>
            <a:r>
              <a:rPr lang="en-US" dirty="0"/>
              <a:t>School Food Marketing Focus Group</a:t>
            </a:r>
          </a:p>
        </p:txBody>
      </p:sp>
      <p:sp>
        <p:nvSpPr>
          <p:cNvPr id="3" name="Subtitle 2">
            <a:extLst>
              <a:ext uri="{FF2B5EF4-FFF2-40B4-BE49-F238E27FC236}">
                <a16:creationId xmlns:a16="http://schemas.microsoft.com/office/drawing/2014/main" id="{2EF0062E-C379-BAD9-1ABC-AA0B93FECA00}"/>
              </a:ext>
            </a:extLst>
          </p:cNvPr>
          <p:cNvSpPr>
            <a:spLocks noGrp="1" noRot="1" noMove="1" noResize="1" noEditPoints="1" noAdjustHandles="1" noChangeArrowheads="1" noChangeShapeType="1"/>
          </p:cNvSpPr>
          <p:nvPr>
            <p:ph idx="1"/>
          </p:nvPr>
        </p:nvSpPr>
        <p:spPr/>
        <p:txBody>
          <a:bodyPr>
            <a:noAutofit/>
          </a:bodyPr>
          <a:lstStyle/>
          <a:p>
            <a:pPr>
              <a:spcBef>
                <a:spcPts val="700"/>
              </a:spcBef>
              <a:spcAft>
                <a:spcPts val="700"/>
              </a:spcAft>
            </a:pPr>
            <a:r>
              <a:rPr lang="en-US" sz="2400" dirty="0"/>
              <a:t>What: Friends of the Earth is hosting a “School Food Marketing Focus Group.”</a:t>
            </a:r>
          </a:p>
          <a:p>
            <a:pPr>
              <a:spcBef>
                <a:spcPts val="700"/>
              </a:spcBef>
              <a:spcAft>
                <a:spcPts val="700"/>
              </a:spcAft>
            </a:pPr>
            <a:r>
              <a:rPr lang="en-US" sz="2400" dirty="0"/>
              <a:t>Purpose: Provide feedback on marketing resources and connect with peers to share what’s working and help shape future school food marketing tools and strategies around food marketing strategies.</a:t>
            </a:r>
          </a:p>
          <a:p>
            <a:pPr>
              <a:spcBef>
                <a:spcPts val="700"/>
              </a:spcBef>
              <a:spcAft>
                <a:spcPts val="700"/>
              </a:spcAft>
            </a:pPr>
            <a:r>
              <a:rPr lang="en-US" sz="2400" dirty="0"/>
              <a:t>Date: The focus group will be held Thursday, June 26, from 1:00–2:30 p.m. </a:t>
            </a:r>
          </a:p>
          <a:p>
            <a:pPr>
              <a:spcBef>
                <a:spcPts val="700"/>
              </a:spcBef>
              <a:spcAft>
                <a:spcPts val="700"/>
              </a:spcAft>
            </a:pPr>
            <a:r>
              <a:rPr lang="en-US" sz="2400" dirty="0"/>
              <a:t>Action Items: </a:t>
            </a:r>
          </a:p>
          <a:p>
            <a:pPr marL="971550" lvl="1" indent="-514350">
              <a:spcBef>
                <a:spcPts val="700"/>
              </a:spcBef>
              <a:spcAft>
                <a:spcPts val="700"/>
              </a:spcAft>
              <a:buFont typeface="+mj-lt"/>
              <a:buAutoNum type="arabicPeriod"/>
            </a:pPr>
            <a:r>
              <a:rPr lang="en-US" sz="2400" dirty="0"/>
              <a:t>Complete a short survey addressing your current marketing efforts.</a:t>
            </a:r>
          </a:p>
          <a:p>
            <a:pPr marL="971550" lvl="1" indent="-514350">
              <a:spcBef>
                <a:spcPts val="700"/>
              </a:spcBef>
              <a:spcAft>
                <a:spcPts val="700"/>
              </a:spcAft>
              <a:buFont typeface="+mj-lt"/>
              <a:buAutoNum type="arabicPeriod"/>
            </a:pPr>
            <a:r>
              <a:rPr lang="en-US" sz="2400" dirty="0"/>
              <a:t>Submit the focus group RSVP to receive your calendar invite.</a:t>
            </a:r>
          </a:p>
        </p:txBody>
      </p:sp>
    </p:spTree>
    <p:extLst>
      <p:ext uri="{BB962C8B-B14F-4D97-AF65-F5344CB8AC3E}">
        <p14:creationId xmlns:p14="http://schemas.microsoft.com/office/powerpoint/2010/main" val="3778429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0F03-8F4A-9363-292F-4727CA0C6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F739F-DEB5-62DD-1B91-CF1CFAB10C8D}"/>
              </a:ext>
            </a:extLst>
          </p:cNvPr>
          <p:cNvSpPr>
            <a:spLocks noGrp="1"/>
          </p:cNvSpPr>
          <p:nvPr>
            <p:ph type="title"/>
          </p:nvPr>
        </p:nvSpPr>
        <p:spPr/>
        <p:txBody>
          <a:bodyPr>
            <a:normAutofit/>
          </a:bodyPr>
          <a:lstStyle/>
          <a:p>
            <a:r>
              <a:rPr lang="en-US" dirty="0">
                <a:solidFill>
                  <a:srgbClr val="3B5B55"/>
                </a:solidFill>
                <a:cs typeface="Arial"/>
              </a:rPr>
              <a:t>UPDATE: Culinary Arts Trainings </a:t>
            </a:r>
          </a:p>
        </p:txBody>
      </p:sp>
      <p:pic>
        <p:nvPicPr>
          <p:cNvPr id="5" name="Content Placeholder 4" descr="Chicken Shawarma on colorful plates with dip and pita breads">
            <a:extLst>
              <a:ext uri="{FF2B5EF4-FFF2-40B4-BE49-F238E27FC236}">
                <a16:creationId xmlns:a16="http://schemas.microsoft.com/office/drawing/2014/main" id="{ACFA2F08-782D-844A-C8A2-658D525EBE64}"/>
              </a:ext>
            </a:extLst>
          </p:cNvPr>
          <p:cNvPicPr>
            <a:picLocks noGrp="1" noChangeAspect="1"/>
          </p:cNvPicPr>
          <p:nvPr>
            <p:ph sz="half" idx="1"/>
          </p:nvPr>
        </p:nvPicPr>
        <p:blipFill>
          <a:blip r:embed="rId3"/>
          <a:stretch>
            <a:fillRect/>
          </a:stretch>
        </p:blipFill>
        <p:spPr>
          <a:xfrm>
            <a:off x="691147" y="2227132"/>
            <a:ext cx="4022079" cy="3172628"/>
          </a:xfrm>
        </p:spPr>
      </p:pic>
      <p:sp>
        <p:nvSpPr>
          <p:cNvPr id="4" name="Content Placeholder 3">
            <a:extLst>
              <a:ext uri="{FF2B5EF4-FFF2-40B4-BE49-F238E27FC236}">
                <a16:creationId xmlns:a16="http://schemas.microsoft.com/office/drawing/2014/main" id="{ACFD2781-B106-EC9B-F66B-A9B519C1AA59}"/>
              </a:ext>
            </a:extLst>
          </p:cNvPr>
          <p:cNvSpPr>
            <a:spLocks noGrp="1"/>
          </p:cNvSpPr>
          <p:nvPr>
            <p:ph sz="half" idx="13"/>
          </p:nvPr>
        </p:nvSpPr>
        <p:spPr>
          <a:xfrm>
            <a:off x="4974136" y="1812369"/>
            <a:ext cx="7079317" cy="4575927"/>
          </a:xfrm>
        </p:spPr>
        <p:txBody>
          <a:bodyPr vert="horz" lIns="91440" tIns="45720" rIns="91440" bIns="45720" rtlCol="0" anchor="t">
            <a:normAutofit/>
          </a:bodyPr>
          <a:lstStyle/>
          <a:p>
            <a:pPr marL="0" indent="0">
              <a:lnSpc>
                <a:spcPct val="110000"/>
              </a:lnSpc>
              <a:spcBef>
                <a:spcPts val="0"/>
              </a:spcBef>
              <a:buNone/>
            </a:pPr>
            <a:r>
              <a:rPr lang="en-US" sz="2400" dirty="0">
                <a:solidFill>
                  <a:srgbClr val="000000"/>
                </a:solidFill>
                <a:cs typeface="Arial"/>
              </a:rPr>
              <a:t>RSVP by July 3! Mediterranean Menus of Flavor hands-on training:</a:t>
            </a:r>
            <a:endParaRPr lang="en-US" dirty="0">
              <a:solidFill>
                <a:srgbClr val="000000"/>
              </a:solidFill>
              <a:cs typeface="Arial"/>
            </a:endParaRPr>
          </a:p>
          <a:p>
            <a:pPr marL="800100" indent="-342900">
              <a:lnSpc>
                <a:spcPct val="110000"/>
              </a:lnSpc>
              <a:spcBef>
                <a:spcPts val="0"/>
              </a:spcBef>
            </a:pPr>
            <a:r>
              <a:rPr lang="en-US" sz="2400" dirty="0">
                <a:solidFill>
                  <a:srgbClr val="000000"/>
                </a:solidFill>
                <a:latin typeface="Arial"/>
                <a:cs typeface="Arial"/>
              </a:rPr>
              <a:t>San Diego - July 31, 2025</a:t>
            </a:r>
          </a:p>
          <a:p>
            <a:pPr marL="800100" indent="-342900">
              <a:lnSpc>
                <a:spcPct val="110000"/>
              </a:lnSpc>
            </a:pPr>
            <a:r>
              <a:rPr lang="en-US" sz="2400" dirty="0">
                <a:solidFill>
                  <a:srgbClr val="000000"/>
                </a:solidFill>
                <a:latin typeface="Arial"/>
                <a:cs typeface="Arial"/>
              </a:rPr>
              <a:t>Sacramento - August 5, 2025</a:t>
            </a:r>
          </a:p>
          <a:p>
            <a:pPr marL="800100" indent="-342900">
              <a:lnSpc>
                <a:spcPct val="110000"/>
              </a:lnSpc>
              <a:spcBef>
                <a:spcPts val="0"/>
              </a:spcBef>
            </a:pPr>
            <a:r>
              <a:rPr lang="en-US" sz="2400" dirty="0">
                <a:solidFill>
                  <a:srgbClr val="000000"/>
                </a:solidFill>
                <a:latin typeface="Arial"/>
                <a:cs typeface="Arial"/>
              </a:rPr>
              <a:t>Bakersfield - August 7, 2025</a:t>
            </a:r>
          </a:p>
          <a:p>
            <a:pPr marL="800100" indent="-342900">
              <a:lnSpc>
                <a:spcPct val="110000"/>
              </a:lnSpc>
              <a:spcBef>
                <a:spcPts val="0"/>
              </a:spcBef>
            </a:pPr>
            <a:r>
              <a:rPr lang="en-US" sz="2400" dirty="0">
                <a:solidFill>
                  <a:srgbClr val="000000"/>
                </a:solidFill>
                <a:latin typeface="Arial"/>
                <a:cs typeface="Arial"/>
              </a:rPr>
              <a:t>Fresno - August 12, 2025</a:t>
            </a:r>
          </a:p>
          <a:p>
            <a:pPr marL="800100" indent="-342900">
              <a:lnSpc>
                <a:spcPct val="110000"/>
              </a:lnSpc>
              <a:spcBef>
                <a:spcPts val="0"/>
              </a:spcBef>
            </a:pPr>
            <a:r>
              <a:rPr lang="en-US" sz="2400" dirty="0">
                <a:solidFill>
                  <a:srgbClr val="000000"/>
                </a:solidFill>
                <a:latin typeface="Arial"/>
                <a:cs typeface="Arial"/>
              </a:rPr>
              <a:t>Oakland - August 14, 2025</a:t>
            </a:r>
          </a:p>
          <a:p>
            <a:pPr marL="914400" lvl="2" indent="-914400">
              <a:lnSpc>
                <a:spcPct val="110000"/>
              </a:lnSpc>
              <a:buNone/>
            </a:pPr>
            <a:r>
              <a:rPr lang="en-US" dirty="0">
                <a:solidFill>
                  <a:srgbClr val="000000"/>
                </a:solidFill>
                <a:latin typeface="Arial"/>
                <a:cs typeface="Arial"/>
              </a:rPr>
              <a:t>Time: 8:00 a.m. - 12:30 p.m.</a:t>
            </a:r>
          </a:p>
          <a:p>
            <a:pPr marL="0" indent="0">
              <a:lnSpc>
                <a:spcPct val="110000"/>
              </a:lnSpc>
              <a:buNone/>
            </a:pPr>
            <a:endParaRPr lang="en-US" sz="2800" b="1" dirty="0">
              <a:cs typeface="Arial"/>
            </a:endParaRPr>
          </a:p>
          <a:p>
            <a:pPr marL="0" indent="0">
              <a:buNone/>
            </a:pPr>
            <a:endParaRPr lang="en-US" sz="2800" dirty="0">
              <a:solidFill>
                <a:srgbClr val="444444"/>
              </a:solidFill>
              <a:latin typeface="Aptos"/>
              <a:cs typeface="Arial"/>
            </a:endParaRPr>
          </a:p>
          <a:p>
            <a:pPr marL="0" indent="0">
              <a:buNone/>
            </a:pPr>
            <a:endParaRPr lang="en-US" sz="2800" dirty="0">
              <a:solidFill>
                <a:srgbClr val="000000"/>
              </a:solidFill>
              <a:latin typeface="Aptos"/>
              <a:cs typeface="Arial"/>
            </a:endParaRPr>
          </a:p>
        </p:txBody>
      </p:sp>
    </p:spTree>
    <p:extLst>
      <p:ext uri="{BB962C8B-B14F-4D97-AF65-F5344CB8AC3E}">
        <p14:creationId xmlns:p14="http://schemas.microsoft.com/office/powerpoint/2010/main" val="1892678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D127-6E18-C765-DBC0-B602F93E4366}"/>
              </a:ext>
            </a:extLst>
          </p:cNvPr>
          <p:cNvSpPr>
            <a:spLocks noGrp="1"/>
          </p:cNvSpPr>
          <p:nvPr>
            <p:ph type="title"/>
          </p:nvPr>
        </p:nvSpPr>
        <p:spPr/>
        <p:txBody>
          <a:bodyPr>
            <a:normAutofit fontScale="90000"/>
          </a:bodyPr>
          <a:lstStyle/>
          <a:p>
            <a:r>
              <a:rPr lang="en-US" dirty="0"/>
              <a:t>NSD Learning Site: Account Setup Reminder!</a:t>
            </a:r>
          </a:p>
        </p:txBody>
      </p:sp>
      <p:sp>
        <p:nvSpPr>
          <p:cNvPr id="3" name="Content Placeholder 2">
            <a:extLst>
              <a:ext uri="{FF2B5EF4-FFF2-40B4-BE49-F238E27FC236}">
                <a16:creationId xmlns:a16="http://schemas.microsoft.com/office/drawing/2014/main" id="{AD95BA6A-A133-D725-5A0F-065C15B55D24}"/>
              </a:ext>
            </a:extLst>
          </p:cNvPr>
          <p:cNvSpPr>
            <a:spLocks noGrp="1"/>
          </p:cNvSpPr>
          <p:nvPr>
            <p:ph idx="1"/>
          </p:nvPr>
        </p:nvSpPr>
        <p:spPr>
          <a:xfrm>
            <a:off x="838200" y="1911889"/>
            <a:ext cx="10515600" cy="4236704"/>
          </a:xfrm>
        </p:spPr>
        <p:txBody>
          <a:bodyPr vert="horz" lIns="91440" tIns="45720" rIns="91440" bIns="45720" rtlCol="0" anchor="t">
            <a:noAutofit/>
          </a:bodyPr>
          <a:lstStyle/>
          <a:p>
            <a:pPr marL="0" indent="0">
              <a:spcBef>
                <a:spcPts val="1200"/>
              </a:spcBef>
              <a:spcAft>
                <a:spcPts val="1200"/>
              </a:spcAft>
              <a:buNone/>
            </a:pPr>
            <a:r>
              <a:rPr lang="en-US" sz="2400" dirty="0"/>
              <a:t>For food service and food service management company staff </a:t>
            </a:r>
            <a:r>
              <a:rPr lang="en-US" sz="2400" b="1" dirty="0"/>
              <a:t>only</a:t>
            </a:r>
            <a:r>
              <a:rPr lang="en-US" sz="2400" dirty="0"/>
              <a:t>: </a:t>
            </a:r>
            <a:endParaRPr lang="en-US" sz="2400" dirty="0">
              <a:cs typeface="Arial"/>
            </a:endParaRPr>
          </a:p>
          <a:p>
            <a:pPr marL="571500" indent="-342900">
              <a:spcBef>
                <a:spcPts val="1200"/>
              </a:spcBef>
              <a:spcAft>
                <a:spcPts val="1200"/>
              </a:spcAft>
            </a:pPr>
            <a:r>
              <a:rPr lang="en-US" sz="2400" dirty="0"/>
              <a:t>Instructions are available in CNIPS Download Forms.</a:t>
            </a:r>
            <a:endParaRPr lang="en-US" sz="2400" dirty="0">
              <a:cs typeface="Arial"/>
            </a:endParaRPr>
          </a:p>
          <a:p>
            <a:pPr marL="1314450" lvl="1" indent="-342900">
              <a:spcBef>
                <a:spcPts val="1200"/>
              </a:spcBef>
              <a:spcAft>
                <a:spcPts val="1200"/>
              </a:spcAft>
              <a:buFont typeface="Courier New" panose="020B0604020202020204" pitchFamily="34" charset="0"/>
              <a:buChar char="o"/>
            </a:pPr>
            <a:r>
              <a:rPr lang="en-US" sz="2400" kern="100" dirty="0">
                <a:cs typeface="Times New Roman"/>
              </a:rPr>
              <a:t>LMS </a:t>
            </a:r>
            <a:r>
              <a:rPr lang="en-US" sz="2400" kern="100" dirty="0">
                <a:effectLst/>
                <a:ea typeface="Aptos" panose="020B0004020202020204" pitchFamily="34" charset="0"/>
                <a:cs typeface="Times New Roman"/>
              </a:rPr>
              <a:t>Reg 001 – Learning Management System (LMS) Account Self-Registration Access for </a:t>
            </a:r>
            <a:r>
              <a:rPr lang="en-US" sz="2400" kern="100" dirty="0">
                <a:ea typeface="Aptos" panose="020B0004020202020204" pitchFamily="34" charset="0"/>
                <a:cs typeface="Times New Roman"/>
              </a:rPr>
              <a:t>Child Nutrition Program </a:t>
            </a:r>
            <a:r>
              <a:rPr lang="en-US" sz="2400" kern="100" dirty="0">
                <a:effectLst/>
                <a:ea typeface="Aptos" panose="020B0004020202020204" pitchFamily="34" charset="0"/>
                <a:cs typeface="Times New Roman"/>
              </a:rPr>
              <a:t>Operators </a:t>
            </a:r>
            <a:r>
              <a:rPr lang="en-US" sz="2400" b="1" kern="100" dirty="0">
                <a:effectLst/>
                <a:ea typeface="Aptos" panose="020B0004020202020204" pitchFamily="34" charset="0"/>
                <a:cs typeface="Times New Roman"/>
              </a:rPr>
              <a:t>Job Aid</a:t>
            </a:r>
          </a:p>
          <a:p>
            <a:pPr marL="1314450" marR="0" lvl="1" indent="-342900">
              <a:spcBef>
                <a:spcPts val="1200"/>
              </a:spcBef>
              <a:spcAft>
                <a:spcPts val="1200"/>
              </a:spcAft>
              <a:buFont typeface="Courier New" panose="020B0604020202020204" pitchFamily="34" charset="0"/>
              <a:buChar char="o"/>
            </a:pPr>
            <a:r>
              <a:rPr lang="en-US" sz="2400" kern="100" dirty="0">
                <a:ea typeface="Aptos" panose="020B0004020202020204" pitchFamily="34" charset="0"/>
                <a:cs typeface="Times New Roman"/>
              </a:rPr>
              <a:t>LMS</a:t>
            </a:r>
            <a:r>
              <a:rPr lang="en-US" sz="2400" kern="100" dirty="0">
                <a:effectLst/>
                <a:ea typeface="Aptos" panose="020B0004020202020204" pitchFamily="34" charset="0"/>
                <a:cs typeface="Times New Roman"/>
              </a:rPr>
              <a:t> Reg 002 - LMS Account </a:t>
            </a:r>
            <a:r>
              <a:rPr lang="en-US" sz="2400" kern="100" dirty="0">
                <a:ea typeface="Aptos" panose="020B0004020202020204" pitchFamily="34" charset="0"/>
                <a:cs typeface="Times New Roman"/>
              </a:rPr>
              <a:t>Self-Registration</a:t>
            </a:r>
            <a:r>
              <a:rPr lang="en-US" sz="2400" kern="100" dirty="0">
                <a:effectLst/>
                <a:ea typeface="Aptos" panose="020B0004020202020204" pitchFamily="34" charset="0"/>
                <a:cs typeface="Times New Roman"/>
              </a:rPr>
              <a:t> and Access </a:t>
            </a:r>
            <a:r>
              <a:rPr lang="en-US" sz="2400" b="1" kern="100" dirty="0">
                <a:effectLst/>
                <a:ea typeface="Aptos" panose="020B0004020202020204" pitchFamily="34" charset="0"/>
                <a:cs typeface="Times New Roman"/>
              </a:rPr>
              <a:t>Set-up</a:t>
            </a:r>
            <a:r>
              <a:rPr lang="en-US" sz="2400" kern="100" dirty="0">
                <a:effectLst/>
                <a:ea typeface="Aptos" panose="020B0004020202020204" pitchFamily="34" charset="0"/>
                <a:cs typeface="Times New Roman"/>
              </a:rPr>
              <a:t> </a:t>
            </a:r>
            <a:r>
              <a:rPr lang="en-US" sz="2400" b="1" kern="100" dirty="0">
                <a:effectLst/>
                <a:ea typeface="Aptos" panose="020B0004020202020204" pitchFamily="34" charset="0"/>
                <a:cs typeface="Times New Roman"/>
              </a:rPr>
              <a:t>Slides</a:t>
            </a:r>
            <a:r>
              <a:rPr lang="en-US" sz="2400" kern="100" dirty="0">
                <a:effectLst/>
                <a:ea typeface="Aptos" panose="020B0004020202020204" pitchFamily="34" charset="0"/>
                <a:cs typeface="Times New Roman"/>
              </a:rPr>
              <a:t> for CNP Operators</a:t>
            </a:r>
          </a:p>
          <a:p>
            <a:pPr marL="571500" indent="-342900">
              <a:spcBef>
                <a:spcPts val="1200"/>
              </a:spcBef>
              <a:spcAft>
                <a:spcPts val="1200"/>
              </a:spcAft>
            </a:pPr>
            <a:r>
              <a:rPr lang="en-US" sz="2400" kern="100" dirty="0">
                <a:cs typeface="Times New Roman"/>
              </a:rPr>
              <a:t>Questions? C</a:t>
            </a:r>
            <a:r>
              <a:rPr lang="en-US" sz="2400" dirty="0">
                <a:cs typeface="Arial"/>
              </a:rPr>
              <a:t>ontact us at </a:t>
            </a:r>
            <a:r>
              <a:rPr lang="en-US" sz="2400" dirty="0">
                <a:solidFill>
                  <a:srgbClr val="0563C1"/>
                </a:solidFill>
                <a:cs typeface="Arial"/>
                <a:hlinkClick r:id="rId3">
                  <a:extLst>
                    <a:ext uri="{A12FA001-AC4F-418D-AE19-62706E023703}">
                      <ahyp:hlinkClr xmlns:ahyp="http://schemas.microsoft.com/office/drawing/2018/hyperlinkcolor" val="tx"/>
                    </a:ext>
                  </a:extLst>
                </a:hlinkClick>
              </a:rPr>
              <a:t>NSDLearning@cde.ca.gov</a:t>
            </a:r>
            <a:r>
              <a:rPr lang="en-US" sz="2400" dirty="0">
                <a:solidFill>
                  <a:srgbClr val="000000"/>
                </a:solidFill>
                <a:cs typeface="Arial"/>
              </a:rPr>
              <a:t>.</a:t>
            </a:r>
          </a:p>
          <a:p>
            <a:endParaRPr lang="en-US" sz="2400" dirty="0"/>
          </a:p>
        </p:txBody>
      </p:sp>
    </p:spTree>
    <p:extLst>
      <p:ext uri="{BB962C8B-B14F-4D97-AF65-F5344CB8AC3E}">
        <p14:creationId xmlns:p14="http://schemas.microsoft.com/office/powerpoint/2010/main" val="356018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E6368-E4BF-C948-3324-4DA73B7F26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2D18E-0D6D-1DF2-4AA9-BCE27CBB701F}"/>
              </a:ext>
            </a:extLst>
          </p:cNvPr>
          <p:cNvSpPr>
            <a:spLocks noGrp="1"/>
          </p:cNvSpPr>
          <p:nvPr>
            <p:ph type="title"/>
          </p:nvPr>
        </p:nvSpPr>
        <p:spPr>
          <a:xfrm>
            <a:off x="838200" y="1828800"/>
            <a:ext cx="10515600" cy="1902849"/>
          </a:xfrm>
        </p:spPr>
        <p:txBody>
          <a:bodyPr anchor="b">
            <a:normAutofit/>
          </a:bodyPr>
          <a:lstStyle/>
          <a:p>
            <a:r>
              <a:rPr lang="en-US"/>
              <a:t>Federal Updates</a:t>
            </a:r>
          </a:p>
        </p:txBody>
      </p:sp>
    </p:spTree>
    <p:extLst>
      <p:ext uri="{BB962C8B-B14F-4D97-AF65-F5344CB8AC3E}">
        <p14:creationId xmlns:p14="http://schemas.microsoft.com/office/powerpoint/2010/main" val="1354762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9EEB4-0563-CAB1-C943-3801DA486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CC409-52EC-0915-0504-2E8E6B2711B7}"/>
              </a:ext>
            </a:extLst>
          </p:cNvPr>
          <p:cNvSpPr>
            <a:spLocks noGrp="1"/>
          </p:cNvSpPr>
          <p:nvPr>
            <p:ph type="title"/>
          </p:nvPr>
        </p:nvSpPr>
        <p:spPr>
          <a:xfrm>
            <a:off x="838200" y="53197"/>
            <a:ext cx="10515600" cy="1651957"/>
          </a:xfrm>
        </p:spPr>
        <p:txBody>
          <a:bodyPr vert="horz" lIns="91440" tIns="45720" rIns="91440" bIns="45720" rtlCol="0" anchor="b">
            <a:noAutofit/>
          </a:bodyPr>
          <a:lstStyle/>
          <a:p>
            <a:pPr>
              <a:lnSpc>
                <a:spcPct val="100000"/>
              </a:lnSpc>
              <a:spcAft>
                <a:spcPts val="1200"/>
              </a:spcAft>
            </a:pPr>
            <a:r>
              <a:rPr lang="en-US" dirty="0">
                <a:solidFill>
                  <a:srgbClr val="3B5B55"/>
                </a:solidFill>
              </a:rPr>
              <a:t>Tuesday @ 2 Town Hall Schedule</a:t>
            </a:r>
            <a:br>
              <a:rPr lang="en-US" dirty="0"/>
            </a:br>
            <a:r>
              <a:rPr lang="en-US" dirty="0">
                <a:solidFill>
                  <a:srgbClr val="3B5B55"/>
                </a:solidFill>
              </a:rPr>
              <a:t>Held on the fourth Tuesday of the month</a:t>
            </a:r>
          </a:p>
        </p:txBody>
      </p:sp>
      <p:graphicFrame>
        <p:nvGraphicFramePr>
          <p:cNvPr id="6" name="Content Placeholder 5" descr="Town Hall calendar by month, format and date. All town halls include state updates with guest speakers on alternating months. 2025 dates are May 27 and June 24.">
            <a:extLst>
              <a:ext uri="{FF2B5EF4-FFF2-40B4-BE49-F238E27FC236}">
                <a16:creationId xmlns:a16="http://schemas.microsoft.com/office/drawing/2014/main" id="{81212059-D5F1-EF47-89EF-9AE5EBBEB358}"/>
              </a:ext>
            </a:extLst>
          </p:cNvPr>
          <p:cNvGraphicFramePr>
            <a:graphicFrameLocks noGrp="1"/>
          </p:cNvGraphicFramePr>
          <p:nvPr>
            <p:ph idx="1"/>
            <p:extLst>
              <p:ext uri="{D42A27DB-BD31-4B8C-83A1-F6EECF244321}">
                <p14:modId xmlns:p14="http://schemas.microsoft.com/office/powerpoint/2010/main" val="3576894918"/>
              </p:ext>
            </p:extLst>
          </p:nvPr>
        </p:nvGraphicFramePr>
        <p:xfrm>
          <a:off x="787049" y="2016205"/>
          <a:ext cx="10617902" cy="3213589"/>
        </p:xfrm>
        <a:graphic>
          <a:graphicData uri="http://schemas.openxmlformats.org/drawingml/2006/table">
            <a:tbl>
              <a:tblPr firstRow="1" bandRow="1">
                <a:tableStyleId>{7E9639D4-E3E2-4D34-9284-5A2195B3D0D7}</a:tableStyleId>
              </a:tblPr>
              <a:tblGrid>
                <a:gridCol w="1947086">
                  <a:extLst>
                    <a:ext uri="{9D8B030D-6E8A-4147-A177-3AD203B41FA5}">
                      <a16:colId xmlns:a16="http://schemas.microsoft.com/office/drawing/2014/main" val="2360650155"/>
                    </a:ext>
                  </a:extLst>
                </a:gridCol>
                <a:gridCol w="4991882">
                  <a:extLst>
                    <a:ext uri="{9D8B030D-6E8A-4147-A177-3AD203B41FA5}">
                      <a16:colId xmlns:a16="http://schemas.microsoft.com/office/drawing/2014/main" val="4216320655"/>
                    </a:ext>
                  </a:extLst>
                </a:gridCol>
                <a:gridCol w="3678934">
                  <a:extLst>
                    <a:ext uri="{9D8B030D-6E8A-4147-A177-3AD203B41FA5}">
                      <a16:colId xmlns:a16="http://schemas.microsoft.com/office/drawing/2014/main" val="1726691826"/>
                    </a:ext>
                  </a:extLst>
                </a:gridCol>
              </a:tblGrid>
              <a:tr h="589199">
                <a:tc>
                  <a:txBody>
                    <a:bodyPr/>
                    <a:lstStyle/>
                    <a:p>
                      <a:pPr algn="ctr"/>
                      <a:r>
                        <a:rPr lang="en-US" sz="3200" dirty="0">
                          <a:latin typeface="Arial"/>
                        </a:rPr>
                        <a:t>Month </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a:r>
                        <a:rPr lang="en-US" sz="3200">
                          <a:latin typeface="Arial"/>
                        </a:rPr>
                        <a:t>Format </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a:r>
                        <a:rPr lang="en-US" sz="3200">
                          <a:latin typeface="Arial"/>
                        </a:rPr>
                        <a:t>Date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481302"/>
                  </a:ext>
                </a:extLst>
              </a:tr>
              <a:tr h="839755">
                <a:tc>
                  <a:txBody>
                    <a:bodyPr/>
                    <a:lstStyle/>
                    <a:p>
                      <a:r>
                        <a:rPr lang="en-US" sz="2800">
                          <a:latin typeface="Arial"/>
                        </a:rPr>
                        <a:t>July </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a:latin typeface="Arial"/>
                        </a:rPr>
                        <a:t>No Town Hall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Arial"/>
                        </a:rPr>
                        <a:t>N/A</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5172375"/>
                  </a:ext>
                </a:extLst>
              </a:tr>
              <a:tr h="839755">
                <a:tc>
                  <a:txBody>
                    <a:bodyPr/>
                    <a:lstStyle/>
                    <a:p>
                      <a:pPr marL="0" algn="l" defTabSz="914400" rtl="0" eaLnBrk="1" latinLnBrk="0" hangingPunct="1"/>
                      <a:r>
                        <a:rPr lang="en-US" sz="2800" kern="1200">
                          <a:solidFill>
                            <a:schemeClr val="tx1"/>
                          </a:solidFill>
                          <a:latin typeface="Arial"/>
                          <a:ea typeface="+mn-ea"/>
                          <a:cs typeface="+mn-cs"/>
                        </a:rPr>
                        <a:t>August</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2800">
                          <a:latin typeface="+mn-lt"/>
                        </a:rPr>
                        <a:t>State Update </a:t>
                      </a:r>
                      <a:endParaRPr lang="en-US" sz="2800" kern="1200">
                        <a:solidFill>
                          <a:schemeClr val="tx1"/>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kern="1200" dirty="0">
                          <a:solidFill>
                            <a:schemeClr val="tx1"/>
                          </a:solidFill>
                          <a:latin typeface="Arial"/>
                          <a:ea typeface="+mn-ea"/>
                          <a:cs typeface="+mn-cs"/>
                        </a:rPr>
                        <a:t>August 26, 2025</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265373"/>
                  </a:ext>
                </a:extLst>
              </a:tr>
              <a:tr h="839755">
                <a:tc>
                  <a:txBody>
                    <a:bodyPr/>
                    <a:lstStyle/>
                    <a:p>
                      <a:pPr marL="0" algn="l" defTabSz="914400" rtl="0" eaLnBrk="1" latinLnBrk="0" hangingPunct="1"/>
                      <a:r>
                        <a:rPr lang="en-US" sz="2800" kern="1200" dirty="0">
                          <a:solidFill>
                            <a:schemeClr val="tx1"/>
                          </a:solidFill>
                          <a:latin typeface="Arial"/>
                          <a:ea typeface="+mn-ea"/>
                          <a:cs typeface="+mn-cs"/>
                        </a:rPr>
                        <a:t>September </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2800" kern="1200" dirty="0">
                          <a:solidFill>
                            <a:schemeClr val="tx1"/>
                          </a:solidFill>
                          <a:latin typeface="Arial"/>
                          <a:ea typeface="+mn-ea"/>
                          <a:cs typeface="+mn-cs"/>
                        </a:rPr>
                        <a:t>State Update and Guest Speaker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2800" kern="1200" dirty="0">
                          <a:solidFill>
                            <a:schemeClr val="tx1"/>
                          </a:solidFill>
                          <a:latin typeface="Arial"/>
                          <a:ea typeface="+mn-ea"/>
                          <a:cs typeface="+mn-cs"/>
                        </a:rPr>
                        <a:t>September 23, 2025</a:t>
                      </a: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899496"/>
                  </a:ext>
                </a:extLst>
              </a:tr>
            </a:tbl>
          </a:graphicData>
        </a:graphic>
      </p:graphicFrame>
    </p:spTree>
    <p:extLst>
      <p:ext uri="{BB962C8B-B14F-4D97-AF65-F5344CB8AC3E}">
        <p14:creationId xmlns:p14="http://schemas.microsoft.com/office/powerpoint/2010/main" val="2861703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52362-80D5-84C5-EBCF-826CE80C4823}"/>
              </a:ext>
            </a:extLst>
          </p:cNvPr>
          <p:cNvSpPr>
            <a:spLocks noGrp="1"/>
          </p:cNvSpPr>
          <p:nvPr>
            <p:ph type="title"/>
          </p:nvPr>
        </p:nvSpPr>
        <p:spPr>
          <a:xfrm>
            <a:off x="838200" y="427008"/>
            <a:ext cx="10644996" cy="1278146"/>
          </a:xfrm>
        </p:spPr>
        <p:txBody>
          <a:bodyPr>
            <a:normAutofit fontScale="90000"/>
          </a:bodyPr>
          <a:lstStyle/>
          <a:p>
            <a:r>
              <a:rPr lang="en-US"/>
              <a:t>Professional Standards Crediting Information</a:t>
            </a:r>
          </a:p>
        </p:txBody>
      </p:sp>
      <p:sp>
        <p:nvSpPr>
          <p:cNvPr id="5" name="Content Placeholder 4">
            <a:extLst>
              <a:ext uri="{FF2B5EF4-FFF2-40B4-BE49-F238E27FC236}">
                <a16:creationId xmlns:a16="http://schemas.microsoft.com/office/drawing/2014/main" id="{D095803E-FA87-A8FB-DB4E-B78B735316A4}"/>
              </a:ext>
            </a:extLst>
          </p:cNvPr>
          <p:cNvSpPr>
            <a:spLocks noGrp="1"/>
          </p:cNvSpPr>
          <p:nvPr>
            <p:ph idx="1"/>
          </p:nvPr>
        </p:nvSpPr>
        <p:spPr>
          <a:xfrm>
            <a:off x="838200" y="1825625"/>
            <a:ext cx="11172645" cy="4035421"/>
          </a:xfrm>
        </p:spPr>
        <p:txBody>
          <a:bodyPr vert="horz" lIns="91440" tIns="45720" rIns="91440" bIns="45720" rtlCol="0" anchor="t">
            <a:normAutofit/>
          </a:bodyPr>
          <a:lstStyle/>
          <a:p>
            <a:pPr indent="0">
              <a:spcBef>
                <a:spcPts val="1200"/>
              </a:spcBef>
              <a:spcAft>
                <a:spcPts val="1200"/>
              </a:spcAft>
              <a:buNone/>
            </a:pPr>
            <a:r>
              <a:rPr lang="en-US" sz="2800" dirty="0">
                <a:cs typeface="Arial"/>
              </a:rPr>
              <a:t>Key Area: Administration (3000)</a:t>
            </a:r>
          </a:p>
          <a:p>
            <a:pPr indent="0">
              <a:spcBef>
                <a:spcPts val="1200"/>
              </a:spcBef>
              <a:spcAft>
                <a:spcPts val="1200"/>
              </a:spcAft>
              <a:buNone/>
            </a:pPr>
            <a:r>
              <a:rPr lang="en-US" sz="2800" dirty="0">
                <a:cs typeface="Arial"/>
              </a:rPr>
              <a:t>Training Topic: Program Management (3200)</a:t>
            </a:r>
          </a:p>
          <a:p>
            <a:pPr indent="0">
              <a:spcBef>
                <a:spcPts val="1200"/>
              </a:spcBef>
              <a:spcAft>
                <a:spcPts val="1200"/>
              </a:spcAft>
              <a:buNone/>
            </a:pPr>
            <a:r>
              <a:rPr lang="en-US" sz="2800" dirty="0">
                <a:cs typeface="Arial"/>
              </a:rPr>
              <a:t>Learning Objective: Manage Staff Work Including Scheduling (3210)</a:t>
            </a:r>
          </a:p>
          <a:p>
            <a:pPr indent="0">
              <a:spcBef>
                <a:spcPts val="1200"/>
              </a:spcBef>
              <a:spcAft>
                <a:spcPts val="1200"/>
              </a:spcAft>
              <a:buNone/>
            </a:pPr>
            <a:r>
              <a:rPr lang="en-US" sz="2800" dirty="0">
                <a:cs typeface="Arial"/>
              </a:rPr>
              <a:t>Instructional Hours 1.5 hours</a:t>
            </a:r>
          </a:p>
          <a:p>
            <a:endParaRPr lang="en-US" dirty="0"/>
          </a:p>
        </p:txBody>
      </p:sp>
    </p:spTree>
    <p:extLst>
      <p:ext uri="{BB962C8B-B14F-4D97-AF65-F5344CB8AC3E}">
        <p14:creationId xmlns:p14="http://schemas.microsoft.com/office/powerpoint/2010/main" val="1395970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4EA3-EEAC-00F7-F9F9-8896FE4DEEB3}"/>
              </a:ext>
            </a:extLst>
          </p:cNvPr>
          <p:cNvSpPr>
            <a:spLocks noGrp="1"/>
          </p:cNvSpPr>
          <p:nvPr>
            <p:ph type="title"/>
          </p:nvPr>
        </p:nvSpPr>
        <p:spPr/>
        <p:txBody>
          <a:bodyPr>
            <a:normAutofit fontScale="90000"/>
          </a:bodyPr>
          <a:lstStyle/>
          <a:p>
            <a:r>
              <a:rPr lang="en-US" dirty="0"/>
              <a:t>Full Text Description For SUN Bucks Eligibility Image (1)</a:t>
            </a:r>
          </a:p>
        </p:txBody>
      </p:sp>
      <p:sp>
        <p:nvSpPr>
          <p:cNvPr id="5" name="Content Placeholder 4">
            <a:extLst>
              <a:ext uri="{FF2B5EF4-FFF2-40B4-BE49-F238E27FC236}">
                <a16:creationId xmlns:a16="http://schemas.microsoft.com/office/drawing/2014/main" id="{25F7225F-211C-EEF0-0D86-9209068188DD}"/>
              </a:ext>
            </a:extLst>
          </p:cNvPr>
          <p:cNvSpPr>
            <a:spLocks noGrp="1"/>
          </p:cNvSpPr>
          <p:nvPr>
            <p:ph idx="1"/>
          </p:nvPr>
        </p:nvSpPr>
        <p:spPr/>
        <p:txBody>
          <a:bodyPr>
            <a:normAutofit/>
          </a:bodyPr>
          <a:lstStyle/>
          <a:p>
            <a:pPr marL="0" indent="0">
              <a:buNone/>
            </a:pPr>
            <a:r>
              <a:rPr lang="en-US" sz="2400" dirty="0"/>
              <a:t>The Eligibility ABCs slide provides a visual illustration of the ways in which children are eligible for SUN Bucks benefits. There are three groups (boxes) at the top of the image labeled A, B and C. Group A is a dark orange color on the left side of the image and states, “A. Ages 0-22 &amp; attending an NSLP/SBP school &amp; income eligible for FRMP” Below this group is a line connecting to a dark orange box with “Eligibility Determined” stated in the box. There is a line below the Eligibility Determined box connecting to a dark read box with “SUN Bucks Issues.” Group B is a dark green box that states, “B. Ages 6-18 &amp; participating in a public benefits program.” Full text description continues to the next slide. </a:t>
            </a:r>
          </a:p>
        </p:txBody>
      </p:sp>
    </p:spTree>
    <p:extLst>
      <p:ext uri="{BB962C8B-B14F-4D97-AF65-F5344CB8AC3E}">
        <p14:creationId xmlns:p14="http://schemas.microsoft.com/office/powerpoint/2010/main" val="2540530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C505-CEEE-D78E-9D26-D5D4409E9984}"/>
              </a:ext>
            </a:extLst>
          </p:cNvPr>
          <p:cNvSpPr>
            <a:spLocks noGrp="1"/>
          </p:cNvSpPr>
          <p:nvPr>
            <p:ph type="title"/>
          </p:nvPr>
        </p:nvSpPr>
        <p:spPr/>
        <p:txBody>
          <a:bodyPr>
            <a:normAutofit fontScale="90000"/>
          </a:bodyPr>
          <a:lstStyle/>
          <a:p>
            <a:r>
              <a:rPr lang="en-US" dirty="0"/>
              <a:t>Full Text Description For SUN Bucks Eligibility Image (2)</a:t>
            </a:r>
          </a:p>
        </p:txBody>
      </p:sp>
      <p:sp>
        <p:nvSpPr>
          <p:cNvPr id="3" name="Content Placeholder 2">
            <a:extLst>
              <a:ext uri="{FF2B5EF4-FFF2-40B4-BE49-F238E27FC236}">
                <a16:creationId xmlns:a16="http://schemas.microsoft.com/office/drawing/2014/main" id="{5FA742BE-9213-682F-C1E8-B6F9C2F94A23}"/>
              </a:ext>
            </a:extLst>
          </p:cNvPr>
          <p:cNvSpPr>
            <a:spLocks noGrp="1"/>
          </p:cNvSpPr>
          <p:nvPr>
            <p:ph idx="1"/>
          </p:nvPr>
        </p:nvSpPr>
        <p:spPr/>
        <p:txBody>
          <a:bodyPr>
            <a:normAutofit/>
          </a:bodyPr>
          <a:lstStyle/>
          <a:p>
            <a:pPr marL="0" indent="0">
              <a:buNone/>
            </a:pPr>
            <a:r>
              <a:rPr lang="en-US" sz="2400" dirty="0"/>
              <a:t>Group C is a dark green box and states, “C. Ages 0-22 &amp; attending an NSLP/SBP school &amp; directly certified for FRMP.” Both Group B and C have lines connecting to a dark green box with “Streamline Certified” written in it. The dark green Streamline Certified box has a line connecting to the same dark red box SUN Bucks Issued mentioned earlier. </a:t>
            </a:r>
          </a:p>
          <a:p>
            <a:pPr marL="0" indent="0">
              <a:buNone/>
            </a:pPr>
            <a:r>
              <a:rPr lang="en-US" sz="2400" u="sng" dirty="0">
                <a:solidFill>
                  <a:srgbClr val="0563C1"/>
                </a:solidFill>
                <a:hlinkClick r:id="rId2" action="ppaction://hlinksldjump"/>
              </a:rPr>
              <a:t>Return to SUN Bucks Eligibility Image Slide  </a:t>
            </a:r>
            <a:endParaRPr lang="en-US" sz="2400" u="sng" dirty="0">
              <a:solidFill>
                <a:srgbClr val="0563C1"/>
              </a:solidFill>
            </a:endParaRP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2452282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9EAE28-3ED3-DE3C-4D32-03DABA65DA35}"/>
              </a:ext>
            </a:extLst>
          </p:cNvPr>
          <p:cNvSpPr>
            <a:spLocks noGrp="1" noRot="1" noMove="1" noResize="1" noEditPoints="1" noAdjustHandles="1" noChangeArrowheads="1" noChangeShapeType="1"/>
          </p:cNvSpPr>
          <p:nvPr>
            <p:ph type="title" idx="4294967295"/>
          </p:nvPr>
        </p:nvSpPr>
        <p:spPr>
          <a:xfrm>
            <a:off x="838200" y="-990600"/>
            <a:ext cx="10515600" cy="990600"/>
          </a:xfrm>
        </p:spPr>
        <p:txBody>
          <a:bodyPr vert="horz" lIns="91440" tIns="45720" rIns="91440" bIns="45720" rtlCol="0" anchor="b">
            <a:normAutofit/>
          </a:bodyPr>
          <a:lstStyle/>
          <a:p>
            <a:r>
              <a:rPr lang="en-US">
                <a:solidFill>
                  <a:schemeClr val="bg1"/>
                </a:solidFill>
              </a:rPr>
              <a:t>0</a:t>
            </a:r>
          </a:p>
        </p:txBody>
      </p:sp>
    </p:spTree>
    <p:extLst>
      <p:ext uri="{BB962C8B-B14F-4D97-AF65-F5344CB8AC3E}">
        <p14:creationId xmlns:p14="http://schemas.microsoft.com/office/powerpoint/2010/main" val="392739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680CE4-0A13-8A6A-5B61-4D922EFE536E}"/>
              </a:ext>
            </a:extLst>
          </p:cNvPr>
          <p:cNvSpPr>
            <a:spLocks noGrp="1"/>
          </p:cNvSpPr>
          <p:nvPr>
            <p:ph type="title"/>
          </p:nvPr>
        </p:nvSpPr>
        <p:spPr/>
        <p:txBody>
          <a:bodyPr>
            <a:normAutofit fontScale="90000"/>
          </a:bodyPr>
          <a:lstStyle/>
          <a:p>
            <a:r>
              <a:rPr lang="en-US" dirty="0"/>
              <a:t>Reminder: Crediting Fruits and Vegetables at Breakfast</a:t>
            </a:r>
          </a:p>
        </p:txBody>
      </p:sp>
      <p:sp>
        <p:nvSpPr>
          <p:cNvPr id="4" name="Content Placeholder 3">
            <a:extLst>
              <a:ext uri="{FF2B5EF4-FFF2-40B4-BE49-F238E27FC236}">
                <a16:creationId xmlns:a16="http://schemas.microsoft.com/office/drawing/2014/main" id="{ABFF2565-0EF4-38E5-EF06-CEA02028AC9A}"/>
              </a:ext>
            </a:extLst>
          </p:cNvPr>
          <p:cNvSpPr>
            <a:spLocks noGrp="1"/>
          </p:cNvSpPr>
          <p:nvPr>
            <p:ph idx="1"/>
          </p:nvPr>
        </p:nvSpPr>
        <p:spPr/>
        <p:txBody>
          <a:bodyPr>
            <a:noAutofit/>
          </a:bodyPr>
          <a:lstStyle/>
          <a:p>
            <a:r>
              <a:rPr lang="en-US" sz="2400" dirty="0"/>
              <a:t>The U.S. Department of Agriculture (USDA) released the memo Full-Year Continuing Appropriations and Extensions Act, 2025: Effect on Child Nutrition Programs SP 13-2025, CACFP 10-2025, SFSP 06-2025.</a:t>
            </a:r>
          </a:p>
          <a:p>
            <a:r>
              <a:rPr lang="en-US" sz="2400" dirty="0"/>
              <a:t>Ending June 30, 2025, schools may no longer credit </a:t>
            </a:r>
            <a:r>
              <a:rPr lang="en-US" sz="2400" b="1" dirty="0"/>
              <a:t>any</a:t>
            </a:r>
            <a:r>
              <a:rPr lang="en-US" sz="2400" dirty="0"/>
              <a:t> vegetable offered in the place of fruit without including vegetables from other subgroups in weekly menus at breakfast. </a:t>
            </a:r>
          </a:p>
          <a:p>
            <a:r>
              <a:rPr lang="en-US" sz="2400" dirty="0"/>
              <a:t>Effective July 1, 2025, when vegetables are offered in the place of fruit two or more times per week, schools must offer at least two vegetable subgroups at breakfast per week. </a:t>
            </a:r>
          </a:p>
          <a:p>
            <a:pPr marL="0" indent="0" algn="r">
              <a:buNone/>
            </a:pPr>
            <a:r>
              <a:rPr lang="en-US" sz="2400" dirty="0"/>
              <a:t>7 </a:t>
            </a:r>
            <a:r>
              <a:rPr lang="nn-NO" sz="2400" i="1" dirty="0">
                <a:solidFill>
                  <a:srgbClr val="000000"/>
                </a:solidFill>
                <a:cs typeface="Arial"/>
              </a:rPr>
              <a:t>Code of Federal Regulations </a:t>
            </a:r>
            <a:r>
              <a:rPr lang="nn-NO" sz="2400" dirty="0">
                <a:solidFill>
                  <a:srgbClr val="000000"/>
                </a:solidFill>
                <a:cs typeface="Arial"/>
              </a:rPr>
              <a:t>(</a:t>
            </a:r>
            <a:r>
              <a:rPr lang="nn-NO" sz="2400" i="1" dirty="0">
                <a:solidFill>
                  <a:srgbClr val="000000"/>
                </a:solidFill>
                <a:cs typeface="Arial"/>
              </a:rPr>
              <a:t>CFR</a:t>
            </a:r>
            <a:r>
              <a:rPr lang="nn-NO" sz="2400" dirty="0">
                <a:solidFill>
                  <a:srgbClr val="000000"/>
                </a:solidFill>
                <a:cs typeface="Arial"/>
              </a:rPr>
              <a:t>)</a:t>
            </a:r>
            <a:r>
              <a:rPr lang="en-US" sz="2400" dirty="0"/>
              <a:t> Section 220.8(c)(2)(ii) </a:t>
            </a:r>
          </a:p>
        </p:txBody>
      </p:sp>
    </p:spTree>
    <p:extLst>
      <p:ext uri="{BB962C8B-B14F-4D97-AF65-F5344CB8AC3E}">
        <p14:creationId xmlns:p14="http://schemas.microsoft.com/office/powerpoint/2010/main" val="195257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7B2A-C625-BFA5-A3CA-83846CE0340B}"/>
              </a:ext>
            </a:extLst>
          </p:cNvPr>
          <p:cNvSpPr>
            <a:spLocks noGrp="1"/>
          </p:cNvSpPr>
          <p:nvPr>
            <p:ph type="title"/>
          </p:nvPr>
        </p:nvSpPr>
        <p:spPr/>
        <p:txBody>
          <a:bodyPr/>
          <a:lstStyle/>
          <a:p>
            <a:r>
              <a:rPr lang="en-US" sz="4000" dirty="0">
                <a:cs typeface="Arial"/>
              </a:rPr>
              <a:t>Reminder: Updated </a:t>
            </a:r>
            <a:br>
              <a:rPr lang="en-US" sz="4000" dirty="0">
                <a:cs typeface="Arial"/>
              </a:rPr>
            </a:br>
            <a:r>
              <a:rPr lang="en-US" sz="4000" dirty="0">
                <a:cs typeface="Arial"/>
              </a:rPr>
              <a:t>Child Nutrition Program (CNP) </a:t>
            </a:r>
            <a:br>
              <a:rPr lang="en-US" sz="4000" dirty="0">
                <a:cs typeface="Arial"/>
              </a:rPr>
            </a:br>
            <a:r>
              <a:rPr lang="en-US" sz="4000" dirty="0">
                <a:cs typeface="Arial"/>
              </a:rPr>
              <a:t>Requirements</a:t>
            </a:r>
          </a:p>
        </p:txBody>
      </p:sp>
    </p:spTree>
    <p:extLst>
      <p:ext uri="{BB962C8B-B14F-4D97-AF65-F5344CB8AC3E}">
        <p14:creationId xmlns:p14="http://schemas.microsoft.com/office/powerpoint/2010/main" val="371228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6DA4-4940-45D9-F11E-4FDF302206D9}"/>
              </a:ext>
            </a:extLst>
          </p:cNvPr>
          <p:cNvSpPr>
            <a:spLocks noGrp="1"/>
          </p:cNvSpPr>
          <p:nvPr>
            <p:ph type="title"/>
          </p:nvPr>
        </p:nvSpPr>
        <p:spPr/>
        <p:txBody>
          <a:bodyPr vert="horz" lIns="91440" tIns="45720" rIns="91440" bIns="45720" rtlCol="0" anchor="b">
            <a:noAutofit/>
          </a:bodyPr>
          <a:lstStyle/>
          <a:p>
            <a:r>
              <a:rPr lang="en-US" dirty="0">
                <a:solidFill>
                  <a:srgbClr val="3B5B55"/>
                </a:solidFill>
                <a:cs typeface="Arial"/>
              </a:rPr>
              <a:t>Added Sugar Product Based Limits</a:t>
            </a:r>
            <a:br>
              <a:rPr lang="en-US" dirty="0">
                <a:cs typeface="Arial"/>
              </a:rPr>
            </a:br>
            <a:r>
              <a:rPr lang="en-US" dirty="0">
                <a:solidFill>
                  <a:srgbClr val="3B5B55"/>
                </a:solidFill>
                <a:cs typeface="Arial"/>
              </a:rPr>
              <a:t>Effective July 1, 2025 </a:t>
            </a:r>
            <a:endParaRPr lang="en-US" dirty="0">
              <a:solidFill>
                <a:srgbClr val="3B5B55"/>
              </a:solidFill>
            </a:endParaRPr>
          </a:p>
        </p:txBody>
      </p:sp>
      <p:sp>
        <p:nvSpPr>
          <p:cNvPr id="3" name="Content Placeholder 2">
            <a:extLst>
              <a:ext uri="{FF2B5EF4-FFF2-40B4-BE49-F238E27FC236}">
                <a16:creationId xmlns:a16="http://schemas.microsoft.com/office/drawing/2014/main" id="{F5ED80DE-E3A7-4BE9-125A-9A17564A8698}"/>
              </a:ext>
            </a:extLst>
          </p:cNvPr>
          <p:cNvSpPr>
            <a:spLocks noGrp="1"/>
          </p:cNvSpPr>
          <p:nvPr>
            <p:ph idx="1"/>
          </p:nvPr>
        </p:nvSpPr>
        <p:spPr>
          <a:xfrm>
            <a:off x="838200" y="1775992"/>
            <a:ext cx="11194774" cy="4984325"/>
          </a:xfrm>
        </p:spPr>
        <p:txBody>
          <a:bodyPr vert="horz" lIns="91440" tIns="45720" rIns="91440" bIns="45720" rtlCol="0" anchor="t">
            <a:normAutofit/>
          </a:bodyPr>
          <a:lstStyle/>
          <a:p>
            <a:pPr marL="0" indent="0">
              <a:buNone/>
            </a:pPr>
            <a:r>
              <a:rPr lang="en-US" sz="2400" dirty="0">
                <a:solidFill>
                  <a:srgbClr val="000000"/>
                </a:solidFill>
                <a:cs typeface="Arial"/>
              </a:rPr>
              <a:t>Phase 1. New added sugar product-based limits for: </a:t>
            </a:r>
            <a:endParaRPr lang="en-US" dirty="0"/>
          </a:p>
          <a:p>
            <a:pPr marL="800100" indent="-342900"/>
            <a:r>
              <a:rPr lang="en-US" sz="2400" dirty="0">
                <a:solidFill>
                  <a:srgbClr val="000000"/>
                </a:solidFill>
                <a:cs typeface="Arial"/>
              </a:rPr>
              <a:t>Breakfast cereals: No more than 6 grams (g) per dry ounce (oz)</a:t>
            </a:r>
          </a:p>
          <a:p>
            <a:pPr marL="800100" indent="-342900"/>
            <a:r>
              <a:rPr lang="en-US" sz="2400" dirty="0">
                <a:solidFill>
                  <a:srgbClr val="000000"/>
                </a:solidFill>
                <a:cs typeface="Arial"/>
              </a:rPr>
              <a:t>Yogurt: 12 g per 6 oz (2 g per oz)</a:t>
            </a:r>
          </a:p>
          <a:p>
            <a:pPr marL="800100" indent="-342900"/>
            <a:r>
              <a:rPr lang="en-US" sz="2400" dirty="0">
                <a:solidFill>
                  <a:srgbClr val="000000"/>
                </a:solidFill>
                <a:cs typeface="Arial"/>
              </a:rPr>
              <a:t>Flavored milk: </a:t>
            </a:r>
          </a:p>
          <a:p>
            <a:pPr marL="1085850" lvl="2" indent="-342900">
              <a:buFont typeface="Courier New" panose="02070309020205020404" pitchFamily="49" charset="0"/>
              <a:buChar char="o"/>
            </a:pPr>
            <a:r>
              <a:rPr lang="en-US" dirty="0">
                <a:solidFill>
                  <a:srgbClr val="000000"/>
                </a:solidFill>
                <a:cs typeface="Arial"/>
              </a:rPr>
              <a:t>10 g or less per 8 fluid oz </a:t>
            </a:r>
          </a:p>
          <a:p>
            <a:pPr marL="1085850" lvl="2" indent="-342900">
              <a:buFont typeface="Courier New" panose="02070309020205020404" pitchFamily="49" charset="0"/>
              <a:buChar char="o"/>
            </a:pPr>
            <a:r>
              <a:rPr lang="en-US" dirty="0">
                <a:solidFill>
                  <a:srgbClr val="000000"/>
                </a:solidFill>
                <a:cs typeface="Arial"/>
              </a:rPr>
              <a:t>15 g per 12 fluid oz when sold as a competitive food in middle and high schools </a:t>
            </a:r>
          </a:p>
          <a:p>
            <a:pPr marL="0" indent="0">
              <a:buNone/>
            </a:pPr>
            <a:r>
              <a:rPr lang="en-US" sz="2400" dirty="0">
                <a:solidFill>
                  <a:srgbClr val="000000"/>
                </a:solidFill>
                <a:cs typeface="Arial"/>
              </a:rPr>
              <a:t>Phase 2. Overall weekly limits effective July 1, 2027</a:t>
            </a:r>
          </a:p>
          <a:p>
            <a:endParaRPr lang="en-US" dirty="0">
              <a:solidFill>
                <a:srgbClr val="162320"/>
              </a:solidFill>
              <a:cs typeface="Arial"/>
            </a:endParaRPr>
          </a:p>
        </p:txBody>
      </p:sp>
    </p:spTree>
    <p:extLst>
      <p:ext uri="{BB962C8B-B14F-4D97-AF65-F5344CB8AC3E}">
        <p14:creationId xmlns:p14="http://schemas.microsoft.com/office/powerpoint/2010/main" val="366845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F7791-A660-814D-E38F-140254412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773D5-EFC4-6AC8-3E6C-DFCF1BCB934E}"/>
              </a:ext>
            </a:extLst>
          </p:cNvPr>
          <p:cNvSpPr>
            <a:spLocks noGrp="1"/>
          </p:cNvSpPr>
          <p:nvPr>
            <p:ph type="title"/>
          </p:nvPr>
        </p:nvSpPr>
        <p:spPr>
          <a:xfrm>
            <a:off x="652668" y="251791"/>
            <a:ext cx="11353801" cy="1530626"/>
          </a:xfrm>
        </p:spPr>
        <p:txBody>
          <a:bodyPr>
            <a:normAutofit/>
          </a:bodyPr>
          <a:lstStyle/>
          <a:p>
            <a:r>
              <a:rPr lang="en-US" sz="4000" dirty="0">
                <a:solidFill>
                  <a:srgbClr val="3B5B55"/>
                </a:solidFill>
              </a:rPr>
              <a:t>R</a:t>
            </a:r>
            <a:r>
              <a:rPr lang="en-US" dirty="0">
                <a:solidFill>
                  <a:srgbClr val="3B5B55"/>
                </a:solidFill>
              </a:rPr>
              <a:t>egistered</a:t>
            </a:r>
            <a:r>
              <a:rPr lang="en-US" sz="4000" dirty="0">
                <a:solidFill>
                  <a:srgbClr val="3B5B55"/>
                </a:solidFill>
              </a:rPr>
              <a:t> Dietitian Signature Authority for Medical Statements </a:t>
            </a:r>
            <a:r>
              <a:rPr lang="en-US" sz="4000" dirty="0">
                <a:solidFill>
                  <a:srgbClr val="3B5B55"/>
                </a:solidFill>
                <a:cs typeface="Arial"/>
              </a:rPr>
              <a:t>Effective April 1, 2025</a:t>
            </a:r>
            <a:endParaRPr lang="en-US" sz="4000" strike="sngStrike" dirty="0">
              <a:solidFill>
                <a:srgbClr val="3B5B55"/>
              </a:solidFill>
              <a:highlight>
                <a:srgbClr val="00FF00"/>
              </a:highlight>
            </a:endParaRPr>
          </a:p>
        </p:txBody>
      </p:sp>
      <p:sp>
        <p:nvSpPr>
          <p:cNvPr id="3" name="Content Placeholder 2">
            <a:extLst>
              <a:ext uri="{FF2B5EF4-FFF2-40B4-BE49-F238E27FC236}">
                <a16:creationId xmlns:a16="http://schemas.microsoft.com/office/drawing/2014/main" id="{5D009E7D-0F1C-C59F-2825-47C7989A2216}"/>
              </a:ext>
            </a:extLst>
          </p:cNvPr>
          <p:cNvSpPr>
            <a:spLocks noGrp="1"/>
          </p:cNvSpPr>
          <p:nvPr>
            <p:ph idx="1"/>
          </p:nvPr>
        </p:nvSpPr>
        <p:spPr>
          <a:xfrm>
            <a:off x="779317" y="1782417"/>
            <a:ext cx="10760015" cy="4096011"/>
          </a:xfrm>
        </p:spPr>
        <p:txBody>
          <a:bodyPr vert="horz" lIns="91440" tIns="45720" rIns="91440" bIns="45720" rtlCol="0" anchor="t">
            <a:normAutofit fontScale="92500" lnSpcReduction="20000"/>
          </a:bodyPr>
          <a:lstStyle/>
          <a:p>
            <a:pPr>
              <a:lnSpc>
                <a:spcPct val="110000"/>
              </a:lnSpc>
              <a:spcBef>
                <a:spcPts val="1200"/>
              </a:spcBef>
              <a:spcAft>
                <a:spcPts val="1200"/>
              </a:spcAft>
            </a:pPr>
            <a:r>
              <a:rPr lang="en-US" sz="2600" dirty="0">
                <a:solidFill>
                  <a:srgbClr val="000000"/>
                </a:solidFill>
              </a:rPr>
              <a:t>By July 1, 2025, the final rule notes in part, that school food authorities (SFA) must also accept a medical statement signed by a registered dietitian (RD). </a:t>
            </a:r>
            <a:endParaRPr lang="en-US" sz="2600" dirty="0">
              <a:solidFill>
                <a:srgbClr val="000000"/>
              </a:solidFill>
              <a:cs typeface="Arial"/>
            </a:endParaRPr>
          </a:p>
          <a:p>
            <a:pPr>
              <a:lnSpc>
                <a:spcPct val="110000"/>
              </a:lnSpc>
              <a:spcBef>
                <a:spcPts val="1200"/>
              </a:spcBef>
              <a:spcAft>
                <a:spcPts val="1200"/>
              </a:spcAft>
            </a:pPr>
            <a:r>
              <a:rPr lang="en-US" sz="2600" dirty="0">
                <a:solidFill>
                  <a:srgbClr val="000000"/>
                </a:solidFill>
                <a:effectLst/>
                <a:ea typeface="Aptos" panose="020B0004020202020204" pitchFamily="34" charset="0"/>
                <a:cs typeface="Aptos" panose="020B0004020202020204" pitchFamily="34" charset="0"/>
              </a:rPr>
              <a:t>In California</a:t>
            </a:r>
            <a:r>
              <a:rPr lang="en-US" sz="2600" dirty="0">
                <a:solidFill>
                  <a:srgbClr val="000000"/>
                </a:solidFill>
                <a:ea typeface="Aptos" panose="020B0004020202020204" pitchFamily="34" charset="0"/>
                <a:cs typeface="Aptos" panose="020B0004020202020204" pitchFamily="34" charset="0"/>
              </a:rPr>
              <a:t>,</a:t>
            </a:r>
            <a:r>
              <a:rPr lang="en-US" sz="2600" dirty="0">
                <a:solidFill>
                  <a:srgbClr val="000000"/>
                </a:solidFill>
                <a:effectLst/>
                <a:ea typeface="Aptos" panose="020B0004020202020204" pitchFamily="34" charset="0"/>
                <a:cs typeface="Aptos" panose="020B0004020202020204" pitchFamily="34" charset="0"/>
              </a:rPr>
              <a:t> this provision </a:t>
            </a:r>
            <a:r>
              <a:rPr lang="en-US" sz="2600" dirty="0">
                <a:solidFill>
                  <a:srgbClr val="000000"/>
                </a:solidFill>
                <a:ea typeface="Aptos" panose="020B0004020202020204" pitchFamily="34" charset="0"/>
                <a:cs typeface="Aptos" panose="020B0004020202020204" pitchFamily="34" charset="0"/>
              </a:rPr>
              <a:t>became effective April 1, 2025</a:t>
            </a:r>
            <a:r>
              <a:rPr lang="en-US" sz="2600" dirty="0">
                <a:solidFill>
                  <a:srgbClr val="000000"/>
                </a:solidFill>
                <a:effectLst/>
                <a:ea typeface="Aptos" panose="020B0004020202020204" pitchFamily="34" charset="0"/>
                <a:cs typeface="Aptos" panose="020B0004020202020204" pitchFamily="34" charset="0"/>
              </a:rPr>
              <a:t>. </a:t>
            </a:r>
            <a:endParaRPr lang="en-US" sz="2600" dirty="0">
              <a:solidFill>
                <a:srgbClr val="000000"/>
              </a:solidFill>
              <a:cs typeface="Arial"/>
            </a:endParaRPr>
          </a:p>
          <a:p>
            <a:pPr>
              <a:lnSpc>
                <a:spcPct val="110000"/>
              </a:lnSpc>
              <a:spcBef>
                <a:spcPts val="1200"/>
              </a:spcBef>
              <a:spcAft>
                <a:spcPts val="1200"/>
              </a:spcAft>
            </a:pPr>
            <a:r>
              <a:rPr lang="en-US" sz="2600" dirty="0">
                <a:solidFill>
                  <a:srgbClr val="000000"/>
                </a:solidFill>
                <a:ea typeface="Times New Roman" panose="02020603050405020304" pitchFamily="18" charset="0"/>
                <a:cs typeface="Aptos" panose="020B0004020202020204" pitchFamily="34" charset="0"/>
              </a:rPr>
              <a:t>T</a:t>
            </a:r>
            <a:r>
              <a:rPr lang="en-US" sz="2600" dirty="0">
                <a:solidFill>
                  <a:srgbClr val="000000"/>
                </a:solidFill>
                <a:effectLst/>
                <a:ea typeface="Times New Roman" panose="02020603050405020304" pitchFamily="18" charset="0"/>
                <a:cs typeface="Aptos" panose="020B0004020202020204" pitchFamily="34" charset="0"/>
              </a:rPr>
              <a:t>he CDE also permits the following state licensed healthcare professionals to complete and sign a written medical statement for disability accommodations in the CNPs: licensed physicians, physician assistants, or nurse practitioners.</a:t>
            </a:r>
          </a:p>
          <a:p>
            <a:pPr marL="0" indent="0" algn="r">
              <a:lnSpc>
                <a:spcPct val="110000"/>
              </a:lnSpc>
              <a:spcBef>
                <a:spcPts val="1200"/>
              </a:spcBef>
              <a:spcAft>
                <a:spcPts val="1200"/>
              </a:spcAft>
              <a:buNone/>
            </a:pPr>
            <a:r>
              <a:rPr lang="en-US" sz="2600" dirty="0">
                <a:solidFill>
                  <a:srgbClr val="000000"/>
                </a:solidFill>
                <a:cs typeface="Arial"/>
              </a:rPr>
              <a:t>Title </a:t>
            </a:r>
            <a:r>
              <a:rPr lang="nn-NO" sz="2600" dirty="0">
                <a:solidFill>
                  <a:srgbClr val="000000"/>
                </a:solidFill>
                <a:latin typeface="Arial"/>
                <a:cs typeface="Arial"/>
              </a:rPr>
              <a:t>7 </a:t>
            </a:r>
            <a:r>
              <a:rPr lang="en-US" sz="2600" i="1" dirty="0">
                <a:solidFill>
                  <a:srgbClr val="000000"/>
                </a:solidFill>
                <a:cs typeface="Arial"/>
              </a:rPr>
              <a:t>Code of Federal Regulations </a:t>
            </a:r>
            <a:r>
              <a:rPr lang="en-US" sz="2600" dirty="0">
                <a:solidFill>
                  <a:srgbClr val="000000"/>
                </a:solidFill>
                <a:cs typeface="Arial"/>
              </a:rPr>
              <a:t>(</a:t>
            </a:r>
            <a:r>
              <a:rPr lang="nn-NO" sz="2600" i="1" dirty="0">
                <a:solidFill>
                  <a:srgbClr val="000000"/>
                </a:solidFill>
                <a:latin typeface="Arial"/>
                <a:cs typeface="Arial"/>
              </a:rPr>
              <a:t>CFR)</a:t>
            </a:r>
            <a:r>
              <a:rPr lang="nn-NO" sz="2600" dirty="0">
                <a:solidFill>
                  <a:srgbClr val="000000"/>
                </a:solidFill>
                <a:latin typeface="Arial"/>
                <a:cs typeface="Arial"/>
              </a:rPr>
              <a:t> Section 210.10(m)(1)(i)</a:t>
            </a:r>
            <a:endParaRPr lang="en-US" sz="2600" dirty="0">
              <a:latin typeface="Arial"/>
              <a:cs typeface="Arial"/>
            </a:endParaRPr>
          </a:p>
        </p:txBody>
      </p:sp>
    </p:spTree>
    <p:extLst>
      <p:ext uri="{BB962C8B-B14F-4D97-AF65-F5344CB8AC3E}">
        <p14:creationId xmlns:p14="http://schemas.microsoft.com/office/powerpoint/2010/main" val="1071774087"/>
      </p:ext>
    </p:extLst>
  </p:cSld>
  <p:clrMapOvr>
    <a:masterClrMapping/>
  </p:clrMapOvr>
  <mc:AlternateContent xmlns:mc="http://schemas.openxmlformats.org/markup-compatibility/2006" xmlns:p14="http://schemas.microsoft.com/office/powerpoint/2010/main">
    <mc:Choice Requires="p14">
      <p:transition spd="slow" p14:dur="2000" advTm="31099"/>
    </mc:Choice>
    <mc:Fallback xmlns="">
      <p:transition spd="slow" advTm="31099"/>
    </mc:Fallback>
  </mc:AlternateContent>
</p:sld>
</file>

<file path=ppt/theme/theme1.xml><?xml version="1.0" encoding="utf-8"?>
<a:theme xmlns:a="http://schemas.openxmlformats.org/drawingml/2006/main" name="Official NSD PowerPoint Template">
  <a:themeElements>
    <a:clrScheme name="Custom 1">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NSD Regula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SD Elements">
  <a:themeElements>
    <a:clrScheme name="NSD Color Palette">
      <a:dk1>
        <a:srgbClr val="2D4641"/>
      </a:dk1>
      <a:lt1>
        <a:srgbClr val="EFEEE7"/>
      </a:lt1>
      <a:dk2>
        <a:srgbClr val="BF2232"/>
      </a:dk2>
      <a:lt2>
        <a:srgbClr val="EFEEE7"/>
      </a:lt2>
      <a:accent1>
        <a:srgbClr val="2D4641"/>
      </a:accent1>
      <a:accent2>
        <a:srgbClr val="DE7127"/>
      </a:accent2>
      <a:accent3>
        <a:srgbClr val="E83137"/>
      </a:accent3>
      <a:accent4>
        <a:srgbClr val="8DC23F"/>
      </a:accent4>
      <a:accent5>
        <a:srgbClr val="82993B"/>
      </a:accent5>
      <a:accent6>
        <a:srgbClr val="F29521"/>
      </a:accent6>
      <a:hlink>
        <a:srgbClr val="0563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4736a4b-8644-46a4-997c-74e935c07282}" enabled="0" method="" siteId="{c4736a4b-8644-46a4-997c-74e935c07282}" removed="1"/>
</clbl:labelList>
</file>

<file path=docProps/app.xml><?xml version="1.0" encoding="utf-8"?>
<Properties xmlns="http://schemas.openxmlformats.org/officeDocument/2006/extended-properties" xmlns:vt="http://schemas.openxmlformats.org/officeDocument/2006/docPropsVTypes">
  <Template/>
  <TotalTime>0</TotalTime>
  <Words>3275</Words>
  <Application>Microsoft Office PowerPoint</Application>
  <PresentationFormat>Widescreen</PresentationFormat>
  <Paragraphs>363</Paragraphs>
  <Slides>54</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Aptos</vt:lpstr>
      <vt:lpstr>Arial</vt:lpstr>
      <vt:lpstr>Arial Bold</vt:lpstr>
      <vt:lpstr>Arial,Sans-Serif</vt:lpstr>
      <vt:lpstr>Calibri</vt:lpstr>
      <vt:lpstr>Courier New</vt:lpstr>
      <vt:lpstr>Times New Roman</vt:lpstr>
      <vt:lpstr>Verdana</vt:lpstr>
      <vt:lpstr>Official NSD PowerPoint Template</vt:lpstr>
      <vt:lpstr>NSD Elements</vt:lpstr>
      <vt:lpstr>Tuesday @ 2 School Nutrition  Town Hall</vt:lpstr>
      <vt:lpstr>Town Hall at a Glance</vt:lpstr>
      <vt:lpstr>District Spotlights</vt:lpstr>
      <vt:lpstr>District Spotlight: Summer Meals Kick-Off</vt:lpstr>
      <vt:lpstr>Federal Updates</vt:lpstr>
      <vt:lpstr>Reminder: Crediting Fruits and Vegetables at Breakfast</vt:lpstr>
      <vt:lpstr>Reminder: Updated  Child Nutrition Program (CNP)  Requirements</vt:lpstr>
      <vt:lpstr>Added Sugar Product Based Limits Effective July 1, 2025 </vt:lpstr>
      <vt:lpstr>Registered Dietitian Signature Authority for Medical Statements Effective April 1, 2025</vt:lpstr>
      <vt:lpstr>Updates to National School Lunch Program (NSLP) Afterschool Snacks  Effective July 1, 2025 (1)</vt:lpstr>
      <vt:lpstr>Updates to NSLP Afterschool Snacks Effective July 1, 2025 (2)</vt:lpstr>
      <vt:lpstr>Updates to Competitive Beverage Requirements  Effective July 1, 2025</vt:lpstr>
      <vt:lpstr>Buy American New Threshold Effective July 1, 2025</vt:lpstr>
      <vt:lpstr>Poultry and Seafood Products from the People’s Republic of China</vt:lpstr>
      <vt:lpstr>State Updates</vt:lpstr>
      <vt:lpstr>2025–26 Local Agency Procurement Review - Schedule Released</vt:lpstr>
      <vt:lpstr>Guidance for Accepting Processed Product Documentation for Meal Pattern Requirements  SNP-08-2025; SFSP-08-2025; FDP-08-2025</vt:lpstr>
      <vt:lpstr>SY 2025–26 Annual Updates</vt:lpstr>
      <vt:lpstr>Summer Meal Program Reminders</vt:lpstr>
      <vt:lpstr>Find a Summer Meals Site Near You!</vt:lpstr>
      <vt:lpstr> Survey: Achieving Higher Standards for Healthy School Meals (1)</vt:lpstr>
      <vt:lpstr> Survey: Achieving Higher Standards for Healthy School Meals (2)</vt:lpstr>
      <vt:lpstr>Survey: Achieving Higher Standards for Healthy School Meals (3)</vt:lpstr>
      <vt:lpstr>Survey: Achieving Higher Standards for Healthy School Meals (4)</vt:lpstr>
      <vt:lpstr>Adequate Time to Eat Fact Sheet</vt:lpstr>
      <vt:lpstr>Access the Adequate Time to Eat Fact Sheet</vt:lpstr>
      <vt:lpstr>SUN Bucks 2025</vt:lpstr>
      <vt:lpstr>Eligibility ABCs</vt:lpstr>
      <vt:lpstr>Universal Benefits Application (UBA) (1)</vt:lpstr>
      <vt:lpstr>Universal Benefits Application (2)</vt:lpstr>
      <vt:lpstr>Online UBA Collection</vt:lpstr>
      <vt:lpstr>SUN Bucks 2025 Funding for LEAs (1)</vt:lpstr>
      <vt:lpstr>SUN Bucks 2025 Funding for LEAs (2)</vt:lpstr>
      <vt:lpstr>SUN Bucks 2025 Funding for LEAs (3)</vt:lpstr>
      <vt:lpstr>SUN Bucks 2025 Data Collection</vt:lpstr>
      <vt:lpstr>Operational Reminders</vt:lpstr>
      <vt:lpstr>Test Your Knowledge</vt:lpstr>
      <vt:lpstr>Test Your Knowledge: Answer</vt:lpstr>
      <vt:lpstr>Important Operational Dates:  Next 30-90 Days (1)</vt:lpstr>
      <vt:lpstr>Important Operational Dates:  Next 30-90 Days (2)</vt:lpstr>
      <vt:lpstr>Apportionment Reporting-Reminder</vt:lpstr>
      <vt:lpstr>Resources and Other Announcements</vt:lpstr>
      <vt:lpstr>Farm to Summer Celebration Week </vt:lpstr>
      <vt:lpstr>2024 Farm to Summer  Celebration Week-Winners (1)</vt:lpstr>
      <vt:lpstr>2024 Farm to Summer Celebration Week-Winners (2)</vt:lpstr>
      <vt:lpstr> 2025 Farm to Summer Celebration Week</vt:lpstr>
      <vt:lpstr>School Food Marketing Focus Group</vt:lpstr>
      <vt:lpstr>UPDATE: Culinary Arts Trainings </vt:lpstr>
      <vt:lpstr>NSD Learning Site: Account Setup Reminder!</vt:lpstr>
      <vt:lpstr>Tuesday @ 2 Town Hall Schedule Held on the fourth Tuesday of the month</vt:lpstr>
      <vt:lpstr>Professional Standards Crediting Information</vt:lpstr>
      <vt:lpstr>Full Text Description For SUN Bucks Eligibility Image (1)</vt:lpstr>
      <vt:lpstr>Full Text Description For SUN Bucks Eligibility Image (2)</vt:lpstr>
      <vt:lpstr>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24, 2025 Tuesday @ 2 Town Hall Slides - Nutrition (CA Dept of Education)</dc:title>
  <dc:subject>The Power Point includes district spotlights and state and federal school nutrition program updates presented during the 6/24/25 Town Hall.</dc:subject>
  <dc:creator/>
  <cp:lastModifiedBy/>
  <cp:revision>1</cp:revision>
  <dcterms:created xsi:type="dcterms:W3CDTF">2025-07-17T20:17:59Z</dcterms:created>
  <dcterms:modified xsi:type="dcterms:W3CDTF">2025-08-12T19:14:45Z</dcterms:modified>
</cp:coreProperties>
</file>