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66" r:id="rId2"/>
    <p:sldMasterId id="2147483688" r:id="rId3"/>
  </p:sldMasterIdLst>
  <p:notesMasterIdLst>
    <p:notesMasterId r:id="rId55"/>
  </p:notesMasterIdLst>
  <p:sldIdLst>
    <p:sldId id="1167" r:id="rId4"/>
    <p:sldId id="266" r:id="rId5"/>
    <p:sldId id="267" r:id="rId6"/>
    <p:sldId id="1132" r:id="rId7"/>
    <p:sldId id="1166" r:id="rId8"/>
    <p:sldId id="1096" r:id="rId9"/>
    <p:sldId id="285" r:id="rId10"/>
    <p:sldId id="1159" r:id="rId11"/>
    <p:sldId id="1156" r:id="rId12"/>
    <p:sldId id="1139" r:id="rId13"/>
    <p:sldId id="273" r:id="rId14"/>
    <p:sldId id="1092" r:id="rId15"/>
    <p:sldId id="1116" r:id="rId16"/>
    <p:sldId id="1084" r:id="rId17"/>
    <p:sldId id="1131" r:id="rId18"/>
    <p:sldId id="1094" r:id="rId19"/>
    <p:sldId id="1162" r:id="rId20"/>
    <p:sldId id="284" r:id="rId21"/>
    <p:sldId id="1119" r:id="rId22"/>
    <p:sldId id="1151" r:id="rId23"/>
    <p:sldId id="1136" r:id="rId24"/>
    <p:sldId id="1118" r:id="rId25"/>
    <p:sldId id="1106" r:id="rId26"/>
    <p:sldId id="1109" r:id="rId27"/>
    <p:sldId id="1110" r:id="rId28"/>
    <p:sldId id="1143" r:id="rId29"/>
    <p:sldId id="275" r:id="rId30"/>
    <p:sldId id="1097" r:id="rId31"/>
    <p:sldId id="1098" r:id="rId32"/>
    <p:sldId id="1104" r:id="rId33"/>
    <p:sldId id="276" r:id="rId34"/>
    <p:sldId id="1105" r:id="rId35"/>
    <p:sldId id="1103" r:id="rId36"/>
    <p:sldId id="277" r:id="rId37"/>
    <p:sldId id="1168" r:id="rId38"/>
    <p:sldId id="269" r:id="rId39"/>
    <p:sldId id="1163" r:id="rId40"/>
    <p:sldId id="1142" r:id="rId41"/>
    <p:sldId id="1149" r:id="rId42"/>
    <p:sldId id="1086" r:id="rId43"/>
    <p:sldId id="1112" r:id="rId44"/>
    <p:sldId id="1113" r:id="rId45"/>
    <p:sldId id="1115" r:id="rId46"/>
    <p:sldId id="1144" r:id="rId47"/>
    <p:sldId id="1117" r:id="rId48"/>
    <p:sldId id="1135" r:id="rId49"/>
    <p:sldId id="1157" r:id="rId50"/>
    <p:sldId id="1134" r:id="rId51"/>
    <p:sldId id="278" r:id="rId52"/>
    <p:sldId id="281" r:id="rId53"/>
    <p:sldId id="257" r:id="rId54"/>
  </p:sldIdLst>
  <p:sldSz cx="12192000" cy="6858000"/>
  <p:notesSz cx="6858000" cy="9144000"/>
  <p:embeddedFontLst>
    <p:embeddedFont>
      <p:font typeface="Arial Bold" panose="020B0704020202020204" pitchFamily="34" charset="0"/>
      <p:bold r:id="rId56"/>
    </p:embeddedFont>
    <p:embeddedFont>
      <p:font typeface="Verdana" panose="020B0604030504040204" pitchFamily="34"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563C1"/>
    <a:srgbClr val="2D4641"/>
    <a:srgbClr val="0653C1"/>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25" autoAdjust="0"/>
    <p:restoredTop sz="94660"/>
  </p:normalViewPr>
  <p:slideViewPr>
    <p:cSldViewPr snapToGrid="0">
      <p:cViewPr varScale="1">
        <p:scale>
          <a:sx n="56" d="100"/>
          <a:sy n="56" d="100"/>
        </p:scale>
        <p:origin x="4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2.fntdata"/><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5.fntdata"/><Relationship Id="rId65"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1.fntdata"/><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3DDEF-B8FA-463A-BA6B-0E7771E61A86}" type="datetimeFigureOut">
              <a:rPr lang="en-US" smtClean="0"/>
              <a:t>6/18/2025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48297-902D-45B6-AE44-B3C4D1A23CC5}" type="slidenum">
              <a:rPr lang="en-US" smtClean="0"/>
              <a:t>‹#›</a:t>
            </a:fld>
            <a:endParaRPr lang="en-US" dirty="0"/>
          </a:p>
        </p:txBody>
      </p:sp>
    </p:spTree>
    <p:extLst>
      <p:ext uri="{BB962C8B-B14F-4D97-AF65-F5344CB8AC3E}">
        <p14:creationId xmlns:p14="http://schemas.microsoft.com/office/powerpoint/2010/main" val="122044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F6EA2-04EB-470C-ADD7-57006A003F47}" type="slidenum">
              <a:rPr lang="en-US" smtClean="0"/>
              <a:t>2</a:t>
            </a:fld>
            <a:endParaRPr lang="en-US" dirty="0"/>
          </a:p>
        </p:txBody>
      </p:sp>
    </p:spTree>
    <p:extLst>
      <p:ext uri="{BB962C8B-B14F-4D97-AF65-F5344CB8AC3E}">
        <p14:creationId xmlns:p14="http://schemas.microsoft.com/office/powerpoint/2010/main" val="3504941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F6EA2-04EB-470C-ADD7-57006A003F47}" type="slidenum">
              <a:rPr lang="en-US" smtClean="0"/>
              <a:t>13</a:t>
            </a:fld>
            <a:endParaRPr lang="en-US" dirty="0"/>
          </a:p>
        </p:txBody>
      </p:sp>
    </p:spTree>
    <p:extLst>
      <p:ext uri="{BB962C8B-B14F-4D97-AF65-F5344CB8AC3E}">
        <p14:creationId xmlns:p14="http://schemas.microsoft.com/office/powerpoint/2010/main" val="2521041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F6EA2-04EB-470C-ADD7-57006A003F47}" type="slidenum">
              <a:rPr lang="en-US" smtClean="0"/>
              <a:t>14</a:t>
            </a:fld>
            <a:endParaRPr lang="en-US" dirty="0"/>
          </a:p>
        </p:txBody>
      </p:sp>
    </p:spTree>
    <p:extLst>
      <p:ext uri="{BB962C8B-B14F-4D97-AF65-F5344CB8AC3E}">
        <p14:creationId xmlns:p14="http://schemas.microsoft.com/office/powerpoint/2010/main" val="1375473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ED464-50AF-1294-E0BF-05AC5DF839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CCCA7-180F-72B8-2B0C-B1B504FE1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44F22-8582-DB01-29DA-C316F316EB1A}"/>
              </a:ext>
            </a:extLst>
          </p:cNvPr>
          <p:cNvSpPr>
            <a:spLocks noGrp="1"/>
          </p:cNvSpPr>
          <p:nvPr>
            <p:ph type="body" idx="1"/>
          </p:nvPr>
        </p:nvSpPr>
        <p:spPr/>
        <p:txBody>
          <a:bodyPr/>
          <a:lstStyle/>
          <a:p>
            <a:pPr marL="171450" indent="-171450">
              <a:spcBef>
                <a:spcPts val="800"/>
              </a:spcBef>
              <a:spcAft>
                <a:spcPts val="800"/>
              </a:spcAft>
              <a:buFont typeface="Arial"/>
              <a:buChar char="•"/>
            </a:pPr>
            <a:endParaRPr lang="en-US" dirty="0"/>
          </a:p>
        </p:txBody>
      </p:sp>
      <p:sp>
        <p:nvSpPr>
          <p:cNvPr id="4" name="Slide Number Placeholder 3">
            <a:extLst>
              <a:ext uri="{FF2B5EF4-FFF2-40B4-BE49-F238E27FC236}">
                <a16:creationId xmlns:a16="http://schemas.microsoft.com/office/drawing/2014/main" id="{26F70EA6-2940-F95E-844C-FF302AD846B0}"/>
              </a:ext>
            </a:extLst>
          </p:cNvPr>
          <p:cNvSpPr>
            <a:spLocks noGrp="1"/>
          </p:cNvSpPr>
          <p:nvPr>
            <p:ph type="sldNum" sz="quarter" idx="5"/>
          </p:nvPr>
        </p:nvSpPr>
        <p:spPr/>
        <p:txBody>
          <a:bodyPr/>
          <a:lstStyle/>
          <a:p>
            <a:fld id="{3EC48297-902D-45B6-AE44-B3C4D1A23CC5}" type="slidenum">
              <a:rPr lang="en-US" smtClean="0"/>
              <a:t>15</a:t>
            </a:fld>
            <a:endParaRPr lang="en-US" dirty="0"/>
          </a:p>
        </p:txBody>
      </p:sp>
    </p:spTree>
    <p:extLst>
      <p:ext uri="{BB962C8B-B14F-4D97-AF65-F5344CB8AC3E}">
        <p14:creationId xmlns:p14="http://schemas.microsoft.com/office/powerpoint/2010/main" val="1669649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16</a:t>
            </a:fld>
            <a:endParaRPr lang="en-US" dirty="0"/>
          </a:p>
        </p:txBody>
      </p:sp>
    </p:spTree>
    <p:extLst>
      <p:ext uri="{BB962C8B-B14F-4D97-AF65-F5344CB8AC3E}">
        <p14:creationId xmlns:p14="http://schemas.microsoft.com/office/powerpoint/2010/main" val="2362760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89F6EA2-04EB-470C-ADD7-57006A003F47}" type="slidenum">
              <a:rPr lang="en-US" smtClean="0"/>
              <a:t>18</a:t>
            </a:fld>
            <a:endParaRPr lang="en-US" dirty="0"/>
          </a:p>
        </p:txBody>
      </p:sp>
    </p:spTree>
    <p:extLst>
      <p:ext uri="{BB962C8B-B14F-4D97-AF65-F5344CB8AC3E}">
        <p14:creationId xmlns:p14="http://schemas.microsoft.com/office/powerpoint/2010/main" val="786594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C9240-96EE-6AFE-8732-6AC19A09D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5FEDC-07B8-42FD-E1C6-CB4FB750E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AE5D4-853B-F927-1589-29C89C6A1F68}"/>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113877B1-C9A1-8101-C522-EA71BE655F80}"/>
              </a:ext>
            </a:extLst>
          </p:cNvPr>
          <p:cNvSpPr>
            <a:spLocks noGrp="1"/>
          </p:cNvSpPr>
          <p:nvPr>
            <p:ph type="sldNum" sz="quarter" idx="5"/>
          </p:nvPr>
        </p:nvSpPr>
        <p:spPr/>
        <p:txBody>
          <a:bodyPr/>
          <a:lstStyle/>
          <a:p>
            <a:fld id="{C89F6EA2-04EB-470C-ADD7-57006A003F47}" type="slidenum">
              <a:rPr lang="en-US" smtClean="0"/>
              <a:t>19</a:t>
            </a:fld>
            <a:endParaRPr lang="en-US" dirty="0"/>
          </a:p>
        </p:txBody>
      </p:sp>
    </p:spTree>
    <p:extLst>
      <p:ext uri="{BB962C8B-B14F-4D97-AF65-F5344CB8AC3E}">
        <p14:creationId xmlns:p14="http://schemas.microsoft.com/office/powerpoint/2010/main" val="323082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A41E0-2DE8-86F0-A0D5-5DECF8F26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AABB8-1F48-D978-67D4-4B23C61A1D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C3037-5657-78F4-8F69-6D19199E0F0E}"/>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89D528D2-DD0C-EC76-6E69-3070DDEAF5BB}"/>
              </a:ext>
            </a:extLst>
          </p:cNvPr>
          <p:cNvSpPr>
            <a:spLocks noGrp="1"/>
          </p:cNvSpPr>
          <p:nvPr>
            <p:ph type="sldNum" sz="quarter" idx="5"/>
          </p:nvPr>
        </p:nvSpPr>
        <p:spPr/>
        <p:txBody>
          <a:bodyPr/>
          <a:lstStyle/>
          <a:p>
            <a:fld id="{C89F6EA2-04EB-470C-ADD7-57006A003F47}" type="slidenum">
              <a:rPr lang="en-US" smtClean="0"/>
              <a:t>20</a:t>
            </a:fld>
            <a:endParaRPr lang="en-US" dirty="0"/>
          </a:p>
        </p:txBody>
      </p:sp>
    </p:spTree>
    <p:extLst>
      <p:ext uri="{BB962C8B-B14F-4D97-AF65-F5344CB8AC3E}">
        <p14:creationId xmlns:p14="http://schemas.microsoft.com/office/powerpoint/2010/main" val="3515899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A7D78-5269-531C-3DE9-6E825094F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ADC29A-35E1-7832-A0C3-99F5BEC02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36DBC-31FC-3EF2-646E-D9E0F5065A43}"/>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02791A78-71A6-B1DF-A84A-01E89DE6FF2F}"/>
              </a:ext>
            </a:extLst>
          </p:cNvPr>
          <p:cNvSpPr>
            <a:spLocks noGrp="1"/>
          </p:cNvSpPr>
          <p:nvPr>
            <p:ph type="sldNum" sz="quarter" idx="5"/>
          </p:nvPr>
        </p:nvSpPr>
        <p:spPr/>
        <p:txBody>
          <a:bodyPr/>
          <a:lstStyle/>
          <a:p>
            <a:fld id="{C89F6EA2-04EB-470C-ADD7-57006A003F47}" type="slidenum">
              <a:rPr lang="en-US" smtClean="0"/>
              <a:t>21</a:t>
            </a:fld>
            <a:endParaRPr lang="en-US" dirty="0"/>
          </a:p>
        </p:txBody>
      </p:sp>
    </p:spTree>
    <p:extLst>
      <p:ext uri="{BB962C8B-B14F-4D97-AF65-F5344CB8AC3E}">
        <p14:creationId xmlns:p14="http://schemas.microsoft.com/office/powerpoint/2010/main" val="1973503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0C167-EE72-E239-EA15-42830BD47C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5C5E0-F6AD-EA6F-F6E3-3DF73C8CC2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C83973-A404-C3C2-A87C-80EC2B9C395A}"/>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D63A95C8-6970-6BC2-BD59-CD6E67455E99}"/>
              </a:ext>
            </a:extLst>
          </p:cNvPr>
          <p:cNvSpPr>
            <a:spLocks noGrp="1"/>
          </p:cNvSpPr>
          <p:nvPr>
            <p:ph type="sldNum" sz="quarter" idx="5"/>
          </p:nvPr>
        </p:nvSpPr>
        <p:spPr/>
        <p:txBody>
          <a:bodyPr/>
          <a:lstStyle/>
          <a:p>
            <a:fld id="{C89F6EA2-04EB-470C-ADD7-57006A003F47}" type="slidenum">
              <a:rPr lang="en-US" smtClean="0"/>
              <a:t>22</a:t>
            </a:fld>
            <a:endParaRPr lang="en-US" dirty="0"/>
          </a:p>
        </p:txBody>
      </p:sp>
    </p:spTree>
    <p:extLst>
      <p:ext uri="{BB962C8B-B14F-4D97-AF65-F5344CB8AC3E}">
        <p14:creationId xmlns:p14="http://schemas.microsoft.com/office/powerpoint/2010/main" val="2476309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F6A7D-9FBF-4C44-D822-FEC528906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2FFCE-4F6D-3D41-234A-92D61EF660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5BE73-2AEB-0D05-15BA-A379BD96A258}"/>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4659AC1C-31F0-1A53-925D-70C0F1697423}"/>
              </a:ext>
            </a:extLst>
          </p:cNvPr>
          <p:cNvSpPr>
            <a:spLocks noGrp="1"/>
          </p:cNvSpPr>
          <p:nvPr>
            <p:ph type="sldNum" sz="quarter" idx="5"/>
          </p:nvPr>
        </p:nvSpPr>
        <p:spPr/>
        <p:txBody>
          <a:bodyPr/>
          <a:lstStyle/>
          <a:p>
            <a:fld id="{C89F6EA2-04EB-470C-ADD7-57006A003F47}" type="slidenum">
              <a:rPr lang="en-US" smtClean="0"/>
              <a:t>23</a:t>
            </a:fld>
            <a:endParaRPr lang="en-US" dirty="0"/>
          </a:p>
        </p:txBody>
      </p:sp>
    </p:spTree>
    <p:extLst>
      <p:ext uri="{BB962C8B-B14F-4D97-AF65-F5344CB8AC3E}">
        <p14:creationId xmlns:p14="http://schemas.microsoft.com/office/powerpoint/2010/main" val="1154077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ptos"/>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4</a:t>
            </a:fld>
            <a:endParaRPr lang="en-US" dirty="0"/>
          </a:p>
        </p:txBody>
      </p:sp>
    </p:spTree>
    <p:extLst>
      <p:ext uri="{BB962C8B-B14F-4D97-AF65-F5344CB8AC3E}">
        <p14:creationId xmlns:p14="http://schemas.microsoft.com/office/powerpoint/2010/main" val="739972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DDD55-BB0E-71BE-28B7-78CD3051E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0F1D3-5473-4DEA-903E-8FB2E6D7BC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4C2F38-3C0D-3A3E-D7E2-CB5F4E32BA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3B01AD-14AA-8FCC-1062-96798EC21207}"/>
              </a:ext>
            </a:extLst>
          </p:cNvPr>
          <p:cNvSpPr>
            <a:spLocks noGrp="1"/>
          </p:cNvSpPr>
          <p:nvPr>
            <p:ph type="sldNum" sz="quarter" idx="5"/>
          </p:nvPr>
        </p:nvSpPr>
        <p:spPr/>
        <p:txBody>
          <a:bodyPr/>
          <a:lstStyle/>
          <a:p>
            <a:fld id="{C89F6EA2-04EB-470C-ADD7-57006A003F47}" type="slidenum">
              <a:rPr lang="en-US" smtClean="0"/>
              <a:t>24</a:t>
            </a:fld>
            <a:endParaRPr lang="en-US" dirty="0"/>
          </a:p>
        </p:txBody>
      </p:sp>
    </p:spTree>
    <p:extLst>
      <p:ext uri="{BB962C8B-B14F-4D97-AF65-F5344CB8AC3E}">
        <p14:creationId xmlns:p14="http://schemas.microsoft.com/office/powerpoint/2010/main" val="3811427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04D14-1C06-633A-59E9-B64567D086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BAA99D-9CA9-188B-1477-7B72864450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7BD9CF-13AE-753F-085E-035974EB3451}"/>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FEB57F51-43EE-F8F3-1FEF-87F71569603E}"/>
              </a:ext>
            </a:extLst>
          </p:cNvPr>
          <p:cNvSpPr>
            <a:spLocks noGrp="1"/>
          </p:cNvSpPr>
          <p:nvPr>
            <p:ph type="sldNum" sz="quarter" idx="5"/>
          </p:nvPr>
        </p:nvSpPr>
        <p:spPr/>
        <p:txBody>
          <a:bodyPr/>
          <a:lstStyle/>
          <a:p>
            <a:fld id="{C89F6EA2-04EB-470C-ADD7-57006A003F47}" type="slidenum">
              <a:rPr lang="en-US" smtClean="0"/>
              <a:t>25</a:t>
            </a:fld>
            <a:endParaRPr lang="en-US" dirty="0"/>
          </a:p>
        </p:txBody>
      </p:sp>
    </p:spTree>
    <p:extLst>
      <p:ext uri="{BB962C8B-B14F-4D97-AF65-F5344CB8AC3E}">
        <p14:creationId xmlns:p14="http://schemas.microsoft.com/office/powerpoint/2010/main" val="2120002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E73C8-3636-995D-765E-4447B457A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1B4DB-BD94-2114-DC23-19C14D1C23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52898-8E16-E375-9AD1-01B8CB451059}"/>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AB707120-85B8-D29D-49D4-7FA1E30E1373}"/>
              </a:ext>
            </a:extLst>
          </p:cNvPr>
          <p:cNvSpPr>
            <a:spLocks noGrp="1"/>
          </p:cNvSpPr>
          <p:nvPr>
            <p:ph type="sldNum" sz="quarter" idx="5"/>
          </p:nvPr>
        </p:nvSpPr>
        <p:spPr/>
        <p:txBody>
          <a:bodyPr/>
          <a:lstStyle/>
          <a:p>
            <a:fld id="{C89F6EA2-04EB-470C-ADD7-57006A003F47}" type="slidenum">
              <a:rPr lang="en-US" smtClean="0"/>
              <a:t>26</a:t>
            </a:fld>
            <a:endParaRPr lang="en-US" dirty="0"/>
          </a:p>
        </p:txBody>
      </p:sp>
    </p:spTree>
    <p:extLst>
      <p:ext uri="{BB962C8B-B14F-4D97-AF65-F5344CB8AC3E}">
        <p14:creationId xmlns:p14="http://schemas.microsoft.com/office/powerpoint/2010/main" val="91610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28</a:t>
            </a:fld>
            <a:endParaRPr lang="en-US" dirty="0"/>
          </a:p>
        </p:txBody>
      </p:sp>
    </p:spTree>
    <p:extLst>
      <p:ext uri="{BB962C8B-B14F-4D97-AF65-F5344CB8AC3E}">
        <p14:creationId xmlns:p14="http://schemas.microsoft.com/office/powerpoint/2010/main" val="3056122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29</a:t>
            </a:fld>
            <a:endParaRPr lang="en-US" dirty="0"/>
          </a:p>
        </p:txBody>
      </p:sp>
    </p:spTree>
    <p:extLst>
      <p:ext uri="{BB962C8B-B14F-4D97-AF65-F5344CB8AC3E}">
        <p14:creationId xmlns:p14="http://schemas.microsoft.com/office/powerpoint/2010/main" val="202267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30</a:t>
            </a:fld>
            <a:endParaRPr lang="en-US" dirty="0"/>
          </a:p>
        </p:txBody>
      </p:sp>
    </p:spTree>
    <p:extLst>
      <p:ext uri="{BB962C8B-B14F-4D97-AF65-F5344CB8AC3E}">
        <p14:creationId xmlns:p14="http://schemas.microsoft.com/office/powerpoint/2010/main" val="2208929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C89F6EA2-04EB-470C-ADD7-57006A003F47}" type="slidenum">
              <a:rPr lang="en-US" smtClean="0"/>
              <a:t>31</a:t>
            </a:fld>
            <a:endParaRPr lang="en-US" dirty="0"/>
          </a:p>
        </p:txBody>
      </p:sp>
    </p:spTree>
    <p:extLst>
      <p:ext uri="{BB962C8B-B14F-4D97-AF65-F5344CB8AC3E}">
        <p14:creationId xmlns:p14="http://schemas.microsoft.com/office/powerpoint/2010/main" val="3351904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32</a:t>
            </a:fld>
            <a:endParaRPr lang="en-US" dirty="0"/>
          </a:p>
        </p:txBody>
      </p:sp>
    </p:spTree>
    <p:extLst>
      <p:ext uri="{BB962C8B-B14F-4D97-AF65-F5344CB8AC3E}">
        <p14:creationId xmlns:p14="http://schemas.microsoft.com/office/powerpoint/2010/main" val="894690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33</a:t>
            </a:fld>
            <a:endParaRPr lang="en-US" dirty="0"/>
          </a:p>
        </p:txBody>
      </p:sp>
    </p:spTree>
    <p:extLst>
      <p:ext uri="{BB962C8B-B14F-4D97-AF65-F5344CB8AC3E}">
        <p14:creationId xmlns:p14="http://schemas.microsoft.com/office/powerpoint/2010/main" val="3780280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F6EA2-04EB-470C-ADD7-57006A003F47}" type="slidenum">
              <a:rPr lang="en-US" smtClean="0"/>
              <a:t>34</a:t>
            </a:fld>
            <a:endParaRPr lang="en-US" dirty="0"/>
          </a:p>
        </p:txBody>
      </p:sp>
    </p:spTree>
    <p:extLst>
      <p:ext uri="{BB962C8B-B14F-4D97-AF65-F5344CB8AC3E}">
        <p14:creationId xmlns:p14="http://schemas.microsoft.com/office/powerpoint/2010/main" val="411571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ptos"/>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6</a:t>
            </a:fld>
            <a:endParaRPr lang="en-US" dirty="0"/>
          </a:p>
        </p:txBody>
      </p:sp>
    </p:spTree>
    <p:extLst>
      <p:ext uri="{BB962C8B-B14F-4D97-AF65-F5344CB8AC3E}">
        <p14:creationId xmlns:p14="http://schemas.microsoft.com/office/powerpoint/2010/main" val="3837707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3D6EB-52E8-F670-797F-04904E25A3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ABBF6-15DF-6580-8A70-BBA0780423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48D496-586E-FEB8-C96C-340B6A92492A}"/>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29AA4653-7B95-1803-75F8-E1F6D41D2656}"/>
              </a:ext>
            </a:extLst>
          </p:cNvPr>
          <p:cNvSpPr>
            <a:spLocks noGrp="1"/>
          </p:cNvSpPr>
          <p:nvPr>
            <p:ph type="sldNum" sz="quarter" idx="5"/>
          </p:nvPr>
        </p:nvSpPr>
        <p:spPr/>
        <p:txBody>
          <a:bodyPr/>
          <a:lstStyle/>
          <a:p>
            <a:fld id="{3EC48297-902D-45B6-AE44-B3C4D1A23CC5}" type="slidenum">
              <a:rPr lang="en-US" smtClean="0"/>
              <a:t>35</a:t>
            </a:fld>
            <a:endParaRPr lang="en-US" dirty="0"/>
          </a:p>
        </p:txBody>
      </p:sp>
    </p:spTree>
    <p:extLst>
      <p:ext uri="{BB962C8B-B14F-4D97-AF65-F5344CB8AC3E}">
        <p14:creationId xmlns:p14="http://schemas.microsoft.com/office/powerpoint/2010/main" val="823819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F6EA2-04EB-470C-ADD7-57006A003F47}" type="slidenum">
              <a:rPr lang="en-US" smtClean="0"/>
              <a:t>36</a:t>
            </a:fld>
            <a:endParaRPr lang="en-US" dirty="0"/>
          </a:p>
        </p:txBody>
      </p:sp>
    </p:spTree>
    <p:extLst>
      <p:ext uri="{BB962C8B-B14F-4D97-AF65-F5344CB8AC3E}">
        <p14:creationId xmlns:p14="http://schemas.microsoft.com/office/powerpoint/2010/main" val="1405583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38</a:t>
            </a:fld>
            <a:endParaRPr lang="en-US" dirty="0"/>
          </a:p>
        </p:txBody>
      </p:sp>
    </p:spTree>
    <p:extLst>
      <p:ext uri="{BB962C8B-B14F-4D97-AF65-F5344CB8AC3E}">
        <p14:creationId xmlns:p14="http://schemas.microsoft.com/office/powerpoint/2010/main" val="3182017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39</a:t>
            </a:fld>
            <a:endParaRPr lang="en-US" dirty="0"/>
          </a:p>
        </p:txBody>
      </p:sp>
    </p:spTree>
    <p:extLst>
      <p:ext uri="{BB962C8B-B14F-4D97-AF65-F5344CB8AC3E}">
        <p14:creationId xmlns:p14="http://schemas.microsoft.com/office/powerpoint/2010/main" val="2401445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F6EA2-04EB-470C-ADD7-57006A003F47}" type="slidenum">
              <a:rPr lang="en-US" smtClean="0"/>
              <a:t>40</a:t>
            </a:fld>
            <a:endParaRPr lang="en-US" dirty="0"/>
          </a:p>
        </p:txBody>
      </p:sp>
    </p:spTree>
    <p:extLst>
      <p:ext uri="{BB962C8B-B14F-4D97-AF65-F5344CB8AC3E}">
        <p14:creationId xmlns:p14="http://schemas.microsoft.com/office/powerpoint/2010/main" val="2171181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89F6EA2-04EB-470C-ADD7-57006A003F47}" type="slidenum">
              <a:rPr lang="en-US" smtClean="0"/>
              <a:t>41</a:t>
            </a:fld>
            <a:endParaRPr lang="en-US" dirty="0"/>
          </a:p>
        </p:txBody>
      </p:sp>
    </p:spTree>
    <p:extLst>
      <p:ext uri="{BB962C8B-B14F-4D97-AF65-F5344CB8AC3E}">
        <p14:creationId xmlns:p14="http://schemas.microsoft.com/office/powerpoint/2010/main" val="2696209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85937-20DF-9205-30F3-3292058BF0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FBFD6-9D1C-130D-B19F-9250A02953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69B1CE-9C94-8618-A20E-78E5C10B3C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678863-30EE-0AE1-2E34-8A6DC42D9FF1}"/>
              </a:ext>
            </a:extLst>
          </p:cNvPr>
          <p:cNvSpPr>
            <a:spLocks noGrp="1"/>
          </p:cNvSpPr>
          <p:nvPr>
            <p:ph type="sldNum" sz="quarter" idx="5"/>
          </p:nvPr>
        </p:nvSpPr>
        <p:spPr/>
        <p:txBody>
          <a:bodyPr/>
          <a:lstStyle/>
          <a:p>
            <a:fld id="{C89F6EA2-04EB-470C-ADD7-57006A003F47}" type="slidenum">
              <a:rPr lang="en-US" smtClean="0"/>
              <a:t>42</a:t>
            </a:fld>
            <a:endParaRPr lang="en-US" dirty="0"/>
          </a:p>
        </p:txBody>
      </p:sp>
    </p:spTree>
    <p:extLst>
      <p:ext uri="{BB962C8B-B14F-4D97-AF65-F5344CB8AC3E}">
        <p14:creationId xmlns:p14="http://schemas.microsoft.com/office/powerpoint/2010/main" val="2316424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5"/>
          </p:nvPr>
        </p:nvSpPr>
        <p:spPr/>
        <p:txBody>
          <a:bodyPr/>
          <a:lstStyle/>
          <a:p>
            <a:fld id="{C89F6EA2-04EB-470C-ADD7-57006A003F47}" type="slidenum">
              <a:rPr lang="en-US" smtClean="0"/>
              <a:t>43</a:t>
            </a:fld>
            <a:endParaRPr lang="en-US" dirty="0"/>
          </a:p>
        </p:txBody>
      </p:sp>
    </p:spTree>
    <p:extLst>
      <p:ext uri="{BB962C8B-B14F-4D97-AF65-F5344CB8AC3E}">
        <p14:creationId xmlns:p14="http://schemas.microsoft.com/office/powerpoint/2010/main" val="268242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97C08-2621-1F34-C1FE-D74598677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B8577-D5C9-5A36-8B39-94814BB462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BA4C0-DA19-204E-1DCC-E94CBC29EE4E}"/>
              </a:ext>
            </a:extLst>
          </p:cNvPr>
          <p:cNvSpPr>
            <a:spLocks noGrp="1"/>
          </p:cNvSpPr>
          <p:nvPr>
            <p:ph type="body" idx="1"/>
          </p:nvPr>
        </p:nvSpPr>
        <p:spPr/>
        <p:txBody>
          <a:bodyPr/>
          <a:lstStyle/>
          <a:p>
            <a:pPr>
              <a:defRPr/>
            </a:pPr>
            <a:endParaRPr lang="en-US" dirty="0">
              <a:latin typeface="Helvetica Neue"/>
            </a:endParaRPr>
          </a:p>
        </p:txBody>
      </p:sp>
      <p:sp>
        <p:nvSpPr>
          <p:cNvPr id="4" name="Slide Number Placeholder 3">
            <a:extLst>
              <a:ext uri="{FF2B5EF4-FFF2-40B4-BE49-F238E27FC236}">
                <a16:creationId xmlns:a16="http://schemas.microsoft.com/office/drawing/2014/main" id="{C87F0F06-6C01-782B-9ADE-C5751AC9233D}"/>
              </a:ext>
            </a:extLst>
          </p:cNvPr>
          <p:cNvSpPr>
            <a:spLocks noGrp="1"/>
          </p:cNvSpPr>
          <p:nvPr>
            <p:ph type="sldNum" sz="quarter" idx="5"/>
          </p:nvPr>
        </p:nvSpPr>
        <p:spPr/>
        <p:txBody>
          <a:bodyPr/>
          <a:lstStyle/>
          <a:p>
            <a:fld id="{C89F6EA2-04EB-470C-ADD7-57006A003F47}" type="slidenum">
              <a:rPr lang="en-US" smtClean="0"/>
              <a:t>44</a:t>
            </a:fld>
            <a:endParaRPr lang="en-US" dirty="0"/>
          </a:p>
        </p:txBody>
      </p:sp>
    </p:spTree>
    <p:extLst>
      <p:ext uri="{BB962C8B-B14F-4D97-AF65-F5344CB8AC3E}">
        <p14:creationId xmlns:p14="http://schemas.microsoft.com/office/powerpoint/2010/main" val="2857824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45</a:t>
            </a:fld>
            <a:endParaRPr lang="en-US" dirty="0"/>
          </a:p>
        </p:txBody>
      </p:sp>
    </p:spTree>
    <p:extLst>
      <p:ext uri="{BB962C8B-B14F-4D97-AF65-F5344CB8AC3E}">
        <p14:creationId xmlns:p14="http://schemas.microsoft.com/office/powerpoint/2010/main" val="240011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F6EA2-04EB-470C-ADD7-57006A003F47}" type="slidenum">
              <a:rPr lang="en-US" smtClean="0"/>
              <a:t>7</a:t>
            </a:fld>
            <a:endParaRPr lang="en-US" dirty="0"/>
          </a:p>
        </p:txBody>
      </p:sp>
    </p:spTree>
    <p:extLst>
      <p:ext uri="{BB962C8B-B14F-4D97-AF65-F5344CB8AC3E}">
        <p14:creationId xmlns:p14="http://schemas.microsoft.com/office/powerpoint/2010/main" val="3253217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46</a:t>
            </a:fld>
            <a:endParaRPr lang="en-US" dirty="0"/>
          </a:p>
        </p:txBody>
      </p:sp>
    </p:spTree>
    <p:extLst>
      <p:ext uri="{BB962C8B-B14F-4D97-AF65-F5344CB8AC3E}">
        <p14:creationId xmlns:p14="http://schemas.microsoft.com/office/powerpoint/2010/main" val="20518406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ptos"/>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47</a:t>
            </a:fld>
            <a:endParaRPr lang="en-US" dirty="0"/>
          </a:p>
        </p:txBody>
      </p:sp>
    </p:spTree>
    <p:extLst>
      <p:ext uri="{BB962C8B-B14F-4D97-AF65-F5344CB8AC3E}">
        <p14:creationId xmlns:p14="http://schemas.microsoft.com/office/powerpoint/2010/main" val="3279861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48</a:t>
            </a:fld>
            <a:endParaRPr lang="en-US" dirty="0"/>
          </a:p>
        </p:txBody>
      </p:sp>
    </p:spTree>
    <p:extLst>
      <p:ext uri="{BB962C8B-B14F-4D97-AF65-F5344CB8AC3E}">
        <p14:creationId xmlns:p14="http://schemas.microsoft.com/office/powerpoint/2010/main" val="1627821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FCF3-5345-33E6-5EA6-1724EAB2F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F4E73-5A46-E64A-6BBE-AB04A489F5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423C5B-AC0B-2F70-3418-88D1831BD9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D70ACB-D548-6538-A7B4-A246F960D96E}"/>
              </a:ext>
            </a:extLst>
          </p:cNvPr>
          <p:cNvSpPr>
            <a:spLocks noGrp="1"/>
          </p:cNvSpPr>
          <p:nvPr>
            <p:ph type="sldNum" sz="quarter" idx="5"/>
          </p:nvPr>
        </p:nvSpPr>
        <p:spPr/>
        <p:txBody>
          <a:bodyPr/>
          <a:lstStyle/>
          <a:p>
            <a:fld id="{C89F6EA2-04EB-470C-ADD7-57006A003F47}" type="slidenum">
              <a:rPr lang="en-US" smtClean="0"/>
              <a:t>8</a:t>
            </a:fld>
            <a:endParaRPr lang="en-US" dirty="0"/>
          </a:p>
        </p:txBody>
      </p:sp>
    </p:spTree>
    <p:extLst>
      <p:ext uri="{BB962C8B-B14F-4D97-AF65-F5344CB8AC3E}">
        <p14:creationId xmlns:p14="http://schemas.microsoft.com/office/powerpoint/2010/main" val="2599176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9</a:t>
            </a:fld>
            <a:endParaRPr lang="en-US" dirty="0"/>
          </a:p>
        </p:txBody>
      </p:sp>
    </p:spTree>
    <p:extLst>
      <p:ext uri="{BB962C8B-B14F-4D97-AF65-F5344CB8AC3E}">
        <p14:creationId xmlns:p14="http://schemas.microsoft.com/office/powerpoint/2010/main" val="26877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00"/>
              </a:spcBef>
              <a:spcAft>
                <a:spcPts val="800"/>
              </a:spcAft>
            </a:pPr>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10</a:t>
            </a:fld>
            <a:endParaRPr lang="en-US" dirty="0"/>
          </a:p>
        </p:txBody>
      </p:sp>
    </p:spTree>
    <p:extLst>
      <p:ext uri="{BB962C8B-B14F-4D97-AF65-F5344CB8AC3E}">
        <p14:creationId xmlns:p14="http://schemas.microsoft.com/office/powerpoint/2010/main" val="1683322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F6EA2-04EB-470C-ADD7-57006A003F47}" type="slidenum">
              <a:rPr lang="en-US" smtClean="0"/>
              <a:t>11</a:t>
            </a:fld>
            <a:endParaRPr lang="en-US" dirty="0"/>
          </a:p>
        </p:txBody>
      </p:sp>
    </p:spTree>
    <p:extLst>
      <p:ext uri="{BB962C8B-B14F-4D97-AF65-F5344CB8AC3E}">
        <p14:creationId xmlns:p14="http://schemas.microsoft.com/office/powerpoint/2010/main" val="1072161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12</a:t>
            </a:fld>
            <a:endParaRPr lang="en-US" dirty="0"/>
          </a:p>
        </p:txBody>
      </p:sp>
    </p:spTree>
    <p:extLst>
      <p:ext uri="{BB962C8B-B14F-4D97-AF65-F5344CB8AC3E}">
        <p14:creationId xmlns:p14="http://schemas.microsoft.com/office/powerpoint/2010/main" val="429732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7CF6-E33C-A56C-7D3A-96C4FDB8781D}"/>
              </a:ext>
            </a:extLst>
          </p:cNvPr>
          <p:cNvSpPr>
            <a:spLocks noGrp="1" noRot="1" noMove="1" noResize="1" noEditPoints="1" noAdjustHandles="1" noChangeArrowheads="1" noChangeShapeType="1"/>
          </p:cNvSpPr>
          <p:nvPr>
            <p:ph type="ctrTitle"/>
          </p:nvPr>
        </p:nvSpPr>
        <p:spPr>
          <a:xfrm>
            <a:off x="838200" y="1828800"/>
            <a:ext cx="10515600" cy="1905000"/>
          </a:xfrm>
        </p:spPr>
        <p:txBody>
          <a:bodyPr anchor="b">
            <a:normAutofit/>
          </a:bodyPr>
          <a:lstStyle>
            <a:lvl1pPr algn="ctr">
              <a:defRPr sz="5000">
                <a:solidFill>
                  <a:srgbClr val="2D4641"/>
                </a:solidFill>
                <a:latin typeface="+mj-lt"/>
                <a:cs typeface="Arial" panose="020B0604020202020204" pitchFamily="34" charset="0"/>
              </a:defRPr>
            </a:lvl1pPr>
          </a:lstStyle>
          <a:p>
            <a:r>
              <a:rPr lang="en-US"/>
              <a:t>Click to edit Master title style</a:t>
            </a:r>
          </a:p>
        </p:txBody>
      </p:sp>
      <p:cxnSp>
        <p:nvCxnSpPr>
          <p:cNvPr id="27" name="Straight Connector 26">
            <a:extLst>
              <a:ext uri="{FF2B5EF4-FFF2-40B4-BE49-F238E27FC236}">
                <a16:creationId xmlns:a16="http://schemas.microsoft.com/office/drawing/2014/main" id="{2A794E50-32E3-B3EE-7CA9-2F9E490325E2}"/>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Subtitle 2">
            <a:extLst>
              <a:ext uri="{FF2B5EF4-FFF2-40B4-BE49-F238E27FC236}">
                <a16:creationId xmlns:a16="http://schemas.microsoft.com/office/drawing/2014/main" id="{64B26C23-B0D8-70E8-E0CA-D709A6967694}"/>
              </a:ext>
            </a:extLst>
          </p:cNvPr>
          <p:cNvSpPr>
            <a:spLocks noGrp="1" noRot="1" noMove="1" noResize="1" noEditPoints="1" noAdjustHandles="1" noChangeArrowheads="1" noChangeShapeType="1"/>
          </p:cNvSpPr>
          <p:nvPr>
            <p:ph type="subTitle" idx="1"/>
          </p:nvPr>
        </p:nvSpPr>
        <p:spPr>
          <a:xfrm>
            <a:off x="838200" y="3931675"/>
            <a:ext cx="10515600" cy="761170"/>
          </a:xfrm>
        </p:spPr>
        <p:txBody>
          <a:bodyPr anchor="ctr"/>
          <a:lstStyle>
            <a:lvl1pPr marL="0" indent="0" algn="ctr">
              <a:buNone/>
              <a:defRPr sz="2400" spc="3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Box 6">
            <a:extLst>
              <a:ext uri="{FF2B5EF4-FFF2-40B4-BE49-F238E27FC236}">
                <a16:creationId xmlns:a16="http://schemas.microsoft.com/office/drawing/2014/main" id="{852C824C-CC12-E683-38BA-6B47783663CE}"/>
              </a:ext>
            </a:extLst>
          </p:cNvPr>
          <p:cNvSpPr txBox="1"/>
          <p:nvPr userDrawn="1"/>
        </p:nvSpPr>
        <p:spPr>
          <a:xfrm>
            <a:off x="838200" y="5422143"/>
            <a:ext cx="7290933" cy="761170"/>
          </a:xfrm>
          <a:prstGeom prst="rect">
            <a:avLst/>
          </a:prstGeom>
        </p:spPr>
        <p:txBody>
          <a:bodyPr wrap="square" lIns="0" tIns="0" rIns="0" bIns="0" rtlCol="0" anchor="t">
            <a:spAutoFit/>
          </a:bodyPr>
          <a:lstStyle/>
          <a:p>
            <a:pPr algn="l">
              <a:lnSpc>
                <a:spcPts val="3000"/>
              </a:lnSpc>
            </a:pPr>
            <a:r>
              <a:rPr lang="en-US" sz="2400" dirty="0">
                <a:solidFill>
                  <a:srgbClr val="2D4641"/>
                </a:solidFill>
                <a:latin typeface="+mj-lt"/>
                <a:ea typeface="Verdana" panose="020B0604030504040204" pitchFamily="34" charset="0"/>
                <a:cs typeface="DM Sans"/>
                <a:sym typeface="DM Sans"/>
              </a:rPr>
              <a:t>Opportunities for All Branch (OFAB)</a:t>
            </a:r>
          </a:p>
          <a:p>
            <a:pPr algn="l">
              <a:lnSpc>
                <a:spcPts val="3000"/>
              </a:lnSpc>
            </a:pPr>
            <a:r>
              <a:rPr lang="en-US" sz="2400" dirty="0">
                <a:solidFill>
                  <a:srgbClr val="2D4641"/>
                </a:solidFill>
                <a:latin typeface="+mj-lt"/>
                <a:ea typeface="Verdana" panose="020B0604030504040204" pitchFamily="34" charset="0"/>
                <a:cs typeface="DM Sans"/>
                <a:sym typeface="DM Sans"/>
              </a:rPr>
              <a:t>California Department of Education (CDE)</a:t>
            </a:r>
          </a:p>
        </p:txBody>
      </p:sp>
      <p:pic>
        <p:nvPicPr>
          <p:cNvPr id="20" name="CDE Logo" descr="A logo of a department of education&#10;&#10;Description automatically generated">
            <a:extLst>
              <a:ext uri="{FF2B5EF4-FFF2-40B4-BE49-F238E27FC236}">
                <a16:creationId xmlns:a16="http://schemas.microsoft.com/office/drawing/2014/main" id="{20225C25-A342-E0AA-E508-1A8D1DE42FA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8610600" y="5327845"/>
            <a:ext cx="826067" cy="826067"/>
          </a:xfrm>
          <a:prstGeom prst="rect">
            <a:avLst/>
          </a:prstGeom>
        </p:spPr>
      </p:pic>
      <p:cxnSp>
        <p:nvCxnSpPr>
          <p:cNvPr id="24" name="Straight Connector 23">
            <a:extLst>
              <a:ext uri="{FF2B5EF4-FFF2-40B4-BE49-F238E27FC236}">
                <a16:creationId xmlns:a16="http://schemas.microsoft.com/office/drawing/2014/main" id="{B10A4AB9-B2F3-E87E-87FE-6355E2602AA1}"/>
              </a:ext>
            </a:extLst>
          </p:cNvPr>
          <p:cNvCxnSpPr>
            <a:cxnSpLocks noGrp="1" noRot="1" noMove="1" noResize="1" noEditPoints="1" noAdjustHandles="1" noChangeArrowheads="1" noChangeShapeType="1"/>
          </p:cNvCxnSpPr>
          <p:nvPr userDrawn="1"/>
        </p:nvCxnSpPr>
        <p:spPr>
          <a:xfrm>
            <a:off x="9677400" y="5392742"/>
            <a:ext cx="0" cy="667892"/>
          </a:xfrm>
          <a:prstGeom prst="line">
            <a:avLst/>
          </a:prstGeom>
          <a:ln w="6350"/>
        </p:spPr>
        <p:style>
          <a:lnRef idx="1">
            <a:schemeClr val="dk1"/>
          </a:lnRef>
          <a:fillRef idx="0">
            <a:schemeClr val="dk1"/>
          </a:fillRef>
          <a:effectRef idx="0">
            <a:schemeClr val="dk1"/>
          </a:effectRef>
          <a:fontRef idx="minor">
            <a:schemeClr val="tx1"/>
          </a:fontRef>
        </p:style>
      </p:cxnSp>
      <p:pic>
        <p:nvPicPr>
          <p:cNvPr id="22" name="NSD Logo" descr="A group of fruit with letters&#10;&#10;Description automatically generated">
            <a:extLst>
              <a:ext uri="{FF2B5EF4-FFF2-40B4-BE49-F238E27FC236}">
                <a16:creationId xmlns:a16="http://schemas.microsoft.com/office/drawing/2014/main" id="{990BC572-7532-408A-0335-2D19093265D8}"/>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p:blipFill>
        <p:spPr>
          <a:xfrm>
            <a:off x="9918134" y="5327845"/>
            <a:ext cx="1511865" cy="826067"/>
          </a:xfrm>
          <a:prstGeom prst="rect">
            <a:avLst/>
          </a:prstGeom>
        </p:spPr>
      </p:pic>
    </p:spTree>
    <p:extLst>
      <p:ext uri="{BB962C8B-B14F-4D97-AF65-F5344CB8AC3E}">
        <p14:creationId xmlns:p14="http://schemas.microsoft.com/office/powerpoint/2010/main" val="71884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extLst>
    <p:ext uri="{DCECCB84-F9BA-43D5-87BE-67443E8EF086}">
      <p15:sldGuideLst xmlns:p15="http://schemas.microsoft.com/office/powerpoint/2012/main">
        <p15:guide id="1" orient="horz" pos="2352" userDrawn="1">
          <p15:clr>
            <a:srgbClr val="FBAE40"/>
          </p15:clr>
        </p15:guide>
        <p15:guide id="2" orient="horz" pos="33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662A57D-54F2-8047-BA6E-AB0FC72E60B1}"/>
              </a:ext>
            </a:extLst>
          </p:cNvPr>
          <p:cNvSpPr>
            <a:spLocks noGrp="1"/>
          </p:cNvSpPr>
          <p:nvPr>
            <p:ph type="body" idx="1" hasCustomPrompt="1"/>
          </p:nvPr>
        </p:nvSpPr>
        <p:spPr>
          <a:xfrm>
            <a:off x="839788" y="1828800"/>
            <a:ext cx="5157787" cy="676274"/>
          </a:xfrm>
        </p:spPr>
        <p:txBody>
          <a:bodyPr anchor="ctr">
            <a:no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4" name="Content Placeholder 3">
            <a:extLst>
              <a:ext uri="{FF2B5EF4-FFF2-40B4-BE49-F238E27FC236}">
                <a16:creationId xmlns:a16="http://schemas.microsoft.com/office/drawing/2014/main" id="{C9BB6AB9-A574-4E67-D88C-2E68A94B4CB2}"/>
              </a:ext>
            </a:extLst>
          </p:cNvPr>
          <p:cNvSpPr>
            <a:spLocks noGrp="1"/>
          </p:cNvSpPr>
          <p:nvPr>
            <p:ph sz="half" idx="2"/>
          </p:nvPr>
        </p:nvSpPr>
        <p:spPr>
          <a:xfrm>
            <a:off x="839788" y="2624927"/>
            <a:ext cx="5157787" cy="3242472"/>
          </a:xfrm>
        </p:spPr>
        <p:txBody>
          <a:bodyPr/>
          <a:lstStyle>
            <a:lvl1pPr>
              <a:defRPr sz="2800">
                <a:solidFill>
                  <a:schemeClr val="tx1">
                    <a:lumMod val="50000"/>
                  </a:schemeClr>
                </a:solidFill>
              </a:defRPr>
            </a:lvl1pPr>
            <a:lvl2pPr>
              <a:defRPr>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EA297D-A887-93E4-921B-749CDF4E8FBC}"/>
              </a:ext>
            </a:extLst>
          </p:cNvPr>
          <p:cNvSpPr>
            <a:spLocks noGrp="1"/>
          </p:cNvSpPr>
          <p:nvPr>
            <p:ph type="body" sz="quarter" idx="3" hasCustomPrompt="1"/>
          </p:nvPr>
        </p:nvSpPr>
        <p:spPr>
          <a:xfrm>
            <a:off x="6172200" y="1828799"/>
            <a:ext cx="5183188" cy="676275"/>
          </a:xfrm>
        </p:spPr>
        <p:txBody>
          <a:bodyPr anchor="ctr">
            <a:no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6" name="Content Placeholder 5">
            <a:extLst>
              <a:ext uri="{FF2B5EF4-FFF2-40B4-BE49-F238E27FC236}">
                <a16:creationId xmlns:a16="http://schemas.microsoft.com/office/drawing/2014/main" id="{07E812C8-2692-E9A0-D8C4-6160362E839E}"/>
              </a:ext>
            </a:extLst>
          </p:cNvPr>
          <p:cNvSpPr>
            <a:spLocks noGrp="1"/>
          </p:cNvSpPr>
          <p:nvPr>
            <p:ph sz="quarter" idx="4"/>
          </p:nvPr>
        </p:nvSpPr>
        <p:spPr>
          <a:xfrm>
            <a:off x="6172200" y="2624927"/>
            <a:ext cx="5183188" cy="3242472"/>
          </a:xfrm>
        </p:spPr>
        <p:txBody>
          <a:bodyPr/>
          <a:lstStyle>
            <a:lvl1pPr>
              <a:defRPr sz="2800">
                <a:solidFill>
                  <a:schemeClr val="tx1">
                    <a:lumMod val="50000"/>
                  </a:schemeClr>
                </a:solidFill>
              </a:defRPr>
            </a:lvl1pPr>
            <a:lvl2pPr>
              <a:defRPr>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52C921-456A-E05C-C236-2614548B4694}"/>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8" name="Footer Placeholder 7">
            <a:extLst>
              <a:ext uri="{FF2B5EF4-FFF2-40B4-BE49-F238E27FC236}">
                <a16:creationId xmlns:a16="http://schemas.microsoft.com/office/drawing/2014/main" id="{F4C033BD-E31E-C29E-04B6-654E52CE29F7}"/>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F95B3233-3C37-23D7-F7C3-67C92559EE00}"/>
              </a:ext>
            </a:extLst>
          </p:cNvPr>
          <p:cNvSpPr>
            <a:spLocks noGrp="1"/>
          </p:cNvSpPr>
          <p:nvPr>
            <p:ph type="sldNum" sz="quarter" idx="12"/>
          </p:nvPr>
        </p:nvSpPr>
        <p:spPr>
          <a:xfrm>
            <a:off x="8610600" y="6356350"/>
            <a:ext cx="2743200" cy="365125"/>
          </a:xfrm>
        </p:spPr>
        <p:txBody>
          <a:bodyPr/>
          <a:lstStyle/>
          <a:p>
            <a:fld id="{44437FBE-6931-4449-B15C-7E0B08E06F2D}" type="slidenum">
              <a:rPr lang="en-US" smtClean="0"/>
              <a:t>‹#›</a:t>
            </a:fld>
            <a:endParaRPr lang="en-US" dirty="0"/>
          </a:p>
        </p:txBody>
      </p:sp>
      <p:pic>
        <p:nvPicPr>
          <p:cNvPr id="9" name="NSD Icon" descr="A yellow circle with black background&#10;&#10;Description automatically generated">
            <a:extLst>
              <a:ext uri="{FF2B5EF4-FFF2-40B4-BE49-F238E27FC236}">
                <a16:creationId xmlns:a16="http://schemas.microsoft.com/office/drawing/2014/main" id="{4AE1F2AE-AF6C-61C0-24C8-641BEED2D4D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50664543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0"/>
            <a:ext cx="10515600" cy="990598"/>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Content Placeholder 3">
            <a:extLst>
              <a:ext uri="{FF2B5EF4-FFF2-40B4-BE49-F238E27FC236}">
                <a16:creationId xmlns:a16="http://schemas.microsoft.com/office/drawing/2014/main" id="{C9BB6AB9-A574-4E67-D88C-2E68A94B4CB2}"/>
              </a:ext>
            </a:extLst>
          </p:cNvPr>
          <p:cNvSpPr>
            <a:spLocks noGrp="1"/>
          </p:cNvSpPr>
          <p:nvPr>
            <p:ph sz="half" idx="2"/>
          </p:nvPr>
        </p:nvSpPr>
        <p:spPr>
          <a:xfrm>
            <a:off x="839788" y="1828804"/>
            <a:ext cx="3198812" cy="4038596"/>
          </a:xfrm>
        </p:spPr>
        <p:txBody>
          <a:bodyPr/>
          <a:lstStyle>
            <a:lvl1pPr>
              <a:defRPr>
                <a:solidFill>
                  <a:schemeClr val="tx1">
                    <a:lumMod val="50000"/>
                  </a:schemeClr>
                </a:solidFill>
              </a:defRPr>
            </a:lvl1pPr>
          </a:lstStyle>
          <a:p>
            <a:pPr lvl="0"/>
            <a:endParaRPr lang="en-US"/>
          </a:p>
        </p:txBody>
      </p:sp>
      <p:sp>
        <p:nvSpPr>
          <p:cNvPr id="19" name="Content Placeholder 3">
            <a:extLst>
              <a:ext uri="{FF2B5EF4-FFF2-40B4-BE49-F238E27FC236}">
                <a16:creationId xmlns:a16="http://schemas.microsoft.com/office/drawing/2014/main" id="{F445153C-D407-8EB8-BFD5-3A3B9C3DC513}"/>
              </a:ext>
            </a:extLst>
          </p:cNvPr>
          <p:cNvSpPr>
            <a:spLocks noGrp="1"/>
          </p:cNvSpPr>
          <p:nvPr>
            <p:ph sz="half" idx="14"/>
          </p:nvPr>
        </p:nvSpPr>
        <p:spPr>
          <a:xfrm>
            <a:off x="4496594" y="1828804"/>
            <a:ext cx="3198812" cy="4038596"/>
          </a:xfrm>
        </p:spPr>
        <p:txBody>
          <a:bodyPr/>
          <a:lstStyle>
            <a:lvl1pPr>
              <a:defRPr>
                <a:solidFill>
                  <a:schemeClr val="tx1">
                    <a:lumMod val="50000"/>
                  </a:schemeClr>
                </a:solidFill>
              </a:defRPr>
            </a:lvl1pPr>
          </a:lstStyle>
          <a:p>
            <a:pPr lvl="0"/>
            <a:endParaRPr lang="en-US"/>
          </a:p>
        </p:txBody>
      </p:sp>
      <p:sp>
        <p:nvSpPr>
          <p:cNvPr id="21" name="Content Placeholder 3">
            <a:extLst>
              <a:ext uri="{FF2B5EF4-FFF2-40B4-BE49-F238E27FC236}">
                <a16:creationId xmlns:a16="http://schemas.microsoft.com/office/drawing/2014/main" id="{FAE7E2A3-4878-876F-4260-ED01E82B26CB}"/>
              </a:ext>
            </a:extLst>
          </p:cNvPr>
          <p:cNvSpPr>
            <a:spLocks noGrp="1"/>
          </p:cNvSpPr>
          <p:nvPr>
            <p:ph sz="half" idx="16"/>
          </p:nvPr>
        </p:nvSpPr>
        <p:spPr>
          <a:xfrm>
            <a:off x="8153400" y="1828804"/>
            <a:ext cx="3198812" cy="4038596"/>
          </a:xfrm>
        </p:spPr>
        <p:txBody>
          <a:bodyPr/>
          <a:lstStyle>
            <a:lvl1pPr>
              <a:defRPr>
                <a:solidFill>
                  <a:schemeClr val="tx1">
                    <a:lumMod val="50000"/>
                  </a:schemeClr>
                </a:solidFill>
              </a:defRPr>
            </a:lvl1pPr>
          </a:lstStyle>
          <a:p>
            <a:pPr lvl="0"/>
            <a:endParaRPr lang="en-US"/>
          </a:p>
        </p:txBody>
      </p:sp>
      <p:sp>
        <p:nvSpPr>
          <p:cNvPr id="7" name="Date Placeholder 6">
            <a:extLst>
              <a:ext uri="{FF2B5EF4-FFF2-40B4-BE49-F238E27FC236}">
                <a16:creationId xmlns:a16="http://schemas.microsoft.com/office/drawing/2014/main" id="{6752C921-456A-E05C-C236-2614548B4694}"/>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8" name="Footer Placeholder 7">
            <a:extLst>
              <a:ext uri="{FF2B5EF4-FFF2-40B4-BE49-F238E27FC236}">
                <a16:creationId xmlns:a16="http://schemas.microsoft.com/office/drawing/2014/main" id="{F4C033BD-E31E-C29E-04B6-654E52CE29F7}"/>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5F4FC026-0EBE-4A40-7914-D0E97D6E1EF2}"/>
              </a:ext>
            </a:extLst>
          </p:cNvPr>
          <p:cNvSpPr>
            <a:spLocks noGrp="1"/>
          </p:cNvSpPr>
          <p:nvPr>
            <p:ph type="sldNum" sz="quarter" idx="12"/>
          </p:nvPr>
        </p:nvSpPr>
        <p:spPr>
          <a:xfrm>
            <a:off x="8610600" y="6356350"/>
            <a:ext cx="2741612" cy="365125"/>
          </a:xfrm>
        </p:spPr>
        <p:txBody>
          <a:bodyPr/>
          <a:lstStyle/>
          <a:p>
            <a:fld id="{44437FBE-6931-4449-B15C-7E0B08E06F2D}" type="slidenum">
              <a:rPr lang="en-US" smtClean="0"/>
              <a:t>‹#›</a:t>
            </a:fld>
            <a:endParaRPr lang="en-US" dirty="0"/>
          </a:p>
        </p:txBody>
      </p:sp>
      <p:pic>
        <p:nvPicPr>
          <p:cNvPr id="6" name="NSD Icon" descr="A yellow circle with black background&#10;&#10;Description automatically generated">
            <a:extLst>
              <a:ext uri="{FF2B5EF4-FFF2-40B4-BE49-F238E27FC236}">
                <a16:creationId xmlns:a16="http://schemas.microsoft.com/office/drawing/2014/main" id="{C2AA2A0D-4DA3-6B34-4CE8-6D7463B6A2E7}"/>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325590424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5" name="Content Placeholder 3">
            <a:extLst>
              <a:ext uri="{FF2B5EF4-FFF2-40B4-BE49-F238E27FC236}">
                <a16:creationId xmlns:a16="http://schemas.microsoft.com/office/drawing/2014/main" id="{6F7FC5D1-79E4-F6E9-0E2E-CFADA6B41AB1}"/>
              </a:ext>
            </a:extLst>
          </p:cNvPr>
          <p:cNvSpPr>
            <a:spLocks noGrp="1"/>
          </p:cNvSpPr>
          <p:nvPr>
            <p:ph sz="half" idx="17"/>
          </p:nvPr>
        </p:nvSpPr>
        <p:spPr>
          <a:xfrm>
            <a:off x="839788" y="1841578"/>
            <a:ext cx="2513012" cy="4343399"/>
          </a:xfrm>
        </p:spPr>
        <p:txBody>
          <a:bodyPr/>
          <a:lstStyle/>
          <a:p>
            <a:pPr lvl="0"/>
            <a:endParaRPr lang="en-US"/>
          </a:p>
        </p:txBody>
      </p:sp>
      <p:sp>
        <p:nvSpPr>
          <p:cNvPr id="7" name="Date Placeholder 6">
            <a:extLst>
              <a:ext uri="{FF2B5EF4-FFF2-40B4-BE49-F238E27FC236}">
                <a16:creationId xmlns:a16="http://schemas.microsoft.com/office/drawing/2014/main" id="{6752C921-456A-E05C-C236-2614548B4694}"/>
              </a:ext>
            </a:extLst>
          </p:cNvPr>
          <p:cNvSpPr>
            <a:spLocks noGrp="1"/>
          </p:cNvSpPr>
          <p:nvPr>
            <p:ph type="dt" sz="half" idx="10"/>
          </p:nvPr>
        </p:nvSpPr>
        <p:spPr>
          <a:xfrm>
            <a:off x="838200" y="6356350"/>
            <a:ext cx="3198812" cy="365125"/>
          </a:xfrm>
        </p:spPr>
        <p:txBody>
          <a:bodyPr/>
          <a:lstStyle/>
          <a:p>
            <a:fld id="{45EC9120-47E0-41C4-AB92-E034E4D9DADF}" type="datetimeFigureOut">
              <a:rPr lang="en-US" smtClean="0"/>
              <a:t>6/18/2025</a:t>
            </a:fld>
            <a:endParaRPr lang="en-US" dirty="0"/>
          </a:p>
        </p:txBody>
      </p:sp>
      <p:sp>
        <p:nvSpPr>
          <p:cNvPr id="8" name="Footer Placeholder 7">
            <a:extLst>
              <a:ext uri="{FF2B5EF4-FFF2-40B4-BE49-F238E27FC236}">
                <a16:creationId xmlns:a16="http://schemas.microsoft.com/office/drawing/2014/main" id="{F4C033BD-E31E-C29E-04B6-654E52CE29F7}"/>
              </a:ext>
            </a:extLst>
          </p:cNvPr>
          <p:cNvSpPr>
            <a:spLocks noGrp="1"/>
          </p:cNvSpPr>
          <p:nvPr>
            <p:ph type="ftr" sz="quarter" idx="11"/>
          </p:nvPr>
        </p:nvSpPr>
        <p:spPr>
          <a:xfrm>
            <a:off x="4496594" y="6356350"/>
            <a:ext cx="3198812" cy="365125"/>
          </a:xfrm>
        </p:spPr>
        <p:txBody>
          <a:bodyPr/>
          <a:lstStyle/>
          <a:p>
            <a:endParaRPr lang="en-US" dirty="0"/>
          </a:p>
        </p:txBody>
      </p:sp>
      <p:sp>
        <p:nvSpPr>
          <p:cNvPr id="3" name="Slide Number Placeholder 5">
            <a:extLst>
              <a:ext uri="{FF2B5EF4-FFF2-40B4-BE49-F238E27FC236}">
                <a16:creationId xmlns:a16="http://schemas.microsoft.com/office/drawing/2014/main" id="{3EDE11DD-72E4-0BA7-2DA5-C42C070C550C}"/>
              </a:ext>
            </a:extLst>
          </p:cNvPr>
          <p:cNvSpPr>
            <a:spLocks noGrp="1"/>
          </p:cNvSpPr>
          <p:nvPr>
            <p:ph type="sldNum" sz="quarter" idx="12"/>
          </p:nvPr>
        </p:nvSpPr>
        <p:spPr>
          <a:xfrm>
            <a:off x="8610600" y="6356350"/>
            <a:ext cx="2741612" cy="365125"/>
          </a:xfrm>
        </p:spPr>
        <p:txBody>
          <a:bodyPr/>
          <a:lstStyle/>
          <a:p>
            <a:fld id="{44437FBE-6931-4449-B15C-7E0B08E06F2D}" type="slidenum">
              <a:rPr lang="en-US" smtClean="0"/>
              <a:t>‹#›</a:t>
            </a:fld>
            <a:endParaRPr lang="en-US" dirty="0"/>
          </a:p>
        </p:txBody>
      </p:sp>
      <p:pic>
        <p:nvPicPr>
          <p:cNvPr id="9" name="NSD Icon" descr="A yellow circle with black background&#10;&#10;Description automatically generated">
            <a:extLst>
              <a:ext uri="{FF2B5EF4-FFF2-40B4-BE49-F238E27FC236}">
                <a16:creationId xmlns:a16="http://schemas.microsoft.com/office/drawing/2014/main" id="{F0EBFAB5-D8AC-0D59-3C4A-3164D3C371E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
        <p:nvSpPr>
          <p:cNvPr id="11" name="Content Placeholder 3">
            <a:extLst>
              <a:ext uri="{FF2B5EF4-FFF2-40B4-BE49-F238E27FC236}">
                <a16:creationId xmlns:a16="http://schemas.microsoft.com/office/drawing/2014/main" id="{B689A8E4-4CAA-ED31-C1FA-E43134F1342D}"/>
              </a:ext>
            </a:extLst>
          </p:cNvPr>
          <p:cNvSpPr>
            <a:spLocks noGrp="1"/>
          </p:cNvSpPr>
          <p:nvPr>
            <p:ph sz="half" idx="18"/>
          </p:nvPr>
        </p:nvSpPr>
        <p:spPr>
          <a:xfrm>
            <a:off x="3506259" y="1841578"/>
            <a:ext cx="2513012" cy="4343399"/>
          </a:xfrm>
        </p:spPr>
        <p:txBody>
          <a:bodyPr/>
          <a:lstStyle/>
          <a:p>
            <a:pPr lvl="0"/>
            <a:endParaRPr lang="en-US"/>
          </a:p>
        </p:txBody>
      </p:sp>
      <p:sp>
        <p:nvSpPr>
          <p:cNvPr id="14" name="Content Placeholder 3">
            <a:extLst>
              <a:ext uri="{FF2B5EF4-FFF2-40B4-BE49-F238E27FC236}">
                <a16:creationId xmlns:a16="http://schemas.microsoft.com/office/drawing/2014/main" id="{28CE0E48-2F28-207C-B20A-42C9252A2E8B}"/>
              </a:ext>
            </a:extLst>
          </p:cNvPr>
          <p:cNvSpPr>
            <a:spLocks noGrp="1"/>
          </p:cNvSpPr>
          <p:nvPr>
            <p:ph sz="half" idx="20"/>
          </p:nvPr>
        </p:nvSpPr>
        <p:spPr>
          <a:xfrm>
            <a:off x="6172730" y="1828801"/>
            <a:ext cx="2513012" cy="4343399"/>
          </a:xfrm>
        </p:spPr>
        <p:txBody>
          <a:bodyPr/>
          <a:lstStyle/>
          <a:p>
            <a:pPr lvl="0"/>
            <a:endParaRPr lang="en-US"/>
          </a:p>
        </p:txBody>
      </p:sp>
      <p:sp>
        <p:nvSpPr>
          <p:cNvPr id="16" name="Content Placeholder 3">
            <a:extLst>
              <a:ext uri="{FF2B5EF4-FFF2-40B4-BE49-F238E27FC236}">
                <a16:creationId xmlns:a16="http://schemas.microsoft.com/office/drawing/2014/main" id="{2089A23D-ACA4-0DBB-6556-B312E64183D1}"/>
              </a:ext>
            </a:extLst>
          </p:cNvPr>
          <p:cNvSpPr>
            <a:spLocks noGrp="1"/>
          </p:cNvSpPr>
          <p:nvPr>
            <p:ph sz="half" idx="22"/>
          </p:nvPr>
        </p:nvSpPr>
        <p:spPr>
          <a:xfrm>
            <a:off x="8839200" y="1828801"/>
            <a:ext cx="2513012" cy="4343399"/>
          </a:xfrm>
        </p:spPr>
        <p:txBody>
          <a:bodyPr/>
          <a:lstStyle/>
          <a:p>
            <a:pPr lvl="0"/>
            <a:endParaRPr lang="en-US"/>
          </a:p>
        </p:txBody>
      </p:sp>
    </p:spTree>
    <p:extLst>
      <p:ext uri="{BB962C8B-B14F-4D97-AF65-F5344CB8AC3E}">
        <p14:creationId xmlns:p14="http://schemas.microsoft.com/office/powerpoint/2010/main" val="306077938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5" name="Content Placeholder 3">
            <a:extLst>
              <a:ext uri="{FF2B5EF4-FFF2-40B4-BE49-F238E27FC236}">
                <a16:creationId xmlns:a16="http://schemas.microsoft.com/office/drawing/2014/main" id="{6F7FC5D1-79E4-F6E9-0E2E-CFADA6B41AB1}"/>
              </a:ext>
            </a:extLst>
          </p:cNvPr>
          <p:cNvSpPr>
            <a:spLocks noGrp="1"/>
          </p:cNvSpPr>
          <p:nvPr>
            <p:ph sz="half" idx="17"/>
          </p:nvPr>
        </p:nvSpPr>
        <p:spPr>
          <a:xfrm>
            <a:off x="839788" y="1841578"/>
            <a:ext cx="3198812" cy="1844713"/>
          </a:xfrm>
        </p:spPr>
        <p:txBody>
          <a:bodyPr/>
          <a:lstStyle/>
          <a:p>
            <a:pPr lvl="0"/>
            <a:endParaRPr lang="en-US"/>
          </a:p>
        </p:txBody>
      </p:sp>
      <p:sp>
        <p:nvSpPr>
          <p:cNvPr id="6" name="Content Placeholder 3">
            <a:extLst>
              <a:ext uri="{FF2B5EF4-FFF2-40B4-BE49-F238E27FC236}">
                <a16:creationId xmlns:a16="http://schemas.microsoft.com/office/drawing/2014/main" id="{4FB66D9B-0D26-199F-4E0C-54C74AE3B131}"/>
              </a:ext>
            </a:extLst>
          </p:cNvPr>
          <p:cNvSpPr>
            <a:spLocks noGrp="1"/>
          </p:cNvSpPr>
          <p:nvPr>
            <p:ph sz="half" idx="18"/>
          </p:nvPr>
        </p:nvSpPr>
        <p:spPr>
          <a:xfrm>
            <a:off x="4496594" y="1839156"/>
            <a:ext cx="3198812" cy="1847135"/>
          </a:xfrm>
        </p:spPr>
        <p:txBody>
          <a:bodyPr/>
          <a:lstStyle/>
          <a:p>
            <a:pPr lvl="0"/>
            <a:endParaRPr lang="en-US"/>
          </a:p>
        </p:txBody>
      </p:sp>
      <p:sp>
        <p:nvSpPr>
          <p:cNvPr id="10" name="Content Placeholder 3">
            <a:extLst>
              <a:ext uri="{FF2B5EF4-FFF2-40B4-BE49-F238E27FC236}">
                <a16:creationId xmlns:a16="http://schemas.microsoft.com/office/drawing/2014/main" id="{E256C92E-E375-ECC3-6988-C33A526A0C71}"/>
              </a:ext>
            </a:extLst>
          </p:cNvPr>
          <p:cNvSpPr>
            <a:spLocks noGrp="1"/>
          </p:cNvSpPr>
          <p:nvPr>
            <p:ph sz="half" idx="19"/>
          </p:nvPr>
        </p:nvSpPr>
        <p:spPr>
          <a:xfrm>
            <a:off x="8153400" y="1837944"/>
            <a:ext cx="3198812" cy="1849557"/>
          </a:xfrm>
        </p:spPr>
        <p:txBody>
          <a:bodyPr/>
          <a:lstStyle/>
          <a:p>
            <a:pPr lvl="0"/>
            <a:endParaRPr lang="en-US"/>
          </a:p>
        </p:txBody>
      </p:sp>
      <p:sp>
        <p:nvSpPr>
          <p:cNvPr id="4" name="Content Placeholder 3">
            <a:extLst>
              <a:ext uri="{FF2B5EF4-FFF2-40B4-BE49-F238E27FC236}">
                <a16:creationId xmlns:a16="http://schemas.microsoft.com/office/drawing/2014/main" id="{C9BB6AB9-A574-4E67-D88C-2E68A94B4CB2}"/>
              </a:ext>
            </a:extLst>
          </p:cNvPr>
          <p:cNvSpPr>
            <a:spLocks noGrp="1"/>
          </p:cNvSpPr>
          <p:nvPr>
            <p:ph sz="half" idx="2"/>
          </p:nvPr>
        </p:nvSpPr>
        <p:spPr>
          <a:xfrm>
            <a:off x="839788" y="3959978"/>
            <a:ext cx="3198812" cy="1844713"/>
          </a:xfrm>
        </p:spPr>
        <p:txBody>
          <a:bodyPr/>
          <a:lstStyle/>
          <a:p>
            <a:pPr lvl="0"/>
            <a:endParaRPr lang="en-US"/>
          </a:p>
        </p:txBody>
      </p:sp>
      <p:sp>
        <p:nvSpPr>
          <p:cNvPr id="19" name="Content Placeholder 3">
            <a:extLst>
              <a:ext uri="{FF2B5EF4-FFF2-40B4-BE49-F238E27FC236}">
                <a16:creationId xmlns:a16="http://schemas.microsoft.com/office/drawing/2014/main" id="{F445153C-D407-8EB8-BFD5-3A3B9C3DC513}"/>
              </a:ext>
            </a:extLst>
          </p:cNvPr>
          <p:cNvSpPr>
            <a:spLocks noGrp="1"/>
          </p:cNvSpPr>
          <p:nvPr>
            <p:ph sz="half" idx="14"/>
          </p:nvPr>
        </p:nvSpPr>
        <p:spPr>
          <a:xfrm>
            <a:off x="4496594" y="3957556"/>
            <a:ext cx="3198812" cy="1847135"/>
          </a:xfrm>
        </p:spPr>
        <p:txBody>
          <a:bodyPr/>
          <a:lstStyle/>
          <a:p>
            <a:pPr lvl="0"/>
            <a:endParaRPr lang="en-US"/>
          </a:p>
        </p:txBody>
      </p:sp>
      <p:sp>
        <p:nvSpPr>
          <p:cNvPr id="21" name="Content Placeholder 3">
            <a:extLst>
              <a:ext uri="{FF2B5EF4-FFF2-40B4-BE49-F238E27FC236}">
                <a16:creationId xmlns:a16="http://schemas.microsoft.com/office/drawing/2014/main" id="{FAE7E2A3-4878-876F-4260-ED01E82B26CB}"/>
              </a:ext>
            </a:extLst>
          </p:cNvPr>
          <p:cNvSpPr>
            <a:spLocks noGrp="1"/>
          </p:cNvSpPr>
          <p:nvPr>
            <p:ph sz="half" idx="16"/>
          </p:nvPr>
        </p:nvSpPr>
        <p:spPr>
          <a:xfrm>
            <a:off x="8153400" y="3955134"/>
            <a:ext cx="3198812" cy="1849557"/>
          </a:xfrm>
        </p:spPr>
        <p:txBody>
          <a:bodyPr/>
          <a:lstStyle/>
          <a:p>
            <a:pPr lvl="0"/>
            <a:endParaRPr lang="en-US"/>
          </a:p>
        </p:txBody>
      </p:sp>
      <p:sp>
        <p:nvSpPr>
          <p:cNvPr id="7" name="Date Placeholder 6">
            <a:extLst>
              <a:ext uri="{FF2B5EF4-FFF2-40B4-BE49-F238E27FC236}">
                <a16:creationId xmlns:a16="http://schemas.microsoft.com/office/drawing/2014/main" id="{6752C921-456A-E05C-C236-2614548B4694}"/>
              </a:ext>
            </a:extLst>
          </p:cNvPr>
          <p:cNvSpPr>
            <a:spLocks noGrp="1"/>
          </p:cNvSpPr>
          <p:nvPr>
            <p:ph type="dt" sz="half" idx="10"/>
          </p:nvPr>
        </p:nvSpPr>
        <p:spPr>
          <a:xfrm>
            <a:off x="838200" y="6356350"/>
            <a:ext cx="3198812" cy="365125"/>
          </a:xfrm>
        </p:spPr>
        <p:txBody>
          <a:bodyPr/>
          <a:lstStyle/>
          <a:p>
            <a:fld id="{45EC9120-47E0-41C4-AB92-E034E4D9DADF}" type="datetimeFigureOut">
              <a:rPr lang="en-US" smtClean="0"/>
              <a:t>6/18/2025</a:t>
            </a:fld>
            <a:endParaRPr lang="en-US" dirty="0"/>
          </a:p>
        </p:txBody>
      </p:sp>
      <p:sp>
        <p:nvSpPr>
          <p:cNvPr id="8" name="Footer Placeholder 7">
            <a:extLst>
              <a:ext uri="{FF2B5EF4-FFF2-40B4-BE49-F238E27FC236}">
                <a16:creationId xmlns:a16="http://schemas.microsoft.com/office/drawing/2014/main" id="{F4C033BD-E31E-C29E-04B6-654E52CE29F7}"/>
              </a:ext>
            </a:extLst>
          </p:cNvPr>
          <p:cNvSpPr>
            <a:spLocks noGrp="1"/>
          </p:cNvSpPr>
          <p:nvPr>
            <p:ph type="ftr" sz="quarter" idx="11"/>
          </p:nvPr>
        </p:nvSpPr>
        <p:spPr>
          <a:xfrm>
            <a:off x="4496594" y="6356350"/>
            <a:ext cx="3198812" cy="365125"/>
          </a:xfrm>
        </p:spPr>
        <p:txBody>
          <a:bodyPr/>
          <a:lstStyle/>
          <a:p>
            <a:endParaRPr lang="en-US" dirty="0"/>
          </a:p>
        </p:txBody>
      </p:sp>
      <p:sp>
        <p:nvSpPr>
          <p:cNvPr id="3" name="Slide Number Placeholder 5">
            <a:extLst>
              <a:ext uri="{FF2B5EF4-FFF2-40B4-BE49-F238E27FC236}">
                <a16:creationId xmlns:a16="http://schemas.microsoft.com/office/drawing/2014/main" id="{3EDE11DD-72E4-0BA7-2DA5-C42C070C550C}"/>
              </a:ext>
            </a:extLst>
          </p:cNvPr>
          <p:cNvSpPr>
            <a:spLocks noGrp="1"/>
          </p:cNvSpPr>
          <p:nvPr>
            <p:ph type="sldNum" sz="quarter" idx="12"/>
          </p:nvPr>
        </p:nvSpPr>
        <p:spPr>
          <a:xfrm>
            <a:off x="8610600" y="6356350"/>
            <a:ext cx="2741612" cy="365125"/>
          </a:xfrm>
        </p:spPr>
        <p:txBody>
          <a:bodyPr/>
          <a:lstStyle/>
          <a:p>
            <a:fld id="{44437FBE-6931-4449-B15C-7E0B08E06F2D}" type="slidenum">
              <a:rPr lang="en-US" smtClean="0"/>
              <a:t>‹#›</a:t>
            </a:fld>
            <a:endParaRPr lang="en-US" dirty="0"/>
          </a:p>
        </p:txBody>
      </p:sp>
      <p:pic>
        <p:nvPicPr>
          <p:cNvPr id="9" name="NSD Icon" descr="A yellow circle with black background&#10;&#10;Description automatically generated">
            <a:extLst>
              <a:ext uri="{FF2B5EF4-FFF2-40B4-BE49-F238E27FC236}">
                <a16:creationId xmlns:a16="http://schemas.microsoft.com/office/drawing/2014/main" id="{F0EBFAB5-D8AC-0D59-3C4A-3164D3C371E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66143851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titles + 3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0"/>
            <a:ext cx="10515600" cy="990598"/>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662A57D-54F2-8047-BA6E-AB0FC72E60B1}"/>
              </a:ext>
            </a:extLst>
          </p:cNvPr>
          <p:cNvSpPr>
            <a:spLocks noGrp="1"/>
          </p:cNvSpPr>
          <p:nvPr>
            <p:ph type="body" idx="1"/>
          </p:nvPr>
        </p:nvSpPr>
        <p:spPr>
          <a:xfrm>
            <a:off x="839788" y="1828800"/>
            <a:ext cx="3198812" cy="1768517"/>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BB6AB9-A574-4E67-D88C-2E68A94B4CB2}"/>
              </a:ext>
            </a:extLst>
          </p:cNvPr>
          <p:cNvSpPr>
            <a:spLocks noGrp="1"/>
          </p:cNvSpPr>
          <p:nvPr>
            <p:ph sz="half" idx="2"/>
          </p:nvPr>
        </p:nvSpPr>
        <p:spPr>
          <a:xfrm>
            <a:off x="839788" y="3657602"/>
            <a:ext cx="3198812" cy="2209797"/>
          </a:xfrm>
        </p:spPr>
        <p:txBody>
          <a:bodyPr/>
          <a:lstStyle>
            <a:lvl1pPr>
              <a:defRPr>
                <a:solidFill>
                  <a:schemeClr val="tx1">
                    <a:lumMod val="50000"/>
                  </a:schemeClr>
                </a:solidFill>
              </a:defRPr>
            </a:lvl1pPr>
          </a:lstStyle>
          <a:p>
            <a:pPr lvl="0"/>
            <a:endParaRPr lang="en-US"/>
          </a:p>
        </p:txBody>
      </p:sp>
      <p:sp>
        <p:nvSpPr>
          <p:cNvPr id="18" name="Text Placeholder 2">
            <a:extLst>
              <a:ext uri="{FF2B5EF4-FFF2-40B4-BE49-F238E27FC236}">
                <a16:creationId xmlns:a16="http://schemas.microsoft.com/office/drawing/2014/main" id="{5FF81FCC-C147-27D9-236A-7515C22EFA13}"/>
              </a:ext>
            </a:extLst>
          </p:cNvPr>
          <p:cNvSpPr>
            <a:spLocks noGrp="1"/>
          </p:cNvSpPr>
          <p:nvPr>
            <p:ph type="body" idx="13"/>
          </p:nvPr>
        </p:nvSpPr>
        <p:spPr>
          <a:xfrm>
            <a:off x="4496594" y="1828800"/>
            <a:ext cx="3198812" cy="1768517"/>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F445153C-D407-8EB8-BFD5-3A3B9C3DC513}"/>
              </a:ext>
            </a:extLst>
          </p:cNvPr>
          <p:cNvSpPr>
            <a:spLocks noGrp="1"/>
          </p:cNvSpPr>
          <p:nvPr>
            <p:ph sz="half" idx="14"/>
          </p:nvPr>
        </p:nvSpPr>
        <p:spPr>
          <a:xfrm>
            <a:off x="4496594" y="3657602"/>
            <a:ext cx="3198812" cy="2209797"/>
          </a:xfrm>
        </p:spPr>
        <p:txBody>
          <a:bodyPr/>
          <a:lstStyle>
            <a:lvl1pPr>
              <a:defRPr>
                <a:solidFill>
                  <a:schemeClr val="tx1">
                    <a:lumMod val="50000"/>
                  </a:schemeClr>
                </a:solidFill>
              </a:defRPr>
            </a:lvl1pPr>
          </a:lstStyle>
          <a:p>
            <a:pPr lvl="0"/>
            <a:endParaRPr lang="en-US"/>
          </a:p>
        </p:txBody>
      </p:sp>
      <p:sp>
        <p:nvSpPr>
          <p:cNvPr id="20" name="Text Placeholder 2">
            <a:extLst>
              <a:ext uri="{FF2B5EF4-FFF2-40B4-BE49-F238E27FC236}">
                <a16:creationId xmlns:a16="http://schemas.microsoft.com/office/drawing/2014/main" id="{0A729D12-62A4-4543-5729-21CB0101C5FD}"/>
              </a:ext>
            </a:extLst>
          </p:cNvPr>
          <p:cNvSpPr>
            <a:spLocks noGrp="1"/>
          </p:cNvSpPr>
          <p:nvPr>
            <p:ph type="body" idx="15"/>
          </p:nvPr>
        </p:nvSpPr>
        <p:spPr>
          <a:xfrm>
            <a:off x="8153400" y="1828800"/>
            <a:ext cx="3198812" cy="1768517"/>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FAE7E2A3-4878-876F-4260-ED01E82B26CB}"/>
              </a:ext>
            </a:extLst>
          </p:cNvPr>
          <p:cNvSpPr>
            <a:spLocks noGrp="1"/>
          </p:cNvSpPr>
          <p:nvPr>
            <p:ph sz="half" idx="16"/>
          </p:nvPr>
        </p:nvSpPr>
        <p:spPr>
          <a:xfrm>
            <a:off x="8153400" y="3657602"/>
            <a:ext cx="3198812" cy="2209797"/>
          </a:xfrm>
        </p:spPr>
        <p:txBody>
          <a:bodyPr/>
          <a:lstStyle>
            <a:lvl1pPr>
              <a:defRPr>
                <a:solidFill>
                  <a:schemeClr val="tx1">
                    <a:lumMod val="50000"/>
                  </a:schemeClr>
                </a:solidFill>
              </a:defRPr>
            </a:lvl1pPr>
          </a:lstStyle>
          <a:p>
            <a:pPr lvl="0"/>
            <a:endParaRPr lang="en-US"/>
          </a:p>
        </p:txBody>
      </p:sp>
      <p:sp>
        <p:nvSpPr>
          <p:cNvPr id="7" name="Date Placeholder 6">
            <a:extLst>
              <a:ext uri="{FF2B5EF4-FFF2-40B4-BE49-F238E27FC236}">
                <a16:creationId xmlns:a16="http://schemas.microsoft.com/office/drawing/2014/main" id="{6752C921-456A-E05C-C236-2614548B4694}"/>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8" name="Footer Placeholder 7">
            <a:extLst>
              <a:ext uri="{FF2B5EF4-FFF2-40B4-BE49-F238E27FC236}">
                <a16:creationId xmlns:a16="http://schemas.microsoft.com/office/drawing/2014/main" id="{F4C033BD-E31E-C29E-04B6-654E52CE29F7}"/>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5F4FC026-0EBE-4A40-7914-D0E97D6E1EF2}"/>
              </a:ext>
            </a:extLst>
          </p:cNvPr>
          <p:cNvSpPr>
            <a:spLocks noGrp="1"/>
          </p:cNvSpPr>
          <p:nvPr>
            <p:ph type="sldNum" sz="quarter" idx="12"/>
          </p:nvPr>
        </p:nvSpPr>
        <p:spPr>
          <a:xfrm>
            <a:off x="8610600" y="6356350"/>
            <a:ext cx="2741612" cy="365125"/>
          </a:xfrm>
        </p:spPr>
        <p:txBody>
          <a:bodyPr/>
          <a:lstStyle/>
          <a:p>
            <a:fld id="{44437FBE-6931-4449-B15C-7E0B08E06F2D}" type="slidenum">
              <a:rPr lang="en-US" smtClean="0"/>
              <a:t>‹#›</a:t>
            </a:fld>
            <a:endParaRPr lang="en-US" dirty="0"/>
          </a:p>
        </p:txBody>
      </p:sp>
      <p:pic>
        <p:nvPicPr>
          <p:cNvPr id="6" name="NSD Icon" descr="A yellow circle with black background&#10;&#10;Description automatically generated">
            <a:extLst>
              <a:ext uri="{FF2B5EF4-FFF2-40B4-BE49-F238E27FC236}">
                <a16:creationId xmlns:a16="http://schemas.microsoft.com/office/drawing/2014/main" id="{C2AA2A0D-4DA3-6B34-4CE8-6D7463B6A2E7}"/>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41033547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F941-8DBC-C0B9-ABCE-C2A2EB21A9F0}"/>
              </a:ext>
            </a:extLst>
          </p:cNvPr>
          <p:cNvSpPr>
            <a:spLocks noGrp="1" noRot="1" noMove="1" noResize="1" noEditPoints="1" noAdjustHandles="1" noChangeArrowheads="1" noChangeShapeType="1"/>
          </p:cNvSpPr>
          <p:nvPr>
            <p:ph type="title"/>
          </p:nvPr>
        </p:nvSpPr>
        <p:spPr>
          <a:xfrm>
            <a:off x="839788" y="685798"/>
            <a:ext cx="3932237" cy="990601"/>
          </a:xfrm>
        </p:spPr>
        <p:txBody>
          <a:bodyPr anchor="ctr"/>
          <a:lstStyle>
            <a:lvl1pPr>
              <a:defRPr sz="3200"/>
            </a:lvl1pPr>
          </a:lstStyle>
          <a:p>
            <a:r>
              <a:rPr lang="en-US"/>
              <a:t>Click to edit Master title style</a:t>
            </a:r>
          </a:p>
        </p:txBody>
      </p:sp>
      <p:cxnSp>
        <p:nvCxnSpPr>
          <p:cNvPr id="7" name="Straight Connector 6">
            <a:extLst>
              <a:ext uri="{FF2B5EF4-FFF2-40B4-BE49-F238E27FC236}">
                <a16:creationId xmlns:a16="http://schemas.microsoft.com/office/drawing/2014/main" id="{0298CC55-C5B9-88F6-4CEE-DC275A16C1D3}"/>
              </a:ext>
            </a:extLst>
          </p:cNvPr>
          <p:cNvCxnSpPr>
            <a:cxnSpLocks noGrp="1" noRot="1" noMove="1" noResize="1" noEditPoints="1" noAdjustHandles="1" noChangeArrowheads="1" noChangeShapeType="1"/>
          </p:cNvCxnSpPr>
          <p:nvPr userDrawn="1"/>
        </p:nvCxnSpPr>
        <p:spPr>
          <a:xfrm>
            <a:off x="838200" y="1752600"/>
            <a:ext cx="39624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Text Placeholder 3">
            <a:extLst>
              <a:ext uri="{FF2B5EF4-FFF2-40B4-BE49-F238E27FC236}">
                <a16:creationId xmlns:a16="http://schemas.microsoft.com/office/drawing/2014/main" id="{52FAC39D-1382-D323-39EF-4B23C9A3330F}"/>
              </a:ext>
            </a:extLst>
          </p:cNvPr>
          <p:cNvSpPr>
            <a:spLocks noGrp="1"/>
          </p:cNvSpPr>
          <p:nvPr>
            <p:ph type="body" sz="half" idx="2"/>
          </p:nvPr>
        </p:nvSpPr>
        <p:spPr>
          <a:xfrm>
            <a:off x="839788" y="1828800"/>
            <a:ext cx="3932237" cy="40401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C29273A0-DA21-CED3-4909-A9979F9881A7}"/>
              </a:ext>
            </a:extLst>
          </p:cNvPr>
          <p:cNvSpPr>
            <a:spLocks noGrp="1"/>
          </p:cNvSpPr>
          <p:nvPr>
            <p:ph type="pic" idx="1"/>
          </p:nvPr>
        </p:nvSpPr>
        <p:spPr>
          <a:xfrm>
            <a:off x="5183188" y="685799"/>
            <a:ext cx="6172200" cy="51752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a:extLst>
              <a:ext uri="{FF2B5EF4-FFF2-40B4-BE49-F238E27FC236}">
                <a16:creationId xmlns:a16="http://schemas.microsoft.com/office/drawing/2014/main" id="{7A6F6800-4EB7-2073-DF72-AF755116573D}"/>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6" name="Footer Placeholder 5">
            <a:extLst>
              <a:ext uri="{FF2B5EF4-FFF2-40B4-BE49-F238E27FC236}">
                <a16:creationId xmlns:a16="http://schemas.microsoft.com/office/drawing/2014/main" id="{D96AC8F4-FC85-2183-F545-136846FD9129}"/>
              </a:ext>
            </a:extLst>
          </p:cNvPr>
          <p:cNvSpPr>
            <a:spLocks noGrp="1"/>
          </p:cNvSpPr>
          <p:nvPr>
            <p:ph type="ftr" sz="quarter" idx="11"/>
          </p:nvPr>
        </p:nvSpPr>
        <p:spPr/>
        <p:txBody>
          <a:bodyPr/>
          <a:lstStyle/>
          <a:p>
            <a:endParaRPr lang="en-US" dirty="0"/>
          </a:p>
        </p:txBody>
      </p:sp>
      <p:sp>
        <p:nvSpPr>
          <p:cNvPr id="11" name="Slide Number Placeholder 5">
            <a:extLst>
              <a:ext uri="{FF2B5EF4-FFF2-40B4-BE49-F238E27FC236}">
                <a16:creationId xmlns:a16="http://schemas.microsoft.com/office/drawing/2014/main" id="{F264DAA8-2FE0-F22E-9ADF-C65A0DCC0FEB}"/>
              </a:ext>
            </a:extLst>
          </p:cNvPr>
          <p:cNvSpPr>
            <a:spLocks noGrp="1"/>
          </p:cNvSpPr>
          <p:nvPr>
            <p:ph type="sldNum" sz="quarter" idx="12"/>
          </p:nvPr>
        </p:nvSpPr>
        <p:spPr>
          <a:xfrm>
            <a:off x="8610600" y="6356350"/>
            <a:ext cx="2743200" cy="365125"/>
          </a:xfrm>
        </p:spPr>
        <p:txBody>
          <a:bodyPr/>
          <a:lstStyle/>
          <a:p>
            <a:fld id="{44437FBE-6931-4449-B15C-7E0B08E06F2D}" type="slidenum">
              <a:rPr lang="en-US" smtClean="0"/>
              <a:t>‹#›</a:t>
            </a:fld>
            <a:endParaRPr lang="en-US" dirty="0"/>
          </a:p>
        </p:txBody>
      </p:sp>
      <p:pic>
        <p:nvPicPr>
          <p:cNvPr id="12" name="NSD Icon" descr="A yellow circle with black background&#10;&#10;Description automatically generated">
            <a:extLst>
              <a:ext uri="{FF2B5EF4-FFF2-40B4-BE49-F238E27FC236}">
                <a16:creationId xmlns:a16="http://schemas.microsoft.com/office/drawing/2014/main" id="{545CBED0-A0CD-E496-D500-E12C77278B23}"/>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72241967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B0B3-2B9C-0EEE-4620-D5AE1B54D6C7}"/>
              </a:ext>
            </a:extLst>
          </p:cNvPr>
          <p:cNvSpPr>
            <a:spLocks noGrp="1"/>
          </p:cNvSpPr>
          <p:nvPr>
            <p:ph type="title"/>
          </p:nvPr>
        </p:nvSpPr>
        <p:spPr>
          <a:xfrm>
            <a:off x="839788" y="685800"/>
            <a:ext cx="3932237" cy="990600"/>
          </a:xfrm>
        </p:spPr>
        <p:txBody>
          <a:bodyPr anchor="ctr"/>
          <a:lstStyle>
            <a:lvl1pPr>
              <a:defRPr sz="3200"/>
            </a:lvl1pPr>
          </a:lstStyle>
          <a:p>
            <a:r>
              <a:rPr lang="en-US"/>
              <a:t>Click to edit Master title style</a:t>
            </a:r>
          </a:p>
        </p:txBody>
      </p:sp>
      <p:cxnSp>
        <p:nvCxnSpPr>
          <p:cNvPr id="9" name="Straight Connector 8">
            <a:extLst>
              <a:ext uri="{FF2B5EF4-FFF2-40B4-BE49-F238E27FC236}">
                <a16:creationId xmlns:a16="http://schemas.microsoft.com/office/drawing/2014/main" id="{C654CDD7-4E13-94E9-FC4E-4A78FC3C8E1C}"/>
              </a:ext>
            </a:extLst>
          </p:cNvPr>
          <p:cNvCxnSpPr>
            <a:cxnSpLocks noGrp="1" noRot="1" noMove="1" noResize="1" noEditPoints="1" noAdjustHandles="1" noChangeArrowheads="1" noChangeShapeType="1"/>
          </p:cNvCxnSpPr>
          <p:nvPr userDrawn="1"/>
        </p:nvCxnSpPr>
        <p:spPr>
          <a:xfrm>
            <a:off x="838200" y="1752600"/>
            <a:ext cx="39624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Text Placeholder 3">
            <a:extLst>
              <a:ext uri="{FF2B5EF4-FFF2-40B4-BE49-F238E27FC236}">
                <a16:creationId xmlns:a16="http://schemas.microsoft.com/office/drawing/2014/main" id="{870787D7-03AC-1565-BE9C-A5E61CC0EB8A}"/>
              </a:ext>
            </a:extLst>
          </p:cNvPr>
          <p:cNvSpPr>
            <a:spLocks noGrp="1"/>
          </p:cNvSpPr>
          <p:nvPr>
            <p:ph type="body" sz="half" idx="2"/>
          </p:nvPr>
        </p:nvSpPr>
        <p:spPr>
          <a:xfrm>
            <a:off x="839788" y="1828800"/>
            <a:ext cx="3932237" cy="4040188"/>
          </a:xfrm>
        </p:spPr>
        <p:txBody>
          <a:bodyPr/>
          <a:lstStyle>
            <a:lvl1pPr marL="0" indent="0">
              <a:buNone/>
              <a:defRPr sz="24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EBEB139-6382-A25B-EB0C-CFBAD85A98E7}"/>
              </a:ext>
            </a:extLst>
          </p:cNvPr>
          <p:cNvSpPr>
            <a:spLocks noGrp="1"/>
          </p:cNvSpPr>
          <p:nvPr>
            <p:ph idx="1"/>
          </p:nvPr>
        </p:nvSpPr>
        <p:spPr>
          <a:xfrm>
            <a:off x="5183188" y="685799"/>
            <a:ext cx="6172200" cy="5175251"/>
          </a:xfrm>
        </p:spPr>
        <p:txBody>
          <a:bodyPr/>
          <a:lstStyle>
            <a:lvl1pPr>
              <a:defRPr sz="3200"/>
            </a:lvl1pPr>
            <a:lvl2pPr>
              <a:defRPr sz="28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42D6BA-F7DC-673B-9D47-CC8C3075C6BF}"/>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6" name="Footer Placeholder 5">
            <a:extLst>
              <a:ext uri="{FF2B5EF4-FFF2-40B4-BE49-F238E27FC236}">
                <a16:creationId xmlns:a16="http://schemas.microsoft.com/office/drawing/2014/main" id="{ECECD7D8-842E-E9EB-B69D-94B07D4D48C7}"/>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FC95F1F4-1A97-DD02-3B90-A3121E24364A}"/>
              </a:ext>
            </a:extLst>
          </p:cNvPr>
          <p:cNvSpPr>
            <a:spLocks noGrp="1"/>
          </p:cNvSpPr>
          <p:nvPr>
            <p:ph type="sldNum" sz="quarter" idx="12"/>
          </p:nvPr>
        </p:nvSpPr>
        <p:spPr>
          <a:xfrm>
            <a:off x="8610600" y="6356350"/>
            <a:ext cx="2743200" cy="365125"/>
          </a:xfrm>
        </p:spPr>
        <p:txBody>
          <a:bodyPr/>
          <a:lstStyle/>
          <a:p>
            <a:fld id="{44437FBE-6931-4449-B15C-7E0B08E06F2D}" type="slidenum">
              <a:rPr lang="en-US" smtClean="0"/>
              <a:t>‹#›</a:t>
            </a:fld>
            <a:endParaRPr lang="en-US" dirty="0"/>
          </a:p>
        </p:txBody>
      </p:sp>
      <p:pic>
        <p:nvPicPr>
          <p:cNvPr id="10" name="NSD Icon" descr="A yellow circle with black background&#10;&#10;Description automatically generated">
            <a:extLst>
              <a:ext uri="{FF2B5EF4-FFF2-40B4-BE49-F238E27FC236}">
                <a16:creationId xmlns:a16="http://schemas.microsoft.com/office/drawing/2014/main" id="{D028867C-7B1C-E201-3D53-092CB5CA6A5D}"/>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88537368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88A2-9C4B-750C-A355-44BF6E264CF9}"/>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489F841B-00E9-EB05-4C39-655140B507CB}"/>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graphicFrame>
        <p:nvGraphicFramePr>
          <p:cNvPr id="11" name="Table 10">
            <a:extLst>
              <a:ext uri="{FF2B5EF4-FFF2-40B4-BE49-F238E27FC236}">
                <a16:creationId xmlns:a16="http://schemas.microsoft.com/office/drawing/2014/main" id="{54070F89-5831-0DDA-63B7-E2F39E3F220C}"/>
              </a:ext>
            </a:extLst>
          </p:cNvPr>
          <p:cNvGraphicFramePr>
            <a:graphicFrameLocks noGrp="1"/>
          </p:cNvGraphicFramePr>
          <p:nvPr userDrawn="1"/>
        </p:nvGraphicFramePr>
        <p:xfrm>
          <a:off x="2032000" y="1828800"/>
          <a:ext cx="8127999" cy="1854200"/>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1504652454"/>
                    </a:ext>
                  </a:extLst>
                </a:gridCol>
                <a:gridCol w="2709333">
                  <a:extLst>
                    <a:ext uri="{9D8B030D-6E8A-4147-A177-3AD203B41FA5}">
                      <a16:colId xmlns:a16="http://schemas.microsoft.com/office/drawing/2014/main" val="2881160910"/>
                    </a:ext>
                  </a:extLst>
                </a:gridCol>
                <a:gridCol w="2709333">
                  <a:extLst>
                    <a:ext uri="{9D8B030D-6E8A-4147-A177-3AD203B41FA5}">
                      <a16:colId xmlns:a16="http://schemas.microsoft.com/office/drawing/2014/main" val="397686991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3985337"/>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6343706"/>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25050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5040017"/>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8944053"/>
                  </a:ext>
                </a:extLst>
              </a:tr>
            </a:tbl>
          </a:graphicData>
        </a:graphic>
      </p:graphicFrame>
      <p:sp>
        <p:nvSpPr>
          <p:cNvPr id="3" name="Date Placeholder 2">
            <a:extLst>
              <a:ext uri="{FF2B5EF4-FFF2-40B4-BE49-F238E27FC236}">
                <a16:creationId xmlns:a16="http://schemas.microsoft.com/office/drawing/2014/main" id="{BF063CD2-5276-DCFB-CBAD-C2CB3BF0354E}"/>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4" name="Footer Placeholder 3">
            <a:extLst>
              <a:ext uri="{FF2B5EF4-FFF2-40B4-BE49-F238E27FC236}">
                <a16:creationId xmlns:a16="http://schemas.microsoft.com/office/drawing/2014/main" id="{86454F9A-7433-5FD3-2A61-2F404715D2DE}"/>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635B9497-3482-84DC-E620-7D6F7E330CE0}"/>
              </a:ext>
            </a:extLst>
          </p:cNvPr>
          <p:cNvSpPr>
            <a:spLocks noGrp="1"/>
          </p:cNvSpPr>
          <p:nvPr>
            <p:ph type="sldNum" sz="quarter" idx="12"/>
          </p:nvPr>
        </p:nvSpPr>
        <p:spPr>
          <a:xfrm>
            <a:off x="8610600" y="6356350"/>
            <a:ext cx="2743200" cy="365125"/>
          </a:xfrm>
        </p:spPr>
        <p:txBody>
          <a:bodyPr/>
          <a:lstStyle/>
          <a:p>
            <a:fld id="{44437FBE-6931-4449-B15C-7E0B08E06F2D}" type="slidenum">
              <a:rPr lang="en-US" smtClean="0"/>
              <a:t>‹#›</a:t>
            </a:fld>
            <a:endParaRPr lang="en-US" dirty="0"/>
          </a:p>
        </p:txBody>
      </p:sp>
      <p:pic>
        <p:nvPicPr>
          <p:cNvPr id="8" name="NSD Icon" descr="A yellow circle with black background&#10;&#10;Description automatically generated">
            <a:extLst>
              <a:ext uri="{FF2B5EF4-FFF2-40B4-BE49-F238E27FC236}">
                <a16:creationId xmlns:a16="http://schemas.microsoft.com/office/drawing/2014/main" id="{E0C2BDFA-5D76-6E2C-029A-1143C01B26FE}"/>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2624659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88A2-9C4B-750C-A355-44BF6E264CF9}"/>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489F841B-00E9-EB05-4C39-655140B507CB}"/>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graphicFrame>
        <p:nvGraphicFramePr>
          <p:cNvPr id="11" name="Table 10">
            <a:extLst>
              <a:ext uri="{FF2B5EF4-FFF2-40B4-BE49-F238E27FC236}">
                <a16:creationId xmlns:a16="http://schemas.microsoft.com/office/drawing/2014/main" id="{54070F89-5831-0DDA-63B7-E2F39E3F220C}"/>
              </a:ext>
            </a:extLst>
          </p:cNvPr>
          <p:cNvGraphicFramePr>
            <a:graphicFrameLocks noGrp="1"/>
          </p:cNvGraphicFramePr>
          <p:nvPr userDrawn="1">
            <p:extLst>
              <p:ext uri="{D42A27DB-BD31-4B8C-83A1-F6EECF244321}">
                <p14:modId xmlns:p14="http://schemas.microsoft.com/office/powerpoint/2010/main" val="2666758958"/>
              </p:ext>
            </p:extLst>
          </p:nvPr>
        </p:nvGraphicFramePr>
        <p:xfrm>
          <a:off x="2032000" y="1828800"/>
          <a:ext cx="8127999" cy="1854200"/>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1504652454"/>
                    </a:ext>
                  </a:extLst>
                </a:gridCol>
                <a:gridCol w="2709333">
                  <a:extLst>
                    <a:ext uri="{9D8B030D-6E8A-4147-A177-3AD203B41FA5}">
                      <a16:colId xmlns:a16="http://schemas.microsoft.com/office/drawing/2014/main" val="2881160910"/>
                    </a:ext>
                  </a:extLst>
                </a:gridCol>
                <a:gridCol w="2709333">
                  <a:extLst>
                    <a:ext uri="{9D8B030D-6E8A-4147-A177-3AD203B41FA5}">
                      <a16:colId xmlns:a16="http://schemas.microsoft.com/office/drawing/2014/main" val="397686991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3985337"/>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6343706"/>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25050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5040017"/>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8944053"/>
                  </a:ext>
                </a:extLst>
              </a:tr>
            </a:tbl>
          </a:graphicData>
        </a:graphic>
      </p:graphicFrame>
      <p:sp>
        <p:nvSpPr>
          <p:cNvPr id="3" name="Date Placeholder 2">
            <a:extLst>
              <a:ext uri="{FF2B5EF4-FFF2-40B4-BE49-F238E27FC236}">
                <a16:creationId xmlns:a16="http://schemas.microsoft.com/office/drawing/2014/main" id="{BF063CD2-5276-DCFB-CBAD-C2CB3BF0354E}"/>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4" name="Footer Placeholder 3">
            <a:extLst>
              <a:ext uri="{FF2B5EF4-FFF2-40B4-BE49-F238E27FC236}">
                <a16:creationId xmlns:a16="http://schemas.microsoft.com/office/drawing/2014/main" id="{86454F9A-7433-5FD3-2A61-2F404715D2DE}"/>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635B9497-3482-84DC-E620-7D6F7E330CE0}"/>
              </a:ext>
            </a:extLst>
          </p:cNvPr>
          <p:cNvSpPr>
            <a:spLocks noGrp="1"/>
          </p:cNvSpPr>
          <p:nvPr>
            <p:ph type="sldNum" sz="quarter" idx="12"/>
          </p:nvPr>
        </p:nvSpPr>
        <p:spPr>
          <a:xfrm>
            <a:off x="8610600" y="6356350"/>
            <a:ext cx="2743200" cy="365125"/>
          </a:xfrm>
        </p:spPr>
        <p:txBody>
          <a:bodyPr/>
          <a:lstStyle/>
          <a:p>
            <a:fld id="{44437FBE-6931-4449-B15C-7E0B08E06F2D}" type="slidenum">
              <a:rPr lang="en-US" smtClean="0"/>
              <a:t>‹#›</a:t>
            </a:fld>
            <a:endParaRPr lang="en-US" dirty="0"/>
          </a:p>
        </p:txBody>
      </p:sp>
      <p:pic>
        <p:nvPicPr>
          <p:cNvPr id="8" name="NSD Icon" descr="A yellow circle with black background&#10;&#10;Description automatically generated">
            <a:extLst>
              <a:ext uri="{FF2B5EF4-FFF2-40B4-BE49-F238E27FC236}">
                <a16:creationId xmlns:a16="http://schemas.microsoft.com/office/drawing/2014/main" id="{E0C2BDFA-5D76-6E2C-029A-1143C01B26FE}"/>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2624659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Slide - Regula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6326A2-22EB-F8BC-4779-93DCFC7E9AEA}"/>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3" name="Footer Placeholder 2">
            <a:extLst>
              <a:ext uri="{FF2B5EF4-FFF2-40B4-BE49-F238E27FC236}">
                <a16:creationId xmlns:a16="http://schemas.microsoft.com/office/drawing/2014/main" id="{A4D9A715-443C-508B-97B1-BBBF0DB6A01D}"/>
              </a:ext>
            </a:extLst>
          </p:cNvPr>
          <p:cNvSpPr>
            <a:spLocks noGrp="1"/>
          </p:cNvSpPr>
          <p:nvPr>
            <p:ph type="ftr" sz="quarter" idx="11"/>
          </p:nvPr>
        </p:nvSpPr>
        <p:spPr/>
        <p:txBody>
          <a:bodyPr/>
          <a:lstStyle/>
          <a:p>
            <a:endParaRPr lang="en-US" dirty="0"/>
          </a:p>
        </p:txBody>
      </p:sp>
      <p:sp>
        <p:nvSpPr>
          <p:cNvPr id="4" name="Slide Number Placeholder 5">
            <a:extLst>
              <a:ext uri="{FF2B5EF4-FFF2-40B4-BE49-F238E27FC236}">
                <a16:creationId xmlns:a16="http://schemas.microsoft.com/office/drawing/2014/main" id="{2CCC8F40-529B-EF58-C2A9-9F4ECBD67A51}"/>
              </a:ext>
            </a:extLst>
          </p:cNvPr>
          <p:cNvSpPr>
            <a:spLocks noGrp="1"/>
          </p:cNvSpPr>
          <p:nvPr>
            <p:ph type="sldNum" sz="quarter" idx="12"/>
          </p:nvPr>
        </p:nvSpPr>
        <p:spPr>
          <a:xfrm>
            <a:off x="8610600" y="6356350"/>
            <a:ext cx="2743200" cy="365125"/>
          </a:xfrm>
        </p:spPr>
        <p:txBody>
          <a:bodyPr/>
          <a:lstStyle/>
          <a:p>
            <a:fld id="{44437FBE-6931-4449-B15C-7E0B08E06F2D}" type="slidenum">
              <a:rPr lang="en-US" smtClean="0"/>
              <a:t>‹#›</a:t>
            </a:fld>
            <a:endParaRPr lang="en-US" dirty="0"/>
          </a:p>
        </p:txBody>
      </p:sp>
      <p:pic>
        <p:nvPicPr>
          <p:cNvPr id="6" name="NSD Icon" descr="A yellow circle with black background&#10;&#10;Description automatically generated">
            <a:extLst>
              <a:ext uri="{FF2B5EF4-FFF2-40B4-BE49-F238E27FC236}">
                <a16:creationId xmlns:a16="http://schemas.microsoft.com/office/drawing/2014/main" id="{F5178586-4B3F-FDCA-64FE-2A06F1ABB54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60019448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09250" cy="1902849"/>
          </a:xfrm>
        </p:spPr>
        <p:txBody>
          <a:bodyPr anchor="b"/>
          <a:lstStyle>
            <a:lvl1pPr algn="ctr">
              <a:defRPr lang="en-US" dirty="0"/>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08D16D6-1D8C-F5F8-406B-145101EF4C17}"/>
              </a:ext>
            </a:extLst>
          </p:cNvPr>
          <p:cNvSpPr>
            <a:spLocks noGrp="1" noRot="1" noMove="1" noResize="1" noEditPoints="1" noAdjustHandles="1" noChangeArrowheads="1" noChangeShapeType="1"/>
          </p:cNvSpPr>
          <p:nvPr>
            <p:ph type="body" idx="1"/>
          </p:nvPr>
        </p:nvSpPr>
        <p:spPr>
          <a:xfrm>
            <a:off x="838200" y="3758637"/>
            <a:ext cx="10509250" cy="701675"/>
          </a:xfrm>
        </p:spPr>
        <p:txBody>
          <a:bodyPr anchor="ctr">
            <a:normAutofit/>
          </a:bodyPr>
          <a:lstStyle>
            <a:lvl1pPr marL="0" indent="0" algn="ctr">
              <a:buNone/>
              <a:defRPr lang="en-US" sz="2400" spc="300" smtClean="0">
                <a:solidFill>
                  <a:schemeClr val="tx1">
                    <a:lumMod val="50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NSD - The Leaf Icon">
            <a:extLst>
              <a:ext uri="{FF2B5EF4-FFF2-40B4-BE49-F238E27FC236}">
                <a16:creationId xmlns:a16="http://schemas.microsoft.com/office/drawing/2014/main" id="{7BB0FFC7-4B56-485A-314A-62031F3CCA5E}"/>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957543D3-1624-86D3-FE94-3FDBA7A5BBF0}"/>
              </a:ext>
            </a:extLst>
          </p:cNvPr>
          <p:cNvSpPr>
            <a:spLocks noGrp="1"/>
          </p:cNvSpPr>
          <p:nvPr>
            <p:ph type="dt" sz="half" idx="10"/>
          </p:nvPr>
        </p:nvSpPr>
        <p:spPr>
          <a:xfrm>
            <a:off x="844550" y="6356350"/>
            <a:ext cx="2736850" cy="365125"/>
          </a:xfrm>
        </p:spPr>
        <p:txBody>
          <a:bodyPr/>
          <a:lstStyle/>
          <a:p>
            <a:fld id="{45EC9120-47E0-41C4-AB92-E034E4D9DADF}" type="datetimeFigureOut">
              <a:rPr lang="en-US" smtClean="0"/>
              <a:t>6/18/2025</a:t>
            </a:fld>
            <a:endParaRPr lang="en-US" dirty="0"/>
          </a:p>
        </p:txBody>
      </p:sp>
      <p:sp>
        <p:nvSpPr>
          <p:cNvPr id="5" name="Footer Placeholder 4">
            <a:extLst>
              <a:ext uri="{FF2B5EF4-FFF2-40B4-BE49-F238E27FC236}">
                <a16:creationId xmlns:a16="http://schemas.microsoft.com/office/drawing/2014/main" id="{E1116487-009B-9E63-2520-63BE598BE4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3345F7-B11D-D083-2727-8005E65D90DA}"/>
              </a:ext>
            </a:extLst>
          </p:cNvPr>
          <p:cNvSpPr>
            <a:spLocks noGrp="1"/>
          </p:cNvSpPr>
          <p:nvPr>
            <p:ph type="sldNum" sz="quarter" idx="12"/>
          </p:nvPr>
        </p:nvSpPr>
        <p:spPr>
          <a:xfrm>
            <a:off x="8610600" y="6356350"/>
            <a:ext cx="2736850" cy="365125"/>
          </a:xfrm>
        </p:spPr>
        <p:txBody>
          <a:bodyPr/>
          <a:lstStyle/>
          <a:p>
            <a:fld id="{44437FBE-6931-4449-B15C-7E0B08E06F2D}" type="slidenum">
              <a:rPr lang="en-US" smtClean="0"/>
              <a:t>‹#›</a:t>
            </a:fld>
            <a:endParaRPr lang="en-US" dirty="0"/>
          </a:p>
        </p:txBody>
      </p:sp>
    </p:spTree>
    <p:extLst>
      <p:ext uri="{BB962C8B-B14F-4D97-AF65-F5344CB8AC3E}">
        <p14:creationId xmlns:p14="http://schemas.microsoft.com/office/powerpoint/2010/main" val="439147624"/>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Slide - Shield Green">
    <p:bg>
      <p:bgPr>
        <a:solidFill>
          <a:schemeClr val="tx1"/>
        </a:solid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F1900235-38A1-3EC6-B4CB-E6081D65D93C}"/>
              </a:ext>
            </a:extLst>
          </p:cNvPr>
          <p:cNvSpPr>
            <a:spLocks noGrp="1"/>
          </p:cNvSpPr>
          <p:nvPr>
            <p:ph type="dt" sz="half" idx="10"/>
          </p:nvPr>
        </p:nvSpPr>
        <p:spPr>
          <a:xfrm>
            <a:off x="1066800" y="6356350"/>
            <a:ext cx="2514600" cy="365125"/>
          </a:xfrm>
        </p:spPr>
        <p:txBody>
          <a:bodyPr/>
          <a:lstStyle>
            <a:lvl1pPr>
              <a:defRPr>
                <a:solidFill>
                  <a:schemeClr val="bg1"/>
                </a:solidFill>
              </a:defRPr>
            </a:lvl1pPr>
          </a:lstStyle>
          <a:p>
            <a:fld id="{45EC9120-47E0-41C4-AB92-E034E4D9DADF}" type="datetimeFigureOut">
              <a:rPr lang="en-US" smtClean="0"/>
              <a:pPr/>
              <a:t>6/18/2025</a:t>
            </a:fld>
            <a:endParaRPr lang="en-US" dirty="0"/>
          </a:p>
        </p:txBody>
      </p:sp>
      <p:sp>
        <p:nvSpPr>
          <p:cNvPr id="9" name="Footer Placeholder 4">
            <a:extLst>
              <a:ext uri="{FF2B5EF4-FFF2-40B4-BE49-F238E27FC236}">
                <a16:creationId xmlns:a16="http://schemas.microsoft.com/office/drawing/2014/main" id="{FFD5CF2C-FD9A-640E-6197-B14F60713558}"/>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10" name="Slide Number Placeholder 5">
            <a:extLst>
              <a:ext uri="{FF2B5EF4-FFF2-40B4-BE49-F238E27FC236}">
                <a16:creationId xmlns:a16="http://schemas.microsoft.com/office/drawing/2014/main" id="{0DA7BBDC-9EEE-7F39-E7CC-1B59DA4D9EDE}"/>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44437FBE-6931-4449-B15C-7E0B08E06F2D}" type="slidenum">
              <a:rPr lang="en-US" smtClean="0"/>
              <a:pPr/>
              <a:t>‹#›</a:t>
            </a:fld>
            <a:endParaRPr lang="en-US" dirty="0"/>
          </a:p>
        </p:txBody>
      </p:sp>
      <p:pic>
        <p:nvPicPr>
          <p:cNvPr id="11" name="NSD Icon" descr="A yellow circle with black background&#10;&#10;Description automatically generated">
            <a:extLst>
              <a:ext uri="{FF2B5EF4-FFF2-40B4-BE49-F238E27FC236}">
                <a16:creationId xmlns:a16="http://schemas.microsoft.com/office/drawing/2014/main" id="{80500219-D853-3327-E00C-646BB20748B5}"/>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405141458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resentation Close Oout Slide">
    <p:spTree>
      <p:nvGrpSpPr>
        <p:cNvPr id="1" name=""/>
        <p:cNvGrpSpPr/>
        <p:nvPr/>
      </p:nvGrpSpPr>
      <p:grpSpPr>
        <a:xfrm>
          <a:off x="0" y="0"/>
          <a:ext cx="0" cy="0"/>
          <a:chOff x="0" y="0"/>
          <a:chExt cx="0" cy="0"/>
        </a:xfrm>
      </p:grpSpPr>
      <p:sp>
        <p:nvSpPr>
          <p:cNvPr id="14" name="TextBox 5">
            <a:extLst>
              <a:ext uri="{FF2B5EF4-FFF2-40B4-BE49-F238E27FC236}">
                <a16:creationId xmlns:a16="http://schemas.microsoft.com/office/drawing/2014/main" id="{ECDA8AB4-BD40-83D5-D626-602777BD1353}"/>
              </a:ext>
            </a:extLst>
          </p:cNvPr>
          <p:cNvSpPr txBox="1">
            <a:spLocks noGrp="1" noRot="1" noMove="1" noResize="1" noEditPoints="1" noAdjustHandles="1" noChangeArrowheads="1" noChangeShapeType="1"/>
          </p:cNvSpPr>
          <p:nvPr userDrawn="1"/>
        </p:nvSpPr>
        <p:spPr>
          <a:xfrm>
            <a:off x="4824597" y="3898380"/>
            <a:ext cx="2542805" cy="186846"/>
          </a:xfrm>
          <a:prstGeom prst="rect">
            <a:avLst/>
          </a:prstGeom>
        </p:spPr>
        <p:txBody>
          <a:bodyPr lIns="0" tIns="0" rIns="0" bIns="0" rtlCol="0" anchor="t">
            <a:spAutoFit/>
          </a:bodyPr>
          <a:lstStyle/>
          <a:p>
            <a:pPr marL="0" lvl="0" indent="0" algn="ctr">
              <a:lnSpc>
                <a:spcPts val="1440"/>
              </a:lnSpc>
            </a:pPr>
            <a:r>
              <a:rPr lang="en-US" spc="150" dirty="0">
                <a:solidFill>
                  <a:srgbClr val="2D4641"/>
                </a:solidFill>
                <a:latin typeface="+mj-lt"/>
                <a:ea typeface="Verdana" panose="020B0604030504040204" pitchFamily="34" charset="0"/>
                <a:cs typeface="Playfair Display"/>
                <a:sym typeface="Playfair Display"/>
              </a:rPr>
              <a:t>a presentation by</a:t>
            </a:r>
          </a:p>
        </p:txBody>
      </p:sp>
      <p:sp>
        <p:nvSpPr>
          <p:cNvPr id="12" name="TextBox 11">
            <a:extLst>
              <a:ext uri="{FF2B5EF4-FFF2-40B4-BE49-F238E27FC236}">
                <a16:creationId xmlns:a16="http://schemas.microsoft.com/office/drawing/2014/main" id="{E467A48C-A672-4DBF-710B-38F66C54E404}"/>
              </a:ext>
            </a:extLst>
          </p:cNvPr>
          <p:cNvSpPr txBox="1">
            <a:spLocks noGrp="1" noRot="1" noMove="1" noResize="1" noEditPoints="1" noAdjustHandles="1" noChangeArrowheads="1" noChangeShapeType="1"/>
          </p:cNvSpPr>
          <p:nvPr userDrawn="1"/>
        </p:nvSpPr>
        <p:spPr>
          <a:xfrm>
            <a:off x="1943100" y="4253087"/>
            <a:ext cx="8305800" cy="374461"/>
          </a:xfrm>
          <a:prstGeom prst="rect">
            <a:avLst/>
          </a:prstGeom>
          <a:noFill/>
        </p:spPr>
        <p:txBody>
          <a:bodyPr wrap="square">
            <a:spAutoFit/>
          </a:bodyPr>
          <a:lstStyle/>
          <a:p>
            <a:pPr algn="ctr">
              <a:lnSpc>
                <a:spcPts val="2159"/>
              </a:lnSpc>
              <a:spcBef>
                <a:spcPct val="0"/>
              </a:spcBef>
            </a:pPr>
            <a:r>
              <a:rPr lang="en-US" sz="2400" b="1" spc="300" dirty="0">
                <a:solidFill>
                  <a:schemeClr val="tx1">
                    <a:lumMod val="50000"/>
                  </a:schemeClr>
                </a:solidFill>
                <a:latin typeface="Arial Bold"/>
                <a:ea typeface="Arial Bold"/>
                <a:cs typeface="Arial Bold"/>
                <a:sym typeface="Arial Bold"/>
              </a:rPr>
              <a:t>NUTRITION SERVICES DIVISION</a:t>
            </a:r>
          </a:p>
        </p:txBody>
      </p:sp>
      <p:sp>
        <p:nvSpPr>
          <p:cNvPr id="5" name="NSD - The Leaf Icon">
            <a:extLst>
              <a:ext uri="{FF2B5EF4-FFF2-40B4-BE49-F238E27FC236}">
                <a16:creationId xmlns:a16="http://schemas.microsoft.com/office/drawing/2014/main" id="{80290A6F-A629-3356-7CD8-DD049E83D3FD}"/>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dirty="0"/>
          </a:p>
        </p:txBody>
      </p:sp>
    </p:spTree>
    <p:extLst>
      <p:ext uri="{BB962C8B-B14F-4D97-AF65-F5344CB8AC3E}">
        <p14:creationId xmlns:p14="http://schemas.microsoft.com/office/powerpoint/2010/main" val="62993891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CDE Seal + NSD Logo">
    <p:bg>
      <p:bgPr>
        <a:solidFill>
          <a:schemeClr val="bg2"/>
        </a:solidFill>
        <a:effectLst/>
      </p:bgPr>
    </p:bg>
    <p:spTree>
      <p:nvGrpSpPr>
        <p:cNvPr id="1" name=""/>
        <p:cNvGrpSpPr/>
        <p:nvPr/>
      </p:nvGrpSpPr>
      <p:grpSpPr>
        <a:xfrm>
          <a:off x="0" y="0"/>
          <a:ext cx="0" cy="0"/>
          <a:chOff x="0" y="0"/>
          <a:chExt cx="0" cy="0"/>
        </a:xfrm>
      </p:grpSpPr>
      <p:sp>
        <p:nvSpPr>
          <p:cNvPr id="6" name="CDE Logo">
            <a:extLst>
              <a:ext uri="{FF2B5EF4-FFF2-40B4-BE49-F238E27FC236}">
                <a16:creationId xmlns:a16="http://schemas.microsoft.com/office/drawing/2014/main" id="{47250B04-D12D-41DF-C7FA-EB2162B9F41C}"/>
              </a:ext>
            </a:extLst>
          </p:cNvPr>
          <p:cNvSpPr>
            <a:spLocks noGrp="1" noRot="1" noMove="1" noResize="1" noEditPoints="1" noAdjustHandles="1" noChangeArrowheads="1" noChangeShapeType="1"/>
          </p:cNvSpPr>
          <p:nvPr userDrawn="1"/>
        </p:nvSpPr>
        <p:spPr>
          <a:xfrm>
            <a:off x="2971800" y="2542975"/>
            <a:ext cx="1769920" cy="1769918"/>
          </a:xfrm>
          <a:custGeom>
            <a:avLst/>
            <a:gdLst/>
            <a:ahLst/>
            <a:cxnLst/>
            <a:rect l="l" t="t" r="r" b="b"/>
            <a:pathLst>
              <a:path w="1582143" h="1582143">
                <a:moveTo>
                  <a:pt x="0" y="0"/>
                </a:moveTo>
                <a:lnTo>
                  <a:pt x="1582143" y="0"/>
                </a:lnTo>
                <a:lnTo>
                  <a:pt x="1582143" y="1582142"/>
                </a:lnTo>
                <a:lnTo>
                  <a:pt x="0" y="158214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dirty="0"/>
          </a:p>
        </p:txBody>
      </p:sp>
      <p:sp>
        <p:nvSpPr>
          <p:cNvPr id="7" name="Straight Connector">
            <a:extLst>
              <a:ext uri="{FF2B5EF4-FFF2-40B4-BE49-F238E27FC236}">
                <a16:creationId xmlns:a16="http://schemas.microsoft.com/office/drawing/2014/main" id="{5136D8F8-8E6A-8018-9ABF-F006FFDD2C6B}"/>
              </a:ext>
            </a:extLst>
          </p:cNvPr>
          <p:cNvSpPr>
            <a:spLocks noGrp="1" noRot="1" noMove="1" noResize="1" noEditPoints="1" noAdjustHandles="1" noChangeArrowheads="1" noChangeShapeType="1"/>
          </p:cNvSpPr>
          <p:nvPr userDrawn="1"/>
        </p:nvSpPr>
        <p:spPr>
          <a:xfrm flipV="1">
            <a:off x="6096000" y="2732858"/>
            <a:ext cx="0" cy="1392284"/>
          </a:xfrm>
          <a:prstGeom prst="line">
            <a:avLst/>
          </a:prstGeom>
          <a:ln w="9525" cap="flat">
            <a:solidFill>
              <a:schemeClr val="tx1"/>
            </a:solidFill>
            <a:prstDash val="solid"/>
            <a:headEnd type="none" w="sm" len="sm"/>
            <a:tailEnd type="none" w="sm" len="sm"/>
          </a:ln>
        </p:spPr>
        <p:txBody>
          <a:bodyPr/>
          <a:lstStyle/>
          <a:p>
            <a:endParaRPr lang="en-US" dirty="0"/>
          </a:p>
        </p:txBody>
      </p:sp>
      <p:pic>
        <p:nvPicPr>
          <p:cNvPr id="9" name="NSD Logo 2025" descr="A group of fruit with letters&#10;&#10;Description automatically generated">
            <a:extLst>
              <a:ext uri="{FF2B5EF4-FFF2-40B4-BE49-F238E27FC236}">
                <a16:creationId xmlns:a16="http://schemas.microsoft.com/office/drawing/2014/main" id="{1F9E6719-94DF-7718-ABE9-272BB1C4983A}"/>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tretch>
            <a:fillRect/>
          </a:stretch>
        </p:blipFill>
        <p:spPr>
          <a:xfrm>
            <a:off x="6848908" y="2362200"/>
            <a:ext cx="3523384" cy="1910062"/>
          </a:xfrm>
          <a:prstGeom prst="rect">
            <a:avLst/>
          </a:prstGeom>
        </p:spPr>
      </p:pic>
      <p:sp>
        <p:nvSpPr>
          <p:cNvPr id="10" name="TextBox 3">
            <a:extLst>
              <a:ext uri="{FF2B5EF4-FFF2-40B4-BE49-F238E27FC236}">
                <a16:creationId xmlns:a16="http://schemas.microsoft.com/office/drawing/2014/main" id="{FF3CAC13-6FA9-DA65-7583-B5407BB2D403}"/>
              </a:ext>
            </a:extLst>
          </p:cNvPr>
          <p:cNvSpPr txBox="1">
            <a:spLocks noGrp="1" noRot="1" noMove="1" noResize="1" noEditPoints="1" noAdjustHandles="1" noChangeArrowheads="1" noChangeShapeType="1"/>
          </p:cNvSpPr>
          <p:nvPr userDrawn="1"/>
        </p:nvSpPr>
        <p:spPr>
          <a:xfrm>
            <a:off x="1524000" y="5014021"/>
            <a:ext cx="9144000" cy="641201"/>
          </a:xfrm>
          <a:prstGeom prst="rect">
            <a:avLst/>
          </a:prstGeom>
        </p:spPr>
        <p:txBody>
          <a:bodyPr wrap="square" lIns="0" tIns="0" rIns="0" bIns="0" rtlCol="0" anchor="t">
            <a:spAutoFit/>
          </a:bodyPr>
          <a:lstStyle/>
          <a:p>
            <a:pPr algn="ctr">
              <a:lnSpc>
                <a:spcPts val="2500"/>
              </a:lnSpc>
              <a:spcBef>
                <a:spcPct val="0"/>
              </a:spcBef>
            </a:pPr>
            <a:r>
              <a:rPr lang="en-US" sz="2400" b="0" spc="300" dirty="0">
                <a:solidFill>
                  <a:schemeClr val="tx1">
                    <a:lumMod val="50000"/>
                  </a:schemeClr>
                </a:solidFill>
                <a:latin typeface="Arial Bold"/>
                <a:ea typeface="Arial Bold"/>
                <a:cs typeface="Arial Bold"/>
                <a:sym typeface="Arial Bold"/>
              </a:rPr>
              <a:t>THIS INSTITUTION IS AN </a:t>
            </a:r>
          </a:p>
          <a:p>
            <a:pPr algn="ctr">
              <a:lnSpc>
                <a:spcPts val="2500"/>
              </a:lnSpc>
              <a:spcBef>
                <a:spcPct val="0"/>
              </a:spcBef>
            </a:pPr>
            <a:r>
              <a:rPr lang="en-US" sz="2400" b="0" spc="300" dirty="0">
                <a:solidFill>
                  <a:schemeClr val="tx1">
                    <a:lumMod val="50000"/>
                  </a:schemeClr>
                </a:solidFill>
                <a:latin typeface="Arial Bold"/>
                <a:ea typeface="Arial Bold"/>
                <a:cs typeface="Arial Bold"/>
                <a:sym typeface="Arial Bold"/>
              </a:rPr>
              <a:t>EQUAL OPPORTUNITY PROVIDER.</a:t>
            </a:r>
          </a:p>
        </p:txBody>
      </p:sp>
    </p:spTree>
    <p:extLst>
      <p:ext uri="{BB962C8B-B14F-4D97-AF65-F5344CB8AC3E}">
        <p14:creationId xmlns:p14="http://schemas.microsoft.com/office/powerpoint/2010/main" val="28441233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62C3-BECD-CDC2-E1E8-A6FAD774B845}"/>
              </a:ext>
            </a:extLst>
          </p:cNvPr>
          <p:cNvSpPr>
            <a:spLocks noGrp="1"/>
          </p:cNvSpPr>
          <p:nvPr>
            <p:ph type="title"/>
          </p:nvPr>
        </p:nvSpPr>
        <p:spPr>
          <a:xfrm>
            <a:off x="838200" y="1828800"/>
            <a:ext cx="10509250" cy="1902849"/>
          </a:xfrm>
        </p:spPr>
        <p:txBody>
          <a:bodyPr anchor="b"/>
          <a:lstStyle>
            <a:lvl1pPr algn="ctr">
              <a:defRPr lang="en-US" dirty="0"/>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Date Placeholder 3">
            <a:extLst>
              <a:ext uri="{FF2B5EF4-FFF2-40B4-BE49-F238E27FC236}">
                <a16:creationId xmlns:a16="http://schemas.microsoft.com/office/drawing/2014/main" id="{957543D3-1624-86D3-FE94-3FDBA7A5BBF0}"/>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5" name="Footer Placeholder 4">
            <a:extLst>
              <a:ext uri="{FF2B5EF4-FFF2-40B4-BE49-F238E27FC236}">
                <a16:creationId xmlns:a16="http://schemas.microsoft.com/office/drawing/2014/main" id="{E1116487-009B-9E63-2520-63BE598BE4FB}"/>
              </a:ext>
            </a:extLst>
          </p:cNvPr>
          <p:cNvSpPr>
            <a:spLocks noGrp="1"/>
          </p:cNvSpPr>
          <p:nvPr>
            <p:ph type="ftr" sz="quarter" idx="11"/>
          </p:nvPr>
        </p:nvSpPr>
        <p:spPr/>
        <p:txBody>
          <a:bodyPr/>
          <a:lstStyle/>
          <a:p>
            <a:endParaRPr lang="en-US" dirty="0"/>
          </a:p>
        </p:txBody>
      </p:sp>
      <p:sp>
        <p:nvSpPr>
          <p:cNvPr id="9" name="NSD - The Leaf Icon">
            <a:extLst>
              <a:ext uri="{FF2B5EF4-FFF2-40B4-BE49-F238E27FC236}">
                <a16:creationId xmlns:a16="http://schemas.microsoft.com/office/drawing/2014/main" id="{7BB0FFC7-4B56-485A-314A-62031F3CCA5E}"/>
              </a:ext>
            </a:extLst>
          </p:cNvPr>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dirty="0"/>
          </a:p>
        </p:txBody>
      </p:sp>
      <p:sp>
        <p:nvSpPr>
          <p:cNvPr id="6" name="Slide Number Placeholder 5">
            <a:extLst>
              <a:ext uri="{FF2B5EF4-FFF2-40B4-BE49-F238E27FC236}">
                <a16:creationId xmlns:a16="http://schemas.microsoft.com/office/drawing/2014/main" id="{4F3345F7-B11D-D083-2727-8005E65D90DA}"/>
              </a:ext>
            </a:extLst>
          </p:cNvPr>
          <p:cNvSpPr>
            <a:spLocks noGrp="1"/>
          </p:cNvSpPr>
          <p:nvPr>
            <p:ph type="sldNum" sz="quarter" idx="12"/>
          </p:nvPr>
        </p:nvSpPr>
        <p:spPr/>
        <p:txBody>
          <a:bodyPr/>
          <a:lstStyle/>
          <a:p>
            <a:fld id="{44437FBE-6931-4449-B15C-7E0B08E06F2D}" type="slidenum">
              <a:rPr lang="en-US" smtClean="0"/>
              <a:t>‹#›</a:t>
            </a:fld>
            <a:endParaRPr lang="en-US" dirty="0"/>
          </a:p>
        </p:txBody>
      </p:sp>
    </p:spTree>
    <p:extLst>
      <p:ext uri="{BB962C8B-B14F-4D97-AF65-F5344CB8AC3E}">
        <p14:creationId xmlns:p14="http://schemas.microsoft.com/office/powerpoint/2010/main" val="807000735"/>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SD Logos minimal">
    <p:bg>
      <p:bgPr>
        <a:solidFill>
          <a:srgbClr val="FFFFFF"/>
        </a:solidFill>
        <a:effectLst/>
      </p:bgPr>
    </p:bg>
    <p:spTree>
      <p:nvGrpSpPr>
        <p:cNvPr id="1" name=""/>
        <p:cNvGrpSpPr/>
        <p:nvPr/>
      </p:nvGrpSpPr>
      <p:grpSpPr>
        <a:xfrm>
          <a:off x="0" y="0"/>
          <a:ext cx="0" cy="0"/>
          <a:chOff x="0" y="0"/>
          <a:chExt cx="0" cy="0"/>
        </a:xfrm>
      </p:grpSpPr>
      <p:pic>
        <p:nvPicPr>
          <p:cNvPr id="11" name="NSD Logo - Black and White" descr="A group of black and white logos&#10;&#10;Description automatically generated">
            <a:extLst>
              <a:ext uri="{FF2B5EF4-FFF2-40B4-BE49-F238E27FC236}">
                <a16:creationId xmlns:a16="http://schemas.microsoft.com/office/drawing/2014/main" id="{6C91FA60-3839-DFAD-B55A-6F99F2A8D7D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85801" y="3733800"/>
            <a:ext cx="3975884" cy="2218612"/>
          </a:xfrm>
          <a:prstGeom prst="rect">
            <a:avLst/>
          </a:prstGeom>
        </p:spPr>
      </p:pic>
      <p:pic>
        <p:nvPicPr>
          <p:cNvPr id="13" name="NSD Logo - Minimal" descr="A group of green and black logos&#10;&#10;Description automatically generated">
            <a:extLst>
              <a:ext uri="{FF2B5EF4-FFF2-40B4-BE49-F238E27FC236}">
                <a16:creationId xmlns:a16="http://schemas.microsoft.com/office/drawing/2014/main" id="{EE6BEC11-A610-20A1-2562-5D00D5B0813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85801" y="838200"/>
            <a:ext cx="3962400" cy="2115600"/>
          </a:xfrm>
          <a:prstGeom prst="rect">
            <a:avLst/>
          </a:prstGeom>
        </p:spPr>
      </p:pic>
      <p:pic>
        <p:nvPicPr>
          <p:cNvPr id="3" name="NSD Logo 2025" descr="A group of fruit with letters&#10;&#10;AI-generated content may be incorrect.">
            <a:extLst>
              <a:ext uri="{FF2B5EF4-FFF2-40B4-BE49-F238E27FC236}">
                <a16:creationId xmlns:a16="http://schemas.microsoft.com/office/drawing/2014/main" id="{7218C07D-7F79-130D-48D9-24DD7C06BA0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152400" y="1665728"/>
            <a:ext cx="6595885" cy="3526543"/>
          </a:xfrm>
          <a:prstGeom prst="rect">
            <a:avLst/>
          </a:prstGeom>
        </p:spPr>
      </p:pic>
    </p:spTree>
    <p:extLst>
      <p:ext uri="{BB962C8B-B14F-4D97-AF65-F5344CB8AC3E}">
        <p14:creationId xmlns:p14="http://schemas.microsoft.com/office/powerpoint/2010/main" val="169953943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NSD Icons">
    <p:bg>
      <p:bgPr>
        <a:solidFill>
          <a:srgbClr val="FFFFFF"/>
        </a:solidFill>
        <a:effectLst/>
      </p:bgPr>
    </p:bg>
    <p:spTree>
      <p:nvGrpSpPr>
        <p:cNvPr id="1" name=""/>
        <p:cNvGrpSpPr/>
        <p:nvPr/>
      </p:nvGrpSpPr>
      <p:grpSpPr>
        <a:xfrm>
          <a:off x="0" y="0"/>
          <a:ext cx="0" cy="0"/>
          <a:chOff x="0" y="0"/>
          <a:chExt cx="0" cy="0"/>
        </a:xfrm>
      </p:grpSpPr>
      <p:pic>
        <p:nvPicPr>
          <p:cNvPr id="7" name="The Leaf - Full" descr="A green and black logo&#10;&#10;Description automatically generated">
            <a:extLst>
              <a:ext uri="{FF2B5EF4-FFF2-40B4-BE49-F238E27FC236}">
                <a16:creationId xmlns:a16="http://schemas.microsoft.com/office/drawing/2014/main" id="{0B76C0A8-D618-3BD9-A43F-530471D70B4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981201" y="2527547"/>
            <a:ext cx="4212336" cy="2153190"/>
          </a:xfrm>
          <a:prstGeom prst="rect">
            <a:avLst/>
          </a:prstGeom>
        </p:spPr>
      </p:pic>
      <p:pic>
        <p:nvPicPr>
          <p:cNvPr id="9" name="The Leaf - Flat" descr="A green leaf on a black background&#10;&#10;Description automatically generated">
            <a:extLst>
              <a:ext uri="{FF2B5EF4-FFF2-40B4-BE49-F238E27FC236}">
                <a16:creationId xmlns:a16="http://schemas.microsoft.com/office/drawing/2014/main" id="{EE74A140-4B6C-B89C-4ED8-6A7A86DAE6B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981201" y="1462577"/>
            <a:ext cx="1621539" cy="832106"/>
          </a:xfrm>
          <a:prstGeom prst="rect">
            <a:avLst/>
          </a:prstGeom>
        </p:spPr>
      </p:pic>
      <p:pic>
        <p:nvPicPr>
          <p:cNvPr id="11" name="The Leaf - Flat White" descr="A white crown on a black background&#10;&#10;Description automatically generated">
            <a:extLst>
              <a:ext uri="{FF2B5EF4-FFF2-40B4-BE49-F238E27FC236}">
                <a16:creationId xmlns:a16="http://schemas.microsoft.com/office/drawing/2014/main" id="{70D6C60D-962C-4B68-855B-D100A1E1EC9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563927" y="1815784"/>
            <a:ext cx="512065" cy="265177"/>
          </a:xfrm>
          <a:prstGeom prst="rect">
            <a:avLst/>
          </a:prstGeom>
        </p:spPr>
      </p:pic>
      <p:pic>
        <p:nvPicPr>
          <p:cNvPr id="13" name="The Leaf - Outlined" descr="A black and gold crown&#10;&#10;Description automatically generated">
            <a:extLst>
              <a:ext uri="{FF2B5EF4-FFF2-40B4-BE49-F238E27FC236}">
                <a16:creationId xmlns:a16="http://schemas.microsoft.com/office/drawing/2014/main" id="{08DCFBD6-C953-C964-D19D-5DEF8934283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464038" y="2552144"/>
            <a:ext cx="688849" cy="359665"/>
          </a:xfrm>
          <a:prstGeom prst="rect">
            <a:avLst/>
          </a:prstGeom>
        </p:spPr>
      </p:pic>
      <p:pic>
        <p:nvPicPr>
          <p:cNvPr id="15" name="The Leaf - Dark Flat" descr="A green leaf on a black background&#10;&#10;Description automatically generated">
            <a:extLst>
              <a:ext uri="{FF2B5EF4-FFF2-40B4-BE49-F238E27FC236}">
                <a16:creationId xmlns:a16="http://schemas.microsoft.com/office/drawing/2014/main" id="{7CDEE7DC-A203-5DF2-5C16-50B39145196E}"/>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9406125" y="2988104"/>
            <a:ext cx="804674" cy="411481"/>
          </a:xfrm>
          <a:prstGeom prst="rect">
            <a:avLst/>
          </a:prstGeom>
        </p:spPr>
      </p:pic>
      <p:pic>
        <p:nvPicPr>
          <p:cNvPr id="6" name="NSD Icon" descr="A yellow circle with black background&#10;&#10;Description automatically generated">
            <a:extLst>
              <a:ext uri="{FF2B5EF4-FFF2-40B4-BE49-F238E27FC236}">
                <a16:creationId xmlns:a16="http://schemas.microsoft.com/office/drawing/2014/main" id="{C5B815EB-B305-B611-8031-C5FF4538C6B8}"/>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7795629" y="3976648"/>
            <a:ext cx="2415170" cy="704089"/>
          </a:xfrm>
          <a:prstGeom prst="rect">
            <a:avLst/>
          </a:prstGeom>
        </p:spPr>
      </p:pic>
      <p:sp>
        <p:nvSpPr>
          <p:cNvPr id="2" name="NSD - The Leaf Icon">
            <a:extLst>
              <a:ext uri="{FF2B5EF4-FFF2-40B4-BE49-F238E27FC236}">
                <a16:creationId xmlns:a16="http://schemas.microsoft.com/office/drawing/2014/main" id="{C076C904-30C4-DF37-55CE-8476E27802EB}"/>
              </a:ext>
            </a:extLst>
          </p:cNvPr>
          <p:cNvSpPr/>
          <p:nvPr userDrawn="1"/>
        </p:nvSpPr>
        <p:spPr>
          <a:xfrm>
            <a:off x="9509753" y="2157256"/>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8" cstate="screen">
              <a:extLst>
                <a:ext uri="{28A0092B-C50C-407E-A947-70E740481C1C}">
                  <a14:useLocalDpi xmlns:a14="http://schemas.microsoft.com/office/drawing/2010/main" val="0"/>
                </a:ext>
              </a:extLst>
            </a:blip>
            <a:stretch>
              <a:fillRect/>
            </a:stretch>
          </a:blipFill>
        </p:spPr>
        <p:txBody>
          <a:bodyPr/>
          <a:lstStyle/>
          <a:p>
            <a:endParaRPr lang="en-US" dirty="0"/>
          </a:p>
        </p:txBody>
      </p:sp>
    </p:spTree>
    <p:extLst>
      <p:ext uri="{BB962C8B-B14F-4D97-AF65-F5344CB8AC3E}">
        <p14:creationId xmlns:p14="http://schemas.microsoft.com/office/powerpoint/2010/main" val="283104740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1 -  Leaf (NO TEXTS ALLOWED)">
    <p:bg>
      <p:bgPr>
        <a:pattFill prst="dotDmnd">
          <a:fgClr>
            <a:srgbClr val="D6A852"/>
          </a:fgClr>
          <a:bgClr>
            <a:schemeClr val="bg1"/>
          </a:bgClr>
        </a:pattFill>
        <a:effectLst/>
      </p:bgPr>
    </p:bg>
    <p:spTree>
      <p:nvGrpSpPr>
        <p:cNvPr id="1" name=""/>
        <p:cNvGrpSpPr/>
        <p:nvPr/>
      </p:nvGrpSpPr>
      <p:grpSpPr>
        <a:xfrm>
          <a:off x="0" y="0"/>
          <a:ext cx="0" cy="0"/>
          <a:chOff x="0" y="0"/>
          <a:chExt cx="0" cy="0"/>
        </a:xfrm>
      </p:grpSpPr>
      <p:pic>
        <p:nvPicPr>
          <p:cNvPr id="3" name="The Leaf - Full" descr="A green and black logo&#10;&#10;Description automatically generated">
            <a:extLst>
              <a:ext uri="{FF2B5EF4-FFF2-40B4-BE49-F238E27FC236}">
                <a16:creationId xmlns:a16="http://schemas.microsoft.com/office/drawing/2014/main" id="{EF0EC2A5-EA5B-8C04-CB40-31BFAE624C9E}"/>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264075" y="2895600"/>
            <a:ext cx="1663850" cy="850500"/>
          </a:xfrm>
          <a:prstGeom prst="rect">
            <a:avLst/>
          </a:prstGeom>
        </p:spPr>
      </p:pic>
    </p:spTree>
    <p:extLst>
      <p:ext uri="{BB962C8B-B14F-4D97-AF65-F5344CB8AC3E}">
        <p14:creationId xmlns:p14="http://schemas.microsoft.com/office/powerpoint/2010/main" val="425465087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Slide 2 - Core (NO TEXTS ALLOWED)">
    <p:bg>
      <p:bgPr>
        <a:pattFill prst="pct90">
          <a:fgClr>
            <a:srgbClr val="D6A852"/>
          </a:fgClr>
          <a:bgClr>
            <a:schemeClr val="bg1"/>
          </a:bgClr>
        </a:pattFill>
        <a:effectLst/>
      </p:bgPr>
    </p:bg>
    <p:spTree>
      <p:nvGrpSpPr>
        <p:cNvPr id="1" name=""/>
        <p:cNvGrpSpPr/>
        <p:nvPr/>
      </p:nvGrpSpPr>
      <p:grpSpPr>
        <a:xfrm>
          <a:off x="0" y="0"/>
          <a:ext cx="0" cy="0"/>
          <a:chOff x="0" y="0"/>
          <a:chExt cx="0" cy="0"/>
        </a:xfrm>
      </p:grpSpPr>
      <p:pic>
        <p:nvPicPr>
          <p:cNvPr id="4" name="The Leaf - Dark Flat" descr="A green leaf on a black background&#10;&#10;Description automatically generated">
            <a:extLst>
              <a:ext uri="{FF2B5EF4-FFF2-40B4-BE49-F238E27FC236}">
                <a16:creationId xmlns:a16="http://schemas.microsoft.com/office/drawing/2014/main" id="{2809367F-2DAF-3446-26B0-12BB271DDDD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189889482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Slide 3 - Carrot (NO TEXTS ALLOWED)">
    <p:bg>
      <p:bgPr>
        <a:pattFill prst="pct90">
          <a:fgClr>
            <a:schemeClr val="accent2"/>
          </a:fgClr>
          <a:bgClr>
            <a:schemeClr val="bg1"/>
          </a:bgClr>
        </a:pattFill>
        <a:effectLst/>
      </p:bgPr>
    </p:bg>
    <p:spTree>
      <p:nvGrpSpPr>
        <p:cNvPr id="1" name=""/>
        <p:cNvGrpSpPr/>
        <p:nvPr/>
      </p:nvGrpSpPr>
      <p:grpSpPr>
        <a:xfrm>
          <a:off x="0" y="0"/>
          <a:ext cx="0" cy="0"/>
          <a:chOff x="0" y="0"/>
          <a:chExt cx="0" cy="0"/>
        </a:xfrm>
      </p:grpSpPr>
      <p:pic>
        <p:nvPicPr>
          <p:cNvPr id="2" name="The Leaf - Dark Flat" descr="A green leaf on a black background&#10;&#10;Description automatically generated">
            <a:extLst>
              <a:ext uri="{FF2B5EF4-FFF2-40B4-BE49-F238E27FC236}">
                <a16:creationId xmlns:a16="http://schemas.microsoft.com/office/drawing/2014/main" id="{28FBAD9F-CC81-2FD3-64DE-B4475AEEA6C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297969699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Slide 4 - Avocado (NO TEXTS ALLOWED)">
    <p:bg>
      <p:bgPr>
        <a:pattFill prst="pct90">
          <a:fgClr>
            <a:schemeClr val="accent5"/>
          </a:fgClr>
          <a:bgClr>
            <a:schemeClr val="bg1"/>
          </a:bgClr>
        </a:pattFill>
        <a:effectLst/>
      </p:bgPr>
    </p:bg>
    <p:spTree>
      <p:nvGrpSpPr>
        <p:cNvPr id="1" name=""/>
        <p:cNvGrpSpPr/>
        <p:nvPr/>
      </p:nvGrpSpPr>
      <p:grpSpPr>
        <a:xfrm>
          <a:off x="0" y="0"/>
          <a:ext cx="0" cy="0"/>
          <a:chOff x="0" y="0"/>
          <a:chExt cx="0" cy="0"/>
        </a:xfrm>
      </p:grpSpPr>
      <p:pic>
        <p:nvPicPr>
          <p:cNvPr id="2" name="The Leaf - Dark Flat" descr="A green leaf on a black background&#10;&#10;Description automatically generated">
            <a:extLst>
              <a:ext uri="{FF2B5EF4-FFF2-40B4-BE49-F238E27FC236}">
                <a16:creationId xmlns:a16="http://schemas.microsoft.com/office/drawing/2014/main" id="{F160BC23-DDCE-914F-802F-0D2CE05D942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66444441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subtitle - Shield Green">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B62C3-BECD-CDC2-E1E8-A6FAD774B845}"/>
              </a:ext>
            </a:extLst>
          </p:cNvPr>
          <p:cNvSpPr>
            <a:spLocks noGrp="1"/>
          </p:cNvSpPr>
          <p:nvPr>
            <p:ph type="title"/>
          </p:nvPr>
        </p:nvSpPr>
        <p:spPr>
          <a:xfrm>
            <a:off x="838200" y="1828800"/>
            <a:ext cx="10515600" cy="1902849"/>
          </a:xfrm>
        </p:spPr>
        <p:txBody>
          <a:bodyPr anchor="b"/>
          <a:lstStyle>
            <a:lvl1pPr algn="ctr">
              <a:defRPr lang="en-US" dirty="0">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a:solidFill>
              <a:schemeClr val="bg1"/>
            </a:solidFill>
          </a:ln>
        </p:spPr>
        <p:style>
          <a:lnRef idx="2">
            <a:schemeClr val="dk1"/>
          </a:lnRef>
          <a:fillRef idx="0">
            <a:schemeClr val="dk1"/>
          </a:fillRef>
          <a:effectRef idx="1">
            <a:schemeClr val="dk1"/>
          </a:effectRef>
          <a:fontRef idx="minor">
            <a:schemeClr val="tx1"/>
          </a:fontRef>
        </p:style>
      </p:cxnSp>
      <p:sp>
        <p:nvSpPr>
          <p:cNvPr id="10" name="Text Placeholder 2">
            <a:extLst>
              <a:ext uri="{FF2B5EF4-FFF2-40B4-BE49-F238E27FC236}">
                <a16:creationId xmlns:a16="http://schemas.microsoft.com/office/drawing/2014/main" id="{C08D16D6-1D8C-F5F8-406B-145101EF4C17}"/>
              </a:ext>
            </a:extLst>
          </p:cNvPr>
          <p:cNvSpPr>
            <a:spLocks noGrp="1"/>
          </p:cNvSpPr>
          <p:nvPr>
            <p:ph type="body" idx="1"/>
          </p:nvPr>
        </p:nvSpPr>
        <p:spPr>
          <a:xfrm>
            <a:off x="831850" y="3758637"/>
            <a:ext cx="10515600" cy="701675"/>
          </a:xfrm>
        </p:spPr>
        <p:txBody>
          <a:bodyPr anchor="ctr">
            <a:normAutofit/>
          </a:bodyPr>
          <a:lstStyle>
            <a:lvl1pPr marL="0" indent="0" algn="ctr">
              <a:buNone/>
              <a:defRPr lang="en-US" sz="2400" spc="300" smtClean="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NSD - The Leaf Icon">
            <a:extLst>
              <a:ext uri="{FF2B5EF4-FFF2-40B4-BE49-F238E27FC236}">
                <a16:creationId xmlns:a16="http://schemas.microsoft.com/office/drawing/2014/main" id="{C1F54B17-6A85-BD02-5474-D18BEDFDDF68}"/>
              </a:ext>
            </a:extLst>
          </p:cNvPr>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957543D3-1624-86D3-FE94-3FDBA7A5BBF0}"/>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45EC9120-47E0-41C4-AB92-E034E4D9DADF}" type="datetimeFigureOut">
              <a:rPr lang="en-US" smtClean="0"/>
              <a:pPr/>
              <a:t>6/18/2025</a:t>
            </a:fld>
            <a:endParaRPr lang="en-US" dirty="0"/>
          </a:p>
        </p:txBody>
      </p:sp>
      <p:sp>
        <p:nvSpPr>
          <p:cNvPr id="5" name="Footer Placeholder 4">
            <a:extLst>
              <a:ext uri="{FF2B5EF4-FFF2-40B4-BE49-F238E27FC236}">
                <a16:creationId xmlns:a16="http://schemas.microsoft.com/office/drawing/2014/main" id="{E1116487-009B-9E63-2520-63BE598BE4FB}"/>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4F3345F7-B11D-D083-2727-8005E65D90DA}"/>
              </a:ext>
            </a:extLst>
          </p:cNvPr>
          <p:cNvSpPr>
            <a:spLocks noGrp="1"/>
          </p:cNvSpPr>
          <p:nvPr>
            <p:ph type="sldNum" sz="quarter" idx="12"/>
          </p:nvPr>
        </p:nvSpPr>
        <p:spPr>
          <a:xfrm>
            <a:off x="8610600" y="6356350"/>
            <a:ext cx="2736850" cy="365125"/>
          </a:xfrm>
        </p:spPr>
        <p:txBody>
          <a:bodyPr/>
          <a:lstStyle>
            <a:lvl1pPr>
              <a:defRPr>
                <a:solidFill>
                  <a:schemeClr val="bg1"/>
                </a:solidFill>
              </a:defRPr>
            </a:lvl1pPr>
          </a:lstStyle>
          <a:p>
            <a:fld id="{44437FBE-6931-4449-B15C-7E0B08E06F2D}" type="slidenum">
              <a:rPr lang="en-US" smtClean="0"/>
              <a:pPr/>
              <a:t>‹#›</a:t>
            </a:fld>
            <a:endParaRPr lang="en-US" dirty="0"/>
          </a:p>
        </p:txBody>
      </p:sp>
    </p:spTree>
    <p:extLst>
      <p:ext uri="{BB962C8B-B14F-4D97-AF65-F5344CB8AC3E}">
        <p14:creationId xmlns:p14="http://schemas.microsoft.com/office/powerpoint/2010/main" val="699200043"/>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Slide 4 - Strawberry (NO TEXTS ALLOWED)">
    <p:bg>
      <p:bgPr>
        <a:pattFill prst="pct90">
          <a:fgClr>
            <a:schemeClr val="tx2"/>
          </a:fgClr>
          <a:bgClr>
            <a:schemeClr val="bg1"/>
          </a:bgClr>
        </a:pattFill>
        <a:effectLst/>
      </p:bgPr>
    </p:bg>
    <p:spTree>
      <p:nvGrpSpPr>
        <p:cNvPr id="1" name=""/>
        <p:cNvGrpSpPr/>
        <p:nvPr/>
      </p:nvGrpSpPr>
      <p:grpSpPr>
        <a:xfrm>
          <a:off x="0" y="0"/>
          <a:ext cx="0" cy="0"/>
          <a:chOff x="0" y="0"/>
          <a:chExt cx="0" cy="0"/>
        </a:xfrm>
      </p:grpSpPr>
      <p:pic>
        <p:nvPicPr>
          <p:cNvPr id="2" name="The Leaf - Dark Flat" descr="A green leaf on a black background&#10;&#10;Description automatically generated">
            <a:extLst>
              <a:ext uri="{FF2B5EF4-FFF2-40B4-BE49-F238E27FC236}">
                <a16:creationId xmlns:a16="http://schemas.microsoft.com/office/drawing/2014/main" id="{8A7CBCF1-2383-6717-32DE-5EE6FAB85884}"/>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387844410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7CF6-E33C-A56C-7D3A-96C4FDB8781D}"/>
              </a:ext>
            </a:extLst>
          </p:cNvPr>
          <p:cNvSpPr>
            <a:spLocks noGrp="1"/>
          </p:cNvSpPr>
          <p:nvPr>
            <p:ph type="ctrTitle"/>
          </p:nvPr>
        </p:nvSpPr>
        <p:spPr>
          <a:xfrm>
            <a:off x="1524000" y="1361677"/>
            <a:ext cx="9144000" cy="2387600"/>
          </a:xfrm>
        </p:spPr>
        <p:txBody>
          <a:bodyPr anchor="b">
            <a:normAutofit/>
          </a:bodyPr>
          <a:lstStyle>
            <a:lvl1pPr algn="ctr">
              <a:defRPr sz="5000">
                <a:solidFill>
                  <a:srgbClr val="2D464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27" name="Straight Connector 26">
            <a:extLst>
              <a:ext uri="{FF2B5EF4-FFF2-40B4-BE49-F238E27FC236}">
                <a16:creationId xmlns:a16="http://schemas.microsoft.com/office/drawing/2014/main" id="{2A794E50-32E3-B3EE-7CA9-2F9E490325E2}"/>
              </a:ext>
            </a:extLst>
          </p:cNvPr>
          <p:cNvCxnSpPr>
            <a:cxnSpLocks/>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Subtitle 2">
            <a:extLst>
              <a:ext uri="{FF2B5EF4-FFF2-40B4-BE49-F238E27FC236}">
                <a16:creationId xmlns:a16="http://schemas.microsoft.com/office/drawing/2014/main" id="{64B26C23-B0D8-70E8-E0CA-D709A6967694}"/>
              </a:ext>
            </a:extLst>
          </p:cNvPr>
          <p:cNvSpPr>
            <a:spLocks noGrp="1"/>
          </p:cNvSpPr>
          <p:nvPr>
            <p:ph type="subTitle" idx="1"/>
          </p:nvPr>
        </p:nvSpPr>
        <p:spPr>
          <a:xfrm>
            <a:off x="1524000" y="3931675"/>
            <a:ext cx="9144000" cy="761170"/>
          </a:xfrm>
        </p:spPr>
        <p:txBody>
          <a:bodyPr/>
          <a:lstStyle>
            <a:lvl1pPr marL="0" indent="0" algn="ctr">
              <a:buNone/>
              <a:defRPr sz="2400" spc="3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Box 6">
            <a:extLst>
              <a:ext uri="{FF2B5EF4-FFF2-40B4-BE49-F238E27FC236}">
                <a16:creationId xmlns:a16="http://schemas.microsoft.com/office/drawing/2014/main" id="{852C824C-CC12-E683-38BA-6B47783663CE}"/>
              </a:ext>
            </a:extLst>
          </p:cNvPr>
          <p:cNvSpPr txBox="1"/>
          <p:nvPr userDrawn="1"/>
        </p:nvSpPr>
        <p:spPr>
          <a:xfrm>
            <a:off x="838200" y="5506060"/>
            <a:ext cx="7290933" cy="761170"/>
          </a:xfrm>
          <a:prstGeom prst="rect">
            <a:avLst/>
          </a:prstGeom>
        </p:spPr>
        <p:txBody>
          <a:bodyPr wrap="square" lIns="0" tIns="0" rIns="0" bIns="0" rtlCol="0" anchor="t">
            <a:spAutoFit/>
          </a:bodyPr>
          <a:lstStyle/>
          <a:p>
            <a:pPr algn="l">
              <a:lnSpc>
                <a:spcPts val="3000"/>
              </a:lnSpc>
            </a:pPr>
            <a:r>
              <a:rPr lang="en-US" sz="2400" dirty="0">
                <a:solidFill>
                  <a:srgbClr val="2D4641"/>
                </a:solidFill>
                <a:latin typeface="Verdana" panose="020B0604030504040204" pitchFamily="34" charset="0"/>
                <a:ea typeface="Verdana" panose="020B0604030504040204" pitchFamily="34" charset="0"/>
                <a:cs typeface="DM Sans"/>
                <a:sym typeface="DM Sans"/>
              </a:rPr>
              <a:t>Opportunities for All Branch (OFAB)</a:t>
            </a:r>
          </a:p>
          <a:p>
            <a:pPr algn="l">
              <a:lnSpc>
                <a:spcPts val="3000"/>
              </a:lnSpc>
            </a:pPr>
            <a:r>
              <a:rPr lang="en-US" sz="2400" dirty="0">
                <a:solidFill>
                  <a:srgbClr val="2D4641"/>
                </a:solidFill>
                <a:latin typeface="Verdana" panose="020B0604030504040204" pitchFamily="34" charset="0"/>
                <a:ea typeface="Verdana" panose="020B0604030504040204" pitchFamily="34" charset="0"/>
                <a:cs typeface="DM Sans"/>
                <a:sym typeface="DM Sans"/>
              </a:rPr>
              <a:t>California Department of Education (CDE)</a:t>
            </a:r>
          </a:p>
        </p:txBody>
      </p:sp>
      <p:pic>
        <p:nvPicPr>
          <p:cNvPr id="20" name="Picture 19" descr="A logo of a department of education&#10;&#10;Description automatically generated">
            <a:extLst>
              <a:ext uri="{FF2B5EF4-FFF2-40B4-BE49-F238E27FC236}">
                <a16:creationId xmlns:a16="http://schemas.microsoft.com/office/drawing/2014/main" id="{20225C25-A342-E0AA-E508-1A8D1DE42FA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610600" y="5441163"/>
            <a:ext cx="826067" cy="826067"/>
          </a:xfrm>
          <a:prstGeom prst="rect">
            <a:avLst/>
          </a:prstGeom>
        </p:spPr>
      </p:pic>
      <p:cxnSp>
        <p:nvCxnSpPr>
          <p:cNvPr id="24" name="Straight Connector 23">
            <a:extLst>
              <a:ext uri="{FF2B5EF4-FFF2-40B4-BE49-F238E27FC236}">
                <a16:creationId xmlns:a16="http://schemas.microsoft.com/office/drawing/2014/main" id="{B10A4AB9-B2F3-E87E-87FE-6355E2602AA1}"/>
              </a:ext>
            </a:extLst>
          </p:cNvPr>
          <p:cNvCxnSpPr>
            <a:cxnSpLocks/>
          </p:cNvCxnSpPr>
          <p:nvPr userDrawn="1"/>
        </p:nvCxnSpPr>
        <p:spPr>
          <a:xfrm>
            <a:off x="9677400" y="5506060"/>
            <a:ext cx="0" cy="667892"/>
          </a:xfrm>
          <a:prstGeom prst="line">
            <a:avLst/>
          </a:prstGeom>
          <a:ln w="6350"/>
        </p:spPr>
        <p:style>
          <a:lnRef idx="1">
            <a:schemeClr val="dk1"/>
          </a:lnRef>
          <a:fillRef idx="0">
            <a:schemeClr val="dk1"/>
          </a:fillRef>
          <a:effectRef idx="0">
            <a:schemeClr val="dk1"/>
          </a:effectRef>
          <a:fontRef idx="minor">
            <a:schemeClr val="tx1"/>
          </a:fontRef>
        </p:style>
      </p:cxnSp>
      <p:pic>
        <p:nvPicPr>
          <p:cNvPr id="22" name="Picture 21" descr="A group of fruit with letters&#10;&#10;Description automatically generated">
            <a:extLst>
              <a:ext uri="{FF2B5EF4-FFF2-40B4-BE49-F238E27FC236}">
                <a16:creationId xmlns:a16="http://schemas.microsoft.com/office/drawing/2014/main" id="{990BC572-7532-408A-0335-2D19093265D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918134" y="5402209"/>
            <a:ext cx="1511865" cy="826067"/>
          </a:xfrm>
          <a:prstGeom prst="rect">
            <a:avLst/>
          </a:prstGeom>
        </p:spPr>
      </p:pic>
      <p:sp>
        <p:nvSpPr>
          <p:cNvPr id="7" name="Date Placeholder 6">
            <a:extLst>
              <a:ext uri="{FF2B5EF4-FFF2-40B4-BE49-F238E27FC236}">
                <a16:creationId xmlns:a16="http://schemas.microsoft.com/office/drawing/2014/main" id="{C63C4E1D-D18A-0DE1-46F8-AC3B7AF2D4CA}"/>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8" name="Footer Placeholder 7">
            <a:extLst>
              <a:ext uri="{FF2B5EF4-FFF2-40B4-BE49-F238E27FC236}">
                <a16:creationId xmlns:a16="http://schemas.microsoft.com/office/drawing/2014/main" id="{BE86A654-54CF-71F2-9260-1A34C67FEA8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D440E16-46DD-08BC-F692-AC0819828E94}"/>
              </a:ext>
            </a:extLst>
          </p:cNvPr>
          <p:cNvSpPr>
            <a:spLocks noGrp="1"/>
          </p:cNvSpPr>
          <p:nvPr>
            <p:ph type="sldNum" sz="quarter" idx="12"/>
          </p:nvPr>
        </p:nvSpPr>
        <p:spPr/>
        <p:txBody>
          <a:bodyPr/>
          <a:lstStyle/>
          <a:p>
            <a:fld id="{44437FBE-6931-4449-B15C-7E0B08E06F2D}" type="slidenum">
              <a:rPr lang="en-US" smtClean="0"/>
              <a:t>‹#›</a:t>
            </a:fld>
            <a:endParaRPr lang="en-US" dirty="0"/>
          </a:p>
        </p:txBody>
      </p:sp>
    </p:spTree>
    <p:extLst>
      <p:ext uri="{BB962C8B-B14F-4D97-AF65-F5344CB8AC3E}">
        <p14:creationId xmlns:p14="http://schemas.microsoft.com/office/powerpoint/2010/main" val="7188441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2 - Shield Gree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62C3-BECD-CDC2-E1E8-A6FAD774B845}"/>
              </a:ext>
            </a:extLst>
          </p:cNvPr>
          <p:cNvSpPr>
            <a:spLocks noGrp="1"/>
          </p:cNvSpPr>
          <p:nvPr>
            <p:ph type="title"/>
          </p:nvPr>
        </p:nvSpPr>
        <p:spPr>
          <a:xfrm>
            <a:off x="831850" y="1828800"/>
            <a:ext cx="10515600" cy="1902849"/>
          </a:xfrm>
        </p:spPr>
        <p:txBody>
          <a:bodyPr anchor="b"/>
          <a:lstStyle>
            <a:lvl1pPr algn="ctr">
              <a:defRPr lang="en-US" dirty="0">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08D16D6-1D8C-F5F8-406B-145101EF4C17}"/>
              </a:ext>
            </a:extLst>
          </p:cNvPr>
          <p:cNvSpPr>
            <a:spLocks noGrp="1"/>
          </p:cNvSpPr>
          <p:nvPr>
            <p:ph type="body" idx="1"/>
          </p:nvPr>
        </p:nvSpPr>
        <p:spPr>
          <a:xfrm>
            <a:off x="831850" y="3758637"/>
            <a:ext cx="10515600" cy="701675"/>
          </a:xfrm>
        </p:spPr>
        <p:txBody>
          <a:bodyPr anchor="ctr">
            <a:normAutofit/>
          </a:bodyPr>
          <a:lstStyle>
            <a:lvl1pPr marL="0" indent="0" algn="ctr">
              <a:buNone/>
              <a:defRPr lang="en-US" sz="2400" spc="300" smtClean="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7543D3-1624-86D3-FE94-3FDBA7A5BBF0}"/>
              </a:ext>
            </a:extLst>
          </p:cNvPr>
          <p:cNvSpPr>
            <a:spLocks noGrp="1"/>
          </p:cNvSpPr>
          <p:nvPr>
            <p:ph type="dt" sz="half" idx="10"/>
          </p:nvPr>
        </p:nvSpPr>
        <p:spPr/>
        <p:txBody>
          <a:bodyPr/>
          <a:lstStyle>
            <a:lvl1pPr>
              <a:defRPr>
                <a:solidFill>
                  <a:schemeClr val="bg1"/>
                </a:solidFill>
              </a:defRPr>
            </a:lvl1pPr>
          </a:lstStyle>
          <a:p>
            <a:fld id="{45EC9120-47E0-41C4-AB92-E034E4D9DADF}" type="datetimeFigureOut">
              <a:rPr lang="en-US" smtClean="0"/>
              <a:pPr/>
              <a:t>6/18/2025</a:t>
            </a:fld>
            <a:endParaRPr lang="en-US" dirty="0"/>
          </a:p>
        </p:txBody>
      </p:sp>
      <p:sp>
        <p:nvSpPr>
          <p:cNvPr id="5" name="Footer Placeholder 4">
            <a:extLst>
              <a:ext uri="{FF2B5EF4-FFF2-40B4-BE49-F238E27FC236}">
                <a16:creationId xmlns:a16="http://schemas.microsoft.com/office/drawing/2014/main" id="{E1116487-009B-9E63-2520-63BE598BE4FB}"/>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4F3345F7-B11D-D083-2727-8005E65D90DA}"/>
              </a:ext>
            </a:extLst>
          </p:cNvPr>
          <p:cNvSpPr>
            <a:spLocks noGrp="1"/>
          </p:cNvSpPr>
          <p:nvPr>
            <p:ph type="sldNum" sz="quarter" idx="12"/>
          </p:nvPr>
        </p:nvSpPr>
        <p:spPr/>
        <p:txBody>
          <a:bodyPr/>
          <a:lstStyle>
            <a:lvl1pPr>
              <a:defRPr>
                <a:solidFill>
                  <a:schemeClr val="bg1"/>
                </a:solidFill>
              </a:defRPr>
            </a:lvl1pPr>
          </a:lstStyle>
          <a:p>
            <a:fld id="{44437FBE-6931-4449-B15C-7E0B08E06F2D}" type="slidenum">
              <a:rPr lang="en-US" smtClean="0"/>
              <a:pPr/>
              <a:t>‹#›</a:t>
            </a:fld>
            <a:endParaRPr lang="en-US" dirty="0"/>
          </a:p>
        </p:txBody>
      </p:sp>
      <p:sp>
        <p:nvSpPr>
          <p:cNvPr id="9" name="NSD - The Leaf Icon">
            <a:extLst>
              <a:ext uri="{FF2B5EF4-FFF2-40B4-BE49-F238E27FC236}">
                <a16:creationId xmlns:a16="http://schemas.microsoft.com/office/drawing/2014/main" id="{C1F54B17-6A85-BD02-5474-D18BEDFDDF68}"/>
              </a:ext>
            </a:extLst>
          </p:cNvPr>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dirty="0"/>
          </a:p>
        </p:txBody>
      </p:sp>
    </p:spTree>
    <p:extLst>
      <p:ext uri="{BB962C8B-B14F-4D97-AF65-F5344CB8AC3E}">
        <p14:creationId xmlns:p14="http://schemas.microsoft.com/office/powerpoint/2010/main" val="1122472881"/>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62C3-BECD-CDC2-E1E8-A6FAD774B845}"/>
              </a:ext>
            </a:extLst>
          </p:cNvPr>
          <p:cNvSpPr>
            <a:spLocks noGrp="1"/>
          </p:cNvSpPr>
          <p:nvPr>
            <p:ph type="title"/>
          </p:nvPr>
        </p:nvSpPr>
        <p:spPr>
          <a:xfrm>
            <a:off x="831850" y="2055249"/>
            <a:ext cx="10515600" cy="1676400"/>
          </a:xfrm>
        </p:spPr>
        <p:txBody>
          <a:bodyPr anchor="b"/>
          <a:lstStyle>
            <a:lvl1pPr algn="ctr">
              <a:defRPr lang="en-US" dirty="0"/>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08D16D6-1D8C-F5F8-406B-145101EF4C17}"/>
              </a:ext>
            </a:extLst>
          </p:cNvPr>
          <p:cNvSpPr>
            <a:spLocks noGrp="1"/>
          </p:cNvSpPr>
          <p:nvPr>
            <p:ph type="body" idx="1"/>
          </p:nvPr>
        </p:nvSpPr>
        <p:spPr>
          <a:xfrm>
            <a:off x="831850" y="3758637"/>
            <a:ext cx="10515600" cy="701675"/>
          </a:xfrm>
        </p:spPr>
        <p:txBody>
          <a:bodyPr/>
          <a:lstStyle>
            <a:lvl1pPr marL="0" indent="0" algn="ctr">
              <a:buNone/>
              <a:defRPr lang="en-US" spc="300" smtClean="0">
                <a:solidFill>
                  <a:schemeClr val="tx1">
                    <a:lumMod val="50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7543D3-1624-86D3-FE94-3FDBA7A5BBF0}"/>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5" name="Footer Placeholder 4">
            <a:extLst>
              <a:ext uri="{FF2B5EF4-FFF2-40B4-BE49-F238E27FC236}">
                <a16:creationId xmlns:a16="http://schemas.microsoft.com/office/drawing/2014/main" id="{E1116487-009B-9E63-2520-63BE598BE4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3345F7-B11D-D083-2727-8005E65D90DA}"/>
              </a:ext>
            </a:extLst>
          </p:cNvPr>
          <p:cNvSpPr>
            <a:spLocks noGrp="1"/>
          </p:cNvSpPr>
          <p:nvPr>
            <p:ph type="sldNum" sz="quarter" idx="12"/>
          </p:nvPr>
        </p:nvSpPr>
        <p:spPr/>
        <p:txBody>
          <a:bodyPr/>
          <a:lstStyle/>
          <a:p>
            <a:fld id="{44437FBE-6931-4449-B15C-7E0B08E06F2D}" type="slidenum">
              <a:rPr lang="en-US" smtClean="0"/>
              <a:t>‹#›</a:t>
            </a:fld>
            <a:endParaRPr lang="en-US" dirty="0"/>
          </a:p>
        </p:txBody>
      </p:sp>
    </p:spTree>
    <p:extLst>
      <p:ext uri="{BB962C8B-B14F-4D97-AF65-F5344CB8AC3E}">
        <p14:creationId xmlns:p14="http://schemas.microsoft.com/office/powerpoint/2010/main" val="1815917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E474-ACC8-66C0-2074-D2FA05051AFA}"/>
              </a:ext>
            </a:extLst>
          </p:cNvPr>
          <p:cNvSpPr>
            <a:spLocks noGrp="1"/>
          </p:cNvSpPr>
          <p:nvPr>
            <p:ph type="title"/>
          </p:nvPr>
        </p:nvSpPr>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4DF4FBB5-60D6-D53D-4891-0CBBB63BA94C}"/>
              </a:ext>
            </a:extLst>
          </p:cNvPr>
          <p:cNvCxnSpPr>
            <a:cxnSpLocks/>
          </p:cNvCxnSpPr>
          <p:nvPr userDrawn="1"/>
        </p:nvCxnSpPr>
        <p:spPr>
          <a:xfrm>
            <a:off x="838200" y="1708945"/>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72651AFE-B010-AB88-8A1D-0FB341BCB64C}"/>
              </a:ext>
            </a:extLst>
          </p:cNvPr>
          <p:cNvSpPr>
            <a:spLocks noGrp="1"/>
          </p:cNvSpPr>
          <p:nvPr>
            <p:ph idx="1"/>
          </p:nvPr>
        </p:nvSpPr>
        <p:spPr>
          <a:xfrm>
            <a:off x="838200" y="1825625"/>
            <a:ext cx="10515600" cy="4035421"/>
          </a:xfrm>
        </p:spPr>
        <p:txBody>
          <a:bodyPr/>
          <a:lstStyle>
            <a:lvl1pPr>
              <a:defRPr sz="3200">
                <a:solidFill>
                  <a:schemeClr val="tx1">
                    <a:lumMod val="50000"/>
                  </a:schemeClr>
                </a:solidFill>
              </a:defRPr>
            </a:lvl1pPr>
            <a:lvl2pPr>
              <a:defRPr sz="28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9B18A-243A-AE46-8F6A-3EBCF79E8D77}"/>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5" name="Footer Placeholder 4">
            <a:extLst>
              <a:ext uri="{FF2B5EF4-FFF2-40B4-BE49-F238E27FC236}">
                <a16:creationId xmlns:a16="http://schemas.microsoft.com/office/drawing/2014/main" id="{61B5D762-7A3C-B1E8-F1E2-94127384BF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261216-02FE-2221-81C1-983B93CA8A4F}"/>
              </a:ext>
            </a:extLst>
          </p:cNvPr>
          <p:cNvSpPr>
            <a:spLocks noGrp="1"/>
          </p:cNvSpPr>
          <p:nvPr>
            <p:ph type="sldNum" sz="quarter" idx="12"/>
          </p:nvPr>
        </p:nvSpPr>
        <p:spPr/>
        <p:txBody>
          <a:bodyPr/>
          <a:lstStyle/>
          <a:p>
            <a:fld id="{44437FBE-6931-4449-B15C-7E0B08E06F2D}" type="slidenum">
              <a:rPr lang="en-US" smtClean="0"/>
              <a:t>‹#›</a:t>
            </a:fld>
            <a:endParaRPr lang="en-US" dirty="0"/>
          </a:p>
        </p:txBody>
      </p:sp>
      <p:pic>
        <p:nvPicPr>
          <p:cNvPr id="7" name="NSD Icon" descr="A yellow circle with black background&#10;&#10;Description automatically generated">
            <a:extLst>
              <a:ext uri="{FF2B5EF4-FFF2-40B4-BE49-F238E27FC236}">
                <a16:creationId xmlns:a16="http://schemas.microsoft.com/office/drawing/2014/main" id="{AF783F36-86EA-7AC4-CD16-77548A88751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38102" y="6450054"/>
            <a:ext cx="609602" cy="177716"/>
          </a:xfrm>
          <a:prstGeom prst="rect">
            <a:avLst/>
          </a:prstGeom>
        </p:spPr>
      </p:pic>
    </p:spTree>
    <p:extLst>
      <p:ext uri="{BB962C8B-B14F-4D97-AF65-F5344CB8AC3E}">
        <p14:creationId xmlns:p14="http://schemas.microsoft.com/office/powerpoint/2010/main" val="28084904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D12-9022-D40D-53DD-5633DA4FF4B8}"/>
              </a:ext>
            </a:extLst>
          </p:cNvPr>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1A79C435-9FAB-597C-4FF2-133840B72181}"/>
              </a:ext>
            </a:extLst>
          </p:cNvPr>
          <p:cNvCxnSpPr>
            <a:cxnSpLocks/>
          </p:cNvCxnSpPr>
          <p:nvPr userDrawn="1"/>
        </p:nvCxnSpPr>
        <p:spPr>
          <a:xfrm>
            <a:off x="838200" y="1708945"/>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1">
            <a:extLst>
              <a:ext uri="{FF2B5EF4-FFF2-40B4-BE49-F238E27FC236}">
                <a16:creationId xmlns:a16="http://schemas.microsoft.com/office/drawing/2014/main" id="{90793ED9-6188-54EF-D129-EEC9C8A03A1A}"/>
              </a:ext>
            </a:extLst>
          </p:cNvPr>
          <p:cNvSpPr>
            <a:spLocks noGrp="1"/>
          </p:cNvSpPr>
          <p:nvPr>
            <p:ph sz="half" idx="1"/>
          </p:nvPr>
        </p:nvSpPr>
        <p:spPr>
          <a:xfrm>
            <a:off x="838200" y="1825625"/>
            <a:ext cx="5181600" cy="4035422"/>
          </a:xfrm>
        </p:spPr>
        <p:txBody>
          <a:bodyPr/>
          <a:lstStyle>
            <a:lvl1pPr>
              <a:defRPr>
                <a:solidFill>
                  <a:schemeClr val="tx1">
                    <a:lumMod val="50000"/>
                  </a:schemeClr>
                </a:solidFill>
              </a:defRPr>
            </a:lvl1pPr>
            <a:lvl2pPr>
              <a:defRPr sz="24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ED01CE3-6B14-4EE4-9368-0FC5999444F8}"/>
              </a:ext>
            </a:extLst>
          </p:cNvPr>
          <p:cNvSpPr>
            <a:spLocks noGrp="1"/>
          </p:cNvSpPr>
          <p:nvPr>
            <p:ph sz="half" idx="13"/>
          </p:nvPr>
        </p:nvSpPr>
        <p:spPr>
          <a:xfrm>
            <a:off x="6172202" y="1825625"/>
            <a:ext cx="5181600" cy="4035422"/>
          </a:xfrm>
        </p:spPr>
        <p:txBody>
          <a:bodyPr/>
          <a:lstStyle>
            <a:lvl1pPr>
              <a:defRPr>
                <a:solidFill>
                  <a:schemeClr val="tx1">
                    <a:lumMod val="50000"/>
                  </a:schemeClr>
                </a:solidFill>
              </a:defRPr>
            </a:lvl1pPr>
            <a:lvl2pPr>
              <a:defRPr sz="24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3E6783-F25F-7EFD-213B-26BBD345C2A3}"/>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6" name="Footer Placeholder 5">
            <a:extLst>
              <a:ext uri="{FF2B5EF4-FFF2-40B4-BE49-F238E27FC236}">
                <a16:creationId xmlns:a16="http://schemas.microsoft.com/office/drawing/2014/main" id="{723DB587-F69A-03AF-A1E7-C639FF2B85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F78EF3-7ABE-AC31-868E-CEAAA785D7A7}"/>
              </a:ext>
            </a:extLst>
          </p:cNvPr>
          <p:cNvSpPr>
            <a:spLocks noGrp="1"/>
          </p:cNvSpPr>
          <p:nvPr>
            <p:ph type="sldNum" sz="quarter" idx="12"/>
          </p:nvPr>
        </p:nvSpPr>
        <p:spPr/>
        <p:txBody>
          <a:bodyPr/>
          <a:lstStyle/>
          <a:p>
            <a:fld id="{44437FBE-6931-4449-B15C-7E0B08E06F2D}" type="slidenum">
              <a:rPr lang="en-US" smtClean="0"/>
              <a:t>‹#›</a:t>
            </a:fld>
            <a:endParaRPr lang="en-US" dirty="0"/>
          </a:p>
        </p:txBody>
      </p:sp>
      <p:pic>
        <p:nvPicPr>
          <p:cNvPr id="4" name="NSD Icon" descr="A yellow circle with black background&#10;&#10;Description automatically generated">
            <a:extLst>
              <a:ext uri="{FF2B5EF4-FFF2-40B4-BE49-F238E27FC236}">
                <a16:creationId xmlns:a16="http://schemas.microsoft.com/office/drawing/2014/main" id="{F35BA633-49CB-D538-9252-BA8D7EF1C86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38102" y="6450054"/>
            <a:ext cx="609602" cy="177716"/>
          </a:xfrm>
          <a:prstGeom prst="rect">
            <a:avLst/>
          </a:prstGeom>
        </p:spPr>
      </p:pic>
    </p:spTree>
    <p:extLst>
      <p:ext uri="{BB962C8B-B14F-4D97-AF65-F5344CB8AC3E}">
        <p14:creationId xmlns:p14="http://schemas.microsoft.com/office/powerpoint/2010/main" val="10319554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p:cNvSpPr>
          <p:nvPr>
            <p:ph type="title"/>
          </p:nvPr>
        </p:nvSpPr>
        <p:spPr>
          <a:xfrm>
            <a:off x="839788" y="365125"/>
            <a:ext cx="10515600" cy="1325563"/>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p:cNvCxnSpPr>
          <p:nvPr userDrawn="1"/>
        </p:nvCxnSpPr>
        <p:spPr>
          <a:xfrm>
            <a:off x="838200" y="1708945"/>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662A57D-54F2-8047-BA6E-AB0FC72E60B1}"/>
              </a:ext>
            </a:extLst>
          </p:cNvPr>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BB6AB9-A574-4E67-D88C-2E68A94B4CB2}"/>
              </a:ext>
            </a:extLst>
          </p:cNvPr>
          <p:cNvSpPr>
            <a:spLocks noGrp="1"/>
          </p:cNvSpPr>
          <p:nvPr>
            <p:ph sz="half" idx="2"/>
          </p:nvPr>
        </p:nvSpPr>
        <p:spPr>
          <a:xfrm>
            <a:off x="839788" y="2505075"/>
            <a:ext cx="5157787" cy="3362324"/>
          </a:xfrm>
        </p:spPr>
        <p:txBody>
          <a:bodyPr/>
          <a:lstStyle>
            <a:lvl1pPr>
              <a:defRPr>
                <a:solidFill>
                  <a:schemeClr val="tx1">
                    <a:lumMod val="50000"/>
                  </a:schemeClr>
                </a:solidFill>
              </a:defRPr>
            </a:lvl1pPr>
            <a:lvl2pPr>
              <a:defRPr>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EA297D-A887-93E4-921B-749CDF4E8FBC}"/>
              </a:ext>
            </a:extLst>
          </p:cNvPr>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E812C8-2692-E9A0-D8C4-6160362E839E}"/>
              </a:ext>
            </a:extLst>
          </p:cNvPr>
          <p:cNvSpPr>
            <a:spLocks noGrp="1"/>
          </p:cNvSpPr>
          <p:nvPr>
            <p:ph sz="quarter" idx="4"/>
          </p:nvPr>
        </p:nvSpPr>
        <p:spPr>
          <a:xfrm>
            <a:off x="6172200" y="2505075"/>
            <a:ext cx="5183188" cy="3362324"/>
          </a:xfrm>
        </p:spPr>
        <p:txBody>
          <a:bodyPr/>
          <a:lstStyle>
            <a:lvl1pPr>
              <a:defRPr>
                <a:solidFill>
                  <a:schemeClr val="tx1">
                    <a:lumMod val="50000"/>
                  </a:schemeClr>
                </a:solidFill>
              </a:defRPr>
            </a:lvl1pPr>
            <a:lvl2pPr>
              <a:defRPr>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52C921-456A-E05C-C236-2614548B4694}"/>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8" name="Footer Placeholder 7">
            <a:extLst>
              <a:ext uri="{FF2B5EF4-FFF2-40B4-BE49-F238E27FC236}">
                <a16:creationId xmlns:a16="http://schemas.microsoft.com/office/drawing/2014/main" id="{F4C033BD-E31E-C29E-04B6-654E52CE29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62A0445-DA3D-1B43-DAD7-4BEC18BBC70F}"/>
              </a:ext>
            </a:extLst>
          </p:cNvPr>
          <p:cNvSpPr>
            <a:spLocks noGrp="1"/>
          </p:cNvSpPr>
          <p:nvPr>
            <p:ph type="sldNum" sz="quarter" idx="12"/>
          </p:nvPr>
        </p:nvSpPr>
        <p:spPr/>
        <p:txBody>
          <a:bodyPr/>
          <a:lstStyle/>
          <a:p>
            <a:fld id="{44437FBE-6931-4449-B15C-7E0B08E06F2D}" type="slidenum">
              <a:rPr lang="en-US" smtClean="0"/>
              <a:t>‹#›</a:t>
            </a:fld>
            <a:endParaRPr lang="en-US" dirty="0"/>
          </a:p>
        </p:txBody>
      </p:sp>
      <p:pic>
        <p:nvPicPr>
          <p:cNvPr id="10" name="NSD Icon" descr="A yellow circle with black background&#10;&#10;Description automatically generated">
            <a:extLst>
              <a:ext uri="{FF2B5EF4-FFF2-40B4-BE49-F238E27FC236}">
                <a16:creationId xmlns:a16="http://schemas.microsoft.com/office/drawing/2014/main" id="{39E4D655-67A3-2C4D-F073-C2848B9B740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38102" y="6450054"/>
            <a:ext cx="609602" cy="177716"/>
          </a:xfrm>
          <a:prstGeom prst="rect">
            <a:avLst/>
          </a:prstGeom>
        </p:spPr>
      </p:pic>
    </p:spTree>
    <p:extLst>
      <p:ext uri="{BB962C8B-B14F-4D97-AF65-F5344CB8AC3E}">
        <p14:creationId xmlns:p14="http://schemas.microsoft.com/office/powerpoint/2010/main" val="1506645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titles + 3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p:cNvSpPr>
          <p:nvPr>
            <p:ph type="title"/>
          </p:nvPr>
        </p:nvSpPr>
        <p:spPr>
          <a:xfrm>
            <a:off x="839788" y="365125"/>
            <a:ext cx="10515600" cy="1325563"/>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p:cNvCxnSpPr>
          <p:nvPr userDrawn="1"/>
        </p:nvCxnSpPr>
        <p:spPr>
          <a:xfrm>
            <a:off x="838200" y="1708945"/>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662A57D-54F2-8047-BA6E-AB0FC72E60B1}"/>
              </a:ext>
            </a:extLst>
          </p:cNvPr>
          <p:cNvSpPr>
            <a:spLocks noGrp="1"/>
          </p:cNvSpPr>
          <p:nvPr>
            <p:ph type="body" idx="1"/>
          </p:nvPr>
        </p:nvSpPr>
        <p:spPr>
          <a:xfrm>
            <a:off x="839788" y="1783616"/>
            <a:ext cx="3198812" cy="181370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BB6AB9-A574-4E67-D88C-2E68A94B4CB2}"/>
              </a:ext>
            </a:extLst>
          </p:cNvPr>
          <p:cNvSpPr>
            <a:spLocks noGrp="1"/>
          </p:cNvSpPr>
          <p:nvPr>
            <p:ph sz="half" idx="2"/>
          </p:nvPr>
        </p:nvSpPr>
        <p:spPr>
          <a:xfrm>
            <a:off x="839788" y="3657602"/>
            <a:ext cx="3198812" cy="2209797"/>
          </a:xfrm>
        </p:spPr>
        <p:txBody>
          <a:bodyPr/>
          <a:lstStyle>
            <a:lvl1pPr>
              <a:defRPr>
                <a:solidFill>
                  <a:schemeClr val="tx1">
                    <a:lumMod val="50000"/>
                  </a:schemeClr>
                </a:solidFill>
              </a:defRPr>
            </a:lvl1pPr>
          </a:lstStyle>
          <a:p>
            <a:pPr lvl="0"/>
            <a:endParaRPr lang="en-US"/>
          </a:p>
        </p:txBody>
      </p:sp>
      <p:sp>
        <p:nvSpPr>
          <p:cNvPr id="18" name="Text Placeholder 2">
            <a:extLst>
              <a:ext uri="{FF2B5EF4-FFF2-40B4-BE49-F238E27FC236}">
                <a16:creationId xmlns:a16="http://schemas.microsoft.com/office/drawing/2014/main" id="{5FF81FCC-C147-27D9-236A-7515C22EFA13}"/>
              </a:ext>
            </a:extLst>
          </p:cNvPr>
          <p:cNvSpPr>
            <a:spLocks noGrp="1"/>
          </p:cNvSpPr>
          <p:nvPr>
            <p:ph type="body" idx="13"/>
          </p:nvPr>
        </p:nvSpPr>
        <p:spPr>
          <a:xfrm>
            <a:off x="4496594" y="1783616"/>
            <a:ext cx="3198812" cy="181370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F445153C-D407-8EB8-BFD5-3A3B9C3DC513}"/>
              </a:ext>
            </a:extLst>
          </p:cNvPr>
          <p:cNvSpPr>
            <a:spLocks noGrp="1"/>
          </p:cNvSpPr>
          <p:nvPr>
            <p:ph sz="half" idx="14"/>
          </p:nvPr>
        </p:nvSpPr>
        <p:spPr>
          <a:xfrm>
            <a:off x="4496594" y="3657602"/>
            <a:ext cx="3198812" cy="2209797"/>
          </a:xfrm>
        </p:spPr>
        <p:txBody>
          <a:bodyPr/>
          <a:lstStyle>
            <a:lvl1pPr>
              <a:defRPr>
                <a:solidFill>
                  <a:schemeClr val="tx1">
                    <a:lumMod val="50000"/>
                  </a:schemeClr>
                </a:solidFill>
              </a:defRPr>
            </a:lvl1pPr>
          </a:lstStyle>
          <a:p>
            <a:pPr lvl="0"/>
            <a:endParaRPr lang="en-US"/>
          </a:p>
        </p:txBody>
      </p:sp>
      <p:sp>
        <p:nvSpPr>
          <p:cNvPr id="20" name="Text Placeholder 2">
            <a:extLst>
              <a:ext uri="{FF2B5EF4-FFF2-40B4-BE49-F238E27FC236}">
                <a16:creationId xmlns:a16="http://schemas.microsoft.com/office/drawing/2014/main" id="{0A729D12-62A4-4543-5729-21CB0101C5FD}"/>
              </a:ext>
            </a:extLst>
          </p:cNvPr>
          <p:cNvSpPr>
            <a:spLocks noGrp="1"/>
          </p:cNvSpPr>
          <p:nvPr>
            <p:ph type="body" idx="15"/>
          </p:nvPr>
        </p:nvSpPr>
        <p:spPr>
          <a:xfrm>
            <a:off x="8153400" y="1783616"/>
            <a:ext cx="3198812" cy="181370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FAE7E2A3-4878-876F-4260-ED01E82B26CB}"/>
              </a:ext>
            </a:extLst>
          </p:cNvPr>
          <p:cNvSpPr>
            <a:spLocks noGrp="1"/>
          </p:cNvSpPr>
          <p:nvPr>
            <p:ph sz="half" idx="16"/>
          </p:nvPr>
        </p:nvSpPr>
        <p:spPr>
          <a:xfrm>
            <a:off x="8153400" y="3657602"/>
            <a:ext cx="3198812" cy="2209797"/>
          </a:xfrm>
        </p:spPr>
        <p:txBody>
          <a:bodyPr/>
          <a:lstStyle>
            <a:lvl1pPr>
              <a:defRPr>
                <a:solidFill>
                  <a:schemeClr val="tx1">
                    <a:lumMod val="50000"/>
                  </a:schemeClr>
                </a:solidFill>
              </a:defRPr>
            </a:lvl1pPr>
          </a:lstStyle>
          <a:p>
            <a:pPr lvl="0"/>
            <a:endParaRPr lang="en-US"/>
          </a:p>
        </p:txBody>
      </p:sp>
      <p:sp>
        <p:nvSpPr>
          <p:cNvPr id="7" name="Date Placeholder 6">
            <a:extLst>
              <a:ext uri="{FF2B5EF4-FFF2-40B4-BE49-F238E27FC236}">
                <a16:creationId xmlns:a16="http://schemas.microsoft.com/office/drawing/2014/main" id="{6752C921-456A-E05C-C236-2614548B4694}"/>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8" name="Footer Placeholder 7">
            <a:extLst>
              <a:ext uri="{FF2B5EF4-FFF2-40B4-BE49-F238E27FC236}">
                <a16:creationId xmlns:a16="http://schemas.microsoft.com/office/drawing/2014/main" id="{F4C033BD-E31E-C29E-04B6-654E52CE29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62A0445-DA3D-1B43-DAD7-4BEC18BBC70F}"/>
              </a:ext>
            </a:extLst>
          </p:cNvPr>
          <p:cNvSpPr>
            <a:spLocks noGrp="1"/>
          </p:cNvSpPr>
          <p:nvPr>
            <p:ph type="sldNum" sz="quarter" idx="12"/>
          </p:nvPr>
        </p:nvSpPr>
        <p:spPr/>
        <p:txBody>
          <a:bodyPr/>
          <a:lstStyle/>
          <a:p>
            <a:fld id="{44437FBE-6931-4449-B15C-7E0B08E06F2D}" type="slidenum">
              <a:rPr lang="en-US" smtClean="0"/>
              <a:t>‹#›</a:t>
            </a:fld>
            <a:endParaRPr lang="en-US" dirty="0"/>
          </a:p>
        </p:txBody>
      </p:sp>
      <p:pic>
        <p:nvPicPr>
          <p:cNvPr id="5" name="NSD Icon" descr="A yellow circle with black background&#10;&#10;Description automatically generated">
            <a:extLst>
              <a:ext uri="{FF2B5EF4-FFF2-40B4-BE49-F238E27FC236}">
                <a16:creationId xmlns:a16="http://schemas.microsoft.com/office/drawing/2014/main" id="{D505970F-B84E-8971-7DA8-51715147866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38102" y="6450054"/>
            <a:ext cx="609602" cy="177716"/>
          </a:xfrm>
          <a:prstGeom prst="rect">
            <a:avLst/>
          </a:prstGeom>
        </p:spPr>
      </p:pic>
    </p:spTree>
    <p:extLst>
      <p:ext uri="{BB962C8B-B14F-4D97-AF65-F5344CB8AC3E}">
        <p14:creationId xmlns:p14="http://schemas.microsoft.com/office/powerpoint/2010/main" val="4103354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p:cNvSpPr>
          <p:nvPr>
            <p:ph type="title"/>
          </p:nvPr>
        </p:nvSpPr>
        <p:spPr>
          <a:xfrm>
            <a:off x="839788" y="365125"/>
            <a:ext cx="10515600" cy="1325563"/>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p:cNvCxnSpPr>
          <p:nvPr userDrawn="1"/>
        </p:nvCxnSpPr>
        <p:spPr>
          <a:xfrm>
            <a:off x="838200" y="1708945"/>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5" name="Content Placeholder 3">
            <a:extLst>
              <a:ext uri="{FF2B5EF4-FFF2-40B4-BE49-F238E27FC236}">
                <a16:creationId xmlns:a16="http://schemas.microsoft.com/office/drawing/2014/main" id="{6F7FC5D1-79E4-F6E9-0E2E-CFADA6B41AB1}"/>
              </a:ext>
            </a:extLst>
          </p:cNvPr>
          <p:cNvSpPr>
            <a:spLocks noGrp="1"/>
          </p:cNvSpPr>
          <p:nvPr>
            <p:ph sz="half" idx="17"/>
          </p:nvPr>
        </p:nvSpPr>
        <p:spPr>
          <a:xfrm>
            <a:off x="839788" y="1891425"/>
            <a:ext cx="3198812" cy="1844713"/>
          </a:xfrm>
        </p:spPr>
        <p:txBody>
          <a:bodyPr/>
          <a:lstStyle/>
          <a:p>
            <a:pPr lvl="0"/>
            <a:endParaRPr lang="en-US"/>
          </a:p>
        </p:txBody>
      </p:sp>
      <p:sp>
        <p:nvSpPr>
          <p:cNvPr id="6" name="Content Placeholder 3">
            <a:extLst>
              <a:ext uri="{FF2B5EF4-FFF2-40B4-BE49-F238E27FC236}">
                <a16:creationId xmlns:a16="http://schemas.microsoft.com/office/drawing/2014/main" id="{4FB66D9B-0D26-199F-4E0C-54C74AE3B131}"/>
              </a:ext>
            </a:extLst>
          </p:cNvPr>
          <p:cNvSpPr>
            <a:spLocks noGrp="1"/>
          </p:cNvSpPr>
          <p:nvPr>
            <p:ph sz="half" idx="18"/>
          </p:nvPr>
        </p:nvSpPr>
        <p:spPr>
          <a:xfrm>
            <a:off x="4496594" y="1889003"/>
            <a:ext cx="3198812" cy="1847135"/>
          </a:xfrm>
        </p:spPr>
        <p:txBody>
          <a:bodyPr/>
          <a:lstStyle/>
          <a:p>
            <a:pPr lvl="0"/>
            <a:endParaRPr lang="en-US"/>
          </a:p>
        </p:txBody>
      </p:sp>
      <p:sp>
        <p:nvSpPr>
          <p:cNvPr id="10" name="Content Placeholder 3">
            <a:extLst>
              <a:ext uri="{FF2B5EF4-FFF2-40B4-BE49-F238E27FC236}">
                <a16:creationId xmlns:a16="http://schemas.microsoft.com/office/drawing/2014/main" id="{E256C92E-E375-ECC3-6988-C33A526A0C71}"/>
              </a:ext>
            </a:extLst>
          </p:cNvPr>
          <p:cNvSpPr>
            <a:spLocks noGrp="1"/>
          </p:cNvSpPr>
          <p:nvPr>
            <p:ph sz="half" idx="19"/>
          </p:nvPr>
        </p:nvSpPr>
        <p:spPr>
          <a:xfrm>
            <a:off x="8153400" y="1887791"/>
            <a:ext cx="3198812" cy="1849557"/>
          </a:xfrm>
        </p:spPr>
        <p:txBody>
          <a:bodyPr/>
          <a:lstStyle/>
          <a:p>
            <a:pPr lvl="0"/>
            <a:endParaRPr lang="en-US"/>
          </a:p>
        </p:txBody>
      </p:sp>
      <p:sp>
        <p:nvSpPr>
          <p:cNvPr id="4" name="Content Placeholder 3">
            <a:extLst>
              <a:ext uri="{FF2B5EF4-FFF2-40B4-BE49-F238E27FC236}">
                <a16:creationId xmlns:a16="http://schemas.microsoft.com/office/drawing/2014/main" id="{C9BB6AB9-A574-4E67-D88C-2E68A94B4CB2}"/>
              </a:ext>
            </a:extLst>
          </p:cNvPr>
          <p:cNvSpPr>
            <a:spLocks noGrp="1"/>
          </p:cNvSpPr>
          <p:nvPr>
            <p:ph sz="half" idx="2"/>
          </p:nvPr>
        </p:nvSpPr>
        <p:spPr>
          <a:xfrm>
            <a:off x="839788" y="3959978"/>
            <a:ext cx="3198812" cy="1844713"/>
          </a:xfrm>
        </p:spPr>
        <p:txBody>
          <a:bodyPr/>
          <a:lstStyle/>
          <a:p>
            <a:pPr lvl="0"/>
            <a:endParaRPr lang="en-US"/>
          </a:p>
        </p:txBody>
      </p:sp>
      <p:sp>
        <p:nvSpPr>
          <p:cNvPr id="19" name="Content Placeholder 3">
            <a:extLst>
              <a:ext uri="{FF2B5EF4-FFF2-40B4-BE49-F238E27FC236}">
                <a16:creationId xmlns:a16="http://schemas.microsoft.com/office/drawing/2014/main" id="{F445153C-D407-8EB8-BFD5-3A3B9C3DC513}"/>
              </a:ext>
            </a:extLst>
          </p:cNvPr>
          <p:cNvSpPr>
            <a:spLocks noGrp="1"/>
          </p:cNvSpPr>
          <p:nvPr>
            <p:ph sz="half" idx="14"/>
          </p:nvPr>
        </p:nvSpPr>
        <p:spPr>
          <a:xfrm>
            <a:off x="4496594" y="3957556"/>
            <a:ext cx="3198812" cy="1847135"/>
          </a:xfrm>
        </p:spPr>
        <p:txBody>
          <a:bodyPr/>
          <a:lstStyle/>
          <a:p>
            <a:pPr lvl="0"/>
            <a:endParaRPr lang="en-US"/>
          </a:p>
        </p:txBody>
      </p:sp>
      <p:sp>
        <p:nvSpPr>
          <p:cNvPr id="21" name="Content Placeholder 3">
            <a:extLst>
              <a:ext uri="{FF2B5EF4-FFF2-40B4-BE49-F238E27FC236}">
                <a16:creationId xmlns:a16="http://schemas.microsoft.com/office/drawing/2014/main" id="{FAE7E2A3-4878-876F-4260-ED01E82B26CB}"/>
              </a:ext>
            </a:extLst>
          </p:cNvPr>
          <p:cNvSpPr>
            <a:spLocks noGrp="1"/>
          </p:cNvSpPr>
          <p:nvPr>
            <p:ph sz="half" idx="16"/>
          </p:nvPr>
        </p:nvSpPr>
        <p:spPr>
          <a:xfrm>
            <a:off x="8153400" y="3955134"/>
            <a:ext cx="3198812" cy="1849557"/>
          </a:xfrm>
        </p:spPr>
        <p:txBody>
          <a:bodyPr/>
          <a:lstStyle/>
          <a:p>
            <a:pPr lvl="0"/>
            <a:endParaRPr lang="en-US"/>
          </a:p>
        </p:txBody>
      </p:sp>
      <p:sp>
        <p:nvSpPr>
          <p:cNvPr id="7" name="Date Placeholder 6">
            <a:extLst>
              <a:ext uri="{FF2B5EF4-FFF2-40B4-BE49-F238E27FC236}">
                <a16:creationId xmlns:a16="http://schemas.microsoft.com/office/drawing/2014/main" id="{6752C921-456A-E05C-C236-2614548B4694}"/>
              </a:ext>
            </a:extLst>
          </p:cNvPr>
          <p:cNvSpPr>
            <a:spLocks noGrp="1"/>
          </p:cNvSpPr>
          <p:nvPr>
            <p:ph type="dt" sz="half" idx="10"/>
          </p:nvPr>
        </p:nvSpPr>
        <p:spPr>
          <a:xfrm>
            <a:off x="838200" y="6356350"/>
            <a:ext cx="3198812" cy="365125"/>
          </a:xfrm>
        </p:spPr>
        <p:txBody>
          <a:bodyPr/>
          <a:lstStyle/>
          <a:p>
            <a:fld id="{45EC9120-47E0-41C4-AB92-E034E4D9DADF}" type="datetimeFigureOut">
              <a:rPr lang="en-US" smtClean="0"/>
              <a:t>6/18/2025</a:t>
            </a:fld>
            <a:endParaRPr lang="en-US" dirty="0"/>
          </a:p>
        </p:txBody>
      </p:sp>
      <p:sp>
        <p:nvSpPr>
          <p:cNvPr id="8" name="Footer Placeholder 7">
            <a:extLst>
              <a:ext uri="{FF2B5EF4-FFF2-40B4-BE49-F238E27FC236}">
                <a16:creationId xmlns:a16="http://schemas.microsoft.com/office/drawing/2014/main" id="{F4C033BD-E31E-C29E-04B6-654E52CE29F7}"/>
              </a:ext>
            </a:extLst>
          </p:cNvPr>
          <p:cNvSpPr>
            <a:spLocks noGrp="1"/>
          </p:cNvSpPr>
          <p:nvPr>
            <p:ph type="ftr" sz="quarter" idx="11"/>
          </p:nvPr>
        </p:nvSpPr>
        <p:spPr>
          <a:xfrm>
            <a:off x="4496594" y="6356350"/>
            <a:ext cx="3198812" cy="365125"/>
          </a:xfrm>
        </p:spPr>
        <p:txBody>
          <a:bodyPr/>
          <a:lstStyle/>
          <a:p>
            <a:endParaRPr lang="en-US" dirty="0"/>
          </a:p>
        </p:txBody>
      </p:sp>
      <p:sp>
        <p:nvSpPr>
          <p:cNvPr id="9" name="Slide Number Placeholder 8">
            <a:extLst>
              <a:ext uri="{FF2B5EF4-FFF2-40B4-BE49-F238E27FC236}">
                <a16:creationId xmlns:a16="http://schemas.microsoft.com/office/drawing/2014/main" id="{262A0445-DA3D-1B43-DAD7-4BEC18BBC70F}"/>
              </a:ext>
            </a:extLst>
          </p:cNvPr>
          <p:cNvSpPr>
            <a:spLocks noGrp="1"/>
          </p:cNvSpPr>
          <p:nvPr>
            <p:ph type="sldNum" sz="quarter" idx="12"/>
          </p:nvPr>
        </p:nvSpPr>
        <p:spPr>
          <a:xfrm>
            <a:off x="8153400" y="6356350"/>
            <a:ext cx="3200400" cy="365125"/>
          </a:xfrm>
        </p:spPr>
        <p:txBody>
          <a:bodyPr/>
          <a:lstStyle/>
          <a:p>
            <a:fld id="{44437FBE-6931-4449-B15C-7E0B08E06F2D}" type="slidenum">
              <a:rPr lang="en-US" smtClean="0"/>
              <a:t>‹#›</a:t>
            </a:fld>
            <a:endParaRPr lang="en-US" dirty="0"/>
          </a:p>
        </p:txBody>
      </p:sp>
      <p:pic>
        <p:nvPicPr>
          <p:cNvPr id="3" name="NSD Icon" descr="A yellow circle with black background&#10;&#10;Description automatically generated">
            <a:extLst>
              <a:ext uri="{FF2B5EF4-FFF2-40B4-BE49-F238E27FC236}">
                <a16:creationId xmlns:a16="http://schemas.microsoft.com/office/drawing/2014/main" id="{101F05DF-BA32-BA0B-B083-783DC1183C9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38102" y="6450054"/>
            <a:ext cx="609602" cy="177716"/>
          </a:xfrm>
          <a:prstGeom prst="rect">
            <a:avLst/>
          </a:prstGeom>
        </p:spPr>
      </p:pic>
    </p:spTree>
    <p:extLst>
      <p:ext uri="{BB962C8B-B14F-4D97-AF65-F5344CB8AC3E}">
        <p14:creationId xmlns:p14="http://schemas.microsoft.com/office/powerpoint/2010/main" val="6614385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F941-8DBC-C0B9-ABCE-C2A2EB21A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52FAC39D-1382-D323-39EF-4B23C9A3330F}"/>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C29273A0-DA21-CED3-4909-A9979F9881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a:extLst>
              <a:ext uri="{FF2B5EF4-FFF2-40B4-BE49-F238E27FC236}">
                <a16:creationId xmlns:a16="http://schemas.microsoft.com/office/drawing/2014/main" id="{7A6F6800-4EB7-2073-DF72-AF755116573D}"/>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6" name="Footer Placeholder 5">
            <a:extLst>
              <a:ext uri="{FF2B5EF4-FFF2-40B4-BE49-F238E27FC236}">
                <a16:creationId xmlns:a16="http://schemas.microsoft.com/office/drawing/2014/main" id="{D96AC8F4-FC85-2183-F545-136846FD91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3D83FA-88A5-D164-8CBD-975463498F0C}"/>
              </a:ext>
            </a:extLst>
          </p:cNvPr>
          <p:cNvSpPr>
            <a:spLocks noGrp="1"/>
          </p:cNvSpPr>
          <p:nvPr>
            <p:ph type="sldNum" sz="quarter" idx="12"/>
          </p:nvPr>
        </p:nvSpPr>
        <p:spPr/>
        <p:txBody>
          <a:bodyPr/>
          <a:lstStyle/>
          <a:p>
            <a:fld id="{44437FBE-6931-4449-B15C-7E0B08E06F2D}" type="slidenum">
              <a:rPr lang="en-US" smtClean="0"/>
              <a:t>‹#›</a:t>
            </a:fld>
            <a:endParaRPr lang="en-US" dirty="0"/>
          </a:p>
        </p:txBody>
      </p:sp>
      <p:pic>
        <p:nvPicPr>
          <p:cNvPr id="9" name="NSD Icon" descr="A yellow circle with black background&#10;&#10;Description automatically generated">
            <a:extLst>
              <a:ext uri="{FF2B5EF4-FFF2-40B4-BE49-F238E27FC236}">
                <a16:creationId xmlns:a16="http://schemas.microsoft.com/office/drawing/2014/main" id="{3AF06660-476A-53A3-5C11-B5C01A8D1D7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38102" y="6450054"/>
            <a:ext cx="609602" cy="177716"/>
          </a:xfrm>
          <a:prstGeom prst="rect">
            <a:avLst/>
          </a:prstGeom>
        </p:spPr>
      </p:pic>
    </p:spTree>
    <p:extLst>
      <p:ext uri="{BB962C8B-B14F-4D97-AF65-F5344CB8AC3E}">
        <p14:creationId xmlns:p14="http://schemas.microsoft.com/office/powerpoint/2010/main" val="722419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09250" cy="1902849"/>
          </a:xfrm>
        </p:spPr>
        <p:txBody>
          <a:bodyPr anchor="b"/>
          <a:lstStyle>
            <a:lvl1pPr algn="ctr">
              <a:defRPr lang="en-US" dirty="0"/>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9" name="NSD - The Leaf Icon">
            <a:extLst>
              <a:ext uri="{FF2B5EF4-FFF2-40B4-BE49-F238E27FC236}">
                <a16:creationId xmlns:a16="http://schemas.microsoft.com/office/drawing/2014/main" id="{7BB0FFC7-4B56-485A-314A-62031F3CCA5E}"/>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957543D3-1624-86D3-FE94-3FDBA7A5BBF0}"/>
              </a:ext>
            </a:extLst>
          </p:cNvPr>
          <p:cNvSpPr>
            <a:spLocks noGrp="1"/>
          </p:cNvSpPr>
          <p:nvPr>
            <p:ph type="dt" sz="half" idx="10"/>
          </p:nvPr>
        </p:nvSpPr>
        <p:spPr>
          <a:xfrm>
            <a:off x="844550" y="6356350"/>
            <a:ext cx="2736850" cy="365125"/>
          </a:xfrm>
        </p:spPr>
        <p:txBody>
          <a:bodyPr/>
          <a:lstStyle/>
          <a:p>
            <a:fld id="{45EC9120-47E0-41C4-AB92-E034E4D9DADF}" type="datetimeFigureOut">
              <a:rPr lang="en-US" smtClean="0"/>
              <a:t>6/18/2025</a:t>
            </a:fld>
            <a:endParaRPr lang="en-US" dirty="0"/>
          </a:p>
        </p:txBody>
      </p:sp>
      <p:sp>
        <p:nvSpPr>
          <p:cNvPr id="5" name="Footer Placeholder 4">
            <a:extLst>
              <a:ext uri="{FF2B5EF4-FFF2-40B4-BE49-F238E27FC236}">
                <a16:creationId xmlns:a16="http://schemas.microsoft.com/office/drawing/2014/main" id="{E1116487-009B-9E63-2520-63BE598BE4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3345F7-B11D-D083-2727-8005E65D90DA}"/>
              </a:ext>
            </a:extLst>
          </p:cNvPr>
          <p:cNvSpPr>
            <a:spLocks noGrp="1"/>
          </p:cNvSpPr>
          <p:nvPr>
            <p:ph type="sldNum" sz="quarter" idx="12"/>
          </p:nvPr>
        </p:nvSpPr>
        <p:spPr>
          <a:xfrm>
            <a:off x="8610600" y="6356350"/>
            <a:ext cx="2736850" cy="365125"/>
          </a:xfrm>
        </p:spPr>
        <p:txBody>
          <a:bodyPr/>
          <a:lstStyle/>
          <a:p>
            <a:fld id="{44437FBE-6931-4449-B15C-7E0B08E06F2D}" type="slidenum">
              <a:rPr lang="en-US" smtClean="0"/>
              <a:t>‹#›</a:t>
            </a:fld>
            <a:endParaRPr lang="en-US" dirty="0"/>
          </a:p>
        </p:txBody>
      </p:sp>
    </p:spTree>
    <p:extLst>
      <p:ext uri="{BB962C8B-B14F-4D97-AF65-F5344CB8AC3E}">
        <p14:creationId xmlns:p14="http://schemas.microsoft.com/office/powerpoint/2010/main" val="3654825012"/>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B0B3-2B9C-0EEE-4620-D5AE1B54D6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870787D7-03AC-1565-BE9C-A5E61CC0EB8A}"/>
              </a:ext>
            </a:extLst>
          </p:cNvPr>
          <p:cNvSpPr>
            <a:spLocks noGrp="1"/>
          </p:cNvSpPr>
          <p:nvPr>
            <p:ph type="body" sz="half" idx="2"/>
          </p:nvPr>
        </p:nvSpPr>
        <p:spPr>
          <a:xfrm>
            <a:off x="839788" y="2057400"/>
            <a:ext cx="3932237" cy="3811588"/>
          </a:xfrm>
        </p:spPr>
        <p:txBody>
          <a:bodyPr/>
          <a:lstStyle>
            <a:lvl1pPr marL="0" indent="0">
              <a:buNone/>
              <a:defRPr sz="24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EBEB139-6382-A25B-EB0C-CFBAD85A98E7}"/>
              </a:ext>
            </a:extLst>
          </p:cNvPr>
          <p:cNvSpPr>
            <a:spLocks noGrp="1"/>
          </p:cNvSpPr>
          <p:nvPr>
            <p:ph idx="1"/>
          </p:nvPr>
        </p:nvSpPr>
        <p:spPr>
          <a:xfrm>
            <a:off x="5183188" y="987425"/>
            <a:ext cx="6172200" cy="4873625"/>
          </a:xfrm>
        </p:spPr>
        <p:txBody>
          <a:bodyPr/>
          <a:lstStyle>
            <a:lvl1pPr>
              <a:defRPr sz="3200"/>
            </a:lvl1pPr>
            <a:lvl2pPr>
              <a:defRPr sz="28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42D6BA-F7DC-673B-9D47-CC8C3075C6BF}"/>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6" name="Footer Placeholder 5">
            <a:extLst>
              <a:ext uri="{FF2B5EF4-FFF2-40B4-BE49-F238E27FC236}">
                <a16:creationId xmlns:a16="http://schemas.microsoft.com/office/drawing/2014/main" id="{ECECD7D8-842E-E9EB-B69D-94B07D4D48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26307A-66B6-6F2F-1956-25071DFAED5E}"/>
              </a:ext>
            </a:extLst>
          </p:cNvPr>
          <p:cNvSpPr>
            <a:spLocks noGrp="1"/>
          </p:cNvSpPr>
          <p:nvPr>
            <p:ph type="sldNum" sz="quarter" idx="12"/>
          </p:nvPr>
        </p:nvSpPr>
        <p:spPr/>
        <p:txBody>
          <a:bodyPr/>
          <a:lstStyle/>
          <a:p>
            <a:fld id="{44437FBE-6931-4449-B15C-7E0B08E06F2D}" type="slidenum">
              <a:rPr lang="en-US" smtClean="0"/>
              <a:t>‹#›</a:t>
            </a:fld>
            <a:endParaRPr lang="en-US" dirty="0"/>
          </a:p>
        </p:txBody>
      </p:sp>
      <p:pic>
        <p:nvPicPr>
          <p:cNvPr id="9" name="NSD Icon" descr="A yellow circle with black background&#10;&#10;Description automatically generated">
            <a:extLst>
              <a:ext uri="{FF2B5EF4-FFF2-40B4-BE49-F238E27FC236}">
                <a16:creationId xmlns:a16="http://schemas.microsoft.com/office/drawing/2014/main" id="{8B559270-F7DA-C407-D572-0D613F89172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38102" y="6450054"/>
            <a:ext cx="609602" cy="177716"/>
          </a:xfrm>
          <a:prstGeom prst="rect">
            <a:avLst/>
          </a:prstGeom>
        </p:spPr>
      </p:pic>
    </p:spTree>
    <p:extLst>
      <p:ext uri="{BB962C8B-B14F-4D97-AF65-F5344CB8AC3E}">
        <p14:creationId xmlns:p14="http://schemas.microsoft.com/office/powerpoint/2010/main" val="18853736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88A2-9C4B-750C-A355-44BF6E264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063CD2-5276-DCFB-CBAD-C2CB3BF0354E}"/>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4" name="Footer Placeholder 3">
            <a:extLst>
              <a:ext uri="{FF2B5EF4-FFF2-40B4-BE49-F238E27FC236}">
                <a16:creationId xmlns:a16="http://schemas.microsoft.com/office/drawing/2014/main" id="{86454F9A-7433-5FD3-2A61-2F404715D2DE}"/>
              </a:ext>
            </a:extLst>
          </p:cNvPr>
          <p:cNvSpPr>
            <a:spLocks noGrp="1"/>
          </p:cNvSpPr>
          <p:nvPr>
            <p:ph type="ftr" sz="quarter" idx="11"/>
          </p:nvPr>
        </p:nvSpPr>
        <p:spPr/>
        <p:txBody>
          <a:bodyPr/>
          <a:lstStyle/>
          <a:p>
            <a:endParaRPr lang="en-US" dirty="0"/>
          </a:p>
        </p:txBody>
      </p:sp>
      <p:graphicFrame>
        <p:nvGraphicFramePr>
          <p:cNvPr id="11" name="Table 10">
            <a:extLst>
              <a:ext uri="{FF2B5EF4-FFF2-40B4-BE49-F238E27FC236}">
                <a16:creationId xmlns:a16="http://schemas.microsoft.com/office/drawing/2014/main" id="{54070F89-5831-0DDA-63B7-E2F39E3F220C}"/>
              </a:ext>
            </a:extLst>
          </p:cNvPr>
          <p:cNvGraphicFramePr>
            <a:graphicFrameLocks noGrp="1"/>
          </p:cNvGraphicFramePr>
          <p:nvPr userDrawn="1"/>
        </p:nvGraphicFramePr>
        <p:xfrm>
          <a:off x="2032000" y="1828800"/>
          <a:ext cx="8127999" cy="1854200"/>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1504652454"/>
                    </a:ext>
                  </a:extLst>
                </a:gridCol>
                <a:gridCol w="2709333">
                  <a:extLst>
                    <a:ext uri="{9D8B030D-6E8A-4147-A177-3AD203B41FA5}">
                      <a16:colId xmlns:a16="http://schemas.microsoft.com/office/drawing/2014/main" val="2881160910"/>
                    </a:ext>
                  </a:extLst>
                </a:gridCol>
                <a:gridCol w="2709333">
                  <a:extLst>
                    <a:ext uri="{9D8B030D-6E8A-4147-A177-3AD203B41FA5}">
                      <a16:colId xmlns:a16="http://schemas.microsoft.com/office/drawing/2014/main" val="397686991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3985337"/>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6343706"/>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25050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5040017"/>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8944053"/>
                  </a:ext>
                </a:extLst>
              </a:tr>
            </a:tbl>
          </a:graphicData>
        </a:graphic>
      </p:graphicFrame>
      <p:pic>
        <p:nvPicPr>
          <p:cNvPr id="6" name="NSD Icon" descr="A yellow circle with black background&#10;&#10;Description automatically generated">
            <a:extLst>
              <a:ext uri="{FF2B5EF4-FFF2-40B4-BE49-F238E27FC236}">
                <a16:creationId xmlns:a16="http://schemas.microsoft.com/office/drawing/2014/main" id="{BEAE064F-5390-7851-99C8-AF1E6F82A5F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44198" y="6450054"/>
            <a:ext cx="609602" cy="177716"/>
          </a:xfrm>
          <a:prstGeom prst="rect">
            <a:avLst/>
          </a:prstGeom>
        </p:spPr>
      </p:pic>
      <p:cxnSp>
        <p:nvCxnSpPr>
          <p:cNvPr id="5" name="Straight Connector 4">
            <a:extLst>
              <a:ext uri="{FF2B5EF4-FFF2-40B4-BE49-F238E27FC236}">
                <a16:creationId xmlns:a16="http://schemas.microsoft.com/office/drawing/2014/main" id="{489F841B-00E9-EB05-4C39-655140B507CB}"/>
              </a:ext>
            </a:extLst>
          </p:cNvPr>
          <p:cNvCxnSpPr>
            <a:cxnSpLocks/>
          </p:cNvCxnSpPr>
          <p:nvPr userDrawn="1"/>
        </p:nvCxnSpPr>
        <p:spPr>
          <a:xfrm>
            <a:off x="838200" y="1708945"/>
            <a:ext cx="10515600" cy="0"/>
          </a:xfrm>
          <a:prstGeom prst="line">
            <a:avLst/>
          </a:prstGeom>
          <a:ln w="952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423210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6326A2-22EB-F8BC-4779-93DCFC7E9AEA}"/>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3" name="Footer Placeholder 2">
            <a:extLst>
              <a:ext uri="{FF2B5EF4-FFF2-40B4-BE49-F238E27FC236}">
                <a16:creationId xmlns:a16="http://schemas.microsoft.com/office/drawing/2014/main" id="{A4D9A715-443C-508B-97B1-BBBF0DB6A0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30B7644-3956-8715-6B97-E51718497F08}"/>
              </a:ext>
            </a:extLst>
          </p:cNvPr>
          <p:cNvSpPr>
            <a:spLocks noGrp="1"/>
          </p:cNvSpPr>
          <p:nvPr>
            <p:ph type="sldNum" sz="quarter" idx="12"/>
          </p:nvPr>
        </p:nvSpPr>
        <p:spPr/>
        <p:txBody>
          <a:bodyPr/>
          <a:lstStyle/>
          <a:p>
            <a:fld id="{44437FBE-6931-4449-B15C-7E0B08E06F2D}" type="slidenum">
              <a:rPr lang="en-US" smtClean="0"/>
              <a:t>‹#›</a:t>
            </a:fld>
            <a:endParaRPr lang="en-US" dirty="0"/>
          </a:p>
        </p:txBody>
      </p:sp>
      <p:pic>
        <p:nvPicPr>
          <p:cNvPr id="6" name="NSD Icon" descr="A yellow circle with black background&#10;&#10;Description automatically generated">
            <a:extLst>
              <a:ext uri="{FF2B5EF4-FFF2-40B4-BE49-F238E27FC236}">
                <a16:creationId xmlns:a16="http://schemas.microsoft.com/office/drawing/2014/main" id="{525FF47B-E530-341F-8293-8A67FE6DEAD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38102" y="6450054"/>
            <a:ext cx="609602" cy="177716"/>
          </a:xfrm>
          <a:prstGeom prst="rect">
            <a:avLst/>
          </a:prstGeom>
        </p:spPr>
      </p:pic>
    </p:spTree>
    <p:extLst>
      <p:ext uri="{BB962C8B-B14F-4D97-AF65-F5344CB8AC3E}">
        <p14:creationId xmlns:p14="http://schemas.microsoft.com/office/powerpoint/2010/main" val="6001944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resentation Close Oout Slide">
    <p:spTree>
      <p:nvGrpSpPr>
        <p:cNvPr id="1" name=""/>
        <p:cNvGrpSpPr/>
        <p:nvPr/>
      </p:nvGrpSpPr>
      <p:grpSpPr>
        <a:xfrm>
          <a:off x="0" y="0"/>
          <a:ext cx="0" cy="0"/>
          <a:chOff x="0" y="0"/>
          <a:chExt cx="0" cy="0"/>
        </a:xfrm>
      </p:grpSpPr>
      <p:sp>
        <p:nvSpPr>
          <p:cNvPr id="14" name="TextBox 5">
            <a:extLst>
              <a:ext uri="{FF2B5EF4-FFF2-40B4-BE49-F238E27FC236}">
                <a16:creationId xmlns:a16="http://schemas.microsoft.com/office/drawing/2014/main" id="{ECDA8AB4-BD40-83D5-D626-602777BD1353}"/>
              </a:ext>
            </a:extLst>
          </p:cNvPr>
          <p:cNvSpPr txBox="1"/>
          <p:nvPr userDrawn="1"/>
        </p:nvSpPr>
        <p:spPr>
          <a:xfrm>
            <a:off x="4824597" y="3898380"/>
            <a:ext cx="2542805" cy="186846"/>
          </a:xfrm>
          <a:prstGeom prst="rect">
            <a:avLst/>
          </a:prstGeom>
        </p:spPr>
        <p:txBody>
          <a:bodyPr lIns="0" tIns="0" rIns="0" bIns="0" rtlCol="0" anchor="t">
            <a:spAutoFit/>
          </a:bodyPr>
          <a:lstStyle/>
          <a:p>
            <a:pPr marL="0" lvl="0" indent="0" algn="ctr">
              <a:lnSpc>
                <a:spcPts val="1440"/>
              </a:lnSpc>
            </a:pPr>
            <a:r>
              <a:rPr lang="en-US" spc="150" dirty="0">
                <a:solidFill>
                  <a:srgbClr val="2D4641"/>
                </a:solidFill>
                <a:latin typeface="Verdana" panose="020B0604030504040204" pitchFamily="34" charset="0"/>
                <a:ea typeface="Verdana" panose="020B0604030504040204" pitchFamily="34" charset="0"/>
                <a:cs typeface="Playfair Display"/>
                <a:sym typeface="Playfair Display"/>
              </a:rPr>
              <a:t>a presentation by</a:t>
            </a:r>
          </a:p>
        </p:txBody>
      </p:sp>
      <p:sp>
        <p:nvSpPr>
          <p:cNvPr id="12" name="TextBox 11">
            <a:extLst>
              <a:ext uri="{FF2B5EF4-FFF2-40B4-BE49-F238E27FC236}">
                <a16:creationId xmlns:a16="http://schemas.microsoft.com/office/drawing/2014/main" id="{E467A48C-A672-4DBF-710B-38F66C54E404}"/>
              </a:ext>
            </a:extLst>
          </p:cNvPr>
          <p:cNvSpPr txBox="1"/>
          <p:nvPr userDrawn="1"/>
        </p:nvSpPr>
        <p:spPr>
          <a:xfrm>
            <a:off x="1943100" y="4253087"/>
            <a:ext cx="8305800" cy="374461"/>
          </a:xfrm>
          <a:prstGeom prst="rect">
            <a:avLst/>
          </a:prstGeom>
          <a:noFill/>
        </p:spPr>
        <p:txBody>
          <a:bodyPr wrap="square">
            <a:spAutoFit/>
          </a:bodyPr>
          <a:lstStyle/>
          <a:p>
            <a:pPr algn="ctr">
              <a:lnSpc>
                <a:spcPts val="2159"/>
              </a:lnSpc>
              <a:spcBef>
                <a:spcPct val="0"/>
              </a:spcBef>
            </a:pPr>
            <a:r>
              <a:rPr lang="en-US" sz="2400" b="1" spc="300" dirty="0">
                <a:solidFill>
                  <a:schemeClr val="tx1">
                    <a:lumMod val="50000"/>
                  </a:schemeClr>
                </a:solidFill>
                <a:latin typeface="Arial Bold"/>
                <a:ea typeface="Arial Bold"/>
                <a:cs typeface="Arial Bold"/>
                <a:sym typeface="Arial Bold"/>
              </a:rPr>
              <a:t>NUTRITION SERVICES DIVISION</a:t>
            </a:r>
          </a:p>
        </p:txBody>
      </p:sp>
      <p:sp>
        <p:nvSpPr>
          <p:cNvPr id="5" name="NSD - The Leaf Icon">
            <a:extLst>
              <a:ext uri="{FF2B5EF4-FFF2-40B4-BE49-F238E27FC236}">
                <a16:creationId xmlns:a16="http://schemas.microsoft.com/office/drawing/2014/main" id="{80290A6F-A629-3356-7CD8-DD049E83D3FD}"/>
              </a:ext>
            </a:extLst>
          </p:cNvPr>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dirty="0"/>
          </a:p>
        </p:txBody>
      </p:sp>
      <p:sp>
        <p:nvSpPr>
          <p:cNvPr id="2" name="Date Placeholder 1">
            <a:extLst>
              <a:ext uri="{FF2B5EF4-FFF2-40B4-BE49-F238E27FC236}">
                <a16:creationId xmlns:a16="http://schemas.microsoft.com/office/drawing/2014/main" id="{1D6326A2-22EB-F8BC-4779-93DCFC7E9AEA}"/>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3" name="Footer Placeholder 2">
            <a:extLst>
              <a:ext uri="{FF2B5EF4-FFF2-40B4-BE49-F238E27FC236}">
                <a16:creationId xmlns:a16="http://schemas.microsoft.com/office/drawing/2014/main" id="{A4D9A715-443C-508B-97B1-BBBF0DB6A0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30B7644-3956-8715-6B97-E51718497F08}"/>
              </a:ext>
            </a:extLst>
          </p:cNvPr>
          <p:cNvSpPr>
            <a:spLocks noGrp="1"/>
          </p:cNvSpPr>
          <p:nvPr>
            <p:ph type="sldNum" sz="quarter" idx="12"/>
          </p:nvPr>
        </p:nvSpPr>
        <p:spPr/>
        <p:txBody>
          <a:bodyPr/>
          <a:lstStyle/>
          <a:p>
            <a:fld id="{44437FBE-6931-4449-B15C-7E0B08E06F2D}" type="slidenum">
              <a:rPr lang="en-US" smtClean="0"/>
              <a:t>‹#›</a:t>
            </a:fld>
            <a:endParaRPr lang="en-US" dirty="0"/>
          </a:p>
        </p:txBody>
      </p:sp>
    </p:spTree>
    <p:extLst>
      <p:ext uri="{BB962C8B-B14F-4D97-AF65-F5344CB8AC3E}">
        <p14:creationId xmlns:p14="http://schemas.microsoft.com/office/powerpoint/2010/main" val="629938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CDE Seal + NSD Logo">
    <p:bg>
      <p:bgPr>
        <a:solidFill>
          <a:schemeClr val="bg2"/>
        </a:solidFill>
        <a:effectLst/>
      </p:bgPr>
    </p:bg>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47250B04-D12D-41DF-C7FA-EB2162B9F41C}"/>
              </a:ext>
            </a:extLst>
          </p:cNvPr>
          <p:cNvSpPr/>
          <p:nvPr userDrawn="1"/>
        </p:nvSpPr>
        <p:spPr>
          <a:xfrm>
            <a:off x="2971800" y="2542975"/>
            <a:ext cx="1769920" cy="1769918"/>
          </a:xfrm>
          <a:custGeom>
            <a:avLst/>
            <a:gdLst/>
            <a:ahLst/>
            <a:cxnLst/>
            <a:rect l="l" t="t" r="r" b="b"/>
            <a:pathLst>
              <a:path w="1582143" h="1582143">
                <a:moveTo>
                  <a:pt x="0" y="0"/>
                </a:moveTo>
                <a:lnTo>
                  <a:pt x="1582143" y="0"/>
                </a:lnTo>
                <a:lnTo>
                  <a:pt x="1582143" y="1582142"/>
                </a:lnTo>
                <a:lnTo>
                  <a:pt x="0" y="158214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dirty="0"/>
          </a:p>
        </p:txBody>
      </p:sp>
      <p:sp>
        <p:nvSpPr>
          <p:cNvPr id="7" name="AutoShape 4">
            <a:extLst>
              <a:ext uri="{FF2B5EF4-FFF2-40B4-BE49-F238E27FC236}">
                <a16:creationId xmlns:a16="http://schemas.microsoft.com/office/drawing/2014/main" id="{5136D8F8-8E6A-8018-9ABF-F006FFDD2C6B}"/>
              </a:ext>
            </a:extLst>
          </p:cNvPr>
          <p:cNvSpPr/>
          <p:nvPr userDrawn="1"/>
        </p:nvSpPr>
        <p:spPr>
          <a:xfrm flipV="1">
            <a:off x="6096000" y="2732858"/>
            <a:ext cx="0" cy="1392284"/>
          </a:xfrm>
          <a:prstGeom prst="line">
            <a:avLst/>
          </a:prstGeom>
          <a:ln w="9525" cap="flat">
            <a:solidFill>
              <a:srgbClr val="2B2C30"/>
            </a:solidFill>
            <a:prstDash val="solid"/>
            <a:headEnd type="none" w="sm" len="sm"/>
            <a:tailEnd type="none" w="sm" len="sm"/>
          </a:ln>
        </p:spPr>
        <p:txBody>
          <a:bodyPr/>
          <a:lstStyle/>
          <a:p>
            <a:endParaRPr lang="en-US" dirty="0"/>
          </a:p>
        </p:txBody>
      </p:sp>
      <p:pic>
        <p:nvPicPr>
          <p:cNvPr id="9" name="Picture 8" descr="A group of fruit with letters&#10;&#10;Description automatically generated">
            <a:extLst>
              <a:ext uri="{FF2B5EF4-FFF2-40B4-BE49-F238E27FC236}">
                <a16:creationId xmlns:a16="http://schemas.microsoft.com/office/drawing/2014/main" id="{1F9E6719-94DF-7718-ABE9-272BB1C4983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848908" y="2362200"/>
            <a:ext cx="3523384" cy="1910062"/>
          </a:xfrm>
          <a:prstGeom prst="rect">
            <a:avLst/>
          </a:prstGeom>
        </p:spPr>
      </p:pic>
      <p:sp>
        <p:nvSpPr>
          <p:cNvPr id="10" name="TextBox 3">
            <a:extLst>
              <a:ext uri="{FF2B5EF4-FFF2-40B4-BE49-F238E27FC236}">
                <a16:creationId xmlns:a16="http://schemas.microsoft.com/office/drawing/2014/main" id="{FF3CAC13-6FA9-DA65-7583-B5407BB2D403}"/>
              </a:ext>
            </a:extLst>
          </p:cNvPr>
          <p:cNvSpPr txBox="1"/>
          <p:nvPr userDrawn="1"/>
        </p:nvSpPr>
        <p:spPr>
          <a:xfrm>
            <a:off x="1524000" y="5014021"/>
            <a:ext cx="9144000" cy="641201"/>
          </a:xfrm>
          <a:prstGeom prst="rect">
            <a:avLst/>
          </a:prstGeom>
        </p:spPr>
        <p:txBody>
          <a:bodyPr wrap="square" lIns="0" tIns="0" rIns="0" bIns="0" rtlCol="0" anchor="t">
            <a:spAutoFit/>
          </a:bodyPr>
          <a:lstStyle/>
          <a:p>
            <a:pPr algn="ctr">
              <a:lnSpc>
                <a:spcPts val="2500"/>
              </a:lnSpc>
              <a:spcBef>
                <a:spcPct val="0"/>
              </a:spcBef>
            </a:pPr>
            <a:r>
              <a:rPr lang="en-US" sz="2400" b="0" spc="300" dirty="0">
                <a:solidFill>
                  <a:schemeClr val="tx1">
                    <a:lumMod val="50000"/>
                  </a:schemeClr>
                </a:solidFill>
                <a:latin typeface="Arial Bold"/>
                <a:ea typeface="Arial Bold"/>
                <a:cs typeface="Arial Bold"/>
                <a:sym typeface="Arial Bold"/>
              </a:rPr>
              <a:t>THIS INSTITUTION IS AN </a:t>
            </a:r>
          </a:p>
          <a:p>
            <a:pPr algn="ctr">
              <a:lnSpc>
                <a:spcPts val="2500"/>
              </a:lnSpc>
              <a:spcBef>
                <a:spcPct val="0"/>
              </a:spcBef>
            </a:pPr>
            <a:r>
              <a:rPr lang="en-US" sz="2400" b="0" spc="300" dirty="0">
                <a:solidFill>
                  <a:schemeClr val="tx1">
                    <a:lumMod val="50000"/>
                  </a:schemeClr>
                </a:solidFill>
                <a:latin typeface="Arial Bold"/>
                <a:ea typeface="Arial Bold"/>
                <a:cs typeface="Arial Bold"/>
                <a:sym typeface="Arial Bold"/>
              </a:rPr>
              <a:t>EQUAL OPPORTUNITY PROVIDER.</a:t>
            </a:r>
          </a:p>
        </p:txBody>
      </p:sp>
      <p:sp>
        <p:nvSpPr>
          <p:cNvPr id="2" name="Date Placeholder 1">
            <a:extLst>
              <a:ext uri="{FF2B5EF4-FFF2-40B4-BE49-F238E27FC236}">
                <a16:creationId xmlns:a16="http://schemas.microsoft.com/office/drawing/2014/main" id="{1D6326A2-22EB-F8BC-4779-93DCFC7E9AEA}"/>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3" name="Footer Placeholder 2">
            <a:extLst>
              <a:ext uri="{FF2B5EF4-FFF2-40B4-BE49-F238E27FC236}">
                <a16:creationId xmlns:a16="http://schemas.microsoft.com/office/drawing/2014/main" id="{A4D9A715-443C-508B-97B1-BBBF0DB6A0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30B7644-3956-8715-6B97-E51718497F08}"/>
              </a:ext>
            </a:extLst>
          </p:cNvPr>
          <p:cNvSpPr>
            <a:spLocks noGrp="1"/>
          </p:cNvSpPr>
          <p:nvPr>
            <p:ph type="sldNum" sz="quarter" idx="12"/>
          </p:nvPr>
        </p:nvSpPr>
        <p:spPr/>
        <p:txBody>
          <a:bodyPr/>
          <a:lstStyle/>
          <a:p>
            <a:fld id="{44437FBE-6931-4449-B15C-7E0B08E06F2D}" type="slidenum">
              <a:rPr lang="en-US" smtClean="0"/>
              <a:t>‹#›</a:t>
            </a:fld>
            <a:endParaRPr lang="en-US" dirty="0"/>
          </a:p>
        </p:txBody>
      </p:sp>
    </p:spTree>
    <p:extLst>
      <p:ext uri="{BB962C8B-B14F-4D97-AF65-F5344CB8AC3E}">
        <p14:creationId xmlns:p14="http://schemas.microsoft.com/office/powerpoint/2010/main" val="28441233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234991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Shield Green">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B62C3-BECD-CDC2-E1E8-A6FAD774B845}"/>
              </a:ext>
            </a:extLst>
          </p:cNvPr>
          <p:cNvSpPr>
            <a:spLocks noGrp="1"/>
          </p:cNvSpPr>
          <p:nvPr>
            <p:ph type="title"/>
          </p:nvPr>
        </p:nvSpPr>
        <p:spPr>
          <a:xfrm>
            <a:off x="838200" y="1828800"/>
            <a:ext cx="10515600" cy="1902849"/>
          </a:xfrm>
        </p:spPr>
        <p:txBody>
          <a:bodyPr anchor="b"/>
          <a:lstStyle>
            <a:lvl1pPr algn="ctr">
              <a:defRPr lang="en-US" dirty="0">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a:solidFill>
              <a:schemeClr val="bg1"/>
            </a:solidFill>
          </a:ln>
        </p:spPr>
        <p:style>
          <a:lnRef idx="2">
            <a:schemeClr val="dk1"/>
          </a:lnRef>
          <a:fillRef idx="0">
            <a:schemeClr val="dk1"/>
          </a:fillRef>
          <a:effectRef idx="1">
            <a:schemeClr val="dk1"/>
          </a:effectRef>
          <a:fontRef idx="minor">
            <a:schemeClr val="tx1"/>
          </a:fontRef>
        </p:style>
      </p:cxnSp>
      <p:sp>
        <p:nvSpPr>
          <p:cNvPr id="9" name="NSD - The Leaf Icon">
            <a:extLst>
              <a:ext uri="{FF2B5EF4-FFF2-40B4-BE49-F238E27FC236}">
                <a16:creationId xmlns:a16="http://schemas.microsoft.com/office/drawing/2014/main" id="{C1F54B17-6A85-BD02-5474-D18BEDFDDF68}"/>
              </a:ext>
            </a:extLst>
          </p:cNvPr>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957543D3-1624-86D3-FE94-3FDBA7A5BBF0}"/>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45EC9120-47E0-41C4-AB92-E034E4D9DADF}" type="datetimeFigureOut">
              <a:rPr lang="en-US" smtClean="0"/>
              <a:pPr/>
              <a:t>6/18/2025</a:t>
            </a:fld>
            <a:endParaRPr lang="en-US" dirty="0"/>
          </a:p>
        </p:txBody>
      </p:sp>
      <p:sp>
        <p:nvSpPr>
          <p:cNvPr id="5" name="Footer Placeholder 4">
            <a:extLst>
              <a:ext uri="{FF2B5EF4-FFF2-40B4-BE49-F238E27FC236}">
                <a16:creationId xmlns:a16="http://schemas.microsoft.com/office/drawing/2014/main" id="{E1116487-009B-9E63-2520-63BE598BE4FB}"/>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4F3345F7-B11D-D083-2727-8005E65D90DA}"/>
              </a:ext>
            </a:extLst>
          </p:cNvPr>
          <p:cNvSpPr>
            <a:spLocks noGrp="1"/>
          </p:cNvSpPr>
          <p:nvPr>
            <p:ph type="sldNum" sz="quarter" idx="12"/>
          </p:nvPr>
        </p:nvSpPr>
        <p:spPr>
          <a:xfrm>
            <a:off x="8610600" y="6356350"/>
            <a:ext cx="2736850" cy="365125"/>
          </a:xfrm>
        </p:spPr>
        <p:txBody>
          <a:bodyPr/>
          <a:lstStyle>
            <a:lvl1pPr>
              <a:defRPr>
                <a:solidFill>
                  <a:schemeClr val="bg1"/>
                </a:solidFill>
              </a:defRPr>
            </a:lvl1pPr>
          </a:lstStyle>
          <a:p>
            <a:fld id="{44437FBE-6931-4449-B15C-7E0B08E06F2D}" type="slidenum">
              <a:rPr lang="en-US" smtClean="0"/>
              <a:pPr/>
              <a:t>‹#›</a:t>
            </a:fld>
            <a:endParaRPr lang="en-US" dirty="0"/>
          </a:p>
        </p:txBody>
      </p:sp>
    </p:spTree>
    <p:extLst>
      <p:ext uri="{BB962C8B-B14F-4D97-AF65-F5344CB8AC3E}">
        <p14:creationId xmlns:p14="http://schemas.microsoft.com/office/powerpoint/2010/main" val="674743743"/>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E474-ACC8-66C0-2074-D2FA05051AFA}"/>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4DF4FBB5-60D6-D53D-4891-0CBBB63BA94C}"/>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72651AFE-B010-AB88-8A1D-0FB341BCB64C}"/>
              </a:ext>
            </a:extLst>
          </p:cNvPr>
          <p:cNvSpPr>
            <a:spLocks noGrp="1"/>
          </p:cNvSpPr>
          <p:nvPr>
            <p:ph idx="1"/>
          </p:nvPr>
        </p:nvSpPr>
        <p:spPr>
          <a:xfrm>
            <a:off x="838200" y="1825625"/>
            <a:ext cx="10515600" cy="4035421"/>
          </a:xfrm>
        </p:spPr>
        <p:txBody>
          <a:bodyPr/>
          <a:lstStyle>
            <a:lvl1pPr>
              <a:defRPr sz="3200">
                <a:solidFill>
                  <a:schemeClr val="tx1">
                    <a:lumMod val="50000"/>
                  </a:schemeClr>
                </a:solidFill>
              </a:defRPr>
            </a:lvl1pPr>
            <a:lvl2pPr>
              <a:defRPr sz="28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9B18A-243A-AE46-8F6A-3EBCF79E8D77}"/>
              </a:ext>
            </a:extLst>
          </p:cNvPr>
          <p:cNvSpPr>
            <a:spLocks noGrp="1"/>
          </p:cNvSpPr>
          <p:nvPr>
            <p:ph type="dt" sz="half" idx="10"/>
          </p:nvPr>
        </p:nvSpPr>
        <p:spPr>
          <a:xfrm>
            <a:off x="838200" y="6356350"/>
            <a:ext cx="2743200" cy="365125"/>
          </a:xfrm>
        </p:spPr>
        <p:txBody>
          <a:bodyPr/>
          <a:lstStyle/>
          <a:p>
            <a:fld id="{45EC9120-47E0-41C4-AB92-E034E4D9DADF}" type="datetimeFigureOut">
              <a:rPr lang="en-US" smtClean="0"/>
              <a:t>6/18/2025</a:t>
            </a:fld>
            <a:endParaRPr lang="en-US" dirty="0"/>
          </a:p>
        </p:txBody>
      </p:sp>
      <p:sp>
        <p:nvSpPr>
          <p:cNvPr id="5" name="Footer Placeholder 4">
            <a:extLst>
              <a:ext uri="{FF2B5EF4-FFF2-40B4-BE49-F238E27FC236}">
                <a16:creationId xmlns:a16="http://schemas.microsoft.com/office/drawing/2014/main" id="{61B5D762-7A3C-B1E8-F1E2-94127384BF81}"/>
              </a:ext>
            </a:extLst>
          </p:cNvPr>
          <p:cNvSpPr>
            <a:spLocks noGrp="1"/>
          </p:cNvSpPr>
          <p:nvPr>
            <p:ph type="ftr" sz="quarter" idx="11"/>
          </p:nvPr>
        </p:nvSpPr>
        <p:spPr/>
        <p:txBody>
          <a:bodyPr/>
          <a:lstStyle/>
          <a:p>
            <a:endParaRPr lang="en-US" dirty="0"/>
          </a:p>
        </p:txBody>
      </p:sp>
      <p:pic>
        <p:nvPicPr>
          <p:cNvPr id="10" name="NSD Icon" descr="A yellow circle with black background&#10;&#10;Description automatically generated">
            <a:extLst>
              <a:ext uri="{FF2B5EF4-FFF2-40B4-BE49-F238E27FC236}">
                <a16:creationId xmlns:a16="http://schemas.microsoft.com/office/drawing/2014/main" id="{ADBAA340-04CA-107C-4C56-D5333B794AC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
        <p:nvSpPr>
          <p:cNvPr id="6" name="Slide Number Placeholder 5">
            <a:extLst>
              <a:ext uri="{FF2B5EF4-FFF2-40B4-BE49-F238E27FC236}">
                <a16:creationId xmlns:a16="http://schemas.microsoft.com/office/drawing/2014/main" id="{78D892C9-980D-483B-5636-D964612187C6}"/>
              </a:ext>
            </a:extLst>
          </p:cNvPr>
          <p:cNvSpPr>
            <a:spLocks noGrp="1"/>
          </p:cNvSpPr>
          <p:nvPr>
            <p:ph type="sldNum" sz="quarter" idx="12"/>
          </p:nvPr>
        </p:nvSpPr>
        <p:spPr>
          <a:xfrm>
            <a:off x="8610600" y="6356350"/>
            <a:ext cx="2743200" cy="365125"/>
          </a:xfrm>
        </p:spPr>
        <p:txBody>
          <a:bodyPr/>
          <a:lstStyle/>
          <a:p>
            <a:fld id="{44437FBE-6931-4449-B15C-7E0B08E06F2D}" type="slidenum">
              <a:rPr lang="en-US" smtClean="0"/>
              <a:t>‹#›</a:t>
            </a:fld>
            <a:endParaRPr lang="en-US" dirty="0"/>
          </a:p>
        </p:txBody>
      </p:sp>
    </p:spTree>
    <p:extLst>
      <p:ext uri="{BB962C8B-B14F-4D97-AF65-F5344CB8AC3E}">
        <p14:creationId xmlns:p14="http://schemas.microsoft.com/office/powerpoint/2010/main" val="280849040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D12-9022-D40D-53DD-5633DA4FF4B8}"/>
              </a:ext>
            </a:extLst>
          </p:cNvPr>
          <p:cNvSpPr>
            <a:spLocks noGrp="1" noRot="1" noMove="1" noResize="1" noEditPoints="1" noAdjustHandles="1" noChangeArrowheads="1" noChangeShapeType="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1A79C435-9FAB-597C-4FF2-133840B72181}"/>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1">
            <a:extLst>
              <a:ext uri="{FF2B5EF4-FFF2-40B4-BE49-F238E27FC236}">
                <a16:creationId xmlns:a16="http://schemas.microsoft.com/office/drawing/2014/main" id="{90793ED9-6188-54EF-D129-EEC9C8A03A1A}"/>
              </a:ext>
            </a:extLst>
          </p:cNvPr>
          <p:cNvSpPr>
            <a:spLocks noGrp="1"/>
          </p:cNvSpPr>
          <p:nvPr>
            <p:ph sz="half" idx="1"/>
          </p:nvPr>
        </p:nvSpPr>
        <p:spPr>
          <a:xfrm>
            <a:off x="838200" y="1825625"/>
            <a:ext cx="5181600" cy="4035422"/>
          </a:xfrm>
        </p:spPr>
        <p:txBody>
          <a:bodyPr/>
          <a:lstStyle>
            <a:lvl1pPr>
              <a:defRPr>
                <a:solidFill>
                  <a:schemeClr val="tx1">
                    <a:lumMod val="50000"/>
                  </a:schemeClr>
                </a:solidFill>
              </a:defRPr>
            </a:lvl1pPr>
            <a:lvl2pPr>
              <a:defRPr sz="24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ED01CE3-6B14-4EE4-9368-0FC5999444F8}"/>
              </a:ext>
            </a:extLst>
          </p:cNvPr>
          <p:cNvSpPr>
            <a:spLocks noGrp="1"/>
          </p:cNvSpPr>
          <p:nvPr>
            <p:ph sz="half" idx="13"/>
          </p:nvPr>
        </p:nvSpPr>
        <p:spPr>
          <a:xfrm>
            <a:off x="6172202" y="1825625"/>
            <a:ext cx="5181600" cy="4035422"/>
          </a:xfrm>
        </p:spPr>
        <p:txBody>
          <a:bodyPr/>
          <a:lstStyle>
            <a:lvl1pPr>
              <a:defRPr>
                <a:solidFill>
                  <a:schemeClr val="tx1">
                    <a:lumMod val="50000"/>
                  </a:schemeClr>
                </a:solidFill>
              </a:defRPr>
            </a:lvl1pPr>
            <a:lvl2pPr>
              <a:defRPr sz="24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3E6783-F25F-7EFD-213B-26BBD345C2A3}"/>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6" name="Footer Placeholder 5">
            <a:extLst>
              <a:ext uri="{FF2B5EF4-FFF2-40B4-BE49-F238E27FC236}">
                <a16:creationId xmlns:a16="http://schemas.microsoft.com/office/drawing/2014/main" id="{723DB587-F69A-03AF-A1E7-C639FF2B85A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59AED59D-9D9A-C8D2-28CA-3979870F7232}"/>
              </a:ext>
            </a:extLst>
          </p:cNvPr>
          <p:cNvSpPr>
            <a:spLocks noGrp="1"/>
          </p:cNvSpPr>
          <p:nvPr>
            <p:ph type="sldNum" sz="quarter" idx="12"/>
          </p:nvPr>
        </p:nvSpPr>
        <p:spPr>
          <a:xfrm>
            <a:off x="8610600" y="6356350"/>
            <a:ext cx="2743200" cy="365125"/>
          </a:xfrm>
        </p:spPr>
        <p:txBody>
          <a:bodyPr/>
          <a:lstStyle/>
          <a:p>
            <a:fld id="{44437FBE-6931-4449-B15C-7E0B08E06F2D}" type="slidenum">
              <a:rPr lang="en-US" smtClean="0"/>
              <a:t>‹#›</a:t>
            </a:fld>
            <a:endParaRPr lang="en-US" dirty="0"/>
          </a:p>
        </p:txBody>
      </p:sp>
      <p:pic>
        <p:nvPicPr>
          <p:cNvPr id="4" name="NSD Icon" descr="A yellow circle with black background&#10;&#10;Description automatically generated">
            <a:extLst>
              <a:ext uri="{FF2B5EF4-FFF2-40B4-BE49-F238E27FC236}">
                <a16:creationId xmlns:a16="http://schemas.microsoft.com/office/drawing/2014/main" id="{A9986BE0-F3C4-45F3-AC08-76361FD3CBF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03195542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reen BG - Title and Content">
    <p:bg>
      <p:bgPr>
        <a:solidFill>
          <a:srgbClr val="2D46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E474-ACC8-66C0-2074-D2FA05051AFA}"/>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lvl1pPr>
              <a:defRPr>
                <a:solidFill>
                  <a:schemeClr val="bg1"/>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4DF4FBB5-60D6-D53D-4891-0CBBB63BA94C}"/>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72651AFE-B010-AB88-8A1D-0FB341BCB64C}"/>
              </a:ext>
            </a:extLst>
          </p:cNvPr>
          <p:cNvSpPr>
            <a:spLocks noGrp="1"/>
          </p:cNvSpPr>
          <p:nvPr>
            <p:ph idx="1"/>
          </p:nvPr>
        </p:nvSpPr>
        <p:spPr>
          <a:xfrm>
            <a:off x="838200" y="1825625"/>
            <a:ext cx="10515600" cy="4035421"/>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9B18A-243A-AE46-8F6A-3EBCF79E8D77}"/>
              </a:ext>
            </a:extLst>
          </p:cNvPr>
          <p:cNvSpPr>
            <a:spLocks noGrp="1"/>
          </p:cNvSpPr>
          <p:nvPr>
            <p:ph type="dt" sz="half" idx="10"/>
          </p:nvPr>
        </p:nvSpPr>
        <p:spPr>
          <a:xfrm>
            <a:off x="838200" y="6356350"/>
            <a:ext cx="2743200" cy="365125"/>
          </a:xfrm>
        </p:spPr>
        <p:txBody>
          <a:bodyPr/>
          <a:lstStyle/>
          <a:p>
            <a:fld id="{45EC9120-47E0-41C4-AB92-E034E4D9DADF}" type="datetimeFigureOut">
              <a:rPr lang="en-US" smtClean="0"/>
              <a:t>6/18/2025</a:t>
            </a:fld>
            <a:endParaRPr lang="en-US" dirty="0"/>
          </a:p>
        </p:txBody>
      </p:sp>
      <p:sp>
        <p:nvSpPr>
          <p:cNvPr id="5" name="Footer Placeholder 4">
            <a:extLst>
              <a:ext uri="{FF2B5EF4-FFF2-40B4-BE49-F238E27FC236}">
                <a16:creationId xmlns:a16="http://schemas.microsoft.com/office/drawing/2014/main" id="{61B5D762-7A3C-B1E8-F1E2-94127384BF81}"/>
              </a:ext>
            </a:extLst>
          </p:cNvPr>
          <p:cNvSpPr>
            <a:spLocks noGrp="1"/>
          </p:cNvSpPr>
          <p:nvPr>
            <p:ph type="ftr" sz="quarter" idx="11"/>
          </p:nvPr>
        </p:nvSpPr>
        <p:spPr/>
        <p:txBody>
          <a:bodyPr/>
          <a:lstStyle/>
          <a:p>
            <a:endParaRPr lang="en-US" dirty="0"/>
          </a:p>
        </p:txBody>
      </p:sp>
      <p:pic>
        <p:nvPicPr>
          <p:cNvPr id="10" name="NSD Icon" descr="A yellow circle with black background&#10;&#10;Description automatically generated">
            <a:extLst>
              <a:ext uri="{FF2B5EF4-FFF2-40B4-BE49-F238E27FC236}">
                <a16:creationId xmlns:a16="http://schemas.microsoft.com/office/drawing/2014/main" id="{ADBAA340-04CA-107C-4C56-D5333B794AC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
        <p:nvSpPr>
          <p:cNvPr id="6" name="Slide Number Placeholder 5">
            <a:extLst>
              <a:ext uri="{FF2B5EF4-FFF2-40B4-BE49-F238E27FC236}">
                <a16:creationId xmlns:a16="http://schemas.microsoft.com/office/drawing/2014/main" id="{78D892C9-980D-483B-5636-D964612187C6}"/>
              </a:ext>
            </a:extLst>
          </p:cNvPr>
          <p:cNvSpPr>
            <a:spLocks noGrp="1"/>
          </p:cNvSpPr>
          <p:nvPr>
            <p:ph type="sldNum" sz="quarter" idx="12"/>
          </p:nvPr>
        </p:nvSpPr>
        <p:spPr>
          <a:xfrm>
            <a:off x="8610600" y="6356350"/>
            <a:ext cx="2743200" cy="365125"/>
          </a:xfrm>
        </p:spPr>
        <p:txBody>
          <a:bodyPr/>
          <a:lstStyle/>
          <a:p>
            <a:fld id="{44437FBE-6931-4449-B15C-7E0B08E06F2D}" type="slidenum">
              <a:rPr lang="en-US" smtClean="0"/>
              <a:t>‹#›</a:t>
            </a:fld>
            <a:endParaRPr lang="en-US" dirty="0"/>
          </a:p>
        </p:txBody>
      </p:sp>
    </p:spTree>
    <p:extLst>
      <p:ext uri="{BB962C8B-B14F-4D97-AF65-F5344CB8AC3E}">
        <p14:creationId xmlns:p14="http://schemas.microsoft.com/office/powerpoint/2010/main" val="4844321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BG - Two Content">
    <p:bg>
      <p:bgPr>
        <a:solidFill>
          <a:srgbClr val="2D46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D12-9022-D40D-53DD-5633DA4FF4B8}"/>
              </a:ext>
            </a:extLst>
          </p:cNvPr>
          <p:cNvSpPr>
            <a:spLocks noGrp="1" noRot="1" noMove="1" noResize="1" noEditPoints="1" noAdjustHandles="1" noChangeArrowheads="1" noChangeShapeType="1"/>
          </p:cNvSpPr>
          <p:nvPr>
            <p:ph type="title"/>
          </p:nvPr>
        </p:nvSpPr>
        <p:spPr/>
        <p:txBody>
          <a:bodyPr/>
          <a:lstStyle>
            <a:lvl1pPr>
              <a:defRPr>
                <a:solidFill>
                  <a:schemeClr val="bg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1A79C435-9FAB-597C-4FF2-133840B72181}"/>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1">
            <a:extLst>
              <a:ext uri="{FF2B5EF4-FFF2-40B4-BE49-F238E27FC236}">
                <a16:creationId xmlns:a16="http://schemas.microsoft.com/office/drawing/2014/main" id="{90793ED9-6188-54EF-D129-EEC9C8A03A1A}"/>
              </a:ext>
            </a:extLst>
          </p:cNvPr>
          <p:cNvSpPr>
            <a:spLocks noGrp="1"/>
          </p:cNvSpPr>
          <p:nvPr>
            <p:ph sz="half" idx="1"/>
          </p:nvPr>
        </p:nvSpPr>
        <p:spPr>
          <a:xfrm>
            <a:off x="838200" y="1825625"/>
            <a:ext cx="5181600" cy="4035422"/>
          </a:xfrm>
        </p:spPr>
        <p:txBody>
          <a:bodyPr/>
          <a:lstStyle>
            <a:lvl1pPr>
              <a:defRPr>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ED01CE3-6B14-4EE4-9368-0FC5999444F8}"/>
              </a:ext>
            </a:extLst>
          </p:cNvPr>
          <p:cNvSpPr>
            <a:spLocks noGrp="1"/>
          </p:cNvSpPr>
          <p:nvPr>
            <p:ph sz="half" idx="13"/>
          </p:nvPr>
        </p:nvSpPr>
        <p:spPr>
          <a:xfrm>
            <a:off x="6172202" y="1825625"/>
            <a:ext cx="5181600" cy="4035422"/>
          </a:xfrm>
        </p:spPr>
        <p:txBody>
          <a:bodyPr/>
          <a:lstStyle>
            <a:lvl1pPr>
              <a:defRPr>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3E6783-F25F-7EFD-213B-26BBD345C2A3}"/>
              </a:ext>
            </a:extLst>
          </p:cNvPr>
          <p:cNvSpPr>
            <a:spLocks noGrp="1"/>
          </p:cNvSpPr>
          <p:nvPr>
            <p:ph type="dt" sz="half" idx="10"/>
          </p:nvPr>
        </p:nvSpPr>
        <p:spPr/>
        <p:txBody>
          <a:bodyPr/>
          <a:lstStyle/>
          <a:p>
            <a:fld id="{45EC9120-47E0-41C4-AB92-E034E4D9DADF}" type="datetimeFigureOut">
              <a:rPr lang="en-US" smtClean="0"/>
              <a:t>6/18/2025</a:t>
            </a:fld>
            <a:endParaRPr lang="en-US" dirty="0"/>
          </a:p>
        </p:txBody>
      </p:sp>
      <p:sp>
        <p:nvSpPr>
          <p:cNvPr id="6" name="Footer Placeholder 5">
            <a:extLst>
              <a:ext uri="{FF2B5EF4-FFF2-40B4-BE49-F238E27FC236}">
                <a16:creationId xmlns:a16="http://schemas.microsoft.com/office/drawing/2014/main" id="{723DB587-F69A-03AF-A1E7-C639FF2B85A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59AED59D-9D9A-C8D2-28CA-3979870F7232}"/>
              </a:ext>
            </a:extLst>
          </p:cNvPr>
          <p:cNvSpPr>
            <a:spLocks noGrp="1"/>
          </p:cNvSpPr>
          <p:nvPr>
            <p:ph type="sldNum" sz="quarter" idx="12"/>
          </p:nvPr>
        </p:nvSpPr>
        <p:spPr>
          <a:xfrm>
            <a:off x="8610600" y="6356350"/>
            <a:ext cx="2743200" cy="365125"/>
          </a:xfrm>
        </p:spPr>
        <p:txBody>
          <a:bodyPr/>
          <a:lstStyle/>
          <a:p>
            <a:fld id="{44437FBE-6931-4449-B15C-7E0B08E06F2D}" type="slidenum">
              <a:rPr lang="en-US" smtClean="0"/>
              <a:t>‹#›</a:t>
            </a:fld>
            <a:endParaRPr lang="en-US" dirty="0"/>
          </a:p>
        </p:txBody>
      </p:sp>
      <p:pic>
        <p:nvPicPr>
          <p:cNvPr id="4" name="NSD Icon" descr="A yellow circle with black background&#10;&#10;Description automatically generated">
            <a:extLst>
              <a:ext uri="{FF2B5EF4-FFF2-40B4-BE49-F238E27FC236}">
                <a16:creationId xmlns:a16="http://schemas.microsoft.com/office/drawing/2014/main" id="{A9986BE0-F3C4-45F3-AC08-76361FD3CBF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06269044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835216-D0DF-AEFF-B0AB-B2A99489364A}"/>
              </a:ext>
            </a:extLst>
          </p:cNvPr>
          <p:cNvSpPr>
            <a:spLocks noGrp="1"/>
          </p:cNvSpPr>
          <p:nvPr>
            <p:ph type="title"/>
          </p:nvPr>
        </p:nvSpPr>
        <p:spPr>
          <a:xfrm>
            <a:off x="838200" y="685800"/>
            <a:ext cx="105156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BEAB82-89A5-BDF4-6434-E8D42D2ECD76}"/>
              </a:ext>
            </a:extLst>
          </p:cNvPr>
          <p:cNvSpPr>
            <a:spLocks noGrp="1" noRot="1" noMove="1" noResize="1" noEditPoints="1" noAdjustHandles="1" noChangeArrowheads="1" noChangeShapeType="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441AF-1DAF-A078-74E1-9C8DE14E1F87}"/>
              </a:ext>
            </a:extLst>
          </p:cNvPr>
          <p:cNvSpPr>
            <a:spLocks noGrp="1" noRot="1" noMove="1" noResize="1" noEditPoints="1" noAdjustHandles="1" noChangeArrowheads="1" noChangeShapeType="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mj-lt"/>
              </a:defRPr>
            </a:lvl1pPr>
          </a:lstStyle>
          <a:p>
            <a:fld id="{45EC9120-47E0-41C4-AB92-E034E4D9DADF}" type="datetimeFigureOut">
              <a:rPr lang="en-US" smtClean="0"/>
              <a:pPr/>
              <a:t>6/18/2025</a:t>
            </a:fld>
            <a:endParaRPr lang="en-US" dirty="0"/>
          </a:p>
        </p:txBody>
      </p:sp>
      <p:sp>
        <p:nvSpPr>
          <p:cNvPr id="5" name="Footer Placeholder 4">
            <a:extLst>
              <a:ext uri="{FF2B5EF4-FFF2-40B4-BE49-F238E27FC236}">
                <a16:creationId xmlns:a16="http://schemas.microsoft.com/office/drawing/2014/main" id="{6520B664-7D3A-AF00-CF90-749171B6975D}"/>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85D8A4DB-CB23-77D2-A42E-1CAC47C27F8D}"/>
              </a:ext>
            </a:extLst>
          </p:cNvPr>
          <p:cNvSpPr>
            <a:spLocks noGrp="1" noRot="1" noMove="1" noResize="1" noEditPoints="1" noAdjustHandles="1" noChangeArrowheads="1" noChangeShapeType="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mj-lt"/>
              </a:defRPr>
            </a:lvl1pPr>
          </a:lstStyle>
          <a:p>
            <a:fld id="{44437FBE-6931-4449-B15C-7E0B08E06F2D}" type="slidenum">
              <a:rPr lang="en-US" smtClean="0"/>
              <a:pPr/>
              <a:t>‹#›</a:t>
            </a:fld>
            <a:endParaRPr lang="en-US" dirty="0"/>
          </a:p>
        </p:txBody>
      </p:sp>
    </p:spTree>
    <p:extLst>
      <p:ext uri="{BB962C8B-B14F-4D97-AF65-F5344CB8AC3E}">
        <p14:creationId xmlns:p14="http://schemas.microsoft.com/office/powerpoint/2010/main" val="3643947872"/>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2" r:id="rId3"/>
    <p:sldLayoutId id="2147483681" r:id="rId4"/>
    <p:sldLayoutId id="2147483682" r:id="rId5"/>
    <p:sldLayoutId id="2147483650" r:id="rId6"/>
    <p:sldLayoutId id="2147483652" r:id="rId7"/>
    <p:sldLayoutId id="2147483683" r:id="rId8"/>
    <p:sldLayoutId id="2147483684" r:id="rId9"/>
    <p:sldLayoutId id="2147483653" r:id="rId10"/>
    <p:sldLayoutId id="2147483680" r:id="rId11"/>
    <p:sldLayoutId id="2147483679" r:id="rId12"/>
    <p:sldLayoutId id="2147483664" r:id="rId13"/>
    <p:sldLayoutId id="2147483663" r:id="rId14"/>
    <p:sldLayoutId id="2147483657" r:id="rId15"/>
    <p:sldLayoutId id="2147483656" r:id="rId16"/>
    <p:sldLayoutId id="2147483687" r:id="rId17"/>
    <p:sldLayoutId id="2147483665" r:id="rId18"/>
    <p:sldLayoutId id="2147483655" r:id="rId19"/>
    <p:sldLayoutId id="2147483673" r:id="rId20"/>
    <p:sldLayoutId id="2147483658" r:id="rId21"/>
    <p:sldLayoutId id="2147483660" r:id="rId22"/>
    <p:sldLayoutId id="2147483685" r:id="rId23"/>
  </p:sldLayoutIdLst>
  <p:txStyles>
    <p:titleStyle>
      <a:lvl1pPr algn="l" defTabSz="914400" rtl="0" eaLnBrk="1" latinLnBrk="0" hangingPunct="1">
        <a:lnSpc>
          <a:spcPct val="90000"/>
        </a:lnSpc>
        <a:spcBef>
          <a:spcPct val="0"/>
        </a:spcBef>
        <a:buNone/>
        <a:defRPr lang="en-US" sz="4400" kern="1200" dirty="0">
          <a:solidFill>
            <a:srgbClr val="2D4641"/>
          </a:solidFill>
          <a:latin typeface="+mj-lt"/>
          <a:ea typeface="+mj-ea"/>
          <a:cs typeface="+mj-cs"/>
        </a:defRPr>
      </a:lvl1pPr>
    </p:titleStyle>
    <p:bodyStyle>
      <a:lvl1pPr marL="228600" indent="-228600" algn="l" defTabSz="914400" rtl="0" eaLnBrk="1" latinLnBrk="0" hangingPunct="1">
        <a:lnSpc>
          <a:spcPct val="100000"/>
        </a:lnSpc>
        <a:spcBef>
          <a:spcPts val="800"/>
        </a:spcBef>
        <a:spcAft>
          <a:spcPts val="800"/>
        </a:spcAft>
        <a:buFont typeface="Arial" panose="020B0604020202020204" pitchFamily="34" charset="0"/>
        <a:buChar char="•"/>
        <a:defRPr sz="3200" kern="1200">
          <a:solidFill>
            <a:schemeClr val="tx1">
              <a:lumMod val="50000"/>
            </a:schemeClr>
          </a:solidFill>
          <a:latin typeface="+mj-lt"/>
          <a:ea typeface="+mn-ea"/>
          <a:cs typeface="+mn-cs"/>
        </a:defRPr>
      </a:lvl1pPr>
      <a:lvl2pPr marL="685800" indent="-228600" algn="l" defTabSz="914400" rtl="0" eaLnBrk="1" latinLnBrk="0" hangingPunct="1">
        <a:lnSpc>
          <a:spcPct val="100000"/>
        </a:lnSpc>
        <a:spcBef>
          <a:spcPts val="800"/>
        </a:spcBef>
        <a:spcAft>
          <a:spcPts val="800"/>
        </a:spcAft>
        <a:buFont typeface="Courier New" panose="02070309020205020404" pitchFamily="49" charset="0"/>
        <a:buChar char="o"/>
        <a:defRPr sz="2800" kern="1200">
          <a:solidFill>
            <a:schemeClr val="tx1">
              <a:lumMod val="50000"/>
            </a:schemeClr>
          </a:solidFill>
          <a:latin typeface="+mj-lt"/>
          <a:ea typeface="+mn-ea"/>
          <a:cs typeface="+mn-cs"/>
        </a:defRPr>
      </a:lvl2pPr>
      <a:lvl3pPr marL="11430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3pPr>
      <a:lvl4pPr marL="16002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4pPr>
      <a:lvl5pPr marL="20574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3" orient="horz" pos="1152" userDrawn="1">
          <p15:clr>
            <a:srgbClr val="F26B43"/>
          </p15:clr>
        </p15:guide>
        <p15:guide id="4" orient="horz" pos="432" userDrawn="1">
          <p15:clr>
            <a:srgbClr val="F26B43"/>
          </p15:clr>
        </p15:guide>
        <p15:guide id="5" pos="528" userDrawn="1">
          <p15:clr>
            <a:srgbClr val="F26B43"/>
          </p15:clr>
        </p15:guide>
        <p15:guide id="6" pos="7152" userDrawn="1">
          <p15:clr>
            <a:srgbClr val="F26B43"/>
          </p15:clr>
        </p15:guide>
        <p15:guide id="7" orient="horz" pos="10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ltUpDiag">
          <a:fgClr>
            <a:srgbClr val="FFFFFF"/>
          </a:fgClr>
          <a:bgClr>
            <a:srgbClr val="2D464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43307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4" r:id="rId3"/>
    <p:sldLayoutId id="2147483678" r:id="rId4"/>
    <p:sldLayoutId id="2147483675" r:id="rId5"/>
    <p:sldLayoutId id="2147483676" r:id="rId6"/>
    <p:sldLayoutId id="214748367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835216-D0DF-AEFF-B0AB-B2A9948936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BEAB82-89A5-BDF4-6434-E8D42D2EC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441AF-1DAF-A078-74E1-9C8DE14E1F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EC9120-47E0-41C4-AB92-E034E4D9DADF}" type="datetimeFigureOut">
              <a:rPr lang="en-US" smtClean="0"/>
              <a:t>6/18/2025</a:t>
            </a:fld>
            <a:endParaRPr lang="en-US" dirty="0"/>
          </a:p>
        </p:txBody>
      </p:sp>
      <p:sp>
        <p:nvSpPr>
          <p:cNvPr id="5" name="Footer Placeholder 4">
            <a:extLst>
              <a:ext uri="{FF2B5EF4-FFF2-40B4-BE49-F238E27FC236}">
                <a16:creationId xmlns:a16="http://schemas.microsoft.com/office/drawing/2014/main" id="{6520B664-7D3A-AF00-CF90-749171B69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85D8A4DB-CB23-77D2-A42E-1CAC47C27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437FBE-6931-4449-B15C-7E0B08E06F2D}" type="slidenum">
              <a:rPr lang="en-US" smtClean="0"/>
              <a:t>‹#›</a:t>
            </a:fld>
            <a:endParaRPr lang="en-US" dirty="0"/>
          </a:p>
        </p:txBody>
      </p:sp>
    </p:spTree>
    <p:extLst>
      <p:ext uri="{BB962C8B-B14F-4D97-AF65-F5344CB8AC3E}">
        <p14:creationId xmlns:p14="http://schemas.microsoft.com/office/powerpoint/2010/main" val="3643947872"/>
      </p:ext>
    </p:extLst>
  </p:cSld>
  <p:clrMap bg1="lt1" tx1="dk1" bg2="lt2" tx2="dk2" accent1="accent1" accent2="accent2" accent3="accent3" accent4="accent4" accent5="accent5" accent6="accent6" hlink="hlink" folHlink="folHlink"/>
  <p:sldLayoutIdLst>
    <p:sldLayoutId id="2147483689" r:id="rId1"/>
    <p:sldLayoutId id="2147483705" r:id="rId2"/>
    <p:sldLayoutId id="2147483651" r:id="rId3"/>
    <p:sldLayoutId id="2147483691" r:id="rId4"/>
    <p:sldLayoutId id="2147483692" r:id="rId5"/>
    <p:sldLayoutId id="2147483693" r:id="rId6"/>
    <p:sldLayoutId id="2147483694" r:id="rId7"/>
    <p:sldLayoutId id="2147483695" r:id="rId8"/>
    <p:sldLayoutId id="2147483696" r:id="rId9"/>
    <p:sldLayoutId id="2147483697" r:id="rId10"/>
    <p:sldLayoutId id="2147483703" r:id="rId11"/>
    <p:sldLayoutId id="2147483699" r:id="rId12"/>
    <p:sldLayoutId id="2147483700" r:id="rId13"/>
    <p:sldLayoutId id="2147483701" r:id="rId14"/>
    <p:sldLayoutId id="2147483704" r:id="rId15"/>
  </p:sldLayoutIdLst>
  <p:txStyles>
    <p:titleStyle>
      <a:lvl1pPr algn="l" defTabSz="914400" rtl="0" eaLnBrk="1" latinLnBrk="0" hangingPunct="1">
        <a:lnSpc>
          <a:spcPct val="90000"/>
        </a:lnSpc>
        <a:spcBef>
          <a:spcPct val="0"/>
        </a:spcBef>
        <a:buNone/>
        <a:defRPr sz="4400" kern="1200">
          <a:solidFill>
            <a:srgbClr val="2D464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ca.gov/ls/nu/he/tasteofcachallengegrant.asp"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ca.gov/ls/nu/r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ca.gov/ls/nu/sunbucks.asp"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mailto:SummerEBT@cde.ca.gov" TargetMode="External"/><Relationship Id="rId5" Type="http://schemas.openxmlformats.org/officeDocument/2006/relationships/hyperlink" Target="https://www.cde.ca.gov/ls/nu/universalbenefitsapp.asp" TargetMode="External"/><Relationship Id="rId4" Type="http://schemas.openxmlformats.org/officeDocument/2006/relationships/hyperlink" Target="https://cdss.ca.gov/sun-buck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ca.gov/ls/nu/sf/sfspinfo.asp"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surveys3.cde.ca.gov/s.asp?k=172374591515"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40.xml.rels><?xml version="1.0" encoding="UTF-8" standalone="yes"?>
<Relationships xmlns="http://schemas.openxmlformats.org/package/2006/relationships"><Relationship Id="rId3" Type="http://schemas.openxmlformats.org/officeDocument/2006/relationships/hyperlink" Target="https://www.cde.ca.gov/ls/nu/he/cnac.asp"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mailto:CNAC@cde.ca.gov"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mailto:USDAFoods@usda.gov"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survey.alchemer.com/s3/7878399/CA-LSWP-Collaborative-2025-Survey"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hyperlink" Target="mailto:NSDLearning@cde.ca.gov" TargetMode="External"/><Relationship Id="rId2" Type="http://schemas.openxmlformats.org/officeDocument/2006/relationships/notesSlide" Target="../notesSlides/notesSlide40.xml"/><Relationship Id="rId1" Type="http://schemas.openxmlformats.org/officeDocument/2006/relationships/slideLayout" Target="../slideLayouts/slideLayout35.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hyperlink" Target="https://theicn.org/" TargetMode="External"/><Relationship Id="rId2" Type="http://schemas.openxmlformats.org/officeDocument/2006/relationships/notesSlide" Target="../notesSlides/notesSlide42.xml"/><Relationship Id="rId1" Type="http://schemas.openxmlformats.org/officeDocument/2006/relationships/slideLayout" Target="../slideLayouts/slideLayout35.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 Id="rId4" Type="http://schemas.openxmlformats.org/officeDocument/2006/relationships/image" Target="../media/image2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schoolfoodpros.org/celebrating-the-winners-of-the-powered-by-school-food-professionals-award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00055-D1B0-ED5B-DF53-CFAA12246E4A}"/>
              </a:ext>
            </a:extLst>
          </p:cNvPr>
          <p:cNvSpPr>
            <a:spLocks noGrp="1"/>
          </p:cNvSpPr>
          <p:nvPr>
            <p:ph type="ctrTitle"/>
          </p:nvPr>
        </p:nvSpPr>
        <p:spPr/>
        <p:txBody>
          <a:bodyPr/>
          <a:lstStyle/>
          <a:p>
            <a:r>
              <a:rPr lang="en-US" dirty="0">
                <a:latin typeface="Arial" panose="020B0604020202020204" pitchFamily="34" charset="0"/>
              </a:rPr>
              <a:t>Tuesday @ 2 School Nutrition </a:t>
            </a:r>
            <a:br>
              <a:rPr lang="en-US" dirty="0">
                <a:latin typeface="Arial" panose="020B0604020202020204" pitchFamily="34" charset="0"/>
              </a:rPr>
            </a:br>
            <a:r>
              <a:rPr lang="en-US" dirty="0">
                <a:latin typeface="Arial" panose="020B0604020202020204" pitchFamily="34" charset="0"/>
              </a:rPr>
              <a:t>Town Hall</a:t>
            </a:r>
            <a:endParaRPr lang="en-US" dirty="0"/>
          </a:p>
        </p:txBody>
      </p:sp>
      <p:sp>
        <p:nvSpPr>
          <p:cNvPr id="5" name="Subtitle 4">
            <a:extLst>
              <a:ext uri="{FF2B5EF4-FFF2-40B4-BE49-F238E27FC236}">
                <a16:creationId xmlns:a16="http://schemas.microsoft.com/office/drawing/2014/main" id="{887AA244-0B2D-DB18-B6AA-7C9F982559BD}"/>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March 25, 2025</a:t>
            </a:r>
          </a:p>
        </p:txBody>
      </p:sp>
    </p:spTree>
    <p:extLst>
      <p:ext uri="{BB962C8B-B14F-4D97-AF65-F5344CB8AC3E}">
        <p14:creationId xmlns:p14="http://schemas.microsoft.com/office/powerpoint/2010/main" val="3270344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0CF48-6CDC-0A95-AA96-19B5BEE00B8F}"/>
              </a:ext>
            </a:extLst>
          </p:cNvPr>
          <p:cNvSpPr>
            <a:spLocks noGrp="1"/>
          </p:cNvSpPr>
          <p:nvPr>
            <p:ph type="title"/>
          </p:nvPr>
        </p:nvSpPr>
        <p:spPr/>
        <p:txBody>
          <a:bodyPr>
            <a:noAutofit/>
          </a:bodyPr>
          <a:lstStyle/>
          <a:p>
            <a:r>
              <a:rPr lang="en-US" sz="4000" dirty="0">
                <a:latin typeface="Arial" panose="020B0604020202020204" pitchFamily="34" charset="0"/>
                <a:cs typeface="Arial" panose="020B0604020202020204" pitchFamily="34" charset="0"/>
              </a:rPr>
              <a:t>Standardized Recipe: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Beefy Pizzeria Pasta</a:t>
            </a:r>
          </a:p>
        </p:txBody>
      </p:sp>
      <p:sp>
        <p:nvSpPr>
          <p:cNvPr id="3" name="Content Placeholder 2">
            <a:extLst>
              <a:ext uri="{FF2B5EF4-FFF2-40B4-BE49-F238E27FC236}">
                <a16:creationId xmlns:a16="http://schemas.microsoft.com/office/drawing/2014/main" id="{A0242D86-2414-DB89-FF45-8C64946F4FD1}"/>
              </a:ext>
            </a:extLst>
          </p:cNvPr>
          <p:cNvSpPr>
            <a:spLocks noGrp="1"/>
          </p:cNvSpPr>
          <p:nvPr>
            <p:ph sz="half" idx="1"/>
          </p:nvPr>
        </p:nvSpPr>
        <p:spPr>
          <a:xfrm>
            <a:off x="838200" y="1724984"/>
            <a:ext cx="5534015" cy="4639270"/>
          </a:xfrm>
        </p:spPr>
        <p:txBody>
          <a:bodyPr vert="horz" lIns="91440" tIns="45720" rIns="91440" bIns="45720" rtlCol="0" anchor="t">
            <a:normAutofit/>
          </a:bodyPr>
          <a:lstStyle/>
          <a:p>
            <a:r>
              <a:rPr lang="en-US" sz="2400" dirty="0">
                <a:latin typeface="Arial" panose="020B0604020202020204" pitchFamily="34" charset="0"/>
                <a:cs typeface="Arial" panose="020B0604020202020204" pitchFamily="34" charset="0"/>
              </a:rPr>
              <a:t>The Kern County Superintendent of Schools developed this delicious whole grain pasta entrée.</a:t>
            </a:r>
            <a:endParaRPr lang="en-US" sz="2400" dirty="0">
              <a:solidFill>
                <a:srgbClr val="36584F"/>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This pasta features whole grain penne pasta, ground beef, onions, fresh spinach, tomatoes, cheese, black pepper, and oregano.</a:t>
            </a:r>
            <a:endParaRPr lang="en-US" sz="2400" dirty="0">
              <a:solidFill>
                <a:srgbClr val="36584F"/>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Find Team Nutrition Challenge standardized recipes at </a:t>
            </a:r>
            <a:r>
              <a:rPr lang="en-US" sz="2400" dirty="0">
                <a:solidFill>
                  <a:srgbClr val="0563C1"/>
                </a:solidFill>
                <a:latin typeface="Arial" panose="020B0604020202020204" pitchFamily="34" charset="0"/>
                <a:cs typeface="Arial" panose="020B0604020202020204" pitchFamily="34" charset="0"/>
                <a:hlinkClick r:id="rId3" tooltip="California Department of Education Taste of CA Standardized Recipe Challenge Grant">
                  <a:extLst>
                    <a:ext uri="{A12FA001-AC4F-418D-AE19-62706E023703}">
                      <ahyp:hlinkClr xmlns:ahyp="http://schemas.microsoft.com/office/drawing/2018/hyperlinkcolor" val="tx"/>
                    </a:ext>
                  </a:extLst>
                </a:hlinkClick>
              </a:rPr>
              <a:t>https://www.cde.ca.gov/ls/nu/he/tasteofcachallengegrant.asp</a:t>
            </a:r>
            <a:r>
              <a:rPr lang="en-US" sz="2400" dirty="0">
                <a:solidFill>
                  <a:srgbClr val="0563C1"/>
                </a:solidFill>
                <a:latin typeface="Arial" panose="020B0604020202020204" pitchFamily="34" charset="0"/>
                <a:cs typeface="Arial" panose="020B0604020202020204" pitchFamily="34" charset="0"/>
              </a:rPr>
              <a:t> </a:t>
            </a:r>
          </a:p>
          <a:p>
            <a:endParaRPr lang="en-US" dirty="0">
              <a:cs typeface="Arial"/>
            </a:endParaRPr>
          </a:p>
        </p:txBody>
      </p:sp>
      <p:pic>
        <p:nvPicPr>
          <p:cNvPr id="5" name="Content Placeholder 4" descr="Beefy pizzeria pasta presented on a white plate.">
            <a:extLst>
              <a:ext uri="{FF2B5EF4-FFF2-40B4-BE49-F238E27FC236}">
                <a16:creationId xmlns:a16="http://schemas.microsoft.com/office/drawing/2014/main" id="{55F17E49-7A13-DEB4-B71E-8A2732A659F2}"/>
              </a:ext>
            </a:extLst>
          </p:cNvPr>
          <p:cNvPicPr>
            <a:picLocks noGrp="1" noChangeAspect="1"/>
          </p:cNvPicPr>
          <p:nvPr>
            <p:ph sz="half" idx="13"/>
          </p:nvPr>
        </p:nvPicPr>
        <p:blipFill>
          <a:blip r:embed="rId4" cstate="screen">
            <a:extLst>
              <a:ext uri="{28A0092B-C50C-407E-A947-70E740481C1C}">
                <a14:useLocalDpi xmlns:a14="http://schemas.microsoft.com/office/drawing/2010/main" val="0"/>
              </a:ext>
            </a:extLst>
          </a:blip>
          <a:srcRect/>
          <a:stretch/>
        </p:blipFill>
        <p:spPr>
          <a:xfrm>
            <a:off x="6371773" y="2243717"/>
            <a:ext cx="5317504" cy="3371595"/>
          </a:xfrm>
        </p:spPr>
      </p:pic>
    </p:spTree>
    <p:extLst>
      <p:ext uri="{BB962C8B-B14F-4D97-AF65-F5344CB8AC3E}">
        <p14:creationId xmlns:p14="http://schemas.microsoft.com/office/powerpoint/2010/main" val="1465042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E6368-E4BF-C948-3324-4DA73B7F26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2D18E-0D6D-1DF2-4AA9-BCE27CBB701F}"/>
              </a:ext>
            </a:extLst>
          </p:cNvPr>
          <p:cNvSpPr>
            <a:spLocks noGrp="1"/>
          </p:cNvSpPr>
          <p:nvPr>
            <p:ph type="title"/>
          </p:nvPr>
        </p:nvSpPr>
        <p:spPr>
          <a:xfrm>
            <a:off x="838200" y="1828800"/>
            <a:ext cx="10515600" cy="1902849"/>
          </a:xfrm>
        </p:spPr>
        <p:txBody>
          <a:bodyPr anchor="b">
            <a:normAutofit/>
          </a:bodyPr>
          <a:lstStyle/>
          <a:p>
            <a:r>
              <a:rPr lang="en-US" dirty="0">
                <a:latin typeface="Arial" panose="020B0604020202020204" pitchFamily="34" charset="0"/>
                <a:cs typeface="Arial" panose="020B0604020202020204" pitchFamily="34" charset="0"/>
              </a:rPr>
              <a:t>Federal Updates</a:t>
            </a:r>
          </a:p>
        </p:txBody>
      </p:sp>
    </p:spTree>
    <p:extLst>
      <p:ext uri="{BB962C8B-B14F-4D97-AF65-F5344CB8AC3E}">
        <p14:creationId xmlns:p14="http://schemas.microsoft.com/office/powerpoint/2010/main" val="1354762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41706-8753-FBAD-ADF9-DC4B1DF77F16}"/>
              </a:ext>
            </a:extLst>
          </p:cNvPr>
          <p:cNvSpPr>
            <a:spLocks noGrp="1"/>
          </p:cNvSpPr>
          <p:nvPr>
            <p:ph type="title"/>
          </p:nvPr>
        </p:nvSpPr>
        <p:spPr>
          <a:xfrm>
            <a:off x="838200" y="941440"/>
            <a:ext cx="10515600" cy="990600"/>
          </a:xfrm>
        </p:spPr>
        <p:txBody>
          <a:bodyPr/>
          <a:lstStyle/>
          <a:p>
            <a:r>
              <a:rPr lang="en-US" dirty="0">
                <a:latin typeface="Arial" panose="020B0604020202020204" pitchFamily="34" charset="0"/>
                <a:cs typeface="Arial" panose="020B0604020202020204" pitchFamily="34" charset="0"/>
              </a:rPr>
              <a:t>2025–26 Income Eligibility Guidelines</a:t>
            </a:r>
          </a:p>
        </p:txBody>
      </p:sp>
      <p:sp>
        <p:nvSpPr>
          <p:cNvPr id="5" name="Content Placeholder 4">
            <a:extLst>
              <a:ext uri="{FF2B5EF4-FFF2-40B4-BE49-F238E27FC236}">
                <a16:creationId xmlns:a16="http://schemas.microsoft.com/office/drawing/2014/main" id="{99E3BADD-A61B-51F2-B548-EF12B1BCFF83}"/>
              </a:ext>
            </a:extLst>
          </p:cNvPr>
          <p:cNvSpPr>
            <a:spLocks noGrp="1"/>
          </p:cNvSpPr>
          <p:nvPr>
            <p:ph idx="1"/>
          </p:nvPr>
        </p:nvSpPr>
        <p:spPr>
          <a:xfrm>
            <a:off x="838200" y="1753055"/>
            <a:ext cx="10745409" cy="4458752"/>
          </a:xfrm>
        </p:spPr>
        <p:txBody>
          <a:bodyPr vert="horz" lIns="91440" tIns="45720" rIns="91440" bIns="45720" rtlCol="0" anchor="t">
            <a:normAutofit/>
          </a:bodyPr>
          <a:lstStyle/>
          <a:p>
            <a:pPr>
              <a:spcBef>
                <a:spcPts val="1600"/>
              </a:spcBef>
              <a:spcAft>
                <a:spcPts val="1600"/>
              </a:spcAft>
            </a:pPr>
            <a:r>
              <a:rPr lang="en-US" dirty="0">
                <a:latin typeface="Arial" panose="020B0604020202020204" pitchFamily="34" charset="0"/>
                <a:cs typeface="Arial" panose="020B0604020202020204" pitchFamily="34" charset="0"/>
              </a:rPr>
              <a:t>The U.S. Department of Agriculture (USDA) has released the 2025–26 Income Eligibility Guidelines (IEG). </a:t>
            </a:r>
          </a:p>
          <a:p>
            <a:pPr>
              <a:spcBef>
                <a:spcPts val="1600"/>
              </a:spcBef>
              <a:spcAft>
                <a:spcPts val="1600"/>
              </a:spcAft>
            </a:pPr>
            <a:r>
              <a:rPr lang="en-US" dirty="0">
                <a:latin typeface="Arial" panose="020B0604020202020204" pitchFamily="34" charset="0"/>
                <a:cs typeface="Arial" panose="020B0604020202020204" pitchFamily="34" charset="0"/>
              </a:rPr>
              <a:t>Reference the listserv released on March 20, 2025, for links to the IEGs for free and reduced-price tables.</a:t>
            </a:r>
          </a:p>
          <a:p>
            <a:pPr>
              <a:spcBef>
                <a:spcPts val="1600"/>
              </a:spcBef>
              <a:spcAft>
                <a:spcPts val="1600"/>
              </a:spcAft>
            </a:pPr>
            <a:r>
              <a:rPr lang="en-US" dirty="0">
                <a:latin typeface="Arial" panose="020B0604020202020204" pitchFamily="34" charset="0"/>
                <a:ea typeface="+mj-lt"/>
                <a:cs typeface="Arial" panose="020B0604020202020204" pitchFamily="34" charset="0"/>
              </a:rPr>
              <a:t>Find the 2025–26 IEGs on CDE's Rates, Eligibility Scales &amp; Funding web page at </a:t>
            </a:r>
            <a:r>
              <a:rPr lang="en-US" dirty="0">
                <a:solidFill>
                  <a:srgbClr val="0563C1"/>
                </a:solidFill>
                <a:latin typeface="Arial" panose="020B0604020202020204" pitchFamily="34" charset="0"/>
                <a:ea typeface="+mj-lt"/>
                <a:cs typeface="Arial" panose="020B0604020202020204" pitchFamily="34" charset="0"/>
                <a:hlinkClick r:id="rId3" tooltip="California Department of Education Rates, Eligibility Scales &amp; Funding">
                  <a:extLst>
                    <a:ext uri="{A12FA001-AC4F-418D-AE19-62706E023703}">
                      <ahyp:hlinkClr xmlns:ahyp="http://schemas.microsoft.com/office/drawing/2018/hyperlinkcolor" val="tx"/>
                    </a:ext>
                  </a:extLst>
                </a:hlinkClick>
              </a:rPr>
              <a:t>https://www.cde.ca.gov/ls/nu/rs/</a:t>
            </a:r>
            <a:r>
              <a:rPr lang="en-US" dirty="0">
                <a:solidFill>
                  <a:srgbClr val="2D4641"/>
                </a:solidFill>
                <a:latin typeface="Arial" panose="020B0604020202020204" pitchFamily="34" charset="0"/>
                <a:ea typeface="+mj-lt"/>
                <a:cs typeface="Arial" panose="020B0604020202020204" pitchFamily="34" charset="0"/>
              </a:rPr>
              <a:t>.</a:t>
            </a:r>
            <a:r>
              <a:rPr lang="en-US" dirty="0">
                <a:solidFill>
                  <a:srgbClr val="0563C1"/>
                </a:solidFill>
                <a:latin typeface="Arial" panose="020B0604020202020204" pitchFamily="34" charset="0"/>
                <a:ea typeface="+mj-lt"/>
                <a:cs typeface="Arial" panose="020B0604020202020204" pitchFamily="34" charset="0"/>
              </a:rPr>
              <a:t> </a:t>
            </a:r>
          </a:p>
        </p:txBody>
      </p:sp>
    </p:spTree>
    <p:extLst>
      <p:ext uri="{BB962C8B-B14F-4D97-AF65-F5344CB8AC3E}">
        <p14:creationId xmlns:p14="http://schemas.microsoft.com/office/powerpoint/2010/main" val="250731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6BA9-2552-2EDB-C05F-2A7BA125DC45}"/>
              </a:ext>
            </a:extLst>
          </p:cNvPr>
          <p:cNvSpPr>
            <a:spLocks noGrp="1"/>
          </p:cNvSpPr>
          <p:nvPr>
            <p:ph type="title"/>
          </p:nvPr>
        </p:nvSpPr>
        <p:spPr>
          <a:xfrm>
            <a:off x="838200" y="572069"/>
            <a:ext cx="10515600" cy="1138450"/>
          </a:xfrm>
        </p:spPr>
        <p:txBody>
          <a:bodyPr>
            <a:normAutofit fontScale="90000"/>
          </a:bodyPr>
          <a:lstStyle/>
          <a:p>
            <a:r>
              <a:rPr lang="en-US" dirty="0">
                <a:latin typeface="Arial" panose="020B0604020202020204" pitchFamily="34" charset="0"/>
                <a:cs typeface="Arial" panose="020B0604020202020204" pitchFamily="34" charset="0"/>
              </a:rPr>
              <a:t>Termination of Local Food for Schools and Child Care Cooperative Agreement (LFSCC)</a:t>
            </a:r>
          </a:p>
        </p:txBody>
      </p:sp>
      <p:sp>
        <p:nvSpPr>
          <p:cNvPr id="3" name="Content Placeholder 2">
            <a:extLst>
              <a:ext uri="{FF2B5EF4-FFF2-40B4-BE49-F238E27FC236}">
                <a16:creationId xmlns:a16="http://schemas.microsoft.com/office/drawing/2014/main" id="{D9AE24A5-3BAE-2590-E6D0-B18DA097C621}"/>
              </a:ext>
            </a:extLst>
          </p:cNvPr>
          <p:cNvSpPr>
            <a:spLocks noGrp="1"/>
          </p:cNvSpPr>
          <p:nvPr>
            <p:ph sz="half" idx="13"/>
          </p:nvPr>
        </p:nvSpPr>
        <p:spPr>
          <a:xfrm>
            <a:off x="838200" y="2112936"/>
            <a:ext cx="6613913" cy="4394855"/>
          </a:xfrm>
        </p:spPr>
        <p:txBody>
          <a:bodyPr vert="horz" lIns="91440" tIns="45720" rIns="91440" bIns="45720" rtlCol="0" anchor="t">
            <a:normAutofit fontScale="92500"/>
          </a:bodyPr>
          <a:lstStyle/>
          <a:p>
            <a:r>
              <a:rPr lang="en-US" dirty="0">
                <a:latin typeface="Arial" panose="020B0604020202020204" pitchFamily="34" charset="0"/>
                <a:cs typeface="Arial" panose="020B0604020202020204" pitchFamily="34" charset="0"/>
              </a:rPr>
              <a:t>The LFSCC funding was terminated on Friday, March 7, 2025.</a:t>
            </a:r>
          </a:p>
          <a:p>
            <a:r>
              <a:rPr lang="en-US" dirty="0">
                <a:latin typeface="Arial" panose="020B0604020202020204" pitchFamily="34" charset="0"/>
                <a:cs typeface="Arial" panose="020B0604020202020204" pitchFamily="34" charset="0"/>
              </a:rPr>
              <a:t>The Local Food for Schools funding awarded in 2022 remains in effect.</a:t>
            </a:r>
          </a:p>
          <a:p>
            <a:r>
              <a:rPr lang="en-US" dirty="0">
                <a:latin typeface="Arial" panose="020B0604020202020204" pitchFamily="34" charset="0"/>
                <a:cs typeface="Arial" panose="020B0604020202020204" pitchFamily="34" charset="0"/>
              </a:rPr>
              <a:t>The CDE is finalizing and processing final payments for the 2022 Local Food for Schools grant.</a:t>
            </a:r>
          </a:p>
        </p:txBody>
      </p:sp>
      <p:pic>
        <p:nvPicPr>
          <p:cNvPr id="23" name="Content Placeholder 22">
            <a:extLst>
              <a:ext uri="{FF2B5EF4-FFF2-40B4-BE49-F238E27FC236}">
                <a16:creationId xmlns:a16="http://schemas.microsoft.com/office/drawing/2014/main" id="{62A6709B-5D80-C1DC-0D2A-B88B1982D48D}"/>
              </a:ext>
              <a:ext uri="{C183D7F6-B498-43B3-948B-1728B52AA6E4}">
                <adec:decorative xmlns:adec="http://schemas.microsoft.com/office/drawing/2017/decorative" val="1"/>
              </a:ext>
            </a:extLst>
          </p:cNvPr>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7556307" y="2449253"/>
            <a:ext cx="4107305" cy="2879778"/>
          </a:xfrm>
        </p:spPr>
      </p:pic>
    </p:spTree>
    <p:extLst>
      <p:ext uri="{BB962C8B-B14F-4D97-AF65-F5344CB8AC3E}">
        <p14:creationId xmlns:p14="http://schemas.microsoft.com/office/powerpoint/2010/main" val="22343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3CF81-D3DC-B456-1A90-6A506DAFE577}"/>
              </a:ext>
            </a:extLst>
          </p:cNvPr>
          <p:cNvSpPr>
            <a:spLocks noGrp="1"/>
          </p:cNvSpPr>
          <p:nvPr>
            <p:ph type="title"/>
          </p:nvPr>
        </p:nvSpPr>
        <p:spPr>
          <a:xfrm>
            <a:off x="838200" y="1828800"/>
            <a:ext cx="10515600" cy="1902849"/>
          </a:xfrm>
        </p:spPr>
        <p:txBody>
          <a:bodyPr anchor="b">
            <a:normAutofit/>
          </a:bodyPr>
          <a:lstStyle/>
          <a:p>
            <a:r>
              <a:rPr lang="en-US" dirty="0">
                <a:latin typeface="Arial" panose="020B0604020202020204" pitchFamily="34" charset="0"/>
                <a:cs typeface="Arial" panose="020B0604020202020204" pitchFamily="34" charset="0"/>
              </a:rPr>
              <a:t>State Updates</a:t>
            </a:r>
          </a:p>
        </p:txBody>
      </p:sp>
    </p:spTree>
    <p:extLst>
      <p:ext uri="{BB962C8B-B14F-4D97-AF65-F5344CB8AC3E}">
        <p14:creationId xmlns:p14="http://schemas.microsoft.com/office/powerpoint/2010/main" val="4001040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FDB46-EE7A-67E0-DA94-3EE4FDCDB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BDFDAC-047C-E278-A62E-BD2EAF7292D3}"/>
              </a:ext>
            </a:extLst>
          </p:cNvPr>
          <p:cNvSpPr>
            <a:spLocks noGrp="1"/>
          </p:cNvSpPr>
          <p:nvPr>
            <p:ph type="title"/>
          </p:nvPr>
        </p:nvSpPr>
        <p:spPr/>
        <p:txBody>
          <a:bodyPr/>
          <a:lstStyle/>
          <a:p>
            <a:r>
              <a:rPr lang="en-US" dirty="0">
                <a:solidFill>
                  <a:schemeClr val="bg1">
                    <a:lumMod val="10000"/>
                  </a:schemeClr>
                </a:solidFill>
                <a:latin typeface="Arial" panose="020B0604020202020204" pitchFamily="34" charset="0"/>
                <a:cs typeface="Arial" panose="020B0604020202020204" pitchFamily="34" charset="0"/>
              </a:rPr>
              <a:t>Proposed Senate Bills (SB) </a:t>
            </a:r>
          </a:p>
        </p:txBody>
      </p:sp>
      <p:sp>
        <p:nvSpPr>
          <p:cNvPr id="5" name="Content Placeholder 4">
            <a:extLst>
              <a:ext uri="{FF2B5EF4-FFF2-40B4-BE49-F238E27FC236}">
                <a16:creationId xmlns:a16="http://schemas.microsoft.com/office/drawing/2014/main" id="{1AD4CA82-4899-25AD-CE82-BBEC415AA87F}"/>
              </a:ext>
            </a:extLst>
          </p:cNvPr>
          <p:cNvSpPr>
            <a:spLocks noGrp="1"/>
          </p:cNvSpPr>
          <p:nvPr>
            <p:ph idx="1"/>
          </p:nvPr>
        </p:nvSpPr>
        <p:spPr>
          <a:xfrm>
            <a:off x="838200" y="1818850"/>
            <a:ext cx="11045905" cy="4829245"/>
          </a:xfrm>
        </p:spPr>
        <p:txBody>
          <a:bodyPr vert="horz" lIns="91440" tIns="45720" rIns="91440" bIns="45720" rtlCol="0" anchor="t">
            <a:normAutofit/>
          </a:bodyPr>
          <a:lstStyle/>
          <a:p>
            <a:pPr>
              <a:lnSpc>
                <a:spcPct val="120000"/>
              </a:lnSpc>
            </a:pPr>
            <a:r>
              <a:rPr lang="en-US" sz="2800" dirty="0">
                <a:latin typeface="Arial" panose="020B0604020202020204" pitchFamily="34" charset="0"/>
                <a:cs typeface="Arial" panose="020B0604020202020204" pitchFamily="34" charset="0"/>
              </a:rPr>
              <a:t>SB 225 (McNerney) School nutrition: guardian meal reimbursement</a:t>
            </a:r>
            <a:endParaRPr lang="en-US" sz="2800" dirty="0">
              <a:solidFill>
                <a:srgbClr val="36584F"/>
              </a:solidFill>
              <a:latin typeface="Arial" panose="020B0604020202020204" pitchFamily="34" charset="0"/>
              <a:cs typeface="Arial" panose="020B0604020202020204" pitchFamily="34" charset="0"/>
            </a:endParaRPr>
          </a:p>
          <a:p>
            <a:pPr>
              <a:lnSpc>
                <a:spcPct val="120000"/>
              </a:lnSpc>
            </a:pPr>
            <a:r>
              <a:rPr lang="en-US" sz="2800" dirty="0">
                <a:latin typeface="Arial" panose="020B0604020202020204" pitchFamily="34" charset="0"/>
                <a:cs typeface="Arial" panose="020B0604020202020204" pitchFamily="34" charset="0"/>
              </a:rPr>
              <a:t>SB 341 (Perez) Instructional School Gardens Program</a:t>
            </a:r>
            <a:endParaRPr lang="en-US" sz="2800" dirty="0">
              <a:solidFill>
                <a:srgbClr val="36584F"/>
              </a:solidFill>
              <a:latin typeface="Arial" panose="020B0604020202020204" pitchFamily="34" charset="0"/>
              <a:cs typeface="Arial" panose="020B0604020202020204" pitchFamily="34" charset="0"/>
            </a:endParaRPr>
          </a:p>
          <a:p>
            <a:pPr>
              <a:lnSpc>
                <a:spcPct val="120000"/>
              </a:lnSpc>
            </a:pPr>
            <a:r>
              <a:rPr lang="en-US" sz="2800" dirty="0">
                <a:latin typeface="Arial" panose="020B0604020202020204" pitchFamily="34" charset="0"/>
                <a:cs typeface="Arial" panose="020B0604020202020204" pitchFamily="34" charset="0"/>
              </a:rPr>
              <a:t>SB 393 (Gonzalez) Pupil Health: school nutrition</a:t>
            </a:r>
            <a:endParaRPr lang="en-US" sz="2800" dirty="0">
              <a:solidFill>
                <a:srgbClr val="36584F"/>
              </a:solidFill>
              <a:latin typeface="Arial" panose="020B0604020202020204" pitchFamily="34" charset="0"/>
              <a:cs typeface="Arial" panose="020B0604020202020204" pitchFamily="34" charset="0"/>
            </a:endParaRPr>
          </a:p>
          <a:p>
            <a:pPr>
              <a:lnSpc>
                <a:spcPct val="120000"/>
              </a:lnSpc>
              <a:spcBef>
                <a:spcPts val="1200"/>
              </a:spcBef>
              <a:spcAft>
                <a:spcPts val="1200"/>
              </a:spcAft>
            </a:pPr>
            <a:r>
              <a:rPr lang="en-US" sz="2800" dirty="0">
                <a:latin typeface="Arial" panose="020B0604020202020204" pitchFamily="34" charset="0"/>
                <a:cs typeface="Arial" panose="020B0604020202020204" pitchFamily="34" charset="0"/>
              </a:rPr>
              <a:t>SB 411 (Perez) Stop Child Hunger Act of 2025</a:t>
            </a:r>
          </a:p>
          <a:p>
            <a:pPr>
              <a:lnSpc>
                <a:spcPct val="120000"/>
              </a:lnSpc>
              <a:spcBef>
                <a:spcPts val="1200"/>
              </a:spcBef>
              <a:spcAft>
                <a:spcPts val="1200"/>
              </a:spcAft>
            </a:pPr>
            <a:r>
              <a:rPr lang="en-US" sz="2800" dirty="0">
                <a:latin typeface="Arial" panose="020B0604020202020204" pitchFamily="34" charset="0"/>
                <a:cs typeface="Arial" panose="020B0604020202020204" pitchFamily="34" charset="0"/>
              </a:rPr>
              <a:t>SB 444 (Hurtado) State Healthy Food Access Policy</a:t>
            </a:r>
          </a:p>
        </p:txBody>
      </p:sp>
    </p:spTree>
    <p:extLst>
      <p:ext uri="{BB962C8B-B14F-4D97-AF65-F5344CB8AC3E}">
        <p14:creationId xmlns:p14="http://schemas.microsoft.com/office/powerpoint/2010/main" val="316855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60A34-CEF3-C3A0-5299-CF3786BF1A9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4865A4-0DF9-7B7B-8161-BFC9F471BD48}"/>
              </a:ext>
            </a:extLst>
          </p:cNvPr>
          <p:cNvSpPr>
            <a:spLocks noGrp="1"/>
          </p:cNvSpPr>
          <p:nvPr>
            <p:ph type="title"/>
          </p:nvPr>
        </p:nvSpPr>
        <p:spPr/>
        <p:txBody>
          <a:bodyPr/>
          <a:lstStyle/>
          <a:p>
            <a:r>
              <a:rPr lang="en-US" dirty="0">
                <a:solidFill>
                  <a:schemeClr val="bg1">
                    <a:lumMod val="10000"/>
                  </a:schemeClr>
                </a:solidFill>
                <a:latin typeface="Arial" panose="020B0604020202020204" pitchFamily="34" charset="0"/>
                <a:cs typeface="Arial" panose="020B0604020202020204" pitchFamily="34" charset="0"/>
              </a:rPr>
              <a:t>Proposed Assembly Bills (AB)</a:t>
            </a:r>
          </a:p>
        </p:txBody>
      </p:sp>
      <p:sp>
        <p:nvSpPr>
          <p:cNvPr id="5" name="Content Placeholder 4">
            <a:extLst>
              <a:ext uri="{FF2B5EF4-FFF2-40B4-BE49-F238E27FC236}">
                <a16:creationId xmlns:a16="http://schemas.microsoft.com/office/drawing/2014/main" id="{5D975F11-9F7B-F40F-7EE4-C8E3DF48DAA9}"/>
              </a:ext>
            </a:extLst>
          </p:cNvPr>
          <p:cNvSpPr>
            <a:spLocks noGrp="1"/>
          </p:cNvSpPr>
          <p:nvPr>
            <p:ph sz="half" idx="1"/>
          </p:nvPr>
        </p:nvSpPr>
        <p:spPr>
          <a:xfrm>
            <a:off x="829599" y="2136778"/>
            <a:ext cx="7510730" cy="4725534"/>
          </a:xfrm>
        </p:spPr>
        <p:txBody>
          <a:bodyPr vert="horz" lIns="91440" tIns="45720" rIns="91440" bIns="45720" rtlCol="0" anchor="t">
            <a:noAutofit/>
          </a:bodyPr>
          <a:lstStyle/>
          <a:p>
            <a:pPr>
              <a:lnSpc>
                <a:spcPct val="120000"/>
              </a:lnSpc>
            </a:pPr>
            <a:r>
              <a:rPr lang="en-US" sz="2800" dirty="0">
                <a:latin typeface="Arial" panose="020B0604020202020204" pitchFamily="34" charset="0"/>
                <a:cs typeface="Arial" panose="020B0604020202020204" pitchFamily="34" charset="0"/>
              </a:rPr>
              <a:t>AB 675 (Aguiar-Curry) Office of Farm to Fork: California Farm to School Program</a:t>
            </a:r>
          </a:p>
          <a:p>
            <a:pPr>
              <a:lnSpc>
                <a:spcPct val="120000"/>
              </a:lnSpc>
            </a:pPr>
            <a:r>
              <a:rPr lang="en-US" sz="2800" dirty="0">
                <a:latin typeface="Arial" panose="020B0604020202020204" pitchFamily="34" charset="0"/>
                <a:cs typeface="Arial" panose="020B0604020202020204" pitchFamily="34" charset="0"/>
              </a:rPr>
              <a:t>AB 1264 (Gabriel) Pupil Nutrition </a:t>
            </a:r>
          </a:p>
          <a:p>
            <a:pPr>
              <a:lnSpc>
                <a:spcPct val="120000"/>
              </a:lnSpc>
            </a:pPr>
            <a:r>
              <a:rPr lang="en-US" sz="2800" dirty="0">
                <a:latin typeface="Arial" panose="020B0604020202020204" pitchFamily="34" charset="0"/>
                <a:cs typeface="Arial" panose="020B0604020202020204" pitchFamily="34" charset="0"/>
              </a:rPr>
              <a:t>Comments or questions about these proposed bills, reach out to your local representative.</a:t>
            </a:r>
          </a:p>
          <a:p>
            <a:pPr>
              <a:lnSpc>
                <a:spcPct val="120000"/>
              </a:lnSpc>
            </a:pPr>
            <a:endParaRPr lang="en-US" sz="2400" dirty="0">
              <a:cs typeface="Arial"/>
            </a:endParaRPr>
          </a:p>
          <a:p>
            <a:pPr>
              <a:lnSpc>
                <a:spcPct val="120000"/>
              </a:lnSpc>
            </a:pPr>
            <a:endParaRPr lang="en-US" sz="2400" dirty="0">
              <a:cs typeface="Arial"/>
            </a:endParaRPr>
          </a:p>
        </p:txBody>
      </p:sp>
      <p:pic>
        <p:nvPicPr>
          <p:cNvPr id="10" name="Content Placeholder 9">
            <a:extLst>
              <a:ext uri="{FF2B5EF4-FFF2-40B4-BE49-F238E27FC236}">
                <a16:creationId xmlns:a16="http://schemas.microsoft.com/office/drawing/2014/main" id="{8BA246F8-DE05-483A-3AAB-F6633035BD56}"/>
              </a:ext>
              <a:ext uri="{C183D7F6-B498-43B3-948B-1728B52AA6E4}">
                <adec:decorative xmlns:adec="http://schemas.microsoft.com/office/drawing/2017/decorative" val="1"/>
              </a:ext>
            </a:extLst>
          </p:cNvPr>
          <p:cNvPicPr>
            <a:picLocks noGrp="1" noChangeAspect="1"/>
          </p:cNvPicPr>
          <p:nvPr>
            <p:ph sz="half" idx="13"/>
          </p:nvPr>
        </p:nvPicPr>
        <p:blipFill>
          <a:blip r:embed="rId3" cstate="screen">
            <a:extLst>
              <a:ext uri="{28A0092B-C50C-407E-A947-70E740481C1C}">
                <a14:useLocalDpi xmlns:a14="http://schemas.microsoft.com/office/drawing/2010/main" val="0"/>
              </a:ext>
            </a:extLst>
          </a:blip>
          <a:stretch>
            <a:fillRect/>
          </a:stretch>
        </p:blipFill>
        <p:spPr>
          <a:xfrm>
            <a:off x="8350200" y="2136176"/>
            <a:ext cx="3026568" cy="4035425"/>
          </a:xfrm>
        </p:spPr>
      </p:pic>
    </p:spTree>
    <p:extLst>
      <p:ext uri="{BB962C8B-B14F-4D97-AF65-F5344CB8AC3E}">
        <p14:creationId xmlns:p14="http://schemas.microsoft.com/office/powerpoint/2010/main" val="2442069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E585D-105B-DF32-0683-72326357AC51}"/>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Governor's Executive Order N-1-25</a:t>
            </a:r>
          </a:p>
        </p:txBody>
      </p:sp>
      <p:sp>
        <p:nvSpPr>
          <p:cNvPr id="3" name="Content Placeholder 2">
            <a:extLst>
              <a:ext uri="{FF2B5EF4-FFF2-40B4-BE49-F238E27FC236}">
                <a16:creationId xmlns:a16="http://schemas.microsoft.com/office/drawing/2014/main" id="{1F61A3FB-6F0E-AA38-5BAC-EB254853617E}"/>
              </a:ext>
            </a:extLst>
          </p:cNvPr>
          <p:cNvSpPr>
            <a:spLocks noGrp="1"/>
          </p:cNvSpPr>
          <p:nvPr>
            <p:ph idx="1"/>
          </p:nvPr>
        </p:nvSpPr>
        <p:spPr>
          <a:xfrm>
            <a:off x="838200" y="1768733"/>
            <a:ext cx="11088863" cy="5076826"/>
          </a:xfrm>
        </p:spPr>
        <p:txBody>
          <a:bodyPr vert="horz" lIns="91440" tIns="45720" rIns="91440" bIns="45720" rtlCol="0" anchor="t">
            <a:normAutofit fontScale="77500" lnSpcReduction="20000"/>
          </a:bodyPr>
          <a:lstStyle/>
          <a:p>
            <a:pPr>
              <a:lnSpc>
                <a:spcPct val="110000"/>
              </a:lnSpc>
            </a:pPr>
            <a:r>
              <a:rPr lang="en-US" sz="3100" dirty="0">
                <a:latin typeface="Arial" panose="020B0604020202020204" pitchFamily="34" charset="0"/>
                <a:cs typeface="Arial" panose="020B0604020202020204" pitchFamily="34" charset="0"/>
              </a:rPr>
              <a:t>Online survey will be released in early April and will ask for:</a:t>
            </a:r>
          </a:p>
          <a:p>
            <a:pPr lvl="1">
              <a:lnSpc>
                <a:spcPct val="110000"/>
              </a:lnSpc>
            </a:pPr>
            <a:r>
              <a:rPr lang="en-US" sz="3100" dirty="0">
                <a:latin typeface="Arial" panose="020B0604020202020204" pitchFamily="34" charset="0"/>
                <a:cs typeface="Arial" panose="020B0604020202020204" pitchFamily="34" charset="0"/>
              </a:rPr>
              <a:t>Current practices in school meals (model of operation, rough percent scratch cooking, factors impacting ability to expand scratch cooking)</a:t>
            </a:r>
          </a:p>
          <a:p>
            <a:pPr lvl="1">
              <a:lnSpc>
                <a:spcPct val="110000"/>
              </a:lnSpc>
            </a:pPr>
            <a:r>
              <a:rPr lang="en-US" sz="3100" dirty="0">
                <a:latin typeface="Arial" panose="020B0604020202020204" pitchFamily="34" charset="0"/>
                <a:cs typeface="Arial" panose="020B0604020202020204" pitchFamily="34" charset="0"/>
              </a:rPr>
              <a:t>Existing use of preservatives: Butylated Hydroxyanisole (BHA), Butylated Hydroxytoluene (BHT), Propyl Gallate (PG), Tert-Butylhydroquinone (TBHQ), sodium nitrates and nitrites, non-nutritive sweeteners, Azodicarbonamide (ADA)</a:t>
            </a:r>
          </a:p>
          <a:p>
            <a:pPr lvl="1">
              <a:lnSpc>
                <a:spcPct val="110000"/>
              </a:lnSpc>
            </a:pPr>
            <a:r>
              <a:rPr lang="en-US" sz="3100" dirty="0">
                <a:latin typeface="Arial" panose="020B0604020202020204" pitchFamily="34" charset="0"/>
                <a:cs typeface="Arial" panose="020B0604020202020204" pitchFamily="34" charset="0"/>
              </a:rPr>
              <a:t>Recommendations for opportunities for higher standards for</a:t>
            </a:r>
          </a:p>
          <a:p>
            <a:pPr lvl="2">
              <a:lnSpc>
                <a:spcPct val="110000"/>
              </a:lnSpc>
              <a:buFont typeface="Wingdings" panose="02070309020205020404" pitchFamily="49" charset="0"/>
              <a:buChar char="§"/>
            </a:pPr>
            <a:r>
              <a:rPr lang="en-US" sz="3100" dirty="0">
                <a:latin typeface="Arial" panose="020B0604020202020204" pitchFamily="34" charset="0"/>
                <a:cs typeface="Arial" panose="020B0604020202020204" pitchFamily="34" charset="0"/>
              </a:rPr>
              <a:t>Added sugars, sodium, and each of meal component categories</a:t>
            </a:r>
          </a:p>
          <a:p>
            <a:pPr lvl="2">
              <a:lnSpc>
                <a:spcPct val="110000"/>
              </a:lnSpc>
              <a:buFont typeface="Wingdings" panose="02070309020205020404" pitchFamily="49" charset="0"/>
              <a:buChar char="§"/>
            </a:pPr>
            <a:r>
              <a:rPr lang="en-US" sz="3100" dirty="0">
                <a:latin typeface="Arial" panose="020B0604020202020204" pitchFamily="34" charset="0"/>
                <a:cs typeface="Arial" panose="020B0604020202020204" pitchFamily="34" charset="0"/>
              </a:rPr>
              <a:t>Implementation timelines</a:t>
            </a:r>
          </a:p>
          <a:p>
            <a:pPr lvl="2">
              <a:lnSpc>
                <a:spcPct val="110000"/>
              </a:lnSpc>
              <a:buFont typeface="Wingdings" panose="02070309020205020404" pitchFamily="49" charset="0"/>
              <a:buChar char="§"/>
            </a:pPr>
            <a:r>
              <a:rPr lang="en-US" sz="3100" dirty="0">
                <a:latin typeface="Arial" panose="020B0604020202020204" pitchFamily="34" charset="0"/>
                <a:cs typeface="Arial" panose="020B0604020202020204" pitchFamily="34" charset="0"/>
              </a:rPr>
              <a:t>Competitive Foods</a:t>
            </a:r>
          </a:p>
          <a:p>
            <a:pPr lvl="1"/>
            <a:endParaRPr lang="en-US" dirty="0">
              <a:cs typeface="Arial"/>
            </a:endParaRPr>
          </a:p>
          <a:p>
            <a:pPr lvl="1"/>
            <a:endParaRPr lang="en-US" dirty="0">
              <a:cs typeface="Arial"/>
            </a:endParaRPr>
          </a:p>
        </p:txBody>
      </p:sp>
    </p:spTree>
    <p:extLst>
      <p:ext uri="{BB962C8B-B14F-4D97-AF65-F5344CB8AC3E}">
        <p14:creationId xmlns:p14="http://schemas.microsoft.com/office/powerpoint/2010/main" val="1036170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1132-F711-B0F3-16A1-BDBE1159CCB0}"/>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SUN Bucks 2025</a:t>
            </a:r>
          </a:p>
        </p:txBody>
      </p:sp>
      <p:sp>
        <p:nvSpPr>
          <p:cNvPr id="3" name="Content Placeholder 2">
            <a:extLst>
              <a:ext uri="{FF2B5EF4-FFF2-40B4-BE49-F238E27FC236}">
                <a16:creationId xmlns:a16="http://schemas.microsoft.com/office/drawing/2014/main" id="{C50D7F14-83DC-AEBB-59C7-0035117D2B5F}"/>
              </a:ext>
            </a:extLst>
          </p:cNvPr>
          <p:cNvSpPr>
            <a:spLocks noGrp="1"/>
          </p:cNvSpPr>
          <p:nvPr>
            <p:ph sz="half" idx="1"/>
          </p:nvPr>
        </p:nvSpPr>
        <p:spPr>
          <a:xfrm>
            <a:off x="838200" y="1825625"/>
            <a:ext cx="7566212" cy="4682751"/>
          </a:xfrm>
        </p:spPr>
        <p:txBody>
          <a:bodyPr vert="horz" lIns="91440" tIns="45720" rIns="91440" bIns="45720" rtlCol="0" anchor="t">
            <a:normAutofit/>
          </a:bodyPr>
          <a:lstStyle/>
          <a:p>
            <a:pPr>
              <a:spcAft>
                <a:spcPts val="1800"/>
              </a:spcAft>
            </a:pPr>
            <a:r>
              <a:rPr lang="en-US" sz="2800" dirty="0">
                <a:solidFill>
                  <a:srgbClr val="2D4641"/>
                </a:solidFill>
                <a:latin typeface="Arial" panose="020B0604020202020204" pitchFamily="34" charset="0"/>
                <a:ea typeface="Verdana"/>
                <a:cs typeface="Arial" panose="020B0604020202020204" pitchFamily="34" charset="0"/>
              </a:rPr>
              <a:t>The Department of Social Services and the CDE continue to work with the USDA towards an approved Plan of Operations and Management (POM) for SUN Bucks 2025.</a:t>
            </a:r>
          </a:p>
          <a:p>
            <a:pPr>
              <a:spcAft>
                <a:spcPts val="1800"/>
              </a:spcAft>
            </a:pPr>
            <a:r>
              <a:rPr lang="en-US" sz="2800" dirty="0">
                <a:solidFill>
                  <a:srgbClr val="2D4641"/>
                </a:solidFill>
                <a:latin typeface="Arial" panose="020B0604020202020204" pitchFamily="34" charset="0"/>
                <a:ea typeface="Verdana"/>
                <a:cs typeface="Arial" panose="020B0604020202020204" pitchFamily="34" charset="0"/>
              </a:rPr>
              <a:t>California’s proposed POM includes funding for local educational agencies (LEA) to support workload associated with eligibility determinations and verification requirements specific to SUN Bucks.</a:t>
            </a:r>
          </a:p>
        </p:txBody>
      </p:sp>
      <p:pic>
        <p:nvPicPr>
          <p:cNvPr id="5" name="Content Placeholder 4" descr="Sun Bucks colorful logo with a sun surrounding a fork and a spoon&#10;&#10;">
            <a:extLst>
              <a:ext uri="{FF2B5EF4-FFF2-40B4-BE49-F238E27FC236}">
                <a16:creationId xmlns:a16="http://schemas.microsoft.com/office/drawing/2014/main" id="{DA96257D-98DA-3ADE-CAE0-DFC6DBC41D9A}"/>
              </a:ext>
            </a:extLst>
          </p:cNvPr>
          <p:cNvPicPr>
            <a:picLocks noGrp="1" noChangeAspect="1"/>
          </p:cNvPicPr>
          <p:nvPr>
            <p:ph sz="half" idx="13"/>
          </p:nvPr>
        </p:nvPicPr>
        <p:blipFill>
          <a:blip r:embed="rId3" cstate="screen">
            <a:extLst>
              <a:ext uri="{28A0092B-C50C-407E-A947-70E740481C1C}">
                <a14:useLocalDpi xmlns:a14="http://schemas.microsoft.com/office/drawing/2010/main" val="0"/>
              </a:ext>
            </a:extLst>
          </a:blip>
          <a:stretch>
            <a:fillRect/>
          </a:stretch>
        </p:blipFill>
        <p:spPr>
          <a:xfrm>
            <a:off x="8602603" y="2883647"/>
            <a:ext cx="2922816" cy="1546136"/>
          </a:xfrm>
        </p:spPr>
      </p:pic>
    </p:spTree>
    <p:extLst>
      <p:ext uri="{BB962C8B-B14F-4D97-AF65-F5344CB8AC3E}">
        <p14:creationId xmlns:p14="http://schemas.microsoft.com/office/powerpoint/2010/main" val="1305832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31746-338D-25D3-5C40-F81E0E966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9AC3F0-C4E7-0378-B3F3-30A4EEC05A58}"/>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SUN Bucks 2025 Eligibility</a:t>
            </a:r>
          </a:p>
        </p:txBody>
      </p:sp>
      <p:sp>
        <p:nvSpPr>
          <p:cNvPr id="3" name="Content Placeholder 2">
            <a:extLst>
              <a:ext uri="{FF2B5EF4-FFF2-40B4-BE49-F238E27FC236}">
                <a16:creationId xmlns:a16="http://schemas.microsoft.com/office/drawing/2014/main" id="{8CDB6B9F-2C46-9270-4475-DC1D289579ED}"/>
              </a:ext>
            </a:extLst>
          </p:cNvPr>
          <p:cNvSpPr>
            <a:spLocks noGrp="1"/>
          </p:cNvSpPr>
          <p:nvPr>
            <p:ph sz="half" idx="1"/>
          </p:nvPr>
        </p:nvSpPr>
        <p:spPr>
          <a:xfrm>
            <a:off x="838199" y="1825624"/>
            <a:ext cx="6893860" cy="4225551"/>
          </a:xfrm>
        </p:spPr>
        <p:txBody>
          <a:bodyPr vert="horz" lIns="91440" tIns="45720" rIns="91440" bIns="45720" rtlCol="0" anchor="t">
            <a:normAutofit/>
          </a:bodyPr>
          <a:lstStyle/>
          <a:p>
            <a:pPr marL="0" indent="0">
              <a:buNone/>
            </a:pPr>
            <a:endParaRPr lang="en-US" sz="1200" dirty="0">
              <a:solidFill>
                <a:srgbClr val="2D4641"/>
              </a:solidFill>
              <a:ea typeface="Verdana"/>
              <a:cs typeface="Arial"/>
            </a:endParaRPr>
          </a:p>
          <a:p>
            <a:pPr marL="0" indent="0">
              <a:spcBef>
                <a:spcPts val="1200"/>
              </a:spcBef>
              <a:spcAft>
                <a:spcPts val="1200"/>
              </a:spcAft>
              <a:buNone/>
            </a:pPr>
            <a:r>
              <a:rPr lang="en-US" dirty="0">
                <a:solidFill>
                  <a:srgbClr val="2D4641"/>
                </a:solidFill>
                <a:latin typeface="Arial" panose="020B0604020202020204" pitchFamily="34" charset="0"/>
                <a:ea typeface="Verdana"/>
                <a:cs typeface="Arial" panose="020B0604020202020204" pitchFamily="34" charset="0"/>
              </a:rPr>
              <a:t>Eligibility for 2025 SUN Bucks will be determined in the following ways:</a:t>
            </a:r>
            <a:endParaRPr lang="en-US" dirty="0">
              <a:latin typeface="Arial" panose="020B0604020202020204" pitchFamily="34" charset="0"/>
              <a:cs typeface="Arial" panose="020B0604020202020204" pitchFamily="34" charset="0"/>
            </a:endParaRPr>
          </a:p>
          <a:p>
            <a:pPr marL="971550" indent="-514350">
              <a:spcBef>
                <a:spcPts val="1200"/>
              </a:spcBef>
              <a:spcAft>
                <a:spcPts val="1200"/>
              </a:spcAft>
              <a:buAutoNum type="arabicPeriod"/>
            </a:pPr>
            <a:r>
              <a:rPr lang="en-US" sz="2800" dirty="0">
                <a:solidFill>
                  <a:srgbClr val="2D4641"/>
                </a:solidFill>
                <a:latin typeface="Arial" panose="020B0604020202020204" pitchFamily="34" charset="0"/>
                <a:ea typeface="Verdana"/>
                <a:cs typeface="Arial" panose="020B0604020202020204" pitchFamily="34" charset="0"/>
              </a:rPr>
              <a:t>Streamlined certification: </a:t>
            </a:r>
            <a:r>
              <a:rPr lang="en-US" sz="2800" b="1" dirty="0">
                <a:solidFill>
                  <a:srgbClr val="2D4641"/>
                </a:solidFill>
                <a:latin typeface="Arial" panose="020B0604020202020204" pitchFamily="34" charset="0"/>
                <a:ea typeface="Verdana"/>
                <a:cs typeface="Arial" panose="020B0604020202020204" pitchFamily="34" charset="0"/>
              </a:rPr>
              <a:t>no action required by families</a:t>
            </a:r>
          </a:p>
          <a:p>
            <a:pPr marL="971550" indent="-514350">
              <a:spcBef>
                <a:spcPts val="1200"/>
              </a:spcBef>
              <a:spcAft>
                <a:spcPts val="1200"/>
              </a:spcAft>
              <a:buAutoNum type="arabicPeriod"/>
            </a:pPr>
            <a:r>
              <a:rPr lang="en-US" sz="2800" dirty="0">
                <a:solidFill>
                  <a:srgbClr val="2D4641"/>
                </a:solidFill>
                <a:latin typeface="Arial" panose="020B0604020202020204" pitchFamily="34" charset="0"/>
                <a:ea typeface="Verdana"/>
                <a:cs typeface="Arial" panose="020B0604020202020204" pitchFamily="34" charset="0"/>
              </a:rPr>
              <a:t>Income Eligibility: </a:t>
            </a:r>
            <a:r>
              <a:rPr lang="en-US" sz="2800" b="1" dirty="0">
                <a:solidFill>
                  <a:srgbClr val="2D4641"/>
                </a:solidFill>
                <a:latin typeface="Arial" panose="020B0604020202020204" pitchFamily="34" charset="0"/>
                <a:ea typeface="Verdana"/>
                <a:cs typeface="Arial" panose="020B0604020202020204" pitchFamily="34" charset="0"/>
              </a:rPr>
              <a:t>action required</a:t>
            </a:r>
          </a:p>
          <a:p>
            <a:pPr marL="457200" lvl="1" indent="0">
              <a:buNone/>
            </a:pPr>
            <a:endParaRPr lang="en-US" sz="1900" dirty="0">
              <a:solidFill>
                <a:srgbClr val="2D4641"/>
              </a:solidFill>
              <a:latin typeface="+mn-lt"/>
              <a:ea typeface="Verdana"/>
              <a:cs typeface="Arial"/>
            </a:endParaRPr>
          </a:p>
        </p:txBody>
      </p:sp>
      <p:pic>
        <p:nvPicPr>
          <p:cNvPr id="12" name="Content Placeholder 11">
            <a:extLst>
              <a:ext uri="{FF2B5EF4-FFF2-40B4-BE49-F238E27FC236}">
                <a16:creationId xmlns:a16="http://schemas.microsoft.com/office/drawing/2014/main" id="{FA437E48-19FC-CE73-88D2-C567D7C6C604}"/>
              </a:ext>
              <a:ext uri="{C183D7F6-B498-43B3-948B-1728B52AA6E4}">
                <adec:decorative xmlns:adec="http://schemas.microsoft.com/office/drawing/2017/decorative" val="1"/>
              </a:ext>
            </a:extLst>
          </p:cNvPr>
          <p:cNvPicPr>
            <a:picLocks noGrp="1" noChangeAspect="1"/>
          </p:cNvPicPr>
          <p:nvPr>
            <p:ph sz="half" idx="13"/>
          </p:nvPr>
        </p:nvPicPr>
        <p:blipFill>
          <a:blip r:embed="rId3" cstate="screen">
            <a:extLst>
              <a:ext uri="{28A0092B-C50C-407E-A947-70E740481C1C}">
                <a14:useLocalDpi xmlns:a14="http://schemas.microsoft.com/office/drawing/2010/main" val="0"/>
              </a:ext>
            </a:extLst>
          </a:blip>
          <a:srcRect/>
          <a:stretch/>
        </p:blipFill>
        <p:spPr>
          <a:xfrm>
            <a:off x="8000999" y="2331290"/>
            <a:ext cx="3621741" cy="3454400"/>
          </a:xfrm>
        </p:spPr>
      </p:pic>
    </p:spTree>
    <p:extLst>
      <p:ext uri="{BB962C8B-B14F-4D97-AF65-F5344CB8AC3E}">
        <p14:creationId xmlns:p14="http://schemas.microsoft.com/office/powerpoint/2010/main" val="305240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5EB5-245C-AB34-E54E-5BE080A972D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Town Hall at a Glance</a:t>
            </a:r>
          </a:p>
        </p:txBody>
      </p:sp>
      <p:sp>
        <p:nvSpPr>
          <p:cNvPr id="4" name="Content Placeholder 3">
            <a:extLst>
              <a:ext uri="{FF2B5EF4-FFF2-40B4-BE49-F238E27FC236}">
                <a16:creationId xmlns:a16="http://schemas.microsoft.com/office/drawing/2014/main" id="{3BF9B83D-2787-5EE1-6D76-6B604A16E292}"/>
              </a:ext>
            </a:extLst>
          </p:cNvPr>
          <p:cNvSpPr>
            <a:spLocks noGrp="1"/>
          </p:cNvSpPr>
          <p:nvPr>
            <p:ph sz="half" idx="1"/>
          </p:nvPr>
        </p:nvSpPr>
        <p:spPr>
          <a:xfrm>
            <a:off x="1042878" y="1973579"/>
            <a:ext cx="7131957" cy="4055293"/>
          </a:xfrm>
        </p:spPr>
        <p:txBody>
          <a:bodyPr vert="horz" lIns="91440" tIns="45720" rIns="91440" bIns="45720" rtlCol="0" anchor="t">
            <a:normAutofit/>
          </a:bodyPr>
          <a:lstStyle/>
          <a:p>
            <a:pPr>
              <a:lnSpc>
                <a:spcPct val="100000"/>
              </a:lnSpc>
              <a:spcBef>
                <a:spcPts val="800"/>
              </a:spcBef>
              <a:spcAft>
                <a:spcPts val="800"/>
              </a:spcAft>
            </a:pPr>
            <a:r>
              <a:rPr lang="en-US" dirty="0">
                <a:latin typeface="Arial" panose="020B0604020202020204" pitchFamily="34" charset="0"/>
                <a:cs typeface="Arial" panose="020B0604020202020204" pitchFamily="34" charset="0"/>
              </a:rPr>
              <a:t>District Spotlight</a:t>
            </a:r>
          </a:p>
          <a:p>
            <a:pPr>
              <a:lnSpc>
                <a:spcPct val="100000"/>
              </a:lnSpc>
              <a:spcBef>
                <a:spcPts val="800"/>
              </a:spcBef>
              <a:spcAft>
                <a:spcPts val="800"/>
              </a:spcAft>
            </a:pPr>
            <a:r>
              <a:rPr lang="en-US" dirty="0">
                <a:latin typeface="Arial" panose="020B0604020202020204" pitchFamily="34" charset="0"/>
                <a:cs typeface="Arial" panose="020B0604020202020204" pitchFamily="34" charset="0"/>
              </a:rPr>
              <a:t>Federal &amp; State Updates</a:t>
            </a:r>
          </a:p>
          <a:p>
            <a:pPr>
              <a:lnSpc>
                <a:spcPct val="100000"/>
              </a:lnSpc>
              <a:spcBef>
                <a:spcPts val="800"/>
              </a:spcBef>
              <a:spcAft>
                <a:spcPts val="800"/>
              </a:spcAft>
            </a:pPr>
            <a:r>
              <a:rPr lang="en-US" dirty="0">
                <a:latin typeface="Arial" panose="020B0604020202020204" pitchFamily="34" charset="0"/>
                <a:cs typeface="Arial" panose="020B0604020202020204" pitchFamily="34" charset="0"/>
              </a:rPr>
              <a:t>Operational Reminders</a:t>
            </a:r>
          </a:p>
          <a:p>
            <a:pPr>
              <a:lnSpc>
                <a:spcPct val="100000"/>
              </a:lnSpc>
              <a:spcBef>
                <a:spcPts val="800"/>
              </a:spcBef>
              <a:spcAft>
                <a:spcPts val="800"/>
              </a:spcAft>
            </a:pPr>
            <a:r>
              <a:rPr lang="en-US" dirty="0">
                <a:latin typeface="Arial" panose="020B0604020202020204" pitchFamily="34" charset="0"/>
                <a:cs typeface="Arial" panose="020B0604020202020204" pitchFamily="34" charset="0"/>
              </a:rPr>
              <a:t>Resources &amp; Other Announcements</a:t>
            </a:r>
          </a:p>
          <a:p>
            <a:endParaRPr lang="en-US" dirty="0"/>
          </a:p>
        </p:txBody>
      </p:sp>
      <p:pic>
        <p:nvPicPr>
          <p:cNvPr id="3" name="Content Placeholder 2">
            <a:extLst>
              <a:ext uri="{FF2B5EF4-FFF2-40B4-BE49-F238E27FC236}">
                <a16:creationId xmlns:a16="http://schemas.microsoft.com/office/drawing/2014/main" id="{7C1473A5-5E06-9DBB-B036-6AB26E446CF9}"/>
              </a:ext>
              <a:ext uri="{C183D7F6-B498-43B3-948B-1728B52AA6E4}">
                <adec:decorative xmlns:adec="http://schemas.microsoft.com/office/drawing/2017/decorative" val="1"/>
              </a:ext>
            </a:extLst>
          </p:cNvPr>
          <p:cNvPicPr>
            <a:picLocks noGrp="1" noChangeAspect="1"/>
          </p:cNvPicPr>
          <p:nvPr>
            <p:ph sz="half" idx="13"/>
          </p:nvPr>
        </p:nvPicPr>
        <p:blipFill>
          <a:blip r:embed="rId3" cstate="screen">
            <a:extLst>
              <a:ext uri="{28A0092B-C50C-407E-A947-70E740481C1C}">
                <a14:useLocalDpi xmlns:a14="http://schemas.microsoft.com/office/drawing/2010/main" val="0"/>
              </a:ext>
            </a:extLst>
          </a:blip>
          <a:srcRect t="-23"/>
          <a:stretch/>
        </p:blipFill>
        <p:spPr>
          <a:xfrm>
            <a:off x="8067934" y="2095678"/>
            <a:ext cx="3442677" cy="2977290"/>
          </a:xfrm>
          <a:prstGeom prst="rect">
            <a:avLst/>
          </a:prstGeom>
          <a:ln>
            <a:noFill/>
          </a:ln>
          <a:effectLst>
            <a:softEdge rad="112500"/>
          </a:effectLst>
        </p:spPr>
      </p:pic>
    </p:spTree>
    <p:extLst>
      <p:ext uri="{BB962C8B-B14F-4D97-AF65-F5344CB8AC3E}">
        <p14:creationId xmlns:p14="http://schemas.microsoft.com/office/powerpoint/2010/main" val="1078680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157CB-78DD-9972-EE7D-31D8538205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8D2AC4-00CE-22E4-1395-46C15B087F25}"/>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SUN Bucks Streamlined Certification</a:t>
            </a:r>
          </a:p>
        </p:txBody>
      </p:sp>
      <p:sp>
        <p:nvSpPr>
          <p:cNvPr id="3" name="Content Placeholder 2">
            <a:extLst>
              <a:ext uri="{FF2B5EF4-FFF2-40B4-BE49-F238E27FC236}">
                <a16:creationId xmlns:a16="http://schemas.microsoft.com/office/drawing/2014/main" id="{ECF840AC-F609-18E7-EC24-935FA568D077}"/>
              </a:ext>
            </a:extLst>
          </p:cNvPr>
          <p:cNvSpPr>
            <a:spLocks noGrp="1"/>
          </p:cNvSpPr>
          <p:nvPr>
            <p:ph sz="half" idx="1"/>
          </p:nvPr>
        </p:nvSpPr>
        <p:spPr>
          <a:xfrm>
            <a:off x="838199" y="1825624"/>
            <a:ext cx="10392132" cy="4225551"/>
          </a:xfrm>
        </p:spPr>
        <p:txBody>
          <a:bodyPr vert="horz" lIns="91440" tIns="45720" rIns="91440" bIns="45720" rtlCol="0" anchor="t">
            <a:noAutofit/>
          </a:bodyPr>
          <a:lstStyle/>
          <a:p>
            <a:pPr>
              <a:buFont typeface="Arial" panose="02070309020205020404" pitchFamily="49" charset="0"/>
              <a:buChar char="•"/>
            </a:pPr>
            <a:r>
              <a:rPr lang="en-US" sz="2400" b="1" dirty="0">
                <a:solidFill>
                  <a:srgbClr val="2D4641"/>
                </a:solidFill>
                <a:latin typeface="Arial" panose="020B0604020202020204" pitchFamily="34" charset="0"/>
                <a:ea typeface="Verdana"/>
                <a:cs typeface="Arial" panose="020B0604020202020204" pitchFamily="34" charset="0"/>
              </a:rPr>
              <a:t>Streamlined certification through the California Statewide Automated Welfare System (CalSAWS): </a:t>
            </a:r>
            <a:r>
              <a:rPr lang="en-US" sz="2400" dirty="0">
                <a:solidFill>
                  <a:srgbClr val="2D4641"/>
                </a:solidFill>
                <a:latin typeface="Arial" panose="020B0604020202020204" pitchFamily="34" charset="0"/>
                <a:ea typeface="Verdana"/>
                <a:cs typeface="Arial" panose="020B0604020202020204" pitchFamily="34" charset="0"/>
              </a:rPr>
              <a:t>Age 6–18 and enrollment in CalFresh, CalWORKs, or Medi-Cal (at or under 185% of the Federal Poverty Level [FPL]).</a:t>
            </a:r>
            <a:endParaRPr lang="en-US" dirty="0">
              <a:latin typeface="Arial" panose="020B0604020202020204" pitchFamily="34" charset="0"/>
              <a:cs typeface="Arial" panose="020B0604020202020204" pitchFamily="34" charset="0"/>
            </a:endParaRPr>
          </a:p>
          <a:p>
            <a:pPr>
              <a:buFont typeface="Arial" panose="02070309020205020404" pitchFamily="49" charset="0"/>
              <a:buChar char="•"/>
            </a:pPr>
            <a:r>
              <a:rPr lang="en-US" sz="2400" b="1" dirty="0">
                <a:solidFill>
                  <a:srgbClr val="2D4641"/>
                </a:solidFill>
                <a:latin typeface="Arial" panose="020B0604020202020204" pitchFamily="34" charset="0"/>
                <a:ea typeface="Verdana"/>
                <a:cs typeface="Arial" panose="020B0604020202020204" pitchFamily="34" charset="0"/>
              </a:rPr>
              <a:t>Direct Certification or Categorical Eligibility through the California Longitudinal Pupil Achievement Data System (CALPADS): </a:t>
            </a:r>
            <a:r>
              <a:rPr lang="en-US" sz="2400" dirty="0">
                <a:solidFill>
                  <a:srgbClr val="2D4641"/>
                </a:solidFill>
                <a:latin typeface="Arial" panose="020B0604020202020204" pitchFamily="34" charset="0"/>
                <a:ea typeface="Verdana"/>
                <a:cs typeface="Arial" panose="020B0604020202020204" pitchFamily="34" charset="0"/>
              </a:rPr>
              <a:t>Age 0–22, enrollment in a school participating in the National School Lunch Program (NSLP)/School Breakfast Program (SBP) Applications, </a:t>
            </a:r>
            <a:r>
              <a:rPr lang="en-US" sz="2400" b="1" dirty="0">
                <a:solidFill>
                  <a:srgbClr val="2D4641"/>
                </a:solidFill>
                <a:latin typeface="Arial" panose="020B0604020202020204" pitchFamily="34" charset="0"/>
                <a:ea typeface="Verdana"/>
                <a:cs typeface="Arial" panose="020B0604020202020204" pitchFamily="34" charset="0"/>
              </a:rPr>
              <a:t>and</a:t>
            </a:r>
            <a:r>
              <a:rPr lang="en-US" sz="2400" dirty="0">
                <a:solidFill>
                  <a:srgbClr val="2D4641"/>
                </a:solidFill>
                <a:latin typeface="Arial" panose="020B0604020202020204" pitchFamily="34" charset="0"/>
                <a:ea typeface="Verdana"/>
                <a:cs typeface="Arial" panose="020B0604020202020204" pitchFamily="34" charset="0"/>
              </a:rPr>
              <a:t> participating CalFresh, CalWORKs, or Medi-Cal (at or under 185% of the FPL) or designation as homeless, migrant, foster, or runaway. </a:t>
            </a:r>
          </a:p>
          <a:p>
            <a:pPr marL="0" indent="0" algn="ctr">
              <a:buNone/>
            </a:pPr>
            <a:r>
              <a:rPr lang="en-US" b="1" dirty="0">
                <a:solidFill>
                  <a:srgbClr val="2D4641"/>
                </a:solidFill>
                <a:latin typeface="Arial" panose="020B0604020202020204" pitchFamily="34" charset="0"/>
                <a:ea typeface="Verdana"/>
                <a:cs typeface="Arial" panose="020B0604020202020204" pitchFamily="34" charset="0"/>
              </a:rPr>
              <a:t>No action required</a:t>
            </a:r>
          </a:p>
          <a:p>
            <a:pPr marL="457200" lvl="1" indent="0">
              <a:buNone/>
            </a:pPr>
            <a:endParaRPr lang="en-US" sz="1900" dirty="0">
              <a:solidFill>
                <a:srgbClr val="2D4641"/>
              </a:solidFill>
              <a:latin typeface="+mn-lt"/>
              <a:ea typeface="Verdana"/>
              <a:cs typeface="Arial"/>
            </a:endParaRPr>
          </a:p>
        </p:txBody>
      </p:sp>
    </p:spTree>
    <p:extLst>
      <p:ext uri="{BB962C8B-B14F-4D97-AF65-F5344CB8AC3E}">
        <p14:creationId xmlns:p14="http://schemas.microsoft.com/office/powerpoint/2010/main" val="613345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0896C-BD29-6956-E2C4-535550FE9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D194E-176E-960E-7382-6530341CC4CE}"/>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SUN Bucks Income Eligibility</a:t>
            </a:r>
          </a:p>
        </p:txBody>
      </p:sp>
      <p:sp>
        <p:nvSpPr>
          <p:cNvPr id="3" name="Content Placeholder 2">
            <a:extLst>
              <a:ext uri="{FF2B5EF4-FFF2-40B4-BE49-F238E27FC236}">
                <a16:creationId xmlns:a16="http://schemas.microsoft.com/office/drawing/2014/main" id="{D6EC72C3-2A93-4D74-DC83-9E77EE5274B5}"/>
              </a:ext>
            </a:extLst>
          </p:cNvPr>
          <p:cNvSpPr>
            <a:spLocks noGrp="1"/>
          </p:cNvSpPr>
          <p:nvPr>
            <p:ph idx="1"/>
          </p:nvPr>
        </p:nvSpPr>
        <p:spPr>
          <a:xfrm>
            <a:off x="843335" y="1429135"/>
            <a:ext cx="10831901" cy="5027456"/>
          </a:xfrm>
        </p:spPr>
        <p:txBody>
          <a:bodyPr vert="horz" lIns="91440" tIns="45720" rIns="91440" bIns="45720" rtlCol="0" anchor="t">
            <a:normAutofit/>
          </a:bodyPr>
          <a:lstStyle/>
          <a:p>
            <a:pPr>
              <a:buFont typeface="Arial" panose="02070309020205020404" pitchFamily="49" charset="0"/>
              <a:buChar char="•"/>
            </a:pPr>
            <a:endParaRPr lang="en-US" sz="1200" b="1" dirty="0">
              <a:solidFill>
                <a:srgbClr val="2D4641"/>
              </a:solidFill>
              <a:latin typeface="+mn-lt"/>
              <a:ea typeface="Verdana"/>
              <a:cs typeface="Arial"/>
            </a:endParaRPr>
          </a:p>
          <a:p>
            <a:r>
              <a:rPr lang="en-US" sz="2800" b="1" dirty="0">
                <a:solidFill>
                  <a:srgbClr val="2D4641"/>
                </a:solidFill>
                <a:latin typeface="Arial" panose="020B0604020202020204" pitchFamily="34" charset="0"/>
                <a:ea typeface="Verdana"/>
                <a:cs typeface="Arial" panose="020B0604020202020204" pitchFamily="34" charset="0"/>
              </a:rPr>
              <a:t>Approved NSLP Applications: </a:t>
            </a:r>
            <a:r>
              <a:rPr lang="en-US" sz="2800" dirty="0">
                <a:solidFill>
                  <a:srgbClr val="2D4641"/>
                </a:solidFill>
                <a:latin typeface="Arial" panose="020B0604020202020204" pitchFamily="34" charset="0"/>
                <a:ea typeface="Verdana"/>
                <a:cs typeface="Arial" panose="020B0604020202020204" pitchFamily="34" charset="0"/>
              </a:rPr>
              <a:t>Standard Counting and Claiming sites and Provision 2 [base year] sites in their base year </a:t>
            </a:r>
            <a:r>
              <a:rPr lang="en-US" sz="2800" b="1" dirty="0">
                <a:solidFill>
                  <a:srgbClr val="2D4641"/>
                </a:solidFill>
                <a:latin typeface="Arial" panose="020B0604020202020204" pitchFamily="34" charset="0"/>
                <a:ea typeface="Verdana"/>
                <a:cs typeface="Arial" panose="020B0604020202020204" pitchFamily="34" charset="0"/>
              </a:rPr>
              <a:t>or</a:t>
            </a:r>
            <a:endParaRPr lang="en-US" sz="2800" dirty="0">
              <a:latin typeface="Arial" panose="020B0604020202020204" pitchFamily="34" charset="0"/>
              <a:cs typeface="Arial" panose="020B0604020202020204" pitchFamily="34" charset="0"/>
            </a:endParaRPr>
          </a:p>
          <a:p>
            <a:r>
              <a:rPr lang="en-US" sz="2800" b="1" dirty="0">
                <a:solidFill>
                  <a:srgbClr val="2D4641"/>
                </a:solidFill>
                <a:latin typeface="Arial" panose="020B0604020202020204" pitchFamily="34" charset="0"/>
                <a:ea typeface="Verdana"/>
                <a:cs typeface="Arial" panose="020B0604020202020204" pitchFamily="34" charset="0"/>
              </a:rPr>
              <a:t>Approved Universal Benefits Applications (UBA): </a:t>
            </a:r>
            <a:r>
              <a:rPr lang="en-US" sz="2800" dirty="0">
                <a:solidFill>
                  <a:srgbClr val="2D4641"/>
                </a:solidFill>
                <a:latin typeface="Arial" panose="020B0604020202020204" pitchFamily="34" charset="0"/>
                <a:ea typeface="Verdana"/>
                <a:cs typeface="Arial" panose="020B0604020202020204" pitchFamily="34" charset="0"/>
              </a:rPr>
              <a:t>Community Eligibility Program (CEP) and Provision 2 (non-base year)</a:t>
            </a:r>
          </a:p>
          <a:p>
            <a:pPr lvl="1"/>
            <a:r>
              <a:rPr lang="en-US" sz="2400" dirty="0">
                <a:solidFill>
                  <a:srgbClr val="2D4641"/>
                </a:solidFill>
                <a:latin typeface="Arial" panose="020B0604020202020204" pitchFamily="34" charset="0"/>
                <a:ea typeface="Verdana"/>
                <a:cs typeface="Arial" panose="020B0604020202020204" pitchFamily="34" charset="0"/>
              </a:rPr>
              <a:t>Applications must be submitted by September 1, 2025 to be eligible for SUN Bucks 2025</a:t>
            </a:r>
          </a:p>
          <a:p>
            <a:pPr marL="457200" lvl="1" indent="0" algn="ctr">
              <a:spcBef>
                <a:spcPts val="0"/>
              </a:spcBef>
              <a:spcAft>
                <a:spcPts val="0"/>
              </a:spcAft>
              <a:buNone/>
            </a:pPr>
            <a:r>
              <a:rPr lang="en-US" sz="2400" b="1" dirty="0">
                <a:solidFill>
                  <a:srgbClr val="2D4641"/>
                </a:solidFill>
                <a:latin typeface="Arial" panose="020B0604020202020204" pitchFamily="34" charset="0"/>
                <a:ea typeface="Verdana"/>
                <a:cs typeface="Arial" panose="020B0604020202020204" pitchFamily="34" charset="0"/>
              </a:rPr>
              <a:t>Alternative Income Forms (AIF) </a:t>
            </a:r>
            <a:r>
              <a:rPr lang="en-US" sz="2400" b="1" i="1" dirty="0">
                <a:solidFill>
                  <a:srgbClr val="2D4641"/>
                </a:solidFill>
                <a:latin typeface="Arial" panose="020B0604020202020204" pitchFamily="34" charset="0"/>
                <a:ea typeface="Verdana"/>
                <a:cs typeface="Arial" panose="020B0604020202020204" pitchFamily="34" charset="0"/>
              </a:rPr>
              <a:t>cannot </a:t>
            </a:r>
            <a:r>
              <a:rPr lang="en-US" sz="2400" b="1" dirty="0">
                <a:solidFill>
                  <a:srgbClr val="2D4641"/>
                </a:solidFill>
                <a:latin typeface="Arial" panose="020B0604020202020204" pitchFamily="34" charset="0"/>
                <a:ea typeface="Verdana"/>
                <a:cs typeface="Arial" panose="020B0604020202020204" pitchFamily="34" charset="0"/>
              </a:rPr>
              <a:t>be used to </a:t>
            </a:r>
            <a:endParaRPr lang="en-US" sz="2400" b="1" u="sng" dirty="0">
              <a:solidFill>
                <a:srgbClr val="2D4641"/>
              </a:solidFill>
              <a:latin typeface="Arial" panose="020B0604020202020204" pitchFamily="34" charset="0"/>
              <a:ea typeface="Verdana"/>
              <a:cs typeface="Arial" panose="020B0604020202020204" pitchFamily="34" charset="0"/>
            </a:endParaRPr>
          </a:p>
          <a:p>
            <a:pPr marL="457200" lvl="1" indent="0" algn="ctr">
              <a:spcBef>
                <a:spcPts val="0"/>
              </a:spcBef>
              <a:spcAft>
                <a:spcPts val="0"/>
              </a:spcAft>
              <a:buNone/>
            </a:pPr>
            <a:r>
              <a:rPr lang="en-US" sz="2400" b="1" dirty="0">
                <a:solidFill>
                  <a:srgbClr val="2D4641"/>
                </a:solidFill>
                <a:latin typeface="Arial" panose="020B0604020202020204" pitchFamily="34" charset="0"/>
                <a:ea typeface="Verdana"/>
                <a:cs typeface="Arial" panose="020B0604020202020204" pitchFamily="34" charset="0"/>
              </a:rPr>
              <a:t>determine eligibility for 2025 SUN Bucks</a:t>
            </a:r>
            <a:endParaRPr lang="en-US" sz="2400" b="1" u="sng" dirty="0">
              <a:solidFill>
                <a:srgbClr val="2D4641"/>
              </a:solidFill>
              <a:latin typeface="Arial" panose="020B0604020202020204" pitchFamily="34" charset="0"/>
              <a:ea typeface="Verdana"/>
              <a:cs typeface="Arial" panose="020B0604020202020204" pitchFamily="34" charset="0"/>
            </a:endParaRPr>
          </a:p>
        </p:txBody>
      </p:sp>
    </p:spTree>
    <p:extLst>
      <p:ext uri="{BB962C8B-B14F-4D97-AF65-F5344CB8AC3E}">
        <p14:creationId xmlns:p14="http://schemas.microsoft.com/office/powerpoint/2010/main" val="3185987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DADD3-7803-4131-8B06-5299152EA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3609B-8229-C81A-C347-606D2187FCCC}"/>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Sun Bucks Universal Benefits Application</a:t>
            </a:r>
          </a:p>
        </p:txBody>
      </p:sp>
      <p:sp>
        <p:nvSpPr>
          <p:cNvPr id="3" name="Content Placeholder 2">
            <a:extLst>
              <a:ext uri="{FF2B5EF4-FFF2-40B4-BE49-F238E27FC236}">
                <a16:creationId xmlns:a16="http://schemas.microsoft.com/office/drawing/2014/main" id="{45670269-34E0-A3FA-E9DC-61267D349F2C}"/>
              </a:ext>
            </a:extLst>
          </p:cNvPr>
          <p:cNvSpPr>
            <a:spLocks noGrp="1"/>
          </p:cNvSpPr>
          <p:nvPr>
            <p:ph idx="1"/>
          </p:nvPr>
        </p:nvSpPr>
        <p:spPr>
          <a:xfrm>
            <a:off x="831927" y="1549844"/>
            <a:ext cx="10529977" cy="4783041"/>
          </a:xfrm>
        </p:spPr>
        <p:txBody>
          <a:bodyPr vert="horz" lIns="91440" tIns="45720" rIns="91440" bIns="45720" rtlCol="0" anchor="t">
            <a:normAutofit/>
          </a:bodyPr>
          <a:lstStyle/>
          <a:p>
            <a:endParaRPr lang="en-US" sz="1200" dirty="0">
              <a:solidFill>
                <a:srgbClr val="2D4641"/>
              </a:solidFill>
              <a:ea typeface="Verdana"/>
              <a:cs typeface="Arial"/>
            </a:endParaRPr>
          </a:p>
          <a:p>
            <a:r>
              <a:rPr lang="en-US" sz="2800" dirty="0">
                <a:solidFill>
                  <a:srgbClr val="2D4641"/>
                </a:solidFill>
                <a:latin typeface="Arial" panose="020B0604020202020204" pitchFamily="34" charset="0"/>
                <a:ea typeface="Verdana"/>
                <a:cs typeface="Arial" panose="020B0604020202020204" pitchFamily="34" charset="0"/>
              </a:rPr>
              <a:t>The UBA template was released to LEAs on Thursday, March 6, 2025.  </a:t>
            </a:r>
            <a:endParaRPr lang="en-US" sz="2800" dirty="0">
              <a:solidFill>
                <a:srgbClr val="2D4641"/>
              </a:solidFill>
              <a:latin typeface="Arial" panose="020B0604020202020204" pitchFamily="34" charset="0"/>
              <a:cs typeface="Arial" panose="020B0604020202020204" pitchFamily="34" charset="0"/>
            </a:endParaRPr>
          </a:p>
          <a:p>
            <a:r>
              <a:rPr lang="en-US" sz="2800" b="1" dirty="0">
                <a:solidFill>
                  <a:srgbClr val="2D4641"/>
                </a:solidFill>
                <a:latin typeface="Arial" panose="020B0604020202020204" pitchFamily="34" charset="0"/>
                <a:ea typeface="Verdana"/>
                <a:cs typeface="Arial" panose="020B0604020202020204" pitchFamily="34" charset="0"/>
              </a:rPr>
              <a:t>Action: </a:t>
            </a:r>
            <a:r>
              <a:rPr lang="en-US" sz="2800" dirty="0">
                <a:solidFill>
                  <a:srgbClr val="2D4641"/>
                </a:solidFill>
                <a:latin typeface="Arial" panose="020B0604020202020204" pitchFamily="34" charset="0"/>
                <a:ea typeface="Verdana"/>
                <a:cs typeface="Arial" panose="020B0604020202020204" pitchFamily="34" charset="0"/>
              </a:rPr>
              <a:t>Schools operating CEP or Provision 2 in non-base years will need to make UBAs available for families to apply for SUN Bucks benefits for summer 2025.</a:t>
            </a:r>
          </a:p>
          <a:p>
            <a:pPr>
              <a:spcAft>
                <a:spcPts val="1200"/>
              </a:spcAft>
            </a:pPr>
            <a:r>
              <a:rPr lang="en-US" sz="2800" b="1" dirty="0">
                <a:solidFill>
                  <a:srgbClr val="2D4641"/>
                </a:solidFill>
                <a:latin typeface="Arial" panose="020B0604020202020204" pitchFamily="34" charset="0"/>
                <a:ea typeface="Verdana"/>
                <a:cs typeface="Arial" panose="020B0604020202020204" pitchFamily="34" charset="0"/>
              </a:rPr>
              <a:t>Deadline: </a:t>
            </a:r>
            <a:r>
              <a:rPr lang="en-US" sz="2800" dirty="0">
                <a:solidFill>
                  <a:srgbClr val="2D4641"/>
                </a:solidFill>
                <a:latin typeface="Arial" panose="020B0604020202020204" pitchFamily="34" charset="0"/>
                <a:ea typeface="Verdana"/>
                <a:cs typeface="Arial" panose="020B0604020202020204" pitchFamily="34" charset="0"/>
              </a:rPr>
              <a:t>Applications must be submitted by families by </a:t>
            </a:r>
            <a:r>
              <a:rPr lang="en-US" sz="2800" b="1" dirty="0">
                <a:solidFill>
                  <a:srgbClr val="2D4641"/>
                </a:solidFill>
                <a:latin typeface="Arial" panose="020B0604020202020204" pitchFamily="34" charset="0"/>
                <a:ea typeface="Verdana"/>
                <a:cs typeface="Arial" panose="020B0604020202020204" pitchFamily="34" charset="0"/>
              </a:rPr>
              <a:t>Monday,</a:t>
            </a:r>
            <a:r>
              <a:rPr lang="en-US" sz="2800" dirty="0">
                <a:solidFill>
                  <a:srgbClr val="2D4641"/>
                </a:solidFill>
                <a:latin typeface="Arial" panose="020B0604020202020204" pitchFamily="34" charset="0"/>
                <a:ea typeface="Verdana"/>
                <a:cs typeface="Arial" panose="020B0604020202020204" pitchFamily="34" charset="0"/>
              </a:rPr>
              <a:t> </a:t>
            </a:r>
            <a:r>
              <a:rPr lang="en-US" sz="2800" b="1" dirty="0">
                <a:solidFill>
                  <a:srgbClr val="2D4641"/>
                </a:solidFill>
                <a:latin typeface="Arial" panose="020B0604020202020204" pitchFamily="34" charset="0"/>
                <a:ea typeface="Verdana"/>
                <a:cs typeface="Arial" panose="020B0604020202020204" pitchFamily="34" charset="0"/>
              </a:rPr>
              <a:t>Sept 1, 2025, </a:t>
            </a:r>
            <a:r>
              <a:rPr lang="en-US" sz="2800" dirty="0">
                <a:solidFill>
                  <a:srgbClr val="2D4641"/>
                </a:solidFill>
                <a:latin typeface="Arial" panose="020B0604020202020204" pitchFamily="34" charset="0"/>
                <a:ea typeface="Verdana"/>
                <a:cs typeface="Arial" panose="020B0604020202020204" pitchFamily="34" charset="0"/>
              </a:rPr>
              <a:t>to receive a SUN Bucks benefits for summer 2025.</a:t>
            </a:r>
          </a:p>
        </p:txBody>
      </p:sp>
    </p:spTree>
    <p:extLst>
      <p:ext uri="{BB962C8B-B14F-4D97-AF65-F5344CB8AC3E}">
        <p14:creationId xmlns:p14="http://schemas.microsoft.com/office/powerpoint/2010/main" val="142193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9DECB-1FD8-1FF8-A132-93E0005AC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F05EB3-293F-2355-D613-CAF9466E3201}"/>
              </a:ext>
            </a:extLst>
          </p:cNvPr>
          <p:cNvSpPr>
            <a:spLocks noGrp="1"/>
          </p:cNvSpPr>
          <p:nvPr>
            <p:ph type="title"/>
          </p:nvPr>
        </p:nvSpPr>
        <p:spPr>
          <a:xfrm>
            <a:off x="823823" y="700177"/>
            <a:ext cx="11373312" cy="1019354"/>
          </a:xfrm>
        </p:spPr>
        <p:txBody>
          <a:bodyPr>
            <a:noAutofit/>
          </a:bodyPr>
          <a:lstStyle/>
          <a:p>
            <a:r>
              <a:rPr lang="en-US" sz="4000" dirty="0">
                <a:latin typeface="Arial" panose="020B0604020202020204" pitchFamily="34" charset="0"/>
                <a:cs typeface="Arial" panose="020B0604020202020204" pitchFamily="34" charset="0"/>
              </a:rPr>
              <a:t>Sun Bucks Universal Benefits Application: Frequently Asked Questions (FAQ) (1)</a:t>
            </a:r>
          </a:p>
        </p:txBody>
      </p:sp>
      <p:sp>
        <p:nvSpPr>
          <p:cNvPr id="3" name="Content Placeholder 2">
            <a:extLst>
              <a:ext uri="{FF2B5EF4-FFF2-40B4-BE49-F238E27FC236}">
                <a16:creationId xmlns:a16="http://schemas.microsoft.com/office/drawing/2014/main" id="{11AC22C1-E67A-3144-680F-43B11752903F}"/>
              </a:ext>
            </a:extLst>
          </p:cNvPr>
          <p:cNvSpPr>
            <a:spLocks noGrp="1"/>
          </p:cNvSpPr>
          <p:nvPr>
            <p:ph idx="1"/>
          </p:nvPr>
        </p:nvSpPr>
        <p:spPr>
          <a:xfrm>
            <a:off x="843334" y="1843854"/>
            <a:ext cx="10577141" cy="4507759"/>
          </a:xfrm>
        </p:spPr>
        <p:txBody>
          <a:bodyPr vert="horz" lIns="91440" tIns="45720" rIns="91440" bIns="45720" rtlCol="0" anchor="t">
            <a:noAutofit/>
          </a:bodyPr>
          <a:lstStyle/>
          <a:p>
            <a:pPr marL="0" indent="0">
              <a:buNone/>
            </a:pPr>
            <a:r>
              <a:rPr lang="en-US" sz="2400" b="1" dirty="0">
                <a:solidFill>
                  <a:srgbClr val="2D4641"/>
                </a:solidFill>
                <a:latin typeface="Arial" panose="020B0604020202020204" pitchFamily="34" charset="0"/>
                <a:ea typeface="Verdana"/>
                <a:cs typeface="Arial" panose="020B0604020202020204" pitchFamily="34" charset="0"/>
              </a:rPr>
              <a:t>Q: Who at the LEA should process the applications?</a:t>
            </a:r>
            <a:br>
              <a:rPr lang="en-US" sz="2400" dirty="0">
                <a:latin typeface="Arial" panose="020B0604020202020204" pitchFamily="34" charset="0"/>
                <a:ea typeface="Verdana"/>
                <a:cs typeface="Arial" panose="020B0604020202020204" pitchFamily="34" charset="0"/>
              </a:rPr>
            </a:br>
            <a:r>
              <a:rPr lang="en-US" sz="2400" b="1" dirty="0">
                <a:solidFill>
                  <a:srgbClr val="2D4641"/>
                </a:solidFill>
                <a:latin typeface="Arial" panose="020B0604020202020204" pitchFamily="34" charset="0"/>
                <a:ea typeface="Verdana"/>
                <a:cs typeface="Arial" panose="020B0604020202020204" pitchFamily="34" charset="0"/>
              </a:rPr>
              <a:t>A: </a:t>
            </a:r>
            <a:r>
              <a:rPr lang="en-US" sz="2400" dirty="0">
                <a:solidFill>
                  <a:srgbClr val="2D4641"/>
                </a:solidFill>
                <a:latin typeface="Arial" panose="020B0604020202020204" pitchFamily="34" charset="0"/>
                <a:ea typeface="Verdana"/>
                <a:cs typeface="Arial" panose="020B0604020202020204" pitchFamily="34" charset="0"/>
              </a:rPr>
              <a:t>LEAs can determine who is responsible for collecting and processing UBAs. </a:t>
            </a:r>
          </a:p>
          <a:p>
            <a:pPr marL="0" indent="0">
              <a:buNone/>
            </a:pPr>
            <a:r>
              <a:rPr lang="en-US" sz="2400" b="1" dirty="0">
                <a:solidFill>
                  <a:srgbClr val="2D4641"/>
                </a:solidFill>
                <a:latin typeface="Arial" panose="020B0604020202020204" pitchFamily="34" charset="0"/>
                <a:ea typeface="Verdana"/>
                <a:cs typeface="Arial" panose="020B0604020202020204" pitchFamily="34" charset="0"/>
              </a:rPr>
              <a:t>Q: Will the UBA template be available in other languages?</a:t>
            </a:r>
            <a:br>
              <a:rPr lang="en-US" sz="2400" dirty="0">
                <a:latin typeface="Arial" panose="020B0604020202020204" pitchFamily="34" charset="0"/>
                <a:ea typeface="Verdana"/>
                <a:cs typeface="Arial" panose="020B0604020202020204" pitchFamily="34" charset="0"/>
              </a:rPr>
            </a:br>
            <a:r>
              <a:rPr lang="en-US" sz="2400" b="1" dirty="0">
                <a:solidFill>
                  <a:srgbClr val="2D4641"/>
                </a:solidFill>
                <a:latin typeface="Arial" panose="020B0604020202020204" pitchFamily="34" charset="0"/>
                <a:ea typeface="Verdana"/>
                <a:cs typeface="Arial" panose="020B0604020202020204" pitchFamily="34" charset="0"/>
              </a:rPr>
              <a:t>A:</a:t>
            </a:r>
            <a:r>
              <a:rPr lang="en-US" sz="2400" dirty="0">
                <a:solidFill>
                  <a:srgbClr val="2D4641"/>
                </a:solidFill>
                <a:latin typeface="Arial" panose="020B0604020202020204" pitchFamily="34" charset="0"/>
                <a:ea typeface="Verdana"/>
                <a:cs typeface="Arial" panose="020B0604020202020204" pitchFamily="34" charset="0"/>
              </a:rPr>
              <a:t> Yes, the CDE is working to translate the UBA template into other threshold languages. </a:t>
            </a:r>
          </a:p>
          <a:p>
            <a:pPr marL="0" indent="0">
              <a:buNone/>
            </a:pPr>
            <a:r>
              <a:rPr lang="en-US" sz="2400" dirty="0">
                <a:solidFill>
                  <a:srgbClr val="2D4641"/>
                </a:solidFill>
                <a:latin typeface="Arial" panose="020B0604020202020204" pitchFamily="34" charset="0"/>
                <a:ea typeface="Verdana"/>
                <a:cs typeface="Arial" panose="020B0604020202020204" pitchFamily="34" charset="0"/>
              </a:rPr>
              <a:t>The languages will include Spanish, Arabic, Armenian (Eastern and Western), Chinese (Traditional and Simplified), Farsi (Persian), Hindi, Hmong, Japanese, Khmer (Cambodian), Korean, Lao, Portuguese (Brazilian and Continental), Punjabi (Indian), Russian, Samoan, Tagalog, Ukrainian, Urdu, and Vietnamese.</a:t>
            </a:r>
            <a:endParaRPr lang="en-US" dirty="0">
              <a:latin typeface="Arial" panose="020B0604020202020204" pitchFamily="34" charset="0"/>
              <a:cs typeface="Arial" panose="020B0604020202020204" pitchFamily="34" charset="0"/>
            </a:endParaRPr>
          </a:p>
          <a:p>
            <a:pPr marL="0" indent="0">
              <a:buNone/>
            </a:pPr>
            <a:endParaRPr lang="en-US" sz="2400" dirty="0">
              <a:solidFill>
                <a:srgbClr val="2D4641"/>
              </a:solidFill>
              <a:latin typeface="Arial"/>
              <a:ea typeface="Verdana"/>
              <a:cs typeface="Arial"/>
            </a:endParaRPr>
          </a:p>
          <a:p>
            <a:pPr marL="0" indent="0">
              <a:buNone/>
            </a:pPr>
            <a:br>
              <a:rPr lang="en-US" sz="2400" b="1" dirty="0">
                <a:ea typeface="Verdana"/>
                <a:cs typeface="Arial"/>
              </a:rPr>
            </a:br>
            <a:endParaRPr lang="en-US" sz="2400" b="1" dirty="0">
              <a:solidFill>
                <a:srgbClr val="2D4641"/>
              </a:solidFill>
              <a:latin typeface="Arial"/>
              <a:ea typeface="Verdana"/>
              <a:cs typeface="Arial"/>
            </a:endParaRPr>
          </a:p>
          <a:p>
            <a:pPr marL="0" indent="0">
              <a:buFont typeface="Arial" panose="020B0604020202020204" pitchFamily="34" charset="0"/>
              <a:buNone/>
            </a:pPr>
            <a:endParaRPr lang="en-US" sz="2400" i="1" dirty="0">
              <a:solidFill>
                <a:srgbClr val="FF0000"/>
              </a:solidFill>
              <a:latin typeface="Arial"/>
              <a:ea typeface="Verdana"/>
              <a:cs typeface="Arial"/>
            </a:endParaRPr>
          </a:p>
          <a:p>
            <a:pPr marL="0" indent="0">
              <a:buFont typeface="Arial" panose="020B0604020202020204" pitchFamily="34" charset="0"/>
              <a:buNone/>
            </a:pPr>
            <a:endParaRPr lang="en-US" sz="1600" dirty="0">
              <a:solidFill>
                <a:srgbClr val="FF0000"/>
              </a:solidFill>
              <a:latin typeface="Arial"/>
              <a:ea typeface="Verdana"/>
              <a:cs typeface="Arial"/>
            </a:endParaRPr>
          </a:p>
          <a:p>
            <a:pPr marL="457200" lvl="1" indent="0">
              <a:buNone/>
            </a:pPr>
            <a:endParaRPr lang="en-US" sz="2000" dirty="0">
              <a:solidFill>
                <a:srgbClr val="FF0000"/>
              </a:solidFill>
              <a:latin typeface="Arial"/>
              <a:ea typeface="Verdana"/>
              <a:cs typeface="Arial"/>
            </a:endParaRPr>
          </a:p>
        </p:txBody>
      </p:sp>
    </p:spTree>
    <p:extLst>
      <p:ext uri="{BB962C8B-B14F-4D97-AF65-F5344CB8AC3E}">
        <p14:creationId xmlns:p14="http://schemas.microsoft.com/office/powerpoint/2010/main" val="2588870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91924-375D-25A0-9003-700110B6BB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A8707F-2106-C969-B13A-C523FFC452D6}"/>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Sun Bucks Universal Benefits Application – FAQs (2)</a:t>
            </a:r>
          </a:p>
        </p:txBody>
      </p:sp>
      <p:sp>
        <p:nvSpPr>
          <p:cNvPr id="3" name="Content Placeholder 2">
            <a:extLst>
              <a:ext uri="{FF2B5EF4-FFF2-40B4-BE49-F238E27FC236}">
                <a16:creationId xmlns:a16="http://schemas.microsoft.com/office/drawing/2014/main" id="{B895FAD1-8872-4431-76CB-4586C2CADF8A}"/>
              </a:ext>
            </a:extLst>
          </p:cNvPr>
          <p:cNvSpPr>
            <a:spLocks noGrp="1"/>
          </p:cNvSpPr>
          <p:nvPr>
            <p:ph idx="1"/>
          </p:nvPr>
        </p:nvSpPr>
        <p:spPr>
          <a:xfrm>
            <a:off x="806518" y="1959686"/>
            <a:ext cx="10937808" cy="4895216"/>
          </a:xfrm>
        </p:spPr>
        <p:txBody>
          <a:bodyPr vert="horz" lIns="91440" tIns="45720" rIns="91440" bIns="45720" rtlCol="0" anchor="t">
            <a:noAutofit/>
          </a:bodyPr>
          <a:lstStyle/>
          <a:p>
            <a:pPr marL="0" indent="0">
              <a:buNone/>
            </a:pPr>
            <a:r>
              <a:rPr lang="en-US" sz="2400" b="1" dirty="0">
                <a:solidFill>
                  <a:srgbClr val="2D4641"/>
                </a:solidFill>
                <a:latin typeface="Arial" panose="020B0604020202020204" pitchFamily="34" charset="0"/>
                <a:ea typeface="Verdana"/>
                <a:cs typeface="Arial" panose="020B0604020202020204" pitchFamily="34" charset="0"/>
              </a:rPr>
              <a:t>Q: Can Cafeteria Funds be used to support the processing of UBAs?</a:t>
            </a:r>
            <a:br>
              <a:rPr lang="en-US" sz="2400" b="1" dirty="0">
                <a:latin typeface="Arial" panose="020B0604020202020204" pitchFamily="34" charset="0"/>
                <a:ea typeface="Verdana"/>
                <a:cs typeface="Arial" panose="020B0604020202020204" pitchFamily="34" charset="0"/>
              </a:rPr>
            </a:br>
            <a:r>
              <a:rPr lang="en-US" sz="2400" b="1" dirty="0">
                <a:solidFill>
                  <a:srgbClr val="2D4641"/>
                </a:solidFill>
                <a:latin typeface="Arial" panose="020B0604020202020204" pitchFamily="34" charset="0"/>
                <a:ea typeface="Verdana"/>
                <a:cs typeface="Arial" panose="020B0604020202020204" pitchFamily="34" charset="0"/>
              </a:rPr>
              <a:t>A: </a:t>
            </a:r>
            <a:r>
              <a:rPr lang="en-US" sz="2400" dirty="0">
                <a:solidFill>
                  <a:srgbClr val="2D4641"/>
                </a:solidFill>
                <a:latin typeface="Arial" panose="020B0604020202020204" pitchFamily="34" charset="0"/>
                <a:ea typeface="Verdana"/>
                <a:cs typeface="Arial" panose="020B0604020202020204" pitchFamily="34" charset="0"/>
              </a:rPr>
              <a:t>No, Cafeteria funds cannot be used to pay for collecting and processing UBAs. California's SUN Bucks plan that is under review by USDA includes funding for LEAs to support this work.</a:t>
            </a:r>
            <a:endParaRPr lang="en-US" dirty="0">
              <a:latin typeface="Arial" panose="020B0604020202020204" pitchFamily="34" charset="0"/>
              <a:cs typeface="Arial" panose="020B0604020202020204" pitchFamily="34" charset="0"/>
            </a:endParaRPr>
          </a:p>
          <a:p>
            <a:pPr marL="0" indent="0">
              <a:buNone/>
            </a:pPr>
            <a:endParaRPr lang="en-US" sz="2400" dirty="0">
              <a:solidFill>
                <a:srgbClr val="2D4641"/>
              </a:solidFill>
              <a:latin typeface="Arial" panose="020B0604020202020204" pitchFamily="34" charset="0"/>
              <a:ea typeface="Verdana"/>
              <a:cs typeface="Arial" panose="020B0604020202020204" pitchFamily="34" charset="0"/>
            </a:endParaRPr>
          </a:p>
          <a:p>
            <a:pPr marL="0" indent="0">
              <a:buNone/>
            </a:pPr>
            <a:r>
              <a:rPr lang="en-US" sz="2400" b="1" dirty="0">
                <a:solidFill>
                  <a:srgbClr val="2D4641"/>
                </a:solidFill>
                <a:latin typeface="Arial" panose="020B0604020202020204" pitchFamily="34" charset="0"/>
                <a:ea typeface="Verdana"/>
                <a:cs typeface="Arial" panose="020B0604020202020204" pitchFamily="34" charset="0"/>
              </a:rPr>
              <a:t>Q: Can the UBA be used for Local Control Funding Formula (LCFF) purposes?</a:t>
            </a:r>
            <a:br>
              <a:rPr lang="en-US" sz="2400" b="1" dirty="0">
                <a:latin typeface="Arial" panose="020B0604020202020204" pitchFamily="34" charset="0"/>
                <a:ea typeface="Verdana"/>
                <a:cs typeface="Arial" panose="020B0604020202020204" pitchFamily="34" charset="0"/>
              </a:rPr>
            </a:br>
            <a:r>
              <a:rPr lang="en-US" sz="2400" b="1" dirty="0">
                <a:solidFill>
                  <a:srgbClr val="2D4641"/>
                </a:solidFill>
                <a:latin typeface="Arial" panose="020B0604020202020204" pitchFamily="34" charset="0"/>
                <a:ea typeface="Verdana"/>
                <a:cs typeface="Arial" panose="020B0604020202020204" pitchFamily="34" charset="0"/>
              </a:rPr>
              <a:t>A: </a:t>
            </a:r>
            <a:r>
              <a:rPr lang="en-US" sz="2400" dirty="0">
                <a:solidFill>
                  <a:srgbClr val="2D4641"/>
                </a:solidFill>
                <a:latin typeface="Arial" panose="020B0604020202020204" pitchFamily="34" charset="0"/>
                <a:ea typeface="Verdana"/>
                <a:cs typeface="Arial" panose="020B0604020202020204" pitchFamily="34" charset="0"/>
              </a:rPr>
              <a:t>Yes, the UBA can qualify students for SUN Bucks benefits and make eligibility determinations for the Unduplicated Pupil Count for the LCFF.</a:t>
            </a:r>
            <a:endParaRPr lang="en-US" sz="2400" dirty="0">
              <a:latin typeface="Arial" panose="020B0604020202020204" pitchFamily="34" charset="0"/>
              <a:ea typeface="Verdana"/>
              <a:cs typeface="Arial" panose="020B0604020202020204" pitchFamily="34" charset="0"/>
            </a:endParaRPr>
          </a:p>
          <a:p>
            <a:pPr marL="0" indent="0">
              <a:buNone/>
            </a:pPr>
            <a:endParaRPr lang="en-US" sz="2400" i="1" dirty="0">
              <a:solidFill>
                <a:srgbClr val="FF0000"/>
              </a:solidFill>
              <a:latin typeface="Arial"/>
              <a:ea typeface="Verdana"/>
              <a:cs typeface="Arial"/>
            </a:endParaRPr>
          </a:p>
          <a:p>
            <a:pPr marL="0" indent="0">
              <a:buNone/>
            </a:pPr>
            <a:endParaRPr lang="en-US" sz="1600" dirty="0">
              <a:solidFill>
                <a:srgbClr val="FF0000"/>
              </a:solidFill>
              <a:latin typeface="Arial"/>
              <a:ea typeface="Verdana"/>
              <a:cs typeface="Arial"/>
            </a:endParaRPr>
          </a:p>
          <a:p>
            <a:pPr marL="457200" lvl="1" indent="0">
              <a:buNone/>
            </a:pPr>
            <a:endParaRPr lang="en-US" sz="2000" dirty="0">
              <a:solidFill>
                <a:srgbClr val="FF0000"/>
              </a:solidFill>
              <a:latin typeface="Arial"/>
              <a:ea typeface="Verdana"/>
              <a:cs typeface="Arial"/>
            </a:endParaRPr>
          </a:p>
        </p:txBody>
      </p:sp>
    </p:spTree>
    <p:extLst>
      <p:ext uri="{BB962C8B-B14F-4D97-AF65-F5344CB8AC3E}">
        <p14:creationId xmlns:p14="http://schemas.microsoft.com/office/powerpoint/2010/main" val="521079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F19AE-8519-8C9D-54F3-41844BFA3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ADDC2-1DB9-DA96-9CF9-6ED9D9FF013E}"/>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Sun Bucks Universal Benefits Application – FAQs (3)</a:t>
            </a:r>
          </a:p>
        </p:txBody>
      </p:sp>
      <p:sp>
        <p:nvSpPr>
          <p:cNvPr id="3" name="Content Placeholder 2">
            <a:extLst>
              <a:ext uri="{FF2B5EF4-FFF2-40B4-BE49-F238E27FC236}">
                <a16:creationId xmlns:a16="http://schemas.microsoft.com/office/drawing/2014/main" id="{8F734D30-1652-B539-CC88-078ACC2BE19E}"/>
              </a:ext>
            </a:extLst>
          </p:cNvPr>
          <p:cNvSpPr>
            <a:spLocks noGrp="1"/>
          </p:cNvSpPr>
          <p:nvPr>
            <p:ph idx="1"/>
          </p:nvPr>
        </p:nvSpPr>
        <p:spPr>
          <a:xfrm>
            <a:off x="835272" y="1839930"/>
            <a:ext cx="10519707" cy="4123798"/>
          </a:xfrm>
        </p:spPr>
        <p:txBody>
          <a:bodyPr vert="horz" lIns="91440" tIns="45720" rIns="91440" bIns="45720" rtlCol="0" anchor="t">
            <a:noAutofit/>
          </a:bodyPr>
          <a:lstStyle/>
          <a:p>
            <a:pPr marL="457200" lvl="1" indent="0">
              <a:buNone/>
            </a:pPr>
            <a:r>
              <a:rPr lang="en-US" sz="2400" b="1" dirty="0">
                <a:solidFill>
                  <a:srgbClr val="2D4641"/>
                </a:solidFill>
                <a:latin typeface="Arial" panose="020B0604020202020204" pitchFamily="34" charset="0"/>
                <a:ea typeface="Verdana"/>
                <a:cs typeface="Arial" panose="020B0604020202020204" pitchFamily="34" charset="0"/>
              </a:rPr>
              <a:t>Q: Do we need to collect meal applications and UBAs?</a:t>
            </a:r>
            <a:br>
              <a:rPr lang="en-US" sz="2400" b="1" dirty="0">
                <a:latin typeface="Arial" panose="020B0604020202020204" pitchFamily="34" charset="0"/>
                <a:ea typeface="Verdana"/>
                <a:cs typeface="Arial" panose="020B0604020202020204" pitchFamily="34" charset="0"/>
              </a:rPr>
            </a:br>
            <a:r>
              <a:rPr lang="en-US" sz="2400" b="1" dirty="0">
                <a:solidFill>
                  <a:srgbClr val="2D4641"/>
                </a:solidFill>
                <a:latin typeface="Arial" panose="020B0604020202020204" pitchFamily="34" charset="0"/>
                <a:ea typeface="Verdana"/>
                <a:cs typeface="Arial" panose="020B0604020202020204" pitchFamily="34" charset="0"/>
              </a:rPr>
              <a:t>A: </a:t>
            </a:r>
            <a:r>
              <a:rPr lang="en-US" sz="2400" dirty="0">
                <a:solidFill>
                  <a:srgbClr val="2D4641"/>
                </a:solidFill>
                <a:latin typeface="Arial" panose="020B0604020202020204" pitchFamily="34" charset="0"/>
                <a:ea typeface="Verdana"/>
                <a:cs typeface="Arial" panose="020B0604020202020204" pitchFamily="34" charset="0"/>
              </a:rPr>
              <a:t>No, Standard Counting and Claiming sites and Provision 2 (P2) sites in their base year must collect NSLP applications; determinations made through the NSLP application will be carried forward for SUN Bucks eligibility and the Unduplicated Pupil Count.</a:t>
            </a:r>
            <a:endParaRPr lang="en-US" sz="3200" dirty="0">
              <a:solidFill>
                <a:srgbClr val="2D4641"/>
              </a:solidFill>
              <a:latin typeface="Arial" panose="020B0604020202020204" pitchFamily="34" charset="0"/>
              <a:cs typeface="Arial" panose="020B0604020202020204" pitchFamily="34" charset="0"/>
            </a:endParaRPr>
          </a:p>
          <a:p>
            <a:pPr marL="457200" lvl="1" indent="0">
              <a:buNone/>
            </a:pPr>
            <a:r>
              <a:rPr lang="en-US" sz="2400" b="1" dirty="0">
                <a:solidFill>
                  <a:srgbClr val="2D4641"/>
                </a:solidFill>
                <a:latin typeface="Arial" panose="020B0604020202020204" pitchFamily="34" charset="0"/>
                <a:ea typeface="Verdana"/>
                <a:cs typeface="Arial" panose="020B0604020202020204" pitchFamily="34" charset="0"/>
              </a:rPr>
              <a:t>Q: How will LEAs submit data from UBAs to the CDE?</a:t>
            </a:r>
            <a:br>
              <a:rPr lang="en-US" sz="2400" b="1" dirty="0">
                <a:latin typeface="Arial" panose="020B0604020202020204" pitchFamily="34" charset="0"/>
                <a:ea typeface="Verdana"/>
                <a:cs typeface="Arial" panose="020B0604020202020204" pitchFamily="34" charset="0"/>
              </a:rPr>
            </a:br>
            <a:r>
              <a:rPr lang="en-US" sz="2400" b="1" dirty="0">
                <a:solidFill>
                  <a:srgbClr val="2D4641"/>
                </a:solidFill>
                <a:latin typeface="Arial" panose="020B0604020202020204" pitchFamily="34" charset="0"/>
                <a:ea typeface="Verdana"/>
                <a:cs typeface="Arial" panose="020B0604020202020204" pitchFamily="34" charset="0"/>
              </a:rPr>
              <a:t>A: </a:t>
            </a:r>
            <a:r>
              <a:rPr lang="en-US" sz="2400" dirty="0">
                <a:solidFill>
                  <a:srgbClr val="2D4641"/>
                </a:solidFill>
                <a:latin typeface="Arial" panose="020B0604020202020204" pitchFamily="34" charset="0"/>
                <a:ea typeface="Verdana"/>
                <a:cs typeface="Arial" panose="020B0604020202020204" pitchFamily="34" charset="0"/>
              </a:rPr>
              <a:t>The CDE will be collecting SUN Bucks eligibility from LEAs (based on NSLP applications </a:t>
            </a:r>
            <a:r>
              <a:rPr lang="en-US" sz="2400" b="1" dirty="0">
                <a:solidFill>
                  <a:srgbClr val="2D4641"/>
                </a:solidFill>
                <a:latin typeface="Arial" panose="020B0604020202020204" pitchFamily="34" charset="0"/>
                <a:ea typeface="Verdana"/>
                <a:cs typeface="Arial" panose="020B0604020202020204" pitchFamily="34" charset="0"/>
              </a:rPr>
              <a:t>and</a:t>
            </a:r>
            <a:r>
              <a:rPr lang="en-US" sz="2400" dirty="0">
                <a:solidFill>
                  <a:srgbClr val="2D4641"/>
                </a:solidFill>
                <a:latin typeface="Arial" panose="020B0604020202020204" pitchFamily="34" charset="0"/>
                <a:ea typeface="Verdana"/>
                <a:cs typeface="Arial" panose="020B0604020202020204" pitchFamily="34" charset="0"/>
              </a:rPr>
              <a:t> UBAs) through the Education Data Collection System. A CALPADS flash with more information about data submission is forthcoming.</a:t>
            </a:r>
          </a:p>
          <a:p>
            <a:pPr marL="0" indent="0">
              <a:buNone/>
            </a:pPr>
            <a:endParaRPr lang="en-US" sz="2400" dirty="0">
              <a:solidFill>
                <a:srgbClr val="2D4641"/>
              </a:solidFill>
              <a:latin typeface="Arial"/>
              <a:ea typeface="Verdana"/>
              <a:cs typeface="Arial"/>
            </a:endParaRPr>
          </a:p>
          <a:p>
            <a:pPr marL="0" indent="0">
              <a:buNone/>
            </a:pPr>
            <a:endParaRPr lang="en-US" sz="2400" dirty="0">
              <a:solidFill>
                <a:srgbClr val="2D4641"/>
              </a:solidFill>
              <a:ea typeface="Verdana"/>
              <a:cs typeface="Arial"/>
            </a:endParaRPr>
          </a:p>
          <a:p>
            <a:pPr marL="0" indent="0">
              <a:buNone/>
            </a:pPr>
            <a:endParaRPr lang="en-US" sz="2400" i="1" dirty="0">
              <a:solidFill>
                <a:srgbClr val="FF0000"/>
              </a:solidFill>
              <a:latin typeface="Arial"/>
              <a:ea typeface="Verdana"/>
              <a:cs typeface="Arial"/>
            </a:endParaRPr>
          </a:p>
          <a:p>
            <a:pPr marL="0" indent="0">
              <a:buNone/>
            </a:pPr>
            <a:endParaRPr lang="en-US" sz="1600" dirty="0">
              <a:solidFill>
                <a:srgbClr val="FF0000"/>
              </a:solidFill>
              <a:latin typeface="Arial"/>
              <a:ea typeface="Verdana"/>
              <a:cs typeface="Arial"/>
            </a:endParaRPr>
          </a:p>
          <a:p>
            <a:pPr marL="457200" lvl="1" indent="0">
              <a:buNone/>
            </a:pPr>
            <a:endParaRPr lang="en-US" sz="2000" dirty="0">
              <a:solidFill>
                <a:srgbClr val="FF0000"/>
              </a:solidFill>
              <a:latin typeface="Arial"/>
              <a:ea typeface="Verdana"/>
              <a:cs typeface="Arial"/>
            </a:endParaRPr>
          </a:p>
        </p:txBody>
      </p:sp>
    </p:spTree>
    <p:extLst>
      <p:ext uri="{BB962C8B-B14F-4D97-AF65-F5344CB8AC3E}">
        <p14:creationId xmlns:p14="http://schemas.microsoft.com/office/powerpoint/2010/main" val="1558780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24A8C-5F5F-B17F-BB04-305B5C134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ED7F6D-21A0-E3DA-B9E4-BD37B1317245}"/>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Sun Bucks Resources</a:t>
            </a:r>
          </a:p>
        </p:txBody>
      </p:sp>
      <p:sp>
        <p:nvSpPr>
          <p:cNvPr id="3" name="Content Placeholder 2">
            <a:extLst>
              <a:ext uri="{FF2B5EF4-FFF2-40B4-BE49-F238E27FC236}">
                <a16:creationId xmlns:a16="http://schemas.microsoft.com/office/drawing/2014/main" id="{0FED07C9-8D5E-0AF1-CC71-62B41131632C}"/>
              </a:ext>
            </a:extLst>
          </p:cNvPr>
          <p:cNvSpPr>
            <a:spLocks noGrp="1"/>
          </p:cNvSpPr>
          <p:nvPr>
            <p:ph idx="1"/>
          </p:nvPr>
        </p:nvSpPr>
        <p:spPr>
          <a:xfrm>
            <a:off x="835272" y="1811175"/>
            <a:ext cx="10505330" cy="3908138"/>
          </a:xfrm>
        </p:spPr>
        <p:txBody>
          <a:bodyPr vert="horz" lIns="91440" tIns="45720" rIns="91440" bIns="45720" rtlCol="0" anchor="t">
            <a:noAutofit/>
          </a:bodyPr>
          <a:lstStyle/>
          <a:p>
            <a:r>
              <a:rPr lang="en-US" sz="2800" b="1" dirty="0">
                <a:solidFill>
                  <a:srgbClr val="2D4641"/>
                </a:solidFill>
                <a:latin typeface="Arial" panose="020B0604020202020204" pitchFamily="34" charset="0"/>
                <a:ea typeface="Verdana"/>
                <a:cs typeface="Arial" panose="020B0604020202020204" pitchFamily="34" charset="0"/>
              </a:rPr>
              <a:t>CDE SUN Bucks Web Page: </a:t>
            </a:r>
            <a:r>
              <a:rPr lang="en-US" sz="2800" dirty="0">
                <a:solidFill>
                  <a:srgbClr val="0563C1"/>
                </a:solidFill>
                <a:latin typeface="Arial" panose="020B0604020202020204" pitchFamily="34" charset="0"/>
                <a:ea typeface="+mj-lt"/>
                <a:cs typeface="Arial" panose="020B0604020202020204" pitchFamily="34" charset="0"/>
                <a:hlinkClick r:id="rId3" tooltip="California Department of Education SUN Bucks (Summer EBT)">
                  <a:extLst>
                    <a:ext uri="{A12FA001-AC4F-418D-AE19-62706E023703}">
                      <ahyp:hlinkClr xmlns:ahyp="http://schemas.microsoft.com/office/drawing/2018/hyperlinkcolor" val="tx"/>
                    </a:ext>
                  </a:extLst>
                </a:hlinkClick>
              </a:rPr>
              <a:t>https://www.cde.ca.gov/ls/nu/sunbucks.asp</a:t>
            </a:r>
            <a:r>
              <a:rPr lang="en-US" sz="2800" dirty="0">
                <a:solidFill>
                  <a:srgbClr val="0563C1"/>
                </a:solidFill>
                <a:latin typeface="Arial" panose="020B0604020202020204" pitchFamily="34" charset="0"/>
                <a:ea typeface="+mj-lt"/>
                <a:cs typeface="Arial" panose="020B0604020202020204" pitchFamily="34" charset="0"/>
              </a:rPr>
              <a:t> </a:t>
            </a:r>
            <a:endParaRPr lang="en-US" sz="2800" dirty="0">
              <a:solidFill>
                <a:srgbClr val="0563C1"/>
              </a:solidFill>
              <a:latin typeface="Arial" panose="020B0604020202020204" pitchFamily="34" charset="0"/>
              <a:ea typeface="Verdana"/>
              <a:cs typeface="Arial" panose="020B0604020202020204" pitchFamily="34" charset="0"/>
            </a:endParaRPr>
          </a:p>
          <a:p>
            <a:r>
              <a:rPr lang="en-US" sz="2800" b="1" dirty="0">
                <a:solidFill>
                  <a:srgbClr val="2D4641"/>
                </a:solidFill>
                <a:latin typeface="Arial" panose="020B0604020202020204" pitchFamily="34" charset="0"/>
                <a:ea typeface="Verdana"/>
                <a:cs typeface="Arial" panose="020B0604020202020204" pitchFamily="34" charset="0"/>
              </a:rPr>
              <a:t>CDSS SUN Bucks Web Page:</a:t>
            </a:r>
            <a:r>
              <a:rPr lang="en-US" sz="2800" dirty="0">
                <a:solidFill>
                  <a:srgbClr val="2D4641"/>
                </a:solidFill>
                <a:latin typeface="Arial" panose="020B0604020202020204" pitchFamily="34" charset="0"/>
                <a:ea typeface="Verdana"/>
                <a:cs typeface="Arial" panose="020B0604020202020204" pitchFamily="34" charset="0"/>
              </a:rPr>
              <a:t> </a:t>
            </a:r>
            <a:r>
              <a:rPr lang="en-US" sz="2800" dirty="0">
                <a:solidFill>
                  <a:srgbClr val="0563C1"/>
                </a:solidFill>
                <a:latin typeface="Arial" panose="020B0604020202020204" pitchFamily="34" charset="0"/>
                <a:ea typeface="+mj-lt"/>
                <a:cs typeface="Arial" panose="020B0604020202020204" pitchFamily="34" charset="0"/>
                <a:hlinkClick r:id="rId4" tooltip="California Department of Social Services SUN Bucks">
                  <a:extLst>
                    <a:ext uri="{A12FA001-AC4F-418D-AE19-62706E023703}">
                      <ahyp:hlinkClr xmlns:ahyp="http://schemas.microsoft.com/office/drawing/2018/hyperlinkcolor" val="tx"/>
                    </a:ext>
                  </a:extLst>
                </a:hlinkClick>
              </a:rPr>
              <a:t>https://cdss.ca.gov/sun-bucks</a:t>
            </a:r>
            <a:r>
              <a:rPr lang="en-US" sz="2800" dirty="0">
                <a:solidFill>
                  <a:srgbClr val="2D4641"/>
                </a:solidFill>
                <a:latin typeface="Arial" panose="020B0604020202020204" pitchFamily="34" charset="0"/>
                <a:ea typeface="+mj-lt"/>
                <a:cs typeface="Arial" panose="020B0604020202020204" pitchFamily="34" charset="0"/>
              </a:rPr>
              <a:t> </a:t>
            </a:r>
            <a:endParaRPr lang="en-US" sz="2800" dirty="0">
              <a:solidFill>
                <a:srgbClr val="2D4641"/>
              </a:solidFill>
              <a:latin typeface="Arial" panose="020B0604020202020204" pitchFamily="34" charset="0"/>
              <a:ea typeface="Verdana"/>
              <a:cs typeface="Arial" panose="020B0604020202020204" pitchFamily="34" charset="0"/>
            </a:endParaRPr>
          </a:p>
          <a:p>
            <a:r>
              <a:rPr lang="en-US" sz="2800" b="1" dirty="0">
                <a:solidFill>
                  <a:srgbClr val="2D4641"/>
                </a:solidFill>
                <a:latin typeface="Arial" panose="020B0604020202020204" pitchFamily="34" charset="0"/>
                <a:ea typeface="Verdana"/>
                <a:cs typeface="Arial" panose="020B0604020202020204" pitchFamily="34" charset="0"/>
              </a:rPr>
              <a:t>CDE Univeral Benefits Application:</a:t>
            </a:r>
            <a:r>
              <a:rPr lang="en-US" sz="2800" dirty="0">
                <a:solidFill>
                  <a:srgbClr val="2D4641"/>
                </a:solidFill>
                <a:latin typeface="Arial" panose="020B0604020202020204" pitchFamily="34" charset="0"/>
                <a:ea typeface="Verdana"/>
                <a:cs typeface="Arial" panose="020B0604020202020204" pitchFamily="34" charset="0"/>
              </a:rPr>
              <a:t> </a:t>
            </a:r>
            <a:r>
              <a:rPr lang="en-US" sz="2800" dirty="0">
                <a:solidFill>
                  <a:srgbClr val="0563C1"/>
                </a:solidFill>
                <a:latin typeface="Arial" panose="020B0604020202020204" pitchFamily="34" charset="0"/>
                <a:ea typeface="+mj-lt"/>
                <a:cs typeface="Arial" panose="020B0604020202020204" pitchFamily="34" charset="0"/>
                <a:hlinkClick r:id="rId5" tooltip="California Department of Education Universal Benefits Application Now Available">
                  <a:extLst>
                    <a:ext uri="{A12FA001-AC4F-418D-AE19-62706E023703}">
                      <ahyp:hlinkClr xmlns:ahyp="http://schemas.microsoft.com/office/drawing/2018/hyperlinkcolor" val="tx"/>
                    </a:ext>
                  </a:extLst>
                </a:hlinkClick>
              </a:rPr>
              <a:t>https://www.cde.ca.gov/ls/nu/universalbenefitsapp.asp</a:t>
            </a:r>
            <a:r>
              <a:rPr lang="en-US" sz="2800" dirty="0">
                <a:solidFill>
                  <a:srgbClr val="0563C1"/>
                </a:solidFill>
                <a:latin typeface="Arial" panose="020B0604020202020204" pitchFamily="34" charset="0"/>
                <a:ea typeface="+mj-lt"/>
                <a:cs typeface="Arial" panose="020B0604020202020204" pitchFamily="34" charset="0"/>
              </a:rPr>
              <a:t> </a:t>
            </a:r>
            <a:endParaRPr lang="en-US" sz="2800" dirty="0">
              <a:solidFill>
                <a:srgbClr val="0563C1"/>
              </a:solidFill>
              <a:latin typeface="Arial" panose="020B0604020202020204" pitchFamily="34" charset="0"/>
              <a:ea typeface="Verdana"/>
              <a:cs typeface="Arial" panose="020B0604020202020204" pitchFamily="34" charset="0"/>
            </a:endParaRPr>
          </a:p>
          <a:p>
            <a:r>
              <a:rPr lang="en-US" sz="2800" b="1" dirty="0">
                <a:solidFill>
                  <a:srgbClr val="2D4641"/>
                </a:solidFill>
                <a:latin typeface="Arial" panose="020B0604020202020204" pitchFamily="34" charset="0"/>
                <a:ea typeface="Verdana"/>
                <a:cs typeface="Arial" panose="020B0604020202020204" pitchFamily="34" charset="0"/>
              </a:rPr>
              <a:t>CDE CALPADS Flash:</a:t>
            </a:r>
            <a:r>
              <a:rPr lang="en-US" sz="2800" dirty="0">
                <a:solidFill>
                  <a:srgbClr val="2D4641"/>
                </a:solidFill>
                <a:latin typeface="Arial" panose="020B0604020202020204" pitchFamily="34" charset="0"/>
                <a:ea typeface="Verdana"/>
                <a:cs typeface="Arial" panose="020B0604020202020204" pitchFamily="34" charset="0"/>
              </a:rPr>
              <a:t> Coming soon</a:t>
            </a:r>
          </a:p>
          <a:p>
            <a:r>
              <a:rPr lang="en-US" sz="2800" b="1" dirty="0">
                <a:solidFill>
                  <a:srgbClr val="2D4641"/>
                </a:solidFill>
                <a:latin typeface="Arial" panose="020B0604020202020204" pitchFamily="34" charset="0"/>
                <a:ea typeface="Verdana"/>
                <a:cs typeface="Arial" panose="020B0604020202020204" pitchFamily="34" charset="0"/>
              </a:rPr>
              <a:t>Summer EBT Questions:</a:t>
            </a:r>
            <a:r>
              <a:rPr lang="en-US" sz="2800" dirty="0">
                <a:solidFill>
                  <a:srgbClr val="2D4641"/>
                </a:solidFill>
                <a:latin typeface="Arial" panose="020B0604020202020204" pitchFamily="34" charset="0"/>
                <a:ea typeface="Verdana"/>
                <a:cs typeface="Arial" panose="020B0604020202020204" pitchFamily="34" charset="0"/>
              </a:rPr>
              <a:t> </a:t>
            </a:r>
            <a:r>
              <a:rPr lang="en-US" sz="2800" dirty="0">
                <a:solidFill>
                  <a:srgbClr val="0563C1"/>
                </a:solidFill>
                <a:latin typeface="Arial" panose="020B0604020202020204" pitchFamily="34" charset="0"/>
                <a:ea typeface="Verdana"/>
                <a:cs typeface="Arial" panose="020B0604020202020204" pitchFamily="34" charset="0"/>
                <a:hlinkClick r:id="rId6">
                  <a:extLst>
                    <a:ext uri="{A12FA001-AC4F-418D-AE19-62706E023703}">
                      <ahyp:hlinkClr xmlns:ahyp="http://schemas.microsoft.com/office/drawing/2018/hyperlinkcolor" val="tx"/>
                    </a:ext>
                  </a:extLst>
                </a:hlinkClick>
              </a:rPr>
              <a:t>SummerEBT@cde.ca.gov   </a:t>
            </a:r>
            <a:endParaRPr lang="en-US" sz="2000" dirty="0">
              <a:solidFill>
                <a:srgbClr val="FF0000"/>
              </a:solidFill>
              <a:latin typeface="Arial"/>
              <a:ea typeface="Verdana"/>
              <a:cs typeface="Arial"/>
            </a:endParaRPr>
          </a:p>
        </p:txBody>
      </p:sp>
    </p:spTree>
    <p:extLst>
      <p:ext uri="{BB962C8B-B14F-4D97-AF65-F5344CB8AC3E}">
        <p14:creationId xmlns:p14="http://schemas.microsoft.com/office/powerpoint/2010/main" val="4108095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4D0C-A336-1F9F-89D4-9490780CC87B}"/>
              </a:ext>
            </a:extLst>
          </p:cNvPr>
          <p:cNvSpPr>
            <a:spLocks noGrp="1"/>
          </p:cNvSpPr>
          <p:nvPr>
            <p:ph type="title"/>
          </p:nvPr>
        </p:nvSpPr>
        <p:spPr>
          <a:xfrm>
            <a:off x="838200" y="1828800"/>
            <a:ext cx="10515600" cy="1902849"/>
          </a:xfrm>
        </p:spPr>
        <p:txBody>
          <a:bodyPr anchor="b">
            <a:normAutofit/>
          </a:bodyPr>
          <a:lstStyle/>
          <a:p>
            <a:r>
              <a:rPr lang="en-US" dirty="0">
                <a:latin typeface="Arial" panose="020B0604020202020204" pitchFamily="34" charset="0"/>
                <a:cs typeface="Arial" panose="020B0604020202020204" pitchFamily="34" charset="0"/>
              </a:rPr>
              <a:t>Operational Reminders</a:t>
            </a:r>
          </a:p>
        </p:txBody>
      </p:sp>
    </p:spTree>
    <p:extLst>
      <p:ext uri="{BB962C8B-B14F-4D97-AF65-F5344CB8AC3E}">
        <p14:creationId xmlns:p14="http://schemas.microsoft.com/office/powerpoint/2010/main" val="957722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92903-EE6E-8217-7626-07DEC1BC681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FE6533-2EDE-6CD5-508B-5A8EE3BF629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Reminder: Food Safety Inspections</a:t>
            </a:r>
          </a:p>
        </p:txBody>
      </p:sp>
      <p:sp>
        <p:nvSpPr>
          <p:cNvPr id="5" name="Content Placeholder 4">
            <a:extLst>
              <a:ext uri="{FF2B5EF4-FFF2-40B4-BE49-F238E27FC236}">
                <a16:creationId xmlns:a16="http://schemas.microsoft.com/office/drawing/2014/main" id="{94BBE45E-E594-DA6B-53A8-C9D4B5BA2FC4}"/>
              </a:ext>
            </a:extLst>
          </p:cNvPr>
          <p:cNvSpPr>
            <a:spLocks noGrp="1"/>
          </p:cNvSpPr>
          <p:nvPr>
            <p:ph idx="1"/>
          </p:nvPr>
        </p:nvSpPr>
        <p:spPr/>
        <p:txBody>
          <a:bodyPr vert="horz" lIns="91440" tIns="45720" rIns="91440" bIns="45720" rtlCol="0" anchor="t">
            <a:normAutofit fontScale="92500" lnSpcReduction="20000"/>
          </a:bodyPr>
          <a:lstStyle/>
          <a:p>
            <a:r>
              <a:rPr lang="en-US" dirty="0">
                <a:latin typeface="Arial" panose="020B0604020202020204" pitchFamily="34" charset="0"/>
                <a:cs typeface="Arial" panose="020B0604020202020204" pitchFamily="34" charset="0"/>
              </a:rPr>
              <a:t>School food authorities (SFA) are required to obtain two food safety inspections at each site from the local environmental health department. </a:t>
            </a:r>
          </a:p>
          <a:p>
            <a:pPr>
              <a:buFont typeface="Arial" panose="02070309020205020404" pitchFamily="49" charset="0"/>
              <a:buChar char="•"/>
            </a:pPr>
            <a:r>
              <a:rPr lang="en-US" dirty="0">
                <a:latin typeface="Arial" panose="020B0604020202020204" pitchFamily="34" charset="0"/>
                <a:cs typeface="Arial" panose="020B0604020202020204" pitchFamily="34" charset="0"/>
              </a:rPr>
              <a:t>Group homes are exempt from obtaining food safety inspections but still must complete the food safety inspection survey in Child Nutrition Information and Payment System (CNIPS).</a:t>
            </a:r>
          </a:p>
          <a:p>
            <a:pPr>
              <a:buFont typeface="Arial" panose="02070309020205020404" pitchFamily="49" charset="0"/>
              <a:buChar char="•"/>
            </a:pPr>
            <a:r>
              <a:rPr lang="en-US" dirty="0">
                <a:solidFill>
                  <a:srgbClr val="2D4641"/>
                </a:solidFill>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024–25 food safety inspection surveys will open in CNIPS in July for the 2025–26 program year.</a:t>
            </a:r>
          </a:p>
        </p:txBody>
      </p:sp>
    </p:spTree>
    <p:extLst>
      <p:ext uri="{BB962C8B-B14F-4D97-AF65-F5344CB8AC3E}">
        <p14:creationId xmlns:p14="http://schemas.microsoft.com/office/powerpoint/2010/main" val="3506159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FEA3F-28D9-1DBF-81A5-5B5F251EED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34798C-7FFE-3CC0-AADB-EF38D9D8A70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Community Eligibility Provision (1)</a:t>
            </a:r>
          </a:p>
        </p:txBody>
      </p:sp>
      <p:sp>
        <p:nvSpPr>
          <p:cNvPr id="5" name="Content Placeholder 4">
            <a:extLst>
              <a:ext uri="{FF2B5EF4-FFF2-40B4-BE49-F238E27FC236}">
                <a16:creationId xmlns:a16="http://schemas.microsoft.com/office/drawing/2014/main" id="{D9F32F0E-AED8-A905-F566-8943A1635A93}"/>
              </a:ext>
            </a:extLst>
          </p:cNvPr>
          <p:cNvSpPr>
            <a:spLocks noGrp="1"/>
          </p:cNvSpPr>
          <p:nvPr>
            <p:ph idx="1"/>
          </p:nvPr>
        </p:nvSpPr>
        <p:spPr>
          <a:xfrm>
            <a:off x="838200" y="1825625"/>
            <a:ext cx="11021704" cy="4346575"/>
          </a:xfrm>
        </p:spPr>
        <p:txBody>
          <a:bodyPr vert="horz" lIns="91440" tIns="45720" rIns="91440" bIns="45720" rtlCol="0" anchor="t">
            <a:normAutofit lnSpcReduction="10000"/>
          </a:bodyPr>
          <a:lstStyle/>
          <a:p>
            <a:r>
              <a:rPr lang="en-US" dirty="0">
                <a:latin typeface="Arial" panose="020B0604020202020204" pitchFamily="34" charset="0"/>
                <a:cs typeface="Arial" panose="020B0604020202020204" pitchFamily="34" charset="0"/>
              </a:rPr>
              <a:t>CEP applications for the </a:t>
            </a:r>
            <a:r>
              <a:rPr lang="en-US" dirty="0">
                <a:solidFill>
                  <a:srgbClr val="2D4641"/>
                </a:solidFill>
                <a:latin typeface="Arial" panose="020B0604020202020204" pitchFamily="34" charset="0"/>
                <a:cs typeface="Arial" panose="020B0604020202020204" pitchFamily="34" charset="0"/>
              </a:rPr>
              <a:t>2025–26 s</a:t>
            </a:r>
            <a:r>
              <a:rPr lang="en-US" dirty="0">
                <a:solidFill>
                  <a:schemeClr val="bg1">
                    <a:lumMod val="10000"/>
                  </a:schemeClr>
                </a:solidFill>
                <a:latin typeface="Arial" panose="020B0604020202020204" pitchFamily="34" charset="0"/>
                <a:cs typeface="Arial" panose="020B0604020202020204" pitchFamily="34" charset="0"/>
              </a:rPr>
              <a:t>chool year </a:t>
            </a:r>
            <a:r>
              <a:rPr lang="en-US" dirty="0">
                <a:latin typeface="Arial" panose="020B0604020202020204" pitchFamily="34" charset="0"/>
                <a:cs typeface="Arial" panose="020B0604020202020204" pitchFamily="34" charset="0"/>
              </a:rPr>
              <a:t>are due </a:t>
            </a:r>
            <a:r>
              <a:rPr lang="en-US" b="1" dirty="0">
                <a:latin typeface="Arial" panose="020B0604020202020204" pitchFamily="34" charset="0"/>
                <a:cs typeface="Arial" panose="020B0604020202020204" pitchFamily="34" charset="0"/>
              </a:rPr>
              <a:t>Monday, June 30, 2025 </a:t>
            </a:r>
            <a:r>
              <a:rPr lang="en-US" dirty="0">
                <a:latin typeface="Arial" panose="020B0604020202020204" pitchFamily="34" charset="0"/>
                <a:cs typeface="Arial" panose="020B0604020202020204" pitchFamily="34" charset="0"/>
              </a:rPr>
              <a:t>(</a:t>
            </a:r>
            <a:r>
              <a:rPr lang="en-US" dirty="0">
                <a:latin typeface="Arial" panose="020B0604020202020204" pitchFamily="34" charset="0"/>
                <a:ea typeface="+mj-lt"/>
                <a:cs typeface="Arial" panose="020B0604020202020204" pitchFamily="34" charset="0"/>
              </a:rPr>
              <a:t>7 </a:t>
            </a:r>
            <a:r>
              <a:rPr lang="en-US" i="1" dirty="0">
                <a:latin typeface="Arial" panose="020B0604020202020204" pitchFamily="34" charset="0"/>
                <a:ea typeface="+mj-lt"/>
                <a:cs typeface="Arial" panose="020B0604020202020204" pitchFamily="34" charset="0"/>
              </a:rPr>
              <a:t>Code of Federal Regulations</a:t>
            </a:r>
            <a:r>
              <a:rPr lang="en-US" dirty="0">
                <a:latin typeface="Arial" panose="020B0604020202020204" pitchFamily="34" charset="0"/>
                <a:ea typeface="+mj-lt"/>
                <a:cs typeface="Arial" panose="020B0604020202020204" pitchFamily="34" charset="0"/>
              </a:rPr>
              <a:t> 245.9(f)(4)(i)).</a:t>
            </a:r>
          </a:p>
          <a:p>
            <a:r>
              <a:rPr lang="en-US" dirty="0">
                <a:latin typeface="Arial" panose="020B0604020202020204" pitchFamily="34" charset="0"/>
                <a:cs typeface="Arial" panose="020B0604020202020204" pitchFamily="34" charset="0"/>
              </a:rPr>
              <a:t>Direct certification lists and site enrollment figures must be reflective </a:t>
            </a:r>
            <a:r>
              <a:rPr lang="en-US" dirty="0">
                <a:solidFill>
                  <a:srgbClr val="1B2C27"/>
                </a:solidFill>
                <a:latin typeface="Arial" panose="020B0604020202020204" pitchFamily="34" charset="0"/>
                <a:cs typeface="Arial" panose="020B0604020202020204" pitchFamily="34" charset="0"/>
              </a:rPr>
              <a:t>of</a:t>
            </a:r>
            <a:r>
              <a:rPr lang="en-US" dirty="0">
                <a:latin typeface="Arial" panose="020B0604020202020204" pitchFamily="34" charset="0"/>
                <a:cs typeface="Arial" panose="020B0604020202020204" pitchFamily="34" charset="0"/>
              </a:rPr>
              <a:t> data on file as of Tuesday, April 1, 2025.</a:t>
            </a:r>
          </a:p>
          <a:p>
            <a:r>
              <a:rPr lang="en-US" dirty="0">
                <a:latin typeface="Arial" panose="020B0604020202020204" pitchFamily="34" charset="0"/>
                <a:cs typeface="Arial" panose="020B0604020202020204" pitchFamily="34" charset="0"/>
              </a:rPr>
              <a:t>Sites with an Identified Student Percentage (ISP) of 25% are eligible to apply, and sites with </a:t>
            </a:r>
            <a:r>
              <a:rPr lang="en-US" b="1" dirty="0">
                <a:latin typeface="Arial" panose="020B0604020202020204" pitchFamily="34" charset="0"/>
                <a:cs typeface="Arial" panose="020B0604020202020204" pitchFamily="34" charset="0"/>
              </a:rPr>
              <a:t>ISP of 40% or greater must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apply</a:t>
            </a:r>
            <a:r>
              <a:rPr lang="en-US" dirty="0">
                <a:latin typeface="Arial" panose="020B0604020202020204" pitchFamily="34" charset="0"/>
                <a:cs typeface="Arial" panose="020B0604020202020204" pitchFamily="34" charset="0"/>
              </a:rPr>
              <a:t> for a federal provision (CEP or Provision 2).</a:t>
            </a:r>
          </a:p>
        </p:txBody>
      </p:sp>
    </p:spTree>
    <p:extLst>
      <p:ext uri="{BB962C8B-B14F-4D97-AF65-F5344CB8AC3E}">
        <p14:creationId xmlns:p14="http://schemas.microsoft.com/office/powerpoint/2010/main" val="269461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6F2A5-A98B-709F-2ECB-1FB004E9BFAA}"/>
              </a:ext>
            </a:extLst>
          </p:cNvPr>
          <p:cNvSpPr>
            <a:spLocks noGrp="1"/>
          </p:cNvSpPr>
          <p:nvPr>
            <p:ph type="title"/>
          </p:nvPr>
        </p:nvSpPr>
        <p:spPr>
          <a:xfrm>
            <a:off x="838200" y="1828800"/>
            <a:ext cx="10515600" cy="1902849"/>
          </a:xfrm>
        </p:spPr>
        <p:txBody>
          <a:bodyPr anchor="b">
            <a:normAutofit/>
          </a:bodyPr>
          <a:lstStyle/>
          <a:p>
            <a:r>
              <a:rPr lang="en-US" dirty="0">
                <a:latin typeface="Arial" panose="020B0604020202020204" pitchFamily="34" charset="0"/>
                <a:cs typeface="Arial" panose="020B0604020202020204" pitchFamily="34" charset="0"/>
              </a:rPr>
              <a:t>District Spotlights</a:t>
            </a:r>
          </a:p>
        </p:txBody>
      </p:sp>
    </p:spTree>
    <p:extLst>
      <p:ext uri="{BB962C8B-B14F-4D97-AF65-F5344CB8AC3E}">
        <p14:creationId xmlns:p14="http://schemas.microsoft.com/office/powerpoint/2010/main" val="69263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7B18C-C09D-A6AE-ADB9-ECD64B27DF6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Community Eligibility Provision (2)</a:t>
            </a:r>
          </a:p>
        </p:txBody>
      </p:sp>
      <p:sp>
        <p:nvSpPr>
          <p:cNvPr id="3" name="Content Placeholder 2">
            <a:extLst>
              <a:ext uri="{FF2B5EF4-FFF2-40B4-BE49-F238E27FC236}">
                <a16:creationId xmlns:a16="http://schemas.microsoft.com/office/drawing/2014/main" id="{517FBAF2-B2D6-8C16-F0FC-641B5FEEF6DE}"/>
              </a:ext>
            </a:extLst>
          </p:cNvPr>
          <p:cNvSpPr>
            <a:spLocks noGrp="1"/>
          </p:cNvSpPr>
          <p:nvPr>
            <p:ph idx="1"/>
          </p:nvPr>
        </p:nvSpPr>
        <p:spPr>
          <a:xfrm>
            <a:off x="838199" y="1825625"/>
            <a:ext cx="10857931" cy="4575175"/>
          </a:xfrm>
        </p:spPr>
        <p:txBody>
          <a:bodyPr vert="horz" lIns="91440" tIns="45720" rIns="91440" bIns="45720" rtlCol="0" anchor="t">
            <a:normAutofit/>
          </a:bodyPr>
          <a:lstStyle/>
          <a:p>
            <a:pPr marL="0" indent="0">
              <a:buNone/>
            </a:pPr>
            <a:r>
              <a:rPr lang="en-US" sz="2400" dirty="0">
                <a:latin typeface="Arial" panose="020B0604020202020204" pitchFamily="34" charset="0"/>
                <a:cs typeface="Arial" panose="020B0604020202020204" pitchFamily="34" charset="0"/>
              </a:rPr>
              <a:t>SFAs mid-CEP cycle should consider the following: </a:t>
            </a:r>
          </a:p>
          <a:p>
            <a:r>
              <a:rPr lang="en-US" sz="2400" dirty="0">
                <a:latin typeface="Arial" panose="020B0604020202020204" pitchFamily="34" charset="0"/>
                <a:cs typeface="Arial" panose="020B0604020202020204" pitchFamily="34" charset="0"/>
              </a:rPr>
              <a:t>Will any school sites be closing for School Year (SY) 2025–26?</a:t>
            </a:r>
          </a:p>
          <a:p>
            <a:r>
              <a:rPr lang="en-US" sz="2400" dirty="0">
                <a:latin typeface="Arial" panose="020B0604020202020204" pitchFamily="34" charset="0"/>
                <a:cs typeface="Arial" panose="020B0604020202020204" pitchFamily="34" charset="0"/>
              </a:rPr>
              <a:t>Will any school sites combine with other sites for SY 2025–26?</a:t>
            </a:r>
          </a:p>
          <a:p>
            <a:r>
              <a:rPr lang="en-US" sz="2400" dirty="0">
                <a:latin typeface="Arial" panose="020B0604020202020204" pitchFamily="34" charset="0"/>
                <a:cs typeface="Arial" panose="020B0604020202020204" pitchFamily="34" charset="0"/>
              </a:rPr>
              <a:t>Will you be adding or dropping sites from an existing CEP group?</a:t>
            </a:r>
          </a:p>
          <a:p>
            <a:pPr marL="457200" lvl="1" indent="0">
              <a:buNone/>
            </a:pPr>
            <a:r>
              <a:rPr lang="en-US" sz="2400" dirty="0">
                <a:latin typeface="Arial" panose="020B0604020202020204" pitchFamily="34" charset="0"/>
                <a:cs typeface="Arial" panose="020B0604020202020204" pitchFamily="34" charset="0"/>
              </a:rPr>
              <a:t>If yes, to any of these questions, reapplying may be necessary.</a:t>
            </a:r>
          </a:p>
          <a:p>
            <a:pPr lvl="2">
              <a:buFont typeface="Courier New" panose="02070309020205020404" pitchFamily="49" charset="0"/>
              <a:buChar char="o"/>
            </a:pPr>
            <a:r>
              <a:rPr lang="en-US" dirty="0">
                <a:latin typeface="Arial" panose="020B0604020202020204" pitchFamily="34" charset="0"/>
                <a:cs typeface="Arial" panose="020B0604020202020204" pitchFamily="34" charset="0"/>
              </a:rPr>
              <a:t>Pull data on Tuesday, April 1, 2025.</a:t>
            </a:r>
          </a:p>
          <a:p>
            <a:pPr lvl="2">
              <a:buFont typeface="Courier New" panose="02070309020205020404" pitchFamily="49" charset="0"/>
              <a:buChar char="o"/>
            </a:pPr>
            <a:r>
              <a:rPr lang="en-US" dirty="0">
                <a:latin typeface="Arial" panose="020B0604020202020204" pitchFamily="34" charset="0"/>
                <a:cs typeface="Arial" panose="020B0604020202020204" pitchFamily="34" charset="0"/>
              </a:rPr>
              <a:t>Contact your assigned School Nutrition Program (SNP) specialist to discuss re-applying for CEP.</a:t>
            </a:r>
          </a:p>
          <a:p>
            <a:endParaRPr lang="en-US" dirty="0">
              <a:cs typeface="Arial"/>
            </a:endParaRPr>
          </a:p>
        </p:txBody>
      </p:sp>
    </p:spTree>
    <p:extLst>
      <p:ext uri="{BB962C8B-B14F-4D97-AF65-F5344CB8AC3E}">
        <p14:creationId xmlns:p14="http://schemas.microsoft.com/office/powerpoint/2010/main" val="2851292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67E8C-CB7C-14D3-A537-3F310EE02AF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D42B80-7595-0097-DEC1-01B20E629026}"/>
              </a:ext>
            </a:extLst>
          </p:cNvPr>
          <p:cNvSpPr>
            <a:spLocks noGrp="1"/>
          </p:cNvSpPr>
          <p:nvPr>
            <p:ph type="title"/>
          </p:nvPr>
        </p:nvSpPr>
        <p:spPr/>
        <p:txBody>
          <a:bodyPr>
            <a:normAutofit/>
          </a:bodyPr>
          <a:lstStyle/>
          <a:p>
            <a:r>
              <a:rPr lang="en-US" dirty="0">
                <a:cs typeface="Arial"/>
              </a:rPr>
              <a:t>Summer 2025 Operations (1)</a:t>
            </a:r>
          </a:p>
        </p:txBody>
      </p:sp>
      <p:sp>
        <p:nvSpPr>
          <p:cNvPr id="5" name="Content Placeholder 4">
            <a:extLst>
              <a:ext uri="{FF2B5EF4-FFF2-40B4-BE49-F238E27FC236}">
                <a16:creationId xmlns:a16="http://schemas.microsoft.com/office/drawing/2014/main" id="{AF94433A-509B-DD85-C8D0-FCC175D7E77E}"/>
              </a:ext>
            </a:extLst>
          </p:cNvPr>
          <p:cNvSpPr>
            <a:spLocks noGrp="1"/>
          </p:cNvSpPr>
          <p:nvPr>
            <p:ph idx="1"/>
          </p:nvPr>
        </p:nvSpPr>
        <p:spPr>
          <a:xfrm>
            <a:off x="838199" y="1825625"/>
            <a:ext cx="10643647" cy="4354075"/>
          </a:xfrm>
        </p:spPr>
        <p:txBody>
          <a:bodyPr vert="horz" lIns="91440" tIns="45720" rIns="91440" bIns="45720" rtlCol="0" anchor="t">
            <a:normAutofit fontScale="92500" lnSpcReduction="10000"/>
          </a:bodyPr>
          <a:lstStyle/>
          <a:p>
            <a:pPr>
              <a:spcBef>
                <a:spcPts val="1200"/>
              </a:spcBef>
              <a:spcAft>
                <a:spcPts val="1200"/>
              </a:spcAft>
            </a:pPr>
            <a:r>
              <a:rPr lang="en-US" sz="3000" dirty="0">
                <a:solidFill>
                  <a:srgbClr val="2D4641"/>
                </a:solidFill>
                <a:ea typeface="Verdana"/>
              </a:rPr>
              <a:t>Program operators can start submitting Seamless Summer Option (SSO) and Summer Food Service Program (SFSP) applications for summer 2025.</a:t>
            </a:r>
            <a:endParaRPr lang="en-US" sz="3000" dirty="0">
              <a:solidFill>
                <a:srgbClr val="2D4641"/>
              </a:solidFill>
              <a:ea typeface="Verdana"/>
              <a:cs typeface="Arial"/>
            </a:endParaRPr>
          </a:p>
          <a:p>
            <a:pPr marL="519113" lvl="1" indent="-292100">
              <a:spcBef>
                <a:spcPts val="1200"/>
              </a:spcBef>
              <a:spcAft>
                <a:spcPts val="1200"/>
              </a:spcAft>
            </a:pPr>
            <a:r>
              <a:rPr lang="en-US" dirty="0">
                <a:solidFill>
                  <a:srgbClr val="2D4641"/>
                </a:solidFill>
                <a:ea typeface="Verdana"/>
              </a:rPr>
              <a:t>SSO site applications </a:t>
            </a:r>
            <a:r>
              <a:rPr lang="en-US" b="1" dirty="0">
                <a:solidFill>
                  <a:srgbClr val="2D4641"/>
                </a:solidFill>
                <a:ea typeface="Verdana"/>
              </a:rPr>
              <a:t>must be approved before summer operations begin. </a:t>
            </a:r>
            <a:endParaRPr lang="en-US" b="1" dirty="0">
              <a:solidFill>
                <a:srgbClr val="2D4641"/>
              </a:solidFill>
              <a:ea typeface="Verdana"/>
              <a:cs typeface="Arial"/>
            </a:endParaRPr>
          </a:p>
          <a:p>
            <a:pPr marL="519113" lvl="1" indent="-292100">
              <a:spcBef>
                <a:spcPts val="1200"/>
              </a:spcBef>
              <a:spcAft>
                <a:spcPts val="1200"/>
              </a:spcAft>
            </a:pPr>
            <a:r>
              <a:rPr lang="en-US" dirty="0">
                <a:solidFill>
                  <a:srgbClr val="2D4641"/>
                </a:solidFill>
                <a:ea typeface="Verdana"/>
              </a:rPr>
              <a:t>SFSP applications must be submitted by Thursday, May 15, 2025, or 30 days prior to the start of summer operations, </a:t>
            </a:r>
            <a:r>
              <a:rPr lang="en-US" b="1" dirty="0">
                <a:solidFill>
                  <a:srgbClr val="2D4641"/>
                </a:solidFill>
                <a:ea typeface="Verdana"/>
              </a:rPr>
              <a:t>whichever comes first. </a:t>
            </a:r>
            <a:r>
              <a:rPr lang="en-US" dirty="0">
                <a:solidFill>
                  <a:srgbClr val="2D4641"/>
                </a:solidFill>
                <a:ea typeface="Verdana"/>
                <a:cs typeface="Arial"/>
              </a:rPr>
              <a:t>SFSP applications </a:t>
            </a:r>
            <a:r>
              <a:rPr lang="en-US" b="1" dirty="0">
                <a:solidFill>
                  <a:srgbClr val="2D4641"/>
                </a:solidFill>
                <a:ea typeface="Verdana"/>
                <a:cs typeface="Arial"/>
              </a:rPr>
              <a:t>must be approved before meal service can begin.</a:t>
            </a:r>
          </a:p>
          <a:p>
            <a:pPr marL="914400" lvl="2" indent="0">
              <a:spcBef>
                <a:spcPts val="1200"/>
              </a:spcBef>
              <a:spcAft>
                <a:spcPts val="1200"/>
              </a:spcAft>
              <a:buNone/>
            </a:pPr>
            <a:endParaRPr lang="en-US" dirty="0">
              <a:solidFill>
                <a:srgbClr val="2D4641"/>
              </a:solidFill>
              <a:ea typeface="Verdana"/>
              <a:cs typeface="Arial"/>
            </a:endParaRPr>
          </a:p>
        </p:txBody>
      </p:sp>
    </p:spTree>
    <p:extLst>
      <p:ext uri="{BB962C8B-B14F-4D97-AF65-F5344CB8AC3E}">
        <p14:creationId xmlns:p14="http://schemas.microsoft.com/office/powerpoint/2010/main" val="1092163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1608-611F-0DD8-7845-547EE44C833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Summer 2025 Operations (2)</a:t>
            </a:r>
          </a:p>
        </p:txBody>
      </p:sp>
      <p:sp>
        <p:nvSpPr>
          <p:cNvPr id="3" name="Content Placeholder 2">
            <a:extLst>
              <a:ext uri="{FF2B5EF4-FFF2-40B4-BE49-F238E27FC236}">
                <a16:creationId xmlns:a16="http://schemas.microsoft.com/office/drawing/2014/main" id="{56A0ED1F-3A7B-516D-B4F9-BE14B56829EC}"/>
              </a:ext>
            </a:extLst>
          </p:cNvPr>
          <p:cNvSpPr>
            <a:spLocks noGrp="1"/>
          </p:cNvSpPr>
          <p:nvPr>
            <p:ph idx="1"/>
          </p:nvPr>
        </p:nvSpPr>
        <p:spPr/>
        <p:txBody>
          <a:bodyPr vert="horz" lIns="91440" tIns="45720" rIns="91440" bIns="45720" rtlCol="0" anchor="t">
            <a:normAutofit fontScale="92500"/>
          </a:bodyPr>
          <a:lstStyle/>
          <a:p>
            <a:r>
              <a:rPr lang="en-US" dirty="0">
                <a:latin typeface="Arial" panose="020B0604020202020204" pitchFamily="34" charset="0"/>
                <a:cs typeface="Arial" panose="020B0604020202020204" pitchFamily="34" charset="0"/>
              </a:rPr>
              <a:t>Work with district administrators to determine programming and meal service needs for summer.</a:t>
            </a:r>
          </a:p>
          <a:p>
            <a:pPr lvl="1"/>
            <a:r>
              <a:rPr lang="en-US" dirty="0">
                <a:latin typeface="Arial" panose="020B0604020202020204" pitchFamily="34" charset="0"/>
                <a:cs typeface="Arial" panose="020B0604020202020204" pitchFamily="34" charset="0"/>
              </a:rPr>
              <a:t>Schools offering summer school and wanting to serve meals only to enrolled students can continue operating the SNPs; </a:t>
            </a:r>
            <a:r>
              <a:rPr lang="en-US" sz="2800" dirty="0">
                <a:latin typeface="Arial" panose="020B0604020202020204" pitchFamily="34" charset="0"/>
                <a:cs typeface="Arial" panose="020B0604020202020204" pitchFamily="34" charset="0"/>
              </a:rPr>
              <a:t>no additional application is required</a:t>
            </a:r>
            <a:r>
              <a:rPr lang="en-US"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SFAs wanting to offer community feeding, serve only Expanded Learning Opportunities Program students, or offer rural non-congregate meal service should apply for SSO/SFSP.</a:t>
            </a:r>
          </a:p>
        </p:txBody>
      </p:sp>
    </p:spTree>
    <p:extLst>
      <p:ext uri="{BB962C8B-B14F-4D97-AF65-F5344CB8AC3E}">
        <p14:creationId xmlns:p14="http://schemas.microsoft.com/office/powerpoint/2010/main" val="2517195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1BDD7-928A-5D5D-1425-DA8A5129CB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0E92C0-BA67-8AAF-AA03-C5E79275543D}"/>
              </a:ext>
            </a:extLst>
          </p:cNvPr>
          <p:cNvSpPr>
            <a:spLocks noGrp="1"/>
          </p:cNvSpPr>
          <p:nvPr>
            <p:ph type="title"/>
          </p:nvPr>
        </p:nvSpPr>
        <p:spPr/>
        <p:txBody>
          <a:bodyPr/>
          <a:lstStyle/>
          <a:p>
            <a:r>
              <a:rPr lang="en-US" dirty="0">
                <a:latin typeface="Arial"/>
                <a:cs typeface="Arial"/>
              </a:rPr>
              <a:t>Updated: Summer Meals Flyer</a:t>
            </a:r>
          </a:p>
        </p:txBody>
      </p:sp>
      <p:sp>
        <p:nvSpPr>
          <p:cNvPr id="5" name="Content Placeholder 4">
            <a:extLst>
              <a:ext uri="{FF2B5EF4-FFF2-40B4-BE49-F238E27FC236}">
                <a16:creationId xmlns:a16="http://schemas.microsoft.com/office/drawing/2014/main" id="{603F72E1-168A-E320-6F6D-A3F06AE3914C}"/>
              </a:ext>
            </a:extLst>
          </p:cNvPr>
          <p:cNvSpPr>
            <a:spLocks noGrp="1"/>
          </p:cNvSpPr>
          <p:nvPr>
            <p:ph sz="half" idx="1"/>
          </p:nvPr>
        </p:nvSpPr>
        <p:spPr>
          <a:xfrm>
            <a:off x="924571" y="1825625"/>
            <a:ext cx="7975598" cy="4661350"/>
          </a:xfrm>
        </p:spPr>
        <p:txBody>
          <a:bodyPr vert="horz" lIns="91440" tIns="45720" rIns="91440" bIns="45720" rtlCol="0" anchor="t">
            <a:normAutofit/>
          </a:bodyPr>
          <a:lstStyle/>
          <a:p>
            <a:r>
              <a:rPr lang="en-US" sz="2800" dirty="0">
                <a:latin typeface="Arial" panose="020B0604020202020204" pitchFamily="34" charset="0"/>
                <a:cs typeface="Arial" panose="020B0604020202020204" pitchFamily="34" charset="0"/>
              </a:rPr>
              <a:t>School's Out &amp; Summer Meals are Available flyer is now available. </a:t>
            </a:r>
          </a:p>
          <a:p>
            <a:r>
              <a:rPr lang="en-US" sz="2800" dirty="0">
                <a:latin typeface="Arial" panose="020B0604020202020204" pitchFamily="34" charset="0"/>
                <a:cs typeface="Arial" panose="020B0604020202020204" pitchFamily="34" charset="0"/>
              </a:rPr>
              <a:t>Share this flyer with parents and community partners. </a:t>
            </a:r>
          </a:p>
          <a:p>
            <a:r>
              <a:rPr lang="en-US" sz="2800" dirty="0">
                <a:latin typeface="Arial" panose="020B0604020202020204" pitchFamily="34" charset="0"/>
                <a:cs typeface="Arial" panose="020B0604020202020204" pitchFamily="34" charset="0"/>
              </a:rPr>
              <a:t>Access the flyer on the CDE Summer Food Service Program Information web page at </a:t>
            </a:r>
            <a:r>
              <a:rPr lang="en-US" sz="2800" dirty="0">
                <a:solidFill>
                  <a:srgbClr val="0563C1"/>
                </a:solidFill>
                <a:latin typeface="Arial" panose="020B0604020202020204" pitchFamily="34" charset="0"/>
                <a:ea typeface="+mj-lt"/>
                <a:cs typeface="Arial" panose="020B0604020202020204" pitchFamily="34" charset="0"/>
                <a:hlinkClick r:id="rId3" tooltip="California Department of Education Summer Food Service Program Information">
                  <a:extLst>
                    <a:ext uri="{A12FA001-AC4F-418D-AE19-62706E023703}">
                      <ahyp:hlinkClr xmlns:ahyp="http://schemas.microsoft.com/office/drawing/2018/hyperlinkcolor" val="tx"/>
                    </a:ext>
                  </a:extLst>
                </a:hlinkClick>
              </a:rPr>
              <a:t>https://www.cde.ca.gov/ls/nu/sf/sfspinfo.asp </a:t>
            </a:r>
            <a:r>
              <a:rPr lang="en-US" sz="2800" dirty="0">
                <a:latin typeface="Arial" panose="020B0604020202020204" pitchFamily="34" charset="0"/>
                <a:ea typeface="+mj-lt"/>
                <a:cs typeface="Arial" panose="020B0604020202020204" pitchFamily="34" charset="0"/>
              </a:rPr>
              <a:t>under the Resources tab.</a:t>
            </a:r>
          </a:p>
          <a:p>
            <a:endParaRPr lang="en-US" dirty="0">
              <a:cs typeface="Arial"/>
            </a:endParaRPr>
          </a:p>
        </p:txBody>
      </p:sp>
      <p:pic>
        <p:nvPicPr>
          <p:cNvPr id="2" name="Content Placeholder 1" descr="Screen shot of page 1 of the Schools Out &amp; Summer Meals are Available flyer displaying eligibility requirements and how to find local summer meal sites.">
            <a:extLst>
              <a:ext uri="{FF2B5EF4-FFF2-40B4-BE49-F238E27FC236}">
                <a16:creationId xmlns:a16="http://schemas.microsoft.com/office/drawing/2014/main" id="{4C50632B-F46A-57D4-01BE-4D9875125D8C}"/>
              </a:ext>
            </a:extLst>
          </p:cNvPr>
          <p:cNvPicPr>
            <a:picLocks noGrp="1" noChangeAspect="1"/>
          </p:cNvPicPr>
          <p:nvPr>
            <p:ph sz="half" idx="13"/>
          </p:nvPr>
        </p:nvPicPr>
        <p:blipFill>
          <a:blip r:embed="rId4" cstate="screen">
            <a:extLst>
              <a:ext uri="{28A0092B-C50C-407E-A947-70E740481C1C}">
                <a14:useLocalDpi xmlns:a14="http://schemas.microsoft.com/office/drawing/2010/main" val="0"/>
              </a:ext>
            </a:extLst>
          </a:blip>
          <a:stretch>
            <a:fillRect/>
          </a:stretch>
        </p:blipFill>
        <p:spPr>
          <a:xfrm>
            <a:off x="8570133" y="2098795"/>
            <a:ext cx="2682235" cy="3473336"/>
          </a:xfrm>
        </p:spPr>
      </p:pic>
    </p:spTree>
    <p:extLst>
      <p:ext uri="{BB962C8B-B14F-4D97-AF65-F5344CB8AC3E}">
        <p14:creationId xmlns:p14="http://schemas.microsoft.com/office/powerpoint/2010/main" val="3924587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D173-FF36-685D-BC7C-664C95B014DD}"/>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Important Operational Dates: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Next 30-90 Days (1)</a:t>
            </a:r>
          </a:p>
        </p:txBody>
      </p:sp>
      <p:graphicFrame>
        <p:nvGraphicFramePr>
          <p:cNvPr id="5" name="Content Placeholder 4" descr="Important operational dates for the next 30 to 90 days by action and date: USDA Pre-Planner due 3/3/25, Cooperative Agreements/Piggyback Contracts Survey due, 3/28/25, Use entitlement by 5/1/25.">
            <a:extLst>
              <a:ext uri="{FF2B5EF4-FFF2-40B4-BE49-F238E27FC236}">
                <a16:creationId xmlns:a16="http://schemas.microsoft.com/office/drawing/2014/main" id="{883A94FC-84A5-2133-4B66-02B76674913F}"/>
              </a:ext>
            </a:extLst>
          </p:cNvPr>
          <p:cNvGraphicFramePr>
            <a:graphicFrameLocks noGrp="1"/>
          </p:cNvGraphicFramePr>
          <p:nvPr>
            <p:ph idx="1"/>
            <p:extLst>
              <p:ext uri="{D42A27DB-BD31-4B8C-83A1-F6EECF244321}">
                <p14:modId xmlns:p14="http://schemas.microsoft.com/office/powerpoint/2010/main" val="2534488293"/>
              </p:ext>
            </p:extLst>
          </p:nvPr>
        </p:nvGraphicFramePr>
        <p:xfrm>
          <a:off x="838200" y="2007054"/>
          <a:ext cx="10515600" cy="3322320"/>
        </p:xfrm>
        <a:graphic>
          <a:graphicData uri="http://schemas.openxmlformats.org/drawingml/2006/table">
            <a:tbl>
              <a:tblPr firstRow="1" bandRow="1">
                <a:tableStyleId>{69012ECD-51FC-41F1-AA8D-1B2483CD663E}</a:tableStyleId>
              </a:tblPr>
              <a:tblGrid>
                <a:gridCol w="5257800">
                  <a:extLst>
                    <a:ext uri="{9D8B030D-6E8A-4147-A177-3AD203B41FA5}">
                      <a16:colId xmlns:a16="http://schemas.microsoft.com/office/drawing/2014/main" val="2995288159"/>
                    </a:ext>
                  </a:extLst>
                </a:gridCol>
                <a:gridCol w="5257800">
                  <a:extLst>
                    <a:ext uri="{9D8B030D-6E8A-4147-A177-3AD203B41FA5}">
                      <a16:colId xmlns:a16="http://schemas.microsoft.com/office/drawing/2014/main" val="4096348194"/>
                    </a:ext>
                  </a:extLst>
                </a:gridCol>
              </a:tblGrid>
              <a:tr h="370840">
                <a:tc>
                  <a:txBody>
                    <a:bodyPr/>
                    <a:lstStyle/>
                    <a:p>
                      <a:pPr algn="ctr"/>
                      <a:r>
                        <a:rPr lang="en-US" sz="3200" dirty="0">
                          <a:latin typeface="Arial"/>
                        </a:rPr>
                        <a:t>Action</a:t>
                      </a:r>
                    </a:p>
                  </a:txBody>
                  <a:tcPr anchor="ctr">
                    <a:lnB w="12700">
                      <a:solidFill>
                        <a:schemeClr val="tx1"/>
                      </a:solidFill>
                    </a:lnB>
                  </a:tcPr>
                </a:tc>
                <a:tc>
                  <a:txBody>
                    <a:bodyPr/>
                    <a:lstStyle/>
                    <a:p>
                      <a:pPr algn="ctr"/>
                      <a:r>
                        <a:rPr lang="en-US" sz="3200" dirty="0">
                          <a:latin typeface="Arial"/>
                        </a:rPr>
                        <a:t>Date</a:t>
                      </a:r>
                    </a:p>
                  </a:txBody>
                  <a:tcPr anchor="ctr">
                    <a:lnB w="12700">
                      <a:solidFill>
                        <a:schemeClr val="tx1"/>
                      </a:solidFill>
                    </a:lnB>
                  </a:tcPr>
                </a:tc>
                <a:extLst>
                  <a:ext uri="{0D108BD9-81ED-4DB2-BD59-A6C34878D82A}">
                    <a16:rowId xmlns:a16="http://schemas.microsoft.com/office/drawing/2014/main" val="502946087"/>
                  </a:ext>
                </a:extLst>
              </a:tr>
              <a:tr h="370839">
                <a:tc>
                  <a:txBody>
                    <a:bodyPr/>
                    <a:lstStyle/>
                    <a:p>
                      <a:pPr lvl="0" algn="l">
                        <a:buNone/>
                      </a:pPr>
                      <a:r>
                        <a:rPr lang="en-US" sz="2800" kern="1200" noProof="0" dirty="0">
                          <a:solidFill>
                            <a:schemeClr val="tx1"/>
                          </a:solidFill>
                          <a:latin typeface="Arial"/>
                          <a:ea typeface="+mn-ea"/>
                          <a:cs typeface="+mn-cs"/>
                        </a:rPr>
                        <a:t>Cooperative Agreements or Piggyback Contracts Survey</a:t>
                      </a:r>
                      <a:endParaRPr lang="en-US" sz="2800" kern="1200" dirty="0">
                        <a:solidFill>
                          <a:schemeClr val="tx1"/>
                        </a:solidFill>
                        <a:latin typeface="Arial"/>
                        <a:ea typeface="+mn-ea"/>
                        <a:cs typeface="+mn-cs"/>
                      </a:endParaRP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spcBef>
                          <a:spcPts val="800"/>
                        </a:spcBef>
                        <a:buNone/>
                      </a:pPr>
                      <a:r>
                        <a:rPr lang="en-US" sz="2800" dirty="0">
                          <a:latin typeface="Arial"/>
                        </a:rPr>
                        <a:t>March 28, 2025</a:t>
                      </a:r>
                      <a:endParaRPr lang="en-US" dirty="0"/>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4094076"/>
                  </a:ext>
                </a:extLst>
              </a:tr>
              <a:tr h="370839">
                <a:tc>
                  <a:txBody>
                    <a:bodyPr/>
                    <a:lstStyle/>
                    <a:p>
                      <a:pPr marL="0" lvl="0" algn="l" rtl="0" eaLnBrk="1" latinLnBrk="0" hangingPunct="1">
                        <a:lnSpc>
                          <a:spcPct val="100000"/>
                        </a:lnSpc>
                        <a:spcBef>
                          <a:spcPts val="0"/>
                        </a:spcBef>
                        <a:spcAft>
                          <a:spcPts val="0"/>
                        </a:spcAft>
                        <a:buNone/>
                      </a:pPr>
                      <a:r>
                        <a:rPr lang="en-US" sz="2800" kern="1200" noProof="0" dirty="0">
                          <a:solidFill>
                            <a:schemeClr val="tx1"/>
                          </a:solidFill>
                          <a:latin typeface="Arial"/>
                          <a:ea typeface="+mn-ea"/>
                          <a:cs typeface="+mn-cs"/>
                        </a:rPr>
                        <a:t>Use your entitlement in the Fresh Fruits and Vegetables Order Receipt System or FFAVORS</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ctr" defTabSz="914400" rtl="0" eaLnBrk="1" latinLnBrk="0" hangingPunct="1">
                        <a:spcBef>
                          <a:spcPts val="800"/>
                        </a:spcBef>
                        <a:buNone/>
                      </a:pPr>
                      <a:r>
                        <a:rPr lang="en-US" sz="2800" kern="1200" dirty="0">
                          <a:solidFill>
                            <a:schemeClr val="tx1"/>
                          </a:solidFill>
                          <a:latin typeface="Arial"/>
                          <a:ea typeface="+mn-ea"/>
                          <a:cs typeface="+mn-cs"/>
                        </a:rPr>
                        <a:t>May 1, 2025</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3693308"/>
                  </a:ext>
                </a:extLst>
              </a:tr>
            </a:tbl>
          </a:graphicData>
        </a:graphic>
      </p:graphicFrame>
    </p:spTree>
    <p:extLst>
      <p:ext uri="{BB962C8B-B14F-4D97-AF65-F5344CB8AC3E}">
        <p14:creationId xmlns:p14="http://schemas.microsoft.com/office/powerpoint/2010/main" val="1457946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A263C-CC2B-310A-D082-E52CC13CD5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6138D2-A717-1599-A5A2-CBBE44644AD3}"/>
              </a:ext>
            </a:extLst>
          </p:cNvPr>
          <p:cNvSpPr>
            <a:spLocks noGrp="1"/>
          </p:cNvSpPr>
          <p:nvPr>
            <p:ph type="title"/>
          </p:nvPr>
        </p:nvSpPr>
        <p:spPr/>
        <p:txBody>
          <a:bodyPr>
            <a:normAutofit fontScale="90000"/>
          </a:bodyPr>
          <a:lstStyle/>
          <a:p>
            <a:r>
              <a:rPr lang="en-US" dirty="0">
                <a:latin typeface="+mn-lt"/>
              </a:rPr>
              <a:t>Important Operational Dates: </a:t>
            </a:r>
            <a:br>
              <a:rPr lang="en-US" dirty="0">
                <a:latin typeface="+mn-lt"/>
              </a:rPr>
            </a:br>
            <a:r>
              <a:rPr lang="en-US" dirty="0">
                <a:latin typeface="+mn-lt"/>
              </a:rPr>
              <a:t>Next 30-90 Days (2)</a:t>
            </a:r>
          </a:p>
        </p:txBody>
      </p:sp>
      <p:graphicFrame>
        <p:nvGraphicFramePr>
          <p:cNvPr id="11" name="Content Placeholder 10">
            <a:extLst>
              <a:ext uri="{FF2B5EF4-FFF2-40B4-BE49-F238E27FC236}">
                <a16:creationId xmlns:a16="http://schemas.microsoft.com/office/drawing/2014/main" id="{7694946F-3188-08E8-A8F5-86C08A6DCED3}"/>
              </a:ext>
            </a:extLst>
          </p:cNvPr>
          <p:cNvGraphicFramePr>
            <a:graphicFrameLocks noGrp="1"/>
          </p:cNvGraphicFramePr>
          <p:nvPr>
            <p:ph sz="half" idx="1"/>
            <p:extLst>
              <p:ext uri="{D42A27DB-BD31-4B8C-83A1-F6EECF244321}">
                <p14:modId xmlns:p14="http://schemas.microsoft.com/office/powerpoint/2010/main" val="1905076346"/>
              </p:ext>
            </p:extLst>
          </p:nvPr>
        </p:nvGraphicFramePr>
        <p:xfrm>
          <a:off x="2011679" y="2166609"/>
          <a:ext cx="8168642" cy="3308361"/>
        </p:xfrm>
        <a:graphic>
          <a:graphicData uri="http://schemas.openxmlformats.org/drawingml/2006/table">
            <a:tbl>
              <a:tblPr firstRow="1" bandRow="1">
                <a:tableStyleId>{69012ECD-51FC-41F1-AA8D-1B2483CD663E}</a:tableStyleId>
              </a:tblPr>
              <a:tblGrid>
                <a:gridCol w="4084321">
                  <a:extLst>
                    <a:ext uri="{9D8B030D-6E8A-4147-A177-3AD203B41FA5}">
                      <a16:colId xmlns:a16="http://schemas.microsoft.com/office/drawing/2014/main" val="3852807670"/>
                    </a:ext>
                  </a:extLst>
                </a:gridCol>
                <a:gridCol w="4084321">
                  <a:extLst>
                    <a:ext uri="{9D8B030D-6E8A-4147-A177-3AD203B41FA5}">
                      <a16:colId xmlns:a16="http://schemas.microsoft.com/office/drawing/2014/main" val="2037802448"/>
                    </a:ext>
                  </a:extLst>
                </a:gridCol>
              </a:tblGrid>
              <a:tr h="711045">
                <a:tc>
                  <a:txBody>
                    <a:bodyPr/>
                    <a:lstStyle/>
                    <a:p>
                      <a:pPr algn="ctr"/>
                      <a:r>
                        <a:rPr lang="en-US" sz="3600" dirty="0">
                          <a:latin typeface="Arial" panose="020B0604020202020204" pitchFamily="34" charset="0"/>
                          <a:cs typeface="Arial" panose="020B0604020202020204" pitchFamily="34" charset="0"/>
                        </a:rPr>
                        <a:t>Action</a:t>
                      </a:r>
                    </a:p>
                  </a:txBody>
                  <a:tcPr/>
                </a:tc>
                <a:tc>
                  <a:txBody>
                    <a:bodyPr/>
                    <a:lstStyle/>
                    <a:p>
                      <a:pPr marL="0" algn="ctr" defTabSz="914400" rtl="0" eaLnBrk="1" latinLnBrk="0" hangingPunct="1"/>
                      <a:r>
                        <a:rPr lang="en-US" sz="3600" b="1" kern="1200" dirty="0">
                          <a:solidFill>
                            <a:schemeClr val="bg1"/>
                          </a:solidFill>
                          <a:latin typeface="Arial" panose="020B0604020202020204" pitchFamily="34" charset="0"/>
                          <a:ea typeface="+mn-ea"/>
                          <a:cs typeface="Arial" panose="020B0604020202020204" pitchFamily="34" charset="0"/>
                        </a:rPr>
                        <a:t>Date</a:t>
                      </a:r>
                    </a:p>
                  </a:txBody>
                  <a:tcPr/>
                </a:tc>
                <a:extLst>
                  <a:ext uri="{0D108BD9-81ED-4DB2-BD59-A6C34878D82A}">
                    <a16:rowId xmlns:a16="http://schemas.microsoft.com/office/drawing/2014/main" val="2663888366"/>
                  </a:ext>
                </a:extLst>
              </a:tr>
              <a:tr h="925297">
                <a:tc>
                  <a:txBody>
                    <a:bodyPr/>
                    <a:lstStyle/>
                    <a:p>
                      <a:pPr lvl="0">
                        <a:buNone/>
                      </a:pPr>
                      <a:r>
                        <a:rPr lang="en-US" sz="2000" kern="1200" noProof="0" dirty="0">
                          <a:solidFill>
                            <a:schemeClr val="tx1"/>
                          </a:solidFill>
                          <a:latin typeface="Arial" panose="020B0604020202020204" pitchFamily="34" charset="0"/>
                          <a:ea typeface="+mn-ea"/>
                          <a:cs typeface="Arial" panose="020B0604020202020204" pitchFamily="34" charset="0"/>
                        </a:rPr>
                        <a:t>Submit Summer 2025:</a:t>
                      </a:r>
                      <a:endParaRPr lang="en-US" sz="2000" dirty="0">
                        <a:latin typeface="Arial" panose="020B0604020202020204" pitchFamily="34" charset="0"/>
                        <a:cs typeface="Arial" panose="020B0604020202020204" pitchFamily="34" charset="0"/>
                      </a:endParaRPr>
                    </a:p>
                    <a:p>
                      <a:pPr lvl="0">
                        <a:buNone/>
                      </a:pPr>
                      <a:r>
                        <a:rPr lang="en-US" sz="2000" kern="1200" noProof="0" dirty="0">
                          <a:solidFill>
                            <a:schemeClr val="tx1"/>
                          </a:solidFill>
                          <a:latin typeface="Arial" panose="020B0604020202020204" pitchFamily="34" charset="0"/>
                          <a:ea typeface="+mn-ea"/>
                          <a:cs typeface="Arial" panose="020B0604020202020204" pitchFamily="34" charset="0"/>
                        </a:rPr>
                        <a:t>SSO applications*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30 days prior to the start of meal service</a:t>
                      </a:r>
                    </a:p>
                  </a:txBody>
                  <a:tcPr/>
                </a:tc>
                <a:extLst>
                  <a:ext uri="{0D108BD9-81ED-4DB2-BD59-A6C34878D82A}">
                    <a16:rowId xmlns:a16="http://schemas.microsoft.com/office/drawing/2014/main" val="2337435978"/>
                  </a:ext>
                </a:extLst>
              </a:tr>
              <a:tr h="782182">
                <a:tc>
                  <a:txBody>
                    <a:bodyPr/>
                    <a:lstStyle/>
                    <a:p>
                      <a:pPr lvl="0">
                        <a:buNone/>
                      </a:pPr>
                      <a:r>
                        <a:rPr lang="en-US" sz="2000" kern="1200" noProof="0" dirty="0">
                          <a:solidFill>
                            <a:schemeClr val="tx1"/>
                          </a:solidFill>
                          <a:latin typeface="Arial" panose="020B0604020202020204" pitchFamily="34" charset="0"/>
                          <a:ea typeface="+mn-ea"/>
                          <a:cs typeface="Arial" panose="020B0604020202020204" pitchFamily="34" charset="0"/>
                        </a:rPr>
                        <a:t>Submit Summer 2025: </a:t>
                      </a:r>
                    </a:p>
                    <a:p>
                      <a:pPr lvl="0">
                        <a:buNone/>
                      </a:pPr>
                      <a:r>
                        <a:rPr lang="en-US" sz="2000" b="0" i="0" u="none" strike="noStrike" kern="1200" noProof="0" dirty="0">
                          <a:solidFill>
                            <a:schemeClr val="tx1"/>
                          </a:solidFill>
                          <a:latin typeface="Arial" panose="020B0604020202020204" pitchFamily="34" charset="0"/>
                          <a:cs typeface="Arial" panose="020B0604020202020204" pitchFamily="34" charset="0"/>
                        </a:rPr>
                        <a:t>SFSP applications*</a:t>
                      </a:r>
                      <a:endParaRPr lang="en-US" sz="2000" kern="1200" noProof="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noProof="0" dirty="0">
                          <a:solidFill>
                            <a:schemeClr val="tx1"/>
                          </a:solidFill>
                          <a:latin typeface="Arial" panose="020B0604020202020204" pitchFamily="34" charset="0"/>
                          <a:ea typeface="+mn-ea"/>
                          <a:cs typeface="Arial" panose="020B0604020202020204" pitchFamily="34" charset="0"/>
                        </a:rPr>
                        <a:t>May 15th or 30 days prior to the start of operations </a:t>
                      </a:r>
                      <a:endParaRPr lang="en-US" sz="2000" kern="1200" noProof="0" dirty="0">
                        <a:solidFill>
                          <a:schemeClr val="tx1"/>
                        </a:solidFill>
                        <a:highlight>
                          <a:srgbClr val="FFFF00"/>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234919142"/>
                  </a:ext>
                </a:extLst>
              </a:tr>
              <a:tr h="889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noProof="0" dirty="0">
                          <a:solidFill>
                            <a:schemeClr val="tx1"/>
                          </a:solidFill>
                          <a:latin typeface="Arial" panose="020B0604020202020204" pitchFamily="34" charset="0"/>
                          <a:ea typeface="+mn-ea"/>
                          <a:cs typeface="Arial" panose="020B0604020202020204" pitchFamily="34" charset="0"/>
                        </a:rPr>
                        <a:t>CEP Applications Due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noProof="0" dirty="0">
                          <a:solidFill>
                            <a:schemeClr val="tx1"/>
                          </a:solidFill>
                          <a:latin typeface="Arial" panose="020B0604020202020204" pitchFamily="34" charset="0"/>
                          <a:ea typeface="+mn-ea"/>
                          <a:cs typeface="Arial" panose="020B0604020202020204" pitchFamily="34" charset="0"/>
                        </a:rPr>
                        <a:t>June 30, 2025</a:t>
                      </a:r>
                    </a:p>
                  </a:txBody>
                  <a:tcPr/>
                </a:tc>
                <a:extLst>
                  <a:ext uri="{0D108BD9-81ED-4DB2-BD59-A6C34878D82A}">
                    <a16:rowId xmlns:a16="http://schemas.microsoft.com/office/drawing/2014/main" val="3033199139"/>
                  </a:ext>
                </a:extLst>
              </a:tr>
            </a:tbl>
          </a:graphicData>
        </a:graphic>
      </p:graphicFrame>
      <p:sp>
        <p:nvSpPr>
          <p:cNvPr id="7" name="Content Placeholder 6">
            <a:extLst>
              <a:ext uri="{FF2B5EF4-FFF2-40B4-BE49-F238E27FC236}">
                <a16:creationId xmlns:a16="http://schemas.microsoft.com/office/drawing/2014/main" id="{9652BADA-7EE6-9EB4-78E3-5C11EAF57E99}"/>
              </a:ext>
            </a:extLst>
          </p:cNvPr>
          <p:cNvSpPr>
            <a:spLocks noGrp="1"/>
          </p:cNvSpPr>
          <p:nvPr>
            <p:ph sz="half" idx="13"/>
          </p:nvPr>
        </p:nvSpPr>
        <p:spPr>
          <a:xfrm>
            <a:off x="998220" y="5616564"/>
            <a:ext cx="10629900" cy="697230"/>
          </a:xfrm>
        </p:spPr>
        <p:txBody>
          <a:bodyPr/>
          <a:lstStyle/>
          <a:p>
            <a:pPr marL="0" indent="0">
              <a:buNone/>
            </a:pPr>
            <a:r>
              <a:rPr lang="en-US" sz="2400" dirty="0"/>
              <a:t>*Applications must be approved prior to the start of meal service.</a:t>
            </a:r>
          </a:p>
          <a:p>
            <a:endParaRPr lang="en-US" dirty="0"/>
          </a:p>
        </p:txBody>
      </p:sp>
    </p:spTree>
    <p:extLst>
      <p:ext uri="{BB962C8B-B14F-4D97-AF65-F5344CB8AC3E}">
        <p14:creationId xmlns:p14="http://schemas.microsoft.com/office/powerpoint/2010/main" val="2098788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997D0-A274-94CF-B7BA-866DEBAB9765}"/>
              </a:ext>
            </a:extLst>
          </p:cNvPr>
          <p:cNvSpPr>
            <a:spLocks noGrp="1"/>
          </p:cNvSpPr>
          <p:nvPr>
            <p:ph type="title"/>
          </p:nvPr>
        </p:nvSpPr>
        <p:spPr>
          <a:xfrm>
            <a:off x="838200" y="1828800"/>
            <a:ext cx="10515600" cy="1902849"/>
          </a:xfrm>
        </p:spPr>
        <p:txBody>
          <a:bodyPr anchor="b">
            <a:normAutofit/>
          </a:bodyPr>
          <a:lstStyle/>
          <a:p>
            <a:r>
              <a:rPr lang="en-US" dirty="0">
                <a:latin typeface="Arial" panose="020B0604020202020204" pitchFamily="34" charset="0"/>
                <a:cs typeface="Arial" panose="020B0604020202020204" pitchFamily="34" charset="0"/>
              </a:rPr>
              <a:t>Resources and Other Announcements</a:t>
            </a:r>
          </a:p>
        </p:txBody>
      </p:sp>
    </p:spTree>
    <p:extLst>
      <p:ext uri="{BB962C8B-B14F-4D97-AF65-F5344CB8AC3E}">
        <p14:creationId xmlns:p14="http://schemas.microsoft.com/office/powerpoint/2010/main" val="4060600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AB16-7E45-BC75-213C-E4E24BB62AB9}"/>
              </a:ext>
            </a:extLst>
          </p:cNvPr>
          <p:cNvSpPr>
            <a:spLocks noGrp="1"/>
          </p:cNvSpPr>
          <p:nvPr>
            <p:ph type="title"/>
          </p:nvPr>
        </p:nvSpPr>
        <p:spPr>
          <a:xfrm>
            <a:off x="838200" y="685800"/>
            <a:ext cx="11356768" cy="1030184"/>
          </a:xfrm>
        </p:spPr>
        <p:txBody>
          <a:bodyPr>
            <a:normAutofit fontScale="90000"/>
          </a:bodyPr>
          <a:lstStyle/>
          <a:p>
            <a:r>
              <a:rPr lang="en-US" dirty="0">
                <a:latin typeface="Arial" panose="020B0604020202020204" pitchFamily="34" charset="0"/>
                <a:ea typeface="+mj-lt"/>
                <a:cs typeface="Arial" panose="020B0604020202020204" pitchFamily="34" charset="0"/>
              </a:rPr>
              <a:t>Mark Your Calendar: Celebrate School Nutrition Culinary Professionals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8B4A8C0-4262-95FD-EBFF-D6A77382D3C2}"/>
              </a:ext>
            </a:extLst>
          </p:cNvPr>
          <p:cNvSpPr>
            <a:spLocks noGrp="1"/>
          </p:cNvSpPr>
          <p:nvPr>
            <p:ph sz="half" idx="1"/>
          </p:nvPr>
        </p:nvSpPr>
        <p:spPr>
          <a:xfrm>
            <a:off x="834242" y="1795937"/>
            <a:ext cx="10828840" cy="4065110"/>
          </a:xfrm>
        </p:spPr>
        <p:txBody>
          <a:bodyPr vert="horz" lIns="91440" tIns="45720" rIns="91440" bIns="45720" rtlCol="0" anchor="t">
            <a:normAutofit/>
          </a:bodyPr>
          <a:lstStyle/>
          <a:p>
            <a:r>
              <a:rPr lang="en-US" dirty="0">
                <a:latin typeface="Arial" panose="020B0604020202020204" pitchFamily="34" charset="0"/>
                <a:ea typeface="+mj-lt"/>
                <a:cs typeface="Arial" panose="020B0604020202020204" pitchFamily="34" charset="0"/>
              </a:rPr>
              <a:t>School Nutrition Employee Week is April 28-May 2, 2025</a:t>
            </a:r>
          </a:p>
          <a:p>
            <a:r>
              <a:rPr lang="en-US" dirty="0">
                <a:latin typeface="Arial" panose="020B0604020202020204" pitchFamily="34" charset="0"/>
                <a:ea typeface="+mj-lt"/>
                <a:cs typeface="Arial" panose="020B0604020202020204" pitchFamily="34" charset="0"/>
              </a:rPr>
              <a:t>School Lunch Hero Day is May 2, 2025 </a:t>
            </a:r>
            <a:endParaRPr lang="en-US" dirty="0">
              <a:latin typeface="Arial" panose="020B0604020202020204" pitchFamily="34" charset="0"/>
              <a:cs typeface="Arial" panose="020B0604020202020204" pitchFamily="34" charset="0"/>
            </a:endParaRPr>
          </a:p>
        </p:txBody>
      </p:sp>
      <p:pic>
        <p:nvPicPr>
          <p:cNvPr id="5" name="Content Placeholder 4" descr="Logo for School Lunch Hero Day ">
            <a:extLst>
              <a:ext uri="{FF2B5EF4-FFF2-40B4-BE49-F238E27FC236}">
                <a16:creationId xmlns:a16="http://schemas.microsoft.com/office/drawing/2014/main" id="{6F9EE6E1-BF25-B637-6E4A-4C82AB7183DA}"/>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3267231" y="3824394"/>
            <a:ext cx="5181600" cy="1908556"/>
          </a:xfrm>
        </p:spPr>
      </p:pic>
    </p:spTree>
    <p:extLst>
      <p:ext uri="{BB962C8B-B14F-4D97-AF65-F5344CB8AC3E}">
        <p14:creationId xmlns:p14="http://schemas.microsoft.com/office/powerpoint/2010/main" val="3520507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5D4B4-F8C6-46E5-556A-949958C8F1FC}"/>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Nutrition Services Division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Farm to School Needs Assessment</a:t>
            </a:r>
          </a:p>
        </p:txBody>
      </p:sp>
      <p:sp>
        <p:nvSpPr>
          <p:cNvPr id="7" name="TextBox 6">
            <a:extLst>
              <a:ext uri="{FF2B5EF4-FFF2-40B4-BE49-F238E27FC236}">
                <a16:creationId xmlns:a16="http://schemas.microsoft.com/office/drawing/2014/main" id="{284CAC08-60CE-2D04-AD59-E65623BB2290}"/>
              </a:ext>
            </a:extLst>
          </p:cNvPr>
          <p:cNvSpPr txBox="1"/>
          <p:nvPr/>
        </p:nvSpPr>
        <p:spPr>
          <a:xfrm>
            <a:off x="844615" y="1915225"/>
            <a:ext cx="8254493" cy="4811574"/>
          </a:xfrm>
          <a:prstGeom prst="rect">
            <a:avLst/>
          </a:prstGeom>
          <a:noFill/>
        </p:spPr>
        <p:txBody>
          <a:bodyPr wrap="square" lIns="91440" tIns="45720" rIns="91440" bIns="45720" anchor="t">
            <a:spAutoFit/>
          </a:bodyPr>
          <a:lstStyle/>
          <a:p>
            <a:pPr marL="457200" indent="-457200">
              <a:spcBef>
                <a:spcPts val="800"/>
              </a:spcBef>
              <a:spcAft>
                <a:spcPts val="800"/>
              </a:spcAft>
              <a:buFont typeface="Arial" panose="020B0604020202020204" pitchFamily="34" charset="0"/>
              <a:buChar char="•"/>
            </a:pPr>
            <a:r>
              <a:rPr lang="en-US" sz="2400" dirty="0">
                <a:solidFill>
                  <a:srgbClr val="2D4641"/>
                </a:solidFill>
                <a:latin typeface="Arial" panose="020B0604020202020204" pitchFamily="34" charset="0"/>
                <a:cs typeface="Arial" panose="020B0604020202020204" pitchFamily="34" charset="0"/>
              </a:rPr>
              <a:t>It’s short! </a:t>
            </a:r>
          </a:p>
          <a:p>
            <a:pPr marL="914400" lvl="1" indent="-457200">
              <a:spcBef>
                <a:spcPts val="800"/>
              </a:spcBef>
              <a:spcAft>
                <a:spcPts val="800"/>
              </a:spcAft>
              <a:buFont typeface="Courier New" panose="02070309020205020404" pitchFamily="49" charset="0"/>
              <a:buChar char="o"/>
            </a:pPr>
            <a:r>
              <a:rPr lang="en-US" sz="2400" dirty="0">
                <a:solidFill>
                  <a:srgbClr val="2D4641"/>
                </a:solidFill>
                <a:latin typeface="Arial" panose="020B0604020202020204" pitchFamily="34" charset="0"/>
                <a:cs typeface="Arial" panose="020B0604020202020204" pitchFamily="34" charset="0"/>
              </a:rPr>
              <a:t>14 questions, 15-minute survey. </a:t>
            </a:r>
          </a:p>
          <a:p>
            <a:pPr marL="457200" indent="-457200">
              <a:spcBef>
                <a:spcPts val="800"/>
              </a:spcBef>
              <a:spcAft>
                <a:spcPts val="800"/>
              </a:spcAft>
              <a:buFont typeface="Arial" panose="020B0604020202020204" pitchFamily="34" charset="0"/>
              <a:buChar char="•"/>
            </a:pPr>
            <a:r>
              <a:rPr lang="en-US" sz="2400" dirty="0">
                <a:solidFill>
                  <a:srgbClr val="2D4641"/>
                </a:solidFill>
                <a:latin typeface="Arial" panose="020B0604020202020204" pitchFamily="34" charset="0"/>
                <a:cs typeface="Arial" panose="020B0604020202020204" pitchFamily="34" charset="0"/>
              </a:rPr>
              <a:t>It’s helpful!</a:t>
            </a:r>
          </a:p>
          <a:p>
            <a:pPr marL="914400" lvl="1" indent="-457200">
              <a:spcBef>
                <a:spcPts val="800"/>
              </a:spcBef>
              <a:spcAft>
                <a:spcPts val="800"/>
              </a:spcAft>
              <a:buFont typeface="Courier New" panose="02070309020205020404" pitchFamily="49" charset="0"/>
              <a:buChar char="o"/>
            </a:pPr>
            <a:r>
              <a:rPr lang="en-US" sz="2400" dirty="0">
                <a:solidFill>
                  <a:srgbClr val="2D4641"/>
                </a:solidFill>
                <a:latin typeface="Arial" panose="020B0604020202020204" pitchFamily="34" charset="0"/>
                <a:cs typeface="Arial" panose="020B0604020202020204" pitchFamily="34" charset="0"/>
              </a:rPr>
              <a:t>Share with us your implementation needs.</a:t>
            </a:r>
          </a:p>
          <a:p>
            <a:pPr marL="457200" indent="-457200">
              <a:spcBef>
                <a:spcPts val="800"/>
              </a:spcBef>
              <a:spcAft>
                <a:spcPts val="800"/>
              </a:spcAft>
              <a:buFont typeface="Arial" panose="020B0604020202020204" pitchFamily="34" charset="0"/>
              <a:buChar char="•"/>
            </a:pPr>
            <a:r>
              <a:rPr lang="en-US" sz="2400" dirty="0">
                <a:solidFill>
                  <a:srgbClr val="2D4641"/>
                </a:solidFill>
                <a:latin typeface="Arial" panose="020B0604020202020204" pitchFamily="34" charset="0"/>
                <a:cs typeface="Arial" panose="020B0604020202020204" pitchFamily="34" charset="0"/>
              </a:rPr>
              <a:t>It’s available now!</a:t>
            </a:r>
          </a:p>
          <a:p>
            <a:pPr marL="914400" lvl="1" indent="-457200">
              <a:spcBef>
                <a:spcPts val="800"/>
              </a:spcBef>
              <a:spcAft>
                <a:spcPts val="800"/>
              </a:spcAft>
              <a:buFont typeface="Courier New" panose="02070309020205020404" pitchFamily="49" charset="0"/>
              <a:buChar char="o"/>
            </a:pPr>
            <a:r>
              <a:rPr lang="en-US" sz="2400" dirty="0">
                <a:solidFill>
                  <a:srgbClr val="2D4641"/>
                </a:solidFill>
                <a:latin typeface="Arial" panose="020B0604020202020204" pitchFamily="34" charset="0"/>
                <a:cs typeface="Arial" panose="020B0604020202020204" pitchFamily="34" charset="0"/>
              </a:rPr>
              <a:t>…through June 1, 2025.</a:t>
            </a:r>
          </a:p>
          <a:p>
            <a:pPr marL="457200" indent="-457200">
              <a:spcBef>
                <a:spcPts val="800"/>
              </a:spcBef>
              <a:spcAft>
                <a:spcPts val="800"/>
              </a:spcAft>
              <a:buFont typeface="Arial" panose="02070309020205020404" pitchFamily="49" charset="0"/>
              <a:buChar char="•"/>
            </a:pPr>
            <a:r>
              <a:rPr lang="en-US" sz="2400" dirty="0">
                <a:solidFill>
                  <a:srgbClr val="2D4641"/>
                </a:solidFill>
                <a:latin typeface="Arial" panose="020B0604020202020204" pitchFamily="34" charset="0"/>
                <a:cs typeface="Arial" panose="020B0604020202020204" pitchFamily="34" charset="0"/>
              </a:rPr>
              <a:t>Take the Farm to School Needs Assessment at </a:t>
            </a:r>
            <a:r>
              <a:rPr lang="en-US" sz="2400" dirty="0">
                <a:solidFill>
                  <a:srgbClr val="0563C1"/>
                </a:solidFill>
                <a:latin typeface="Arial" panose="020B0604020202020204" pitchFamily="34" charset="0"/>
                <a:cs typeface="Arial" panose="020B0604020202020204" pitchFamily="34" charset="0"/>
                <a:hlinkClick r:id="rId3" tooltip="Farm to School Needs Assessment">
                  <a:extLst>
                    <a:ext uri="{A12FA001-AC4F-418D-AE19-62706E023703}">
                      <ahyp:hlinkClr xmlns:ahyp="http://schemas.microsoft.com/office/drawing/2018/hyperlinkcolor" val="tx"/>
                    </a:ext>
                  </a:extLst>
                </a:hlinkClick>
              </a:rPr>
              <a:t>https://surveys3.cde.ca.gov/s.asp?k=172374591515</a:t>
            </a:r>
            <a:endParaRPr lang="en-US" sz="2400" dirty="0">
              <a:solidFill>
                <a:srgbClr val="0563C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cs typeface="Arial"/>
            </a:endParaRPr>
          </a:p>
        </p:txBody>
      </p:sp>
      <p:pic>
        <p:nvPicPr>
          <p:cNvPr id="8" name="Content Placeholder 7">
            <a:extLst>
              <a:ext uri="{FF2B5EF4-FFF2-40B4-BE49-F238E27FC236}">
                <a16:creationId xmlns:a16="http://schemas.microsoft.com/office/drawing/2014/main" id="{CE908AF3-8320-CEA3-4B19-F40564A854E8}"/>
              </a:ext>
              <a:ext uri="{C183D7F6-B498-43B3-948B-1728B52AA6E4}">
                <adec:decorative xmlns:adec="http://schemas.microsoft.com/office/drawing/2017/decorative" val="1"/>
              </a:ext>
            </a:extLst>
          </p:cNvPr>
          <p:cNvPicPr>
            <a:picLocks noGrp="1" noChangeAspect="1"/>
          </p:cNvPicPr>
          <p:nvPr>
            <p:ph idx="1"/>
          </p:nvPr>
        </p:nvPicPr>
        <p:blipFill>
          <a:blip r:embed="rId4" cstate="screen">
            <a:extLst>
              <a:ext uri="{28A0092B-C50C-407E-A947-70E740481C1C}">
                <a14:useLocalDpi xmlns:a14="http://schemas.microsoft.com/office/drawing/2010/main" val="0"/>
              </a:ext>
            </a:extLst>
          </a:blip>
          <a:stretch>
            <a:fillRect/>
          </a:stretch>
        </p:blipFill>
        <p:spPr>
          <a:xfrm>
            <a:off x="9099108" y="2136775"/>
            <a:ext cx="2272901" cy="4035425"/>
          </a:xfrm>
        </p:spPr>
      </p:pic>
    </p:spTree>
    <p:extLst>
      <p:ext uri="{BB962C8B-B14F-4D97-AF65-F5344CB8AC3E}">
        <p14:creationId xmlns:p14="http://schemas.microsoft.com/office/powerpoint/2010/main" val="3058401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5A7CD-427F-3537-1259-57F9C7B6D681}"/>
              </a:ext>
            </a:extLst>
          </p:cNvPr>
          <p:cNvSpPr>
            <a:spLocks noGrp="1"/>
          </p:cNvSpPr>
          <p:nvPr>
            <p:ph type="title"/>
          </p:nvPr>
        </p:nvSpPr>
        <p:spPr>
          <a:xfrm>
            <a:off x="816429" y="413657"/>
            <a:ext cx="10515600" cy="1306285"/>
          </a:xfrm>
        </p:spPr>
        <p:txBody>
          <a:bodyPr>
            <a:normAutofit/>
          </a:bodyPr>
          <a:lstStyle/>
          <a:p>
            <a:r>
              <a:rPr lang="en-US" dirty="0">
                <a:latin typeface="Arial" panose="020B0604020202020204" pitchFamily="34" charset="0"/>
                <a:cs typeface="Arial" panose="020B0604020202020204" pitchFamily="34" charset="0"/>
              </a:rPr>
              <a:t>Photo Contest Coming Soon!  </a:t>
            </a:r>
          </a:p>
        </p:txBody>
      </p:sp>
      <p:sp>
        <p:nvSpPr>
          <p:cNvPr id="3" name="Content Placeholder 2">
            <a:extLst>
              <a:ext uri="{FF2B5EF4-FFF2-40B4-BE49-F238E27FC236}">
                <a16:creationId xmlns:a16="http://schemas.microsoft.com/office/drawing/2014/main" id="{EDF31EA5-7A54-45E6-6906-C1396DDFC5CF}"/>
              </a:ext>
            </a:extLst>
          </p:cNvPr>
          <p:cNvSpPr>
            <a:spLocks noGrp="1"/>
          </p:cNvSpPr>
          <p:nvPr>
            <p:ph sz="half" idx="1"/>
          </p:nvPr>
        </p:nvSpPr>
        <p:spPr>
          <a:xfrm>
            <a:off x="818482" y="1921953"/>
            <a:ext cx="6132764" cy="4284150"/>
          </a:xfrm>
        </p:spPr>
        <p:txBody>
          <a:bodyPr vert="horz" lIns="91440" tIns="45720" rIns="91440" bIns="45720" rtlCol="0" anchor="t">
            <a:normAutofit/>
          </a:bodyPr>
          <a:lstStyle/>
          <a:p>
            <a:pPr>
              <a:spcBef>
                <a:spcPts val="1000"/>
              </a:spcBef>
              <a:spcAft>
                <a:spcPts val="1000"/>
              </a:spcAft>
            </a:pPr>
            <a:r>
              <a:rPr lang="en-US" dirty="0">
                <a:solidFill>
                  <a:srgbClr val="2D4641"/>
                </a:solidFill>
                <a:latin typeface="Arial" panose="020B0604020202020204" pitchFamily="34" charset="0"/>
                <a:cs typeface="Arial" panose="020B0604020202020204" pitchFamily="34" charset="0"/>
              </a:rPr>
              <a:t>CDE’s Celebrating California's School Meals Photo Contest</a:t>
            </a:r>
            <a:endParaRPr lang="en-US" dirty="0">
              <a:latin typeface="Arial" panose="020B0604020202020204" pitchFamily="34" charset="0"/>
              <a:cs typeface="Arial" panose="020B0604020202020204" pitchFamily="34" charset="0"/>
            </a:endParaRPr>
          </a:p>
          <a:p>
            <a:pPr>
              <a:spcBef>
                <a:spcPts val="1000"/>
              </a:spcBef>
              <a:spcAft>
                <a:spcPts val="1000"/>
              </a:spcAft>
            </a:pPr>
            <a:r>
              <a:rPr lang="en-US" dirty="0">
                <a:solidFill>
                  <a:srgbClr val="2D4641"/>
                </a:solidFill>
                <a:latin typeface="Arial" panose="020B0604020202020204" pitchFamily="34" charset="0"/>
                <a:cs typeface="Arial" panose="020B0604020202020204" pitchFamily="34" charset="0"/>
              </a:rPr>
              <a:t>Enter your best photos of staff, students, and school meals. </a:t>
            </a:r>
          </a:p>
          <a:p>
            <a:pPr>
              <a:spcBef>
                <a:spcPts val="1000"/>
              </a:spcBef>
              <a:spcAft>
                <a:spcPts val="1000"/>
              </a:spcAft>
            </a:pPr>
            <a:r>
              <a:rPr lang="en-US" dirty="0">
                <a:solidFill>
                  <a:srgbClr val="2D4641"/>
                </a:solidFill>
                <a:latin typeface="Arial" panose="020B0604020202020204" pitchFamily="34" charset="0"/>
                <a:cs typeface="Arial" panose="020B0604020202020204" pitchFamily="34" charset="0"/>
              </a:rPr>
              <a:t>Look for an announcement coming soon!</a:t>
            </a:r>
          </a:p>
        </p:txBody>
      </p:sp>
      <p:pic>
        <p:nvPicPr>
          <p:cNvPr id="7" name="Content Placeholder 6">
            <a:extLst>
              <a:ext uri="{FF2B5EF4-FFF2-40B4-BE49-F238E27FC236}">
                <a16:creationId xmlns:a16="http://schemas.microsoft.com/office/drawing/2014/main" id="{43EC4FE3-5BA4-7DDF-7605-4D3B90E5D265}"/>
              </a:ext>
              <a:ext uri="{C183D7F6-B498-43B3-948B-1728B52AA6E4}">
                <adec:decorative xmlns:adec="http://schemas.microsoft.com/office/drawing/2017/decorative" val="1"/>
              </a:ext>
            </a:extLst>
          </p:cNvPr>
          <p:cNvPicPr>
            <a:picLocks noGrp="1" noChangeAspect="1"/>
          </p:cNvPicPr>
          <p:nvPr>
            <p:ph sz="half" idx="13"/>
          </p:nvPr>
        </p:nvPicPr>
        <p:blipFill>
          <a:blip r:embed="rId3" cstate="screen">
            <a:extLst>
              <a:ext uri="{28A0092B-C50C-407E-A947-70E740481C1C}">
                <a14:useLocalDpi xmlns:a14="http://schemas.microsoft.com/office/drawing/2010/main" val="0"/>
              </a:ext>
            </a:extLst>
          </a:blip>
          <a:stretch>
            <a:fillRect/>
          </a:stretch>
        </p:blipFill>
        <p:spPr>
          <a:xfrm>
            <a:off x="6949575" y="2470797"/>
            <a:ext cx="4818017" cy="3193557"/>
          </a:xfrm>
        </p:spPr>
      </p:pic>
    </p:spTree>
    <p:extLst>
      <p:ext uri="{BB962C8B-B14F-4D97-AF65-F5344CB8AC3E}">
        <p14:creationId xmlns:p14="http://schemas.microsoft.com/office/powerpoint/2010/main" val="380844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15792-3D2E-5790-CE23-3671F47FEAAE}"/>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National School Breakfast Week: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Azusa Unified School District (USD)</a:t>
            </a:r>
          </a:p>
        </p:txBody>
      </p:sp>
      <p:sp>
        <p:nvSpPr>
          <p:cNvPr id="24" name="Content Placeholder 23">
            <a:extLst>
              <a:ext uri="{FF2B5EF4-FFF2-40B4-BE49-F238E27FC236}">
                <a16:creationId xmlns:a16="http://schemas.microsoft.com/office/drawing/2014/main" id="{3AF8B2BD-D690-ABE3-81B3-22929AC11023}"/>
              </a:ext>
            </a:extLst>
          </p:cNvPr>
          <p:cNvSpPr>
            <a:spLocks noGrp="1"/>
          </p:cNvSpPr>
          <p:nvPr>
            <p:ph sz="half" idx="2"/>
          </p:nvPr>
        </p:nvSpPr>
        <p:spPr>
          <a:xfrm>
            <a:off x="839788" y="1942410"/>
            <a:ext cx="5162616" cy="4474629"/>
          </a:xfrm>
        </p:spPr>
        <p:txBody>
          <a:bodyPr vert="horz" lIns="91440" tIns="45720" rIns="91440" bIns="45720" rtlCol="0" anchor="t">
            <a:normAutofit/>
          </a:bodyPr>
          <a:lstStyle/>
          <a:p>
            <a:r>
              <a:rPr lang="en-US" sz="2800" dirty="0">
                <a:latin typeface="Arial" panose="020B0604020202020204" pitchFamily="34" charset="0"/>
                <a:cs typeface="Arial" panose="020B0604020202020204" pitchFamily="34" charset="0"/>
              </a:rPr>
              <a:t>Goal: Market the school breakfast program to parents.</a:t>
            </a:r>
          </a:p>
          <a:p>
            <a:r>
              <a:rPr lang="en-US" sz="2800" dirty="0">
                <a:latin typeface="Arial" panose="020B0604020202020204" pitchFamily="34" charset="0"/>
                <a:cs typeface="Arial" panose="020B0604020202020204" pitchFamily="34" charset="0"/>
              </a:rPr>
              <a:t>Message: Delicious school breakfasts are scratch cooked with quality farm to school ingredients.</a:t>
            </a:r>
          </a:p>
          <a:p>
            <a:r>
              <a:rPr lang="en-US" sz="2800" dirty="0">
                <a:latin typeface="Arial" panose="020B0604020202020204" pitchFamily="34" charset="0"/>
                <a:cs typeface="Arial" panose="020B0604020202020204" pitchFamily="34" charset="0"/>
              </a:rPr>
              <a:t>Parents paid $4.00 to enjoy breakfast with their kids!</a:t>
            </a:r>
          </a:p>
        </p:txBody>
      </p:sp>
      <p:pic>
        <p:nvPicPr>
          <p:cNvPr id="27" name="Content Placeholder 26" descr="Azusa Unified School District school nutrition professionals group photo celebrating National School Breakfast Week.">
            <a:extLst>
              <a:ext uri="{FF2B5EF4-FFF2-40B4-BE49-F238E27FC236}">
                <a16:creationId xmlns:a16="http://schemas.microsoft.com/office/drawing/2014/main" id="{488482D0-DDED-35F0-65A8-320A352BB7BA}"/>
              </a:ext>
            </a:extLst>
          </p:cNvPr>
          <p:cNvPicPr>
            <a:picLocks noGrp="1" noChangeAspect="1"/>
          </p:cNvPicPr>
          <p:nvPr>
            <p:ph sz="half" idx="14"/>
          </p:nvPr>
        </p:nvPicPr>
        <p:blipFill>
          <a:blip r:embed="rId3" cstate="screen">
            <a:extLst>
              <a:ext uri="{28A0092B-C50C-407E-A947-70E740481C1C}">
                <a14:useLocalDpi xmlns:a14="http://schemas.microsoft.com/office/drawing/2010/main" val="0"/>
              </a:ext>
            </a:extLst>
          </a:blip>
          <a:stretch>
            <a:fillRect/>
          </a:stretch>
        </p:blipFill>
        <p:spPr>
          <a:xfrm>
            <a:off x="7480756" y="1940292"/>
            <a:ext cx="2756500" cy="1714671"/>
          </a:xfrm>
        </p:spPr>
      </p:pic>
      <p:pic>
        <p:nvPicPr>
          <p:cNvPr id="34" name="Content Placeholder 33" descr="A father standing in the school food service line during the Azusa Unified School District School Breakfast Week celebration.">
            <a:extLst>
              <a:ext uri="{FF2B5EF4-FFF2-40B4-BE49-F238E27FC236}">
                <a16:creationId xmlns:a16="http://schemas.microsoft.com/office/drawing/2014/main" id="{7E4F2A31-7B6D-187C-2225-2D750B684A46}"/>
              </a:ext>
            </a:extLst>
          </p:cNvPr>
          <p:cNvPicPr>
            <a:picLocks noGrp="1" noChangeAspect="1"/>
          </p:cNvPicPr>
          <p:nvPr>
            <p:ph sz="half" idx="16"/>
          </p:nvPr>
        </p:nvPicPr>
        <p:blipFill>
          <a:blip r:embed="rId4" cstate="screen">
            <a:extLst>
              <a:ext uri="{28A0092B-C50C-407E-A947-70E740481C1C}">
                <a14:useLocalDpi xmlns:a14="http://schemas.microsoft.com/office/drawing/2010/main" val="0"/>
              </a:ext>
            </a:extLst>
          </a:blip>
          <a:stretch>
            <a:fillRect/>
          </a:stretch>
        </p:blipFill>
        <p:spPr>
          <a:xfrm>
            <a:off x="7480756" y="3918857"/>
            <a:ext cx="2756501" cy="2072822"/>
          </a:xfrm>
        </p:spPr>
      </p:pic>
    </p:spTree>
    <p:extLst>
      <p:ext uri="{BB962C8B-B14F-4D97-AF65-F5344CB8AC3E}">
        <p14:creationId xmlns:p14="http://schemas.microsoft.com/office/powerpoint/2010/main" val="4216195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BE26-8E67-6996-53BF-CA712FEF9DD5}"/>
              </a:ext>
            </a:extLst>
          </p:cNvPr>
          <p:cNvSpPr>
            <a:spLocks noGrp="1"/>
          </p:cNvSpPr>
          <p:nvPr>
            <p:ph type="title"/>
          </p:nvPr>
        </p:nvSpPr>
        <p:spPr>
          <a:xfrm>
            <a:off x="838200" y="365125"/>
            <a:ext cx="11341099" cy="1334634"/>
          </a:xfrm>
        </p:spPr>
        <p:txBody>
          <a:bodyPr/>
          <a:lstStyle/>
          <a:p>
            <a:r>
              <a:rPr lang="en-US" dirty="0">
                <a:latin typeface="Arial" panose="020B0604020202020204" pitchFamily="34" charset="0"/>
                <a:cs typeface="Arial" panose="020B0604020202020204" pitchFamily="34" charset="0"/>
              </a:rPr>
              <a:t>Child Nutrition Advisory Council (CNAC) Recruitment – Apply Today</a:t>
            </a:r>
          </a:p>
        </p:txBody>
      </p:sp>
      <p:sp>
        <p:nvSpPr>
          <p:cNvPr id="3" name="Content Placeholder 2">
            <a:extLst>
              <a:ext uri="{FF2B5EF4-FFF2-40B4-BE49-F238E27FC236}">
                <a16:creationId xmlns:a16="http://schemas.microsoft.com/office/drawing/2014/main" id="{5666C28D-90AB-A24D-80BB-54D4725A65FB}"/>
              </a:ext>
            </a:extLst>
          </p:cNvPr>
          <p:cNvSpPr>
            <a:spLocks noGrp="1"/>
          </p:cNvSpPr>
          <p:nvPr>
            <p:ph sz="half" idx="1"/>
          </p:nvPr>
        </p:nvSpPr>
        <p:spPr>
          <a:xfrm>
            <a:off x="333501" y="1885720"/>
            <a:ext cx="11517688" cy="3980309"/>
          </a:xfrm>
        </p:spPr>
        <p:txBody>
          <a:bodyPr vert="horz" lIns="91440" tIns="45720" rIns="91440" bIns="45720" rtlCol="0" anchor="t">
            <a:noAutofit/>
          </a:bodyPr>
          <a:lstStyle/>
          <a:p>
            <a:pPr marL="0" indent="0">
              <a:lnSpc>
                <a:spcPct val="100000"/>
              </a:lnSpc>
              <a:spcBef>
                <a:spcPts val="800"/>
              </a:spcBef>
              <a:spcAft>
                <a:spcPts val="800"/>
              </a:spcAft>
              <a:buNone/>
            </a:pPr>
            <a:r>
              <a:rPr lang="en-US" sz="2400" dirty="0">
                <a:latin typeface="Arial" panose="020B0604020202020204" pitchFamily="34" charset="0"/>
                <a:cs typeface="Arial" panose="020B0604020202020204" pitchFamily="34" charset="0"/>
              </a:rPr>
              <a:t>Recruiting the following CNAC member positions:</a:t>
            </a:r>
          </a:p>
          <a:p>
            <a:pPr marL="571500" indent="-342900">
              <a:lnSpc>
                <a:spcPct val="100000"/>
              </a:lnSpc>
              <a:spcBef>
                <a:spcPts val="800"/>
              </a:spcBef>
              <a:spcAft>
                <a:spcPts val="800"/>
              </a:spcAft>
            </a:pPr>
            <a:r>
              <a:rPr lang="en-US" sz="2400" dirty="0">
                <a:latin typeface="Arial" panose="020B0604020202020204" pitchFamily="34" charset="0"/>
                <a:ea typeface="+mj-lt"/>
                <a:cs typeface="Arial" panose="020B0604020202020204" pitchFamily="34" charset="0"/>
              </a:rPr>
              <a:t>Child Care Food Program Sponsor</a:t>
            </a:r>
          </a:p>
          <a:p>
            <a:pPr marL="571500" indent="-342900">
              <a:lnSpc>
                <a:spcPct val="100000"/>
              </a:lnSpc>
              <a:spcBef>
                <a:spcPts val="800"/>
              </a:spcBef>
              <a:spcAft>
                <a:spcPts val="800"/>
              </a:spcAft>
            </a:pPr>
            <a:r>
              <a:rPr lang="en-US" sz="2400" dirty="0">
                <a:latin typeface="Arial" panose="020B0604020202020204" pitchFamily="34" charset="0"/>
                <a:ea typeface="+mj-lt"/>
                <a:cs typeface="Arial" panose="020B0604020202020204" pitchFamily="34" charset="0"/>
              </a:rPr>
              <a:t>Classroom Teacher </a:t>
            </a:r>
          </a:p>
          <a:p>
            <a:pPr marL="571500" indent="-342900">
              <a:lnSpc>
                <a:spcPct val="100000"/>
              </a:lnSpc>
              <a:spcBef>
                <a:spcPts val="800"/>
              </a:spcBef>
              <a:spcAft>
                <a:spcPts val="800"/>
              </a:spcAft>
            </a:pPr>
            <a:r>
              <a:rPr lang="en-US" sz="2400" dirty="0">
                <a:latin typeface="Arial" panose="020B0604020202020204" pitchFamily="34" charset="0"/>
                <a:ea typeface="+mj-lt"/>
                <a:cs typeface="Arial" panose="020B0604020202020204" pitchFamily="34" charset="0"/>
              </a:rPr>
              <a:t>Consultant Position</a:t>
            </a:r>
          </a:p>
          <a:p>
            <a:pPr marL="571500" indent="-342900">
              <a:lnSpc>
                <a:spcPct val="100000"/>
              </a:lnSpc>
              <a:spcBef>
                <a:spcPts val="800"/>
              </a:spcBef>
              <a:spcAft>
                <a:spcPts val="800"/>
              </a:spcAft>
            </a:pPr>
            <a:r>
              <a:rPr lang="en-US" sz="2400" dirty="0">
                <a:latin typeface="Arial" panose="020B0604020202020204" pitchFamily="34" charset="0"/>
                <a:ea typeface="+mj-lt"/>
                <a:cs typeface="Arial" panose="020B0604020202020204" pitchFamily="34" charset="0"/>
              </a:rPr>
              <a:t>Curriculum Coordinator</a:t>
            </a:r>
          </a:p>
          <a:p>
            <a:pPr marL="571500" indent="-342900">
              <a:lnSpc>
                <a:spcPct val="100000"/>
              </a:lnSpc>
              <a:spcBef>
                <a:spcPts val="800"/>
              </a:spcBef>
              <a:spcAft>
                <a:spcPts val="800"/>
              </a:spcAft>
            </a:pPr>
            <a:r>
              <a:rPr lang="en-US" sz="2400" dirty="0">
                <a:latin typeface="Arial" panose="020B0604020202020204" pitchFamily="34" charset="0"/>
                <a:ea typeface="+mj-lt"/>
                <a:cs typeface="Arial" panose="020B0604020202020204" pitchFamily="34" charset="0"/>
              </a:rPr>
              <a:t>Lay Person</a:t>
            </a:r>
          </a:p>
          <a:p>
            <a:pPr marL="571500" indent="-342900">
              <a:lnSpc>
                <a:spcPct val="100000"/>
              </a:lnSpc>
              <a:spcBef>
                <a:spcPts val="800"/>
              </a:spcBef>
              <a:spcAft>
                <a:spcPts val="800"/>
              </a:spcAft>
            </a:pPr>
            <a:r>
              <a:rPr lang="en-US" sz="2400" dirty="0">
                <a:latin typeface="Arial" panose="020B0604020202020204" pitchFamily="34" charset="0"/>
                <a:cs typeface="Arial" panose="020B0604020202020204" pitchFamily="34" charset="0"/>
              </a:rPr>
              <a:t>School Administrator</a:t>
            </a:r>
          </a:p>
          <a:p>
            <a:pPr indent="0">
              <a:lnSpc>
                <a:spcPct val="100000"/>
              </a:lnSpc>
              <a:spcBef>
                <a:spcPts val="800"/>
              </a:spcBef>
              <a:spcAft>
                <a:spcPts val="800"/>
              </a:spcAft>
            </a:pPr>
            <a:endParaRPr lang="en-US" dirty="0">
              <a:cs typeface="Arial"/>
            </a:endParaRPr>
          </a:p>
          <a:p>
            <a:pPr marL="0" indent="0">
              <a:buNone/>
            </a:pPr>
            <a:endParaRPr lang="en-US" dirty="0">
              <a:cs typeface="Arial"/>
            </a:endParaRPr>
          </a:p>
        </p:txBody>
      </p:sp>
      <p:sp>
        <p:nvSpPr>
          <p:cNvPr id="4" name="Content Placeholder 3">
            <a:extLst>
              <a:ext uri="{FF2B5EF4-FFF2-40B4-BE49-F238E27FC236}">
                <a16:creationId xmlns:a16="http://schemas.microsoft.com/office/drawing/2014/main" id="{DE7A9D52-E409-9147-7460-0B12CB08C4DB}"/>
              </a:ext>
            </a:extLst>
          </p:cNvPr>
          <p:cNvSpPr>
            <a:spLocks noGrp="1"/>
          </p:cNvSpPr>
          <p:nvPr>
            <p:ph sz="half" idx="13"/>
          </p:nvPr>
        </p:nvSpPr>
        <p:spPr>
          <a:xfrm>
            <a:off x="5923687" y="2510094"/>
            <a:ext cx="6255611" cy="4452365"/>
          </a:xfrm>
        </p:spPr>
        <p:txBody>
          <a:bodyPr vert="horz" lIns="91440" tIns="45720" rIns="91440" bIns="45720" rtlCol="0" anchor="t">
            <a:normAutofit/>
          </a:bodyPr>
          <a:lstStyle/>
          <a:p>
            <a:pPr>
              <a:lnSpc>
                <a:spcPct val="100000"/>
              </a:lnSpc>
              <a:spcBef>
                <a:spcPts val="800"/>
              </a:spcBef>
              <a:spcAft>
                <a:spcPts val="800"/>
              </a:spcAft>
            </a:pPr>
            <a:r>
              <a:rPr lang="en-US" sz="2400" dirty="0">
                <a:latin typeface="Arial" panose="020B0604020202020204" pitchFamily="34" charset="0"/>
                <a:cs typeface="Arial" panose="020B0604020202020204" pitchFamily="34" charset="0"/>
              </a:rPr>
              <a:t>School Board Member</a:t>
            </a:r>
          </a:p>
          <a:p>
            <a:pPr>
              <a:lnSpc>
                <a:spcPct val="100000"/>
              </a:lnSpc>
              <a:spcBef>
                <a:spcPts val="800"/>
              </a:spcBef>
              <a:spcAft>
                <a:spcPts val="800"/>
              </a:spcAft>
            </a:pPr>
            <a:r>
              <a:rPr lang="en-US" sz="2400" dirty="0">
                <a:latin typeface="Arial" panose="020B0604020202020204" pitchFamily="34" charset="0"/>
                <a:cs typeface="Arial" panose="020B0604020202020204" pitchFamily="34" charset="0"/>
              </a:rPr>
              <a:t>High School Student</a:t>
            </a:r>
          </a:p>
          <a:p>
            <a:r>
              <a:rPr lang="en-US" sz="2400" b="1" dirty="0">
                <a:latin typeface="Arial" panose="020B0604020202020204" pitchFamily="34" charset="0"/>
                <a:cs typeface="Arial" panose="020B0604020202020204" pitchFamily="34" charset="0"/>
              </a:rPr>
              <a:t>Applications due Monday, April 21, 2025</a:t>
            </a:r>
          </a:p>
          <a:p>
            <a:r>
              <a:rPr lang="en-US" sz="2400" dirty="0">
                <a:solidFill>
                  <a:srgbClr val="2D4641"/>
                </a:solidFill>
                <a:latin typeface="Arial" panose="020B0604020202020204" pitchFamily="34" charset="0"/>
                <a:cs typeface="Arial" panose="020B0604020202020204" pitchFamily="34" charset="0"/>
              </a:rPr>
              <a:t>Learn more on the CNAC web page at </a:t>
            </a:r>
            <a:r>
              <a:rPr lang="en-US" sz="2400" dirty="0">
                <a:solidFill>
                  <a:srgbClr val="0563C1"/>
                </a:solidFill>
                <a:latin typeface="Arial" panose="020B0604020202020204" pitchFamily="34" charset="0"/>
                <a:ea typeface="+mj-lt"/>
                <a:cs typeface="Arial" panose="020B0604020202020204" pitchFamily="34" charset="0"/>
                <a:hlinkClick r:id="rId3" tooltip="California Department of Education Child Nutiriton Advisory Council">
                  <a:extLst>
                    <a:ext uri="{A12FA001-AC4F-418D-AE19-62706E023703}">
                      <ahyp:hlinkClr xmlns:ahyp="http://schemas.microsoft.com/office/drawing/2018/hyperlinkcolor" val="tx"/>
                    </a:ext>
                  </a:extLst>
                </a:hlinkClick>
              </a:rPr>
              <a:t>https://www.cde.ca.gov/ls/nu/he/cnac.asp</a:t>
            </a:r>
            <a:r>
              <a:rPr lang="en-US" sz="2400" dirty="0">
                <a:solidFill>
                  <a:srgbClr val="2D4641"/>
                </a:solidFill>
                <a:latin typeface="Arial" panose="020B0604020202020204" pitchFamily="34" charset="0"/>
                <a:cs typeface="Arial" panose="020B0604020202020204" pitchFamily="34" charset="0"/>
              </a:rPr>
              <a:t>.</a:t>
            </a:r>
            <a:endParaRPr lang="en-US" sz="2400" dirty="0">
              <a:solidFill>
                <a:srgbClr val="0563C1"/>
              </a:solidFill>
              <a:latin typeface="Arial" panose="020B0604020202020204" pitchFamily="34" charset="0"/>
              <a:ea typeface="+mj-lt"/>
              <a:cs typeface="Arial" panose="020B0604020202020204" pitchFamily="34" charset="0"/>
            </a:endParaRPr>
          </a:p>
          <a:p>
            <a:r>
              <a:rPr lang="en-US" sz="2400" dirty="0">
                <a:solidFill>
                  <a:srgbClr val="2D4641"/>
                </a:solidFill>
                <a:latin typeface="Arial" panose="020B0604020202020204" pitchFamily="34" charset="0"/>
                <a:cs typeface="Arial" panose="020B0604020202020204" pitchFamily="34" charset="0"/>
              </a:rPr>
              <a:t>Send questions to the CNAC team at </a:t>
            </a:r>
            <a:r>
              <a:rPr lang="en-US" sz="24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CNAC@cde.ca.gov</a:t>
            </a:r>
            <a:r>
              <a:rPr lang="en-US" sz="2400" dirty="0">
                <a:solidFill>
                  <a:srgbClr val="2D4641"/>
                </a:solidFill>
                <a:latin typeface="Arial" panose="020B0604020202020204" pitchFamily="34" charset="0"/>
                <a:cs typeface="Arial" panose="020B0604020202020204" pitchFamily="34" charset="0"/>
              </a:rPr>
              <a:t>. </a:t>
            </a:r>
          </a:p>
          <a:p>
            <a:pPr marL="0" indent="0">
              <a:lnSpc>
                <a:spcPct val="100000"/>
              </a:lnSpc>
              <a:spcBef>
                <a:spcPts val="800"/>
              </a:spcBef>
              <a:spcAft>
                <a:spcPts val="800"/>
              </a:spcAft>
              <a:buNone/>
            </a:pPr>
            <a:r>
              <a:rPr lang="en-US" sz="2400" dirty="0">
                <a:ea typeface="+mj-lt"/>
                <a:cs typeface="+mj-lt"/>
              </a:rPr>
              <a:t> </a:t>
            </a:r>
            <a:endParaRPr lang="en-US" sz="2400" dirty="0">
              <a:cs typeface="Arial"/>
            </a:endParaRPr>
          </a:p>
        </p:txBody>
      </p:sp>
    </p:spTree>
    <p:extLst>
      <p:ext uri="{BB962C8B-B14F-4D97-AF65-F5344CB8AC3E}">
        <p14:creationId xmlns:p14="http://schemas.microsoft.com/office/powerpoint/2010/main" val="2380658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7EFD-7D73-BB3A-3B65-8227B3BD1A40}"/>
              </a:ext>
            </a:extLst>
          </p:cNvPr>
          <p:cNvSpPr>
            <a:spLocks noGrp="1"/>
          </p:cNvSpPr>
          <p:nvPr>
            <p:ph type="title"/>
          </p:nvPr>
        </p:nvSpPr>
        <p:spPr>
          <a:xfrm>
            <a:off x="838200" y="625856"/>
            <a:ext cx="10515600" cy="990600"/>
          </a:xfrm>
        </p:spPr>
        <p:txBody>
          <a:bodyPr anchor="ctr">
            <a:noAutofit/>
          </a:bodyPr>
          <a:lstStyle/>
          <a:p>
            <a:r>
              <a:rPr lang="en-US" dirty="0">
                <a:latin typeface="Arial" panose="020B0604020202020204" pitchFamily="34" charset="0"/>
                <a:cs typeface="Arial" panose="020B0604020202020204" pitchFamily="34" charset="0"/>
              </a:rPr>
              <a:t>Food Distribution Program Collaboration Committee Members (1)</a:t>
            </a:r>
          </a:p>
        </p:txBody>
      </p:sp>
      <p:sp>
        <p:nvSpPr>
          <p:cNvPr id="4" name="Content Placeholder 3">
            <a:extLst>
              <a:ext uri="{FF2B5EF4-FFF2-40B4-BE49-F238E27FC236}">
                <a16:creationId xmlns:a16="http://schemas.microsoft.com/office/drawing/2014/main" id="{6B0BC98A-3897-5A63-CF49-CEE22E873152}"/>
              </a:ext>
            </a:extLst>
          </p:cNvPr>
          <p:cNvSpPr>
            <a:spLocks noGrp="1"/>
          </p:cNvSpPr>
          <p:nvPr>
            <p:ph sz="half" idx="1"/>
          </p:nvPr>
        </p:nvSpPr>
        <p:spPr>
          <a:xfrm>
            <a:off x="838200" y="2136778"/>
            <a:ext cx="5181600" cy="4035422"/>
          </a:xfrm>
        </p:spPr>
        <p:txBody>
          <a:bodyPr vert="horz" lIns="91440" tIns="45720" rIns="91440" bIns="45720" rtlCol="0" anchor="t">
            <a:noAutofit/>
          </a:bodyPr>
          <a:lstStyle/>
          <a:p>
            <a:pPr marR="0">
              <a:spcAft>
                <a:spcPts val="800"/>
              </a:spcAft>
            </a:pPr>
            <a:r>
              <a:rPr lang="en-US" sz="2400" kern="100" dirty="0">
                <a:effectLst/>
                <a:latin typeface="Arial"/>
                <a:ea typeface="Aptos" panose="020B0004020202020204" pitchFamily="34" charset="0"/>
                <a:cs typeface="Times New Roman"/>
              </a:rPr>
              <a:t>Kat Soltanmorad – Tahoe-Truckee USD</a:t>
            </a:r>
          </a:p>
          <a:p>
            <a:r>
              <a:rPr lang="en-US" sz="2400" kern="100" dirty="0">
                <a:effectLst/>
                <a:latin typeface="Arial"/>
                <a:ea typeface="Aptos" panose="020B0004020202020204" pitchFamily="34" charset="0"/>
                <a:cs typeface="Times New Roman"/>
              </a:rPr>
              <a:t>Janet Barth – Morongo USD</a:t>
            </a:r>
          </a:p>
          <a:p>
            <a:pPr marR="0">
              <a:spcAft>
                <a:spcPts val="800"/>
              </a:spcAft>
            </a:pPr>
            <a:r>
              <a:rPr lang="en-US" sz="2400" kern="100" dirty="0">
                <a:effectLst/>
                <a:latin typeface="Arial"/>
                <a:ea typeface="Aptos" panose="020B0004020202020204" pitchFamily="34" charset="0"/>
                <a:cs typeface="Times New Roman"/>
              </a:rPr>
              <a:t>Joe Cook – Antelope Valley Union High School District</a:t>
            </a:r>
          </a:p>
          <a:p>
            <a:pPr marR="0">
              <a:spcAft>
                <a:spcPts val="800"/>
              </a:spcAft>
            </a:pPr>
            <a:r>
              <a:rPr lang="en-US" sz="2400" kern="100" dirty="0">
                <a:effectLst/>
                <a:latin typeface="Arial"/>
                <a:ea typeface="Aptos" panose="020B0004020202020204" pitchFamily="34" charset="0"/>
                <a:cs typeface="Times New Roman"/>
              </a:rPr>
              <a:t>Lilian Arreguin – Real Journey Academies, Inc.</a:t>
            </a:r>
          </a:p>
          <a:p>
            <a:pPr marR="0">
              <a:spcAft>
                <a:spcPts val="800"/>
              </a:spcAft>
            </a:pPr>
            <a:endParaRPr lang="en-US" dirty="0"/>
          </a:p>
        </p:txBody>
      </p:sp>
      <p:sp>
        <p:nvSpPr>
          <p:cNvPr id="3" name="Content Placeholder 2">
            <a:extLst>
              <a:ext uri="{FF2B5EF4-FFF2-40B4-BE49-F238E27FC236}">
                <a16:creationId xmlns:a16="http://schemas.microsoft.com/office/drawing/2014/main" id="{E6D698E3-5ECC-4AA4-B009-8AB19A4100BD}"/>
              </a:ext>
            </a:extLst>
          </p:cNvPr>
          <p:cNvSpPr>
            <a:spLocks noGrp="1"/>
          </p:cNvSpPr>
          <p:nvPr>
            <p:ph sz="half" idx="13"/>
          </p:nvPr>
        </p:nvSpPr>
        <p:spPr>
          <a:xfrm>
            <a:off x="6172202" y="2136778"/>
            <a:ext cx="5508171" cy="4189636"/>
          </a:xfrm>
        </p:spPr>
        <p:txBody>
          <a:bodyPr vert="horz" lIns="91440" tIns="45720" rIns="91440" bIns="45720" rtlCol="0" anchor="t">
            <a:normAutofit/>
          </a:bodyPr>
          <a:lstStyle/>
          <a:p>
            <a:r>
              <a:rPr lang="en-US" sz="2400" dirty="0">
                <a:latin typeface="Arial" panose="020B0604020202020204" pitchFamily="34" charset="0"/>
                <a:cs typeface="Arial" panose="020B0604020202020204" pitchFamily="34" charset="0"/>
              </a:rPr>
              <a:t>Joshua Rogers – Greenfield </a:t>
            </a:r>
            <a:r>
              <a:rPr lang="en-US" sz="2400" kern="100" dirty="0">
                <a:effectLst/>
                <a:latin typeface="Arial" panose="020B0604020202020204" pitchFamily="34" charset="0"/>
                <a:ea typeface="Aptos" panose="020B0004020202020204" pitchFamily="34" charset="0"/>
                <a:cs typeface="Arial" panose="020B0604020202020204" pitchFamily="34" charset="0"/>
              </a:rPr>
              <a:t>USD</a:t>
            </a:r>
          </a:p>
          <a:p>
            <a:r>
              <a:rPr lang="en-US" sz="2400" dirty="0">
                <a:latin typeface="Arial" panose="020B0604020202020204" pitchFamily="34" charset="0"/>
                <a:cs typeface="Arial" panose="020B0604020202020204" pitchFamily="34" charset="0"/>
              </a:rPr>
              <a:t>Vince Enserro – Chico </a:t>
            </a:r>
            <a:r>
              <a:rPr lang="en-US" sz="2400" kern="100" dirty="0">
                <a:effectLst/>
                <a:latin typeface="Arial" panose="020B0604020202020204" pitchFamily="34" charset="0"/>
                <a:ea typeface="Aptos" panose="020B0004020202020204" pitchFamily="34" charset="0"/>
                <a:cs typeface="Arial" panose="020B0604020202020204" pitchFamily="34" charset="0"/>
              </a:rPr>
              <a:t>USD</a:t>
            </a:r>
            <a:endParaRPr lang="en-US" sz="2400" dirty="0">
              <a:solidFill>
                <a:srgbClr val="36584F"/>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Michelle Antoinette Hernandez – Carpinteria </a:t>
            </a:r>
            <a:r>
              <a:rPr lang="en-US" sz="2400" kern="100" dirty="0">
                <a:effectLst/>
                <a:latin typeface="Arial" panose="020B0604020202020204" pitchFamily="34" charset="0"/>
                <a:ea typeface="Aptos" panose="020B0004020202020204" pitchFamily="34" charset="0"/>
                <a:cs typeface="Arial" panose="020B0604020202020204" pitchFamily="34" charset="0"/>
              </a:rPr>
              <a:t>USD</a:t>
            </a:r>
          </a:p>
          <a:p>
            <a:r>
              <a:rPr lang="en-US" sz="2400" dirty="0">
                <a:latin typeface="Arial" panose="020B0604020202020204" pitchFamily="34" charset="0"/>
                <a:cs typeface="Arial" panose="020B0604020202020204" pitchFamily="34" charset="0"/>
              </a:rPr>
              <a:t>Judi Reynolds – Fallbrook Union High School District</a:t>
            </a:r>
            <a:endParaRPr lang="en-US" sz="2400" dirty="0">
              <a:solidFill>
                <a:srgbClr val="36584F"/>
              </a:solidFill>
              <a:latin typeface="Arial" panose="020B0604020202020204" pitchFamily="34" charset="0"/>
              <a:cs typeface="Arial" panose="020B0604020202020204" pitchFamily="34" charset="0"/>
            </a:endParaRPr>
          </a:p>
          <a:p>
            <a:pPr>
              <a:lnSpc>
                <a:spcPct val="107000"/>
              </a:lnSpc>
            </a:pPr>
            <a:endParaRPr lang="en-US" sz="2400" dirty="0">
              <a:solidFill>
                <a:srgbClr val="1B2C27"/>
              </a:solidFill>
              <a:cs typeface="Arial"/>
            </a:endParaRPr>
          </a:p>
          <a:p>
            <a:endParaRPr lang="en-US" dirty="0">
              <a:cs typeface="Arial"/>
            </a:endParaRPr>
          </a:p>
        </p:txBody>
      </p:sp>
    </p:spTree>
    <p:extLst>
      <p:ext uri="{BB962C8B-B14F-4D97-AF65-F5344CB8AC3E}">
        <p14:creationId xmlns:p14="http://schemas.microsoft.com/office/powerpoint/2010/main" val="1775711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DE710-E572-EE21-8E25-ABF37AB653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76964-33C7-99AF-E999-550648268D71}"/>
              </a:ext>
            </a:extLst>
          </p:cNvPr>
          <p:cNvSpPr>
            <a:spLocks noGrp="1"/>
          </p:cNvSpPr>
          <p:nvPr>
            <p:ph type="title"/>
          </p:nvPr>
        </p:nvSpPr>
        <p:spPr>
          <a:xfrm>
            <a:off x="838200" y="676373"/>
            <a:ext cx="10515600" cy="990600"/>
          </a:xfrm>
        </p:spPr>
        <p:txBody>
          <a:bodyPr anchor="ctr">
            <a:normAutofit fontScale="90000"/>
          </a:bodyPr>
          <a:lstStyle/>
          <a:p>
            <a:r>
              <a:rPr lang="en-US" dirty="0">
                <a:latin typeface="Arial" panose="020B0604020202020204" pitchFamily="34" charset="0"/>
                <a:cs typeface="Arial" panose="020B0604020202020204" pitchFamily="34" charset="0"/>
              </a:rPr>
              <a:t>Food Distribution Program Collaboration Committee Members (2)</a:t>
            </a:r>
          </a:p>
        </p:txBody>
      </p:sp>
      <p:sp>
        <p:nvSpPr>
          <p:cNvPr id="4" name="Content Placeholder 3">
            <a:extLst>
              <a:ext uri="{FF2B5EF4-FFF2-40B4-BE49-F238E27FC236}">
                <a16:creationId xmlns:a16="http://schemas.microsoft.com/office/drawing/2014/main" id="{A41D3EEB-A476-8B77-C717-F32B0C77F0B8}"/>
              </a:ext>
            </a:extLst>
          </p:cNvPr>
          <p:cNvSpPr>
            <a:spLocks noGrp="1"/>
          </p:cNvSpPr>
          <p:nvPr>
            <p:ph sz="half" idx="1"/>
          </p:nvPr>
        </p:nvSpPr>
        <p:spPr>
          <a:xfrm>
            <a:off x="838200" y="1825625"/>
            <a:ext cx="5181600" cy="4579707"/>
          </a:xfrm>
        </p:spPr>
        <p:txBody>
          <a:bodyPr vert="horz" lIns="91440" tIns="45720" rIns="91440" bIns="45720" rtlCol="0" anchor="t">
            <a:normAutofit/>
          </a:bodyPr>
          <a:lstStyle/>
          <a:p>
            <a:pPr>
              <a:buFont typeface="Arial"/>
            </a:pPr>
            <a:r>
              <a:rPr lang="en-US" sz="2400" kern="100" dirty="0">
                <a:latin typeface="Arial" panose="020B0604020202020204" pitchFamily="34" charset="0"/>
                <a:ea typeface="Aptos" panose="020B0004020202020204" pitchFamily="34" charset="0"/>
                <a:cs typeface="Arial" panose="020B0604020202020204" pitchFamily="34" charset="0"/>
              </a:rPr>
              <a:t>Brian Tungate – Haynes Family of Programs</a:t>
            </a:r>
            <a:endParaRPr lang="en-US" sz="2400" dirty="0">
              <a:latin typeface="Arial" panose="020B0604020202020204" pitchFamily="34" charset="0"/>
              <a:cs typeface="Arial" panose="020B0604020202020204" pitchFamily="34" charset="0"/>
            </a:endParaRPr>
          </a:p>
          <a:p>
            <a:pPr>
              <a:buFont typeface="Arial"/>
            </a:pPr>
            <a:r>
              <a:rPr lang="en-US" sz="2400" kern="100" dirty="0">
                <a:latin typeface="Arial" panose="020B0604020202020204" pitchFamily="34" charset="0"/>
                <a:ea typeface="Aptos" panose="020B0004020202020204" pitchFamily="34" charset="0"/>
                <a:cs typeface="Arial" panose="020B0604020202020204" pitchFamily="34" charset="0"/>
              </a:rPr>
              <a:t>Dr</a:t>
            </a:r>
            <a:r>
              <a:rPr lang="en-US" sz="2400" kern="100" dirty="0">
                <a:effectLst/>
                <a:latin typeface="Arial" panose="020B0604020202020204" pitchFamily="34" charset="0"/>
                <a:ea typeface="Aptos" panose="020B0004020202020204" pitchFamily="34" charset="0"/>
                <a:cs typeface="Arial" panose="020B0604020202020204" pitchFamily="34" charset="0"/>
              </a:rPr>
              <a:t>. Betty Crocker – Lodi USD &amp; Super Co-Op Lead District</a:t>
            </a:r>
            <a:endParaRPr lang="en-US" sz="2400" dirty="0">
              <a:latin typeface="Arial" panose="020B0604020202020204" pitchFamily="34" charset="0"/>
              <a:cs typeface="Arial" panose="020B0604020202020204" pitchFamily="34" charset="0"/>
            </a:endParaRPr>
          </a:p>
          <a:p>
            <a:pPr>
              <a:buFont typeface="Arial"/>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Diana Flores –</a:t>
            </a:r>
            <a:r>
              <a:rPr lang="en-US" sz="2400" kern="100" dirty="0">
                <a:latin typeface="Arial" panose="020B0604020202020204" pitchFamily="34" charset="0"/>
                <a:ea typeface="Aptos" panose="020B0004020202020204" pitchFamily="34" charset="0"/>
                <a:cs typeface="Arial" panose="020B0604020202020204" pitchFamily="34" charset="0"/>
              </a:rPr>
              <a:t> </a:t>
            </a:r>
            <a:r>
              <a:rPr lang="en-US" sz="2400" kern="100" dirty="0">
                <a:effectLst/>
                <a:latin typeface="Arial" panose="020B0604020202020204" pitchFamily="34" charset="0"/>
                <a:ea typeface="Aptos" panose="020B0004020202020204" pitchFamily="34" charset="0"/>
                <a:cs typeface="Arial" panose="020B0604020202020204" pitchFamily="34" charset="0"/>
              </a:rPr>
              <a:t>Sacramento City USD</a:t>
            </a:r>
          </a:p>
          <a:p>
            <a:pPr>
              <a:buFont typeface="Arial"/>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Clell Hoffman – San Leandro USD</a:t>
            </a:r>
          </a:p>
          <a:p>
            <a:pPr>
              <a:buFont typeface="Arial"/>
              <a:buChar char="•"/>
            </a:pPr>
            <a:r>
              <a:rPr lang="en-US" sz="2400" kern="100" dirty="0">
                <a:latin typeface="Arial" panose="020B0604020202020204" pitchFamily="34" charset="0"/>
                <a:cs typeface="Arial" panose="020B0604020202020204" pitchFamily="34" charset="0"/>
              </a:rPr>
              <a:t>Kayla Cain – Val Verde </a:t>
            </a:r>
            <a:r>
              <a:rPr lang="en-US" sz="2400" kern="100" dirty="0">
                <a:effectLst/>
                <a:latin typeface="Arial" panose="020B0604020202020204" pitchFamily="34" charset="0"/>
                <a:ea typeface="Aptos" panose="020B0004020202020204" pitchFamily="34" charset="0"/>
                <a:cs typeface="Arial" panose="020B0604020202020204" pitchFamily="34" charset="0"/>
              </a:rPr>
              <a:t>USD</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03BE4D-7080-8614-5D37-126C7593D987}"/>
              </a:ext>
            </a:extLst>
          </p:cNvPr>
          <p:cNvSpPr>
            <a:spLocks noGrp="1"/>
          </p:cNvSpPr>
          <p:nvPr>
            <p:ph sz="half" idx="13"/>
          </p:nvPr>
        </p:nvSpPr>
        <p:spPr>
          <a:xfrm>
            <a:off x="6019800" y="1825625"/>
            <a:ext cx="5798457" cy="4035422"/>
          </a:xfrm>
        </p:spPr>
        <p:txBody>
          <a:bodyPr vert="horz" lIns="91440" tIns="45720" rIns="91440" bIns="45720" rtlCol="0" anchor="t">
            <a:noAutofit/>
          </a:bodyPr>
          <a:lstStyle/>
          <a:p>
            <a:pPr>
              <a:buFont typeface="Arial"/>
              <a:buChar char="•"/>
            </a:pPr>
            <a:r>
              <a:rPr lang="en-US" sz="2400" dirty="0">
                <a:latin typeface="Arial" panose="020B0604020202020204" pitchFamily="34" charset="0"/>
                <a:cs typeface="Arial" panose="020B0604020202020204" pitchFamily="34" charset="0"/>
              </a:rPr>
              <a:t>Barbara Jellison – West Contra Costa </a:t>
            </a:r>
            <a:r>
              <a:rPr lang="en-US" sz="2400" kern="100" dirty="0">
                <a:effectLst/>
                <a:latin typeface="Arial" panose="020B0604020202020204" pitchFamily="34" charset="0"/>
                <a:ea typeface="Aptos" panose="020B0004020202020204" pitchFamily="34" charset="0"/>
                <a:cs typeface="Arial" panose="020B0604020202020204" pitchFamily="34" charset="0"/>
              </a:rPr>
              <a:t>USD</a:t>
            </a:r>
          </a:p>
          <a:p>
            <a:pPr>
              <a:buFont typeface="Arial"/>
            </a:pPr>
            <a:r>
              <a:rPr lang="en-US" sz="2400" dirty="0">
                <a:latin typeface="Arial" panose="020B0604020202020204" pitchFamily="34" charset="0"/>
                <a:cs typeface="Arial" panose="020B0604020202020204" pitchFamily="34" charset="0"/>
              </a:rPr>
              <a:t>Tawny Cowell – Shasta Union High School District</a:t>
            </a:r>
            <a:endParaRPr lang="en-US" sz="2400" dirty="0">
              <a:solidFill>
                <a:srgbClr val="36584F"/>
              </a:solidFill>
              <a:latin typeface="Arial" panose="020B0604020202020204" pitchFamily="34" charset="0"/>
              <a:cs typeface="Arial" panose="020B0604020202020204" pitchFamily="34" charset="0"/>
            </a:endParaRPr>
          </a:p>
          <a:p>
            <a:pPr>
              <a:buFont typeface="Arial"/>
            </a:pPr>
            <a:r>
              <a:rPr lang="en-US" sz="2400" dirty="0">
                <a:latin typeface="Arial" panose="020B0604020202020204" pitchFamily="34" charset="0"/>
                <a:cs typeface="Arial" panose="020B0604020202020204" pitchFamily="34" charset="0"/>
              </a:rPr>
              <a:t>Julia Thompson – Lunchline, Inc. (USDA Foods processor)</a:t>
            </a:r>
            <a:endParaRPr lang="en-US" sz="2400" dirty="0">
              <a:solidFill>
                <a:srgbClr val="36584F"/>
              </a:solidFill>
              <a:latin typeface="Arial" panose="020B0604020202020204" pitchFamily="34" charset="0"/>
              <a:cs typeface="Arial" panose="020B0604020202020204" pitchFamily="34" charset="0"/>
            </a:endParaRPr>
          </a:p>
          <a:p>
            <a:pPr>
              <a:buFont typeface="Arial"/>
            </a:pPr>
            <a:r>
              <a:rPr lang="en-US" sz="2400" dirty="0">
                <a:latin typeface="Arial" panose="020B0604020202020204" pitchFamily="34" charset="0"/>
                <a:cs typeface="Arial" panose="020B0604020202020204" pitchFamily="34" charset="0"/>
              </a:rPr>
              <a:t>Carole Erb – JTM Provision Co., Inc. (USDA Foods processor)</a:t>
            </a:r>
            <a:endParaRPr lang="en-US" sz="2400" dirty="0">
              <a:solidFill>
                <a:srgbClr val="3658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2321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CADB-9832-3623-16AE-5BA7F3CCC61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USDA Foods Availability</a:t>
            </a:r>
            <a:r>
              <a:rPr lang="en-US" dirty="0"/>
              <a:t>	</a:t>
            </a:r>
          </a:p>
        </p:txBody>
      </p:sp>
      <p:sp>
        <p:nvSpPr>
          <p:cNvPr id="7" name="Content Placeholder 6">
            <a:extLst>
              <a:ext uri="{FF2B5EF4-FFF2-40B4-BE49-F238E27FC236}">
                <a16:creationId xmlns:a16="http://schemas.microsoft.com/office/drawing/2014/main" id="{66066FB4-E6D6-0F54-4F1E-BB08753E364D}"/>
              </a:ext>
            </a:extLst>
          </p:cNvPr>
          <p:cNvSpPr>
            <a:spLocks noGrp="1"/>
          </p:cNvSpPr>
          <p:nvPr>
            <p:ph sz="half" idx="13"/>
          </p:nvPr>
        </p:nvSpPr>
        <p:spPr>
          <a:xfrm>
            <a:off x="651164" y="1866301"/>
            <a:ext cx="6894228" cy="4296638"/>
          </a:xfrm>
        </p:spPr>
        <p:txBody>
          <a:bodyPr vert="horz" lIns="91440" tIns="45720" rIns="91440" bIns="45720" rtlCol="0" anchor="t">
            <a:normAutofit/>
          </a:bodyPr>
          <a:lstStyle/>
          <a:p>
            <a:r>
              <a:rPr lang="en-US" sz="2800" dirty="0">
                <a:latin typeface="Arial" panose="020B0604020202020204" pitchFamily="34" charset="0"/>
                <a:cs typeface="Arial" panose="020B0604020202020204" pitchFamily="34" charset="0"/>
              </a:rPr>
              <a:t>USDA Foods eggs are impacted by the Avian Flu.</a:t>
            </a:r>
          </a:p>
          <a:p>
            <a:r>
              <a:rPr lang="en-US" sz="2800" dirty="0">
                <a:latin typeface="Arial" panose="020B0604020202020204" pitchFamily="34" charset="0"/>
                <a:cs typeface="Arial" panose="020B0604020202020204" pitchFamily="34" charset="0"/>
              </a:rPr>
              <a:t>Eight shipments of eggs for the current year were affected.</a:t>
            </a:r>
          </a:p>
          <a:p>
            <a:r>
              <a:rPr lang="en-US" sz="2800" dirty="0">
                <a:latin typeface="Arial" panose="020B0604020202020204" pitchFamily="34" charset="0"/>
                <a:cs typeface="Arial" panose="020B0604020202020204" pitchFamily="34" charset="0"/>
              </a:rPr>
              <a:t>USDA expects to purchase by the end of the school year.</a:t>
            </a:r>
          </a:p>
          <a:p>
            <a:r>
              <a:rPr lang="en-US" sz="2800" dirty="0">
                <a:latin typeface="Arial" panose="020B0604020202020204" pitchFamily="34" charset="0"/>
                <a:cs typeface="Arial" panose="020B0604020202020204" pitchFamily="34" charset="0"/>
              </a:rPr>
              <a:t>CDE is working with processors to find excess to backfill orders.</a:t>
            </a:r>
          </a:p>
          <a:p>
            <a:endParaRPr lang="en-US" dirty="0"/>
          </a:p>
        </p:txBody>
      </p:sp>
      <p:pic>
        <p:nvPicPr>
          <p:cNvPr id="6" name="Content Placeholder 5">
            <a:extLst>
              <a:ext uri="{FF2B5EF4-FFF2-40B4-BE49-F238E27FC236}">
                <a16:creationId xmlns:a16="http://schemas.microsoft.com/office/drawing/2014/main" id="{8B07452D-EBFA-E3F4-8795-6087B401C256}"/>
              </a:ext>
              <a:ext uri="{C183D7F6-B498-43B3-948B-1728B52AA6E4}">
                <adec:decorative xmlns:adec="http://schemas.microsoft.com/office/drawing/2017/decorative" val="1"/>
              </a:ext>
            </a:extLst>
          </p:cNvPr>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p:blipFill>
        <p:spPr>
          <a:xfrm>
            <a:off x="7775210" y="2465061"/>
            <a:ext cx="3907437" cy="2604958"/>
          </a:xfrm>
        </p:spPr>
      </p:pic>
    </p:spTree>
    <p:extLst>
      <p:ext uri="{BB962C8B-B14F-4D97-AF65-F5344CB8AC3E}">
        <p14:creationId xmlns:p14="http://schemas.microsoft.com/office/powerpoint/2010/main" val="2379440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612C8-42A6-3F60-EAB1-6DD51C9439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9C62D-A70D-A0DF-50A8-1B400E07B5B6}"/>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Reminder: USDA Foods in Schools Survey</a:t>
            </a:r>
          </a:p>
        </p:txBody>
      </p:sp>
      <p:sp>
        <p:nvSpPr>
          <p:cNvPr id="7" name="Content Placeholder 6">
            <a:extLst>
              <a:ext uri="{FF2B5EF4-FFF2-40B4-BE49-F238E27FC236}">
                <a16:creationId xmlns:a16="http://schemas.microsoft.com/office/drawing/2014/main" id="{99D1B9DF-C8C4-22A8-4241-BEE14672505E}"/>
              </a:ext>
            </a:extLst>
          </p:cNvPr>
          <p:cNvSpPr>
            <a:spLocks noGrp="1"/>
          </p:cNvSpPr>
          <p:nvPr>
            <p:ph sz="half" idx="13"/>
          </p:nvPr>
        </p:nvSpPr>
        <p:spPr>
          <a:xfrm>
            <a:off x="651163" y="2067584"/>
            <a:ext cx="11386161" cy="4095355"/>
          </a:xfrm>
        </p:spPr>
        <p:txBody>
          <a:bodyPr vert="horz" lIns="91440" tIns="45720" rIns="91440" bIns="45720" rtlCol="0" anchor="t">
            <a:normAutofit/>
          </a:bodyPr>
          <a:lstStyle/>
          <a:p>
            <a:pPr>
              <a:spcBef>
                <a:spcPts val="1000"/>
              </a:spcBef>
              <a:spcAft>
                <a:spcPts val="1000"/>
              </a:spcAft>
            </a:pPr>
            <a:r>
              <a:rPr lang="en-US" sz="2800" dirty="0">
                <a:latin typeface="Arial"/>
                <a:ea typeface="Verdana"/>
                <a:cs typeface="Arial"/>
              </a:rPr>
              <a:t>USDA Survey: USDA Foods in Schools Product Information Sheets and the USDA Foods Database (Voluntary)</a:t>
            </a:r>
            <a:endParaRPr lang="en-US" sz="2800" dirty="0">
              <a:latin typeface="Arial"/>
              <a:cs typeface="Arial"/>
            </a:endParaRPr>
          </a:p>
          <a:p>
            <a:pPr>
              <a:spcBef>
                <a:spcPts val="1000"/>
              </a:spcBef>
              <a:spcAft>
                <a:spcPts val="1000"/>
              </a:spcAft>
            </a:pPr>
            <a:r>
              <a:rPr lang="en-US" sz="2800" dirty="0">
                <a:latin typeface="Arial"/>
                <a:ea typeface="Verdana"/>
                <a:cs typeface="Arial"/>
              </a:rPr>
              <a:t>Due:</a:t>
            </a:r>
            <a:r>
              <a:rPr lang="en-US" sz="2800" b="1" dirty="0">
                <a:latin typeface="Arial"/>
                <a:ea typeface="Verdana"/>
                <a:cs typeface="Arial"/>
              </a:rPr>
              <a:t> </a:t>
            </a:r>
            <a:r>
              <a:rPr lang="en-US" sz="2800" dirty="0">
                <a:latin typeface="Arial"/>
                <a:ea typeface="Verdana"/>
                <a:cs typeface="Arial"/>
              </a:rPr>
              <a:t>Tuesday,</a:t>
            </a:r>
            <a:r>
              <a:rPr lang="en-US" sz="2800" b="1" dirty="0">
                <a:latin typeface="Arial"/>
                <a:ea typeface="Verdana"/>
                <a:cs typeface="Arial"/>
              </a:rPr>
              <a:t> </a:t>
            </a:r>
            <a:r>
              <a:rPr lang="en-US" sz="2800" dirty="0">
                <a:latin typeface="Arial"/>
                <a:ea typeface="Verdana"/>
                <a:cs typeface="Arial"/>
              </a:rPr>
              <a:t>April 18, 2025</a:t>
            </a:r>
          </a:p>
          <a:p>
            <a:pPr>
              <a:spcBef>
                <a:spcPts val="1000"/>
              </a:spcBef>
              <a:spcAft>
                <a:spcPts val="1000"/>
              </a:spcAft>
            </a:pPr>
            <a:r>
              <a:rPr lang="en-US" sz="2800" dirty="0">
                <a:latin typeface="Arial"/>
                <a:ea typeface="Verdana"/>
                <a:cs typeface="Arial"/>
              </a:rPr>
              <a:t>Survey: </a:t>
            </a:r>
            <a:r>
              <a:rPr lang="en-US" sz="2800" u="sng" strike="sngStrike" dirty="0">
                <a:latin typeface="Arial"/>
                <a:ea typeface="Verdana"/>
                <a:cs typeface="Arial"/>
              </a:rPr>
              <a:t>https://www.cde.ca.gov/ls/nu/usdarequestsfeedback.asp</a:t>
            </a:r>
            <a:r>
              <a:rPr lang="en-US" sz="2800" dirty="0">
                <a:latin typeface="Arial"/>
                <a:ea typeface="Verdana"/>
                <a:cs typeface="Arial"/>
              </a:rPr>
              <a:t> [Please note that the survey has closed]</a:t>
            </a:r>
          </a:p>
          <a:p>
            <a:pPr>
              <a:spcBef>
                <a:spcPts val="1000"/>
              </a:spcBef>
              <a:spcAft>
                <a:spcPts val="1000"/>
              </a:spcAft>
            </a:pPr>
            <a:r>
              <a:rPr lang="en-US" sz="2800" dirty="0">
                <a:latin typeface="Arial"/>
                <a:ea typeface="Verdana"/>
                <a:cs typeface="Arial"/>
              </a:rPr>
              <a:t>Questions: Please contact the USDA at </a:t>
            </a:r>
            <a:r>
              <a:rPr lang="en-US" sz="2800" dirty="0">
                <a:solidFill>
                  <a:srgbClr val="0563C1"/>
                </a:solidFill>
                <a:latin typeface="Arial"/>
                <a:ea typeface="Verdana"/>
                <a:cs typeface="Arial"/>
                <a:hlinkClick r:id="rId3">
                  <a:extLst>
                    <a:ext uri="{A12FA001-AC4F-418D-AE19-62706E023703}">
                      <ahyp:hlinkClr xmlns:ahyp="http://schemas.microsoft.com/office/drawing/2018/hyperlinkcolor" val="tx"/>
                    </a:ext>
                  </a:extLst>
                </a:hlinkClick>
              </a:rPr>
              <a:t>USDAFoods@usda.gov </a:t>
            </a:r>
            <a:r>
              <a:rPr lang="en-US" sz="2800" dirty="0">
                <a:latin typeface="Arial"/>
                <a:ea typeface="Verdana"/>
                <a:cs typeface="Arial"/>
              </a:rPr>
              <a:t>with any questions</a:t>
            </a:r>
            <a:endParaRPr lang="en-US" sz="2800" dirty="0">
              <a:latin typeface="Arial"/>
              <a:cs typeface="Arial"/>
            </a:endParaRPr>
          </a:p>
          <a:p>
            <a:endParaRPr lang="en-US" sz="2800" dirty="0">
              <a:cs typeface="Arial"/>
            </a:endParaRPr>
          </a:p>
          <a:p>
            <a:endParaRPr lang="en-US" dirty="0"/>
          </a:p>
        </p:txBody>
      </p:sp>
    </p:spTree>
    <p:extLst>
      <p:ext uri="{BB962C8B-B14F-4D97-AF65-F5344CB8AC3E}">
        <p14:creationId xmlns:p14="http://schemas.microsoft.com/office/powerpoint/2010/main" val="3904660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EF16-79F3-BB8C-7887-6E90302BE465}"/>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California Local School Wellness Policy Collaborative 2025 Survey</a:t>
            </a:r>
          </a:p>
        </p:txBody>
      </p:sp>
      <p:sp>
        <p:nvSpPr>
          <p:cNvPr id="3" name="Content Placeholder 2">
            <a:extLst>
              <a:ext uri="{FF2B5EF4-FFF2-40B4-BE49-F238E27FC236}">
                <a16:creationId xmlns:a16="http://schemas.microsoft.com/office/drawing/2014/main" id="{76B78492-F196-7324-7B1E-7800E911BEC7}"/>
              </a:ext>
            </a:extLst>
          </p:cNvPr>
          <p:cNvSpPr>
            <a:spLocks noGrp="1"/>
          </p:cNvSpPr>
          <p:nvPr>
            <p:ph sz="half" idx="1"/>
          </p:nvPr>
        </p:nvSpPr>
        <p:spPr>
          <a:xfrm>
            <a:off x="838200" y="1825625"/>
            <a:ext cx="7798278" cy="4797422"/>
          </a:xfrm>
        </p:spPr>
        <p:txBody>
          <a:bodyPr vert="horz" lIns="91440" tIns="45720" rIns="91440" bIns="45720" rtlCol="0" anchor="t">
            <a:normAutofit/>
          </a:bodyPr>
          <a:lstStyle/>
          <a:p>
            <a:pPr marL="0" indent="0">
              <a:buNone/>
            </a:pPr>
            <a:r>
              <a:rPr lang="en-US" sz="2400" dirty="0">
                <a:latin typeface="Arial" panose="020B0604020202020204" pitchFamily="34" charset="0"/>
                <a:cs typeface="Arial" panose="020B0604020202020204" pitchFamily="34" charset="0"/>
              </a:rPr>
              <a:t>Inform the work of the Local School Wellness Policy Collaborative by responding to their survey and sharing your:</a:t>
            </a:r>
          </a:p>
          <a:p>
            <a:pPr marL="914400" indent="-342900"/>
            <a:r>
              <a:rPr lang="en-US" sz="2400" dirty="0">
                <a:latin typeface="Arial" panose="020B0604020202020204" pitchFamily="34" charset="0"/>
                <a:cs typeface="Arial" panose="020B0604020202020204" pitchFamily="34" charset="0"/>
              </a:rPr>
              <a:t>Needs for local school wellness policy tools, resources and support.</a:t>
            </a:r>
          </a:p>
          <a:p>
            <a:pPr marL="914400" indent="-342900"/>
            <a:r>
              <a:rPr lang="en-US" sz="2400" dirty="0">
                <a:latin typeface="Arial" panose="020B0604020202020204" pitchFamily="34" charset="0"/>
                <a:cs typeface="Arial" panose="020B0604020202020204" pitchFamily="34" charset="0"/>
              </a:rPr>
              <a:t>Wellness policy successes and more!</a:t>
            </a:r>
          </a:p>
          <a:p>
            <a:pPr marL="53975" indent="0">
              <a:buNone/>
            </a:pPr>
            <a:r>
              <a:rPr lang="en-US" sz="2400" dirty="0">
                <a:latin typeface="Arial" panose="020B0604020202020204" pitchFamily="34" charset="0"/>
                <a:cs typeface="Arial" panose="020B0604020202020204" pitchFamily="34" charset="0"/>
              </a:rPr>
              <a:t>Responses due by </a:t>
            </a:r>
            <a:r>
              <a:rPr lang="en-US" sz="2400" b="1" dirty="0">
                <a:latin typeface="Arial" panose="020B0604020202020204" pitchFamily="34" charset="0"/>
                <a:cs typeface="Arial" panose="020B0604020202020204" pitchFamily="34" charset="0"/>
              </a:rPr>
              <a:t>Tuesday, April 8, 2025</a:t>
            </a:r>
          </a:p>
          <a:p>
            <a:pPr marL="53975" indent="0">
              <a:buNone/>
            </a:pPr>
            <a:r>
              <a:rPr lang="en-US" sz="2400" dirty="0">
                <a:latin typeface="Arial" panose="020B0604020202020204" pitchFamily="34" charset="0"/>
                <a:ea typeface="+mj-lt"/>
                <a:cs typeface="Arial" panose="020B0604020202020204" pitchFamily="34" charset="0"/>
              </a:rPr>
              <a:t>Access the survey link at  </a:t>
            </a:r>
            <a:r>
              <a:rPr lang="en-US" sz="2400" dirty="0">
                <a:solidFill>
                  <a:srgbClr val="0563C1"/>
                </a:solidFill>
                <a:latin typeface="Arial" panose="020B0604020202020204" pitchFamily="34" charset="0"/>
                <a:ea typeface="+mj-lt"/>
                <a:cs typeface="Arial" panose="020B0604020202020204" pitchFamily="34" charset="0"/>
                <a:hlinkClick r:id="rId3" tooltip="CA Local School Wellness Policy Collaborative Survey">
                  <a:extLst>
                    <a:ext uri="{A12FA001-AC4F-418D-AE19-62706E023703}">
                      <ahyp:hlinkClr xmlns:ahyp="http://schemas.microsoft.com/office/drawing/2018/hyperlinkcolor" val="tx"/>
                    </a:ext>
                  </a:extLst>
                </a:hlinkClick>
              </a:rPr>
              <a:t>https://survey.alchemer.com/s3/7878399/CA-LSWP-Collaborative-2025-Survey</a:t>
            </a:r>
            <a:endParaRPr lang="en-US" sz="2400" dirty="0">
              <a:solidFill>
                <a:srgbClr val="0563C1"/>
              </a:solidFill>
              <a:latin typeface="Arial" panose="020B0604020202020204" pitchFamily="34" charset="0"/>
              <a:cs typeface="Arial" panose="020B0604020202020204" pitchFamily="34" charset="0"/>
            </a:endParaRPr>
          </a:p>
          <a:p>
            <a:endParaRPr lang="en-US" dirty="0">
              <a:cs typeface="Arial"/>
            </a:endParaRPr>
          </a:p>
          <a:p>
            <a:endParaRPr lang="en-US" dirty="0">
              <a:cs typeface="Arial"/>
            </a:endParaRPr>
          </a:p>
          <a:p>
            <a:pPr marL="0" indent="0">
              <a:buNone/>
            </a:pPr>
            <a:endParaRPr lang="en-US" dirty="0">
              <a:cs typeface="Arial"/>
            </a:endParaRPr>
          </a:p>
          <a:p>
            <a:endParaRPr lang="en-US" dirty="0">
              <a:cs typeface="Arial"/>
            </a:endParaRPr>
          </a:p>
          <a:p>
            <a:pPr lvl="1"/>
            <a:endParaRPr lang="en-US" dirty="0">
              <a:cs typeface="Arial"/>
            </a:endParaRPr>
          </a:p>
        </p:txBody>
      </p:sp>
      <p:pic>
        <p:nvPicPr>
          <p:cNvPr id="6" name="Content Placeholder 5" descr="CA Local School Wellness Policy Collaborative logo. People joined in a circle surrounding a picture of a schoolhouse.&#10;&#10;">
            <a:extLst>
              <a:ext uri="{FF2B5EF4-FFF2-40B4-BE49-F238E27FC236}">
                <a16:creationId xmlns:a16="http://schemas.microsoft.com/office/drawing/2014/main" id="{E1026D42-33CE-6D8C-EEAB-5413F757118B}"/>
              </a:ext>
            </a:extLst>
          </p:cNvPr>
          <p:cNvPicPr>
            <a:picLocks noGrp="1" noChangeAspect="1"/>
          </p:cNvPicPr>
          <p:nvPr>
            <p:ph sz="half" idx="13"/>
          </p:nvPr>
        </p:nvPicPr>
        <p:blipFill>
          <a:blip r:embed="rId4" cstate="screen">
            <a:extLst>
              <a:ext uri="{28A0092B-C50C-407E-A947-70E740481C1C}">
                <a14:useLocalDpi xmlns:a14="http://schemas.microsoft.com/office/drawing/2010/main" val="0"/>
              </a:ext>
            </a:extLst>
          </a:blip>
          <a:stretch>
            <a:fillRect/>
          </a:stretch>
        </p:blipFill>
        <p:spPr>
          <a:xfrm>
            <a:off x="8745719" y="2306471"/>
            <a:ext cx="3020425" cy="3020425"/>
          </a:xfrm>
        </p:spPr>
      </p:pic>
    </p:spTree>
    <p:extLst>
      <p:ext uri="{BB962C8B-B14F-4D97-AF65-F5344CB8AC3E}">
        <p14:creationId xmlns:p14="http://schemas.microsoft.com/office/powerpoint/2010/main" val="44524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127-6E18-C765-DBC0-B602F93E4366}"/>
              </a:ext>
            </a:extLst>
          </p:cNvPr>
          <p:cNvSpPr>
            <a:spLocks noGrp="1"/>
          </p:cNvSpPr>
          <p:nvPr>
            <p:ph type="title"/>
          </p:nvPr>
        </p:nvSpPr>
        <p:spPr>
          <a:xfrm>
            <a:off x="838200" y="365125"/>
            <a:ext cx="10940716" cy="1325563"/>
          </a:xfrm>
        </p:spPr>
        <p:txBody>
          <a:bodyPr/>
          <a:lstStyle/>
          <a:p>
            <a:r>
              <a:rPr lang="en-US" dirty="0">
                <a:latin typeface="Arial" panose="020B0604020202020204" pitchFamily="34" charset="0"/>
                <a:cs typeface="Arial" panose="020B0604020202020204" pitchFamily="34" charset="0"/>
              </a:rPr>
              <a:t>Nutrition Services Division Learning Site: Registration Reminder!</a:t>
            </a:r>
          </a:p>
        </p:txBody>
      </p:sp>
      <p:sp>
        <p:nvSpPr>
          <p:cNvPr id="3" name="Content Placeholder 2">
            <a:extLst>
              <a:ext uri="{FF2B5EF4-FFF2-40B4-BE49-F238E27FC236}">
                <a16:creationId xmlns:a16="http://schemas.microsoft.com/office/drawing/2014/main" id="{AD95BA6A-A133-D725-5A0F-065C15B55D24}"/>
              </a:ext>
            </a:extLst>
          </p:cNvPr>
          <p:cNvSpPr>
            <a:spLocks noGrp="1"/>
          </p:cNvSpPr>
          <p:nvPr>
            <p:ph sz="half" idx="1"/>
          </p:nvPr>
        </p:nvSpPr>
        <p:spPr>
          <a:xfrm>
            <a:off x="838199" y="1873750"/>
            <a:ext cx="10448500" cy="4035422"/>
          </a:xfrm>
        </p:spPr>
        <p:txBody>
          <a:bodyPr vert="horz" lIns="91440" tIns="45720" rIns="91440" bIns="45720" rtlCol="0" anchor="t">
            <a:noAutofit/>
          </a:bodyPr>
          <a:lstStyle/>
          <a:p>
            <a:pPr marL="0" indent="0">
              <a:spcBef>
                <a:spcPts val="1200"/>
              </a:spcBef>
              <a:spcAft>
                <a:spcPts val="1200"/>
              </a:spcAft>
              <a:buNone/>
            </a:pPr>
            <a:r>
              <a:rPr lang="en-US" sz="2400" dirty="0">
                <a:latin typeface="Arial" panose="020B0604020202020204" pitchFamily="34" charset="0"/>
                <a:cs typeface="Arial" panose="020B0604020202020204" pitchFamily="34" charset="0"/>
              </a:rPr>
              <a:t>For food service and food service management company staff </a:t>
            </a:r>
            <a:r>
              <a:rPr lang="en-US" sz="2400" b="1" dirty="0">
                <a:latin typeface="Arial" panose="020B0604020202020204" pitchFamily="34" charset="0"/>
                <a:cs typeface="Arial" panose="020B0604020202020204" pitchFamily="34" charset="0"/>
              </a:rPr>
              <a:t>only</a:t>
            </a:r>
            <a:r>
              <a:rPr lang="en-US" sz="2400" dirty="0">
                <a:latin typeface="Arial" panose="020B0604020202020204" pitchFamily="34" charset="0"/>
                <a:cs typeface="Arial" panose="020B0604020202020204" pitchFamily="34" charset="0"/>
              </a:rPr>
              <a:t>: </a:t>
            </a:r>
          </a:p>
          <a:p>
            <a:pPr>
              <a:spcBef>
                <a:spcPts val="1200"/>
              </a:spcBef>
              <a:spcAft>
                <a:spcPts val="1200"/>
              </a:spcAft>
            </a:pPr>
            <a:r>
              <a:rPr lang="en-US" sz="2400" dirty="0">
                <a:latin typeface="Arial" panose="020B0604020202020204" pitchFamily="34" charset="0"/>
                <a:cs typeface="Arial" panose="020B0604020202020204" pitchFamily="34" charset="0"/>
              </a:rPr>
              <a:t>Instructions are available in CNIPS Download Forms</a:t>
            </a:r>
          </a:p>
          <a:p>
            <a:pPr marL="971550" lvl="1" indent="-514350">
              <a:lnSpc>
                <a:spcPct val="115000"/>
              </a:lnSpc>
              <a:spcAft>
                <a:spcPts val="1200"/>
              </a:spcAft>
              <a:buFont typeface="Courier New" panose="020B0604020202020204" pitchFamily="34" charset="0"/>
              <a:buChar char="o"/>
            </a:pPr>
            <a:r>
              <a:rPr lang="en-US" kern="100" dirty="0">
                <a:latin typeface="Arial" panose="020B0604020202020204" pitchFamily="34" charset="0"/>
                <a:cs typeface="Arial" panose="020B0604020202020204" pitchFamily="34" charset="0"/>
              </a:rPr>
              <a:t>LMS </a:t>
            </a:r>
            <a:r>
              <a:rPr lang="en-US" kern="100" dirty="0">
                <a:effectLst/>
                <a:latin typeface="Arial" panose="020B0604020202020204" pitchFamily="34" charset="0"/>
                <a:ea typeface="Aptos" panose="020B0004020202020204" pitchFamily="34" charset="0"/>
                <a:cs typeface="Arial" panose="020B0604020202020204" pitchFamily="34" charset="0"/>
              </a:rPr>
              <a:t>Reg 001 - LMS Account Self-Registration Access for </a:t>
            </a:r>
            <a:r>
              <a:rPr lang="en-US" kern="100" dirty="0">
                <a:latin typeface="Arial" panose="020B0604020202020204" pitchFamily="34" charset="0"/>
                <a:ea typeface="Aptos" panose="020B0004020202020204" pitchFamily="34" charset="0"/>
                <a:cs typeface="Arial" panose="020B0604020202020204" pitchFamily="34" charset="0"/>
              </a:rPr>
              <a:t>Child Nutrition Program (CNP)</a:t>
            </a:r>
            <a:r>
              <a:rPr lang="en-US" kern="100" dirty="0">
                <a:effectLst/>
                <a:latin typeface="Arial" panose="020B0604020202020204" pitchFamily="34" charset="0"/>
                <a:ea typeface="Aptos" panose="020B0004020202020204" pitchFamily="34" charset="0"/>
                <a:cs typeface="Arial" panose="020B0604020202020204" pitchFamily="34" charset="0"/>
              </a:rPr>
              <a:t> Operators </a:t>
            </a:r>
            <a:r>
              <a:rPr lang="en-US" b="1" kern="100" dirty="0">
                <a:effectLst/>
                <a:latin typeface="Arial" panose="020B0604020202020204" pitchFamily="34" charset="0"/>
                <a:ea typeface="Aptos" panose="020B0004020202020204" pitchFamily="34" charset="0"/>
                <a:cs typeface="Arial" panose="020B0604020202020204" pitchFamily="34" charset="0"/>
              </a:rPr>
              <a:t>Job Aid</a:t>
            </a:r>
          </a:p>
          <a:p>
            <a:pPr marL="971550" marR="0" lvl="1" indent="-514350">
              <a:lnSpc>
                <a:spcPct val="115000"/>
              </a:lnSpc>
              <a:spcAft>
                <a:spcPts val="800"/>
              </a:spcAft>
              <a:buFont typeface="Courier New" panose="020B0604020202020204" pitchFamily="34" charset="0"/>
              <a:buChar char="o"/>
            </a:pPr>
            <a:r>
              <a:rPr lang="en-US" kern="100" dirty="0">
                <a:latin typeface="Arial" panose="020B0604020202020204" pitchFamily="34" charset="0"/>
                <a:ea typeface="Aptos" panose="020B0004020202020204" pitchFamily="34" charset="0"/>
                <a:cs typeface="Arial" panose="020B0604020202020204" pitchFamily="34" charset="0"/>
              </a:rPr>
              <a:t>LMS</a:t>
            </a:r>
            <a:r>
              <a:rPr lang="en-US" kern="100" dirty="0">
                <a:effectLst/>
                <a:latin typeface="Arial" panose="020B0604020202020204" pitchFamily="34" charset="0"/>
                <a:ea typeface="Aptos" panose="020B0004020202020204" pitchFamily="34" charset="0"/>
                <a:cs typeface="Arial" panose="020B0604020202020204" pitchFamily="34" charset="0"/>
              </a:rPr>
              <a:t> Reg 002 - LMS Account </a:t>
            </a:r>
            <a:r>
              <a:rPr lang="en-US" kern="100" dirty="0">
                <a:latin typeface="Arial" panose="020B0604020202020204" pitchFamily="34" charset="0"/>
                <a:ea typeface="Aptos" panose="020B0004020202020204" pitchFamily="34" charset="0"/>
                <a:cs typeface="Arial" panose="020B0604020202020204" pitchFamily="34" charset="0"/>
              </a:rPr>
              <a:t>Self-Registration</a:t>
            </a:r>
            <a:r>
              <a:rPr lang="en-US" kern="100" dirty="0">
                <a:effectLst/>
                <a:latin typeface="Arial" panose="020B0604020202020204" pitchFamily="34" charset="0"/>
                <a:ea typeface="Aptos" panose="020B0004020202020204" pitchFamily="34" charset="0"/>
                <a:cs typeface="Arial" panose="020B0604020202020204" pitchFamily="34" charset="0"/>
              </a:rPr>
              <a:t> and Access </a:t>
            </a:r>
            <a:r>
              <a:rPr lang="en-US" b="1" kern="100" dirty="0">
                <a:effectLst/>
                <a:latin typeface="Arial" panose="020B0604020202020204" pitchFamily="34" charset="0"/>
                <a:ea typeface="Aptos" panose="020B0004020202020204" pitchFamily="34" charset="0"/>
                <a:cs typeface="Arial" panose="020B0604020202020204" pitchFamily="34" charset="0"/>
              </a:rPr>
              <a:t>Set-up</a:t>
            </a:r>
            <a:r>
              <a:rPr lang="en-US" kern="100" dirty="0">
                <a:effectLst/>
                <a:latin typeface="Arial" panose="020B0604020202020204" pitchFamily="34" charset="0"/>
                <a:ea typeface="Aptos" panose="020B0004020202020204" pitchFamily="34" charset="0"/>
                <a:cs typeface="Arial" panose="020B0604020202020204" pitchFamily="34" charset="0"/>
              </a:rPr>
              <a:t> </a:t>
            </a:r>
            <a:r>
              <a:rPr lang="en-US" b="1" kern="100" dirty="0">
                <a:effectLst/>
                <a:latin typeface="Arial" panose="020B0604020202020204" pitchFamily="34" charset="0"/>
                <a:ea typeface="Aptos" panose="020B0004020202020204" pitchFamily="34" charset="0"/>
                <a:cs typeface="Arial" panose="020B0604020202020204" pitchFamily="34" charset="0"/>
              </a:rPr>
              <a:t>Slides</a:t>
            </a:r>
            <a:r>
              <a:rPr lang="en-US" kern="100" dirty="0">
                <a:effectLst/>
                <a:latin typeface="Arial" panose="020B0604020202020204" pitchFamily="34" charset="0"/>
                <a:ea typeface="Aptos" panose="020B0004020202020204" pitchFamily="34" charset="0"/>
                <a:cs typeface="Arial" panose="020B0604020202020204" pitchFamily="34" charset="0"/>
              </a:rPr>
              <a:t> for CNP Operators</a:t>
            </a:r>
          </a:p>
          <a:p>
            <a:pPr>
              <a:lnSpc>
                <a:spcPct val="115000"/>
              </a:lnSpc>
              <a:spcAft>
                <a:spcPts val="800"/>
              </a:spcAft>
            </a:pPr>
            <a:r>
              <a:rPr lang="en-US" sz="2400" kern="100" dirty="0">
                <a:latin typeface="Arial" panose="020B0604020202020204" pitchFamily="34" charset="0"/>
                <a:cs typeface="Arial" panose="020B0604020202020204" pitchFamily="34" charset="0"/>
              </a:rPr>
              <a:t>Questions: C</a:t>
            </a:r>
            <a:r>
              <a:rPr lang="en-US" sz="2400" dirty="0">
                <a:latin typeface="Arial" panose="020B0604020202020204" pitchFamily="34" charset="0"/>
                <a:cs typeface="Arial" panose="020B0604020202020204" pitchFamily="34" charset="0"/>
              </a:rPr>
              <a:t>ontact us at </a:t>
            </a:r>
            <a:r>
              <a:rPr lang="en-US" sz="2400"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NSDLearning@cde.ca.gov</a:t>
            </a:r>
            <a:endParaRPr lang="en-US" sz="2400" dirty="0">
              <a:solidFill>
                <a:srgbClr val="0563C1"/>
              </a:solidFill>
              <a:latin typeface="Arial" panose="020B0604020202020204" pitchFamily="34" charset="0"/>
              <a:cs typeface="Arial" panose="020B0604020202020204" pitchFamily="34" charset="0"/>
            </a:endParaRPr>
          </a:p>
          <a:p>
            <a:endParaRPr lang="en-US" sz="2400" dirty="0"/>
          </a:p>
        </p:txBody>
      </p:sp>
      <p:pic>
        <p:nvPicPr>
          <p:cNvPr id="6" name="Content Placeholder 5">
            <a:extLst>
              <a:ext uri="{FF2B5EF4-FFF2-40B4-BE49-F238E27FC236}">
                <a16:creationId xmlns:a16="http://schemas.microsoft.com/office/drawing/2014/main" id="{63D8CBA5-3FAF-3BAA-89D0-B98D4B92631A}"/>
              </a:ext>
              <a:ext uri="{C183D7F6-B498-43B3-948B-1728B52AA6E4}">
                <adec:decorative xmlns:adec="http://schemas.microsoft.com/office/drawing/2017/decorative" val="1"/>
              </a:ext>
            </a:extLst>
          </p:cNvPr>
          <p:cNvPicPr>
            <a:picLocks noGrp="1" noChangeAspect="1"/>
          </p:cNvPicPr>
          <p:nvPr>
            <p:ph sz="half" idx="13"/>
          </p:nvPr>
        </p:nvPicPr>
        <p:blipFill>
          <a:blip r:embed="rId4" cstate="screen">
            <a:extLst>
              <a:ext uri="{28A0092B-C50C-407E-A947-70E740481C1C}">
                <a14:useLocalDpi xmlns:a14="http://schemas.microsoft.com/office/drawing/2010/main" val="0"/>
              </a:ext>
            </a:extLst>
          </a:blip>
          <a:stretch>
            <a:fillRect/>
          </a:stretch>
        </p:blipFill>
        <p:spPr>
          <a:xfrm>
            <a:off x="8747665" y="4696355"/>
            <a:ext cx="3021801" cy="1353579"/>
          </a:xfrm>
        </p:spPr>
      </p:pic>
    </p:spTree>
    <p:extLst>
      <p:ext uri="{BB962C8B-B14F-4D97-AF65-F5344CB8AC3E}">
        <p14:creationId xmlns:p14="http://schemas.microsoft.com/office/powerpoint/2010/main" val="3560189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7ABA3-CC28-BB45-6BE8-D39245E93139}"/>
              </a:ext>
            </a:extLst>
          </p:cNvPr>
          <p:cNvSpPr>
            <a:spLocks noGrp="1"/>
          </p:cNvSpPr>
          <p:nvPr>
            <p:ph type="title"/>
          </p:nvPr>
        </p:nvSpPr>
        <p:spPr/>
        <p:txBody>
          <a:bodyPr/>
          <a:lstStyle/>
          <a:p>
            <a:r>
              <a:rPr lang="en-US" dirty="0">
                <a:latin typeface="Arial" panose="020B0604020202020204" pitchFamily="34" charset="0"/>
                <a:ea typeface="+mj-lt"/>
                <a:cs typeface="Arial" panose="020B0604020202020204" pitchFamily="34" charset="0"/>
              </a:rPr>
              <a:t>Webinar: Updates to School Nutrition Standards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28CF1E-016E-7DF8-AD8A-6CCC10537A30}"/>
              </a:ext>
            </a:extLst>
          </p:cNvPr>
          <p:cNvSpPr>
            <a:spLocks noGrp="1"/>
          </p:cNvSpPr>
          <p:nvPr>
            <p:ph sz="half" idx="1"/>
          </p:nvPr>
        </p:nvSpPr>
        <p:spPr>
          <a:xfrm>
            <a:off x="838200" y="1825625"/>
            <a:ext cx="7927675" cy="4035422"/>
          </a:xfrm>
        </p:spPr>
        <p:txBody>
          <a:bodyPr vert="horz" lIns="91440" tIns="45720" rIns="91440" bIns="45720" rtlCol="0" anchor="t">
            <a:normAutofit fontScale="92500" lnSpcReduction="20000"/>
          </a:bodyPr>
          <a:lstStyle/>
          <a:p>
            <a:pPr>
              <a:lnSpc>
                <a:spcPct val="100000"/>
              </a:lnSpc>
              <a:spcBef>
                <a:spcPts val="800"/>
              </a:spcBef>
              <a:spcAft>
                <a:spcPts val="800"/>
              </a:spcAft>
            </a:pPr>
            <a:r>
              <a:rPr lang="en-US" dirty="0">
                <a:latin typeface="Arial" panose="020B0604020202020204" pitchFamily="34" charset="0"/>
                <a:cs typeface="Arial" panose="020B0604020202020204" pitchFamily="34" charset="0"/>
              </a:rPr>
              <a:t>Training Date: April 23, 2025, 1 p.m. to 2 p.m.</a:t>
            </a:r>
          </a:p>
          <a:p>
            <a:pPr>
              <a:lnSpc>
                <a:spcPct val="100000"/>
              </a:lnSpc>
              <a:spcBef>
                <a:spcPts val="800"/>
              </a:spcBef>
              <a:spcAft>
                <a:spcPts val="800"/>
              </a:spcAft>
            </a:pPr>
            <a:r>
              <a:rPr lang="en-US" dirty="0">
                <a:latin typeface="Arial" panose="020B0604020202020204" pitchFamily="34" charset="0"/>
                <a:cs typeface="Arial" panose="020B0604020202020204" pitchFamily="34" charset="0"/>
              </a:rPr>
              <a:t>Training provides an overview of updates from the Final Rule for Child Nutrition Programs: Meal Patterns Consistent with the 2020–2025 Dietary Guidelines for Americans &amp; California-specific standards. </a:t>
            </a:r>
          </a:p>
          <a:p>
            <a:pPr>
              <a:lnSpc>
                <a:spcPct val="100000"/>
              </a:lnSpc>
              <a:spcBef>
                <a:spcPts val="800"/>
              </a:spcBef>
              <a:spcAft>
                <a:spcPts val="800"/>
              </a:spcAft>
            </a:pPr>
            <a:r>
              <a:rPr lang="en-US" dirty="0">
                <a:latin typeface="Arial" panose="020B0604020202020204" pitchFamily="34" charset="0"/>
                <a:cs typeface="Arial" panose="020B0604020202020204" pitchFamily="34" charset="0"/>
              </a:rPr>
              <a:t>Register for this training at </a:t>
            </a:r>
            <a:r>
              <a:rPr lang="en-US" u="sng" strike="sngStrike" dirty="0">
                <a:latin typeface="Arial" panose="020B0604020202020204" pitchFamily="34" charset="0"/>
                <a:cs typeface="Arial" panose="020B0604020202020204" pitchFamily="34" charset="0"/>
              </a:rPr>
              <a:t>https://us02web.zoom.us/webinar/register/WN_24X2quAASKG0H17sfeUbtg </a:t>
            </a:r>
            <a:r>
              <a:rPr lang="en-US" dirty="0">
                <a:latin typeface="Arial" panose="020B0604020202020204" pitchFamily="34" charset="0"/>
                <a:ea typeface="+mj-lt"/>
                <a:cs typeface="Arial" panose="020B0604020202020204" pitchFamily="34" charset="0"/>
              </a:rPr>
              <a:t>[Please note: the registration has closed]</a:t>
            </a:r>
            <a:endParaRPr lang="en-US" dirty="0">
              <a:latin typeface="Arial" panose="020B0604020202020204" pitchFamily="34" charset="0"/>
              <a:cs typeface="Arial" panose="020B0604020202020204" pitchFamily="34" charset="0"/>
            </a:endParaRPr>
          </a:p>
        </p:txBody>
      </p:sp>
      <p:pic>
        <p:nvPicPr>
          <p:cNvPr id="12" name="Content Placeholder 11">
            <a:extLst>
              <a:ext uri="{FF2B5EF4-FFF2-40B4-BE49-F238E27FC236}">
                <a16:creationId xmlns:a16="http://schemas.microsoft.com/office/drawing/2014/main" id="{4E9163AB-A23D-73AB-A1CC-84A5907097DA}"/>
              </a:ext>
              <a:ext uri="{C183D7F6-B498-43B3-948B-1728B52AA6E4}">
                <adec:decorative xmlns:adec="http://schemas.microsoft.com/office/drawing/2017/decorative" val="1"/>
              </a:ext>
            </a:extLst>
          </p:cNvPr>
          <p:cNvPicPr>
            <a:picLocks noGrp="1" noChangeAspect="1"/>
          </p:cNvPicPr>
          <p:nvPr>
            <p:ph sz="half" idx="13"/>
          </p:nvPr>
        </p:nvPicPr>
        <p:blipFill>
          <a:blip r:embed="rId3" cstate="screen">
            <a:extLst>
              <a:ext uri="{28A0092B-C50C-407E-A947-70E740481C1C}">
                <a14:useLocalDpi xmlns:a14="http://schemas.microsoft.com/office/drawing/2010/main" val="0"/>
              </a:ext>
            </a:extLst>
          </a:blip>
          <a:stretch>
            <a:fillRect/>
          </a:stretch>
        </p:blipFill>
        <p:spPr>
          <a:xfrm>
            <a:off x="9078133" y="2039463"/>
            <a:ext cx="2404821" cy="3607747"/>
          </a:xfrm>
        </p:spPr>
      </p:pic>
    </p:spTree>
    <p:extLst>
      <p:ext uri="{BB962C8B-B14F-4D97-AF65-F5344CB8AC3E}">
        <p14:creationId xmlns:p14="http://schemas.microsoft.com/office/powerpoint/2010/main" val="1079355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A3CDC-4947-5F8E-2D0D-A89173A448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DAB016-F4E8-9D37-340B-46937BF5A0B0}"/>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Training: Institute of Child Nutrition</a:t>
            </a:r>
          </a:p>
        </p:txBody>
      </p:sp>
      <p:sp>
        <p:nvSpPr>
          <p:cNvPr id="5" name="Content Placeholder 4">
            <a:extLst>
              <a:ext uri="{FF2B5EF4-FFF2-40B4-BE49-F238E27FC236}">
                <a16:creationId xmlns:a16="http://schemas.microsoft.com/office/drawing/2014/main" id="{7FCA5D25-71EB-5EFD-445C-8316BDE826D1}"/>
              </a:ext>
            </a:extLst>
          </p:cNvPr>
          <p:cNvSpPr>
            <a:spLocks noGrp="1"/>
          </p:cNvSpPr>
          <p:nvPr>
            <p:ph sz="half" idx="1"/>
          </p:nvPr>
        </p:nvSpPr>
        <p:spPr>
          <a:xfrm>
            <a:off x="838200" y="1825625"/>
            <a:ext cx="10769599" cy="3327851"/>
          </a:xfrm>
        </p:spPr>
        <p:txBody>
          <a:bodyPr vert="horz" lIns="91440" tIns="45720" rIns="91440" bIns="45720" rtlCol="0" anchor="t">
            <a:normAutofit/>
          </a:bodyPr>
          <a:lstStyle/>
          <a:p>
            <a:pPr>
              <a:spcBef>
                <a:spcPts val="1200"/>
              </a:spcBef>
              <a:spcAft>
                <a:spcPts val="1200"/>
              </a:spcAft>
            </a:pPr>
            <a:r>
              <a:rPr lang="en-US" sz="3200" dirty="0">
                <a:latin typeface="Arial" panose="020B0604020202020204" pitchFamily="34" charset="0"/>
                <a:cs typeface="Arial" panose="020B0604020202020204" pitchFamily="34" charset="0"/>
              </a:rPr>
              <a:t>Subscribe to the Institute of Child Nutrition news and updates to receive updates on new and upcoming free training and resources. </a:t>
            </a:r>
          </a:p>
          <a:p>
            <a:pPr>
              <a:spcBef>
                <a:spcPts val="1200"/>
              </a:spcBef>
              <a:spcAft>
                <a:spcPts val="1200"/>
              </a:spcAft>
            </a:pPr>
            <a:r>
              <a:rPr lang="en-US" sz="3200" dirty="0">
                <a:latin typeface="Arial" panose="020B0604020202020204" pitchFamily="34" charset="0"/>
                <a:ea typeface="+mj-lt"/>
                <a:cs typeface="Arial" panose="020B0604020202020204" pitchFamily="34" charset="0"/>
              </a:rPr>
              <a:t>Access training and resources on the ICN website at </a:t>
            </a:r>
            <a:r>
              <a:rPr lang="en-US" sz="3200" dirty="0">
                <a:solidFill>
                  <a:srgbClr val="0563C1"/>
                </a:solidFill>
                <a:latin typeface="Arial" panose="020B0604020202020204" pitchFamily="34" charset="0"/>
                <a:ea typeface="+mj-lt"/>
                <a:cs typeface="Arial" panose="020B0604020202020204" pitchFamily="34" charset="0"/>
                <a:hlinkClick r:id="rId3" tooltip="Institute of Child Nutrition website">
                  <a:extLst>
                    <a:ext uri="{A12FA001-AC4F-418D-AE19-62706E023703}">
                      <ahyp:hlinkClr xmlns:ahyp="http://schemas.microsoft.com/office/drawing/2018/hyperlinkcolor" val="tx"/>
                    </a:ext>
                  </a:extLst>
                </a:hlinkClick>
              </a:rPr>
              <a:t>https://theicn.org/</a:t>
            </a:r>
            <a:endParaRPr lang="en-US" sz="3200" dirty="0">
              <a:solidFill>
                <a:srgbClr val="0563C1"/>
              </a:solidFill>
              <a:latin typeface="Arial" panose="020B0604020202020204" pitchFamily="34" charset="0"/>
              <a:cs typeface="Arial" panose="020B0604020202020204" pitchFamily="34" charset="0"/>
            </a:endParaRPr>
          </a:p>
        </p:txBody>
      </p:sp>
      <p:pic>
        <p:nvPicPr>
          <p:cNvPr id="9" name="Content Placeholder 8" descr="Institute of Child Nutrition Logo Resources, Training, Research. ">
            <a:extLst>
              <a:ext uri="{FF2B5EF4-FFF2-40B4-BE49-F238E27FC236}">
                <a16:creationId xmlns:a16="http://schemas.microsoft.com/office/drawing/2014/main" id="{F8E1E4AF-3431-A65B-F625-A0E70817A03C}"/>
              </a:ext>
            </a:extLst>
          </p:cNvPr>
          <p:cNvPicPr>
            <a:picLocks noGrp="1" noChangeAspect="1"/>
          </p:cNvPicPr>
          <p:nvPr>
            <p:ph sz="half" idx="13"/>
          </p:nvPr>
        </p:nvPicPr>
        <p:blipFill>
          <a:blip r:embed="rId4">
            <a:extLst>
              <a:ext uri="{28A0092B-C50C-407E-A947-70E740481C1C}">
                <a14:useLocalDpi xmlns:a14="http://schemas.microsoft.com/office/drawing/2010/main" val="0"/>
              </a:ext>
            </a:extLst>
          </a:blip>
          <a:stretch>
            <a:fillRect/>
          </a:stretch>
        </p:blipFill>
        <p:spPr>
          <a:xfrm>
            <a:off x="5668900" y="4764747"/>
            <a:ext cx="5689838" cy="1054937"/>
          </a:xfrm>
        </p:spPr>
      </p:pic>
    </p:spTree>
    <p:extLst>
      <p:ext uri="{BB962C8B-B14F-4D97-AF65-F5344CB8AC3E}">
        <p14:creationId xmlns:p14="http://schemas.microsoft.com/office/powerpoint/2010/main" val="2637171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9EEB4-0563-CAB1-C943-3801DA486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0CC409-52EC-0915-0504-2E8E6B2711B7}"/>
              </a:ext>
            </a:extLst>
          </p:cNvPr>
          <p:cNvSpPr>
            <a:spLocks noGrp="1"/>
          </p:cNvSpPr>
          <p:nvPr>
            <p:ph type="title"/>
          </p:nvPr>
        </p:nvSpPr>
        <p:spPr/>
        <p:txBody>
          <a:bodyPr>
            <a:normAutofit fontScale="90000"/>
          </a:bodyPr>
          <a:lstStyle/>
          <a:p>
            <a:pPr>
              <a:lnSpc>
                <a:spcPct val="100000"/>
              </a:lnSpc>
              <a:spcAft>
                <a:spcPts val="1200"/>
              </a:spcAft>
            </a:pPr>
            <a:r>
              <a:rPr lang="en-US" dirty="0">
                <a:latin typeface="Arial" panose="020B0604020202020204" pitchFamily="34" charset="0"/>
                <a:cs typeface="Arial" panose="020B0604020202020204" pitchFamily="34" charset="0"/>
              </a:rPr>
              <a:t>Tuesday @ 2 Town Hall Schedule</a:t>
            </a:r>
            <a:br>
              <a:rPr lang="en-US"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Held on the fourth Tuesday of the month</a:t>
            </a:r>
          </a:p>
        </p:txBody>
      </p:sp>
      <p:graphicFrame>
        <p:nvGraphicFramePr>
          <p:cNvPr id="6" name="Content Placeholder 5" descr="Town Hall calendar by month, format and date. All town halls include state updates with guest speakers on alternating months. 2025 dates are April 22, May 27, and June 24.">
            <a:extLst>
              <a:ext uri="{FF2B5EF4-FFF2-40B4-BE49-F238E27FC236}">
                <a16:creationId xmlns:a16="http://schemas.microsoft.com/office/drawing/2014/main" id="{81212059-D5F1-EF47-89EF-9AE5EBBEB358}"/>
              </a:ext>
            </a:extLst>
          </p:cNvPr>
          <p:cNvGraphicFramePr>
            <a:graphicFrameLocks noGrp="1"/>
          </p:cNvGraphicFramePr>
          <p:nvPr>
            <p:ph idx="1"/>
            <p:extLst>
              <p:ext uri="{D42A27DB-BD31-4B8C-83A1-F6EECF244321}">
                <p14:modId xmlns:p14="http://schemas.microsoft.com/office/powerpoint/2010/main" val="732780451"/>
              </p:ext>
            </p:extLst>
          </p:nvPr>
        </p:nvGraphicFramePr>
        <p:xfrm>
          <a:off x="838200" y="1912710"/>
          <a:ext cx="10515590" cy="3159861"/>
        </p:xfrm>
        <a:graphic>
          <a:graphicData uri="http://schemas.openxmlformats.org/drawingml/2006/table">
            <a:tbl>
              <a:tblPr firstRow="1" bandRow="1">
                <a:tableStyleId>{7E9639D4-E3E2-4D34-9284-5A2195B3D0D7}</a:tableStyleId>
              </a:tblPr>
              <a:tblGrid>
                <a:gridCol w="1928325">
                  <a:extLst>
                    <a:ext uri="{9D8B030D-6E8A-4147-A177-3AD203B41FA5}">
                      <a16:colId xmlns:a16="http://schemas.microsoft.com/office/drawing/2014/main" val="2360650155"/>
                    </a:ext>
                  </a:extLst>
                </a:gridCol>
                <a:gridCol w="5536163">
                  <a:extLst>
                    <a:ext uri="{9D8B030D-6E8A-4147-A177-3AD203B41FA5}">
                      <a16:colId xmlns:a16="http://schemas.microsoft.com/office/drawing/2014/main" val="4216320655"/>
                    </a:ext>
                  </a:extLst>
                </a:gridCol>
                <a:gridCol w="3051102">
                  <a:extLst>
                    <a:ext uri="{9D8B030D-6E8A-4147-A177-3AD203B41FA5}">
                      <a16:colId xmlns:a16="http://schemas.microsoft.com/office/drawing/2014/main" val="1726691826"/>
                    </a:ext>
                  </a:extLst>
                </a:gridCol>
              </a:tblGrid>
              <a:tr h="589199">
                <a:tc>
                  <a:txBody>
                    <a:bodyPr/>
                    <a:lstStyle/>
                    <a:p>
                      <a:pPr algn="ctr"/>
                      <a:r>
                        <a:rPr lang="en-US" sz="3200" dirty="0">
                          <a:latin typeface="Arial"/>
                        </a:rPr>
                        <a:t>Month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3200" dirty="0">
                          <a:latin typeface="Arial"/>
                        </a:rPr>
                        <a:t>Format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3200" dirty="0">
                          <a:latin typeface="Arial"/>
                        </a:rPr>
                        <a:t>Date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76481302"/>
                  </a:ext>
                </a:extLst>
              </a:tr>
              <a:tr h="891152">
                <a:tc>
                  <a:txBody>
                    <a:bodyPr/>
                    <a:lstStyle/>
                    <a:p>
                      <a:r>
                        <a:rPr lang="en-US" sz="2800" dirty="0">
                          <a:latin typeface="Arial"/>
                        </a:rPr>
                        <a:t>April </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r>
                        <a:rPr lang="en-US" sz="2800" dirty="0">
                          <a:latin typeface="Arial"/>
                        </a:rPr>
                        <a:t>State Update and Guest Speaker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US" sz="2800" dirty="0">
                          <a:latin typeface="Arial"/>
                        </a:rPr>
                        <a:t>April 22, 2025</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3166172857"/>
                  </a:ext>
                </a:extLst>
              </a:tr>
              <a:tr h="839755">
                <a:tc>
                  <a:txBody>
                    <a:bodyPr/>
                    <a:lstStyle/>
                    <a:p>
                      <a:r>
                        <a:rPr lang="en-US" sz="2800" dirty="0">
                          <a:latin typeface="Arial"/>
                        </a:rPr>
                        <a:t>May</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r>
                        <a:rPr lang="en-US" sz="2800" dirty="0">
                          <a:latin typeface="Arial"/>
                        </a:rPr>
                        <a:t>State Update</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2800" dirty="0">
                          <a:latin typeface="Arial"/>
                        </a:rPr>
                        <a:t>May 27, 2025</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5172375"/>
                  </a:ext>
                </a:extLst>
              </a:tr>
              <a:tr h="839755">
                <a:tc>
                  <a:txBody>
                    <a:bodyPr/>
                    <a:lstStyle/>
                    <a:p>
                      <a:r>
                        <a:rPr lang="en-US" sz="2800" dirty="0">
                          <a:latin typeface="Arial"/>
                        </a:rPr>
                        <a:t>June</a:t>
                      </a: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r>
                        <a:rPr lang="en-US" sz="2800" dirty="0">
                          <a:latin typeface="Arial"/>
                        </a:rPr>
                        <a:t>State Update and Guest Speaker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ctr"/>
                      <a:r>
                        <a:rPr lang="en-US" sz="2800" dirty="0">
                          <a:latin typeface="Arial"/>
                        </a:rPr>
                        <a:t>June 24, 2025</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3489644"/>
                  </a:ext>
                </a:extLst>
              </a:tr>
            </a:tbl>
          </a:graphicData>
        </a:graphic>
      </p:graphicFrame>
    </p:spTree>
    <p:extLst>
      <p:ext uri="{BB962C8B-B14F-4D97-AF65-F5344CB8AC3E}">
        <p14:creationId xmlns:p14="http://schemas.microsoft.com/office/powerpoint/2010/main" val="286170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BA2C-D270-9426-256F-2D5694DB9DB8}"/>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National School Breakfast Week: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West Contra Costa USD</a:t>
            </a:r>
          </a:p>
        </p:txBody>
      </p:sp>
      <p:pic>
        <p:nvPicPr>
          <p:cNvPr id="6" name="Content Placeholder 5" descr="National School Breakfast Week 2025 - Clue In to School Breakfast flyer photos investigating foot prints in the Betty Reid Cafeteria West Contra Costa USD.">
            <a:extLst>
              <a:ext uri="{FF2B5EF4-FFF2-40B4-BE49-F238E27FC236}">
                <a16:creationId xmlns:a16="http://schemas.microsoft.com/office/drawing/2014/main" id="{A10E38B9-43D8-781D-A9DC-6081D38CFD43}"/>
              </a:ext>
            </a:extLst>
          </p:cNvPr>
          <p:cNvPicPr>
            <a:picLocks noGrp="1" noChangeAspect="1"/>
          </p:cNvPicPr>
          <p:nvPr>
            <p:ph sz="half" idx="2"/>
          </p:nvPr>
        </p:nvPicPr>
        <p:blipFill>
          <a:blip r:embed="rId2" cstate="screen">
            <a:extLst>
              <a:ext uri="{28A0092B-C50C-407E-A947-70E740481C1C}">
                <a14:useLocalDpi xmlns:a14="http://schemas.microsoft.com/office/drawing/2010/main" val="0"/>
              </a:ext>
            </a:extLst>
          </a:blip>
          <a:stretch>
            <a:fillRect/>
          </a:stretch>
        </p:blipFill>
        <p:spPr>
          <a:xfrm>
            <a:off x="839788" y="1850621"/>
            <a:ext cx="3198812" cy="3994961"/>
          </a:xfrm>
        </p:spPr>
      </p:pic>
      <p:pic>
        <p:nvPicPr>
          <p:cNvPr id="7" name="Content Placeholder 6" descr="National School Breakfast Week 2025 Clue In to School Breakfast flyer photos of fresh fruit and staff gathering clues at Mira Vista Elementary School West Contra Costa USD.">
            <a:extLst>
              <a:ext uri="{FF2B5EF4-FFF2-40B4-BE49-F238E27FC236}">
                <a16:creationId xmlns:a16="http://schemas.microsoft.com/office/drawing/2014/main" id="{DA6801A9-B2DC-EE86-193C-430BF92434FA}"/>
              </a:ext>
            </a:extLst>
          </p:cNvPr>
          <p:cNvPicPr>
            <a:picLocks noGrp="1" noChangeAspect="1"/>
          </p:cNvPicPr>
          <p:nvPr>
            <p:ph sz="half" idx="14"/>
          </p:nvPr>
        </p:nvPicPr>
        <p:blipFill>
          <a:blip r:embed="rId3" cstate="screen">
            <a:extLst>
              <a:ext uri="{28A0092B-C50C-407E-A947-70E740481C1C}">
                <a14:useLocalDpi xmlns:a14="http://schemas.microsoft.com/office/drawing/2010/main" val="0"/>
              </a:ext>
            </a:extLst>
          </a:blip>
          <a:stretch>
            <a:fillRect/>
          </a:stretch>
        </p:blipFill>
        <p:spPr>
          <a:xfrm>
            <a:off x="4496594" y="1850621"/>
            <a:ext cx="3198812" cy="3994961"/>
          </a:xfrm>
        </p:spPr>
      </p:pic>
      <p:pic>
        <p:nvPicPr>
          <p:cNvPr id="8" name="Content Placeholder 7" descr="National School Breakfast Week 2025 Clue In to School Breakfast flyer featuring  photos of staff, students and breakfast service line at Nystrom Elementary School West Contra Costa USD.">
            <a:extLst>
              <a:ext uri="{FF2B5EF4-FFF2-40B4-BE49-F238E27FC236}">
                <a16:creationId xmlns:a16="http://schemas.microsoft.com/office/drawing/2014/main" id="{77BBA6EC-E822-3496-6703-321F94D670FC}"/>
              </a:ext>
            </a:extLst>
          </p:cNvPr>
          <p:cNvPicPr>
            <a:picLocks noGrp="1" noChangeAspect="1"/>
          </p:cNvPicPr>
          <p:nvPr>
            <p:ph sz="half" idx="16"/>
          </p:nvPr>
        </p:nvPicPr>
        <p:blipFill>
          <a:blip r:embed="rId4" cstate="screen">
            <a:extLst>
              <a:ext uri="{28A0092B-C50C-407E-A947-70E740481C1C}">
                <a14:useLocalDpi xmlns:a14="http://schemas.microsoft.com/office/drawing/2010/main" val="0"/>
              </a:ext>
            </a:extLst>
          </a:blip>
          <a:stretch>
            <a:fillRect/>
          </a:stretch>
        </p:blipFill>
        <p:spPr>
          <a:xfrm>
            <a:off x="8153400" y="1850621"/>
            <a:ext cx="3198812" cy="3994961"/>
          </a:xfrm>
        </p:spPr>
      </p:pic>
    </p:spTree>
    <p:extLst>
      <p:ext uri="{BB962C8B-B14F-4D97-AF65-F5344CB8AC3E}">
        <p14:creationId xmlns:p14="http://schemas.microsoft.com/office/powerpoint/2010/main" val="2229291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452362-80D5-84C5-EBCF-826CE80C4823}"/>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Professional Standards Crediting Information</a:t>
            </a:r>
          </a:p>
        </p:txBody>
      </p:sp>
      <p:sp>
        <p:nvSpPr>
          <p:cNvPr id="5" name="Content Placeholder 4">
            <a:extLst>
              <a:ext uri="{FF2B5EF4-FFF2-40B4-BE49-F238E27FC236}">
                <a16:creationId xmlns:a16="http://schemas.microsoft.com/office/drawing/2014/main" id="{D095803E-FA87-A8FB-DB4E-B78B735316A4}"/>
              </a:ext>
            </a:extLst>
          </p:cNvPr>
          <p:cNvSpPr>
            <a:spLocks noGrp="1"/>
          </p:cNvSpPr>
          <p:nvPr>
            <p:ph idx="1"/>
          </p:nvPr>
        </p:nvSpPr>
        <p:spPr>
          <a:xfrm>
            <a:off x="838200" y="1825625"/>
            <a:ext cx="11172645" cy="4035421"/>
          </a:xfrm>
        </p:spPr>
        <p:txBody>
          <a:bodyPr vert="horz" lIns="91440" tIns="45720" rIns="91440" bIns="45720" rtlCol="0" anchor="t">
            <a:normAutofit/>
          </a:bodyPr>
          <a:lstStyle/>
          <a:p>
            <a:pPr indent="0">
              <a:spcBef>
                <a:spcPts val="1200"/>
              </a:spcBef>
              <a:spcAft>
                <a:spcPts val="1200"/>
              </a:spcAft>
              <a:buNone/>
            </a:pPr>
            <a:r>
              <a:rPr lang="en-US" sz="2800" dirty="0">
                <a:latin typeface="Arial" panose="020B0604020202020204" pitchFamily="34" charset="0"/>
                <a:cs typeface="Arial" panose="020B0604020202020204" pitchFamily="34" charset="0"/>
              </a:rPr>
              <a:t>Key Area: Administration (3000)</a:t>
            </a:r>
          </a:p>
          <a:p>
            <a:pPr indent="0">
              <a:spcBef>
                <a:spcPts val="1200"/>
              </a:spcBef>
              <a:spcAft>
                <a:spcPts val="1200"/>
              </a:spcAft>
              <a:buNone/>
            </a:pPr>
            <a:r>
              <a:rPr lang="en-US" sz="2800" dirty="0">
                <a:latin typeface="Arial" panose="020B0604020202020204" pitchFamily="34" charset="0"/>
                <a:cs typeface="Arial" panose="020B0604020202020204" pitchFamily="34" charset="0"/>
              </a:rPr>
              <a:t>Training Topic: Program Management (3200)</a:t>
            </a:r>
          </a:p>
          <a:p>
            <a:pPr indent="0">
              <a:spcBef>
                <a:spcPts val="1200"/>
              </a:spcBef>
              <a:spcAft>
                <a:spcPts val="1200"/>
              </a:spcAft>
              <a:buNone/>
            </a:pPr>
            <a:r>
              <a:rPr lang="en-US" sz="2800" dirty="0">
                <a:latin typeface="Arial" panose="020B0604020202020204" pitchFamily="34" charset="0"/>
                <a:cs typeface="Arial" panose="020B0604020202020204" pitchFamily="34" charset="0"/>
              </a:rPr>
              <a:t>Learning Objective: Manage Staff Work Including Scheduling (3210)</a:t>
            </a:r>
          </a:p>
          <a:p>
            <a:pPr indent="0">
              <a:spcBef>
                <a:spcPts val="1200"/>
              </a:spcBef>
              <a:spcAft>
                <a:spcPts val="1200"/>
              </a:spcAft>
              <a:buNone/>
            </a:pPr>
            <a:r>
              <a:rPr lang="en-US" sz="2800" dirty="0">
                <a:latin typeface="Arial" panose="020B0604020202020204" pitchFamily="34" charset="0"/>
                <a:cs typeface="Arial" panose="020B0604020202020204" pitchFamily="34" charset="0"/>
              </a:rPr>
              <a:t>Instructional Hours 1.5 hours</a:t>
            </a:r>
          </a:p>
          <a:p>
            <a:endParaRPr lang="en-US" dirty="0"/>
          </a:p>
        </p:txBody>
      </p:sp>
    </p:spTree>
    <p:extLst>
      <p:ext uri="{BB962C8B-B14F-4D97-AF65-F5344CB8AC3E}">
        <p14:creationId xmlns:p14="http://schemas.microsoft.com/office/powerpoint/2010/main" val="1395970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3453-EFA6-8E53-4782-EDBE35F32724}"/>
              </a:ext>
            </a:extLst>
          </p:cNvPr>
          <p:cNvSpPr>
            <a:spLocks noGrp="1"/>
          </p:cNvSpPr>
          <p:nvPr>
            <p:ph type="title" idx="4294967295"/>
          </p:nvPr>
        </p:nvSpPr>
        <p:spPr>
          <a:xfrm>
            <a:off x="1076404" y="399600"/>
            <a:ext cx="10515600" cy="990600"/>
          </a:xfrm>
        </p:spPr>
        <p:txBody>
          <a:bodyPr vert="horz" lIns="91440" tIns="45720" rIns="91440" bIns="45720" rtlCol="0" anchor="b">
            <a:normAutofit/>
          </a:bodyPr>
          <a:lstStyle/>
          <a:p>
            <a:r>
              <a:rPr lang="en-US" dirty="0">
                <a:solidFill>
                  <a:schemeClr val="bg1"/>
                </a:solidFill>
              </a:rPr>
              <a:t>Final Slide</a:t>
            </a:r>
          </a:p>
        </p:txBody>
      </p:sp>
    </p:spTree>
    <p:extLst>
      <p:ext uri="{BB962C8B-B14F-4D97-AF65-F5344CB8AC3E}">
        <p14:creationId xmlns:p14="http://schemas.microsoft.com/office/powerpoint/2010/main" val="3927399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9493-0912-D35F-0127-9A204AE98A7C}"/>
              </a:ext>
            </a:extLst>
          </p:cNvPr>
          <p:cNvSpPr>
            <a:spLocks noGrp="1"/>
          </p:cNvSpPr>
          <p:nvPr>
            <p:ph type="title"/>
          </p:nvPr>
        </p:nvSpPr>
        <p:spPr>
          <a:xfrm>
            <a:off x="838200" y="754624"/>
            <a:ext cx="10515600" cy="990600"/>
          </a:xfrm>
        </p:spPr>
        <p:txBody>
          <a:bodyPr/>
          <a:lstStyle/>
          <a:p>
            <a:r>
              <a:rPr lang="en-US" dirty="0">
                <a:latin typeface="Arial" panose="020B0604020202020204" pitchFamily="34" charset="0"/>
                <a:cs typeface="Arial" panose="020B0604020202020204" pitchFamily="34" charset="0"/>
              </a:rPr>
              <a:t>San Diego USD – Ramadan </a:t>
            </a:r>
          </a:p>
        </p:txBody>
      </p:sp>
      <p:sp>
        <p:nvSpPr>
          <p:cNvPr id="3" name="Content Placeholder 2">
            <a:extLst>
              <a:ext uri="{FF2B5EF4-FFF2-40B4-BE49-F238E27FC236}">
                <a16:creationId xmlns:a16="http://schemas.microsoft.com/office/drawing/2014/main" id="{5D79E01C-4FC1-14A9-D21E-B6EAF229309F}"/>
              </a:ext>
            </a:extLst>
          </p:cNvPr>
          <p:cNvSpPr>
            <a:spLocks noGrp="1"/>
          </p:cNvSpPr>
          <p:nvPr>
            <p:ph idx="1"/>
          </p:nvPr>
        </p:nvSpPr>
        <p:spPr>
          <a:xfrm>
            <a:off x="838199" y="1750975"/>
            <a:ext cx="11152695" cy="4734667"/>
          </a:xfrm>
        </p:spPr>
        <p:txBody>
          <a:bodyPr vert="horz" lIns="91440" tIns="45720" rIns="91440" bIns="45720" rtlCol="0" anchor="t">
            <a:noAutofit/>
          </a:bodyPr>
          <a:lstStyle/>
          <a:p>
            <a:r>
              <a:rPr lang="en-US" sz="2400" dirty="0">
                <a:latin typeface="Arial" panose="020B0604020202020204" pitchFamily="34" charset="0"/>
                <a:cs typeface="Arial" panose="020B0604020202020204" pitchFamily="34" charset="0"/>
              </a:rPr>
              <a:t>Sandi Coast Café is offering non-congregate meals to students observing Ramadan utilizing the Ramadan Waiver. </a:t>
            </a:r>
          </a:p>
          <a:p>
            <a:r>
              <a:rPr lang="en-US" sz="2400" dirty="0">
                <a:latin typeface="Arial" panose="020B0604020202020204" pitchFamily="34" charset="0"/>
                <a:cs typeface="Arial" panose="020B0604020202020204" pitchFamily="34" charset="0"/>
              </a:rPr>
              <a:t>Students, parents, or guardians complete a Ramadan Request Form.</a:t>
            </a:r>
          </a:p>
          <a:p>
            <a:r>
              <a:rPr lang="en-US" sz="2400" dirty="0">
                <a:latin typeface="Arial" panose="020B0604020202020204" pitchFamily="34" charset="0"/>
                <a:cs typeface="Arial" panose="020B0604020202020204" pitchFamily="34" charset="0"/>
              </a:rPr>
              <a:t>Two precooked and packaged meals are provided at the end of each school day.</a:t>
            </a:r>
          </a:p>
          <a:p>
            <a:r>
              <a:rPr lang="en-US" sz="2400" dirty="0">
                <a:latin typeface="Arial" panose="020B0604020202020204" pitchFamily="34" charset="0"/>
                <a:ea typeface="+mj-lt"/>
                <a:cs typeface="Arial" panose="020B0604020202020204" pitchFamily="34" charset="0"/>
              </a:rPr>
              <a:t>California Department of Education (CDE) pre-approval is required, and the waiver is</a:t>
            </a:r>
            <a:r>
              <a:rPr lang="en-US" sz="2400" dirty="0">
                <a:solidFill>
                  <a:srgbClr val="1B2C27"/>
                </a:solidFill>
                <a:latin typeface="Arial" panose="020B0604020202020204" pitchFamily="34" charset="0"/>
                <a:ea typeface="+mj-lt"/>
                <a:cs typeface="Arial" panose="020B0604020202020204" pitchFamily="34" charset="0"/>
              </a:rPr>
              <a:t> effective through the end of Ramadan.</a:t>
            </a:r>
            <a:endParaRPr lang="en-US" sz="2400" dirty="0">
              <a:solidFill>
                <a:srgbClr val="FF0000"/>
              </a:solidFill>
              <a:latin typeface="Arial" panose="020B0604020202020204" pitchFamily="34" charset="0"/>
              <a:ea typeface="+mj-lt"/>
              <a:cs typeface="Arial" panose="020B0604020202020204" pitchFamily="34" charset="0"/>
            </a:endParaRPr>
          </a:p>
          <a:p>
            <a:r>
              <a:rPr lang="en-US" sz="2400" dirty="0">
                <a:latin typeface="Arial" panose="020B0604020202020204" pitchFamily="34" charset="0"/>
                <a:ea typeface="+mj-lt"/>
                <a:cs typeface="Arial" panose="020B0604020202020204" pitchFamily="34" charset="0"/>
              </a:rPr>
              <a:t>Learn more by visiting the CDE’s Waiver for Non-congregate Meals During Ramadan web page at </a:t>
            </a:r>
            <a:r>
              <a:rPr lang="en-US" sz="2400" u="sng" strike="sngStrike" dirty="0">
                <a:latin typeface="Arial" panose="020B0604020202020204" pitchFamily="34" charset="0"/>
                <a:ea typeface="+mj-lt"/>
                <a:cs typeface="Arial" panose="020B0604020202020204" pitchFamily="34" charset="0"/>
              </a:rPr>
              <a:t>https://www.cde.ca.gov/ls/nu/ramadanwaivermeals.asp </a:t>
            </a:r>
            <a:r>
              <a:rPr lang="en-US" sz="2400" dirty="0">
                <a:latin typeface="Arial" panose="020B0604020202020204" pitchFamily="34" charset="0"/>
                <a:ea typeface="+mj-lt"/>
                <a:cs typeface="Arial" panose="020B0604020202020204" pitchFamily="34" charset="0"/>
              </a:rPr>
              <a:t>[Please note: the waiver period is closed].</a:t>
            </a:r>
          </a:p>
          <a:p>
            <a:pPr>
              <a:spcBef>
                <a:spcPts val="1200"/>
              </a:spcBef>
              <a:spcAft>
                <a:spcPts val="1200"/>
              </a:spcAft>
            </a:pPr>
            <a:endParaRPr lang="en-US" sz="2400" dirty="0">
              <a:cs typeface="Arial"/>
            </a:endParaRPr>
          </a:p>
        </p:txBody>
      </p:sp>
    </p:spTree>
    <p:extLst>
      <p:ext uri="{BB962C8B-B14F-4D97-AF65-F5344CB8AC3E}">
        <p14:creationId xmlns:p14="http://schemas.microsoft.com/office/powerpoint/2010/main" val="24975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F90E-3978-94A3-927E-8342AA761527}"/>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Powered by School Food Professionals Awards Winners (1)</a:t>
            </a:r>
          </a:p>
        </p:txBody>
      </p:sp>
      <p:sp>
        <p:nvSpPr>
          <p:cNvPr id="3" name="Content Placeholder 2">
            <a:extLst>
              <a:ext uri="{FF2B5EF4-FFF2-40B4-BE49-F238E27FC236}">
                <a16:creationId xmlns:a16="http://schemas.microsoft.com/office/drawing/2014/main" id="{406EC6AB-46D1-8AC7-955D-ABABA32ED3D9}"/>
              </a:ext>
            </a:extLst>
          </p:cNvPr>
          <p:cNvSpPr>
            <a:spLocks noGrp="1"/>
          </p:cNvSpPr>
          <p:nvPr>
            <p:ph sz="half" idx="1"/>
          </p:nvPr>
        </p:nvSpPr>
        <p:spPr>
          <a:xfrm>
            <a:off x="838199" y="1825625"/>
            <a:ext cx="5648325" cy="4035422"/>
          </a:xfrm>
        </p:spPr>
        <p:txBody>
          <a:bodyPr vert="horz" lIns="91440" tIns="45720" rIns="91440" bIns="45720" rtlCol="0" anchor="t">
            <a:noAutofit/>
          </a:bodyPr>
          <a:lstStyle/>
          <a:p>
            <a:r>
              <a:rPr lang="en-US" sz="2400" b="1" dirty="0">
                <a:latin typeface="Arial" panose="020B0604020202020204" pitchFamily="34" charset="0"/>
                <a:ea typeface="Verdana"/>
                <a:cs typeface="Arial" panose="020B0604020202020204" pitchFamily="34" charset="0"/>
              </a:rPr>
              <a:t>Best Original Recipe: </a:t>
            </a:r>
            <a:r>
              <a:rPr lang="en-US" sz="2400" dirty="0">
                <a:latin typeface="Arial" panose="020B0604020202020204" pitchFamily="34" charset="0"/>
                <a:ea typeface="Verdana"/>
                <a:cs typeface="Arial" panose="020B0604020202020204" pitchFamily="34" charset="0"/>
              </a:rPr>
              <a:t>San Luis Coastal USD, Thai Basil Lentil Burger</a:t>
            </a:r>
            <a:endParaRPr lang="en-US" dirty="0">
              <a:latin typeface="Arial" panose="020B0604020202020204" pitchFamily="34" charset="0"/>
              <a:cs typeface="Arial" panose="020B0604020202020204" pitchFamily="34" charset="0"/>
            </a:endParaRPr>
          </a:p>
          <a:p>
            <a:pPr>
              <a:lnSpc>
                <a:spcPct val="100000"/>
              </a:lnSpc>
              <a:spcBef>
                <a:spcPts val="800"/>
              </a:spcBef>
              <a:spcAft>
                <a:spcPts val="800"/>
              </a:spcAft>
            </a:pPr>
            <a:r>
              <a:rPr lang="en-US" sz="2400" b="1" dirty="0">
                <a:latin typeface="Arial" panose="020B0604020202020204" pitchFamily="34" charset="0"/>
                <a:ea typeface="Verdana"/>
                <a:cs typeface="Arial" panose="020B0604020202020204" pitchFamily="34" charset="0"/>
              </a:rPr>
              <a:t>Best Scratch-Cooked Adaptation: </a:t>
            </a:r>
            <a:r>
              <a:rPr lang="en-US" sz="2400" dirty="0">
                <a:latin typeface="Arial" panose="020B0604020202020204" pitchFamily="34" charset="0"/>
                <a:ea typeface="Verdana"/>
                <a:cs typeface="Arial" panose="020B0604020202020204" pitchFamily="34" charset="0"/>
              </a:rPr>
              <a:t>Azusa USD, Chicken Wings</a:t>
            </a:r>
          </a:p>
          <a:p>
            <a:pPr>
              <a:lnSpc>
                <a:spcPct val="100000"/>
              </a:lnSpc>
              <a:spcBef>
                <a:spcPts val="800"/>
              </a:spcBef>
              <a:spcAft>
                <a:spcPts val="800"/>
              </a:spcAft>
            </a:pPr>
            <a:r>
              <a:rPr lang="en-US" sz="2400" b="1" dirty="0">
                <a:latin typeface="Arial" panose="020B0604020202020204" pitchFamily="34" charset="0"/>
                <a:ea typeface="Verdana"/>
                <a:cs typeface="Arial" panose="020B0604020202020204" pitchFamily="34" charset="0"/>
              </a:rPr>
              <a:t>Best Farm to School Recipe:</a:t>
            </a:r>
            <a:r>
              <a:rPr lang="en-US" sz="2400" dirty="0">
                <a:latin typeface="Arial" panose="020B0604020202020204" pitchFamily="34" charset="0"/>
                <a:ea typeface="Verdana"/>
                <a:cs typeface="Arial" panose="020B0604020202020204" pitchFamily="34" charset="0"/>
              </a:rPr>
              <a:t> Nevada City School of the Arts,                  Whole Wheat Penne Pasta</a:t>
            </a:r>
          </a:p>
          <a:p>
            <a:endParaRPr lang="en-US" dirty="0">
              <a:ea typeface="Verdana"/>
            </a:endParaRPr>
          </a:p>
        </p:txBody>
      </p:sp>
      <p:pic>
        <p:nvPicPr>
          <p:cNvPr id="7" name="Content Placeholder 6" descr="Powered by School Food Professionals Award winners pictured here, holding etched cutting board awards.">
            <a:extLst>
              <a:ext uri="{FF2B5EF4-FFF2-40B4-BE49-F238E27FC236}">
                <a16:creationId xmlns:a16="http://schemas.microsoft.com/office/drawing/2014/main" id="{7B4D9B4F-352F-E92E-481F-6A293BE7A15C}"/>
              </a:ext>
            </a:extLst>
          </p:cNvPr>
          <p:cNvPicPr>
            <a:picLocks noGrp="1" noChangeAspect="1"/>
          </p:cNvPicPr>
          <p:nvPr>
            <p:ph sz="half" idx="13"/>
          </p:nvPr>
        </p:nvPicPr>
        <p:blipFill>
          <a:blip r:embed="rId3" cstate="screen">
            <a:extLst>
              <a:ext uri="{28A0092B-C50C-407E-A947-70E740481C1C}">
                <a14:useLocalDpi xmlns:a14="http://schemas.microsoft.com/office/drawing/2010/main" val="0"/>
              </a:ext>
            </a:extLst>
          </a:blip>
          <a:stretch>
            <a:fillRect/>
          </a:stretch>
        </p:blipFill>
        <p:spPr>
          <a:xfrm>
            <a:off x="6566973" y="2057399"/>
            <a:ext cx="4901129" cy="3113297"/>
          </a:xfrm>
        </p:spPr>
      </p:pic>
    </p:spTree>
    <p:extLst>
      <p:ext uri="{BB962C8B-B14F-4D97-AF65-F5344CB8AC3E}">
        <p14:creationId xmlns:p14="http://schemas.microsoft.com/office/powerpoint/2010/main" val="2480920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B97C1-15D8-0C8D-B17B-FA095313CA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92ED9-5F71-8A6E-E378-0AF0F7CF65FD}"/>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Powered by School Food Professionals Awards Winners (2)</a:t>
            </a:r>
          </a:p>
        </p:txBody>
      </p:sp>
      <p:sp>
        <p:nvSpPr>
          <p:cNvPr id="3" name="Content Placeholder 2" descr="Plated Kickin' Kiwi Chicken Verde of a bed of rice topped with kiwi salsa and a sprig of cilantro and four slices of kiwi.">
            <a:extLst>
              <a:ext uri="{FF2B5EF4-FFF2-40B4-BE49-F238E27FC236}">
                <a16:creationId xmlns:a16="http://schemas.microsoft.com/office/drawing/2014/main" id="{4D92A1C8-0170-3DF0-B1B8-7F7A5C029F05}"/>
              </a:ext>
            </a:extLst>
          </p:cNvPr>
          <p:cNvSpPr>
            <a:spLocks noGrp="1"/>
          </p:cNvSpPr>
          <p:nvPr>
            <p:ph sz="half" idx="1"/>
          </p:nvPr>
        </p:nvSpPr>
        <p:spPr>
          <a:xfrm>
            <a:off x="838199" y="1743747"/>
            <a:ext cx="8220959" cy="4506223"/>
          </a:xfrm>
        </p:spPr>
        <p:txBody>
          <a:bodyPr vert="horz" lIns="91440" tIns="45720" rIns="91440" bIns="45720" rtlCol="0" anchor="t">
            <a:noAutofit/>
          </a:bodyPr>
          <a:lstStyle/>
          <a:p>
            <a:pPr>
              <a:spcBef>
                <a:spcPts val="1000"/>
              </a:spcBef>
              <a:spcAft>
                <a:spcPts val="1000"/>
              </a:spcAft>
            </a:pPr>
            <a:r>
              <a:rPr lang="en-US" sz="2400" b="1" dirty="0">
                <a:latin typeface="Arial" panose="020B0604020202020204" pitchFamily="34" charset="0"/>
                <a:ea typeface="Verdana"/>
                <a:cs typeface="Arial" panose="020B0604020202020204" pitchFamily="34" charset="0"/>
              </a:rPr>
              <a:t>Best Take on a Culinary Trend: </a:t>
            </a:r>
            <a:r>
              <a:rPr lang="en-US" sz="2400" dirty="0">
                <a:latin typeface="Arial" panose="020B0604020202020204" pitchFamily="34" charset="0"/>
                <a:ea typeface="Verdana"/>
                <a:cs typeface="Arial" panose="020B0604020202020204" pitchFamily="34" charset="0"/>
              </a:rPr>
              <a:t>Upland USD,</a:t>
            </a:r>
            <a:r>
              <a:rPr lang="en-US" sz="2400" b="1" dirty="0">
                <a:latin typeface="Arial" panose="020B0604020202020204" pitchFamily="34" charset="0"/>
                <a:ea typeface="Verdana"/>
                <a:cs typeface="Arial" panose="020B0604020202020204" pitchFamily="34" charset="0"/>
              </a:rPr>
              <a:t> </a:t>
            </a:r>
            <a:r>
              <a:rPr lang="en-US" sz="2400" dirty="0">
                <a:latin typeface="Arial" panose="020B0604020202020204" pitchFamily="34" charset="0"/>
                <a:ea typeface="Verdana"/>
                <a:cs typeface="Arial" panose="020B0604020202020204" pitchFamily="34" charset="0"/>
              </a:rPr>
              <a:t>Vegan Lemon Blueberry Breakfast Bar </a:t>
            </a:r>
          </a:p>
          <a:p>
            <a:pPr>
              <a:lnSpc>
                <a:spcPct val="100000"/>
              </a:lnSpc>
              <a:spcBef>
                <a:spcPts val="1000"/>
              </a:spcBef>
              <a:spcAft>
                <a:spcPts val="1000"/>
              </a:spcAft>
            </a:pPr>
            <a:r>
              <a:rPr lang="en-US" sz="2400" b="1" dirty="0">
                <a:latin typeface="Arial" panose="020B0604020202020204" pitchFamily="34" charset="0"/>
                <a:ea typeface="Verdana"/>
                <a:cs typeface="Arial" panose="020B0604020202020204" pitchFamily="34" charset="0"/>
              </a:rPr>
              <a:t>Best Culinary Relevant Recipe: </a:t>
            </a:r>
            <a:r>
              <a:rPr lang="en-US" sz="2400" dirty="0">
                <a:latin typeface="Arial" panose="020B0604020202020204" pitchFamily="34" charset="0"/>
                <a:ea typeface="Verdana"/>
                <a:cs typeface="Arial" panose="020B0604020202020204" pitchFamily="34" charset="0"/>
              </a:rPr>
              <a:t>San Diego USD, Birria</a:t>
            </a:r>
          </a:p>
          <a:p>
            <a:pPr>
              <a:lnSpc>
                <a:spcPct val="100000"/>
              </a:lnSpc>
              <a:spcBef>
                <a:spcPts val="1000"/>
              </a:spcBef>
              <a:spcAft>
                <a:spcPts val="1000"/>
              </a:spcAft>
            </a:pPr>
            <a:r>
              <a:rPr lang="en-US" sz="2400" b="1" dirty="0">
                <a:latin typeface="Arial" panose="020B0604020202020204" pitchFamily="34" charset="0"/>
                <a:ea typeface="Verdana"/>
                <a:cs typeface="Arial" panose="020B0604020202020204" pitchFamily="34" charset="0"/>
              </a:rPr>
              <a:t>Community Choice Recipe: </a:t>
            </a:r>
            <a:r>
              <a:rPr lang="en-US" sz="2400" dirty="0">
                <a:latin typeface="Arial" panose="020B0604020202020204" pitchFamily="34" charset="0"/>
                <a:ea typeface="Verdana"/>
                <a:cs typeface="Arial" panose="020B0604020202020204" pitchFamily="34" charset="0"/>
              </a:rPr>
              <a:t>Marysville Joint USD, Kickin' Kiwi Chicken Chili Verde</a:t>
            </a:r>
          </a:p>
          <a:p>
            <a:pPr>
              <a:spcBef>
                <a:spcPts val="1000"/>
              </a:spcBef>
              <a:spcAft>
                <a:spcPts val="1000"/>
              </a:spcAft>
            </a:pPr>
            <a:r>
              <a:rPr lang="en-US" sz="2400" dirty="0">
                <a:latin typeface="Arial" panose="020B0604020202020204" pitchFamily="34" charset="0"/>
                <a:ea typeface="Verdana"/>
                <a:cs typeface="Arial" panose="020B0604020202020204" pitchFamily="34" charset="0"/>
              </a:rPr>
              <a:t>Learn more about the Powered by School Food Professionals awardees at </a:t>
            </a:r>
            <a:r>
              <a:rPr lang="en-US" sz="2400" dirty="0">
                <a:solidFill>
                  <a:srgbClr val="0563C1"/>
                </a:solidFill>
                <a:latin typeface="Arial" panose="020B0604020202020204" pitchFamily="34" charset="0"/>
                <a:ea typeface="+mj-lt"/>
                <a:cs typeface="Arial" panose="020B0604020202020204" pitchFamily="34" charset="0"/>
                <a:hlinkClick r:id="rId3" tooltip="Powered by School Food Professionals">
                  <a:extLst>
                    <a:ext uri="{A12FA001-AC4F-418D-AE19-62706E023703}">
                      <ahyp:hlinkClr xmlns:ahyp="http://schemas.microsoft.com/office/drawing/2018/hyperlinkcolor" val="tx"/>
                    </a:ext>
                  </a:extLst>
                </a:hlinkClick>
              </a:rPr>
              <a:t>https://www.schoolfoodpros.org/celebrating-the-winners-of-the-powered-by-school-food-professionals-awards/</a:t>
            </a:r>
            <a:endParaRPr lang="en-US" sz="2400" dirty="0">
              <a:solidFill>
                <a:srgbClr val="0563C1"/>
              </a:solidFill>
              <a:latin typeface="Arial" panose="020B0604020202020204" pitchFamily="34" charset="0"/>
              <a:ea typeface="Verdana"/>
              <a:cs typeface="Arial" panose="020B0604020202020204" pitchFamily="34" charset="0"/>
            </a:endParaRPr>
          </a:p>
          <a:p>
            <a:endParaRPr lang="en-US" dirty="0">
              <a:ea typeface="Verdana"/>
              <a:cs typeface="Arial"/>
            </a:endParaRPr>
          </a:p>
        </p:txBody>
      </p:sp>
      <p:pic>
        <p:nvPicPr>
          <p:cNvPr id="7" name="Content Placeholder 6" descr="Community Choice Recipe winner, Marysville Joint USD, Kickin' Kiwi Chicken Chili Verde">
            <a:extLst>
              <a:ext uri="{FF2B5EF4-FFF2-40B4-BE49-F238E27FC236}">
                <a16:creationId xmlns:a16="http://schemas.microsoft.com/office/drawing/2014/main" id="{243B77A3-F49A-9C04-2E1D-E59F967F277A}"/>
              </a:ext>
            </a:extLst>
          </p:cNvPr>
          <p:cNvPicPr>
            <a:picLocks noGrp="1" noChangeAspect="1"/>
          </p:cNvPicPr>
          <p:nvPr>
            <p:ph sz="half" idx="13"/>
          </p:nvPr>
        </p:nvPicPr>
        <p:blipFill>
          <a:blip r:embed="rId4" cstate="screen">
            <a:extLst>
              <a:ext uri="{28A0092B-C50C-407E-A947-70E740481C1C}">
                <a14:useLocalDpi xmlns:a14="http://schemas.microsoft.com/office/drawing/2010/main" val="0"/>
              </a:ext>
            </a:extLst>
          </a:blip>
          <a:srcRect/>
          <a:stretch/>
        </p:blipFill>
        <p:spPr>
          <a:xfrm>
            <a:off x="8904417" y="2398234"/>
            <a:ext cx="2528985" cy="2635679"/>
          </a:xfrm>
        </p:spPr>
      </p:pic>
    </p:spTree>
    <p:extLst>
      <p:ext uri="{BB962C8B-B14F-4D97-AF65-F5344CB8AC3E}">
        <p14:creationId xmlns:p14="http://schemas.microsoft.com/office/powerpoint/2010/main" val="3199397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07A8-56EC-6A60-E1BE-B9D9AE6A83C2}"/>
              </a:ext>
            </a:extLst>
          </p:cNvPr>
          <p:cNvSpPr>
            <a:spLocks noGrp="1"/>
          </p:cNvSpPr>
          <p:nvPr>
            <p:ph type="title"/>
          </p:nvPr>
        </p:nvSpPr>
        <p:spPr>
          <a:xfrm>
            <a:off x="790199" y="894734"/>
            <a:ext cx="11435751" cy="796413"/>
          </a:xfrm>
        </p:spPr>
        <p:txBody>
          <a:bodyPr>
            <a:normAutofit fontScale="90000"/>
          </a:bodyPr>
          <a:lstStyle/>
          <a:p>
            <a:pPr>
              <a:lnSpc>
                <a:spcPct val="100000"/>
              </a:lnSpc>
            </a:pPr>
            <a:r>
              <a:rPr lang="en-US" dirty="0">
                <a:latin typeface="Arial" panose="020B0604020202020204" pitchFamily="34" charset="0"/>
                <a:cs typeface="Arial" panose="020B0604020202020204" pitchFamily="34" charset="0"/>
              </a:rPr>
              <a:t>Standardized Recipe: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Vegan Lemon Blueberry Breakfast Bar</a:t>
            </a:r>
          </a:p>
          <a:p>
            <a:endParaRPr lang="en-US" dirty="0">
              <a:cs typeface="Arial"/>
            </a:endParaRPr>
          </a:p>
        </p:txBody>
      </p:sp>
      <p:sp>
        <p:nvSpPr>
          <p:cNvPr id="3" name="Content Placeholder 2">
            <a:extLst>
              <a:ext uri="{FF2B5EF4-FFF2-40B4-BE49-F238E27FC236}">
                <a16:creationId xmlns:a16="http://schemas.microsoft.com/office/drawing/2014/main" id="{7C9B7756-F10C-433D-D211-7BABB18F712E}"/>
              </a:ext>
            </a:extLst>
          </p:cNvPr>
          <p:cNvSpPr>
            <a:spLocks noGrp="1"/>
          </p:cNvSpPr>
          <p:nvPr>
            <p:ph sz="half" idx="1"/>
          </p:nvPr>
        </p:nvSpPr>
        <p:spPr>
          <a:xfrm>
            <a:off x="823823" y="1768116"/>
            <a:ext cx="6374920" cy="4092931"/>
          </a:xfrm>
        </p:spPr>
        <p:txBody>
          <a:bodyPr vert="horz" lIns="91440" tIns="45720" rIns="91440" bIns="45720" rtlCol="0" anchor="t">
            <a:normAutofit fontScale="92500"/>
          </a:bodyPr>
          <a:lstStyle/>
          <a:p>
            <a:r>
              <a:rPr lang="en-US" dirty="0">
                <a:latin typeface="Arial" panose="020B0604020202020204" pitchFamily="34" charset="0"/>
                <a:cs typeface="Arial" panose="020B0604020202020204" pitchFamily="34" charset="0"/>
              </a:rPr>
              <a:t>The Upland USD's Vegan Lemon Blueberry Breakfast Bar uses lemons grown from the Upland Baldy View Elementary orchard.</a:t>
            </a:r>
          </a:p>
          <a:p>
            <a:r>
              <a:rPr lang="en-US" dirty="0">
                <a:latin typeface="Arial" panose="020B0604020202020204" pitchFamily="34" charset="0"/>
                <a:cs typeface="Arial" panose="020B0604020202020204" pitchFamily="34" charset="0"/>
              </a:rPr>
              <a:t>The bar features whole-wheat and enriched flour, fresh lemon juice, blueberries, soy yogurt, apple sauce and more.</a:t>
            </a:r>
          </a:p>
        </p:txBody>
      </p:sp>
      <p:pic>
        <p:nvPicPr>
          <p:cNvPr id="5" name="Content Placeholder 4" descr="A hand holding a piece of vegan lemon blueberry breakfast bar.">
            <a:extLst>
              <a:ext uri="{FF2B5EF4-FFF2-40B4-BE49-F238E27FC236}">
                <a16:creationId xmlns:a16="http://schemas.microsoft.com/office/drawing/2014/main" id="{DCD1B9AF-688E-5409-9AE6-BEC7B85335BC}"/>
              </a:ext>
            </a:extLst>
          </p:cNvPr>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7194458" y="2221582"/>
            <a:ext cx="4390844" cy="3289320"/>
          </a:xfrm>
        </p:spPr>
      </p:pic>
    </p:spTree>
    <p:extLst>
      <p:ext uri="{BB962C8B-B14F-4D97-AF65-F5344CB8AC3E}">
        <p14:creationId xmlns:p14="http://schemas.microsoft.com/office/powerpoint/2010/main" val="1160271233"/>
      </p:ext>
    </p:extLst>
  </p:cSld>
  <p:clrMapOvr>
    <a:masterClrMapping/>
  </p:clrMapOvr>
</p:sld>
</file>

<file path=ppt/theme/theme1.xml><?xml version="1.0" encoding="utf-8"?>
<a:theme xmlns:a="http://schemas.openxmlformats.org/drawingml/2006/main" name="Official NSD PowerPoint Template">
  <a:themeElements>
    <a:clrScheme name="NSD Color Palette">
      <a:dk1>
        <a:srgbClr val="36584F"/>
      </a:dk1>
      <a:lt1>
        <a:srgbClr val="EFEEE7"/>
      </a:lt1>
      <a:dk2>
        <a:srgbClr val="BF2232"/>
      </a:dk2>
      <a:lt2>
        <a:srgbClr val="EFEEE7"/>
      </a:lt2>
      <a:accent1>
        <a:srgbClr val="2D4641"/>
      </a:accent1>
      <a:accent2>
        <a:srgbClr val="DE7127"/>
      </a:accent2>
      <a:accent3>
        <a:srgbClr val="E83137"/>
      </a:accent3>
      <a:accent4>
        <a:srgbClr val="8DC23F"/>
      </a:accent4>
      <a:accent5>
        <a:srgbClr val="82993B"/>
      </a:accent5>
      <a:accent6>
        <a:srgbClr val="F29521"/>
      </a:accent6>
      <a:hlink>
        <a:srgbClr val="0563C1"/>
      </a:hlink>
      <a:folHlink>
        <a:srgbClr val="96607D"/>
      </a:folHlink>
    </a:clrScheme>
    <a:fontScheme name="NSD Regular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NSD Elements">
  <a:themeElements>
    <a:clrScheme name="NSD Color Palette">
      <a:dk1>
        <a:srgbClr val="2D4641"/>
      </a:dk1>
      <a:lt1>
        <a:srgbClr val="EFEEE7"/>
      </a:lt1>
      <a:dk2>
        <a:srgbClr val="BF2232"/>
      </a:dk2>
      <a:lt2>
        <a:srgbClr val="EFEEE7"/>
      </a:lt2>
      <a:accent1>
        <a:srgbClr val="2D4641"/>
      </a:accent1>
      <a:accent2>
        <a:srgbClr val="DE7127"/>
      </a:accent2>
      <a:accent3>
        <a:srgbClr val="E83137"/>
      </a:accent3>
      <a:accent4>
        <a:srgbClr val="8DC23F"/>
      </a:accent4>
      <a:accent5>
        <a:srgbClr val="82993B"/>
      </a:accent5>
      <a:accent6>
        <a:srgbClr val="F29521"/>
      </a:accent6>
      <a:hlink>
        <a:srgbClr val="0563C1"/>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ial NSD PowerPoint Template">
  <a:themeElements>
    <a:clrScheme name="NSD Color Palette">
      <a:dk1>
        <a:srgbClr val="36584F"/>
      </a:dk1>
      <a:lt1>
        <a:srgbClr val="EFEEE7"/>
      </a:lt1>
      <a:dk2>
        <a:srgbClr val="BF2232"/>
      </a:dk2>
      <a:lt2>
        <a:srgbClr val="EFEEE7"/>
      </a:lt2>
      <a:accent1>
        <a:srgbClr val="2D4641"/>
      </a:accent1>
      <a:accent2>
        <a:srgbClr val="DE7127"/>
      </a:accent2>
      <a:accent3>
        <a:srgbClr val="E83137"/>
      </a:accent3>
      <a:accent4>
        <a:srgbClr val="8DC23F"/>
      </a:accent4>
      <a:accent5>
        <a:srgbClr val="82993B"/>
      </a:accent5>
      <a:accent6>
        <a:srgbClr val="F29521"/>
      </a:accent6>
      <a:hlink>
        <a:srgbClr val="0563C1"/>
      </a:hlink>
      <a:folHlink>
        <a:srgbClr val="96607D"/>
      </a:folHlink>
    </a:clrScheme>
    <a:fontScheme name="NSD Slid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3052</Words>
  <Application>Microsoft Office PowerPoint</Application>
  <PresentationFormat>Widescreen</PresentationFormat>
  <Paragraphs>301</Paragraphs>
  <Slides>51</Slides>
  <Notes>42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51</vt:i4>
      </vt:variant>
    </vt:vector>
  </HeadingPairs>
  <TitlesOfParts>
    <vt:vector size="62" baseType="lpstr">
      <vt:lpstr>Helvetica Neue</vt:lpstr>
      <vt:lpstr>Arial Bold</vt:lpstr>
      <vt:lpstr>Verdana</vt:lpstr>
      <vt:lpstr>Aptos</vt:lpstr>
      <vt:lpstr>Wingdings</vt:lpstr>
      <vt:lpstr>Arial</vt:lpstr>
      <vt:lpstr>Calibri</vt:lpstr>
      <vt:lpstr>Courier New</vt:lpstr>
      <vt:lpstr>Official NSD PowerPoint Template</vt:lpstr>
      <vt:lpstr>NSD Elements</vt:lpstr>
      <vt:lpstr>Official NSD PowerPoint Template</vt:lpstr>
      <vt:lpstr>Tuesday @ 2 School Nutrition  Town Hall</vt:lpstr>
      <vt:lpstr>Town Hall at a Glance</vt:lpstr>
      <vt:lpstr>District Spotlights</vt:lpstr>
      <vt:lpstr>National School Breakfast Week:  Azusa Unified School District (USD)</vt:lpstr>
      <vt:lpstr>National School Breakfast Week:  West Contra Costa USD</vt:lpstr>
      <vt:lpstr>San Diego USD – Ramadan </vt:lpstr>
      <vt:lpstr>Powered by School Food Professionals Awards Winners (1)</vt:lpstr>
      <vt:lpstr>Powered by School Food Professionals Awards Winners (2)</vt:lpstr>
      <vt:lpstr>Standardized Recipe:  Vegan Lemon Blueberry Breakfast Bar </vt:lpstr>
      <vt:lpstr>Standardized Recipe:  Beefy Pizzeria Pasta</vt:lpstr>
      <vt:lpstr>Federal Updates</vt:lpstr>
      <vt:lpstr>2025–26 Income Eligibility Guidelines</vt:lpstr>
      <vt:lpstr>Termination of Local Food for Schools and Child Care Cooperative Agreement (LFSCC)</vt:lpstr>
      <vt:lpstr>State Updates</vt:lpstr>
      <vt:lpstr>Proposed Senate Bills (SB) </vt:lpstr>
      <vt:lpstr>Proposed Assembly Bills (AB)</vt:lpstr>
      <vt:lpstr>Governor's Executive Order N-1-25</vt:lpstr>
      <vt:lpstr>SUN Bucks 2025</vt:lpstr>
      <vt:lpstr>SUN Bucks 2025 Eligibility</vt:lpstr>
      <vt:lpstr>SUN Bucks Streamlined Certification</vt:lpstr>
      <vt:lpstr>SUN Bucks Income Eligibility</vt:lpstr>
      <vt:lpstr>Sun Bucks Universal Benefits Application</vt:lpstr>
      <vt:lpstr>Sun Bucks Universal Benefits Application: Frequently Asked Questions (FAQ) (1)</vt:lpstr>
      <vt:lpstr>Sun Bucks Universal Benefits Application – FAQs (2)</vt:lpstr>
      <vt:lpstr>Sun Bucks Universal Benefits Application – FAQs (3)</vt:lpstr>
      <vt:lpstr>Sun Bucks Resources</vt:lpstr>
      <vt:lpstr>Operational Reminders</vt:lpstr>
      <vt:lpstr>Reminder: Food Safety Inspections</vt:lpstr>
      <vt:lpstr>Community Eligibility Provision (1)</vt:lpstr>
      <vt:lpstr>Community Eligibility Provision (2)</vt:lpstr>
      <vt:lpstr>Summer 2025 Operations (1)</vt:lpstr>
      <vt:lpstr>Summer 2025 Operations (2)</vt:lpstr>
      <vt:lpstr>Updated: Summer Meals Flyer</vt:lpstr>
      <vt:lpstr>Important Operational Dates:  Next 30-90 Days (1)</vt:lpstr>
      <vt:lpstr>Important Operational Dates:  Next 30-90 Days (2)</vt:lpstr>
      <vt:lpstr>Resources and Other Announcements</vt:lpstr>
      <vt:lpstr>Mark Your Calendar: Celebrate School Nutrition Culinary Professionals</vt:lpstr>
      <vt:lpstr>Nutrition Services Division Farm to School Needs Assessment</vt:lpstr>
      <vt:lpstr>Photo Contest Coming Soon!  </vt:lpstr>
      <vt:lpstr>Child Nutrition Advisory Council (CNAC) Recruitment – Apply Today</vt:lpstr>
      <vt:lpstr>Food Distribution Program Collaboration Committee Members (1)</vt:lpstr>
      <vt:lpstr>Food Distribution Program Collaboration Committee Members (2)</vt:lpstr>
      <vt:lpstr>USDA Foods Availability </vt:lpstr>
      <vt:lpstr>Reminder: USDA Foods in Schools Survey</vt:lpstr>
      <vt:lpstr>California Local School Wellness Policy Collaborative 2025 Survey</vt:lpstr>
      <vt:lpstr>Nutrition Services Division Learning Site: Registration Reminder!</vt:lpstr>
      <vt:lpstr>Webinar: Updates to School Nutrition Standards</vt:lpstr>
      <vt:lpstr>Training: Institute of Child Nutrition</vt:lpstr>
      <vt:lpstr>Tuesday @ 2 Town Hall Schedule Held on the fourth Tuesday of the month</vt:lpstr>
      <vt:lpstr>Professional Standards Crediting Information</vt:lpstr>
      <vt:lpstr>Final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25, 2025 Tuesday @ 2 Town Hall Slides - Nutrition (CA Dept of Education)</dc:title>
  <dc:subject>The Power Point includes district spotlights and state and federal school nutrition program updates presented during the 3/25/25 Town Hall.</dc:subject>
  <dc:creator/>
  <cp:lastModifiedBy/>
  <cp:revision>1</cp:revision>
  <dcterms:created xsi:type="dcterms:W3CDTF">2025-06-17T15:57:05Z</dcterms:created>
  <dcterms:modified xsi:type="dcterms:W3CDTF">2025-06-18T23:42:52Z</dcterms:modified>
</cp:coreProperties>
</file>