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6" r:id="rId2"/>
    <p:sldMasterId id="2147483686" r:id="rId3"/>
  </p:sldMasterIdLst>
  <p:notesMasterIdLst>
    <p:notesMasterId r:id="rId48"/>
  </p:notesMasterIdLst>
  <p:sldIdLst>
    <p:sldId id="262" r:id="rId4"/>
    <p:sldId id="1168" r:id="rId5"/>
    <p:sldId id="1997" r:id="rId6"/>
    <p:sldId id="2049" r:id="rId7"/>
    <p:sldId id="2043" r:id="rId8"/>
    <p:sldId id="2080" r:id="rId9"/>
    <p:sldId id="2069" r:id="rId10"/>
    <p:sldId id="1998" r:id="rId11"/>
    <p:sldId id="1171" r:id="rId12"/>
    <p:sldId id="2044" r:id="rId13"/>
    <p:sldId id="2071" r:id="rId14"/>
    <p:sldId id="2018" r:id="rId15"/>
    <p:sldId id="2067" r:id="rId16"/>
    <p:sldId id="2014" r:id="rId17"/>
    <p:sldId id="2077" r:id="rId18"/>
    <p:sldId id="2057" r:id="rId19"/>
    <p:sldId id="2060" r:id="rId20"/>
    <p:sldId id="2058" r:id="rId21"/>
    <p:sldId id="2065" r:id="rId22"/>
    <p:sldId id="2081" r:id="rId23"/>
    <p:sldId id="2066" r:id="rId24"/>
    <p:sldId id="2082" r:id="rId25"/>
    <p:sldId id="2068" r:id="rId26"/>
    <p:sldId id="1173" r:id="rId27"/>
    <p:sldId id="2045" r:id="rId28"/>
    <p:sldId id="2002" r:id="rId29"/>
    <p:sldId id="2061" r:id="rId30"/>
    <p:sldId id="2004" r:id="rId31"/>
    <p:sldId id="2054" r:id="rId32"/>
    <p:sldId id="2055" r:id="rId33"/>
    <p:sldId id="2056" r:id="rId34"/>
    <p:sldId id="1969" r:id="rId35"/>
    <p:sldId id="2046" r:id="rId36"/>
    <p:sldId id="1175" r:id="rId37"/>
    <p:sldId id="2079" r:id="rId38"/>
    <p:sldId id="2062" r:id="rId39"/>
    <p:sldId id="2064" r:id="rId40"/>
    <p:sldId id="2047" r:id="rId41"/>
    <p:sldId id="2078" r:id="rId42"/>
    <p:sldId id="1993" r:id="rId43"/>
    <p:sldId id="2040" r:id="rId44"/>
    <p:sldId id="1179" r:id="rId45"/>
    <p:sldId id="1180" r:id="rId46"/>
    <p:sldId id="263" r:id="rId47"/>
  </p:sldIdLst>
  <p:sldSz cx="12192000" cy="6858000"/>
  <p:notesSz cx="6858000" cy="9144000"/>
  <p:embeddedFontLst>
    <p:embeddedFont>
      <p:font typeface="Arial Bold" panose="020B0704020202020204" pitchFamily="34" charset="0"/>
      <p:bold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808"/>
    <a:srgbClr val="0563C1"/>
    <a:srgbClr val="FFFFFF"/>
    <a:srgbClr val="2D464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0CA2E-5D98-4381-A2B2-3551FEFDCD01}" v="78" dt="2025-10-24T00:36:10.647"/>
    <p1510:client id="{046B6D10-F3CF-2836-97BB-1131B62DE61A}" v="5" dt="2025-10-23T21:28:26.429"/>
    <p1510:client id="{14A5A6F7-E1CF-761C-3215-F37E626525AB}" v="130" dt="2025-10-23T21:16:34.597"/>
    <p1510:client id="{3CC2D326-D4E8-5C9F-832D-2CFC94F4C9C0}" v="1228" dt="2025-10-24T20:10:15.387"/>
    <p1510:client id="{652FF947-0F70-600F-FB72-995571595B0F}" v="8" dt="2025-10-23T22:37:28.566"/>
    <p1510:client id="{66D58414-DB42-013B-E2A0-F662A2EA0FA3}" v="7" dt="2025-10-24T14:53:19.360"/>
    <p1510:client id="{7D8EE46F-CB25-4509-9EC0-4CB6F43A45AF}" v="3" dt="2025-10-23T18:19:20.150"/>
    <p1510:client id="{A4375282-7BEE-27E4-5108-C839297DBFFF}" v="408" dt="2025-10-23T21:18:27.205"/>
    <p1510:client id="{B2C2A923-3C6A-433E-9323-156EB7C6669D}" v="40" dt="2025-10-23T02:12:36.009"/>
    <p1510:client id="{BC11DE37-48BD-444B-9E35-3F22610E6C38}" v="36" dt="2025-10-22T21:53:07.887"/>
    <p1510:client id="{E49C374A-36E0-CDF4-E37B-266C3138A075}" v="647" dt="2025-10-22T22:15:17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557" autoAdjust="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55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3DDEF-B8FA-463A-BA6B-0E7771E61A86}" type="datetimeFigureOut">
              <a:rPr lang="en-US" smtClean="0"/>
              <a:t>12/30/2025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8297-902D-45B6-AE44-B3C4D1A23C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44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64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05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35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0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92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6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04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87AD3-E827-EDEC-E6FC-E21E65E6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4BD202-5C42-7423-6D6B-BB51CFF17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3F4EE-1BF2-D44C-78F1-5C1E9B11C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D824C-F64B-D134-C85C-9406E5A9E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51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BDE6D-091C-D393-CC80-51519C0E6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A133E-FBD6-20CC-8F35-23D5C083A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F19651-93F1-116D-4337-74EA0D602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37396-7CE7-4B6D-912A-FC05D41C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221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694B9-5237-9BC4-9689-6D2A60CF2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C426E-5371-9EAF-F7FA-A85F9170C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4AE18-1335-CDCB-2455-87B0EF6CB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BAAF0-3F10-A5C0-E568-7593DE6CF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5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50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274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4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129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59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46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3525" y="157163"/>
            <a:ext cx="3111500" cy="17510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2787AA-9CC9-4BDC-9D76-FFA9D61A530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7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CBB24-C9BF-9A72-B0A3-98826D44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034A6C-D5D7-AEC3-B4DF-970174490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1FC8FB-93EA-01C9-4F0F-C14D3FC90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D83F-BF80-ABD7-2011-C9424E2D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44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4854-5081-12E5-C935-27C321EF9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9FD85-E694-C876-D40F-C9B288964C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CDB56-149C-07E2-A28E-8F4A8DF99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6EFD5-C0B4-6D98-1140-B3C9A26AE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4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EF46-88C9-52E5-F05A-B74A902BA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774E9-6D34-D50C-BF06-5CBF9D06C0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EF07B7-5E17-C7A1-74D2-EB3F6D0CA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13666-E897-E0BF-26C1-B5BFF12CC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13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AF3D0-3F05-BAC7-2574-CBA198B65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F8997-4332-2EBA-D58D-69CBB40BF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352A2-1283-8ABC-23EF-A925092C6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13C12-4B4B-D92D-56D9-1E802AF169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42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800"/>
              </a:spcBef>
              <a:spcAft>
                <a:spcPts val="800"/>
              </a:spcAft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923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95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0189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ptos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73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57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27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5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7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7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51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48297-902D-45B6-AE44-B3C4D1A23C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2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7CF6-E33C-A56C-7D3A-96C4FDB87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38200" y="1828800"/>
            <a:ext cx="10515600" cy="19050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2D46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794E50-32E3-B3EE-7CA9-2F9E490325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4B26C23-B0D8-70E8-E0CA-D709A6967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38200" y="3931675"/>
            <a:ext cx="10515600" cy="761170"/>
          </a:xfrm>
        </p:spPr>
        <p:txBody>
          <a:bodyPr anchor="ctr"/>
          <a:lstStyle>
            <a:lvl1pPr marL="0" indent="0" algn="ctr">
              <a:buNone/>
              <a:defRPr sz="2400" spc="3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852C824C-CC12-E683-38BA-6B47783663C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5422143"/>
            <a:ext cx="7290933" cy="76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00" dirty="0">
                <a:solidFill>
                  <a:srgbClr val="2D464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Nutrition Services Division (NSD)</a:t>
            </a:r>
          </a:p>
          <a:p>
            <a:pPr algn="l">
              <a:lnSpc>
                <a:spcPts val="3000"/>
              </a:lnSpc>
            </a:pPr>
            <a:r>
              <a:rPr lang="en-US" sz="2400" dirty="0">
                <a:solidFill>
                  <a:srgbClr val="2D464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DM Sans"/>
              </a:rPr>
              <a:t>California Department of Education (CDE)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6009-1AD9-117D-1CF6-0FF1024C3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C9120-47E0-41C4-AB92-E034E4D9DADF}" type="datetimeFigureOut">
              <a:rPr lang="en-US" smtClean="0"/>
              <a:pPr/>
              <a:t>12/30/2025</a:t>
            </a:fld>
            <a:endParaRPr lang="en-US" dirty="0"/>
          </a:p>
        </p:txBody>
      </p:sp>
      <p:pic>
        <p:nvPicPr>
          <p:cNvPr id="5" name="CDE Logo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71133F81-9F90-4701-E9DA-6B10336D9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327845"/>
            <a:ext cx="826067" cy="8260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CC7EE9-45B2-3722-EEC1-78EE7CD1FD66}"/>
              </a:ext>
            </a:extLst>
          </p:cNvPr>
          <p:cNvCxnSpPr>
            <a:cxnSpLocks/>
          </p:cNvCxnSpPr>
          <p:nvPr userDrawn="1"/>
        </p:nvCxnSpPr>
        <p:spPr>
          <a:xfrm>
            <a:off x="9677400" y="5392742"/>
            <a:ext cx="0" cy="667892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NSD Logo" descr="A group of fruit with letters&#10;&#10;Description automatically generated">
            <a:extLst>
              <a:ext uri="{FF2B5EF4-FFF2-40B4-BE49-F238E27FC236}">
                <a16:creationId xmlns:a16="http://schemas.microsoft.com/office/drawing/2014/main" id="{A32E4638-26AD-7FDF-8159-5B420B87D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8134" y="5327845"/>
            <a:ext cx="1511865" cy="82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4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 userDrawn="1">
          <p15:clr>
            <a:srgbClr val="FBAE40"/>
          </p15:clr>
        </p15:guide>
        <p15:guide id="2" orient="horz" pos="33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839788" y="1828800"/>
            <a:ext cx="5157787" cy="676274"/>
          </a:xfrm>
        </p:spPr>
        <p:txBody>
          <a:bodyPr anchor="ctr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2624927"/>
            <a:ext cx="5157787" cy="3242472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A297D-A887-93E4-921B-749CDF4E8F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" hasCustomPrompt="1"/>
          </p:nvPr>
        </p:nvSpPr>
        <p:spPr>
          <a:xfrm>
            <a:off x="6172200" y="1828799"/>
            <a:ext cx="5183188" cy="676275"/>
          </a:xfrm>
        </p:spPr>
        <p:txBody>
          <a:bodyPr anchor="ctr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812C8-2692-E9A0-D8C4-6160362E83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"/>
          </p:nvPr>
        </p:nvSpPr>
        <p:spPr>
          <a:xfrm>
            <a:off x="6172200" y="2624927"/>
            <a:ext cx="5183188" cy="3242472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4AE1F2AE-AF6C-61C0-24C8-641BEED2D4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45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0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2AA2A0D-4DA3-6B34-4CE8-6D7463B6A2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04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7"/>
          </p:nvPr>
        </p:nvSpPr>
        <p:spPr>
          <a:xfrm>
            <a:off x="839788" y="1841578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0EBFAB5-D8AC-0D59-3C4A-3164D3C37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689A8E4-4CAA-ED31-C1FA-E43134F13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8"/>
          </p:nvPr>
        </p:nvSpPr>
        <p:spPr>
          <a:xfrm>
            <a:off x="3506259" y="1841578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CE0E48-2F28-207C-B20A-42C9252A2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0"/>
          </p:nvPr>
        </p:nvSpPr>
        <p:spPr>
          <a:xfrm>
            <a:off x="6172730" y="1828801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089A23D-ACA4-0DBB-6556-B312E6418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2"/>
          </p:nvPr>
        </p:nvSpPr>
        <p:spPr>
          <a:xfrm>
            <a:off x="8839200" y="1828801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79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7"/>
          </p:nvPr>
        </p:nvSpPr>
        <p:spPr>
          <a:xfrm>
            <a:off x="839788" y="18415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B66D9B-0D26-199F-4E0C-54C74AE3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8"/>
          </p:nvPr>
        </p:nvSpPr>
        <p:spPr>
          <a:xfrm>
            <a:off x="4496594" y="18391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56C92E-E375-ECC3-6988-C33A526A0C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9"/>
          </p:nvPr>
        </p:nvSpPr>
        <p:spPr>
          <a:xfrm>
            <a:off x="8153400" y="1837944"/>
            <a:ext cx="3198812" cy="18495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39599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39575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0EBFAB5-D8AC-0D59-3C4A-3164D3C37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9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7"/>
          </p:nvPr>
        </p:nvSpPr>
        <p:spPr>
          <a:xfrm>
            <a:off x="839788" y="18415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B66D9B-0D26-199F-4E0C-54C74AE3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8"/>
          </p:nvPr>
        </p:nvSpPr>
        <p:spPr>
          <a:xfrm>
            <a:off x="4496594" y="18391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56C92E-E375-ECC3-6988-C33A526A0C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9"/>
          </p:nvPr>
        </p:nvSpPr>
        <p:spPr>
          <a:xfrm>
            <a:off x="8153400" y="1837944"/>
            <a:ext cx="3198812" cy="18495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39599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39575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3955134"/>
            <a:ext cx="3198812" cy="18495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0EBFAB5-D8AC-0D59-3C4A-3164D3C37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8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s + 3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0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9788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F81FCC-C147-27D9-236A-7515C22EFA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/>
          </p:nvPr>
        </p:nvSpPr>
        <p:spPr>
          <a:xfrm>
            <a:off x="4496594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A729D12-62A4-4543-5729-21CB0101C5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5"/>
          </p:nvPr>
        </p:nvSpPr>
        <p:spPr>
          <a:xfrm>
            <a:off x="8153400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2AA2A0D-4DA3-6B34-4CE8-6D7463B6A2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5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F941-8DBC-C0B9-ABCE-C2A2EB21A9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798"/>
            <a:ext cx="3932237" cy="990601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8CC55-C5B9-88F6-4CEE-DC275A16C1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39624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C39D-1382-D323-39EF-4B23C9A333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73A0-DA21-CED3-4909-A9979F9881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5183188" y="685799"/>
            <a:ext cx="6172200" cy="51752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AC8F4-FC85-2183-F545-136846FD91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545CBED0-A0CD-E496-D500-E12C77278B2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19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B0B3-2B9C-0EEE-4620-D5AE1B54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990600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4CDD7-4E13-94E9-FC4E-4A78FC3C8E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39624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787D7-03AC-1565-BE9C-A5E61CC0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B139-6382-A25B-EB0C-CFBAD85A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799"/>
            <a:ext cx="6172200" cy="5175251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D7D8-842E-E9EB-B69D-94B07D4D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028867C-7B1C-E201-3D53-092CB5CA6A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73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88A2-9C4B-750C-A355-44BF6E264C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F841B-00E9-EB05-4C39-655140B507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070F89-5831-0DDA-63B7-E2F39E3F220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6758958"/>
              </p:ext>
            </p:extLst>
          </p:nvPr>
        </p:nvGraphicFramePr>
        <p:xfrm>
          <a:off x="2032000" y="1828800"/>
          <a:ext cx="8127999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046524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11609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6869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98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34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25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04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9440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54F9A-7433-5FD3-2A61-2F404715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E0C2BDFA-5D76-6E2C-029A-1143C01B26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59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A715-443C-508B-97B1-BBBF0DB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5178586-4B3F-FDCA-64FE-2A06F1ABB5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94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09250" cy="1902849"/>
          </a:xfrm>
        </p:spPr>
        <p:txBody>
          <a:bodyPr anchor="b"/>
          <a:lstStyle>
            <a:lvl1pPr algn="ctr">
              <a:defRPr lang="en-US" b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8200" y="3758637"/>
            <a:ext cx="10509250" cy="7016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spc="300" smtClean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7BB0FFC7-4B56-485A-314A-62031F3CC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47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D5CF2C-FD9A-640E-6197-B14F6071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80500219-D853-3327-E00C-646BB20748B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4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tion Close O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ECDA8AB4-BD40-83D5-D626-602777BD13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24597" y="3898380"/>
            <a:ext cx="2542805" cy="18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"/>
              </a:lnSpc>
            </a:pPr>
            <a:r>
              <a:rPr lang="en-US" spc="150" dirty="0">
                <a:solidFill>
                  <a:srgbClr val="2D4641"/>
                </a:solidFill>
                <a:latin typeface="+mj-lt"/>
                <a:ea typeface="Verdana" panose="020B0604030504040204" pitchFamily="34" charset="0"/>
                <a:cs typeface="Playfair Display"/>
                <a:sym typeface="Playfair Display"/>
              </a:rPr>
              <a:t>a presentation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7A48C-A672-4DBF-710B-38F66C54E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43100" y="4253087"/>
            <a:ext cx="83058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59"/>
              </a:lnSpc>
              <a:spcBef>
                <a:spcPct val="0"/>
              </a:spcBef>
            </a:pPr>
            <a:r>
              <a:rPr lang="en-US" sz="2400" b="1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NUTRITION SERVICES DIVISION</a:t>
            </a:r>
          </a:p>
        </p:txBody>
      </p:sp>
      <p:sp>
        <p:nvSpPr>
          <p:cNvPr id="5" name="NSD - The Leaf Icon">
            <a:extLst>
              <a:ext uri="{FF2B5EF4-FFF2-40B4-BE49-F238E27FC236}">
                <a16:creationId xmlns:a16="http://schemas.microsoft.com/office/drawing/2014/main" id="{80290A6F-A629-3356-7CD8-DD049E83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38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DE Seal + NSD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DE Logo">
            <a:extLst>
              <a:ext uri="{FF2B5EF4-FFF2-40B4-BE49-F238E27FC236}">
                <a16:creationId xmlns:a16="http://schemas.microsoft.com/office/drawing/2014/main" id="{47250B04-D12D-41DF-C7FA-EB2162B9F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71800" y="2542975"/>
            <a:ext cx="1769920" cy="1769918"/>
          </a:xfrm>
          <a:custGeom>
            <a:avLst/>
            <a:gdLst/>
            <a:ahLst/>
            <a:cxnLst/>
            <a:rect l="l" t="t" r="r" b="b"/>
            <a:pathLst>
              <a:path w="1582143" h="1582143">
                <a:moveTo>
                  <a:pt x="0" y="0"/>
                </a:moveTo>
                <a:lnTo>
                  <a:pt x="1582143" y="0"/>
                </a:lnTo>
                <a:lnTo>
                  <a:pt x="1582143" y="1582142"/>
                </a:lnTo>
                <a:lnTo>
                  <a:pt x="0" y="158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Straight Connector">
            <a:extLst>
              <a:ext uri="{FF2B5EF4-FFF2-40B4-BE49-F238E27FC236}">
                <a16:creationId xmlns:a16="http://schemas.microsoft.com/office/drawing/2014/main" id="{5136D8F8-8E6A-8018-9ABF-F006FFDD2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6096000" y="2732858"/>
            <a:ext cx="0" cy="1392284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NSD Logo 2025" descr="A group of fruit with letters&#10;&#10;Description automatically generated">
            <a:extLst>
              <a:ext uri="{FF2B5EF4-FFF2-40B4-BE49-F238E27FC236}">
                <a16:creationId xmlns:a16="http://schemas.microsoft.com/office/drawing/2014/main" id="{1F9E6719-94DF-7718-ABE9-272BB1C498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8" y="2362200"/>
            <a:ext cx="3523384" cy="191006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F3CAC13-6FA9-DA65-7583-B5407BB2D4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24000" y="5014021"/>
            <a:ext cx="9144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400" b="0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THIS INSTITUTION IS AN </a:t>
            </a:r>
          </a:p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400" b="0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2844123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DE Logo">
            <a:extLst>
              <a:ext uri="{FF2B5EF4-FFF2-40B4-BE49-F238E27FC236}">
                <a16:creationId xmlns:a16="http://schemas.microsoft.com/office/drawing/2014/main" id="{47250B04-D12D-41DF-C7FA-EB2162B9F41C}"/>
              </a:ext>
            </a:extLst>
          </p:cNvPr>
          <p:cNvSpPr>
            <a:spLocks/>
          </p:cNvSpPr>
          <p:nvPr userDrawn="1"/>
        </p:nvSpPr>
        <p:spPr>
          <a:xfrm>
            <a:off x="2971800" y="2514600"/>
            <a:ext cx="1769920" cy="1769918"/>
          </a:xfrm>
          <a:custGeom>
            <a:avLst/>
            <a:gdLst/>
            <a:ahLst/>
            <a:cxnLst/>
            <a:rect l="l" t="t" r="r" b="b"/>
            <a:pathLst>
              <a:path w="1582143" h="1582143">
                <a:moveTo>
                  <a:pt x="0" y="0"/>
                </a:moveTo>
                <a:lnTo>
                  <a:pt x="1582143" y="0"/>
                </a:lnTo>
                <a:lnTo>
                  <a:pt x="1582143" y="1582142"/>
                </a:lnTo>
                <a:lnTo>
                  <a:pt x="0" y="158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Straight Connector">
            <a:extLst>
              <a:ext uri="{FF2B5EF4-FFF2-40B4-BE49-F238E27FC236}">
                <a16:creationId xmlns:a16="http://schemas.microsoft.com/office/drawing/2014/main" id="{5136D8F8-8E6A-8018-9ABF-F006FFDD2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6096000" y="2732858"/>
            <a:ext cx="0" cy="1392284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" name="NSD Logo 2025" descr="A group of fruit with letters&#10;&#10;Description automatically generated">
            <a:extLst>
              <a:ext uri="{FF2B5EF4-FFF2-40B4-BE49-F238E27FC236}">
                <a16:creationId xmlns:a16="http://schemas.microsoft.com/office/drawing/2014/main" id="{1F9E6719-94DF-7718-ABE9-272BB1C49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8" y="2362200"/>
            <a:ext cx="3523384" cy="1910062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CCF0224-A183-4C32-BE0F-A6E0B07C0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000" y="4745880"/>
            <a:ext cx="7239000" cy="9144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THIS INSTITUTION IS AN </a:t>
            </a:r>
          </a:p>
          <a:p>
            <a:pPr lvl="0"/>
            <a:r>
              <a:rPr lang="en-US" dirty="0"/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1946119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D Logos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SD Logo - Black and White" descr="A group of black and white logos&#10;&#10;Description automatically generated">
            <a:extLst>
              <a:ext uri="{FF2B5EF4-FFF2-40B4-BE49-F238E27FC236}">
                <a16:creationId xmlns:a16="http://schemas.microsoft.com/office/drawing/2014/main" id="{6C91FA60-3839-DFAD-B55A-6F99F2A8D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3733800"/>
            <a:ext cx="3975884" cy="2218612"/>
          </a:xfrm>
          <a:prstGeom prst="rect">
            <a:avLst/>
          </a:prstGeom>
        </p:spPr>
      </p:pic>
      <p:pic>
        <p:nvPicPr>
          <p:cNvPr id="13" name="NSD Logo - Minimal" descr="A group of green and black logos&#10;&#10;Description automatically generated">
            <a:extLst>
              <a:ext uri="{FF2B5EF4-FFF2-40B4-BE49-F238E27FC236}">
                <a16:creationId xmlns:a16="http://schemas.microsoft.com/office/drawing/2014/main" id="{EE6BEC11-A610-20A1-2562-5D00D5B081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1" y="838200"/>
            <a:ext cx="3962400" cy="2115600"/>
          </a:xfrm>
          <a:prstGeom prst="rect">
            <a:avLst/>
          </a:prstGeom>
        </p:spPr>
      </p:pic>
      <p:pic>
        <p:nvPicPr>
          <p:cNvPr id="3" name="NSD Logo 2025" descr="A group of fruit with letters&#10;&#10;AI-generated content may be incorrect.">
            <a:extLst>
              <a:ext uri="{FF2B5EF4-FFF2-40B4-BE49-F238E27FC236}">
                <a16:creationId xmlns:a16="http://schemas.microsoft.com/office/drawing/2014/main" id="{7218C07D-7F79-130D-48D9-24DD7C06BA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00" y="1665728"/>
            <a:ext cx="6595885" cy="35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39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SD Ico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he Leaf - Full" descr="A green and black logo&#10;&#10;Description automatically generated">
            <a:extLst>
              <a:ext uri="{FF2B5EF4-FFF2-40B4-BE49-F238E27FC236}">
                <a16:creationId xmlns:a16="http://schemas.microsoft.com/office/drawing/2014/main" id="{0B76C0A8-D618-3BD9-A43F-530471D70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527547"/>
            <a:ext cx="4212336" cy="2153190"/>
          </a:xfrm>
          <a:prstGeom prst="rect">
            <a:avLst/>
          </a:prstGeom>
        </p:spPr>
      </p:pic>
      <p:pic>
        <p:nvPicPr>
          <p:cNvPr id="9" name="The Leaf -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EE74A140-4B6C-B89C-4ED8-6A7A86DAE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462577"/>
            <a:ext cx="1621539" cy="832106"/>
          </a:xfrm>
          <a:prstGeom prst="rect">
            <a:avLst/>
          </a:prstGeom>
        </p:spPr>
      </p:pic>
      <p:pic>
        <p:nvPicPr>
          <p:cNvPr id="11" name="The Leaf - Flat White" descr="A white crown on a black background&#10;&#10;Description automatically generated">
            <a:extLst>
              <a:ext uri="{FF2B5EF4-FFF2-40B4-BE49-F238E27FC236}">
                <a16:creationId xmlns:a16="http://schemas.microsoft.com/office/drawing/2014/main" id="{70D6C60D-962C-4B68-855B-D100A1E1EC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927" y="1815784"/>
            <a:ext cx="512065" cy="265177"/>
          </a:xfrm>
          <a:prstGeom prst="rect">
            <a:avLst/>
          </a:prstGeom>
        </p:spPr>
      </p:pic>
      <p:pic>
        <p:nvPicPr>
          <p:cNvPr id="13" name="The Leaf - Outlined" descr="A black and gold crown&#10;&#10;Description automatically generated">
            <a:extLst>
              <a:ext uri="{FF2B5EF4-FFF2-40B4-BE49-F238E27FC236}">
                <a16:creationId xmlns:a16="http://schemas.microsoft.com/office/drawing/2014/main" id="{08DCFBD6-C953-C964-D19D-5DEF893428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38" y="2552144"/>
            <a:ext cx="688849" cy="359665"/>
          </a:xfrm>
          <a:prstGeom prst="rect">
            <a:avLst/>
          </a:prstGeom>
        </p:spPr>
      </p:pic>
      <p:pic>
        <p:nvPicPr>
          <p:cNvPr id="15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7CDEE7DC-A203-5DF2-5C16-50B39145196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25" y="2988104"/>
            <a:ext cx="804674" cy="411481"/>
          </a:xfrm>
          <a:prstGeom prst="rect">
            <a:avLst/>
          </a:prstGeom>
        </p:spPr>
      </p:pic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5B815EB-B305-B611-8031-C5FF4538C6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29" y="3976648"/>
            <a:ext cx="2415170" cy="704089"/>
          </a:xfrm>
          <a:prstGeom prst="rect">
            <a:avLst/>
          </a:prstGeom>
        </p:spPr>
      </p:pic>
      <p:sp>
        <p:nvSpPr>
          <p:cNvPr id="2" name="NSD - The Leaf Icon">
            <a:extLst>
              <a:ext uri="{FF2B5EF4-FFF2-40B4-BE49-F238E27FC236}">
                <a16:creationId xmlns:a16="http://schemas.microsoft.com/office/drawing/2014/main" id="{C076C904-30C4-DF37-55CE-8476E27802EB}"/>
              </a:ext>
            </a:extLst>
          </p:cNvPr>
          <p:cNvSpPr/>
          <p:nvPr userDrawn="1"/>
        </p:nvSpPr>
        <p:spPr>
          <a:xfrm>
            <a:off x="9509753" y="2157256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47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1 -  Leaf (NO TEXTS ALLOWED)">
    <p:bg>
      <p:bgPr>
        <a:pattFill prst="dotDmnd">
          <a:fgClr>
            <a:srgbClr val="D6A85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e Leaf - Full" descr="A green and black logo&#10;&#10;Description automatically generated">
            <a:extLst>
              <a:ext uri="{FF2B5EF4-FFF2-40B4-BE49-F238E27FC236}">
                <a16:creationId xmlns:a16="http://schemas.microsoft.com/office/drawing/2014/main" id="{EF0EC2A5-EA5B-8C04-CB40-31BFAE624C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75" y="2895600"/>
            <a:ext cx="1663850" cy="85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50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2 - Core (NO TEXTS ALLOWED)">
    <p:bg>
      <p:bgPr>
        <a:pattFill prst="pct90">
          <a:fgClr>
            <a:srgbClr val="D6A85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2809367F-2DAF-3446-26B0-12BB271DDD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3" y="3223259"/>
            <a:ext cx="804674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4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3 - Carrot (NO TEXTS ALLOWED)">
    <p:bg>
      <p:bgPr>
        <a:pattFill prst="pct90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28FBAD9F-CC81-2FD3-64DE-B4475AEEA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3" y="3223259"/>
            <a:ext cx="804674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96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4 - Avocado (NO TEXTS ALLOWED)">
    <p:bg>
      <p:bgPr>
        <a:pattFill prst="pct9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F160BC23-DDCE-914F-802F-0D2CE05D94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3" y="3223259"/>
            <a:ext cx="804674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4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15600" cy="1902849"/>
          </a:xfrm>
        </p:spPr>
        <p:txBody>
          <a:bodyPr anchor="b"/>
          <a:lstStyle>
            <a:lvl1pPr algn="ctr">
              <a:def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1850" y="3758637"/>
            <a:ext cx="10515600" cy="7016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spc="300" smtClean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C1F54B17-6A85-BD02-5474-D18BEDFDDF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00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4 - Strawberry (NO TEXTS ALLOWED)"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Leaf - Dark Flat" descr="A green leaf on a black background&#10;&#10;Description automatically generated">
            <a:extLst>
              <a:ext uri="{FF2B5EF4-FFF2-40B4-BE49-F238E27FC236}">
                <a16:creationId xmlns:a16="http://schemas.microsoft.com/office/drawing/2014/main" id="{8A7CBCF1-2383-6717-32DE-5EE6FAB858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63" y="3223259"/>
            <a:ext cx="804674" cy="4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4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7CF6-E33C-A56C-7D3A-96C4FDB87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38200" y="1828800"/>
            <a:ext cx="10515600" cy="1905000"/>
          </a:xfrm>
        </p:spPr>
        <p:txBody>
          <a:bodyPr anchor="b">
            <a:normAutofit/>
          </a:bodyPr>
          <a:lstStyle>
            <a:lvl1pPr algn="ctr">
              <a:defRPr sz="5000" b="1">
                <a:solidFill>
                  <a:srgbClr val="2D46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A794E50-32E3-B3EE-7CA9-2F9E490325E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4B26C23-B0D8-70E8-E0CA-D709A6967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38200" y="3931675"/>
            <a:ext cx="10515600" cy="761170"/>
          </a:xfrm>
        </p:spPr>
        <p:txBody>
          <a:bodyPr anchor="ctr"/>
          <a:lstStyle>
            <a:lvl1pPr marL="0" indent="0" algn="ctr">
              <a:buNone/>
              <a:defRPr sz="2400" spc="3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6009-1AD9-117D-1CF6-0FF1024C38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EC9120-47E0-41C4-AB92-E034E4D9DADF}" type="datetimeFigureOut">
              <a:rPr lang="en-US" smtClean="0"/>
              <a:pPr/>
              <a:t>12/30/2025</a:t>
            </a:fld>
            <a:endParaRPr lang="en-US" dirty="0"/>
          </a:p>
        </p:txBody>
      </p:sp>
      <p:pic>
        <p:nvPicPr>
          <p:cNvPr id="5" name="CDE Logo" descr="A logo of a department of education&#10;&#10;Description automatically generated">
            <a:extLst>
              <a:ext uri="{FF2B5EF4-FFF2-40B4-BE49-F238E27FC236}">
                <a16:creationId xmlns:a16="http://schemas.microsoft.com/office/drawing/2014/main" id="{71133F81-9F90-4701-E9DA-6B10336D9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5327845"/>
            <a:ext cx="826067" cy="82606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CC7EE9-45B2-3722-EEC1-78EE7CD1FD66}"/>
              </a:ext>
            </a:extLst>
          </p:cNvPr>
          <p:cNvCxnSpPr>
            <a:cxnSpLocks/>
          </p:cNvCxnSpPr>
          <p:nvPr userDrawn="1"/>
        </p:nvCxnSpPr>
        <p:spPr>
          <a:xfrm>
            <a:off x="9677400" y="5392742"/>
            <a:ext cx="0" cy="667892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NSD Logo" descr="A group of fruit with letters&#10;&#10;Description automatically generated">
            <a:extLst>
              <a:ext uri="{FF2B5EF4-FFF2-40B4-BE49-F238E27FC236}">
                <a16:creationId xmlns:a16="http://schemas.microsoft.com/office/drawing/2014/main" id="{A32E4638-26AD-7FDF-8159-5B420B87D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8134" y="5327845"/>
            <a:ext cx="1511865" cy="82606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85600D-0A78-B092-0397-5D8D080CFC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762000" y="5334000"/>
            <a:ext cx="6324600" cy="8961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rgbClr val="2D4641"/>
                </a:solidFill>
                <a:latin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3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  <p15:guide id="2" orient="horz" pos="33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09250" cy="1902849"/>
          </a:xfrm>
        </p:spPr>
        <p:txBody>
          <a:bodyPr anchor="b"/>
          <a:lstStyle>
            <a:lvl1pPr algn="ctr">
              <a:defRPr lang="en-US" b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8200" y="3758637"/>
            <a:ext cx="10509250" cy="7016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spc="300" smtClean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7BB0FFC7-4B56-485A-314A-62031F3CC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75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15600" cy="1902849"/>
          </a:xfrm>
        </p:spPr>
        <p:txBody>
          <a:bodyPr anchor="b"/>
          <a:lstStyle>
            <a:lvl1pPr algn="ctr">
              <a:def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8D16D6-1D8C-F5F8-406B-145101EF4C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1850" y="3758637"/>
            <a:ext cx="10515600" cy="701675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2400" spc="300" smtClean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C1F54B17-6A85-BD02-5474-D18BEDFDDF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6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09250" cy="1902849"/>
          </a:xfrm>
        </p:spPr>
        <p:txBody>
          <a:bodyPr anchor="b"/>
          <a:lstStyle>
            <a:lvl1pPr algn="ctr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7BB0FFC7-4B56-485A-314A-62031F3CC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6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15600" cy="1902849"/>
          </a:xfrm>
        </p:spPr>
        <p:txBody>
          <a:bodyPr anchor="b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C1F54B17-6A85-BD02-5474-D18BEDFDDF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8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74-ACC8-66C0-2074-D2FA05051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FBB5-60D6-D53D-4891-0CBBB63BA9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1AFE-B010-AB88-8A1D-0FB341BCB6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035421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DBAA340-04CA-107C-4C56-D5333B794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1D8D-BFC0-AD45-4132-3E20901E3A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04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8D12-9022-D40D-53DD-5633DA4FF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9C435-9FAB-597C-4FF2-133840B72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793ED9-6188-54EF-D129-EEC9C8A03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38200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01CE3-6B14-4EE4-9368-0FC59994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3"/>
          </p:nvPr>
        </p:nvSpPr>
        <p:spPr>
          <a:xfrm>
            <a:off x="6172202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B587-F69A-03AF-A1E7-C639FF2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9986BE0-F3C4-45F3-AC08-76361FD3C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G - Title and Content">
    <p:bg>
      <p:bgPr>
        <a:solidFill>
          <a:srgbClr val="2D4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74-ACC8-66C0-2074-D2FA05051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FBB5-60D6-D53D-4891-0CBBB63BA9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1AFE-B010-AB88-8A1D-0FB341BCB6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03542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D762-7A3C-B1E8-F1E2-94127384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DBAA340-04CA-107C-4C56-D5333B794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81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G - Two Content">
    <p:bg>
      <p:bgPr>
        <a:solidFill>
          <a:srgbClr val="2D4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8D12-9022-D40D-53DD-5633DA4FF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9C435-9FAB-597C-4FF2-133840B72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793ED9-6188-54EF-D129-EEC9C8A03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38200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01CE3-6B14-4EE4-9368-0FC59994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3"/>
          </p:nvPr>
        </p:nvSpPr>
        <p:spPr>
          <a:xfrm>
            <a:off x="6172202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B587-F69A-03AF-A1E7-C639FF2B8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9986BE0-F3C4-45F3-AC08-76361FD3C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46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09250" cy="1902849"/>
          </a:xfrm>
        </p:spPr>
        <p:txBody>
          <a:bodyPr anchor="b"/>
          <a:lstStyle>
            <a:lvl1pPr algn="ctr"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7BB0FFC7-4B56-485A-314A-62031F3CCA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25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839788" y="1828800"/>
            <a:ext cx="5157787" cy="676274"/>
          </a:xfrm>
        </p:spPr>
        <p:txBody>
          <a:bodyPr anchor="ctr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2624927"/>
            <a:ext cx="5157787" cy="3242472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EA297D-A887-93E4-921B-749CDF4E8F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" hasCustomPrompt="1"/>
          </p:nvPr>
        </p:nvSpPr>
        <p:spPr>
          <a:xfrm>
            <a:off x="6172200" y="1828799"/>
            <a:ext cx="5183188" cy="676275"/>
          </a:xfrm>
        </p:spPr>
        <p:txBody>
          <a:bodyPr anchor="ctr"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E812C8-2692-E9A0-D8C4-6160362E83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4"/>
          </p:nvPr>
        </p:nvSpPr>
        <p:spPr>
          <a:xfrm>
            <a:off x="6172200" y="2624927"/>
            <a:ext cx="5183188" cy="3242472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4AE1F2AE-AF6C-61C0-24C8-641BEED2D4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60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0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1828804"/>
            <a:ext cx="3198812" cy="4038596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2AA2A0D-4DA3-6B34-4CE8-6D7463B6A2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8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7"/>
          </p:nvPr>
        </p:nvSpPr>
        <p:spPr>
          <a:xfrm>
            <a:off x="839788" y="1841578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0EBFAB5-D8AC-0D59-3C4A-3164D3C37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689A8E4-4CAA-ED31-C1FA-E43134F134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8"/>
          </p:nvPr>
        </p:nvSpPr>
        <p:spPr>
          <a:xfrm>
            <a:off x="3506259" y="1841578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CE0E48-2F28-207C-B20A-42C9252A2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0"/>
          </p:nvPr>
        </p:nvSpPr>
        <p:spPr>
          <a:xfrm>
            <a:off x="6172730" y="1828801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089A23D-ACA4-0DBB-6556-B312E64183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2"/>
          </p:nvPr>
        </p:nvSpPr>
        <p:spPr>
          <a:xfrm>
            <a:off x="8839200" y="1828801"/>
            <a:ext cx="2513012" cy="43433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33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2"/>
            <a:ext cx="10515600" cy="99059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F7FC5D1-79E4-F6E9-0E2E-CFADA6B41A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7"/>
          </p:nvPr>
        </p:nvSpPr>
        <p:spPr>
          <a:xfrm>
            <a:off x="839788" y="18415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FB66D9B-0D26-199F-4E0C-54C74AE3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8"/>
          </p:nvPr>
        </p:nvSpPr>
        <p:spPr>
          <a:xfrm>
            <a:off x="4496594" y="18391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56C92E-E375-ECC3-6988-C33A526A0C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9"/>
          </p:nvPr>
        </p:nvSpPr>
        <p:spPr>
          <a:xfrm>
            <a:off x="8153400" y="1837944"/>
            <a:ext cx="3198812" cy="18495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3959978"/>
            <a:ext cx="3198812" cy="18447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3957556"/>
            <a:ext cx="3198812" cy="184713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3955134"/>
            <a:ext cx="3198812" cy="184955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4496594" y="6356350"/>
            <a:ext cx="3198812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0EBFAB5-D8AC-0D59-3C4A-3164D3C371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00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itles + 3 item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ACBB-0225-64FC-73D2-DE1F0C5431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800"/>
            <a:ext cx="10515600" cy="9905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7F87A3-DF64-32C4-2057-CE1BB49D8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2A57D-54F2-8047-BA6E-AB0FC72E6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9788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B6AB9-A574-4E67-D88C-2E68A94B4C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839788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FF81FCC-C147-27D9-236A-7515C22EFA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3"/>
          </p:nvPr>
        </p:nvSpPr>
        <p:spPr>
          <a:xfrm>
            <a:off x="4496594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F445153C-D407-8EB8-BFD5-3A3B9C3DC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4"/>
          </p:nvPr>
        </p:nvSpPr>
        <p:spPr>
          <a:xfrm>
            <a:off x="4496594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A729D12-62A4-4543-5729-21CB0101C5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5"/>
          </p:nvPr>
        </p:nvSpPr>
        <p:spPr>
          <a:xfrm>
            <a:off x="8153400" y="1828800"/>
            <a:ext cx="3198812" cy="1768517"/>
          </a:xfrm>
        </p:spPr>
        <p:txBody>
          <a:bodyPr anchor="t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E7E2A3-4878-876F-4260-ED01E82B26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6"/>
          </p:nvPr>
        </p:nvSpPr>
        <p:spPr>
          <a:xfrm>
            <a:off x="8153400" y="3657602"/>
            <a:ext cx="3198812" cy="2209797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033BD-E31E-C29E-04B6-654E52CE29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C2AA2A0D-4DA3-6B34-4CE8-6D7463B6A2E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3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F941-8DBC-C0B9-ABCE-C2A2EB21A9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9788" y="685798"/>
            <a:ext cx="3932237" cy="990601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8CC55-C5B9-88F6-4CEE-DC275A16C1D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39624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AC39D-1382-D323-39EF-4B23C9A333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9273A0-DA21-CED3-4909-A9979F9881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idx="1"/>
          </p:nvPr>
        </p:nvSpPr>
        <p:spPr>
          <a:xfrm>
            <a:off x="5183188" y="685799"/>
            <a:ext cx="6172200" cy="51752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AC8F4-FC85-2183-F545-136846FD91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545CBED0-A0CD-E496-D500-E12C77278B2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92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B0B3-2B9C-0EEE-4620-D5AE1B54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990600"/>
          </a:xfrm>
        </p:spPr>
        <p:txBody>
          <a:bodyPr anchor="ctr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54CDD7-4E13-94E9-FC4E-4A78FC3C8E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39624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0787D7-03AC-1565-BE9C-A5E61CC0E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404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EB139-6382-A25B-EB0C-CFBAD85A9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799"/>
            <a:ext cx="6172200" cy="5175251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D7D8-842E-E9EB-B69D-94B07D4D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D028867C-7B1C-E201-3D53-092CB5CA6A5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92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88A2-9C4B-750C-A355-44BF6E264C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F841B-00E9-EB05-4C39-655140B507C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070F89-5831-0DDA-63B7-E2F39E3F220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66758958"/>
              </p:ext>
            </p:extLst>
          </p:nvPr>
        </p:nvGraphicFramePr>
        <p:xfrm>
          <a:off x="2032000" y="1828800"/>
          <a:ext cx="8127999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046524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8811609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76869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985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6343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9250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504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5894405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54F9A-7433-5FD3-2A61-2F404715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E0C2BDFA-5D76-6E2C-029A-1143C01B26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8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9A715-443C-508B-97B1-BBBF0DB6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F5178586-4B3F-FDCA-64FE-2A06F1ABB5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3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FD5CF2C-FD9A-640E-6197-B14F60713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1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80500219-D853-3327-E00C-646BB20748B5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4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Shield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76B62C3-BECD-CDC2-E1E8-A6FAD774B8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828800"/>
            <a:ext cx="10515600" cy="1902849"/>
          </a:xfrm>
        </p:spPr>
        <p:txBody>
          <a:bodyPr anchor="b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69FB76-EBE9-5B8E-F138-DF97B2740E9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3758637"/>
            <a:ext cx="10515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NSD - The Leaf Icon">
            <a:extLst>
              <a:ext uri="{FF2B5EF4-FFF2-40B4-BE49-F238E27FC236}">
                <a16:creationId xmlns:a16="http://schemas.microsoft.com/office/drawing/2014/main" id="{C1F54B17-6A85-BD02-5474-D18BEDFDDF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6487-009B-9E63-2520-63BE598BE4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43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tion Close O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ECDA8AB4-BD40-83D5-D626-602777BD135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824597" y="3898380"/>
            <a:ext cx="2542805" cy="186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40"/>
              </a:lnSpc>
            </a:pPr>
            <a:r>
              <a:rPr lang="en-US" spc="150" dirty="0">
                <a:solidFill>
                  <a:srgbClr val="2D4641"/>
                </a:solidFill>
                <a:latin typeface="+mj-lt"/>
                <a:ea typeface="Verdana" panose="020B0604030504040204" pitchFamily="34" charset="0"/>
                <a:cs typeface="Playfair Display"/>
                <a:sym typeface="Playfair Display"/>
              </a:rPr>
              <a:t>a presentation by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7A48C-A672-4DBF-710B-38F66C54E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43100" y="4253087"/>
            <a:ext cx="8305800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59"/>
              </a:lnSpc>
              <a:spcBef>
                <a:spcPct val="0"/>
              </a:spcBef>
            </a:pPr>
            <a:r>
              <a:rPr lang="en-US" sz="2400" b="1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NUTRITION SERVICES DIVISION</a:t>
            </a:r>
          </a:p>
        </p:txBody>
      </p:sp>
      <p:sp>
        <p:nvSpPr>
          <p:cNvPr id="5" name="NSD - The Leaf Icon">
            <a:extLst>
              <a:ext uri="{FF2B5EF4-FFF2-40B4-BE49-F238E27FC236}">
                <a16:creationId xmlns:a16="http://schemas.microsoft.com/office/drawing/2014/main" id="{80290A6F-A629-3356-7CD8-DD049E83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85791" y="5389640"/>
            <a:ext cx="620417" cy="318593"/>
          </a:xfrm>
          <a:custGeom>
            <a:avLst/>
            <a:gdLst/>
            <a:ahLst/>
            <a:cxnLst/>
            <a:rect l="l" t="t" r="r" b="b"/>
            <a:pathLst>
              <a:path w="728769" h="374233">
                <a:moveTo>
                  <a:pt x="0" y="0"/>
                </a:moveTo>
                <a:lnTo>
                  <a:pt x="728770" y="0"/>
                </a:lnTo>
                <a:lnTo>
                  <a:pt x="728770" y="374232"/>
                </a:lnTo>
                <a:lnTo>
                  <a:pt x="0" y="3742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0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DE Seal + NSD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DE Logo">
            <a:extLst>
              <a:ext uri="{FF2B5EF4-FFF2-40B4-BE49-F238E27FC236}">
                <a16:creationId xmlns:a16="http://schemas.microsoft.com/office/drawing/2014/main" id="{47250B04-D12D-41DF-C7FA-EB2162B9F4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71800" y="2542975"/>
            <a:ext cx="1769920" cy="1769918"/>
          </a:xfrm>
          <a:custGeom>
            <a:avLst/>
            <a:gdLst/>
            <a:ahLst/>
            <a:cxnLst/>
            <a:rect l="l" t="t" r="r" b="b"/>
            <a:pathLst>
              <a:path w="1582143" h="1582143">
                <a:moveTo>
                  <a:pt x="0" y="0"/>
                </a:moveTo>
                <a:lnTo>
                  <a:pt x="1582143" y="0"/>
                </a:lnTo>
                <a:lnTo>
                  <a:pt x="1582143" y="1582142"/>
                </a:lnTo>
                <a:lnTo>
                  <a:pt x="0" y="15821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Straight Connector">
            <a:extLst>
              <a:ext uri="{FF2B5EF4-FFF2-40B4-BE49-F238E27FC236}">
                <a16:creationId xmlns:a16="http://schemas.microsoft.com/office/drawing/2014/main" id="{5136D8F8-8E6A-8018-9ABF-F006FFDD2C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6096000" y="2732858"/>
            <a:ext cx="0" cy="1392284"/>
          </a:xfrm>
          <a:prstGeom prst="line">
            <a:avLst/>
          </a:prstGeom>
          <a:ln w="9525" cap="flat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9" name="NSD Logo 2025" descr="A group of fruit with letters&#10;&#10;Description automatically generated">
            <a:extLst>
              <a:ext uri="{FF2B5EF4-FFF2-40B4-BE49-F238E27FC236}">
                <a16:creationId xmlns:a16="http://schemas.microsoft.com/office/drawing/2014/main" id="{1F9E6719-94DF-7718-ABE9-272BB1C498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08" y="2362200"/>
            <a:ext cx="3523384" cy="191006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FF3CAC13-6FA9-DA65-7583-B5407BB2D4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24000" y="5014021"/>
            <a:ext cx="91440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400" b="0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THIS INSTITUTION IS AN </a:t>
            </a:r>
          </a:p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2400" b="0" spc="300" dirty="0">
                <a:solidFill>
                  <a:schemeClr val="tx1">
                    <a:lumMod val="50000"/>
                  </a:schemeClr>
                </a:solidFill>
                <a:latin typeface="Arial Bold"/>
                <a:ea typeface="Arial Bold"/>
                <a:cs typeface="Arial Bold"/>
                <a:sym typeface="Arial Bold"/>
              </a:rPr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243851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74-ACC8-66C0-2074-D2FA05051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FBB5-60D6-D53D-4891-0CBBB63BA9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1AFE-B010-AB88-8A1D-0FB341BCB6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035421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DBAA340-04CA-107C-4C56-D5333B794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1D8D-BFC0-AD45-4132-3E20901E3A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90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8D12-9022-D40D-53DD-5633DA4FF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9C435-9FAB-597C-4FF2-133840B72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793ED9-6188-54EF-D129-EEC9C8A03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38200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01CE3-6B14-4EE4-9368-0FC59994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3"/>
          </p:nvPr>
        </p:nvSpPr>
        <p:spPr>
          <a:xfrm>
            <a:off x="6172202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B587-F69A-03AF-A1E7-C639FF2B8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9986BE0-F3C4-45F3-AC08-76361FD3C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55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G - Title and Content">
    <p:bg>
      <p:bgPr>
        <a:solidFill>
          <a:srgbClr val="2D4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E474-ACC8-66C0-2074-D2FA05051A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685800"/>
            <a:ext cx="105156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F4FBB5-60D6-D53D-4891-0CBBB63BA9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1AFE-B010-AB88-8A1D-0FB341BCB6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03542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5D762-7A3C-B1E8-F1E2-94127384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DBAA340-04CA-107C-4C56-D5333B794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2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G - Two Content">
    <p:bg>
      <p:bgPr>
        <a:solidFill>
          <a:srgbClr val="2D4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18D12-9022-D40D-53DD-5633DA4FF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79C435-9FAB-597C-4FF2-133840B72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838200" y="1752600"/>
            <a:ext cx="1051560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793ED9-6188-54EF-D129-EEC9C8A03A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838200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D01CE3-6B14-4EE4-9368-0FC59994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3"/>
          </p:nvPr>
        </p:nvSpPr>
        <p:spPr>
          <a:xfrm>
            <a:off x="6172202" y="1825625"/>
            <a:ext cx="5181600" cy="403542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DB587-F69A-03AF-A1E7-C639FF2B8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SD Icon" descr="A yellow circle with black background&#10;&#10;Description automatically generated">
            <a:extLst>
              <a:ext uri="{FF2B5EF4-FFF2-40B4-BE49-F238E27FC236}">
                <a16:creationId xmlns:a16="http://schemas.microsoft.com/office/drawing/2014/main" id="{A9986BE0-F3C4-45F3-AC08-76361FD3CB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450054"/>
            <a:ext cx="609602" cy="17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904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35216-D0DF-AEFF-B0AB-B2A99489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AB82-89A5-BDF4-6434-E8D42D2ECD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0B664-7D3A-AF00-CF90-749171B697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4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81" r:id="rId4"/>
    <p:sldLayoutId id="2147483682" r:id="rId5"/>
    <p:sldLayoutId id="2147483650" r:id="rId6"/>
    <p:sldLayoutId id="2147483652" r:id="rId7"/>
    <p:sldLayoutId id="2147483683" r:id="rId8"/>
    <p:sldLayoutId id="2147483684" r:id="rId9"/>
    <p:sldLayoutId id="2147483653" r:id="rId10"/>
    <p:sldLayoutId id="2147483680" r:id="rId11"/>
    <p:sldLayoutId id="2147483679" r:id="rId12"/>
    <p:sldLayoutId id="2147483685" r:id="rId13"/>
    <p:sldLayoutId id="2147483664" r:id="rId14"/>
    <p:sldLayoutId id="2147483663" r:id="rId15"/>
    <p:sldLayoutId id="2147483657" r:id="rId16"/>
    <p:sldLayoutId id="2147483656" r:id="rId17"/>
    <p:sldLayoutId id="2147483665" r:id="rId18"/>
    <p:sldLayoutId id="2147483655" r:id="rId19"/>
    <p:sldLayoutId id="2147483673" r:id="rId20"/>
    <p:sldLayoutId id="2147483658" r:id="rId21"/>
    <p:sldLayoutId id="2147483660" r:id="rId22"/>
    <p:sldLayoutId id="214748373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2D46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8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 userDrawn="1">
          <p15:clr>
            <a:srgbClr val="F26B43"/>
          </p15:clr>
        </p15:guide>
        <p15:guide id="3" orient="horz" pos="1152" userDrawn="1">
          <p15:clr>
            <a:srgbClr val="F26B43"/>
          </p15:clr>
        </p15:guide>
        <p15:guide id="4" orient="horz" pos="432" userDrawn="1">
          <p15:clr>
            <a:srgbClr val="F26B43"/>
          </p15:clr>
        </p15:guide>
        <p15:guide id="5" pos="52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UpDiag">
          <a:fgClr>
            <a:srgbClr val="FFFFFF"/>
          </a:fgClr>
          <a:bgClr>
            <a:srgbClr val="2D464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43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8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835216-D0DF-AEFF-B0AB-B2A994893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EAB82-89A5-BDF4-6434-E8D42D2ECD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0B664-7D3A-AF00-CF90-749171B697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3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2D464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8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8">
          <p15:clr>
            <a:srgbClr val="F26B43"/>
          </p15:clr>
        </p15:guide>
        <p15:guide id="3" orient="horz" pos="1152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pos="528">
          <p15:clr>
            <a:srgbClr val="F26B43"/>
          </p15:clr>
        </p15:guide>
        <p15:guide id="6" pos="7152">
          <p15:clr>
            <a:srgbClr val="F26B43"/>
          </p15:clr>
        </p15:guide>
        <p15:guide id="7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nfo.legislature.ca.gov/faces/home.x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nu/sn/fsmcproc.as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s://www.cde.ca.gov/ls/nu/pr/procurementcnpfaqs.as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ns.usda.gov/f2s/gra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nu/sn/caffvp.a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nu/sn/sbsfgrant.asp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urveys@cde.c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cdg@cde.ca.gov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nu/sn/verification.as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ns.usda.gov/cn/verification-toolki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oodDistribution@cde.ca.gov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NSDLearning@cde.ca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NSDLearning@cde.ca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a-breakfast.nokidhungry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aboutag.org/farmtoschool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vu.com/news/san-jose-students-growing-own-lunch-hydroponic-fa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RIBBONSCHOOLS@cde.ca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4747-1076-722E-577D-2CF7AD40B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Tuesday at 2 School Nutrition</a:t>
            </a:r>
            <a:br>
              <a:rPr lang="en-US" dirty="0"/>
            </a:br>
            <a:r>
              <a:rPr lang="en-US" dirty="0"/>
              <a:t>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0062E-C379-BAD9-1ABC-AA0B93FEC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October 28,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E8B3C-2177-09A5-DB59-A58F4D72F6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2D4641"/>
                </a:solidFill>
                <a:latin typeface="Arial" panose="020B0604020202020204" pitchFamily="34" charset="0"/>
              </a:rPr>
              <a:t>Nutrition Services Division (NSD)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>
                <a:solidFill>
                  <a:srgbClr val="2D4641"/>
                </a:solidFill>
                <a:latin typeface="Arial" panose="020B0604020202020204" pitchFamily="34" charset="0"/>
              </a:rPr>
              <a:t>California Department of Education (CDE)</a:t>
            </a:r>
          </a:p>
        </p:txBody>
      </p:sp>
    </p:spTree>
    <p:extLst>
      <p:ext uri="{BB962C8B-B14F-4D97-AF65-F5344CB8AC3E}">
        <p14:creationId xmlns:p14="http://schemas.microsoft.com/office/powerpoint/2010/main" val="377842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8F4C5-C396-9CB1-4AF1-B3CB3BD6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Update: Ultra Processed Foods (UPF)s in California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6485A5-ADF5-416C-507E-88DB4162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323"/>
            <a:ext cx="10648167" cy="4697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Governor Newsom signed Assembly Bill (AB) 1264: Pupil nutrition: restricted school foods and ultra processed foods of concern: prohibition, which implements a phased approach to eliminate UPFs of concern with full implementation by July 1, 2035.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400" dirty="0">
                <a:latin typeface="Arial"/>
                <a:cs typeface="Arial"/>
              </a:rPr>
              <a:t>2027, California Department of Public Health plans to begin training for schools and food vendors will begin reporting on foods sold to schools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400" dirty="0">
                <a:latin typeface="Arial"/>
                <a:cs typeface="Arial"/>
              </a:rPr>
              <a:t>2032, Food vendors can no longer sell/offer restricted school foods or UPFs of concern to schools 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400" dirty="0">
                <a:latin typeface="Arial"/>
                <a:cs typeface="Arial"/>
              </a:rPr>
              <a:t>2035, Schools no longer serving restricted foods in meal programs and competitive foods</a:t>
            </a:r>
          </a:p>
        </p:txBody>
      </p:sp>
    </p:spTree>
    <p:extLst>
      <p:ext uri="{BB962C8B-B14F-4D97-AF65-F5344CB8AC3E}">
        <p14:creationId xmlns:p14="http://schemas.microsoft.com/office/powerpoint/2010/main" val="371627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5A37-D575-DA06-21B6-FB6757E7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975675" cy="10193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Senate Bill 411: Stop Child Hunger Act of 2025​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2A81-0193-0B09-757A-E7E3D9613D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8758"/>
            <a:ext cx="10558670" cy="4394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Directed the CDE in partnership with the California Department of Social Services to create a singular online SUN Bucks universal benefits application.</a:t>
            </a:r>
          </a:p>
          <a:p>
            <a:r>
              <a:rPr lang="en-US" sz="2400" dirty="0">
                <a:latin typeface="Arial"/>
                <a:cs typeface="Arial"/>
              </a:rPr>
              <a:t>This bill was vetoed by the Governor.</a:t>
            </a:r>
          </a:p>
          <a:p>
            <a:r>
              <a:rPr lang="en-US" sz="2400" dirty="0">
                <a:latin typeface="Arial"/>
                <a:cs typeface="Arial"/>
              </a:rPr>
              <a:t>Search for the AB 1264 and Senate Bill 411 on the California Legislative Information website at </a:t>
            </a:r>
            <a:r>
              <a:rPr lang="en-US" sz="2400" dirty="0">
                <a:hlinkClick r:id="rId3" tooltip="California Legislative Information website"/>
              </a:rPr>
              <a:t>https://leginfo.legislature.ca.gov/faces/home.xhtml</a:t>
            </a:r>
            <a:r>
              <a:rPr lang="en-US" sz="2400" dirty="0"/>
              <a:t>.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pic>
        <p:nvPicPr>
          <p:cNvPr id="5" name="Content Placeholder 4" descr="Sun Bucks logo with a sun and a spoon in bright colors.">
            <a:extLst>
              <a:ext uri="{FF2B5EF4-FFF2-40B4-BE49-F238E27FC236}">
                <a16:creationId xmlns:a16="http://schemas.microsoft.com/office/drawing/2014/main" id="{9D578BBB-FEC3-FB43-4605-CAC5A4C6BD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/>
          <a:stretch>
            <a:fillRect/>
          </a:stretch>
        </p:blipFill>
        <p:spPr>
          <a:xfrm>
            <a:off x="4535586" y="4610615"/>
            <a:ext cx="3120827" cy="16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323C-B243-9FC2-78F4-46BE746F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New Buy American Web Page and Frequently Asked Questions (FAQs)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14302-D85A-49DD-1620-8AD32F2B062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1" y="1782493"/>
            <a:ext cx="5066581" cy="41360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CDE web page updates: 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Procurement in School Nutrition Programs web page, Buy American tab at 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 tooltip="CDE Procurement in School Nutrition Programs web page Buy American ta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https://www.cde.ca.gov/ls/nu/sn/fsmcproc.asp</a:t>
            </a:r>
            <a:endParaRPr lang="en-US" sz="2400" dirty="0">
              <a:solidFill>
                <a:srgbClr val="0563C1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Frequently Asked Procurement Questions web page at 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4" tooltip="CDE Frequently Asked Procurement Questions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https://www.cde.ca.gov/ls/nu/pr/procurementcnpfaqs.asp</a:t>
            </a:r>
            <a:endParaRPr lang="en-US" sz="2400" dirty="0">
              <a:solidFill>
                <a:srgbClr val="0563C1"/>
              </a:solidFill>
            </a:endParaRPr>
          </a:p>
        </p:txBody>
      </p:sp>
      <p:pic>
        <p:nvPicPr>
          <p:cNvPr id="5" name="Content Placeholder 4" descr="Screenshot of the Procurement in School Nutrition Programs web page with a red circle around the new tab labeled Buy American.">
            <a:extLst>
              <a:ext uri="{FF2B5EF4-FFF2-40B4-BE49-F238E27FC236}">
                <a16:creationId xmlns:a16="http://schemas.microsoft.com/office/drawing/2014/main" id="{8FC63708-A9B4-CC1B-0CB7-B231818E81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5925763" y="2079947"/>
            <a:ext cx="5962020" cy="3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7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9FB0-59B5-61F6-7D0B-851C43B8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Grant Funding and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31103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80404-B9C4-BE21-E9B4-6B7FC67B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Reminder: 2026 Farm to School Grant Program Request for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5941-D5BA-1C7D-3E5D-43FE838E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910"/>
            <a:ext cx="10524747" cy="41360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United States Department of Agriculture’s (</a:t>
            </a:r>
            <a:r>
              <a:rPr lang="en-US" sz="2800" dirty="0">
                <a:latin typeface="Arial"/>
                <a:cs typeface="Arial"/>
              </a:rPr>
              <a:t>USDA) Patrick Leahy Farm to School grant program is open.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Grant amounts: $100,000 - $500,000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Eligibility: Local agencies, Child Nutrition Programs and others may apply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Applications due: Friday, December 5, 2025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USDA Farm to School Grant Program web page at 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 tooltip="USDA Farm to School Grant Program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https://www.fns.usda.gov/f2s/grant</a:t>
            </a:r>
            <a:endParaRPr lang="en-US" sz="2400" dirty="0">
              <a:solidFill>
                <a:srgbClr val="0563C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548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375AE-A2DA-19E8-9811-882DD353F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7028FB-5FA7-08FF-B034-9369C526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5556"/>
            <a:ext cx="10515600" cy="9905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Kitchen Infrastructure and Training: Funding Spotlight: Winton School District's Standalone Freezer Project</a:t>
            </a:r>
            <a:endParaRPr lang="en-US" dirty="0"/>
          </a:p>
        </p:txBody>
      </p:sp>
      <p:pic>
        <p:nvPicPr>
          <p:cNvPr id="6" name="Content Placeholder 5" descr="A group of men standing installing a fan in a walk-in freezer at Winton School District. ">
            <a:extLst>
              <a:ext uri="{FF2B5EF4-FFF2-40B4-BE49-F238E27FC236}">
                <a16:creationId xmlns:a16="http://schemas.microsoft.com/office/drawing/2014/main" id="{D4F8B185-CD64-C318-FA50-EE0F9B0C16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9788" y="2648548"/>
            <a:ext cx="3198812" cy="2399109"/>
          </a:xfrm>
          <a:prstGeom prst="rect">
            <a:avLst/>
          </a:prstGeom>
        </p:spPr>
      </p:pic>
      <p:pic>
        <p:nvPicPr>
          <p:cNvPr id="7" name="Content Placeholder 6" descr="Construction of the standalone freezer at Winton School District.">
            <a:extLst>
              <a:ext uri="{FF2B5EF4-FFF2-40B4-BE49-F238E27FC236}">
                <a16:creationId xmlns:a16="http://schemas.microsoft.com/office/drawing/2014/main" id="{A2C7B83C-4906-0606-B1D3-9B709122773D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>
            <a:off x="4496594" y="2648548"/>
            <a:ext cx="3198812" cy="2399109"/>
          </a:xfrm>
          <a:prstGeom prst="rect">
            <a:avLst/>
          </a:prstGeom>
        </p:spPr>
      </p:pic>
      <p:pic>
        <p:nvPicPr>
          <p:cNvPr id="8" name="Content Placeholder 7" descr="Exterior view of the Winton School Districts standalone freezer paid for with KIT funding.">
            <a:extLst>
              <a:ext uri="{FF2B5EF4-FFF2-40B4-BE49-F238E27FC236}">
                <a16:creationId xmlns:a16="http://schemas.microsoft.com/office/drawing/2014/main" id="{14C2A202-443F-327A-347A-30267D769A64}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5"/>
          <a:stretch>
            <a:fillRect/>
          </a:stretch>
        </p:blipFill>
        <p:spPr>
          <a:xfrm>
            <a:off x="8153400" y="2648548"/>
            <a:ext cx="3198812" cy="239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B4E7-4CF0-46AC-1365-29FF4611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1363459" cy="10227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2025 Kitchen Infrastructure and Training (KIT) and Retention &amp; Recruitment (R&amp;R) Grants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3F84-476C-AE24-8F06-9C780A67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>
                <a:latin typeface="Arial"/>
                <a:cs typeface="Arial"/>
              </a:rPr>
              <a:t>$145 million to support Universal Meals and assist school food authorities with improving meal quality in the SNPs.</a:t>
            </a:r>
            <a:endParaRPr lang="en-US" dirty="0"/>
          </a:p>
          <a:p>
            <a:pPr marL="457200" indent="-457200"/>
            <a:r>
              <a:rPr lang="en-US" dirty="0">
                <a:latin typeface="Arial"/>
                <a:cs typeface="Arial"/>
              </a:rPr>
              <a:t>$10 million to support the retention and recruitment of school food service workers.</a:t>
            </a:r>
          </a:p>
          <a:p>
            <a:pPr marL="457200" indent="-457200"/>
            <a:r>
              <a:rPr lang="en-US" dirty="0">
                <a:latin typeface="Arial"/>
                <a:cs typeface="Arial"/>
              </a:rPr>
              <a:t>Unlike previous KIT allocations, these are competitive grants.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17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D39A-D3A7-D1C4-548C-B86AC55A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2025 KIT and R&amp;R Grants (2)</a:t>
            </a:r>
          </a:p>
        </p:txBody>
      </p:sp>
      <p:graphicFrame>
        <p:nvGraphicFramePr>
          <p:cNvPr id="4" name="Content Placeholder 3" descr="Table of KIT funding history showing funding type versus grant model: KIT 2021 ($150M) and 2022 ($600M) were allocations; 2025 KIT ($145M + $10M for retention/recruitment) is a competitive grant.">
            <a:extLst>
              <a:ext uri="{FF2B5EF4-FFF2-40B4-BE49-F238E27FC236}">
                <a16:creationId xmlns:a16="http://schemas.microsoft.com/office/drawing/2014/main" id="{DA550EF7-04CE-045E-8F2B-1625C24CF68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4624135"/>
              </p:ext>
            </p:extLst>
          </p:nvPr>
        </p:nvGraphicFramePr>
        <p:xfrm>
          <a:off x="689486" y="2715446"/>
          <a:ext cx="10813028" cy="33774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94190">
                  <a:extLst>
                    <a:ext uri="{9D8B030D-6E8A-4147-A177-3AD203B41FA5}">
                      <a16:colId xmlns:a16="http://schemas.microsoft.com/office/drawing/2014/main" val="1472725033"/>
                    </a:ext>
                  </a:extLst>
                </a:gridCol>
                <a:gridCol w="1931020">
                  <a:extLst>
                    <a:ext uri="{9D8B030D-6E8A-4147-A177-3AD203B41FA5}">
                      <a16:colId xmlns:a16="http://schemas.microsoft.com/office/drawing/2014/main" val="1904109142"/>
                    </a:ext>
                  </a:extLst>
                </a:gridCol>
                <a:gridCol w="2162606">
                  <a:extLst>
                    <a:ext uri="{9D8B030D-6E8A-4147-A177-3AD203B41FA5}">
                      <a16:colId xmlns:a16="http://schemas.microsoft.com/office/drawing/2014/main" val="2566586390"/>
                    </a:ext>
                  </a:extLst>
                </a:gridCol>
                <a:gridCol w="2162606">
                  <a:extLst>
                    <a:ext uri="{9D8B030D-6E8A-4147-A177-3AD203B41FA5}">
                      <a16:colId xmlns:a16="http://schemas.microsoft.com/office/drawing/2014/main" val="1219856524"/>
                    </a:ext>
                  </a:extLst>
                </a:gridCol>
                <a:gridCol w="2162606">
                  <a:extLst>
                    <a:ext uri="{9D8B030D-6E8A-4147-A177-3AD203B41FA5}">
                      <a16:colId xmlns:a16="http://schemas.microsoft.com/office/drawing/2014/main" val="50137095"/>
                    </a:ext>
                  </a:extLst>
                </a:gridCol>
              </a:tblGrid>
              <a:tr h="628313"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KIT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500" dirty="0"/>
                        <a:t>R&amp;R 2025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KIT 2022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KIT 2021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343061"/>
                  </a:ext>
                </a:extLst>
              </a:tr>
              <a:tr h="1279357">
                <a:tc>
                  <a:txBody>
                    <a:bodyPr/>
                    <a:lstStyle/>
                    <a:p>
                      <a:pPr lvl="0" algn="l"/>
                      <a:r>
                        <a:rPr lang="en-US" sz="2400" b="1" dirty="0">
                          <a:solidFill>
                            <a:srgbClr val="070808"/>
                          </a:solidFill>
                        </a:rPr>
                        <a:t>Total Funding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$145 million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$10 million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$600 million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$150 million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802032"/>
                  </a:ext>
                </a:extLst>
              </a:tr>
              <a:tr h="1469805">
                <a:tc>
                  <a:txBody>
                    <a:bodyPr/>
                    <a:lstStyle/>
                    <a:p>
                      <a:pPr lvl="0" algn="l"/>
                      <a:r>
                        <a:rPr lang="en-US" sz="2400" b="1" dirty="0">
                          <a:solidFill>
                            <a:srgbClr val="070808"/>
                          </a:solidFill>
                        </a:rPr>
                        <a:t>Disbursement Model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Competitive Grant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Competitive Grant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Allocation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Allocation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59024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F3DCCB-E2D7-0352-2475-8F10D963ADF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25626"/>
            <a:ext cx="10515602" cy="74059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KIT Funding History</a:t>
            </a:r>
          </a:p>
        </p:txBody>
      </p:sp>
    </p:spTree>
    <p:extLst>
      <p:ext uri="{BB962C8B-B14F-4D97-AF65-F5344CB8AC3E}">
        <p14:creationId xmlns:p14="http://schemas.microsoft.com/office/powerpoint/2010/main" val="302379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0E6E3-A0A8-D82E-349F-D9361F4F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2025 KIT &amp; R&amp;R Grants (3)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08B46-C04B-892A-C8E8-7A14A9E0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en-US" sz="3000" dirty="0">
                <a:latin typeface="Arial"/>
                <a:cs typeface="Arial"/>
              </a:rPr>
              <a:t>Request for Applications (RFA) will be available online by December 2025. </a:t>
            </a:r>
            <a:endParaRPr lang="en-US" sz="3000" dirty="0"/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Web page with information on allowable costs, application information and scoring criteria will be available soon.</a:t>
            </a:r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NSD will provide training to assist School Food Authorities (SFA)s in completing the RFA.</a:t>
            </a:r>
          </a:p>
          <a:p>
            <a:pPr marL="457200" indent="-457200"/>
            <a:r>
              <a:rPr lang="en-US" sz="3000" dirty="0">
                <a:latin typeface="Arial"/>
                <a:cs typeface="Arial"/>
              </a:rPr>
              <a:t>Listserv will be sent once web page is live and RFAs is available.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13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11A3-32C1-A5EF-42E0-A7982942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Fresh Fruit and Vegetable Program (FFVP) Grant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CBF8D-9900-9D62-D63B-E3AF5F14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97209" cy="417761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School Year (SY) 2026–27 RFAs will be available online in early December 2025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Funding Amount: Per student award between $50 to $75</a:t>
            </a:r>
          </a:p>
          <a:p>
            <a:r>
              <a:rPr lang="en-US" sz="2400" dirty="0">
                <a:latin typeface="Arial"/>
                <a:cs typeface="Arial"/>
              </a:rPr>
              <a:t>Eligible Agencies: Public school districts, county offices of education, charter schools, private schools, or residential child care institutions operating the National School Lunch Program (NSLP)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SFA may apply on behalf of elementary</a:t>
            </a:r>
            <a:r>
              <a:rPr lang="en-US" sz="2400" b="1" dirty="0">
                <a:latin typeface="Arial"/>
                <a:cs typeface="Arial"/>
              </a:rPr>
              <a:t> school sites</a:t>
            </a:r>
            <a:r>
              <a:rPr lang="en-US" sz="2400" dirty="0">
                <a:latin typeface="Arial"/>
                <a:cs typeface="Arial"/>
              </a:rPr>
              <a:t> that have at least 50 percent or more of its students eligible for free or reduced-price meals</a:t>
            </a:r>
          </a:p>
        </p:txBody>
      </p:sp>
    </p:spTree>
    <p:extLst>
      <p:ext uri="{BB962C8B-B14F-4D97-AF65-F5344CB8AC3E}">
        <p14:creationId xmlns:p14="http://schemas.microsoft.com/office/powerpoint/2010/main" val="305203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02F7C7-1916-AC60-62CE-A0BD5E70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Hall at a Glance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683954-4B2B-43B3-FFD5-216205BB6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2532"/>
            <a:ext cx="6330035" cy="41341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District Spotlights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Federal and State Updates</a:t>
            </a:r>
          </a:p>
          <a:p>
            <a:r>
              <a:rPr lang="en-US" dirty="0">
                <a:latin typeface="Arial"/>
                <a:cs typeface="Arial"/>
              </a:rPr>
              <a:t>Grant Funding &amp; Announcements</a:t>
            </a:r>
          </a:p>
          <a:p>
            <a:r>
              <a:rPr lang="en-US" dirty="0">
                <a:latin typeface="Arial"/>
                <a:cs typeface="Arial"/>
              </a:rPr>
              <a:t>Operational Reminders</a:t>
            </a:r>
          </a:p>
          <a:p>
            <a:r>
              <a:rPr lang="en-US" dirty="0">
                <a:latin typeface="Arial"/>
                <a:cs typeface="Arial"/>
              </a:rPr>
              <a:t>Resources &amp; Other Announcements</a:t>
            </a:r>
            <a:endParaRPr lang="en-US" dirty="0"/>
          </a:p>
        </p:txBody>
      </p:sp>
      <p:pic>
        <p:nvPicPr>
          <p:cNvPr id="2" name="Content Placeholder 1" descr="The National School Lunch Week logo Taste the World: your School Lunch Passport. Image of carrot airplane flying around the world. ">
            <a:extLst>
              <a:ext uri="{FF2B5EF4-FFF2-40B4-BE49-F238E27FC236}">
                <a16:creationId xmlns:a16="http://schemas.microsoft.com/office/drawing/2014/main" id="{B6D7D12F-740A-85B2-4383-8C4EA3B93C8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54" y="1676400"/>
            <a:ext cx="4693646" cy="46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5BFB-7C74-9CBC-D6F9-150F29266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4F2D9-F236-81C9-5B9F-DA39C44A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Fresh Fruit and Vegetable Program (FFVP) Grant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7E8CE-7AB2-9ED2-11A9-61B62F67C3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Arial"/>
                <a:cs typeface="Arial"/>
              </a:rPr>
              <a:t>The listserv will be sent once the RFA is available.</a:t>
            </a:r>
          </a:p>
          <a:p>
            <a:r>
              <a:rPr lang="en-US" dirty="0">
                <a:latin typeface="Arial"/>
                <a:cs typeface="Arial"/>
              </a:rPr>
              <a:t>For more information about the FFVP visit the FFVP web page at </a:t>
            </a:r>
            <a:r>
              <a:rPr lang="en-US" dirty="0">
                <a:hlinkClick r:id="rId3" tooltip="California Department of Education Fresh Fruit and Vegetable Program"/>
              </a:rPr>
              <a:t>https://www.cde.ca.gov/ls/nu/sn/caffvp.asp</a:t>
            </a:r>
            <a:r>
              <a:rPr lang="en-US" dirty="0"/>
              <a:t>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031E77-E7CF-4DC9-9795-6713FBE85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00" y="2384563"/>
            <a:ext cx="4658145" cy="3062080"/>
          </a:xfrm>
        </p:spPr>
      </p:pic>
    </p:spTree>
    <p:extLst>
      <p:ext uri="{BB962C8B-B14F-4D97-AF65-F5344CB8AC3E}">
        <p14:creationId xmlns:p14="http://schemas.microsoft.com/office/powerpoint/2010/main" val="1337001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53211-BBA1-0AB3-73C5-E1784172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0D3-482D-4339-2D9F-772610FB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025"/>
            <a:ext cx="10515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School Breakfast Program and Summer Meals Program Start-up and Expansion Grants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0C5B9-E5C5-E853-43F9-43203658C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528"/>
            <a:ext cx="10515600" cy="4319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SY 2026–27 RFA will be available online in January 2026</a:t>
            </a:r>
            <a:endParaRPr lang="en-US" sz="2800" dirty="0">
              <a:solidFill>
                <a:srgbClr val="162320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Funding Amount: $1.017 million available with awards up to $15,000 per school site </a:t>
            </a:r>
          </a:p>
          <a:p>
            <a:r>
              <a:rPr lang="en-US" sz="2800" dirty="0">
                <a:latin typeface="Arial"/>
                <a:cs typeface="Arial"/>
              </a:rPr>
              <a:t>Eligible Agencies: Public school districts, county offices of education and directly funded charter schools can apply</a:t>
            </a:r>
            <a:endParaRPr lang="en-US" sz="2800" dirty="0">
              <a:solidFill>
                <a:srgbClr val="162320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Note: School sites may be awarded no more than once every three years</a:t>
            </a:r>
          </a:p>
        </p:txBody>
      </p:sp>
    </p:spTree>
    <p:extLst>
      <p:ext uri="{BB962C8B-B14F-4D97-AF65-F5344CB8AC3E}">
        <p14:creationId xmlns:p14="http://schemas.microsoft.com/office/powerpoint/2010/main" val="1775820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CF893-1394-60F1-E6B6-666F7C120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74E2-232C-5D14-0A1A-7B623C3E0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School Breakfast Program and Summer Meals Program Start-up and Expansion Grants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11C44-161E-457F-7B10-44675E8FE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080513" cy="40354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The listserv will be sent once the RFA is available.</a:t>
            </a:r>
          </a:p>
          <a:p>
            <a:r>
              <a:rPr lang="en-US" sz="2800" dirty="0"/>
              <a:t>For more information about the Breakfast Grant visit the CDE School Breakfast and Summer Meal Grants web page at </a:t>
            </a:r>
            <a:r>
              <a:rPr lang="en-US" sz="2800" u="sng" dirty="0">
                <a:hlinkClick r:id="rId3" tooltip="California Department of Education School Breakfast and Summer Meal Grants web page"/>
              </a:rPr>
              <a:t>https://www.cde.ca.gov/ls/nu/sn/sbsfgrant.asp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271A83-4578-E4D2-BE2F-5CA043468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40" y="1825625"/>
            <a:ext cx="2502360" cy="3753540"/>
          </a:xfrm>
        </p:spPr>
      </p:pic>
    </p:spTree>
    <p:extLst>
      <p:ext uri="{BB962C8B-B14F-4D97-AF65-F5344CB8AC3E}">
        <p14:creationId xmlns:p14="http://schemas.microsoft.com/office/powerpoint/2010/main" val="383591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C4A8-FDED-37B8-E746-469C6C0F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Commercial Dishwasher Grant Final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2BC95-1E8E-B72B-0B9B-50E5915C9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latin typeface="Arial"/>
                <a:cs typeface="Arial"/>
              </a:rPr>
              <a:t>All funds must be spent or obligated by January 5, 2026.</a:t>
            </a:r>
            <a:endParaRPr lang="en-US" sz="2800" dirty="0">
              <a:solidFill>
                <a:srgbClr val="2D4641"/>
              </a:solidFill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The final report is due on January 5, 2026.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Each SFA will receive a customized link from Snap WebHost at </a:t>
            </a:r>
            <a:r>
              <a:rPr lang="en-US" sz="2800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surveys@cde.ca.gov</a:t>
            </a:r>
            <a:r>
              <a:rPr lang="en-US" sz="2800" dirty="0">
                <a:solidFill>
                  <a:srgbClr val="070808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070808"/>
              </a:solidFill>
            </a:endParaRPr>
          </a:p>
          <a:p>
            <a:r>
              <a:rPr lang="en-US" sz="2800" dirty="0">
                <a:latin typeface="Arial"/>
                <a:cs typeface="Arial"/>
              </a:rPr>
              <a:t>Send questions regarding this topic to the Commercial Dishwasher Grant team at </a:t>
            </a:r>
            <a:r>
              <a:rPr lang="en-US" sz="2800" dirty="0">
                <a:solidFill>
                  <a:srgbClr val="0563C1"/>
                </a:solidFill>
                <a:latin typeface="Arial"/>
                <a:cs typeface="Arial"/>
                <a:hlinkClick r:id="rId4"/>
              </a:rPr>
              <a:t>cdg@cde.ca.gov</a:t>
            </a:r>
            <a:r>
              <a:rPr lang="en-US" sz="2800" dirty="0">
                <a:solidFill>
                  <a:srgbClr val="070808"/>
                </a:solidFill>
                <a:latin typeface="Arial"/>
                <a:cs typeface="Arial"/>
              </a:rPr>
              <a:t>.</a:t>
            </a:r>
            <a:endParaRPr lang="en-US" dirty="0">
              <a:solidFill>
                <a:srgbClr val="07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8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CCAA-8F7C-E504-7A4F-080630C90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85098-9EB9-13EC-DC99-CA5B4EBA1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Reminders</a:t>
            </a:r>
          </a:p>
        </p:txBody>
      </p:sp>
    </p:spTree>
    <p:extLst>
      <p:ext uri="{BB962C8B-B14F-4D97-AF65-F5344CB8AC3E}">
        <p14:creationId xmlns:p14="http://schemas.microsoft.com/office/powerpoint/2010/main" val="386578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B1EE08-18B7-AF15-BA68-A81D11AB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38206"/>
            <a:ext cx="10919821" cy="990598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Arial"/>
              </a:rPr>
              <a:t>Seamless Summer Option / Summer Food Service Program </a:t>
            </a:r>
            <a:r>
              <a:rPr lang="en-US" dirty="0"/>
              <a:t>Meal Service During School Breaks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C7EFC-8473-4735-77B5-3BF956D74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221" y="1910326"/>
            <a:ext cx="10512424" cy="119084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685800">
              <a:lnSpc>
                <a:spcPct val="110000"/>
              </a:lnSpc>
              <a:buFont typeface="Arial"/>
              <a:buChar char="•"/>
            </a:pPr>
            <a:r>
              <a:rPr lang="en-US" sz="2600" dirty="0">
                <a:latin typeface="Arial"/>
                <a:cs typeface="Arial"/>
              </a:rPr>
              <a:t>Sites must meet area eligibility requirements</a:t>
            </a:r>
          </a:p>
          <a:p>
            <a:pPr marL="685800">
              <a:lnSpc>
                <a:spcPct val="110000"/>
              </a:lnSpc>
              <a:buFont typeface="Arial"/>
              <a:buChar char="•"/>
            </a:pPr>
            <a:r>
              <a:rPr lang="en-US" sz="2600" dirty="0">
                <a:latin typeface="Arial"/>
                <a:cs typeface="Arial"/>
              </a:rPr>
              <a:t>School break period must meet the required number of days</a:t>
            </a: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ontent Placeholder 6" descr="The table shows the minimum school break periods required for Seamless Summer Option and Summer Food Service Program of more than 10 days and 15 or more days respectively.">
            <a:extLst>
              <a:ext uri="{FF2B5EF4-FFF2-40B4-BE49-F238E27FC236}">
                <a16:creationId xmlns:a16="http://schemas.microsoft.com/office/drawing/2014/main" id="{84D4B213-DD62-83BA-07AD-193BCB658A9C}"/>
              </a:ext>
            </a:extLst>
          </p:cNvPr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2506576116"/>
              </p:ext>
            </p:extLst>
          </p:nvPr>
        </p:nvGraphicFramePr>
        <p:xfrm>
          <a:off x="999460" y="3028862"/>
          <a:ext cx="10352752" cy="24046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76376">
                  <a:extLst>
                    <a:ext uri="{9D8B030D-6E8A-4147-A177-3AD203B41FA5}">
                      <a16:colId xmlns:a16="http://schemas.microsoft.com/office/drawing/2014/main" val="4212733808"/>
                    </a:ext>
                  </a:extLst>
                </a:gridCol>
                <a:gridCol w="5176376">
                  <a:extLst>
                    <a:ext uri="{9D8B030D-6E8A-4147-A177-3AD203B41FA5}">
                      <a16:colId xmlns:a16="http://schemas.microsoft.com/office/drawing/2014/main" val="3719977358"/>
                    </a:ext>
                  </a:extLst>
                </a:gridCol>
              </a:tblGrid>
              <a:tr h="79082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Child Nutrition Program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Minimum School Break Period*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108947"/>
                  </a:ext>
                </a:extLst>
              </a:tr>
              <a:tr h="7908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Seamless Summer Option (SSO)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70808"/>
                          </a:solidFill>
                        </a:rPr>
                        <a:t>More than 10 </a:t>
                      </a:r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school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279646"/>
                  </a:ext>
                </a:extLst>
              </a:tr>
              <a:tr h="790826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Summer Food Service Program (SFSP)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70808"/>
                          </a:solidFill>
                        </a:rPr>
                        <a:t>15 or more </a:t>
                      </a:r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school days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1811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C3A52D-6606-0E29-AE28-6AA4E8061BB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99460" y="5524494"/>
            <a:ext cx="10352753" cy="990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cs typeface="Arial"/>
              </a:rPr>
              <a:t>*</a:t>
            </a:r>
            <a:r>
              <a:rPr lang="en-US" sz="2400" dirty="0">
                <a:cs typeface="Arial"/>
              </a:rPr>
              <a:t>Holidays and weekends </a:t>
            </a:r>
            <a:r>
              <a:rPr lang="en-US" sz="2400" b="1" dirty="0">
                <a:cs typeface="Arial"/>
              </a:rPr>
              <a:t>are not</a:t>
            </a:r>
            <a:r>
              <a:rPr lang="en-US" sz="2400" dirty="0">
                <a:cs typeface="Arial"/>
              </a:rPr>
              <a:t> counted towards the school break period.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3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9D24E-961D-E9CB-4318-3D7A63B72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58D93F-0FEA-BBFC-2FB4-FB3103D2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School Nutrition Program Verification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DFF66-8CEA-FDBF-26D3-73A47858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9" y="1897512"/>
            <a:ext cx="10515600" cy="4035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457200"/>
            <a:r>
              <a:rPr lang="en-US" sz="2800" dirty="0">
                <a:latin typeface="Arial"/>
                <a:cs typeface="Arial"/>
              </a:rPr>
              <a:t>SFAs with standard counting and claiming sites, and Provision 2 (P2) sites during base year, must have started the verification process of NSLP meal applications.</a:t>
            </a:r>
            <a:endParaRPr lang="en-US" dirty="0"/>
          </a:p>
          <a:p>
            <a:pPr marL="685800" indent="-457200"/>
            <a:r>
              <a:rPr lang="en-US" sz="2800" dirty="0">
                <a:latin typeface="Arial"/>
                <a:cs typeface="Arial"/>
              </a:rPr>
              <a:t>Verification sample based on the number of approved NSLP meal applications on file as of October 1, and verification must be completed by Monday, November 17, 2025. </a:t>
            </a:r>
          </a:p>
          <a:p>
            <a:pPr marL="0" indent="0" algn="ctr">
              <a:buNone/>
            </a:pPr>
            <a:r>
              <a:rPr lang="en-US" sz="2800" b="1" dirty="0">
                <a:latin typeface="Arial"/>
                <a:cs typeface="Arial"/>
              </a:rPr>
              <a:t>These requirements only apply to NSLP meal applications, SFAs must not include Universal Benefits Application (UBA)/SUN Bucks applications in sample.</a:t>
            </a:r>
            <a:endParaRPr lang="en-US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804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DD89-63D6-C27F-1379-21E8397C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SNP Verification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B7DC-C77A-51AE-E454-388F9568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03542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All SFAs must complete the mandatory verification report in the Child Nutrition Information and Payment System (CNIPS), regardless of whether your SFA was required to verify NSLP meal applications.</a:t>
            </a:r>
            <a:endParaRPr lang="en-US" sz="2400" dirty="0"/>
          </a:p>
          <a:p>
            <a:pPr lvl="1"/>
            <a:r>
              <a:rPr lang="en-US" sz="2400" b="1" dirty="0">
                <a:latin typeface="Arial"/>
                <a:cs typeface="Arial"/>
              </a:rPr>
              <a:t>Residential child care institutions (RCCI) and SFAs operating district-wide Community Eligibility Provision (CEP) or P2 in non-base years must still complete the verification report.</a:t>
            </a:r>
          </a:p>
          <a:p>
            <a:r>
              <a:rPr lang="en-US" sz="2400" dirty="0">
                <a:latin typeface="Arial"/>
                <a:cs typeface="Arial"/>
              </a:rPr>
              <a:t>CNIPS verification report will be available Monday, November 17, 2025. 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CNIPS verification report must be completed by Thursday, January 15, 2026.</a:t>
            </a:r>
          </a:p>
        </p:txBody>
      </p:sp>
    </p:spTree>
    <p:extLst>
      <p:ext uri="{BB962C8B-B14F-4D97-AF65-F5344CB8AC3E}">
        <p14:creationId xmlns:p14="http://schemas.microsoft.com/office/powerpoint/2010/main" val="3233907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7F7B-C161-DE89-EE05-1D9A9E12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SNP Verification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CD03-C579-DFD2-0CFE-BADFF80B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985"/>
            <a:ext cx="11051671" cy="479741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CDE SNP Verification Materials web page includes the following resources: </a:t>
            </a:r>
            <a:endParaRPr lang="en-US" sz="2400" dirty="0"/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+mn-lt"/>
                <a:cs typeface="Arial"/>
              </a:rPr>
              <a:t>Updated trainings (verification process and reporting)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+mn-lt"/>
                <a:cs typeface="Arial"/>
              </a:rPr>
              <a:t>Template letters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+mn-lt"/>
                <a:cs typeface="Arial"/>
              </a:rPr>
              <a:t>Verification guidance materials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+mn-lt"/>
                <a:cs typeface="Arial"/>
              </a:rPr>
              <a:t>Access the CDE SNP Verification Materials web page at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+mn-lt"/>
                <a:cs typeface="Arial"/>
              </a:rPr>
              <a:t> </a:t>
            </a:r>
            <a:r>
              <a:rPr lang="en-US" sz="2400" dirty="0">
                <a:solidFill>
                  <a:srgbClr val="0563C1"/>
                </a:solidFill>
                <a:latin typeface="+mn-lt"/>
                <a:cs typeface="Arial"/>
                <a:hlinkClick r:id="rId3" tooltip="California Department of Education SNP Verification Materials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https://www.cde.ca.gov/ls/nu/sn/verification.asp</a:t>
            </a:r>
            <a:endParaRPr lang="en-US" sz="2400" dirty="0">
              <a:solidFill>
                <a:srgbClr val="0563C1"/>
              </a:solidFill>
              <a:latin typeface="+mn-lt"/>
              <a:cs typeface="Arial"/>
            </a:endParaRPr>
          </a:p>
          <a:p>
            <a:pPr>
              <a:lnSpc>
                <a:spcPct val="110000"/>
              </a:lnSpc>
              <a:buFont typeface="Arial" panose="02070309020205020404" pitchFamily="49" charset="0"/>
              <a:buChar char="•"/>
            </a:pPr>
            <a:r>
              <a:rPr lang="en-US" sz="2400" dirty="0">
                <a:latin typeface="Arial"/>
                <a:cs typeface="Arial"/>
              </a:rPr>
              <a:t>USDA Verification Toolkit is available at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4" tooltip="USDA Verification Toolk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https://www.fns.usda.gov/cn/verification-toolkit</a:t>
            </a:r>
            <a:endParaRPr lang="en-US" sz="2400" dirty="0">
              <a:solidFill>
                <a:srgbClr val="0563C1"/>
              </a:solidFill>
              <a:cs typeface="Arial"/>
            </a:endParaRPr>
          </a:p>
          <a:p>
            <a:pPr>
              <a:buFont typeface="Arial" panose="02070309020205020404" pitchFamily="49" charset="0"/>
              <a:buChar char="•"/>
            </a:pPr>
            <a:endParaRPr lang="en-US" sz="2400" dirty="0">
              <a:cs typeface="Arial"/>
            </a:endParaRPr>
          </a:p>
          <a:p>
            <a:pPr>
              <a:buFont typeface="Arial" panose="02070309020205020404" pitchFamily="49" charset="0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324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9A19-357E-4747-AAC5-BDCF6E89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4" y="96419"/>
            <a:ext cx="11370101" cy="161636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SY 2026–27 Change Participation Method for Ordering and Receiving USDA Foods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3845B-C56D-445C-A2EC-56AA9DEFA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3" y="1931858"/>
            <a:ext cx="11028907" cy="4272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/>
                <a:ea typeface="+mn-lt"/>
                <a:cs typeface="+mn-lt"/>
              </a:rPr>
              <a:t>Listserv with more details was sent on September 29, 2025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Arial"/>
                <a:ea typeface="+mn-lt"/>
                <a:cs typeface="+mn-lt"/>
              </a:rPr>
              <a:t>Deadline: December 15, 2025</a:t>
            </a:r>
            <a:endParaRPr lang="en-US" sz="2400" b="1" dirty="0">
              <a:latin typeface="Arial"/>
              <a:cs typeface="Arial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If changing your participation method, email 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FoodDistribution@cde.ca.gov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and include: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400" dirty="0"/>
              <a:t>Agency name and vendor number</a:t>
            </a:r>
            <a:endParaRPr lang="en-US" sz="2400" dirty="0">
              <a:cs typeface="Arial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400" dirty="0"/>
              <a:t>Contact name and phone number</a:t>
            </a:r>
            <a:endParaRPr lang="en-US" sz="2400" dirty="0">
              <a:cs typeface="Arial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400" dirty="0"/>
              <a:t>Selected</a:t>
            </a:r>
            <a:r>
              <a:rPr lang="en-US" sz="2400" dirty="0">
                <a:cs typeface="Arial"/>
              </a:rPr>
              <a:t> participation method for SY 2026–27</a:t>
            </a:r>
          </a:p>
        </p:txBody>
      </p:sp>
    </p:spTree>
    <p:extLst>
      <p:ext uri="{BB962C8B-B14F-4D97-AF65-F5344CB8AC3E}">
        <p14:creationId xmlns:p14="http://schemas.microsoft.com/office/powerpoint/2010/main" val="375575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4C3B25-4157-9765-8EAB-0C376ADD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Spotlight</a:t>
            </a:r>
          </a:p>
        </p:txBody>
      </p:sp>
    </p:spTree>
    <p:extLst>
      <p:ext uri="{BB962C8B-B14F-4D97-AF65-F5344CB8AC3E}">
        <p14:creationId xmlns:p14="http://schemas.microsoft.com/office/powerpoint/2010/main" val="358552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311A-1F49-5E20-326E-DE569DE1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Food Distribution Program Reminders (1)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37B8C-0AB4-1EAF-C542-598B296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9475"/>
            <a:ext cx="10515600" cy="36988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/>
              <a:t>Annual Processor Inventory Reconciliation (Sweeps)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Unused SY 2024–25 carryover pounds swept after October 31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Communicate extenuating circumstances for low usage to your Food Distribution Program (FDP) Order Coordinator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Assess processor balances in January prior to placing orders for SY 2026–27 processor diversions  </a:t>
            </a:r>
          </a:p>
        </p:txBody>
      </p:sp>
    </p:spTree>
    <p:extLst>
      <p:ext uri="{BB962C8B-B14F-4D97-AF65-F5344CB8AC3E}">
        <p14:creationId xmlns:p14="http://schemas.microsoft.com/office/powerpoint/2010/main" val="1431072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311A-1F49-5E20-326E-DE569DE1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Distribution Program Reminders (2)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F37B8C-0AB4-1EAF-C542-598B2969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10782300" cy="42083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300" dirty="0">
                <a:latin typeface="Arial"/>
                <a:cs typeface="Arial"/>
              </a:rPr>
              <a:t>USDA Annual Meal Count Reconciliation and Entitlement Update</a:t>
            </a:r>
            <a:endParaRPr lang="en-US" sz="3300" dirty="0"/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Reconciliation of SY 2024–25 lunch counts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Work with your FDP Order Coordinator to manage entitlement changes</a:t>
            </a:r>
          </a:p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Arial" panose="02070309020205020404" pitchFamily="49" charset="0"/>
              <a:buChar char="•"/>
            </a:pPr>
            <a:r>
              <a:rPr lang="en-US" sz="3300" dirty="0">
                <a:latin typeface="Arial"/>
                <a:cs typeface="Arial"/>
              </a:rPr>
              <a:t>Preference Surveys for State Distribution Centers</a:t>
            </a:r>
            <a:endParaRPr lang="en-US" sz="3300" dirty="0">
              <a:cs typeface="Arial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 Released on October 24, 2025, and due on December 15, 2025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cs typeface="Arial"/>
              </a:rPr>
              <a:t>Tool used to determine most popular products to bring into the State Distribution Centers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138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5C3C6-30A0-8A59-F242-165B03D6F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EC27-8368-B205-A275-C9C204AC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Operational Reminders (1)</a:t>
            </a:r>
          </a:p>
        </p:txBody>
      </p:sp>
      <p:graphicFrame>
        <p:nvGraphicFramePr>
          <p:cNvPr id="7" name="Content Placeholder 6" descr="Important Operational Reminders: October 31:  Use SY 2024–25 USDA Foods Processors carryover pounds​; November 17: Complete NSLP verification by December 30: Upload SUN Bucks data.">
            <a:extLst>
              <a:ext uri="{FF2B5EF4-FFF2-40B4-BE49-F238E27FC236}">
                <a16:creationId xmlns:a16="http://schemas.microsoft.com/office/drawing/2014/main" id="{053D0559-D1CF-6ADD-76E4-C29DDB1996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1748632"/>
              </p:ext>
            </p:extLst>
          </p:nvPr>
        </p:nvGraphicFramePr>
        <p:xfrm>
          <a:off x="838200" y="1828800"/>
          <a:ext cx="10515596" cy="406773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30765106"/>
                    </a:ext>
                  </a:extLst>
                </a:gridCol>
                <a:gridCol w="5714996">
                  <a:extLst>
                    <a:ext uri="{9D8B030D-6E8A-4147-A177-3AD203B41FA5}">
                      <a16:colId xmlns:a16="http://schemas.microsoft.com/office/drawing/2014/main" val="2911661132"/>
                    </a:ext>
                  </a:extLst>
                </a:gridCol>
              </a:tblGrid>
              <a:tr h="7973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Action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Date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51328"/>
                  </a:ext>
                </a:extLst>
              </a:tr>
              <a:tr h="8571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Use all SY 2024–25 carryover pounds at USDA Foods Processors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Friday, October 31,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414387"/>
                  </a:ext>
                </a:extLst>
              </a:tr>
              <a:tr h="1224557"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24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Complete verification of NSLP meal applications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rtl="0" eaLnBrk="1" latinLnBrk="0" hangingPunct="1">
                        <a:buNone/>
                      </a:pPr>
                      <a:r>
                        <a:rPr lang="en-US" sz="2400" kern="1200" dirty="0">
                          <a:solidFill>
                            <a:srgbClr val="070808"/>
                          </a:solidFill>
                          <a:latin typeface="+mn-lt"/>
                          <a:ea typeface="+mn-ea"/>
                          <a:cs typeface="+mn-cs"/>
                        </a:rPr>
                        <a:t>Monday, November 17</a:t>
                      </a:r>
                      <a:r>
                        <a:rPr lang="en-US" sz="24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909474"/>
                  </a:ext>
                </a:extLst>
              </a:tr>
              <a:tr h="857127"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4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Upload SUN Bucks data to Education Data Collection System 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>
                        <a:buNone/>
                      </a:pPr>
                      <a:r>
                        <a:rPr lang="en-US" sz="240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Before Tuesday, December 30, 2025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62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9525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4594E-F9B0-DCEF-3F85-6DBAAE5BE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EE84-B1DF-D2D2-DC4D-E092BA47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Important Operational Reminders (2)</a:t>
            </a:r>
          </a:p>
        </p:txBody>
      </p:sp>
      <p:graphicFrame>
        <p:nvGraphicFramePr>
          <p:cNvPr id="7" name="Content Placeholder 6" descr="Important Operational Reminders: Submit your Commercial Dishwasher Grant Final Report by Monday, January 5, 2026.">
            <a:extLst>
              <a:ext uri="{FF2B5EF4-FFF2-40B4-BE49-F238E27FC236}">
                <a16:creationId xmlns:a16="http://schemas.microsoft.com/office/drawing/2014/main" id="{090809EE-364A-10F1-677F-17C4AC8EC3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32897"/>
              </p:ext>
            </p:extLst>
          </p:nvPr>
        </p:nvGraphicFramePr>
        <p:xfrm>
          <a:off x="838200" y="1828800"/>
          <a:ext cx="10515596" cy="165445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264484">
                  <a:extLst>
                    <a:ext uri="{9D8B030D-6E8A-4147-A177-3AD203B41FA5}">
                      <a16:colId xmlns:a16="http://schemas.microsoft.com/office/drawing/2014/main" val="230765106"/>
                    </a:ext>
                  </a:extLst>
                </a:gridCol>
                <a:gridCol w="5251112">
                  <a:extLst>
                    <a:ext uri="{9D8B030D-6E8A-4147-A177-3AD203B41FA5}">
                      <a16:colId xmlns:a16="http://schemas.microsoft.com/office/drawing/2014/main" val="2911661132"/>
                    </a:ext>
                  </a:extLst>
                </a:gridCol>
              </a:tblGrid>
              <a:tr h="79732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Action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/>
                        <a:t>Date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51328"/>
                  </a:ext>
                </a:extLst>
              </a:tr>
              <a:tr h="85712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rgbClr val="070808"/>
                          </a:solidFill>
                        </a:rPr>
                        <a:t>Submit the Commercial Dishwasher Grant Final Report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Monday, January 5, 2026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986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89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33F5A-BBB2-2E69-FFC5-68D05D2AC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C2FE-C721-6F94-6A64-CF5B299D5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Other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411628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91209-BCD7-B92D-311C-FD9B5F5C7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7EFE2-502B-37E0-4EFE-E3F860D4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NSD Trainings are Moving to the Learning Management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32991-62BB-CFA4-9347-B4042767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521"/>
            <a:ext cx="10515600" cy="45346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latin typeface="Arial"/>
                <a:cs typeface="Arial"/>
              </a:rPr>
              <a:t>Reminder: NSD is shifting state-developed trainings from the course catalog to the Learning Management System (LMS)</a:t>
            </a:r>
            <a:endParaRPr lang="en-US" sz="2800" dirty="0"/>
          </a:p>
          <a:p>
            <a:r>
              <a:rPr lang="en-US" sz="2800" dirty="0">
                <a:latin typeface="Arial"/>
                <a:cs typeface="Arial"/>
              </a:rPr>
              <a:t>To create a new LMS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LMS Account 001 – LMS Account Setup Job Aid</a:t>
            </a:r>
            <a:endParaRPr lang="en-US" dirty="0">
              <a:cs typeface="Arial"/>
            </a:endParaRPr>
          </a:p>
          <a:p>
            <a:pPr marL="282575" lvl="1" indent="-2825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Questions? Contact us at </a:t>
            </a:r>
            <a:r>
              <a:rPr lang="en-US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NSDLearning@cde.ca.gov </a:t>
            </a:r>
            <a:endParaRPr lang="en-US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37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A702-4B92-4F49-F2E4-F7DFBF92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726615" cy="102576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LMS Account Setup &amp; Site Overview Webinars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C8DD9-3436-5E98-766E-B99F9C098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521"/>
            <a:ext cx="10515600" cy="41988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solidFill>
                  <a:srgbClr val="162320"/>
                </a:solidFill>
                <a:latin typeface="Arial"/>
                <a:cs typeface="Arial"/>
              </a:rPr>
              <a:t>Another round of Account Setup &amp; Guided Tour Webinars coming up!</a:t>
            </a:r>
            <a:endParaRPr lang="en-US" sz="2400" dirty="0"/>
          </a:p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Register for one of our step-by-step webinars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Wednesday, November 12, 2025 at 1:30 p.m.</a:t>
            </a:r>
          </a:p>
          <a:p>
            <a:pPr lvl="1">
              <a:buFont typeface="Arial" panose="02070309020205020404" pitchFamily="49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Tuesday, November 18, 2025 at 1:30 p.m.</a:t>
            </a:r>
          </a:p>
          <a:p>
            <a:pPr>
              <a:buFont typeface="Arial" panose="02070309020205020404" pitchFamily="49" charset="0"/>
              <a:buChar char="•"/>
            </a:pP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Prior to the webinar, download the </a:t>
            </a:r>
            <a:r>
              <a:rPr lang="en-US" sz="2400" dirty="0">
                <a:solidFill>
                  <a:srgbClr val="162320"/>
                </a:solidFill>
                <a:latin typeface="Arial"/>
                <a:cs typeface="Arial"/>
              </a:rPr>
              <a:t>LMS Account 001 - LMS Account Setup Job Aid accessed in the CNIPS</a:t>
            </a:r>
          </a:p>
          <a:p>
            <a:pPr marL="0" indent="228600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/>
                <a:cs typeface="Arial"/>
              </a:rPr>
              <a:t>Questions?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Contact us at 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NSDLearning@cde.ca.gov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37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1ADA-1768-082D-96B6-A86E18DE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Breakfast in the Classroom Learning Tool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C6A1-9A36-EECD-7F26-88D4097FD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4930" cy="46149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No Kid Hungry California team has designed a tool to help you learn about Breakfast in the Classroom (BIC) programs</a:t>
            </a:r>
            <a:endParaRPr lang="en-US" sz="2400" dirty="0"/>
          </a:p>
          <a:p>
            <a:pPr>
              <a:buFont typeface="Arial" panose="02070309020205020404" pitchFamily="49" charset="0"/>
              <a:buChar char="•"/>
            </a:pPr>
            <a:r>
              <a:rPr lang="en-US" sz="2400" dirty="0">
                <a:latin typeface="Arial"/>
                <a:cs typeface="Arial"/>
              </a:rPr>
              <a:t>Provides Tracks with short videos, Resources, and Testimonials for BIC: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Food Service Directors and their staff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Simple way to train new staff</a:t>
            </a:r>
            <a:endParaRPr lang="en-US" sz="2400" dirty="0">
              <a:cs typeface="Arial"/>
            </a:endParaRPr>
          </a:p>
          <a:p>
            <a:pPr lvl="1"/>
            <a:r>
              <a:rPr lang="en-US" sz="2400" dirty="0">
                <a:cs typeface="Arial"/>
              </a:rPr>
              <a:t>Best practices </a:t>
            </a:r>
          </a:p>
          <a:p>
            <a:r>
              <a:rPr lang="en-US" sz="2400" dirty="0">
                <a:cs typeface="Arial"/>
              </a:rPr>
              <a:t>Access the BIC Tool! available on the No Kid Hungry web page at </a:t>
            </a:r>
            <a:r>
              <a:rPr lang="en-US" sz="2400" dirty="0">
                <a:hlinkClick r:id="rId3" tooltip="No Kid Hungry Breakfast in the Classroom Learning Tool"/>
              </a:rPr>
              <a:t>https://ca-breakfast.nokidhungry.org/</a:t>
            </a:r>
            <a:endParaRPr lang="en-US" sz="2400" dirty="0">
              <a:cs typeface="Arial"/>
            </a:endParaRPr>
          </a:p>
          <a:p>
            <a:pPr marL="457200" lvl="1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35004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016202-7BBF-FB34-C953-4E9A7DD6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Procurement Training Reminder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CD305-D2E0-58E8-AC98-A52EFC65D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Arial"/>
                <a:cs typeface="Arial"/>
              </a:rPr>
              <a:t>Required annual procurement training: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Program directors, management, and staff who work on NSLP procurement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Effective date August 23, 2024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Training counts towards professional standards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Procurement training available in the CDE Course Catalog and LMS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1999610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870E-EABA-AA39-C3C1-539B5ACF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70" y="441387"/>
            <a:ext cx="10659373" cy="1263767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/>
              </a:rPr>
              <a:t>Resources: California Agriculture in the Classroom 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99340-7ECB-9E71-8258-74B7B66CD514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39788" y="1841578"/>
            <a:ext cx="4968617" cy="361451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latin typeface="Arial"/>
                <a:cs typeface="Arial"/>
              </a:rPr>
              <a:t>Featured Fruits and Vegetables: </a:t>
            </a:r>
            <a:endParaRPr lang="en-US" sz="2600" b="1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Tomatoes</a:t>
            </a:r>
            <a:endParaRPr lang="en-US" sz="26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Grapes</a:t>
            </a:r>
            <a:endParaRPr lang="en-US" sz="26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Apples </a:t>
            </a:r>
            <a:endParaRPr lang="en-US" sz="26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Citrus </a:t>
            </a:r>
            <a:endParaRPr lang="en-US" sz="26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Carrots</a:t>
            </a:r>
          </a:p>
          <a:p>
            <a:pPr marL="342900" indent="-342900"/>
            <a:r>
              <a:rPr lang="en-US" sz="2600" dirty="0">
                <a:solidFill>
                  <a:srgbClr val="162320"/>
                </a:solidFill>
                <a:latin typeface="Arial"/>
                <a:cs typeface="Arial"/>
              </a:rPr>
              <a:t>Herbs</a:t>
            </a:r>
            <a:endParaRPr lang="en-US" sz="26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342900" indent="-342900"/>
            <a:endParaRPr lang="en-US" sz="2400" dirty="0">
              <a:solidFill>
                <a:srgbClr val="162320"/>
              </a:solidFill>
              <a:latin typeface="Arial"/>
              <a:cs typeface="Arial"/>
            </a:endParaRPr>
          </a:p>
          <a:p>
            <a:pPr marL="342900" indent="-342900"/>
            <a:endParaRPr lang="en-US" sz="2400" dirty="0">
              <a:solidFill>
                <a:srgbClr val="162320"/>
              </a:solidFill>
            </a:endParaRPr>
          </a:p>
          <a:p>
            <a:pPr marL="342900" indent="-342900"/>
            <a:endParaRPr lang="en-US" sz="2400" dirty="0">
              <a:solidFill>
                <a:srgbClr val="2D4641"/>
              </a:solidFill>
            </a:endParaRPr>
          </a:p>
          <a:p>
            <a:endParaRPr lang="en-US" dirty="0">
              <a:solidFill>
                <a:srgbClr val="2D4641"/>
              </a:solidFill>
            </a:endParaRPr>
          </a:p>
          <a:p>
            <a:pPr marL="342900" indent="-342900"/>
            <a:endParaRPr lang="en-US" sz="2400" dirty="0">
              <a:solidFill>
                <a:srgbClr val="162320"/>
              </a:solidFill>
            </a:endParaRPr>
          </a:p>
          <a:p>
            <a:pPr marL="342900" indent="-342900"/>
            <a:endParaRPr lang="en-US" sz="2400" dirty="0">
              <a:solidFill>
                <a:srgbClr val="2D4641"/>
              </a:solidFill>
            </a:endParaRPr>
          </a:p>
          <a:p>
            <a:endParaRPr lang="en-US" sz="2400" dirty="0">
              <a:solidFill>
                <a:srgbClr val="2D4641"/>
              </a:solidFill>
            </a:endParaRPr>
          </a:p>
          <a:p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78C31A-548A-41DD-E523-464D8F6EBC7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441492" y="2285758"/>
            <a:ext cx="3112781" cy="338342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latin typeface="Arial"/>
                <a:cs typeface="Arial"/>
              </a:rPr>
              <a:t>Leafy Greens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Asparagus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Berries</a:t>
            </a:r>
            <a:endParaRPr lang="en-US" sz="2400" dirty="0"/>
          </a:p>
          <a:p>
            <a:r>
              <a:rPr lang="en-US" sz="2400" dirty="0">
                <a:latin typeface="Arial"/>
                <a:cs typeface="Arial"/>
              </a:rPr>
              <a:t>Avocado </a:t>
            </a:r>
          </a:p>
          <a:p>
            <a:r>
              <a:rPr lang="en-US" sz="2400" dirty="0">
                <a:latin typeface="Arial"/>
                <a:cs typeface="Arial"/>
              </a:rPr>
              <a:t>Melon</a:t>
            </a:r>
          </a:p>
          <a:p>
            <a:r>
              <a:rPr lang="en-US" sz="2400" dirty="0">
                <a:latin typeface="Arial"/>
                <a:cs typeface="Arial"/>
              </a:rPr>
              <a:t>Corn</a:t>
            </a: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AE47F7-4761-84CC-9C51-67F0023BE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884" y="5656043"/>
            <a:ext cx="9356263" cy="7017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Access resources at 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 tooltip="California Agriculture in the Classroom Farm to School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https://learnaboutag.org/farmtoschool/</a:t>
            </a:r>
            <a:endParaRPr lang="en-US" sz="2400" dirty="0">
              <a:solidFill>
                <a:srgbClr val="0563C1"/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0CF0CDD-E69C-671B-35DB-7E0B02416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6"/>
          </p:nvPr>
        </p:nvPicPr>
        <p:blipFill>
          <a:blip r:embed="rId4"/>
          <a:stretch>
            <a:fillRect/>
          </a:stretch>
        </p:blipFill>
        <p:spPr>
          <a:xfrm>
            <a:off x="8134376" y="1841197"/>
            <a:ext cx="2401119" cy="3619363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38764CD-E9C0-1E87-8FBD-A30B6614E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9"/>
          </p:nvPr>
        </p:nvPicPr>
        <p:blipFill>
          <a:blip r:embed="rId5"/>
          <a:stretch>
            <a:fillRect/>
          </a:stretch>
        </p:blipFill>
        <p:spPr>
          <a:xfrm rot="720000">
            <a:off x="9904179" y="2879757"/>
            <a:ext cx="1870752" cy="262361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0D0664-8C61-4533-1D84-3CE2595F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6"/>
          <a:stretch>
            <a:fillRect/>
          </a:stretch>
        </p:blipFill>
        <p:spPr>
          <a:xfrm>
            <a:off x="6740668" y="2724116"/>
            <a:ext cx="2397990" cy="29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4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B1DC8-06BA-C44B-7FA6-D419D6A2F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C32A6D-AAF2-4EAA-02AA-7A81873C4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Spotlight: Farm to School Month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864E4-919C-19B6-F4E7-F19E1EF9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5325" y="1835113"/>
            <a:ext cx="9927415" cy="6455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000" dirty="0">
                <a:latin typeface="Arial"/>
                <a:cs typeface="Arial"/>
              </a:rPr>
              <a:t>Quimby Oak Middle School in Evergreen School District</a:t>
            </a:r>
            <a:endParaRPr lang="en-US" sz="3000" dirty="0">
              <a:solidFill>
                <a:srgbClr val="2D4641"/>
              </a:solidFill>
              <a:latin typeface="Arial"/>
              <a:cs typeface="Arial"/>
            </a:endParaRPr>
          </a:p>
          <a:p>
            <a:endParaRPr lang="en-US" sz="3000" dirty="0">
              <a:solidFill>
                <a:srgbClr val="16232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2B321D-916C-8928-1D0D-DFBE2CC0684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5325" y="2358051"/>
            <a:ext cx="8321927" cy="41090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Students are growing lettuce and snap peas using a hydroponic system </a:t>
            </a:r>
            <a:endParaRPr lang="en-US" sz="2400" dirty="0">
              <a:solidFill>
                <a:srgbClr val="2D4641"/>
              </a:solidFill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Grows approximately 28 pounds of lettuce monthly</a:t>
            </a:r>
            <a:endParaRPr lang="en-US" sz="2400" dirty="0">
              <a:solidFill>
                <a:srgbClr val="2D4641"/>
              </a:solidFill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14 of 16 schools in the district participate in Fork Farms projects </a:t>
            </a:r>
          </a:p>
          <a:p>
            <a:r>
              <a:rPr lang="en-US" sz="2400" dirty="0"/>
              <a:t>Watch the KTVU Fox 2 story, “San Jose students growing their own lunch with hydroponic farms”, at </a:t>
            </a:r>
            <a:r>
              <a:rPr lang="en-US" sz="2400" u="sng" dirty="0">
                <a:hlinkClick r:id="rId3" tooltip="KTVU Fox 2 web page"/>
              </a:rPr>
              <a:t>https://www.ktvu.com/news/san-jose-students-growing-own-lunch-hydroponic-farms</a:t>
            </a:r>
            <a:r>
              <a:rPr lang="en-US" sz="2400" dirty="0"/>
              <a:t>​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EB852B8B-43EA-CFD7-5D61-4E83D131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4"/>
          <a:stretch>
            <a:fillRect/>
          </a:stretch>
        </p:blipFill>
        <p:spPr>
          <a:xfrm rot="5400000">
            <a:off x="8582711" y="3055192"/>
            <a:ext cx="3292532" cy="21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802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9845E-64AA-D21C-13D2-055655422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DCD0C-AC8D-F464-9233-215B382D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4554C"/>
                </a:solidFill>
                <a:latin typeface="Arial"/>
                <a:cs typeface="Arial"/>
              </a:rPr>
              <a:t>California Green Ribbon Schools (CA-GRS)</a:t>
            </a:r>
            <a:br>
              <a:rPr lang="en-US" dirty="0"/>
            </a:br>
            <a:r>
              <a:rPr lang="en-US" dirty="0">
                <a:solidFill>
                  <a:srgbClr val="34554C"/>
                </a:solidFill>
                <a:latin typeface="Arial"/>
                <a:cs typeface="Arial"/>
              </a:rPr>
              <a:t>Recognition Program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D0DFC-4397-ABE1-6D7B-213F3F167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3690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Honors excellence in whole-school sustainability.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Awardees receive CDE recognition and an award plaque.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Applications due Monday, November 17, 2025.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Questions contact George Garcia at </a:t>
            </a:r>
            <a:r>
              <a:rPr lang="en-US" sz="2400" dirty="0">
                <a:solidFill>
                  <a:srgbClr val="0563C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GREENRIBBONSCHOOLS@cde.ca.gov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pic>
        <p:nvPicPr>
          <p:cNvPr id="9" name="Content Placeholder 8" descr="California Green Ribbon Schools logo">
            <a:extLst>
              <a:ext uri="{FF2B5EF4-FFF2-40B4-BE49-F238E27FC236}">
                <a16:creationId xmlns:a16="http://schemas.microsoft.com/office/drawing/2014/main" id="{A462DB7D-842A-75BA-07E0-1E315C52726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848" y="3760506"/>
            <a:ext cx="3183146" cy="17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F2C2-8264-EDCD-1DC5-3B6C1F65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8219"/>
            <a:ext cx="10515600" cy="1424760"/>
          </a:xfrm>
        </p:spPr>
        <p:txBody>
          <a:bodyPr>
            <a:normAutofit/>
          </a:bodyPr>
          <a:lstStyle/>
          <a:p>
            <a:r>
              <a:rPr lang="en-US" sz="4000" dirty="0">
                <a:cs typeface="Arial"/>
              </a:rPr>
              <a:t>Photo Contest: Celebrating California's School Meals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C33D8-E341-5CA2-BA27-4AE2F6CBE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57328"/>
            <a:ext cx="5207353" cy="4009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ea typeface="+mj-lt"/>
                <a:cs typeface="+mj-lt"/>
              </a:rPr>
              <a:t>Goal: Highlight the quality, delicious school meals that are served every day, and the staff that prepare them.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Enter now through                 Monday, November 3, 2025.</a:t>
            </a:r>
            <a:endParaRPr lang="en-US" sz="2400" dirty="0">
              <a:solidFill>
                <a:srgbClr val="2D464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NSD will recognize winners for their efforts!</a:t>
            </a:r>
            <a:endParaRPr lang="en-US" dirty="0"/>
          </a:p>
          <a:p>
            <a:endParaRPr lang="en-US" sz="2400" dirty="0">
              <a:cs typeface="Arial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42DDC17-BB3C-154E-79E1-72E7E1E2020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109867" y="1764555"/>
            <a:ext cx="5012642" cy="48064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There are seven categories:</a:t>
            </a:r>
            <a:endParaRPr lang="en-US" sz="2400" dirty="0">
              <a:solidFill>
                <a:srgbClr val="2D4641"/>
              </a:solidFill>
              <a:latin typeface="Arial"/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Sow, Grow, and Show with Farm to School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Mealtime Memories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Cafeteria Creations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Mealtime Legends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Behind the Counter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Super Selfies</a:t>
            </a:r>
            <a:endParaRPr lang="en-US" sz="2400" dirty="0">
              <a:solidFill>
                <a:srgbClr val="2D4641"/>
              </a:solidFill>
              <a:cs typeface="Arial"/>
            </a:endParaRPr>
          </a:p>
          <a:p>
            <a:pPr lvl="1" indent="-342900">
              <a:buAutoNum type="arabicPeriod"/>
            </a:pPr>
            <a:r>
              <a:rPr lang="en-US" sz="2400" dirty="0">
                <a:cs typeface="Arial"/>
              </a:rPr>
              <a:t>Offer Versus Serve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63F07-12DE-B0C1-6079-ABD8D44D0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89" y="4919585"/>
            <a:ext cx="3610260" cy="1336489"/>
          </a:xfrm>
        </p:spPr>
      </p:pic>
    </p:spTree>
    <p:extLst>
      <p:ext uri="{BB962C8B-B14F-4D97-AF65-F5344CB8AC3E}">
        <p14:creationId xmlns:p14="http://schemas.microsoft.com/office/powerpoint/2010/main" val="1864395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F23655-921D-D5C4-9E2A-4F910088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Tuesday at 2 Town Hall Schedule</a:t>
            </a:r>
            <a:br>
              <a:rPr lang="en-US" dirty="0"/>
            </a:br>
            <a:r>
              <a:rPr lang="en-US" dirty="0"/>
              <a:t>Held on the fourth Tuesday of the month</a:t>
            </a:r>
          </a:p>
        </p:txBody>
      </p:sp>
      <p:graphicFrame>
        <p:nvGraphicFramePr>
          <p:cNvPr id="7" name="Content Placeholder 6" descr="Town Hall calendar by month, format and date. All town halls include state updates with guest speakers on alternate months. The next Town Hall is January 27, 2026.">
            <a:extLst>
              <a:ext uri="{FF2B5EF4-FFF2-40B4-BE49-F238E27FC236}">
                <a16:creationId xmlns:a16="http://schemas.microsoft.com/office/drawing/2014/main" id="{08E78FBF-8DE5-3BBE-1CA0-7059FA279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227269"/>
              </p:ext>
            </p:extLst>
          </p:nvPr>
        </p:nvGraphicFramePr>
        <p:xfrm>
          <a:off x="838203" y="2038278"/>
          <a:ext cx="10515597" cy="38319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81501931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92150571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65575971"/>
                    </a:ext>
                  </a:extLst>
                </a:gridCol>
              </a:tblGrid>
              <a:tr h="1083386"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Month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Format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041862"/>
                  </a:ext>
                </a:extLst>
              </a:tr>
              <a:tr h="1344011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and  December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Town Hall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084794"/>
                  </a:ext>
                </a:extLst>
              </a:tr>
              <a:tr h="1404551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January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State 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January 27, 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2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21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CEB75-6178-2DFE-866B-575740018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Professional Standards Crediting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23868-6B58-F1FC-7486-050416949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Key Area: Administration (3000)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Training Topic: Program Management (3200)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Learning Objective: Manage Staff Work Including Scheduling (3210)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Instructional Hours: 1.5 hours</a:t>
            </a:r>
          </a:p>
        </p:txBody>
      </p:sp>
    </p:spTree>
    <p:extLst>
      <p:ext uri="{BB962C8B-B14F-4D97-AF65-F5344CB8AC3E}">
        <p14:creationId xmlns:p14="http://schemas.microsoft.com/office/powerpoint/2010/main" val="598445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0FAE5-76CA-B596-7FA8-8063CEC998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95500" y="4648200"/>
            <a:ext cx="8001000" cy="838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INSTITUTION IS AN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EQUAL OPPORTUNITY PROVIDER.</a:t>
            </a:r>
          </a:p>
        </p:txBody>
      </p:sp>
    </p:spTree>
    <p:extLst>
      <p:ext uri="{BB962C8B-B14F-4D97-AF65-F5344CB8AC3E}">
        <p14:creationId xmlns:p14="http://schemas.microsoft.com/office/powerpoint/2010/main" val="141188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8AD560-51CD-1C55-81B0-4740EA64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803147" cy="10193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District Spotlight: National School Lunch Week Twin Rivers Unified School District (1)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D8FEB5F-06BA-64D1-4FA0-36005CAE2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4985"/>
            <a:ext cx="7999561" cy="44523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A variety of regionally inspired flavors from across the world were offered daily to celebrate their National School Lunch Week &amp; CA Crunch Day:</a:t>
            </a:r>
            <a:endParaRPr lang="en-US" sz="2800" dirty="0"/>
          </a:p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Monday (Italian): Chicken parmesan &amp; garlic bread</a:t>
            </a:r>
            <a:endParaRPr lang="en-US" sz="2800" dirty="0">
              <a:solidFill>
                <a:srgbClr val="162320"/>
              </a:solidFill>
              <a:latin typeface="Arial"/>
            </a:endParaRPr>
          </a:p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Tuesday (Asian): Chicken ramen bowl</a:t>
            </a:r>
          </a:p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Wednesday (Tex Mex): BBQ chicken pizza</a:t>
            </a:r>
          </a:p>
        </p:txBody>
      </p:sp>
      <p:pic>
        <p:nvPicPr>
          <p:cNvPr id="15" name="Content Placeholder 14" descr="Twin Rivers Unified School District Cafeteria World Tour Fly through Flavors Board the Cafeteria poster celebrating National School Lunch Week. Image of world in frying pan with various tossed vegetables. ">
            <a:extLst>
              <a:ext uri="{FF2B5EF4-FFF2-40B4-BE49-F238E27FC236}">
                <a16:creationId xmlns:a16="http://schemas.microsoft.com/office/drawing/2014/main" id="{43C7628A-6289-6EF1-4FA2-81E9CF6438C7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b="22966"/>
          <a:stretch>
            <a:fillRect/>
          </a:stretch>
        </p:blipFill>
        <p:spPr>
          <a:xfrm>
            <a:off x="8837761" y="2639864"/>
            <a:ext cx="2440426" cy="26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2208F-8662-9C12-5B8F-9F3ABAB8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44A38-BFD6-A763-16BA-9E448A37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District Spotlight: National School Lunch Week Twin Rivers Unified School District (2)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0BF5CFA-E84A-678F-611D-FF1105407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39609" cy="39920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Thursday (Latin): Carnitas bowl with cilantro rice &amp; elote salad.</a:t>
            </a:r>
            <a:endParaRPr lang="en-US" sz="2800" dirty="0">
              <a:solidFill>
                <a:srgbClr val="162320"/>
              </a:solidFill>
              <a:latin typeface="Arial"/>
            </a:endParaRPr>
          </a:p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  <a:cs typeface="Arial"/>
              </a:rPr>
              <a:t>Friday (Mediterranean &amp; Coastal): Hummus with yogurt sauce &amp; choice of pita or pretzels</a:t>
            </a:r>
          </a:p>
          <a:p>
            <a:pPr marL="571500" indent="-342900"/>
            <a:r>
              <a:rPr lang="en-US" sz="2800" dirty="0">
                <a:solidFill>
                  <a:srgbClr val="162320"/>
                </a:solidFill>
                <a:latin typeface="Arial"/>
              </a:rPr>
              <a:t>CA Crunch Day: Students received a crunchy local apple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C57CF9-ABC2-7EB2-F64D-980337E09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269" y="1970501"/>
            <a:ext cx="2468217" cy="3702326"/>
          </a:xfrm>
        </p:spPr>
      </p:pic>
    </p:spTree>
    <p:extLst>
      <p:ext uri="{BB962C8B-B14F-4D97-AF65-F5344CB8AC3E}">
        <p14:creationId xmlns:p14="http://schemas.microsoft.com/office/powerpoint/2010/main" val="320142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A32F05-B7BE-F3B1-3625-7E6FC2A5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Action for Healthy Kids: The School Nutrition Exchange: Western Regional Roundtable at Palo Alto Unified School District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11B3B7-A261-0E8A-BE10-E09F3AC091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973109"/>
            <a:ext cx="6993194" cy="402948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3000" dirty="0">
                <a:latin typeface="Arial"/>
                <a:cs typeface="Arial"/>
              </a:rPr>
              <a:t>Recognition opportunity for school nutrition programs (SNP) to celebrate the CA Healthy Meal Incentive (HMI) program awardees and gather input on initiatives to support delivering nutritious school meals. </a:t>
            </a:r>
          </a:p>
          <a:p>
            <a:r>
              <a:rPr lang="en-US" sz="3000" dirty="0">
                <a:latin typeface="Arial"/>
                <a:cs typeface="Arial"/>
              </a:rPr>
              <a:t>Opportunity to showcase their approaches and achievements through roundtable discussions, networking, and food tasting event. </a:t>
            </a:r>
          </a:p>
          <a:p>
            <a:endParaRPr lang="en-US" dirty="0"/>
          </a:p>
        </p:txBody>
      </p:sp>
      <p:pic>
        <p:nvPicPr>
          <p:cNvPr id="13" name="Content Placeholder 12" descr="School Nutrition staff offering at taste test at a table. ">
            <a:extLst>
              <a:ext uri="{FF2B5EF4-FFF2-40B4-BE49-F238E27FC236}">
                <a16:creationId xmlns:a16="http://schemas.microsoft.com/office/drawing/2014/main" id="{646038FB-A321-4C7F-8840-79F1857D48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5858" y="1973109"/>
            <a:ext cx="3052916" cy="3737279"/>
          </a:xfrm>
        </p:spPr>
      </p:pic>
    </p:spTree>
    <p:extLst>
      <p:ext uri="{BB962C8B-B14F-4D97-AF65-F5344CB8AC3E}">
        <p14:creationId xmlns:p14="http://schemas.microsoft.com/office/powerpoint/2010/main" val="28471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FEAC-4A26-3E28-FC32-F37CD4075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Updates</a:t>
            </a:r>
          </a:p>
        </p:txBody>
      </p:sp>
    </p:spTree>
    <p:extLst>
      <p:ext uri="{BB962C8B-B14F-4D97-AF65-F5344CB8AC3E}">
        <p14:creationId xmlns:p14="http://schemas.microsoft.com/office/powerpoint/2010/main" val="338056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49A01-FD59-A2DE-5DB6-663AC217F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2EF5-CE63-A5E7-1D66-21E1B0FFE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Updates</a:t>
            </a:r>
          </a:p>
        </p:txBody>
      </p:sp>
    </p:spTree>
    <p:extLst>
      <p:ext uri="{BB962C8B-B14F-4D97-AF65-F5344CB8AC3E}">
        <p14:creationId xmlns:p14="http://schemas.microsoft.com/office/powerpoint/2010/main" val="19787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ial NSD PowerPoint Template">
  <a:themeElements>
    <a:clrScheme name="Custom 1">
      <a:dk1>
        <a:srgbClr val="2D4641"/>
      </a:dk1>
      <a:lt1>
        <a:srgbClr val="EFEEE7"/>
      </a:lt1>
      <a:dk2>
        <a:srgbClr val="BF2232"/>
      </a:dk2>
      <a:lt2>
        <a:srgbClr val="EFEEE7"/>
      </a:lt2>
      <a:accent1>
        <a:srgbClr val="2D4641"/>
      </a:accent1>
      <a:accent2>
        <a:srgbClr val="DE7127"/>
      </a:accent2>
      <a:accent3>
        <a:srgbClr val="E83137"/>
      </a:accent3>
      <a:accent4>
        <a:srgbClr val="8DC23F"/>
      </a:accent4>
      <a:accent5>
        <a:srgbClr val="82993B"/>
      </a:accent5>
      <a:accent6>
        <a:srgbClr val="F29521"/>
      </a:accent6>
      <a:hlink>
        <a:srgbClr val="0563C1"/>
      </a:hlink>
      <a:folHlink>
        <a:srgbClr val="96607D"/>
      </a:folHlink>
    </a:clrScheme>
    <a:fontScheme name="NSD Regular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NSD Elements">
  <a:themeElements>
    <a:clrScheme name="NSD Color Palette">
      <a:dk1>
        <a:srgbClr val="2D4641"/>
      </a:dk1>
      <a:lt1>
        <a:srgbClr val="EFEEE7"/>
      </a:lt1>
      <a:dk2>
        <a:srgbClr val="BF2232"/>
      </a:dk2>
      <a:lt2>
        <a:srgbClr val="EFEEE7"/>
      </a:lt2>
      <a:accent1>
        <a:srgbClr val="2D4641"/>
      </a:accent1>
      <a:accent2>
        <a:srgbClr val="DE7127"/>
      </a:accent2>
      <a:accent3>
        <a:srgbClr val="E83137"/>
      </a:accent3>
      <a:accent4>
        <a:srgbClr val="8DC23F"/>
      </a:accent4>
      <a:accent5>
        <a:srgbClr val="82993B"/>
      </a:accent5>
      <a:accent6>
        <a:srgbClr val="F29521"/>
      </a:accent6>
      <a:hlink>
        <a:srgbClr val="0563C1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ial NSD PowerPoint Template">
  <a:themeElements>
    <a:clrScheme name="Custom 1">
      <a:dk1>
        <a:srgbClr val="2D4641"/>
      </a:dk1>
      <a:lt1>
        <a:srgbClr val="EFEEE7"/>
      </a:lt1>
      <a:dk2>
        <a:srgbClr val="BF2232"/>
      </a:dk2>
      <a:lt2>
        <a:srgbClr val="EFEEE7"/>
      </a:lt2>
      <a:accent1>
        <a:srgbClr val="2D4641"/>
      </a:accent1>
      <a:accent2>
        <a:srgbClr val="DE7127"/>
      </a:accent2>
      <a:accent3>
        <a:srgbClr val="E83137"/>
      </a:accent3>
      <a:accent4>
        <a:srgbClr val="8DC23F"/>
      </a:accent4>
      <a:accent5>
        <a:srgbClr val="82993B"/>
      </a:accent5>
      <a:accent6>
        <a:srgbClr val="F29521"/>
      </a:accent6>
      <a:hlink>
        <a:srgbClr val="0563C1"/>
      </a:hlink>
      <a:folHlink>
        <a:srgbClr val="96607D"/>
      </a:folHlink>
    </a:clrScheme>
    <a:fontScheme name="NSD Regular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2335</Words>
  <Application>Microsoft Office PowerPoint</Application>
  <PresentationFormat>Widescreen</PresentationFormat>
  <Paragraphs>276</Paragraphs>
  <Slides>44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Calibri</vt:lpstr>
      <vt:lpstr>Arial Bold</vt:lpstr>
      <vt:lpstr>Arial,Sans-Serif</vt:lpstr>
      <vt:lpstr>Arial</vt:lpstr>
      <vt:lpstr>Aptos</vt:lpstr>
      <vt:lpstr>Courier New</vt:lpstr>
      <vt:lpstr>Symbol</vt:lpstr>
      <vt:lpstr>Official NSD PowerPoint Template</vt:lpstr>
      <vt:lpstr>NSD Elements</vt:lpstr>
      <vt:lpstr>1_Official NSD PowerPoint Template</vt:lpstr>
      <vt:lpstr>Tuesday at 2 School Nutrition Town Hall</vt:lpstr>
      <vt:lpstr>Town Hall at a Glance</vt:lpstr>
      <vt:lpstr>District Spotlight</vt:lpstr>
      <vt:lpstr>District Spotlight: Farm to School Month</vt:lpstr>
      <vt:lpstr>District Spotlight: National School Lunch Week Twin Rivers Unified School District (1)</vt:lpstr>
      <vt:lpstr>District Spotlight: National School Lunch Week Twin Rivers Unified School District (2)</vt:lpstr>
      <vt:lpstr>Action for Healthy Kids: The School Nutrition Exchange: Western Regional Roundtable at Palo Alto Unified School District</vt:lpstr>
      <vt:lpstr>Federal Updates</vt:lpstr>
      <vt:lpstr>State Updates</vt:lpstr>
      <vt:lpstr>Update: Ultra Processed Foods (UPF)s in California</vt:lpstr>
      <vt:lpstr>Senate Bill 411: Stop Child Hunger Act of 2025​</vt:lpstr>
      <vt:lpstr>New Buy American Web Page and Frequently Asked Questions (FAQs)</vt:lpstr>
      <vt:lpstr>Grant Funding and Announcements</vt:lpstr>
      <vt:lpstr>Reminder: 2026 Farm to School Grant Program Request for Applications</vt:lpstr>
      <vt:lpstr>Kitchen Infrastructure and Training: Funding Spotlight: Winton School District's Standalone Freezer Project</vt:lpstr>
      <vt:lpstr>2025 Kitchen Infrastructure and Training (KIT) and Retention &amp; Recruitment (R&amp;R) Grants (1)</vt:lpstr>
      <vt:lpstr>2025 KIT and R&amp;R Grants (2)</vt:lpstr>
      <vt:lpstr>2025 KIT &amp; R&amp;R Grants (3)</vt:lpstr>
      <vt:lpstr>Fresh Fruit and Vegetable Program (FFVP) Grant (1)</vt:lpstr>
      <vt:lpstr>Fresh Fruit and Vegetable Program (FFVP) Grant (2)</vt:lpstr>
      <vt:lpstr>School Breakfast Program and Summer Meals Program Start-up and Expansion Grants (1)</vt:lpstr>
      <vt:lpstr>School Breakfast Program and Summer Meals Program Start-up and Expansion Grants (2)</vt:lpstr>
      <vt:lpstr>Commercial Dishwasher Grant Final Report</vt:lpstr>
      <vt:lpstr>Operational Reminders</vt:lpstr>
      <vt:lpstr>Seamless Summer Option / Summer Food Service Program Meal Service During School Breaks</vt:lpstr>
      <vt:lpstr>School Nutrition Program Verification</vt:lpstr>
      <vt:lpstr>SNP Verification Reporting</vt:lpstr>
      <vt:lpstr>SNP Verification Resources</vt:lpstr>
      <vt:lpstr>SY 2026–27 Change Participation Method for Ordering and Receiving USDA Foods</vt:lpstr>
      <vt:lpstr>Food Distribution Program Reminders (1)</vt:lpstr>
      <vt:lpstr>Food Distribution Program Reminders (2)</vt:lpstr>
      <vt:lpstr>Important Operational Reminders (1)</vt:lpstr>
      <vt:lpstr>Important Operational Reminders (2)</vt:lpstr>
      <vt:lpstr>Resources and Other Announcements</vt:lpstr>
      <vt:lpstr>NSD Trainings are Moving to the Learning Management System</vt:lpstr>
      <vt:lpstr>LMS Account Setup &amp; Site Overview Webinars</vt:lpstr>
      <vt:lpstr>Breakfast in the Classroom Learning Tool</vt:lpstr>
      <vt:lpstr>Procurement Training Reminder</vt:lpstr>
      <vt:lpstr>Resources: California Agriculture in the Classroom </vt:lpstr>
      <vt:lpstr>California Green Ribbon Schools (CA-GRS) Recognition Program</vt:lpstr>
      <vt:lpstr>Photo Contest: Celebrating California's School Meals </vt:lpstr>
      <vt:lpstr>Tuesday at 2 Town Hall Schedule Held on the fourth Tuesday of the month</vt:lpstr>
      <vt:lpstr>Professional Standards Crediting Information</vt:lpstr>
      <vt:lpstr>THIS INSTITUTION IS AN  EQUAL OPPORTUNITY PROVIDER.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28, 2025 Tuesday at 2 Town Hall Slides - Nutrition (CA Dept of Education)</dc:title>
  <dc:subject>The PowerPoint includes district spotlights and state and federal school nutrition program updates as presented during the 10/28/25 Town Hall.</dc:subject>
  <dc:creator/>
  <cp:lastModifiedBy/>
  <cp:revision>1</cp:revision>
  <dcterms:created xsi:type="dcterms:W3CDTF">2025-12-29T23:27:39Z</dcterms:created>
  <dcterms:modified xsi:type="dcterms:W3CDTF">2025-12-30T18:59:02Z</dcterms:modified>
</cp:coreProperties>
</file>