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22"/>
  </p:notesMasterIdLst>
  <p:handoutMasterIdLst>
    <p:handoutMasterId r:id="rId23"/>
  </p:handoutMasterIdLst>
  <p:sldIdLst>
    <p:sldId id="256" r:id="rId8"/>
    <p:sldId id="257" r:id="rId9"/>
    <p:sldId id="265" r:id="rId10"/>
    <p:sldId id="266" r:id="rId11"/>
    <p:sldId id="277" r:id="rId12"/>
    <p:sldId id="268" r:id="rId13"/>
    <p:sldId id="269" r:id="rId14"/>
    <p:sldId id="270" r:id="rId15"/>
    <p:sldId id="271" r:id="rId16"/>
    <p:sldId id="272" r:id="rId17"/>
    <p:sldId id="273" r:id="rId18"/>
    <p:sldId id="275" r:id="rId19"/>
    <p:sldId id="274"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26" autoAdjust="0"/>
    <p:restoredTop sz="96410" autoAdjust="0"/>
  </p:normalViewPr>
  <p:slideViewPr>
    <p:cSldViewPr snapToGrid="0">
      <p:cViewPr varScale="1">
        <p:scale>
          <a:sx n="107" d="100"/>
          <a:sy n="107" d="100"/>
        </p:scale>
        <p:origin x="16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29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11/4/2024</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EDReliefFunds@cde.ca.gov"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cde.ca.gov/ls/he/hn/covidreliefgrant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ca.gov/ls/fa/sf/fieldstaff.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InPersonGrants@cde.ca.gov"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ca.gov/fg/cr/" TargetMode="External"/><Relationship Id="rId2" Type="http://schemas.openxmlformats.org/officeDocument/2006/relationships/hyperlink" Target="https://www.cde.ca.gov/fg/cr/documents/fedfundscapitalexp.pdf" TargetMode="External"/><Relationship Id="rId1" Type="http://schemas.openxmlformats.org/officeDocument/2006/relationships/slideLayout" Target="../slideLayouts/slideLayout2.xml"/><Relationship Id="rId4" Type="http://schemas.openxmlformats.org/officeDocument/2006/relationships/hyperlink" Target="https://www.cde.ca.gov/fg/cr/capexpfaqs.as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p:txBody>
          <a:bodyPr>
            <a:normAutofit fontScale="90000"/>
          </a:bodyPr>
          <a:lstStyle/>
          <a:p>
            <a:r>
              <a:rPr lang="en-US" dirty="0"/>
              <a:t>Using AB 86, ESSER I/II, &amp; GEER I Funding for Capital Improvement Projects</a:t>
            </a:r>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2EA1-088C-4D35-B56C-19DE218D8482}"/>
              </a:ext>
            </a:extLst>
          </p:cNvPr>
          <p:cNvSpPr>
            <a:spLocks noGrp="1"/>
          </p:cNvSpPr>
          <p:nvPr>
            <p:ph type="title"/>
          </p:nvPr>
        </p:nvSpPr>
        <p:spPr/>
        <p:txBody>
          <a:bodyPr/>
          <a:lstStyle/>
          <a:p>
            <a:r>
              <a:rPr lang="en-US" dirty="0"/>
              <a:t>Other Funds</a:t>
            </a:r>
          </a:p>
        </p:txBody>
      </p:sp>
      <p:sp>
        <p:nvSpPr>
          <p:cNvPr id="3" name="Content Placeholder 2">
            <a:extLst>
              <a:ext uri="{FF2B5EF4-FFF2-40B4-BE49-F238E27FC236}">
                <a16:creationId xmlns:a16="http://schemas.microsoft.com/office/drawing/2014/main" id="{3F032727-133E-459D-AE0A-0B061DD9DB76}"/>
              </a:ext>
            </a:extLst>
          </p:cNvPr>
          <p:cNvSpPr>
            <a:spLocks noGrp="1"/>
          </p:cNvSpPr>
          <p:nvPr>
            <p:ph idx="1"/>
          </p:nvPr>
        </p:nvSpPr>
        <p:spPr/>
        <p:txBody>
          <a:bodyPr/>
          <a:lstStyle/>
          <a:p>
            <a:r>
              <a:rPr lang="en-US" dirty="0"/>
              <a:t>The General Fund and Coronavirus Relief Fund dollars that are part of the Learning Loss Mitigation Funding package do not require preapproval.</a:t>
            </a:r>
          </a:p>
          <a:p>
            <a:pPr lvl="1"/>
            <a:r>
              <a:rPr lang="en-US" dirty="0"/>
              <a:t>Important to note that costs must still meet allowable uses.</a:t>
            </a:r>
          </a:p>
          <a:p>
            <a:r>
              <a:rPr lang="en-US" dirty="0"/>
              <a:t>Currently, CDE is not accepting preapproval applications for ESSER III ($13,561,996,091). </a:t>
            </a:r>
          </a:p>
          <a:p>
            <a:pPr lvl="1"/>
            <a:r>
              <a:rPr lang="en-US" dirty="0"/>
              <a:t>Will be accepting applications soon.</a:t>
            </a:r>
          </a:p>
          <a:p>
            <a:pPr lvl="1"/>
            <a:r>
              <a:rPr lang="en-US" dirty="0"/>
              <a:t>LEAs should be aware of the ESSER III Expenditure Plans they are required to submit.</a:t>
            </a:r>
          </a:p>
          <a:p>
            <a:pPr lvl="1"/>
            <a:r>
              <a:rPr lang="en-US" dirty="0"/>
              <a:t>American Rescue Plan (ARP) Act webpage coming.</a:t>
            </a:r>
          </a:p>
        </p:txBody>
      </p:sp>
    </p:spTree>
    <p:extLst>
      <p:ext uri="{BB962C8B-B14F-4D97-AF65-F5344CB8AC3E}">
        <p14:creationId xmlns:p14="http://schemas.microsoft.com/office/powerpoint/2010/main" val="25910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4284B-1F69-435F-ABD7-A99D7B849313}"/>
              </a:ext>
            </a:extLst>
          </p:cNvPr>
          <p:cNvSpPr>
            <a:spLocks noGrp="1"/>
          </p:cNvSpPr>
          <p:nvPr>
            <p:ph type="title"/>
          </p:nvPr>
        </p:nvSpPr>
        <p:spPr>
          <a:xfrm>
            <a:off x="152400" y="203800"/>
            <a:ext cx="11887200" cy="1154738"/>
          </a:xfrm>
        </p:spPr>
        <p:txBody>
          <a:bodyPr/>
          <a:lstStyle/>
          <a:p>
            <a:r>
              <a:rPr lang="en-US" dirty="0"/>
              <a:t>Other Information</a:t>
            </a:r>
          </a:p>
        </p:txBody>
      </p:sp>
      <p:sp>
        <p:nvSpPr>
          <p:cNvPr id="3" name="Content Placeholder 2">
            <a:extLst>
              <a:ext uri="{FF2B5EF4-FFF2-40B4-BE49-F238E27FC236}">
                <a16:creationId xmlns:a16="http://schemas.microsoft.com/office/drawing/2014/main" id="{A69D7DBA-C297-4E15-B975-B2F5B994901A}"/>
              </a:ext>
            </a:extLst>
          </p:cNvPr>
          <p:cNvSpPr>
            <a:spLocks noGrp="1"/>
          </p:cNvSpPr>
          <p:nvPr>
            <p:ph idx="1"/>
          </p:nvPr>
        </p:nvSpPr>
        <p:spPr>
          <a:xfrm>
            <a:off x="152400" y="1358538"/>
            <a:ext cx="11887200" cy="5295663"/>
          </a:xfrm>
        </p:spPr>
        <p:txBody>
          <a:bodyPr>
            <a:normAutofit/>
          </a:bodyPr>
          <a:lstStyle/>
          <a:p>
            <a:r>
              <a:rPr lang="en-US" dirty="0"/>
              <a:t>Local, state, and federal requirements must be met for projects.</a:t>
            </a:r>
          </a:p>
          <a:p>
            <a:r>
              <a:rPr lang="en-US" dirty="0"/>
              <a:t>Projects must occur and be finished during the grant period of the funding source used.</a:t>
            </a:r>
          </a:p>
          <a:p>
            <a:r>
              <a:rPr lang="en-US" dirty="0"/>
              <a:t>If an LEA plans on using ESSER or GEER funds for a purchase that has already been made, the purchase must:</a:t>
            </a:r>
          </a:p>
          <a:p>
            <a:pPr lvl="1"/>
            <a:r>
              <a:rPr lang="en-US" dirty="0"/>
              <a:t>Have been made during the grant period; </a:t>
            </a:r>
          </a:p>
          <a:p>
            <a:pPr lvl="1"/>
            <a:r>
              <a:rPr lang="en-US" dirty="0"/>
              <a:t>Meet all federal requirements in regards to the bidding process;</a:t>
            </a:r>
          </a:p>
          <a:p>
            <a:pPr lvl="1"/>
            <a:r>
              <a:rPr lang="en-US" dirty="0"/>
              <a:t>Comply with construction regulations; and</a:t>
            </a:r>
          </a:p>
          <a:p>
            <a:pPr lvl="1"/>
            <a:r>
              <a:rPr lang="en-US" dirty="0"/>
              <a:t>Demonstrate the purchase is necessary, reasonable, and allocable in response to COVID-19.</a:t>
            </a:r>
          </a:p>
        </p:txBody>
      </p:sp>
    </p:spTree>
    <p:extLst>
      <p:ext uri="{BB962C8B-B14F-4D97-AF65-F5344CB8AC3E}">
        <p14:creationId xmlns:p14="http://schemas.microsoft.com/office/powerpoint/2010/main" val="186599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2F969C-7BB3-4819-A169-79B6B2D04CCA}"/>
              </a:ext>
            </a:extLst>
          </p:cNvPr>
          <p:cNvSpPr>
            <a:spLocks noGrp="1"/>
          </p:cNvSpPr>
          <p:nvPr>
            <p:ph type="title"/>
          </p:nvPr>
        </p:nvSpPr>
        <p:spPr/>
        <p:txBody>
          <a:bodyPr/>
          <a:lstStyle/>
          <a:p>
            <a:r>
              <a:rPr lang="en-US" dirty="0">
                <a:hlinkClick r:id="rId2"/>
              </a:rPr>
              <a:t>EDReliefFunds@cde.ca.gov</a:t>
            </a:r>
            <a:endParaRPr lang="en-US" dirty="0"/>
          </a:p>
        </p:txBody>
      </p:sp>
    </p:spTree>
    <p:extLst>
      <p:ext uri="{BB962C8B-B14F-4D97-AF65-F5344CB8AC3E}">
        <p14:creationId xmlns:p14="http://schemas.microsoft.com/office/powerpoint/2010/main" val="115104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DC143-3B83-4A9C-A932-5BAA6772F3F6}"/>
              </a:ext>
            </a:extLst>
          </p:cNvPr>
          <p:cNvSpPr>
            <a:spLocks noGrp="1"/>
          </p:cNvSpPr>
          <p:nvPr>
            <p:ph type="title"/>
          </p:nvPr>
        </p:nvSpPr>
        <p:spPr/>
        <p:txBody>
          <a:bodyPr/>
          <a:lstStyle/>
          <a:p>
            <a:r>
              <a:rPr lang="en-US" dirty="0"/>
              <a:t>Fruitvale School District</a:t>
            </a:r>
          </a:p>
        </p:txBody>
      </p:sp>
      <p:sp>
        <p:nvSpPr>
          <p:cNvPr id="3" name="Content Placeholder 2">
            <a:extLst>
              <a:ext uri="{FF2B5EF4-FFF2-40B4-BE49-F238E27FC236}">
                <a16:creationId xmlns:a16="http://schemas.microsoft.com/office/drawing/2014/main" id="{3032A415-D583-4190-9BA3-69DEC64EDE5B}"/>
              </a:ext>
            </a:extLst>
          </p:cNvPr>
          <p:cNvSpPr>
            <a:spLocks noGrp="1"/>
          </p:cNvSpPr>
          <p:nvPr>
            <p:ph idx="1"/>
          </p:nvPr>
        </p:nvSpPr>
        <p:spPr/>
        <p:txBody>
          <a:bodyPr/>
          <a:lstStyle/>
          <a:p>
            <a:r>
              <a:rPr lang="en-US" dirty="0"/>
              <a:t>Bakersfield, CA</a:t>
            </a:r>
          </a:p>
          <a:p>
            <a:r>
              <a:rPr lang="en-US" dirty="0"/>
              <a:t>Rebecca Innis, Chief Business Officer</a:t>
            </a:r>
          </a:p>
          <a:p>
            <a:r>
              <a:rPr lang="en-US" dirty="0"/>
              <a:t>3 Capital Expenditure Requests:</a:t>
            </a:r>
          </a:p>
          <a:p>
            <a:pPr lvl="1"/>
            <a:r>
              <a:rPr lang="en-US" dirty="0"/>
              <a:t>Ionization Devices for Air Purification</a:t>
            </a:r>
          </a:p>
          <a:p>
            <a:pPr lvl="1"/>
            <a:r>
              <a:rPr lang="en-US" dirty="0"/>
              <a:t>Server and Storage Area Network</a:t>
            </a:r>
          </a:p>
          <a:p>
            <a:pPr lvl="1"/>
            <a:r>
              <a:rPr lang="en-US"/>
              <a:t>Shade Structure</a:t>
            </a:r>
            <a:endParaRPr lang="en-US" dirty="0"/>
          </a:p>
        </p:txBody>
      </p:sp>
    </p:spTree>
    <p:extLst>
      <p:ext uri="{BB962C8B-B14F-4D97-AF65-F5344CB8AC3E}">
        <p14:creationId xmlns:p14="http://schemas.microsoft.com/office/powerpoint/2010/main" val="375922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2F969C-7BB3-4819-A169-79B6B2D04CCA}"/>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90473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AB 86 In-Person Instruction (IPI) Grant</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r>
              <a:rPr lang="en-US" dirty="0"/>
              <a:t>AB 86 allocated $2 billion state funds for in-person instruction. </a:t>
            </a:r>
            <a:r>
              <a:rPr lang="en-US" i="1" dirty="0"/>
              <a:t>Education Code (EC)</a:t>
            </a:r>
            <a:r>
              <a:rPr lang="en-US" dirty="0"/>
              <a:t> Section 43521(c)</a:t>
            </a:r>
          </a:p>
          <a:p>
            <a:r>
              <a:rPr lang="en-US" dirty="0"/>
              <a:t>COVID-19 Relief and School Reopening Grants: </a:t>
            </a:r>
            <a:r>
              <a:rPr lang="en-US" dirty="0">
                <a:hlinkClick r:id="rId2"/>
              </a:rPr>
              <a:t>https://www.cde.ca.gov/ls/he/hn/covidreliefgrants.asp</a:t>
            </a:r>
            <a:endParaRPr lang="en-US" dirty="0"/>
          </a:p>
          <a:p>
            <a:pPr lvl="1"/>
            <a:r>
              <a:rPr lang="en-US" dirty="0"/>
              <a:t>Funding Results</a:t>
            </a:r>
          </a:p>
          <a:p>
            <a:pPr lvl="1"/>
            <a:r>
              <a:rPr lang="en-US" dirty="0"/>
              <a:t>Frequently Asked Questions</a:t>
            </a:r>
          </a:p>
        </p:txBody>
      </p:sp>
    </p:spTree>
    <p:extLst>
      <p:ext uri="{BB962C8B-B14F-4D97-AF65-F5344CB8AC3E}">
        <p14:creationId xmlns:p14="http://schemas.microsoft.com/office/powerpoint/2010/main" val="415541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46D9-3411-4414-A50C-7D17D8E42041}"/>
              </a:ext>
            </a:extLst>
          </p:cNvPr>
          <p:cNvSpPr>
            <a:spLocks noGrp="1"/>
          </p:cNvSpPr>
          <p:nvPr>
            <p:ph type="title"/>
          </p:nvPr>
        </p:nvSpPr>
        <p:spPr/>
        <p:txBody>
          <a:bodyPr/>
          <a:lstStyle/>
          <a:p>
            <a:r>
              <a:rPr lang="en-US" dirty="0"/>
              <a:t>IPI Grant Eligibility</a:t>
            </a:r>
          </a:p>
        </p:txBody>
      </p:sp>
      <p:sp>
        <p:nvSpPr>
          <p:cNvPr id="3" name="Content Placeholder 2">
            <a:extLst>
              <a:ext uri="{FF2B5EF4-FFF2-40B4-BE49-F238E27FC236}">
                <a16:creationId xmlns:a16="http://schemas.microsoft.com/office/drawing/2014/main" id="{729CE0E4-4654-4CA0-A7B0-A4B38B193114}"/>
              </a:ext>
            </a:extLst>
          </p:cNvPr>
          <p:cNvSpPr>
            <a:spLocks noGrp="1"/>
          </p:cNvSpPr>
          <p:nvPr>
            <p:ph idx="1"/>
          </p:nvPr>
        </p:nvSpPr>
        <p:spPr/>
        <p:txBody>
          <a:bodyPr/>
          <a:lstStyle/>
          <a:p>
            <a:r>
              <a:rPr lang="en-US" dirty="0"/>
              <a:t>Eligible local educational agencies (LEAs) include school districts, county offices of education, and classroom-based charter schools. </a:t>
            </a:r>
          </a:p>
          <a:p>
            <a:r>
              <a:rPr lang="en-US" dirty="0"/>
              <a:t>To retain IPI Grant eligibility, LEAs must offer in-person instruction as defined in AB 86 by May 15, 2021.</a:t>
            </a:r>
          </a:p>
          <a:p>
            <a:r>
              <a:rPr lang="en-US" dirty="0"/>
              <a:t>IPI Grant allocations are reduced by one percent for each instructional day between April 1 and May 15 that an LEA does</a:t>
            </a:r>
            <a:r>
              <a:rPr lang="en-US" b="1" i="1" dirty="0"/>
              <a:t> not</a:t>
            </a:r>
            <a:r>
              <a:rPr lang="en-US" dirty="0"/>
              <a:t> offer in-person instruction.</a:t>
            </a:r>
          </a:p>
          <a:p>
            <a:endParaRPr lang="en-US" dirty="0"/>
          </a:p>
        </p:txBody>
      </p:sp>
    </p:spTree>
    <p:extLst>
      <p:ext uri="{BB962C8B-B14F-4D97-AF65-F5344CB8AC3E}">
        <p14:creationId xmlns:p14="http://schemas.microsoft.com/office/powerpoint/2010/main" val="77746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2EA1-088C-4D35-B56C-19DE218D8482}"/>
              </a:ext>
            </a:extLst>
          </p:cNvPr>
          <p:cNvSpPr>
            <a:spLocks noGrp="1"/>
          </p:cNvSpPr>
          <p:nvPr>
            <p:ph type="title"/>
          </p:nvPr>
        </p:nvSpPr>
        <p:spPr/>
        <p:txBody>
          <a:bodyPr/>
          <a:lstStyle/>
          <a:p>
            <a:r>
              <a:rPr lang="en-US" dirty="0"/>
              <a:t>IPI Grant Allowable Uses</a:t>
            </a:r>
          </a:p>
        </p:txBody>
      </p:sp>
      <p:sp>
        <p:nvSpPr>
          <p:cNvPr id="3" name="Content Placeholder 2">
            <a:extLst>
              <a:ext uri="{FF2B5EF4-FFF2-40B4-BE49-F238E27FC236}">
                <a16:creationId xmlns:a16="http://schemas.microsoft.com/office/drawing/2014/main" id="{3F032727-133E-459D-AE0A-0B061DD9DB76}"/>
              </a:ext>
            </a:extLst>
          </p:cNvPr>
          <p:cNvSpPr>
            <a:spLocks noGrp="1"/>
          </p:cNvSpPr>
          <p:nvPr>
            <p:ph idx="1"/>
          </p:nvPr>
        </p:nvSpPr>
        <p:spPr/>
        <p:txBody>
          <a:bodyPr/>
          <a:lstStyle/>
          <a:p>
            <a:r>
              <a:rPr lang="en-US" dirty="0"/>
              <a:t>IPI Grant funds “may be used for any purpose consistent with providing in-person instruction for any pupil participating in in-person instruction…” </a:t>
            </a:r>
            <a:r>
              <a:rPr lang="en-US" i="1" dirty="0"/>
              <a:t>EC </a:t>
            </a:r>
            <a:r>
              <a:rPr lang="en-US" dirty="0"/>
              <a:t>Section 43522(f)</a:t>
            </a:r>
          </a:p>
          <a:p>
            <a:r>
              <a:rPr lang="en-US" dirty="0"/>
              <a:t>An LEA may use IPI Grant funds for any eligible expenditures from the start of the 2020–21 fiscal year on July 1, 2020, through August 31, 2022. </a:t>
            </a:r>
          </a:p>
          <a:p>
            <a:pPr lvl="1"/>
            <a:r>
              <a:rPr lang="en-US" dirty="0"/>
              <a:t>All expenditures, including reimbursements, must be linked to an allowable use.</a:t>
            </a:r>
          </a:p>
        </p:txBody>
      </p:sp>
    </p:spTree>
    <p:extLst>
      <p:ext uri="{BB962C8B-B14F-4D97-AF65-F5344CB8AC3E}">
        <p14:creationId xmlns:p14="http://schemas.microsoft.com/office/powerpoint/2010/main" val="25601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6713-3658-4994-B302-3FE97967B894}"/>
              </a:ext>
            </a:extLst>
          </p:cNvPr>
          <p:cNvSpPr>
            <a:spLocks noGrp="1"/>
          </p:cNvSpPr>
          <p:nvPr>
            <p:ph type="title"/>
          </p:nvPr>
        </p:nvSpPr>
        <p:spPr/>
        <p:txBody>
          <a:bodyPr/>
          <a:lstStyle/>
          <a:p>
            <a:r>
              <a:rPr lang="en-US" dirty="0"/>
              <a:t>IPI Grant Expenditures</a:t>
            </a:r>
          </a:p>
        </p:txBody>
      </p:sp>
      <p:sp>
        <p:nvSpPr>
          <p:cNvPr id="3" name="Content Placeholder 2">
            <a:extLst>
              <a:ext uri="{FF2B5EF4-FFF2-40B4-BE49-F238E27FC236}">
                <a16:creationId xmlns:a16="http://schemas.microsoft.com/office/drawing/2014/main" id="{FB800C38-CA8E-4C72-A6EB-BCDFC81E9B86}"/>
              </a:ext>
            </a:extLst>
          </p:cNvPr>
          <p:cNvSpPr>
            <a:spLocks noGrp="1"/>
          </p:cNvSpPr>
          <p:nvPr>
            <p:ph idx="1"/>
          </p:nvPr>
        </p:nvSpPr>
        <p:spPr/>
        <p:txBody>
          <a:bodyPr/>
          <a:lstStyle/>
          <a:p>
            <a:r>
              <a:rPr lang="en-US" dirty="0"/>
              <a:t>CDE does not approve or disapprove specific expenditures or projects.</a:t>
            </a:r>
          </a:p>
          <a:p>
            <a:r>
              <a:rPr lang="en-US" dirty="0"/>
              <a:t>There is no local plan or governing board approval required for IPI Grant funds.</a:t>
            </a:r>
          </a:p>
          <a:p>
            <a:r>
              <a:rPr lang="en-US" dirty="0"/>
              <a:t>IPI Grant funds are subject to the LEA’s annual audit.</a:t>
            </a:r>
          </a:p>
          <a:p>
            <a:r>
              <a:rPr lang="en-US" dirty="0"/>
              <a:t>Final Expenditure Reports are due to CDE on December 1, 2022.</a:t>
            </a:r>
          </a:p>
        </p:txBody>
      </p:sp>
    </p:spTree>
    <p:extLst>
      <p:ext uri="{BB962C8B-B14F-4D97-AF65-F5344CB8AC3E}">
        <p14:creationId xmlns:p14="http://schemas.microsoft.com/office/powerpoint/2010/main" val="3453111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4284B-1F69-435F-ABD7-A99D7B849313}"/>
              </a:ext>
            </a:extLst>
          </p:cNvPr>
          <p:cNvSpPr>
            <a:spLocks noGrp="1"/>
          </p:cNvSpPr>
          <p:nvPr>
            <p:ph type="title"/>
          </p:nvPr>
        </p:nvSpPr>
        <p:spPr/>
        <p:txBody>
          <a:bodyPr/>
          <a:lstStyle/>
          <a:p>
            <a:r>
              <a:rPr lang="en-US" dirty="0"/>
              <a:t>State Requirements for Construction Projects</a:t>
            </a:r>
          </a:p>
        </p:txBody>
      </p:sp>
      <p:sp>
        <p:nvSpPr>
          <p:cNvPr id="3" name="Content Placeholder 2">
            <a:extLst>
              <a:ext uri="{FF2B5EF4-FFF2-40B4-BE49-F238E27FC236}">
                <a16:creationId xmlns:a16="http://schemas.microsoft.com/office/drawing/2014/main" id="{A69D7DBA-C297-4E15-B975-B2F5B994901A}"/>
              </a:ext>
            </a:extLst>
          </p:cNvPr>
          <p:cNvSpPr>
            <a:spLocks noGrp="1"/>
          </p:cNvSpPr>
          <p:nvPr>
            <p:ph idx="1"/>
          </p:nvPr>
        </p:nvSpPr>
        <p:spPr/>
        <p:txBody>
          <a:bodyPr>
            <a:normAutofit/>
          </a:bodyPr>
          <a:lstStyle/>
          <a:p>
            <a:r>
              <a:rPr lang="en-US" dirty="0"/>
              <a:t>Title 5 regulations still apply.</a:t>
            </a:r>
          </a:p>
          <a:p>
            <a:pPr lvl="1"/>
            <a:r>
              <a:rPr lang="en-US" dirty="0"/>
              <a:t>Contact your CDE Field Representative: </a:t>
            </a:r>
            <a:r>
              <a:rPr lang="en-US" dirty="0">
                <a:hlinkClick r:id="rId2"/>
              </a:rPr>
              <a:t>https://www.cde.ca.gov/ls/fa/sf/fieldstaff.asp</a:t>
            </a:r>
            <a:endParaRPr lang="en-US" dirty="0"/>
          </a:p>
          <a:p>
            <a:r>
              <a:rPr lang="en-US" dirty="0"/>
              <a:t>Division of the State Architect (DSA) oversight may be required.</a:t>
            </a:r>
          </a:p>
          <a:p>
            <a:pPr lvl="1"/>
            <a:r>
              <a:rPr lang="en-US" dirty="0"/>
              <a:t>For information about DSA assistance during the COVID-19 pandemic for emergency school facilities, LEAs should refer to </a:t>
            </a:r>
            <a:r>
              <a:rPr lang="en-US"/>
              <a:t>BU 20-01</a:t>
            </a:r>
            <a:endParaRPr lang="en-US" dirty="0"/>
          </a:p>
        </p:txBody>
      </p:sp>
    </p:spTree>
    <p:extLst>
      <p:ext uri="{BB962C8B-B14F-4D97-AF65-F5344CB8AC3E}">
        <p14:creationId xmlns:p14="http://schemas.microsoft.com/office/powerpoint/2010/main" val="4023753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2F969C-7BB3-4819-A169-79B6B2D04CCA}"/>
              </a:ext>
            </a:extLst>
          </p:cNvPr>
          <p:cNvSpPr>
            <a:spLocks noGrp="1"/>
          </p:cNvSpPr>
          <p:nvPr>
            <p:ph type="title"/>
          </p:nvPr>
        </p:nvSpPr>
        <p:spPr/>
        <p:txBody>
          <a:bodyPr/>
          <a:lstStyle/>
          <a:p>
            <a:r>
              <a:rPr lang="en-US" dirty="0">
                <a:hlinkClick r:id="rId2"/>
              </a:rPr>
              <a:t>InPersonGrants@cde.ca.gov</a:t>
            </a:r>
            <a:endParaRPr lang="en-US" dirty="0"/>
          </a:p>
        </p:txBody>
      </p:sp>
    </p:spTree>
    <p:extLst>
      <p:ext uri="{BB962C8B-B14F-4D97-AF65-F5344CB8AC3E}">
        <p14:creationId xmlns:p14="http://schemas.microsoft.com/office/powerpoint/2010/main" val="226693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a:xfrm>
            <a:off x="152400" y="107074"/>
            <a:ext cx="11887200" cy="1325563"/>
          </a:xfrm>
        </p:spPr>
        <p:txBody>
          <a:bodyPr/>
          <a:lstStyle/>
          <a:p>
            <a:r>
              <a:rPr lang="en-US" dirty="0"/>
              <a:t>ESSER I, ESSER II, and GEER I </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52400" y="1072243"/>
            <a:ext cx="11887200" cy="5015901"/>
          </a:xfrm>
        </p:spPr>
        <p:txBody>
          <a:bodyPr>
            <a:normAutofit/>
          </a:bodyPr>
          <a:lstStyle/>
          <a:p>
            <a:r>
              <a:rPr lang="en-US" sz="2800" dirty="0"/>
              <a:t>LEAs must get preapproval to use the following fund sources for capital expenditure projects:</a:t>
            </a:r>
          </a:p>
          <a:p>
            <a:pPr lvl="1"/>
            <a:r>
              <a:rPr lang="en-US" dirty="0"/>
              <a:t>Elementary and Secondary School Emergency Relief I (ESSER I) Fund: $1,481,078,452</a:t>
            </a:r>
          </a:p>
          <a:p>
            <a:pPr lvl="1"/>
            <a:r>
              <a:rPr lang="en-US" dirty="0"/>
              <a:t>ESSER II Fund: $6,038,670,479 </a:t>
            </a:r>
          </a:p>
          <a:p>
            <a:pPr lvl="1"/>
            <a:r>
              <a:rPr lang="en-US" dirty="0"/>
              <a:t>Governor’s Emergency Education Relief I (GEER I) Fund: $355,227,000</a:t>
            </a:r>
          </a:p>
          <a:p>
            <a:r>
              <a:rPr lang="en-US" dirty="0">
                <a:hlinkClick r:id="rId2"/>
              </a:rPr>
              <a:t>https://www.cde.ca.gov/fg/cr/documents/fedfundscapitalexp.pdf</a:t>
            </a:r>
            <a:r>
              <a:rPr lang="en-US" dirty="0"/>
              <a:t> </a:t>
            </a:r>
          </a:p>
          <a:p>
            <a:r>
              <a:rPr lang="en-US" sz="2800" dirty="0"/>
              <a:t>Projects must fit allowable uses (</a:t>
            </a:r>
            <a:r>
              <a:rPr lang="en-US" sz="2800" dirty="0">
                <a:hlinkClick r:id="rId3"/>
              </a:rPr>
              <a:t>https://www.cde.ca.gov/fg/cr/</a:t>
            </a:r>
            <a:r>
              <a:rPr lang="en-US" sz="2800" dirty="0"/>
              <a:t>) and be needed to prevent, prepare for, and respond to COVID-19. </a:t>
            </a:r>
          </a:p>
          <a:p>
            <a:r>
              <a:rPr lang="en-US" sz="2800" dirty="0"/>
              <a:t>Capital Expenditure FAQs: </a:t>
            </a:r>
            <a:r>
              <a:rPr lang="en-US" sz="2800" dirty="0">
                <a:hlinkClick r:id="rId4"/>
              </a:rPr>
              <a:t>https://www.cde.ca.gov/fg/cr/capexpfaqs.asp</a:t>
            </a:r>
            <a:r>
              <a:rPr lang="en-US" sz="2800" dirty="0"/>
              <a:t> </a:t>
            </a:r>
          </a:p>
        </p:txBody>
      </p:sp>
    </p:spTree>
    <p:extLst>
      <p:ext uri="{BB962C8B-B14F-4D97-AF65-F5344CB8AC3E}">
        <p14:creationId xmlns:p14="http://schemas.microsoft.com/office/powerpoint/2010/main" val="2632475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46D9-3411-4414-A50C-7D17D8E42041}"/>
              </a:ext>
            </a:extLst>
          </p:cNvPr>
          <p:cNvSpPr>
            <a:spLocks noGrp="1"/>
          </p:cNvSpPr>
          <p:nvPr>
            <p:ph type="title"/>
          </p:nvPr>
        </p:nvSpPr>
        <p:spPr>
          <a:xfrm>
            <a:off x="152400" y="47046"/>
            <a:ext cx="11887200" cy="1119904"/>
          </a:xfrm>
        </p:spPr>
        <p:txBody>
          <a:bodyPr/>
          <a:lstStyle/>
          <a:p>
            <a:r>
              <a:rPr lang="en-US" dirty="0"/>
              <a:t>Preapproval Application</a:t>
            </a:r>
          </a:p>
        </p:txBody>
      </p:sp>
      <p:sp>
        <p:nvSpPr>
          <p:cNvPr id="3" name="Content Placeholder 2">
            <a:extLst>
              <a:ext uri="{FF2B5EF4-FFF2-40B4-BE49-F238E27FC236}">
                <a16:creationId xmlns:a16="http://schemas.microsoft.com/office/drawing/2014/main" id="{729CE0E4-4654-4CA0-A7B0-A4B38B193114}"/>
              </a:ext>
            </a:extLst>
          </p:cNvPr>
          <p:cNvSpPr>
            <a:spLocks noGrp="1"/>
          </p:cNvSpPr>
          <p:nvPr>
            <p:ph idx="1"/>
          </p:nvPr>
        </p:nvSpPr>
        <p:spPr>
          <a:xfrm>
            <a:off x="152400" y="1018902"/>
            <a:ext cx="11887200" cy="5356625"/>
          </a:xfrm>
        </p:spPr>
        <p:txBody>
          <a:bodyPr>
            <a:normAutofit/>
          </a:bodyPr>
          <a:lstStyle/>
          <a:p>
            <a:r>
              <a:rPr lang="en-US" sz="2800" dirty="0"/>
              <a:t>This is required for any single big-ticket purchases at the cost of $5,000 or more using the funding sources cited above. These purchases can include general purpose equipment, buildings, and land, including material improvements. For the application, it is expected that LEAs demonstrate the following:</a:t>
            </a:r>
          </a:p>
          <a:p>
            <a:pPr lvl="1"/>
            <a:r>
              <a:rPr lang="en-US" dirty="0"/>
              <a:t>Requestor/LEA Information</a:t>
            </a:r>
          </a:p>
          <a:p>
            <a:pPr lvl="1"/>
            <a:r>
              <a:rPr lang="en-US" dirty="0"/>
              <a:t>Funding Source/Cost</a:t>
            </a:r>
          </a:p>
          <a:p>
            <a:pPr lvl="1"/>
            <a:r>
              <a:rPr lang="en-US" dirty="0"/>
              <a:t>Description of Project</a:t>
            </a:r>
          </a:p>
          <a:p>
            <a:pPr lvl="1"/>
            <a:r>
              <a:rPr lang="en-US" dirty="0"/>
              <a:t>Fit with Allowable Uses</a:t>
            </a:r>
          </a:p>
          <a:p>
            <a:pPr lvl="1"/>
            <a:r>
              <a:rPr lang="en-US" dirty="0"/>
              <a:t>Reasonable, Necessary, and Allowable</a:t>
            </a:r>
          </a:p>
          <a:p>
            <a:pPr lvl="1"/>
            <a:r>
              <a:rPr lang="en-US" dirty="0"/>
              <a:t>Other Options</a:t>
            </a:r>
          </a:p>
          <a:p>
            <a:pPr lvl="1"/>
            <a:r>
              <a:rPr lang="en-US" dirty="0"/>
              <a:t>Proper Bidding Process</a:t>
            </a:r>
          </a:p>
          <a:p>
            <a:pPr lvl="1"/>
            <a:endParaRPr lang="en-US" dirty="0"/>
          </a:p>
        </p:txBody>
      </p:sp>
    </p:spTree>
    <p:extLst>
      <p:ext uri="{BB962C8B-B14F-4D97-AF65-F5344CB8AC3E}">
        <p14:creationId xmlns:p14="http://schemas.microsoft.com/office/powerpoint/2010/main" val="4105556363"/>
      </p:ext>
    </p:extLst>
  </p:cSld>
  <p:clrMapOvr>
    <a:masterClrMapping/>
  </p:clrMapOvr>
</p:sld>
</file>

<file path=ppt/theme/theme1.xml><?xml version="1.0" encoding="utf-8"?>
<a:theme xmlns:a="http://schemas.openxmlformats.org/drawingml/2006/main" name="CDE Set 1">
  <a:themeElements>
    <a:clrScheme name="Custom 1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C000"/>
      </a:hlink>
      <a:folHlink>
        <a:srgbClr val="C5E0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377</TotalTime>
  <Words>785</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14</vt:i4>
      </vt:variant>
    </vt:vector>
  </HeadingPairs>
  <TitlesOfParts>
    <vt:vector size="23" baseType="lpstr">
      <vt:lpstr>Arial</vt:lpstr>
      <vt:lpstr>Calibri</vt:lpstr>
      <vt:lpstr>CDE Set 1</vt:lpstr>
      <vt:lpstr>CDE Set 2</vt:lpstr>
      <vt:lpstr>CDE Set 3</vt:lpstr>
      <vt:lpstr>CDE Set 4</vt:lpstr>
      <vt:lpstr>CDE Set 5</vt:lpstr>
      <vt:lpstr>CDE Set 6</vt:lpstr>
      <vt:lpstr>CDE Set 7</vt:lpstr>
      <vt:lpstr>Using AB 86, ESSER I/II, &amp; GEER I Funding for Capital Improvement Projects</vt:lpstr>
      <vt:lpstr>AB 86 In-Person Instruction (IPI) Grant</vt:lpstr>
      <vt:lpstr>IPI Grant Eligibility</vt:lpstr>
      <vt:lpstr>IPI Grant Allowable Uses</vt:lpstr>
      <vt:lpstr>IPI Grant Expenditures</vt:lpstr>
      <vt:lpstr>State Requirements for Construction Projects</vt:lpstr>
      <vt:lpstr>InPersonGrants@cde.ca.gov</vt:lpstr>
      <vt:lpstr>ESSER I, ESSER II, and GEER I </vt:lpstr>
      <vt:lpstr>Preapproval Application</vt:lpstr>
      <vt:lpstr>Other Funds</vt:lpstr>
      <vt:lpstr>Other Information</vt:lpstr>
      <vt:lpstr>EDReliefFunds@cde.ca.gov</vt:lpstr>
      <vt:lpstr>Fruitvale School District</vt:lpstr>
      <vt:lpstr>Questions?</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Facilities (CA Dept of Education)</dc:title>
  <dc:subject>CDE PowerPoint template for presentations posted on the CDE website and webinar video recording.</dc:subject>
  <dc:creator>sclaus</dc:creator>
  <cp:lastModifiedBy>Christopher Slaven</cp:lastModifiedBy>
  <cp:revision>17</cp:revision>
  <dcterms:created xsi:type="dcterms:W3CDTF">2020-08-25T03:09:04Z</dcterms:created>
  <dcterms:modified xsi:type="dcterms:W3CDTF">2024-11-04T22:57:27Z</dcterms:modified>
</cp:coreProperties>
</file>