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1"/>
    <p:sldMasterId id="2147483665" r:id="rId2"/>
    <p:sldMasterId id="2147483679" r:id="rId3"/>
  </p:sldMasterIdLst>
  <p:notesMasterIdLst>
    <p:notesMasterId r:id="rId83"/>
  </p:notesMasterIdLst>
  <p:sldIdLst>
    <p:sldId id="1290" r:id="rId4"/>
    <p:sldId id="1289" r:id="rId5"/>
    <p:sldId id="573" r:id="rId6"/>
    <p:sldId id="665" r:id="rId7"/>
    <p:sldId id="675" r:id="rId8"/>
    <p:sldId id="674" r:id="rId9"/>
    <p:sldId id="1283" r:id="rId10"/>
    <p:sldId id="668" r:id="rId11"/>
    <p:sldId id="1284" r:id="rId12"/>
    <p:sldId id="1285" r:id="rId13"/>
    <p:sldId id="1286" r:id="rId14"/>
    <p:sldId id="1287" r:id="rId15"/>
    <p:sldId id="1288" r:id="rId16"/>
    <p:sldId id="655" r:id="rId17"/>
    <p:sldId id="654" r:id="rId18"/>
    <p:sldId id="657" r:id="rId19"/>
    <p:sldId id="1282" r:id="rId20"/>
    <p:sldId id="677" r:id="rId21"/>
    <p:sldId id="578" r:id="rId22"/>
    <p:sldId id="308" r:id="rId23"/>
    <p:sldId id="300" r:id="rId24"/>
    <p:sldId id="301" r:id="rId25"/>
    <p:sldId id="302" r:id="rId26"/>
    <p:sldId id="303" r:id="rId27"/>
    <p:sldId id="304" r:id="rId28"/>
    <p:sldId id="305" r:id="rId29"/>
    <p:sldId id="306" r:id="rId30"/>
    <p:sldId id="307" r:id="rId31"/>
    <p:sldId id="299" r:id="rId32"/>
    <p:sldId id="256" r:id="rId33"/>
    <p:sldId id="257" r:id="rId34"/>
    <p:sldId id="1292" r:id="rId35"/>
    <p:sldId id="258" r:id="rId36"/>
    <p:sldId id="259" r:id="rId37"/>
    <p:sldId id="1293" r:id="rId38"/>
    <p:sldId id="1302" r:id="rId39"/>
    <p:sldId id="261" r:id="rId40"/>
    <p:sldId id="262" r:id="rId41"/>
    <p:sldId id="263" r:id="rId42"/>
    <p:sldId id="264" r:id="rId43"/>
    <p:sldId id="1301" r:id="rId44"/>
    <p:sldId id="266" r:id="rId45"/>
    <p:sldId id="267" r:id="rId46"/>
    <p:sldId id="1294" r:id="rId47"/>
    <p:sldId id="268" r:id="rId48"/>
    <p:sldId id="269" r:id="rId49"/>
    <p:sldId id="1295" r:id="rId50"/>
    <p:sldId id="270" r:id="rId51"/>
    <p:sldId id="1300" r:id="rId52"/>
    <p:sldId id="272" r:id="rId53"/>
    <p:sldId id="273" r:id="rId54"/>
    <p:sldId id="1296" r:id="rId55"/>
    <p:sldId id="274" r:id="rId56"/>
    <p:sldId id="1299" r:id="rId57"/>
    <p:sldId id="276" r:id="rId58"/>
    <p:sldId id="277" r:id="rId59"/>
    <p:sldId id="278" r:id="rId60"/>
    <p:sldId id="279" r:id="rId61"/>
    <p:sldId id="280" r:id="rId62"/>
    <p:sldId id="281" r:id="rId63"/>
    <p:sldId id="1303"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1298" r:id="rId78"/>
    <p:sldId id="297" r:id="rId79"/>
    <p:sldId id="298" r:id="rId80"/>
    <p:sldId id="1291" r:id="rId81"/>
    <p:sldId id="1297" r:id="rId82"/>
  </p:sldIdLst>
  <p:sldSz cx="9144000" cy="6858000" type="screen4x3"/>
  <p:notesSz cx="6985000" cy="9283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58" autoAdjust="0"/>
  </p:normalViewPr>
  <p:slideViewPr>
    <p:cSldViewPr snapToGrid="0">
      <p:cViewPr varScale="1">
        <p:scale>
          <a:sx n="85" d="100"/>
          <a:sy n="85" d="100"/>
        </p:scale>
        <p:origin x="236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8500" y="4409758"/>
            <a:ext cx="5588000" cy="4177665"/>
          </a:xfrm>
          <a:prstGeom prst="rect">
            <a:avLst/>
          </a:prstGeom>
          <a:noFill/>
          <a:ln>
            <a:noFill/>
          </a:ln>
        </p:spPr>
        <p:txBody>
          <a:bodyPr spcFirstLastPara="1" wrap="square" lIns="92943" tIns="92943" rIns="92943" bIns="9294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usd.net/remotelearn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49072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Appendix</a:t>
            </a:r>
            <a:r>
              <a:rPr lang="es-MX" dirty="0"/>
              <a:t> 1 </a:t>
            </a:r>
            <a:r>
              <a:rPr lang="es-MX" dirty="0" err="1"/>
              <a:t>contains</a:t>
            </a:r>
            <a:r>
              <a:rPr lang="es-MX" dirty="0"/>
              <a:t> links </a:t>
            </a:r>
            <a:r>
              <a:rPr lang="es-MX" dirty="0" err="1"/>
              <a:t>to</a:t>
            </a:r>
            <a:r>
              <a:rPr lang="es-MX" dirty="0"/>
              <a:t> </a:t>
            </a:r>
            <a:r>
              <a:rPr lang="es-MX" dirty="0" err="1"/>
              <a:t>resources</a:t>
            </a:r>
            <a:r>
              <a:rPr lang="es-MX" dirty="0"/>
              <a:t> and </a:t>
            </a:r>
            <a:r>
              <a:rPr lang="es-MX" dirty="0" err="1"/>
              <a:t>activities</a:t>
            </a:r>
            <a:r>
              <a:rPr lang="es-MX" dirty="0"/>
              <a:t> </a:t>
            </a:r>
            <a:r>
              <a:rPr lang="es-MX" dirty="0" err="1"/>
              <a:t>for</a:t>
            </a:r>
            <a:r>
              <a:rPr lang="es-MX" dirty="0"/>
              <a:t> English </a:t>
            </a:r>
            <a:r>
              <a:rPr lang="es-MX" dirty="0" err="1"/>
              <a:t>Language</a:t>
            </a:r>
            <a:r>
              <a:rPr lang="es-MX" dirty="0"/>
              <a:t> </a:t>
            </a:r>
            <a:r>
              <a:rPr lang="es-MX" dirty="0" err="1"/>
              <a:t>Development</a:t>
            </a:r>
            <a:r>
              <a:rPr lang="es-MX" dirty="0"/>
              <a:t> and </a:t>
            </a:r>
            <a:r>
              <a:rPr lang="es-MX" dirty="0" err="1"/>
              <a:t>to</a:t>
            </a:r>
            <a:r>
              <a:rPr lang="es-MX" dirty="0"/>
              <a:t> </a:t>
            </a:r>
            <a:r>
              <a:rPr lang="es-MX" dirty="0" err="1"/>
              <a:t>Multilingual</a:t>
            </a:r>
            <a:r>
              <a:rPr lang="es-MX" dirty="0"/>
              <a:t> </a:t>
            </a:r>
            <a:r>
              <a:rPr lang="es-MX" dirty="0" err="1"/>
              <a:t>Resources</a:t>
            </a:r>
            <a:r>
              <a:rPr lang="es-MX" dirty="0"/>
              <a:t>.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10</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99919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Here are a </a:t>
            </a:r>
            <a:r>
              <a:rPr lang="es-MX" dirty="0" err="1"/>
              <a:t>few</a:t>
            </a:r>
            <a:r>
              <a:rPr lang="es-MX" dirty="0"/>
              <a:t> English </a:t>
            </a:r>
            <a:r>
              <a:rPr lang="es-MX" dirty="0" err="1"/>
              <a:t>Language</a:t>
            </a:r>
            <a:r>
              <a:rPr lang="es-MX" dirty="0"/>
              <a:t> </a:t>
            </a:r>
            <a:r>
              <a:rPr lang="es-MX" dirty="0" err="1"/>
              <a:t>Development</a:t>
            </a:r>
            <a:r>
              <a:rPr lang="es-MX" dirty="0"/>
              <a:t> </a:t>
            </a:r>
            <a:r>
              <a:rPr lang="es-MX" dirty="0" err="1"/>
              <a:t>Resources</a:t>
            </a:r>
            <a:r>
              <a:rPr lang="es-MX" dirty="0"/>
              <a:t> </a:t>
            </a:r>
            <a:r>
              <a:rPr lang="es-MX" dirty="0" err="1"/>
              <a:t>highlighted</a:t>
            </a:r>
            <a:r>
              <a:rPr lang="es-MX" dirty="0"/>
              <a:t>. </a:t>
            </a:r>
            <a:r>
              <a:rPr lang="es-MX" dirty="0" err="1"/>
              <a:t>Additional</a:t>
            </a:r>
            <a:r>
              <a:rPr lang="es-MX" dirty="0"/>
              <a:t> </a:t>
            </a:r>
            <a:r>
              <a:rPr lang="es-MX" dirty="0" err="1"/>
              <a:t>resources</a:t>
            </a:r>
            <a:r>
              <a:rPr lang="es-MX" dirty="0"/>
              <a:t> are </a:t>
            </a:r>
            <a:r>
              <a:rPr lang="es-MX" dirty="0" err="1"/>
              <a:t>posted</a:t>
            </a:r>
            <a:r>
              <a:rPr lang="es-MX" dirty="0"/>
              <a:t> and </a:t>
            </a:r>
            <a:r>
              <a:rPr lang="es-MX" dirty="0" err="1"/>
              <a:t>updated</a:t>
            </a:r>
            <a:r>
              <a:rPr lang="es-MX" dirty="0"/>
              <a:t> </a:t>
            </a:r>
            <a:r>
              <a:rPr lang="es-MX" dirty="0" err="1"/>
              <a:t>weekly</a:t>
            </a:r>
            <a:r>
              <a:rPr lang="es-MX" dirty="0"/>
              <a:t>.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11</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51796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The</a:t>
            </a:r>
            <a:r>
              <a:rPr lang="es-MX" dirty="0"/>
              <a:t> </a:t>
            </a:r>
            <a:r>
              <a:rPr lang="es-MX" dirty="0" err="1"/>
              <a:t>multilingual</a:t>
            </a:r>
            <a:r>
              <a:rPr lang="es-MX" dirty="0"/>
              <a:t> </a:t>
            </a:r>
            <a:r>
              <a:rPr lang="es-MX" dirty="0" err="1"/>
              <a:t>learning</a:t>
            </a:r>
            <a:r>
              <a:rPr lang="es-MX" dirty="0"/>
              <a:t> </a:t>
            </a:r>
            <a:r>
              <a:rPr lang="es-MX" dirty="0" err="1"/>
              <a:t>resources</a:t>
            </a:r>
            <a:r>
              <a:rPr lang="es-MX" dirty="0"/>
              <a:t> page </a:t>
            </a:r>
            <a:r>
              <a:rPr lang="es-MX" dirty="0" err="1"/>
              <a:t>highlight</a:t>
            </a:r>
            <a:r>
              <a:rPr lang="es-MX" dirty="0"/>
              <a:t> </a:t>
            </a:r>
            <a:r>
              <a:rPr lang="es-MX" dirty="0" err="1"/>
              <a:t>resources</a:t>
            </a:r>
            <a:r>
              <a:rPr lang="es-MX" dirty="0"/>
              <a:t> in </a:t>
            </a:r>
            <a:r>
              <a:rPr lang="es-MX" dirty="0" err="1"/>
              <a:t>other</a:t>
            </a:r>
            <a:r>
              <a:rPr lang="es-MX" dirty="0"/>
              <a:t> </a:t>
            </a:r>
            <a:r>
              <a:rPr lang="es-MX" dirty="0" err="1"/>
              <a:t>languages</a:t>
            </a:r>
            <a:r>
              <a:rPr lang="es-MX" dirty="0"/>
              <a:t>.  </a:t>
            </a:r>
            <a:r>
              <a:rPr lang="es-MX" dirty="0" err="1"/>
              <a:t>Since</a:t>
            </a:r>
            <a:r>
              <a:rPr lang="es-MX" dirty="0"/>
              <a:t> 80% </a:t>
            </a:r>
            <a:r>
              <a:rPr lang="es-MX" dirty="0" err="1"/>
              <a:t>of</a:t>
            </a:r>
            <a:r>
              <a:rPr lang="es-MX" dirty="0"/>
              <a:t> </a:t>
            </a:r>
            <a:r>
              <a:rPr lang="es-MX" dirty="0" err="1"/>
              <a:t>the</a:t>
            </a:r>
            <a:r>
              <a:rPr lang="es-MX" dirty="0"/>
              <a:t> 1.2 English </a:t>
            </a:r>
            <a:r>
              <a:rPr lang="es-MX" dirty="0" err="1"/>
              <a:t>Learners</a:t>
            </a:r>
            <a:r>
              <a:rPr lang="es-MX" dirty="0"/>
              <a:t> </a:t>
            </a:r>
            <a:r>
              <a:rPr lang="es-MX" dirty="0" err="1"/>
              <a:t>have</a:t>
            </a:r>
            <a:r>
              <a:rPr lang="es-MX" dirty="0"/>
              <a:t> </a:t>
            </a:r>
            <a:r>
              <a:rPr lang="es-MX" dirty="0" err="1"/>
              <a:t>spanish</a:t>
            </a:r>
            <a:r>
              <a:rPr lang="es-MX" dirty="0"/>
              <a:t> as </a:t>
            </a:r>
            <a:r>
              <a:rPr lang="es-MX" dirty="0" err="1"/>
              <a:t>their</a:t>
            </a:r>
            <a:r>
              <a:rPr lang="es-MX" dirty="0"/>
              <a:t> </a:t>
            </a:r>
            <a:r>
              <a:rPr lang="es-MX" dirty="0" err="1"/>
              <a:t>primary</a:t>
            </a:r>
            <a:r>
              <a:rPr lang="es-MX" dirty="0"/>
              <a:t> </a:t>
            </a:r>
            <a:r>
              <a:rPr lang="es-MX" dirty="0" err="1"/>
              <a:t>language</a:t>
            </a:r>
            <a:r>
              <a:rPr lang="es-MX" dirty="0"/>
              <a:t>, </a:t>
            </a:r>
            <a:r>
              <a:rPr lang="es-MX" dirty="0" err="1"/>
              <a:t>we</a:t>
            </a:r>
            <a:r>
              <a:rPr lang="es-MX" dirty="0"/>
              <a:t> are </a:t>
            </a:r>
            <a:r>
              <a:rPr lang="es-MX" dirty="0" err="1"/>
              <a:t>highlighting</a:t>
            </a:r>
            <a:r>
              <a:rPr lang="es-MX" dirty="0"/>
              <a:t> </a:t>
            </a:r>
            <a:r>
              <a:rPr lang="es-MX" dirty="0" err="1"/>
              <a:t>those</a:t>
            </a:r>
            <a:r>
              <a:rPr lang="es-MX" dirty="0"/>
              <a:t> </a:t>
            </a:r>
            <a:r>
              <a:rPr lang="es-MX" dirty="0" err="1"/>
              <a:t>resources</a:t>
            </a:r>
            <a:r>
              <a:rPr lang="es-MX" dirty="0"/>
              <a:t> </a:t>
            </a:r>
            <a:r>
              <a:rPr lang="es-MX" dirty="0" err="1"/>
              <a:t>here</a:t>
            </a:r>
            <a:r>
              <a:rPr lang="es-MX" dirty="0"/>
              <a:t>. </a:t>
            </a:r>
            <a:r>
              <a:rPr lang="es-MX" dirty="0" err="1"/>
              <a:t>We</a:t>
            </a:r>
            <a:r>
              <a:rPr lang="es-MX" dirty="0"/>
              <a:t> </a:t>
            </a:r>
            <a:r>
              <a:rPr lang="es-MX" dirty="0" err="1"/>
              <a:t>will</a:t>
            </a:r>
            <a:r>
              <a:rPr lang="es-MX" dirty="0"/>
              <a:t> </a:t>
            </a:r>
            <a:r>
              <a:rPr lang="es-MX" dirty="0" err="1"/>
              <a:t>continue</a:t>
            </a:r>
            <a:r>
              <a:rPr lang="es-MX" dirty="0"/>
              <a:t> </a:t>
            </a:r>
            <a:r>
              <a:rPr lang="es-MX" dirty="0" err="1"/>
              <a:t>to</a:t>
            </a:r>
            <a:r>
              <a:rPr lang="es-MX" dirty="0"/>
              <a:t> </a:t>
            </a:r>
            <a:r>
              <a:rPr lang="es-MX" dirty="0" err="1"/>
              <a:t>update</a:t>
            </a:r>
            <a:r>
              <a:rPr lang="es-MX" dirty="0"/>
              <a:t> </a:t>
            </a:r>
            <a:r>
              <a:rPr lang="es-MX" dirty="0" err="1"/>
              <a:t>this</a:t>
            </a:r>
            <a:r>
              <a:rPr lang="es-MX" dirty="0"/>
              <a:t> page </a:t>
            </a:r>
            <a:r>
              <a:rPr lang="es-MX" dirty="0" err="1"/>
              <a:t>to</a:t>
            </a:r>
            <a:r>
              <a:rPr lang="es-MX" dirty="0"/>
              <a:t> be </a:t>
            </a:r>
            <a:r>
              <a:rPr lang="es-MX" dirty="0" err="1"/>
              <a:t>able</a:t>
            </a:r>
            <a:r>
              <a:rPr lang="es-MX" dirty="0"/>
              <a:t> </a:t>
            </a:r>
            <a:r>
              <a:rPr lang="es-MX" dirty="0" err="1"/>
              <a:t>to</a:t>
            </a:r>
            <a:r>
              <a:rPr lang="es-MX" dirty="0"/>
              <a:t> </a:t>
            </a:r>
            <a:r>
              <a:rPr lang="es-MX" dirty="0" err="1"/>
              <a:t>provide</a:t>
            </a:r>
            <a:r>
              <a:rPr lang="es-MX" dirty="0"/>
              <a:t> </a:t>
            </a:r>
            <a:r>
              <a:rPr lang="es-MX" dirty="0" err="1"/>
              <a:t>resources</a:t>
            </a:r>
            <a:r>
              <a:rPr lang="es-MX" dirty="0"/>
              <a:t> in </a:t>
            </a:r>
            <a:r>
              <a:rPr lang="es-MX" dirty="0" err="1"/>
              <a:t>various</a:t>
            </a:r>
            <a:r>
              <a:rPr lang="es-MX" dirty="0"/>
              <a:t> </a:t>
            </a:r>
            <a:r>
              <a:rPr lang="es-MX" dirty="0" err="1"/>
              <a:t>languages</a:t>
            </a:r>
            <a:r>
              <a:rPr lang="es-MX" dirty="0"/>
              <a:t>.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12</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53016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059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English Learner Support Division has a newsletter that, during the time of COVID-19, will be published on a weekly basis. The CDE will send out the newsletter to BCN members and other groups. Please share them widely. They are also posted on the CDE___________________ web page, so LEAs can view back issues of the newsletter.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14</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3840440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179513"/>
            <a:ext cx="4244975" cy="3184525"/>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English Learner Support Division is also publishing an online parent newsletter in both English and Spanish. This newsletter will be published biweekly and _____</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15</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32214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a:xfrm>
            <a:off x="636033" y="4521244"/>
            <a:ext cx="5773352" cy="4569989"/>
          </a:xfrm>
        </p:spPr>
        <p:txBody>
          <a:bodyPr/>
          <a:lstStyle/>
          <a:p>
            <a:pPr marL="174296" indent="-174296">
              <a:buFont typeface="Arial" panose="020B0604020202020204" pitchFamily="34" charset="0"/>
              <a:buChar char="•"/>
            </a:pPr>
            <a:r>
              <a:rPr lang="en-US" dirty="0">
                <a:latin typeface="Arial" panose="020B0604020202020204" pitchFamily="34" charset="0"/>
                <a:cs typeface="Arial" panose="020B0604020202020204" pitchFamily="34" charset="0"/>
              </a:rPr>
              <a:t>Last week, the CDE issued new guidance and flexibilities for grading, graduation, and financial aid.  (Read Slide) The California State Board of Education, California Department of Education, California State University, University of California, California Community Colleges and the Association of Independent California Colleges and Universities issued a joint statement outlining support for distance learning, Strategies for flexibility in grading, and guidance for adjustments of local graduation requirements. </a:t>
            </a:r>
          </a:p>
          <a:p>
            <a:pPr marL="174296" indent="-174296">
              <a:buFont typeface="Arial" panose="020B0604020202020204" pitchFamily="34" charset="0"/>
              <a:buChar char="•"/>
            </a:pPr>
            <a:r>
              <a:rPr lang="en-US" dirty="0">
                <a:latin typeface="Arial" panose="020B0604020202020204" pitchFamily="34" charset="0"/>
                <a:cs typeface="Arial" panose="020B0604020202020204" pitchFamily="34" charset="0"/>
              </a:rPr>
              <a:t>This includes:</a:t>
            </a:r>
          </a:p>
          <a:p>
            <a:pPr marL="639086" lvl="1" indent="-174296">
              <a:buFont typeface="Arial" panose="020B0604020202020204" pitchFamily="34" charset="0"/>
              <a:buChar char="•"/>
            </a:pPr>
            <a:r>
              <a:rPr lang="en-US" dirty="0">
                <a:latin typeface="Arial" panose="020B0604020202020204" pitchFamily="34" charset="0"/>
                <a:cs typeface="Arial" panose="020B0604020202020204" pitchFamily="34" charset="0"/>
              </a:rPr>
              <a:t>Pass/Fail or Credit/No Credit will be accepted for A—G courses without affecting Grade Point Average (GPA)</a:t>
            </a:r>
          </a:p>
          <a:p>
            <a:pPr marL="639086" lvl="1" indent="-174296">
              <a:buFont typeface="Arial" panose="020B0604020202020204" pitchFamily="34" charset="0"/>
              <a:buChar char="•"/>
            </a:pPr>
            <a:r>
              <a:rPr lang="en-US" dirty="0">
                <a:latin typeface="Arial" panose="020B0604020202020204" pitchFamily="34" charset="0"/>
                <a:cs typeface="Arial" panose="020B0604020202020204" pitchFamily="34" charset="0"/>
              </a:rPr>
              <a:t>Will re-evaluate financial aid needs for families whose circumstances have changed</a:t>
            </a:r>
          </a:p>
          <a:p>
            <a:pPr marL="639086" lvl="1" indent="-174296">
              <a:buFont typeface="Arial" panose="020B0604020202020204" pitchFamily="34" charset="0"/>
              <a:buChar char="•"/>
            </a:pPr>
            <a:r>
              <a:rPr lang="en-US" dirty="0">
                <a:latin typeface="Arial" panose="020B0604020202020204" pitchFamily="34" charset="0"/>
                <a:cs typeface="Arial" panose="020B0604020202020204" pitchFamily="34" charset="0"/>
              </a:rPr>
              <a:t>Flexibilities associated with receipt of official transcripts and confirmation of admissions offers, including deferments of deposits or fees</a:t>
            </a:r>
          </a:p>
          <a:p>
            <a:pPr marL="639086" lvl="1" indent="-174296">
              <a:buFont typeface="Arial" panose="020B0604020202020204" pitchFamily="34" charset="0"/>
              <a:buChar char="•"/>
            </a:pPr>
            <a:r>
              <a:rPr lang="en-US" dirty="0">
                <a:latin typeface="Arial" panose="020B0604020202020204" pitchFamily="34" charset="0"/>
                <a:cs typeface="Arial" panose="020B0604020202020204" pitchFamily="34" charset="0"/>
              </a:rPr>
              <a:t>Flexibility and support for students currently enrolled in dual enrollment course offerings</a:t>
            </a:r>
          </a:p>
          <a:p>
            <a:pPr marL="639086" lvl="1" indent="-174296">
              <a:buFont typeface="Arial" panose="020B0604020202020204" pitchFamily="34" charset="0"/>
              <a:buChar char="•"/>
            </a:pPr>
            <a:r>
              <a:rPr lang="en-US" dirty="0">
                <a:latin typeface="Arial" panose="020B0604020202020204" pitchFamily="34" charset="0"/>
                <a:cs typeface="Arial" panose="020B0604020202020204" pitchFamily="34" charset="0"/>
              </a:rPr>
              <a:t>Community college students seeking to transfer to a four-year university: Acceptance of Credit/No Credit in lieu of letter grades in “Golden Four” and General Education/prerequisite courses completed at a community college in winter/spring/summer 2020.</a:t>
            </a:r>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16</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50681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400" dirty="0">
              <a:latin typeface="Arial" panose="020B0604020202020204" pitchFamily="34" charset="0"/>
              <a:cs typeface="Arial" panose="020B0604020202020204" pitchFamily="34" charset="0"/>
            </a:endParaRPr>
          </a:p>
          <a:p>
            <a:pPr marL="290493" indent="-290493">
              <a:buFont typeface="Arial" panose="020B0604020202020204" pitchFamily="34" charset="0"/>
              <a:buChar char="•"/>
            </a:pPr>
            <a:r>
              <a:rPr lang="en-US" sz="1400" dirty="0">
                <a:latin typeface="Arial" panose="020B0604020202020204" pitchFamily="34" charset="0"/>
                <a:cs typeface="Arial" panose="020B0604020202020204" pitchFamily="34" charset="0"/>
              </a:rPr>
              <a:t>The CDE will still award the SSB during the 2019–20 school year and the process for requesting insignias has not changed.</a:t>
            </a:r>
          </a:p>
          <a:p>
            <a:pPr marL="0" indent="0">
              <a:buNone/>
            </a:pPr>
            <a:endParaRPr lang="en-US" sz="1400" dirty="0">
              <a:latin typeface="Arial" panose="020B0604020202020204" pitchFamily="34" charset="0"/>
              <a:cs typeface="Arial" panose="020B0604020202020204" pitchFamily="34" charset="0"/>
            </a:endParaRPr>
          </a:p>
          <a:p>
            <a:pPr marL="290493" indent="-290493">
              <a:buFont typeface="Arial" panose="020B0604020202020204" pitchFamily="34" charset="0"/>
              <a:buChar char="•"/>
            </a:pPr>
            <a:r>
              <a:rPr lang="en-US" sz="1400" dirty="0">
                <a:latin typeface="Arial" panose="020B0604020202020204" pitchFamily="34" charset="0"/>
                <a:cs typeface="Arial" panose="020B0604020202020204" pitchFamily="34" charset="0"/>
              </a:rPr>
              <a:t>Please visit the CDE SSB web page for the latest information and to order insignias.</a:t>
            </a:r>
          </a:p>
          <a:p>
            <a:pPr marL="290493" indent="-290493">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90493" indent="-290493">
              <a:buFont typeface="Arial" panose="020B0604020202020204" pitchFamily="34" charset="0"/>
              <a:buChar char="•"/>
            </a:pPr>
            <a:r>
              <a:rPr lang="en-US" sz="1400" dirty="0">
                <a:latin typeface="Arial" panose="020B0604020202020204" pitchFamily="34" charset="0"/>
                <a:cs typeface="Arial" panose="020B0604020202020204" pitchFamily="34" charset="0"/>
              </a:rPr>
              <a:t>The following information is taken directly from the interim COVID-19 frequently asked questions posted to the CDE SSB web page. </a:t>
            </a:r>
          </a:p>
          <a:p>
            <a:pPr marL="0" indent="0">
              <a:buNone/>
            </a:pPr>
            <a:endParaRPr lang="en-US" sz="400" dirty="0">
              <a:latin typeface="Arial" panose="020B0604020202020204" pitchFamily="34" charset="0"/>
              <a:cs typeface="Arial" panose="020B0604020202020204" pitchFamily="34" charset="0"/>
            </a:endParaRPr>
          </a:p>
          <a:p>
            <a:pPr marL="0" indent="0">
              <a:buNone/>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17</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99070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The Kern County Office of Education was kind enough to share the work they have dedicated to supporting distance learning.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They created a full distance learning curriculum, standards-based and standards-driven, which provides nine weeks of lessons until the end of the school year.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The curriculum is aligned with the English language arts, or ELA, standards and addresses the ELD standards through the content.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All modules are separated by grade and by week and are designed to address the needs of English learners.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To learn more about their distance learning work, contact Katie Gregory. Her information is listed on this slide. </a:t>
            </a:r>
          </a:p>
          <a:p>
            <a:pPr marL="174296" indent="-174296">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What does designated ELD look like in distance learning?</a:t>
            </a:r>
          </a:p>
          <a:p>
            <a:endParaRPr lang="en-US" sz="8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Which districts are examples that can be featured? </a:t>
            </a:r>
          </a:p>
          <a:p>
            <a:pPr marL="0" indent="0">
              <a:buNone/>
            </a:pPr>
            <a:endParaRPr lang="en-US" sz="8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What are some systems challenges districts might encounter? </a:t>
            </a:r>
          </a:p>
          <a:p>
            <a:pPr marL="174296" indent="-174296">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18</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63861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sz="1200" dirty="0">
                <a:latin typeface="Arial" panose="020B0604020202020204" pitchFamily="34" charset="0"/>
                <a:cs typeface="Arial" panose="020B0604020202020204" pitchFamily="34" charset="0"/>
              </a:rPr>
              <a:t>The Kern County Office of Education was kind enough to share the work they have dedicated to supporting distance learning. </a:t>
            </a:r>
          </a:p>
          <a:p>
            <a:pPr marL="174296" indent="-174296">
              <a:buFont typeface="Arial" panose="020B0604020202020204" pitchFamily="34" charset="0"/>
              <a:buChar char="•"/>
            </a:pPr>
            <a:r>
              <a:rPr lang="en-US" sz="1200" dirty="0">
                <a:latin typeface="Arial" panose="020B0604020202020204" pitchFamily="34" charset="0"/>
                <a:cs typeface="Arial" panose="020B0604020202020204" pitchFamily="34" charset="0"/>
              </a:rPr>
              <a:t>They created a full distance learning curriculum, standards-based and standards-driven, which provides nine weeks of lessons until the end of the school year. </a:t>
            </a:r>
          </a:p>
          <a:p>
            <a:pPr marL="174296" indent="-174296">
              <a:buFont typeface="Arial" panose="020B0604020202020204" pitchFamily="34" charset="0"/>
              <a:buChar char="•"/>
            </a:pPr>
            <a:r>
              <a:rPr lang="en-US" sz="1200" dirty="0">
                <a:latin typeface="Arial" panose="020B0604020202020204" pitchFamily="34" charset="0"/>
                <a:cs typeface="Arial" panose="020B0604020202020204" pitchFamily="34" charset="0"/>
              </a:rPr>
              <a:t>The curriculum is aligned with the English language arts, or ELA, standards and addresses the ELD standards through the content.  </a:t>
            </a:r>
          </a:p>
          <a:p>
            <a:pPr marL="174296" indent="-174296">
              <a:buFont typeface="Arial" panose="020B0604020202020204" pitchFamily="34" charset="0"/>
              <a:buChar char="•"/>
            </a:pPr>
            <a:r>
              <a:rPr lang="en-US" sz="1200" dirty="0">
                <a:latin typeface="Arial" panose="020B0604020202020204" pitchFamily="34" charset="0"/>
                <a:cs typeface="Arial" panose="020B0604020202020204" pitchFamily="34" charset="0"/>
              </a:rPr>
              <a:t>All modules are separated by grade and by week and are designed to address the needs of English learners. </a:t>
            </a:r>
          </a:p>
          <a:p>
            <a:pPr marL="174296" indent="-174296">
              <a:buFont typeface="Arial" panose="020B0604020202020204" pitchFamily="34" charset="0"/>
              <a:buChar char="•"/>
            </a:pPr>
            <a:r>
              <a:rPr lang="en-US" sz="1200" dirty="0">
                <a:latin typeface="Arial" panose="020B0604020202020204" pitchFamily="34" charset="0"/>
                <a:cs typeface="Arial" panose="020B0604020202020204" pitchFamily="34" charset="0"/>
              </a:rPr>
              <a:t>To learn more about their distance learning work, contact Katie Gregory. Her information is listed on this slide. </a:t>
            </a:r>
          </a:p>
          <a:p>
            <a:pPr marL="174296" indent="-174296">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Now, I have the pleasure of introducing ________ from </a:t>
            </a:r>
            <a:r>
              <a:rPr lang="en-US" sz="1200" dirty="0" err="1">
                <a:latin typeface="Arial" panose="020B0604020202020204" pitchFamily="34" charset="0"/>
                <a:cs typeface="Arial" panose="020B0604020202020204" pitchFamily="34" charset="0"/>
              </a:rPr>
              <a:t>Notomas</a:t>
            </a:r>
            <a:r>
              <a:rPr lang="en-US" sz="1200" dirty="0">
                <a:latin typeface="Arial" panose="020B0604020202020204" pitchFamily="34" charset="0"/>
                <a:cs typeface="Arial" panose="020B0604020202020204" pitchFamily="34" charset="0"/>
              </a:rPr>
              <a:t> Unified who will be sharing how this district is serving English Learners and their parents through distance learning. And, what are some systems challenges they have faced and how they are overcoming them.</a:t>
            </a:r>
          </a:p>
          <a:p>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pPr>
            <a:fld id="{A2AF5477-A919-46E9-BEBB-A72DF7B34052}" type="slidenum">
              <a:rPr lang="en-US" sz="1200" kern="1200">
                <a:solidFill>
                  <a:prstClr val="black"/>
                </a:solidFill>
                <a:latin typeface="Calibri"/>
                <a:ea typeface="+mn-ea"/>
                <a:cs typeface="+mn-cs"/>
              </a:rPr>
              <a:pPr algn="r" defTabSz="464790">
                <a:buClrTx/>
              </a:pPr>
              <a:t>19</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53526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767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7388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831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During this brief overview, we will share</a:t>
            </a:r>
            <a:r>
              <a:rPr lang="en-US" baseline="0" dirty="0"/>
              <a:t> how our district addressed h</a:t>
            </a:r>
            <a:r>
              <a:rPr lang="en-US" dirty="0"/>
              <a:t>ardware distribution and training for teachers, principals and parents/guardians.  We will also share</a:t>
            </a:r>
            <a:r>
              <a:rPr lang="en-US" baseline="0" dirty="0"/>
              <a:t> r</a:t>
            </a:r>
            <a:r>
              <a:rPr lang="en-US" dirty="0"/>
              <a:t>emote learning considerations</a:t>
            </a:r>
            <a:r>
              <a:rPr lang="en-US" baseline="0" dirty="0"/>
              <a:t> and r</a:t>
            </a:r>
            <a:r>
              <a:rPr lang="en-US" dirty="0"/>
              <a:t>ecommendations.</a:t>
            </a:r>
          </a:p>
          <a:p>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22</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34497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Thousand</a:t>
            </a:r>
            <a:r>
              <a:rPr lang="en-US" baseline="0" dirty="0"/>
              <a:t> of our students needed Chromebooks to access online learning.  We sent a parent survey to identify needs and used an extrapolation model to predict need for our 26,000 students based on approx. 10,000 initial respondents.  We used these numbers to determine the number of hours needed at each school for distribution and developed a schedule.  Six teams lead the distribution and nearly 7,500 Chromebooks were distributed.  Hotspots have been ordered for families who require it.</a:t>
            </a:r>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23</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65837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There is an overwhelming</a:t>
            </a:r>
            <a:r>
              <a:rPr lang="en-US" baseline="0" dirty="0"/>
              <a:t> amount of information out there so organization is key.  We have o</a:t>
            </a:r>
            <a:r>
              <a:rPr lang="en-US" dirty="0"/>
              <a:t>ne starting point for stakeholders that leads to all necessary resources.  The document includes webinars for remote learning programs, lesson plan templates for students with and without tech access, organized resource pages for Elementary and Secondary, and screencasts for technical steps (setting security settings for videoconferencing, etc.).</a:t>
            </a:r>
          </a:p>
          <a:p>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24</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43864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A translated message was sent to all families</a:t>
            </a:r>
            <a:r>
              <a:rPr lang="en-US" baseline="0" dirty="0"/>
              <a:t> with information on online learning, frequency of lessons, and more.  The public remote learning page is frequently updated (</a:t>
            </a:r>
            <a:r>
              <a:rPr lang="en-US" dirty="0">
                <a:hlinkClick r:id="rId3"/>
              </a:rPr>
              <a:t>https://www.gusd.net/remotelearning</a:t>
            </a:r>
            <a:r>
              <a:rPr lang="en-US" dirty="0"/>
              <a:t>).</a:t>
            </a:r>
            <a:r>
              <a:rPr lang="en-US" baseline="0" dirty="0"/>
              <a:t>  We also established special hotline numbers for </a:t>
            </a:r>
            <a:r>
              <a:rPr lang="en-US" baseline="0" dirty="0" err="1"/>
              <a:t>SpEd</a:t>
            </a:r>
            <a:r>
              <a:rPr lang="en-US" baseline="0"/>
              <a:t> and tech </a:t>
            </a:r>
            <a:r>
              <a:rPr lang="en-US" baseline="0" dirty="0"/>
              <a:t>support.  Finally, prioritized translation for all public communication.</a:t>
            </a:r>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25</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47597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Teachers new to remote</a:t>
            </a:r>
            <a:r>
              <a:rPr lang="en-US" baseline="0" dirty="0"/>
              <a:t> learning may need additional support on effective implementation of d</a:t>
            </a:r>
            <a:r>
              <a:rPr lang="en-US" dirty="0"/>
              <a:t>ifferentiated instruction and support, questioning, and actionable feedback.  Collaborate with</a:t>
            </a:r>
            <a:r>
              <a:rPr lang="en-US" baseline="0" dirty="0"/>
              <a:t> your Teaching &amp; Learning teams to offer PD in these areas.</a:t>
            </a:r>
            <a:endParaRPr lang="en-US" dirty="0"/>
          </a:p>
          <a:p>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26</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91618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US" dirty="0"/>
              <a:t>Consider these recommendations:</a:t>
            </a:r>
          </a:p>
          <a:p>
            <a:pPr marL="174296" indent="-174296">
              <a:buFont typeface="Arial" panose="020B0604020202020204" pitchFamily="34" charset="0"/>
              <a:buChar char="•"/>
            </a:pPr>
            <a:r>
              <a:rPr lang="en-US" dirty="0"/>
              <a:t>Prioritize student safety and privacy</a:t>
            </a:r>
          </a:p>
          <a:p>
            <a:pPr marL="174296" indent="-174296">
              <a:buFont typeface="Arial" panose="020B0604020202020204" pitchFamily="34" charset="0"/>
              <a:buChar char="•"/>
            </a:pPr>
            <a:r>
              <a:rPr lang="en-US" dirty="0"/>
              <a:t>Emphasize the importance of digital citizenship BEFORE</a:t>
            </a:r>
            <a:r>
              <a:rPr lang="en-US" baseline="0" dirty="0"/>
              <a:t> remote learning begins</a:t>
            </a:r>
            <a:endParaRPr lang="en-US" dirty="0"/>
          </a:p>
          <a:p>
            <a:pPr marL="174296" indent="-174296">
              <a:buFont typeface="Arial" panose="020B0604020202020204" pitchFamily="34" charset="0"/>
              <a:buChar char="•"/>
            </a:pPr>
            <a:r>
              <a:rPr lang="en-US" dirty="0"/>
              <a:t>Organize directions and content and add hyperlinked directions</a:t>
            </a:r>
          </a:p>
          <a:p>
            <a:pPr marL="174296" indent="-174296">
              <a:buFont typeface="Arial" panose="020B0604020202020204" pitchFamily="34" charset="0"/>
              <a:buChar char="•"/>
            </a:pPr>
            <a:r>
              <a:rPr lang="en-US" dirty="0"/>
              <a:t>Include screencasts for directions – two good</a:t>
            </a:r>
            <a:r>
              <a:rPr lang="en-US" baseline="0" dirty="0"/>
              <a:t> programs are Screencast-o-</a:t>
            </a:r>
            <a:r>
              <a:rPr lang="en-US" baseline="0" dirty="0" err="1"/>
              <a:t>matic</a:t>
            </a:r>
            <a:r>
              <a:rPr lang="en-US" baseline="0" dirty="0"/>
              <a:t> and </a:t>
            </a:r>
            <a:r>
              <a:rPr lang="en-US" baseline="0" dirty="0" err="1"/>
              <a:t>Screencastify</a:t>
            </a:r>
            <a:endParaRPr lang="en-US" dirty="0"/>
          </a:p>
          <a:p>
            <a:pPr marL="174296" indent="-174296">
              <a:buFont typeface="Arial" panose="020B0604020202020204" pitchFamily="34" charset="0"/>
              <a:buChar char="•"/>
            </a:pPr>
            <a:r>
              <a:rPr lang="en-US" dirty="0"/>
              <a:t>Develop systems to build school leader capacity with remote learning,</a:t>
            </a:r>
            <a:r>
              <a:rPr lang="en-US" baseline="0" dirty="0"/>
              <a:t> such as checklists for training and Google Classroom accounts</a:t>
            </a:r>
          </a:p>
          <a:p>
            <a:pPr marL="174296" indent="-174296" defTabSz="929579">
              <a:buClrTx/>
              <a:buSzTx/>
              <a:buFont typeface="Arial" panose="020B0604020202020204" pitchFamily="34" charset="0"/>
              <a:buChar char="•"/>
              <a:defRPr/>
            </a:pPr>
            <a:r>
              <a:rPr lang="en-US" dirty="0"/>
              <a:t>Collect data points to measure effectiveness</a:t>
            </a:r>
          </a:p>
          <a:p>
            <a:pPr marL="174296" indent="-17429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lIns="92958" tIns="46479" rIns="92958" bIns="46479"/>
          <a:lstStyle/>
          <a:p>
            <a:pPr algn="r" defTabSz="929579">
              <a:buClrTx/>
            </a:pPr>
            <a:fld id="{B1629F51-CCE4-482F-A6C9-0A17BBFEACF4}" type="slidenum">
              <a:rPr lang="en-US" sz="1200" kern="1200">
                <a:solidFill>
                  <a:prstClr val="black"/>
                </a:solidFill>
                <a:latin typeface="Calibri" panose="020F0502020204030204"/>
                <a:ea typeface="+mn-ea"/>
                <a:cs typeface="+mn-cs"/>
              </a:rPr>
              <a:pPr algn="r" defTabSz="929579">
                <a:buClrTx/>
              </a:pPr>
              <a:t>27</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45769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7255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3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3</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1295890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2c191e243_0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2c191e243_0_0:notes"/>
          <p:cNvSpPr txBox="1">
            <a:spLocks noGrp="1"/>
          </p:cNvSpPr>
          <p:nvPr>
            <p:ph type="body" idx="1"/>
          </p:nvPr>
        </p:nvSpPr>
        <p:spPr>
          <a:xfrm>
            <a:off x="698500" y="4409758"/>
            <a:ext cx="5588000" cy="4177665"/>
          </a:xfrm>
          <a:prstGeom prst="rect">
            <a:avLst/>
          </a:prstGeom>
          <a:noFill/>
          <a:ln>
            <a:noFill/>
          </a:ln>
        </p:spPr>
        <p:txBody>
          <a:bodyPr spcFirstLastPara="1" wrap="square" lIns="92943" tIns="92943" rIns="92943" bIns="92943" anchor="ctr" anchorCtr="0">
            <a:noAutofit/>
          </a:bodyPr>
          <a:lstStyle/>
          <a:p>
            <a:pPr marL="0" indent="0">
              <a:buNone/>
            </a:pPr>
            <a:r>
              <a:rPr lang="en"/>
              <a:t>Thank you for the opportunity to share some of the things we are trying in Natomas Unified to support our students, families and staff through distance learning. This is about what we have learned so far. We recognize there is much more to learn, and that the context of our district has allowed us to approach distance learning the way that we have. We know that this is not every district’s context, but nonetheless, we hope that there are at least a few ideas or resources shared today as we all look how to best move forward.</a:t>
            </a:r>
            <a:endParaRPr/>
          </a:p>
        </p:txBody>
      </p:sp>
      <p:sp>
        <p:nvSpPr>
          <p:cNvPr id="103" name="Google Shape;103;g82c191e243_0_0:notes"/>
          <p:cNvSpPr txBox="1">
            <a:spLocks noGrp="1"/>
          </p:cNvSpPr>
          <p:nvPr>
            <p:ph type="sldNum" idx="12"/>
          </p:nvPr>
        </p:nvSpPr>
        <p:spPr>
          <a:xfrm>
            <a:off x="3956550" y="8817904"/>
            <a:ext cx="3026833" cy="464185"/>
          </a:xfrm>
          <a:prstGeom prst="rect">
            <a:avLst/>
          </a:prstGeom>
          <a:noFill/>
          <a:ln>
            <a:noFill/>
          </a:ln>
        </p:spPr>
        <p:txBody>
          <a:bodyPr spcFirstLastPara="1" wrap="square" lIns="92943" tIns="92943" rIns="92943" bIns="92943" anchor="ctr" anchorCtr="0">
            <a:noAutofit/>
          </a:bodyPr>
          <a:lstStyle/>
          <a:p>
            <a:fld id="{00000000-1234-1234-1234-123412341234}" type="slidenum">
              <a:rPr lang="en"/>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2dd492355_0_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2dd492355_0_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Natomas is a very diverse community.  We have over 16000 students in 14 district-run sites and 3 independent charter school systems.</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12% of our students are English learners and represent 44 different languages.  14% of our students are in special education.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In Natomas, 61% of our students classify as high risk, with 6500 students receiving free and reduced lunch. We have a total of 375 foster and homeless families. </a:t>
            </a:r>
            <a:endParaRPr sz="1400">
              <a:solidFill>
                <a:schemeClr val="dk1"/>
              </a:solidFill>
            </a:endParaRPr>
          </a:p>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2dd492355_0_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2dd492355_0_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Natomas is a very diverse community.  We have over 16000 students in 14 district-run sites and 3 independent charter school systems.</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12% of our students are English learners and represent 44 different languages.  14% of our students are in special education.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In Natomas, 61% of our students classify as high risk, with 6500 students receiving free and reduced lunch. We have a total of 375 foster and homeless families. </a:t>
            </a:r>
            <a:endParaRPr sz="1400">
              <a:solidFill>
                <a:schemeClr val="dk1"/>
              </a:solidFill>
            </a:endParaRPr>
          </a:p>
          <a:p>
            <a:pPr marL="0" indent="0">
              <a:buNone/>
            </a:pPr>
            <a:endParaRPr/>
          </a:p>
        </p:txBody>
      </p:sp>
    </p:spTree>
    <p:extLst>
      <p:ext uri="{BB962C8B-B14F-4D97-AF65-F5344CB8AC3E}">
        <p14:creationId xmlns:p14="http://schemas.microsoft.com/office/powerpoint/2010/main" val="95476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2c191e243_0_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2c191e243_0_7:notes"/>
          <p:cNvSpPr txBox="1">
            <a:spLocks noGrp="1"/>
          </p:cNvSpPr>
          <p:nvPr>
            <p:ph type="body" idx="1"/>
          </p:nvPr>
        </p:nvSpPr>
        <p:spPr>
          <a:xfrm>
            <a:off x="698500" y="4409758"/>
            <a:ext cx="5588000" cy="4177665"/>
          </a:xfrm>
          <a:prstGeom prst="rect">
            <a:avLst/>
          </a:prstGeom>
          <a:noFill/>
          <a:ln>
            <a:noFill/>
          </a:ln>
        </p:spPr>
        <p:txBody>
          <a:bodyPr spcFirstLastPara="1" wrap="square" lIns="92943" tIns="92943" rIns="92943" bIns="92943" anchor="ctr" anchorCtr="0">
            <a:noAutofit/>
          </a:bodyPr>
          <a:lstStyle/>
          <a:p>
            <a:pPr marL="0" indent="0">
              <a:buClr>
                <a:schemeClr val="dk1"/>
              </a:buClr>
              <a:buNone/>
            </a:pPr>
            <a:r>
              <a:rPr lang="en" dirty="0">
                <a:solidFill>
                  <a:schemeClr val="dk1"/>
                </a:solidFill>
              </a:rPr>
              <a:t>We have focused on several key areas as we developed our distance learning plan.  </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The first, communication with our community which paved the way for us to be able to engage in this challenging new work.</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Second, understanding the needs that exist in our community, with equity as a major commitment and driver for identifying those needs.</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Third, how we can launch a distance learning platform by utilizing existing resources rather than trying to stretch ourselves to learn new platforms.</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Fourth, how we engage our stakeholders including the orientation process, training and how we have chosen to pilot distance learning</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Last, being flexible in our approach and learning for the future helps us not be wrapped up in this moment, feeling like our efforts might be in vain. There are valuable lessons we can learn from the process even if we have to make adjustments as the landscape changes day to day and sometimes even hour to hour.</a:t>
            </a:r>
            <a:endParaRPr dirty="0"/>
          </a:p>
        </p:txBody>
      </p:sp>
      <p:sp>
        <p:nvSpPr>
          <p:cNvPr id="121" name="Google Shape;121;g82c191e243_0_7:notes"/>
          <p:cNvSpPr txBox="1">
            <a:spLocks noGrp="1"/>
          </p:cNvSpPr>
          <p:nvPr>
            <p:ph type="sldNum" idx="12"/>
          </p:nvPr>
        </p:nvSpPr>
        <p:spPr>
          <a:xfrm>
            <a:off x="3956550" y="8817904"/>
            <a:ext cx="3026833" cy="464185"/>
          </a:xfrm>
          <a:prstGeom prst="rect">
            <a:avLst/>
          </a:prstGeom>
          <a:noFill/>
          <a:ln>
            <a:noFill/>
          </a:ln>
        </p:spPr>
        <p:txBody>
          <a:bodyPr spcFirstLastPara="1" wrap="square" lIns="92943" tIns="92943" rIns="92943" bIns="92943" anchor="ctr" anchorCtr="0">
            <a:noAutofit/>
          </a:bodyPr>
          <a:lstStyle/>
          <a:p>
            <a:fld id="{00000000-1234-1234-1234-123412341234}" type="slidenum">
              <a:rPr lang="en"/>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2dd492355_11_172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2dd492355_11_172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As a note, our first day of school closure was Friday March 13. The next week, we worked extensively and quickly with our labor partners to sign four MOUs, which helped set the course for the following weeks. During the weeks of 3/16 and 3/23, we worked with our labor partners to establish a timeline to roll out Distance Learning.  We did this in stages because we knew that there were too many issues if we tried to negotiate everything, such as special education with all its moving parts, in one MOU.  First, we finalized our agreements with CSEA and next our general education teacher agreements with NTA.  Then, we tackled special education.</a:t>
            </a:r>
            <a:endParaRPr sz="1400">
              <a:solidFill>
                <a:schemeClr val="dk1"/>
              </a:solidFill>
            </a:endParaRPr>
          </a:p>
          <a:p>
            <a:pPr marL="0" indent="0">
              <a:buClr>
                <a:schemeClr val="dk1"/>
              </a:buClr>
              <a:buNone/>
            </a:pPr>
            <a:endParaRPr sz="1400">
              <a:solidFill>
                <a:schemeClr val="dk1"/>
              </a:solidFill>
              <a:highlight>
                <a:srgbClr val="FFFF00"/>
              </a:highlight>
            </a:endParaRPr>
          </a:p>
          <a:p>
            <a:pPr marL="0" indent="0">
              <a:buClr>
                <a:schemeClr val="dk1"/>
              </a:buClr>
              <a:buNone/>
            </a:pPr>
            <a:endParaRPr sz="1400">
              <a:solidFill>
                <a:schemeClr val="dk1"/>
              </a:solidFill>
              <a:highlight>
                <a:srgbClr val="FFFF00"/>
              </a:highlight>
            </a:endParaRPr>
          </a:p>
          <a:p>
            <a:pPr marL="0" indent="0">
              <a:buClr>
                <a:schemeClr val="dk1"/>
              </a:buClr>
              <a:buNone/>
            </a:pPr>
            <a:r>
              <a:rPr lang="en" sz="1400">
                <a:solidFill>
                  <a:schemeClr val="dk1"/>
                </a:solidFill>
              </a:rPr>
              <a:t>During the week of 3/23, teachers began the planning process to prepare lessons using instructional platforms.  We were also available to assist parents as they addressed technological issues at home.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During the weeks of 3/30 and 4/6: Teachers will pilot lessons with students.  We started with this pilot because, </a:t>
            </a:r>
            <a:r>
              <a:rPr lang="en" sz="1400" i="1">
                <a:solidFill>
                  <a:schemeClr val="dk1"/>
                </a:solidFill>
                <a:latin typeface="Open Sans"/>
                <a:ea typeface="Open Sans"/>
                <a:cs typeface="Open Sans"/>
                <a:sym typeface="Open Sans"/>
              </a:rPr>
              <a:t>in light of state testing being suspended, and no end-of-year activities and trips, we believed that students will be engaged in instruction for the equivalent number of days with these pilot weeks.</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4/13: spring break</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4/20: School will resume and distance learning will begin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2dd492355_11_172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2dd492355_11_172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As a note, our first day of school closure was Friday March 13. The next week, we worked extensively and quickly with our labor partners to sign four MOUs, which helped set the course for the following weeks. During the weeks of 3/16 and 3/23, we worked with our labor partners to establish a timeline to roll out Distance Learning.  We did this in stages because we knew that there were too many issues if we tried to negotiate everything, such as special education with all its moving parts, in one MOU.  First, we finalized our agreements with CSEA and next our general education teacher agreements with NTA.  Then, we tackled special education.</a:t>
            </a:r>
            <a:endParaRPr sz="1400">
              <a:solidFill>
                <a:schemeClr val="dk1"/>
              </a:solidFill>
            </a:endParaRPr>
          </a:p>
          <a:p>
            <a:pPr marL="0" indent="0">
              <a:buClr>
                <a:schemeClr val="dk1"/>
              </a:buClr>
              <a:buNone/>
            </a:pPr>
            <a:endParaRPr sz="1400">
              <a:solidFill>
                <a:schemeClr val="dk1"/>
              </a:solidFill>
              <a:highlight>
                <a:srgbClr val="FFFF00"/>
              </a:highlight>
            </a:endParaRPr>
          </a:p>
          <a:p>
            <a:pPr marL="0" indent="0">
              <a:buClr>
                <a:schemeClr val="dk1"/>
              </a:buClr>
              <a:buNone/>
            </a:pPr>
            <a:endParaRPr sz="1400">
              <a:solidFill>
                <a:schemeClr val="dk1"/>
              </a:solidFill>
              <a:highlight>
                <a:srgbClr val="FFFF00"/>
              </a:highlight>
            </a:endParaRPr>
          </a:p>
          <a:p>
            <a:pPr marL="0" indent="0">
              <a:buClr>
                <a:schemeClr val="dk1"/>
              </a:buClr>
              <a:buNone/>
            </a:pPr>
            <a:r>
              <a:rPr lang="en" sz="1400">
                <a:solidFill>
                  <a:schemeClr val="dk1"/>
                </a:solidFill>
              </a:rPr>
              <a:t>During the week of 3/23, teachers began the planning process to prepare lessons using instructional platforms.  We were also available to assist parents as they addressed technological issues at home.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During the weeks of 3/30 and 4/6: Teachers will pilot lessons with students.  We started with this pilot because, </a:t>
            </a:r>
            <a:r>
              <a:rPr lang="en" sz="1400" i="1">
                <a:solidFill>
                  <a:schemeClr val="dk1"/>
                </a:solidFill>
                <a:latin typeface="Open Sans"/>
                <a:ea typeface="Open Sans"/>
                <a:cs typeface="Open Sans"/>
                <a:sym typeface="Open Sans"/>
              </a:rPr>
              <a:t>in light of state testing being suspended, and no end-of-year activities and trips, we believed that students will be engaged in instruction for the equivalent number of days with these pilot weeks.</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4/13: spring break</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4/20: School will resume and distance learning will begin</a:t>
            </a:r>
            <a:endParaRPr/>
          </a:p>
        </p:txBody>
      </p:sp>
    </p:spTree>
    <p:extLst>
      <p:ext uri="{BB962C8B-B14F-4D97-AF65-F5344CB8AC3E}">
        <p14:creationId xmlns:p14="http://schemas.microsoft.com/office/powerpoint/2010/main" val="737341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2c191e243_0_47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2c191e243_0_47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Our community has been on this journey with us since the beginning, which has been a crucial part of any major undertaking in our community for many years.  Our goals and focus have been consistent:  to provide regular communications, to work with our labor partners, to develop and maintain timelines, and to be forthright about gaps and bumps- we don’t make promises we cannot keep.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We are committed to sharing our resources and supports with families and we have provided a central source for families and staff to ask questions and provide feedback, so that they feel confident that while they may not get an immediate answer, they have spoken to someone who is finding out the best next steps. Our calls to Constituent and Customer Service have been consistent everyday through this pandemic, and CCS has helped us not lose site of those individual needs and concerns.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2c191e243_0_64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2c191e243_0_64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As we discussed, we knew that there were too many issues to address with one MOU.  To expedite the process and get staff planning, sites sanitized, computers cleaned and distributed, and kids fed, we first worked with CSEA and within two work days had two MOUS about essential workers and expectations during this time.  In rapid succession, we began negotiating with NTA, by bringing interests of both sides to the table.  Our focus was general education to start.  When this was completed and signed, we began to discuss, and make agreements, regarding special education.  These MOUs allowed work to happen, teachers to start planning, and kids to be served.  We made agreements with our labor partners early and as a priority which is why we have a clear path ahead right now and our teachers are already engaging with our students across the district.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2c191e243_0_50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2c191e243_0_50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Communication has been a central focus for Natomas.  To ensure clear communication, we have created a centralized website and other virtual tools we will talk about later. But from a big-picture perspective we use the tools listed here. We also provided a couple links for reference. We use our website to push out information, and we have our 24/7 Constituent and Customer Service hotline as well as our staffed virtual Constituent and Customer Service office.  Constituent and Customer Service has been instrumental in keeping the lines of communication open with the community and minimizing confusion and misinformation.  It’s been critical for us to make sure that CCS has all the information they need to point people in the right direction, or come to us as needed.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2dd492355_3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2dd492355_3_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200">
                <a:solidFill>
                  <a:schemeClr val="dk1"/>
                </a:solidFill>
              </a:rPr>
              <a:t>In Student Services which includes the SELPA, we focused on developing a clear plan based on an analysis of our needs.  Early on, we developed a website as a tool  to help  lighten the load on our teachers and keep staff and the community informed.  The website includes community and educational resources as well as quick access to staff.</a:t>
            </a:r>
            <a:endParaRPr sz="1200">
              <a:solidFill>
                <a:schemeClr val="dk1"/>
              </a:solidFill>
            </a:endParaRPr>
          </a:p>
          <a:p>
            <a:pPr marL="0" indent="0">
              <a:buClr>
                <a:schemeClr val="dk1"/>
              </a:buClr>
              <a:buNone/>
            </a:pPr>
            <a:endParaRPr sz="1200">
              <a:solidFill>
                <a:schemeClr val="dk1"/>
              </a:solidFill>
            </a:endParaRPr>
          </a:p>
          <a:p>
            <a:pPr marL="0" indent="0">
              <a:buClr>
                <a:schemeClr val="dk1"/>
              </a:buClr>
              <a:buNone/>
            </a:pPr>
            <a:r>
              <a:rPr lang="en" sz="1200">
                <a:solidFill>
                  <a:schemeClr val="dk1"/>
                </a:solidFill>
              </a:rPr>
              <a:t>With a district commitment to equity and services for students in special education, we  developed an action and communication plan that we used to guide us, to make sure all staff have access to support and to keep us focused.</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a:xfrm>
            <a:off x="714670" y="4541921"/>
            <a:ext cx="5710884" cy="4175699"/>
          </a:xfrm>
        </p:spPr>
        <p:txBody>
          <a:bodyPr/>
          <a:lstStyle/>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In this unprecedented time of COVID-19,  we must ensure that English learners are continued to be served as LEAs implement their distance learning plans.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LEAs are to continue to provide English learners with designated and integrated English language development, or ELD, and access to grade-level instruction and assignments.</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It is important to note that LEAs have the flexibility to design services that support English learners so they are able to access the grade level content they are learning.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The LEA determines where, when, and what services students receive in order to continue to make progress toward English language proficiency and meet grade level academic achievement.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It is also important to note that neither state nor federal law require a specific number of minutes for ELD, however, there must be sufficient instruction provided to ensure that English learners are meeting their language and academic goals. </a:t>
            </a:r>
          </a:p>
          <a:p>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4</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3133244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2c191e243_0_47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2c191e243_0_47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200" dirty="0">
                <a:solidFill>
                  <a:schemeClr val="dk1"/>
                </a:solidFill>
              </a:rPr>
              <a:t>In order to plan appropriately, and to be equitable in our decision making, we needed to understand the needs that exist in our community.</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These needs included the personal needs of the  families in the community, such as shelter and food, as well as the plans for how we would work with our English Learners and students with disabilities, in addition to the overall academic needs of all of our students. We knew heading forward on this path that equity was a major commitment.</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As we considered our needs, we knew we could not lose site of our students with required social emotional support, regardless of whether we were open or not.</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We needed to understand student access to technology and to make sure all students were on an even playing field and that families were getting access to the resources they needed to have every opportunity possible to engage.  </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For preschool,  we needed to understand the needs of a group of students who are very young and who may need a more unique approach to distance learning.</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Last, as we began focusing on the needs that exist, we started to identify a group of student we call the “unforgotten”. We will talk more about this in a minute.</a:t>
            </a:r>
            <a:endParaRPr sz="1200"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2dd492355_3_7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2dd492355_3_7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200" dirty="0">
                <a:solidFill>
                  <a:schemeClr val="dk1"/>
                </a:solidFill>
              </a:rPr>
              <a:t>We have spent a great deal of time understanding our community needs. such as food and shelter and mental health supports, have been a consideration from the beginning.</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In order to ensure clear communication, we have developed a centralized website and communication system. We make it a point to be transparent and to over communicate with staff and the community.</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Mental health continues to be a focus.  We  have an existing SES referral process that we continue to respond to for emergencies. For non emergencies, we have created a contact process for our mental health team. Staff are all still working to support our students and families.  We know that human contact right now is critical.</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61% of our population is considered at risk.  We started our Mobile Meal service (serving lunch and breakfast) on March 16- only 1 school day after we announced closure. By April 3, we have provided nearly 49,000 meals at a  rate of 3700 meals per day.  Joey’s Food Locker is our community food locker run by our Adult Special Education Students in collaboration with the Sacramento Food Bank. Since March 17 we have provided nearly 1000 families with a weeks worth of meat and fresh fruits and vegetables- enough to feed a family of 4.</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In Natomas, our community’s well-being and equity will always be a focus.</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2dd492355_3_7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2dd492355_3_7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200" dirty="0">
                <a:solidFill>
                  <a:schemeClr val="dk1"/>
                </a:solidFill>
              </a:rPr>
              <a:t>We have spent a great deal of time understanding our community needs. such as food and shelter and mental health supports, have been a consideration from the beginning.</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In order to ensure clear communication, we have developed a centralized website and communication system. We make it a point to be transparent and to over communicate with staff and the community.</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Mental health continues to be a focus.  We  have an existing SES referral process that we continue to respond to for emergencies. For non emergencies, we have created a contact process for our mental health team. Staff are all still working to support our students and families.  We know that human contact right now is critical.</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61% of our population is considered at risk.  We started our Mobile Meal service (serving lunch and breakfast) on March 16- only 1 school day after we announced closure. By April 3, we have provided nearly 49,000 meals at a  rate of 3700 meals per day.  Joey’s Food Locker is our community food locker run by our Adult Special Education Students in collaboration with the Sacramento Food Bank. Since March 17 we have provided nearly 1000 families with a weeks worth of meat and fresh fruits and vegetables- enough to feed a family of 4.</a:t>
            </a:r>
            <a:endParaRPr sz="1200" dirty="0">
              <a:solidFill>
                <a:schemeClr val="dk1"/>
              </a:solidFill>
            </a:endParaRPr>
          </a:p>
          <a:p>
            <a:pPr marL="0" indent="0">
              <a:buClr>
                <a:schemeClr val="dk1"/>
              </a:buClr>
              <a:buNone/>
            </a:pPr>
            <a:endParaRPr sz="1200" dirty="0">
              <a:solidFill>
                <a:schemeClr val="dk1"/>
              </a:solidFill>
            </a:endParaRPr>
          </a:p>
          <a:p>
            <a:pPr marL="0" indent="0">
              <a:buClr>
                <a:schemeClr val="dk1"/>
              </a:buClr>
              <a:buNone/>
            </a:pPr>
            <a:r>
              <a:rPr lang="en" sz="1200" dirty="0">
                <a:solidFill>
                  <a:schemeClr val="dk1"/>
                </a:solidFill>
              </a:rPr>
              <a:t>In Natomas, our community’s well-being and equity will always be a focus.</a:t>
            </a:r>
            <a:endParaRPr dirty="0"/>
          </a:p>
        </p:txBody>
      </p:sp>
    </p:spTree>
    <p:extLst>
      <p:ext uri="{BB962C8B-B14F-4D97-AF65-F5344CB8AC3E}">
        <p14:creationId xmlns:p14="http://schemas.microsoft.com/office/powerpoint/2010/main" val="297502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3003155ae_10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3003155ae_10_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dirty="0">
                <a:solidFill>
                  <a:schemeClr val="dk1"/>
                </a:solidFill>
              </a:rPr>
              <a:t>Equity is critical for distance learning to be successful. Before we could roll out a distance learning platform, we needed to understand our community needs for technology and internet connection.  We sent out a technology survey and 77% of our families responded.  Since March 30, we have distributed nearly 6000 computers and 210 hotspots to students and staff.</a:t>
            </a:r>
            <a:endParaRPr sz="1400" dirty="0">
              <a:solidFill>
                <a:schemeClr val="dk1"/>
              </a:solidFill>
            </a:endParaRPr>
          </a:p>
          <a:p>
            <a:pPr marL="0" indent="0">
              <a:buClr>
                <a:schemeClr val="dk1"/>
              </a:buClr>
              <a:buNone/>
            </a:pPr>
            <a:endParaRPr sz="1400" dirty="0">
              <a:solidFill>
                <a:schemeClr val="dk1"/>
              </a:solidFill>
            </a:endParaRPr>
          </a:p>
          <a:p>
            <a:pPr marL="0" indent="0">
              <a:buClr>
                <a:schemeClr val="dk1"/>
              </a:buClr>
              <a:buNone/>
            </a:pPr>
            <a:r>
              <a:rPr lang="en" sz="1400" dirty="0">
                <a:solidFill>
                  <a:schemeClr val="dk1"/>
                </a:solidFill>
              </a:rPr>
              <a:t>Distributing the computers was a huge process.  We had 12000 chromebooks at the school sites. They all needed to be cleaned, the district network needed to be disabled so wifi would work off our property and we had to make sure they all functioned properly.  In addition, we had to locate, order and have shipped the estimated number of chromebooks we would need to ensure each student had access to a computer at home.</a:t>
            </a:r>
            <a:endParaRPr dirty="0">
              <a:solidFill>
                <a:schemeClr val="dk1"/>
              </a:solidFill>
            </a:endParaRPr>
          </a:p>
          <a:p>
            <a:pPr marL="0" indent="0">
              <a:buClr>
                <a:schemeClr val="dk1"/>
              </a:buClr>
              <a:buNone/>
            </a:pPr>
            <a:endParaRPr sz="1400"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2dd492355_3_7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2dd492355_3_7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NUSD’s commitment to equity and services to special education students required us to develop an end goal- all students will have amendments and will receive virtual services to the extent feasible.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We recognized that this was a huge undertaking- over 1600 amendment IEPs in two weeks, while working with staff and parents to understand the why and the how of DL for special education.</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We over communicated.  We gave permissions for staff to try and fail and try again. We built teams.  We stressed the need for home-school collaboration, especially for students with moderate to severe disabilities.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2dd492355_3_7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2dd492355_3_7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NUSD’s commitment to equity and services to special education students required us to develop an end goal- all students will have amendments and will receive virtual services to the extent feasible.  </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We recognized that this was a huge undertaking- over 1600 amendment IEPs in two weeks, while working with staff and parents to understand the why and the how of DL for special education.</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We over communicated.  We gave permissions for staff to try and fail and try again. We built teams.  We stressed the need for home-school collaboration, especially for students with moderate to severe disabilities.</a:t>
            </a:r>
            <a:endParaRPr/>
          </a:p>
        </p:txBody>
      </p:sp>
    </p:spTree>
    <p:extLst>
      <p:ext uri="{BB962C8B-B14F-4D97-AF65-F5344CB8AC3E}">
        <p14:creationId xmlns:p14="http://schemas.microsoft.com/office/powerpoint/2010/main" val="1164579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36dada624c87133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36dada624c87133_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Once we got feedback from our families, we had to figure out who was still not engaged in any fashion. We had a fairly straightforward list from the survey responses, and from checking out devices to families. But that still left a few thousand students who we were not sure were connected to school. The sites led the initiative to work with teachers to identify every student that had at least connected with the site, be it through the front office, or by already engaging with teachers during the pilot period of distance learning. This is allowing us to really focus on those last few hundred students that we haven’t forgotten by any means, but we are not sure what they need. Maybe they moved into another household out of the area during this time, and we just don’t know that yet. As a first step in supporting our students through distance learning, we need to find them.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2c191e243_0_48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2c191e243_0_48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Part of the agreement with our labor partner was that teachers would only have to use existing resources- they would not have to learn a new platform while trying to launch distance learning. We are very fortunate that for several years, all of our teachers have had macbooks and some have Ipads as well, so we didn’t have to focus on training to use those devices.  A few of our sites are 1:1 with chromebooks, but we have a 2:1 ratio overall of teachers to chromebook carts throughout the district.  We use Google Suite already, and a great deal of our core and alternative curriculum is already online for student use.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2c191e243_0_52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2c191e243_0_5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In addition, our teams created links on the website to engagement resources by grade level and subject, including special education and related services, and we included, by site, the Splash Page you see here- this is what the student and teacher will see if they click on the links for their school, which we will show you on the next page. These are our online curriculum and engagement materials in an easy to access format. Last, the same multidisciplinary team developed the ABCs of Distance Learning- a one stop for all information teachers and parents may need to access academic engagement and enrichment activities, to communication regarding COVID 19, all the way to the importance of structure and awareness of social emotional needs during isolation.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2c191e243_0_52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2c191e243_0_52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In addition, our teams created links on the website to engagement resources by grade level and subject, including special education and related services, and we included, by site, the Splash Page you see here- this is what the student and teacher will see if they click on the links for their school, which we will show you on the next page. These are our online curriculum and engagement materials in an easy to access format. Last, the same multidisciplinary team developed the ABCs of Distance Learning- a one stop for all information teachers and parents may need to access academic engagement and enrichment activities, to communication regarding COVID 19, all the way to the importance of structure and awareness of social emotional needs during isolation. </a:t>
            </a:r>
            <a:endParaRPr/>
          </a:p>
        </p:txBody>
      </p:sp>
    </p:spTree>
    <p:extLst>
      <p:ext uri="{BB962C8B-B14F-4D97-AF65-F5344CB8AC3E}">
        <p14:creationId xmlns:p14="http://schemas.microsoft.com/office/powerpoint/2010/main" val="151733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Let’s remember that districts already have curriculum and resources that can be used to support distance learning instruction.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Current materials, such as textbooks, workbooks, and other materials can be checked out to students to support their learning.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If the curriculum has a digital component, districts are working with publishers to ensure full access to support the districts distance learning plan. It will be important to determine if there is a specialized ELD component.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The district might have digital subscriptions as well that may serve to support English Learners.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5</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611581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2dd492355_0_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82dd492355_0_6: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To help our teachers and students with easy access, our teams worked together to create quick links, such as this digital link to core and enrichment activities.  Students are used to accessing programs on Chromebooks at school, so we worked on ways to make sure students could access these same programs no matter what device they might be using from home.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2c191e243_0_494: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2c191e243_0_49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Once we had our agreements, we dispersed teams to worked virtually.  We set up teacher orientations, family and student orientations and special education orientations.  We pushed these out virtually, added them to our website and used social media and Superintendent communications to inform the public that they were available.  In addition, we surveyed parents regarding their household technology access and we continue to work to make sure students all had the appropriate technology to access distance learning.  Finally, we created a virtual school office as well as a virtual district office so we are open and available to our staff and families.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2c191e243_0_734: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2c191e243_0_73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sz="1400"/>
              <a:t>As part of our roll-out we are piloting distance learning.  This allows us to work out technology issues, provide parent support, and address any glitches with instruction or materials.  Also, with state testing and end of year field trips and activities being suspended, </a:t>
            </a:r>
            <a:r>
              <a:rPr lang="en" sz="1400">
                <a:solidFill>
                  <a:schemeClr val="dk1"/>
                </a:solidFill>
                <a:latin typeface="Open Sans"/>
                <a:ea typeface="Open Sans"/>
                <a:cs typeface="Open Sans"/>
                <a:sym typeface="Open Sans"/>
              </a:rPr>
              <a:t>we believe that students will be engaged in instruction for roughly the equivalent amount of time, even considering utilizing pilot weeks. We explained this timeline to our families with the “why”.</a:t>
            </a: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2c191e243_0_53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2c191e243_0_538: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These are just examples of how we have communicated to staff, parents and students how they can access the virtual offices. This information is also posted in English and Spanish for families at each of the schools’ websites.</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2dd492355_11_173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2dd492355_11_173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We are sharing sample content.  The Distance Learning Teacher Orientation is a live document that was pushed out to teacher so they can add ideas- similar to teachers helping teachers. This document started as Version 1.0, but it has been so successful in gathering teacher ideas, that it is now Version 2.0.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2c191e243_0_60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2c191e243_0_60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Sample content- sharing importance of equity, common language and technology support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2c191e243_0_56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2c191e243_0_56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Samples of issues of importance and common questions regarding student privacy, internet safety tips and lesson planning.</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Samples of issues of importance and common questions regarding student privacy, internet safety tips and lesson planning.</a:t>
            </a:r>
          </a:p>
          <a:p>
            <a:endParaRPr lang="en-US" dirty="0"/>
          </a:p>
        </p:txBody>
      </p:sp>
    </p:spTree>
    <p:extLst>
      <p:ext uri="{BB962C8B-B14F-4D97-AF65-F5344CB8AC3E}">
        <p14:creationId xmlns:p14="http://schemas.microsoft.com/office/powerpoint/2010/main" val="1283071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2c191e243_0_58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2c191e243_0_586: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Sample content regarding Version 2.0, including samples of questions that have asked and answered in the document, such as how to assign Wonders material and directions on how to find student information in our student information system.</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2c191e243_0_574: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82c191e243_0_574: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Sample content from Version 2.0- again support for curriculum access and use, not only for the teachers to use for themselves, but as something for them to have readily available if they are asked for support from families.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a:xfrm>
            <a:off x="714670" y="4541922"/>
            <a:ext cx="5710884" cy="4277594"/>
          </a:xfrm>
        </p:spPr>
        <p:txBody>
          <a:bodyPr/>
          <a:lstStyle/>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For English learners, equity includes the ability to learn the language students need to fully access grade level content. This begins with creating a dedicated time for designated ELD in the distance learning schedule.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Integrated ELD also provides access for English learners. Much of integrated ELD instruction includes providing scaffolding for learning in content areas.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Consider providing a hybrid model for at-home learning. Distance learning can be offered through a hybrid of virtual learning and assignment packets.  </a:t>
            </a:r>
          </a:p>
          <a:p>
            <a:pPr marL="174296" indent="-174296">
              <a:buFont typeface="Arial" panose="020B0604020202020204" pitchFamily="34" charset="0"/>
              <a:buChar char="•"/>
            </a:pPr>
            <a:r>
              <a:rPr lang="en-US" sz="1400" dirty="0">
                <a:latin typeface="Arial" panose="020B0604020202020204" pitchFamily="34" charset="0"/>
                <a:cs typeface="Arial" panose="020B0604020202020204" pitchFamily="34" charset="0"/>
              </a:rPr>
              <a:t>For those students who do not have access to computers or tablets, many districts are providing the equipment for students to check out. Districts can also guide families on how to access low-cost or free internet for their devices.  For rural areas where internet access is not available, working with the local tv stations may provide the access needed to be able to provide grade level curriculum during designed times of the day and independent packets can me delivered to students. </a:t>
            </a:r>
          </a:p>
          <a:p>
            <a:pPr marL="174296" indent="-174296">
              <a:buFont typeface="Arial" panose="020B0604020202020204" pitchFamily="34" charset="0"/>
              <a:buChar char="•"/>
            </a:pPr>
            <a:endParaRPr lang="en-US" dirty="0"/>
          </a:p>
          <a:p>
            <a:pPr marL="174296" indent="-17429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6</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141433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2c191e243_0_59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2c191e243_0_59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More samples from Version 2.0- sharing ideas about maintaining relationships, hotlines for support and how to check in with students during school closure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2c191e243_0_61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2c191e243_0_6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Communicating with our families and community is critical.  In addition to our Constituent and Customer Service, our biweekly communication through social media, our superintendent messaging, our website and our site and teacher communications, we have pushed out distance learning videos in English and in Spanish.  </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308b3666b_0_4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308b3666b_0_4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We wanted to provide some tips and strategies to parents to support their students at home. Including the importance of a daily schedule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2c191e243_0_626: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2c191e243_0_626: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Sample content includes how-to on technology, as well as information on email</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2c191e243_0_65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2c191e243_0_657: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We spent time teaching about Google Classroom, Zoom and how to access curriculum online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2c191e243_0_67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2c191e243_0_67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Last, we provided another reminder regarding Social Emotional supports, and addressed parent concerns regarding the digital world</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82dd492355_3_2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82dd492355_3_2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We cannot stress enough the importance of clear, consistent, collaborative communication. This is critical, regardless of the department, to making distance learning work and be successful.  In special education we started by providing consistent messaging through our orientations to all teachers, all classified staff, parents in English and Spanish, and to the Community Advisory Committee- where we asked them to approve our Special Education Distance Learning plan.  We shared these orientation videos through our student information system, social media, the superintendent messaging, the CAC and we posted them on our website.</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Since March 16, our team of 8 has held no fewer than 200 zoom meetings with staff and the community.  We provide targeted support wherever it is needed.</a:t>
            </a:r>
            <a:endParaRPr sz="1400">
              <a:solidFill>
                <a:schemeClr val="dk1"/>
              </a:solidFill>
            </a:endParaRPr>
          </a:p>
          <a:p>
            <a:pPr marL="0" indent="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2c191e243_0_553: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2c191e243_0_553: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Clr>
                <a:schemeClr val="dk1"/>
              </a:buClr>
              <a:buNone/>
            </a:pPr>
            <a:r>
              <a:rPr lang="en" sz="1400">
                <a:solidFill>
                  <a:schemeClr val="dk1"/>
                </a:solidFill>
              </a:rPr>
              <a:t>In Natomas we have twelve First Five preschool classes at six school sites. In addition, we have five preschool classrooms for students with moderate to severe disabilities at three of the six sites.  We serve walk on prek speech and language at two sites and in our First Five preschool classrooms.</a:t>
            </a:r>
            <a:endParaRPr sz="1400">
              <a:solidFill>
                <a:schemeClr val="dk1"/>
              </a:solidFill>
            </a:endParaRPr>
          </a:p>
          <a:p>
            <a:pPr marL="0" indent="0">
              <a:buClr>
                <a:schemeClr val="dk1"/>
              </a:buClr>
              <a:buNone/>
            </a:pPr>
            <a:endParaRPr sz="1400">
              <a:solidFill>
                <a:schemeClr val="dk1"/>
              </a:solidFill>
            </a:endParaRPr>
          </a:p>
          <a:p>
            <a:pPr marL="0" indent="0">
              <a:buClr>
                <a:schemeClr val="dk1"/>
              </a:buClr>
              <a:buNone/>
            </a:pPr>
            <a:r>
              <a:rPr lang="en" sz="1400">
                <a:solidFill>
                  <a:schemeClr val="dk1"/>
                </a:solidFill>
              </a:rPr>
              <a:t>In order to develop a distance learning plan for typically developing students as young as 4, and students with moderate to severe disabilities as young as 3, general education and special education staff worked together to develop a daily activity matrix as well as our own YouTube channel for circle time, music, differentiated enrichment, and speech and language communication activities.  In addition, our occupational and physical therapists will be hosting a motor channel so students can follow along, with the appropriate level of parent support, and continue with their individualized planning. This collaboration allowed the staff to differentiate for the unique needs of this young population. Our team is currently piloting weekly virtual check-ins with families to help provide tips and resources parents may need to support their PreK child during distance learning, as we recognize how challenging this can be.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308b3666b_0_2: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308b3666b_0_2: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t>As teachers balance the learning curve for creating distance learning lessons and thinking about equity, we created an ELD website to help support.  The website can be used in couple of ways.  1) Teachers can direct their EL students to the student page where they can click and explore on a variety of activities for language development. 2) Teachers can look at the resources on both the student page and teacher page and utilize the resources into their own language development plans.  Many of the resources are from the CDE list of ELD resources. Our ELD TOSAs are also available to connect with students for support.  Principals just recently shared this website with teachers and ELD TOSAs have been collaborating with ELD teachers on how best to provide distance learning for ELs.</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308b3666b_0_11: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8308b3666b_0_11: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dirty="0">
                <a:solidFill>
                  <a:schemeClr val="dk1"/>
                </a:solidFill>
              </a:rPr>
              <a:t>Regardless of the subject area, we know there will be many reading and writing tasks during distance learning, and possibly some listening activities.  The ELD TOSAs are piloting lessons that help promote interaction and speaking, which is a vital part of ELD instruction.  They are having some teachers try these out with their students and will get feedback to evaluate the effectiveness of the lessons.  The ideas for this speaking menu were inspired by Beaverton School District in Oregon.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a:xfrm>
            <a:off x="714670" y="4541922"/>
            <a:ext cx="5710884" cy="4277594"/>
          </a:xfrm>
        </p:spPr>
        <p:txBody>
          <a:bodyPr/>
          <a:lstStyle/>
          <a:p>
            <a:pPr marL="174296" indent="-174296">
              <a:buFont typeface="Arial" panose="020B0604020202020204" pitchFamily="34" charset="0"/>
              <a:buChar char="•"/>
            </a:pPr>
            <a:endParaRPr lang="en-US" dirty="0"/>
          </a:p>
          <a:p>
            <a:pPr marL="174296" indent="-17429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7</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671414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8308b3666b_0_1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8308b3666b_0_1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r>
              <a:rPr lang="en"/>
              <a:t>Students will possibly use Google Slides, Wevideo, Padlet, and Screencastify to continue to develop interaction and speaking. Our ELD TOSA is providing consistent office hours for extra support to EL students if needed.</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82c191e243_0_49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82c191e243_0_49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lnSpc>
                <a:spcPct val="115000"/>
              </a:lnSpc>
              <a:spcBef>
                <a:spcPts val="651"/>
              </a:spcBef>
              <a:buClr>
                <a:schemeClr val="dk1"/>
              </a:buClr>
              <a:buNone/>
            </a:pPr>
            <a:r>
              <a:rPr lang="en" sz="1800">
                <a:solidFill>
                  <a:schemeClr val="dk1"/>
                </a:solidFill>
                <a:latin typeface="Open Sans"/>
                <a:ea typeface="Open Sans"/>
                <a:cs typeface="Open Sans"/>
                <a:sym typeface="Open Sans"/>
              </a:rPr>
              <a:t>We know that information is constantly developing and it is impacting everyone...families, staff, leaders.</a:t>
            </a:r>
            <a:endParaRPr sz="1800">
              <a:solidFill>
                <a:schemeClr val="dk1"/>
              </a:solidFill>
              <a:latin typeface="Open Sans"/>
              <a:ea typeface="Open Sans"/>
              <a:cs typeface="Open Sans"/>
              <a:sym typeface="Open Sans"/>
            </a:endParaRPr>
          </a:p>
          <a:p>
            <a:pPr marL="0" indent="0">
              <a:lnSpc>
                <a:spcPct val="115000"/>
              </a:lnSpc>
              <a:spcBef>
                <a:spcPts val="1627"/>
              </a:spcBef>
              <a:spcAft>
                <a:spcPts val="1627"/>
              </a:spcAft>
              <a:buClr>
                <a:schemeClr val="dk1"/>
              </a:buClr>
              <a:buNone/>
            </a:pPr>
            <a:r>
              <a:rPr lang="en" sz="1800">
                <a:solidFill>
                  <a:schemeClr val="dk1"/>
                </a:solidFill>
                <a:latin typeface="Open Sans"/>
                <a:ea typeface="Open Sans"/>
                <a:cs typeface="Open Sans"/>
                <a:sym typeface="Open Sans"/>
              </a:rPr>
              <a:t>This requires us to be flexible and to understand that each family has a different starting point, which can be magnified with distance learning.</a:t>
            </a:r>
            <a:endParaRPr sz="18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3003155ae_5_1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3003155ae_5_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3003155ae_5_15: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3003155ae_5_15: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pPr marL="0" indent="0">
              <a:buNone/>
            </a:pPr>
            <a:endParaRPr/>
          </a:p>
        </p:txBody>
      </p:sp>
    </p:spTree>
    <p:extLst>
      <p:ext uri="{BB962C8B-B14F-4D97-AF65-F5344CB8AC3E}">
        <p14:creationId xmlns:p14="http://schemas.microsoft.com/office/powerpoint/2010/main" val="423706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Public Broadcasting System, or PBS, created a set of online resources in both English and Spanish for both educators and families to access.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8</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70908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Two</a:t>
            </a:r>
            <a:r>
              <a:rPr lang="es-MX" dirty="0"/>
              <a:t> </a:t>
            </a:r>
            <a:r>
              <a:rPr lang="es-MX" dirty="0" err="1"/>
              <a:t>weeks</a:t>
            </a:r>
            <a:r>
              <a:rPr lang="es-MX" dirty="0"/>
              <a:t> </a:t>
            </a:r>
            <a:r>
              <a:rPr lang="es-MX" dirty="0" err="1"/>
              <a:t>ago</a:t>
            </a:r>
            <a:r>
              <a:rPr lang="es-MX" dirty="0"/>
              <a:t>, </a:t>
            </a:r>
            <a:r>
              <a:rPr lang="es-MX" dirty="0" err="1"/>
              <a:t>this</a:t>
            </a:r>
            <a:r>
              <a:rPr lang="es-MX" dirty="0"/>
              <a:t> </a:t>
            </a:r>
            <a:r>
              <a:rPr lang="es-MX" dirty="0" err="1"/>
              <a:t>valuable</a:t>
            </a:r>
            <a:r>
              <a:rPr lang="es-MX" dirty="0"/>
              <a:t> </a:t>
            </a:r>
            <a:r>
              <a:rPr lang="es-MX" dirty="0" err="1"/>
              <a:t>Distance</a:t>
            </a:r>
            <a:r>
              <a:rPr lang="es-MX" dirty="0"/>
              <a:t> </a:t>
            </a:r>
            <a:r>
              <a:rPr lang="es-MX" dirty="0" err="1"/>
              <a:t>Learning</a:t>
            </a:r>
            <a:r>
              <a:rPr lang="es-MX" dirty="0"/>
              <a:t> </a:t>
            </a:r>
            <a:r>
              <a:rPr lang="es-MX" dirty="0" err="1"/>
              <a:t>Guidance</a:t>
            </a:r>
            <a:r>
              <a:rPr lang="es-MX" dirty="0"/>
              <a:t> </a:t>
            </a:r>
            <a:r>
              <a:rPr lang="es-MX" dirty="0" err="1"/>
              <a:t>was</a:t>
            </a:r>
            <a:r>
              <a:rPr lang="es-MX" dirty="0"/>
              <a:t> </a:t>
            </a:r>
            <a:r>
              <a:rPr lang="es-MX" dirty="0" err="1"/>
              <a:t>posted</a:t>
            </a:r>
            <a:r>
              <a:rPr lang="es-MX" dirty="0"/>
              <a:t> </a:t>
            </a:r>
            <a:r>
              <a:rPr lang="es-MX" dirty="0" err="1"/>
              <a:t>on</a:t>
            </a:r>
            <a:r>
              <a:rPr lang="es-MX" dirty="0"/>
              <a:t> </a:t>
            </a:r>
            <a:r>
              <a:rPr lang="es-MX" dirty="0" err="1"/>
              <a:t>the</a:t>
            </a:r>
            <a:r>
              <a:rPr lang="es-MX" dirty="0"/>
              <a:t> CDE </a:t>
            </a:r>
            <a:r>
              <a:rPr lang="es-MX" dirty="0" err="1"/>
              <a:t>website</a:t>
            </a:r>
            <a:r>
              <a:rPr lang="es-MX" dirty="0"/>
              <a:t>.  I </a:t>
            </a:r>
            <a:r>
              <a:rPr lang="es-MX" dirty="0" err="1"/>
              <a:t>want</a:t>
            </a:r>
            <a:r>
              <a:rPr lang="es-MX" dirty="0"/>
              <a:t> </a:t>
            </a:r>
            <a:r>
              <a:rPr lang="es-MX" dirty="0" err="1"/>
              <a:t>to</a:t>
            </a:r>
            <a:r>
              <a:rPr lang="es-MX" dirty="0"/>
              <a:t> </a:t>
            </a:r>
            <a:r>
              <a:rPr lang="es-MX" dirty="0" err="1"/>
              <a:t>highlight</a:t>
            </a:r>
            <a:r>
              <a:rPr lang="es-MX" dirty="0"/>
              <a:t> </a:t>
            </a:r>
            <a:r>
              <a:rPr lang="es-MX" dirty="0" err="1"/>
              <a:t>that</a:t>
            </a:r>
            <a:r>
              <a:rPr lang="es-MX" dirty="0"/>
              <a:t> </a:t>
            </a:r>
            <a:r>
              <a:rPr lang="es-MX" dirty="0" err="1"/>
              <a:t>this</a:t>
            </a:r>
            <a:r>
              <a:rPr lang="es-MX" dirty="0"/>
              <a:t> </a:t>
            </a:r>
            <a:r>
              <a:rPr lang="es-MX" dirty="0" err="1"/>
              <a:t>resource</a:t>
            </a:r>
            <a:r>
              <a:rPr lang="es-MX" dirty="0"/>
              <a:t> </a:t>
            </a:r>
            <a:r>
              <a:rPr lang="es-MX" dirty="0" err="1"/>
              <a:t>continues</a:t>
            </a:r>
            <a:r>
              <a:rPr lang="es-MX" dirty="0"/>
              <a:t> </a:t>
            </a:r>
            <a:r>
              <a:rPr lang="es-MX" dirty="0" err="1"/>
              <a:t>to</a:t>
            </a:r>
            <a:r>
              <a:rPr lang="es-MX" dirty="0"/>
              <a:t> be </a:t>
            </a:r>
            <a:r>
              <a:rPr lang="es-MX" dirty="0" err="1"/>
              <a:t>updated</a:t>
            </a:r>
            <a:r>
              <a:rPr lang="es-MX" dirty="0"/>
              <a:t> and </a:t>
            </a:r>
            <a:r>
              <a:rPr lang="es-MX" dirty="0" err="1"/>
              <a:t>contains</a:t>
            </a:r>
            <a:r>
              <a:rPr lang="es-MX" dirty="0"/>
              <a:t> </a:t>
            </a:r>
            <a:r>
              <a:rPr lang="es-MX" dirty="0" err="1"/>
              <a:t>information</a:t>
            </a:r>
            <a:r>
              <a:rPr lang="es-MX" dirty="0"/>
              <a:t> </a:t>
            </a:r>
            <a:r>
              <a:rPr lang="es-MX" dirty="0" err="1"/>
              <a:t>to</a:t>
            </a:r>
            <a:r>
              <a:rPr lang="es-MX" dirty="0"/>
              <a:t> </a:t>
            </a:r>
            <a:r>
              <a:rPr lang="es-MX" dirty="0" err="1"/>
              <a:t>ensure</a:t>
            </a:r>
            <a:r>
              <a:rPr lang="es-MX" dirty="0"/>
              <a:t> </a:t>
            </a:r>
            <a:r>
              <a:rPr lang="es-MX" dirty="0" err="1"/>
              <a:t>access</a:t>
            </a:r>
            <a:r>
              <a:rPr lang="es-MX" dirty="0"/>
              <a:t> and </a:t>
            </a:r>
            <a:r>
              <a:rPr lang="es-MX" dirty="0" err="1"/>
              <a:t>equity</a:t>
            </a:r>
            <a:r>
              <a:rPr lang="es-MX" dirty="0"/>
              <a:t> </a:t>
            </a:r>
            <a:r>
              <a:rPr lang="es-MX" dirty="0" err="1"/>
              <a:t>for</a:t>
            </a:r>
            <a:r>
              <a:rPr lang="es-MX" dirty="0"/>
              <a:t> </a:t>
            </a:r>
            <a:r>
              <a:rPr lang="es-MX" dirty="0" err="1"/>
              <a:t>all</a:t>
            </a:r>
            <a:r>
              <a:rPr lang="es-MX" dirty="0"/>
              <a:t> </a:t>
            </a:r>
            <a:r>
              <a:rPr lang="es-MX" dirty="0" err="1"/>
              <a:t>students</a:t>
            </a:r>
            <a:r>
              <a:rPr lang="es-MX" dirty="0"/>
              <a:t>.  </a:t>
            </a:r>
            <a:r>
              <a:rPr lang="es-MX" dirty="0" err="1"/>
              <a:t>Including</a:t>
            </a:r>
            <a:r>
              <a:rPr lang="es-MX" dirty="0"/>
              <a:t> </a:t>
            </a:r>
            <a:r>
              <a:rPr lang="es-MX" dirty="0" err="1"/>
              <a:t>students</a:t>
            </a:r>
            <a:r>
              <a:rPr lang="es-MX" dirty="0"/>
              <a:t> </a:t>
            </a:r>
            <a:r>
              <a:rPr lang="es-MX" dirty="0" err="1"/>
              <a:t>with</a:t>
            </a:r>
            <a:r>
              <a:rPr lang="es-MX" dirty="0"/>
              <a:t> </a:t>
            </a:r>
            <a:r>
              <a:rPr lang="es-MX" dirty="0" err="1"/>
              <a:t>disabilities</a:t>
            </a:r>
            <a:r>
              <a:rPr lang="es-MX" dirty="0"/>
              <a:t> </a:t>
            </a:r>
            <a:r>
              <a:rPr lang="es-MX" dirty="0" err="1"/>
              <a:t>who</a:t>
            </a:r>
            <a:r>
              <a:rPr lang="es-MX" dirty="0"/>
              <a:t> </a:t>
            </a:r>
            <a:r>
              <a:rPr lang="es-MX" dirty="0" err="1"/>
              <a:t>may</a:t>
            </a:r>
            <a:r>
              <a:rPr lang="es-MX" dirty="0"/>
              <a:t> </a:t>
            </a:r>
            <a:r>
              <a:rPr lang="es-MX" dirty="0" err="1"/>
              <a:t>or</a:t>
            </a:r>
            <a:r>
              <a:rPr lang="es-MX" dirty="0"/>
              <a:t> </a:t>
            </a:r>
            <a:r>
              <a:rPr lang="es-MX" dirty="0" err="1"/>
              <a:t>may</a:t>
            </a:r>
            <a:r>
              <a:rPr lang="es-MX" dirty="0"/>
              <a:t> </a:t>
            </a:r>
            <a:r>
              <a:rPr lang="es-MX" dirty="0" err="1"/>
              <a:t>not</a:t>
            </a:r>
            <a:r>
              <a:rPr lang="es-MX" dirty="0"/>
              <a:t> be English </a:t>
            </a:r>
            <a:r>
              <a:rPr lang="es-MX" dirty="0" err="1"/>
              <a:t>learners</a:t>
            </a:r>
            <a:r>
              <a:rPr lang="es-MX" dirty="0"/>
              <a:t>, English </a:t>
            </a:r>
            <a:r>
              <a:rPr lang="es-MX" dirty="0" err="1"/>
              <a:t>learner</a:t>
            </a:r>
            <a:r>
              <a:rPr lang="es-MX" dirty="0"/>
              <a:t>, </a:t>
            </a:r>
            <a:r>
              <a:rPr lang="es-MX" dirty="0" err="1"/>
              <a:t>multilingual</a:t>
            </a:r>
            <a:r>
              <a:rPr lang="es-MX" dirty="0"/>
              <a:t> </a:t>
            </a:r>
            <a:r>
              <a:rPr lang="es-MX" dirty="0" err="1"/>
              <a:t>students</a:t>
            </a:r>
            <a:r>
              <a:rPr lang="es-MX" dirty="0"/>
              <a:t> and </a:t>
            </a:r>
            <a:r>
              <a:rPr lang="es-MX" dirty="0" err="1"/>
              <a:t>resources</a:t>
            </a:r>
            <a:r>
              <a:rPr lang="es-MX" dirty="0"/>
              <a:t> </a:t>
            </a:r>
            <a:r>
              <a:rPr lang="es-MX" dirty="0" err="1"/>
              <a:t>on</a:t>
            </a:r>
            <a:r>
              <a:rPr lang="es-MX" dirty="0"/>
              <a:t> </a:t>
            </a:r>
            <a:r>
              <a:rPr lang="es-MX" dirty="0" err="1"/>
              <a:t>how</a:t>
            </a:r>
            <a:r>
              <a:rPr lang="es-MX" dirty="0"/>
              <a:t> </a:t>
            </a:r>
            <a:r>
              <a:rPr lang="es-MX" dirty="0" err="1"/>
              <a:t>parents</a:t>
            </a:r>
            <a:r>
              <a:rPr lang="es-MX" dirty="0"/>
              <a:t> and </a:t>
            </a:r>
            <a:r>
              <a:rPr lang="es-MX" dirty="0" err="1"/>
              <a:t>districts</a:t>
            </a:r>
            <a:r>
              <a:rPr lang="es-MX" dirty="0"/>
              <a:t> can Access free internet </a:t>
            </a:r>
            <a:r>
              <a:rPr lang="es-MX" dirty="0" err="1"/>
              <a:t>or</a:t>
            </a:r>
            <a:r>
              <a:rPr lang="es-MX" dirty="0"/>
              <a:t> </a:t>
            </a:r>
            <a:r>
              <a:rPr lang="es-MX" dirty="0" err="1"/>
              <a:t>low</a:t>
            </a:r>
            <a:r>
              <a:rPr lang="es-MX" dirty="0"/>
              <a:t> </a:t>
            </a:r>
            <a:r>
              <a:rPr lang="es-MX" dirty="0" err="1"/>
              <a:t>cost</a:t>
            </a:r>
            <a:r>
              <a:rPr lang="es-MX" dirty="0"/>
              <a:t> internet. </a:t>
            </a:r>
          </a:p>
        </p:txBody>
      </p:sp>
      <p:sp>
        <p:nvSpPr>
          <p:cNvPr id="4" name="Slide Number Placeholder 3"/>
          <p:cNvSpPr>
            <a:spLocks noGrp="1"/>
          </p:cNvSpPr>
          <p:nvPr>
            <p:ph type="sldNum" sz="quarter" idx="5"/>
          </p:nvPr>
        </p:nvSpPr>
        <p:spPr/>
        <p:txBody>
          <a:bodyPr lIns="92958" tIns="46479" rIns="92958" bIns="46479"/>
          <a:lstStyle/>
          <a:p>
            <a:pPr algn="r" defTabSz="464790">
              <a:buClrTx/>
              <a:defRPr/>
            </a:pPr>
            <a:fld id="{609D2656-D242-46E7-ACDA-47CFC6F259EF}" type="slidenum">
              <a:rPr lang="en-US" sz="1200" kern="1200">
                <a:solidFill>
                  <a:prstClr val="black"/>
                </a:solidFill>
                <a:latin typeface="Calibri"/>
                <a:ea typeface="+mn-ea"/>
                <a:cs typeface="+mn-cs"/>
              </a:rPr>
              <a:pPr algn="r" defTabSz="464790">
                <a:buClrTx/>
                <a:defRPr/>
              </a:pPr>
              <a:t>9</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20317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p:nvPr/>
        </p:nvSpPr>
        <p:spPr>
          <a:xfrm>
            <a:off x="-7200" y="0"/>
            <a:ext cx="9158400" cy="4901100"/>
          </a:xfrm>
          <a:prstGeom prst="rect">
            <a:avLst/>
          </a:prstGeom>
          <a:gradFill>
            <a:gsLst>
              <a:gs pos="0">
                <a:srgbClr val="2C68B2"/>
              </a:gs>
              <a:gs pos="100000">
                <a:srgbClr val="162B46"/>
              </a:gs>
            </a:gsLst>
            <a:lin ang="5400012" scaled="0"/>
          </a:gradFill>
          <a:ln>
            <a:noFill/>
          </a:ln>
        </p:spPr>
        <p:txBody>
          <a:bodyPr spcFirstLastPara="1" wrap="square" lIns="26025" tIns="26025" rIns="26025" bIns="26025" anchor="ctr" anchorCtr="0">
            <a:noAutofit/>
          </a:bodyPr>
          <a:lstStyle/>
          <a:p>
            <a:pPr marL="0" lvl="0" indent="0" algn="l" rtl="0">
              <a:spcBef>
                <a:spcPts val="0"/>
              </a:spcBef>
              <a:spcAft>
                <a:spcPts val="0"/>
              </a:spcAft>
              <a:buNone/>
            </a:pPr>
            <a:endParaRPr sz="400"/>
          </a:p>
        </p:txBody>
      </p:sp>
      <p:sp>
        <p:nvSpPr>
          <p:cNvPr id="52" name="Google Shape;52;p13"/>
          <p:cNvSpPr txBox="1">
            <a:spLocks noGrp="1"/>
          </p:cNvSpPr>
          <p:nvPr>
            <p:ph type="ctrTitle"/>
          </p:nvPr>
        </p:nvSpPr>
        <p:spPr>
          <a:xfrm>
            <a:off x="685800" y="776724"/>
            <a:ext cx="7772400" cy="2792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lt1"/>
              </a:buClr>
              <a:buSzPts val="2800"/>
              <a:buFont typeface="Open Sans"/>
              <a:buNone/>
              <a:defRPr sz="4400" b="0"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SzPts val="2800"/>
              <a:buNone/>
              <a:defRPr/>
            </a:lvl2pPr>
            <a:lvl3pPr marL="0" marR="0" lvl="2" indent="0" algn="l" rtl="0">
              <a:spcBef>
                <a:spcPts val="0"/>
              </a:spcBef>
              <a:spcAft>
                <a:spcPts val="0"/>
              </a:spcAft>
              <a:buSzPts val="2800"/>
              <a:buNone/>
              <a:defRPr/>
            </a:lvl3pPr>
            <a:lvl4pPr marL="0" marR="0" lvl="3" indent="0" algn="l" rtl="0">
              <a:spcBef>
                <a:spcPts val="0"/>
              </a:spcBef>
              <a:spcAft>
                <a:spcPts val="0"/>
              </a:spcAft>
              <a:buSzPts val="2800"/>
              <a:buNone/>
              <a:defRPr/>
            </a:lvl4pPr>
            <a:lvl5pPr marL="0" marR="0" lvl="4" indent="0" algn="l" rtl="0">
              <a:spcBef>
                <a:spcPts val="0"/>
              </a:spcBef>
              <a:spcAft>
                <a:spcPts val="0"/>
              </a:spcAft>
              <a:buSzPts val="2800"/>
              <a:buNone/>
              <a:defRPr/>
            </a:lvl5pPr>
            <a:lvl6pPr marL="0" marR="0" lvl="5" indent="0" algn="l" rtl="0">
              <a:spcBef>
                <a:spcPts val="0"/>
              </a:spcBef>
              <a:spcAft>
                <a:spcPts val="0"/>
              </a:spcAft>
              <a:buSzPts val="2800"/>
              <a:buNone/>
              <a:defRPr/>
            </a:lvl6pPr>
            <a:lvl7pPr marL="0" marR="0" lvl="6" indent="0" algn="l" rtl="0">
              <a:spcBef>
                <a:spcPts val="0"/>
              </a:spcBef>
              <a:spcAft>
                <a:spcPts val="0"/>
              </a:spcAft>
              <a:buSzPts val="2800"/>
              <a:buNone/>
              <a:defRPr/>
            </a:lvl7pPr>
            <a:lvl8pPr marL="0" marR="0" lvl="7" indent="0" algn="l" rtl="0">
              <a:spcBef>
                <a:spcPts val="0"/>
              </a:spcBef>
              <a:spcAft>
                <a:spcPts val="0"/>
              </a:spcAft>
              <a:buSzPts val="2800"/>
              <a:buNone/>
              <a:defRPr/>
            </a:lvl8pPr>
            <a:lvl9pPr marL="0" marR="0" lvl="8" indent="0" algn="l" rtl="0">
              <a:spcBef>
                <a:spcPts val="0"/>
              </a:spcBef>
              <a:spcAft>
                <a:spcPts val="0"/>
              </a:spcAft>
              <a:buSzPts val="2800"/>
              <a:buNone/>
              <a:defRPr/>
            </a:lvl9pPr>
          </a:lstStyle>
          <a:p>
            <a:endParaRPr/>
          </a:p>
        </p:txBody>
      </p:sp>
      <p:sp>
        <p:nvSpPr>
          <p:cNvPr id="53" name="Google Shape;53;p13"/>
          <p:cNvSpPr txBox="1">
            <a:spLocks noGrp="1"/>
          </p:cNvSpPr>
          <p:nvPr>
            <p:ph type="subTitle" idx="1"/>
          </p:nvPr>
        </p:nvSpPr>
        <p:spPr>
          <a:xfrm>
            <a:off x="3389880" y="5436149"/>
            <a:ext cx="5470800" cy="1105500"/>
          </a:xfrm>
          <a:prstGeom prst="rect">
            <a:avLst/>
          </a:prstGeom>
          <a:noFill/>
          <a:ln>
            <a:noFill/>
          </a:ln>
        </p:spPr>
        <p:txBody>
          <a:bodyPr spcFirstLastPara="1" wrap="square" lIns="91425" tIns="91425" rIns="91425" bIns="91425" anchor="t" anchorCtr="0">
            <a:noAutofit/>
          </a:bodyPr>
          <a:lstStyle>
            <a:lvl1pPr marL="0" marR="0" lvl="0" indent="0" algn="ctr" rtl="0">
              <a:spcBef>
                <a:spcPts val="320"/>
              </a:spcBef>
              <a:spcAft>
                <a:spcPts val="0"/>
              </a:spcAft>
              <a:buClr>
                <a:schemeClr val="dk1"/>
              </a:buClr>
              <a:buSzPts val="1800"/>
              <a:buFont typeface="Arial"/>
              <a:buNone/>
              <a:defRPr sz="1600" b="0" i="0" u="none" strike="noStrike" cap="none">
                <a:solidFill>
                  <a:schemeClr val="dk1"/>
                </a:solidFill>
                <a:latin typeface="Open Sans"/>
                <a:ea typeface="Open Sans"/>
                <a:cs typeface="Open Sans"/>
                <a:sym typeface="Open Sans"/>
              </a:defRPr>
            </a:lvl1pPr>
            <a:lvl2pPr marL="457200" marR="0" lvl="1" indent="0" algn="ctr" rtl="0">
              <a:spcBef>
                <a:spcPts val="1600"/>
              </a:spcBef>
              <a:spcAft>
                <a:spcPts val="0"/>
              </a:spcAft>
              <a:buClr>
                <a:srgbClr val="888888"/>
              </a:buClr>
              <a:buSzPts val="1400"/>
              <a:buFont typeface="Arial"/>
              <a:buNone/>
              <a:defRPr sz="2800" b="0" i="0" u="none" strike="noStrike" cap="none">
                <a:solidFill>
                  <a:srgbClr val="888888"/>
                </a:solidFill>
                <a:latin typeface="Open Sans"/>
                <a:ea typeface="Open Sans"/>
                <a:cs typeface="Open Sans"/>
                <a:sym typeface="Open Sans"/>
              </a:defRPr>
            </a:lvl2pPr>
            <a:lvl3pPr marL="914400" marR="0" lvl="2" indent="0" algn="ctr" rtl="0">
              <a:spcBef>
                <a:spcPts val="1600"/>
              </a:spcBef>
              <a:spcAft>
                <a:spcPts val="0"/>
              </a:spcAft>
              <a:buClr>
                <a:srgbClr val="888888"/>
              </a:buClr>
              <a:buSzPts val="1400"/>
              <a:buFont typeface="Arial"/>
              <a:buNone/>
              <a:defRPr sz="2400" b="0" i="0" u="none" strike="noStrike" cap="none">
                <a:solidFill>
                  <a:srgbClr val="888888"/>
                </a:solidFill>
                <a:latin typeface="Open Sans"/>
                <a:ea typeface="Open Sans"/>
                <a:cs typeface="Open Sans"/>
                <a:sym typeface="Open Sans"/>
              </a:defRPr>
            </a:lvl3pPr>
            <a:lvl4pPr marL="1371600" marR="0" lvl="3" indent="0" algn="ctr" rtl="0">
              <a:spcBef>
                <a:spcPts val="1600"/>
              </a:spcBef>
              <a:spcAft>
                <a:spcPts val="0"/>
              </a:spcAft>
              <a:buClr>
                <a:srgbClr val="888888"/>
              </a:buClr>
              <a:buSzPts val="1400"/>
              <a:buFont typeface="Arial"/>
              <a:buNone/>
              <a:defRPr sz="2000" b="0" i="0" u="none" strike="noStrike" cap="none">
                <a:solidFill>
                  <a:srgbClr val="888888"/>
                </a:solidFill>
                <a:latin typeface="Open Sans"/>
                <a:ea typeface="Open Sans"/>
                <a:cs typeface="Open Sans"/>
                <a:sym typeface="Open Sans"/>
              </a:defRPr>
            </a:lvl4pPr>
            <a:lvl5pPr marL="1828800" marR="0" lvl="4" indent="0" algn="ctr" rtl="0">
              <a:spcBef>
                <a:spcPts val="1600"/>
              </a:spcBef>
              <a:spcAft>
                <a:spcPts val="0"/>
              </a:spcAft>
              <a:buClr>
                <a:srgbClr val="888888"/>
              </a:buClr>
              <a:buSzPts val="1400"/>
              <a:buFont typeface="Arial"/>
              <a:buNone/>
              <a:defRPr sz="2000" b="0" i="0" u="none" strike="noStrike" cap="none">
                <a:solidFill>
                  <a:srgbClr val="888888"/>
                </a:solidFill>
                <a:latin typeface="Open Sans"/>
                <a:ea typeface="Open Sans"/>
                <a:cs typeface="Open Sans"/>
                <a:sym typeface="Open Sans"/>
              </a:defRPr>
            </a:lvl5pPr>
            <a:lvl6pPr marL="2286000" marR="0" lvl="5" indent="0" algn="ctr" rtl="0">
              <a:spcBef>
                <a:spcPts val="16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16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16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16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 name="Google Shape;54;p13"/>
          <p:cNvSpPr/>
          <p:nvPr/>
        </p:nvSpPr>
        <p:spPr>
          <a:xfrm>
            <a:off x="-14288" y="4901052"/>
            <a:ext cx="9158400" cy="83700"/>
          </a:xfrm>
          <a:prstGeom prst="rect">
            <a:avLst/>
          </a:prstGeom>
          <a:solidFill>
            <a:srgbClr val="53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 name="Google Shape;55;p13" descr="NUSD_New_Logo-VECTOR.png"/>
          <p:cNvPicPr preferRelativeResize="0"/>
          <p:nvPr/>
        </p:nvPicPr>
        <p:blipFill rotWithShape="1">
          <a:blip r:embed="rId2">
            <a:alphaModFix/>
          </a:blip>
          <a:srcRect/>
          <a:stretch/>
        </p:blipFill>
        <p:spPr>
          <a:xfrm>
            <a:off x="412750" y="5279623"/>
            <a:ext cx="2572800" cy="1360500"/>
          </a:xfrm>
          <a:prstGeom prst="rect">
            <a:avLst/>
          </a:prstGeom>
          <a:noFill/>
          <a:ln>
            <a:noFill/>
          </a:ln>
        </p:spPr>
      </p:pic>
      <p:cxnSp>
        <p:nvCxnSpPr>
          <p:cNvPr id="56" name="Google Shape;56;p13"/>
          <p:cNvCxnSpPr/>
          <p:nvPr/>
        </p:nvCxnSpPr>
        <p:spPr>
          <a:xfrm>
            <a:off x="-14288" y="5045365"/>
            <a:ext cx="9158400" cy="0"/>
          </a:xfrm>
          <a:prstGeom prst="straightConnector1">
            <a:avLst/>
          </a:prstGeom>
          <a:noFill/>
          <a:ln w="25400" cap="flat" cmpd="sng">
            <a:solidFill>
              <a:srgbClr val="262626"/>
            </a:solidFill>
            <a:prstDash val="solid"/>
            <a:round/>
            <a:headEnd type="none" w="sm" len="sm"/>
            <a:tailEnd type="none" w="sm" len="sm"/>
          </a:ln>
        </p:spPr>
      </p:cxnSp>
      <p:sp>
        <p:nvSpPr>
          <p:cNvPr id="57" name="Google Shape;57;p13"/>
          <p:cNvSpPr txBox="1">
            <a:spLocks noGrp="1"/>
          </p:cNvSpPr>
          <p:nvPr>
            <p:ph type="body" idx="2"/>
          </p:nvPr>
        </p:nvSpPr>
        <p:spPr>
          <a:xfrm>
            <a:off x="1962150" y="4206875"/>
            <a:ext cx="5056200" cy="564900"/>
          </a:xfrm>
          <a:prstGeom prst="rect">
            <a:avLst/>
          </a:prstGeom>
          <a:noFill/>
          <a:ln>
            <a:noFill/>
          </a:ln>
        </p:spPr>
        <p:txBody>
          <a:bodyPr spcFirstLastPara="1" wrap="square" lIns="91425" tIns="91425" rIns="91425" bIns="91425" anchor="t" anchorCtr="0">
            <a:noAutofit/>
          </a:bodyPr>
          <a:lstStyle>
            <a:lvl1pPr marL="457200" lvl="0" indent="-228600" algn="ctr" rtl="0">
              <a:spcBef>
                <a:spcPts val="0"/>
              </a:spcBef>
              <a:spcAft>
                <a:spcPts val="0"/>
              </a:spcAft>
              <a:buClr>
                <a:srgbClr val="53B1D9"/>
              </a:buClr>
              <a:buSzPts val="1800"/>
              <a:buFont typeface="Open Sans"/>
              <a:buNone/>
              <a:defRPr sz="1800">
                <a:solidFill>
                  <a:srgbClr val="53B1D9"/>
                </a:solidFill>
              </a:defRPr>
            </a:lvl1pPr>
            <a:lvl2pPr marL="914400" lvl="1" indent="-330200" rtl="0">
              <a:spcBef>
                <a:spcPts val="1600"/>
              </a:spcBef>
              <a:spcAft>
                <a:spcPts val="0"/>
              </a:spcAft>
              <a:buSzPts val="1600"/>
              <a:buChar char="○"/>
              <a:defRPr sz="1600">
                <a:solidFill>
                  <a:schemeClr val="dk1"/>
                </a:solidFill>
                <a:latin typeface="Open Sans"/>
                <a:ea typeface="Open Sans"/>
                <a:cs typeface="Open Sans"/>
                <a:sym typeface="Open Sans"/>
              </a:defRPr>
            </a:lvl2pPr>
            <a:lvl3pPr marL="1371600" lvl="2" indent="-330200" rtl="0">
              <a:spcBef>
                <a:spcPts val="1600"/>
              </a:spcBef>
              <a:spcAft>
                <a:spcPts val="0"/>
              </a:spcAft>
              <a:buSzPts val="1600"/>
              <a:buChar char="■"/>
              <a:defRPr sz="1600">
                <a:solidFill>
                  <a:schemeClr val="dk1"/>
                </a:solidFill>
                <a:latin typeface="Open Sans"/>
                <a:ea typeface="Open Sans"/>
                <a:cs typeface="Open Sans"/>
                <a:sym typeface="Open Sans"/>
              </a:defRPr>
            </a:lvl3pPr>
            <a:lvl4pPr marL="1828800" lvl="3" indent="-330200" rtl="0">
              <a:spcBef>
                <a:spcPts val="1600"/>
              </a:spcBef>
              <a:spcAft>
                <a:spcPts val="0"/>
              </a:spcAft>
              <a:buSzPts val="1600"/>
              <a:buChar char="●"/>
              <a:defRPr sz="1600">
                <a:solidFill>
                  <a:schemeClr val="dk1"/>
                </a:solidFill>
                <a:latin typeface="Open Sans"/>
                <a:ea typeface="Open Sans"/>
                <a:cs typeface="Open Sans"/>
                <a:sym typeface="Open Sans"/>
              </a:defRPr>
            </a:lvl4pPr>
            <a:lvl5pPr marL="2286000" lvl="4" indent="-330200" rtl="0">
              <a:spcBef>
                <a:spcPts val="1600"/>
              </a:spcBef>
              <a:spcAft>
                <a:spcPts val="0"/>
              </a:spcAft>
              <a:buSzPts val="1600"/>
              <a:buChar char="○"/>
              <a:defRPr sz="1600">
                <a:solidFill>
                  <a:schemeClr val="dk1"/>
                </a:solidFill>
                <a:latin typeface="Open Sans"/>
                <a:ea typeface="Open Sans"/>
                <a:cs typeface="Open Sans"/>
                <a:sym typeface="Open Sans"/>
              </a:defRPr>
            </a:lvl5pPr>
            <a:lvl6pPr marL="2743200" lvl="5" indent="-330200" rtl="0">
              <a:spcBef>
                <a:spcPts val="1600"/>
              </a:spcBef>
              <a:spcAft>
                <a:spcPts val="0"/>
              </a:spcAft>
              <a:buSzPts val="1600"/>
              <a:buChar char="■"/>
              <a:defRPr sz="1600">
                <a:solidFill>
                  <a:schemeClr val="dk1"/>
                </a:solidFill>
                <a:latin typeface="Calibri"/>
                <a:ea typeface="Calibri"/>
                <a:cs typeface="Calibri"/>
                <a:sym typeface="Calibri"/>
              </a:defRPr>
            </a:lvl6pPr>
            <a:lvl7pPr marL="3200400" lvl="6" indent="-330200" rtl="0">
              <a:spcBef>
                <a:spcPts val="1600"/>
              </a:spcBef>
              <a:spcAft>
                <a:spcPts val="0"/>
              </a:spcAft>
              <a:buSzPts val="1600"/>
              <a:buChar char="●"/>
              <a:defRPr sz="1600">
                <a:solidFill>
                  <a:schemeClr val="dk1"/>
                </a:solidFill>
                <a:latin typeface="Calibri"/>
                <a:ea typeface="Calibri"/>
                <a:cs typeface="Calibri"/>
                <a:sym typeface="Calibri"/>
              </a:defRPr>
            </a:lvl7pPr>
            <a:lvl8pPr marL="3657600" lvl="7" indent="-330200" rtl="0">
              <a:spcBef>
                <a:spcPts val="1600"/>
              </a:spcBef>
              <a:spcAft>
                <a:spcPts val="0"/>
              </a:spcAft>
              <a:buSzPts val="1600"/>
              <a:buChar char="○"/>
              <a:defRPr sz="1600">
                <a:solidFill>
                  <a:schemeClr val="dk1"/>
                </a:solidFill>
                <a:latin typeface="Calibri"/>
                <a:ea typeface="Calibri"/>
                <a:cs typeface="Calibri"/>
                <a:sym typeface="Calibri"/>
              </a:defRPr>
            </a:lvl8pPr>
            <a:lvl9pPr marL="4114800" lvl="8" indent="-330200" rtl="0">
              <a:spcBef>
                <a:spcPts val="1600"/>
              </a:spcBef>
              <a:spcAft>
                <a:spcPts val="1600"/>
              </a:spcAft>
              <a:buSzPts val="1600"/>
              <a:buChar char="■"/>
              <a:defRPr sz="1600">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1300">
                <a:solidFill>
                  <a:srgbClr val="53B1D9"/>
                </a:solidFill>
              </a:defRPr>
            </a:lvl1pPr>
            <a:lvl2pPr lvl="1">
              <a:buNone/>
              <a:defRPr sz="1300">
                <a:solidFill>
                  <a:srgbClr val="53B1D9"/>
                </a:solidFill>
              </a:defRPr>
            </a:lvl2pPr>
            <a:lvl3pPr lvl="2">
              <a:buNone/>
              <a:defRPr sz="1300">
                <a:solidFill>
                  <a:srgbClr val="53B1D9"/>
                </a:solidFill>
              </a:defRPr>
            </a:lvl3pPr>
            <a:lvl4pPr lvl="3">
              <a:buNone/>
              <a:defRPr sz="1300">
                <a:solidFill>
                  <a:srgbClr val="53B1D9"/>
                </a:solidFill>
              </a:defRPr>
            </a:lvl4pPr>
            <a:lvl5pPr lvl="4">
              <a:buNone/>
              <a:defRPr sz="1300">
                <a:solidFill>
                  <a:srgbClr val="53B1D9"/>
                </a:solidFill>
              </a:defRPr>
            </a:lvl5pPr>
            <a:lvl6pPr lvl="5">
              <a:buNone/>
              <a:defRPr sz="1300">
                <a:solidFill>
                  <a:srgbClr val="53B1D9"/>
                </a:solidFill>
              </a:defRPr>
            </a:lvl6pPr>
            <a:lvl7pPr lvl="6">
              <a:buNone/>
              <a:defRPr sz="1300">
                <a:solidFill>
                  <a:srgbClr val="53B1D9"/>
                </a:solidFill>
              </a:defRPr>
            </a:lvl7pPr>
            <a:lvl8pPr lvl="7">
              <a:buNone/>
              <a:defRPr sz="1300">
                <a:solidFill>
                  <a:srgbClr val="53B1D9"/>
                </a:solidFill>
              </a:defRPr>
            </a:lvl8pPr>
            <a:lvl9pPr lvl="8">
              <a:buNone/>
              <a:defRPr sz="1300">
                <a:solidFill>
                  <a:srgbClr val="53B1D9"/>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386228" y="274638"/>
            <a:ext cx="6300600" cy="1143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4"/>
          <p:cNvSpPr txBox="1">
            <a:spLocks noGrp="1"/>
          </p:cNvSpPr>
          <p:nvPr>
            <p:ph type="body" idx="1"/>
          </p:nvPr>
        </p:nvSpPr>
        <p:spPr>
          <a:xfrm>
            <a:off x="457200" y="1834359"/>
            <a:ext cx="8229600" cy="4292100"/>
          </a:xfrm>
          <a:prstGeom prst="rect">
            <a:avLst/>
          </a:prstGeom>
          <a:noFill/>
          <a:ln>
            <a:noFill/>
          </a:ln>
        </p:spPr>
        <p:txBody>
          <a:bodyPr spcFirstLastPara="1" wrap="square" lIns="91425" tIns="91425" rIns="91425" bIns="91425" anchor="t" anchorCtr="0">
            <a:noAutofit/>
          </a:bodyPr>
          <a:lstStyle>
            <a:lvl1pPr marL="457200" lvl="0" indent="-342900" algn="l" rtl="0">
              <a:spcBef>
                <a:spcPts val="640"/>
              </a:spcBef>
              <a:spcAft>
                <a:spcPts val="0"/>
              </a:spcAft>
              <a:buClr>
                <a:schemeClr val="dk1"/>
              </a:buClr>
              <a:buSzPts val="1800"/>
              <a:buFont typeface="Arial"/>
              <a:buChar char="•"/>
              <a:defRPr sz="3200">
                <a:solidFill>
                  <a:schemeClr val="dk1"/>
                </a:solidFill>
                <a:latin typeface="Open Sans"/>
                <a:ea typeface="Open Sans"/>
                <a:cs typeface="Open Sans"/>
                <a:sym typeface="Open Sans"/>
              </a:defRPr>
            </a:lvl1pPr>
            <a:lvl2pPr marL="914400" lvl="1" indent="-317500" algn="l" rtl="0">
              <a:spcBef>
                <a:spcPts val="1600"/>
              </a:spcBef>
              <a:spcAft>
                <a:spcPts val="0"/>
              </a:spcAft>
              <a:buClr>
                <a:schemeClr val="dk1"/>
              </a:buClr>
              <a:buSzPts val="1400"/>
              <a:buFont typeface="Arial"/>
              <a:buChar char="–"/>
              <a:defRPr sz="2800">
                <a:solidFill>
                  <a:schemeClr val="dk1"/>
                </a:solidFill>
                <a:latin typeface="Open Sans"/>
                <a:ea typeface="Open Sans"/>
                <a:cs typeface="Open Sans"/>
                <a:sym typeface="Open Sans"/>
              </a:defRPr>
            </a:lvl2pPr>
            <a:lvl3pPr marL="1371600" lvl="2" indent="-317500" algn="l" rtl="0">
              <a:spcBef>
                <a:spcPts val="1600"/>
              </a:spcBef>
              <a:spcAft>
                <a:spcPts val="0"/>
              </a:spcAft>
              <a:buClr>
                <a:schemeClr val="dk1"/>
              </a:buClr>
              <a:buSzPts val="1400"/>
              <a:buFont typeface="Arial"/>
              <a:buChar char="•"/>
              <a:defRPr sz="2400">
                <a:solidFill>
                  <a:schemeClr val="dk1"/>
                </a:solidFill>
                <a:latin typeface="Open Sans"/>
                <a:ea typeface="Open Sans"/>
                <a:cs typeface="Open Sans"/>
                <a:sym typeface="Open Sans"/>
              </a:defRPr>
            </a:lvl3pPr>
            <a:lvl4pPr marL="1828800" lvl="3" indent="-317500" algn="l" rtl="0">
              <a:spcBef>
                <a:spcPts val="1600"/>
              </a:spcBef>
              <a:spcAft>
                <a:spcPts val="0"/>
              </a:spcAft>
              <a:buClr>
                <a:schemeClr val="dk1"/>
              </a:buClr>
              <a:buSzPts val="1400"/>
              <a:buFont typeface="Arial"/>
              <a:buChar char="–"/>
              <a:defRPr sz="2000">
                <a:solidFill>
                  <a:schemeClr val="dk1"/>
                </a:solidFill>
                <a:latin typeface="Open Sans"/>
                <a:ea typeface="Open Sans"/>
                <a:cs typeface="Open Sans"/>
                <a:sym typeface="Open Sans"/>
              </a:defRPr>
            </a:lvl4pPr>
            <a:lvl5pPr marL="2286000" lvl="4" indent="-317500" algn="l" rtl="0">
              <a:spcBef>
                <a:spcPts val="1600"/>
              </a:spcBef>
              <a:spcAft>
                <a:spcPts val="0"/>
              </a:spcAft>
              <a:buClr>
                <a:schemeClr val="dk1"/>
              </a:buClr>
              <a:buSzPts val="1400"/>
              <a:buFont typeface="Arial"/>
              <a:buChar char="»"/>
              <a:defRPr sz="2000">
                <a:solidFill>
                  <a:schemeClr val="dk1"/>
                </a:solidFill>
                <a:latin typeface="Open Sans"/>
                <a:ea typeface="Open Sans"/>
                <a:cs typeface="Open Sans"/>
                <a:sym typeface="Open Sans"/>
              </a:defRPr>
            </a:lvl5pPr>
            <a:lvl6pPr marL="2743200" lvl="5" indent="-317500" algn="l" rtl="0">
              <a:spcBef>
                <a:spcPts val="1600"/>
              </a:spcBef>
              <a:spcAft>
                <a:spcPts val="0"/>
              </a:spcAft>
              <a:buClr>
                <a:schemeClr val="dk1"/>
              </a:buClr>
              <a:buSzPts val="1400"/>
              <a:buFont typeface="Arial"/>
              <a:buChar char="•"/>
              <a:defRPr sz="2000">
                <a:solidFill>
                  <a:schemeClr val="dk1"/>
                </a:solidFill>
                <a:latin typeface="Calibri"/>
                <a:ea typeface="Calibri"/>
                <a:cs typeface="Calibri"/>
                <a:sym typeface="Calibri"/>
              </a:defRPr>
            </a:lvl6pPr>
            <a:lvl7pPr marL="3200400" lvl="6" indent="-317500" algn="l" rtl="0">
              <a:spcBef>
                <a:spcPts val="1600"/>
              </a:spcBef>
              <a:spcAft>
                <a:spcPts val="0"/>
              </a:spcAft>
              <a:buClr>
                <a:schemeClr val="dk1"/>
              </a:buClr>
              <a:buSzPts val="1400"/>
              <a:buFont typeface="Arial"/>
              <a:buChar char="•"/>
              <a:defRPr sz="2000">
                <a:solidFill>
                  <a:schemeClr val="dk1"/>
                </a:solidFill>
                <a:latin typeface="Calibri"/>
                <a:ea typeface="Calibri"/>
                <a:cs typeface="Calibri"/>
                <a:sym typeface="Calibri"/>
              </a:defRPr>
            </a:lvl7pPr>
            <a:lvl8pPr marL="3657600" lvl="7" indent="-317500" algn="l" rtl="0">
              <a:spcBef>
                <a:spcPts val="1600"/>
              </a:spcBef>
              <a:spcAft>
                <a:spcPts val="0"/>
              </a:spcAft>
              <a:buClr>
                <a:schemeClr val="dk1"/>
              </a:buClr>
              <a:buSzPts val="1400"/>
              <a:buFont typeface="Arial"/>
              <a:buChar char="•"/>
              <a:defRPr sz="2000">
                <a:solidFill>
                  <a:schemeClr val="dk1"/>
                </a:solidFill>
                <a:latin typeface="Calibri"/>
                <a:ea typeface="Calibri"/>
                <a:cs typeface="Calibri"/>
                <a:sym typeface="Calibri"/>
              </a:defRPr>
            </a:lvl8pPr>
            <a:lvl9pPr marL="4114800" lvl="8" indent="-317500" algn="l" rtl="0">
              <a:spcBef>
                <a:spcPts val="1600"/>
              </a:spcBef>
              <a:spcAft>
                <a:spcPts val="1600"/>
              </a:spcAft>
              <a:buClr>
                <a:schemeClr val="dk1"/>
              </a:buClr>
              <a:buSzPts val="1400"/>
              <a:buFont typeface="Arial"/>
              <a:buChar char="•"/>
              <a:defRPr sz="2000">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descr="NUSD_New_Logo-VECTOR.png"/>
          <p:cNvPicPr preferRelativeResize="0"/>
          <p:nvPr/>
        </p:nvPicPr>
        <p:blipFill rotWithShape="1">
          <a:blip r:embed="rId2">
            <a:alphaModFix/>
          </a:blip>
          <a:srcRect/>
          <a:stretch/>
        </p:blipFill>
        <p:spPr>
          <a:xfrm>
            <a:off x="220312" y="313122"/>
            <a:ext cx="1964700" cy="1038300"/>
          </a:xfrm>
          <a:prstGeom prst="rect">
            <a:avLst/>
          </a:prstGeom>
          <a:noFill/>
          <a:ln>
            <a:noFill/>
          </a:ln>
        </p:spPr>
      </p:pic>
      <p:sp>
        <p:nvSpPr>
          <p:cNvPr id="64" name="Google Shape;64;p14"/>
          <p:cNvSpPr/>
          <p:nvPr/>
        </p:nvSpPr>
        <p:spPr>
          <a:xfrm>
            <a:off x="0" y="1558351"/>
            <a:ext cx="9158400" cy="83700"/>
          </a:xfrm>
          <a:prstGeom prst="rect">
            <a:avLst/>
          </a:prstGeom>
          <a:solidFill>
            <a:srgbClr val="53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65" name="Google Shape;65;p14"/>
          <p:cNvCxnSpPr/>
          <p:nvPr/>
        </p:nvCxnSpPr>
        <p:spPr>
          <a:xfrm>
            <a:off x="0" y="1702664"/>
            <a:ext cx="9158400" cy="0"/>
          </a:xfrm>
          <a:prstGeom prst="straightConnector1">
            <a:avLst/>
          </a:prstGeom>
          <a:noFill/>
          <a:ln w="25400" cap="flat" cmpd="sng">
            <a:solidFill>
              <a:srgbClr val="262626"/>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6"/>
        <p:cNvGrpSpPr/>
        <p:nvPr/>
      </p:nvGrpSpPr>
      <p:grpSpPr>
        <a:xfrm>
          <a:off x="0" y="0"/>
          <a:ext cx="0" cy="0"/>
          <a:chOff x="0" y="0"/>
          <a:chExt cx="0" cy="0"/>
        </a:xfrm>
      </p:grpSpPr>
      <p:sp>
        <p:nvSpPr>
          <p:cNvPr id="67" name="Google Shape;67;p15"/>
          <p:cNvSpPr/>
          <p:nvPr/>
        </p:nvSpPr>
        <p:spPr>
          <a:xfrm>
            <a:off x="2115475" y="0"/>
            <a:ext cx="7082100" cy="6858000"/>
          </a:xfrm>
          <a:prstGeom prst="rect">
            <a:avLst/>
          </a:prstGeom>
          <a:gradFill>
            <a:gsLst>
              <a:gs pos="0">
                <a:srgbClr val="2C68B2"/>
              </a:gs>
              <a:gs pos="100000">
                <a:srgbClr val="162B46"/>
              </a:gs>
            </a:gsLst>
            <a:lin ang="5400012" scaled="0"/>
          </a:gradFill>
          <a:ln>
            <a:noFill/>
          </a:ln>
        </p:spPr>
        <p:txBody>
          <a:bodyPr spcFirstLastPara="1" wrap="square" lIns="26025" tIns="26025" rIns="26025" bIns="26025" anchor="ctr" anchorCtr="0">
            <a:noAutofit/>
          </a:bodyPr>
          <a:lstStyle/>
          <a:p>
            <a:pPr marL="0" lvl="0" indent="0" algn="l" rtl="0">
              <a:spcBef>
                <a:spcPts val="0"/>
              </a:spcBef>
              <a:spcAft>
                <a:spcPts val="0"/>
              </a:spcAft>
              <a:buNone/>
            </a:pPr>
            <a:endParaRPr sz="400"/>
          </a:p>
        </p:txBody>
      </p:sp>
      <p:sp>
        <p:nvSpPr>
          <p:cNvPr id="68" name="Google Shape;68;p15"/>
          <p:cNvSpPr/>
          <p:nvPr/>
        </p:nvSpPr>
        <p:spPr>
          <a:xfrm rot="-5400000">
            <a:off x="-1621175" y="2276875"/>
            <a:ext cx="5501700" cy="1485900"/>
          </a:xfrm>
          <a:prstGeom prst="rect">
            <a:avLst/>
          </a:prstGeom>
          <a:noFill/>
          <a:ln>
            <a:noFill/>
          </a:ln>
        </p:spPr>
        <p:txBody>
          <a:bodyPr spcFirstLastPara="1" wrap="square" lIns="91425" tIns="45700" rIns="91425" bIns="45700" anchor="t" anchorCtr="0">
            <a:noAutofit/>
          </a:bodyPr>
          <a:lstStyle/>
          <a:p>
            <a:pPr marL="0" marR="0" lvl="0" indent="0" algn="ctr" rtl="0">
              <a:lnSpc>
                <a:spcPct val="130787"/>
              </a:lnSpc>
              <a:spcBef>
                <a:spcPts val="0"/>
              </a:spcBef>
              <a:spcAft>
                <a:spcPts val="0"/>
              </a:spcAft>
              <a:buNone/>
            </a:pPr>
            <a:r>
              <a:rPr lang="en" sz="8000">
                <a:solidFill>
                  <a:srgbClr val="073763"/>
                </a:solidFill>
                <a:latin typeface="Open Sans"/>
                <a:ea typeface="Open Sans"/>
                <a:cs typeface="Open Sans"/>
                <a:sym typeface="Open Sans"/>
              </a:rPr>
              <a:t>Vision</a:t>
            </a:r>
            <a:endParaRPr sz="15800" b="0" i="0" u="none" strike="noStrike" cap="none">
              <a:solidFill>
                <a:srgbClr val="073763"/>
              </a:solidFill>
              <a:latin typeface="Open Sans"/>
              <a:ea typeface="Open Sans"/>
              <a:cs typeface="Open Sans"/>
              <a:sym typeface="Open Sans"/>
            </a:endParaRPr>
          </a:p>
        </p:txBody>
      </p:sp>
      <p:sp>
        <p:nvSpPr>
          <p:cNvPr id="69" name="Google Shape;69;p15"/>
          <p:cNvSpPr/>
          <p:nvPr/>
        </p:nvSpPr>
        <p:spPr>
          <a:xfrm>
            <a:off x="2645275" y="254750"/>
            <a:ext cx="6022500" cy="6055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en" sz="5000" b="0" i="0" u="none" strike="noStrike" cap="none">
                <a:solidFill>
                  <a:srgbClr val="D9D9D9"/>
                </a:solidFill>
                <a:latin typeface="Open Sans"/>
                <a:ea typeface="Open Sans"/>
                <a:cs typeface="Open Sans"/>
                <a:sym typeface="Open Sans"/>
              </a:rPr>
              <a:t>All NUSD students graduate as college and career ready, productive, responsible, and engaged global citizens</a:t>
            </a:r>
            <a:endParaRPr sz="5000"/>
          </a:p>
        </p:txBody>
      </p:sp>
      <p:pic>
        <p:nvPicPr>
          <p:cNvPr id="70" name="Google Shape;70;p15" descr="NUSD_New_Logo-VECTOR.png"/>
          <p:cNvPicPr preferRelativeResize="0"/>
          <p:nvPr/>
        </p:nvPicPr>
        <p:blipFill rotWithShape="1">
          <a:blip r:embed="rId2">
            <a:alphaModFix/>
          </a:blip>
          <a:srcRect/>
          <a:stretch/>
        </p:blipFill>
        <p:spPr>
          <a:xfrm>
            <a:off x="312925" y="5770675"/>
            <a:ext cx="1559700" cy="824700"/>
          </a:xfrm>
          <a:prstGeom prst="rect">
            <a:avLst/>
          </a:prstGeom>
          <a:noFill/>
          <a:ln>
            <a:noFill/>
          </a:ln>
        </p:spPr>
      </p:pic>
      <p:sp>
        <p:nvSpPr>
          <p:cNvPr id="71" name="Google Shape;71;p1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Custom Layout_1">
    <p:spTree>
      <p:nvGrpSpPr>
        <p:cNvPr id="1" name="Shape 72"/>
        <p:cNvGrpSpPr/>
        <p:nvPr/>
      </p:nvGrpSpPr>
      <p:grpSpPr>
        <a:xfrm>
          <a:off x="0" y="0"/>
          <a:ext cx="0" cy="0"/>
          <a:chOff x="0" y="0"/>
          <a:chExt cx="0" cy="0"/>
        </a:xfrm>
      </p:grpSpPr>
      <p:sp>
        <p:nvSpPr>
          <p:cNvPr id="73" name="Google Shape;73;p16"/>
          <p:cNvSpPr/>
          <p:nvPr/>
        </p:nvSpPr>
        <p:spPr>
          <a:xfrm>
            <a:off x="2115475" y="-35700"/>
            <a:ext cx="7082100" cy="6929400"/>
          </a:xfrm>
          <a:prstGeom prst="rect">
            <a:avLst/>
          </a:prstGeom>
          <a:gradFill>
            <a:gsLst>
              <a:gs pos="0">
                <a:srgbClr val="2C68B2"/>
              </a:gs>
              <a:gs pos="100000">
                <a:srgbClr val="162B46"/>
              </a:gs>
            </a:gsLst>
            <a:lin ang="5400012" scaled="0"/>
          </a:gradFill>
          <a:ln>
            <a:noFill/>
          </a:ln>
        </p:spPr>
        <p:txBody>
          <a:bodyPr spcFirstLastPara="1" wrap="square" lIns="26025" tIns="26025" rIns="26025" bIns="26025" anchor="ctr" anchorCtr="0">
            <a:noAutofit/>
          </a:bodyPr>
          <a:lstStyle/>
          <a:p>
            <a:pPr marL="0" lvl="0" indent="0" algn="l" rtl="0">
              <a:spcBef>
                <a:spcPts val="0"/>
              </a:spcBef>
              <a:spcAft>
                <a:spcPts val="0"/>
              </a:spcAft>
              <a:buNone/>
            </a:pPr>
            <a:endParaRPr sz="400"/>
          </a:p>
        </p:txBody>
      </p:sp>
      <p:sp>
        <p:nvSpPr>
          <p:cNvPr id="74" name="Google Shape;74;p16"/>
          <p:cNvSpPr/>
          <p:nvPr/>
        </p:nvSpPr>
        <p:spPr>
          <a:xfrm rot="-5400000">
            <a:off x="-1582225" y="2315875"/>
            <a:ext cx="5501700" cy="1407900"/>
          </a:xfrm>
          <a:prstGeom prst="rect">
            <a:avLst/>
          </a:prstGeom>
          <a:noFill/>
          <a:ln>
            <a:noFill/>
          </a:ln>
        </p:spPr>
        <p:txBody>
          <a:bodyPr spcFirstLastPara="1" wrap="square" lIns="91425" tIns="45700" rIns="91425" bIns="45700" anchor="t" anchorCtr="0">
            <a:noAutofit/>
          </a:bodyPr>
          <a:lstStyle/>
          <a:p>
            <a:pPr marL="0" marR="0" lvl="0" indent="0" algn="ctr" rtl="0">
              <a:lnSpc>
                <a:spcPct val="130787"/>
              </a:lnSpc>
              <a:spcBef>
                <a:spcPts val="0"/>
              </a:spcBef>
              <a:spcAft>
                <a:spcPts val="0"/>
              </a:spcAft>
              <a:buNone/>
            </a:pPr>
            <a:r>
              <a:rPr lang="en" sz="6600">
                <a:solidFill>
                  <a:srgbClr val="073763"/>
                </a:solidFill>
                <a:latin typeface="Open Sans"/>
                <a:ea typeface="Open Sans"/>
                <a:cs typeface="Open Sans"/>
                <a:sym typeface="Open Sans"/>
              </a:rPr>
              <a:t>Core Beliefs</a:t>
            </a:r>
            <a:endParaRPr sz="6600" b="0" i="0" u="none" strike="noStrike" cap="none">
              <a:solidFill>
                <a:srgbClr val="073763"/>
              </a:solidFill>
              <a:latin typeface="Open Sans"/>
              <a:ea typeface="Open Sans"/>
              <a:cs typeface="Open Sans"/>
              <a:sym typeface="Open Sans"/>
            </a:endParaRPr>
          </a:p>
        </p:txBody>
      </p:sp>
      <p:pic>
        <p:nvPicPr>
          <p:cNvPr id="75" name="Google Shape;75;p16" descr="NUSD_New_Logo-VECTOR.png"/>
          <p:cNvPicPr preferRelativeResize="0"/>
          <p:nvPr/>
        </p:nvPicPr>
        <p:blipFill rotWithShape="1">
          <a:blip r:embed="rId2">
            <a:alphaModFix/>
          </a:blip>
          <a:srcRect/>
          <a:stretch/>
        </p:blipFill>
        <p:spPr>
          <a:xfrm>
            <a:off x="312925" y="5770675"/>
            <a:ext cx="1559700" cy="824700"/>
          </a:xfrm>
          <a:prstGeom prst="rect">
            <a:avLst/>
          </a:prstGeom>
          <a:noFill/>
          <a:ln>
            <a:noFill/>
          </a:ln>
        </p:spPr>
      </p:pic>
      <p:sp>
        <p:nvSpPr>
          <p:cNvPr id="76" name="Google Shape;76;p16"/>
          <p:cNvSpPr/>
          <p:nvPr/>
        </p:nvSpPr>
        <p:spPr>
          <a:xfrm>
            <a:off x="2600200" y="857524"/>
            <a:ext cx="2749200" cy="16272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9D9D9"/>
              </a:buClr>
              <a:buFont typeface="Arial"/>
              <a:buNone/>
            </a:pPr>
            <a:r>
              <a:rPr lang="en" sz="2800" b="1" i="0" u="none" strike="noStrike" cap="none">
                <a:solidFill>
                  <a:srgbClr val="D9D9D9"/>
                </a:solidFill>
                <a:latin typeface="Open Sans"/>
                <a:ea typeface="Open Sans"/>
                <a:cs typeface="Open Sans"/>
                <a:sym typeface="Open Sans"/>
              </a:rPr>
              <a:t>Every student can learn and succeed</a:t>
            </a:r>
            <a:endParaRPr/>
          </a:p>
        </p:txBody>
      </p:sp>
      <p:sp>
        <p:nvSpPr>
          <p:cNvPr id="77" name="Google Shape;77;p16"/>
          <p:cNvSpPr/>
          <p:nvPr/>
        </p:nvSpPr>
        <p:spPr>
          <a:xfrm>
            <a:off x="2406046" y="170931"/>
            <a:ext cx="3134700" cy="3200400"/>
          </a:xfrm>
          <a:prstGeom prst="frame">
            <a:avLst>
              <a:gd name="adj1" fmla="val 1782"/>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8" name="Google Shape;78;p16"/>
          <p:cNvSpPr/>
          <p:nvPr/>
        </p:nvSpPr>
        <p:spPr>
          <a:xfrm>
            <a:off x="5810408" y="564257"/>
            <a:ext cx="3027000" cy="21528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9D9D9"/>
              </a:buClr>
              <a:buFont typeface="Arial"/>
              <a:buNone/>
            </a:pPr>
            <a:r>
              <a:rPr lang="en" sz="2600" b="1" i="0" u="none" strike="noStrike" cap="none">
                <a:solidFill>
                  <a:srgbClr val="D9D9D9"/>
                </a:solidFill>
                <a:latin typeface="Open Sans"/>
                <a:ea typeface="Open Sans"/>
                <a:cs typeface="Open Sans"/>
                <a:sym typeface="Open Sans"/>
              </a:rPr>
              <a:t>Disparity and </a:t>
            </a:r>
            <a:r>
              <a:rPr lang="en" sz="2400" b="1" i="0" u="none" strike="noStrike" cap="none">
                <a:solidFill>
                  <a:srgbClr val="D9D9D9"/>
                </a:solidFill>
                <a:latin typeface="Open Sans"/>
                <a:ea typeface="Open Sans"/>
                <a:cs typeface="Open Sans"/>
                <a:sym typeface="Open Sans"/>
              </a:rPr>
              <a:t>disproportionality</a:t>
            </a:r>
            <a:r>
              <a:rPr lang="en" sz="2600" b="1" i="0" u="none" strike="noStrike" cap="none">
                <a:solidFill>
                  <a:srgbClr val="D9D9D9"/>
                </a:solidFill>
                <a:latin typeface="Open Sans"/>
                <a:ea typeface="Open Sans"/>
                <a:cs typeface="Open Sans"/>
                <a:sym typeface="Open Sans"/>
              </a:rPr>
              <a:t> can and must be eliminated</a:t>
            </a:r>
            <a:endParaRPr/>
          </a:p>
        </p:txBody>
      </p:sp>
      <p:sp>
        <p:nvSpPr>
          <p:cNvPr id="79" name="Google Shape;79;p16"/>
          <p:cNvSpPr/>
          <p:nvPr/>
        </p:nvSpPr>
        <p:spPr>
          <a:xfrm>
            <a:off x="5810409" y="3784024"/>
            <a:ext cx="3027000" cy="26730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9D9D9"/>
              </a:buClr>
              <a:buFont typeface="Arial"/>
              <a:buNone/>
            </a:pPr>
            <a:r>
              <a:rPr lang="en" sz="2600" b="1" i="0" u="none" strike="noStrike" cap="none">
                <a:solidFill>
                  <a:srgbClr val="D9D9D9"/>
                </a:solidFill>
                <a:latin typeface="Open Sans"/>
                <a:ea typeface="Open Sans"/>
                <a:cs typeface="Open Sans"/>
                <a:sym typeface="Open Sans"/>
              </a:rPr>
              <a:t>Staff must be committed, collaborative, caring, and exemplary</a:t>
            </a:r>
            <a:endParaRPr/>
          </a:p>
        </p:txBody>
      </p:sp>
      <p:sp>
        <p:nvSpPr>
          <p:cNvPr id="80" name="Google Shape;80;p16"/>
          <p:cNvSpPr/>
          <p:nvPr/>
        </p:nvSpPr>
        <p:spPr>
          <a:xfrm>
            <a:off x="2600188" y="4180543"/>
            <a:ext cx="2749200" cy="17511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D9D9D9"/>
              </a:buClr>
              <a:buFont typeface="Arial"/>
              <a:buNone/>
            </a:pPr>
            <a:r>
              <a:rPr lang="en" sz="2800" b="1" i="0" u="none" strike="noStrike" cap="none">
                <a:solidFill>
                  <a:srgbClr val="D9D9D9"/>
                </a:solidFill>
                <a:latin typeface="Open Sans"/>
                <a:ea typeface="Open Sans"/>
                <a:cs typeface="Open Sans"/>
                <a:sym typeface="Open Sans"/>
              </a:rPr>
              <a:t>Our </a:t>
            </a:r>
            <a:endParaRPr/>
          </a:p>
          <a:p>
            <a:pPr marL="0" marR="0" lvl="0" indent="0" algn="ctr" rtl="0">
              <a:lnSpc>
                <a:spcPct val="130000"/>
              </a:lnSpc>
              <a:spcBef>
                <a:spcPts val="0"/>
              </a:spcBef>
              <a:spcAft>
                <a:spcPts val="0"/>
              </a:spcAft>
              <a:buClr>
                <a:srgbClr val="D9D9D9"/>
              </a:buClr>
              <a:buFont typeface="Arial"/>
              <a:buNone/>
            </a:pPr>
            <a:r>
              <a:rPr lang="en" sz="2800" b="1" i="0" u="none" strike="noStrike" cap="none">
                <a:solidFill>
                  <a:srgbClr val="D9D9D9"/>
                </a:solidFill>
                <a:latin typeface="Open Sans"/>
                <a:ea typeface="Open Sans"/>
                <a:cs typeface="Open Sans"/>
                <a:sym typeface="Open Sans"/>
              </a:rPr>
              <a:t>Diversity is a Strength</a:t>
            </a:r>
            <a:endParaRPr/>
          </a:p>
        </p:txBody>
      </p:sp>
      <p:sp>
        <p:nvSpPr>
          <p:cNvPr id="81" name="Google Shape;81;p16"/>
          <p:cNvSpPr/>
          <p:nvPr/>
        </p:nvSpPr>
        <p:spPr>
          <a:xfrm>
            <a:off x="5653841" y="170931"/>
            <a:ext cx="3285000" cy="3200400"/>
          </a:xfrm>
          <a:prstGeom prst="frame">
            <a:avLst>
              <a:gd name="adj1" fmla="val 1782"/>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2" name="Google Shape;82;p16"/>
          <p:cNvSpPr/>
          <p:nvPr/>
        </p:nvSpPr>
        <p:spPr>
          <a:xfrm>
            <a:off x="2406046" y="3501486"/>
            <a:ext cx="3134700" cy="3200400"/>
          </a:xfrm>
          <a:prstGeom prst="frame">
            <a:avLst>
              <a:gd name="adj1" fmla="val 1782"/>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3" name="Google Shape;83;p16"/>
          <p:cNvSpPr/>
          <p:nvPr/>
        </p:nvSpPr>
        <p:spPr>
          <a:xfrm>
            <a:off x="5653841" y="3501486"/>
            <a:ext cx="3285000" cy="3200400"/>
          </a:xfrm>
          <a:prstGeom prst="frame">
            <a:avLst>
              <a:gd name="adj1" fmla="val 1782"/>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4" name="Google Shape;84;p1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0" y="-64058"/>
            <a:ext cx="9258300" cy="6986116"/>
          </a:xfrm>
          <a:prstGeom prst="rect">
            <a:avLst/>
          </a:prstGeom>
        </p:spPr>
      </p:pic>
      <p:sp>
        <p:nvSpPr>
          <p:cNvPr id="2" name="Title 1"/>
          <p:cNvSpPr>
            <a:spLocks noGrp="1"/>
          </p:cNvSpPr>
          <p:nvPr userDrawn="1">
            <p:ph type="ctrTitle" hasCustomPrompt="1"/>
          </p:nvPr>
        </p:nvSpPr>
        <p:spPr>
          <a:xfrm>
            <a:off x="900113" y="1086293"/>
            <a:ext cx="4464424" cy="2387600"/>
          </a:xfrm>
        </p:spPr>
        <p:txBody>
          <a:bodyPr anchor="b"/>
          <a:lstStyle>
            <a:lvl1pPr algn="l">
              <a:defRPr sz="4500">
                <a:solidFill>
                  <a:srgbClr val="0050B5"/>
                </a:solidFill>
                <a:latin typeface="+mj-lt"/>
              </a:defRPr>
            </a:lvl1pPr>
          </a:lstStyle>
          <a:p>
            <a:r>
              <a:rPr lang="en-US" dirty="0"/>
              <a:t>Presentation </a:t>
            </a:r>
            <a:br>
              <a:rPr lang="en-US" dirty="0"/>
            </a:br>
            <a:r>
              <a:rPr lang="en-US" dirty="0"/>
              <a:t>Title</a:t>
            </a:r>
          </a:p>
        </p:txBody>
      </p:sp>
      <p:sp>
        <p:nvSpPr>
          <p:cNvPr id="3" name="Subtitle 2"/>
          <p:cNvSpPr>
            <a:spLocks noGrp="1"/>
          </p:cNvSpPr>
          <p:nvPr userDrawn="1">
            <p:ph type="subTitle" idx="1" hasCustomPrompt="1"/>
          </p:nvPr>
        </p:nvSpPr>
        <p:spPr>
          <a:xfrm>
            <a:off x="900113" y="3908869"/>
            <a:ext cx="4464424" cy="1379537"/>
          </a:xfrm>
        </p:spPr>
        <p:txBody>
          <a:bodyPr>
            <a:normAutofit/>
          </a:bodyPr>
          <a:lstStyle>
            <a:lvl1pPr marL="0" indent="0" algn="l">
              <a:buNone/>
              <a:defRPr sz="2400" baseline="0">
                <a:solidFill>
                  <a:srgbClr val="3B3838"/>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Date:</a:t>
            </a:r>
          </a:p>
          <a:p>
            <a:r>
              <a:rPr lang="en-US" dirty="0"/>
              <a:t>Presented By:</a:t>
            </a:r>
          </a:p>
        </p:txBody>
      </p:sp>
    </p:spTree>
    <p:extLst>
      <p:ext uri="{BB962C8B-B14F-4D97-AF65-F5344CB8AC3E}">
        <p14:creationId xmlns:p14="http://schemas.microsoft.com/office/powerpoint/2010/main" val="771296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0B5"/>
                </a:solidFill>
              </a:defRPr>
            </a:lvl1pPr>
          </a:lstStyle>
          <a:p>
            <a:r>
              <a:rPr lang="en-US" dirty="0"/>
              <a:t>Click to edit Master title style</a:t>
            </a:r>
          </a:p>
        </p:txBody>
      </p:sp>
      <p:sp>
        <p:nvSpPr>
          <p:cNvPr id="3" name="Content Placeholder 2"/>
          <p:cNvSpPr>
            <a:spLocks noGrp="1"/>
          </p:cNvSpPr>
          <p:nvPr>
            <p:ph idx="1"/>
          </p:nvPr>
        </p:nvSpPr>
        <p:spPr>
          <a:xfrm>
            <a:off x="628650" y="1825625"/>
            <a:ext cx="7886700" cy="4351338"/>
          </a:xfrm>
        </p:spPr>
        <p:txBody>
          <a:bodyPr/>
          <a:lstStyle>
            <a:lvl1pPr>
              <a:buClr>
                <a:schemeClr val="accent2"/>
              </a:buCl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543300" y="6440021"/>
            <a:ext cx="2057400" cy="365125"/>
          </a:xfrm>
        </p:spPr>
        <p:txBody>
          <a:bodyPr/>
          <a:lstStyle>
            <a:lvl1pPr>
              <a:defRPr sz="1050">
                <a:solidFill>
                  <a:srgbClr val="3B3838"/>
                </a:solidFill>
              </a:defRPr>
            </a:lvl1pPr>
          </a:lstStyle>
          <a:p>
            <a:fld id="{D8C4744B-651B-48C3-9176-7B5FCE0BC390}" type="slidenum">
              <a:rPr lang="en-US" smtClean="0"/>
              <a:t>‹#›</a:t>
            </a:fld>
            <a:endParaRPr lang="en-US"/>
          </a:p>
        </p:txBody>
      </p:sp>
      <p:sp>
        <p:nvSpPr>
          <p:cNvPr id="8" name="Slide Number Placeholder 5"/>
          <p:cNvSpPr>
            <a:spLocks noGrp="1"/>
          </p:cNvSpPr>
          <p:nvPr>
            <p:ph type="sldNum" sz="quarter" idx="12"/>
          </p:nvPr>
        </p:nvSpPr>
        <p:spPr>
          <a:xfrm>
            <a:off x="3543300" y="6440021"/>
            <a:ext cx="2057400" cy="365125"/>
          </a:xfrm>
        </p:spPr>
        <p:txBody>
          <a:bodyPr/>
          <a:lstStyle>
            <a:lvl1pPr>
              <a:defRPr sz="1050">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297115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solidFill>
                  <a:srgbClr val="0050B5"/>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2400">
                <a:solidFill>
                  <a:srgbClr val="3B3838"/>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377C3C3-70A9-4F9F-AAC6-2DFA9AEB1F13}" type="slidenum">
              <a:rPr lang="en-US" smtClean="0"/>
              <a:t>‹#›</a:t>
            </a:fld>
            <a:endParaRPr lang="en-US"/>
          </a:p>
        </p:txBody>
      </p:sp>
    </p:spTree>
    <p:extLst>
      <p:ext uri="{BB962C8B-B14F-4D97-AF65-F5344CB8AC3E}">
        <p14:creationId xmlns:p14="http://schemas.microsoft.com/office/powerpoint/2010/main" val="3812799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14350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400" b="1">
                <a:solidFill>
                  <a:srgbClr val="3B3838"/>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rgbClr val="3B3838"/>
                </a:solidFill>
                <a:latin typeface="+mj-lt"/>
              </a:defRPr>
            </a:lvl1pPr>
            <a:lvl2pPr>
              <a:defRPr>
                <a:solidFill>
                  <a:srgbClr val="3B3838"/>
                </a:solidFill>
                <a:latin typeface="+mj-lt"/>
              </a:defRPr>
            </a:lvl2pPr>
            <a:lvl3pPr>
              <a:defRPr>
                <a:solidFill>
                  <a:srgbClr val="3B3838"/>
                </a:solidFill>
                <a:latin typeface="+mj-lt"/>
              </a:defRPr>
            </a:lvl3pPr>
            <a:lvl4pPr>
              <a:defRPr>
                <a:solidFill>
                  <a:srgbClr val="3B3838"/>
                </a:solidFill>
                <a:latin typeface="+mj-lt"/>
              </a:defRPr>
            </a:lvl4pPr>
            <a:lvl5pPr>
              <a:defRPr>
                <a:solidFill>
                  <a:srgbClr val="3B3838"/>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400" b="1">
                <a:solidFill>
                  <a:srgbClr val="3B3838"/>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3B3838"/>
                </a:solidFill>
                <a:latin typeface="+mj-lt"/>
              </a:defRPr>
            </a:lvl1pPr>
            <a:lvl2pPr>
              <a:defRPr>
                <a:solidFill>
                  <a:srgbClr val="3B3838"/>
                </a:solidFill>
                <a:latin typeface="+mj-lt"/>
              </a:defRPr>
            </a:lvl2pPr>
            <a:lvl3pPr>
              <a:defRPr>
                <a:solidFill>
                  <a:srgbClr val="3B3838"/>
                </a:solidFill>
                <a:latin typeface="+mj-lt"/>
              </a:defRPr>
            </a:lvl3pPr>
            <a:lvl4pPr>
              <a:defRPr>
                <a:solidFill>
                  <a:srgbClr val="3B3838"/>
                </a:solidFill>
                <a:latin typeface="+mj-lt"/>
              </a:defRPr>
            </a:lvl4pPr>
            <a:lvl5pPr>
              <a:defRPr>
                <a:solidFill>
                  <a:srgbClr val="3B3838"/>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2298575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0B5"/>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1929092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1473318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3000">
                <a:solidFill>
                  <a:srgbClr val="0050B5"/>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solidFill>
                  <a:srgbClr val="3B3838"/>
                </a:solidFill>
              </a:defRPr>
            </a:lvl1pPr>
            <a:lvl2pPr>
              <a:defRPr sz="2100">
                <a:solidFill>
                  <a:srgbClr val="3B3838"/>
                </a:solidFill>
              </a:defRPr>
            </a:lvl2pPr>
            <a:lvl3pPr>
              <a:defRPr sz="1800">
                <a:solidFill>
                  <a:srgbClr val="3B3838"/>
                </a:solidFill>
              </a:defRPr>
            </a:lvl3pPr>
            <a:lvl4pPr>
              <a:defRPr sz="1500">
                <a:solidFill>
                  <a:srgbClr val="3B3838"/>
                </a:solidFill>
              </a:defRPr>
            </a:lvl4pPr>
            <a:lvl5pPr>
              <a:defRPr sz="1500">
                <a:solidFill>
                  <a:srgbClr val="3B3838"/>
                </a:solidFill>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2400">
                <a:solidFill>
                  <a:srgbClr val="3B3838"/>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2574284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3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solidFill>
                  <a:srgbClr val="3B3838"/>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2400">
                <a:solidFill>
                  <a:srgbClr val="3B3838"/>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1813616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211285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77047"/>
            <a:ext cx="1971675" cy="4999916"/>
          </a:xfrm>
        </p:spPr>
        <p:txBody>
          <a:bodyPr vert="eaVert"/>
          <a:lstStyle>
            <a:lvl1pPr>
              <a:defRPr>
                <a:solidFill>
                  <a:srgbClr val="0050B5"/>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77047"/>
            <a:ext cx="5800725" cy="4999916"/>
          </a:xfrm>
        </p:spPr>
        <p:txBody>
          <a:bodyPr vert="eaVert"/>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377C3C3-70A9-4F9F-AAC6-2DFA9AEB1F13}" type="slidenum">
              <a:rPr lang="en-US" smtClean="0"/>
              <a:t>‹#›</a:t>
            </a:fld>
            <a:endParaRPr lang="en-US"/>
          </a:p>
        </p:txBody>
      </p:sp>
    </p:spTree>
    <p:extLst>
      <p:ext uri="{BB962C8B-B14F-4D97-AF65-F5344CB8AC3E}">
        <p14:creationId xmlns:p14="http://schemas.microsoft.com/office/powerpoint/2010/main" val="177511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0" y="-64058"/>
            <a:ext cx="9258300" cy="6986116"/>
          </a:xfrm>
          <a:prstGeom prst="rect">
            <a:avLst/>
          </a:prstGeom>
        </p:spPr>
      </p:pic>
      <p:sp>
        <p:nvSpPr>
          <p:cNvPr id="2" name="Title 1"/>
          <p:cNvSpPr>
            <a:spLocks noGrp="1"/>
          </p:cNvSpPr>
          <p:nvPr userDrawn="1">
            <p:ph type="ctrTitle" hasCustomPrompt="1"/>
          </p:nvPr>
        </p:nvSpPr>
        <p:spPr>
          <a:xfrm>
            <a:off x="900113" y="1086293"/>
            <a:ext cx="4464424" cy="2387600"/>
          </a:xfrm>
        </p:spPr>
        <p:txBody>
          <a:bodyPr anchor="b"/>
          <a:lstStyle>
            <a:lvl1pPr algn="l">
              <a:defRPr sz="4500">
                <a:solidFill>
                  <a:srgbClr val="0050B5"/>
                </a:solidFill>
              </a:defRPr>
            </a:lvl1pPr>
          </a:lstStyle>
          <a:p>
            <a:r>
              <a:rPr lang="en-US" dirty="0"/>
              <a:t>Presentation </a:t>
            </a:r>
            <a:br>
              <a:rPr lang="en-US" dirty="0"/>
            </a:br>
            <a:r>
              <a:rPr lang="en-US" dirty="0"/>
              <a:t>Title</a:t>
            </a:r>
          </a:p>
        </p:txBody>
      </p:sp>
      <p:sp>
        <p:nvSpPr>
          <p:cNvPr id="3" name="Subtitle 2"/>
          <p:cNvSpPr>
            <a:spLocks noGrp="1"/>
          </p:cNvSpPr>
          <p:nvPr userDrawn="1">
            <p:ph type="subTitle" idx="1" hasCustomPrompt="1"/>
          </p:nvPr>
        </p:nvSpPr>
        <p:spPr>
          <a:xfrm>
            <a:off x="900113" y="3908869"/>
            <a:ext cx="4464424" cy="1379537"/>
          </a:xfrm>
        </p:spPr>
        <p:txBody>
          <a:bodyPr>
            <a:normAutofit/>
          </a:bodyPr>
          <a:lstStyle>
            <a:lvl1pPr marL="0" indent="0" algn="l">
              <a:buNone/>
              <a:defRPr sz="2400" baseline="0">
                <a:solidFill>
                  <a:srgbClr val="3B38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Date:</a:t>
            </a:r>
          </a:p>
          <a:p>
            <a:r>
              <a:rPr lang="en-US" dirty="0"/>
              <a:t>Presented By:</a:t>
            </a:r>
          </a:p>
        </p:txBody>
      </p:sp>
    </p:spTree>
    <p:extLst>
      <p:ext uri="{BB962C8B-B14F-4D97-AF65-F5344CB8AC3E}">
        <p14:creationId xmlns:p14="http://schemas.microsoft.com/office/powerpoint/2010/main" val="905296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lvl1pPr>
              <a:defRPr>
                <a:solidFill>
                  <a:srgbClr val="0050B5"/>
                </a:solidFill>
              </a:defRPr>
            </a:lvl1pPr>
          </a:lstStyle>
          <a:p>
            <a:r>
              <a:rPr lang="en-US"/>
              <a:t>Click to edit Master title style</a:t>
            </a:r>
          </a:p>
        </p:txBody>
      </p:sp>
      <p:sp>
        <p:nvSpPr>
          <p:cNvPr id="3" name="Content Placeholder 2"/>
          <p:cNvSpPr>
            <a:spLocks noGrp="1"/>
          </p:cNvSpPr>
          <p:nvPr userDrawn="1">
            <p:ph idx="1"/>
          </p:nvPr>
        </p:nvSpPr>
        <p:spPr/>
        <p:txBody>
          <a:bodyPr/>
          <a:lstStyle>
            <a:lvl1pPr>
              <a:buClr>
                <a:schemeClr val="accent2"/>
              </a:buCl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12"/>
          </p:nvPr>
        </p:nvSpPr>
        <p:spPr>
          <a:xfrm>
            <a:off x="3543300" y="6440021"/>
            <a:ext cx="2057400" cy="365125"/>
          </a:xfrm>
        </p:spPr>
        <p:txBody>
          <a:bodyPr/>
          <a:lstStyle>
            <a:lvl1pPr>
              <a:defRPr sz="1050">
                <a:solidFill>
                  <a:srgbClr val="3B3838"/>
                </a:solidFill>
              </a:defRPr>
            </a:lvl1pPr>
          </a:lstStyle>
          <a:p>
            <a:fld id="{F377C3C3-70A9-4F9F-AAC6-2DFA9AEB1F13}" type="slidenum">
              <a:rPr lang="en-US" smtClean="0"/>
              <a:pPr/>
              <a:t>‹#›</a:t>
            </a:fld>
            <a:endParaRPr lang="en-US"/>
          </a:p>
        </p:txBody>
      </p:sp>
    </p:spTree>
    <p:extLst>
      <p:ext uri="{BB962C8B-B14F-4D97-AF65-F5344CB8AC3E}">
        <p14:creationId xmlns:p14="http://schemas.microsoft.com/office/powerpoint/2010/main" val="156834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1D09156-7249-44C0-9005-A4D683FA67B6}"/>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4">
            <a:extLst>
              <a:ext uri="{FF2B5EF4-FFF2-40B4-BE49-F238E27FC236}">
                <a16:creationId xmlns:a16="http://schemas.microsoft.com/office/drawing/2014/main" id="{0906669A-74D4-48FC-8F4B-79B6C721EEE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1755E7F-A9DA-481F-A211-DDD31548418F}"/>
              </a:ext>
            </a:extLst>
          </p:cNvPr>
          <p:cNvSpPr>
            <a:spLocks noGrp="1"/>
          </p:cNvSpPr>
          <p:nvPr>
            <p:ph type="sldNum" sz="quarter" idx="12"/>
          </p:nvPr>
        </p:nvSpPr>
        <p:spPr/>
        <p:txBody>
          <a:bodyPr/>
          <a:lstStyle>
            <a:lvl1pPr>
              <a:defRPr/>
            </a:lvl1pPr>
          </a:lstStyle>
          <a:p>
            <a:pPr>
              <a:defRPr/>
            </a:pPr>
            <a:fld id="{7ABAEB25-45CD-47F7-B1A9-F42BDD00BF8A}" type="slidenum">
              <a:rPr lang="en-US"/>
              <a:pPr>
                <a:defRPr/>
              </a:pPr>
              <a:t>‹#›</a:t>
            </a:fld>
            <a:endParaRPr lang="en-US" dirty="0"/>
          </a:p>
        </p:txBody>
      </p:sp>
    </p:spTree>
    <p:extLst>
      <p:ext uri="{BB962C8B-B14F-4D97-AF65-F5344CB8AC3E}">
        <p14:creationId xmlns:p14="http://schemas.microsoft.com/office/powerpoint/2010/main" val="318575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C98FB-2803-4B2B-B54A-937B3A89BA0B}"/>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4">
            <a:extLst>
              <a:ext uri="{FF2B5EF4-FFF2-40B4-BE49-F238E27FC236}">
                <a16:creationId xmlns:a16="http://schemas.microsoft.com/office/drawing/2014/main" id="{193E93ED-0992-4AFC-B828-354F6586C57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37E9DB6-BDBA-40DF-A926-E167F08EEA16}"/>
              </a:ext>
            </a:extLst>
          </p:cNvPr>
          <p:cNvSpPr>
            <a:spLocks noGrp="1"/>
          </p:cNvSpPr>
          <p:nvPr>
            <p:ph type="sldNum" sz="quarter" idx="12"/>
          </p:nvPr>
        </p:nvSpPr>
        <p:spPr/>
        <p:txBody>
          <a:bodyPr/>
          <a:lstStyle>
            <a:lvl1pPr>
              <a:defRPr/>
            </a:lvl1pPr>
          </a:lstStyle>
          <a:p>
            <a:pPr>
              <a:defRPr/>
            </a:pPr>
            <a:fld id="{966E5142-5124-4997-BD74-8FD2C4172A0F}" type="slidenum">
              <a:rPr lang="en-US"/>
              <a:pPr>
                <a:defRPr/>
              </a:pPr>
              <a:t>‹#›</a:t>
            </a:fld>
            <a:endParaRPr lang="en-US" dirty="0"/>
          </a:p>
        </p:txBody>
      </p:sp>
    </p:spTree>
    <p:extLst>
      <p:ext uri="{BB962C8B-B14F-4D97-AF65-F5344CB8AC3E}">
        <p14:creationId xmlns:p14="http://schemas.microsoft.com/office/powerpoint/2010/main" val="410808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B7AC9-F269-4D37-BC7C-6704FD8BF78A}"/>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4">
            <a:extLst>
              <a:ext uri="{FF2B5EF4-FFF2-40B4-BE49-F238E27FC236}">
                <a16:creationId xmlns:a16="http://schemas.microsoft.com/office/drawing/2014/main" id="{94686A67-FA1B-4E66-BE1A-2AB9D464152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483D382-4E29-49C2-8506-DFB090E9F331}"/>
              </a:ext>
            </a:extLst>
          </p:cNvPr>
          <p:cNvSpPr>
            <a:spLocks noGrp="1"/>
          </p:cNvSpPr>
          <p:nvPr>
            <p:ph type="sldNum" sz="quarter" idx="12"/>
          </p:nvPr>
        </p:nvSpPr>
        <p:spPr/>
        <p:txBody>
          <a:bodyPr/>
          <a:lstStyle>
            <a:lvl1pPr>
              <a:defRPr/>
            </a:lvl1pPr>
          </a:lstStyle>
          <a:p>
            <a:pPr>
              <a:defRPr/>
            </a:pPr>
            <a:fld id="{7E6D9F9C-9BFC-4C69-87DF-20D191B17669}" type="slidenum">
              <a:rPr lang="en-US"/>
              <a:pPr>
                <a:defRPr/>
              </a:pPr>
              <a:t>‹#›</a:t>
            </a:fld>
            <a:endParaRPr lang="en-US" dirty="0"/>
          </a:p>
        </p:txBody>
      </p:sp>
    </p:spTree>
    <p:extLst>
      <p:ext uri="{BB962C8B-B14F-4D97-AF65-F5344CB8AC3E}">
        <p14:creationId xmlns:p14="http://schemas.microsoft.com/office/powerpoint/2010/main" val="45308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F65AF5C-CACD-47AD-805D-B61A631F3885}"/>
              </a:ext>
            </a:extLst>
          </p:cNvPr>
          <p:cNvSpPr>
            <a:spLocks noGrp="1"/>
          </p:cNvSpPr>
          <p:nvPr>
            <p:ph type="dt" sz="half" idx="10"/>
          </p:nvPr>
        </p:nvSpPr>
        <p:spPr/>
        <p:txBody>
          <a:bodyPr/>
          <a:lstStyle>
            <a:lvl1pPr>
              <a:defRPr/>
            </a:lvl1pPr>
          </a:lstStyle>
          <a:p>
            <a:pPr>
              <a:defRPr/>
            </a:pPr>
            <a:r>
              <a:rPr lang="en-US" dirty="0"/>
              <a:t>ACS WASC ©2014</a:t>
            </a:r>
          </a:p>
        </p:txBody>
      </p:sp>
      <p:sp>
        <p:nvSpPr>
          <p:cNvPr id="6" name="Footer Placeholder 4">
            <a:extLst>
              <a:ext uri="{FF2B5EF4-FFF2-40B4-BE49-F238E27FC236}">
                <a16:creationId xmlns:a16="http://schemas.microsoft.com/office/drawing/2014/main" id="{3FF15BD9-588D-4173-B0C2-8E6011588BD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764D38B-1E88-41D7-941F-7D6C790E044D}"/>
              </a:ext>
            </a:extLst>
          </p:cNvPr>
          <p:cNvSpPr>
            <a:spLocks noGrp="1"/>
          </p:cNvSpPr>
          <p:nvPr>
            <p:ph type="sldNum" sz="quarter" idx="12"/>
          </p:nvPr>
        </p:nvSpPr>
        <p:spPr/>
        <p:txBody>
          <a:bodyPr/>
          <a:lstStyle>
            <a:lvl1pPr>
              <a:defRPr/>
            </a:lvl1pPr>
          </a:lstStyle>
          <a:p>
            <a:pPr>
              <a:defRPr/>
            </a:pPr>
            <a:fld id="{4E46CC69-EBB6-4687-BBB4-3DFEAB1858C3}" type="slidenum">
              <a:rPr lang="en-US"/>
              <a:pPr>
                <a:defRPr/>
              </a:pPr>
              <a:t>‹#›</a:t>
            </a:fld>
            <a:endParaRPr lang="en-US" dirty="0"/>
          </a:p>
        </p:txBody>
      </p:sp>
    </p:spTree>
    <p:extLst>
      <p:ext uri="{BB962C8B-B14F-4D97-AF65-F5344CB8AC3E}">
        <p14:creationId xmlns:p14="http://schemas.microsoft.com/office/powerpoint/2010/main" val="331347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C096848-E6D8-448C-8C40-619FE6A9BC3E}"/>
              </a:ext>
            </a:extLst>
          </p:cNvPr>
          <p:cNvSpPr>
            <a:spLocks noGrp="1"/>
          </p:cNvSpPr>
          <p:nvPr>
            <p:ph type="dt" sz="half" idx="10"/>
          </p:nvPr>
        </p:nvSpPr>
        <p:spPr/>
        <p:txBody>
          <a:bodyPr/>
          <a:lstStyle>
            <a:lvl1pPr>
              <a:defRPr/>
            </a:lvl1pPr>
          </a:lstStyle>
          <a:p>
            <a:pPr>
              <a:defRPr/>
            </a:pPr>
            <a:r>
              <a:rPr lang="en-US" dirty="0"/>
              <a:t>ACS WASC ©2014</a:t>
            </a:r>
          </a:p>
        </p:txBody>
      </p:sp>
      <p:sp>
        <p:nvSpPr>
          <p:cNvPr id="8" name="Footer Placeholder 4">
            <a:extLst>
              <a:ext uri="{FF2B5EF4-FFF2-40B4-BE49-F238E27FC236}">
                <a16:creationId xmlns:a16="http://schemas.microsoft.com/office/drawing/2014/main" id="{C23E11FB-58FD-403F-A4D1-BDE87112B09D}"/>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C596636C-EDDB-46B2-925C-CDF7514A2725}"/>
              </a:ext>
            </a:extLst>
          </p:cNvPr>
          <p:cNvSpPr>
            <a:spLocks noGrp="1"/>
          </p:cNvSpPr>
          <p:nvPr>
            <p:ph type="sldNum" sz="quarter" idx="12"/>
          </p:nvPr>
        </p:nvSpPr>
        <p:spPr/>
        <p:txBody>
          <a:bodyPr/>
          <a:lstStyle>
            <a:lvl1pPr>
              <a:defRPr/>
            </a:lvl1pPr>
          </a:lstStyle>
          <a:p>
            <a:pPr>
              <a:defRPr/>
            </a:pPr>
            <a:fld id="{8A9308BC-E662-4743-93B2-8632F26BB011}" type="slidenum">
              <a:rPr lang="en-US"/>
              <a:pPr>
                <a:defRPr/>
              </a:pPr>
              <a:t>‹#›</a:t>
            </a:fld>
            <a:endParaRPr lang="en-US" dirty="0"/>
          </a:p>
        </p:txBody>
      </p:sp>
    </p:spTree>
    <p:extLst>
      <p:ext uri="{BB962C8B-B14F-4D97-AF65-F5344CB8AC3E}">
        <p14:creationId xmlns:p14="http://schemas.microsoft.com/office/powerpoint/2010/main" val="187636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Color-ppt3">
            <a:extLst>
              <a:ext uri="{FF2B5EF4-FFF2-40B4-BE49-F238E27FC236}">
                <a16:creationId xmlns:a16="http://schemas.microsoft.com/office/drawing/2014/main" id="{B6FFEFD8-D31F-44BE-8976-7E56599B74C8}"/>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23" y="155576"/>
            <a:ext cx="146327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DDBCA896-694B-487D-91E0-0FF1D6619A51}"/>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3">
            <a:extLst>
              <a:ext uri="{FF2B5EF4-FFF2-40B4-BE49-F238E27FC236}">
                <a16:creationId xmlns:a16="http://schemas.microsoft.com/office/drawing/2014/main" id="{F6536178-FC49-419A-BAA3-DC39C2DE662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4">
            <a:extLst>
              <a:ext uri="{FF2B5EF4-FFF2-40B4-BE49-F238E27FC236}">
                <a16:creationId xmlns:a16="http://schemas.microsoft.com/office/drawing/2014/main" id="{DC07B5DF-5F27-4100-9738-9587118960B9}"/>
              </a:ext>
            </a:extLst>
          </p:cNvPr>
          <p:cNvSpPr>
            <a:spLocks noGrp="1"/>
          </p:cNvSpPr>
          <p:nvPr>
            <p:ph type="sldNum" sz="quarter" idx="12"/>
          </p:nvPr>
        </p:nvSpPr>
        <p:spPr/>
        <p:txBody>
          <a:bodyPr/>
          <a:lstStyle>
            <a:lvl1pPr>
              <a:defRPr/>
            </a:lvl1pPr>
          </a:lstStyle>
          <a:p>
            <a:pPr>
              <a:defRPr/>
            </a:pPr>
            <a:fld id="{E6EDD903-9A32-4569-8585-F3E831F052A7}" type="slidenum">
              <a:rPr lang="en-US"/>
              <a:pPr>
                <a:defRPr/>
              </a:pPr>
              <a:t>‹#›</a:t>
            </a:fld>
            <a:endParaRPr lang="en-US" dirty="0"/>
          </a:p>
        </p:txBody>
      </p:sp>
    </p:spTree>
    <p:extLst>
      <p:ext uri="{BB962C8B-B14F-4D97-AF65-F5344CB8AC3E}">
        <p14:creationId xmlns:p14="http://schemas.microsoft.com/office/powerpoint/2010/main" val="2899617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0" descr="Color-ppt3">
            <a:extLst>
              <a:ext uri="{FF2B5EF4-FFF2-40B4-BE49-F238E27FC236}">
                <a16:creationId xmlns:a16="http://schemas.microsoft.com/office/drawing/2014/main" id="{9630219B-1E3B-40AD-A05F-528703A37CD2}"/>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23" y="155576"/>
            <a:ext cx="146327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D5C82F20-7253-4E67-9D9D-16B14FE445A7}"/>
              </a:ext>
            </a:extLst>
          </p:cNvPr>
          <p:cNvSpPr>
            <a:spLocks noGrp="1"/>
          </p:cNvSpPr>
          <p:nvPr>
            <p:ph type="dt" sz="half" idx="10"/>
          </p:nvPr>
        </p:nvSpPr>
        <p:spPr/>
        <p:txBody>
          <a:bodyPr/>
          <a:lstStyle>
            <a:lvl1pPr>
              <a:defRPr/>
            </a:lvl1pPr>
          </a:lstStyle>
          <a:p>
            <a:pPr>
              <a:defRPr/>
            </a:pPr>
            <a:r>
              <a:rPr lang="en-US" dirty="0"/>
              <a:t>ACS WASC ©2014</a:t>
            </a:r>
          </a:p>
        </p:txBody>
      </p:sp>
      <p:sp>
        <p:nvSpPr>
          <p:cNvPr id="4" name="Footer Placeholder 2">
            <a:extLst>
              <a:ext uri="{FF2B5EF4-FFF2-40B4-BE49-F238E27FC236}">
                <a16:creationId xmlns:a16="http://schemas.microsoft.com/office/drawing/2014/main" id="{A9A1950C-0F7A-44C0-9B55-79BEB75C2F7D}"/>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2DED0D2E-8077-4176-8BD9-B1C856669C42}"/>
              </a:ext>
            </a:extLst>
          </p:cNvPr>
          <p:cNvSpPr>
            <a:spLocks noGrp="1"/>
          </p:cNvSpPr>
          <p:nvPr>
            <p:ph type="sldNum" sz="quarter" idx="12"/>
          </p:nvPr>
        </p:nvSpPr>
        <p:spPr/>
        <p:txBody>
          <a:bodyPr/>
          <a:lstStyle>
            <a:lvl1pPr>
              <a:defRPr/>
            </a:lvl1pPr>
          </a:lstStyle>
          <a:p>
            <a:pPr>
              <a:defRPr/>
            </a:pPr>
            <a:fld id="{12EE824B-2803-49DD-B8E5-EA32A9B75CD2}" type="slidenum">
              <a:rPr lang="en-US"/>
              <a:pPr>
                <a:defRPr/>
              </a:pPr>
              <a:t>‹#›</a:t>
            </a:fld>
            <a:endParaRPr lang="en-US" dirty="0"/>
          </a:p>
        </p:txBody>
      </p:sp>
    </p:spTree>
    <p:extLst>
      <p:ext uri="{BB962C8B-B14F-4D97-AF65-F5344CB8AC3E}">
        <p14:creationId xmlns:p14="http://schemas.microsoft.com/office/powerpoint/2010/main" val="1957365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1EF10C07-6013-4B84-A1F9-E341458B42CA}"/>
              </a:ext>
            </a:extLst>
          </p:cNvPr>
          <p:cNvSpPr>
            <a:spLocks noGrp="1"/>
          </p:cNvSpPr>
          <p:nvPr>
            <p:ph type="dt" sz="half" idx="10"/>
          </p:nvPr>
        </p:nvSpPr>
        <p:spPr/>
        <p:txBody>
          <a:bodyPr/>
          <a:lstStyle>
            <a:lvl1pPr>
              <a:defRPr/>
            </a:lvl1pPr>
          </a:lstStyle>
          <a:p>
            <a:pPr>
              <a:defRPr/>
            </a:pPr>
            <a:r>
              <a:rPr lang="en-US" dirty="0"/>
              <a:t>ACS WASC ©2014</a:t>
            </a:r>
          </a:p>
        </p:txBody>
      </p:sp>
      <p:sp>
        <p:nvSpPr>
          <p:cNvPr id="6" name="Footer Placeholder 5">
            <a:extLst>
              <a:ext uri="{FF2B5EF4-FFF2-40B4-BE49-F238E27FC236}">
                <a16:creationId xmlns:a16="http://schemas.microsoft.com/office/drawing/2014/main" id="{318EF159-11C3-47D1-8085-A1828776082A}"/>
              </a:ext>
            </a:extLst>
          </p:cNvPr>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392935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A90E4429-81C0-4612-AB06-2544D7F333C4}"/>
              </a:ext>
            </a:extLst>
          </p:cNvPr>
          <p:cNvSpPr>
            <a:spLocks noGrp="1"/>
          </p:cNvSpPr>
          <p:nvPr>
            <p:ph type="dt" sz="half" idx="10"/>
          </p:nvPr>
        </p:nvSpPr>
        <p:spPr/>
        <p:txBody>
          <a:bodyPr/>
          <a:lstStyle>
            <a:lvl1pPr>
              <a:defRPr/>
            </a:lvl1pPr>
          </a:lstStyle>
          <a:p>
            <a:pPr>
              <a:defRPr/>
            </a:pPr>
            <a:r>
              <a:rPr lang="en-US" dirty="0"/>
              <a:t>ACS WASC ©2014</a:t>
            </a:r>
          </a:p>
        </p:txBody>
      </p:sp>
      <p:sp>
        <p:nvSpPr>
          <p:cNvPr id="6" name="Footer Placeholder 4">
            <a:extLst>
              <a:ext uri="{FF2B5EF4-FFF2-40B4-BE49-F238E27FC236}">
                <a16:creationId xmlns:a16="http://schemas.microsoft.com/office/drawing/2014/main" id="{C3BA363B-DC39-4E7E-ACC0-C4A48DC6B42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0386DD6-D7BE-44F1-B331-A2DB83BDCFDA}"/>
              </a:ext>
            </a:extLst>
          </p:cNvPr>
          <p:cNvSpPr>
            <a:spLocks noGrp="1"/>
          </p:cNvSpPr>
          <p:nvPr>
            <p:ph type="sldNum" sz="quarter" idx="12"/>
          </p:nvPr>
        </p:nvSpPr>
        <p:spPr/>
        <p:txBody>
          <a:bodyPr/>
          <a:lstStyle>
            <a:lvl1pPr>
              <a:defRPr/>
            </a:lvl1pPr>
          </a:lstStyle>
          <a:p>
            <a:pPr>
              <a:defRPr/>
            </a:pPr>
            <a:fld id="{AFBA9644-D256-4B24-BF7B-ACA667F182E0}" type="slidenum">
              <a:rPr lang="en-US"/>
              <a:pPr>
                <a:defRPr/>
              </a:pPr>
              <a:t>‹#›</a:t>
            </a:fld>
            <a:endParaRPr lang="en-US" dirty="0"/>
          </a:p>
        </p:txBody>
      </p:sp>
    </p:spTree>
    <p:extLst>
      <p:ext uri="{BB962C8B-B14F-4D97-AF65-F5344CB8AC3E}">
        <p14:creationId xmlns:p14="http://schemas.microsoft.com/office/powerpoint/2010/main" val="1538000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D6DF0-39E5-46BF-BC91-49EB2543227F}"/>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4">
            <a:extLst>
              <a:ext uri="{FF2B5EF4-FFF2-40B4-BE49-F238E27FC236}">
                <a16:creationId xmlns:a16="http://schemas.microsoft.com/office/drawing/2014/main" id="{373B45AE-61A3-4A82-B76F-B23B1F8E6A6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E8EF3A1-FCF9-4F4B-8535-DC0AAE6774EB}"/>
              </a:ext>
            </a:extLst>
          </p:cNvPr>
          <p:cNvSpPr>
            <a:spLocks noGrp="1"/>
          </p:cNvSpPr>
          <p:nvPr>
            <p:ph type="sldNum" sz="quarter" idx="12"/>
          </p:nvPr>
        </p:nvSpPr>
        <p:spPr/>
        <p:txBody>
          <a:bodyPr/>
          <a:lstStyle>
            <a:lvl1pPr>
              <a:defRPr/>
            </a:lvl1pPr>
          </a:lstStyle>
          <a:p>
            <a:pPr>
              <a:defRPr/>
            </a:pPr>
            <a:fld id="{7BC92667-56D9-49B4-9183-6D2E2E5D8737}" type="slidenum">
              <a:rPr lang="en-US"/>
              <a:pPr>
                <a:defRPr/>
              </a:pPr>
              <a:t>‹#›</a:t>
            </a:fld>
            <a:endParaRPr lang="en-US" dirty="0"/>
          </a:p>
        </p:txBody>
      </p:sp>
    </p:spTree>
    <p:extLst>
      <p:ext uri="{BB962C8B-B14F-4D97-AF65-F5344CB8AC3E}">
        <p14:creationId xmlns:p14="http://schemas.microsoft.com/office/powerpoint/2010/main" val="980045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5ADFC-FAC7-4606-9986-2D9254DDA686}"/>
              </a:ext>
            </a:extLst>
          </p:cNvPr>
          <p:cNvSpPr>
            <a:spLocks noGrp="1"/>
          </p:cNvSpPr>
          <p:nvPr>
            <p:ph type="dt" sz="half" idx="10"/>
          </p:nvPr>
        </p:nvSpPr>
        <p:spPr/>
        <p:txBody>
          <a:bodyPr/>
          <a:lstStyle>
            <a:lvl1pPr>
              <a:defRPr/>
            </a:lvl1pPr>
          </a:lstStyle>
          <a:p>
            <a:pPr>
              <a:defRPr/>
            </a:pPr>
            <a:r>
              <a:rPr lang="en-US" dirty="0"/>
              <a:t>ACS WASC ©2014</a:t>
            </a:r>
          </a:p>
        </p:txBody>
      </p:sp>
      <p:sp>
        <p:nvSpPr>
          <p:cNvPr id="5" name="Footer Placeholder 4">
            <a:extLst>
              <a:ext uri="{FF2B5EF4-FFF2-40B4-BE49-F238E27FC236}">
                <a16:creationId xmlns:a16="http://schemas.microsoft.com/office/drawing/2014/main" id="{61C62BC3-49BD-4F39-A9BC-34014B939B9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B829547-C061-4782-8DBF-8BAD3187AAB8}"/>
              </a:ext>
            </a:extLst>
          </p:cNvPr>
          <p:cNvSpPr>
            <a:spLocks noGrp="1"/>
          </p:cNvSpPr>
          <p:nvPr>
            <p:ph type="sldNum" sz="quarter" idx="12"/>
          </p:nvPr>
        </p:nvSpPr>
        <p:spPr/>
        <p:txBody>
          <a:bodyPr/>
          <a:lstStyle>
            <a:lvl1pPr>
              <a:defRPr/>
            </a:lvl1pPr>
          </a:lstStyle>
          <a:p>
            <a:pPr>
              <a:defRPr/>
            </a:pPr>
            <a:fld id="{C1AE08DF-FBBB-4D25-B039-53748445BD8A}" type="slidenum">
              <a:rPr lang="en-US"/>
              <a:pPr>
                <a:defRPr/>
              </a:pPr>
              <a:t>‹#›</a:t>
            </a:fld>
            <a:endParaRPr lang="en-US" dirty="0"/>
          </a:p>
        </p:txBody>
      </p:sp>
    </p:spTree>
    <p:extLst>
      <p:ext uri="{BB962C8B-B14F-4D97-AF65-F5344CB8AC3E}">
        <p14:creationId xmlns:p14="http://schemas.microsoft.com/office/powerpoint/2010/main" val="241084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734" y="1188779"/>
            <a:ext cx="8714232" cy="2048256"/>
          </a:xfrm>
        </p:spPr>
        <p:txBody>
          <a:bodyPr anchor="ctr">
            <a:normAutofit/>
          </a:bodyPr>
          <a:lstStyle>
            <a:lvl1pPr algn="ctr">
              <a:defRPr sz="2700" baseline="0"/>
            </a:lvl1pPr>
          </a:lstStyle>
          <a:p>
            <a:r>
              <a:rPr lang="en-US" dirty="0"/>
              <a:t>Click to edit Master title style</a:t>
            </a:r>
          </a:p>
        </p:txBody>
      </p:sp>
      <p:sp>
        <p:nvSpPr>
          <p:cNvPr id="3" name="Subtitle 2"/>
          <p:cNvSpPr>
            <a:spLocks noGrp="1"/>
          </p:cNvSpPr>
          <p:nvPr>
            <p:ph type="subTitle" idx="1"/>
          </p:nvPr>
        </p:nvSpPr>
        <p:spPr>
          <a:xfrm>
            <a:off x="173734" y="3784539"/>
            <a:ext cx="8714232" cy="2029968"/>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224" y="6081336"/>
            <a:ext cx="3067050" cy="666750"/>
          </a:xfrm>
          <a:prstGeom prst="rect">
            <a:avLst/>
          </a:prstGeom>
        </p:spPr>
      </p:pic>
      <p:cxnSp>
        <p:nvCxnSpPr>
          <p:cNvPr id="8" name="Straight Connector 7"/>
          <p:cNvCxnSpPr/>
          <p:nvPr userDrawn="1"/>
        </p:nvCxnSpPr>
        <p:spPr>
          <a:xfrm flipV="1">
            <a:off x="215413" y="3492379"/>
            <a:ext cx="7104185"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3401861" y="6286422"/>
            <a:ext cx="3296118" cy="369332"/>
          </a:xfrm>
          <a:prstGeom prst="rect">
            <a:avLst/>
          </a:prstGeom>
          <a:noFill/>
        </p:spPr>
        <p:txBody>
          <a:bodyPr wrap="square" rtlCol="0">
            <a:spAutoFit/>
          </a:bodyPr>
          <a:lstStyle/>
          <a:p>
            <a:r>
              <a:rPr lang="en-US" sz="900" b="1" cap="small" dirty="0">
                <a:solidFill>
                  <a:srgbClr val="000066"/>
                </a:solidFill>
                <a:latin typeface="Arial" panose="020B0604020202020204" pitchFamily="34" charset="0"/>
                <a:cs typeface="Arial" panose="020B0604020202020204" pitchFamily="34" charset="0"/>
              </a:rPr>
              <a:t>Tony Thurmond</a:t>
            </a:r>
          </a:p>
          <a:p>
            <a:r>
              <a:rPr lang="en-US" sz="900" b="1" dirty="0">
                <a:solidFill>
                  <a:srgbClr val="000066"/>
                </a:solidFill>
                <a:latin typeface="Arial" panose="020B0604020202020204" pitchFamily="34" charset="0"/>
                <a:cs typeface="Arial" panose="020B0604020202020204" pitchFamily="34" charset="0"/>
              </a:rPr>
              <a:t>State Superintendent of Public Instruction</a:t>
            </a:r>
          </a:p>
        </p:txBody>
      </p:sp>
      <p:sp>
        <p:nvSpPr>
          <p:cNvPr id="5" name="Content Placeholder 4"/>
          <p:cNvSpPr>
            <a:spLocks noGrp="1"/>
          </p:cNvSpPr>
          <p:nvPr>
            <p:ph sz="quarter" idx="13"/>
          </p:nvPr>
        </p:nvSpPr>
        <p:spPr>
          <a:xfrm>
            <a:off x="6270449" y="6198812"/>
            <a:ext cx="2617517" cy="549275"/>
          </a:xfrm>
        </p:spPr>
        <p:txBody>
          <a:bodyPr/>
          <a:lstStyle/>
          <a:p>
            <a:pPr lvl="0"/>
            <a:r>
              <a:rPr lang="en-US" dirty="0"/>
              <a:t>Click to</a:t>
            </a:r>
          </a:p>
        </p:txBody>
      </p:sp>
    </p:spTree>
    <p:extLst>
      <p:ext uri="{BB962C8B-B14F-4D97-AF65-F5344CB8AC3E}">
        <p14:creationId xmlns:p14="http://schemas.microsoft.com/office/powerpoint/2010/main" val="3488066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60" y="0"/>
            <a:ext cx="9189720" cy="116317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3543300" y="6356351"/>
            <a:ext cx="2057400" cy="365125"/>
          </a:xfrm>
          <a:prstGeom prst="rect">
            <a:avLst/>
          </a:prstGeom>
        </p:spPr>
        <p:txBody>
          <a:bodyPr vert="horz" lIns="91440" tIns="45720" rIns="91440" bIns="45720" rtlCol="0" anchor="ctr"/>
          <a:lstStyle>
            <a:lvl1pPr algn="ctr">
              <a:defRPr sz="750">
                <a:solidFill>
                  <a:srgbClr val="3B3838"/>
                </a:solidFill>
              </a:defRPr>
            </a:lvl1pPr>
          </a:lstStyle>
          <a:p>
            <a:fld id="{F377C3C3-70A9-4F9F-AAC6-2DFA9AEB1F13}" type="slidenum">
              <a:rPr lang="en-US" smtClean="0"/>
              <a:pPr/>
              <a:t>‹#›</a:t>
            </a:fld>
            <a:endParaRPr lang="en-US" dirty="0"/>
          </a:p>
        </p:txBody>
      </p:sp>
      <p:sp>
        <p:nvSpPr>
          <p:cNvPr id="22"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5"/>
          <p:cNvSpPr>
            <a:spLocks noGrp="1"/>
          </p:cNvSpPr>
          <p:nvPr userDrawn="1">
            <p:ph type="sldNum" sz="quarter" idx="4"/>
          </p:nvPr>
        </p:nvSpPr>
        <p:spPr>
          <a:xfrm>
            <a:off x="3543300" y="6356351"/>
            <a:ext cx="2057400" cy="365125"/>
          </a:xfrm>
          <a:prstGeom prst="rect">
            <a:avLst/>
          </a:prstGeom>
        </p:spPr>
        <p:txBody>
          <a:bodyPr vert="horz" lIns="91440" tIns="45720" rIns="91440" bIns="45720" rtlCol="0" anchor="ctr"/>
          <a:lstStyle>
            <a:lvl1pPr algn="ctr">
              <a:defRPr sz="750">
                <a:solidFill>
                  <a:srgbClr val="3B3838"/>
                </a:solidFill>
              </a:defRPr>
            </a:lvl1pPr>
          </a:lstStyle>
          <a:p>
            <a:fld id="{F377C3C3-70A9-4F9F-AAC6-2DFA9AEB1F13}" type="slidenum">
              <a:rPr lang="en-US" smtClean="0"/>
              <a:pPr/>
              <a:t>‹#›</a:t>
            </a:fld>
            <a:endParaRPr lang="en-US" dirty="0"/>
          </a:p>
        </p:txBody>
      </p:sp>
      <p:sp>
        <p:nvSpPr>
          <p:cNvPr id="21"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6371537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ftr="0" dt="0"/>
  <p:txStyles>
    <p:titleStyle>
      <a:lvl1pPr algn="l" defTabSz="685800" rtl="0" eaLnBrk="1" latinLnBrk="0" hangingPunct="1">
        <a:lnSpc>
          <a:spcPct val="90000"/>
        </a:lnSpc>
        <a:spcBef>
          <a:spcPct val="0"/>
        </a:spcBef>
        <a:buNone/>
        <a:defRPr sz="3300" b="0" kern="1200">
          <a:solidFill>
            <a:srgbClr val="0050B5"/>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400" kern="1200">
          <a:solidFill>
            <a:srgbClr val="3B3838"/>
          </a:solidFill>
          <a:latin typeface="+mj-lt"/>
          <a:ea typeface="+mn-ea"/>
          <a:cs typeface="+mn-cs"/>
        </a:defRPr>
      </a:lvl1pPr>
      <a:lvl2pPr marL="514350" indent="-171450" algn="l" defTabSz="685800" rtl="0" eaLnBrk="1" latinLnBrk="0" hangingPunct="1">
        <a:lnSpc>
          <a:spcPct val="90000"/>
        </a:lnSpc>
        <a:spcBef>
          <a:spcPts val="375"/>
        </a:spcBef>
        <a:buClr>
          <a:schemeClr val="accent2"/>
        </a:buClr>
        <a:buSzPct val="75000"/>
        <a:buFont typeface="Courier New" panose="02070309020205020404" pitchFamily="49" charset="0"/>
        <a:buChar char="o"/>
        <a:defRPr sz="2100" kern="1200">
          <a:solidFill>
            <a:srgbClr val="3B3838"/>
          </a:solidFill>
          <a:latin typeface="+mj-lt"/>
          <a:ea typeface="+mn-ea"/>
          <a:cs typeface="+mn-cs"/>
        </a:defRPr>
      </a:lvl2pPr>
      <a:lvl3pPr marL="857250" indent="-171450" algn="l" defTabSz="685800" rtl="0" eaLnBrk="1" latinLnBrk="0" hangingPunct="1">
        <a:lnSpc>
          <a:spcPct val="90000"/>
        </a:lnSpc>
        <a:spcBef>
          <a:spcPts val="375"/>
        </a:spcBef>
        <a:buClr>
          <a:schemeClr val="accent2"/>
        </a:buClr>
        <a:buFont typeface="Calibri" panose="020F0502020204030204" pitchFamily="34" charset="0"/>
        <a:buChar char="‒"/>
        <a:defRPr sz="1800" kern="1200">
          <a:solidFill>
            <a:srgbClr val="3B3838"/>
          </a:solidFill>
          <a:latin typeface="+mj-lt"/>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rgbClr val="3B3838"/>
          </a:solidFill>
          <a:latin typeface="+mj-lt"/>
          <a:ea typeface="+mn-ea"/>
          <a:cs typeface="+mn-cs"/>
        </a:defRPr>
      </a:lvl4pPr>
      <a:lvl5pPr marL="1543050" indent="-171450" algn="l" defTabSz="685800" rtl="0" eaLnBrk="1" latinLnBrk="0" hangingPunct="1">
        <a:lnSpc>
          <a:spcPct val="90000"/>
        </a:lnSpc>
        <a:spcBef>
          <a:spcPts val="375"/>
        </a:spcBef>
        <a:buClr>
          <a:schemeClr val="accent2"/>
        </a:buClr>
        <a:buSzPct val="75000"/>
        <a:buFont typeface="Courier New" panose="02070309020205020404" pitchFamily="49" charset="0"/>
        <a:buChar char="o"/>
        <a:defRPr sz="1500" kern="1200">
          <a:solidFill>
            <a:srgbClr val="3B3838"/>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F78866-160E-4214-A5B6-2C029F6119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ADC07D-8FAB-4805-A731-BA0571BB6738}"/>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422BDC-C356-493F-BF83-1959E5AECDB4}"/>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r>
              <a:rPr lang="en-US" dirty="0"/>
              <a:t>ACS WASC ©2014</a:t>
            </a:r>
          </a:p>
        </p:txBody>
      </p:sp>
      <p:sp>
        <p:nvSpPr>
          <p:cNvPr id="5" name="Footer Placeholder 4">
            <a:extLst>
              <a:ext uri="{FF2B5EF4-FFF2-40B4-BE49-F238E27FC236}">
                <a16:creationId xmlns:a16="http://schemas.microsoft.com/office/drawing/2014/main" id="{EF337294-938F-4D1A-B25B-8F60A9B7D155}"/>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A4FFC5D-593A-4DBA-A2D0-4AA76E49DDE7}"/>
              </a:ext>
            </a:extLst>
          </p:cNvPr>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7E2DB257-F5E2-4030-9E9C-9658297F0BCD}" type="slidenum">
              <a:rPr lang="en-US"/>
              <a:pPr>
                <a:defRPr/>
              </a:pPr>
              <a:t>‹#›</a:t>
            </a:fld>
            <a:endParaRPr lang="en-US" dirty="0"/>
          </a:p>
        </p:txBody>
      </p:sp>
      <p:pic>
        <p:nvPicPr>
          <p:cNvPr id="1031" name="Picture 10" descr="Color-ppt3">
            <a:extLst>
              <a:ext uri="{FF2B5EF4-FFF2-40B4-BE49-F238E27FC236}">
                <a16:creationId xmlns:a16="http://schemas.microsoft.com/office/drawing/2014/main" id="{36827A51-8B64-401B-9EE2-D418E118DAB0}"/>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23" y="155576"/>
            <a:ext cx="146327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55357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dt="0"/>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defRPr>
      </a:lvl2pPr>
      <a:lvl3pPr algn="ctr" defTabSz="342900" rtl="0" eaLnBrk="0" fontAlgn="base" hangingPunct="0">
        <a:spcBef>
          <a:spcPct val="0"/>
        </a:spcBef>
        <a:spcAft>
          <a:spcPct val="0"/>
        </a:spcAft>
        <a:defRPr sz="3300">
          <a:solidFill>
            <a:schemeClr val="tx1"/>
          </a:solidFill>
          <a:latin typeface="Calibri" panose="020F0502020204030204" pitchFamily="34" charset="0"/>
        </a:defRPr>
      </a:lvl3pPr>
      <a:lvl4pPr algn="ctr" defTabSz="342900" rtl="0" eaLnBrk="0" fontAlgn="base" hangingPunct="0">
        <a:spcBef>
          <a:spcPct val="0"/>
        </a:spcBef>
        <a:spcAft>
          <a:spcPct val="0"/>
        </a:spcAft>
        <a:defRPr sz="3300">
          <a:solidFill>
            <a:schemeClr val="tx1"/>
          </a:solidFill>
          <a:latin typeface="Calibri" panose="020F0502020204030204" pitchFamily="34" charset="0"/>
        </a:defRPr>
      </a:lvl4pPr>
      <a:lvl5pPr algn="ctr" defTabSz="342900" rtl="0" eaLnBrk="0" fontAlgn="base" hangingPunct="0">
        <a:spcBef>
          <a:spcPct val="0"/>
        </a:spcBef>
        <a:spcAft>
          <a:spcPct val="0"/>
        </a:spcAft>
        <a:defRPr sz="3300">
          <a:solidFill>
            <a:schemeClr val="tx1"/>
          </a:solidFill>
          <a:latin typeface="Calibri" panose="020F0502020204030204" pitchFamily="34" charset="0"/>
        </a:defRPr>
      </a:lvl5pPr>
      <a:lvl6pPr marL="342900" algn="ctr" defTabSz="342900" rtl="0" fontAlgn="base">
        <a:spcBef>
          <a:spcPct val="0"/>
        </a:spcBef>
        <a:spcAft>
          <a:spcPct val="0"/>
        </a:spcAft>
        <a:defRPr sz="3300">
          <a:solidFill>
            <a:schemeClr val="tx1"/>
          </a:solidFill>
          <a:latin typeface="Calibri" panose="020F0502020204030204" pitchFamily="34" charset="0"/>
        </a:defRPr>
      </a:lvl6pPr>
      <a:lvl7pPr marL="685800" algn="ctr" defTabSz="342900" rtl="0" fontAlgn="base">
        <a:spcBef>
          <a:spcPct val="0"/>
        </a:spcBef>
        <a:spcAft>
          <a:spcPct val="0"/>
        </a:spcAft>
        <a:defRPr sz="3300">
          <a:solidFill>
            <a:schemeClr val="tx1"/>
          </a:solidFill>
          <a:latin typeface="Calibri" panose="020F0502020204030204" pitchFamily="34" charset="0"/>
        </a:defRPr>
      </a:lvl7pPr>
      <a:lvl8pPr marL="1028700" algn="ctr" defTabSz="342900" rtl="0" fontAlgn="base">
        <a:spcBef>
          <a:spcPct val="0"/>
        </a:spcBef>
        <a:spcAft>
          <a:spcPct val="0"/>
        </a:spcAft>
        <a:defRPr sz="3300">
          <a:solidFill>
            <a:schemeClr val="tx1"/>
          </a:solidFill>
          <a:latin typeface="Calibri" panose="020F0502020204030204" pitchFamily="34" charset="0"/>
        </a:defRPr>
      </a:lvl8pPr>
      <a:lvl9pPr marL="1371600" algn="ctr" defTabSz="3429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hyperlink" Target="https://mysbaccoach.com/login/" TargetMode="External"/><Relationship Id="rId3" Type="http://schemas.openxmlformats.org/officeDocument/2006/relationships/hyperlink" Target="http://www.englishmedialab.com/index.html" TargetMode="External"/><Relationship Id="rId7" Type="http://schemas.openxmlformats.org/officeDocument/2006/relationships/hyperlink" Target="https://learningenglish.voanews.com/p/5373.html"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hyperlink" Target="https://www.education.com/" TargetMode="External"/><Relationship Id="rId11" Type="http://schemas.openxmlformats.org/officeDocument/2006/relationships/hyperlink" Target="https://www.cde.ca.gov/ls/he/hn/appendix1.asp#eight" TargetMode="External"/><Relationship Id="rId5" Type="http://schemas.openxmlformats.org/officeDocument/2006/relationships/hyperlink" Target="https://www.colorincolorado.org/" TargetMode="External"/><Relationship Id="rId10" Type="http://schemas.openxmlformats.org/officeDocument/2006/relationships/hyperlink" Target="https://classroommagazines.scholastic.com/support/learnathome.html" TargetMode="External"/><Relationship Id="rId4" Type="http://schemas.openxmlformats.org/officeDocument/2006/relationships/hyperlink" Target="https://ell.brainpop.com/" TargetMode="External"/><Relationship Id="rId9" Type="http://schemas.openxmlformats.org/officeDocument/2006/relationships/hyperlink" Target="https://www.readworks.or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tweentribune.com/category/spanish/" TargetMode="External"/><Relationship Id="rId3" Type="http://schemas.openxmlformats.org/officeDocument/2006/relationships/hyperlink" Target="https://biblioteca.org.ar/infantil.htm" TargetMode="External"/><Relationship Id="rId7" Type="http://schemas.openxmlformats.org/officeDocument/2006/relationships/hyperlink" Target="https://newsela.com/rules/spanish"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hyperlink" Target="https://www.commonlit.org/" TargetMode="External"/><Relationship Id="rId11" Type="http://schemas.openxmlformats.org/officeDocument/2006/relationships/hyperlink" Target="https://www.cde.ca.gov/ls/he/hn/appendix1.asp#eight" TargetMode="External"/><Relationship Id="rId5" Type="http://schemas.openxmlformats.org/officeDocument/2006/relationships/hyperlink" Target="https://www.nasa.gov/exploration/home/espanol.html#.XnkmEIhKg2y" TargetMode="External"/><Relationship Id="rId10" Type="http://schemas.openxmlformats.org/officeDocument/2006/relationships/hyperlink" Target="https://www.chineseboost.com/blog/10-best-free-resources-learn-chinese/" TargetMode="External"/><Relationship Id="rId4" Type="http://schemas.openxmlformats.org/officeDocument/2006/relationships/hyperlink" Target="https://es.khanacademy.org/" TargetMode="External"/><Relationship Id="rId9" Type="http://schemas.openxmlformats.org/officeDocument/2006/relationships/hyperlink" Target="https://www.duolingo.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de.ca.gov/ls/he/hn/guidance.asp"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hyperlink" Target="https://www.cde.ca.gov/sp/el/er/elnewsletters.asp"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hyperlink" Target="https://www.cde.ca.gov/ls/he/hn/guidance.asp"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cde.ca.gov/ls/he/hn/collegereqsinformation.asp"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hyperlink" Target="https://bit.ly/StateSealofBiliteracy" TargetMode="External"/><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mailto:kagregory@kern.org"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hyperlink" Target="https://www.gusd.net/remotelearning"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mailto:smekhitarian@gusd.net" TargetMode="External"/><Relationship Id="rId7" Type="http://schemas.openxmlformats.org/officeDocument/2006/relationships/image" Target="cid:image005.png@01D6050E.533A9EC0"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cid:image004.png@01D6050E.533A9EC0" TargetMode="External"/><Relationship Id="rId4" Type="http://schemas.openxmlformats.org/officeDocument/2006/relationships/image" Target="../media/image18.png"/><Relationship Id="rId9" Type="http://schemas.openxmlformats.org/officeDocument/2006/relationships/image" Target="cid:image006.png@01D6050E.533A9EC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natomasunified.org/category/news-alerts/" TargetMode="External"/><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natomasunified.org/departments/ccs" TargetMode="External"/><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hyperlink" Target="https://sites.google.com/natomasunified.org/distance-learning/home" TargetMode="External"/><Relationship Id="rId3" Type="http://schemas.openxmlformats.org/officeDocument/2006/relationships/image" Target="../media/image27.png"/><Relationship Id="rId7" Type="http://schemas.openxmlformats.org/officeDocument/2006/relationships/hyperlink" Target="https://drive.google.com/file/d/1thcyu2rg8PywZv0-8BXWRyyzwsAi42dW/view"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s://drive.google.com/file/d/19hHoUAFI85jFaumWrIJ5p1lU4zVNKLCH/view"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natomasunified.org/distance-learnin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s://natomasunified.org/coronavirus/talking-to-children-about-covid-19/" TargetMode="External"/><Relationship Id="rId4" Type="http://schemas.openxmlformats.org/officeDocument/2006/relationships/hyperlink" Target="https://natomasunified.org/gethel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s://sites.google.com/natomasunified.org/communityresourcesdistancelear/home"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s://sites.google.com/natomasunified.org/distance-learning/home"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sites.google.com/natomasunified.org/distance-learning/home"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slide" Target="slide79.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natomasunified.org/coronavirus/free-online-enrichment-resources/"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hyperlink" Target="https://docs.google.com/document/d/14q41YvROWAzh2FdWD6aHnJY7lY97cd17PgGD3LTeNbs/edit?usp=shar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natomasunified.org/coronavirus/covid-19-resourc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hyperlink" Target="https://sites.google.com/natomasunified.org/preschooldistancelearning/home"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hyperlink" Target="https://sites.google.com/natomasunified.org/englishlearners/students"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mailto:anherrera@natomasunified.org"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hyperlink" Target="mailto:cswanson@natomasunified.or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join-covid19-update@mlist.cde.ca.gov" TargetMode="External"/><Relationship Id="rId2" Type="http://schemas.openxmlformats.org/officeDocument/2006/relationships/hyperlink" Target="mailto:Covid19@cde.ca.gov" TargetMode="Externa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hyperlink" Target="https://ca.pbslearningmedia.org/collection/recursos-de-prek-12-para-cierres-de-emergenci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de.ca.gov/ls"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hyperlink" Target="https://www.cde.ca.gov/ls/he/hn/guidance.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734" y="1337312"/>
            <a:ext cx="8714232" cy="2019027"/>
          </a:xfrm>
        </p:spPr>
        <p:txBody>
          <a:bodyPr>
            <a:normAutofit/>
          </a:bodyPr>
          <a:lstStyle/>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Distance Learning Series: What Districts are Doing to Support their Students and English Learner Support Strategies</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3734" y="3637193"/>
            <a:ext cx="8714232" cy="2506432"/>
          </a:xfrm>
        </p:spPr>
        <p:txBody>
          <a:bodyPr>
            <a:normAutofit/>
          </a:bodyPr>
          <a:lstStyle/>
          <a:p>
            <a:r>
              <a:rPr lang="en-US" sz="2400" b="1" dirty="0"/>
              <a:t>Partners:</a:t>
            </a:r>
          </a:p>
          <a:p>
            <a:r>
              <a:rPr lang="en-US" sz="2400" dirty="0"/>
              <a:t>Dr. Veronica Aguila, English Learner Support Division</a:t>
            </a:r>
          </a:p>
          <a:p>
            <a:r>
              <a:rPr lang="en-US" sz="2400" dirty="0"/>
              <a:t>Dr. Stepan </a:t>
            </a:r>
            <a:r>
              <a:rPr lang="en-US" sz="2400" dirty="0" err="1"/>
              <a:t>Mekhitarian</a:t>
            </a:r>
            <a:r>
              <a:rPr lang="en-US" sz="2400" dirty="0"/>
              <a:t>, Glendale Unified</a:t>
            </a:r>
          </a:p>
          <a:p>
            <a:r>
              <a:rPr lang="en-US" sz="2400" dirty="0"/>
              <a:t>Angela Herrera and Carol Swanson, Natomas Unified</a:t>
            </a:r>
          </a:p>
          <a:p>
            <a:endParaRPr lang="en-US" sz="1275" dirty="0"/>
          </a:p>
          <a:p>
            <a:r>
              <a:rPr lang="en-US" sz="2400" dirty="0"/>
              <a:t>April 9, 2020</a:t>
            </a:r>
          </a:p>
          <a:p>
            <a:endParaRPr lang="en-US" sz="2100" dirty="0"/>
          </a:p>
        </p:txBody>
      </p:sp>
    </p:spTree>
    <p:extLst>
      <p:ext uri="{BB962C8B-B14F-4D97-AF65-F5344CB8AC3E}">
        <p14:creationId xmlns:p14="http://schemas.microsoft.com/office/powerpoint/2010/main" val="352646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2719-4FD4-4F68-A2A0-DE5C6D2ADBBC}"/>
              </a:ext>
            </a:extLst>
          </p:cNvPr>
          <p:cNvSpPr>
            <a:spLocks noGrp="1"/>
          </p:cNvSpPr>
          <p:nvPr>
            <p:ph type="title"/>
          </p:nvPr>
        </p:nvSpPr>
        <p:spPr>
          <a:xfrm>
            <a:off x="1560173" y="449046"/>
            <a:ext cx="7404847" cy="857250"/>
          </a:xfrm>
        </p:spPr>
        <p:txBody>
          <a:bodyPr/>
          <a:lstStyle/>
          <a:p>
            <a:r>
              <a:rPr lang="en-US" dirty="0">
                <a:latin typeface="Arial" panose="020B0604020202020204" pitchFamily="34" charset="0"/>
                <a:cs typeface="Arial" panose="020B0604020202020204" pitchFamily="34" charset="0"/>
              </a:rPr>
              <a:t>Appendix 1: Resources that Support Distance Learning</a:t>
            </a:r>
          </a:p>
        </p:txBody>
      </p:sp>
      <p:sp>
        <p:nvSpPr>
          <p:cNvPr id="3" name="Content Placeholder 2">
            <a:extLst>
              <a:ext uri="{FF2B5EF4-FFF2-40B4-BE49-F238E27FC236}">
                <a16:creationId xmlns:a16="http://schemas.microsoft.com/office/drawing/2014/main" id="{2489F3CD-1A8E-4922-949A-B643E0EF5CFA}"/>
              </a:ext>
            </a:extLst>
          </p:cNvPr>
          <p:cNvSpPr>
            <a:spLocks noGrp="1"/>
          </p:cNvSpPr>
          <p:nvPr>
            <p:ph sz="half" idx="1"/>
          </p:nvPr>
        </p:nvSpPr>
        <p:spPr>
          <a:xfrm>
            <a:off x="252263" y="1653848"/>
            <a:ext cx="4261258" cy="5076561"/>
          </a:xfrm>
        </p:spPr>
        <p:txBody>
          <a:bodyPr/>
          <a:lstStyle/>
          <a:p>
            <a:r>
              <a:rPr lang="en-US" sz="2400" dirty="0">
                <a:latin typeface="Arial" panose="020B0604020202020204" pitchFamily="34" charset="0"/>
                <a:cs typeface="Arial" panose="020B0604020202020204" pitchFamily="34" charset="0"/>
              </a:rPr>
              <a:t>Online Engagement Systems and Platforms</a:t>
            </a:r>
          </a:p>
          <a:p>
            <a:r>
              <a:rPr lang="en-US" sz="2400" dirty="0">
                <a:latin typeface="Arial" panose="020B0604020202020204" pitchFamily="34" charset="0"/>
                <a:cs typeface="Arial" panose="020B0604020202020204" pitchFamily="34" charset="0"/>
              </a:rPr>
              <a:t>State, County Office of Education, and District Resources</a:t>
            </a:r>
          </a:p>
          <a:p>
            <a:r>
              <a:rPr lang="en-US" sz="2400" dirty="0">
                <a:latin typeface="Arial" panose="020B0604020202020204" pitchFamily="34" charset="0"/>
                <a:cs typeface="Arial" panose="020B0604020202020204" pitchFamily="34" charset="0"/>
              </a:rPr>
              <a:t>Teaching Tools: Presentation and Content Supports</a:t>
            </a:r>
          </a:p>
          <a:p>
            <a:r>
              <a:rPr lang="en-US" sz="2400" dirty="0">
                <a:latin typeface="Arial" panose="020B0604020202020204" pitchFamily="34" charset="0"/>
                <a:cs typeface="Arial" panose="020B0604020202020204" pitchFamily="34" charset="0"/>
              </a:rPr>
              <a:t>Supporting Students with Disabilities in Distance Learning</a:t>
            </a:r>
          </a:p>
          <a:p>
            <a:r>
              <a:rPr lang="en-US" sz="2400" dirty="0">
                <a:latin typeface="Arial" panose="020B0604020202020204" pitchFamily="34" charset="0"/>
                <a:cs typeface="Arial" panose="020B0604020202020204" pitchFamily="34" charset="0"/>
              </a:rPr>
              <a:t>Articles to Navigate Distance Learning</a:t>
            </a:r>
          </a:p>
        </p:txBody>
      </p:sp>
      <p:sp>
        <p:nvSpPr>
          <p:cNvPr id="4" name="Content Placeholder 3">
            <a:extLst>
              <a:ext uri="{FF2B5EF4-FFF2-40B4-BE49-F238E27FC236}">
                <a16:creationId xmlns:a16="http://schemas.microsoft.com/office/drawing/2014/main" id="{6A6B2A84-F83F-40EE-B007-C201C15C8276}"/>
              </a:ext>
            </a:extLst>
          </p:cNvPr>
          <p:cNvSpPr>
            <a:spLocks noGrp="1"/>
          </p:cNvSpPr>
          <p:nvPr>
            <p:ph sz="half" idx="2"/>
          </p:nvPr>
        </p:nvSpPr>
        <p:spPr>
          <a:xfrm>
            <a:off x="4571999" y="1466528"/>
            <a:ext cx="4433777" cy="3412644"/>
          </a:xfrm>
        </p:spPr>
        <p:txBody>
          <a:bodyPr/>
          <a:lstStyle/>
          <a:p>
            <a:r>
              <a:rPr lang="en-US" sz="2400" dirty="0">
                <a:solidFill>
                  <a:srgbClr val="FF0000"/>
                </a:solidFill>
                <a:latin typeface="Arial" panose="020B0604020202020204" pitchFamily="34" charset="0"/>
                <a:cs typeface="Arial" panose="020B0604020202020204" pitchFamily="34" charset="0"/>
              </a:rPr>
              <a:t>English Language Development Learning, Games, and Activities</a:t>
            </a:r>
          </a:p>
          <a:p>
            <a:r>
              <a:rPr lang="en-US" sz="2400" dirty="0">
                <a:solidFill>
                  <a:srgbClr val="FF0000"/>
                </a:solidFill>
                <a:latin typeface="Arial" panose="020B0604020202020204" pitchFamily="34" charset="0"/>
                <a:cs typeface="Arial" panose="020B0604020202020204" pitchFamily="34" charset="0"/>
              </a:rPr>
              <a:t>Multilingual Resources</a:t>
            </a:r>
          </a:p>
          <a:p>
            <a:r>
              <a:rPr lang="en-US" sz="2400" dirty="0">
                <a:latin typeface="Arial" panose="020B0604020202020204" pitchFamily="34" charset="0"/>
                <a:cs typeface="Arial" panose="020B0604020202020204" pitchFamily="34" charset="0"/>
              </a:rPr>
              <a:t>Pre-K Learning, Games, and Activities</a:t>
            </a:r>
          </a:p>
          <a:p>
            <a:r>
              <a:rPr lang="en-US" sz="2400" dirty="0">
                <a:latin typeface="Arial" panose="020B0604020202020204" pitchFamily="34" charset="0"/>
                <a:cs typeface="Arial" panose="020B0604020202020204" pitchFamily="34" charset="0"/>
              </a:rPr>
              <a:t>Current Events and News Outlets for Students</a:t>
            </a:r>
          </a:p>
          <a:p>
            <a:r>
              <a:rPr lang="en-US" sz="2400" dirty="0">
                <a:latin typeface="Arial" panose="020B0604020202020204" pitchFamily="34" charset="0"/>
                <a:cs typeface="Arial" panose="020B0604020202020204" pitchFamily="34" charset="0"/>
              </a:rPr>
              <a:t>Free Educational Resources for Distance Learning</a:t>
            </a:r>
          </a:p>
          <a:p>
            <a:r>
              <a:rPr lang="en-US" sz="2400" dirty="0">
                <a:latin typeface="Arial" panose="020B0604020202020204" pitchFamily="34" charset="0"/>
                <a:cs typeface="Arial" panose="020B0604020202020204" pitchFamily="34" charset="0"/>
              </a:rPr>
              <a:t>Online Learning Resources and Tools</a:t>
            </a:r>
          </a:p>
          <a:p>
            <a:r>
              <a:rPr lang="en-US" sz="2400" dirty="0">
                <a:latin typeface="Arial" panose="020B0604020202020204" pitchFamily="34" charset="0"/>
                <a:cs typeface="Arial" panose="020B0604020202020204" pitchFamily="34" charset="0"/>
              </a:rPr>
              <a:t>Digital Res. by Content Area</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3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C1AE-B5AC-491C-94E8-72A078AD6971}"/>
              </a:ext>
            </a:extLst>
          </p:cNvPr>
          <p:cNvSpPr>
            <a:spLocks noGrp="1"/>
          </p:cNvSpPr>
          <p:nvPr>
            <p:ph type="title"/>
          </p:nvPr>
        </p:nvSpPr>
        <p:spPr>
          <a:xfrm>
            <a:off x="1905000" y="956232"/>
            <a:ext cx="6858000" cy="827202"/>
          </a:xfrm>
        </p:spPr>
        <p:txBody>
          <a:bodyPr/>
          <a:lstStyle/>
          <a:p>
            <a:r>
              <a:rPr lang="en-US" b="1" dirty="0">
                <a:latin typeface="Arial" panose="020B0604020202020204" pitchFamily="34" charset="0"/>
                <a:cs typeface="Arial" panose="020B0604020202020204" pitchFamily="34" charset="0"/>
              </a:rPr>
              <a:t>English Language Development Resources</a:t>
            </a:r>
          </a:p>
        </p:txBody>
      </p:sp>
      <p:sp>
        <p:nvSpPr>
          <p:cNvPr id="3" name="Content Placeholder 2">
            <a:extLst>
              <a:ext uri="{FF2B5EF4-FFF2-40B4-BE49-F238E27FC236}">
                <a16:creationId xmlns:a16="http://schemas.microsoft.com/office/drawing/2014/main" id="{3458AFF7-C907-472B-B93B-B3DF4350623B}"/>
              </a:ext>
            </a:extLst>
          </p:cNvPr>
          <p:cNvSpPr>
            <a:spLocks noGrp="1"/>
          </p:cNvSpPr>
          <p:nvPr>
            <p:ph idx="1"/>
          </p:nvPr>
        </p:nvSpPr>
        <p:spPr>
          <a:xfrm>
            <a:off x="186070" y="1889485"/>
            <a:ext cx="8750541" cy="3952187"/>
          </a:xfrm>
        </p:spPr>
        <p:txBody>
          <a:bodyPr/>
          <a:lstStyle/>
          <a:p>
            <a:pPr marL="0" indent="0">
              <a:buNone/>
            </a:pPr>
            <a:r>
              <a:rPr lang="en-US" dirty="0">
                <a:latin typeface="Arial" panose="020B0604020202020204" pitchFamily="34" charset="0"/>
                <a:cs typeface="Arial" panose="020B0604020202020204" pitchFamily="34" charset="0"/>
              </a:rPr>
              <a:t>English Media Lab: </a:t>
            </a:r>
            <a:r>
              <a:rPr lang="en-US" dirty="0">
                <a:latin typeface="Arial" panose="020B0604020202020204" pitchFamily="34" charset="0"/>
                <a:cs typeface="Arial" panose="020B0604020202020204" pitchFamily="34" charset="0"/>
                <a:hlinkClick r:id="rId3" tooltip="English Media Lab web page"/>
              </a:rPr>
              <a:t>http://www.englishmedialab.com/index.html</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BrainPOP ELL: </a:t>
            </a:r>
            <a:r>
              <a:rPr lang="en-US" dirty="0">
                <a:latin typeface="Arial" panose="020B0604020202020204" pitchFamily="34" charset="0"/>
                <a:cs typeface="Arial" panose="020B0604020202020204" pitchFamily="34" charset="0"/>
                <a:hlinkClick r:id="rId4" tooltip="BrainPOP ELL web page"/>
              </a:rPr>
              <a:t>https://ell.brainpop.com/</a:t>
            </a:r>
            <a:endParaRPr lang="en-US" dirty="0">
              <a:latin typeface="Arial" panose="020B0604020202020204" pitchFamily="34" charset="0"/>
              <a:cs typeface="Arial" panose="020B0604020202020204" pitchFamily="34" charset="0"/>
            </a:endParaRPr>
          </a:p>
          <a:p>
            <a:pPr marL="0" indent="0">
              <a:buNone/>
            </a:pPr>
            <a:r>
              <a:rPr lang="es-MX" dirty="0">
                <a:latin typeface="Arial" panose="020B0604020202020204" pitchFamily="34" charset="0"/>
                <a:cs typeface="Arial" panose="020B0604020202020204" pitchFamily="34" charset="0"/>
              </a:rPr>
              <a:t>Colorín</a:t>
            </a:r>
            <a:r>
              <a:rPr lang="en-US" dirty="0">
                <a:latin typeface="Arial" panose="020B0604020202020204" pitchFamily="34" charset="0"/>
                <a:cs typeface="Arial" panose="020B0604020202020204" pitchFamily="34" charset="0"/>
              </a:rPr>
              <a:t> Colorado: </a:t>
            </a:r>
            <a:r>
              <a:rPr lang="en-US" dirty="0">
                <a:latin typeface="Arial" panose="020B0604020202020204" pitchFamily="34" charset="0"/>
                <a:cs typeface="Arial" panose="020B0604020202020204" pitchFamily="34" charset="0"/>
                <a:hlinkClick r:id="rId5" tooltip="Colorin Colorado web page"/>
              </a:rPr>
              <a:t>https://www.colorincolorado.org/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Education.com: </a:t>
            </a:r>
            <a:r>
              <a:rPr lang="en-US" dirty="0">
                <a:latin typeface="Arial" panose="020B0604020202020204" pitchFamily="34" charset="0"/>
                <a:cs typeface="Arial" panose="020B0604020202020204" pitchFamily="34" charset="0"/>
                <a:hlinkClick r:id="rId6" tooltip="Education.com web page"/>
              </a:rPr>
              <a:t>https://www.education.com/</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Learning English: </a:t>
            </a:r>
            <a:r>
              <a:rPr lang="en-US" dirty="0">
                <a:solidFill>
                  <a:srgbClr val="0000FF"/>
                </a:solidFill>
                <a:latin typeface="Arial" panose="020B0604020202020204" pitchFamily="34" charset="0"/>
                <a:cs typeface="Arial" panose="020B0604020202020204" pitchFamily="34" charset="0"/>
                <a:hlinkClick r:id="rId7" tooltip="Learning English web page">
                  <a:extLst>
                    <a:ext uri="{A12FA001-AC4F-418D-AE19-62706E023703}">
                      <ahyp:hlinkClr xmlns:ahyp="http://schemas.microsoft.com/office/drawing/2018/hyperlinkcolor" val="tx"/>
                    </a:ext>
                  </a:extLst>
                </a:hlinkClick>
              </a:rPr>
              <a:t>https://learningenglish.voanews.com/p/5373.html</a:t>
            </a:r>
            <a:endParaRPr lang="en-US" dirty="0">
              <a:solidFill>
                <a:srgbClr val="0000FF"/>
              </a:solidFill>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My Writing Coach: </a:t>
            </a:r>
            <a:r>
              <a:rPr lang="en-US" dirty="0">
                <a:latin typeface="Arial" panose="020B0604020202020204" pitchFamily="34" charset="0"/>
                <a:cs typeface="Arial" panose="020B0604020202020204" pitchFamily="34" charset="0"/>
                <a:hlinkClick r:id="rId8" tooltip="My Writing Coach web page"/>
              </a:rPr>
              <a:t>https://mysbaccoach.com/login/</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Read Works: </a:t>
            </a:r>
            <a:r>
              <a:rPr lang="en-US" dirty="0">
                <a:latin typeface="Arial" panose="020B0604020202020204" pitchFamily="34" charset="0"/>
                <a:cs typeface="Arial" panose="020B0604020202020204" pitchFamily="34" charset="0"/>
                <a:hlinkClick r:id="rId9" tooltip="Read Works web page"/>
              </a:rPr>
              <a:t>https://www.readworks.org/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Scholastic Learn at Home: </a:t>
            </a:r>
            <a:r>
              <a:rPr lang="en-US" dirty="0">
                <a:latin typeface="Arial" panose="020B0604020202020204" pitchFamily="34" charset="0"/>
                <a:cs typeface="Arial" panose="020B0604020202020204" pitchFamily="34" charset="0"/>
                <a:hlinkClick r:id="rId10" tooltip="Scholaastic Learn at Home web page"/>
              </a:rPr>
              <a:t>https://classroommagazines.scholastic.com/support/learnathome.html</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Additional resources are posted on the CDE Resources That Support Distance Learning web page at: </a:t>
            </a:r>
            <a:r>
              <a:rPr lang="en-US" dirty="0">
                <a:latin typeface="Arial" panose="020B0604020202020204" pitchFamily="34" charset="0"/>
                <a:cs typeface="Arial" panose="020B0604020202020204" pitchFamily="34" charset="0"/>
                <a:hlinkClick r:id="rId11"/>
              </a:rPr>
              <a:t>https://www.cde.ca.gov/ls/he/hn/appendix1.asp#eight</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0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F3CF-3E47-4DFA-AB9F-1512B6AAE8B6}"/>
              </a:ext>
            </a:extLst>
          </p:cNvPr>
          <p:cNvSpPr>
            <a:spLocks noGrp="1"/>
          </p:cNvSpPr>
          <p:nvPr>
            <p:ph type="title"/>
          </p:nvPr>
        </p:nvSpPr>
        <p:spPr>
          <a:xfrm>
            <a:off x="1904999" y="1024576"/>
            <a:ext cx="6858000" cy="511404"/>
          </a:xfrm>
        </p:spPr>
        <p:txBody>
          <a:bodyPr/>
          <a:lstStyle/>
          <a:p>
            <a:r>
              <a:rPr lang="en-US" b="1" dirty="0">
                <a:latin typeface="Arial" panose="020B0604020202020204" pitchFamily="34" charset="0"/>
                <a:cs typeface="Arial" panose="020B0604020202020204" pitchFamily="34" charset="0"/>
              </a:rPr>
              <a:t>Multilingual Learning Resources</a:t>
            </a:r>
          </a:p>
        </p:txBody>
      </p:sp>
      <p:sp>
        <p:nvSpPr>
          <p:cNvPr id="3" name="Content Placeholder 2">
            <a:extLst>
              <a:ext uri="{FF2B5EF4-FFF2-40B4-BE49-F238E27FC236}">
                <a16:creationId xmlns:a16="http://schemas.microsoft.com/office/drawing/2014/main" id="{AE771270-9C9F-4D62-A4BA-FEA109B4001A}"/>
              </a:ext>
            </a:extLst>
          </p:cNvPr>
          <p:cNvSpPr>
            <a:spLocks noGrp="1"/>
          </p:cNvSpPr>
          <p:nvPr>
            <p:ph idx="1"/>
          </p:nvPr>
        </p:nvSpPr>
        <p:spPr>
          <a:xfrm>
            <a:off x="371059" y="1691906"/>
            <a:ext cx="8625110" cy="4000499"/>
          </a:xfrm>
        </p:spPr>
        <p:txBody>
          <a:bodyPr/>
          <a:lstStyle/>
          <a:p>
            <a:pPr marL="0" indent="0">
              <a:buNone/>
            </a:pPr>
            <a:r>
              <a:rPr lang="es-MX" dirty="0">
                <a:latin typeface="Arial" panose="020B0604020202020204" pitchFamily="34" charset="0"/>
                <a:cs typeface="Arial" panose="020B0604020202020204" pitchFamily="34" charset="0"/>
              </a:rPr>
              <a:t>Biblioteca Infantil</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tooltip="Biblioteca Infantil"/>
              </a:rPr>
              <a:t>https://biblioteca.org.ar/infantil.htm</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Khan Academy </a:t>
            </a:r>
            <a:r>
              <a:rPr lang="es-MX" dirty="0">
                <a:latin typeface="Arial" panose="020B0604020202020204" pitchFamily="34" charset="0"/>
                <a:cs typeface="Arial" panose="020B0604020202020204" pitchFamily="34" charset="0"/>
              </a:rPr>
              <a:t>en Español</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tooltip="Khan Academy en Español"/>
              </a:rPr>
              <a:t>https://es.khanacademy.org/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NASA </a:t>
            </a:r>
            <a:r>
              <a:rPr lang="es-MX" dirty="0">
                <a:latin typeface="Arial" panose="020B0604020202020204" pitchFamily="34" charset="0"/>
                <a:cs typeface="Arial" panose="020B0604020202020204" pitchFamily="34" charset="0"/>
              </a:rPr>
              <a:t>Ciencias en Español</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tooltip="NASA Ciencias en Español"/>
              </a:rPr>
              <a:t>https://www.nasa.gov/exploration/home/espanol.html#.XnkmEIhKg2y</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CommonLit: </a:t>
            </a:r>
            <a:r>
              <a:rPr lang="en-US" dirty="0">
                <a:latin typeface="Arial" panose="020B0604020202020204" pitchFamily="34" charset="0"/>
                <a:cs typeface="Arial" panose="020B0604020202020204" pitchFamily="34" charset="0"/>
                <a:hlinkClick r:id="rId6" tooltip="CommonLit"/>
              </a:rPr>
              <a:t>https://www.commonlit.org/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NewsELA: </a:t>
            </a:r>
            <a:r>
              <a:rPr lang="en-US" dirty="0">
                <a:latin typeface="Arial" panose="020B0604020202020204" pitchFamily="34" charset="0"/>
                <a:cs typeface="Arial" panose="020B0604020202020204" pitchFamily="34" charset="0"/>
                <a:hlinkClick r:id="rId7" tooltip="News ELA"/>
              </a:rPr>
              <a:t>https://newsela.com/rules/spanish</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Tween Tribune </a:t>
            </a:r>
            <a:r>
              <a:rPr lang="es-MX" dirty="0">
                <a:latin typeface="Arial" panose="020B0604020202020204" pitchFamily="34" charset="0"/>
                <a:cs typeface="Arial" panose="020B0604020202020204" pitchFamily="34" charset="0"/>
              </a:rPr>
              <a:t>en Español</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tooltip="Tween Tribune"/>
              </a:rPr>
              <a:t>https://www.tweentribune.com/category/spanish/</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Duolingo: </a:t>
            </a:r>
            <a:r>
              <a:rPr lang="en-US" dirty="0">
                <a:latin typeface="Arial" panose="020B0604020202020204" pitchFamily="34" charset="0"/>
                <a:cs typeface="Arial" panose="020B0604020202020204" pitchFamily="34" charset="0"/>
                <a:hlinkClick r:id="rId9" tooltip="Duoling"/>
              </a:rPr>
              <a:t>https://www.duolingo.com/</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Chinese Boost: </a:t>
            </a:r>
            <a:r>
              <a:rPr lang="en-US" dirty="0">
                <a:latin typeface="Arial" panose="020B0604020202020204" pitchFamily="34" charset="0"/>
                <a:cs typeface="Arial" panose="020B0604020202020204" pitchFamily="34" charset="0"/>
                <a:hlinkClick r:id="rId10" tooltip="Chinese Boost free resources in chinese"/>
              </a:rPr>
              <a:t>https://www.chineseboost.com/blog/10-best-free-resources-learn-chinese/</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Additional resources are posted on the CDE Resources that Support Distance Learning web page at: </a:t>
            </a:r>
            <a:r>
              <a:rPr lang="en-US" dirty="0">
                <a:latin typeface="Arial" panose="020B0604020202020204" pitchFamily="34" charset="0"/>
                <a:cs typeface="Arial" panose="020B0604020202020204" pitchFamily="34" charset="0"/>
                <a:hlinkClick r:id="rId11"/>
              </a:rPr>
              <a:t>https://www.cde.ca.gov/ls/he/hn/appendix1.asp#eight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7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DEB-449E-4036-A57A-F49BABCC5B60}"/>
              </a:ext>
            </a:extLst>
          </p:cNvPr>
          <p:cNvSpPr>
            <a:spLocks noGrp="1"/>
          </p:cNvSpPr>
          <p:nvPr>
            <p:ph type="title"/>
          </p:nvPr>
        </p:nvSpPr>
        <p:spPr>
          <a:xfrm>
            <a:off x="1649896" y="1502709"/>
            <a:ext cx="7494104" cy="527359"/>
          </a:xfrm>
        </p:spPr>
        <p:txBody>
          <a:bodyPr/>
          <a:lstStyle/>
          <a:p>
            <a:r>
              <a:rPr lang="en-US" sz="2700" dirty="0">
                <a:latin typeface="Arial" panose="020B0604020202020204" pitchFamily="34" charset="0"/>
                <a:cs typeface="Arial" panose="020B0604020202020204" pitchFamily="34" charset="0"/>
              </a:rPr>
              <a:t>CDE COVID-19 Guidance for K–1 Schools:</a:t>
            </a:r>
            <a:r>
              <a:rPr lang="en-US" sz="2700" b="1" dirty="0">
                <a:latin typeface="Arial" panose="020B0604020202020204" pitchFamily="34" charset="0"/>
                <a:cs typeface="Arial" panose="020B0604020202020204" pitchFamily="34" charset="0"/>
              </a:rPr>
              <a:t> </a:t>
            </a:r>
            <a:br>
              <a:rPr lang="en-US" sz="2700" b="1" dirty="0">
                <a:solidFill>
                  <a:srgbClr val="000000"/>
                </a:solidFill>
                <a:latin typeface="Arial" panose="020B0604020202020204" pitchFamily="34" charset="0"/>
                <a:cs typeface="Arial" panose="020B0604020202020204" pitchFamily="34" charset="0"/>
              </a:rPr>
            </a:br>
            <a:r>
              <a:rPr lang="en-US" sz="2700" dirty="0">
                <a:solidFill>
                  <a:srgbClr val="3333CC"/>
                </a:solidFill>
                <a:latin typeface="Arial" panose="020B0604020202020204" pitchFamily="34" charset="0"/>
                <a:cs typeface="Arial" panose="020B0604020202020204" pitchFamily="34" charset="0"/>
                <a:hlinkClick r:id="rId3" tooltip="CDE COVID-19 Guidance for K–1 Schools"/>
              </a:rPr>
              <a:t>https://www.cde.ca.gov/ls/he/hn/guidance.asp</a:t>
            </a:r>
            <a:br>
              <a:rPr lang="en-US" sz="2700" b="1"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pic>
        <p:nvPicPr>
          <p:cNvPr id="4" name="Picture 4" descr="A screenshot of the COVID-19 Guidance for K-12 schools web page. hyperlink to page above image">
            <a:extLst>
              <a:ext uri="{FF2B5EF4-FFF2-40B4-BE49-F238E27FC236}">
                <a16:creationId xmlns:a16="http://schemas.microsoft.com/office/drawing/2014/main" id="{A7A47B20-688B-4A25-BBE5-C3CECF69C6E2}"/>
              </a:ext>
            </a:extLst>
          </p:cNvPr>
          <p:cNvPicPr>
            <a:picLocks noGrp="1" noChangeAspect="1"/>
          </p:cNvPicPr>
          <p:nvPr>
            <p:ph idx="4294967295"/>
          </p:nvPr>
        </p:nvPicPr>
        <p:blipFill rotWithShape="1">
          <a:blip r:embed="rId4"/>
          <a:srcRect l="8757" t="15355" r="2703" b="11272"/>
          <a:stretch/>
        </p:blipFill>
        <p:spPr>
          <a:xfrm>
            <a:off x="996306" y="2349045"/>
            <a:ext cx="7494104" cy="3990975"/>
          </a:xfrm>
        </p:spPr>
      </p:pic>
    </p:spTree>
    <p:extLst>
      <p:ext uri="{BB962C8B-B14F-4D97-AF65-F5344CB8AC3E}">
        <p14:creationId xmlns:p14="http://schemas.microsoft.com/office/powerpoint/2010/main" val="118784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FED2-D898-4723-8881-FF00625AC72A}"/>
              </a:ext>
            </a:extLst>
          </p:cNvPr>
          <p:cNvSpPr>
            <a:spLocks noGrp="1"/>
          </p:cNvSpPr>
          <p:nvPr>
            <p:ph type="title"/>
          </p:nvPr>
        </p:nvSpPr>
        <p:spPr>
          <a:xfrm>
            <a:off x="6553200" y="857248"/>
            <a:ext cx="2590800" cy="4061222"/>
          </a:xfrm>
        </p:spPr>
        <p:txBody>
          <a:bodyPr/>
          <a:lstStyle/>
          <a:p>
            <a:r>
              <a:rPr lang="en-US" b="1" dirty="0">
                <a:latin typeface="Arial" panose="020B0604020202020204" pitchFamily="34" charset="0"/>
                <a:cs typeface="Arial" panose="020B0604020202020204" pitchFamily="34" charset="0"/>
              </a:rPr>
              <a:t>English Learner Updates Newsletter</a:t>
            </a:r>
          </a:p>
        </p:txBody>
      </p:sp>
      <p:pic>
        <p:nvPicPr>
          <p:cNvPr id="10" name="Picture 9" descr="Images of pages from the English Learner Updates Newsletter COVID-19 edition.&#10;">
            <a:extLst>
              <a:ext uri="{FF2B5EF4-FFF2-40B4-BE49-F238E27FC236}">
                <a16:creationId xmlns:a16="http://schemas.microsoft.com/office/drawing/2014/main" id="{1A52A94D-2264-48F6-B36F-C12E8967C53C}"/>
              </a:ext>
            </a:extLst>
          </p:cNvPr>
          <p:cNvPicPr>
            <a:picLocks noChangeAspect="1"/>
          </p:cNvPicPr>
          <p:nvPr/>
        </p:nvPicPr>
        <p:blipFill>
          <a:blip r:embed="rId3"/>
          <a:stretch>
            <a:fillRect/>
          </a:stretch>
        </p:blipFill>
        <p:spPr>
          <a:xfrm rot="21292253">
            <a:off x="691099" y="1930687"/>
            <a:ext cx="3124040" cy="3840365"/>
          </a:xfrm>
          <a:prstGeom prst="rect">
            <a:avLst/>
          </a:prstGeom>
        </p:spPr>
      </p:pic>
      <p:pic>
        <p:nvPicPr>
          <p:cNvPr id="3" name="Picture 2" descr="Images of the English Learner Updates Newsletter COVID-19 Edition.&#10;">
            <a:extLst>
              <a:ext uri="{FF2B5EF4-FFF2-40B4-BE49-F238E27FC236}">
                <a16:creationId xmlns:a16="http://schemas.microsoft.com/office/drawing/2014/main" id="{93E4D076-1CF6-42B5-B612-F0E2218E9E8D}"/>
              </a:ext>
            </a:extLst>
          </p:cNvPr>
          <p:cNvPicPr>
            <a:picLocks noChangeAspect="1"/>
          </p:cNvPicPr>
          <p:nvPr/>
        </p:nvPicPr>
        <p:blipFill>
          <a:blip r:embed="rId4"/>
          <a:stretch>
            <a:fillRect/>
          </a:stretch>
        </p:blipFill>
        <p:spPr>
          <a:xfrm rot="21276218">
            <a:off x="1971007" y="1285743"/>
            <a:ext cx="3420368" cy="4508206"/>
          </a:xfrm>
          <a:prstGeom prst="rect">
            <a:avLst/>
          </a:prstGeom>
        </p:spPr>
      </p:pic>
      <p:pic>
        <p:nvPicPr>
          <p:cNvPr id="6" name="Content Placeholder 5" descr="Images of pages from the English Learner Updates Newsletter COVID-19 edition.">
            <a:extLst>
              <a:ext uri="{FF2B5EF4-FFF2-40B4-BE49-F238E27FC236}">
                <a16:creationId xmlns:a16="http://schemas.microsoft.com/office/drawing/2014/main" id="{770D4300-C371-4C7D-B374-7CCAF1DD066E}"/>
              </a:ext>
            </a:extLst>
          </p:cNvPr>
          <p:cNvPicPr>
            <a:picLocks noGrp="1" noChangeAspect="1"/>
          </p:cNvPicPr>
          <p:nvPr>
            <p:ph idx="1"/>
          </p:nvPr>
        </p:nvPicPr>
        <p:blipFill>
          <a:blip r:embed="rId5"/>
          <a:stretch>
            <a:fillRect/>
          </a:stretch>
        </p:blipFill>
        <p:spPr>
          <a:xfrm rot="21285216">
            <a:off x="3277728" y="1056443"/>
            <a:ext cx="3424578" cy="4699840"/>
          </a:xfrm>
          <a:prstGeom prst="rect">
            <a:avLst/>
          </a:prstGeom>
          <a:ln>
            <a:noFill/>
          </a:ln>
        </p:spPr>
      </p:pic>
      <p:sp>
        <p:nvSpPr>
          <p:cNvPr id="7" name="Rectangle 6">
            <a:extLst>
              <a:ext uri="{FF2B5EF4-FFF2-40B4-BE49-F238E27FC236}">
                <a16:creationId xmlns:a16="http://schemas.microsoft.com/office/drawing/2014/main" id="{B0302C2C-E0F2-40B9-AF45-07D579CFCFD9}"/>
              </a:ext>
            </a:extLst>
          </p:cNvPr>
          <p:cNvSpPr/>
          <p:nvPr/>
        </p:nvSpPr>
        <p:spPr>
          <a:xfrm>
            <a:off x="1015408" y="6128190"/>
            <a:ext cx="6905847" cy="461665"/>
          </a:xfrm>
          <a:prstGeom prst="rect">
            <a:avLst/>
          </a:prstGeom>
        </p:spPr>
        <p:txBody>
          <a:bodyPr wrap="square">
            <a:spAutoFit/>
          </a:bodyPr>
          <a:lstStyle/>
          <a:p>
            <a:pPr defTabSz="342900" eaLnBrk="0" fontAlgn="base" hangingPunct="0">
              <a:spcBef>
                <a:spcPct val="0"/>
              </a:spcBef>
              <a:spcAft>
                <a:spcPct val="0"/>
              </a:spcAft>
              <a:buClrTx/>
            </a:pPr>
            <a:r>
              <a:rPr lang="en-US" sz="2400" u="sng" kern="1200" dirty="0">
                <a:latin typeface="Arial" panose="020B0604020202020204" pitchFamily="34" charset="0"/>
                <a:ea typeface="Times New Roman" panose="02020603050405020304" pitchFamily="18" charset="0"/>
                <a:cs typeface="+mn-cs"/>
                <a:hlinkClick r:id="rId6" tooltip="English Learner Updates Newsletter"/>
              </a:rPr>
              <a:t>https://www.cde.ca.gov/sp/el/er/elnewsletters.asp</a:t>
            </a:r>
            <a:endParaRPr lang="es-MX" sz="2400" kern="1200" dirty="0">
              <a:solidFill>
                <a:prstClr val="black"/>
              </a:solidFill>
              <a:latin typeface="Calibri" panose="020F0502020204030204" pitchFamily="34" charset="0"/>
              <a:ea typeface="+mn-ea"/>
              <a:cs typeface="+mn-cs"/>
            </a:endParaRPr>
          </a:p>
        </p:txBody>
      </p:sp>
      <p:sp>
        <p:nvSpPr>
          <p:cNvPr id="5" name="Slide Number Placeholder 4">
            <a:extLst>
              <a:ext uri="{FF2B5EF4-FFF2-40B4-BE49-F238E27FC236}">
                <a16:creationId xmlns:a16="http://schemas.microsoft.com/office/drawing/2014/main" id="{C4483828-43ED-4F53-A328-03657D8CDAEE}"/>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14</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763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2208-7181-4367-AF9B-7FA30857E9CF}"/>
              </a:ext>
            </a:extLst>
          </p:cNvPr>
          <p:cNvSpPr>
            <a:spLocks noGrp="1"/>
          </p:cNvSpPr>
          <p:nvPr>
            <p:ph type="title"/>
          </p:nvPr>
        </p:nvSpPr>
        <p:spPr>
          <a:xfrm>
            <a:off x="24127" y="1063228"/>
            <a:ext cx="2422129" cy="4693603"/>
          </a:xfrm>
        </p:spPr>
        <p:txBody>
          <a:bodyPr/>
          <a:lstStyle/>
          <a:p>
            <a:r>
              <a:rPr lang="en-US" b="1" dirty="0">
                <a:latin typeface="Arial" panose="020B0604020202020204" pitchFamily="34" charset="0"/>
                <a:cs typeface="Arial" panose="020B0604020202020204" pitchFamily="34" charset="0"/>
              </a:rPr>
              <a:t>Distance Learning Parent Newsletter</a:t>
            </a:r>
          </a:p>
        </p:txBody>
      </p:sp>
      <p:pic>
        <p:nvPicPr>
          <p:cNvPr id="6" name="Content Placeholder 5" descr="Image from the Distance Learning Parent Newsletter.&#10;">
            <a:extLst>
              <a:ext uri="{FF2B5EF4-FFF2-40B4-BE49-F238E27FC236}">
                <a16:creationId xmlns:a16="http://schemas.microsoft.com/office/drawing/2014/main" id="{83CA3247-8558-431B-90F6-678CC5A0A0A3}"/>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rot="299603">
            <a:off x="5718620" y="1127156"/>
            <a:ext cx="2860065" cy="4369828"/>
          </a:xfrm>
          <a:prstGeom prst="rect">
            <a:avLst/>
          </a:prstGeom>
        </p:spPr>
      </p:pic>
      <p:pic>
        <p:nvPicPr>
          <p:cNvPr id="8" name="Picture 7" descr="Image from the Distance Learning Parent Newsletter.">
            <a:extLst>
              <a:ext uri="{FF2B5EF4-FFF2-40B4-BE49-F238E27FC236}">
                <a16:creationId xmlns:a16="http://schemas.microsoft.com/office/drawing/2014/main" id="{73126B12-C310-4564-B088-677DB8642BE5}"/>
              </a:ext>
            </a:extLst>
          </p:cNvPr>
          <p:cNvPicPr>
            <a:picLocks noChangeAspect="1"/>
          </p:cNvPicPr>
          <p:nvPr/>
        </p:nvPicPr>
        <p:blipFill>
          <a:blip r:embed="rId4"/>
          <a:stretch>
            <a:fillRect/>
          </a:stretch>
        </p:blipFill>
        <p:spPr>
          <a:xfrm rot="21146246">
            <a:off x="2715051" y="1194394"/>
            <a:ext cx="2856167" cy="4273520"/>
          </a:xfrm>
          <a:prstGeom prst="rect">
            <a:avLst/>
          </a:prstGeom>
        </p:spPr>
      </p:pic>
      <p:sp>
        <p:nvSpPr>
          <p:cNvPr id="3" name="Rectangle 2">
            <a:extLst>
              <a:ext uri="{FF2B5EF4-FFF2-40B4-BE49-F238E27FC236}">
                <a16:creationId xmlns:a16="http://schemas.microsoft.com/office/drawing/2014/main" id="{84A9B5D9-FFA4-4289-AB48-C90716115EF8}"/>
              </a:ext>
            </a:extLst>
          </p:cNvPr>
          <p:cNvSpPr/>
          <p:nvPr/>
        </p:nvSpPr>
        <p:spPr>
          <a:xfrm>
            <a:off x="2053888" y="5878765"/>
            <a:ext cx="6632912" cy="461665"/>
          </a:xfrm>
          <a:prstGeom prst="rect">
            <a:avLst/>
          </a:prstGeom>
        </p:spPr>
        <p:txBody>
          <a:bodyPr wrap="square">
            <a:spAutoFit/>
          </a:bodyPr>
          <a:lstStyle/>
          <a:p>
            <a:pPr defTabSz="342900" eaLnBrk="0" fontAlgn="base" hangingPunct="0">
              <a:buClrTx/>
            </a:pPr>
            <a:r>
              <a:rPr lang="en-US" sz="2400" u="sng" kern="1200" dirty="0">
                <a:latin typeface="Arial" panose="020B0604020202020204" pitchFamily="34" charset="0"/>
                <a:ea typeface="Times New Roman" panose="02020603050405020304" pitchFamily="18" charset="0"/>
                <a:cs typeface="+mn-cs"/>
                <a:hlinkClick r:id="rId5" tooltip="Distance Learning Parent Newsletter"/>
              </a:rPr>
              <a:t>https://www.cde.ca.gov/ls/he/hn/guidance.asp</a:t>
            </a:r>
            <a:endParaRPr lang="es-MX" sz="2400" kern="1200" dirty="0">
              <a:solidFill>
                <a:prstClr val="black"/>
              </a:solidFill>
              <a:latin typeface="Calibri" panose="020F0502020204030204" pitchFamily="34" charset="0"/>
              <a:ea typeface="Calibri" panose="020F0502020204030204" pitchFamily="34" charset="0"/>
              <a:cs typeface="+mn-cs"/>
            </a:endParaRPr>
          </a:p>
        </p:txBody>
      </p:sp>
      <p:sp>
        <p:nvSpPr>
          <p:cNvPr id="5" name="Slide Number Placeholder 4">
            <a:extLst>
              <a:ext uri="{FF2B5EF4-FFF2-40B4-BE49-F238E27FC236}">
                <a16:creationId xmlns:a16="http://schemas.microsoft.com/office/drawing/2014/main" id="{6435E8FC-55E7-447F-882D-2E6659520C4B}"/>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15</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6858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33C8A-E300-4AE0-B556-80C078A2275D}"/>
              </a:ext>
            </a:extLst>
          </p:cNvPr>
          <p:cNvSpPr>
            <a:spLocks noGrp="1"/>
          </p:cNvSpPr>
          <p:nvPr>
            <p:ph type="title"/>
          </p:nvPr>
        </p:nvSpPr>
        <p:spPr>
          <a:xfrm>
            <a:off x="1344849" y="1020562"/>
            <a:ext cx="7799151" cy="857250"/>
          </a:xfrm>
        </p:spPr>
        <p:txBody>
          <a:bodyPr/>
          <a:lstStyle/>
          <a:p>
            <a:r>
              <a:rPr lang="en-US" sz="3225" b="1" dirty="0">
                <a:latin typeface="Arial" panose="020B0604020202020204" pitchFamily="34" charset="0"/>
                <a:cs typeface="Arial" panose="020B0604020202020204" pitchFamily="34" charset="0"/>
              </a:rPr>
              <a:t>Grading and Graduation</a:t>
            </a:r>
          </a:p>
        </p:txBody>
      </p:sp>
      <p:sp>
        <p:nvSpPr>
          <p:cNvPr id="3" name="Content Placeholder 2">
            <a:extLst>
              <a:ext uri="{FF2B5EF4-FFF2-40B4-BE49-F238E27FC236}">
                <a16:creationId xmlns:a16="http://schemas.microsoft.com/office/drawing/2014/main" id="{C2EB5879-9344-4879-852D-770B1007A4F9}"/>
              </a:ext>
            </a:extLst>
          </p:cNvPr>
          <p:cNvSpPr>
            <a:spLocks noGrp="1"/>
          </p:cNvSpPr>
          <p:nvPr>
            <p:ph idx="1"/>
          </p:nvPr>
        </p:nvSpPr>
        <p:spPr>
          <a:xfrm>
            <a:off x="372140" y="1981397"/>
            <a:ext cx="8463250" cy="3813375"/>
          </a:xfrm>
        </p:spPr>
        <p:txBody>
          <a:bodyPr/>
          <a:lstStyle/>
          <a:p>
            <a:pPr>
              <a:spcBef>
                <a:spcPts val="0"/>
              </a:spcBef>
              <a:spcAft>
                <a:spcPts val="900"/>
              </a:spcAft>
            </a:pPr>
            <a:r>
              <a:rPr lang="en-US" dirty="0">
                <a:latin typeface="Arial" panose="020B0604020202020204" pitchFamily="34" charset="0"/>
                <a:cs typeface="Arial" panose="020B0604020202020204" pitchFamily="34" charset="0"/>
              </a:rPr>
              <a:t>The decision of whether or not to require graded work from students is a local one. </a:t>
            </a:r>
          </a:p>
          <a:p>
            <a:pPr>
              <a:spcBef>
                <a:spcPts val="0"/>
              </a:spcBef>
              <a:spcAft>
                <a:spcPts val="900"/>
              </a:spcAft>
            </a:pPr>
            <a:r>
              <a:rPr lang="en-US" dirty="0">
                <a:latin typeface="Arial" panose="020B0604020202020204" pitchFamily="34" charset="0"/>
                <a:cs typeface="Arial" panose="020B0604020202020204" pitchFamily="34" charset="0"/>
              </a:rPr>
              <a:t>LEAs should weigh their policies with the lens of equity and with the primary goal of first, </a:t>
            </a:r>
            <a:r>
              <a:rPr lang="en-US" b="1" dirty="0">
                <a:latin typeface="Arial" panose="020B0604020202020204" pitchFamily="34" charset="0"/>
                <a:cs typeface="Arial" panose="020B0604020202020204" pitchFamily="34" charset="0"/>
              </a:rPr>
              <a:t>doing no harm to students</a:t>
            </a:r>
            <a:r>
              <a:rPr lang="en-US" dirty="0">
                <a:latin typeface="Arial" panose="020B0604020202020204" pitchFamily="34" charset="0"/>
                <a:cs typeface="Arial" panose="020B0604020202020204" pitchFamily="34" charset="0"/>
              </a:rPr>
              <a:t>. </a:t>
            </a:r>
          </a:p>
          <a:p>
            <a:pPr>
              <a:spcBef>
                <a:spcPts val="0"/>
              </a:spcBef>
              <a:spcAft>
                <a:spcPts val="900"/>
              </a:spcAft>
            </a:pPr>
            <a:r>
              <a:rPr lang="en-US" dirty="0">
                <a:latin typeface="Arial" panose="020B0604020202020204" pitchFamily="34" charset="0"/>
                <a:cs typeface="Arial" panose="020B0604020202020204" pitchFamily="34" charset="0"/>
              </a:rPr>
              <a:t>Further, the distance learning grading plan that LEAs adopt in the short term, may differ from a plan that is created for the long term.</a:t>
            </a:r>
          </a:p>
          <a:p>
            <a:pPr>
              <a:spcBef>
                <a:spcPts val="0"/>
              </a:spcBef>
              <a:spcAft>
                <a:spcPts val="900"/>
              </a:spcAft>
            </a:pPr>
            <a:r>
              <a:rPr lang="en-US" dirty="0">
                <a:latin typeface="Arial" panose="020B0604020202020204" pitchFamily="34" charset="0"/>
                <a:cs typeface="Arial" panose="020B0604020202020204" pitchFamily="34" charset="0"/>
              </a:rPr>
              <a:t>CDE College Admissions, Grading, and Graduation Requirements web page: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3" tooltip="CDE College Admissions, Grading, and Graduation Requirements "/>
              </a:rPr>
              <a:t>https://www.cde.ca.gov/ls/he/hn/collegereqsinformation.asp</a:t>
            </a:r>
            <a:endParaRPr lang="en-US" dirty="0">
              <a:latin typeface="Arial" panose="020B0604020202020204" pitchFamily="34" charset="0"/>
              <a:cs typeface="Arial" panose="020B0604020202020204" pitchFamily="34" charset="0"/>
            </a:endParaRPr>
          </a:p>
          <a:p>
            <a:pPr marL="0" indent="0">
              <a:spcBef>
                <a:spcPts val="0"/>
              </a:spcBef>
              <a:spcAft>
                <a:spcPts val="900"/>
              </a:spcAft>
              <a:buNone/>
            </a:pPr>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17C172A1-7B36-41BA-99FB-2C5E431AF92C}"/>
              </a:ext>
            </a:extLst>
          </p:cNvPr>
          <p:cNvSpPr>
            <a:spLocks noGrp="1"/>
          </p:cNvSpPr>
          <p:nvPr>
            <p:ph type="ftr" sz="quarter" idx="11"/>
          </p:nvPr>
        </p:nvSpPr>
        <p:spPr/>
        <p:txBody>
          <a:bodyPr/>
          <a:lstStyle/>
          <a:p>
            <a:pPr defTabSz="342900">
              <a:buClrTx/>
              <a:defRPr/>
            </a:pPr>
            <a:endParaRPr lang="en-US" kern="1200" dirty="0">
              <a:solidFill>
                <a:prstClr val="black">
                  <a:tint val="75000"/>
                </a:prstClr>
              </a:solidFill>
              <a:latin typeface="Calibri"/>
              <a:ea typeface="+mn-ea"/>
              <a:cs typeface="+mn-cs"/>
            </a:endParaRPr>
          </a:p>
        </p:txBody>
      </p:sp>
      <p:sp>
        <p:nvSpPr>
          <p:cNvPr id="5" name="Slide Number Placeholder 4">
            <a:extLst>
              <a:ext uri="{FF2B5EF4-FFF2-40B4-BE49-F238E27FC236}">
                <a16:creationId xmlns:a16="http://schemas.microsoft.com/office/drawing/2014/main" id="{92BD0322-77DD-4F94-8CB6-D3FB407C0D15}"/>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16</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3707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3830-2D30-445E-B849-ADC5998F0ED3}"/>
              </a:ext>
            </a:extLst>
          </p:cNvPr>
          <p:cNvSpPr>
            <a:spLocks noGrp="1"/>
          </p:cNvSpPr>
          <p:nvPr>
            <p:ph type="title"/>
          </p:nvPr>
        </p:nvSpPr>
        <p:spPr/>
        <p:txBody>
          <a:bodyPr/>
          <a:lstStyle/>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State Seal of Biliteracy</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DADCAA8C-379F-4E47-9B58-FDA68104C3FA}"/>
              </a:ext>
            </a:extLst>
          </p:cNvPr>
          <p:cNvSpPr>
            <a:spLocks noGrp="1"/>
          </p:cNvSpPr>
          <p:nvPr>
            <p:ph sz="half" idx="2"/>
          </p:nvPr>
        </p:nvSpPr>
        <p:spPr>
          <a:xfrm>
            <a:off x="2086218" y="1417638"/>
            <a:ext cx="6801750" cy="3943346"/>
          </a:xfrm>
        </p:spPr>
        <p:txBody>
          <a:bodyPr/>
          <a:lstStyle/>
          <a:p>
            <a:r>
              <a:rPr lang="en-US" sz="2400" dirty="0">
                <a:latin typeface="Arial" panose="020B0604020202020204" pitchFamily="34" charset="0"/>
                <a:cs typeface="Arial" panose="020B0604020202020204" pitchFamily="34" charset="0"/>
              </a:rPr>
              <a:t>The State Seal of Biliteracy (SSB) will still be offered in the 2019–20 school year.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process for requesting insignias has not changed.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Visit the CDE SSB web page at </a:t>
            </a:r>
            <a:r>
              <a:rPr lang="en-US" sz="2400" dirty="0">
                <a:latin typeface="Arial" panose="020B0604020202020204" pitchFamily="34" charset="0"/>
                <a:cs typeface="Arial" panose="020B0604020202020204" pitchFamily="34" charset="0"/>
                <a:hlinkClick r:id="rId3" tooltip="CDE SSB web page"/>
              </a:rPr>
              <a:t>https://bit.ly/StateSealofBiliteracy</a:t>
            </a:r>
            <a:r>
              <a:rPr lang="en-US" sz="2400" dirty="0">
                <a:latin typeface="Arial" panose="020B0604020202020204" pitchFamily="34" charset="0"/>
                <a:cs typeface="Arial" panose="020B0604020202020204" pitchFamily="34" charset="0"/>
              </a:rPr>
              <a:t> for the latest information and to order insignias.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Additional guidance is being developed and will be posted on the CDE SSB web page as soon as it is available.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9" name="Content Placeholder 8" descr="This is an image of the gold embossed CA State Seal of Biliteracy">
            <a:extLst>
              <a:ext uri="{FF2B5EF4-FFF2-40B4-BE49-F238E27FC236}">
                <a16:creationId xmlns:a16="http://schemas.microsoft.com/office/drawing/2014/main" id="{A3A49A69-30C8-4AEC-A957-115789BC3F94}"/>
              </a:ext>
            </a:extLst>
          </p:cNvPr>
          <p:cNvPicPr>
            <a:picLocks noGrp="1" noChangeAspect="1"/>
          </p:cNvPicPr>
          <p:nvPr>
            <p:ph sz="half" idx="1"/>
          </p:nvPr>
        </p:nvPicPr>
        <p:blipFill>
          <a:blip r:embed="rId4"/>
          <a:stretch>
            <a:fillRect/>
          </a:stretch>
        </p:blipFill>
        <p:spPr>
          <a:xfrm>
            <a:off x="114300" y="2325762"/>
            <a:ext cx="1971918" cy="1971918"/>
          </a:xfrm>
          <a:prstGeom prst="rect">
            <a:avLst/>
          </a:prstGeom>
        </p:spPr>
      </p:pic>
    </p:spTree>
    <p:extLst>
      <p:ext uri="{BB962C8B-B14F-4D97-AF65-F5344CB8AC3E}">
        <p14:creationId xmlns:p14="http://schemas.microsoft.com/office/powerpoint/2010/main" val="36709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6E3A-E933-456B-B41D-DA36EA01A22D}"/>
              </a:ext>
            </a:extLst>
          </p:cNvPr>
          <p:cNvSpPr>
            <a:spLocks noGrp="1"/>
          </p:cNvSpPr>
          <p:nvPr>
            <p:ph type="title"/>
          </p:nvPr>
        </p:nvSpPr>
        <p:spPr>
          <a:xfrm>
            <a:off x="1360885" y="1063229"/>
            <a:ext cx="7783115" cy="1304925"/>
          </a:xfrm>
        </p:spPr>
        <p:txBody>
          <a:bodyPr/>
          <a:lstStyle/>
          <a:p>
            <a:r>
              <a:rPr lang="en-US" b="1" dirty="0">
                <a:latin typeface="Arial" panose="020B0604020202020204" pitchFamily="34" charset="0"/>
                <a:cs typeface="Arial" panose="020B0604020202020204" pitchFamily="34" charset="0"/>
              </a:rPr>
              <a:t>Example: Distance Learning In Action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Kern County Office of Education</a:t>
            </a:r>
          </a:p>
        </p:txBody>
      </p:sp>
      <p:sp>
        <p:nvSpPr>
          <p:cNvPr id="3" name="Content Placeholder 2">
            <a:extLst>
              <a:ext uri="{FF2B5EF4-FFF2-40B4-BE49-F238E27FC236}">
                <a16:creationId xmlns:a16="http://schemas.microsoft.com/office/drawing/2014/main" id="{60AD5A8E-A13A-472D-86F9-414A29BCA02A}"/>
              </a:ext>
            </a:extLst>
          </p:cNvPr>
          <p:cNvSpPr>
            <a:spLocks noGrp="1"/>
          </p:cNvSpPr>
          <p:nvPr>
            <p:ph idx="1"/>
          </p:nvPr>
        </p:nvSpPr>
        <p:spPr>
          <a:xfrm>
            <a:off x="182166" y="2550319"/>
            <a:ext cx="8797029" cy="3348038"/>
          </a:xfrm>
        </p:spPr>
        <p:txBody>
          <a:bodyPr/>
          <a:lstStyle/>
          <a:p>
            <a:r>
              <a:rPr lang="en-US" dirty="0">
                <a:latin typeface="Arial" panose="020B0604020202020204" pitchFamily="34" charset="0"/>
                <a:cs typeface="Arial" panose="020B0604020202020204" pitchFamily="34" charset="0"/>
              </a:rPr>
              <a:t>Aligns English Language Arts (ELA) standards with ELD content</a:t>
            </a:r>
          </a:p>
          <a:p>
            <a:r>
              <a:rPr lang="en-US" dirty="0">
                <a:latin typeface="Arial" panose="020B0604020202020204" pitchFamily="34" charset="0"/>
                <a:cs typeface="Arial" panose="020B0604020202020204" pitchFamily="34" charset="0"/>
              </a:rPr>
              <a:t>All content is online, is standards-aligned, and standards-driven</a:t>
            </a:r>
          </a:p>
          <a:p>
            <a:r>
              <a:rPr lang="en-US" dirty="0">
                <a:latin typeface="Arial" panose="020B0604020202020204" pitchFamily="34" charset="0"/>
                <a:cs typeface="Arial" panose="020B0604020202020204" pitchFamily="34" charset="0"/>
              </a:rPr>
              <a:t>Both designated and integrated ELD lessons are available</a:t>
            </a:r>
          </a:p>
          <a:p>
            <a:r>
              <a:rPr lang="en-US" dirty="0">
                <a:latin typeface="Arial" panose="020B0604020202020204" pitchFamily="34" charset="0"/>
                <a:cs typeface="Arial" panose="020B0604020202020204" pitchFamily="34" charset="0"/>
              </a:rPr>
              <a:t>Nine weeks of lessons until the end of the school year</a:t>
            </a:r>
          </a:p>
          <a:p>
            <a:r>
              <a:rPr lang="en-US" dirty="0">
                <a:latin typeface="Arial" panose="020B0604020202020204" pitchFamily="34" charset="0"/>
                <a:cs typeface="Arial" panose="020B0604020202020204" pitchFamily="34" charset="0"/>
              </a:rPr>
              <a:t>ELA/ELD and Math lessons are separated by grade and by week</a:t>
            </a:r>
          </a:p>
          <a:p>
            <a:r>
              <a:rPr lang="en-US" dirty="0">
                <a:latin typeface="Arial" panose="020B0604020202020204" pitchFamily="34" charset="0"/>
                <a:cs typeface="Arial" panose="020B0604020202020204" pitchFamily="34" charset="0"/>
              </a:rPr>
              <a:t>For more information, contact Katie Gregory, Kern County Office of Education, by email at </a:t>
            </a:r>
            <a:r>
              <a:rPr lang="en-US" dirty="0">
                <a:latin typeface="Arial" panose="020B0604020202020204" pitchFamily="34" charset="0"/>
                <a:cs typeface="Arial" panose="020B0604020202020204" pitchFamily="34" charset="0"/>
                <a:hlinkClick r:id="rId3"/>
              </a:rPr>
              <a:t>kagregory@kern.org</a:t>
            </a:r>
            <a:r>
              <a:rPr lang="en-US" dirty="0">
                <a:latin typeface="Arial" panose="020B0604020202020204" pitchFamily="34" charset="0"/>
                <a:cs typeface="Arial" panose="020B0604020202020204" pitchFamily="34" charset="0"/>
              </a:rPr>
              <a:t> </a:t>
            </a:r>
            <a:endParaRPr lang="en-US" dirty="0">
              <a:highlight>
                <a:srgbClr val="FFFF00"/>
              </a:highlight>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078A0A7-B0A0-4EE2-94A8-B5E020BC3F34}"/>
              </a:ext>
            </a:extLst>
          </p:cNvPr>
          <p:cNvSpPr>
            <a:spLocks noGrp="1"/>
          </p:cNvSpPr>
          <p:nvPr>
            <p:ph type="ftr" sz="quarter" idx="11"/>
          </p:nvPr>
        </p:nvSpPr>
        <p:spPr/>
        <p:txBody>
          <a:bodyPr/>
          <a:lstStyle/>
          <a:p>
            <a:pPr defTabSz="342900">
              <a:buClrTx/>
              <a:defRPr/>
            </a:pPr>
            <a:endParaRPr lang="en-US" kern="1200" dirty="0">
              <a:solidFill>
                <a:prstClr val="black">
                  <a:tint val="75000"/>
                </a:prstClr>
              </a:solidFill>
              <a:latin typeface="Calibri"/>
              <a:ea typeface="+mn-ea"/>
              <a:cs typeface="+mn-cs"/>
            </a:endParaRPr>
          </a:p>
        </p:txBody>
      </p:sp>
      <p:sp>
        <p:nvSpPr>
          <p:cNvPr id="5" name="Slide Number Placeholder 4">
            <a:extLst>
              <a:ext uri="{FF2B5EF4-FFF2-40B4-BE49-F238E27FC236}">
                <a16:creationId xmlns:a16="http://schemas.microsoft.com/office/drawing/2014/main" id="{65B84DDB-3678-47DE-96A0-2772036F178A}"/>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18</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7805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Thank you</a:t>
            </a:r>
          </a:p>
        </p:txBody>
      </p:sp>
      <p:pic>
        <p:nvPicPr>
          <p:cNvPr id="44" name="Content Placeholder 43" descr="Image of Thank you written in different languages."/>
          <p:cNvPicPr>
            <a:picLocks noGrp="1" noChangeAspect="1"/>
          </p:cNvPicPr>
          <p:nvPr>
            <p:ph sz="half" idx="1"/>
          </p:nvPr>
        </p:nvPicPr>
        <p:blipFill>
          <a:blip r:embed="rId3" cstate="print"/>
          <a:stretch>
            <a:fillRect/>
          </a:stretch>
        </p:blipFill>
        <p:spPr>
          <a:xfrm>
            <a:off x="1225636" y="1565871"/>
            <a:ext cx="6196349" cy="3499115"/>
          </a:xfrm>
          <a:prstGeom prst="rect">
            <a:avLst/>
          </a:prstGeom>
        </p:spPr>
      </p:pic>
      <p:pic>
        <p:nvPicPr>
          <p:cNvPr id="45" name="Content Placeholder 44" descr="Image of the word &quot;Thank you&quot;"/>
          <p:cNvPicPr>
            <a:picLocks noGrp="1" noChangeAspect="1"/>
          </p:cNvPicPr>
          <p:nvPr>
            <p:ph sz="half" idx="2"/>
          </p:nvPr>
        </p:nvPicPr>
        <p:blipFill>
          <a:blip r:embed="rId4" cstate="print"/>
          <a:stretch>
            <a:fillRect/>
          </a:stretch>
        </p:blipFill>
        <p:spPr>
          <a:xfrm>
            <a:off x="4521201" y="4328188"/>
            <a:ext cx="2199946" cy="576129"/>
          </a:xfrm>
          <a:prstGeom prst="rect">
            <a:avLst/>
          </a:prstGeom>
        </p:spPr>
      </p:pic>
      <p:sp>
        <p:nvSpPr>
          <p:cNvPr id="5" name="Slide Number Placeholder 4"/>
          <p:cNvSpPr>
            <a:spLocks noGrp="1"/>
          </p:cNvSpPr>
          <p:nvPr>
            <p:ph type="sldNum" sz="quarter" idx="12"/>
          </p:nvPr>
        </p:nvSpPr>
        <p:spPr/>
        <p:txBody>
          <a:bodyPr/>
          <a:lstStyle/>
          <a:p>
            <a:pPr defTabSz="342900">
              <a:buClrTx/>
            </a:pPr>
            <a:fld id="{E3F07B27-5348-4263-B67F-EF7FF0A6AD4A}" type="slidenum">
              <a:rPr lang="en-US" kern="1200">
                <a:solidFill>
                  <a:prstClr val="black">
                    <a:tint val="75000"/>
                  </a:prstClr>
                </a:solidFill>
                <a:latin typeface="Calibri"/>
                <a:ea typeface="+mn-ea"/>
                <a:cs typeface="+mn-cs"/>
              </a:rPr>
              <a:pPr defTabSz="342900">
                <a:buClrTx/>
              </a:pPr>
              <a:t>19</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22488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7105-1D57-409A-82F0-E1B67E416DDF}"/>
              </a:ext>
            </a:extLst>
          </p:cNvPr>
          <p:cNvSpPr>
            <a:spLocks noGrp="1"/>
          </p:cNvSpPr>
          <p:nvPr>
            <p:ph type="ctrTitle"/>
          </p:nvPr>
        </p:nvSpPr>
        <p:spPr/>
        <p:txBody>
          <a:bodyPr/>
          <a:lstStyle/>
          <a:p>
            <a:r>
              <a:rPr lang="en-US" sz="5400" b="1" dirty="0"/>
              <a:t>Dr. Veronica Aguila</a:t>
            </a:r>
            <a:endParaRPr lang="en-US" dirty="0"/>
          </a:p>
        </p:txBody>
      </p:sp>
      <p:sp>
        <p:nvSpPr>
          <p:cNvPr id="3" name="Subtitle 2">
            <a:extLst>
              <a:ext uri="{FF2B5EF4-FFF2-40B4-BE49-F238E27FC236}">
                <a16:creationId xmlns:a16="http://schemas.microsoft.com/office/drawing/2014/main" id="{66C2042B-4D6A-4E61-833E-8CE5A8198380}"/>
              </a:ext>
            </a:extLst>
          </p:cNvPr>
          <p:cNvSpPr>
            <a:spLocks noGrp="1"/>
          </p:cNvSpPr>
          <p:nvPr>
            <p:ph type="subTitle" idx="1"/>
          </p:nvPr>
        </p:nvSpPr>
        <p:spPr/>
        <p:txBody>
          <a:bodyPr/>
          <a:lstStyle/>
          <a:p>
            <a:r>
              <a:rPr lang="en-US" dirty="0"/>
              <a:t>ELSD</a:t>
            </a:r>
          </a:p>
        </p:txBody>
      </p:sp>
      <p:sp>
        <p:nvSpPr>
          <p:cNvPr id="4" name="TextBox 3">
            <a:extLst>
              <a:ext uri="{FF2B5EF4-FFF2-40B4-BE49-F238E27FC236}">
                <a16:creationId xmlns:a16="http://schemas.microsoft.com/office/drawing/2014/main" id="{F94D006E-EAE5-4621-BE4F-1E384E509DC2}"/>
              </a:ext>
            </a:extLst>
          </p:cNvPr>
          <p:cNvSpPr txBox="1"/>
          <p:nvPr/>
        </p:nvSpPr>
        <p:spPr>
          <a:xfrm>
            <a:off x="1619250" y="714375"/>
            <a:ext cx="6086475" cy="707886"/>
          </a:xfrm>
          <a:prstGeom prst="rect">
            <a:avLst/>
          </a:prstGeom>
          <a:noFill/>
        </p:spPr>
        <p:txBody>
          <a:bodyPr wrap="square" rtlCol="0">
            <a:spAutoFit/>
          </a:bodyPr>
          <a:lstStyle/>
          <a:p>
            <a:pPr algn="ctr"/>
            <a:r>
              <a:rPr lang="en-US" sz="4000" dirty="0"/>
              <a:t>Presentation 1 of 3</a:t>
            </a:r>
          </a:p>
        </p:txBody>
      </p:sp>
    </p:spTree>
    <p:extLst>
      <p:ext uri="{BB962C8B-B14F-4D97-AF65-F5344CB8AC3E}">
        <p14:creationId xmlns:p14="http://schemas.microsoft.com/office/powerpoint/2010/main" val="292275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7105-1D57-409A-82F0-E1B67E416DDF}"/>
              </a:ext>
            </a:extLst>
          </p:cNvPr>
          <p:cNvSpPr>
            <a:spLocks noGrp="1"/>
          </p:cNvSpPr>
          <p:nvPr>
            <p:ph type="ctrTitle"/>
          </p:nvPr>
        </p:nvSpPr>
        <p:spPr/>
        <p:txBody>
          <a:bodyPr/>
          <a:lstStyle/>
          <a:p>
            <a:r>
              <a:rPr lang="en-US" dirty="0"/>
              <a:t>Dr. Stepan </a:t>
            </a:r>
            <a:r>
              <a:rPr lang="en-US" dirty="0" err="1"/>
              <a:t>Mekhitarian</a:t>
            </a:r>
            <a:endParaRPr lang="en-US" dirty="0"/>
          </a:p>
        </p:txBody>
      </p:sp>
      <p:sp>
        <p:nvSpPr>
          <p:cNvPr id="3" name="Subtitle 2">
            <a:extLst>
              <a:ext uri="{FF2B5EF4-FFF2-40B4-BE49-F238E27FC236}">
                <a16:creationId xmlns:a16="http://schemas.microsoft.com/office/drawing/2014/main" id="{66C2042B-4D6A-4E61-833E-8CE5A8198380}"/>
              </a:ext>
            </a:extLst>
          </p:cNvPr>
          <p:cNvSpPr>
            <a:spLocks noGrp="1"/>
          </p:cNvSpPr>
          <p:nvPr>
            <p:ph type="subTitle" idx="1"/>
          </p:nvPr>
        </p:nvSpPr>
        <p:spPr/>
        <p:txBody>
          <a:bodyPr/>
          <a:lstStyle/>
          <a:p>
            <a:r>
              <a:rPr lang="en-US" dirty="0"/>
              <a:t>Glendale Unified SD</a:t>
            </a:r>
          </a:p>
        </p:txBody>
      </p:sp>
      <p:sp>
        <p:nvSpPr>
          <p:cNvPr id="4" name="TextBox 3">
            <a:extLst>
              <a:ext uri="{FF2B5EF4-FFF2-40B4-BE49-F238E27FC236}">
                <a16:creationId xmlns:a16="http://schemas.microsoft.com/office/drawing/2014/main" id="{F94D006E-EAE5-4621-BE4F-1E384E509DC2}"/>
              </a:ext>
            </a:extLst>
          </p:cNvPr>
          <p:cNvSpPr txBox="1"/>
          <p:nvPr/>
        </p:nvSpPr>
        <p:spPr>
          <a:xfrm>
            <a:off x="1619250" y="714375"/>
            <a:ext cx="6086475" cy="707886"/>
          </a:xfrm>
          <a:prstGeom prst="rect">
            <a:avLst/>
          </a:prstGeom>
          <a:noFill/>
        </p:spPr>
        <p:txBody>
          <a:bodyPr wrap="square" rtlCol="0">
            <a:spAutoFit/>
          </a:bodyPr>
          <a:lstStyle/>
          <a:p>
            <a:pPr algn="ctr"/>
            <a:r>
              <a:rPr lang="en-US" sz="4000" dirty="0"/>
              <a:t>Presentation 2 of 3</a:t>
            </a:r>
          </a:p>
        </p:txBody>
      </p:sp>
    </p:spTree>
    <p:extLst>
      <p:ext uri="{BB962C8B-B14F-4D97-AF65-F5344CB8AC3E}">
        <p14:creationId xmlns:p14="http://schemas.microsoft.com/office/powerpoint/2010/main" val="360023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0113" y="1671970"/>
            <a:ext cx="7301779" cy="1381226"/>
          </a:xfrm>
        </p:spPr>
        <p:txBody>
          <a:bodyPr>
            <a:normAutofit fontScale="90000"/>
          </a:bodyPr>
          <a:lstStyle/>
          <a:p>
            <a:pPr algn="ctr"/>
            <a:r>
              <a:rPr lang="en-US" dirty="0">
                <a:latin typeface="Arial" panose="020B0604020202020204" pitchFamily="34" charset="0"/>
                <a:cs typeface="Arial" panose="020B0604020202020204" pitchFamily="34" charset="0"/>
              </a:rPr>
              <a:t>Glendale Unified School District Remote Learning Plan Rollout</a:t>
            </a:r>
          </a:p>
        </p:txBody>
      </p:sp>
      <p:sp>
        <p:nvSpPr>
          <p:cNvPr id="3" name="Subtitle 2"/>
          <p:cNvSpPr>
            <a:spLocks noGrp="1"/>
          </p:cNvSpPr>
          <p:nvPr>
            <p:ph type="subTitle" idx="1"/>
          </p:nvPr>
        </p:nvSpPr>
        <p:spPr>
          <a:xfrm>
            <a:off x="900112" y="3788901"/>
            <a:ext cx="4958427" cy="1302419"/>
          </a:xfrm>
        </p:spPr>
        <p:txBody>
          <a:bodyPr>
            <a:noAutofit/>
          </a:bodyPr>
          <a:lstStyle/>
          <a:p>
            <a:r>
              <a:rPr lang="en-US" dirty="0">
                <a:solidFill>
                  <a:schemeClr val="tx1"/>
                </a:solidFill>
                <a:latin typeface="Arial" panose="020B0604020202020204" pitchFamily="34" charset="0"/>
                <a:cs typeface="Arial" panose="020B0604020202020204" pitchFamily="34" charset="0"/>
              </a:rPr>
              <a:t>Thursday, April 9, 2020</a:t>
            </a:r>
          </a:p>
          <a:p>
            <a:r>
              <a:rPr lang="en-US" dirty="0">
                <a:latin typeface="Arial" panose="020B0604020202020204" pitchFamily="34" charset="0"/>
                <a:cs typeface="Arial" panose="020B0604020202020204" pitchFamily="34" charset="0"/>
              </a:rPr>
              <a:t>Presenter: Dr. Stepan Mekhitarian</a:t>
            </a:r>
          </a:p>
        </p:txBody>
      </p:sp>
    </p:spTree>
    <p:extLst>
      <p:ext uri="{BB962C8B-B14F-4D97-AF65-F5344CB8AC3E}">
        <p14:creationId xmlns:p14="http://schemas.microsoft.com/office/powerpoint/2010/main" val="89923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52" y="1288431"/>
            <a:ext cx="8196696" cy="994172"/>
          </a:xfrm>
        </p:spPr>
        <p:txBody>
          <a:bodyPr>
            <a:normAutofit fontScale="90000"/>
          </a:bodyPr>
          <a:lstStyle/>
          <a:p>
            <a:r>
              <a:rPr lang="en-US" dirty="0">
                <a:latin typeface="Arial" panose="020B0604020202020204" pitchFamily="34" charset="0"/>
                <a:cs typeface="Arial" panose="020B0604020202020204" pitchFamily="34" charset="0"/>
              </a:rPr>
              <a:t>Overview of The Remote Learning Rollout Plan</a:t>
            </a:r>
          </a:p>
        </p:txBody>
      </p:sp>
      <p:sp>
        <p:nvSpPr>
          <p:cNvPr id="3" name="Content Placeholder 2"/>
          <p:cNvSpPr>
            <a:spLocks noGrp="1"/>
          </p:cNvSpPr>
          <p:nvPr>
            <p:ph idx="1"/>
          </p:nvPr>
        </p:nvSpPr>
        <p:spPr>
          <a:xfrm>
            <a:off x="538595" y="2282602"/>
            <a:ext cx="7886700" cy="2852414"/>
          </a:xfrm>
        </p:spPr>
        <p:txBody>
          <a:bodyPr/>
          <a:lstStyle/>
          <a:p>
            <a:r>
              <a:rPr lang="en-US" dirty="0">
                <a:latin typeface="Arial" panose="020B0604020202020204" pitchFamily="34" charset="0"/>
                <a:cs typeface="Arial" panose="020B0604020202020204" pitchFamily="34" charset="0"/>
              </a:rPr>
              <a:t>Hardware distribution</a:t>
            </a:r>
          </a:p>
          <a:p>
            <a:r>
              <a:rPr lang="en-US" dirty="0">
                <a:latin typeface="Arial" panose="020B0604020202020204" pitchFamily="34" charset="0"/>
                <a:cs typeface="Arial" panose="020B0604020202020204" pitchFamily="34" charset="0"/>
              </a:rPr>
              <a:t>Training for teachers, principals and parents/guardians</a:t>
            </a:r>
          </a:p>
          <a:p>
            <a:r>
              <a:rPr lang="en-US" dirty="0">
                <a:latin typeface="Arial" panose="020B0604020202020204" pitchFamily="34" charset="0"/>
                <a:cs typeface="Arial" panose="020B0604020202020204" pitchFamily="34" charset="0"/>
              </a:rPr>
              <a:t>Remote learning considerations</a:t>
            </a:r>
          </a:p>
          <a:p>
            <a:r>
              <a:rPr lang="en-US" dirty="0">
                <a:latin typeface="Arial" panose="020B0604020202020204" pitchFamily="34" charset="0"/>
                <a:cs typeface="Arial" panose="020B0604020202020204" pitchFamily="34" charset="0"/>
              </a:rPr>
              <a:t>Recommendations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22</a:t>
            </a:fld>
            <a:endParaRPr lang="en-US" kern="1200">
              <a:latin typeface="Calibri" panose="020F0502020204030204"/>
              <a:ea typeface="+mn-ea"/>
              <a:cs typeface="+mn-cs"/>
            </a:endParaRPr>
          </a:p>
        </p:txBody>
      </p:sp>
    </p:spTree>
    <p:extLst>
      <p:ext uri="{BB962C8B-B14F-4D97-AF65-F5344CB8AC3E}">
        <p14:creationId xmlns:p14="http://schemas.microsoft.com/office/powerpoint/2010/main" val="312348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Hardware Distribution</a:t>
            </a:r>
          </a:p>
        </p:txBody>
      </p:sp>
      <p:sp>
        <p:nvSpPr>
          <p:cNvPr id="3" name="Content Placeholder 2"/>
          <p:cNvSpPr>
            <a:spLocks noGrp="1"/>
          </p:cNvSpPr>
          <p:nvPr>
            <p:ph idx="1"/>
          </p:nvPr>
        </p:nvSpPr>
        <p:spPr>
          <a:xfrm>
            <a:off x="628650" y="2226469"/>
            <a:ext cx="7886700" cy="1328863"/>
          </a:xfrm>
        </p:spPr>
        <p:txBody>
          <a:bodyPr/>
          <a:lstStyle/>
          <a:p>
            <a:r>
              <a:rPr lang="en-US" dirty="0">
                <a:latin typeface="Arial" panose="020B0604020202020204" pitchFamily="34" charset="0"/>
                <a:cs typeface="Arial" panose="020B0604020202020204" pitchFamily="34" charset="0"/>
              </a:rPr>
              <a:t>Chromebooks and </a:t>
            </a:r>
            <a:r>
              <a:rPr lang="en-US" dirty="0" err="1">
                <a:latin typeface="Arial" panose="020B0604020202020204" pitchFamily="34" charset="0"/>
                <a:cs typeface="Arial" panose="020B0604020202020204" pitchFamily="34" charset="0"/>
              </a:rPr>
              <a:t>WiFi</a:t>
            </a:r>
            <a:r>
              <a:rPr lang="en-US" dirty="0">
                <a:latin typeface="Arial" panose="020B0604020202020204" pitchFamily="34" charset="0"/>
                <a:cs typeface="Arial" panose="020B0604020202020204" pitchFamily="34" charset="0"/>
              </a:rPr>
              <a:t> Hotspots</a:t>
            </a:r>
          </a:p>
          <a:p>
            <a:r>
              <a:rPr lang="en-US" dirty="0">
                <a:latin typeface="Arial" panose="020B0604020202020204" pitchFamily="34" charset="0"/>
                <a:cs typeface="Arial" panose="020B0604020202020204" pitchFamily="34" charset="0"/>
              </a:rPr>
              <a:t>Distribution schedule designed around predicted results based on parent survey</a:t>
            </a:r>
          </a:p>
        </p:txBody>
      </p:sp>
      <p:pic>
        <p:nvPicPr>
          <p:cNvPr id="5" name="Picture 4" descr="sample table created in Excel to show when students could pickup hardware. Dates across the top, times across the side. Students pickup based on the letter their last name begins with."/>
          <p:cNvPicPr>
            <a:picLocks noChangeAspect="1"/>
          </p:cNvPicPr>
          <p:nvPr/>
        </p:nvPicPr>
        <p:blipFill>
          <a:blip r:embed="rId3"/>
          <a:stretch>
            <a:fillRect/>
          </a:stretch>
        </p:blipFill>
        <p:spPr>
          <a:xfrm>
            <a:off x="900112" y="3555332"/>
            <a:ext cx="7412152" cy="1822784"/>
          </a:xfrm>
          <a:prstGeom prst="rect">
            <a:avLst/>
          </a:prstGeom>
        </p:spPr>
      </p:pic>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23</a:t>
            </a:fld>
            <a:endParaRPr lang="en-US" kern="1200">
              <a:latin typeface="Calibri" panose="020F0502020204030204"/>
              <a:ea typeface="+mn-ea"/>
              <a:cs typeface="+mn-cs"/>
            </a:endParaRPr>
          </a:p>
        </p:txBody>
      </p:sp>
    </p:spTree>
    <p:extLst>
      <p:ext uri="{BB962C8B-B14F-4D97-AF65-F5344CB8AC3E}">
        <p14:creationId xmlns:p14="http://schemas.microsoft.com/office/powerpoint/2010/main" val="2788632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Training for Teachers and Principals</a:t>
            </a:r>
          </a:p>
        </p:txBody>
      </p:sp>
      <p:sp>
        <p:nvSpPr>
          <p:cNvPr id="3" name="Content Placeholder 2"/>
          <p:cNvSpPr>
            <a:spLocks noGrp="1"/>
          </p:cNvSpPr>
          <p:nvPr>
            <p:ph idx="1"/>
          </p:nvPr>
        </p:nvSpPr>
        <p:spPr>
          <a:xfrm>
            <a:off x="628650" y="2226469"/>
            <a:ext cx="8214560" cy="3263504"/>
          </a:xfrm>
        </p:spPr>
        <p:txBody>
          <a:bodyPr/>
          <a:lstStyle/>
          <a:p>
            <a:r>
              <a:rPr lang="en-US" dirty="0">
                <a:latin typeface="Arial" panose="020B0604020202020204" pitchFamily="34" charset="0"/>
                <a:cs typeface="Arial" panose="020B0604020202020204" pitchFamily="34" charset="0"/>
              </a:rPr>
              <a:t>One starting point for stakeholders</a:t>
            </a:r>
          </a:p>
          <a:p>
            <a:r>
              <a:rPr lang="en-US" dirty="0">
                <a:latin typeface="Arial" panose="020B0604020202020204" pitchFamily="34" charset="0"/>
                <a:cs typeface="Arial" panose="020B0604020202020204" pitchFamily="34" charset="0"/>
              </a:rPr>
              <a:t>Webinars for remote learning programs</a:t>
            </a:r>
          </a:p>
          <a:p>
            <a:r>
              <a:rPr lang="en-US" dirty="0">
                <a:latin typeface="Arial" panose="020B0604020202020204" pitchFamily="34" charset="0"/>
                <a:cs typeface="Arial" panose="020B0604020202020204" pitchFamily="34" charset="0"/>
              </a:rPr>
              <a:t>Lesson plan templates for students with and without tech access</a:t>
            </a:r>
          </a:p>
          <a:p>
            <a:r>
              <a:rPr lang="en-US" dirty="0">
                <a:latin typeface="Arial" panose="020B0604020202020204" pitchFamily="34" charset="0"/>
                <a:cs typeface="Arial" panose="020B0604020202020204" pitchFamily="34" charset="0"/>
              </a:rPr>
              <a:t>Organized resource pages for Elementary and Secondary</a:t>
            </a:r>
          </a:p>
          <a:p>
            <a:r>
              <a:rPr lang="en-US" dirty="0">
                <a:latin typeface="Arial" panose="020B0604020202020204" pitchFamily="34" charset="0"/>
                <a:cs typeface="Arial" panose="020B0604020202020204" pitchFamily="34" charset="0"/>
              </a:rPr>
              <a:t>Screencasts for technical steps (setting security settings for videoconferencing, etc.)</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24</a:t>
            </a:fld>
            <a:endParaRPr lang="en-US" kern="1200">
              <a:latin typeface="Calibri" panose="020F0502020204030204"/>
              <a:ea typeface="+mn-ea"/>
              <a:cs typeface="+mn-cs"/>
            </a:endParaRPr>
          </a:p>
        </p:txBody>
      </p:sp>
    </p:spTree>
    <p:extLst>
      <p:ext uri="{BB962C8B-B14F-4D97-AF65-F5344CB8AC3E}">
        <p14:creationId xmlns:p14="http://schemas.microsoft.com/office/powerpoint/2010/main" val="71304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Training for Parents / Guardians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Expectations message sent</a:t>
            </a:r>
          </a:p>
          <a:p>
            <a:r>
              <a:rPr lang="en-US" dirty="0">
                <a:latin typeface="Arial" panose="020B0604020202020204" pitchFamily="34" charset="0"/>
                <a:cs typeface="Arial" panose="020B0604020202020204" pitchFamily="34" charset="0"/>
              </a:rPr>
              <a:t>Website with information on online instruction, meals, technology and more (</a:t>
            </a:r>
            <a:r>
              <a:rPr lang="en-US" dirty="0">
                <a:latin typeface="Arial" panose="020B0604020202020204" pitchFamily="34" charset="0"/>
                <a:cs typeface="Arial" panose="020B0604020202020204" pitchFamily="34" charset="0"/>
                <a:hlinkClick r:id="rId3" tooltip="Glendale Unified School District Remote Learning "/>
              </a:rPr>
              <a:t>https://www.gusd.net/remotelearning</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Special hotline for Tech Support</a:t>
            </a:r>
          </a:p>
          <a:p>
            <a:r>
              <a:rPr lang="en-US" dirty="0">
                <a:latin typeface="Arial" panose="020B0604020202020204" pitchFamily="34" charset="0"/>
                <a:cs typeface="Arial" panose="020B0604020202020204" pitchFamily="34" charset="0"/>
              </a:rPr>
              <a:t>Special hotline for </a:t>
            </a:r>
            <a:r>
              <a:rPr lang="en-US" dirty="0" err="1">
                <a:latin typeface="Arial" panose="020B0604020202020204" pitchFamily="34" charset="0"/>
                <a:cs typeface="Arial" panose="020B0604020202020204" pitchFamily="34" charset="0"/>
              </a:rPr>
              <a:t>SpEd</a:t>
            </a:r>
            <a:r>
              <a:rPr lang="en-US" dirty="0">
                <a:latin typeface="Arial" panose="020B0604020202020204" pitchFamily="34" charset="0"/>
                <a:cs typeface="Arial" panose="020B0604020202020204" pitchFamily="34" charset="0"/>
              </a:rPr>
              <a:t> Support</a:t>
            </a:r>
          </a:p>
          <a:p>
            <a:r>
              <a:rPr lang="en-US" dirty="0">
                <a:latin typeface="Arial" panose="020B0604020202020204" pitchFamily="34" charset="0"/>
                <a:cs typeface="Arial" panose="020B0604020202020204" pitchFamily="34" charset="0"/>
              </a:rPr>
              <a:t>Fast-tracked translation services for all communication (written and teleconferencing)</a:t>
            </a:r>
          </a:p>
        </p:txBody>
      </p:sp>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25</a:t>
            </a:fld>
            <a:endParaRPr lang="en-US" kern="1200">
              <a:latin typeface="Calibri" panose="020F0502020204030204"/>
              <a:ea typeface="+mn-ea"/>
              <a:cs typeface="+mn-cs"/>
            </a:endParaRPr>
          </a:p>
        </p:txBody>
      </p:sp>
    </p:spTree>
    <p:extLst>
      <p:ext uri="{BB962C8B-B14F-4D97-AF65-F5344CB8AC3E}">
        <p14:creationId xmlns:p14="http://schemas.microsoft.com/office/powerpoint/2010/main" val="4225965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Remote Learning Considerations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Differentiated instruction and support</a:t>
            </a:r>
          </a:p>
          <a:p>
            <a:r>
              <a:rPr lang="en-US" dirty="0">
                <a:latin typeface="Arial" panose="020B0604020202020204" pitchFamily="34" charset="0"/>
                <a:cs typeface="Arial" panose="020B0604020202020204" pitchFamily="34" charset="0"/>
              </a:rPr>
              <a:t>Effective questioning</a:t>
            </a:r>
          </a:p>
          <a:p>
            <a:r>
              <a:rPr lang="en-US" dirty="0">
                <a:latin typeface="Arial" panose="020B0604020202020204" pitchFamily="34" charset="0"/>
                <a:cs typeface="Arial" panose="020B0604020202020204" pitchFamily="34" charset="0"/>
              </a:rPr>
              <a:t>Actionable feedback</a:t>
            </a:r>
          </a:p>
        </p:txBody>
      </p:sp>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26</a:t>
            </a:fld>
            <a:endParaRPr lang="en-US" kern="1200">
              <a:latin typeface="Calibri" panose="020F0502020204030204"/>
              <a:ea typeface="+mn-ea"/>
              <a:cs typeface="+mn-cs"/>
            </a:endParaRPr>
          </a:p>
        </p:txBody>
      </p:sp>
    </p:spTree>
    <p:extLst>
      <p:ext uri="{BB962C8B-B14F-4D97-AF65-F5344CB8AC3E}">
        <p14:creationId xmlns:p14="http://schemas.microsoft.com/office/powerpoint/2010/main" val="2544381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Recommendations</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Prioritize student safety and privacy</a:t>
            </a:r>
          </a:p>
          <a:p>
            <a:r>
              <a:rPr lang="en-US" dirty="0">
                <a:latin typeface="Arial" panose="020B0604020202020204" pitchFamily="34" charset="0"/>
                <a:cs typeface="Arial" panose="020B0604020202020204" pitchFamily="34" charset="0"/>
              </a:rPr>
              <a:t>Emphasize the importance of digital citizenship</a:t>
            </a:r>
          </a:p>
          <a:p>
            <a:r>
              <a:rPr lang="en-US" dirty="0">
                <a:latin typeface="Arial" panose="020B0604020202020204" pitchFamily="34" charset="0"/>
                <a:cs typeface="Arial" panose="020B0604020202020204" pitchFamily="34" charset="0"/>
              </a:rPr>
              <a:t>Organize directions and content and add hyperlinked directions</a:t>
            </a:r>
          </a:p>
          <a:p>
            <a:r>
              <a:rPr lang="en-US" dirty="0">
                <a:latin typeface="Arial" panose="020B0604020202020204" pitchFamily="34" charset="0"/>
                <a:cs typeface="Arial" panose="020B0604020202020204" pitchFamily="34" charset="0"/>
              </a:rPr>
              <a:t>Include screencasts for directions</a:t>
            </a:r>
          </a:p>
          <a:p>
            <a:r>
              <a:rPr lang="en-US" dirty="0">
                <a:latin typeface="Arial" panose="020B0604020202020204" pitchFamily="34" charset="0"/>
                <a:cs typeface="Arial" panose="020B0604020202020204" pitchFamily="34" charset="0"/>
              </a:rPr>
              <a:t>Develop systems to build school leader capacity with remote learning</a:t>
            </a:r>
          </a:p>
          <a:p>
            <a:r>
              <a:rPr lang="en-US" dirty="0">
                <a:latin typeface="Arial" panose="020B0604020202020204" pitchFamily="34" charset="0"/>
                <a:cs typeface="Arial" panose="020B0604020202020204" pitchFamily="34" charset="0"/>
              </a:rPr>
              <a:t>Collect data points to measure effectiveness</a:t>
            </a:r>
          </a:p>
        </p:txBody>
      </p:sp>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27</a:t>
            </a:fld>
            <a:endParaRPr lang="en-US" kern="1200">
              <a:latin typeface="Calibri" panose="020F0502020204030204"/>
              <a:ea typeface="+mn-ea"/>
              <a:cs typeface="+mn-cs"/>
            </a:endParaRPr>
          </a:p>
        </p:txBody>
      </p:sp>
    </p:spTree>
    <p:extLst>
      <p:ext uri="{BB962C8B-B14F-4D97-AF65-F5344CB8AC3E}">
        <p14:creationId xmlns:p14="http://schemas.microsoft.com/office/powerpoint/2010/main" val="128408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21" y="683455"/>
            <a:ext cx="7886700" cy="1325563"/>
          </a:xfrm>
        </p:spPr>
        <p:txBody>
          <a:bodyPr>
            <a:normAutofit fontScale="90000"/>
          </a:bodyPr>
          <a:lstStyle/>
          <a:p>
            <a:pPr algn="ctr"/>
            <a:r>
              <a:rPr lang="en-US" b="1" dirty="0">
                <a:latin typeface="Arial" panose="020B0604020202020204" pitchFamily="34" charset="0"/>
                <a:cs typeface="Arial" panose="020B0604020202020204" pitchFamily="34" charset="0"/>
              </a:rPr>
              <a:t>Contact Information</a:t>
            </a:r>
            <a:br>
              <a:rPr lang="en-US" dirty="0">
                <a:latin typeface="Arial" panose="020B0604020202020204" pitchFamily="34" charset="0"/>
                <a:cs typeface="Arial" panose="020B0604020202020204" pitchFamily="34" charset="0"/>
              </a:rPr>
            </a:br>
            <a:r>
              <a:rPr lang="en-US" dirty="0">
                <a:latin typeface="Arial Narrow" panose="020B0606020202030204" pitchFamily="34" charset="0"/>
                <a:cs typeface="Arial" panose="020B0604020202020204" pitchFamily="34" charset="0"/>
              </a:rPr>
              <a:t>Glendale Unified SD</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85210" y="2226469"/>
            <a:ext cx="6530140" cy="3263504"/>
          </a:xfrm>
        </p:spPr>
        <p:txBody>
          <a:bodyPr/>
          <a:lstStyle/>
          <a:p>
            <a:pPr marL="0" indent="0">
              <a:buNone/>
            </a:pPr>
            <a:r>
              <a:rPr lang="en-US" dirty="0">
                <a:latin typeface="Arial" panose="020B0604020202020204" pitchFamily="34" charset="0"/>
                <a:cs typeface="Arial" panose="020B0604020202020204" pitchFamily="34" charset="0"/>
              </a:rPr>
              <a:t>Dr. Stepan Mekhitarian</a:t>
            </a:r>
          </a:p>
          <a:p>
            <a:pPr marL="0" indent="0">
              <a:buNone/>
            </a:pPr>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3"/>
              </a:rPr>
              <a:t>smekhitarian@gusd.net</a:t>
            </a: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p:txBody>
      </p:sp>
      <p:pic>
        <p:nvPicPr>
          <p:cNvPr id="1032" name="Picture 1" descr="certified Trainer Google for Educatio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985209" y="3224934"/>
            <a:ext cx="983582" cy="99529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Microsoft Certified MIE"/>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955379" y="3269079"/>
            <a:ext cx="842212" cy="960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BLU_ Expert Adviso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071060" y="3269079"/>
            <a:ext cx="842212" cy="10243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defTabSz="685800">
              <a:buClrTx/>
            </a:pPr>
            <a:fld id="{F377C3C3-70A9-4F9F-AAC6-2DFA9AEB1F13}" type="slidenum">
              <a:rPr lang="en-US" kern="1200">
                <a:latin typeface="Calibri" panose="020F0502020204030204"/>
                <a:ea typeface="+mn-ea"/>
                <a:cs typeface="+mn-cs"/>
              </a:rPr>
              <a:pPr defTabSz="685800">
                <a:buClrTx/>
              </a:pPr>
              <a:t>28</a:t>
            </a:fld>
            <a:endParaRPr lang="en-US" kern="1200">
              <a:latin typeface="Calibri" panose="020F0502020204030204"/>
              <a:ea typeface="+mn-ea"/>
              <a:cs typeface="+mn-cs"/>
            </a:endParaRPr>
          </a:p>
        </p:txBody>
      </p:sp>
    </p:spTree>
    <p:extLst>
      <p:ext uri="{BB962C8B-B14F-4D97-AF65-F5344CB8AC3E}">
        <p14:creationId xmlns:p14="http://schemas.microsoft.com/office/powerpoint/2010/main" val="322585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9675-3E03-423E-824B-2A81D41C73D6}"/>
              </a:ext>
            </a:extLst>
          </p:cNvPr>
          <p:cNvSpPr>
            <a:spLocks noGrp="1"/>
          </p:cNvSpPr>
          <p:nvPr>
            <p:ph type="ctrTitle"/>
          </p:nvPr>
        </p:nvSpPr>
        <p:spPr/>
        <p:txBody>
          <a:bodyPr/>
          <a:lstStyle/>
          <a:p>
            <a:r>
              <a:rPr lang="en-US" dirty="0"/>
              <a:t>Angela Herrera and Carol Swanson</a:t>
            </a:r>
          </a:p>
        </p:txBody>
      </p:sp>
      <p:sp>
        <p:nvSpPr>
          <p:cNvPr id="3" name="Subtitle 2">
            <a:extLst>
              <a:ext uri="{FF2B5EF4-FFF2-40B4-BE49-F238E27FC236}">
                <a16:creationId xmlns:a16="http://schemas.microsoft.com/office/drawing/2014/main" id="{4402D5BE-9BE1-48FA-9E4A-E5E7DADD7605}"/>
              </a:ext>
            </a:extLst>
          </p:cNvPr>
          <p:cNvSpPr>
            <a:spLocks noGrp="1"/>
          </p:cNvSpPr>
          <p:nvPr>
            <p:ph type="subTitle" idx="1"/>
          </p:nvPr>
        </p:nvSpPr>
        <p:spPr/>
        <p:txBody>
          <a:bodyPr/>
          <a:lstStyle/>
          <a:p>
            <a:r>
              <a:rPr lang="en-US" dirty="0"/>
              <a:t>Natomas Unified SD</a:t>
            </a:r>
          </a:p>
        </p:txBody>
      </p:sp>
      <p:sp>
        <p:nvSpPr>
          <p:cNvPr id="4" name="Rectangle 3">
            <a:extLst>
              <a:ext uri="{FF2B5EF4-FFF2-40B4-BE49-F238E27FC236}">
                <a16:creationId xmlns:a16="http://schemas.microsoft.com/office/drawing/2014/main" id="{7A15A5E8-D361-427F-BEAA-CA95BF3354AB}"/>
              </a:ext>
            </a:extLst>
          </p:cNvPr>
          <p:cNvSpPr/>
          <p:nvPr/>
        </p:nvSpPr>
        <p:spPr>
          <a:xfrm>
            <a:off x="1581150" y="614241"/>
            <a:ext cx="5981699" cy="707886"/>
          </a:xfrm>
          <a:prstGeom prst="rect">
            <a:avLst/>
          </a:prstGeom>
        </p:spPr>
        <p:txBody>
          <a:bodyPr wrap="square">
            <a:spAutoFit/>
          </a:bodyPr>
          <a:lstStyle/>
          <a:p>
            <a:pPr algn="ctr"/>
            <a:r>
              <a:rPr lang="en-US" sz="4000" dirty="0"/>
              <a:t>Presentation 3 of 3</a:t>
            </a:r>
          </a:p>
        </p:txBody>
      </p:sp>
    </p:spTree>
    <p:extLst>
      <p:ext uri="{BB962C8B-B14F-4D97-AF65-F5344CB8AC3E}">
        <p14:creationId xmlns:p14="http://schemas.microsoft.com/office/powerpoint/2010/main" val="391038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734" y="1337312"/>
            <a:ext cx="8714232" cy="2019027"/>
          </a:xfrm>
        </p:spPr>
        <p:txBody>
          <a:bodyPr>
            <a:normAutofit/>
          </a:bodyPr>
          <a:lstStyle/>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Distance Learning: Instructional Strategies and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English Learner Support</a:t>
            </a:r>
            <a:endParaRPr lang="en-US" sz="33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3734" y="3637193"/>
            <a:ext cx="8714232" cy="1883497"/>
          </a:xfrm>
        </p:spPr>
        <p:txBody>
          <a:bodyPr>
            <a:normAutofit/>
          </a:bodyPr>
          <a:lstStyle/>
          <a:p>
            <a:r>
              <a:rPr lang="en-US" sz="2400" b="1" dirty="0"/>
              <a:t>Dr. Veronica Aguila, Director</a:t>
            </a:r>
          </a:p>
          <a:p>
            <a:r>
              <a:rPr lang="en-US" sz="2400" dirty="0"/>
              <a:t>English </a:t>
            </a:r>
            <a:r>
              <a:rPr lang="en-US" sz="2400"/>
              <a:t>Learner Support </a:t>
            </a:r>
            <a:r>
              <a:rPr lang="en-US" sz="2400" dirty="0"/>
              <a:t>Division</a:t>
            </a:r>
          </a:p>
          <a:p>
            <a:endParaRPr lang="en-US" sz="1275" dirty="0"/>
          </a:p>
          <a:p>
            <a:r>
              <a:rPr lang="en-US" sz="2400" dirty="0"/>
              <a:t>April 9, 2020</a:t>
            </a:r>
          </a:p>
          <a:p>
            <a:endParaRPr lang="en-US" sz="2100" dirty="0"/>
          </a:p>
        </p:txBody>
      </p:sp>
    </p:spTree>
    <p:extLst>
      <p:ext uri="{BB962C8B-B14F-4D97-AF65-F5344CB8AC3E}">
        <p14:creationId xmlns:p14="http://schemas.microsoft.com/office/powerpoint/2010/main" val="2352285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ctrTitle"/>
          </p:nvPr>
        </p:nvSpPr>
        <p:spPr>
          <a:xfrm>
            <a:off x="222500" y="776725"/>
            <a:ext cx="8638200" cy="27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Distance Learning in</a:t>
            </a:r>
            <a:endParaRPr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Natomas Unified School District:</a:t>
            </a:r>
            <a:endParaRPr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3000" dirty="0">
                <a:latin typeface="Arial" panose="020B0604020202020204" pitchFamily="34" charset="0"/>
                <a:cs typeface="Arial" panose="020B0604020202020204" pitchFamily="34" charset="0"/>
              </a:rPr>
              <a:t>What We’ve Done So Far</a:t>
            </a:r>
            <a:endParaRPr dirty="0">
              <a:latin typeface="Arial" panose="020B0604020202020204" pitchFamily="34" charset="0"/>
              <a:cs typeface="Arial" panose="020B0604020202020204" pitchFamily="34" charset="0"/>
            </a:endParaRPr>
          </a:p>
        </p:txBody>
      </p:sp>
      <p:sp>
        <p:nvSpPr>
          <p:cNvPr id="106" name="Google Shape;106;p18"/>
          <p:cNvSpPr txBox="1">
            <a:spLocks noGrp="1"/>
          </p:cNvSpPr>
          <p:nvPr>
            <p:ph type="body" idx="2"/>
          </p:nvPr>
        </p:nvSpPr>
        <p:spPr>
          <a:xfrm>
            <a:off x="1962150" y="4206875"/>
            <a:ext cx="5056200" cy="564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dirty="0"/>
              <a:t>April 9, 2020</a:t>
            </a:r>
            <a:endParaRPr sz="2400" dirty="0"/>
          </a:p>
        </p:txBody>
      </p:sp>
      <p:sp>
        <p:nvSpPr>
          <p:cNvPr id="107" name="Google Shape;107;p18"/>
          <p:cNvSpPr txBox="1">
            <a:spLocks noGrp="1"/>
          </p:cNvSpPr>
          <p:nvPr>
            <p:ph type="subTitle" idx="1"/>
          </p:nvPr>
        </p:nvSpPr>
        <p:spPr>
          <a:xfrm>
            <a:off x="3169716" y="5227630"/>
            <a:ext cx="5617750" cy="1105500"/>
          </a:xfrm>
          <a:prstGeom prst="rect">
            <a:avLst/>
          </a:prstGeom>
        </p:spPr>
        <p:txBody>
          <a:bodyPr spcFirstLastPara="1" wrap="square" lIns="91425" tIns="91425" rIns="91425" bIns="91425" anchor="t" anchorCtr="0">
            <a:noAutofit/>
          </a:bodyPr>
          <a:lstStyle/>
          <a:p>
            <a:pPr marL="0" lvl="0" indent="0" algn="ctr" rtl="0">
              <a:spcBef>
                <a:spcPts val="320"/>
              </a:spcBef>
              <a:spcAft>
                <a:spcPts val="0"/>
              </a:spcAft>
              <a:buNone/>
            </a:pPr>
            <a:r>
              <a:rPr lang="en" sz="2400" dirty="0">
                <a:latin typeface="Arial" panose="020B0604020202020204" pitchFamily="34" charset="0"/>
                <a:cs typeface="Arial" panose="020B0604020202020204" pitchFamily="34" charset="0"/>
              </a:rPr>
              <a:t>Angela Herrera, Chief Academic Officer</a:t>
            </a:r>
            <a:endParaRPr sz="2400" dirty="0">
              <a:latin typeface="Arial" panose="020B0604020202020204" pitchFamily="34" charset="0"/>
              <a:cs typeface="Arial" panose="020B0604020202020204" pitchFamily="34" charset="0"/>
            </a:endParaRPr>
          </a:p>
          <a:p>
            <a:pPr marL="0" lvl="0" indent="0" algn="ctr" rtl="0">
              <a:spcBef>
                <a:spcPts val="1600"/>
              </a:spcBef>
              <a:spcAft>
                <a:spcPts val="1600"/>
              </a:spcAft>
              <a:buNone/>
            </a:pPr>
            <a:r>
              <a:rPr lang="en" sz="2400" dirty="0">
                <a:latin typeface="Arial" panose="020B0604020202020204" pitchFamily="34" charset="0"/>
                <a:cs typeface="Arial" panose="020B0604020202020204" pitchFamily="34" charset="0"/>
              </a:rPr>
              <a:t>Carol Swanson, Associate Superintendent, SELPA</a:t>
            </a:r>
            <a:endParaRPr sz="2400" dirty="0">
              <a:latin typeface="Arial" panose="020B0604020202020204" pitchFamily="34" charset="0"/>
              <a:cs typeface="Arial" panose="020B0604020202020204" pitchFamily="34" charset="0"/>
            </a:endParaRPr>
          </a:p>
        </p:txBody>
      </p:sp>
      <p:sp>
        <p:nvSpPr>
          <p:cNvPr id="108" name="Google Shape;108;p1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109" name="Google Shape;109;p18" descr="blue circle around page number">
            <a:extLst>
              <a:ext uri="{C183D7F6-B498-43B3-948B-1728B52AA6E4}">
                <adec:decorative xmlns:adec="http://schemas.microsoft.com/office/drawing/2017/decorative" val="0"/>
              </a:ext>
            </a:extLst>
          </p:cNvPr>
          <p:cNvSpPr/>
          <p:nvPr/>
        </p:nvSpPr>
        <p:spPr>
          <a:xfrm>
            <a:off x="8749544" y="6355837"/>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NUSD Demographics (1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ea typeface="Open Sans"/>
              <a:cs typeface="Arial" panose="020B0604020202020204" pitchFamily="34" charset="0"/>
              <a:sym typeface="Open Sans"/>
            </a:endParaRPr>
          </a:p>
        </p:txBody>
      </p:sp>
      <p:sp>
        <p:nvSpPr>
          <p:cNvPr id="115" name="Google Shape;115;p19"/>
          <p:cNvSpPr txBox="1">
            <a:spLocks noGrp="1"/>
          </p:cNvSpPr>
          <p:nvPr>
            <p:ph type="body" idx="1"/>
          </p:nvPr>
        </p:nvSpPr>
        <p:spPr>
          <a:xfrm>
            <a:off x="96425" y="1710400"/>
            <a:ext cx="8896200" cy="5147600"/>
          </a:xfrm>
          <a:prstGeom prst="rect">
            <a:avLst/>
          </a:prstGeom>
          <a:ln>
            <a:noFill/>
          </a:ln>
        </p:spPr>
        <p:txBody>
          <a:bodyPr spcFirstLastPara="1" wrap="square" lIns="91425" tIns="91425" rIns="91425" bIns="91425" anchor="t" anchorCtr="0">
            <a:noAutofit/>
          </a:bodyPr>
          <a:lstStyle/>
          <a:p>
            <a:pPr marL="0" lvl="0" indent="0" algn="l" rtl="0">
              <a:spcBef>
                <a:spcPts val="640"/>
              </a:spcBef>
              <a:spcAft>
                <a:spcPts val="0"/>
              </a:spcAft>
              <a:buNone/>
            </a:pPr>
            <a:r>
              <a:rPr lang="en" sz="2400" dirty="0">
                <a:latin typeface="Arial" panose="020B0604020202020204" pitchFamily="34" charset="0"/>
                <a:cs typeface="Arial" panose="020B0604020202020204" pitchFamily="34" charset="0"/>
              </a:rPr>
              <a:t>Natomas Unified, located about 5 minutes north of the state capitol building, has steady growth enrollment with over 16,000 students in 14 district-run schools (four K-5 elementary, five K-8 schools, one middle school, three high schools, a 6-12th dependent charter school) and 3 independently operated charter systems. </a:t>
            </a: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r>
              <a:rPr lang="en" sz="2400" dirty="0">
                <a:latin typeface="Arial" panose="020B0604020202020204" pitchFamily="34" charset="0"/>
                <a:cs typeface="Arial" panose="020B0604020202020204" pitchFamily="34" charset="0"/>
              </a:rPr>
              <a:t>For our district-run schools, approximately 12% of students are English learners, with nearly 1,350 students speaking 44 different languages </a:t>
            </a: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r>
              <a:rPr lang="en" sz="2400" dirty="0">
                <a:latin typeface="Arial" panose="020B0604020202020204" pitchFamily="34" charset="0"/>
                <a:cs typeface="Arial" panose="020B0604020202020204" pitchFamily="34" charset="0"/>
              </a:rPr>
              <a:t>Approximately 14% of Natomas’ students are students with disabilities, with more than 1,600 students in special education</a:t>
            </a:r>
            <a:endParaRPr sz="2400" dirty="0">
              <a:latin typeface="Arial" panose="020B0604020202020204" pitchFamily="34" charset="0"/>
              <a:cs typeface="Arial" panose="020B0604020202020204" pitchFamily="34" charset="0"/>
            </a:endParaRPr>
          </a:p>
        </p:txBody>
      </p:sp>
      <p:sp>
        <p:nvSpPr>
          <p:cNvPr id="116" name="Google Shape;116;p19" descr="blue circle around page number"/>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dirty="0"/>
          </a:p>
        </p:txBody>
      </p:sp>
      <p:sp>
        <p:nvSpPr>
          <p:cNvPr id="117" name="Google Shape;117;p19" descr="circle around slide number"/>
          <p:cNvSpPr/>
          <p:nvPr/>
        </p:nvSpPr>
        <p:spPr>
          <a:xfrm>
            <a:off x="836882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NUSD Demographics (2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ea typeface="Open Sans"/>
              <a:cs typeface="Arial" panose="020B0604020202020204" pitchFamily="34" charset="0"/>
              <a:sym typeface="Open Sans"/>
            </a:endParaRPr>
          </a:p>
        </p:txBody>
      </p:sp>
      <p:sp>
        <p:nvSpPr>
          <p:cNvPr id="115" name="Google Shape;115;p19"/>
          <p:cNvSpPr txBox="1">
            <a:spLocks noGrp="1"/>
          </p:cNvSpPr>
          <p:nvPr>
            <p:ph type="body" idx="1"/>
          </p:nvPr>
        </p:nvSpPr>
        <p:spPr>
          <a:xfrm>
            <a:off x="96425" y="1710400"/>
            <a:ext cx="8896200" cy="5147700"/>
          </a:xfrm>
          <a:prstGeom prst="rect">
            <a:avLst/>
          </a:prstGeom>
          <a:ln>
            <a:noFill/>
          </a:ln>
        </p:spPr>
        <p:txBody>
          <a:bodyPr spcFirstLastPara="1" wrap="square" lIns="91425" tIns="91425" rIns="91425" bIns="91425" anchor="t" anchorCtr="0">
            <a:noAutofit/>
          </a:bodyPr>
          <a:lstStyle/>
          <a:p>
            <a:pPr marL="0" lvl="0" indent="0" algn="l" rtl="0">
              <a:spcBef>
                <a:spcPts val="1600"/>
              </a:spcBef>
              <a:spcAft>
                <a:spcPts val="0"/>
              </a:spcAft>
              <a:buNone/>
            </a:pPr>
            <a:r>
              <a:rPr lang="en" sz="2400" dirty="0">
                <a:latin typeface="Arial" panose="020B0604020202020204" pitchFamily="34" charset="0"/>
                <a:cs typeface="Arial" panose="020B0604020202020204" pitchFamily="34" charset="0"/>
              </a:rPr>
              <a:t>The unduplicated count in Natomas Unified is 61%:</a:t>
            </a:r>
            <a:endParaRPr sz="2400" dirty="0">
              <a:latin typeface="Arial" panose="020B0604020202020204" pitchFamily="34" charset="0"/>
              <a:cs typeface="Arial" panose="020B0604020202020204" pitchFamily="34" charset="0"/>
            </a:endParaRPr>
          </a:p>
          <a:p>
            <a:pPr marL="457200" lvl="0" indent="-342900" algn="l" rtl="0">
              <a:spcBef>
                <a:spcPts val="640"/>
              </a:spcBef>
              <a:spcAft>
                <a:spcPts val="0"/>
              </a:spcAft>
              <a:buSzPts val="1800"/>
              <a:buChar char="•"/>
            </a:pPr>
            <a:r>
              <a:rPr lang="en" sz="2400" dirty="0">
                <a:latin typeface="Arial" panose="020B0604020202020204" pitchFamily="34" charset="0"/>
                <a:cs typeface="Arial" panose="020B0604020202020204" pitchFamily="34" charset="0"/>
              </a:rPr>
              <a:t>More than 6,500 students receive free or reduced lunch</a:t>
            </a:r>
            <a:endParaRPr sz="24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400" dirty="0">
                <a:latin typeface="Arial" panose="020B0604020202020204" pitchFamily="34" charset="0"/>
                <a:cs typeface="Arial" panose="020B0604020202020204" pitchFamily="34" charset="0"/>
              </a:rPr>
              <a:t>1,350 students are English Learners</a:t>
            </a:r>
            <a:endParaRPr sz="24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400" dirty="0">
                <a:latin typeface="Arial" panose="020B0604020202020204" pitchFamily="34" charset="0"/>
                <a:cs typeface="Arial" panose="020B0604020202020204" pitchFamily="34" charset="0"/>
              </a:rPr>
              <a:t>Over 300 homeless families</a:t>
            </a:r>
            <a:endParaRPr sz="24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400" dirty="0">
                <a:latin typeface="Arial" panose="020B0604020202020204" pitchFamily="34" charset="0"/>
                <a:cs typeface="Arial" panose="020B0604020202020204" pitchFamily="34" charset="0"/>
              </a:rPr>
              <a:t>75 foster student</a:t>
            </a:r>
            <a:r>
              <a:rPr lang="en-US" sz="2400" dirty="0">
                <a:latin typeface="Arial" panose="020B0604020202020204" pitchFamily="34" charset="0"/>
                <a:cs typeface="Arial" panose="020B0604020202020204" pitchFamily="34" charset="0"/>
              </a:rPr>
              <a:t>s</a:t>
            </a:r>
            <a:endParaRPr sz="2400" dirty="0">
              <a:latin typeface="Arial" panose="020B0604020202020204" pitchFamily="34" charset="0"/>
              <a:cs typeface="Arial" panose="020B0604020202020204" pitchFamily="34" charset="0"/>
            </a:endParaRPr>
          </a:p>
        </p:txBody>
      </p:sp>
      <p:sp>
        <p:nvSpPr>
          <p:cNvPr id="116" name="Google Shape;116;p19" descr="blue circle around page number"/>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32</a:t>
            </a:fld>
            <a:endParaRPr dirty="0"/>
          </a:p>
        </p:txBody>
      </p:sp>
      <p:sp>
        <p:nvSpPr>
          <p:cNvPr id="117" name="Google Shape;117;p19" descr="blue circle around page number"/>
          <p:cNvSpPr/>
          <p:nvPr/>
        </p:nvSpPr>
        <p:spPr>
          <a:xfrm>
            <a:off x="836882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905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dirty="0">
                <a:latin typeface="Arial" panose="020B0604020202020204" pitchFamily="34" charset="0"/>
                <a:ea typeface="Open Sans"/>
                <a:cs typeface="Arial" panose="020B0604020202020204" pitchFamily="34" charset="0"/>
                <a:sym typeface="Open Sans"/>
              </a:rPr>
              <a:t>NUSD’s Approach to Distance Learning</a:t>
            </a:r>
            <a:endParaRPr sz="3000" dirty="0">
              <a:latin typeface="Arial" panose="020B0604020202020204" pitchFamily="34" charset="0"/>
              <a:ea typeface="Open Sans"/>
              <a:cs typeface="Arial" panose="020B0604020202020204" pitchFamily="34" charset="0"/>
              <a:sym typeface="Open Sans"/>
            </a:endParaRPr>
          </a:p>
        </p:txBody>
      </p:sp>
      <p:sp>
        <p:nvSpPr>
          <p:cNvPr id="124" name="Google Shape;124;p20"/>
          <p:cNvSpPr txBox="1"/>
          <p:nvPr/>
        </p:nvSpPr>
        <p:spPr>
          <a:xfrm>
            <a:off x="274850" y="1858475"/>
            <a:ext cx="8412000" cy="48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Arial" panose="020B0604020202020204" pitchFamily="34" charset="0"/>
                <a:ea typeface="Open Sans"/>
                <a:cs typeface="Arial" panose="020B0604020202020204" pitchFamily="34" charset="0"/>
                <a:sym typeface="Open Sans"/>
              </a:rPr>
              <a:t>Key factors we have focused on as we plan for distance learning:</a:t>
            </a:r>
            <a:endParaRPr sz="28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Communication with our community</a:t>
            </a:r>
            <a:endParaRPr sz="24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Understanding the needs that exist in our community, with equity as a major commitment</a:t>
            </a:r>
            <a:endParaRPr sz="24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Utilizing existing resources</a:t>
            </a:r>
            <a:endParaRPr sz="24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Orientation, training &amp; piloting</a:t>
            </a:r>
            <a:endParaRPr sz="24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Being flexible in our approach</a:t>
            </a:r>
            <a:endParaRPr sz="2400" dirty="0">
              <a:latin typeface="Arial" panose="020B0604020202020204" pitchFamily="34" charset="0"/>
              <a:ea typeface="Open Sans"/>
              <a:cs typeface="Arial" panose="020B0604020202020204" pitchFamily="34" charset="0"/>
              <a:sym typeface="Open Sans"/>
            </a:endParaRPr>
          </a:p>
          <a:p>
            <a:pPr marL="457200" lvl="0" indent="-381000" algn="l" rtl="0">
              <a:spcBef>
                <a:spcPts val="1000"/>
              </a:spcBef>
              <a:spcAft>
                <a:spcPts val="1000"/>
              </a:spcAft>
              <a:buSzPts val="2400"/>
              <a:buFont typeface="Open Sans"/>
              <a:buChar char="●"/>
            </a:pPr>
            <a:r>
              <a:rPr lang="en" sz="2400" dirty="0">
                <a:latin typeface="Arial" panose="020B0604020202020204" pitchFamily="34" charset="0"/>
                <a:ea typeface="Open Sans"/>
                <a:cs typeface="Arial" panose="020B0604020202020204" pitchFamily="34" charset="0"/>
                <a:sym typeface="Open Sans"/>
              </a:rPr>
              <a:t>Learning for the future as we explore virtual learning in NUSD</a:t>
            </a:r>
            <a:endParaRPr sz="2400" dirty="0">
              <a:latin typeface="Arial" panose="020B0604020202020204" pitchFamily="34" charset="0"/>
              <a:ea typeface="Open Sans"/>
              <a:cs typeface="Arial" panose="020B0604020202020204" pitchFamily="34" charset="0"/>
              <a:sym typeface="Open Sans"/>
            </a:endParaRPr>
          </a:p>
        </p:txBody>
      </p:sp>
      <p:sp>
        <p:nvSpPr>
          <p:cNvPr id="125" name="Google Shape;125;p2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
        <p:nvSpPr>
          <p:cNvPr id="126" name="Google Shape;126;p20"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2248758" y="371550"/>
            <a:ext cx="6895242"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Timeline for Distance Learning (1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ea typeface="Open Sans"/>
              <a:cs typeface="Arial" panose="020B0604020202020204" pitchFamily="34" charset="0"/>
              <a:sym typeface="Open Sans"/>
            </a:endParaRPr>
          </a:p>
        </p:txBody>
      </p:sp>
      <p:sp>
        <p:nvSpPr>
          <p:cNvPr id="132" name="Google Shape;132;p21"/>
          <p:cNvSpPr txBox="1">
            <a:spLocks noGrp="1"/>
          </p:cNvSpPr>
          <p:nvPr>
            <p:ph type="body" idx="1"/>
          </p:nvPr>
        </p:nvSpPr>
        <p:spPr>
          <a:xfrm>
            <a:off x="315575" y="1681950"/>
            <a:ext cx="8603400" cy="4203171"/>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 sz="2400" b="1" dirty="0">
                <a:latin typeface="Arial" panose="020B0604020202020204" pitchFamily="34" charset="0"/>
                <a:cs typeface="Arial" panose="020B0604020202020204" pitchFamily="34" charset="0"/>
              </a:rPr>
              <a:t>Friday, March 13: </a:t>
            </a:r>
            <a:r>
              <a:rPr lang="en" sz="2400" dirty="0">
                <a:latin typeface="Arial" panose="020B0604020202020204" pitchFamily="34" charset="0"/>
                <a:cs typeface="Arial" panose="020B0604020202020204" pitchFamily="34" charset="0"/>
              </a:rPr>
              <a:t>First day of school closure in NUSD</a:t>
            </a:r>
            <a:endParaRPr sz="2400" dirty="0">
              <a:latin typeface="Arial" panose="020B0604020202020204" pitchFamily="34" charset="0"/>
              <a:cs typeface="Arial" panose="020B0604020202020204" pitchFamily="34" charset="0"/>
            </a:endParaRPr>
          </a:p>
          <a:p>
            <a:pPr marL="0" lvl="0" indent="0" algn="l" rtl="0">
              <a:lnSpc>
                <a:spcPct val="100000"/>
              </a:lnSpc>
              <a:spcBef>
                <a:spcPts val="1600"/>
              </a:spcBef>
              <a:spcAft>
                <a:spcPts val="0"/>
              </a:spcAft>
              <a:buNone/>
            </a:pPr>
            <a:r>
              <a:rPr lang="en" sz="2400" b="1" dirty="0">
                <a:latin typeface="Arial" panose="020B0604020202020204" pitchFamily="34" charset="0"/>
                <a:cs typeface="Arial" panose="020B0604020202020204" pitchFamily="34" charset="0"/>
              </a:rPr>
              <a:t>Week of March 16:</a:t>
            </a:r>
            <a:r>
              <a:rPr lang="en" sz="2400" dirty="0">
                <a:latin typeface="Arial" panose="020B0604020202020204" pitchFamily="34" charset="0"/>
                <a:cs typeface="Arial" panose="020B0604020202020204" pitchFamily="34" charset="0"/>
              </a:rPr>
              <a:t> Working with labor partners on 3 MOUs</a:t>
            </a:r>
            <a:endParaRPr sz="2400" dirty="0">
              <a:latin typeface="Arial" panose="020B0604020202020204" pitchFamily="34" charset="0"/>
              <a:cs typeface="Arial" panose="020B0604020202020204" pitchFamily="34" charset="0"/>
            </a:endParaRPr>
          </a:p>
          <a:p>
            <a:pPr marL="0" lvl="0" indent="0" algn="l" rtl="0">
              <a:lnSpc>
                <a:spcPct val="100000"/>
              </a:lnSpc>
              <a:spcBef>
                <a:spcPts val="1600"/>
              </a:spcBef>
              <a:spcAft>
                <a:spcPts val="0"/>
              </a:spcAft>
              <a:buNone/>
            </a:pPr>
            <a:r>
              <a:rPr lang="en" sz="2400" b="1" dirty="0">
                <a:latin typeface="Arial" panose="020B0604020202020204" pitchFamily="34" charset="0"/>
                <a:cs typeface="Arial" panose="020B0604020202020204" pitchFamily="34" charset="0"/>
              </a:rPr>
              <a:t>Week of March 23:</a:t>
            </a:r>
            <a:r>
              <a:rPr lang="en" sz="2400" dirty="0">
                <a:latin typeface="Arial" panose="020B0604020202020204" pitchFamily="34" charset="0"/>
                <a:cs typeface="Arial" panose="020B0604020202020204" pitchFamily="34" charset="0"/>
              </a:rPr>
              <a:t> teachers will plan and prepare lessons using existing instructional platforms suitable for Distance Learning. If a staff member struggles with remote Internet access, they will contact their Principal, and the District will endeavor to support them with temporary remote Internet access. (plus 4th MOU re: Special Education was signed)</a:t>
            </a:r>
            <a:endParaRPr sz="2400"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latin typeface="Arial" panose="020B0604020202020204" pitchFamily="34" charset="0"/>
              <a:cs typeface="Arial" panose="020B0604020202020204" pitchFamily="34" charset="0"/>
            </a:endParaRPr>
          </a:p>
        </p:txBody>
      </p:sp>
      <p:sp>
        <p:nvSpPr>
          <p:cNvPr id="7" name="Google Shape;133;p21">
            <a:extLst>
              <a:ext uri="{FF2B5EF4-FFF2-40B4-BE49-F238E27FC236}">
                <a16:creationId xmlns:a16="http://schemas.microsoft.com/office/drawing/2014/main" id="{4C0231AA-6D2C-40B9-A643-68728209A9DE}"/>
              </a:ext>
            </a:extLst>
          </p:cNvPr>
          <p:cNvSpPr txBox="1"/>
          <p:nvPr/>
        </p:nvSpPr>
        <p:spPr>
          <a:xfrm>
            <a:off x="195042" y="5311711"/>
            <a:ext cx="8888674" cy="5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i="1" dirty="0">
                <a:solidFill>
                  <a:schemeClr val="dk1"/>
                </a:solidFill>
                <a:latin typeface="Arial" panose="020B0604020202020204" pitchFamily="34" charset="0"/>
                <a:ea typeface="Open Sans"/>
                <a:cs typeface="Arial" panose="020B0604020202020204" pitchFamily="34" charset="0"/>
                <a:sym typeface="Open Sans"/>
              </a:rPr>
              <a:t>**In light of state testing being suspended this spring, and no end-of-year activities and trips, we believe that students will be engaged in instruction for roughly the equivalent number of days.</a:t>
            </a:r>
            <a:endParaRPr sz="2400" dirty="0">
              <a:latin typeface="Arial" panose="020B0604020202020204" pitchFamily="34" charset="0"/>
              <a:cs typeface="Arial" panose="020B0604020202020204" pitchFamily="34" charset="0"/>
            </a:endParaRPr>
          </a:p>
        </p:txBody>
      </p:sp>
      <p:sp>
        <p:nvSpPr>
          <p:cNvPr id="134" name="Google Shape;134;p2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sp>
        <p:nvSpPr>
          <p:cNvPr id="135" name="Google Shape;135;p21" descr="circle around slide number"/>
          <p:cNvSpPr/>
          <p:nvPr/>
        </p:nvSpPr>
        <p:spPr>
          <a:xfrm>
            <a:off x="836882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Straight Connector 2" descr="horizontal line">
            <a:extLst>
              <a:ext uri="{FF2B5EF4-FFF2-40B4-BE49-F238E27FC236}">
                <a16:creationId xmlns:a16="http://schemas.microsoft.com/office/drawing/2014/main" id="{8EC9D09C-CFFB-47F2-A101-B41A312AB3E9}"/>
              </a:ext>
            </a:extLst>
          </p:cNvPr>
          <p:cNvCxnSpPr/>
          <p:nvPr/>
        </p:nvCxnSpPr>
        <p:spPr>
          <a:xfrm>
            <a:off x="0" y="5311711"/>
            <a:ext cx="9144000"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2386228" y="274638"/>
            <a:ext cx="6757772"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Timeline for Distance Learning (2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ea typeface="Open Sans"/>
              <a:cs typeface="Arial" panose="020B0604020202020204" pitchFamily="34" charset="0"/>
              <a:sym typeface="Open Sans"/>
            </a:endParaRPr>
          </a:p>
        </p:txBody>
      </p:sp>
      <p:sp>
        <p:nvSpPr>
          <p:cNvPr id="132" name="Google Shape;132;p21"/>
          <p:cNvSpPr txBox="1">
            <a:spLocks noGrp="1"/>
          </p:cNvSpPr>
          <p:nvPr>
            <p:ph type="body" idx="1"/>
          </p:nvPr>
        </p:nvSpPr>
        <p:spPr>
          <a:xfrm>
            <a:off x="315575" y="1681950"/>
            <a:ext cx="8603400" cy="4804500"/>
          </a:xfrm>
          <a:prstGeom prst="rect">
            <a:avLst/>
          </a:prstGeom>
        </p:spPr>
        <p:txBody>
          <a:bodyPr spcFirstLastPara="1" wrap="square" lIns="91425" tIns="91425" rIns="91425" bIns="91425" anchor="t" anchorCtr="0">
            <a:noAutofit/>
          </a:bodyPr>
          <a:lstStyle/>
          <a:p>
            <a:pPr marL="0" lvl="0" indent="0" algn="l" rtl="0">
              <a:lnSpc>
                <a:spcPct val="100000"/>
              </a:lnSpc>
              <a:spcBef>
                <a:spcPts val="1600"/>
              </a:spcBef>
              <a:spcAft>
                <a:spcPts val="0"/>
              </a:spcAft>
              <a:buNone/>
            </a:pPr>
            <a:r>
              <a:rPr lang="en" sz="2400" b="1" dirty="0">
                <a:latin typeface="Arial" panose="020B0604020202020204" pitchFamily="34" charset="0"/>
                <a:cs typeface="Arial" panose="020B0604020202020204" pitchFamily="34" charset="0"/>
              </a:rPr>
              <a:t>Weeks of March 30 and April 6:</a:t>
            </a:r>
            <a:r>
              <a:rPr lang="en" sz="2400" dirty="0">
                <a:latin typeface="Arial" panose="020B0604020202020204" pitchFamily="34" charset="0"/>
                <a:cs typeface="Arial" panose="020B0604020202020204" pitchFamily="34" charset="0"/>
              </a:rPr>
              <a:t> teachers will begin to "pilot" lesson plans with students as families are provided orientation and necessary resources.</a:t>
            </a:r>
            <a:endParaRPr sz="2400" i="1" dirty="0">
              <a:latin typeface="Arial" panose="020B0604020202020204" pitchFamily="34" charset="0"/>
              <a:cs typeface="Arial" panose="020B0604020202020204" pitchFamily="34" charset="0"/>
            </a:endParaRPr>
          </a:p>
          <a:p>
            <a:pPr marL="0" lvl="0" indent="0" algn="l" rtl="0">
              <a:lnSpc>
                <a:spcPct val="100000"/>
              </a:lnSpc>
              <a:spcBef>
                <a:spcPts val="640"/>
              </a:spcBef>
              <a:spcAft>
                <a:spcPts val="0"/>
              </a:spcAft>
              <a:buNone/>
            </a:pPr>
            <a:r>
              <a:rPr lang="en" sz="2400" b="1" dirty="0">
                <a:latin typeface="Arial" panose="020B0604020202020204" pitchFamily="34" charset="0"/>
                <a:cs typeface="Arial" panose="020B0604020202020204" pitchFamily="34" charset="0"/>
              </a:rPr>
              <a:t>Week of April 13:</a:t>
            </a:r>
            <a:r>
              <a:rPr lang="en" sz="2400" dirty="0">
                <a:latin typeface="Arial" panose="020B0604020202020204" pitchFamily="34" charset="0"/>
                <a:cs typeface="Arial" panose="020B0604020202020204" pitchFamily="34" charset="0"/>
              </a:rPr>
              <a:t> the District will be on its regularly scheduled spring break and students will not be provided new instruction.</a:t>
            </a:r>
            <a:endParaRPr sz="2400" dirty="0">
              <a:latin typeface="Arial" panose="020B0604020202020204" pitchFamily="34" charset="0"/>
              <a:cs typeface="Arial" panose="020B0604020202020204" pitchFamily="34" charset="0"/>
            </a:endParaRPr>
          </a:p>
          <a:p>
            <a:pPr marL="0" lvl="0" indent="0" algn="l" rtl="0">
              <a:lnSpc>
                <a:spcPct val="100000"/>
              </a:lnSpc>
              <a:spcBef>
                <a:spcPts val="1600"/>
              </a:spcBef>
              <a:spcAft>
                <a:spcPts val="0"/>
              </a:spcAft>
              <a:buNone/>
            </a:pPr>
            <a:r>
              <a:rPr lang="en" sz="2400" b="1" dirty="0">
                <a:latin typeface="Arial" panose="020B0604020202020204" pitchFamily="34" charset="0"/>
                <a:cs typeface="Arial" panose="020B0604020202020204" pitchFamily="34" charset="0"/>
              </a:rPr>
              <a:t>Weeks of April 20 - May 21: </a:t>
            </a:r>
            <a:r>
              <a:rPr lang="en" sz="2400" dirty="0">
                <a:latin typeface="Arial" panose="020B0604020202020204" pitchFamily="34" charset="0"/>
                <a:cs typeface="Arial" panose="020B0604020202020204" pitchFamily="34" charset="0"/>
              </a:rPr>
              <a:t>Staff will provide instruction through Distance Learning.</a:t>
            </a:r>
            <a:endParaRPr sz="2400"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latin typeface="Arial" panose="020B0604020202020204" pitchFamily="34" charset="0"/>
              <a:cs typeface="Arial" panose="020B0604020202020204" pitchFamily="34" charset="0"/>
            </a:endParaRPr>
          </a:p>
        </p:txBody>
      </p:sp>
      <p:sp>
        <p:nvSpPr>
          <p:cNvPr id="133" name="Google Shape;133;p21"/>
          <p:cNvSpPr txBox="1"/>
          <p:nvPr/>
        </p:nvSpPr>
        <p:spPr>
          <a:xfrm>
            <a:off x="172938" y="5285790"/>
            <a:ext cx="8888674" cy="5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i="1" dirty="0">
                <a:solidFill>
                  <a:schemeClr val="dk1"/>
                </a:solidFill>
                <a:latin typeface="Arial" panose="020B0604020202020204" pitchFamily="34" charset="0"/>
                <a:ea typeface="Open Sans"/>
                <a:cs typeface="Arial" panose="020B0604020202020204" pitchFamily="34" charset="0"/>
                <a:sym typeface="Open Sans"/>
              </a:rPr>
              <a:t>**In light of state testing being suspended this spring, and no end-of-year activities and trips, we believe that students will be engaged in instruction for roughly the equivalent number of days.</a:t>
            </a:r>
            <a:endParaRPr sz="24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BAED35C2-40E1-49DE-B0CE-51A044426817}"/>
              </a:ext>
              <a:ext uri="{C183D7F6-B498-43B3-948B-1728B52AA6E4}">
                <adec:decorative xmlns:adec="http://schemas.microsoft.com/office/drawing/2017/decorative" val="1"/>
              </a:ext>
            </a:extLst>
          </p:cNvPr>
          <p:cNvCxnSpPr/>
          <p:nvPr/>
        </p:nvCxnSpPr>
        <p:spPr>
          <a:xfrm>
            <a:off x="0" y="5311711"/>
            <a:ext cx="9144000" cy="0"/>
          </a:xfrm>
          <a:prstGeom prst="line">
            <a:avLst/>
          </a:prstGeom>
        </p:spPr>
        <p:style>
          <a:lnRef idx="1">
            <a:schemeClr val="dk1"/>
          </a:lnRef>
          <a:fillRef idx="0">
            <a:schemeClr val="dk1"/>
          </a:fillRef>
          <a:effectRef idx="0">
            <a:schemeClr val="dk1"/>
          </a:effectRef>
          <a:fontRef idx="minor">
            <a:schemeClr val="tx1"/>
          </a:fontRef>
        </p:style>
      </p:cxnSp>
      <p:sp>
        <p:nvSpPr>
          <p:cNvPr id="135" name="Google Shape;135;p21">
            <a:extLst>
              <a:ext uri="{C183D7F6-B498-43B3-948B-1728B52AA6E4}">
                <adec:decorative xmlns:adec="http://schemas.microsoft.com/office/drawing/2017/decorative" val="1"/>
              </a:ext>
            </a:extLst>
          </p:cNvPr>
          <p:cNvSpPr/>
          <p:nvPr/>
        </p:nvSpPr>
        <p:spPr>
          <a:xfrm>
            <a:off x="836882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Tree>
    <p:extLst>
      <p:ext uri="{BB962C8B-B14F-4D97-AF65-F5344CB8AC3E}">
        <p14:creationId xmlns:p14="http://schemas.microsoft.com/office/powerpoint/2010/main" val="3146870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3873E7-57DB-4F6E-88FB-619401F551A2}"/>
              </a:ext>
            </a:extLst>
          </p:cNvPr>
          <p:cNvSpPr>
            <a:spLocks noGrp="1"/>
          </p:cNvSpPr>
          <p:nvPr>
            <p:ph type="ctrTitle"/>
          </p:nvPr>
        </p:nvSpPr>
        <p:spPr>
          <a:xfrm>
            <a:off x="315317" y="4774485"/>
            <a:ext cx="8520600" cy="1435246"/>
          </a:xfrm>
        </p:spPr>
        <p:txBody>
          <a:bodyPr/>
          <a:lstStyle/>
          <a:p>
            <a:pPr lvl="0">
              <a:spcBef>
                <a:spcPts val="720"/>
              </a:spcBef>
              <a:spcAft>
                <a:spcPts val="1600"/>
              </a:spcAft>
            </a:pPr>
            <a:r>
              <a:rPr lang="en-US" sz="4000" dirty="0">
                <a:latin typeface="Arial" panose="020B0604020202020204" pitchFamily="34" charset="0"/>
                <a:cs typeface="Arial" panose="020B0604020202020204" pitchFamily="34" charset="0"/>
              </a:rPr>
              <a:t>Communication with Our Community</a:t>
            </a:r>
          </a:p>
        </p:txBody>
      </p:sp>
      <p:pic>
        <p:nvPicPr>
          <p:cNvPr id="4" name="Picture 3">
            <a:extLst>
              <a:ext uri="{FF2B5EF4-FFF2-40B4-BE49-F238E27FC236}">
                <a16:creationId xmlns:a16="http://schemas.microsoft.com/office/drawing/2014/main" id="{FA58549D-FEEC-46E0-A782-E6044F528F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13467"/>
            <a:ext cx="9144000" cy="4826537"/>
          </a:xfrm>
          <a:prstGeom prst="rect">
            <a:avLst/>
          </a:prstGeom>
        </p:spPr>
      </p:pic>
    </p:spTree>
    <p:extLst>
      <p:ext uri="{BB962C8B-B14F-4D97-AF65-F5344CB8AC3E}">
        <p14:creationId xmlns:p14="http://schemas.microsoft.com/office/powerpoint/2010/main" val="130900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Communication with Our Community (1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cs typeface="Arial" panose="020B0604020202020204" pitchFamily="34" charset="0"/>
            </a:endParaRPr>
          </a:p>
        </p:txBody>
      </p:sp>
      <p:sp>
        <p:nvSpPr>
          <p:cNvPr id="149" name="Google Shape;149;p23"/>
          <p:cNvSpPr txBox="1">
            <a:spLocks noGrp="1"/>
          </p:cNvSpPr>
          <p:nvPr>
            <p:ph type="body" idx="1"/>
          </p:nvPr>
        </p:nvSpPr>
        <p:spPr>
          <a:xfrm>
            <a:off x="222500" y="1681950"/>
            <a:ext cx="8598600" cy="49743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dirty="0">
                <a:latin typeface="Arial" panose="020B0604020202020204" pitchFamily="34" charset="0"/>
                <a:cs typeface="Arial" panose="020B0604020202020204" pitchFamily="34" charset="0"/>
              </a:rPr>
              <a:t>Our community has been by our side on this journey, day to day. Our goal has been to focus on:</a:t>
            </a:r>
            <a:endParaRPr sz="2400" dirty="0">
              <a:latin typeface="Arial" panose="020B0604020202020204" pitchFamily="34" charset="0"/>
              <a:cs typeface="Arial" panose="020B0604020202020204" pitchFamily="34" charset="0"/>
            </a:endParaRPr>
          </a:p>
          <a:p>
            <a:pPr marL="457200" lvl="0" indent="-368300" algn="l" rtl="0">
              <a:spcBef>
                <a:spcPts val="1600"/>
              </a:spcBef>
              <a:spcAft>
                <a:spcPts val="0"/>
              </a:spcAft>
              <a:buSzPts val="2200"/>
              <a:buChar char="•"/>
            </a:pPr>
            <a:r>
              <a:rPr lang="en" sz="2400" dirty="0">
                <a:latin typeface="Arial" panose="020B0604020202020204" pitchFamily="34" charset="0"/>
                <a:cs typeface="Arial" panose="020B0604020202020204" pitchFamily="34" charset="0"/>
              </a:rPr>
              <a:t>Providing </a:t>
            </a:r>
            <a:r>
              <a:rPr lang="en" sz="2400" b="1" dirty="0">
                <a:latin typeface="Arial" panose="020B0604020202020204" pitchFamily="34" charset="0"/>
                <a:cs typeface="Arial" panose="020B0604020202020204" pitchFamily="34" charset="0"/>
              </a:rPr>
              <a:t>routine</a:t>
            </a:r>
            <a:r>
              <a:rPr lang="en" sz="2400" dirty="0">
                <a:latin typeface="Arial" panose="020B0604020202020204" pitchFamily="34" charset="0"/>
                <a:cs typeface="Arial" panose="020B0604020202020204" pitchFamily="34" charset="0"/>
              </a:rPr>
              <a:t> communications</a:t>
            </a:r>
            <a:endParaRPr sz="2400" dirty="0">
              <a:latin typeface="Arial" panose="020B0604020202020204" pitchFamily="34" charset="0"/>
              <a:cs typeface="Arial" panose="020B0604020202020204" pitchFamily="34" charset="0"/>
            </a:endParaRPr>
          </a:p>
          <a:p>
            <a:pPr marL="457200" lvl="0" indent="-355600" algn="l" rtl="0">
              <a:spcBef>
                <a:spcPts val="0"/>
              </a:spcBef>
              <a:spcAft>
                <a:spcPts val="0"/>
              </a:spcAft>
              <a:buSzPts val="2000"/>
              <a:buChar char="•"/>
            </a:pPr>
            <a:r>
              <a:rPr lang="en" sz="2400" dirty="0">
                <a:latin typeface="Arial" panose="020B0604020202020204" pitchFamily="34" charset="0"/>
                <a:cs typeface="Arial" panose="020B0604020202020204" pitchFamily="34" charset="0"/>
              </a:rPr>
              <a:t>Working with our </a:t>
            </a:r>
            <a:r>
              <a:rPr lang="en" sz="2400" b="1" dirty="0">
                <a:latin typeface="Arial" panose="020B0604020202020204" pitchFamily="34" charset="0"/>
                <a:cs typeface="Arial" panose="020B0604020202020204" pitchFamily="34" charset="0"/>
              </a:rPr>
              <a:t>labor partners</a:t>
            </a:r>
            <a:r>
              <a:rPr lang="en" sz="2400" dirty="0">
                <a:latin typeface="Arial" panose="020B0604020202020204" pitchFamily="34" charset="0"/>
                <a:cs typeface="Arial" panose="020B0604020202020204" pitchFamily="34" charset="0"/>
              </a:rPr>
              <a:t> along the way</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dirty="0">
                <a:latin typeface="Arial" panose="020B0604020202020204" pitchFamily="34" charset="0"/>
                <a:cs typeface="Arial" panose="020B0604020202020204" pitchFamily="34" charset="0"/>
              </a:rPr>
              <a:t>Recognizing the importance of </a:t>
            </a:r>
            <a:r>
              <a:rPr lang="en" sz="2400" b="1" dirty="0">
                <a:latin typeface="Arial" panose="020B0604020202020204" pitchFamily="34" charset="0"/>
                <a:cs typeface="Arial" panose="020B0604020202020204" pitchFamily="34" charset="0"/>
              </a:rPr>
              <a:t>timeliness</a:t>
            </a:r>
            <a:endParaRPr sz="2400" b="1" dirty="0">
              <a:solidFill>
                <a:srgbClr val="000000"/>
              </a:solidFill>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dirty="0">
                <a:latin typeface="Arial" panose="020B0604020202020204" pitchFamily="34" charset="0"/>
                <a:cs typeface="Arial" panose="020B0604020202020204" pitchFamily="34" charset="0"/>
              </a:rPr>
              <a:t>Being forthright about the </a:t>
            </a:r>
            <a:r>
              <a:rPr lang="en" sz="2400" b="1" dirty="0">
                <a:latin typeface="Arial" panose="020B0604020202020204" pitchFamily="34" charset="0"/>
                <a:cs typeface="Arial" panose="020B0604020202020204" pitchFamily="34" charset="0"/>
              </a:rPr>
              <a:t>gaps</a:t>
            </a:r>
            <a:r>
              <a:rPr lang="en" sz="2400" dirty="0">
                <a:latin typeface="Arial" panose="020B0604020202020204" pitchFamily="34" charset="0"/>
                <a:cs typeface="Arial" panose="020B0604020202020204" pitchFamily="34" charset="0"/>
              </a:rPr>
              <a:t> and </a:t>
            </a:r>
            <a:r>
              <a:rPr lang="en" sz="2400" b="1" dirty="0">
                <a:latin typeface="Arial" panose="020B0604020202020204" pitchFamily="34" charset="0"/>
                <a:cs typeface="Arial" panose="020B0604020202020204" pitchFamily="34" charset="0"/>
              </a:rPr>
              <a:t>bumps</a:t>
            </a:r>
            <a:r>
              <a:rPr lang="en" sz="2400" dirty="0">
                <a:latin typeface="Arial" panose="020B0604020202020204" pitchFamily="34" charset="0"/>
                <a:cs typeface="Arial" panose="020B0604020202020204" pitchFamily="34" charset="0"/>
              </a:rPr>
              <a:t> in the road and not making promises we may not be able to keep</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b="1" dirty="0">
                <a:latin typeface="Arial" panose="020B0604020202020204" pitchFamily="34" charset="0"/>
                <a:cs typeface="Arial" panose="020B0604020202020204" pitchFamily="34" charset="0"/>
              </a:rPr>
              <a:t>Sharing</a:t>
            </a:r>
            <a:r>
              <a:rPr lang="en" sz="2400" dirty="0">
                <a:latin typeface="Arial" panose="020B0604020202020204" pitchFamily="34" charset="0"/>
                <a:cs typeface="Arial" panose="020B0604020202020204" pitchFamily="34" charset="0"/>
              </a:rPr>
              <a:t> resources and supports to families</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dirty="0">
                <a:latin typeface="Arial" panose="020B0604020202020204" pitchFamily="34" charset="0"/>
                <a:cs typeface="Arial" panose="020B0604020202020204" pitchFamily="34" charset="0"/>
              </a:rPr>
              <a:t>Providing a </a:t>
            </a:r>
            <a:r>
              <a:rPr lang="en" sz="2400" b="1" dirty="0">
                <a:latin typeface="Arial" panose="020B0604020202020204" pitchFamily="34" charset="0"/>
                <a:cs typeface="Arial" panose="020B0604020202020204" pitchFamily="34" charset="0"/>
              </a:rPr>
              <a:t>central</a:t>
            </a:r>
            <a:r>
              <a:rPr lang="en" sz="2400" dirty="0">
                <a:latin typeface="Arial" panose="020B0604020202020204" pitchFamily="34" charset="0"/>
                <a:cs typeface="Arial" panose="020B0604020202020204" pitchFamily="34" charset="0"/>
              </a:rPr>
              <a:t> </a:t>
            </a:r>
            <a:r>
              <a:rPr lang="en" sz="2400" b="1" dirty="0">
                <a:latin typeface="Arial" panose="020B0604020202020204" pitchFamily="34" charset="0"/>
                <a:cs typeface="Arial" panose="020B0604020202020204" pitchFamily="34" charset="0"/>
              </a:rPr>
              <a:t>source</a:t>
            </a:r>
            <a:r>
              <a:rPr lang="en" sz="2400" dirty="0">
                <a:latin typeface="Arial" panose="020B0604020202020204" pitchFamily="34" charset="0"/>
                <a:cs typeface="Arial" panose="020B0604020202020204" pitchFamily="34" charset="0"/>
              </a:rPr>
              <a:t> for staff and families to ask questions and provide feedback as the plan unfolds </a:t>
            </a:r>
            <a:br>
              <a:rPr lang="en" sz="2400" dirty="0">
                <a:latin typeface="Arial" panose="020B0604020202020204" pitchFamily="34" charset="0"/>
                <a:cs typeface="Arial" panose="020B0604020202020204" pitchFamily="34" charset="0"/>
              </a:rPr>
            </a:br>
            <a:endParaRPr sz="2400" dirty="0">
              <a:latin typeface="Arial" panose="020B0604020202020204" pitchFamily="34" charset="0"/>
              <a:cs typeface="Arial" panose="020B0604020202020204" pitchFamily="34" charset="0"/>
            </a:endParaRPr>
          </a:p>
        </p:txBody>
      </p:sp>
      <p:sp>
        <p:nvSpPr>
          <p:cNvPr id="150" name="Google Shape;150;p2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sp>
        <p:nvSpPr>
          <p:cNvPr id="151" name="Google Shape;151;p23" descr="circle around slide number"/>
          <p:cNvSpPr/>
          <p:nvPr/>
        </p:nvSpPr>
        <p:spPr>
          <a:xfrm>
            <a:off x="8427900" y="6386800"/>
            <a:ext cx="2355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Communication with Our Community (2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cs typeface="Arial" panose="020B0604020202020204" pitchFamily="34" charset="0"/>
            </a:endParaRPr>
          </a:p>
        </p:txBody>
      </p:sp>
      <p:sp>
        <p:nvSpPr>
          <p:cNvPr id="157" name="Google Shape;157;p24"/>
          <p:cNvSpPr txBox="1">
            <a:spLocks noGrp="1"/>
          </p:cNvSpPr>
          <p:nvPr>
            <p:ph type="body" idx="1"/>
          </p:nvPr>
        </p:nvSpPr>
        <p:spPr>
          <a:xfrm>
            <a:off x="222500" y="1681950"/>
            <a:ext cx="8598600" cy="4734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800" dirty="0">
                <a:latin typeface="Arial" panose="020B0604020202020204" pitchFamily="34" charset="0"/>
                <a:cs typeface="Arial" panose="020B0604020202020204" pitchFamily="34" charset="0"/>
              </a:rPr>
              <a:t>Early work with our labor partners</a:t>
            </a:r>
            <a:endParaRPr sz="2800" dirty="0">
              <a:latin typeface="Arial" panose="020B0604020202020204" pitchFamily="34" charset="0"/>
              <a:cs typeface="Arial" panose="020B0604020202020204" pitchFamily="34" charset="0"/>
            </a:endParaRPr>
          </a:p>
          <a:p>
            <a:pPr marL="457200" lvl="0" indent="-381000" algn="l" rtl="0">
              <a:spcBef>
                <a:spcPts val="1600"/>
              </a:spcBef>
              <a:spcAft>
                <a:spcPts val="0"/>
              </a:spcAft>
              <a:buSzPts val="2400"/>
              <a:buChar char="●"/>
            </a:pPr>
            <a:r>
              <a:rPr lang="en" sz="2400" dirty="0">
                <a:latin typeface="Arial" panose="020B0604020202020204" pitchFamily="34" charset="0"/>
                <a:cs typeface="Arial" panose="020B0604020202020204" pitchFamily="34" charset="0"/>
              </a:rPr>
              <a:t>MOU process: both parties brought interests to the table, focusing on the big picture</a:t>
            </a:r>
            <a:endParaRPr sz="2400" dirty="0">
              <a:latin typeface="Arial" panose="020B0604020202020204" pitchFamily="34" charset="0"/>
              <a:cs typeface="Arial" panose="020B0604020202020204" pitchFamily="34" charset="0"/>
            </a:endParaRPr>
          </a:p>
          <a:p>
            <a:pPr marL="457200" lvl="0" indent="-381000" algn="l" rtl="0">
              <a:spcBef>
                <a:spcPts val="1000"/>
              </a:spcBef>
              <a:spcAft>
                <a:spcPts val="0"/>
              </a:spcAft>
              <a:buSzPts val="2400"/>
              <a:buChar char="●"/>
            </a:pPr>
            <a:r>
              <a:rPr lang="en" sz="2400" dirty="0">
                <a:latin typeface="Arial" panose="020B0604020202020204" pitchFamily="34" charset="0"/>
                <a:cs typeface="Arial" panose="020B0604020202020204" pitchFamily="34" charset="0"/>
              </a:rPr>
              <a:t>Challenges: understanding that not every issue can be addressed in a single MOU, so making a note of what needs to be revisited (i.e. supporting students with IEPs)</a:t>
            </a:r>
            <a:endParaRPr sz="2400" dirty="0">
              <a:latin typeface="Arial" panose="020B0604020202020204" pitchFamily="34" charset="0"/>
              <a:cs typeface="Arial" panose="020B0604020202020204" pitchFamily="34" charset="0"/>
            </a:endParaRPr>
          </a:p>
          <a:p>
            <a:pPr marL="457200" lvl="0" indent="-381000" algn="l" rtl="0">
              <a:spcBef>
                <a:spcPts val="1000"/>
              </a:spcBef>
              <a:spcAft>
                <a:spcPts val="0"/>
              </a:spcAft>
              <a:buSzPts val="2400"/>
              <a:buChar char="●"/>
            </a:pPr>
            <a:r>
              <a:rPr lang="en" sz="2400" dirty="0">
                <a:latin typeface="Arial" panose="020B0604020202020204" pitchFamily="34" charset="0"/>
                <a:cs typeface="Arial" panose="020B0604020202020204" pitchFamily="34" charset="0"/>
              </a:rPr>
              <a:t>Timely and frequent communication and check-ins</a:t>
            </a:r>
            <a:endParaRPr sz="2400" dirty="0">
              <a:latin typeface="Arial" panose="020B0604020202020204" pitchFamily="34" charset="0"/>
              <a:cs typeface="Arial" panose="020B0604020202020204" pitchFamily="34" charset="0"/>
            </a:endParaRPr>
          </a:p>
        </p:txBody>
      </p:sp>
      <p:sp>
        <p:nvSpPr>
          <p:cNvPr id="158" name="Google Shape;158;p2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sp>
        <p:nvSpPr>
          <p:cNvPr id="159" name="Google Shape;159;p24"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1258972" y="301063"/>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Communication with Our Community - </a:t>
            </a:r>
            <a:r>
              <a:rPr lang="en-US" sz="3000" dirty="0">
                <a:latin typeface="Arial" panose="020B0604020202020204" pitchFamily="34" charset="0"/>
                <a:ea typeface="Open Sans"/>
                <a:cs typeface="Arial" panose="020B0604020202020204" pitchFamily="34" charset="0"/>
                <a:sym typeface="Open Sans"/>
              </a:rPr>
              <a:t>Samples</a:t>
            </a:r>
            <a:endParaRPr sz="3000" dirty="0">
              <a:latin typeface="Arial" panose="020B0604020202020204" pitchFamily="34" charset="0"/>
              <a:cs typeface="Arial" panose="020B0604020202020204" pitchFamily="34" charset="0"/>
            </a:endParaRPr>
          </a:p>
        </p:txBody>
      </p:sp>
      <p:sp>
        <p:nvSpPr>
          <p:cNvPr id="165" name="Google Shape;165;p25"/>
          <p:cNvSpPr txBox="1"/>
          <p:nvPr/>
        </p:nvSpPr>
        <p:spPr>
          <a:xfrm>
            <a:off x="1449263" y="1774502"/>
            <a:ext cx="7660756" cy="963323"/>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666666"/>
                </a:solidFill>
                <a:latin typeface="Arial" panose="020B0604020202020204" pitchFamily="34" charset="0"/>
                <a:ea typeface="Open Sans"/>
                <a:cs typeface="Arial" panose="020B0604020202020204" pitchFamily="34" charset="0"/>
                <a:sym typeface="Open Sans"/>
              </a:rPr>
              <a:t>NUSD Headlines:</a:t>
            </a:r>
            <a:r>
              <a:rPr lang="en" sz="2400" dirty="0">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2400" b="1" u="sng" dirty="0">
                <a:solidFill>
                  <a:schemeClr val="hlink"/>
                </a:solidFill>
                <a:latin typeface="Arial" panose="020B0604020202020204" pitchFamily="34" charset="0"/>
                <a:ea typeface="Open Sans"/>
                <a:cs typeface="Arial" panose="020B0604020202020204" pitchFamily="34" charset="0"/>
                <a:sym typeface="Open Sans"/>
                <a:hlinkClick r:id="rId3" tooltip="NUSD Headlines"/>
              </a:rPr>
              <a:t>https://natomasunified.org/category/news-alerts/</a:t>
            </a:r>
            <a:endParaRPr sz="2400" b="1" dirty="0">
              <a:latin typeface="Arial" panose="020B0604020202020204" pitchFamily="34" charset="0"/>
              <a:ea typeface="Open Sans"/>
              <a:cs typeface="Arial" panose="020B0604020202020204" pitchFamily="34" charset="0"/>
              <a:sym typeface="Open Sans"/>
            </a:endParaRPr>
          </a:p>
        </p:txBody>
      </p:sp>
      <p:sp>
        <p:nvSpPr>
          <p:cNvPr id="166" name="Google Shape;166;p25"/>
          <p:cNvSpPr txBox="1"/>
          <p:nvPr/>
        </p:nvSpPr>
        <p:spPr>
          <a:xfrm>
            <a:off x="2517485" y="2763914"/>
            <a:ext cx="6625446" cy="963323"/>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666666"/>
                </a:solidFill>
                <a:latin typeface="Arial" panose="020B0604020202020204" pitchFamily="34" charset="0"/>
                <a:ea typeface="Open Sans"/>
                <a:cs typeface="Arial" panose="020B0604020202020204" pitchFamily="34" charset="0"/>
                <a:sym typeface="Open Sans"/>
              </a:rPr>
              <a:t>Constituent &amp; Customer Service:</a:t>
            </a:r>
            <a:r>
              <a:rPr lang="en" sz="2400" dirty="0">
                <a:solidFill>
                  <a:srgbClr val="666666"/>
                </a:solidFill>
                <a:latin typeface="Arial" panose="020B0604020202020204" pitchFamily="34" charset="0"/>
                <a:cs typeface="Arial" panose="020B0604020202020204" pitchFamily="34" charset="0"/>
              </a:rPr>
              <a:t> </a:t>
            </a:r>
            <a:r>
              <a:rPr lang="en" sz="2400" b="1" u="sng" dirty="0">
                <a:solidFill>
                  <a:schemeClr val="hlink"/>
                </a:solidFill>
                <a:latin typeface="Arial" panose="020B0604020202020204" pitchFamily="34" charset="0"/>
                <a:ea typeface="Open Sans"/>
                <a:cs typeface="Arial" panose="020B0604020202020204" pitchFamily="34" charset="0"/>
                <a:sym typeface="Open Sans"/>
                <a:hlinkClick r:id="rId4" tooltip="Constituent &amp; Customer Service"/>
              </a:rPr>
              <a:t>https://natomasunified.org/departments/ccs</a:t>
            </a:r>
            <a:endParaRPr sz="2400" b="1" dirty="0">
              <a:latin typeface="Arial" panose="020B0604020202020204" pitchFamily="34" charset="0"/>
              <a:ea typeface="Open Sans"/>
              <a:cs typeface="Arial" panose="020B0604020202020204" pitchFamily="34" charset="0"/>
              <a:sym typeface="Open Sans"/>
            </a:endParaRPr>
          </a:p>
        </p:txBody>
      </p:sp>
      <p:pic>
        <p:nvPicPr>
          <p:cNvPr id="167" name="Google Shape;167;p25" descr="Quick Links to District News"/>
          <p:cNvPicPr preferRelativeResize="0"/>
          <p:nvPr/>
        </p:nvPicPr>
        <p:blipFill rotWithShape="1">
          <a:blip r:embed="rId5">
            <a:alphaModFix/>
          </a:blip>
          <a:srcRect b="11684"/>
          <a:stretch/>
        </p:blipFill>
        <p:spPr>
          <a:xfrm>
            <a:off x="2619455" y="4653731"/>
            <a:ext cx="2798685" cy="1259931"/>
          </a:xfrm>
          <a:prstGeom prst="rect">
            <a:avLst/>
          </a:prstGeom>
          <a:noFill/>
          <a:ln w="19050" cap="flat" cmpd="sng">
            <a:solidFill>
              <a:schemeClr val="dk2"/>
            </a:solidFill>
            <a:prstDash val="solid"/>
            <a:round/>
            <a:headEnd type="none" w="sm" len="sm"/>
            <a:tailEnd type="none" w="sm" len="sm"/>
          </a:ln>
        </p:spPr>
      </p:pic>
      <p:sp>
        <p:nvSpPr>
          <p:cNvPr id="172" name="Google Shape;172;p25"/>
          <p:cNvSpPr txBox="1"/>
          <p:nvPr/>
        </p:nvSpPr>
        <p:spPr>
          <a:xfrm>
            <a:off x="144613" y="2643046"/>
            <a:ext cx="2713800" cy="18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How we have communicated:</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Website</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Facebook</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Twitter</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YouTube</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Infinite Campus</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Site/Teacher tools</a:t>
            </a:r>
            <a:endParaRPr sz="2400" dirty="0">
              <a:latin typeface="Arial" panose="020B0604020202020204" pitchFamily="34" charset="0"/>
              <a:ea typeface="Open Sans"/>
              <a:cs typeface="Arial" panose="020B0604020202020204" pitchFamily="34" charset="0"/>
              <a:sym typeface="Open Sans"/>
            </a:endParaRPr>
          </a:p>
          <a:p>
            <a:pPr marL="457200" lvl="0" indent="-317500" algn="l" rtl="0">
              <a:spcBef>
                <a:spcPts val="0"/>
              </a:spcBef>
              <a:spcAft>
                <a:spcPts val="0"/>
              </a:spcAft>
              <a:buSzPts val="1400"/>
              <a:buFont typeface="Open Sans"/>
              <a:buChar char="●"/>
            </a:pPr>
            <a:r>
              <a:rPr lang="en" sz="2400" dirty="0">
                <a:latin typeface="Arial" panose="020B0604020202020204" pitchFamily="34" charset="0"/>
                <a:ea typeface="Open Sans"/>
                <a:cs typeface="Arial" panose="020B0604020202020204" pitchFamily="34" charset="0"/>
                <a:sym typeface="Open Sans"/>
              </a:rPr>
              <a:t>Emails to staff</a:t>
            </a:r>
            <a:endParaRPr sz="2400" dirty="0">
              <a:latin typeface="Arial" panose="020B0604020202020204" pitchFamily="34" charset="0"/>
              <a:ea typeface="Open Sans"/>
              <a:cs typeface="Arial" panose="020B0604020202020204" pitchFamily="34" charset="0"/>
              <a:sym typeface="Open Sans"/>
            </a:endParaRPr>
          </a:p>
        </p:txBody>
      </p:sp>
      <p:pic>
        <p:nvPicPr>
          <p:cNvPr id="168" name="Google Shape;168;p25" descr="header of Natomas Unified School District web page"/>
          <p:cNvPicPr preferRelativeResize="0"/>
          <p:nvPr/>
        </p:nvPicPr>
        <p:blipFill>
          <a:blip r:embed="rId6">
            <a:alphaModFix/>
          </a:blip>
          <a:stretch>
            <a:fillRect/>
          </a:stretch>
        </p:blipFill>
        <p:spPr>
          <a:xfrm>
            <a:off x="2619455" y="3813993"/>
            <a:ext cx="2899144" cy="774884"/>
          </a:xfrm>
          <a:prstGeom prst="rect">
            <a:avLst/>
          </a:prstGeom>
          <a:noFill/>
          <a:ln w="19050" cap="flat" cmpd="sng">
            <a:solidFill>
              <a:schemeClr val="dk2"/>
            </a:solidFill>
            <a:prstDash val="solid"/>
            <a:round/>
            <a:headEnd type="none" w="sm" len="sm"/>
            <a:tailEnd type="none" w="sm" len="sm"/>
          </a:ln>
        </p:spPr>
      </p:pic>
      <p:pic>
        <p:nvPicPr>
          <p:cNvPr id="169" name="Google Shape;169;p25" descr="Twitter account for Natomas Unified"/>
          <p:cNvPicPr preferRelativeResize="0"/>
          <p:nvPr/>
        </p:nvPicPr>
        <p:blipFill>
          <a:blip r:embed="rId7">
            <a:alphaModFix/>
          </a:blip>
          <a:stretch>
            <a:fillRect/>
          </a:stretch>
        </p:blipFill>
        <p:spPr>
          <a:xfrm>
            <a:off x="3356433" y="4603657"/>
            <a:ext cx="2357674" cy="2198494"/>
          </a:xfrm>
          <a:prstGeom prst="rect">
            <a:avLst/>
          </a:prstGeom>
          <a:noFill/>
          <a:ln w="19050" cap="flat" cmpd="sng">
            <a:solidFill>
              <a:srgbClr val="666666"/>
            </a:solidFill>
            <a:prstDash val="solid"/>
            <a:round/>
            <a:headEnd type="none" w="sm" len="sm"/>
            <a:tailEnd type="none" w="sm" len="sm"/>
          </a:ln>
        </p:spPr>
      </p:pic>
      <p:sp>
        <p:nvSpPr>
          <p:cNvPr id="170" name="Google Shape;170;p25" descr="Box indicating slide is &quot;Sample Content&quot;"/>
          <p:cNvSpPr txBox="1"/>
          <p:nvPr/>
        </p:nvSpPr>
        <p:spPr>
          <a:xfrm rot="760292">
            <a:off x="6150509" y="420440"/>
            <a:ext cx="2938983"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FF"/>
                </a:solidFill>
                <a:latin typeface="Architects Daughter"/>
                <a:ea typeface="Architects Daughter"/>
                <a:cs typeface="Architects Daughter"/>
                <a:sym typeface="Architects Daughter"/>
              </a:rPr>
              <a:t>SAMPLE CONTENT</a:t>
            </a:r>
            <a:endParaRPr sz="2400" b="1">
              <a:solidFill>
                <a:srgbClr val="0000FF"/>
              </a:solidFill>
              <a:latin typeface="Architects Daughter"/>
              <a:ea typeface="Architects Daughter"/>
              <a:cs typeface="Architects Daughter"/>
              <a:sym typeface="Architects Daughter"/>
            </a:endParaRPr>
          </a:p>
        </p:txBody>
      </p:sp>
      <p:pic>
        <p:nvPicPr>
          <p:cNvPr id="171" name="Google Shape;171;p25" descr="Facebook post from Natomas Unified"/>
          <p:cNvPicPr preferRelativeResize="0"/>
          <p:nvPr/>
        </p:nvPicPr>
        <p:blipFill rotWithShape="1">
          <a:blip r:embed="rId8">
            <a:alphaModFix/>
          </a:blip>
          <a:srcRect l="27087"/>
          <a:stretch/>
        </p:blipFill>
        <p:spPr>
          <a:xfrm>
            <a:off x="4409272" y="4784388"/>
            <a:ext cx="2466837" cy="2017763"/>
          </a:xfrm>
          <a:prstGeom prst="rect">
            <a:avLst/>
          </a:prstGeom>
          <a:noFill/>
          <a:ln w="19050" cap="flat" cmpd="sng">
            <a:solidFill>
              <a:srgbClr val="666666"/>
            </a:solidFill>
            <a:prstDash val="solid"/>
            <a:round/>
            <a:headEnd type="none" w="sm" len="sm"/>
            <a:tailEnd type="none" w="sm" len="sm"/>
          </a:ln>
        </p:spPr>
      </p:pic>
      <p:pic>
        <p:nvPicPr>
          <p:cNvPr id="173" name="Google Shape;173;p25" descr="YouTube Natomas Unified"/>
          <p:cNvPicPr preferRelativeResize="0"/>
          <p:nvPr/>
        </p:nvPicPr>
        <p:blipFill rotWithShape="1">
          <a:blip r:embed="rId9">
            <a:alphaModFix/>
          </a:blip>
          <a:srcRect b="19799"/>
          <a:stretch/>
        </p:blipFill>
        <p:spPr>
          <a:xfrm>
            <a:off x="5279641" y="3792804"/>
            <a:ext cx="3766998" cy="2379381"/>
          </a:xfrm>
          <a:prstGeom prst="rect">
            <a:avLst/>
          </a:prstGeom>
          <a:noFill/>
          <a:ln w="19050" cap="flat" cmpd="sng">
            <a:solidFill>
              <a:schemeClr val="dk2"/>
            </a:solidFill>
            <a:prstDash val="solid"/>
            <a:round/>
            <a:headEnd type="none" w="sm" len="sm"/>
            <a:tailEnd type="none" w="sm" len="sm"/>
          </a:ln>
        </p:spPr>
      </p:pic>
      <p:sp>
        <p:nvSpPr>
          <p:cNvPr id="174" name="Google Shape;174;p25" descr="blue circle highlighting page number"/>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
        <p:nvSpPr>
          <p:cNvPr id="175" name="Google Shape;175;p25" descr="circle around slide number"/>
          <p:cNvSpPr/>
          <p:nvPr/>
        </p:nvSpPr>
        <p:spPr>
          <a:xfrm>
            <a:off x="8335131"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7026D-C014-4629-BBEE-48975D041754}"/>
              </a:ext>
            </a:extLst>
          </p:cNvPr>
          <p:cNvSpPr>
            <a:spLocks noGrp="1"/>
          </p:cNvSpPr>
          <p:nvPr>
            <p:ph idx="1"/>
          </p:nvPr>
        </p:nvSpPr>
        <p:spPr>
          <a:xfrm>
            <a:off x="208351" y="1818353"/>
            <a:ext cx="8876872" cy="3436335"/>
          </a:xfrm>
        </p:spPr>
        <p:txBody>
          <a:bodyPr/>
          <a:lstStyle/>
          <a:p>
            <a:r>
              <a:rPr lang="en-US" dirty="0">
                <a:latin typeface="Arial" panose="020B0604020202020204" pitchFamily="34" charset="0"/>
                <a:cs typeface="Arial" panose="020B0604020202020204" pitchFamily="34" charset="0"/>
              </a:rPr>
              <a:t>English learners must continue to receive designated and integrated English Language Development (ELD) as part of their educational curriculum. </a:t>
            </a:r>
          </a:p>
          <a:p>
            <a:r>
              <a:rPr lang="en-US" dirty="0">
                <a:latin typeface="Arial" panose="020B0604020202020204" pitchFamily="34" charset="0"/>
                <a:cs typeface="Arial" panose="020B0604020202020204" pitchFamily="34" charset="0"/>
              </a:rPr>
              <a:t>LEAs have the flexibility to determine how services will be provided to English learners. </a:t>
            </a:r>
          </a:p>
          <a:p>
            <a:r>
              <a:rPr lang="en-US" dirty="0">
                <a:latin typeface="Arial" panose="020B0604020202020204" pitchFamily="34" charset="0"/>
                <a:cs typeface="Arial" panose="020B0604020202020204" pitchFamily="34" charset="0"/>
              </a:rPr>
              <a:t>The LEA can determine where, when, and what the students receive in order to continue to make progress toward English language proficiency and meet grade level academic achievement. </a:t>
            </a:r>
            <a:endParaRPr lang="es-MX"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Although there are no minimum number of minutes required, ELD is a required course of study for English learners. </a:t>
            </a:r>
            <a:endParaRPr lang="es-MX"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0766067-C3E7-4CD4-82EF-8E5105B2B349}"/>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4</a:t>
            </a:fld>
            <a:endParaRPr lang="en-US" kern="1200" dirty="0">
              <a:solidFill>
                <a:prstClr val="black">
                  <a:tint val="75000"/>
                </a:prstClr>
              </a:solidFill>
              <a:latin typeface="Calibri"/>
              <a:ea typeface="+mn-ea"/>
              <a:cs typeface="+mn-cs"/>
            </a:endParaRPr>
          </a:p>
        </p:txBody>
      </p:sp>
      <p:sp>
        <p:nvSpPr>
          <p:cNvPr id="6" name="Title 1">
            <a:extLst>
              <a:ext uri="{FF2B5EF4-FFF2-40B4-BE49-F238E27FC236}">
                <a16:creationId xmlns:a16="http://schemas.microsoft.com/office/drawing/2014/main" id="{B2D0A020-B5C6-412F-B584-E0E863483DFD}"/>
              </a:ext>
            </a:extLst>
          </p:cNvPr>
          <p:cNvSpPr>
            <a:spLocks noGrp="1"/>
          </p:cNvSpPr>
          <p:nvPr>
            <p:ph type="title"/>
          </p:nvPr>
        </p:nvSpPr>
        <p:spPr>
          <a:xfrm>
            <a:off x="1436778" y="451856"/>
            <a:ext cx="7813548" cy="1153846"/>
          </a:xfrm>
        </p:spPr>
        <p:txBody>
          <a:bodyPr/>
          <a:lstStyle/>
          <a:p>
            <a:r>
              <a:rPr lang="en-US" sz="3100" b="1" dirty="0">
                <a:latin typeface="Arial" panose="020B0604020202020204" pitchFamily="34" charset="0"/>
                <a:cs typeface="Arial" panose="020B0604020202020204" pitchFamily="34" charset="0"/>
              </a:rPr>
              <a:t>English Language Development (ELD) </a:t>
            </a: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During COVID-19 School Closure</a:t>
            </a:r>
          </a:p>
        </p:txBody>
      </p:sp>
    </p:spTree>
    <p:extLst>
      <p:ext uri="{BB962C8B-B14F-4D97-AF65-F5344CB8AC3E}">
        <p14:creationId xmlns:p14="http://schemas.microsoft.com/office/powerpoint/2010/main" val="928670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6"/>
          <p:cNvSpPr txBox="1">
            <a:spLocks noGrp="1"/>
          </p:cNvSpPr>
          <p:nvPr>
            <p:ph type="title"/>
          </p:nvPr>
        </p:nvSpPr>
        <p:spPr>
          <a:xfrm>
            <a:off x="2386200" y="269017"/>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Communication with Our Community</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Special Education</a:t>
            </a:r>
            <a:endParaRPr sz="2400" dirty="0">
              <a:latin typeface="Arial" panose="020B0604020202020204" pitchFamily="34" charset="0"/>
              <a:ea typeface="Open Sans"/>
              <a:cs typeface="Arial" panose="020B0604020202020204" pitchFamily="34" charset="0"/>
              <a:sym typeface="Open Sans"/>
            </a:endParaRPr>
          </a:p>
        </p:txBody>
      </p:sp>
      <p:sp>
        <p:nvSpPr>
          <p:cNvPr id="182" name="Google Shape;182;p26"/>
          <p:cNvSpPr txBox="1"/>
          <p:nvPr/>
        </p:nvSpPr>
        <p:spPr>
          <a:xfrm>
            <a:off x="174075" y="1807025"/>
            <a:ext cx="4102500" cy="1208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666666"/>
              </a:buClr>
              <a:buSzPts val="2200"/>
              <a:buFont typeface="Open Sans"/>
              <a:buAutoNum type="arabicPeriod"/>
            </a:pPr>
            <a:r>
              <a:rPr lang="en" sz="2400" b="1" dirty="0">
                <a:solidFill>
                  <a:srgbClr val="666666"/>
                </a:solidFill>
                <a:latin typeface="Arial" panose="020B0604020202020204" pitchFamily="34" charset="0"/>
                <a:ea typeface="Open Sans"/>
                <a:cs typeface="Arial" panose="020B0604020202020204" pitchFamily="34" charset="0"/>
                <a:sym typeface="Open Sans"/>
              </a:rPr>
              <a:t>Build a clear plan</a:t>
            </a:r>
            <a:endParaRPr sz="2400" b="1" dirty="0">
              <a:solidFill>
                <a:srgbClr val="666666"/>
              </a:solidFill>
              <a:latin typeface="Arial" panose="020B0604020202020204" pitchFamily="34" charset="0"/>
              <a:ea typeface="Open Sans"/>
              <a:cs typeface="Arial" panose="020B0604020202020204" pitchFamily="34" charset="0"/>
              <a:sym typeface="Open Sans"/>
            </a:endParaRPr>
          </a:p>
          <a:p>
            <a:pPr marL="457200" lvl="0" indent="-368300" algn="l" rtl="0">
              <a:spcBef>
                <a:spcPts val="0"/>
              </a:spcBef>
              <a:spcAft>
                <a:spcPts val="0"/>
              </a:spcAft>
              <a:buClr>
                <a:srgbClr val="666666"/>
              </a:buClr>
              <a:buSzPts val="2200"/>
              <a:buFont typeface="Open Sans"/>
              <a:buAutoNum type="arabicPeriod"/>
            </a:pPr>
            <a:r>
              <a:rPr lang="en" sz="2400" b="1" dirty="0">
                <a:solidFill>
                  <a:srgbClr val="666666"/>
                </a:solidFill>
                <a:latin typeface="Arial" panose="020B0604020202020204" pitchFamily="34" charset="0"/>
                <a:ea typeface="Open Sans"/>
                <a:cs typeface="Arial" panose="020B0604020202020204" pitchFamily="34" charset="0"/>
                <a:sym typeface="Open Sans"/>
              </a:rPr>
              <a:t>Backward </a:t>
            </a:r>
            <a:r>
              <a:rPr lang="en-US" sz="2400" b="1" dirty="0">
                <a:solidFill>
                  <a:srgbClr val="666666"/>
                </a:solidFill>
                <a:latin typeface="Arial" panose="020B0604020202020204" pitchFamily="34" charset="0"/>
                <a:ea typeface="Open Sans"/>
                <a:cs typeface="Arial" panose="020B0604020202020204" pitchFamily="34" charset="0"/>
                <a:sym typeface="Open Sans"/>
              </a:rPr>
              <a:t>m</a:t>
            </a:r>
            <a:r>
              <a:rPr lang="en" sz="2400" b="1" dirty="0">
                <a:solidFill>
                  <a:srgbClr val="666666"/>
                </a:solidFill>
                <a:latin typeface="Arial" panose="020B0604020202020204" pitchFamily="34" charset="0"/>
                <a:ea typeface="Open Sans"/>
                <a:cs typeface="Arial" panose="020B0604020202020204" pitchFamily="34" charset="0"/>
                <a:sym typeface="Open Sans"/>
              </a:rPr>
              <a:t>ap  </a:t>
            </a:r>
            <a:endParaRPr sz="2400" b="1" dirty="0">
              <a:solidFill>
                <a:srgbClr val="666666"/>
              </a:solidFill>
              <a:latin typeface="Arial" panose="020B0604020202020204" pitchFamily="34" charset="0"/>
              <a:ea typeface="Open Sans"/>
              <a:cs typeface="Arial" panose="020B0604020202020204" pitchFamily="34" charset="0"/>
              <a:sym typeface="Open Sans"/>
            </a:endParaRPr>
          </a:p>
          <a:p>
            <a:pPr marL="457200" lvl="0" indent="-368300" algn="l" rtl="0">
              <a:spcBef>
                <a:spcPts val="0"/>
              </a:spcBef>
              <a:spcAft>
                <a:spcPts val="0"/>
              </a:spcAft>
              <a:buClr>
                <a:srgbClr val="666666"/>
              </a:buClr>
              <a:buSzPts val="2200"/>
              <a:buFont typeface="Open Sans"/>
              <a:buAutoNum type="arabicPeriod"/>
            </a:pPr>
            <a:r>
              <a:rPr lang="en" sz="2400" b="1" dirty="0">
                <a:solidFill>
                  <a:srgbClr val="666666"/>
                </a:solidFill>
                <a:latin typeface="Arial" panose="020B0604020202020204" pitchFamily="34" charset="0"/>
                <a:ea typeface="Open Sans"/>
                <a:cs typeface="Arial" panose="020B0604020202020204" pitchFamily="34" charset="0"/>
                <a:sym typeface="Open Sans"/>
              </a:rPr>
              <a:t>Take one step at a time</a:t>
            </a:r>
            <a:endParaRPr sz="2400" b="1" dirty="0">
              <a:solidFill>
                <a:srgbClr val="666666"/>
              </a:solidFill>
              <a:latin typeface="Arial" panose="020B0604020202020204" pitchFamily="34" charset="0"/>
              <a:ea typeface="Open Sans"/>
              <a:cs typeface="Arial" panose="020B0604020202020204" pitchFamily="34" charset="0"/>
              <a:sym typeface="Open Sans"/>
            </a:endParaRPr>
          </a:p>
        </p:txBody>
      </p:sp>
      <p:pic>
        <p:nvPicPr>
          <p:cNvPr id="180" name="Google Shape;180;p26" descr="Sample work plan"/>
          <p:cNvPicPr preferRelativeResize="0"/>
          <p:nvPr/>
        </p:nvPicPr>
        <p:blipFill>
          <a:blip r:embed="rId3">
            <a:alphaModFix/>
          </a:blip>
          <a:stretch>
            <a:fillRect/>
          </a:stretch>
        </p:blipFill>
        <p:spPr>
          <a:xfrm>
            <a:off x="5543001" y="4533438"/>
            <a:ext cx="3352028" cy="2035387"/>
          </a:xfrm>
          <a:prstGeom prst="rect">
            <a:avLst/>
          </a:prstGeom>
          <a:noFill/>
          <a:ln w="19050" cap="flat" cmpd="sng">
            <a:solidFill>
              <a:schemeClr val="dk2"/>
            </a:solidFill>
            <a:prstDash val="solid"/>
            <a:round/>
            <a:headEnd type="none" w="sm" len="sm"/>
            <a:tailEnd type="none" w="sm" len="sm"/>
          </a:ln>
        </p:spPr>
      </p:pic>
      <p:pic>
        <p:nvPicPr>
          <p:cNvPr id="183" name="Google Shape;183;p26" descr="screenshot of Natomas Unified School District Distance Learning Webpage"/>
          <p:cNvPicPr preferRelativeResize="0"/>
          <p:nvPr/>
        </p:nvPicPr>
        <p:blipFill>
          <a:blip r:embed="rId4">
            <a:alphaModFix/>
          </a:blip>
          <a:stretch>
            <a:fillRect/>
          </a:stretch>
        </p:blipFill>
        <p:spPr>
          <a:xfrm>
            <a:off x="174138" y="3181125"/>
            <a:ext cx="4102376" cy="2881600"/>
          </a:xfrm>
          <a:prstGeom prst="rect">
            <a:avLst/>
          </a:prstGeom>
          <a:noFill/>
          <a:ln w="19050" cap="flat" cmpd="sng">
            <a:solidFill>
              <a:schemeClr val="dk2"/>
            </a:solidFill>
            <a:prstDash val="solid"/>
            <a:round/>
            <a:headEnd type="none" w="sm" len="sm"/>
            <a:tailEnd type="none" w="sm" len="sm"/>
          </a:ln>
        </p:spPr>
      </p:pic>
      <p:pic>
        <p:nvPicPr>
          <p:cNvPr id="184" name="Google Shape;184;p26" descr="sample Communication Plan"/>
          <p:cNvPicPr preferRelativeResize="0"/>
          <p:nvPr/>
        </p:nvPicPr>
        <p:blipFill rotWithShape="1">
          <a:blip r:embed="rId5">
            <a:alphaModFix/>
          </a:blip>
          <a:srcRect b="16268"/>
          <a:stretch/>
        </p:blipFill>
        <p:spPr>
          <a:xfrm>
            <a:off x="4408600" y="1752123"/>
            <a:ext cx="4639026" cy="2698676"/>
          </a:xfrm>
          <a:prstGeom prst="rect">
            <a:avLst/>
          </a:prstGeom>
          <a:noFill/>
          <a:ln w="19050" cap="flat" cmpd="sng">
            <a:solidFill>
              <a:schemeClr val="dk2"/>
            </a:solidFill>
            <a:prstDash val="solid"/>
            <a:round/>
            <a:headEnd type="none" w="sm" len="sm"/>
            <a:tailEnd type="none" w="sm" len="sm"/>
          </a:ln>
        </p:spPr>
      </p:pic>
      <p:sp>
        <p:nvSpPr>
          <p:cNvPr id="185" name="Google Shape;185;p26" descr="https://drive.google.com/file/d/19hHoUAFI85jFaumWrIJ5p1lU4zVNKLCH/view&#10;"/>
          <p:cNvSpPr txBox="1"/>
          <p:nvPr/>
        </p:nvSpPr>
        <p:spPr>
          <a:xfrm>
            <a:off x="6344975" y="6098200"/>
            <a:ext cx="2341825" cy="4407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hlink"/>
                </a:solidFill>
                <a:latin typeface="Open Sans"/>
                <a:ea typeface="Open Sans"/>
                <a:cs typeface="Open Sans"/>
                <a:sym typeface="Open Sans"/>
                <a:hlinkClick r:id="rId6"/>
              </a:rPr>
              <a:t>Work Plan</a:t>
            </a:r>
            <a:endParaRPr sz="2400" b="1" dirty="0">
              <a:latin typeface="Open Sans"/>
              <a:ea typeface="Open Sans"/>
              <a:cs typeface="Open Sans"/>
              <a:sym typeface="Open Sans"/>
            </a:endParaRPr>
          </a:p>
        </p:txBody>
      </p:sp>
      <p:sp>
        <p:nvSpPr>
          <p:cNvPr id="186" name="Google Shape;186;p26" descr="https://drive.google.com/file/d/1thcyu2rg8PywZv0-8BXWRyyzwsAi42dW/view"/>
          <p:cNvSpPr txBox="1"/>
          <p:nvPr/>
        </p:nvSpPr>
        <p:spPr>
          <a:xfrm>
            <a:off x="5247167" y="3647718"/>
            <a:ext cx="3601818" cy="4407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hlink"/>
                </a:solidFill>
                <a:latin typeface="Open Sans"/>
                <a:ea typeface="Open Sans"/>
                <a:cs typeface="Open Sans"/>
                <a:sym typeface="Open Sans"/>
                <a:hlinkClick r:id="rId7"/>
              </a:rPr>
              <a:t>Communication Plan</a:t>
            </a:r>
            <a:endParaRPr sz="2400" b="1" dirty="0">
              <a:latin typeface="Open Sans"/>
              <a:ea typeface="Open Sans"/>
              <a:cs typeface="Open Sans"/>
              <a:sym typeface="Open Sans"/>
            </a:endParaRPr>
          </a:p>
        </p:txBody>
      </p:sp>
      <p:sp>
        <p:nvSpPr>
          <p:cNvPr id="187" name="Google Shape;187;p26" descr="https://sites.google.com/natomasunified.org/distance-learning/home&#10;"/>
          <p:cNvSpPr txBox="1"/>
          <p:nvPr/>
        </p:nvSpPr>
        <p:spPr>
          <a:xfrm>
            <a:off x="326299" y="5542762"/>
            <a:ext cx="1603509" cy="502278"/>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hlink"/>
                </a:solidFill>
                <a:latin typeface="Arial" panose="020B0604020202020204" pitchFamily="34" charset="0"/>
                <a:ea typeface="Open Sans"/>
                <a:cs typeface="Arial" panose="020B0604020202020204" pitchFamily="34" charset="0"/>
                <a:sym typeface="Open Sans"/>
                <a:hlinkClick r:id="rId8"/>
              </a:rPr>
              <a:t>Website</a:t>
            </a:r>
            <a:endParaRPr sz="2400" b="1" dirty="0">
              <a:latin typeface="Arial" panose="020B0604020202020204" pitchFamily="34" charset="0"/>
              <a:ea typeface="Open Sans"/>
              <a:cs typeface="Arial" panose="020B0604020202020204" pitchFamily="34" charset="0"/>
              <a:sym typeface="Open Sans"/>
            </a:endParaRPr>
          </a:p>
        </p:txBody>
      </p:sp>
      <p:sp>
        <p:nvSpPr>
          <p:cNvPr id="188" name="Google Shape;188;p26"/>
          <p:cNvSpPr txBox="1"/>
          <p:nvPr/>
        </p:nvSpPr>
        <p:spPr>
          <a:xfrm>
            <a:off x="13863" y="6062725"/>
            <a:ext cx="4744208" cy="4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666666"/>
                </a:solidFill>
                <a:latin typeface="Arial" panose="020B0604020202020204" pitchFamily="34" charset="0"/>
                <a:ea typeface="Open Sans"/>
                <a:cs typeface="Arial" panose="020B0604020202020204" pitchFamily="34" charset="0"/>
                <a:sym typeface="Open Sans"/>
              </a:rPr>
              <a:t>Clear, consistent, collaborative communication</a:t>
            </a:r>
            <a:endParaRPr sz="2400" b="1" dirty="0">
              <a:solidFill>
                <a:srgbClr val="666666"/>
              </a:solidFill>
              <a:latin typeface="Arial" panose="020B0604020202020204" pitchFamily="34" charset="0"/>
              <a:ea typeface="Open Sans"/>
              <a:cs typeface="Arial" panose="020B0604020202020204" pitchFamily="34" charset="0"/>
              <a:sym typeface="Open Sans"/>
            </a:endParaRPr>
          </a:p>
        </p:txBody>
      </p:sp>
      <p:sp>
        <p:nvSpPr>
          <p:cNvPr id="189" name="Google Shape;189;p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3873E7-57DB-4F6E-88FB-619401F551A2}"/>
              </a:ext>
            </a:extLst>
          </p:cNvPr>
          <p:cNvSpPr>
            <a:spLocks noGrp="1"/>
          </p:cNvSpPr>
          <p:nvPr>
            <p:ph type="ctrTitle"/>
          </p:nvPr>
        </p:nvSpPr>
        <p:spPr>
          <a:xfrm>
            <a:off x="315317" y="4774485"/>
            <a:ext cx="8520600" cy="1894124"/>
          </a:xfrm>
        </p:spPr>
        <p:txBody>
          <a:bodyPr/>
          <a:lstStyle/>
          <a:p>
            <a:pPr lvl="0">
              <a:spcBef>
                <a:spcPts val="720"/>
              </a:spcBef>
              <a:spcAft>
                <a:spcPts val="1600"/>
              </a:spcAft>
            </a:pPr>
            <a:r>
              <a:rPr lang="en-US" sz="3800" dirty="0"/>
              <a:t>Understanding the Needs that Exist</a:t>
            </a:r>
          </a:p>
        </p:txBody>
      </p:sp>
      <p:pic>
        <p:nvPicPr>
          <p:cNvPr id="4" name="Picture 3">
            <a:extLst>
              <a:ext uri="{FF2B5EF4-FFF2-40B4-BE49-F238E27FC236}">
                <a16:creationId xmlns:a16="http://schemas.microsoft.com/office/drawing/2014/main" id="{FA58549D-FEEC-46E0-A782-E6044F528F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2052"/>
            <a:ext cx="9144000" cy="4826537"/>
          </a:xfrm>
          <a:prstGeom prst="rect">
            <a:avLst/>
          </a:prstGeom>
        </p:spPr>
      </p:pic>
    </p:spTree>
    <p:extLst>
      <p:ext uri="{BB962C8B-B14F-4D97-AF65-F5344CB8AC3E}">
        <p14:creationId xmlns:p14="http://schemas.microsoft.com/office/powerpoint/2010/main" val="3010006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Understanding the Needs that Exist</a:t>
            </a:r>
            <a:br>
              <a:rPr lang="en" sz="3000" dirty="0">
                <a:latin typeface="Arial" panose="020B0604020202020204" pitchFamily="34" charset="0"/>
                <a:ea typeface="Open Sans"/>
                <a:cs typeface="Arial" panose="020B0604020202020204" pitchFamily="34" charset="0"/>
                <a:sym typeface="Open Sans"/>
              </a:rPr>
            </a:br>
            <a:r>
              <a:rPr lang="en-US" sz="3000" dirty="0">
                <a:latin typeface="Arial" panose="020B0604020202020204" pitchFamily="34" charset="0"/>
                <a:ea typeface="Open Sans"/>
                <a:cs typeface="Arial" panose="020B0604020202020204" pitchFamily="34" charset="0"/>
                <a:sym typeface="Open Sans"/>
              </a:rPr>
              <a:t>Continued</a:t>
            </a:r>
            <a:endParaRPr sz="3000" dirty="0">
              <a:latin typeface="Arial" panose="020B0604020202020204" pitchFamily="34" charset="0"/>
              <a:cs typeface="Arial" panose="020B0604020202020204" pitchFamily="34" charset="0"/>
            </a:endParaRPr>
          </a:p>
        </p:txBody>
      </p:sp>
      <p:sp>
        <p:nvSpPr>
          <p:cNvPr id="202" name="Google Shape;202;p28"/>
          <p:cNvSpPr txBox="1">
            <a:spLocks noGrp="1"/>
          </p:cNvSpPr>
          <p:nvPr>
            <p:ph type="body" idx="1"/>
          </p:nvPr>
        </p:nvSpPr>
        <p:spPr>
          <a:xfrm>
            <a:off x="99175" y="1881575"/>
            <a:ext cx="8952600" cy="48324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dirty="0">
                <a:latin typeface="Arial" panose="020B0604020202020204" pitchFamily="34" charset="0"/>
                <a:cs typeface="Arial" panose="020B0604020202020204" pitchFamily="34" charset="0"/>
              </a:rPr>
              <a:t>Community needs</a:t>
            </a:r>
            <a:endParaRPr sz="2400" dirty="0">
              <a:latin typeface="Arial" panose="020B0604020202020204" pitchFamily="34" charset="0"/>
              <a:cs typeface="Arial" panose="020B0604020202020204" pitchFamily="34" charset="0"/>
            </a:endParaRPr>
          </a:p>
          <a:p>
            <a:pPr marL="457200" lvl="0"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Academic needs with equity as a major commitment</a:t>
            </a:r>
            <a:endParaRPr sz="2400" dirty="0">
              <a:latin typeface="Arial" panose="020B0604020202020204" pitchFamily="34" charset="0"/>
              <a:cs typeface="Arial" panose="020B0604020202020204" pitchFamily="34" charset="0"/>
            </a:endParaRPr>
          </a:p>
          <a:p>
            <a:pPr marL="914400" lvl="1"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English Learners</a:t>
            </a:r>
            <a:endParaRPr sz="2400" dirty="0">
              <a:latin typeface="Arial" panose="020B0604020202020204" pitchFamily="34" charset="0"/>
              <a:cs typeface="Arial" panose="020B0604020202020204" pitchFamily="34" charset="0"/>
            </a:endParaRPr>
          </a:p>
          <a:p>
            <a:pPr marL="914400" lvl="1"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Students with IEPs</a:t>
            </a:r>
            <a:endParaRPr sz="2400" dirty="0">
              <a:latin typeface="Arial" panose="020B0604020202020204" pitchFamily="34" charset="0"/>
              <a:cs typeface="Arial" panose="020B0604020202020204" pitchFamily="34" charset="0"/>
            </a:endParaRPr>
          </a:p>
          <a:p>
            <a:pPr marL="457200" lvl="0"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Social emotional supports</a:t>
            </a:r>
            <a:endParaRPr sz="2400" dirty="0">
              <a:latin typeface="Arial" panose="020B0604020202020204" pitchFamily="34" charset="0"/>
              <a:cs typeface="Arial" panose="020B0604020202020204" pitchFamily="34" charset="0"/>
            </a:endParaRPr>
          </a:p>
          <a:p>
            <a:pPr marL="457200" lvl="0"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Access to technology </a:t>
            </a:r>
            <a:endParaRPr sz="2400" dirty="0">
              <a:latin typeface="Arial" panose="020B0604020202020204" pitchFamily="34" charset="0"/>
              <a:cs typeface="Arial" panose="020B0604020202020204" pitchFamily="34" charset="0"/>
            </a:endParaRPr>
          </a:p>
          <a:p>
            <a:pPr marL="457200" lvl="0"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Preschool program</a:t>
            </a:r>
            <a:endParaRPr sz="2400" dirty="0">
              <a:latin typeface="Arial" panose="020B0604020202020204" pitchFamily="34" charset="0"/>
              <a:cs typeface="Arial" panose="020B0604020202020204" pitchFamily="34" charset="0"/>
            </a:endParaRPr>
          </a:p>
          <a:p>
            <a:pPr marL="457200" lvl="0" indent="-381000" algn="l" rtl="0">
              <a:spcBef>
                <a:spcPts val="0"/>
              </a:spcBef>
              <a:spcAft>
                <a:spcPts val="0"/>
              </a:spcAft>
              <a:buSzPts val="2400"/>
              <a:buChar char="•"/>
            </a:pPr>
            <a:r>
              <a:rPr lang="en" sz="2400" dirty="0">
                <a:latin typeface="Arial" panose="020B0604020202020204" pitchFamily="34" charset="0"/>
                <a:cs typeface="Arial" panose="020B0604020202020204" pitchFamily="34" charset="0"/>
              </a:rPr>
              <a:t>Finding the unforgotten students</a:t>
            </a:r>
            <a:endParaRPr sz="2400" dirty="0">
              <a:latin typeface="Arial" panose="020B0604020202020204" pitchFamily="34" charset="0"/>
              <a:cs typeface="Arial" panose="020B0604020202020204" pitchFamily="34" charset="0"/>
            </a:endParaRPr>
          </a:p>
        </p:txBody>
      </p:sp>
      <p:sp>
        <p:nvSpPr>
          <p:cNvPr id="203" name="Google Shape;203;p2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Understanding the Needs that Exist</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Community Needs (1 </a:t>
            </a:r>
            <a:r>
              <a:rPr lang="en-US" sz="2400" dirty="0">
                <a:latin typeface="Arial" panose="020B0604020202020204" pitchFamily="34" charset="0"/>
                <a:ea typeface="Open Sans"/>
                <a:cs typeface="Arial" panose="020B0604020202020204" pitchFamily="34" charset="0"/>
                <a:sym typeface="Open Sans"/>
              </a:rPr>
              <a:t>of 2)</a:t>
            </a:r>
            <a:endParaRPr sz="2400" dirty="0">
              <a:latin typeface="Arial" panose="020B0604020202020204" pitchFamily="34" charset="0"/>
              <a:ea typeface="Open Sans"/>
              <a:cs typeface="Arial" panose="020B0604020202020204" pitchFamily="34" charset="0"/>
              <a:sym typeface="Open Sans"/>
            </a:endParaRPr>
          </a:p>
        </p:txBody>
      </p:sp>
      <p:sp>
        <p:nvSpPr>
          <p:cNvPr id="209" name="Google Shape;209;p29"/>
          <p:cNvSpPr txBox="1">
            <a:spLocks noGrp="1"/>
          </p:cNvSpPr>
          <p:nvPr>
            <p:ph type="body" idx="1"/>
          </p:nvPr>
        </p:nvSpPr>
        <p:spPr>
          <a:xfrm>
            <a:off x="154172" y="1697445"/>
            <a:ext cx="8989828" cy="22074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 sz="2400" dirty="0">
                <a:latin typeface="Arial" panose="020B0604020202020204" pitchFamily="34" charset="0"/>
                <a:cs typeface="Arial" panose="020B0604020202020204" pitchFamily="34" charset="0"/>
              </a:rPr>
              <a:t>Information, Social Emotional, Food, Shelter, etc.</a:t>
            </a:r>
            <a:endParaRPr sz="2400" dirty="0">
              <a:latin typeface="Arial" panose="020B0604020202020204" pitchFamily="34" charset="0"/>
              <a:cs typeface="Arial" panose="020B0604020202020204" pitchFamily="34" charset="0"/>
            </a:endParaRPr>
          </a:p>
          <a:p>
            <a:pPr marL="342900" lvl="1" indent="-342900" algn="l" rtl="0">
              <a:spcBef>
                <a:spcPts val="560"/>
              </a:spcBef>
              <a:spcAft>
                <a:spcPts val="0"/>
              </a:spcAft>
              <a:buSzPts val="1800"/>
              <a:buChar char="–"/>
            </a:pPr>
            <a:r>
              <a:rPr lang="en" sz="2400" dirty="0">
                <a:latin typeface="Arial" panose="020B0604020202020204" pitchFamily="34" charset="0"/>
                <a:cs typeface="Arial" panose="020B0604020202020204" pitchFamily="34" charset="0"/>
              </a:rPr>
              <a:t>Centralized communication: </a:t>
            </a:r>
            <a:r>
              <a:rPr lang="en-US" sz="2400" u="sng" dirty="0">
                <a:solidFill>
                  <a:schemeClr val="hlink"/>
                </a:solidFill>
                <a:latin typeface="Arial" panose="020B0604020202020204" pitchFamily="34" charset="0"/>
                <a:cs typeface="Arial" panose="020B0604020202020204" pitchFamily="34" charset="0"/>
                <a:hlinkClick r:id="rId3" tooltip="Natomas USD Distance Learning"/>
              </a:rPr>
              <a:t>https://natomasunified.org/distance-learning/</a:t>
            </a:r>
            <a:endParaRPr sz="2400" dirty="0">
              <a:latin typeface="Arial" panose="020B0604020202020204" pitchFamily="34" charset="0"/>
              <a:cs typeface="Arial" panose="020B0604020202020204" pitchFamily="34" charset="0"/>
            </a:endParaRPr>
          </a:p>
          <a:p>
            <a:pPr marL="342900" lvl="1" indent="-342900">
              <a:spcBef>
                <a:spcPts val="0"/>
              </a:spcBef>
              <a:buSzPts val="1800"/>
            </a:pPr>
            <a:r>
              <a:rPr lang="en-US" sz="2400" dirty="0">
                <a:latin typeface="Arial" panose="020B0604020202020204" pitchFamily="34" charset="0"/>
                <a:cs typeface="Arial" panose="020B0604020202020204" pitchFamily="34" charset="0"/>
              </a:rPr>
              <a:t>SES Referral </a:t>
            </a:r>
            <a:r>
              <a:rPr lang="en" sz="2400" dirty="0">
                <a:latin typeface="Arial" panose="020B0604020202020204" pitchFamily="34" charset="0"/>
                <a:cs typeface="Arial" panose="020B0604020202020204" pitchFamily="34" charset="0"/>
              </a:rPr>
              <a:t>and continued SES from all providers regardless of special education status: </a:t>
            </a:r>
            <a:r>
              <a:rPr lang="en-US" sz="2400" u="sng" dirty="0">
                <a:solidFill>
                  <a:schemeClr val="hlink"/>
                </a:solidFill>
                <a:latin typeface="Arial" panose="020B0604020202020204" pitchFamily="34" charset="0"/>
                <a:cs typeface="Arial" panose="020B0604020202020204" pitchFamily="34" charset="0"/>
                <a:hlinkClick r:id="rId4" tooltip="SES Referral"/>
              </a:rPr>
              <a:t>https://natomasunified.org/gethelp/</a:t>
            </a:r>
            <a:r>
              <a:rPr lang="en" sz="2400" dirty="0">
                <a:latin typeface="Arial" panose="020B0604020202020204" pitchFamily="34" charset="0"/>
                <a:cs typeface="Arial" panose="020B0604020202020204" pitchFamily="34" charset="0"/>
              </a:rPr>
              <a:t> </a:t>
            </a:r>
            <a:endParaRPr sz="2400" dirty="0">
              <a:latin typeface="Arial" panose="020B0604020202020204" pitchFamily="34" charset="0"/>
              <a:cs typeface="Arial" panose="020B0604020202020204" pitchFamily="34" charset="0"/>
            </a:endParaRPr>
          </a:p>
          <a:p>
            <a:pPr marL="342900" lvl="1" indent="-342900" algn="l" rtl="0">
              <a:lnSpc>
                <a:spcPct val="115000"/>
              </a:lnSpc>
              <a:spcBef>
                <a:spcPts val="0"/>
              </a:spcBef>
              <a:spcAft>
                <a:spcPts val="0"/>
              </a:spcAft>
              <a:buSzPts val="1800"/>
              <a:buChar char="–"/>
            </a:pPr>
            <a:r>
              <a:rPr lang="en" sz="2400" dirty="0">
                <a:latin typeface="Arial" panose="020B0604020202020204" pitchFamily="34" charset="0"/>
                <a:cs typeface="Arial" panose="020B0604020202020204" pitchFamily="34" charset="0"/>
              </a:rPr>
              <a:t>Connection plan for Foster students and Homeless families</a:t>
            </a:r>
            <a:endParaRPr sz="2400" dirty="0">
              <a:latin typeface="Arial" panose="020B0604020202020204" pitchFamily="34" charset="0"/>
              <a:cs typeface="Arial" panose="020B0604020202020204" pitchFamily="34" charset="0"/>
            </a:endParaRPr>
          </a:p>
          <a:p>
            <a:pPr marL="342900" lvl="1" indent="-342900">
              <a:spcBef>
                <a:spcPts val="0"/>
              </a:spcBef>
              <a:buSzPts val="1800"/>
            </a:pPr>
            <a:r>
              <a:rPr lang="en" sz="2400" dirty="0">
                <a:solidFill>
                  <a:schemeClr val="tx1"/>
                </a:solidFill>
                <a:latin typeface="Arial" panose="020B0604020202020204" pitchFamily="34" charset="0"/>
                <a:cs typeface="Arial" panose="020B0604020202020204" pitchFamily="34" charset="0"/>
              </a:rPr>
              <a:t>How to talk to your children about COVID-19: </a:t>
            </a:r>
            <a:r>
              <a:rPr lang="en-US" sz="2400" dirty="0">
                <a:solidFill>
                  <a:schemeClr val="tx1"/>
                </a:solidFill>
                <a:latin typeface="Arial" panose="020B0604020202020204" pitchFamily="34" charset="0"/>
                <a:cs typeface="Arial" panose="020B0604020202020204" pitchFamily="34" charset="0"/>
                <a:hlinkClick r:id="rId5" tooltip="How to talk to children about COVID 19"/>
              </a:rPr>
              <a:t>https://natomasunified.org/coronavirus/talking-to-children-about-covid-19/</a:t>
            </a:r>
            <a:endParaRPr sz="2400" dirty="0">
              <a:solidFill>
                <a:schemeClr val="tx1"/>
              </a:solidFill>
              <a:latin typeface="Arial" panose="020B0604020202020204" pitchFamily="34" charset="0"/>
              <a:cs typeface="Arial" panose="020B0604020202020204" pitchFamily="34" charset="0"/>
            </a:endParaRPr>
          </a:p>
          <a:p>
            <a:pPr marL="914400" lvl="0" indent="0" algn="l" rtl="0">
              <a:lnSpc>
                <a:spcPct val="115000"/>
              </a:lnSpc>
              <a:spcBef>
                <a:spcPts val="640"/>
              </a:spcBef>
              <a:spcAft>
                <a:spcPts val="0"/>
              </a:spcAft>
              <a:buNone/>
            </a:pPr>
            <a:endParaRPr sz="2400" dirty="0">
              <a:latin typeface="Arial" panose="020B0604020202020204" pitchFamily="34" charset="0"/>
              <a:cs typeface="Arial" panose="020B0604020202020204" pitchFamily="34" charset="0"/>
            </a:endParaRPr>
          </a:p>
          <a:p>
            <a:pPr marL="914400" lvl="0" indent="0" algn="l" rtl="0">
              <a:lnSpc>
                <a:spcPct val="115000"/>
              </a:lnSpc>
              <a:spcBef>
                <a:spcPts val="1600"/>
              </a:spcBef>
              <a:spcAft>
                <a:spcPts val="0"/>
              </a:spcAft>
              <a:buNone/>
            </a:pP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endParaRPr sz="2400"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solidFill>
                <a:srgbClr val="FF0000"/>
              </a:solidFill>
              <a:latin typeface="Arial" panose="020B0604020202020204" pitchFamily="34" charset="0"/>
              <a:cs typeface="Arial" panose="020B0604020202020204" pitchFamily="34" charset="0"/>
            </a:endParaRPr>
          </a:p>
        </p:txBody>
      </p:sp>
      <p:sp>
        <p:nvSpPr>
          <p:cNvPr id="212" name="Google Shape;212;p2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Understanding the Needs that Exist</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Community Needs (2 </a:t>
            </a:r>
            <a:r>
              <a:rPr lang="en-US" sz="2400" dirty="0">
                <a:latin typeface="Arial" panose="020B0604020202020204" pitchFamily="34" charset="0"/>
                <a:ea typeface="Open Sans"/>
                <a:cs typeface="Arial" panose="020B0604020202020204" pitchFamily="34" charset="0"/>
                <a:sym typeface="Open Sans"/>
              </a:rPr>
              <a:t>of 2)</a:t>
            </a:r>
            <a:endParaRPr sz="2400" dirty="0">
              <a:latin typeface="Arial" panose="020B0604020202020204" pitchFamily="34" charset="0"/>
              <a:ea typeface="Open Sans"/>
              <a:cs typeface="Arial" panose="020B0604020202020204" pitchFamily="34" charset="0"/>
              <a:sym typeface="Open Sans"/>
            </a:endParaRPr>
          </a:p>
        </p:txBody>
      </p:sp>
      <p:sp>
        <p:nvSpPr>
          <p:cNvPr id="209" name="Google Shape;209;p29"/>
          <p:cNvSpPr txBox="1">
            <a:spLocks noGrp="1"/>
          </p:cNvSpPr>
          <p:nvPr>
            <p:ph type="body" idx="1"/>
          </p:nvPr>
        </p:nvSpPr>
        <p:spPr>
          <a:xfrm>
            <a:off x="154172" y="1697445"/>
            <a:ext cx="8989828" cy="706246"/>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 sz="2400" dirty="0">
                <a:latin typeface="Arial" panose="020B0604020202020204" pitchFamily="34" charset="0"/>
                <a:cs typeface="Arial" panose="020B0604020202020204" pitchFamily="34" charset="0"/>
              </a:rPr>
              <a:t>Information, Social Emotional, Food, Shelter, etc.</a:t>
            </a:r>
            <a:endParaRPr sz="2400" dirty="0">
              <a:latin typeface="Arial" panose="020B0604020202020204" pitchFamily="34" charset="0"/>
              <a:cs typeface="Arial" panose="020B0604020202020204" pitchFamily="34" charset="0"/>
            </a:endParaRPr>
          </a:p>
          <a:p>
            <a:pPr marL="914400" lvl="0" indent="0" algn="l" rtl="0">
              <a:lnSpc>
                <a:spcPct val="115000"/>
              </a:lnSpc>
              <a:spcBef>
                <a:spcPts val="640"/>
              </a:spcBef>
              <a:spcAft>
                <a:spcPts val="0"/>
              </a:spcAft>
              <a:buNone/>
            </a:pPr>
            <a:endParaRPr sz="2400" dirty="0">
              <a:latin typeface="Arial" panose="020B0604020202020204" pitchFamily="34" charset="0"/>
              <a:cs typeface="Arial" panose="020B0604020202020204" pitchFamily="34" charset="0"/>
            </a:endParaRPr>
          </a:p>
          <a:p>
            <a:pPr marL="914400" lvl="0" indent="0" algn="l" rtl="0">
              <a:lnSpc>
                <a:spcPct val="115000"/>
              </a:lnSpc>
              <a:spcBef>
                <a:spcPts val="1600"/>
              </a:spcBef>
              <a:spcAft>
                <a:spcPts val="0"/>
              </a:spcAft>
              <a:buNone/>
            </a:pP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endParaRPr sz="2400"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solidFill>
                <a:srgbClr val="FF0000"/>
              </a:solidFill>
              <a:latin typeface="Arial" panose="020B0604020202020204" pitchFamily="34" charset="0"/>
              <a:cs typeface="Arial" panose="020B0604020202020204" pitchFamily="34" charset="0"/>
            </a:endParaRPr>
          </a:p>
        </p:txBody>
      </p:sp>
      <p:pic>
        <p:nvPicPr>
          <p:cNvPr id="210" name="Google Shape;210;p29" descr="Need Help with Feeding Your Family? Joey's Food Locker can help! Free food distribution EVERY Friday during school closures 4:00 - 5:30 p.m."/>
          <p:cNvPicPr preferRelativeResize="0"/>
          <p:nvPr/>
        </p:nvPicPr>
        <p:blipFill rotWithShape="1">
          <a:blip r:embed="rId3">
            <a:alphaModFix/>
          </a:blip>
          <a:srcRect t="3297" r="6768" b="33986"/>
          <a:stretch/>
        </p:blipFill>
        <p:spPr>
          <a:xfrm>
            <a:off x="5225903" y="2511612"/>
            <a:ext cx="3801139" cy="1730779"/>
          </a:xfrm>
          <a:prstGeom prst="rect">
            <a:avLst/>
          </a:prstGeom>
          <a:noFill/>
          <a:ln>
            <a:noFill/>
          </a:ln>
        </p:spPr>
      </p:pic>
      <p:pic>
        <p:nvPicPr>
          <p:cNvPr id="2" name="Picture 1" descr="Drive-thru style pickup preferred&#10;Walk-up service limited&#10;Natomas High School 3301 Ranch Road - (530) 312-9979">
            <a:extLst>
              <a:ext uri="{FF2B5EF4-FFF2-40B4-BE49-F238E27FC236}">
                <a16:creationId xmlns:a16="http://schemas.microsoft.com/office/drawing/2014/main" id="{B4D5DF39-9820-443C-BCC1-3B64BE41BE43}"/>
              </a:ext>
            </a:extLst>
          </p:cNvPr>
          <p:cNvPicPr>
            <a:picLocks noChangeAspect="1"/>
          </p:cNvPicPr>
          <p:nvPr/>
        </p:nvPicPr>
        <p:blipFill>
          <a:blip r:embed="rId4"/>
          <a:stretch>
            <a:fillRect/>
          </a:stretch>
        </p:blipFill>
        <p:spPr>
          <a:xfrm>
            <a:off x="5194004" y="4242391"/>
            <a:ext cx="3827719" cy="819845"/>
          </a:xfrm>
          <a:prstGeom prst="rect">
            <a:avLst/>
          </a:prstGeom>
        </p:spPr>
      </p:pic>
      <p:sp>
        <p:nvSpPr>
          <p:cNvPr id="211" name="Google Shape;211;p29"/>
          <p:cNvSpPr txBox="1"/>
          <p:nvPr/>
        </p:nvSpPr>
        <p:spPr>
          <a:xfrm>
            <a:off x="154173" y="2227126"/>
            <a:ext cx="5071730" cy="2555973"/>
          </a:xfrm>
          <a:prstGeom prst="rect">
            <a:avLst/>
          </a:prstGeom>
          <a:noFill/>
          <a:ln>
            <a:noFill/>
          </a:ln>
        </p:spPr>
        <p:txBody>
          <a:bodyPr spcFirstLastPara="1" wrap="square" lIns="91425" tIns="91425" rIns="91425" bIns="91425" anchor="t" anchorCtr="0">
            <a:noAutofit/>
          </a:bodyPr>
          <a:lstStyle/>
          <a:p>
            <a:pPr marL="342900" lvl="1" indent="-342900">
              <a:lnSpc>
                <a:spcPct val="115000"/>
              </a:lnSpc>
              <a:spcBef>
                <a:spcPts val="560"/>
              </a:spcBef>
              <a:buClr>
                <a:schemeClr val="dk1"/>
              </a:buClr>
              <a:buSzPts val="1800"/>
              <a:buChar char="–"/>
            </a:pPr>
            <a:r>
              <a:rPr lang="en" sz="2400" dirty="0">
                <a:latin typeface="Arial" panose="020B0604020202020204" pitchFamily="34" charset="0"/>
                <a:ea typeface="Open Sans"/>
                <a:cs typeface="Arial" panose="020B0604020202020204" pitchFamily="34" charset="0"/>
                <a:sym typeface="Open Sans"/>
              </a:rPr>
              <a:t>Joey’s Food Locker</a:t>
            </a:r>
            <a:r>
              <a:rPr lang="en" sz="2400" dirty="0">
                <a:solidFill>
                  <a:schemeClr val="dk1"/>
                </a:solidFill>
                <a:latin typeface="Arial" panose="020B0604020202020204" pitchFamily="34" charset="0"/>
                <a:ea typeface="Open Sans"/>
                <a:cs typeface="Arial" panose="020B0604020202020204" pitchFamily="34" charset="0"/>
                <a:sym typeface="Open Sans"/>
              </a:rPr>
              <a:t>-</a:t>
            </a:r>
            <a:endParaRPr lang="en-US" sz="2400" dirty="0">
              <a:solidFill>
                <a:schemeClr val="dk1"/>
              </a:solidFill>
              <a:latin typeface="Arial" panose="020B0604020202020204" pitchFamily="34" charset="0"/>
              <a:ea typeface="Open Sans"/>
              <a:cs typeface="Arial" panose="020B0604020202020204" pitchFamily="34" charset="0"/>
              <a:sym typeface="Open Sans"/>
            </a:endParaRPr>
          </a:p>
          <a:p>
            <a:pPr marL="342900" lvl="1" indent="-342900">
              <a:lnSpc>
                <a:spcPct val="115000"/>
              </a:lnSpc>
              <a:spcBef>
                <a:spcPts val="560"/>
              </a:spcBef>
              <a:buClr>
                <a:schemeClr val="dk1"/>
              </a:buClr>
              <a:buSzPts val="1800"/>
              <a:buChar char="–"/>
            </a:pPr>
            <a:r>
              <a:rPr lang="en" sz="2400" i="1" dirty="0">
                <a:solidFill>
                  <a:srgbClr val="0000FF"/>
                </a:solidFill>
                <a:latin typeface="Arial" panose="020B0604020202020204" pitchFamily="34" charset="0"/>
                <a:ea typeface="Open Sans"/>
                <a:cs typeface="Arial" panose="020B0604020202020204" pitchFamily="34" charset="0"/>
                <a:sym typeface="Open Sans"/>
              </a:rPr>
              <a:t>served nearly 1000 families of 4 with food for a week</a:t>
            </a:r>
            <a:endParaRPr sz="2400" i="1" dirty="0">
              <a:solidFill>
                <a:srgbClr val="0000FF"/>
              </a:solidFill>
              <a:latin typeface="Arial" panose="020B0604020202020204" pitchFamily="34" charset="0"/>
              <a:ea typeface="Open Sans"/>
              <a:cs typeface="Arial" panose="020B0604020202020204" pitchFamily="34" charset="0"/>
              <a:sym typeface="Open Sans"/>
            </a:endParaRPr>
          </a:p>
          <a:p>
            <a:pPr marL="342900" lvl="1" indent="-342900" algn="l" rtl="0">
              <a:lnSpc>
                <a:spcPct val="115000"/>
              </a:lnSpc>
              <a:spcBef>
                <a:spcPts val="0"/>
              </a:spcBef>
              <a:spcAft>
                <a:spcPts val="0"/>
              </a:spcAft>
              <a:buClr>
                <a:schemeClr val="dk1"/>
              </a:buClr>
              <a:buSzPts val="1800"/>
              <a:buChar char="–"/>
            </a:pPr>
            <a:r>
              <a:rPr lang="en" sz="2400" dirty="0">
                <a:solidFill>
                  <a:schemeClr val="dk1"/>
                </a:solidFill>
                <a:latin typeface="Arial" panose="020B0604020202020204" pitchFamily="34" charset="0"/>
                <a:ea typeface="Open Sans"/>
                <a:cs typeface="Arial" panose="020B0604020202020204" pitchFamily="34" charset="0"/>
                <a:sym typeface="Open Sans"/>
              </a:rPr>
              <a:t>Mobile Meal Service- </a:t>
            </a:r>
            <a:r>
              <a:rPr lang="en" sz="2400" i="1" dirty="0">
                <a:solidFill>
                  <a:srgbClr val="0000FF"/>
                </a:solidFill>
                <a:latin typeface="Arial" panose="020B0604020202020204" pitchFamily="34" charset="0"/>
                <a:ea typeface="Open Sans"/>
                <a:cs typeface="Arial" panose="020B0604020202020204" pitchFamily="34" charset="0"/>
                <a:sym typeface="Open Sans"/>
              </a:rPr>
              <a:t>served nearly 49,000 meals as of 4/3</a:t>
            </a:r>
            <a:endParaRPr sz="2400" i="1" dirty="0">
              <a:solidFill>
                <a:srgbClr val="0000FF"/>
              </a:solidFill>
              <a:latin typeface="Arial" panose="020B0604020202020204" pitchFamily="34" charset="0"/>
              <a:ea typeface="Open Sans"/>
              <a:cs typeface="Arial" panose="020B0604020202020204" pitchFamily="34" charset="0"/>
              <a:sym typeface="Open Sans"/>
            </a:endParaRPr>
          </a:p>
          <a:p>
            <a:pPr marL="342900" lvl="1" indent="-342900">
              <a:lnSpc>
                <a:spcPct val="115000"/>
              </a:lnSpc>
              <a:buClr>
                <a:schemeClr val="dk1"/>
              </a:buClr>
              <a:buSzPts val="1800"/>
              <a:buChar char="–"/>
            </a:pPr>
            <a:r>
              <a:rPr lang="en" sz="2400" dirty="0">
                <a:solidFill>
                  <a:schemeClr val="tx1"/>
                </a:solidFill>
                <a:latin typeface="Arial" panose="020B0604020202020204" pitchFamily="34" charset="0"/>
                <a:ea typeface="Open Sans"/>
                <a:cs typeface="Arial" panose="020B0604020202020204" pitchFamily="34" charset="0"/>
                <a:sym typeface="Open Sans"/>
              </a:rPr>
              <a:t>Website information regarding food and shelter:</a:t>
            </a:r>
            <a:r>
              <a:rPr lang="en" sz="2400" u="sng" dirty="0">
                <a:solidFill>
                  <a:schemeClr val="dk1"/>
                </a:solidFill>
                <a:latin typeface="Arial" panose="020B0604020202020204" pitchFamily="34" charset="0"/>
                <a:ea typeface="Open Sans"/>
                <a:cs typeface="Arial" panose="020B0604020202020204" pitchFamily="34" charset="0"/>
                <a:sym typeface="Open Sans"/>
              </a:rPr>
              <a:t> </a:t>
            </a:r>
            <a:r>
              <a:rPr lang="en-US" sz="2400" u="sng" dirty="0">
                <a:solidFill>
                  <a:schemeClr val="dk1"/>
                </a:solidFill>
                <a:latin typeface="Arial" panose="020B0604020202020204" pitchFamily="34" charset="0"/>
                <a:ea typeface="Open Sans"/>
                <a:cs typeface="Arial" panose="020B0604020202020204" pitchFamily="34" charset="0"/>
                <a:sym typeface="Open Sans"/>
                <a:hlinkClick r:id="rId5" tooltip="information regarding food and shelter"/>
              </a:rPr>
              <a:t>https://sites.google.com/natomasunified.org/communityresourcesdistancelear/home</a:t>
            </a:r>
            <a:endParaRPr lang="en-US" sz="2400" u="sng" dirty="0">
              <a:solidFill>
                <a:schemeClr val="dk1"/>
              </a:solidFill>
              <a:latin typeface="Arial" panose="020B0604020202020204" pitchFamily="34" charset="0"/>
              <a:ea typeface="Open Sans"/>
              <a:cs typeface="Arial" panose="020B0604020202020204" pitchFamily="34" charset="0"/>
              <a:sym typeface="Open Sans"/>
            </a:endParaRPr>
          </a:p>
          <a:p>
            <a:pPr marL="342900" lvl="1" indent="-342900">
              <a:lnSpc>
                <a:spcPct val="115000"/>
              </a:lnSpc>
              <a:buClr>
                <a:schemeClr val="dk1"/>
              </a:buClr>
              <a:buSzPts val="1800"/>
              <a:buChar char="–"/>
            </a:pPr>
            <a:endParaRPr sz="2400" dirty="0">
              <a:solidFill>
                <a:schemeClr val="dk1"/>
              </a:solidFill>
              <a:latin typeface="Arial" panose="020B0604020202020204" pitchFamily="34" charset="0"/>
              <a:ea typeface="Open Sans"/>
              <a:cs typeface="Arial" panose="020B0604020202020204" pitchFamily="34" charset="0"/>
              <a:sym typeface="Open Sans"/>
            </a:endParaRPr>
          </a:p>
          <a:p>
            <a:pPr marL="0" lvl="0" indent="0" algn="l" rtl="0">
              <a:spcBef>
                <a:spcPts val="1600"/>
              </a:spcBef>
              <a:spcAft>
                <a:spcPts val="0"/>
              </a:spcAft>
              <a:buNone/>
            </a:pPr>
            <a:endParaRPr sz="2400" dirty="0">
              <a:latin typeface="Arial" panose="020B0604020202020204" pitchFamily="34" charset="0"/>
              <a:cs typeface="Arial" panose="020B0604020202020204" pitchFamily="34" charset="0"/>
            </a:endParaRPr>
          </a:p>
        </p:txBody>
      </p:sp>
      <p:sp>
        <p:nvSpPr>
          <p:cNvPr id="212" name="Google Shape;212;p29"/>
          <p:cNvSpPr txBox="1">
            <a:spLocks noGrp="1"/>
          </p:cNvSpPr>
          <p:nvPr>
            <p:ph type="sldNum" idx="12"/>
          </p:nvPr>
        </p:nvSpPr>
        <p:spPr>
          <a:xfrm>
            <a:off x="6553228" y="6335085"/>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44</a:t>
            </a:fld>
            <a:endParaRPr/>
          </a:p>
        </p:txBody>
      </p:sp>
    </p:spTree>
    <p:extLst>
      <p:ext uri="{BB962C8B-B14F-4D97-AF65-F5344CB8AC3E}">
        <p14:creationId xmlns:p14="http://schemas.microsoft.com/office/powerpoint/2010/main" val="2224581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2386200" y="59412"/>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Understanding the Needs that Exist</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Technology Survey Results</a:t>
            </a:r>
            <a:endParaRPr sz="2400" dirty="0">
              <a:solidFill>
                <a:srgbClr val="FF0000"/>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1800" dirty="0">
              <a:latin typeface="Open Sans"/>
              <a:ea typeface="Open Sans"/>
              <a:cs typeface="Open Sans"/>
              <a:sym typeface="Open Sans"/>
            </a:endParaRPr>
          </a:p>
        </p:txBody>
      </p:sp>
      <p:pic>
        <p:nvPicPr>
          <p:cNvPr id="218" name="Google Shape;218;p30" descr="Can you student(s) access the internet from where they are staying?&#10;Pie graph percentages: Yes: 94.7, No, 5.3%"/>
          <p:cNvPicPr preferRelativeResize="0"/>
          <p:nvPr/>
        </p:nvPicPr>
        <p:blipFill rotWithShape="1">
          <a:blip r:embed="rId3">
            <a:alphaModFix/>
          </a:blip>
          <a:srcRect l="2503" t="3004" r="2655" b="3116"/>
          <a:stretch/>
        </p:blipFill>
        <p:spPr>
          <a:xfrm>
            <a:off x="4795491" y="1862828"/>
            <a:ext cx="4061335" cy="2491824"/>
          </a:xfrm>
          <a:prstGeom prst="rect">
            <a:avLst/>
          </a:prstGeom>
          <a:noFill/>
          <a:ln w="19050" cap="flat" cmpd="sng">
            <a:solidFill>
              <a:schemeClr val="dk2"/>
            </a:solidFill>
            <a:prstDash val="solid"/>
            <a:round/>
            <a:headEnd type="none" w="sm" len="sm"/>
            <a:tailEnd type="none" w="sm" len="sm"/>
          </a:ln>
        </p:spPr>
      </p:pic>
      <p:pic>
        <p:nvPicPr>
          <p:cNvPr id="219" name="Google Shape;219;p30" descr="How many students in your household attend NUSD schools?&#10;Percentages: 1: 51.6, 2: 34.4, 3: 10.5, 4 and above &lt; 10%"/>
          <p:cNvPicPr preferRelativeResize="0"/>
          <p:nvPr/>
        </p:nvPicPr>
        <p:blipFill rotWithShape="1">
          <a:blip r:embed="rId4">
            <a:alphaModFix/>
          </a:blip>
          <a:srcRect l="1619" t="3853" r="6375" b="4386"/>
          <a:stretch/>
        </p:blipFill>
        <p:spPr>
          <a:xfrm>
            <a:off x="242427" y="1912187"/>
            <a:ext cx="3989699" cy="2491813"/>
          </a:xfrm>
          <a:prstGeom prst="rect">
            <a:avLst/>
          </a:prstGeom>
          <a:noFill/>
          <a:ln w="19050" cap="flat" cmpd="sng">
            <a:solidFill>
              <a:schemeClr val="dk2"/>
            </a:solidFill>
            <a:prstDash val="solid"/>
            <a:round/>
            <a:headEnd type="none" w="sm" len="sm"/>
            <a:tailEnd type="none" w="sm" len="sm"/>
          </a:ln>
        </p:spPr>
      </p:pic>
      <p:pic>
        <p:nvPicPr>
          <p:cNvPr id="220" name="Google Shape;220;p30" descr="How many Chromebooks do you need for your student(s) to work simultaneously?&#10;Percentage: 1: 38.1, 2: 20.5, 3,4,&amp;5 &lt; 10%, 33.9% - no additional needs."/>
          <p:cNvPicPr preferRelativeResize="0"/>
          <p:nvPr/>
        </p:nvPicPr>
        <p:blipFill rotWithShape="1">
          <a:blip r:embed="rId5">
            <a:alphaModFix/>
          </a:blip>
          <a:srcRect l="2258" t="3715" r="2057" b="4322"/>
          <a:stretch/>
        </p:blipFill>
        <p:spPr>
          <a:xfrm>
            <a:off x="4890850" y="4425264"/>
            <a:ext cx="3989699" cy="2386296"/>
          </a:xfrm>
          <a:prstGeom prst="rect">
            <a:avLst/>
          </a:prstGeom>
          <a:noFill/>
          <a:ln w="19050" cap="flat" cmpd="sng">
            <a:solidFill>
              <a:schemeClr val="dk2"/>
            </a:solidFill>
            <a:prstDash val="solid"/>
            <a:round/>
            <a:headEnd type="none" w="sm" len="sm"/>
            <a:tailEnd type="none" w="sm" len="sm"/>
          </a:ln>
        </p:spPr>
      </p:pic>
      <p:pic>
        <p:nvPicPr>
          <p:cNvPr id="221" name="Google Shape;221;p30" descr="Does each student have a computer/laptop to participate simultaneously in DL?&#10;49.4% = no, 50.1% = yes"/>
          <p:cNvPicPr preferRelativeResize="0"/>
          <p:nvPr/>
        </p:nvPicPr>
        <p:blipFill rotWithShape="1">
          <a:blip r:embed="rId6">
            <a:alphaModFix/>
          </a:blip>
          <a:srcRect l="859" t="3505" r="2531" b="3496"/>
          <a:stretch/>
        </p:blipFill>
        <p:spPr>
          <a:xfrm>
            <a:off x="242426" y="4425264"/>
            <a:ext cx="3989699" cy="2386301"/>
          </a:xfrm>
          <a:prstGeom prst="rect">
            <a:avLst/>
          </a:prstGeom>
          <a:noFill/>
          <a:ln w="19050" cap="flat" cmpd="sng">
            <a:solidFill>
              <a:schemeClr val="dk2"/>
            </a:solidFill>
            <a:prstDash val="solid"/>
            <a:round/>
            <a:headEnd type="none" w="sm" len="sm"/>
            <a:tailEnd type="none" w="sm" len="sm"/>
          </a:ln>
        </p:spPr>
      </p:pic>
      <p:sp>
        <p:nvSpPr>
          <p:cNvPr id="222" name="Google Shape;222;p30" descr="Pie graph header: How many students in your household attend NUSD schools? "/>
          <p:cNvSpPr txBox="1"/>
          <p:nvPr/>
        </p:nvSpPr>
        <p:spPr>
          <a:xfrm>
            <a:off x="242501" y="1857809"/>
            <a:ext cx="3989700" cy="5742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4A86E8"/>
                </a:solidFill>
              </a:rPr>
              <a:t>How many students in your household attend NUSD schools?</a:t>
            </a:r>
            <a:endParaRPr b="1" dirty="0">
              <a:solidFill>
                <a:srgbClr val="4A86E8"/>
              </a:solidFill>
            </a:endParaRPr>
          </a:p>
        </p:txBody>
      </p:sp>
      <p:sp>
        <p:nvSpPr>
          <p:cNvPr id="223" name="Google Shape;223;p30" descr="Can you student(s) access the internet from where they are staying?&#10;"/>
          <p:cNvSpPr txBox="1"/>
          <p:nvPr/>
        </p:nvSpPr>
        <p:spPr>
          <a:xfrm>
            <a:off x="4795500" y="1777989"/>
            <a:ext cx="4061400" cy="6306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4A86E8"/>
                </a:solidFill>
              </a:rPr>
              <a:t>Can you student(s) access the internet from where they are staying?</a:t>
            </a:r>
            <a:endParaRPr b="1" dirty="0">
              <a:solidFill>
                <a:srgbClr val="4A86E8"/>
              </a:solidFill>
            </a:endParaRPr>
          </a:p>
        </p:txBody>
      </p:sp>
      <p:sp>
        <p:nvSpPr>
          <p:cNvPr id="224" name="Google Shape;224;p30" descr="How many Chromebooks do you need for your student(s) to work simultaneously?&#10;"/>
          <p:cNvSpPr txBox="1"/>
          <p:nvPr/>
        </p:nvSpPr>
        <p:spPr>
          <a:xfrm>
            <a:off x="4890850" y="4404000"/>
            <a:ext cx="3989700" cy="6306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4A86E8"/>
                </a:solidFill>
              </a:rPr>
              <a:t>How many Chromebooks do you need for your student(s) to work simultaneously?</a:t>
            </a:r>
            <a:endParaRPr b="1" dirty="0">
              <a:solidFill>
                <a:srgbClr val="4A86E8"/>
              </a:solidFill>
            </a:endParaRPr>
          </a:p>
        </p:txBody>
      </p:sp>
      <p:sp>
        <p:nvSpPr>
          <p:cNvPr id="225" name="Google Shape;225;p30" descr="Does each student have a computer/laptop to participate simultaneously in DL?&#10;"/>
          <p:cNvSpPr txBox="1"/>
          <p:nvPr/>
        </p:nvSpPr>
        <p:spPr>
          <a:xfrm>
            <a:off x="242650" y="4404000"/>
            <a:ext cx="3989700" cy="6306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4A86E8"/>
                </a:solidFill>
              </a:rPr>
              <a:t>Does each student have a computer/laptop to participate simultaneously in DL?</a:t>
            </a:r>
            <a:endParaRPr b="1" dirty="0">
              <a:solidFill>
                <a:srgbClr val="4A86E8"/>
              </a:solidFill>
            </a:endParaRPr>
          </a:p>
        </p:txBody>
      </p:sp>
      <p:sp>
        <p:nvSpPr>
          <p:cNvPr id="226" name="Google Shape;226;p30" descr="These 5,336 responses represent over 8,900 students, 80% of student population&#10;"/>
          <p:cNvSpPr txBox="1"/>
          <p:nvPr/>
        </p:nvSpPr>
        <p:spPr>
          <a:xfrm>
            <a:off x="2278176" y="911098"/>
            <a:ext cx="6711651" cy="909202"/>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4A86E8"/>
                </a:solidFill>
              </a:rPr>
              <a:t>These 5,336 responses represent over 8,900 students, 80% of student population</a:t>
            </a:r>
            <a:endParaRPr sz="2400" b="1" dirty="0">
              <a:solidFill>
                <a:srgbClr val="4A86E8"/>
              </a:solidFill>
            </a:endParaRPr>
          </a:p>
        </p:txBody>
      </p:sp>
      <p:sp>
        <p:nvSpPr>
          <p:cNvPr id="227" name="Google Shape;227;p3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2428759" y="136550"/>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Understanding the Needs that Exist</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u="sng" dirty="0">
                <a:solidFill>
                  <a:schemeClr val="hlink"/>
                </a:solidFill>
                <a:latin typeface="Arial" panose="020B0604020202020204" pitchFamily="34" charset="0"/>
                <a:ea typeface="Open Sans"/>
                <a:cs typeface="Arial" panose="020B0604020202020204" pitchFamily="34" charset="0"/>
                <a:sym typeface="Open Sans"/>
                <a:hlinkClick r:id="rId3" tooltip="Students with IEPs"/>
              </a:rPr>
              <a:t>Students with IEPs</a:t>
            </a:r>
            <a:r>
              <a:rPr lang="en" sz="2400" dirty="0">
                <a:latin typeface="Arial" panose="020B0604020202020204" pitchFamily="34" charset="0"/>
                <a:ea typeface="Open Sans"/>
                <a:cs typeface="Arial" panose="020B0604020202020204" pitchFamily="34" charset="0"/>
                <a:sym typeface="Open Sans"/>
              </a:rPr>
              <a:t> (1</a:t>
            </a:r>
            <a:r>
              <a:rPr lang="en-US" sz="2400" dirty="0">
                <a:latin typeface="Arial" panose="020B0604020202020204" pitchFamily="34" charset="0"/>
                <a:ea typeface="Open Sans"/>
                <a:cs typeface="Arial" panose="020B0604020202020204" pitchFamily="34" charset="0"/>
                <a:sym typeface="Open Sans"/>
              </a:rPr>
              <a:t>of 2)</a:t>
            </a:r>
            <a:endParaRPr sz="2400" dirty="0">
              <a:latin typeface="Arial" panose="020B0604020202020204" pitchFamily="34" charset="0"/>
              <a:ea typeface="Open Sans"/>
              <a:cs typeface="Arial" panose="020B0604020202020204" pitchFamily="34" charset="0"/>
              <a:sym typeface="Open Sans"/>
            </a:endParaRPr>
          </a:p>
        </p:txBody>
      </p:sp>
      <p:sp>
        <p:nvSpPr>
          <p:cNvPr id="233" name="Google Shape;233;p31"/>
          <p:cNvSpPr txBox="1">
            <a:spLocks noGrp="1"/>
          </p:cNvSpPr>
          <p:nvPr>
            <p:ph type="body" idx="1"/>
          </p:nvPr>
        </p:nvSpPr>
        <p:spPr>
          <a:xfrm>
            <a:off x="-60525" y="1600250"/>
            <a:ext cx="9044700" cy="5257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dirty="0">
                <a:latin typeface="Arial" panose="020B0604020202020204" pitchFamily="34" charset="0"/>
                <a:cs typeface="Arial" panose="020B0604020202020204" pitchFamily="34" charset="0"/>
              </a:rPr>
              <a:t>Goal: All students will have an Amendment and will receive virtual learning to the extent feasible.</a:t>
            </a:r>
            <a:endParaRPr sz="2400" b="1" i="1" dirty="0">
              <a:latin typeface="Arial" panose="020B0604020202020204" pitchFamily="34" charset="0"/>
              <a:cs typeface="Arial" panose="020B0604020202020204" pitchFamily="34" charset="0"/>
            </a:endParaRPr>
          </a:p>
          <a:p>
            <a:pPr marL="457200" lvl="0" indent="-342900" algn="l" rtl="0">
              <a:lnSpc>
                <a:spcPct val="100000"/>
              </a:lnSpc>
              <a:spcBef>
                <a:spcPts val="1600"/>
              </a:spcBef>
              <a:spcAft>
                <a:spcPts val="0"/>
              </a:spcAft>
              <a:buSzPts val="1800"/>
              <a:buFont typeface="Open Sans"/>
              <a:buAutoNum type="arabicPeriod"/>
            </a:pPr>
            <a:r>
              <a:rPr lang="en" sz="2400" dirty="0">
                <a:latin typeface="Arial" panose="020B0604020202020204" pitchFamily="34" charset="0"/>
                <a:cs typeface="Arial" panose="020B0604020202020204" pitchFamily="34" charset="0"/>
              </a:rPr>
              <a:t>Know end goal - clearly communicate and stay consistent with messaging  </a:t>
            </a:r>
            <a:endParaRPr sz="2400" dirty="0">
              <a:latin typeface="Arial" panose="020B0604020202020204" pitchFamily="34" charset="0"/>
              <a:cs typeface="Arial" panose="020B0604020202020204" pitchFamily="34" charset="0"/>
            </a:endParaRPr>
          </a:p>
          <a:p>
            <a:pPr marL="457200" lvl="0" indent="-342900" algn="l" rtl="0">
              <a:lnSpc>
                <a:spcPct val="115000"/>
              </a:lnSpc>
              <a:spcBef>
                <a:spcPts val="0"/>
              </a:spcBef>
              <a:spcAft>
                <a:spcPts val="0"/>
              </a:spcAft>
              <a:buSzPts val="1800"/>
              <a:buFont typeface="Open Sans"/>
              <a:buAutoNum type="arabicPeriod"/>
            </a:pPr>
            <a:r>
              <a:rPr lang="en" sz="2400" dirty="0">
                <a:latin typeface="Arial" panose="020B0604020202020204" pitchFamily="34" charset="0"/>
                <a:cs typeface="Arial" panose="020B0604020202020204" pitchFamily="34" charset="0"/>
              </a:rPr>
              <a:t>Hold multiple meetings and scaffold support</a:t>
            </a:r>
            <a:endParaRPr sz="2400" dirty="0">
              <a:latin typeface="Arial" panose="020B0604020202020204" pitchFamily="34" charset="0"/>
              <a:cs typeface="Arial" panose="020B0604020202020204" pitchFamily="34" charset="0"/>
            </a:endParaRPr>
          </a:p>
          <a:p>
            <a:pPr marL="457200" lvl="0" indent="-342900" algn="l" rtl="0">
              <a:lnSpc>
                <a:spcPct val="115000"/>
              </a:lnSpc>
              <a:spcBef>
                <a:spcPts val="0"/>
              </a:spcBef>
              <a:spcAft>
                <a:spcPts val="0"/>
              </a:spcAft>
              <a:buSzPts val="1800"/>
              <a:buFont typeface="Open Sans"/>
              <a:buAutoNum type="arabicPeriod"/>
            </a:pPr>
            <a:r>
              <a:rPr lang="en" sz="2400" b="1" i="1" dirty="0">
                <a:latin typeface="Arial" panose="020B0604020202020204" pitchFamily="34" charset="0"/>
                <a:cs typeface="Arial" panose="020B0604020202020204" pitchFamily="34" charset="0"/>
              </a:rPr>
              <a:t>Give permission: </a:t>
            </a:r>
            <a:endParaRPr sz="2400" b="1" i="1" dirty="0">
              <a:latin typeface="Arial" panose="020B0604020202020204" pitchFamily="34" charset="0"/>
              <a:cs typeface="Arial" panose="020B0604020202020204" pitchFamily="34" charset="0"/>
            </a:endParaRPr>
          </a:p>
          <a:p>
            <a:pPr marL="857250" lvl="2" indent="-342900" algn="l" rtl="0">
              <a:lnSpc>
                <a:spcPct val="115000"/>
              </a:lnSpc>
              <a:spcBef>
                <a:spcPts val="0"/>
              </a:spcBef>
              <a:spcAft>
                <a:spcPts val="0"/>
              </a:spcAft>
              <a:buSzPts val="1800"/>
              <a:buAutoNum type="romanLcPeriod"/>
            </a:pPr>
            <a:r>
              <a:rPr lang="en" i="1" dirty="0">
                <a:latin typeface="Arial" panose="020B0604020202020204" pitchFamily="34" charset="0"/>
                <a:cs typeface="Arial" panose="020B0604020202020204" pitchFamily="34" charset="0"/>
              </a:rPr>
              <a:t>We are not going to be able to do everything, but we will do what we can to the best of our ability.</a:t>
            </a:r>
            <a:endParaRPr i="1" dirty="0">
              <a:latin typeface="Arial" panose="020B0604020202020204" pitchFamily="34" charset="0"/>
              <a:cs typeface="Arial" panose="020B0604020202020204" pitchFamily="34" charset="0"/>
            </a:endParaRPr>
          </a:p>
          <a:p>
            <a:pPr marL="857250" lvl="2" indent="-342900" algn="l" rtl="0">
              <a:lnSpc>
                <a:spcPct val="115000"/>
              </a:lnSpc>
              <a:spcBef>
                <a:spcPts val="0"/>
              </a:spcBef>
              <a:spcAft>
                <a:spcPts val="0"/>
              </a:spcAft>
              <a:buSzPts val="1800"/>
              <a:buAutoNum type="romanLcPeriod"/>
            </a:pPr>
            <a:r>
              <a:rPr lang="en" i="1" dirty="0">
                <a:latin typeface="Arial" panose="020B0604020202020204" pitchFamily="34" charset="0"/>
                <a:cs typeface="Arial" panose="020B0604020202020204" pitchFamily="34" charset="0"/>
              </a:rPr>
              <a:t>We are not at the same place with technology or ability to instruct virtually.  Identify what we can do as a team that speaks to individual strengths and serves students.</a:t>
            </a:r>
            <a:endParaRPr i="1" dirty="0">
              <a:latin typeface="Arial" panose="020B0604020202020204" pitchFamily="34" charset="0"/>
              <a:cs typeface="Arial" panose="020B0604020202020204" pitchFamily="34" charset="0"/>
            </a:endParaRPr>
          </a:p>
          <a:p>
            <a:pPr marL="857250" lvl="2" indent="-342900" algn="l" rtl="0">
              <a:lnSpc>
                <a:spcPct val="115000"/>
              </a:lnSpc>
              <a:spcBef>
                <a:spcPts val="0"/>
              </a:spcBef>
              <a:spcAft>
                <a:spcPts val="0"/>
              </a:spcAft>
              <a:buSzPts val="1800"/>
              <a:buAutoNum type="romanLcPeriod"/>
            </a:pPr>
            <a:r>
              <a:rPr lang="en" i="1" dirty="0">
                <a:latin typeface="Arial" panose="020B0604020202020204" pitchFamily="34" charset="0"/>
                <a:cs typeface="Arial" panose="020B0604020202020204" pitchFamily="34" charset="0"/>
              </a:rPr>
              <a:t>This is not a “gotcha”- hold harmless, no one is an expert.</a:t>
            </a:r>
            <a:endParaRPr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latin typeface="Arial" panose="020B0604020202020204" pitchFamily="34" charset="0"/>
              <a:cs typeface="Arial" panose="020B0604020202020204" pitchFamily="34" charset="0"/>
            </a:endParaRPr>
          </a:p>
        </p:txBody>
      </p:sp>
      <p:sp>
        <p:nvSpPr>
          <p:cNvPr id="234" name="Google Shape;234;p3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46</a:t>
            </a:fld>
            <a:endParaRPr/>
          </a:p>
        </p:txBody>
      </p:sp>
      <p:sp>
        <p:nvSpPr>
          <p:cNvPr id="2" name="TextBox 1">
            <a:extLst>
              <a:ext uri="{FF2B5EF4-FFF2-40B4-BE49-F238E27FC236}">
                <a16:creationId xmlns:a16="http://schemas.microsoft.com/office/drawing/2014/main" id="{ECE1E2ED-78A1-4B61-9355-A051F1063854}"/>
              </a:ext>
            </a:extLst>
          </p:cNvPr>
          <p:cNvSpPr txBox="1"/>
          <p:nvPr/>
        </p:nvSpPr>
        <p:spPr>
          <a:xfrm>
            <a:off x="-92049" y="1132638"/>
            <a:ext cx="9413154" cy="830997"/>
          </a:xfrm>
          <a:prstGeom prst="rect">
            <a:avLst/>
          </a:prstGeom>
          <a:noFill/>
        </p:spPr>
        <p:txBody>
          <a:bodyPr wrap="none" rtlCol="0">
            <a:spAutoFit/>
          </a:bodyPr>
          <a:lstStyle/>
          <a:p>
            <a:r>
              <a:rPr lang="en-US" sz="2400" dirty="0">
                <a:hlinkClick r:id="rId3"/>
              </a:rPr>
              <a:t>https://sites.google.com/natomasunified.org/distance-learning/home</a:t>
            </a:r>
            <a:endParaRPr lang="en-US" sz="2400" dirty="0"/>
          </a:p>
          <a:p>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descr="https://sites.google.com/natomasunified.org/distance-learning/home"/>
          <p:cNvSpPr txBox="1">
            <a:spLocks noGrp="1"/>
          </p:cNvSpPr>
          <p:nvPr>
            <p:ph type="title"/>
          </p:nvPr>
        </p:nvSpPr>
        <p:spPr>
          <a:xfrm>
            <a:off x="2428759" y="136550"/>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Understanding the Needs that Exist</a:t>
            </a:r>
            <a:endParaRPr sz="24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2400" dirty="0">
                <a:solidFill>
                  <a:schemeClr val="hlink"/>
                </a:solidFill>
                <a:latin typeface="Arial" panose="020B0604020202020204" pitchFamily="34" charset="0"/>
                <a:ea typeface="Open Sans"/>
                <a:cs typeface="Arial" panose="020B0604020202020204" pitchFamily="34" charset="0"/>
                <a:sym typeface="Open Sans"/>
              </a:rPr>
              <a:t>Students with IEPs</a:t>
            </a:r>
            <a:r>
              <a:rPr lang="en" sz="2400" dirty="0">
                <a:latin typeface="Arial" panose="020B0604020202020204" pitchFamily="34" charset="0"/>
                <a:ea typeface="Open Sans"/>
                <a:cs typeface="Arial" panose="020B0604020202020204" pitchFamily="34" charset="0"/>
                <a:sym typeface="Open Sans"/>
              </a:rPr>
              <a:t> (2</a:t>
            </a:r>
            <a:r>
              <a:rPr lang="en-US" sz="2400" dirty="0">
                <a:latin typeface="Arial" panose="020B0604020202020204" pitchFamily="34" charset="0"/>
                <a:ea typeface="Open Sans"/>
                <a:cs typeface="Arial" panose="020B0604020202020204" pitchFamily="34" charset="0"/>
                <a:sym typeface="Open Sans"/>
              </a:rPr>
              <a:t>of 2)</a:t>
            </a:r>
            <a:endParaRPr sz="2400" dirty="0">
              <a:latin typeface="Arial" panose="020B0604020202020204" pitchFamily="34" charset="0"/>
              <a:ea typeface="Open Sans"/>
              <a:cs typeface="Arial" panose="020B0604020202020204" pitchFamily="34" charset="0"/>
              <a:sym typeface="Open Sans"/>
            </a:endParaRPr>
          </a:p>
        </p:txBody>
      </p:sp>
      <p:sp>
        <p:nvSpPr>
          <p:cNvPr id="233" name="Google Shape;233;p31"/>
          <p:cNvSpPr txBox="1">
            <a:spLocks noGrp="1"/>
          </p:cNvSpPr>
          <p:nvPr>
            <p:ph type="body" idx="1"/>
          </p:nvPr>
        </p:nvSpPr>
        <p:spPr>
          <a:xfrm>
            <a:off x="-60525" y="1600250"/>
            <a:ext cx="9044700" cy="5257800"/>
          </a:xfrm>
          <a:prstGeom prst="rect">
            <a:avLst/>
          </a:prstGeom>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2400" b="1" i="1" dirty="0">
                <a:latin typeface="Arial" panose="020B0604020202020204" pitchFamily="34" charset="0"/>
                <a:cs typeface="Arial" panose="020B0604020202020204" pitchFamily="34" charset="0"/>
              </a:rPr>
              <a:t>Goal: All students will have an Amendment and will receive virtual learning to the extent feasible.</a:t>
            </a:r>
          </a:p>
          <a:p>
            <a:pPr marL="0" lvl="0" indent="0" algn="ctr" rtl="0">
              <a:lnSpc>
                <a:spcPct val="115000"/>
              </a:lnSpc>
              <a:spcBef>
                <a:spcPts val="640"/>
              </a:spcBef>
              <a:spcAft>
                <a:spcPts val="0"/>
              </a:spcAft>
              <a:buNone/>
            </a:pPr>
            <a:endParaRPr sz="2400" b="1" i="1" dirty="0">
              <a:latin typeface="Arial" panose="020B0604020202020204" pitchFamily="34" charset="0"/>
              <a:cs typeface="Arial" panose="020B0604020202020204" pitchFamily="34" charset="0"/>
            </a:endParaRPr>
          </a:p>
          <a:p>
            <a:pPr marL="571500" lvl="0" indent="-457200" algn="l" rtl="0">
              <a:lnSpc>
                <a:spcPct val="115000"/>
              </a:lnSpc>
              <a:spcBef>
                <a:spcPts val="0"/>
              </a:spcBef>
              <a:spcAft>
                <a:spcPts val="0"/>
              </a:spcAft>
              <a:buSzPts val="1800"/>
              <a:buFont typeface="+mj-lt"/>
              <a:buAutoNum type="arabicPeriod" startAt="4"/>
            </a:pPr>
            <a:r>
              <a:rPr lang="en" sz="2400" dirty="0">
                <a:latin typeface="Arial" panose="020B0604020202020204" pitchFamily="34" charset="0"/>
                <a:cs typeface="Arial" panose="020B0604020202020204" pitchFamily="34" charset="0"/>
              </a:rPr>
              <a:t>Minimize regression of skills through </a:t>
            </a:r>
            <a:r>
              <a:rPr lang="en" sz="2400" b="1" i="1" dirty="0">
                <a:solidFill>
                  <a:srgbClr val="0000FF"/>
                </a:solidFill>
                <a:latin typeface="Arial" panose="020B0604020202020204" pitchFamily="34" charset="0"/>
                <a:cs typeface="Arial" panose="020B0604020202020204" pitchFamily="34" charset="0"/>
              </a:rPr>
              <a:t>home-school collaborative efforts.</a:t>
            </a:r>
            <a:endParaRPr sz="2400" dirty="0">
              <a:solidFill>
                <a:srgbClr val="000000"/>
              </a:solidFill>
              <a:latin typeface="Arial" panose="020B0604020202020204" pitchFamily="34" charset="0"/>
              <a:cs typeface="Arial" panose="020B0604020202020204" pitchFamily="34" charset="0"/>
            </a:endParaRPr>
          </a:p>
          <a:p>
            <a:pPr marL="457200" lvl="0" indent="-342900" algn="l" rtl="0">
              <a:lnSpc>
                <a:spcPct val="115000"/>
              </a:lnSpc>
              <a:spcBef>
                <a:spcPts val="0"/>
              </a:spcBef>
              <a:spcAft>
                <a:spcPts val="0"/>
              </a:spcAft>
              <a:buClr>
                <a:srgbClr val="000000"/>
              </a:buClr>
              <a:buSzPts val="1800"/>
              <a:buFont typeface="Open Sans"/>
              <a:buAutoNum type="arabicPeriod" startAt="4"/>
            </a:pPr>
            <a:r>
              <a:rPr lang="en" sz="2400" dirty="0">
                <a:latin typeface="Arial" panose="020B0604020202020204" pitchFamily="34" charset="0"/>
                <a:cs typeface="Arial" panose="020B0604020202020204" pitchFamily="34" charset="0"/>
              </a:rPr>
              <a:t>Plan now for next steps - Extended School Year, and the fall...develop a plan for students who lose ground...</a:t>
            </a:r>
            <a:r>
              <a:rPr lang="en" sz="2400" b="1" i="1" dirty="0">
                <a:latin typeface="Arial" panose="020B0604020202020204" pitchFamily="34" charset="0"/>
                <a:cs typeface="Arial" panose="020B0604020202020204" pitchFamily="34" charset="0"/>
              </a:rPr>
              <a:t>convey the message that we are in this together and we haven’t lost sight of your student.</a:t>
            </a:r>
            <a:endParaRPr sz="2400" b="1" i="1" dirty="0">
              <a:latin typeface="Arial" panose="020B0604020202020204" pitchFamily="34" charset="0"/>
              <a:cs typeface="Arial" panose="020B0604020202020204" pitchFamily="34" charset="0"/>
            </a:endParaRPr>
          </a:p>
          <a:p>
            <a:pPr marL="0" lvl="0" indent="0" algn="l" rtl="0">
              <a:lnSpc>
                <a:spcPct val="115000"/>
              </a:lnSpc>
              <a:spcBef>
                <a:spcPts val="1600"/>
              </a:spcBef>
              <a:spcAft>
                <a:spcPts val="0"/>
              </a:spcAft>
              <a:buNone/>
            </a:pPr>
            <a:endParaRPr sz="2400" dirty="0">
              <a:latin typeface="Arial" panose="020B0604020202020204" pitchFamily="34" charset="0"/>
              <a:cs typeface="Arial" panose="020B0604020202020204" pitchFamily="34" charset="0"/>
            </a:endParaRPr>
          </a:p>
          <a:p>
            <a:pPr marL="0" lvl="0" indent="0" algn="l" rtl="0">
              <a:spcBef>
                <a:spcPts val="1600"/>
              </a:spcBef>
              <a:spcAft>
                <a:spcPts val="1600"/>
              </a:spcAft>
              <a:buNone/>
            </a:pPr>
            <a:endParaRPr sz="2400" dirty="0">
              <a:latin typeface="Arial" panose="020B0604020202020204" pitchFamily="34" charset="0"/>
              <a:cs typeface="Arial" panose="020B0604020202020204" pitchFamily="34" charset="0"/>
            </a:endParaRPr>
          </a:p>
        </p:txBody>
      </p:sp>
      <p:sp>
        <p:nvSpPr>
          <p:cNvPr id="234" name="Google Shape;234;p3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47</a:t>
            </a:fld>
            <a:endParaRPr/>
          </a:p>
        </p:txBody>
      </p:sp>
      <p:sp>
        <p:nvSpPr>
          <p:cNvPr id="2" name="TextBox 1">
            <a:extLst>
              <a:ext uri="{FF2B5EF4-FFF2-40B4-BE49-F238E27FC236}">
                <a16:creationId xmlns:a16="http://schemas.microsoft.com/office/drawing/2014/main" id="{ECE1E2ED-78A1-4B61-9355-A051F1063854}"/>
              </a:ext>
            </a:extLst>
          </p:cNvPr>
          <p:cNvSpPr txBox="1"/>
          <p:nvPr/>
        </p:nvSpPr>
        <p:spPr>
          <a:xfrm>
            <a:off x="-87105" y="5707903"/>
            <a:ext cx="9413154" cy="830997"/>
          </a:xfrm>
          <a:prstGeom prst="rect">
            <a:avLst/>
          </a:prstGeom>
          <a:noFill/>
        </p:spPr>
        <p:txBody>
          <a:bodyPr wrap="none" rtlCol="0">
            <a:spAutoFit/>
          </a:bodyPr>
          <a:lstStyle/>
          <a:p>
            <a:r>
              <a:rPr lang="en-US" sz="2400" dirty="0">
                <a:hlinkClick r:id="rId3" tooltip="Students with IEPs"/>
              </a:rPr>
              <a:t>https://sites.google.com/natomasunified.org/distance-learning/home</a:t>
            </a:r>
            <a:endParaRPr lang="en-US" sz="2400" dirty="0"/>
          </a:p>
          <a:p>
            <a:endParaRPr lang="en-US" sz="2400" dirty="0"/>
          </a:p>
        </p:txBody>
      </p:sp>
    </p:spTree>
    <p:extLst>
      <p:ext uri="{BB962C8B-B14F-4D97-AF65-F5344CB8AC3E}">
        <p14:creationId xmlns:p14="http://schemas.microsoft.com/office/powerpoint/2010/main" val="2523354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The Unforgotten Students</a:t>
            </a:r>
            <a:endParaRPr dirty="0">
              <a:latin typeface="Arial" panose="020B0604020202020204" pitchFamily="34" charset="0"/>
              <a:ea typeface="Open Sans"/>
              <a:cs typeface="Arial" panose="020B0604020202020204" pitchFamily="34" charset="0"/>
              <a:sym typeface="Open Sans"/>
            </a:endParaRPr>
          </a:p>
        </p:txBody>
      </p:sp>
      <p:sp>
        <p:nvSpPr>
          <p:cNvPr id="240" name="Google Shape;240;p32"/>
          <p:cNvSpPr txBox="1">
            <a:spLocks noGrp="1"/>
          </p:cNvSpPr>
          <p:nvPr>
            <p:ph type="body" idx="1"/>
          </p:nvPr>
        </p:nvSpPr>
        <p:spPr>
          <a:xfrm>
            <a:off x="67875" y="1557626"/>
            <a:ext cx="7105800" cy="1143300"/>
          </a:xfrm>
          <a:prstGeom prst="rect">
            <a:avLst/>
          </a:prstGeom>
        </p:spPr>
        <p:txBody>
          <a:bodyPr spcFirstLastPara="1" wrap="square" lIns="91425" tIns="91425" rIns="91425" bIns="91425" anchor="t" anchorCtr="0">
            <a:noAutofit/>
          </a:bodyPr>
          <a:lstStyle/>
          <a:p>
            <a:pPr marL="457200" lvl="0" indent="-342900" algn="l" rtl="0">
              <a:spcBef>
                <a:spcPts val="640"/>
              </a:spcBef>
              <a:spcAft>
                <a:spcPts val="0"/>
              </a:spcAft>
              <a:buSzPts val="1800"/>
              <a:buChar char="❏"/>
            </a:pPr>
            <a:r>
              <a:rPr lang="en" sz="2400" dirty="0">
                <a:latin typeface="Arial" panose="020B0604020202020204" pitchFamily="34" charset="0"/>
                <a:cs typeface="Arial" panose="020B0604020202020204" pitchFamily="34" charset="0"/>
              </a:rPr>
              <a:t>Who responded to the tech survey?</a:t>
            </a:r>
            <a:endParaRPr sz="24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400" dirty="0">
                <a:latin typeface="Arial" panose="020B0604020202020204" pitchFamily="34" charset="0"/>
                <a:cs typeface="Arial" panose="020B0604020202020204" pitchFamily="34" charset="0"/>
              </a:rPr>
              <a:t>Who received Chromebook and/or hotspot?</a:t>
            </a:r>
            <a:endParaRPr sz="24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400" dirty="0">
                <a:latin typeface="Arial" panose="020B0604020202020204" pitchFamily="34" charset="0"/>
                <a:cs typeface="Arial" panose="020B0604020202020204" pitchFamily="34" charset="0"/>
              </a:rPr>
              <a:t>Who had engaged with at least one teacher or site staff?</a:t>
            </a: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endParaRPr sz="2400" i="1" dirty="0">
              <a:latin typeface="Arial" panose="020B0604020202020204" pitchFamily="34" charset="0"/>
              <a:cs typeface="Arial" panose="020B0604020202020204" pitchFamily="34" charset="0"/>
            </a:endParaRPr>
          </a:p>
          <a:p>
            <a:pPr marL="0" lvl="0" indent="0" algn="l" rtl="0">
              <a:spcBef>
                <a:spcPts val="1600"/>
              </a:spcBef>
              <a:spcAft>
                <a:spcPts val="1600"/>
              </a:spcAft>
              <a:buClr>
                <a:srgbClr val="000000"/>
              </a:buClr>
              <a:buSzPts val="1100"/>
              <a:buFont typeface="Arial"/>
              <a:buNone/>
            </a:pPr>
            <a:endParaRPr sz="2400" dirty="0">
              <a:latin typeface="Arial" panose="020B0604020202020204" pitchFamily="34" charset="0"/>
              <a:cs typeface="Arial" panose="020B0604020202020204" pitchFamily="34" charset="0"/>
            </a:endParaRPr>
          </a:p>
        </p:txBody>
      </p:sp>
      <p:pic>
        <p:nvPicPr>
          <p:cNvPr id="241" name="Google Shape;241;p32" descr="Long description of VENN diagram on last slide - linked to from this page"/>
          <p:cNvPicPr preferRelativeResize="0"/>
          <p:nvPr/>
        </p:nvPicPr>
        <p:blipFill>
          <a:blip r:embed="rId3">
            <a:alphaModFix/>
          </a:blip>
          <a:stretch>
            <a:fillRect/>
          </a:stretch>
        </p:blipFill>
        <p:spPr>
          <a:xfrm>
            <a:off x="2218477" y="3009301"/>
            <a:ext cx="6857648" cy="3848699"/>
          </a:xfrm>
          <a:prstGeom prst="rect">
            <a:avLst/>
          </a:prstGeom>
          <a:noFill/>
          <a:ln w="19050" cap="flat" cmpd="sng">
            <a:solidFill>
              <a:schemeClr val="dk2"/>
            </a:solidFill>
            <a:prstDash val="solid"/>
            <a:round/>
            <a:headEnd type="none" w="sm" len="sm"/>
            <a:tailEnd type="none" w="sm" len="sm"/>
          </a:ln>
        </p:spPr>
      </p:pic>
      <p:sp>
        <p:nvSpPr>
          <p:cNvPr id="4" name="TextBox 3">
            <a:extLst>
              <a:ext uri="{FF2B5EF4-FFF2-40B4-BE49-F238E27FC236}">
                <a16:creationId xmlns:a16="http://schemas.microsoft.com/office/drawing/2014/main" id="{5CC3F36A-B91F-4585-B437-FDDDF9E32B19}"/>
              </a:ext>
            </a:extLst>
          </p:cNvPr>
          <p:cNvSpPr txBox="1"/>
          <p:nvPr/>
        </p:nvSpPr>
        <p:spPr>
          <a:xfrm>
            <a:off x="7517674" y="3553097"/>
            <a:ext cx="1802674" cy="830997"/>
          </a:xfrm>
          <a:prstGeom prst="rect">
            <a:avLst/>
          </a:prstGeom>
          <a:noFill/>
        </p:spPr>
        <p:txBody>
          <a:bodyPr wrap="square" rtlCol="0">
            <a:spAutoFit/>
          </a:bodyPr>
          <a:lstStyle/>
          <a:p>
            <a:r>
              <a:rPr lang="en-US" sz="2400" dirty="0">
                <a:hlinkClick r:id="rId4" action="ppaction://hlinksldjump"/>
              </a:rPr>
              <a:t>Long description</a:t>
            </a:r>
            <a:endParaRPr lang="en-US" sz="2400" dirty="0"/>
          </a:p>
        </p:txBody>
      </p:sp>
      <p:sp>
        <p:nvSpPr>
          <p:cNvPr id="242" name="Google Shape;242;p32"/>
          <p:cNvSpPr txBox="1"/>
          <p:nvPr/>
        </p:nvSpPr>
        <p:spPr>
          <a:xfrm>
            <a:off x="67875" y="3385877"/>
            <a:ext cx="2128500" cy="3456300"/>
          </a:xfrm>
          <a:prstGeom prst="rect">
            <a:avLst/>
          </a:prstGeom>
          <a:noFill/>
          <a:ln>
            <a:noFill/>
          </a:ln>
        </p:spPr>
        <p:txBody>
          <a:bodyPr spcFirstLastPara="1" wrap="square" lIns="91425" tIns="91425" rIns="91425" bIns="91425" anchor="t" anchorCtr="0">
            <a:noAutofit/>
          </a:bodyPr>
          <a:lstStyle/>
          <a:p>
            <a:pPr marL="0" lvl="0" indent="0" algn="l" rtl="0">
              <a:spcBef>
                <a:spcPts val="640"/>
              </a:spcBef>
              <a:spcAft>
                <a:spcPts val="0"/>
              </a:spcAft>
              <a:buClr>
                <a:schemeClr val="dk1"/>
              </a:buClr>
              <a:buSzPts val="1100"/>
              <a:buFont typeface="Arial"/>
              <a:buNone/>
            </a:pPr>
            <a:r>
              <a:rPr lang="en" sz="2400" dirty="0">
                <a:solidFill>
                  <a:schemeClr val="dk1"/>
                </a:solidFill>
                <a:latin typeface="Arial" panose="020B0604020202020204" pitchFamily="34" charset="0"/>
                <a:ea typeface="Open Sans"/>
                <a:cs typeface="Arial" panose="020B0604020202020204" pitchFamily="34" charset="0"/>
                <a:sym typeface="Open Sans"/>
              </a:rPr>
              <a:t>Whatever is left = </a:t>
            </a:r>
            <a:endParaRPr sz="2400" dirty="0">
              <a:solidFill>
                <a:schemeClr val="dk1"/>
              </a:solidFill>
              <a:latin typeface="Arial" panose="020B0604020202020204" pitchFamily="34" charset="0"/>
              <a:ea typeface="Open Sans"/>
              <a:cs typeface="Arial" panose="020B0604020202020204" pitchFamily="34" charset="0"/>
              <a:sym typeface="Open Sans"/>
            </a:endParaRPr>
          </a:p>
          <a:p>
            <a:pPr marL="0" lvl="0" indent="0" algn="l" rtl="0">
              <a:spcBef>
                <a:spcPts val="640"/>
              </a:spcBef>
              <a:spcAft>
                <a:spcPts val="0"/>
              </a:spcAft>
              <a:buClr>
                <a:schemeClr val="dk1"/>
              </a:buClr>
              <a:buSzPts val="1100"/>
              <a:buFont typeface="Arial"/>
              <a:buNone/>
            </a:pPr>
            <a:r>
              <a:rPr lang="en" sz="2400" dirty="0">
                <a:solidFill>
                  <a:schemeClr val="dk1"/>
                </a:solidFill>
                <a:latin typeface="Arial" panose="020B0604020202020204" pitchFamily="34" charset="0"/>
                <a:ea typeface="Open Sans"/>
                <a:cs typeface="Arial" panose="020B0604020202020204" pitchFamily="34" charset="0"/>
                <a:sym typeface="Open Sans"/>
              </a:rPr>
              <a:t>The Unforgotten Students*  </a:t>
            </a:r>
            <a:endParaRPr sz="2400" dirty="0">
              <a:solidFill>
                <a:schemeClr val="dk1"/>
              </a:solidFill>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en" sz="2400" i="1" dirty="0">
                <a:solidFill>
                  <a:schemeClr val="dk1"/>
                </a:solidFill>
                <a:latin typeface="Arial" panose="020B0604020202020204" pitchFamily="34" charset="0"/>
                <a:ea typeface="Open Sans"/>
                <a:cs typeface="Arial" panose="020B0604020202020204" pitchFamily="34" charset="0"/>
                <a:sym typeface="Open Sans"/>
              </a:rPr>
              <a:t>*as of 4/7/20=</a:t>
            </a:r>
            <a:endParaRPr sz="2400" i="1" dirty="0">
              <a:solidFill>
                <a:schemeClr val="dk1"/>
              </a:solidFill>
              <a:latin typeface="Arial" panose="020B0604020202020204" pitchFamily="34" charset="0"/>
              <a:ea typeface="Open Sans"/>
              <a:cs typeface="Arial" panose="020B0604020202020204" pitchFamily="34" charset="0"/>
              <a:sym typeface="Open Sans"/>
            </a:endParaRPr>
          </a:p>
          <a:p>
            <a:pPr marL="0" lvl="0" indent="0" algn="l" rtl="0">
              <a:spcBef>
                <a:spcPts val="1600"/>
              </a:spcBef>
              <a:spcAft>
                <a:spcPts val="1600"/>
              </a:spcAft>
              <a:buClr>
                <a:schemeClr val="dk1"/>
              </a:buClr>
              <a:buSzPts val="1100"/>
              <a:buFont typeface="Arial"/>
              <a:buNone/>
            </a:pPr>
            <a:r>
              <a:rPr lang="en" sz="2400" b="1" i="1" dirty="0">
                <a:solidFill>
                  <a:srgbClr val="FF0000"/>
                </a:solidFill>
                <a:latin typeface="Arial" panose="020B0604020202020204" pitchFamily="34" charset="0"/>
                <a:ea typeface="Open Sans"/>
                <a:cs typeface="Arial" panose="020B0604020202020204" pitchFamily="34" charset="0"/>
                <a:sym typeface="Open Sans"/>
              </a:rPr>
              <a:t>121 students districtwide</a:t>
            </a:r>
            <a:endParaRPr sz="2400" b="1" dirty="0">
              <a:solidFill>
                <a:srgbClr val="FF0000"/>
              </a:solidFill>
              <a:latin typeface="Arial" panose="020B0604020202020204" pitchFamily="34" charset="0"/>
              <a:cs typeface="Arial" panose="020B0604020202020204" pitchFamily="34" charset="0"/>
            </a:endParaRPr>
          </a:p>
        </p:txBody>
      </p:sp>
      <p:sp>
        <p:nvSpPr>
          <p:cNvPr id="243" name="Google Shape;243;p32" descr="121 students&#10;"/>
          <p:cNvSpPr txBox="1"/>
          <p:nvPr/>
        </p:nvSpPr>
        <p:spPr>
          <a:xfrm>
            <a:off x="3759070" y="4502493"/>
            <a:ext cx="538609" cy="428734"/>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121</a:t>
            </a:r>
            <a:endParaRPr dirty="0">
              <a:solidFill>
                <a:schemeClr val="tx1"/>
              </a:solidFill>
            </a:endParaRPr>
          </a:p>
        </p:txBody>
      </p:sp>
      <p:cxnSp>
        <p:nvCxnSpPr>
          <p:cNvPr id="244" name="Google Shape;244;p32" descr="Line pointing to venn diagram"/>
          <p:cNvCxnSpPr>
            <a:cxnSpLocks/>
            <a:endCxn id="243" idx="1"/>
          </p:cNvCxnSpPr>
          <p:nvPr/>
        </p:nvCxnSpPr>
        <p:spPr>
          <a:xfrm flipV="1">
            <a:off x="1574471" y="4716860"/>
            <a:ext cx="2184599" cy="709184"/>
          </a:xfrm>
          <a:prstGeom prst="straightConnector1">
            <a:avLst/>
          </a:prstGeom>
          <a:noFill/>
          <a:ln w="9525" cap="flat" cmpd="sng">
            <a:solidFill>
              <a:schemeClr val="dk2"/>
            </a:solidFill>
            <a:prstDash val="solid"/>
            <a:round/>
            <a:headEnd type="none" w="med" len="med"/>
            <a:tailEnd type="triangle" w="med" len="med"/>
          </a:ln>
        </p:spPr>
      </p:cxnSp>
      <p:sp>
        <p:nvSpPr>
          <p:cNvPr id="245" name="Google Shape;245;p3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3873E7-57DB-4F6E-88FB-619401F551A2}"/>
              </a:ext>
            </a:extLst>
          </p:cNvPr>
          <p:cNvSpPr>
            <a:spLocks noGrp="1"/>
          </p:cNvSpPr>
          <p:nvPr>
            <p:ph type="ctrTitle"/>
          </p:nvPr>
        </p:nvSpPr>
        <p:spPr>
          <a:xfrm>
            <a:off x="315317" y="4774485"/>
            <a:ext cx="8520600" cy="1894124"/>
          </a:xfrm>
        </p:spPr>
        <p:txBody>
          <a:bodyPr/>
          <a:lstStyle/>
          <a:p>
            <a:r>
              <a:rPr lang="en-US" sz="3800" b="1" dirty="0">
                <a:solidFill>
                  <a:schemeClr val="tx1"/>
                </a:solidFill>
              </a:rPr>
              <a:t>Utilizing Existing Resources</a:t>
            </a:r>
            <a:br>
              <a:rPr lang="en-US" sz="3800" b="1" dirty="0">
                <a:solidFill>
                  <a:schemeClr val="tx1"/>
                </a:solidFill>
              </a:rPr>
            </a:br>
            <a:endParaRPr lang="en-US" sz="3800" dirty="0"/>
          </a:p>
        </p:txBody>
      </p:sp>
      <p:pic>
        <p:nvPicPr>
          <p:cNvPr id="4" name="Picture 3">
            <a:extLst>
              <a:ext uri="{FF2B5EF4-FFF2-40B4-BE49-F238E27FC236}">
                <a16:creationId xmlns:a16="http://schemas.microsoft.com/office/drawing/2014/main" id="{FA58549D-FEEC-46E0-A782-E6044F528F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2052"/>
            <a:ext cx="9144000" cy="4826537"/>
          </a:xfrm>
          <a:prstGeom prst="rect">
            <a:avLst/>
          </a:prstGeom>
        </p:spPr>
      </p:pic>
    </p:spTree>
    <p:extLst>
      <p:ext uri="{BB962C8B-B14F-4D97-AF65-F5344CB8AC3E}">
        <p14:creationId xmlns:p14="http://schemas.microsoft.com/office/powerpoint/2010/main" val="2562435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F4DF-7FF4-4414-983B-41EF8B18EC80}"/>
              </a:ext>
            </a:extLst>
          </p:cNvPr>
          <p:cNvSpPr>
            <a:spLocks noGrp="1"/>
          </p:cNvSpPr>
          <p:nvPr>
            <p:ph type="title"/>
          </p:nvPr>
        </p:nvSpPr>
        <p:spPr>
          <a:xfrm>
            <a:off x="457200" y="1125188"/>
            <a:ext cx="8229600" cy="857250"/>
          </a:xfrm>
        </p:spPr>
        <p:txBody>
          <a:bodyPr/>
          <a:lstStyle/>
          <a:p>
            <a:r>
              <a:rPr lang="en-US" b="1" dirty="0">
                <a:latin typeface="Arial" panose="020B0604020202020204" pitchFamily="34" charset="0"/>
                <a:cs typeface="Arial" panose="020B0604020202020204" pitchFamily="34" charset="0"/>
              </a:rPr>
              <a:t>Curriculum</a:t>
            </a:r>
          </a:p>
        </p:txBody>
      </p:sp>
      <p:sp>
        <p:nvSpPr>
          <p:cNvPr id="3" name="Content Placeholder 2">
            <a:extLst>
              <a:ext uri="{FF2B5EF4-FFF2-40B4-BE49-F238E27FC236}">
                <a16:creationId xmlns:a16="http://schemas.microsoft.com/office/drawing/2014/main" id="{1F456222-7530-4DE8-B4A5-ED2D6742267A}"/>
              </a:ext>
            </a:extLst>
          </p:cNvPr>
          <p:cNvSpPr>
            <a:spLocks noGrp="1"/>
          </p:cNvSpPr>
          <p:nvPr>
            <p:ph idx="1"/>
          </p:nvPr>
        </p:nvSpPr>
        <p:spPr>
          <a:xfrm>
            <a:off x="281762" y="2256282"/>
            <a:ext cx="8697433" cy="3368231"/>
          </a:xfrm>
        </p:spPr>
        <p:txBody>
          <a:bodyPr/>
          <a:lstStyle/>
          <a:p>
            <a:r>
              <a:rPr lang="en-US" dirty="0">
                <a:latin typeface="Arial" panose="020B0604020202020204" pitchFamily="34" charset="0"/>
                <a:cs typeface="Arial" panose="020B0604020202020204" pitchFamily="34" charset="0"/>
              </a:rPr>
              <a:t>Identify materials (sets of student texts, workbooks, etc.) to send home with students. </a:t>
            </a:r>
          </a:p>
          <a:p>
            <a:r>
              <a:rPr lang="en-US" dirty="0">
                <a:latin typeface="Arial" panose="020B0604020202020204" pitchFamily="34" charset="0"/>
                <a:cs typeface="Arial" panose="020B0604020202020204" pitchFamily="34" charset="0"/>
              </a:rPr>
              <a:t>Determine if the current curriculum has a digital integrated or designated ELD component. </a:t>
            </a:r>
          </a:p>
          <a:p>
            <a:r>
              <a:rPr lang="en-US" dirty="0">
                <a:latin typeface="Arial" panose="020B0604020202020204" pitchFamily="34" charset="0"/>
                <a:cs typeface="Arial" panose="020B0604020202020204" pitchFamily="34" charset="0"/>
              </a:rPr>
              <a:t>Keep in mind digital subscriptions the district may already have and make use of those. </a:t>
            </a:r>
          </a:p>
          <a:p>
            <a:r>
              <a:rPr lang="en-US" dirty="0">
                <a:latin typeface="Arial" panose="020B0604020202020204" pitchFamily="34" charset="0"/>
                <a:cs typeface="Arial" panose="020B0604020202020204" pitchFamily="34" charset="0"/>
              </a:rPr>
              <a:t>Contact publishers and vendors to ask if free full access to components that support distance learning are available. </a:t>
            </a:r>
          </a:p>
        </p:txBody>
      </p:sp>
      <p:sp>
        <p:nvSpPr>
          <p:cNvPr id="5" name="Slide Number Placeholder 4">
            <a:extLst>
              <a:ext uri="{FF2B5EF4-FFF2-40B4-BE49-F238E27FC236}">
                <a16:creationId xmlns:a16="http://schemas.microsoft.com/office/drawing/2014/main" id="{E8847CD0-CBD4-45E8-93B8-73A2C07EC1F5}"/>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5</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9349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Utilizing Existing Resources</a:t>
            </a:r>
            <a:endParaRPr sz="3000" dirty="0">
              <a:latin typeface="Arial" panose="020B0604020202020204" pitchFamily="34" charset="0"/>
              <a:cs typeface="Arial" panose="020B0604020202020204" pitchFamily="34" charset="0"/>
            </a:endParaRPr>
          </a:p>
        </p:txBody>
      </p:sp>
      <p:sp>
        <p:nvSpPr>
          <p:cNvPr id="259" name="Google Shape;259;p34"/>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dirty="0">
                <a:latin typeface="Arial" panose="020B0604020202020204" pitchFamily="34" charset="0"/>
                <a:cs typeface="Arial" panose="020B0604020202020204" pitchFamily="34" charset="0"/>
              </a:rPr>
              <a:t>We had existing resources that allowed us to move forward:</a:t>
            </a:r>
            <a:endParaRPr sz="2400" dirty="0">
              <a:latin typeface="Arial" panose="020B0604020202020204" pitchFamily="34" charset="0"/>
              <a:cs typeface="Arial" panose="020B0604020202020204" pitchFamily="34" charset="0"/>
            </a:endParaRPr>
          </a:p>
          <a:p>
            <a:pPr marL="457200" lvl="0" indent="-355600" algn="l" rtl="0">
              <a:spcBef>
                <a:spcPts val="1600"/>
              </a:spcBef>
              <a:spcAft>
                <a:spcPts val="0"/>
              </a:spcAft>
              <a:buSzPts val="2000"/>
              <a:buChar char="•"/>
            </a:pPr>
            <a:r>
              <a:rPr lang="en" sz="2400" dirty="0">
                <a:latin typeface="Arial" panose="020B0604020202020204" pitchFamily="34" charset="0"/>
                <a:cs typeface="Arial" panose="020B0604020202020204" pitchFamily="34" charset="0"/>
              </a:rPr>
              <a:t>All teachers have MacBooks (and iPads if they want)</a:t>
            </a:r>
            <a:endParaRPr sz="2400" dirty="0">
              <a:latin typeface="Arial" panose="020B0604020202020204" pitchFamily="34" charset="0"/>
              <a:cs typeface="Arial" panose="020B0604020202020204" pitchFamily="34" charset="0"/>
            </a:endParaRPr>
          </a:p>
          <a:p>
            <a:pPr marL="457200" lvl="0" indent="-355600" algn="l" rtl="0">
              <a:spcBef>
                <a:spcPts val="1000"/>
              </a:spcBef>
              <a:spcAft>
                <a:spcPts val="0"/>
              </a:spcAft>
              <a:buSzPts val="2000"/>
              <a:buChar char="•"/>
            </a:pPr>
            <a:r>
              <a:rPr lang="en" sz="2400" dirty="0">
                <a:latin typeface="Arial" panose="020B0604020202020204" pitchFamily="34" charset="0"/>
                <a:cs typeface="Arial" panose="020B0604020202020204" pitchFamily="34" charset="0"/>
              </a:rPr>
              <a:t>2:1 ratio of teachers to Chromebook carts</a:t>
            </a:r>
            <a:endParaRPr sz="2400" dirty="0">
              <a:latin typeface="Arial" panose="020B0604020202020204" pitchFamily="34" charset="0"/>
              <a:cs typeface="Arial" panose="020B0604020202020204" pitchFamily="34" charset="0"/>
            </a:endParaRPr>
          </a:p>
          <a:p>
            <a:pPr marL="457200" lvl="0" indent="-355600" algn="l" rtl="0">
              <a:spcBef>
                <a:spcPts val="1000"/>
              </a:spcBef>
              <a:spcAft>
                <a:spcPts val="0"/>
              </a:spcAft>
              <a:buSzPts val="2000"/>
              <a:buChar char="•"/>
            </a:pPr>
            <a:r>
              <a:rPr lang="en" sz="2400" dirty="0">
                <a:latin typeface="Arial" panose="020B0604020202020204" pitchFamily="34" charset="0"/>
                <a:cs typeface="Arial" panose="020B0604020202020204" pitchFamily="34" charset="0"/>
              </a:rPr>
              <a:t>Google Suite usage for 5 years</a:t>
            </a:r>
            <a:endParaRPr sz="2400" dirty="0">
              <a:latin typeface="Arial" panose="020B0604020202020204" pitchFamily="34" charset="0"/>
              <a:cs typeface="Arial" panose="020B0604020202020204" pitchFamily="34" charset="0"/>
            </a:endParaRPr>
          </a:p>
          <a:p>
            <a:pPr marL="457200" lvl="0" indent="-355600" algn="l" rtl="0">
              <a:spcBef>
                <a:spcPts val="1000"/>
              </a:spcBef>
              <a:spcAft>
                <a:spcPts val="0"/>
              </a:spcAft>
              <a:buSzPts val="2000"/>
              <a:buChar char="•"/>
            </a:pPr>
            <a:r>
              <a:rPr lang="en" sz="2400" dirty="0">
                <a:latin typeface="Arial" panose="020B0604020202020204" pitchFamily="34" charset="0"/>
                <a:cs typeface="Arial" panose="020B0604020202020204" pitchFamily="34" charset="0"/>
              </a:rPr>
              <a:t>Online curriculum for core textbooks</a:t>
            </a:r>
            <a:endParaRPr sz="2400" dirty="0">
              <a:latin typeface="Arial" panose="020B0604020202020204" pitchFamily="34" charset="0"/>
              <a:cs typeface="Arial" panose="020B0604020202020204" pitchFamily="34" charset="0"/>
            </a:endParaRPr>
          </a:p>
          <a:p>
            <a:pPr marL="457200" lvl="0" indent="-355600" algn="l" rtl="0">
              <a:spcBef>
                <a:spcPts val="1000"/>
              </a:spcBef>
              <a:spcAft>
                <a:spcPts val="0"/>
              </a:spcAft>
              <a:buSzPts val="2000"/>
              <a:buChar char="•"/>
            </a:pPr>
            <a:r>
              <a:rPr lang="en" sz="2400" dirty="0">
                <a:latin typeface="Arial" panose="020B0604020202020204" pitchFamily="34" charset="0"/>
                <a:cs typeface="Arial" panose="020B0604020202020204" pitchFamily="34" charset="0"/>
              </a:rPr>
              <a:t>Online alternative curriculum for moderate-severe students </a:t>
            </a:r>
            <a:endParaRPr sz="2400" dirty="0">
              <a:latin typeface="Arial" panose="020B0604020202020204" pitchFamily="34" charset="0"/>
              <a:cs typeface="Arial" panose="020B0604020202020204" pitchFamily="34" charset="0"/>
            </a:endParaRPr>
          </a:p>
          <a:p>
            <a:pPr marL="457200" lvl="0" indent="-355600" algn="l" rtl="0">
              <a:spcBef>
                <a:spcPts val="1000"/>
              </a:spcBef>
              <a:spcAft>
                <a:spcPts val="0"/>
              </a:spcAft>
              <a:buSzPts val="2000"/>
              <a:buChar char="•"/>
            </a:pPr>
            <a:r>
              <a:rPr lang="en" sz="2400" dirty="0">
                <a:latin typeface="Arial" panose="020B0604020202020204" pitchFamily="34" charset="0"/>
                <a:cs typeface="Arial" panose="020B0604020202020204" pitchFamily="34" charset="0"/>
              </a:rPr>
              <a:t>Other site-specific online curricular resources</a:t>
            </a:r>
            <a:endParaRPr sz="2400" dirty="0">
              <a:latin typeface="Arial" panose="020B0604020202020204" pitchFamily="34" charset="0"/>
              <a:cs typeface="Arial" panose="020B0604020202020204" pitchFamily="34" charset="0"/>
            </a:endParaRPr>
          </a:p>
          <a:p>
            <a:pPr marL="0" lvl="0" indent="0" algn="l" rtl="0">
              <a:spcBef>
                <a:spcPts val="1000"/>
              </a:spcBef>
              <a:spcAft>
                <a:spcPts val="1600"/>
              </a:spcAft>
              <a:buNone/>
            </a:pPr>
            <a:endParaRPr sz="2400" dirty="0">
              <a:latin typeface="Arial" panose="020B0604020202020204" pitchFamily="34" charset="0"/>
              <a:cs typeface="Arial" panose="020B0604020202020204" pitchFamily="34" charset="0"/>
            </a:endParaRPr>
          </a:p>
        </p:txBody>
      </p:sp>
      <p:sp>
        <p:nvSpPr>
          <p:cNvPr id="260" name="Google Shape;260;p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50</a:t>
            </a:fld>
            <a:endParaRPr/>
          </a:p>
        </p:txBody>
      </p:sp>
      <p:sp>
        <p:nvSpPr>
          <p:cNvPr id="261" name="Google Shape;261;p34"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title"/>
          </p:nvPr>
        </p:nvSpPr>
        <p:spPr>
          <a:xfrm>
            <a:off x="2360608" y="291655"/>
            <a:ext cx="6728637" cy="1143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Utilizing Existing Resources (1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cs typeface="Arial" panose="020B0604020202020204" pitchFamily="34" charset="0"/>
            </a:endParaRPr>
          </a:p>
        </p:txBody>
      </p:sp>
      <p:sp>
        <p:nvSpPr>
          <p:cNvPr id="267" name="Google Shape;267;p35"/>
          <p:cNvSpPr txBox="1">
            <a:spLocks noGrp="1"/>
          </p:cNvSpPr>
          <p:nvPr>
            <p:ph type="body" idx="1"/>
          </p:nvPr>
        </p:nvSpPr>
        <p:spPr>
          <a:xfrm>
            <a:off x="0" y="1642075"/>
            <a:ext cx="9144000" cy="2913499"/>
          </a:xfrm>
          <a:prstGeom prst="rect">
            <a:avLst/>
          </a:prstGeom>
        </p:spPr>
        <p:txBody>
          <a:bodyPr spcFirstLastPara="1" wrap="square" lIns="91425" tIns="91425" rIns="91425" bIns="91425" anchor="t" anchorCtr="0">
            <a:noAutofit/>
          </a:bodyPr>
          <a:lstStyle/>
          <a:p>
            <a:pPr marL="228600" lvl="0" indent="-285750" algn="l" rtl="0">
              <a:lnSpc>
                <a:spcPct val="100000"/>
              </a:lnSpc>
              <a:spcBef>
                <a:spcPts val="640"/>
              </a:spcBef>
              <a:spcAft>
                <a:spcPts val="0"/>
              </a:spcAft>
              <a:buSzPts val="1800"/>
              <a:buChar char="•"/>
            </a:pPr>
            <a:r>
              <a:rPr lang="en" sz="2400" dirty="0">
                <a:latin typeface="Arial" panose="020B0604020202020204" pitchFamily="34" charset="0"/>
                <a:cs typeface="Arial" panose="020B0604020202020204" pitchFamily="34" charset="0"/>
              </a:rPr>
              <a:t>Before teachers began prepping for distance learning lessons, we provided a list of resources on our website for families to begin using if they desired:  </a:t>
            </a:r>
            <a:r>
              <a:rPr lang="en" sz="2400" b="1" u="sng" dirty="0">
                <a:solidFill>
                  <a:schemeClr val="accent5"/>
                </a:solidFill>
                <a:latin typeface="Arial" panose="020B0604020202020204" pitchFamily="34" charset="0"/>
                <a:cs typeface="Arial" panose="020B0604020202020204" pitchFamily="34" charset="0"/>
                <a:hlinkClick r:id="rId3" tooltip="NUSD Resources for teachers"/>
              </a:rPr>
              <a:t>https://natomasunified.org/coronavirus/free-online-enrichment-resources/</a:t>
            </a:r>
            <a:endParaRPr sz="2400" dirty="0">
              <a:latin typeface="Arial" panose="020B0604020202020204" pitchFamily="34" charset="0"/>
              <a:cs typeface="Arial" panose="020B0604020202020204" pitchFamily="34" charset="0"/>
            </a:endParaRPr>
          </a:p>
          <a:p>
            <a:pPr marL="228600" lvl="0" indent="-285750">
              <a:lnSpc>
                <a:spcPct val="100000"/>
              </a:lnSpc>
              <a:spcBef>
                <a:spcPts val="1000"/>
              </a:spcBef>
            </a:pPr>
            <a:r>
              <a:rPr lang="en" sz="2400" dirty="0">
                <a:latin typeface="Arial" panose="020B0604020202020204" pitchFamily="34" charset="0"/>
                <a:cs typeface="Arial" panose="020B0604020202020204" pitchFamily="34" charset="0"/>
              </a:rPr>
              <a:t>Then focused the attention to online programs that students are familiar using or have Single Sign-On access to:</a:t>
            </a:r>
            <a:endParaRPr sz="2400" i="1"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1600"/>
              </a:spcAft>
              <a:buNone/>
            </a:pPr>
            <a:endParaRPr sz="2400" dirty="0">
              <a:latin typeface="Arial" panose="020B0604020202020204" pitchFamily="34" charset="0"/>
              <a:cs typeface="Arial" panose="020B0604020202020204" pitchFamily="34" charset="0"/>
            </a:endParaRPr>
          </a:p>
        </p:txBody>
      </p:sp>
      <p:sp>
        <p:nvSpPr>
          <p:cNvPr id="269" name="Google Shape;269;p35"/>
          <p:cNvSpPr txBox="1"/>
          <p:nvPr/>
        </p:nvSpPr>
        <p:spPr>
          <a:xfrm>
            <a:off x="3915328" y="3278163"/>
            <a:ext cx="1621200" cy="55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i="1" dirty="0">
                <a:solidFill>
                  <a:schemeClr val="dk1"/>
                </a:solidFill>
                <a:latin typeface="Open Sans"/>
                <a:ea typeface="Open Sans"/>
                <a:cs typeface="Open Sans"/>
                <a:sym typeface="Open Sans"/>
              </a:rPr>
              <a:t>(Image on slide 53)</a:t>
            </a:r>
            <a:endParaRPr dirty="0"/>
          </a:p>
        </p:txBody>
      </p:sp>
      <p:sp>
        <p:nvSpPr>
          <p:cNvPr id="2" name="TextBox 1">
            <a:extLst>
              <a:ext uri="{FF2B5EF4-FFF2-40B4-BE49-F238E27FC236}">
                <a16:creationId xmlns:a16="http://schemas.microsoft.com/office/drawing/2014/main" id="{8D171089-8B5B-42FF-8920-D1169A5452E4}"/>
              </a:ext>
            </a:extLst>
          </p:cNvPr>
          <p:cNvSpPr txBox="1"/>
          <p:nvPr/>
        </p:nvSpPr>
        <p:spPr>
          <a:xfrm>
            <a:off x="262822" y="4823427"/>
            <a:ext cx="4883336" cy="1569660"/>
          </a:xfrm>
          <a:prstGeom prst="rect">
            <a:avLst/>
          </a:prstGeom>
          <a:noFill/>
        </p:spPr>
        <p:txBody>
          <a:bodyPr wrap="square" rtlCol="0">
            <a:spAutoFit/>
          </a:bodyPr>
          <a:lstStyle/>
          <a:p>
            <a:r>
              <a:rPr lang="en-US" sz="2400" b="1" u="sng" dirty="0">
                <a:solidFill>
                  <a:schemeClr val="hlink"/>
                </a:solidFill>
                <a:latin typeface="Arial" panose="020B0604020202020204" pitchFamily="34" charset="0"/>
                <a:cs typeface="Arial" panose="020B0604020202020204" pitchFamily="34" charset="0"/>
                <a:hlinkClick r:id="rId4" tooltip="Student Chromebook homepages"/>
              </a:rPr>
              <a:t>https://docs.google.com/document/d/14q41YvROWAzh2FdWD6aHnJY7lY97cd17PgGD3LTeNbs/edit?usp=sharing</a:t>
            </a:r>
            <a:endParaRPr lang="en-US" sz="2400" dirty="0"/>
          </a:p>
        </p:txBody>
      </p:sp>
      <p:pic>
        <p:nvPicPr>
          <p:cNvPr id="268" name="Google Shape;268;p35" descr="image of lots of icons on a student Chromebook splash page"/>
          <p:cNvPicPr preferRelativeResize="0"/>
          <p:nvPr/>
        </p:nvPicPr>
        <p:blipFill>
          <a:blip r:embed="rId5">
            <a:alphaModFix/>
          </a:blip>
          <a:stretch>
            <a:fillRect/>
          </a:stretch>
        </p:blipFill>
        <p:spPr>
          <a:xfrm>
            <a:off x="5246795" y="4467146"/>
            <a:ext cx="3685347" cy="1919654"/>
          </a:xfrm>
          <a:prstGeom prst="rect">
            <a:avLst/>
          </a:prstGeom>
          <a:noFill/>
          <a:ln w="19050" cap="flat" cmpd="sng">
            <a:solidFill>
              <a:srgbClr val="666666"/>
            </a:solidFill>
            <a:prstDash val="solid"/>
            <a:round/>
            <a:headEnd type="none" w="sm" len="sm"/>
            <a:tailEnd type="none" w="sm" len="sm"/>
          </a:ln>
        </p:spPr>
      </p:pic>
      <p:sp>
        <p:nvSpPr>
          <p:cNvPr id="271" name="Google Shape;271;p35" descr="image of lots of icons on a student Chromebook homepage"/>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title"/>
          </p:nvPr>
        </p:nvSpPr>
        <p:spPr>
          <a:xfrm>
            <a:off x="2360608" y="291655"/>
            <a:ext cx="6728637" cy="11433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Utilizing Existing Resources (2 </a:t>
            </a:r>
            <a:r>
              <a:rPr lang="en-US" sz="3000" dirty="0">
                <a:latin typeface="Arial" panose="020B0604020202020204" pitchFamily="34" charset="0"/>
                <a:ea typeface="Open Sans"/>
                <a:cs typeface="Arial" panose="020B0604020202020204" pitchFamily="34" charset="0"/>
                <a:sym typeface="Open Sans"/>
              </a:rPr>
              <a:t>of 2)</a:t>
            </a:r>
            <a:endParaRPr sz="3000" dirty="0">
              <a:latin typeface="Arial" panose="020B0604020202020204" pitchFamily="34" charset="0"/>
              <a:cs typeface="Arial" panose="020B0604020202020204" pitchFamily="34" charset="0"/>
            </a:endParaRPr>
          </a:p>
        </p:txBody>
      </p:sp>
      <p:sp>
        <p:nvSpPr>
          <p:cNvPr id="267" name="Google Shape;267;p35"/>
          <p:cNvSpPr txBox="1">
            <a:spLocks noGrp="1"/>
          </p:cNvSpPr>
          <p:nvPr>
            <p:ph type="body" idx="1"/>
          </p:nvPr>
        </p:nvSpPr>
        <p:spPr>
          <a:xfrm>
            <a:off x="0" y="1642075"/>
            <a:ext cx="9144000" cy="4948200"/>
          </a:xfrm>
          <a:prstGeom prst="rect">
            <a:avLst/>
          </a:prstGeom>
        </p:spPr>
        <p:txBody>
          <a:bodyPr spcFirstLastPara="1" wrap="square" lIns="91425" tIns="91425" rIns="91425" bIns="91425" anchor="t" anchorCtr="0">
            <a:noAutofit/>
          </a:bodyPr>
          <a:lstStyle/>
          <a:p>
            <a:pPr marL="228600" lvl="0" indent="-28575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Multi-disciplinary team compiled resources                                                                                           in  </a:t>
            </a:r>
            <a:r>
              <a:rPr lang="en" sz="2400" b="1" i="1" dirty="0">
                <a:latin typeface="Arial" panose="020B0604020202020204" pitchFamily="34" charset="0"/>
                <a:cs typeface="Arial" panose="020B0604020202020204" pitchFamily="34" charset="0"/>
              </a:rPr>
              <a:t>The ABCs of Distance Learning </a:t>
            </a:r>
            <a:r>
              <a:rPr lang="en" sz="2400" dirty="0">
                <a:latin typeface="Arial" panose="020B0604020202020204" pitchFamily="34" charset="0"/>
                <a:cs typeface="Arial" panose="020B0604020202020204" pitchFamily="34" charset="0"/>
              </a:rPr>
              <a:t>for                                                                                          engagement ideas for teachers &amp; families</a:t>
            </a:r>
            <a:endParaRPr sz="2400" dirty="0">
              <a:latin typeface="Arial" panose="020B0604020202020204" pitchFamily="34" charset="0"/>
              <a:cs typeface="Arial" panose="020B0604020202020204" pitchFamily="34" charset="0"/>
            </a:endParaRPr>
          </a:p>
          <a:p>
            <a:pPr marL="628650" lvl="1" indent="-34290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Includes all core subjects</a:t>
            </a:r>
            <a:endParaRPr sz="2400" dirty="0">
              <a:latin typeface="Arial" panose="020B0604020202020204" pitchFamily="34" charset="0"/>
              <a:cs typeface="Arial" panose="020B0604020202020204" pitchFamily="34" charset="0"/>
            </a:endParaRPr>
          </a:p>
          <a:p>
            <a:pPr marL="628650" lvl="1" indent="-34290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Social-emotional learning</a:t>
            </a:r>
            <a:endParaRPr sz="2400" dirty="0">
              <a:latin typeface="Arial" panose="020B0604020202020204" pitchFamily="34" charset="0"/>
              <a:cs typeface="Arial" panose="020B0604020202020204" pitchFamily="34" charset="0"/>
            </a:endParaRPr>
          </a:p>
          <a:p>
            <a:pPr marL="628650" lvl="1" indent="-34290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Motor, sensory, speech and language</a:t>
            </a:r>
            <a:endParaRPr sz="2400" dirty="0">
              <a:latin typeface="Arial" panose="020B0604020202020204" pitchFamily="34" charset="0"/>
              <a:cs typeface="Arial" panose="020B0604020202020204" pitchFamily="34" charset="0"/>
            </a:endParaRPr>
          </a:p>
          <a:p>
            <a:pPr marL="628650" lvl="1" indent="-34290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Lifeskills</a:t>
            </a:r>
            <a:endParaRPr sz="2400" dirty="0">
              <a:latin typeface="Arial" panose="020B0604020202020204" pitchFamily="34" charset="0"/>
              <a:cs typeface="Arial" panose="020B0604020202020204" pitchFamily="34" charset="0"/>
            </a:endParaRPr>
          </a:p>
          <a:p>
            <a:pPr marL="628650" lvl="1" indent="-342900" algn="l" rtl="0">
              <a:lnSpc>
                <a:spcPct val="100000"/>
              </a:lnSpc>
              <a:spcBef>
                <a:spcPts val="1000"/>
              </a:spcBef>
              <a:spcAft>
                <a:spcPts val="0"/>
              </a:spcAft>
              <a:buSzPts val="1800"/>
              <a:buChar char="–"/>
            </a:pPr>
            <a:r>
              <a:rPr lang="en" sz="2400" dirty="0">
                <a:latin typeface="Arial" panose="020B0604020202020204" pitchFamily="34" charset="0"/>
                <a:cs typeface="Arial" panose="020B0604020202020204" pitchFamily="34" charset="0"/>
              </a:rPr>
              <a:t>Fun family activities</a:t>
            </a:r>
            <a:endParaRPr sz="2400" dirty="0">
              <a:latin typeface="Arial" panose="020B0604020202020204" pitchFamily="34" charset="0"/>
              <a:cs typeface="Arial" panose="020B0604020202020204" pitchFamily="34" charset="0"/>
            </a:endParaRPr>
          </a:p>
          <a:p>
            <a:pPr marL="0" lvl="0" indent="0" algn="l" rtl="0">
              <a:lnSpc>
                <a:spcPct val="100000"/>
              </a:lnSpc>
              <a:spcBef>
                <a:spcPts val="1000"/>
              </a:spcBef>
              <a:spcAft>
                <a:spcPts val="1600"/>
              </a:spcAft>
              <a:buNone/>
            </a:pPr>
            <a:endParaRPr sz="2400" dirty="0">
              <a:latin typeface="Arial" panose="020B0604020202020204" pitchFamily="34" charset="0"/>
              <a:cs typeface="Arial" panose="020B0604020202020204" pitchFamily="34" charset="0"/>
            </a:endParaRPr>
          </a:p>
        </p:txBody>
      </p:sp>
      <p:pic>
        <p:nvPicPr>
          <p:cNvPr id="268" name="Google Shape;268;p35" descr="image of lots of icons on a student Chromebook splash page"/>
          <p:cNvPicPr preferRelativeResize="0"/>
          <p:nvPr/>
        </p:nvPicPr>
        <p:blipFill>
          <a:blip r:embed="rId3">
            <a:alphaModFix/>
          </a:blip>
          <a:stretch>
            <a:fillRect/>
          </a:stretch>
        </p:blipFill>
        <p:spPr>
          <a:xfrm>
            <a:off x="4572000" y="4539550"/>
            <a:ext cx="3530037" cy="2171174"/>
          </a:xfrm>
          <a:prstGeom prst="rect">
            <a:avLst/>
          </a:prstGeom>
          <a:noFill/>
          <a:ln w="19050" cap="flat" cmpd="sng">
            <a:solidFill>
              <a:srgbClr val="666666"/>
            </a:solidFill>
            <a:prstDash val="solid"/>
            <a:round/>
            <a:headEnd type="none" w="sm" len="sm"/>
            <a:tailEnd type="none" w="sm" len="sm"/>
          </a:ln>
        </p:spPr>
      </p:pic>
      <p:sp>
        <p:nvSpPr>
          <p:cNvPr id="270" name="Google Shape;270;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52</a:t>
            </a:fld>
            <a:endParaRPr/>
          </a:p>
        </p:txBody>
      </p:sp>
      <p:sp>
        <p:nvSpPr>
          <p:cNvPr id="271" name="Google Shape;271;p35"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629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6"/>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Links to Online Programs </a:t>
            </a:r>
            <a:endParaRPr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for Each Site</a:t>
            </a:r>
            <a:endParaRPr dirty="0">
              <a:latin typeface="Arial" panose="020B0604020202020204" pitchFamily="34" charset="0"/>
              <a:ea typeface="Open Sans"/>
              <a:cs typeface="Arial" panose="020B0604020202020204" pitchFamily="34" charset="0"/>
              <a:sym typeface="Open Sans"/>
            </a:endParaRPr>
          </a:p>
        </p:txBody>
      </p:sp>
      <p:sp>
        <p:nvSpPr>
          <p:cNvPr id="277" name="Google Shape;277;p36"/>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endParaRPr/>
          </a:p>
        </p:txBody>
      </p:sp>
      <p:pic>
        <p:nvPicPr>
          <p:cNvPr id="278" name="Google Shape;278;p36" descr="Sample QR codes for each enrichment site for students or use with Chromebooks"/>
          <p:cNvPicPr preferRelativeResize="0"/>
          <p:nvPr/>
        </p:nvPicPr>
        <p:blipFill>
          <a:blip r:embed="rId3">
            <a:alphaModFix/>
          </a:blip>
          <a:stretch>
            <a:fillRect/>
          </a:stretch>
        </p:blipFill>
        <p:spPr>
          <a:xfrm>
            <a:off x="480912" y="1834350"/>
            <a:ext cx="8182174" cy="4951175"/>
          </a:xfrm>
          <a:prstGeom prst="rect">
            <a:avLst/>
          </a:prstGeom>
          <a:noFill/>
          <a:ln w="19050" cap="flat" cmpd="sng">
            <a:solidFill>
              <a:schemeClr val="dk2"/>
            </a:solidFill>
            <a:prstDash val="solid"/>
            <a:round/>
            <a:headEnd type="none" w="sm" len="sm"/>
            <a:tailEnd type="none" w="sm" len="sm"/>
          </a:ln>
        </p:spPr>
      </p:pic>
      <p:sp>
        <p:nvSpPr>
          <p:cNvPr id="279" name="Google Shape;279;p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53</a:t>
            </a:fld>
            <a:endParaRPr/>
          </a:p>
        </p:txBody>
      </p:sp>
      <p:sp>
        <p:nvSpPr>
          <p:cNvPr id="280" name="Google Shape;280;p36" descr="QR codes which are links to Core Curriculum for students"/>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0841-9BA5-4749-B50C-288287F9D802}"/>
              </a:ext>
            </a:extLst>
          </p:cNvPr>
          <p:cNvSpPr>
            <a:spLocks noGrp="1"/>
          </p:cNvSpPr>
          <p:nvPr>
            <p:ph type="ctrTitle"/>
          </p:nvPr>
        </p:nvSpPr>
        <p:spPr>
          <a:xfrm>
            <a:off x="161477" y="4728754"/>
            <a:ext cx="8520600" cy="1502450"/>
          </a:xfrm>
        </p:spPr>
        <p:txBody>
          <a:bodyPr/>
          <a:lstStyle/>
          <a:p>
            <a:pPr lvl="0">
              <a:spcBef>
                <a:spcPts val="720"/>
              </a:spcBef>
              <a:spcAft>
                <a:spcPts val="1600"/>
              </a:spcAft>
            </a:pPr>
            <a:r>
              <a:rPr lang="en-US" sz="3800" dirty="0">
                <a:latin typeface="Arial" panose="020B0604020202020204" pitchFamily="34" charset="0"/>
                <a:cs typeface="Arial" panose="020B0604020202020204" pitchFamily="34" charset="0"/>
              </a:rPr>
              <a:t>Orientation, Training &amp; Piloting</a:t>
            </a:r>
          </a:p>
        </p:txBody>
      </p:sp>
      <p:pic>
        <p:nvPicPr>
          <p:cNvPr id="4" name="Picture 3">
            <a:extLst>
              <a:ext uri="{FF2B5EF4-FFF2-40B4-BE49-F238E27FC236}">
                <a16:creationId xmlns:a16="http://schemas.microsoft.com/office/drawing/2014/main" id="{FA58549D-FEEC-46E0-A782-E6044F528F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4826537"/>
          </a:xfrm>
          <a:prstGeom prst="rect">
            <a:avLst/>
          </a:prstGeom>
        </p:spPr>
      </p:pic>
    </p:spTree>
    <p:extLst>
      <p:ext uri="{BB962C8B-B14F-4D97-AF65-F5344CB8AC3E}">
        <p14:creationId xmlns:p14="http://schemas.microsoft.com/office/powerpoint/2010/main" val="1259265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Orientation, Training &amp; Piloting</a:t>
            </a:r>
            <a:br>
              <a:rPr lang="en" sz="3000" dirty="0">
                <a:latin typeface="Arial" panose="020B0604020202020204" pitchFamily="34" charset="0"/>
                <a:ea typeface="Open Sans"/>
                <a:cs typeface="Arial" panose="020B0604020202020204" pitchFamily="34" charset="0"/>
                <a:sym typeface="Open Sans"/>
              </a:rPr>
            </a:br>
            <a:r>
              <a:rPr lang="en" sz="3000" dirty="0">
                <a:latin typeface="Arial" panose="020B0604020202020204" pitchFamily="34" charset="0"/>
                <a:ea typeface="Open Sans"/>
                <a:cs typeface="Arial" panose="020B0604020202020204" pitchFamily="34" charset="0"/>
                <a:sym typeface="Open Sans"/>
              </a:rPr>
              <a:t>Continued</a:t>
            </a:r>
            <a:endParaRPr sz="3000" dirty="0">
              <a:latin typeface="Arial" panose="020B0604020202020204" pitchFamily="34" charset="0"/>
              <a:cs typeface="Arial" panose="020B0604020202020204" pitchFamily="34" charset="0"/>
            </a:endParaRPr>
          </a:p>
        </p:txBody>
      </p:sp>
      <p:sp>
        <p:nvSpPr>
          <p:cNvPr id="294" name="Google Shape;294;p38"/>
          <p:cNvSpPr txBox="1">
            <a:spLocks noGrp="1"/>
          </p:cNvSpPr>
          <p:nvPr>
            <p:ph type="body" idx="1"/>
          </p:nvPr>
        </p:nvSpPr>
        <p:spPr>
          <a:xfrm>
            <a:off x="0" y="1649200"/>
            <a:ext cx="9144000" cy="4968600"/>
          </a:xfrm>
          <a:prstGeom prst="rect">
            <a:avLst/>
          </a:prstGeom>
        </p:spPr>
        <p:txBody>
          <a:bodyPr spcFirstLastPara="1" wrap="square" lIns="91425" tIns="91425" rIns="91425" bIns="91425" anchor="t" anchorCtr="0">
            <a:noAutofit/>
          </a:bodyPr>
          <a:lstStyle/>
          <a:p>
            <a:pPr marL="457200" lvl="0" indent="-368300" algn="l" rtl="0">
              <a:spcBef>
                <a:spcPts val="640"/>
              </a:spcBef>
              <a:spcAft>
                <a:spcPts val="0"/>
              </a:spcAft>
              <a:buSzPts val="2200"/>
              <a:buChar char="•"/>
            </a:pPr>
            <a:r>
              <a:rPr lang="en" sz="2400" b="1" dirty="0">
                <a:latin typeface="Arial" panose="020B0604020202020204" pitchFamily="34" charset="0"/>
                <a:cs typeface="Arial" panose="020B0604020202020204" pitchFamily="34" charset="0"/>
              </a:rPr>
              <a:t>Disbursing</a:t>
            </a:r>
            <a:r>
              <a:rPr lang="en" sz="2400" dirty="0">
                <a:latin typeface="Arial" panose="020B0604020202020204" pitchFamily="34" charset="0"/>
                <a:cs typeface="Arial" panose="020B0604020202020204" pitchFamily="34" charset="0"/>
              </a:rPr>
              <a:t> teams to work virtually</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b="1" dirty="0">
                <a:latin typeface="Arial" panose="020B0604020202020204" pitchFamily="34" charset="0"/>
                <a:cs typeface="Arial" panose="020B0604020202020204" pitchFamily="34" charset="0"/>
              </a:rPr>
              <a:t>Teacher orientation</a:t>
            </a:r>
            <a:r>
              <a:rPr lang="en" sz="2400" dirty="0">
                <a:latin typeface="Arial" panose="020B0604020202020204" pitchFamily="34" charset="0"/>
                <a:cs typeface="Arial" panose="020B0604020202020204" pitchFamily="34" charset="0"/>
              </a:rPr>
              <a:t> for how to use existing resources and strategies to engage with students in distance learning</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b="1" dirty="0">
                <a:latin typeface="Arial" panose="020B0604020202020204" pitchFamily="34" charset="0"/>
                <a:cs typeface="Arial" panose="020B0604020202020204" pitchFamily="34" charset="0"/>
              </a:rPr>
              <a:t>Student &amp; Family orientation</a:t>
            </a:r>
            <a:r>
              <a:rPr lang="en" sz="2400" dirty="0">
                <a:latin typeface="Arial" panose="020B0604020202020204" pitchFamily="34" charset="0"/>
                <a:cs typeface="Arial" panose="020B0604020202020204" pitchFamily="34" charset="0"/>
              </a:rPr>
              <a:t> for how to engage in distance learning from home</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b="1" dirty="0">
                <a:latin typeface="Arial" panose="020B0604020202020204" pitchFamily="34" charset="0"/>
                <a:cs typeface="Arial" panose="020B0604020202020204" pitchFamily="34" charset="0"/>
              </a:rPr>
              <a:t>Special Education orientation</a:t>
            </a:r>
            <a:r>
              <a:rPr lang="en" sz="2400" dirty="0">
                <a:latin typeface="Arial" panose="020B0604020202020204" pitchFamily="34" charset="0"/>
                <a:cs typeface="Arial" panose="020B0604020202020204" pitchFamily="34" charset="0"/>
              </a:rPr>
              <a:t> with teachers, classified staff, parents and the Community Advisory Committee on how NUSD was going to to meet the needs of students in special education</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dirty="0">
                <a:latin typeface="Arial" panose="020B0604020202020204" pitchFamily="34" charset="0"/>
                <a:cs typeface="Arial" panose="020B0604020202020204" pitchFamily="34" charset="0"/>
              </a:rPr>
              <a:t>Getting </a:t>
            </a:r>
            <a:r>
              <a:rPr lang="en" sz="2400" b="1" dirty="0">
                <a:latin typeface="Arial" panose="020B0604020202020204" pitchFamily="34" charset="0"/>
                <a:cs typeface="Arial" panose="020B0604020202020204" pitchFamily="34" charset="0"/>
              </a:rPr>
              <a:t>devices</a:t>
            </a:r>
            <a:r>
              <a:rPr lang="en" sz="2400" dirty="0">
                <a:latin typeface="Arial" panose="020B0604020202020204" pitchFamily="34" charset="0"/>
                <a:cs typeface="Arial" panose="020B0604020202020204" pitchFamily="34" charset="0"/>
              </a:rPr>
              <a:t> </a:t>
            </a:r>
            <a:r>
              <a:rPr lang="en" sz="2400" b="1" dirty="0">
                <a:latin typeface="Arial" panose="020B0604020202020204" pitchFamily="34" charset="0"/>
                <a:cs typeface="Arial" panose="020B0604020202020204" pitchFamily="34" charset="0"/>
              </a:rPr>
              <a:t>to families</a:t>
            </a:r>
            <a:r>
              <a:rPr lang="en" sz="2400" dirty="0">
                <a:latin typeface="Arial" panose="020B0604020202020204" pitchFamily="34" charset="0"/>
                <a:cs typeface="Arial" panose="020B0604020202020204" pitchFamily="34" charset="0"/>
              </a:rPr>
              <a:t> before distance learning officially begins</a:t>
            </a:r>
            <a:endParaRPr sz="2400" dirty="0">
              <a:latin typeface="Arial" panose="020B0604020202020204" pitchFamily="34" charset="0"/>
              <a:cs typeface="Arial" panose="020B0604020202020204" pitchFamily="34" charset="0"/>
            </a:endParaRPr>
          </a:p>
          <a:p>
            <a:pPr marL="457200" lvl="0" indent="-368300" algn="l" rtl="0">
              <a:spcBef>
                <a:spcPts val="0"/>
              </a:spcBef>
              <a:spcAft>
                <a:spcPts val="0"/>
              </a:spcAft>
              <a:buSzPts val="2200"/>
              <a:buChar char="•"/>
            </a:pPr>
            <a:r>
              <a:rPr lang="en" sz="2400" dirty="0">
                <a:latin typeface="Arial" panose="020B0604020202020204" pitchFamily="34" charset="0"/>
                <a:cs typeface="Arial" panose="020B0604020202020204" pitchFamily="34" charset="0"/>
              </a:rPr>
              <a:t>Creating a </a:t>
            </a:r>
            <a:r>
              <a:rPr lang="en" sz="2400" b="1" dirty="0">
                <a:latin typeface="Arial" panose="020B0604020202020204" pitchFamily="34" charset="0"/>
                <a:cs typeface="Arial" panose="020B0604020202020204" pitchFamily="34" charset="0"/>
              </a:rPr>
              <a:t>virtual office</a:t>
            </a:r>
            <a:r>
              <a:rPr lang="en" sz="2400" dirty="0">
                <a:latin typeface="Arial" panose="020B0604020202020204" pitchFamily="34" charset="0"/>
                <a:cs typeface="Arial" panose="020B0604020202020204" pitchFamily="34" charset="0"/>
              </a:rPr>
              <a:t> for family and staff suppor</a:t>
            </a:r>
            <a:r>
              <a:rPr lang="en-US" sz="2400" dirty="0">
                <a:latin typeface="Arial" panose="020B0604020202020204" pitchFamily="34" charset="0"/>
                <a:cs typeface="Arial" panose="020B0604020202020204" pitchFamily="34" charset="0"/>
              </a:rPr>
              <a:t>t</a:t>
            </a:r>
            <a:endParaRPr sz="2400" dirty="0">
              <a:latin typeface="Arial" panose="020B0604020202020204" pitchFamily="34" charset="0"/>
              <a:cs typeface="Arial" panose="020B0604020202020204" pitchFamily="34" charset="0"/>
            </a:endParaRPr>
          </a:p>
        </p:txBody>
      </p:sp>
      <p:sp>
        <p:nvSpPr>
          <p:cNvPr id="295" name="Google Shape;295;p38" descr="circle around slide number"/>
          <p:cNvSpPr txBox="1"/>
          <p:nvPr/>
        </p:nvSpPr>
        <p:spPr>
          <a:xfrm>
            <a:off x="-1837875" y="340350"/>
            <a:ext cx="1191300" cy="60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3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55</a:t>
            </a:fld>
            <a:endParaRPr/>
          </a:p>
        </p:txBody>
      </p:sp>
      <p:sp>
        <p:nvSpPr>
          <p:cNvPr id="297" name="Google Shape;297;p38" descr="circle around the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3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Piloting Distance Learning</a:t>
            </a:r>
            <a:endParaRPr sz="3000" dirty="0">
              <a:latin typeface="Arial" panose="020B0604020202020204" pitchFamily="34" charset="0"/>
              <a:ea typeface="Open Sans"/>
              <a:cs typeface="Arial" panose="020B0604020202020204" pitchFamily="34" charset="0"/>
              <a:sym typeface="Open Sans"/>
            </a:endParaRPr>
          </a:p>
        </p:txBody>
      </p:sp>
      <p:sp>
        <p:nvSpPr>
          <p:cNvPr id="305" name="Google Shape;305;p39"/>
          <p:cNvSpPr txBox="1"/>
          <p:nvPr/>
        </p:nvSpPr>
        <p:spPr>
          <a:xfrm>
            <a:off x="107525" y="1839950"/>
            <a:ext cx="4583400" cy="49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A part of our roll-out has been the concept of </a:t>
            </a:r>
            <a:r>
              <a:rPr lang="en" sz="2400" b="1" dirty="0">
                <a:latin typeface="Arial" panose="020B0604020202020204" pitchFamily="34" charset="0"/>
                <a:ea typeface="Open Sans"/>
                <a:cs typeface="Arial" panose="020B0604020202020204" pitchFamily="34" charset="0"/>
                <a:sym typeface="Open Sans"/>
              </a:rPr>
              <a:t>“piloting”</a:t>
            </a:r>
            <a:r>
              <a:rPr lang="en" sz="2400" dirty="0">
                <a:latin typeface="Arial" panose="020B0604020202020204" pitchFamily="34" charset="0"/>
                <a:ea typeface="Open Sans"/>
                <a:cs typeface="Arial" panose="020B0604020202020204" pitchFamily="34" charset="0"/>
                <a:sym typeface="Open Sans"/>
              </a:rPr>
              <a:t> distance learning while we distribute technology and support teachers with getting set up with digital platforms, resources and websites.</a:t>
            </a:r>
            <a:endParaRPr sz="2400" dirty="0">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endParaRPr sz="2400" dirty="0">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We KNOW there will be bumps and glitches, and this gives us an opportunity to work out many of those issues prior to the formal launch.</a:t>
            </a:r>
            <a:endParaRPr sz="2400" dirty="0">
              <a:latin typeface="Arial" panose="020B0604020202020204" pitchFamily="34" charset="0"/>
              <a:ea typeface="Open Sans"/>
              <a:cs typeface="Arial" panose="020B0604020202020204" pitchFamily="34" charset="0"/>
              <a:sym typeface="Open Sans"/>
            </a:endParaRPr>
          </a:p>
        </p:txBody>
      </p:sp>
      <p:pic>
        <p:nvPicPr>
          <p:cNvPr id="302" name="Google Shape;302;p39" descr="partial screenshot from webpage highlighting the piloting program for distance learning."/>
          <p:cNvPicPr preferRelativeResize="0"/>
          <p:nvPr/>
        </p:nvPicPr>
        <p:blipFill>
          <a:blip r:embed="rId3">
            <a:alphaModFix/>
          </a:blip>
          <a:stretch>
            <a:fillRect/>
          </a:stretch>
        </p:blipFill>
        <p:spPr>
          <a:xfrm>
            <a:off x="4716150" y="4190988"/>
            <a:ext cx="4427849" cy="3338800"/>
          </a:xfrm>
          <a:prstGeom prst="rect">
            <a:avLst/>
          </a:prstGeom>
          <a:noFill/>
          <a:ln>
            <a:noFill/>
          </a:ln>
        </p:spPr>
      </p:pic>
      <p:pic>
        <p:nvPicPr>
          <p:cNvPr id="304" name="Google Shape;304;p39" descr="Timeline for the rest of the school year - screenshot from webpage highlight weeks of March 30 through April 6"/>
          <p:cNvPicPr preferRelativeResize="0"/>
          <p:nvPr/>
        </p:nvPicPr>
        <p:blipFill>
          <a:blip r:embed="rId4">
            <a:alphaModFix/>
          </a:blip>
          <a:stretch>
            <a:fillRect/>
          </a:stretch>
        </p:blipFill>
        <p:spPr>
          <a:xfrm>
            <a:off x="4690925" y="1564558"/>
            <a:ext cx="4478430" cy="3427225"/>
          </a:xfrm>
          <a:prstGeom prst="rect">
            <a:avLst/>
          </a:prstGeom>
          <a:noFill/>
          <a:ln>
            <a:noFill/>
          </a:ln>
        </p:spPr>
      </p:pic>
      <p:sp>
        <p:nvSpPr>
          <p:cNvPr id="306" name="Google Shape;306;p39" descr="screenshot from web of bullet points for what the district will be doing for the rest of the school year"/>
          <p:cNvSpPr/>
          <p:nvPr/>
        </p:nvSpPr>
        <p:spPr>
          <a:xfrm>
            <a:off x="4826875" y="3273675"/>
            <a:ext cx="4217700" cy="2903400"/>
          </a:xfrm>
          <a:prstGeom prst="rect">
            <a:avLst/>
          </a:prstGeom>
          <a:noFill/>
          <a:ln w="28575"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56</a:t>
            </a:fld>
            <a:endParaRPr dirty="0"/>
          </a:p>
        </p:txBody>
      </p:sp>
      <p:sp>
        <p:nvSpPr>
          <p:cNvPr id="308" name="Google Shape;308;p39"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Piloting Virtual Offices</a:t>
            </a:r>
            <a:endParaRPr sz="3000" dirty="0">
              <a:latin typeface="Arial" panose="020B0604020202020204" pitchFamily="34" charset="0"/>
              <a:cs typeface="Arial" panose="020B0604020202020204" pitchFamily="34" charset="0"/>
            </a:endParaRPr>
          </a:p>
        </p:txBody>
      </p:sp>
      <p:sp>
        <p:nvSpPr>
          <p:cNvPr id="314" name="Google Shape;314;p40"/>
          <p:cNvSpPr txBox="1">
            <a:spLocks noGrp="1"/>
          </p:cNvSpPr>
          <p:nvPr>
            <p:ph type="body" idx="1"/>
          </p:nvPr>
        </p:nvSpPr>
        <p:spPr>
          <a:xfrm>
            <a:off x="86825" y="1798525"/>
            <a:ext cx="8682900" cy="5619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r>
              <a:rPr lang="en" sz="2400" b="1" dirty="0">
                <a:solidFill>
                  <a:srgbClr val="666666"/>
                </a:solidFill>
                <a:latin typeface="Arial" panose="020B0604020202020204" pitchFamily="34" charset="0"/>
                <a:cs typeface="Arial" panose="020B0604020202020204" pitchFamily="34" charset="0"/>
              </a:rPr>
              <a:t>Virtual Offices - Starting with a “Soft Launch”</a:t>
            </a:r>
            <a:endParaRPr sz="2400" b="1" dirty="0">
              <a:solidFill>
                <a:srgbClr val="666666"/>
              </a:solidFill>
              <a:latin typeface="Arial" panose="020B0604020202020204" pitchFamily="34" charset="0"/>
              <a:cs typeface="Arial" panose="020B0604020202020204" pitchFamily="34" charset="0"/>
            </a:endParaRPr>
          </a:p>
        </p:txBody>
      </p:sp>
      <p:pic>
        <p:nvPicPr>
          <p:cNvPr id="315" name="Google Shape;315;p40" descr="screen shot from NUSD website showing &quot;soft launch&quot; of virtual school office hours"/>
          <p:cNvPicPr preferRelativeResize="0"/>
          <p:nvPr/>
        </p:nvPicPr>
        <p:blipFill rotWithShape="1">
          <a:blip r:embed="rId3">
            <a:alphaModFix/>
          </a:blip>
          <a:srcRect l="9723" r="2595"/>
          <a:stretch/>
        </p:blipFill>
        <p:spPr>
          <a:xfrm>
            <a:off x="35175" y="2547750"/>
            <a:ext cx="5133150" cy="4310252"/>
          </a:xfrm>
          <a:prstGeom prst="rect">
            <a:avLst/>
          </a:prstGeom>
          <a:noFill/>
          <a:ln w="19050" cap="flat" cmpd="sng">
            <a:solidFill>
              <a:srgbClr val="666666"/>
            </a:solidFill>
            <a:prstDash val="solid"/>
            <a:round/>
            <a:headEnd type="none" w="sm" len="sm"/>
            <a:tailEnd type="none" w="sm" len="sm"/>
          </a:ln>
        </p:spPr>
      </p:pic>
      <p:pic>
        <p:nvPicPr>
          <p:cNvPr id="316" name="Google Shape;316;p40" descr="screen shot from NUSD website showing &quot;soft launch&quot; of virtual school office hours"/>
          <p:cNvPicPr preferRelativeResize="0"/>
          <p:nvPr/>
        </p:nvPicPr>
        <p:blipFill rotWithShape="1">
          <a:blip r:embed="rId4">
            <a:alphaModFix/>
          </a:blip>
          <a:srcRect l="11886"/>
          <a:stretch/>
        </p:blipFill>
        <p:spPr>
          <a:xfrm>
            <a:off x="2965950" y="2547600"/>
            <a:ext cx="4830048" cy="4310249"/>
          </a:xfrm>
          <a:prstGeom prst="rect">
            <a:avLst/>
          </a:prstGeom>
          <a:noFill/>
          <a:ln w="19050" cap="flat" cmpd="sng">
            <a:solidFill>
              <a:srgbClr val="666666"/>
            </a:solidFill>
            <a:prstDash val="solid"/>
            <a:round/>
            <a:headEnd type="none" w="sm" len="sm"/>
            <a:tailEnd type="none" w="sm" len="sm"/>
          </a:ln>
        </p:spPr>
      </p:pic>
      <p:pic>
        <p:nvPicPr>
          <p:cNvPr id="317" name="Google Shape;317;p40" descr="screen shot from NUSD website showing &quot;soft launch&quot; of virtual school office hours for Inderkum High School"/>
          <p:cNvPicPr preferRelativeResize="0"/>
          <p:nvPr/>
        </p:nvPicPr>
        <p:blipFill rotWithShape="1">
          <a:blip r:embed="rId5">
            <a:alphaModFix/>
          </a:blip>
          <a:srcRect r="21092" b="11347"/>
          <a:stretch/>
        </p:blipFill>
        <p:spPr>
          <a:xfrm>
            <a:off x="5743600" y="2547600"/>
            <a:ext cx="3344525" cy="4310250"/>
          </a:xfrm>
          <a:prstGeom prst="rect">
            <a:avLst/>
          </a:prstGeom>
          <a:noFill/>
          <a:ln w="19050" cap="flat" cmpd="sng">
            <a:solidFill>
              <a:schemeClr val="dk2"/>
            </a:solidFill>
            <a:prstDash val="solid"/>
            <a:round/>
            <a:headEnd type="none" w="sm" len="sm"/>
            <a:tailEnd type="none" w="sm" len="sm"/>
          </a:ln>
        </p:spPr>
      </p:pic>
      <p:sp>
        <p:nvSpPr>
          <p:cNvPr id="318" name="Google Shape;318;p4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57</a:t>
            </a:fld>
            <a:endParaRPr/>
          </a:p>
        </p:txBody>
      </p:sp>
      <p:sp>
        <p:nvSpPr>
          <p:cNvPr id="319" name="Google Shape;319;p40" descr="circle highlighting slide number&#10;"/>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2586446" y="542912"/>
            <a:ext cx="5166388"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Teacher Orientation (1 </a:t>
            </a:r>
            <a:r>
              <a:rPr lang="en-US" sz="3000" dirty="0">
                <a:latin typeface="Arial" panose="020B0604020202020204" pitchFamily="34" charset="0"/>
                <a:ea typeface="Open Sans"/>
                <a:cs typeface="Arial" panose="020B0604020202020204" pitchFamily="34" charset="0"/>
                <a:sym typeface="Open Sans"/>
              </a:rPr>
              <a:t>of 7)</a:t>
            </a:r>
            <a:endParaRPr sz="3000" dirty="0">
              <a:latin typeface="Arial" panose="020B0604020202020204" pitchFamily="34" charset="0"/>
              <a:cs typeface="Arial" panose="020B0604020202020204" pitchFamily="34" charset="0"/>
            </a:endParaRPr>
          </a:p>
        </p:txBody>
      </p:sp>
      <p:sp>
        <p:nvSpPr>
          <p:cNvPr id="325" name="Google Shape;325;p41" descr="Sample Content"/>
          <p:cNvSpPr txBox="1"/>
          <p:nvPr/>
        </p:nvSpPr>
        <p:spPr>
          <a:xfrm rot="760292">
            <a:off x="5882311" y="429395"/>
            <a:ext cx="3081387"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26" name="Google Shape;326;p41" descr="Sample message from superintendent to teachers informing of the Distance Learning Orientation"/>
          <p:cNvPicPr preferRelativeResize="0"/>
          <p:nvPr/>
        </p:nvPicPr>
        <p:blipFill rotWithShape="1">
          <a:blip r:embed="rId3">
            <a:alphaModFix/>
          </a:blip>
          <a:srcRect r="50675" b="53535"/>
          <a:stretch/>
        </p:blipFill>
        <p:spPr>
          <a:xfrm>
            <a:off x="-12" y="1712425"/>
            <a:ext cx="6660827" cy="4992275"/>
          </a:xfrm>
          <a:prstGeom prst="rect">
            <a:avLst/>
          </a:prstGeom>
          <a:noFill/>
          <a:ln>
            <a:noFill/>
          </a:ln>
        </p:spPr>
      </p:pic>
      <p:pic>
        <p:nvPicPr>
          <p:cNvPr id="327" name="Google Shape;327;p41" descr="Icon for Distance Learning Teacher Orientation showing Version 1.0 is now Version 2.0"/>
          <p:cNvPicPr preferRelativeResize="0"/>
          <p:nvPr/>
        </p:nvPicPr>
        <p:blipFill rotWithShape="1">
          <a:blip r:embed="rId3">
            <a:alphaModFix/>
          </a:blip>
          <a:srcRect l="51416" b="53652"/>
          <a:stretch/>
        </p:blipFill>
        <p:spPr>
          <a:xfrm>
            <a:off x="6088925" y="4539200"/>
            <a:ext cx="3055077" cy="2318799"/>
          </a:xfrm>
          <a:prstGeom prst="rect">
            <a:avLst/>
          </a:prstGeom>
          <a:noFill/>
          <a:ln>
            <a:noFill/>
          </a:ln>
        </p:spPr>
      </p:pic>
      <p:sp>
        <p:nvSpPr>
          <p:cNvPr id="328" name="Google Shape;328;p41" descr="circle around slide number&#1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58</a:t>
            </a:fld>
            <a:endParaRPr/>
          </a:p>
        </p:txBody>
      </p:sp>
      <p:sp>
        <p:nvSpPr>
          <p:cNvPr id="329" name="Google Shape;329;p41"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2"/>
          <p:cNvSpPr txBox="1">
            <a:spLocks noGrp="1"/>
          </p:cNvSpPr>
          <p:nvPr>
            <p:ph type="title"/>
          </p:nvPr>
        </p:nvSpPr>
        <p:spPr>
          <a:xfrm>
            <a:off x="2527662" y="518202"/>
            <a:ext cx="5205577"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Teacher Orientation (2 </a:t>
            </a:r>
            <a:r>
              <a:rPr lang="en-US" sz="3000" dirty="0">
                <a:latin typeface="Arial" panose="020B0604020202020204" pitchFamily="34" charset="0"/>
                <a:ea typeface="Open Sans"/>
                <a:cs typeface="Arial" panose="020B0604020202020204" pitchFamily="34" charset="0"/>
                <a:sym typeface="Open Sans"/>
              </a:rPr>
              <a:t>of 7)</a:t>
            </a:r>
            <a:endParaRPr sz="3000" dirty="0"/>
          </a:p>
        </p:txBody>
      </p:sp>
      <p:sp>
        <p:nvSpPr>
          <p:cNvPr id="335" name="Google Shape;335;p42"/>
          <p:cNvSpPr txBox="1"/>
          <p:nvPr/>
        </p:nvSpPr>
        <p:spPr>
          <a:xfrm rot="760292">
            <a:off x="6023966" y="379175"/>
            <a:ext cx="3062173"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36" name="Google Shape;336;p42" descr="Sample content for Teacher Orientation: &quot;Topics Covered&quot; Sharing the importance of equity, common language and technology support. "/>
          <p:cNvPicPr preferRelativeResize="0"/>
          <p:nvPr/>
        </p:nvPicPr>
        <p:blipFill rotWithShape="1">
          <a:blip r:embed="rId3">
            <a:alphaModFix/>
          </a:blip>
          <a:srcRect t="53084" r="49974"/>
          <a:stretch/>
        </p:blipFill>
        <p:spPr>
          <a:xfrm>
            <a:off x="0" y="1759922"/>
            <a:ext cx="4223575" cy="3151499"/>
          </a:xfrm>
          <a:prstGeom prst="rect">
            <a:avLst/>
          </a:prstGeom>
          <a:noFill/>
          <a:ln>
            <a:noFill/>
          </a:ln>
        </p:spPr>
      </p:pic>
      <p:pic>
        <p:nvPicPr>
          <p:cNvPr id="337" name="Google Shape;337;p42" descr="Sample content for Teacher Orientation: &quot;Important Considerations for Equity and Access&quot; Sharing the importance of equity, common language and technology support. "/>
          <p:cNvPicPr preferRelativeResize="0"/>
          <p:nvPr/>
        </p:nvPicPr>
        <p:blipFill>
          <a:blip r:embed="rId4">
            <a:alphaModFix/>
          </a:blip>
          <a:stretch>
            <a:fillRect/>
          </a:stretch>
        </p:blipFill>
        <p:spPr>
          <a:xfrm>
            <a:off x="4982975" y="1740376"/>
            <a:ext cx="4223575" cy="3171045"/>
          </a:xfrm>
          <a:prstGeom prst="rect">
            <a:avLst/>
          </a:prstGeom>
          <a:noFill/>
          <a:ln>
            <a:noFill/>
          </a:ln>
        </p:spPr>
      </p:pic>
      <p:pic>
        <p:nvPicPr>
          <p:cNvPr id="338" name="Google Shape;338;p42" descr="Sample content for Teacher Orientation: &quot;Distance Learning Tech Tools&quot; Sharing the importance of equity, common language and technology support. "/>
          <p:cNvPicPr preferRelativeResize="0"/>
          <p:nvPr/>
        </p:nvPicPr>
        <p:blipFill>
          <a:blip r:embed="rId5">
            <a:alphaModFix/>
          </a:blip>
          <a:stretch>
            <a:fillRect/>
          </a:stretch>
        </p:blipFill>
        <p:spPr>
          <a:xfrm>
            <a:off x="2205174" y="4310900"/>
            <a:ext cx="3249689" cy="2455550"/>
          </a:xfrm>
          <a:prstGeom prst="rect">
            <a:avLst/>
          </a:prstGeom>
          <a:noFill/>
          <a:ln>
            <a:noFill/>
          </a:ln>
        </p:spPr>
      </p:pic>
      <p:sp>
        <p:nvSpPr>
          <p:cNvPr id="339" name="Google Shape;339;p4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59</a:t>
            </a:fld>
            <a:endParaRPr/>
          </a:p>
        </p:txBody>
      </p:sp>
      <p:sp>
        <p:nvSpPr>
          <p:cNvPr id="340" name="Google Shape;340;p42" descr="circle around slide number"/>
          <p:cNvSpPr/>
          <p:nvPr/>
        </p:nvSpPr>
        <p:spPr>
          <a:xfrm>
            <a:off x="8368800"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A801-EC07-493E-B7B8-6F6AFDFC100A}"/>
              </a:ext>
            </a:extLst>
          </p:cNvPr>
          <p:cNvSpPr>
            <a:spLocks noGrp="1"/>
          </p:cNvSpPr>
          <p:nvPr>
            <p:ph type="title"/>
          </p:nvPr>
        </p:nvSpPr>
        <p:spPr>
          <a:xfrm>
            <a:off x="1394716" y="1063229"/>
            <a:ext cx="7749284" cy="857250"/>
          </a:xfrm>
        </p:spPr>
        <p:txBody>
          <a:bodyPr/>
          <a:lstStyle/>
          <a:p>
            <a:r>
              <a:rPr lang="en-US" b="1" dirty="0">
                <a:latin typeface="Arial" panose="020B0604020202020204" pitchFamily="34" charset="0"/>
                <a:cs typeface="Arial" panose="020B0604020202020204" pitchFamily="34" charset="0"/>
              </a:rPr>
              <a:t>Equity of Access for English Learners</a:t>
            </a:r>
          </a:p>
        </p:txBody>
      </p:sp>
      <p:sp>
        <p:nvSpPr>
          <p:cNvPr id="3" name="Content Placeholder 2">
            <a:extLst>
              <a:ext uri="{FF2B5EF4-FFF2-40B4-BE49-F238E27FC236}">
                <a16:creationId xmlns:a16="http://schemas.microsoft.com/office/drawing/2014/main" id="{D30DE069-F39E-403E-B8CD-7FCF082E1854}"/>
              </a:ext>
            </a:extLst>
          </p:cNvPr>
          <p:cNvSpPr>
            <a:spLocks noGrp="1"/>
          </p:cNvSpPr>
          <p:nvPr>
            <p:ph idx="1"/>
          </p:nvPr>
        </p:nvSpPr>
        <p:spPr>
          <a:xfrm>
            <a:off x="305395" y="2303860"/>
            <a:ext cx="8533210" cy="3203972"/>
          </a:xfrm>
        </p:spPr>
        <p:txBody>
          <a:bodyPr/>
          <a:lstStyle/>
          <a:p>
            <a:r>
              <a:rPr lang="en-US" dirty="0">
                <a:latin typeface="Arial" panose="020B0604020202020204" pitchFamily="34" charset="0"/>
                <a:cs typeface="Arial" panose="020B0604020202020204" pitchFamily="34" charset="0"/>
              </a:rPr>
              <a:t>Providing designated time for designated ELD within distance learning schedule for EL students. </a:t>
            </a:r>
          </a:p>
          <a:p>
            <a:r>
              <a:rPr lang="en-US" dirty="0">
                <a:latin typeface="Arial" panose="020B0604020202020204" pitchFamily="34" charset="0"/>
                <a:cs typeface="Arial" panose="020B0604020202020204" pitchFamily="34" charset="0"/>
              </a:rPr>
              <a:t>Importance for building scaffolds to continue providing integrated ELD within core subjects.</a:t>
            </a:r>
          </a:p>
          <a:p>
            <a:r>
              <a:rPr lang="en-US" dirty="0">
                <a:latin typeface="Arial" panose="020B0604020202020204" pitchFamily="34" charset="0"/>
                <a:cs typeface="Arial" panose="020B0604020202020204" pitchFamily="34" charset="0"/>
              </a:rPr>
              <a:t>Consider a hybrid model for at-home learning (virtual learning and/or assignment packets). </a:t>
            </a:r>
          </a:p>
          <a:p>
            <a:r>
              <a:rPr lang="en-US" dirty="0">
                <a:latin typeface="Arial" panose="020B0604020202020204" pitchFamily="34" charset="0"/>
                <a:cs typeface="Arial" panose="020B0604020202020204" pitchFamily="34" charset="0"/>
              </a:rPr>
              <a:t>Districts provide guidance on how and where to get internet access.</a:t>
            </a:r>
          </a:p>
          <a:p>
            <a:r>
              <a:rPr lang="en-US" dirty="0">
                <a:latin typeface="Arial" panose="020B0604020202020204" pitchFamily="34" charset="0"/>
                <a:cs typeface="Arial" panose="020B0604020202020204" pitchFamily="34" charset="0"/>
              </a:rPr>
              <a:t>Rural areas with no internet access: packets, </a:t>
            </a:r>
            <a:r>
              <a:rPr lang="en-US" dirty="0" err="1">
                <a:latin typeface="Arial" panose="020B0604020202020204" pitchFamily="34" charset="0"/>
                <a:cs typeface="Arial" panose="020B0604020202020204" pitchFamily="34" charset="0"/>
              </a:rPr>
              <a:t>t.v.</a:t>
            </a:r>
            <a:r>
              <a:rPr lang="en-US" dirty="0">
                <a:latin typeface="Arial" panose="020B0604020202020204" pitchFamily="34" charset="0"/>
                <a:cs typeface="Arial" panose="020B0604020202020204" pitchFamily="34" charset="0"/>
              </a:rPr>
              <a:t> resources, etc.</a:t>
            </a:r>
          </a:p>
        </p:txBody>
      </p:sp>
      <p:sp>
        <p:nvSpPr>
          <p:cNvPr id="5" name="Slide Number Placeholder 4">
            <a:extLst>
              <a:ext uri="{FF2B5EF4-FFF2-40B4-BE49-F238E27FC236}">
                <a16:creationId xmlns:a16="http://schemas.microsoft.com/office/drawing/2014/main" id="{3AAFFAC7-A50B-42CB-96BD-39E0F112F6E9}"/>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6</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7674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9" name="Google Shape;349;p43"/>
          <p:cNvSpPr txBox="1">
            <a:spLocks noGrp="1"/>
          </p:cNvSpPr>
          <p:nvPr>
            <p:ph type="title"/>
          </p:nvPr>
        </p:nvSpPr>
        <p:spPr>
          <a:xfrm>
            <a:off x="2618149" y="455598"/>
            <a:ext cx="4957382"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Teacher Orientation (3 </a:t>
            </a:r>
            <a:r>
              <a:rPr lang="en-US" sz="3000" dirty="0">
                <a:latin typeface="Arial" panose="020B0604020202020204" pitchFamily="34" charset="0"/>
                <a:ea typeface="Open Sans"/>
                <a:cs typeface="Arial" panose="020B0604020202020204" pitchFamily="34" charset="0"/>
                <a:sym typeface="Open Sans"/>
              </a:rPr>
              <a:t>of 7)</a:t>
            </a:r>
            <a:endParaRPr dirty="0"/>
          </a:p>
        </p:txBody>
      </p:sp>
      <p:sp>
        <p:nvSpPr>
          <p:cNvPr id="347" name="Google Shape;347;p43"/>
          <p:cNvSpPr txBox="1"/>
          <p:nvPr/>
        </p:nvSpPr>
        <p:spPr>
          <a:xfrm rot="760292">
            <a:off x="5859963" y="426242"/>
            <a:ext cx="3159385"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45" name="Google Shape;345;p43" descr="Samples of issues of importance and common questions regarding student privacy, internet safety tips and lesson planning. Zoom tips for teachers&#10;"/>
          <p:cNvPicPr preferRelativeResize="0"/>
          <p:nvPr/>
        </p:nvPicPr>
        <p:blipFill rotWithShape="1">
          <a:blip r:embed="rId3">
            <a:alphaModFix/>
          </a:blip>
          <a:srcRect b="20904"/>
          <a:stretch/>
        </p:blipFill>
        <p:spPr>
          <a:xfrm>
            <a:off x="118600" y="3078750"/>
            <a:ext cx="6097875" cy="3663875"/>
          </a:xfrm>
          <a:prstGeom prst="rect">
            <a:avLst/>
          </a:prstGeom>
          <a:noFill/>
          <a:ln w="19050" cap="flat" cmpd="sng">
            <a:solidFill>
              <a:schemeClr val="dk2"/>
            </a:solidFill>
            <a:prstDash val="solid"/>
            <a:round/>
            <a:headEnd type="none" w="sm" len="sm"/>
            <a:tailEnd type="none" w="sm" len="sm"/>
          </a:ln>
        </p:spPr>
      </p:pic>
      <p:pic>
        <p:nvPicPr>
          <p:cNvPr id="346" name="Google Shape;346;p43" descr="Samples of issues of importance and common questions like directions on setting up automatic reply in email&#10;"/>
          <p:cNvPicPr preferRelativeResize="0"/>
          <p:nvPr/>
        </p:nvPicPr>
        <p:blipFill rotWithShape="1">
          <a:blip r:embed="rId4">
            <a:alphaModFix/>
          </a:blip>
          <a:srcRect b="39671"/>
          <a:stretch/>
        </p:blipFill>
        <p:spPr>
          <a:xfrm>
            <a:off x="617876" y="1731355"/>
            <a:ext cx="3866275" cy="1770275"/>
          </a:xfrm>
          <a:prstGeom prst="rect">
            <a:avLst/>
          </a:prstGeom>
          <a:noFill/>
          <a:ln w="19050" cap="flat" cmpd="sng">
            <a:solidFill>
              <a:schemeClr val="dk2"/>
            </a:solidFill>
            <a:prstDash val="solid"/>
            <a:round/>
            <a:headEnd type="none" w="sm" len="sm"/>
            <a:tailEnd type="none" w="sm" len="sm"/>
          </a:ln>
        </p:spPr>
      </p:pic>
      <p:pic>
        <p:nvPicPr>
          <p:cNvPr id="348" name="Google Shape;348;p43" descr="Samples of issues of importance and common questions regarding student privacy"/>
          <p:cNvPicPr preferRelativeResize="0"/>
          <p:nvPr/>
        </p:nvPicPr>
        <p:blipFill rotWithShape="1">
          <a:blip r:embed="rId5">
            <a:alphaModFix/>
          </a:blip>
          <a:srcRect b="22624"/>
          <a:stretch/>
        </p:blipFill>
        <p:spPr>
          <a:xfrm>
            <a:off x="5337400" y="1968525"/>
            <a:ext cx="3806600" cy="2218650"/>
          </a:xfrm>
          <a:prstGeom prst="rect">
            <a:avLst/>
          </a:prstGeom>
          <a:noFill/>
          <a:ln w="19050" cap="flat" cmpd="sng">
            <a:solidFill>
              <a:schemeClr val="dk2"/>
            </a:solidFill>
            <a:prstDash val="solid"/>
            <a:round/>
            <a:headEnd type="none" w="sm" len="sm"/>
            <a:tailEnd type="none" w="sm" len="sm"/>
          </a:ln>
        </p:spPr>
      </p:pic>
      <p:sp>
        <p:nvSpPr>
          <p:cNvPr id="350" name="Google Shape;350;p4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60</a:t>
            </a:fld>
            <a:endParaRPr/>
          </a:p>
        </p:txBody>
      </p:sp>
      <p:sp>
        <p:nvSpPr>
          <p:cNvPr id="351" name="Google Shape;351;p43"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B65-B787-4A5E-86D9-DF70EC7E007C}"/>
              </a:ext>
            </a:extLst>
          </p:cNvPr>
          <p:cNvSpPr>
            <a:spLocks noGrp="1"/>
          </p:cNvSpPr>
          <p:nvPr>
            <p:ph type="ctrTitle"/>
          </p:nvPr>
        </p:nvSpPr>
        <p:spPr/>
        <p:txBody>
          <a:bodyPr/>
          <a:lstStyle/>
          <a:p>
            <a:r>
              <a:rPr lang="en" dirty="0"/>
              <a:t>Samples of issues of importance and common questions</a:t>
            </a:r>
            <a:endParaRPr lang="en-US" dirty="0"/>
          </a:p>
        </p:txBody>
      </p:sp>
      <p:pic>
        <p:nvPicPr>
          <p:cNvPr id="4" name="Google Shape;356;p44" descr="Samples of issues of importance and common questions regarding student privacy, internet safety tips and lesson planning.&#10;">
            <a:extLst>
              <a:ext uri="{FF2B5EF4-FFF2-40B4-BE49-F238E27FC236}">
                <a16:creationId xmlns:a16="http://schemas.microsoft.com/office/drawing/2014/main" id="{C55BBC64-D02C-4C1F-8BB7-9B914DEFAA05}"/>
              </a:ext>
            </a:extLst>
          </p:cNvPr>
          <p:cNvPicPr preferRelativeResize="0"/>
          <p:nvPr/>
        </p:nvPicPr>
        <p:blipFill>
          <a:blip r:embed="rId3">
            <a:alphaModFix/>
          </a:blip>
          <a:stretch>
            <a:fillRect/>
          </a:stretch>
        </p:blipFill>
        <p:spPr>
          <a:xfrm>
            <a:off x="341997" y="483474"/>
            <a:ext cx="8043499" cy="6374526"/>
          </a:xfrm>
          <a:prstGeom prst="rect">
            <a:avLst/>
          </a:prstGeom>
          <a:noFill/>
          <a:ln>
            <a:noFill/>
          </a:ln>
        </p:spPr>
      </p:pic>
      <p:sp>
        <p:nvSpPr>
          <p:cNvPr id="5" name="Google Shape;357;p44">
            <a:extLst>
              <a:ext uri="{FF2B5EF4-FFF2-40B4-BE49-F238E27FC236}">
                <a16:creationId xmlns:a16="http://schemas.microsoft.com/office/drawing/2014/main" id="{28842291-536A-424C-81FB-AF81D1251909}"/>
              </a:ext>
            </a:extLst>
          </p:cNvPr>
          <p:cNvSpPr txBox="1"/>
          <p:nvPr/>
        </p:nvSpPr>
        <p:spPr>
          <a:xfrm rot="760292">
            <a:off x="5990525" y="467899"/>
            <a:ext cx="3077764"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spTree>
    <p:extLst>
      <p:ext uri="{BB962C8B-B14F-4D97-AF65-F5344CB8AC3E}">
        <p14:creationId xmlns:p14="http://schemas.microsoft.com/office/powerpoint/2010/main" val="3935905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6" name="Google Shape;366;p45"/>
          <p:cNvSpPr txBox="1">
            <a:spLocks noGrp="1"/>
          </p:cNvSpPr>
          <p:nvPr>
            <p:ph type="title"/>
          </p:nvPr>
        </p:nvSpPr>
        <p:spPr>
          <a:xfrm>
            <a:off x="2521132" y="424860"/>
            <a:ext cx="5297016"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Teacher Orientation (5 </a:t>
            </a:r>
            <a:r>
              <a:rPr lang="en-US" sz="3000" dirty="0">
                <a:latin typeface="Arial" panose="020B0604020202020204" pitchFamily="34" charset="0"/>
                <a:ea typeface="Open Sans"/>
                <a:cs typeface="Arial" panose="020B0604020202020204" pitchFamily="34" charset="0"/>
                <a:sym typeface="Open Sans"/>
              </a:rPr>
              <a:t>of 7)</a:t>
            </a:r>
            <a:endParaRPr sz="3000" dirty="0">
              <a:latin typeface="Arial" panose="020B0604020202020204" pitchFamily="34" charset="0"/>
              <a:cs typeface="Arial" panose="020B0604020202020204" pitchFamily="34" charset="0"/>
            </a:endParaRPr>
          </a:p>
        </p:txBody>
      </p:sp>
      <p:sp>
        <p:nvSpPr>
          <p:cNvPr id="8" name="Google Shape;335;p42">
            <a:extLst>
              <a:ext uri="{FF2B5EF4-FFF2-40B4-BE49-F238E27FC236}">
                <a16:creationId xmlns:a16="http://schemas.microsoft.com/office/drawing/2014/main" id="{FA53ED7F-0ADA-49C9-A2A2-4F7D859D1A3A}"/>
              </a:ext>
            </a:extLst>
          </p:cNvPr>
          <p:cNvSpPr txBox="1"/>
          <p:nvPr/>
        </p:nvSpPr>
        <p:spPr>
          <a:xfrm rot="760292">
            <a:off x="6023966" y="379175"/>
            <a:ext cx="3062173"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63" name="Google Shape;363;p45" descr="Topics Covered in Version 2.0 Natomas Unified School District Version 2.0!"/>
          <p:cNvPicPr preferRelativeResize="0"/>
          <p:nvPr/>
        </p:nvPicPr>
        <p:blipFill rotWithShape="1">
          <a:blip r:embed="rId3">
            <a:alphaModFix/>
          </a:blip>
          <a:srcRect b="71501"/>
          <a:stretch/>
        </p:blipFill>
        <p:spPr>
          <a:xfrm>
            <a:off x="92675" y="2178211"/>
            <a:ext cx="5558600" cy="1185475"/>
          </a:xfrm>
          <a:prstGeom prst="rect">
            <a:avLst/>
          </a:prstGeom>
          <a:noFill/>
          <a:ln>
            <a:noFill/>
          </a:ln>
        </p:spPr>
      </p:pic>
      <p:pic>
        <p:nvPicPr>
          <p:cNvPr id="2" name="Picture 1" descr="New features to support communication&#10;resources to share with students/families on how to log into Google account&#10;Resources to show students how to access adopted online programs and find assigned assignments">
            <a:extLst>
              <a:ext uri="{FF2B5EF4-FFF2-40B4-BE49-F238E27FC236}">
                <a16:creationId xmlns:a16="http://schemas.microsoft.com/office/drawing/2014/main" id="{AD332139-951B-4B60-B377-0BF4CEAE08DD}"/>
              </a:ext>
            </a:extLst>
          </p:cNvPr>
          <p:cNvPicPr>
            <a:picLocks noChangeAspect="1"/>
          </p:cNvPicPr>
          <p:nvPr/>
        </p:nvPicPr>
        <p:blipFill>
          <a:blip r:embed="rId4"/>
          <a:stretch>
            <a:fillRect/>
          </a:stretch>
        </p:blipFill>
        <p:spPr>
          <a:xfrm>
            <a:off x="45759" y="3225895"/>
            <a:ext cx="5571006" cy="1378125"/>
          </a:xfrm>
          <a:prstGeom prst="rect">
            <a:avLst/>
          </a:prstGeom>
        </p:spPr>
      </p:pic>
      <p:pic>
        <p:nvPicPr>
          <p:cNvPr id="3" name="Picture 2" descr="Teacher resources on how to assign assignments in adopted online programs&#10;infinite campus messaging resource&#10;zoom resources&#10;sample survey for students/families ">
            <a:extLst>
              <a:ext uri="{FF2B5EF4-FFF2-40B4-BE49-F238E27FC236}">
                <a16:creationId xmlns:a16="http://schemas.microsoft.com/office/drawing/2014/main" id="{94F43A47-3D3A-434F-8498-19A935D44BE8}"/>
              </a:ext>
            </a:extLst>
          </p:cNvPr>
          <p:cNvPicPr>
            <a:picLocks noChangeAspect="1"/>
          </p:cNvPicPr>
          <p:nvPr/>
        </p:nvPicPr>
        <p:blipFill>
          <a:blip r:embed="rId5"/>
          <a:stretch>
            <a:fillRect/>
          </a:stretch>
        </p:blipFill>
        <p:spPr>
          <a:xfrm>
            <a:off x="92676" y="4604020"/>
            <a:ext cx="5557004" cy="1600837"/>
          </a:xfrm>
          <a:prstGeom prst="rect">
            <a:avLst/>
          </a:prstGeom>
        </p:spPr>
      </p:pic>
      <p:pic>
        <p:nvPicPr>
          <p:cNvPr id="364" name="Google Shape;364;p45" descr="Sample content for &quot;Student asking for their account info and information on connecting to Wonders materials"/>
          <p:cNvPicPr preferRelativeResize="0"/>
          <p:nvPr/>
        </p:nvPicPr>
        <p:blipFill>
          <a:blip r:embed="rId6">
            <a:alphaModFix/>
          </a:blip>
          <a:stretch>
            <a:fillRect/>
          </a:stretch>
        </p:blipFill>
        <p:spPr>
          <a:xfrm>
            <a:off x="5782886" y="1742400"/>
            <a:ext cx="3091639" cy="5031324"/>
          </a:xfrm>
          <a:prstGeom prst="rect">
            <a:avLst/>
          </a:prstGeom>
          <a:noFill/>
          <a:ln>
            <a:noFill/>
          </a:ln>
        </p:spPr>
      </p:pic>
      <p:sp>
        <p:nvSpPr>
          <p:cNvPr id="367" name="Google Shape;367;p4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62</a:t>
            </a:fld>
            <a:endParaRPr/>
          </a:p>
        </p:txBody>
      </p:sp>
      <p:sp>
        <p:nvSpPr>
          <p:cNvPr id="368" name="Google Shape;368;p45"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46"/>
          <p:cNvSpPr txBox="1">
            <a:spLocks noGrp="1"/>
          </p:cNvSpPr>
          <p:nvPr>
            <p:ph type="title"/>
          </p:nvPr>
        </p:nvSpPr>
        <p:spPr>
          <a:xfrm>
            <a:off x="2503793" y="477112"/>
            <a:ext cx="5336073"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Teacher Orientation (6 </a:t>
            </a:r>
            <a:r>
              <a:rPr lang="en-US" sz="3000" dirty="0">
                <a:latin typeface="Arial" panose="020B0604020202020204" pitchFamily="34" charset="0"/>
                <a:ea typeface="Open Sans"/>
                <a:cs typeface="Arial" panose="020B0604020202020204" pitchFamily="34" charset="0"/>
                <a:sym typeface="Open Sans"/>
              </a:rPr>
              <a:t>of 7)</a:t>
            </a:r>
            <a:endParaRPr sz="3000" dirty="0"/>
          </a:p>
        </p:txBody>
      </p:sp>
      <p:sp>
        <p:nvSpPr>
          <p:cNvPr id="7" name="Google Shape;335;p42" descr="Sample content">
            <a:extLst>
              <a:ext uri="{FF2B5EF4-FFF2-40B4-BE49-F238E27FC236}">
                <a16:creationId xmlns:a16="http://schemas.microsoft.com/office/drawing/2014/main" id="{F7156AB0-7156-431B-A032-4355847747C2}"/>
              </a:ext>
            </a:extLst>
          </p:cNvPr>
          <p:cNvSpPr txBox="1"/>
          <p:nvPr/>
        </p:nvSpPr>
        <p:spPr>
          <a:xfrm rot="760292">
            <a:off x="6023966" y="379175"/>
            <a:ext cx="3062173"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73" name="Google Shape;373;p46" descr="Sample content from Version 2.0- again support for curriculum access and use, not only for the teachers to use for themselves, but as something for them to have readily available if they are asked for support from families.&#10;"/>
          <p:cNvPicPr preferRelativeResize="0"/>
          <p:nvPr/>
        </p:nvPicPr>
        <p:blipFill>
          <a:blip r:embed="rId3">
            <a:alphaModFix/>
          </a:blip>
          <a:stretch>
            <a:fillRect/>
          </a:stretch>
        </p:blipFill>
        <p:spPr>
          <a:xfrm>
            <a:off x="1421700" y="1814753"/>
            <a:ext cx="6300601" cy="4959623"/>
          </a:xfrm>
          <a:prstGeom prst="rect">
            <a:avLst/>
          </a:prstGeom>
          <a:noFill/>
          <a:ln>
            <a:noFill/>
          </a:ln>
        </p:spPr>
      </p:pic>
      <p:sp>
        <p:nvSpPr>
          <p:cNvPr id="376" name="Google Shape;376;p4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63</a:t>
            </a:fld>
            <a:endParaRPr/>
          </a:p>
        </p:txBody>
      </p:sp>
      <p:sp>
        <p:nvSpPr>
          <p:cNvPr id="377" name="Google Shape;377;p46"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p47"/>
          <p:cNvSpPr txBox="1">
            <a:spLocks noGrp="1"/>
          </p:cNvSpPr>
          <p:nvPr>
            <p:ph type="title"/>
          </p:nvPr>
        </p:nvSpPr>
        <p:spPr>
          <a:xfrm>
            <a:off x="2743198" y="465325"/>
            <a:ext cx="5022697"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Teacher Orientation (7 </a:t>
            </a:r>
            <a:r>
              <a:rPr lang="en-US" sz="3000" dirty="0">
                <a:latin typeface="Arial" panose="020B0604020202020204" pitchFamily="34" charset="0"/>
                <a:ea typeface="Open Sans"/>
                <a:cs typeface="Arial" panose="020B0604020202020204" pitchFamily="34" charset="0"/>
                <a:sym typeface="Open Sans"/>
              </a:rPr>
              <a:t>of 7)</a:t>
            </a:r>
            <a:endParaRPr sz="3000" dirty="0"/>
          </a:p>
        </p:txBody>
      </p:sp>
      <p:sp>
        <p:nvSpPr>
          <p:cNvPr id="9" name="Google Shape;335;p42" descr="Sample Content">
            <a:extLst>
              <a:ext uri="{FF2B5EF4-FFF2-40B4-BE49-F238E27FC236}">
                <a16:creationId xmlns:a16="http://schemas.microsoft.com/office/drawing/2014/main" id="{6C9443D8-A32B-4E3B-AB26-09A76C88BD57}"/>
              </a:ext>
            </a:extLst>
          </p:cNvPr>
          <p:cNvSpPr txBox="1"/>
          <p:nvPr/>
        </p:nvSpPr>
        <p:spPr>
          <a:xfrm rot="760292">
            <a:off x="6023966" y="379175"/>
            <a:ext cx="3062173"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384" name="Google Shape;384;p47" descr="Hotlines for support from Natomas Unified Page"/>
          <p:cNvPicPr preferRelativeResize="0"/>
          <p:nvPr/>
        </p:nvPicPr>
        <p:blipFill rotWithShape="1">
          <a:blip r:embed="rId3">
            <a:alphaModFix/>
          </a:blip>
          <a:srcRect l="1298" t="55074" r="51994"/>
          <a:stretch/>
        </p:blipFill>
        <p:spPr>
          <a:xfrm>
            <a:off x="5000275" y="2730750"/>
            <a:ext cx="4057701" cy="3098176"/>
          </a:xfrm>
          <a:prstGeom prst="rect">
            <a:avLst/>
          </a:prstGeom>
          <a:noFill/>
          <a:ln w="19050" cap="flat" cmpd="sng">
            <a:solidFill>
              <a:schemeClr val="dk2"/>
            </a:solidFill>
            <a:prstDash val="solid"/>
            <a:round/>
            <a:headEnd type="none" w="sm" len="sm"/>
            <a:tailEnd type="none" w="sm" len="sm"/>
          </a:ln>
        </p:spPr>
      </p:pic>
      <p:pic>
        <p:nvPicPr>
          <p:cNvPr id="385" name="Google Shape;385;p47" descr="Maintaining Relationships "/>
          <p:cNvPicPr preferRelativeResize="0"/>
          <p:nvPr/>
        </p:nvPicPr>
        <p:blipFill rotWithShape="1">
          <a:blip r:embed="rId3">
            <a:alphaModFix/>
          </a:blip>
          <a:srcRect l="1147" t="1295" r="51996" b="55074"/>
          <a:stretch/>
        </p:blipFill>
        <p:spPr>
          <a:xfrm>
            <a:off x="243675" y="1915350"/>
            <a:ext cx="4643974" cy="3432625"/>
          </a:xfrm>
          <a:prstGeom prst="rect">
            <a:avLst/>
          </a:prstGeom>
          <a:noFill/>
          <a:ln w="19050" cap="flat" cmpd="sng">
            <a:solidFill>
              <a:schemeClr val="dk2"/>
            </a:solidFill>
            <a:prstDash val="solid"/>
            <a:round/>
            <a:headEnd type="none" w="sm" len="sm"/>
            <a:tailEnd type="none" w="sm" len="sm"/>
          </a:ln>
        </p:spPr>
      </p:pic>
      <p:pic>
        <p:nvPicPr>
          <p:cNvPr id="386" name="Google Shape;386;p47" descr="Survey sample suggestion to go to Google to create a class survey"/>
          <p:cNvPicPr preferRelativeResize="0"/>
          <p:nvPr/>
        </p:nvPicPr>
        <p:blipFill rotWithShape="1">
          <a:blip r:embed="rId3">
            <a:alphaModFix/>
          </a:blip>
          <a:srcRect l="51994" t="1862" r="1120" b="60275"/>
          <a:stretch/>
        </p:blipFill>
        <p:spPr>
          <a:xfrm>
            <a:off x="243675" y="3672100"/>
            <a:ext cx="4374151" cy="2804001"/>
          </a:xfrm>
          <a:prstGeom prst="rect">
            <a:avLst/>
          </a:prstGeom>
          <a:noFill/>
          <a:ln w="19050" cap="flat" cmpd="sng">
            <a:solidFill>
              <a:schemeClr val="dk2"/>
            </a:solidFill>
            <a:prstDash val="solid"/>
            <a:round/>
            <a:headEnd type="none" w="sm" len="sm"/>
            <a:tailEnd type="none" w="sm" len="sm"/>
          </a:ln>
        </p:spPr>
      </p:pic>
      <p:sp>
        <p:nvSpPr>
          <p:cNvPr id="387" name="Google Shape;387;p4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64</a:t>
            </a:fld>
            <a:endParaRPr/>
          </a:p>
        </p:txBody>
      </p:sp>
      <p:sp>
        <p:nvSpPr>
          <p:cNvPr id="388" name="Google Shape;388;p47"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8"/>
          <p:cNvSpPr txBox="1">
            <a:spLocks noGrp="1"/>
          </p:cNvSpPr>
          <p:nvPr>
            <p:ph type="title"/>
          </p:nvPr>
        </p:nvSpPr>
        <p:spPr>
          <a:xfrm>
            <a:off x="2386228" y="274638"/>
            <a:ext cx="6443216"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Student &amp; Family Orientation (1 </a:t>
            </a:r>
            <a:r>
              <a:rPr lang="en-US" sz="3000" dirty="0">
                <a:latin typeface="Arial" panose="020B0604020202020204" pitchFamily="34" charset="0"/>
                <a:ea typeface="Open Sans"/>
                <a:cs typeface="Arial" panose="020B0604020202020204" pitchFamily="34" charset="0"/>
                <a:sym typeface="Open Sans"/>
              </a:rPr>
              <a:t>of 5)</a:t>
            </a:r>
            <a:endParaRPr sz="3000" dirty="0">
              <a:latin typeface="Arial" panose="020B0604020202020204" pitchFamily="34" charset="0"/>
              <a:cs typeface="Arial" panose="020B0604020202020204" pitchFamily="34" charset="0"/>
            </a:endParaRPr>
          </a:p>
        </p:txBody>
      </p:sp>
      <p:sp>
        <p:nvSpPr>
          <p:cNvPr id="394" name="Google Shape;394;p48"/>
          <p:cNvSpPr txBox="1">
            <a:spLocks noGrp="1"/>
          </p:cNvSpPr>
          <p:nvPr>
            <p:ph type="body" idx="1"/>
          </p:nvPr>
        </p:nvSpPr>
        <p:spPr>
          <a:xfrm>
            <a:off x="86825" y="1569925"/>
            <a:ext cx="5229900" cy="5619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r>
              <a:rPr lang="en" sz="2400" b="1" dirty="0">
                <a:solidFill>
                  <a:srgbClr val="666666"/>
                </a:solidFill>
                <a:latin typeface="Arial" panose="020B0604020202020204" pitchFamily="34" charset="0"/>
                <a:cs typeface="Arial" panose="020B0604020202020204" pitchFamily="34" charset="0"/>
              </a:rPr>
              <a:t>Student &amp; Family Orientation</a:t>
            </a:r>
            <a:endParaRPr sz="2400" b="1" dirty="0">
              <a:solidFill>
                <a:srgbClr val="666666"/>
              </a:solidFill>
              <a:latin typeface="Arial" panose="020B0604020202020204" pitchFamily="34" charset="0"/>
              <a:cs typeface="Arial" panose="020B0604020202020204" pitchFamily="34" charset="0"/>
            </a:endParaRPr>
          </a:p>
        </p:txBody>
      </p:sp>
      <p:pic>
        <p:nvPicPr>
          <p:cNvPr id="395" name="Google Shape;395;p48" descr="Screenshot from NUSD web highlighting the section on Distance Learning Orientation Videos for their community "/>
          <p:cNvPicPr preferRelativeResize="0"/>
          <p:nvPr/>
        </p:nvPicPr>
        <p:blipFill rotWithShape="1">
          <a:blip r:embed="rId3">
            <a:alphaModFix/>
          </a:blip>
          <a:srcRect/>
          <a:stretch/>
        </p:blipFill>
        <p:spPr>
          <a:xfrm>
            <a:off x="175025" y="2144887"/>
            <a:ext cx="8654419" cy="4726175"/>
          </a:xfrm>
          <a:prstGeom prst="rect">
            <a:avLst/>
          </a:prstGeom>
          <a:noFill/>
          <a:ln>
            <a:noFill/>
          </a:ln>
        </p:spPr>
      </p:pic>
      <p:sp>
        <p:nvSpPr>
          <p:cNvPr id="396" name="Google Shape;396;p48"/>
          <p:cNvSpPr txBox="1"/>
          <p:nvPr/>
        </p:nvSpPr>
        <p:spPr>
          <a:xfrm>
            <a:off x="149561" y="2706663"/>
            <a:ext cx="8844878"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dirty="0">
                <a:solidFill>
                  <a:schemeClr val="hlink"/>
                </a:solidFill>
                <a:latin typeface="Arial" panose="020B0604020202020204" pitchFamily="34" charset="0"/>
                <a:ea typeface="Open Sans"/>
                <a:cs typeface="Arial" panose="020B0604020202020204" pitchFamily="34" charset="0"/>
                <a:sym typeface="Open Sans"/>
                <a:hlinkClick r:id="rId4" tooltip="Natomas Unified Student Resources COVID-19"/>
              </a:rPr>
              <a:t>https://natomasunified.org/coronavirus/covid-19-resources/</a:t>
            </a:r>
            <a:endParaRPr sz="2400" b="1" dirty="0">
              <a:latin typeface="Arial" panose="020B0604020202020204" pitchFamily="34" charset="0"/>
              <a:ea typeface="Open Sans"/>
              <a:cs typeface="Arial" panose="020B0604020202020204" pitchFamily="34" charset="0"/>
              <a:sym typeface="Open Sans"/>
            </a:endParaRPr>
          </a:p>
        </p:txBody>
      </p:sp>
      <p:pic>
        <p:nvPicPr>
          <p:cNvPr id="397" name="Google Shape;397;p48" descr="Screenshot from NUSD web highlighting the section on Distance Learning Orientation Videos for their community  Spanish"/>
          <p:cNvPicPr preferRelativeResize="0"/>
          <p:nvPr/>
        </p:nvPicPr>
        <p:blipFill>
          <a:blip r:embed="rId5">
            <a:alphaModFix/>
          </a:blip>
          <a:stretch>
            <a:fillRect/>
          </a:stretch>
        </p:blipFill>
        <p:spPr>
          <a:xfrm>
            <a:off x="4644100" y="3655299"/>
            <a:ext cx="4095869" cy="2673327"/>
          </a:xfrm>
          <a:prstGeom prst="rect">
            <a:avLst/>
          </a:prstGeom>
          <a:noFill/>
          <a:ln w="19050" cap="flat" cmpd="sng">
            <a:solidFill>
              <a:schemeClr val="dk2"/>
            </a:solidFill>
            <a:prstDash val="solid"/>
            <a:round/>
            <a:headEnd type="none" w="sm" len="sm"/>
            <a:tailEnd type="none" w="sm" len="sm"/>
          </a:ln>
        </p:spPr>
      </p:pic>
      <p:pic>
        <p:nvPicPr>
          <p:cNvPr id="398" name="Google Shape;398;p48" descr="Screenshot from NUSD web highlighting the section on Distance Learning Orientation Videos for their community  English"/>
          <p:cNvPicPr preferRelativeResize="0"/>
          <p:nvPr/>
        </p:nvPicPr>
        <p:blipFill>
          <a:blip r:embed="rId6">
            <a:alphaModFix/>
          </a:blip>
          <a:stretch>
            <a:fillRect/>
          </a:stretch>
        </p:blipFill>
        <p:spPr>
          <a:xfrm>
            <a:off x="317100" y="3655299"/>
            <a:ext cx="4100174" cy="2673327"/>
          </a:xfrm>
          <a:prstGeom prst="rect">
            <a:avLst/>
          </a:prstGeom>
          <a:noFill/>
          <a:ln w="19050" cap="flat" cmpd="sng">
            <a:solidFill>
              <a:schemeClr val="dk2"/>
            </a:solidFill>
            <a:prstDash val="solid"/>
            <a:round/>
            <a:headEnd type="none" w="sm" len="sm"/>
            <a:tailEnd type="none" w="sm" len="sm"/>
          </a:ln>
        </p:spPr>
      </p:pic>
      <p:sp>
        <p:nvSpPr>
          <p:cNvPr id="399" name="Google Shape;399;p4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65</a:t>
            </a:fld>
            <a:endParaRPr/>
          </a:p>
        </p:txBody>
      </p:sp>
      <p:sp>
        <p:nvSpPr>
          <p:cNvPr id="400" name="Google Shape;400;p48"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49"/>
          <p:cNvSpPr txBox="1">
            <a:spLocks noGrp="1"/>
          </p:cNvSpPr>
          <p:nvPr>
            <p:ph type="title"/>
          </p:nvPr>
        </p:nvSpPr>
        <p:spPr>
          <a:xfrm>
            <a:off x="2168433" y="576114"/>
            <a:ext cx="6577149"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Student &amp; Family Orientation (2 </a:t>
            </a:r>
            <a:r>
              <a:rPr lang="en-US" sz="3000" dirty="0">
                <a:latin typeface="Arial" panose="020B0604020202020204" pitchFamily="34" charset="0"/>
                <a:ea typeface="Open Sans"/>
                <a:cs typeface="Arial" panose="020B0604020202020204" pitchFamily="34" charset="0"/>
                <a:sym typeface="Open Sans"/>
              </a:rPr>
              <a:t>of 5)</a:t>
            </a:r>
            <a:endParaRPr sz="3000" dirty="0">
              <a:latin typeface="Arial" panose="020B0604020202020204" pitchFamily="34" charset="0"/>
              <a:cs typeface="Arial" panose="020B0604020202020204" pitchFamily="34" charset="0"/>
            </a:endParaRPr>
          </a:p>
        </p:txBody>
      </p:sp>
      <p:sp>
        <p:nvSpPr>
          <p:cNvPr id="407" name="Google Shape;407;p49" descr="Sample Content"/>
          <p:cNvSpPr txBox="1"/>
          <p:nvPr/>
        </p:nvSpPr>
        <p:spPr>
          <a:xfrm rot="760292">
            <a:off x="5994516" y="363734"/>
            <a:ext cx="3078406"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sp>
        <p:nvSpPr>
          <p:cNvPr id="405" name="Google Shape;405;p49"/>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endParaRPr/>
          </a:p>
        </p:txBody>
      </p:sp>
      <p:pic>
        <p:nvPicPr>
          <p:cNvPr id="408" name="Google Shape;408;p49" descr="screenshot of Tips for setting up Distance/Virtual Learning on NUSD website"/>
          <p:cNvPicPr preferRelativeResize="0"/>
          <p:nvPr/>
        </p:nvPicPr>
        <p:blipFill rotWithShape="1">
          <a:blip r:embed="rId3">
            <a:alphaModFix/>
          </a:blip>
          <a:srcRect b="10626"/>
          <a:stretch/>
        </p:blipFill>
        <p:spPr>
          <a:xfrm>
            <a:off x="2283959" y="3841000"/>
            <a:ext cx="4405089" cy="2938300"/>
          </a:xfrm>
          <a:prstGeom prst="rect">
            <a:avLst/>
          </a:prstGeom>
          <a:noFill/>
          <a:ln w="9525" cap="flat" cmpd="sng">
            <a:solidFill>
              <a:schemeClr val="dk2"/>
            </a:solidFill>
            <a:prstDash val="solid"/>
            <a:round/>
            <a:headEnd type="none" w="sm" len="sm"/>
            <a:tailEnd type="none" w="sm" len="sm"/>
          </a:ln>
        </p:spPr>
      </p:pic>
      <p:pic>
        <p:nvPicPr>
          <p:cNvPr id="409" name="Google Shape;409;p49" descr="NUSD screenshot for Tips for Successful distance learning"/>
          <p:cNvPicPr preferRelativeResize="0"/>
          <p:nvPr/>
        </p:nvPicPr>
        <p:blipFill rotWithShape="1">
          <a:blip r:embed="rId4">
            <a:alphaModFix/>
          </a:blip>
          <a:srcRect b="4443"/>
          <a:stretch/>
        </p:blipFill>
        <p:spPr>
          <a:xfrm>
            <a:off x="4686653" y="1710475"/>
            <a:ext cx="4405099" cy="3152560"/>
          </a:xfrm>
          <a:prstGeom prst="rect">
            <a:avLst/>
          </a:prstGeom>
          <a:noFill/>
          <a:ln w="9525" cap="flat" cmpd="sng">
            <a:solidFill>
              <a:schemeClr val="dk2"/>
            </a:solidFill>
            <a:prstDash val="solid"/>
            <a:round/>
            <a:headEnd type="none" w="sm" len="sm"/>
            <a:tailEnd type="none" w="sm" len="sm"/>
          </a:ln>
        </p:spPr>
      </p:pic>
      <p:pic>
        <p:nvPicPr>
          <p:cNvPr id="410" name="Google Shape;410;p49" descr="NUSD Web screenshot of Routines and patters for students at home"/>
          <p:cNvPicPr preferRelativeResize="0"/>
          <p:nvPr/>
        </p:nvPicPr>
        <p:blipFill rotWithShape="1">
          <a:blip r:embed="rId5">
            <a:alphaModFix/>
          </a:blip>
          <a:srcRect b="2439"/>
          <a:stretch/>
        </p:blipFill>
        <p:spPr>
          <a:xfrm>
            <a:off x="52248" y="1710475"/>
            <a:ext cx="4613261" cy="3152549"/>
          </a:xfrm>
          <a:prstGeom prst="rect">
            <a:avLst/>
          </a:prstGeom>
          <a:noFill/>
          <a:ln w="9525" cap="flat" cmpd="sng">
            <a:solidFill>
              <a:schemeClr val="dk2"/>
            </a:solidFill>
            <a:prstDash val="solid"/>
            <a:round/>
            <a:headEnd type="none" w="sm" len="sm"/>
            <a:tailEnd type="none" w="sm" len="sm"/>
          </a:ln>
        </p:spPr>
      </p:pic>
      <p:sp>
        <p:nvSpPr>
          <p:cNvPr id="411" name="Google Shape;411;p4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66</a:t>
            </a:fld>
            <a:endParaRPr/>
          </a:p>
        </p:txBody>
      </p:sp>
      <p:sp>
        <p:nvSpPr>
          <p:cNvPr id="412" name="Google Shape;412;p49"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50"/>
          <p:cNvSpPr txBox="1">
            <a:spLocks noGrp="1"/>
          </p:cNvSpPr>
          <p:nvPr>
            <p:ph type="title"/>
          </p:nvPr>
        </p:nvSpPr>
        <p:spPr>
          <a:xfrm>
            <a:off x="2279468" y="614208"/>
            <a:ext cx="6466143"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Student &amp; Family Orientation (3 </a:t>
            </a:r>
            <a:r>
              <a:rPr lang="en-US" sz="3000" dirty="0">
                <a:latin typeface="Arial" panose="020B0604020202020204" pitchFamily="34" charset="0"/>
                <a:ea typeface="Open Sans"/>
                <a:cs typeface="Arial" panose="020B0604020202020204" pitchFamily="34" charset="0"/>
                <a:sym typeface="Open Sans"/>
              </a:rPr>
              <a:t>of 5)</a:t>
            </a:r>
            <a:endParaRPr sz="3000" dirty="0">
              <a:latin typeface="Arial" panose="020B0604020202020204" pitchFamily="34" charset="0"/>
              <a:cs typeface="Arial" panose="020B0604020202020204" pitchFamily="34" charset="0"/>
            </a:endParaRPr>
          </a:p>
        </p:txBody>
      </p:sp>
      <p:sp>
        <p:nvSpPr>
          <p:cNvPr id="418" name="Google Shape;418;p50"/>
          <p:cNvSpPr txBox="1"/>
          <p:nvPr/>
        </p:nvSpPr>
        <p:spPr>
          <a:xfrm rot="760292">
            <a:off x="5840998" y="337303"/>
            <a:ext cx="3054990" cy="492911"/>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417" name="Google Shape;417;p50" descr="screenshot from NUSD website &#10;Sample content includes how-to on technology, as well as information on email&#10;"/>
          <p:cNvPicPr preferRelativeResize="0"/>
          <p:nvPr/>
        </p:nvPicPr>
        <p:blipFill>
          <a:blip r:embed="rId3">
            <a:alphaModFix/>
          </a:blip>
          <a:stretch>
            <a:fillRect/>
          </a:stretch>
        </p:blipFill>
        <p:spPr>
          <a:xfrm>
            <a:off x="1407500" y="1810408"/>
            <a:ext cx="6329008" cy="5023650"/>
          </a:xfrm>
          <a:prstGeom prst="rect">
            <a:avLst/>
          </a:prstGeom>
          <a:noFill/>
          <a:ln>
            <a:noFill/>
          </a:ln>
        </p:spPr>
      </p:pic>
      <p:sp>
        <p:nvSpPr>
          <p:cNvPr id="420" name="Google Shape;420;p50"/>
          <p:cNvSpPr txBox="1">
            <a:spLocks noGrp="1"/>
          </p:cNvSpPr>
          <p:nvPr>
            <p:ph type="sldNum" idx="12"/>
          </p:nvPr>
        </p:nvSpPr>
        <p:spPr>
          <a:xfrm>
            <a:off x="6553200" y="6416058"/>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67</a:t>
            </a:fld>
            <a:endParaRPr/>
          </a:p>
        </p:txBody>
      </p:sp>
      <p:sp>
        <p:nvSpPr>
          <p:cNvPr id="421" name="Google Shape;421;p50" descr="circle around slide number"/>
          <p:cNvSpPr/>
          <p:nvPr/>
        </p:nvSpPr>
        <p:spPr>
          <a:xfrm>
            <a:off x="8345275" y="6446508"/>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30" name="Google Shape;430;p51"/>
          <p:cNvSpPr txBox="1">
            <a:spLocks noGrp="1"/>
          </p:cNvSpPr>
          <p:nvPr>
            <p:ph type="title"/>
          </p:nvPr>
        </p:nvSpPr>
        <p:spPr>
          <a:xfrm>
            <a:off x="2281725" y="544761"/>
            <a:ext cx="6653269"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Student &amp; Family Orientation (4 </a:t>
            </a:r>
            <a:r>
              <a:rPr lang="en-US" sz="3000" dirty="0">
                <a:latin typeface="Arial" panose="020B0604020202020204" pitchFamily="34" charset="0"/>
                <a:ea typeface="Open Sans"/>
                <a:cs typeface="Arial" panose="020B0604020202020204" pitchFamily="34" charset="0"/>
                <a:sym typeface="Open Sans"/>
              </a:rPr>
              <a:t>of 5)</a:t>
            </a:r>
            <a:endParaRPr sz="3000" dirty="0"/>
          </a:p>
        </p:txBody>
      </p:sp>
      <p:sp>
        <p:nvSpPr>
          <p:cNvPr id="429" name="Google Shape;429;p51"/>
          <p:cNvSpPr txBox="1"/>
          <p:nvPr/>
        </p:nvSpPr>
        <p:spPr>
          <a:xfrm rot="760292">
            <a:off x="5926920" y="353102"/>
            <a:ext cx="3155515"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sp>
        <p:nvSpPr>
          <p:cNvPr id="426" name="Google Shape;426;p51"/>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endParaRPr/>
          </a:p>
        </p:txBody>
      </p:sp>
      <p:pic>
        <p:nvPicPr>
          <p:cNvPr id="427" name="Google Shape;427;p51" descr="Samples from NUSD website about teaching Google Classroom and Zoom meetings"/>
          <p:cNvPicPr preferRelativeResize="0"/>
          <p:nvPr/>
        </p:nvPicPr>
        <p:blipFill>
          <a:blip r:embed="rId3">
            <a:alphaModFix/>
          </a:blip>
          <a:stretch>
            <a:fillRect/>
          </a:stretch>
        </p:blipFill>
        <p:spPr>
          <a:xfrm>
            <a:off x="142750" y="1834350"/>
            <a:ext cx="3033025" cy="4970249"/>
          </a:xfrm>
          <a:prstGeom prst="rect">
            <a:avLst/>
          </a:prstGeom>
          <a:noFill/>
          <a:ln>
            <a:noFill/>
          </a:ln>
        </p:spPr>
      </p:pic>
      <p:pic>
        <p:nvPicPr>
          <p:cNvPr id="428" name="Google Shape;428;p51" descr="samples for teaching Google Classroom, Zoom and how to access curriculum online"/>
          <p:cNvPicPr preferRelativeResize="0"/>
          <p:nvPr/>
        </p:nvPicPr>
        <p:blipFill>
          <a:blip r:embed="rId4">
            <a:alphaModFix/>
          </a:blip>
          <a:stretch>
            <a:fillRect/>
          </a:stretch>
        </p:blipFill>
        <p:spPr>
          <a:xfrm>
            <a:off x="3175775" y="2081100"/>
            <a:ext cx="5924550" cy="4476750"/>
          </a:xfrm>
          <a:prstGeom prst="rect">
            <a:avLst/>
          </a:prstGeom>
          <a:noFill/>
          <a:ln>
            <a:noFill/>
          </a:ln>
        </p:spPr>
      </p:pic>
      <p:sp>
        <p:nvSpPr>
          <p:cNvPr id="431" name="Google Shape;431;p5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68</a:t>
            </a:fld>
            <a:endParaRPr/>
          </a:p>
        </p:txBody>
      </p:sp>
      <p:sp>
        <p:nvSpPr>
          <p:cNvPr id="432" name="Google Shape;432;p51"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40" name="Google Shape;440;p52"/>
          <p:cNvSpPr txBox="1">
            <a:spLocks noGrp="1"/>
          </p:cNvSpPr>
          <p:nvPr>
            <p:ph type="title"/>
          </p:nvPr>
        </p:nvSpPr>
        <p:spPr>
          <a:xfrm>
            <a:off x="2138034" y="631185"/>
            <a:ext cx="6757772" cy="1143300"/>
          </a:xfrm>
          <a:prstGeom prst="rect">
            <a:avLst/>
          </a:prstGeom>
        </p:spPr>
        <p:txBody>
          <a:bodyPr spcFirstLastPara="1" wrap="square" lIns="91425" tIns="91425" rIns="91425" bIns="91425" anchor="ctr" anchorCtr="0">
            <a:noAutofit/>
          </a:bodyPr>
          <a:lstStyle/>
          <a:p>
            <a:pPr lvl="0" algn="ctr"/>
            <a:r>
              <a:rPr lang="en" sz="3000" dirty="0">
                <a:latin typeface="Arial" panose="020B0604020202020204" pitchFamily="34" charset="0"/>
                <a:ea typeface="Open Sans"/>
                <a:cs typeface="Arial" panose="020B0604020202020204" pitchFamily="34" charset="0"/>
                <a:sym typeface="Open Sans"/>
              </a:rPr>
              <a:t>Student &amp; Family Orientation (5 </a:t>
            </a:r>
            <a:r>
              <a:rPr lang="en-US" sz="3000" dirty="0">
                <a:latin typeface="Arial" panose="020B0604020202020204" pitchFamily="34" charset="0"/>
                <a:ea typeface="Open Sans"/>
                <a:cs typeface="Arial" panose="020B0604020202020204" pitchFamily="34" charset="0"/>
                <a:sym typeface="Open Sans"/>
              </a:rPr>
              <a:t>of 5)</a:t>
            </a:r>
            <a:endParaRPr sz="3000" dirty="0"/>
          </a:p>
        </p:txBody>
      </p:sp>
      <p:sp>
        <p:nvSpPr>
          <p:cNvPr id="439" name="Google Shape;439;p52"/>
          <p:cNvSpPr txBox="1"/>
          <p:nvPr/>
        </p:nvSpPr>
        <p:spPr>
          <a:xfrm rot="653523">
            <a:off x="5901389" y="367871"/>
            <a:ext cx="3129384" cy="513476"/>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0000FF"/>
                </a:solidFill>
                <a:latin typeface="Arial" panose="020B0604020202020204" pitchFamily="34" charset="0"/>
                <a:ea typeface="Architects Daughter"/>
                <a:cs typeface="Arial" panose="020B0604020202020204" pitchFamily="34" charset="0"/>
                <a:sym typeface="Architects Daughter"/>
              </a:rPr>
              <a:t>SAMPLE CONTENT</a:t>
            </a:r>
            <a:endParaRPr sz="2400" b="1" dirty="0">
              <a:solidFill>
                <a:srgbClr val="0000FF"/>
              </a:solidFill>
              <a:latin typeface="Arial" panose="020B0604020202020204" pitchFamily="34" charset="0"/>
              <a:ea typeface="Architects Daughter"/>
              <a:cs typeface="Arial" panose="020B0604020202020204" pitchFamily="34" charset="0"/>
              <a:sym typeface="Architects Daughter"/>
            </a:endParaRPr>
          </a:p>
        </p:txBody>
      </p:sp>
      <p:pic>
        <p:nvPicPr>
          <p:cNvPr id="437" name="Google Shape;437;p52" descr="provided another reminder regarding Social Emotional supports, and addressed parent concerns regarding the digital world"/>
          <p:cNvPicPr preferRelativeResize="0"/>
          <p:nvPr/>
        </p:nvPicPr>
        <p:blipFill>
          <a:blip r:embed="rId3">
            <a:alphaModFix/>
          </a:blip>
          <a:stretch>
            <a:fillRect/>
          </a:stretch>
        </p:blipFill>
        <p:spPr>
          <a:xfrm>
            <a:off x="880150" y="1704923"/>
            <a:ext cx="7383699" cy="2745800"/>
          </a:xfrm>
          <a:prstGeom prst="rect">
            <a:avLst/>
          </a:prstGeom>
          <a:noFill/>
          <a:ln>
            <a:noFill/>
          </a:ln>
        </p:spPr>
      </p:pic>
      <p:pic>
        <p:nvPicPr>
          <p:cNvPr id="438" name="Google Shape;438;p52" descr="provided another reminder regarding Social Emotional supports, and addressed parent concerns regarding the digital world = social emotional supports and questions and concerns"/>
          <p:cNvPicPr preferRelativeResize="0"/>
          <p:nvPr/>
        </p:nvPicPr>
        <p:blipFill>
          <a:blip r:embed="rId4">
            <a:alphaModFix/>
          </a:blip>
          <a:stretch>
            <a:fillRect/>
          </a:stretch>
        </p:blipFill>
        <p:spPr>
          <a:xfrm>
            <a:off x="880150" y="4106832"/>
            <a:ext cx="7383700" cy="2723991"/>
          </a:xfrm>
          <a:prstGeom prst="rect">
            <a:avLst/>
          </a:prstGeom>
          <a:noFill/>
          <a:ln>
            <a:noFill/>
          </a:ln>
        </p:spPr>
      </p:pic>
      <p:sp>
        <p:nvSpPr>
          <p:cNvPr id="441" name="Google Shape;441;p5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69</a:t>
            </a:fld>
            <a:endParaRPr/>
          </a:p>
        </p:txBody>
      </p:sp>
      <p:sp>
        <p:nvSpPr>
          <p:cNvPr id="442" name="Google Shape;442;p52" descr="circle around slide number"/>
          <p:cNvSpPr/>
          <p:nvPr/>
        </p:nvSpPr>
        <p:spPr>
          <a:xfrm>
            <a:off x="8345275" y="6386800"/>
            <a:ext cx="318000" cy="3042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A801-EC07-493E-B7B8-6F6AFDFC100A}"/>
              </a:ext>
            </a:extLst>
          </p:cNvPr>
          <p:cNvSpPr>
            <a:spLocks noGrp="1"/>
          </p:cNvSpPr>
          <p:nvPr>
            <p:ph type="title"/>
          </p:nvPr>
        </p:nvSpPr>
        <p:spPr>
          <a:xfrm>
            <a:off x="937516" y="1063467"/>
            <a:ext cx="7749284" cy="1123950"/>
          </a:xfrm>
        </p:spPr>
        <p:txBody>
          <a:bodyPr/>
          <a:lstStyle/>
          <a:p>
            <a:r>
              <a:rPr lang="en-US" b="1" dirty="0">
                <a:latin typeface="Arial" panose="020B0604020202020204" pitchFamily="34" charset="0"/>
                <a:cs typeface="Arial" panose="020B0604020202020204" pitchFamily="34" charset="0"/>
              </a:rPr>
              <a:t>Equity of Access for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Multilingual Students</a:t>
            </a:r>
          </a:p>
        </p:txBody>
      </p:sp>
      <p:sp>
        <p:nvSpPr>
          <p:cNvPr id="3" name="Content Placeholder 2">
            <a:extLst>
              <a:ext uri="{FF2B5EF4-FFF2-40B4-BE49-F238E27FC236}">
                <a16:creationId xmlns:a16="http://schemas.microsoft.com/office/drawing/2014/main" id="{D30DE069-F39E-403E-B8CD-7FCF082E1854}"/>
              </a:ext>
            </a:extLst>
          </p:cNvPr>
          <p:cNvSpPr>
            <a:spLocks noGrp="1"/>
          </p:cNvSpPr>
          <p:nvPr>
            <p:ph idx="1"/>
          </p:nvPr>
        </p:nvSpPr>
        <p:spPr>
          <a:xfrm>
            <a:off x="305395" y="2298859"/>
            <a:ext cx="8533210" cy="3203972"/>
          </a:xfrm>
        </p:spPr>
        <p:txBody>
          <a:bodyPr/>
          <a:lstStyle/>
          <a:p>
            <a:r>
              <a:rPr lang="en-US" dirty="0"/>
              <a:t>Bilingual, Dual Language and Language Acquisition programs can continue to be offered through distance learning. </a:t>
            </a:r>
          </a:p>
          <a:p>
            <a:r>
              <a:rPr lang="en-US" dirty="0"/>
              <a:t>Distance learning provides the opportunity to deepen and capitalize on students’ use of their home language</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Provide all EL students and families with resources for literacy in their home languages. </a:t>
            </a:r>
          </a:p>
          <a:p>
            <a:r>
              <a:rPr lang="en-US" dirty="0">
                <a:latin typeface="Arial" panose="020B0604020202020204" pitchFamily="34" charset="0"/>
                <a:cs typeface="Arial" panose="020B0604020202020204" pitchFamily="34" charset="0"/>
              </a:rPr>
              <a:t>Design culturally responsive lessons. </a:t>
            </a:r>
          </a:p>
        </p:txBody>
      </p:sp>
      <p:sp>
        <p:nvSpPr>
          <p:cNvPr id="5" name="Slide Number Placeholder 4">
            <a:extLst>
              <a:ext uri="{FF2B5EF4-FFF2-40B4-BE49-F238E27FC236}">
                <a16:creationId xmlns:a16="http://schemas.microsoft.com/office/drawing/2014/main" id="{3AAFFAC7-A50B-42CB-96BD-39E0F112F6E9}"/>
              </a:ext>
            </a:extLst>
          </p:cNvPr>
          <p:cNvSpPr>
            <a:spLocks noGrp="1"/>
          </p:cNvSpPr>
          <p:nvPr>
            <p:ph type="sldNum" sz="quarter" idx="12"/>
          </p:nvPr>
        </p:nvSpPr>
        <p:spPr/>
        <p:txBody>
          <a:bodyPr/>
          <a:lstStyle/>
          <a:p>
            <a:pPr defTabSz="342900">
              <a:buClrTx/>
              <a:defRPr/>
            </a:pPr>
            <a:fld id="{966E5142-5124-4997-BD74-8FD2C4172A0F}" type="slidenum">
              <a:rPr lang="en-US" kern="1200">
                <a:solidFill>
                  <a:prstClr val="black">
                    <a:tint val="75000"/>
                  </a:prstClr>
                </a:solidFill>
                <a:latin typeface="Calibri"/>
                <a:ea typeface="+mn-ea"/>
                <a:cs typeface="+mn-cs"/>
              </a:rPr>
              <a:pPr defTabSz="342900">
                <a:buClrTx/>
                <a:defRPr/>
              </a:pPr>
              <a:t>7</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7976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3"/>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3100"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sz="3100" dirty="0">
                <a:latin typeface="Arial" panose="020B0604020202020204" pitchFamily="34" charset="0"/>
                <a:ea typeface="Open Sans"/>
                <a:cs typeface="Arial" panose="020B0604020202020204" pitchFamily="34" charset="0"/>
                <a:sym typeface="Open Sans"/>
              </a:rPr>
              <a:t>Special Education Orientation</a:t>
            </a:r>
            <a:endParaRPr sz="3100" dirty="0">
              <a:solidFill>
                <a:srgbClr val="000000"/>
              </a:solidFill>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endParaRPr sz="3100" dirty="0">
              <a:latin typeface="Arial" panose="020B0604020202020204" pitchFamily="34" charset="0"/>
              <a:ea typeface="Open Sans"/>
              <a:cs typeface="Arial" panose="020B0604020202020204" pitchFamily="34" charset="0"/>
              <a:sym typeface="Open Sans"/>
            </a:endParaRPr>
          </a:p>
        </p:txBody>
      </p:sp>
      <p:sp>
        <p:nvSpPr>
          <p:cNvPr id="454" name="Google Shape;454;p53"/>
          <p:cNvSpPr txBox="1"/>
          <p:nvPr/>
        </p:nvSpPr>
        <p:spPr>
          <a:xfrm>
            <a:off x="0" y="1631167"/>
            <a:ext cx="4953900" cy="4130400"/>
          </a:xfrm>
          <a:prstGeom prst="rect">
            <a:avLst/>
          </a:prstGeom>
          <a:noFill/>
          <a:ln>
            <a:noFill/>
          </a:ln>
        </p:spPr>
        <p:txBody>
          <a:bodyPr spcFirstLastPara="1" wrap="square" lIns="91425" tIns="91425" rIns="91425" bIns="91425" anchor="t" anchorCtr="0">
            <a:noAutofit/>
          </a:bodyPr>
          <a:lstStyle/>
          <a:p>
            <a:pPr marL="400050" lvl="0"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Push out orientation communication</a:t>
            </a:r>
            <a:endParaRPr sz="2400" dirty="0">
              <a:latin typeface="Arial Narrow" panose="020B0606020202030204" pitchFamily="34" charset="0"/>
              <a:ea typeface="Open Sans"/>
              <a:cs typeface="Open Sans"/>
              <a:sym typeface="Open Sans"/>
            </a:endParaRPr>
          </a:p>
          <a:p>
            <a:pPr marL="400050" lvl="0"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Provide ongoing, clear, consistent communication </a:t>
            </a:r>
            <a:endParaRPr sz="2400" dirty="0">
              <a:latin typeface="Arial Narrow" panose="020B0606020202030204" pitchFamily="34" charset="0"/>
              <a:ea typeface="Open Sans"/>
              <a:cs typeface="Open Sans"/>
              <a:sym typeface="Open Sans"/>
            </a:endParaRPr>
          </a:p>
          <a:p>
            <a:pPr marL="400050" lvl="0"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Clearly define roles of all staff and community partners</a:t>
            </a:r>
            <a:endParaRPr sz="2400" dirty="0">
              <a:latin typeface="Arial Narrow" panose="020B0606020202030204" pitchFamily="34" charset="0"/>
              <a:ea typeface="Open Sans"/>
              <a:cs typeface="Open Sans"/>
              <a:sym typeface="Open Sans"/>
            </a:endParaRPr>
          </a:p>
          <a:p>
            <a:pPr marL="400050" lvl="0"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Support staff and parents with the WHY- </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Involve CAC</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Website</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ppt videos</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Biweekly messaging</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Amendment template</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Amendment Language</a:t>
            </a:r>
            <a:endParaRPr sz="2400" dirty="0">
              <a:latin typeface="Arial Narrow" panose="020B0606020202030204" pitchFamily="34" charset="0"/>
              <a:ea typeface="Open Sans"/>
              <a:cs typeface="Open Sans"/>
              <a:sym typeface="Open Sans"/>
            </a:endParaRPr>
          </a:p>
          <a:p>
            <a:pPr marL="914400" lvl="1" indent="-349250" algn="l" rtl="0">
              <a:spcBef>
                <a:spcPts val="0"/>
              </a:spcBef>
              <a:spcAft>
                <a:spcPts val="0"/>
              </a:spcAft>
              <a:buSzPts val="1900"/>
              <a:buFont typeface="Open Sans"/>
              <a:buChar char="○"/>
            </a:pPr>
            <a:r>
              <a:rPr lang="en" sz="2400" dirty="0">
                <a:latin typeface="Arial Narrow" panose="020B0606020202030204" pitchFamily="34" charset="0"/>
                <a:ea typeface="Open Sans"/>
                <a:cs typeface="Open Sans"/>
                <a:sym typeface="Open Sans"/>
              </a:rPr>
              <a:t>Prior Written Notice language</a:t>
            </a:r>
            <a:endParaRPr sz="2400" dirty="0">
              <a:latin typeface="Arial Narrow" panose="020B0606020202030204" pitchFamily="34" charset="0"/>
              <a:ea typeface="Open Sans"/>
              <a:cs typeface="Open Sans"/>
              <a:sym typeface="Open Sans"/>
            </a:endParaRPr>
          </a:p>
          <a:p>
            <a:pPr marL="0" lvl="0" indent="0" algn="l" rtl="0">
              <a:spcBef>
                <a:spcPts val="0"/>
              </a:spcBef>
              <a:spcAft>
                <a:spcPts val="0"/>
              </a:spcAft>
              <a:buNone/>
            </a:pPr>
            <a:endParaRPr sz="2400" dirty="0">
              <a:latin typeface="Arial Narrow" panose="020B0606020202030204" pitchFamily="34" charset="0"/>
              <a:ea typeface="Open Sans"/>
              <a:cs typeface="Open Sans"/>
              <a:sym typeface="Open Sans"/>
            </a:endParaRPr>
          </a:p>
        </p:txBody>
      </p:sp>
      <p:sp>
        <p:nvSpPr>
          <p:cNvPr id="448" name="Google Shape;448;p53"/>
          <p:cNvSpPr txBox="1"/>
          <p:nvPr/>
        </p:nvSpPr>
        <p:spPr>
          <a:xfrm>
            <a:off x="4572000" y="5046730"/>
            <a:ext cx="4467497" cy="1811270"/>
          </a:xfrm>
          <a:prstGeom prst="rect">
            <a:avLst/>
          </a:prstGeom>
          <a:noFill/>
          <a:ln w="12700">
            <a:solidFill>
              <a:schemeClr val="accent2"/>
            </a:solid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Clr>
                <a:schemeClr val="dk1"/>
              </a:buClr>
              <a:buSzPts val="1100"/>
              <a:buFont typeface="Arial"/>
              <a:buNone/>
            </a:pPr>
            <a:r>
              <a:rPr lang="en" sz="2400" b="1" i="1" dirty="0">
                <a:solidFill>
                  <a:schemeClr val="dk1"/>
                </a:solidFill>
                <a:latin typeface="Arial" panose="020B0604020202020204" pitchFamily="34" charset="0"/>
                <a:ea typeface="Open Sans"/>
                <a:cs typeface="Arial" panose="020B0604020202020204" pitchFamily="34" charset="0"/>
                <a:sym typeface="Open Sans"/>
              </a:rPr>
              <a:t>Goal: All students will have an Amendment and will receive virtual learning to the extent feasible.</a:t>
            </a:r>
            <a:endParaRPr sz="2400" b="1" i="1" dirty="0">
              <a:solidFill>
                <a:schemeClr val="dk1"/>
              </a:solidFill>
              <a:latin typeface="Arial" panose="020B0604020202020204" pitchFamily="34" charset="0"/>
              <a:ea typeface="Open Sans"/>
              <a:cs typeface="Arial" panose="020B0604020202020204" pitchFamily="34" charset="0"/>
              <a:sym typeface="Open Sans"/>
            </a:endParaRPr>
          </a:p>
          <a:p>
            <a:pPr marL="0" lvl="0" indent="0" algn="l" rtl="0">
              <a:spcBef>
                <a:spcPts val="1600"/>
              </a:spcBef>
              <a:spcAft>
                <a:spcPts val="0"/>
              </a:spcAft>
              <a:buNone/>
            </a:pPr>
            <a:endParaRPr sz="2400" b="1" dirty="0">
              <a:latin typeface="Arial" panose="020B0604020202020204" pitchFamily="34" charset="0"/>
              <a:ea typeface="Open Sans"/>
              <a:cs typeface="Arial" panose="020B0604020202020204" pitchFamily="34" charset="0"/>
              <a:sym typeface="Open Sans"/>
            </a:endParaRPr>
          </a:p>
        </p:txBody>
      </p:sp>
      <p:pic>
        <p:nvPicPr>
          <p:cNvPr id="449" name="Google Shape;449;p53" descr="Student &amp; families Orientation for Distance Learning Special Education"/>
          <p:cNvPicPr preferRelativeResize="0"/>
          <p:nvPr/>
        </p:nvPicPr>
        <p:blipFill rotWithShape="1">
          <a:blip r:embed="rId3">
            <a:alphaModFix/>
          </a:blip>
          <a:srcRect r="4489" b="11527"/>
          <a:stretch/>
        </p:blipFill>
        <p:spPr>
          <a:xfrm>
            <a:off x="4671843" y="3261976"/>
            <a:ext cx="1982175" cy="1270835"/>
          </a:xfrm>
          <a:prstGeom prst="rect">
            <a:avLst/>
          </a:prstGeom>
          <a:noFill/>
          <a:ln>
            <a:noFill/>
          </a:ln>
        </p:spPr>
      </p:pic>
      <p:pic>
        <p:nvPicPr>
          <p:cNvPr id="450" name="Google Shape;450;p53" descr="Classified Staff Orientation for Distance Learning Special Education"/>
          <p:cNvPicPr preferRelativeResize="0"/>
          <p:nvPr/>
        </p:nvPicPr>
        <p:blipFill>
          <a:blip r:embed="rId4">
            <a:alphaModFix/>
          </a:blip>
          <a:stretch>
            <a:fillRect/>
          </a:stretch>
        </p:blipFill>
        <p:spPr>
          <a:xfrm>
            <a:off x="6781320" y="1777010"/>
            <a:ext cx="1781383" cy="1349291"/>
          </a:xfrm>
          <a:prstGeom prst="rect">
            <a:avLst/>
          </a:prstGeom>
          <a:noFill/>
          <a:ln>
            <a:noFill/>
          </a:ln>
        </p:spPr>
      </p:pic>
      <p:pic>
        <p:nvPicPr>
          <p:cNvPr id="451" name="Google Shape;451;p53" descr="Community Advisory Committee Orientation for Distance Learning Special Education"/>
          <p:cNvPicPr preferRelativeResize="0"/>
          <p:nvPr/>
        </p:nvPicPr>
        <p:blipFill>
          <a:blip r:embed="rId5">
            <a:alphaModFix/>
          </a:blip>
          <a:stretch>
            <a:fillRect/>
          </a:stretch>
        </p:blipFill>
        <p:spPr>
          <a:xfrm>
            <a:off x="6749136" y="3261976"/>
            <a:ext cx="1738444" cy="1143300"/>
          </a:xfrm>
          <a:prstGeom prst="rect">
            <a:avLst/>
          </a:prstGeom>
          <a:noFill/>
          <a:ln>
            <a:noFill/>
          </a:ln>
        </p:spPr>
      </p:pic>
      <p:pic>
        <p:nvPicPr>
          <p:cNvPr id="452" name="Google Shape;452;p53" descr="Teacher Orientation for Distance Learning Special Education"/>
          <p:cNvPicPr preferRelativeResize="0"/>
          <p:nvPr/>
        </p:nvPicPr>
        <p:blipFill>
          <a:blip r:embed="rId6">
            <a:alphaModFix/>
          </a:blip>
          <a:stretch>
            <a:fillRect/>
          </a:stretch>
        </p:blipFill>
        <p:spPr>
          <a:xfrm>
            <a:off x="4671844" y="1753405"/>
            <a:ext cx="1881356" cy="1386333"/>
          </a:xfrm>
          <a:prstGeom prst="rect">
            <a:avLst/>
          </a:prstGeom>
          <a:noFill/>
          <a:ln>
            <a:noFill/>
          </a:ln>
        </p:spPr>
      </p:pic>
      <p:pic>
        <p:nvPicPr>
          <p:cNvPr id="453" name="Google Shape;453;p53" descr="Spanish for Student and Families Orientation for Distance Learning Special Education"/>
          <p:cNvPicPr preferRelativeResize="0"/>
          <p:nvPr/>
        </p:nvPicPr>
        <p:blipFill>
          <a:blip r:embed="rId7">
            <a:alphaModFix/>
          </a:blip>
          <a:stretch>
            <a:fillRect/>
          </a:stretch>
        </p:blipFill>
        <p:spPr>
          <a:xfrm>
            <a:off x="5560700" y="3911308"/>
            <a:ext cx="2281755" cy="1321460"/>
          </a:xfrm>
          <a:prstGeom prst="rect">
            <a:avLst/>
          </a:prstGeom>
          <a:noFill/>
          <a:ln>
            <a:noFill/>
          </a:ln>
        </p:spPr>
      </p:pic>
      <p:sp>
        <p:nvSpPr>
          <p:cNvPr id="455" name="Google Shape;455;p5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4"/>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dirty="0">
                <a:latin typeface="Arial" panose="020B0604020202020204" pitchFamily="34" charset="0"/>
                <a:ea typeface="Open Sans"/>
                <a:cs typeface="Arial" panose="020B0604020202020204" pitchFamily="34" charset="0"/>
                <a:sym typeface="Open Sans"/>
              </a:rPr>
              <a:t>Supporting Preschool Families</a:t>
            </a:r>
            <a:endParaRPr dirty="0">
              <a:latin typeface="Arial" panose="020B0604020202020204" pitchFamily="34" charset="0"/>
              <a:cs typeface="Arial" panose="020B0604020202020204" pitchFamily="34" charset="0"/>
            </a:endParaRPr>
          </a:p>
        </p:txBody>
      </p:sp>
      <p:pic>
        <p:nvPicPr>
          <p:cNvPr id="461" name="Google Shape;461;p54" descr="screenshot from NUSD Preschool site (916) 576-5516 preschoolvirtual@natomasunified.org ">
            <a:hlinkClick r:id="rId3"/>
          </p:cNvPr>
          <p:cNvPicPr preferRelativeResize="0"/>
          <p:nvPr/>
        </p:nvPicPr>
        <p:blipFill>
          <a:blip r:embed="rId4">
            <a:alphaModFix/>
          </a:blip>
          <a:stretch>
            <a:fillRect/>
          </a:stretch>
        </p:blipFill>
        <p:spPr>
          <a:xfrm>
            <a:off x="152400" y="1785800"/>
            <a:ext cx="6238226" cy="3648054"/>
          </a:xfrm>
          <a:prstGeom prst="rect">
            <a:avLst/>
          </a:prstGeom>
          <a:noFill/>
          <a:ln w="19050" cap="flat" cmpd="sng">
            <a:solidFill>
              <a:schemeClr val="dk2"/>
            </a:solidFill>
            <a:prstDash val="solid"/>
            <a:round/>
            <a:headEnd type="none" w="sm" len="sm"/>
            <a:tailEnd type="none" w="sm" len="sm"/>
          </a:ln>
        </p:spPr>
      </p:pic>
      <p:pic>
        <p:nvPicPr>
          <p:cNvPr id="462" name="Google Shape;462;p54" descr="sample calendar of events for preschoolers "/>
          <p:cNvPicPr preferRelativeResize="0"/>
          <p:nvPr/>
        </p:nvPicPr>
        <p:blipFill rotWithShape="1">
          <a:blip r:embed="rId5">
            <a:alphaModFix/>
          </a:blip>
          <a:srcRect l="2546" r="5194"/>
          <a:stretch/>
        </p:blipFill>
        <p:spPr>
          <a:xfrm>
            <a:off x="4876800" y="3132625"/>
            <a:ext cx="4245775" cy="3507549"/>
          </a:xfrm>
          <a:prstGeom prst="rect">
            <a:avLst/>
          </a:prstGeom>
          <a:noFill/>
          <a:ln w="19050" cap="flat" cmpd="sng">
            <a:solidFill>
              <a:schemeClr val="dk2"/>
            </a:solidFill>
            <a:prstDash val="solid"/>
            <a:round/>
            <a:headEnd type="none" w="sm" len="sm"/>
            <a:tailEnd type="none" w="sm" len="sm"/>
          </a:ln>
        </p:spPr>
      </p:pic>
      <p:sp>
        <p:nvSpPr>
          <p:cNvPr id="463" name="Google Shape;463;p5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5"/>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dirty="0">
                <a:latin typeface="Arial" panose="020B0604020202020204" pitchFamily="34" charset="0"/>
                <a:ea typeface="Open Sans"/>
                <a:cs typeface="Arial" panose="020B0604020202020204" pitchFamily="34" charset="0"/>
                <a:sym typeface="Open Sans"/>
              </a:rPr>
              <a:t>Supports for English Learners</a:t>
            </a:r>
            <a:endParaRPr dirty="0">
              <a:latin typeface="Arial" panose="020B0604020202020204" pitchFamily="34" charset="0"/>
              <a:cs typeface="Arial" panose="020B0604020202020204" pitchFamily="34" charset="0"/>
            </a:endParaRPr>
          </a:p>
        </p:txBody>
      </p:sp>
      <p:pic>
        <p:nvPicPr>
          <p:cNvPr id="469" name="Google Shape;469;p55" descr="WE have a website for ELD for students">
            <a:hlinkClick r:id="rId3"/>
          </p:cNvPr>
          <p:cNvPicPr preferRelativeResize="0"/>
          <p:nvPr/>
        </p:nvPicPr>
        <p:blipFill>
          <a:blip r:embed="rId4">
            <a:alphaModFix/>
          </a:blip>
          <a:stretch>
            <a:fillRect/>
          </a:stretch>
        </p:blipFill>
        <p:spPr>
          <a:xfrm>
            <a:off x="119450" y="1961800"/>
            <a:ext cx="4986699" cy="2623826"/>
          </a:xfrm>
          <a:prstGeom prst="rect">
            <a:avLst/>
          </a:prstGeom>
          <a:noFill/>
          <a:ln w="19050" cap="flat" cmpd="sng">
            <a:solidFill>
              <a:srgbClr val="000000"/>
            </a:solidFill>
            <a:prstDash val="solid"/>
            <a:round/>
            <a:headEnd type="none" w="sm" len="sm"/>
            <a:tailEnd type="none" w="sm" len="sm"/>
          </a:ln>
        </p:spPr>
      </p:pic>
      <p:sp>
        <p:nvSpPr>
          <p:cNvPr id="471" name="Google Shape;471;p55" descr="Keep momentum going with ELD instruction"/>
          <p:cNvSpPr txBox="1"/>
          <p:nvPr/>
        </p:nvSpPr>
        <p:spPr>
          <a:xfrm>
            <a:off x="5139100" y="1732950"/>
            <a:ext cx="3925500" cy="2623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342900" algn="l" rtl="0">
              <a:spcBef>
                <a:spcPts val="0"/>
              </a:spcBef>
              <a:spcAft>
                <a:spcPts val="0"/>
              </a:spcAft>
              <a:buSzPts val="1800"/>
              <a:buFont typeface="Open Sans"/>
              <a:buChar char="●"/>
            </a:pPr>
            <a:r>
              <a:rPr lang="en" sz="2400" dirty="0">
                <a:latin typeface="Arial" panose="020B0604020202020204" pitchFamily="34" charset="0"/>
                <a:ea typeface="Open Sans"/>
                <a:cs typeface="Arial" panose="020B0604020202020204" pitchFamily="34" charset="0"/>
                <a:sym typeface="Open Sans"/>
              </a:rPr>
              <a:t>Keep momentum going with ELD instruction</a:t>
            </a:r>
            <a:endParaRPr sz="2400" dirty="0">
              <a:latin typeface="Arial" panose="020B0604020202020204" pitchFamily="34" charset="0"/>
              <a:ea typeface="Open Sans"/>
              <a:cs typeface="Arial" panose="020B0604020202020204" pitchFamily="34" charset="0"/>
              <a:sym typeface="Open Sans"/>
            </a:endParaRPr>
          </a:p>
          <a:p>
            <a:pPr marL="342900" lvl="0" indent="-342900" algn="l" rtl="0">
              <a:spcBef>
                <a:spcPts val="1000"/>
              </a:spcBef>
              <a:spcAft>
                <a:spcPts val="0"/>
              </a:spcAft>
              <a:buSzPts val="1800"/>
              <a:buFont typeface="Open Sans"/>
              <a:buChar char="●"/>
            </a:pPr>
            <a:r>
              <a:rPr lang="en" sz="2400" b="1" dirty="0">
                <a:latin typeface="Arial" panose="020B0604020202020204" pitchFamily="34" charset="0"/>
                <a:ea typeface="Open Sans"/>
                <a:cs typeface="Arial" panose="020B0604020202020204" pitchFamily="34" charset="0"/>
                <a:sym typeface="Open Sans"/>
              </a:rPr>
              <a:t>Student page </a:t>
            </a:r>
            <a:r>
              <a:rPr lang="en" sz="2400" dirty="0">
                <a:latin typeface="Arial" panose="020B0604020202020204" pitchFamily="34" charset="0"/>
                <a:ea typeface="Open Sans"/>
                <a:cs typeface="Arial" panose="020B0604020202020204" pitchFamily="34" charset="0"/>
                <a:sym typeface="Open Sans"/>
              </a:rPr>
              <a:t>- “click and explore” activities to support language development</a:t>
            </a:r>
            <a:endParaRPr sz="2400" dirty="0">
              <a:latin typeface="Arial" panose="020B0604020202020204" pitchFamily="34" charset="0"/>
              <a:ea typeface="Open Sans"/>
              <a:cs typeface="Arial" panose="020B0604020202020204" pitchFamily="34" charset="0"/>
              <a:sym typeface="Open Sans"/>
            </a:endParaRPr>
          </a:p>
          <a:p>
            <a:pPr marL="342900" lvl="0" indent="-342900" algn="l" rtl="0">
              <a:spcBef>
                <a:spcPts val="1000"/>
              </a:spcBef>
              <a:spcAft>
                <a:spcPts val="1000"/>
              </a:spcAft>
              <a:buSzPts val="1800"/>
              <a:buFont typeface="Open Sans"/>
              <a:buChar char="●"/>
            </a:pPr>
            <a:r>
              <a:rPr lang="en" sz="2400" b="1" dirty="0">
                <a:latin typeface="Arial" panose="020B0604020202020204" pitchFamily="34" charset="0"/>
                <a:ea typeface="Open Sans"/>
                <a:cs typeface="Arial" panose="020B0604020202020204" pitchFamily="34" charset="0"/>
                <a:sym typeface="Open Sans"/>
              </a:rPr>
              <a:t>Teacher page </a:t>
            </a:r>
            <a:r>
              <a:rPr lang="en" sz="2400" dirty="0">
                <a:latin typeface="Arial" panose="020B0604020202020204" pitchFamily="34" charset="0"/>
                <a:ea typeface="Open Sans"/>
                <a:cs typeface="Arial" panose="020B0604020202020204" pitchFamily="34" charset="0"/>
                <a:sym typeface="Open Sans"/>
              </a:rPr>
              <a:t>- links to many resources to incorporate into ELD lessons</a:t>
            </a:r>
            <a:endParaRPr sz="2400" dirty="0">
              <a:latin typeface="Arial" panose="020B0604020202020204" pitchFamily="34" charset="0"/>
              <a:ea typeface="Open Sans"/>
              <a:cs typeface="Arial" panose="020B0604020202020204" pitchFamily="34" charset="0"/>
              <a:sym typeface="Open Sans"/>
            </a:endParaRPr>
          </a:p>
        </p:txBody>
      </p:sp>
      <p:pic>
        <p:nvPicPr>
          <p:cNvPr id="472" name="Google Shape;472;p55" descr="Image of &quot;help' on website: Do you need help with your distance learning work? Email the ELD teachers below to set up a time for a phone call or Zoom call. (no contact info in picture)"/>
          <p:cNvPicPr preferRelativeResize="0"/>
          <p:nvPr/>
        </p:nvPicPr>
        <p:blipFill>
          <a:blip r:embed="rId5">
            <a:alphaModFix/>
          </a:blip>
          <a:stretch>
            <a:fillRect/>
          </a:stretch>
        </p:blipFill>
        <p:spPr>
          <a:xfrm>
            <a:off x="64501" y="4907248"/>
            <a:ext cx="5052600" cy="1814202"/>
          </a:xfrm>
          <a:prstGeom prst="rect">
            <a:avLst/>
          </a:prstGeom>
          <a:noFill/>
          <a:ln w="19050" cap="flat" cmpd="sng">
            <a:solidFill>
              <a:srgbClr val="000000"/>
            </a:solidFill>
            <a:prstDash val="solid"/>
            <a:round/>
            <a:headEnd type="none" w="sm" len="sm"/>
            <a:tailEnd type="none" w="sm" len="sm"/>
          </a:ln>
        </p:spPr>
      </p:pic>
      <p:sp>
        <p:nvSpPr>
          <p:cNvPr id="473" name="Google Shape;473;p5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6"/>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Sample Elementary ELD </a:t>
            </a:r>
            <a:endParaRPr dirty="0">
              <a:latin typeface="Arial" panose="020B0604020202020204" pitchFamily="34" charset="0"/>
              <a:ea typeface="Open Sans"/>
              <a:cs typeface="Arial" panose="020B0604020202020204" pitchFamily="34" charset="0"/>
              <a:sym typeface="Open Sans"/>
            </a:endParaRPr>
          </a:p>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Pilot Lessons</a:t>
            </a:r>
            <a:endParaRPr dirty="0">
              <a:latin typeface="Arial" panose="020B0604020202020204" pitchFamily="34" charset="0"/>
              <a:ea typeface="Open Sans"/>
              <a:cs typeface="Arial" panose="020B0604020202020204" pitchFamily="34" charset="0"/>
              <a:sym typeface="Open Sans"/>
            </a:endParaRPr>
          </a:p>
        </p:txBody>
      </p:sp>
      <p:pic>
        <p:nvPicPr>
          <p:cNvPr id="479" name="Google Shape;479;p56" descr="drawing opportunity for student titled &quot;Describe your favorite breakfast to somone at home.&quot;"/>
          <p:cNvPicPr preferRelativeResize="0"/>
          <p:nvPr/>
        </p:nvPicPr>
        <p:blipFill>
          <a:blip r:embed="rId3">
            <a:alphaModFix/>
          </a:blip>
          <a:stretch>
            <a:fillRect/>
          </a:stretch>
        </p:blipFill>
        <p:spPr>
          <a:xfrm>
            <a:off x="117750" y="3429000"/>
            <a:ext cx="4669125" cy="3406175"/>
          </a:xfrm>
          <a:prstGeom prst="rect">
            <a:avLst/>
          </a:prstGeom>
          <a:noFill/>
          <a:ln w="9525" cap="flat" cmpd="sng">
            <a:solidFill>
              <a:srgbClr val="000000"/>
            </a:solidFill>
            <a:prstDash val="solid"/>
            <a:round/>
            <a:headEnd type="none" w="sm" len="sm"/>
            <a:tailEnd type="none" w="sm" len="sm"/>
          </a:ln>
        </p:spPr>
      </p:pic>
      <p:pic>
        <p:nvPicPr>
          <p:cNvPr id="480" name="Google Shape;480;p56" descr=" ELD TOSAs are piloting lessons that help promote interaction and speaking, which is a vital part of ELD instruction - partial image of lesson planning"/>
          <p:cNvPicPr preferRelativeResize="0"/>
          <p:nvPr/>
        </p:nvPicPr>
        <p:blipFill>
          <a:blip r:embed="rId4">
            <a:alphaModFix/>
          </a:blip>
          <a:stretch>
            <a:fillRect/>
          </a:stretch>
        </p:blipFill>
        <p:spPr>
          <a:xfrm>
            <a:off x="4044773" y="1667398"/>
            <a:ext cx="5099225" cy="3773911"/>
          </a:xfrm>
          <a:prstGeom prst="rect">
            <a:avLst/>
          </a:prstGeom>
          <a:noFill/>
          <a:ln w="9525" cap="flat" cmpd="sng">
            <a:solidFill>
              <a:srgbClr val="000000"/>
            </a:solidFill>
            <a:prstDash val="solid"/>
            <a:round/>
            <a:headEnd type="none" w="sm" len="sm"/>
            <a:tailEnd type="none" w="sm" len="sm"/>
          </a:ln>
        </p:spPr>
      </p:pic>
      <p:pic>
        <p:nvPicPr>
          <p:cNvPr id="481" name="Google Shape;481;p56" descr="student workbook sample &quot;My favorite breakfast is:&quot; and &quot;I like it because:&quot;"/>
          <p:cNvPicPr preferRelativeResize="0"/>
          <p:nvPr/>
        </p:nvPicPr>
        <p:blipFill>
          <a:blip r:embed="rId5">
            <a:alphaModFix/>
          </a:blip>
          <a:stretch>
            <a:fillRect/>
          </a:stretch>
        </p:blipFill>
        <p:spPr>
          <a:xfrm>
            <a:off x="3895826" y="4246075"/>
            <a:ext cx="5099226" cy="2589100"/>
          </a:xfrm>
          <a:prstGeom prst="rect">
            <a:avLst/>
          </a:prstGeom>
          <a:noFill/>
          <a:ln w="9525" cap="flat" cmpd="sng">
            <a:solidFill>
              <a:srgbClr val="000000"/>
            </a:solidFill>
            <a:prstDash val="solid"/>
            <a:round/>
            <a:headEnd type="none" w="sm" len="sm"/>
            <a:tailEnd type="none" w="sm" len="sm"/>
          </a:ln>
        </p:spPr>
      </p:pic>
      <p:sp>
        <p:nvSpPr>
          <p:cNvPr id="482" name="Google Shape;482;p56"/>
          <p:cNvSpPr/>
          <p:nvPr/>
        </p:nvSpPr>
        <p:spPr>
          <a:xfrm>
            <a:off x="215750" y="1833925"/>
            <a:ext cx="3606300" cy="1772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“Speaking Menus” for primary students with a accompanying video to help model</a:t>
            </a:r>
            <a:endParaRPr sz="2400" dirty="0">
              <a:latin typeface="Arial" panose="020B0604020202020204" pitchFamily="34" charset="0"/>
              <a:ea typeface="Open Sans"/>
              <a:cs typeface="Arial" panose="020B0604020202020204" pitchFamily="34" charset="0"/>
              <a:sym typeface="Open Sans"/>
            </a:endParaRPr>
          </a:p>
        </p:txBody>
      </p:sp>
      <p:sp>
        <p:nvSpPr>
          <p:cNvPr id="483" name="Google Shape;483;p5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7"/>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panose="020B0604020202020204" pitchFamily="34" charset="0"/>
                <a:ea typeface="Open Sans"/>
                <a:cs typeface="Arial" panose="020B0604020202020204" pitchFamily="34" charset="0"/>
                <a:sym typeface="Open Sans"/>
              </a:rPr>
              <a:t>Sample Secondary ELD </a:t>
            </a:r>
          </a:p>
          <a:p>
            <a:pPr marL="0" lvl="0" indent="0" algn="ctr" rtl="0">
              <a:spcBef>
                <a:spcPts val="0"/>
              </a:spcBef>
              <a:spcAft>
                <a:spcPts val="0"/>
              </a:spcAft>
              <a:buNone/>
            </a:pPr>
            <a:r>
              <a:rPr lang="en-US" dirty="0">
                <a:latin typeface="Arial" panose="020B0604020202020204" pitchFamily="34" charset="0"/>
                <a:ea typeface="Open Sans"/>
                <a:cs typeface="Arial" panose="020B0604020202020204" pitchFamily="34" charset="0"/>
                <a:sym typeface="Open Sans"/>
              </a:rPr>
              <a:t>Pilot Lessons</a:t>
            </a:r>
          </a:p>
        </p:txBody>
      </p:sp>
      <p:sp>
        <p:nvSpPr>
          <p:cNvPr id="489" name="Google Shape;489;p57"/>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1600"/>
              </a:spcAft>
              <a:buNone/>
            </a:pPr>
            <a:endParaRPr/>
          </a:p>
        </p:txBody>
      </p:sp>
      <p:pic>
        <p:nvPicPr>
          <p:cNvPr id="490" name="Google Shape;490;p57" descr="ELD Digital Media Classroom image with notebooks and computers"/>
          <p:cNvPicPr preferRelativeResize="0"/>
          <p:nvPr/>
        </p:nvPicPr>
        <p:blipFill>
          <a:blip r:embed="rId3">
            <a:alphaModFix/>
          </a:blip>
          <a:stretch>
            <a:fillRect/>
          </a:stretch>
        </p:blipFill>
        <p:spPr>
          <a:xfrm>
            <a:off x="457200" y="1758050"/>
            <a:ext cx="8589201" cy="4702600"/>
          </a:xfrm>
          <a:prstGeom prst="rect">
            <a:avLst/>
          </a:prstGeom>
          <a:noFill/>
          <a:ln w="9525" cap="flat" cmpd="sng">
            <a:solidFill>
              <a:srgbClr val="000000"/>
            </a:solidFill>
            <a:prstDash val="solid"/>
            <a:round/>
            <a:headEnd type="none" w="sm" len="sm"/>
            <a:tailEnd type="none" w="sm" len="sm"/>
          </a:ln>
        </p:spPr>
      </p:pic>
      <p:sp>
        <p:nvSpPr>
          <p:cNvPr id="491" name="Google Shape;491;p57"/>
          <p:cNvSpPr/>
          <p:nvPr/>
        </p:nvSpPr>
        <p:spPr>
          <a:xfrm>
            <a:off x="215750" y="3945200"/>
            <a:ext cx="3452100" cy="25893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latin typeface="Arial" panose="020B0604020202020204" pitchFamily="34" charset="0"/>
                <a:ea typeface="Open Sans"/>
                <a:cs typeface="Arial" panose="020B0604020202020204" pitchFamily="34" charset="0"/>
                <a:sym typeface="Open Sans"/>
              </a:rPr>
              <a:t>Lesson ideas include students creating digital media projects to promote interaction and speaking</a:t>
            </a:r>
            <a:endParaRPr sz="2400" dirty="0">
              <a:latin typeface="Arial" panose="020B0604020202020204" pitchFamily="34" charset="0"/>
              <a:ea typeface="Open Sans"/>
              <a:cs typeface="Arial" panose="020B0604020202020204" pitchFamily="34" charset="0"/>
              <a:sym typeface="Open Sans"/>
            </a:endParaRPr>
          </a:p>
        </p:txBody>
      </p:sp>
      <p:pic>
        <p:nvPicPr>
          <p:cNvPr id="492" name="Google Shape;492;p57" descr="information provided about Tutoring hours including dates and times and invitation to weekly Zoom lunchtime hangout "/>
          <p:cNvPicPr preferRelativeResize="0"/>
          <p:nvPr/>
        </p:nvPicPr>
        <p:blipFill>
          <a:blip r:embed="rId4">
            <a:alphaModFix/>
          </a:blip>
          <a:stretch>
            <a:fillRect/>
          </a:stretch>
        </p:blipFill>
        <p:spPr>
          <a:xfrm>
            <a:off x="6265223" y="3159325"/>
            <a:ext cx="2781175" cy="2512025"/>
          </a:xfrm>
          <a:prstGeom prst="rect">
            <a:avLst/>
          </a:prstGeom>
          <a:noFill/>
          <a:ln w="9525" cap="flat" cmpd="sng">
            <a:solidFill>
              <a:srgbClr val="000000"/>
            </a:solidFill>
            <a:prstDash val="solid"/>
            <a:round/>
            <a:headEnd type="none" w="sm" len="sm"/>
            <a:tailEnd type="none" w="sm" len="sm"/>
          </a:ln>
        </p:spPr>
      </p:pic>
      <p:sp>
        <p:nvSpPr>
          <p:cNvPr id="493" name="Google Shape;493;p5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0841-9BA5-4749-B50C-288287F9D802}"/>
              </a:ext>
            </a:extLst>
          </p:cNvPr>
          <p:cNvSpPr>
            <a:spLocks noGrp="1"/>
          </p:cNvSpPr>
          <p:nvPr>
            <p:ph type="ctrTitle"/>
          </p:nvPr>
        </p:nvSpPr>
        <p:spPr>
          <a:xfrm>
            <a:off x="311700" y="5290457"/>
            <a:ext cx="8520600" cy="1502450"/>
          </a:xfrm>
        </p:spPr>
        <p:txBody>
          <a:bodyPr/>
          <a:lstStyle/>
          <a:p>
            <a:r>
              <a:rPr lang="en-US" dirty="0"/>
              <a:t>Finally…</a:t>
            </a:r>
          </a:p>
        </p:txBody>
      </p:sp>
      <p:pic>
        <p:nvPicPr>
          <p:cNvPr id="4" name="Picture 3">
            <a:extLst>
              <a:ext uri="{FF2B5EF4-FFF2-40B4-BE49-F238E27FC236}">
                <a16:creationId xmlns:a16="http://schemas.microsoft.com/office/drawing/2014/main" id="{FA58549D-FEEC-46E0-A782-E6044F528F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4826537"/>
          </a:xfrm>
          <a:prstGeom prst="rect">
            <a:avLst/>
          </a:prstGeom>
        </p:spPr>
      </p:pic>
    </p:spTree>
    <p:extLst>
      <p:ext uri="{BB962C8B-B14F-4D97-AF65-F5344CB8AC3E}">
        <p14:creationId xmlns:p14="http://schemas.microsoft.com/office/powerpoint/2010/main" val="4114700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9"/>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Arial" panose="020B0604020202020204" pitchFamily="34" charset="0"/>
                <a:ea typeface="Open Sans"/>
                <a:cs typeface="Arial" panose="020B0604020202020204" pitchFamily="34" charset="0"/>
                <a:sym typeface="Open Sans"/>
              </a:rPr>
              <a:t>Being Flexible in Our Approach &amp; Learning for the Future</a:t>
            </a:r>
            <a:endParaRPr sz="3000" dirty="0">
              <a:latin typeface="Arial" panose="020B0604020202020204" pitchFamily="34" charset="0"/>
              <a:cs typeface="Arial" panose="020B0604020202020204" pitchFamily="34" charset="0"/>
            </a:endParaRPr>
          </a:p>
        </p:txBody>
      </p:sp>
      <p:sp>
        <p:nvSpPr>
          <p:cNvPr id="506" name="Google Shape;506;p59"/>
          <p:cNvSpPr txBox="1">
            <a:spLocks noGrp="1"/>
          </p:cNvSpPr>
          <p:nvPr>
            <p:ph type="body" idx="1"/>
          </p:nvPr>
        </p:nvSpPr>
        <p:spPr>
          <a:xfrm>
            <a:off x="457200" y="1834359"/>
            <a:ext cx="8229600" cy="4292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400" dirty="0">
                <a:latin typeface="Arial" panose="020B0604020202020204" pitchFamily="34" charset="0"/>
                <a:cs typeface="Arial" panose="020B0604020202020204" pitchFamily="34" charset="0"/>
              </a:rPr>
              <a:t>We know that information is constantly developing and it is impacting everyone...families, staff, leaders.</a:t>
            </a:r>
            <a:endParaRPr sz="2400" dirty="0">
              <a:latin typeface="Arial" panose="020B0604020202020204" pitchFamily="34" charset="0"/>
              <a:cs typeface="Arial" panose="020B0604020202020204" pitchFamily="34" charset="0"/>
            </a:endParaRPr>
          </a:p>
          <a:p>
            <a:pPr marL="0" lvl="0" indent="0" algn="l" rtl="0">
              <a:spcBef>
                <a:spcPts val="1600"/>
              </a:spcBef>
              <a:spcAft>
                <a:spcPts val="0"/>
              </a:spcAft>
              <a:buNone/>
            </a:pPr>
            <a:r>
              <a:rPr lang="en" sz="2400" dirty="0">
                <a:latin typeface="Arial" panose="020B0604020202020204" pitchFamily="34" charset="0"/>
                <a:cs typeface="Arial" panose="020B0604020202020204" pitchFamily="34" charset="0"/>
              </a:rPr>
              <a:t>This requires us to be flexible and to understand that each family has a different starting point, which can be magnified with distance learning</a:t>
            </a:r>
            <a:endParaRPr sz="2400" dirty="0">
              <a:latin typeface="Arial" panose="020B0604020202020204" pitchFamily="34" charset="0"/>
              <a:cs typeface="Arial" panose="020B0604020202020204" pitchFamily="34" charset="0"/>
            </a:endParaRPr>
          </a:p>
        </p:txBody>
      </p:sp>
      <p:sp>
        <p:nvSpPr>
          <p:cNvPr id="507" name="Google Shape;507;p5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0"/>
          <p:cNvSpPr txBox="1">
            <a:spLocks noGrp="1"/>
          </p:cNvSpPr>
          <p:nvPr>
            <p:ph type="title"/>
          </p:nvPr>
        </p:nvSpPr>
        <p:spPr>
          <a:xfrm>
            <a:off x="2386228" y="274638"/>
            <a:ext cx="6300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ea typeface="Open Sans"/>
                <a:cs typeface="Arial" panose="020B0604020202020204" pitchFamily="34" charset="0"/>
                <a:sym typeface="Open Sans"/>
              </a:rPr>
              <a:t>Contact Information</a:t>
            </a:r>
            <a:endParaRPr dirty="0">
              <a:latin typeface="Arial" panose="020B0604020202020204" pitchFamily="34" charset="0"/>
              <a:ea typeface="Open Sans"/>
              <a:cs typeface="Arial" panose="020B0604020202020204" pitchFamily="34" charset="0"/>
              <a:sym typeface="Open Sans"/>
            </a:endParaRPr>
          </a:p>
        </p:txBody>
      </p:sp>
      <p:sp>
        <p:nvSpPr>
          <p:cNvPr id="513" name="Google Shape;513;p60"/>
          <p:cNvSpPr txBox="1">
            <a:spLocks noGrp="1"/>
          </p:cNvSpPr>
          <p:nvPr>
            <p:ph type="body" idx="1"/>
          </p:nvPr>
        </p:nvSpPr>
        <p:spPr>
          <a:xfrm>
            <a:off x="139825" y="1834350"/>
            <a:ext cx="9004200" cy="429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800" b="1" dirty="0">
                <a:latin typeface="Arial" panose="020B0604020202020204" pitchFamily="34" charset="0"/>
                <a:cs typeface="Arial" panose="020B0604020202020204" pitchFamily="34" charset="0"/>
              </a:rPr>
              <a:t>Angela Herrera, Chief Academic Officer</a:t>
            </a:r>
            <a:endParaRPr sz="2800"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 sz="2800" u="sng" dirty="0">
                <a:solidFill>
                  <a:schemeClr val="hlink"/>
                </a:solidFill>
                <a:latin typeface="Arial" panose="020B0604020202020204" pitchFamily="34" charset="0"/>
                <a:cs typeface="Arial" panose="020B0604020202020204" pitchFamily="34" charset="0"/>
                <a:hlinkClick r:id="rId3"/>
              </a:rPr>
              <a:t>anherrera@natomasunified.org</a:t>
            </a:r>
            <a:endParaRPr sz="28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endParaRPr sz="28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 sz="2800" b="1" dirty="0">
                <a:latin typeface="Arial" panose="020B0604020202020204" pitchFamily="34" charset="0"/>
                <a:cs typeface="Arial" panose="020B0604020202020204" pitchFamily="34" charset="0"/>
              </a:rPr>
              <a:t>Carol Swanson, Associate Superintendent, SELPA</a:t>
            </a:r>
            <a:endParaRPr sz="2800" b="1"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n" sz="2800" u="sng" dirty="0">
                <a:solidFill>
                  <a:schemeClr val="hlink"/>
                </a:solidFill>
                <a:latin typeface="Arial" panose="020B0604020202020204" pitchFamily="34" charset="0"/>
                <a:cs typeface="Arial" panose="020B0604020202020204" pitchFamily="34" charset="0"/>
                <a:hlinkClick r:id="rId4"/>
              </a:rPr>
              <a:t>cswanson@natomasunified.org</a:t>
            </a:r>
            <a:endParaRPr sz="2800" dirty="0">
              <a:latin typeface="Arial" panose="020B0604020202020204" pitchFamily="34" charset="0"/>
              <a:cs typeface="Arial" panose="020B0604020202020204" pitchFamily="34" charset="0"/>
            </a:endParaRPr>
          </a:p>
        </p:txBody>
      </p:sp>
      <p:sp>
        <p:nvSpPr>
          <p:cNvPr id="514" name="Google Shape;514;p6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3A8E-369B-40DC-9779-A48ECABF6EE8}"/>
              </a:ext>
            </a:extLst>
          </p:cNvPr>
          <p:cNvSpPr>
            <a:spLocks noGrp="1"/>
          </p:cNvSpPr>
          <p:nvPr>
            <p:ph type="title"/>
          </p:nvPr>
        </p:nvSpPr>
        <p:spPr>
          <a:xfrm>
            <a:off x="722313" y="2032454"/>
            <a:ext cx="7772400" cy="1867126"/>
          </a:xfrm>
        </p:spPr>
        <p:txBody>
          <a:bodyPr/>
          <a:lstStyle/>
          <a:p>
            <a:pPr algn="ctr"/>
            <a:r>
              <a:rPr lang="en-US" sz="2800" b="0" dirty="0">
                <a:latin typeface="Arial" panose="020B0604020202020204" pitchFamily="34" charset="0"/>
                <a:cs typeface="Arial" panose="020B0604020202020204" pitchFamily="34" charset="0"/>
              </a:rPr>
              <a:t>For questions or to get more information on future webinars, please contact us at:</a:t>
            </a:r>
            <a:br>
              <a:rPr lang="en-US" sz="2800"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hlinkClick r:id="rId2"/>
              </a:rPr>
              <a:t>Covid19@cde.ca.gov</a:t>
            </a:r>
            <a:endParaRPr lang="en-US" sz="28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BBCF002-F4B0-433D-9DB6-16905C340BE9}"/>
              </a:ext>
            </a:extLst>
          </p:cNvPr>
          <p:cNvSpPr>
            <a:spLocks noGrp="1"/>
          </p:cNvSpPr>
          <p:nvPr>
            <p:ph type="body" idx="1"/>
          </p:nvPr>
        </p:nvSpPr>
        <p:spPr>
          <a:xfrm>
            <a:off x="685800" y="4535261"/>
            <a:ext cx="7772400" cy="1500187"/>
          </a:xfrm>
        </p:spPr>
        <p:txBody>
          <a:bodyPr anchor="ctr"/>
          <a:lstStyle/>
          <a:p>
            <a:r>
              <a:rPr lang="en-US" sz="2400" dirty="0">
                <a:solidFill>
                  <a:schemeClr val="tx1"/>
                </a:solidFill>
                <a:latin typeface="Arial" panose="020B0604020202020204" pitchFamily="34" charset="0"/>
                <a:cs typeface="Arial" panose="020B0604020202020204" pitchFamily="34" charset="0"/>
              </a:rPr>
              <a:t>For weekly email updates from the California Department of Education  on COVID-19, send a blank email to:</a:t>
            </a:r>
          </a:p>
          <a:p>
            <a:pPr algn="ctr"/>
            <a:r>
              <a:rPr lang="en-US" sz="2400" u="sng" dirty="0">
                <a:latin typeface="Arial" panose="020B0604020202020204" pitchFamily="34" charset="0"/>
                <a:cs typeface="Arial" panose="020B0604020202020204" pitchFamily="34" charset="0"/>
                <a:hlinkClick r:id="rId3"/>
              </a:rPr>
              <a:t>join-covid19-update@mlist.cde.ca.gov</a:t>
            </a:r>
            <a:endParaRPr lang="en-US" sz="4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34126254-36F7-463A-BA9C-BAFE0E2B5CBB}"/>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2AEB8F1B-C5E6-446E-ACC9-DA299D239A4A}"/>
              </a:ext>
            </a:extLst>
          </p:cNvPr>
          <p:cNvSpPr>
            <a:spLocks noGrp="1"/>
          </p:cNvSpPr>
          <p:nvPr>
            <p:ph type="sldNum" sz="quarter" idx="12"/>
          </p:nvPr>
        </p:nvSpPr>
        <p:spPr/>
        <p:txBody>
          <a:bodyPr/>
          <a:lstStyle/>
          <a:p>
            <a:pPr>
              <a:defRPr/>
            </a:pPr>
            <a:fld id="{7E6D9F9C-9BFC-4C69-87DF-20D191B17669}" type="slidenum">
              <a:rPr lang="en-US" smtClean="0"/>
              <a:pPr>
                <a:defRPr/>
              </a:pPr>
              <a:t>78</a:t>
            </a:fld>
            <a:endParaRPr lang="en-US" dirty="0"/>
          </a:p>
        </p:txBody>
      </p:sp>
    </p:spTree>
    <p:extLst>
      <p:ext uri="{BB962C8B-B14F-4D97-AF65-F5344CB8AC3E}">
        <p14:creationId xmlns:p14="http://schemas.microsoft.com/office/powerpoint/2010/main" val="2080759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0"/>
          <p:cNvSpPr txBox="1">
            <a:spLocks noGrp="1"/>
          </p:cNvSpPr>
          <p:nvPr>
            <p:ph type="title"/>
          </p:nvPr>
        </p:nvSpPr>
        <p:spPr>
          <a:xfrm>
            <a:off x="1691640" y="136549"/>
            <a:ext cx="6300600" cy="7974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Arial" panose="020B0604020202020204" pitchFamily="34" charset="0"/>
                <a:ea typeface="Open Sans"/>
                <a:cs typeface="Arial" panose="020B0604020202020204" pitchFamily="34" charset="0"/>
                <a:sym typeface="Open Sans"/>
              </a:rPr>
              <a:t>Long Description for Slide 48</a:t>
            </a:r>
            <a:endParaRPr dirty="0">
              <a:latin typeface="Arial" panose="020B0604020202020204" pitchFamily="34" charset="0"/>
              <a:ea typeface="Open Sans"/>
              <a:cs typeface="Arial" panose="020B0604020202020204" pitchFamily="34" charset="0"/>
              <a:sym typeface="Open Sans"/>
            </a:endParaRPr>
          </a:p>
        </p:txBody>
      </p:sp>
      <p:sp>
        <p:nvSpPr>
          <p:cNvPr id="514" name="Google Shape;514;p6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79</a:t>
            </a:fld>
            <a:endParaRPr/>
          </a:p>
        </p:txBody>
      </p:sp>
      <p:sp>
        <p:nvSpPr>
          <p:cNvPr id="3" name="Content Placeholder 2">
            <a:extLst>
              <a:ext uri="{FF2B5EF4-FFF2-40B4-BE49-F238E27FC236}">
                <a16:creationId xmlns:a16="http://schemas.microsoft.com/office/drawing/2014/main" id="{9F6EC879-717A-4749-8C81-1874314C996E}"/>
              </a:ext>
            </a:extLst>
          </p:cNvPr>
          <p:cNvSpPr>
            <a:spLocks noGrp="1"/>
          </p:cNvSpPr>
          <p:nvPr>
            <p:ph idx="1"/>
          </p:nvPr>
        </p:nvSpPr>
        <p:spPr>
          <a:xfrm>
            <a:off x="163285" y="1463039"/>
            <a:ext cx="8229600" cy="4525963"/>
          </a:xfrm>
        </p:spPr>
        <p:txBody>
          <a:bodyPr/>
          <a:lstStyle/>
          <a:p>
            <a:r>
              <a:rPr lang="en-US" b="1" dirty="0">
                <a:latin typeface="Arial" panose="020B0604020202020204" pitchFamily="34" charset="0"/>
                <a:cs typeface="Arial" panose="020B0604020202020204" pitchFamily="34" charset="0"/>
              </a:rPr>
              <a:t>Unforgotten</a:t>
            </a:r>
            <a:r>
              <a:rPr lang="en-US" dirty="0">
                <a:latin typeface="Arial" panose="020B0604020202020204" pitchFamily="34" charset="0"/>
                <a:cs typeface="Arial" panose="020B0604020202020204" pitchFamily="34" charset="0"/>
              </a:rPr>
              <a:t>: Students we make every effort to connect to distance learning</a:t>
            </a:r>
          </a:p>
          <a:p>
            <a:r>
              <a:rPr lang="en-US" b="1" dirty="0">
                <a:latin typeface="Arial" panose="020B0604020202020204" pitchFamily="34" charset="0"/>
                <a:cs typeface="Arial" panose="020B0604020202020204" pitchFamily="34" charset="0"/>
              </a:rPr>
              <a:t>Remediation</a:t>
            </a:r>
            <a:r>
              <a:rPr lang="en-US" dirty="0">
                <a:latin typeface="Arial" panose="020B0604020202020204" pitchFamily="34" charset="0"/>
                <a:cs typeface="Arial" panose="020B0604020202020204" pitchFamily="34" charset="0"/>
              </a:rPr>
              <a:t>: The action of remedying something in particular reversing something. When Distance Learning does not work as a learning modality for our students.</a:t>
            </a:r>
          </a:p>
          <a:p>
            <a:r>
              <a:rPr lang="en-US" b="1" dirty="0">
                <a:latin typeface="Arial" panose="020B0604020202020204" pitchFamily="34" charset="0"/>
                <a:cs typeface="Arial" panose="020B0604020202020204" pitchFamily="34" charset="0"/>
              </a:rPr>
              <a:t>Traditional Intervention</a:t>
            </a:r>
            <a:r>
              <a:rPr lang="en-US" dirty="0">
                <a:latin typeface="Arial" panose="020B0604020202020204" pitchFamily="34" charset="0"/>
                <a:cs typeface="Arial" panose="020B0604020202020204" pitchFamily="34" charset="0"/>
              </a:rPr>
              <a:t>: Students who require academic and SES regardless of Distance Learning</a:t>
            </a:r>
          </a:p>
          <a:p>
            <a:r>
              <a:rPr lang="en-US" b="1" dirty="0">
                <a:latin typeface="Arial" panose="020B0604020202020204" pitchFamily="34" charset="0"/>
                <a:cs typeface="Arial" panose="020B0604020202020204" pitchFamily="34" charset="0"/>
              </a:rPr>
              <a:t>On Track</a:t>
            </a:r>
            <a:r>
              <a:rPr lang="en-US" dirty="0">
                <a:latin typeface="Arial" panose="020B0604020202020204" pitchFamily="34" charset="0"/>
                <a:cs typeface="Arial" panose="020B0604020202020204" pitchFamily="34" charset="0"/>
              </a:rPr>
              <a:t>: Evidence suggest remediation and intervention not necessary at this time.</a:t>
            </a:r>
          </a:p>
          <a:p>
            <a:r>
              <a:rPr lang="en-US" dirty="0">
                <a:latin typeface="Arial" panose="020B0604020202020204" pitchFamily="34" charset="0"/>
                <a:cs typeface="Arial" panose="020B0604020202020204" pitchFamily="34" charset="0"/>
              </a:rPr>
              <a:t>In the Venn diagram the largest circle represents “On Track”, inside that is a smaller “Traditional Intervention”, inside this is Remediation, and inside that is the representation of 121 “Unforgotten”.  </a:t>
            </a:r>
            <a:r>
              <a:rPr lang="en-US" dirty="0">
                <a:latin typeface="Arial" panose="020B0604020202020204" pitchFamily="34" charset="0"/>
                <a:cs typeface="Arial" panose="020B0604020202020204" pitchFamily="34" charset="0"/>
                <a:hlinkClick r:id="rId3" action="ppaction://hlinksldjump"/>
              </a:rPr>
              <a:t>RETURN to slide 48</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79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BFE8-C3DE-4A9B-8078-D0A7C8F30271}"/>
              </a:ext>
            </a:extLst>
          </p:cNvPr>
          <p:cNvSpPr>
            <a:spLocks noGrp="1"/>
          </p:cNvSpPr>
          <p:nvPr>
            <p:ph type="title"/>
          </p:nvPr>
        </p:nvSpPr>
        <p:spPr>
          <a:xfrm>
            <a:off x="63632" y="1861205"/>
            <a:ext cx="2601798" cy="3238107"/>
          </a:xfrm>
        </p:spPr>
        <p:txBody>
          <a:bodyPr/>
          <a:lstStyle/>
          <a:p>
            <a:r>
              <a:rPr lang="en-US" b="1" dirty="0">
                <a:latin typeface="Arial" panose="020B0604020202020204" pitchFamily="34" charset="0"/>
                <a:cs typeface="Arial" panose="020B0604020202020204" pitchFamily="34" charset="0"/>
              </a:rPr>
              <a:t>English Learner and Multilingual  Parent and Teacher  Resources </a:t>
            </a:r>
          </a:p>
        </p:txBody>
      </p:sp>
      <p:pic>
        <p:nvPicPr>
          <p:cNvPr id="7" name="Content Placeholder 6" descr="Image of a web page from PBS Learning Media titled Recursos de PreK-12 para Cierres de Emergencia. Hyperlink below image">
            <a:extLst>
              <a:ext uri="{FF2B5EF4-FFF2-40B4-BE49-F238E27FC236}">
                <a16:creationId xmlns:a16="http://schemas.microsoft.com/office/drawing/2014/main" id="{9A255E95-A500-4E2E-AE3F-738BD2BBF3BD}"/>
              </a:ext>
            </a:extLst>
          </p:cNvPr>
          <p:cNvPicPr>
            <a:picLocks noGrp="1" noChangeAspect="1"/>
          </p:cNvPicPr>
          <p:nvPr>
            <p:ph idx="1"/>
          </p:nvPr>
        </p:nvPicPr>
        <p:blipFill>
          <a:blip r:embed="rId3"/>
          <a:stretch>
            <a:fillRect/>
          </a:stretch>
        </p:blipFill>
        <p:spPr>
          <a:xfrm>
            <a:off x="2742395" y="455988"/>
            <a:ext cx="6181609" cy="4985168"/>
          </a:xfrm>
          <a:prstGeom prst="rect">
            <a:avLst/>
          </a:prstGeom>
        </p:spPr>
      </p:pic>
      <p:sp>
        <p:nvSpPr>
          <p:cNvPr id="8" name="TextBox 7">
            <a:extLst>
              <a:ext uri="{FF2B5EF4-FFF2-40B4-BE49-F238E27FC236}">
                <a16:creationId xmlns:a16="http://schemas.microsoft.com/office/drawing/2014/main" id="{F1C7F2C0-F90F-40BB-AB23-27589D0B1587}"/>
              </a:ext>
            </a:extLst>
          </p:cNvPr>
          <p:cNvSpPr txBox="1"/>
          <p:nvPr/>
        </p:nvSpPr>
        <p:spPr>
          <a:xfrm>
            <a:off x="217968" y="5755872"/>
            <a:ext cx="8187069" cy="830997"/>
          </a:xfrm>
          <a:prstGeom prst="rect">
            <a:avLst/>
          </a:prstGeom>
          <a:noFill/>
        </p:spPr>
        <p:txBody>
          <a:bodyPr wrap="square" rtlCol="0">
            <a:spAutoFit/>
          </a:bodyPr>
          <a:lstStyle/>
          <a:p>
            <a:pPr defTabSz="342900" eaLnBrk="0" fontAlgn="base" hangingPunct="0">
              <a:spcBef>
                <a:spcPct val="0"/>
              </a:spcBef>
              <a:spcAft>
                <a:spcPct val="0"/>
              </a:spcAft>
              <a:buClrTx/>
            </a:pPr>
            <a:r>
              <a:rPr lang="en-US" sz="2400" kern="1200" dirty="0">
                <a:solidFill>
                  <a:prstClr val="black"/>
                </a:solidFill>
                <a:latin typeface="Arial" panose="020B0604020202020204" pitchFamily="34" charset="0"/>
                <a:ea typeface="+mn-ea"/>
                <a:cs typeface="Arial" panose="020B0604020202020204" pitchFamily="34" charset="0"/>
                <a:hlinkClick r:id="rId4" tooltip="PBS resource page in Spanish"/>
              </a:rPr>
              <a:t>https://ca.pbslearningmedia.org/collection/recursos-de-prek-12-para-cierres-de-emergencia/</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958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E655-A910-4A65-8F4B-DF7E32C2CD1E}"/>
              </a:ext>
            </a:extLst>
          </p:cNvPr>
          <p:cNvSpPr>
            <a:spLocks noGrp="1"/>
          </p:cNvSpPr>
          <p:nvPr>
            <p:ph type="title"/>
          </p:nvPr>
        </p:nvSpPr>
        <p:spPr>
          <a:xfrm>
            <a:off x="1929553" y="551483"/>
            <a:ext cx="6858000" cy="857250"/>
          </a:xfrm>
        </p:spPr>
        <p:txBody>
          <a:bodyPr/>
          <a:lstStyle/>
          <a:p>
            <a:r>
              <a:rPr lang="en-US" dirty="0">
                <a:latin typeface="Arial" panose="020B0604020202020204" pitchFamily="34" charset="0"/>
                <a:cs typeface="Arial" panose="020B0604020202020204" pitchFamily="34" charset="0"/>
              </a:rPr>
              <a:t>Distance Learning Guidance</a:t>
            </a:r>
          </a:p>
        </p:txBody>
      </p:sp>
      <p:sp>
        <p:nvSpPr>
          <p:cNvPr id="3" name="Content Placeholder 2">
            <a:extLst>
              <a:ext uri="{FF2B5EF4-FFF2-40B4-BE49-F238E27FC236}">
                <a16:creationId xmlns:a16="http://schemas.microsoft.com/office/drawing/2014/main" id="{11C16216-B5C7-42CC-9DC5-1CB27ED38D20}"/>
              </a:ext>
            </a:extLst>
          </p:cNvPr>
          <p:cNvSpPr>
            <a:spLocks noGrp="1"/>
          </p:cNvSpPr>
          <p:nvPr>
            <p:ph idx="1"/>
          </p:nvPr>
        </p:nvSpPr>
        <p:spPr>
          <a:xfrm>
            <a:off x="224535" y="1638431"/>
            <a:ext cx="9036424" cy="3010632"/>
          </a:xfrm>
        </p:spPr>
        <p:txBody>
          <a:bodyPr/>
          <a:lstStyle/>
          <a:p>
            <a:pPr marL="0" indent="0">
              <a:buNone/>
            </a:pPr>
            <a:r>
              <a:rPr lang="en-US" dirty="0">
                <a:latin typeface="Arial" panose="020B0604020202020204" pitchFamily="34" charset="0"/>
                <a:cs typeface="Arial" panose="020B0604020202020204" pitchFamily="34" charset="0"/>
              </a:rPr>
              <a:t>The guidance contains considerations in the following areas: </a:t>
            </a:r>
          </a:p>
          <a:p>
            <a:pPr lvl="1"/>
            <a:r>
              <a:rPr lang="en-US" sz="2400" dirty="0">
                <a:latin typeface="Arial" panose="020B0604020202020204" pitchFamily="34" charset="0"/>
                <a:cs typeface="Arial" panose="020B0604020202020204" pitchFamily="34" charset="0"/>
              </a:rPr>
              <a:t>Developing a distance learning plan </a:t>
            </a:r>
          </a:p>
          <a:p>
            <a:pPr lvl="1"/>
            <a:r>
              <a:rPr lang="en-US" sz="2400" dirty="0">
                <a:solidFill>
                  <a:srgbClr val="FF0000"/>
                </a:solidFill>
                <a:latin typeface="Arial" panose="020B0604020202020204" pitchFamily="34" charset="0"/>
                <a:cs typeface="Arial" panose="020B0604020202020204" pitchFamily="34" charset="0"/>
              </a:rPr>
              <a:t>Ensuring access and equity for all students</a:t>
            </a:r>
          </a:p>
          <a:p>
            <a:pPr lvl="1"/>
            <a:r>
              <a:rPr lang="en-US" sz="2400" dirty="0">
                <a:latin typeface="Arial" panose="020B0604020202020204" pitchFamily="34" charset="0"/>
                <a:cs typeface="Arial" panose="020B0604020202020204" pitchFamily="34" charset="0"/>
              </a:rPr>
              <a:t>Continuum of options</a:t>
            </a:r>
          </a:p>
          <a:p>
            <a:pPr lvl="1"/>
            <a:r>
              <a:rPr lang="en-US" sz="2400" dirty="0">
                <a:solidFill>
                  <a:srgbClr val="FF0000"/>
                </a:solidFill>
                <a:latin typeface="Arial" panose="020B0604020202020204" pitchFamily="34" charset="0"/>
                <a:cs typeface="Arial" panose="020B0604020202020204" pitchFamily="34" charset="0"/>
              </a:rPr>
              <a:t>Serving students with disabilities </a:t>
            </a:r>
          </a:p>
          <a:p>
            <a:pPr lvl="1"/>
            <a:r>
              <a:rPr lang="en-US" sz="2400" dirty="0">
                <a:solidFill>
                  <a:srgbClr val="FF0000"/>
                </a:solidFill>
                <a:latin typeface="Arial" panose="020B0604020202020204" pitchFamily="34" charset="0"/>
                <a:cs typeface="Arial" panose="020B0604020202020204" pitchFamily="34" charset="0"/>
              </a:rPr>
              <a:t>Serving English learners and multilingual students</a:t>
            </a:r>
          </a:p>
          <a:p>
            <a:pPr lvl="1"/>
            <a:r>
              <a:rPr lang="en-US" sz="2400" dirty="0">
                <a:latin typeface="Arial" panose="020B0604020202020204" pitchFamily="34" charset="0"/>
                <a:cs typeface="Arial" panose="020B0604020202020204" pitchFamily="34" charset="0"/>
              </a:rPr>
              <a:t>Leveraging transportation resources to support distance learning</a:t>
            </a:r>
          </a:p>
          <a:p>
            <a:pPr lvl="1"/>
            <a:r>
              <a:rPr lang="en-US" sz="2400" dirty="0">
                <a:solidFill>
                  <a:srgbClr val="FF0000"/>
                </a:solidFill>
                <a:latin typeface="Arial" panose="020B0604020202020204" pitchFamily="34" charset="0"/>
                <a:cs typeface="Arial" panose="020B0604020202020204" pitchFamily="34" charset="0"/>
              </a:rPr>
              <a:t>Resources for internet access</a:t>
            </a: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r>
              <a:rPr lang="en-US" sz="2400" dirty="0">
                <a:latin typeface="Arial" panose="020B0604020202020204" pitchFamily="34" charset="0"/>
                <a:cs typeface="Arial" panose="020B0604020202020204" pitchFamily="34" charset="0"/>
              </a:rPr>
              <a:t>CDE COVID-19 Guidance for K–12 Schools: </a:t>
            </a:r>
            <a:r>
              <a:rPr lang="en-US" sz="2400" dirty="0">
                <a:latin typeface="Arial" panose="020B0604020202020204" pitchFamily="34" charset="0"/>
                <a:cs typeface="Arial" panose="020B0604020202020204" pitchFamily="34" charset="0"/>
                <a:hlinkClick r:id="rId3" tooltip="CDE Covid-19 Gidance for K-12 Schools"/>
              </a:rPr>
              <a:t>https://www.cde.ca.gov/ls</a:t>
            </a:r>
            <a:r>
              <a:rPr lang="en-US" sz="2400" dirty="0">
                <a:latin typeface="Arial" panose="020B0604020202020204" pitchFamily="34" charset="0"/>
                <a:cs typeface="Arial" panose="020B0604020202020204" pitchFamily="34" charset="0"/>
                <a:hlinkClick r:id="rId4" tooltip="CDE Covid-19 Guidance web page"/>
              </a:rPr>
              <a:t>/</a:t>
            </a:r>
            <a:r>
              <a:rPr lang="en-US" sz="2400" dirty="0">
                <a:latin typeface="Arial" panose="020B0604020202020204" pitchFamily="34" charset="0"/>
                <a:cs typeface="Arial" panose="020B0604020202020204" pitchFamily="34" charset="0"/>
                <a:hlinkClick r:id="rId4"/>
              </a:rPr>
              <a:t>he/hn/guidance.asp</a:t>
            </a: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3227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USD PPT Template">
  <a:themeElements>
    <a:clrScheme name="GUSD Colors">
      <a:dk1>
        <a:srgbClr val="3B3838"/>
      </a:dk1>
      <a:lt1>
        <a:sysClr val="window" lastClr="FFFFFF"/>
      </a:lt1>
      <a:dk2>
        <a:srgbClr val="757070"/>
      </a:dk2>
      <a:lt2>
        <a:srgbClr val="E7E6E6"/>
      </a:lt2>
      <a:accent1>
        <a:srgbClr val="01AEF0"/>
      </a:accent1>
      <a:accent2>
        <a:srgbClr val="F9AF06"/>
      </a:accent2>
      <a:accent3>
        <a:srgbClr val="D7172A"/>
      </a:accent3>
      <a:accent4>
        <a:srgbClr val="FFF200"/>
      </a:accent4>
      <a:accent5>
        <a:srgbClr val="0050B5"/>
      </a:accent5>
      <a:accent6>
        <a:srgbClr val="4CBC3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SD PPT Template" id="{CE0AFFB0-97AE-4A4B-8AB2-7BE76A4E273F}" vid="{884E88A1-05FA-4A6F-AB7F-2BE32B1872F4}"/>
    </a:ext>
  </a:ext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9713</Words>
  <Application>Microsoft Office PowerPoint</Application>
  <PresentationFormat>On-screen Show (4:3)</PresentationFormat>
  <Paragraphs>666</Paragraphs>
  <Slides>79</Slides>
  <Notes>73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79</vt:i4>
      </vt:variant>
    </vt:vector>
  </HeadingPairs>
  <TitlesOfParts>
    <vt:vector size="90" baseType="lpstr">
      <vt:lpstr>Architects Daughter</vt:lpstr>
      <vt:lpstr>Arial</vt:lpstr>
      <vt:lpstr>Arial Narrow</vt:lpstr>
      <vt:lpstr>Calibri</vt:lpstr>
      <vt:lpstr>Calibri Light</vt:lpstr>
      <vt:lpstr>Courier New</vt:lpstr>
      <vt:lpstr>Open Sans</vt:lpstr>
      <vt:lpstr>Times New Roman</vt:lpstr>
      <vt:lpstr>Simple Light</vt:lpstr>
      <vt:lpstr>GUSD PPT Template</vt:lpstr>
      <vt:lpstr>Default Theme</vt:lpstr>
      <vt:lpstr> Distance Learning Series: What Districts are Doing to Support their Students and English Learner Support Strategies</vt:lpstr>
      <vt:lpstr>Dr. Veronica Aguila</vt:lpstr>
      <vt:lpstr> Distance Learning: Instructional Strategies and  English Learner Support</vt:lpstr>
      <vt:lpstr>English Language Development (ELD)  During COVID-19 School Closure</vt:lpstr>
      <vt:lpstr>Curriculum</vt:lpstr>
      <vt:lpstr>Equity of Access for English Learners</vt:lpstr>
      <vt:lpstr>Equity of Access for  Multilingual Students</vt:lpstr>
      <vt:lpstr>English Learner and Multilingual  Parent and Teacher  Resources </vt:lpstr>
      <vt:lpstr>Distance Learning Guidance</vt:lpstr>
      <vt:lpstr>Appendix 1: Resources that Support Distance Learning</vt:lpstr>
      <vt:lpstr>English Language Development Resources</vt:lpstr>
      <vt:lpstr>Multilingual Learning Resources</vt:lpstr>
      <vt:lpstr>CDE COVID-19 Guidance for K–1 Schools:  https://www.cde.ca.gov/ls/he/hn/guidance.asp </vt:lpstr>
      <vt:lpstr>English Learner Updates Newsletter</vt:lpstr>
      <vt:lpstr>Distance Learning Parent Newsletter</vt:lpstr>
      <vt:lpstr>Grading and Graduation</vt:lpstr>
      <vt:lpstr> State Seal of Biliteracy </vt:lpstr>
      <vt:lpstr>Example: Distance Learning In Action Kern County Office of Education</vt:lpstr>
      <vt:lpstr>Thank you</vt:lpstr>
      <vt:lpstr>Dr. Stepan Mekhitarian</vt:lpstr>
      <vt:lpstr>Glendale Unified School District Remote Learning Plan Rollout</vt:lpstr>
      <vt:lpstr>Overview of The Remote Learning Rollout Plan</vt:lpstr>
      <vt:lpstr>Hardware Distribution</vt:lpstr>
      <vt:lpstr>Training for Teachers and Principals</vt:lpstr>
      <vt:lpstr>Training for Parents / Guardians</vt:lpstr>
      <vt:lpstr>Remote Learning Considerations</vt:lpstr>
      <vt:lpstr>Recommendations</vt:lpstr>
      <vt:lpstr>Contact Information Glendale Unified SD </vt:lpstr>
      <vt:lpstr>Angela Herrera and Carol Swanson</vt:lpstr>
      <vt:lpstr>Distance Learning in Natomas Unified School District: What We’ve Done So Far</vt:lpstr>
      <vt:lpstr>NUSD Demographics (1 of 2)</vt:lpstr>
      <vt:lpstr>NUSD Demographics (2 of 2)</vt:lpstr>
      <vt:lpstr>NUSD’s Approach to Distance Learning</vt:lpstr>
      <vt:lpstr>Timeline for Distance Learning (1 of 2)</vt:lpstr>
      <vt:lpstr>Timeline for Distance Learning (2 of 2)</vt:lpstr>
      <vt:lpstr>Communication with Our Community</vt:lpstr>
      <vt:lpstr>Communication with Our Community (1 of 2)</vt:lpstr>
      <vt:lpstr>Communication with Our Community (2 of 2)</vt:lpstr>
      <vt:lpstr>Communication with Our Community - Samples</vt:lpstr>
      <vt:lpstr>Communication with Our Community Special Education</vt:lpstr>
      <vt:lpstr>Understanding the Needs that Exist</vt:lpstr>
      <vt:lpstr>Understanding the Needs that Exist Continued</vt:lpstr>
      <vt:lpstr>Understanding the Needs that Exist Community Needs (1 of 2)</vt:lpstr>
      <vt:lpstr>Understanding the Needs that Exist Community Needs (2 of 2)</vt:lpstr>
      <vt:lpstr>Understanding the Needs that Exist Technology Survey Results </vt:lpstr>
      <vt:lpstr>Understanding the Needs that Exist Students with IEPs (1of 2)</vt:lpstr>
      <vt:lpstr>Understanding the Needs that Exist Students with IEPs (2of 2)</vt:lpstr>
      <vt:lpstr>The Unforgotten Students</vt:lpstr>
      <vt:lpstr>Utilizing Existing Resources </vt:lpstr>
      <vt:lpstr>Utilizing Existing Resources</vt:lpstr>
      <vt:lpstr>Utilizing Existing Resources (1 of 2)</vt:lpstr>
      <vt:lpstr>Utilizing Existing Resources (2 of 2)</vt:lpstr>
      <vt:lpstr>Links to Online Programs  for Each Site</vt:lpstr>
      <vt:lpstr>Orientation, Training &amp; Piloting</vt:lpstr>
      <vt:lpstr>Orientation, Training &amp; Piloting Continued</vt:lpstr>
      <vt:lpstr>Piloting Distance Learning</vt:lpstr>
      <vt:lpstr>Piloting Virtual Offices</vt:lpstr>
      <vt:lpstr>Teacher Orientation (1 of 7)</vt:lpstr>
      <vt:lpstr>Teacher Orientation (2 of 7)</vt:lpstr>
      <vt:lpstr>Teacher Orientation (3 of 7)</vt:lpstr>
      <vt:lpstr>Samples of issues of importance and common questions</vt:lpstr>
      <vt:lpstr>Teacher Orientation (5 of 7)</vt:lpstr>
      <vt:lpstr>Teacher Orientation (6 of 7)</vt:lpstr>
      <vt:lpstr>Teacher Orientation (7 of 7)</vt:lpstr>
      <vt:lpstr>Student &amp; Family Orientation (1 of 5)</vt:lpstr>
      <vt:lpstr>Student &amp; Family Orientation (2 of 5)</vt:lpstr>
      <vt:lpstr>Student &amp; Family Orientation (3 of 5)</vt:lpstr>
      <vt:lpstr>Student &amp; Family Orientation (4 of 5)</vt:lpstr>
      <vt:lpstr>Student &amp; Family Orientation (5 of 5)</vt:lpstr>
      <vt:lpstr> Special Education Orientation </vt:lpstr>
      <vt:lpstr>Supporting Preschool Families</vt:lpstr>
      <vt:lpstr>Supports for English Learners</vt:lpstr>
      <vt:lpstr>Sample Elementary ELD  Pilot Lessons</vt:lpstr>
      <vt:lpstr>Sample Secondary ELD  Pilot Lessons</vt:lpstr>
      <vt:lpstr>Finally…</vt:lpstr>
      <vt:lpstr>Being Flexible in Our Approach &amp; Learning for the Future</vt:lpstr>
      <vt:lpstr>Contact Information</vt:lpstr>
      <vt:lpstr>For questions or to get more information on future webinars, please contact us at: Covid19@cde.ca.gov</vt:lpstr>
      <vt:lpstr>Long Description for Slide 48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Distance Learning Series Webinar 1 Slides - CDE Coronavirus Information (CA Dept of Education)</dc:title>
  <dc:subject>What Districts are Doing to Support their Students and English Learner Support Strategies.</dc:subject>
  <dc:creator>CDECashier@cde.ca.gov</dc:creator>
  <cp:lastModifiedBy>Nicholas Nguyen</cp:lastModifiedBy>
  <cp:revision>43</cp:revision>
  <cp:lastPrinted>2020-04-09T16:45:27Z</cp:lastPrinted>
  <dcterms:modified xsi:type="dcterms:W3CDTF">2020-04-10T22:50:18Z</dcterms:modified>
</cp:coreProperties>
</file>