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6" r:id="rId2"/>
    <p:sldMasterId id="2147483688" r:id="rId3"/>
  </p:sldMasterIdLst>
  <p:notesMasterIdLst>
    <p:notesMasterId r:id="rId56"/>
  </p:notesMasterIdLst>
  <p:sldIdLst>
    <p:sldId id="1232" r:id="rId4"/>
    <p:sldId id="266" r:id="rId5"/>
    <p:sldId id="268" r:id="rId6"/>
    <p:sldId id="1204" r:id="rId7"/>
    <p:sldId id="1225" r:id="rId8"/>
    <p:sldId id="1167" r:id="rId9"/>
    <p:sldId id="1156" r:id="rId10"/>
    <p:sldId id="1227" r:id="rId11"/>
    <p:sldId id="1168" r:id="rId12"/>
    <p:sldId id="1169" r:id="rId13"/>
    <p:sldId id="273" r:id="rId14"/>
    <p:sldId id="1230" r:id="rId15"/>
    <p:sldId id="1190" r:id="rId16"/>
    <p:sldId id="1182" r:id="rId17"/>
    <p:sldId id="1224" r:id="rId18"/>
    <p:sldId id="1219" r:id="rId19"/>
    <p:sldId id="1084" r:id="rId20"/>
    <p:sldId id="1184" r:id="rId21"/>
    <p:sldId id="1200" r:id="rId22"/>
    <p:sldId id="1205" r:id="rId23"/>
    <p:sldId id="1187" r:id="rId24"/>
    <p:sldId id="1222" r:id="rId25"/>
    <p:sldId id="1206" r:id="rId26"/>
    <p:sldId id="1221" r:id="rId27"/>
    <p:sldId id="1177" r:id="rId28"/>
    <p:sldId id="1178" r:id="rId29"/>
    <p:sldId id="1179" r:id="rId30"/>
    <p:sldId id="1210" r:id="rId31"/>
    <p:sldId id="1211" r:id="rId32"/>
    <p:sldId id="1212" r:id="rId33"/>
    <p:sldId id="1181" r:id="rId34"/>
    <p:sldId id="1209" r:id="rId35"/>
    <p:sldId id="1163" r:id="rId36"/>
    <p:sldId id="1185" r:id="rId37"/>
    <p:sldId id="1186" r:id="rId38"/>
    <p:sldId id="1188" r:id="rId39"/>
    <p:sldId id="1196" r:id="rId40"/>
    <p:sldId id="1197" r:id="rId41"/>
    <p:sldId id="1228" r:id="rId42"/>
    <p:sldId id="1166" r:id="rId43"/>
    <p:sldId id="275" r:id="rId44"/>
    <p:sldId id="277" r:id="rId45"/>
    <p:sldId id="1160" r:id="rId46"/>
    <p:sldId id="1183" r:id="rId47"/>
    <p:sldId id="1161" r:id="rId48"/>
    <p:sldId id="1229" r:id="rId49"/>
    <p:sldId id="1194" r:id="rId50"/>
    <p:sldId id="1226" r:id="rId51"/>
    <p:sldId id="1218" r:id="rId52"/>
    <p:sldId id="278" r:id="rId53"/>
    <p:sldId id="281" r:id="rId54"/>
    <p:sldId id="25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63C1"/>
    <a:srgbClr val="3B5B55"/>
    <a:srgbClr val="000000"/>
    <a:srgbClr val="2D464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96283" autoAdjust="0"/>
  </p:normalViewPr>
  <p:slideViewPr>
    <p:cSldViewPr snapToGrid="0">
      <p:cViewPr varScale="1">
        <p:scale>
          <a:sx n="56" d="100"/>
          <a:sy n="56" d="100"/>
        </p:scale>
        <p:origin x="4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61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3DDEF-B8FA-463A-BA6B-0E7771E61A86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48297-902D-45B6-AE44-B3C4D1A23C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4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41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8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75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390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44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73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54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70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47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18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0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75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70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7E7CD-FFB8-6714-75E7-6EDDF7B97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656E43-6841-709D-2E96-30EEA2D65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3198813" cy="17986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FFD41-3C10-8360-1F05-13F68A203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276600"/>
            <a:ext cx="5486400" cy="472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8A151-1E50-A4B1-AE6E-556B346B0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46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CA7C2-954B-7358-B39D-F6219D0A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CC142-149D-B157-FA0B-4F7FD2AA5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3198813" cy="17986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A787C-C158-81A3-B7EA-E9F431FB2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276600"/>
            <a:ext cx="5486400" cy="4724400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DAD0A-DCB6-42C4-B7A4-7951C9502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11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E284F-0BB6-F130-33B8-18B1C935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04319-489E-6AC5-2C0D-D86C028E5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2133600" cy="1200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8CE62-5A27-5CDE-E22D-7C53A24E8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514600"/>
            <a:ext cx="5486400" cy="548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1A318-C6F5-AE67-B85E-96C74283E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17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23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7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32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B0A51-85C6-9C57-2E3F-4B368CDD2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2E1E2-C30B-9B4D-1EE0-42997E12B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2895600" cy="16287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91BFF-98DA-73B4-ABE5-18E6AB568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124200"/>
            <a:ext cx="5486400" cy="4876800"/>
          </a:xfrm>
        </p:spPr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B936A-71BF-A1F1-6832-440F575C8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91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73C8-3636-995D-765E-4447B457A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1B4DB-BD94-2114-DC23-19C14D1C2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52898-8E16-E375-9AD1-01B8CB451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dirty="0">
              <a:solidFill>
                <a:srgbClr val="2D4641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07120-85B8-D29D-49D4-7FA1E30E1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0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02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36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66D35-761B-F50A-94A6-722596397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B7009-1C0B-9C5E-5703-A0995CCC5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D29891-9E1F-87E1-DE75-18EC0DACE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BAD76-5D07-AD8F-A9B8-DCC90EFFB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84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17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8B9B4-FD23-1B48-A79E-41887BE1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0D5054-E2BE-1DCC-EA00-17AE4D809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756AB2-AF3A-5C7C-3088-6CDCBD5EB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ED1EC-8D1D-26F9-EE42-13880DDD5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29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19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98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141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173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17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E6B0A-C6DB-0E37-DBA8-4E85AA6CD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6BD44-9784-FF32-C790-213A83008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EEABAA-8404-89C6-F6B4-31AFB3311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342DC-F49C-FC24-8887-0422D5FEB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21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00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834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515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07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40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57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358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7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2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48297-902D-45B6-AE44-B3C4D1A23CC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6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F6EA2-04EB-470C-ADD7-57006A003F4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61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059D-FD97-4282-C5BF-83B8CE9EC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26A4C-DAC1-4E74-1F60-79A5B7709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5358F-667C-773F-7516-9D234CA97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A6222-5295-E5C7-6909-8DDDBE60B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2FCED-0570-4157-AEE5-0E50F1A219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8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7CF6-E33C-A56C-7D3A-96C4FDB878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838200" y="1828800"/>
            <a:ext cx="10515600" cy="1905000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2D464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94E50-32E3-B3EE-7CA9-2F9E490325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4B26C23-B0D8-70E8-E0CA-D709A69676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38200" y="3931675"/>
            <a:ext cx="10515600" cy="761170"/>
          </a:xfrm>
        </p:spPr>
        <p:txBody>
          <a:bodyPr anchor="ctr"/>
          <a:lstStyle>
            <a:lvl1pPr marL="0" indent="0" algn="ctr">
              <a:buNone/>
              <a:defRPr sz="2400" spc="3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52C824C-CC12-E683-38BA-6B47783663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8200" y="5422143"/>
            <a:ext cx="7290933" cy="761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40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DM Sans"/>
                <a:sym typeface="DM Sans"/>
              </a:rPr>
              <a:t>Opportunities for All Branch (OFAB)</a:t>
            </a:r>
          </a:p>
          <a:p>
            <a:pPr algn="l">
              <a:lnSpc>
                <a:spcPts val="3000"/>
              </a:lnSpc>
            </a:pPr>
            <a:r>
              <a:rPr lang="en-US" sz="240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DM Sans"/>
                <a:sym typeface="DM Sans"/>
              </a:rPr>
              <a:t>California Department of Education (CDE)</a:t>
            </a:r>
          </a:p>
        </p:txBody>
      </p:sp>
      <p:pic>
        <p:nvPicPr>
          <p:cNvPr id="20" name="CDE Logo" descr="A logo of a department of education&#10;&#10;Description automatically generated">
            <a:extLst>
              <a:ext uri="{FF2B5EF4-FFF2-40B4-BE49-F238E27FC236}">
                <a16:creationId xmlns:a16="http://schemas.microsoft.com/office/drawing/2014/main" id="{20225C25-A342-E0AA-E508-1A8D1DE42F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4595"/>
            <a:ext cx="1011805" cy="10118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B6009-1AD9-117D-1CF6-0FF1024C38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C9120-47E0-41C4-AB92-E034E4D9DADF}" type="datetimeFigureOut">
              <a:rPr lang="en-US" smtClean="0"/>
              <a:pPr/>
              <a:t>6/18/2025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  <p15:guide id="2" orient="horz" pos="33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2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2A57D-54F2-8047-BA6E-AB0FC72E6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9788" y="1828800"/>
            <a:ext cx="5157787" cy="676274"/>
          </a:xfrm>
        </p:spPr>
        <p:txBody>
          <a:bodyPr anchor="ctr">
            <a:no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839788" y="2624927"/>
            <a:ext cx="5157787" cy="3242472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A297D-A887-93E4-921B-749CDF4E8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" hasCustomPrompt="1"/>
          </p:nvPr>
        </p:nvSpPr>
        <p:spPr>
          <a:xfrm>
            <a:off x="6172200" y="1828799"/>
            <a:ext cx="5183188" cy="676275"/>
          </a:xfrm>
        </p:spPr>
        <p:txBody>
          <a:bodyPr anchor="ctr">
            <a:no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812C8-2692-E9A0-D8C4-6160362E8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4"/>
          </p:nvPr>
        </p:nvSpPr>
        <p:spPr>
          <a:xfrm>
            <a:off x="6172200" y="2624927"/>
            <a:ext cx="5183188" cy="3242472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4AE1F2AE-AF6C-61C0-24C8-641BEED2D4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5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0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839788" y="1828804"/>
            <a:ext cx="3198812" cy="403859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445153C-D407-8EB8-BFD5-3A3B9C3DC5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4"/>
          </p:nvPr>
        </p:nvSpPr>
        <p:spPr>
          <a:xfrm>
            <a:off x="4496594" y="1828804"/>
            <a:ext cx="3198812" cy="403859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AE7E2A3-4878-876F-4260-ED01E82B26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6"/>
          </p:nvPr>
        </p:nvSpPr>
        <p:spPr>
          <a:xfrm>
            <a:off x="8153400" y="1828804"/>
            <a:ext cx="3198812" cy="403859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C2AA2A0D-4DA3-6B34-4CE8-6D7463B6A2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04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2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F7FC5D1-79E4-F6E9-0E2E-CFADA6B41A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7"/>
          </p:nvPr>
        </p:nvSpPr>
        <p:spPr>
          <a:xfrm>
            <a:off x="839788" y="1841578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4496594" y="6356350"/>
            <a:ext cx="3198812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0EBFAB5-D8AC-0D59-3C4A-3164D3C371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689A8E4-4CAA-ED31-C1FA-E43134F13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8"/>
          </p:nvPr>
        </p:nvSpPr>
        <p:spPr>
          <a:xfrm>
            <a:off x="3506259" y="1841578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8CE0E48-2F28-207C-B20A-42C9252A2E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0"/>
          </p:nvPr>
        </p:nvSpPr>
        <p:spPr>
          <a:xfrm>
            <a:off x="6172730" y="1828801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089A23D-ACA4-0DBB-6556-B312E64183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2"/>
          </p:nvPr>
        </p:nvSpPr>
        <p:spPr>
          <a:xfrm>
            <a:off x="8839200" y="1828801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79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2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F7FC5D1-79E4-F6E9-0E2E-CFADA6B41A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7"/>
          </p:nvPr>
        </p:nvSpPr>
        <p:spPr>
          <a:xfrm>
            <a:off x="839788" y="1841578"/>
            <a:ext cx="3198812" cy="184471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FB66D9B-0D26-199F-4E0C-54C74AE3B1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8"/>
          </p:nvPr>
        </p:nvSpPr>
        <p:spPr>
          <a:xfrm>
            <a:off x="4496594" y="1839156"/>
            <a:ext cx="3198812" cy="184713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256C92E-E375-ECC3-6988-C33A526A0C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9"/>
          </p:nvPr>
        </p:nvSpPr>
        <p:spPr>
          <a:xfrm>
            <a:off x="8153400" y="1837944"/>
            <a:ext cx="3198812" cy="184955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839788" y="3959978"/>
            <a:ext cx="3198812" cy="184471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445153C-D407-8EB8-BFD5-3A3B9C3DC5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4"/>
          </p:nvPr>
        </p:nvSpPr>
        <p:spPr>
          <a:xfrm>
            <a:off x="4496594" y="3957556"/>
            <a:ext cx="3198812" cy="184713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AE7E2A3-4878-876F-4260-ED01E82B26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6"/>
          </p:nvPr>
        </p:nvSpPr>
        <p:spPr>
          <a:xfrm>
            <a:off x="8153400" y="3955134"/>
            <a:ext cx="3198812" cy="184955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4496594" y="6356350"/>
            <a:ext cx="3198812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0EBFAB5-D8AC-0D59-3C4A-3164D3C371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38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s + 3 item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0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2A57D-54F2-8047-BA6E-AB0FC72E6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9788" y="1828800"/>
            <a:ext cx="3198812" cy="176851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839788" y="3657602"/>
            <a:ext cx="3198812" cy="220979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F81FCC-C147-27D9-236A-7515C22EFA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3"/>
          </p:nvPr>
        </p:nvSpPr>
        <p:spPr>
          <a:xfrm>
            <a:off x="4496594" y="1828800"/>
            <a:ext cx="3198812" cy="176851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445153C-D407-8EB8-BFD5-3A3B9C3DC5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4"/>
          </p:nvPr>
        </p:nvSpPr>
        <p:spPr>
          <a:xfrm>
            <a:off x="4496594" y="3657602"/>
            <a:ext cx="3198812" cy="220979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A729D12-62A4-4543-5729-21CB0101C5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5"/>
          </p:nvPr>
        </p:nvSpPr>
        <p:spPr>
          <a:xfrm>
            <a:off x="8153400" y="1828800"/>
            <a:ext cx="3198812" cy="176851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AE7E2A3-4878-876F-4260-ED01E82B26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6"/>
          </p:nvPr>
        </p:nvSpPr>
        <p:spPr>
          <a:xfrm>
            <a:off x="8153400" y="3657602"/>
            <a:ext cx="3198812" cy="220979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C2AA2A0D-4DA3-6B34-4CE8-6D7463B6A2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F941-8DBC-C0B9-ABCE-C2A2EB21A9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798"/>
            <a:ext cx="3932237" cy="99060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98CC55-C5B9-88F6-4CEE-DC275A16C1D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39624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AC39D-1382-D323-39EF-4B23C9A333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/>
          </p:nvPr>
        </p:nvSpPr>
        <p:spPr>
          <a:xfrm>
            <a:off x="839788" y="1828800"/>
            <a:ext cx="3932237" cy="40401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273A0-DA21-CED3-4909-A9979F9881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>
          <a:xfrm>
            <a:off x="5183188" y="685799"/>
            <a:ext cx="6172200" cy="51752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AC8F4-FC85-2183-F545-136846FD91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545CBED0-A0CD-E496-D500-E12C77278B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19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B0B3-2B9C-0EEE-4620-D5AE1B54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9906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54CDD7-4E13-94E9-FC4E-4A78FC3C8E1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39624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787D7-03AC-1565-BE9C-A5E61CC0E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404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EB139-6382-A25B-EB0C-CFBAD85A9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799"/>
            <a:ext cx="6172200" cy="5175251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CD7D8-842E-E9EB-B69D-94B07D4D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D028867C-7B1C-E201-3D53-092CB5CA6A5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73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88A2-9C4B-750C-A355-44BF6E264C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685800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9F841B-00E9-EB05-4C39-655140B507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4070F89-5831-0DDA-63B7-E2F39E3F220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66758958"/>
              </p:ext>
            </p:extLst>
          </p:nvPr>
        </p:nvGraphicFramePr>
        <p:xfrm>
          <a:off x="2032000" y="1828800"/>
          <a:ext cx="8127999" cy="1854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046524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811609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76869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985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6343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925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504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894405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54F9A-7433-5FD3-2A61-2F404715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E0C2BDFA-5D76-6E2C-029A-1143C01B26F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59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9A715-443C-508B-97B1-BBBF0DB6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5178586-4B3F-FDCA-64FE-2A06F1ABB54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4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Shield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FD5CF2C-FD9A-640E-6197-B14F6071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80500219-D853-3327-E00C-646BB20748B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4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/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1828800"/>
            <a:ext cx="10509250" cy="1902849"/>
          </a:xfrm>
        </p:spPr>
        <p:txBody>
          <a:bodyPr anchor="b"/>
          <a:lstStyle>
            <a:lvl1pPr algn="ctr">
              <a:defRPr lang="en-US" b="0" dirty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D16D6-1D8C-F5F8-406B-145101EF4C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3758637"/>
            <a:ext cx="10509250" cy="70167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400" spc="300" smtClean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7BB0FFC7-4B56-485A-314A-62031F3CCA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47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ation Close O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5">
            <a:extLst>
              <a:ext uri="{FF2B5EF4-FFF2-40B4-BE49-F238E27FC236}">
                <a16:creationId xmlns:a16="http://schemas.microsoft.com/office/drawing/2014/main" id="{ECDA8AB4-BD40-83D5-D626-602777BD13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824597" y="3898380"/>
            <a:ext cx="2542805" cy="186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"/>
              </a:lnSpc>
            </a:pPr>
            <a:r>
              <a:rPr lang="en-US" spc="15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Playfair Display"/>
                <a:sym typeface="Playfair Display"/>
              </a:rPr>
              <a:t>a presentation by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67A48C-A672-4DBF-710B-38F66C54E4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943100" y="4253087"/>
            <a:ext cx="8305800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2400" b="1" spc="300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NUTRITION SERVICES DIVISION</a:t>
            </a:r>
          </a:p>
        </p:txBody>
      </p:sp>
      <p:sp>
        <p:nvSpPr>
          <p:cNvPr id="5" name="NSD - The Leaf Icon">
            <a:extLst>
              <a:ext uri="{FF2B5EF4-FFF2-40B4-BE49-F238E27FC236}">
                <a16:creationId xmlns:a16="http://schemas.microsoft.com/office/drawing/2014/main" id="{80290A6F-A629-3356-7CD8-DD049E83D3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38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DE Seal + NSD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DE Logo">
            <a:extLst>
              <a:ext uri="{FF2B5EF4-FFF2-40B4-BE49-F238E27FC236}">
                <a16:creationId xmlns:a16="http://schemas.microsoft.com/office/drawing/2014/main" id="{47250B04-D12D-41DF-C7FA-EB2162B9F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971800" y="2542975"/>
            <a:ext cx="1769920" cy="1769918"/>
          </a:xfrm>
          <a:custGeom>
            <a:avLst/>
            <a:gdLst/>
            <a:ahLst/>
            <a:cxnLst/>
            <a:rect l="l" t="t" r="r" b="b"/>
            <a:pathLst>
              <a:path w="1582143" h="1582143">
                <a:moveTo>
                  <a:pt x="0" y="0"/>
                </a:moveTo>
                <a:lnTo>
                  <a:pt x="1582143" y="0"/>
                </a:lnTo>
                <a:lnTo>
                  <a:pt x="1582143" y="1582142"/>
                </a:lnTo>
                <a:lnTo>
                  <a:pt x="0" y="1582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Straight Connector">
            <a:extLst>
              <a:ext uri="{FF2B5EF4-FFF2-40B4-BE49-F238E27FC236}">
                <a16:creationId xmlns:a16="http://schemas.microsoft.com/office/drawing/2014/main" id="{5136D8F8-8E6A-8018-9ABF-F006FFDD2C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6096000" y="2732858"/>
            <a:ext cx="0" cy="1392284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9" name="NSD Logo 2025" descr="A group of fruit with letters&#10;&#10;Description automatically generated">
            <a:extLst>
              <a:ext uri="{FF2B5EF4-FFF2-40B4-BE49-F238E27FC236}">
                <a16:creationId xmlns:a16="http://schemas.microsoft.com/office/drawing/2014/main" id="{1F9E6719-94DF-7718-ABE9-272BB1C498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08" y="2362200"/>
            <a:ext cx="3523384" cy="191006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F3CAC13-6FA9-DA65-7583-B5407BB2D40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24000" y="5014021"/>
            <a:ext cx="9144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400" b="0" spc="300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THIS INSTITUTION IS AN </a:t>
            </a:r>
          </a:p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400" b="0" spc="300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EQUAL OPPORTUNITY PROVIDER.</a:t>
            </a:r>
          </a:p>
        </p:txBody>
      </p:sp>
    </p:spTree>
    <p:extLst>
      <p:ext uri="{BB962C8B-B14F-4D97-AF65-F5344CB8AC3E}">
        <p14:creationId xmlns:p14="http://schemas.microsoft.com/office/powerpoint/2010/main" val="284412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7994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SD Logos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SD Logo - Black and White" descr="A group of black and white logos&#10;&#10;Description automatically generated">
            <a:extLst>
              <a:ext uri="{FF2B5EF4-FFF2-40B4-BE49-F238E27FC236}">
                <a16:creationId xmlns:a16="http://schemas.microsoft.com/office/drawing/2014/main" id="{6C91FA60-3839-DFAD-B55A-6F99F2A8D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3733800"/>
            <a:ext cx="3975884" cy="2218612"/>
          </a:xfrm>
          <a:prstGeom prst="rect">
            <a:avLst/>
          </a:prstGeom>
        </p:spPr>
      </p:pic>
      <p:pic>
        <p:nvPicPr>
          <p:cNvPr id="13" name="NSD Logo - Minimal" descr="A group of green and black logos&#10;&#10;Description automatically generated">
            <a:extLst>
              <a:ext uri="{FF2B5EF4-FFF2-40B4-BE49-F238E27FC236}">
                <a16:creationId xmlns:a16="http://schemas.microsoft.com/office/drawing/2014/main" id="{EE6BEC11-A610-20A1-2562-5D00D5B081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838200"/>
            <a:ext cx="3962400" cy="2115600"/>
          </a:xfrm>
          <a:prstGeom prst="rect">
            <a:avLst/>
          </a:prstGeom>
        </p:spPr>
      </p:pic>
      <p:pic>
        <p:nvPicPr>
          <p:cNvPr id="3" name="NSD Logo 2025" descr="A group of fruit with letters&#10;&#10;AI-generated content may be incorrect.">
            <a:extLst>
              <a:ext uri="{FF2B5EF4-FFF2-40B4-BE49-F238E27FC236}">
                <a16:creationId xmlns:a16="http://schemas.microsoft.com/office/drawing/2014/main" id="{7218C07D-7F79-130D-48D9-24DD7C06BA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00" y="1665728"/>
            <a:ext cx="6595885" cy="35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39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SD Ic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e Leaf - Full" descr="A green and black logo&#10;&#10;Description automatically generated">
            <a:extLst>
              <a:ext uri="{FF2B5EF4-FFF2-40B4-BE49-F238E27FC236}">
                <a16:creationId xmlns:a16="http://schemas.microsoft.com/office/drawing/2014/main" id="{0B76C0A8-D618-3BD9-A43F-530471D70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527547"/>
            <a:ext cx="4212336" cy="2153190"/>
          </a:xfrm>
          <a:prstGeom prst="rect">
            <a:avLst/>
          </a:prstGeom>
        </p:spPr>
      </p:pic>
      <p:pic>
        <p:nvPicPr>
          <p:cNvPr id="9" name="The Leaf - Flat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EE74A140-4B6C-B89C-4ED8-6A7A86DAE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62577"/>
            <a:ext cx="1621539" cy="832106"/>
          </a:xfrm>
          <a:prstGeom prst="rect">
            <a:avLst/>
          </a:prstGeom>
        </p:spPr>
      </p:pic>
      <p:pic>
        <p:nvPicPr>
          <p:cNvPr id="11" name="The Leaf - Flat White" descr="A white crown on a black background&#10;&#10;Description automatically generated">
            <a:extLst>
              <a:ext uri="{FF2B5EF4-FFF2-40B4-BE49-F238E27FC236}">
                <a16:creationId xmlns:a16="http://schemas.microsoft.com/office/drawing/2014/main" id="{70D6C60D-962C-4B68-855B-D100A1E1E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27" y="1815784"/>
            <a:ext cx="512065" cy="265177"/>
          </a:xfrm>
          <a:prstGeom prst="rect">
            <a:avLst/>
          </a:prstGeom>
        </p:spPr>
      </p:pic>
      <p:pic>
        <p:nvPicPr>
          <p:cNvPr id="13" name="The Leaf - Outlined" descr="A black and gold crown&#10;&#10;Description automatically generated">
            <a:extLst>
              <a:ext uri="{FF2B5EF4-FFF2-40B4-BE49-F238E27FC236}">
                <a16:creationId xmlns:a16="http://schemas.microsoft.com/office/drawing/2014/main" id="{08DCFBD6-C953-C964-D19D-5DEF893428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38" y="2552144"/>
            <a:ext cx="688849" cy="359665"/>
          </a:xfrm>
          <a:prstGeom prst="rect">
            <a:avLst/>
          </a:prstGeom>
        </p:spPr>
      </p:pic>
      <p:pic>
        <p:nvPicPr>
          <p:cNvPr id="15" name="The Leaf - Dark Flat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7CDEE7DC-A203-5DF2-5C16-50B3914519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25" y="2988104"/>
            <a:ext cx="804674" cy="411481"/>
          </a:xfrm>
          <a:prstGeom prst="rect">
            <a:avLst/>
          </a:prstGeom>
        </p:spPr>
      </p:pic>
      <p:pic>
        <p:nvPicPr>
          <p:cNvPr id="6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C5B815EB-B305-B611-8031-C5FF4538C6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9" y="3976648"/>
            <a:ext cx="2415170" cy="704089"/>
          </a:xfrm>
          <a:prstGeom prst="rect">
            <a:avLst/>
          </a:prstGeom>
        </p:spPr>
      </p:pic>
      <p:sp>
        <p:nvSpPr>
          <p:cNvPr id="2" name="NSD - The Leaf Icon">
            <a:extLst>
              <a:ext uri="{FF2B5EF4-FFF2-40B4-BE49-F238E27FC236}">
                <a16:creationId xmlns:a16="http://schemas.microsoft.com/office/drawing/2014/main" id="{C076C904-30C4-DF37-55CE-8476E27802EB}"/>
              </a:ext>
            </a:extLst>
          </p:cNvPr>
          <p:cNvSpPr/>
          <p:nvPr userDrawn="1"/>
        </p:nvSpPr>
        <p:spPr>
          <a:xfrm>
            <a:off x="9509753" y="2157256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47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1 -  Leaf (NO TEXTS ALLOWED)">
    <p:bg>
      <p:bgPr>
        <a:pattFill prst="dotDmnd">
          <a:fgClr>
            <a:srgbClr val="D6A85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Leaf - Full" descr="A green and black logo&#10;&#10;Description automatically generated">
            <a:extLst>
              <a:ext uri="{FF2B5EF4-FFF2-40B4-BE49-F238E27FC236}">
                <a16:creationId xmlns:a16="http://schemas.microsoft.com/office/drawing/2014/main" id="{EF0EC2A5-EA5B-8C04-CB40-31BFAE624C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75" y="2895600"/>
            <a:ext cx="1663850" cy="85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0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2 - Core (NO TEXTS ALLOWED)">
    <p:bg>
      <p:bgPr>
        <a:pattFill prst="pct90">
          <a:fgClr>
            <a:srgbClr val="D6A85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eaf - Dark Flat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2809367F-2DAF-3446-26B0-12BB271DDD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3" y="3223259"/>
            <a:ext cx="804674" cy="4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94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3 - Carrot (NO TEXTS ALLOWED)">
    <p:bg>
      <p:bgPr>
        <a:pattFill prst="pct90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Leaf - Dark Flat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28FBAD9F-CC81-2FD3-64DE-B4475AEEA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3" y="3223259"/>
            <a:ext cx="804674" cy="4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96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4 - Avocado (NO TEXTS ALLOWED)">
    <p:bg>
      <p:bgPr>
        <a:pattFill prst="pct90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Leaf - Dark Flat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F160BC23-DDCE-914F-802F-0D2CE05D94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3" y="3223259"/>
            <a:ext cx="804674" cy="4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44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4 - Strawberry (NO TEXTS ALLOWED)">
    <p:bg>
      <p:bgPr>
        <a:pattFill prst="pct9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Leaf - Dark Flat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A7CBCF1-2383-6717-32DE-5EE6FAB85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3" y="3223259"/>
            <a:ext cx="804674" cy="4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44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- Shield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/>
          <a:lstStyle>
            <a:lvl1pPr algn="ctr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8D16D6-1D8C-F5F8-406B-145101EF4C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1850" y="3758637"/>
            <a:ext cx="10515600" cy="70167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400" spc="300" smtClean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C1F54B17-6A85-BD02-5474-D18BEDFDDF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0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7CF6-E33C-A56C-7D3A-96C4FDB878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838200" y="1828800"/>
            <a:ext cx="10515600" cy="1905000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2D4641"/>
                </a:solidFill>
                <a:latin typeface="Montserrat ExtraBold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94E50-32E3-B3EE-7CA9-2F9E490325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4B26C23-B0D8-70E8-E0CA-D709A69676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38200" y="3931675"/>
            <a:ext cx="10515600" cy="761170"/>
          </a:xfrm>
        </p:spPr>
        <p:txBody>
          <a:bodyPr anchor="ctr"/>
          <a:lstStyle>
            <a:lvl1pPr marL="0" indent="0" algn="ctr">
              <a:buNone/>
              <a:defRPr sz="2400" spc="3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52C824C-CC12-E683-38BA-6B47783663CE}"/>
              </a:ext>
            </a:extLst>
          </p:cNvPr>
          <p:cNvSpPr txBox="1"/>
          <p:nvPr userDrawn="1"/>
        </p:nvSpPr>
        <p:spPr>
          <a:xfrm>
            <a:off x="838200" y="5422143"/>
            <a:ext cx="7290933" cy="761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40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DM Sans"/>
                <a:sym typeface="DM Sans"/>
              </a:rPr>
              <a:t>Opportunities for All Branch (OFAB)</a:t>
            </a:r>
          </a:p>
          <a:p>
            <a:pPr algn="l">
              <a:lnSpc>
                <a:spcPts val="3000"/>
              </a:lnSpc>
            </a:pPr>
            <a:r>
              <a:rPr lang="en-US" sz="240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DM Sans"/>
                <a:sym typeface="DM Sans"/>
              </a:rPr>
              <a:t>California Department of Education (CDE)</a:t>
            </a:r>
          </a:p>
        </p:txBody>
      </p:sp>
      <p:pic>
        <p:nvPicPr>
          <p:cNvPr id="20" name="CDE Logo" descr="A logo of a department of education&#10;&#10;Description automatically generated">
            <a:extLst>
              <a:ext uri="{FF2B5EF4-FFF2-40B4-BE49-F238E27FC236}">
                <a16:creationId xmlns:a16="http://schemas.microsoft.com/office/drawing/2014/main" id="{20225C25-A342-E0AA-E508-1A8D1DE42F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327845"/>
            <a:ext cx="826067" cy="82606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0A4AB9-B2F3-E87E-87FE-6355E2602AA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9677400" y="5392742"/>
            <a:ext cx="0" cy="667892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NSD Logo" descr="A group of fruit with letters&#10;&#10;Description automatically generated">
            <a:extLst>
              <a:ext uri="{FF2B5EF4-FFF2-40B4-BE49-F238E27FC236}">
                <a16:creationId xmlns:a16="http://schemas.microsoft.com/office/drawing/2014/main" id="{990BC572-7532-408A-0335-2D19093265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134" y="5327845"/>
            <a:ext cx="1511865" cy="8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  <p15:guide id="2" orient="horz" pos="331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7CF6-E33C-A56C-7D3A-96C4FDB878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838200" y="1828800"/>
            <a:ext cx="10515600" cy="1905000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2D464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94E50-32E3-B3EE-7CA9-2F9E490325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4B26C23-B0D8-70E8-E0CA-D709A69676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38200" y="3931675"/>
            <a:ext cx="10515600" cy="761170"/>
          </a:xfrm>
        </p:spPr>
        <p:txBody>
          <a:bodyPr anchor="ctr"/>
          <a:lstStyle>
            <a:lvl1pPr marL="0" indent="0" algn="ctr">
              <a:buNone/>
              <a:defRPr sz="2400" spc="3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52C824C-CC12-E683-38BA-6B47783663CE}"/>
              </a:ext>
            </a:extLst>
          </p:cNvPr>
          <p:cNvSpPr txBox="1"/>
          <p:nvPr userDrawn="1"/>
        </p:nvSpPr>
        <p:spPr>
          <a:xfrm>
            <a:off x="838200" y="5422143"/>
            <a:ext cx="7290933" cy="761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40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DM Sans"/>
                <a:sym typeface="DM Sans"/>
              </a:rPr>
              <a:t>Opportunities for All Branch (OFAB)</a:t>
            </a:r>
          </a:p>
          <a:p>
            <a:pPr algn="l">
              <a:lnSpc>
                <a:spcPts val="3000"/>
              </a:lnSpc>
            </a:pPr>
            <a:r>
              <a:rPr lang="en-US" sz="240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DM Sans"/>
                <a:sym typeface="DM Sans"/>
              </a:rPr>
              <a:t>California Department of Education (CDE)</a:t>
            </a:r>
          </a:p>
        </p:txBody>
      </p:sp>
      <p:pic>
        <p:nvPicPr>
          <p:cNvPr id="20" name="CDE Logo" descr="A logo of a department of education&#10;&#10;Description automatically generated">
            <a:extLst>
              <a:ext uri="{FF2B5EF4-FFF2-40B4-BE49-F238E27FC236}">
                <a16:creationId xmlns:a16="http://schemas.microsoft.com/office/drawing/2014/main" id="{20225C25-A342-E0AA-E508-1A8D1DE42F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327845"/>
            <a:ext cx="826067" cy="82606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0A4AB9-B2F3-E87E-87FE-6355E2602AA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9677400" y="5392742"/>
            <a:ext cx="0" cy="667892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NSD Logo" descr="A group of fruit with letters&#10;&#10;Description automatically generated">
            <a:extLst>
              <a:ext uri="{FF2B5EF4-FFF2-40B4-BE49-F238E27FC236}">
                <a16:creationId xmlns:a16="http://schemas.microsoft.com/office/drawing/2014/main" id="{990BC572-7532-408A-0335-2D19093265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134" y="5327845"/>
            <a:ext cx="1511865" cy="8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  <p15:guide id="2" orient="horz" pos="331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/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1828800"/>
            <a:ext cx="10509250" cy="1902849"/>
          </a:xfrm>
        </p:spPr>
        <p:txBody>
          <a:bodyPr anchor="b"/>
          <a:lstStyle>
            <a:lvl1pPr algn="ctr">
              <a:defRPr lang="en-US" dirty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D16D6-1D8C-F5F8-406B-145101EF4C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3758637"/>
            <a:ext cx="10509250" cy="70167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400" spc="300" smtClean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7BB0FFC7-4B56-485A-314A-62031F3CCA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43D3-1624-86D3-FE94-3FDBA7A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550" y="6356350"/>
            <a:ext cx="2736850" cy="365125"/>
          </a:xfrm>
        </p:spPr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45F7-B11D-D083-2727-8005E65D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3685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47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- Shield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/>
          <a:lstStyle>
            <a:lvl1pPr algn="ctr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8D16D6-1D8C-F5F8-406B-145101EF4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58637"/>
            <a:ext cx="10515600" cy="70167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2400" spc="300" smtClean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C1F54B17-6A85-BD02-5474-D18BEDFDDF68}"/>
              </a:ext>
            </a:extLst>
          </p:cNvPr>
          <p:cNvSpPr/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43D3-1624-86D3-FE94-3FDBA7A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C9120-47E0-41C4-AB92-E034E4D9DADF}" type="datetimeFigureOut">
              <a:rPr lang="en-US" smtClean="0"/>
              <a:pPr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45F7-B11D-D083-2727-8005E65D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368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437FBE-6931-4449-B15C-7E0B08E06F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0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1828800"/>
            <a:ext cx="10509250" cy="1902849"/>
          </a:xfrm>
        </p:spPr>
        <p:txBody>
          <a:bodyPr anchor="b"/>
          <a:lstStyle>
            <a:lvl1pPr algn="ctr">
              <a:defRPr lang="en-US" dirty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7BB0FFC7-4B56-485A-314A-62031F3CCA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43D3-1624-86D3-FE94-3FDBA7A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550" y="6356350"/>
            <a:ext cx="2736850" cy="365125"/>
          </a:xfrm>
        </p:spPr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45F7-B11D-D083-2727-8005E65D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3685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2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Shield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/>
          <a:lstStyle>
            <a:lvl1pPr algn="ctr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C1F54B17-6A85-BD02-5474-D18BEDFDDF68}"/>
              </a:ext>
            </a:extLst>
          </p:cNvPr>
          <p:cNvSpPr/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43D3-1624-86D3-FE94-3FDBA7A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C9120-47E0-41C4-AB92-E034E4D9DADF}" type="datetimeFigureOut">
              <a:rPr lang="en-US" smtClean="0"/>
              <a:pPr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45F7-B11D-D083-2727-8005E65D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368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437FBE-6931-4449-B15C-7E0B08E06F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4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E474-ACC8-66C0-2074-D2FA05051A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685800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F4FBB5-60D6-D53D-4891-0CBBB63BA9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1AFE-B010-AB88-8A1D-0FB341BC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5421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9B18A-243A-AE46-8F6A-3EBCF79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5D762-7A3C-B1E8-F1E2-94127384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DBAA340-04CA-107C-4C56-D5333B794A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92C9-980D-483B-5636-D9646121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90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8D12-9022-D40D-53DD-5633DA4FF4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79C435-9FAB-597C-4FF2-133840B7218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0793ED9-6188-54EF-D129-EEC9C8A03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D01CE3-6B14-4EE4-9368-0FC5999444F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E6783-F25F-7EFD-213B-26BBD345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DB587-F69A-03AF-A1E7-C639FF2B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AED59D-9D9A-C8D2-28CA-3979870F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9986BE0-F3C4-45F3-AC08-76361FD3C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55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BG - Title and Content">
    <p:bg>
      <p:bgPr>
        <a:solidFill>
          <a:srgbClr val="2D4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E474-ACC8-66C0-2074-D2FA05051A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685800"/>
            <a:ext cx="105156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F4FBB5-60D6-D53D-4891-0CBBB63BA9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1AFE-B010-AB88-8A1D-0FB341BC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542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9B18A-243A-AE46-8F6A-3EBCF79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5D762-7A3C-B1E8-F1E2-94127384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DBAA340-04CA-107C-4C56-D5333B794A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92C9-980D-483B-5636-D9646121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3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G - Two Content">
    <p:bg>
      <p:bgPr>
        <a:solidFill>
          <a:srgbClr val="2D4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8D12-9022-D40D-53DD-5633DA4FF4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79C435-9FAB-597C-4FF2-133840B7218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0793ED9-6188-54EF-D129-EEC9C8A03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D01CE3-6B14-4EE4-9368-0FC5999444F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E6783-F25F-7EFD-213B-26BBD345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DB587-F69A-03AF-A1E7-C639FF2B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AED59D-9D9A-C8D2-28CA-3979870F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9986BE0-F3C4-45F3-AC08-76361FD3C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0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1828800"/>
            <a:ext cx="10509250" cy="1902849"/>
          </a:xfrm>
        </p:spPr>
        <p:txBody>
          <a:bodyPr anchor="b"/>
          <a:lstStyle>
            <a:lvl1pPr algn="ctr">
              <a:defRPr lang="en-US" dirty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7BB0FFC7-4B56-485A-314A-62031F3CCA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2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2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2A57D-54F2-8047-BA6E-AB0FC72E60B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8800"/>
            <a:ext cx="5157787" cy="676274"/>
          </a:xfrm>
        </p:spPr>
        <p:txBody>
          <a:bodyPr anchor="ctr">
            <a:no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4927"/>
            <a:ext cx="5157787" cy="3242472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A297D-A887-93E4-921B-749CDF4E8F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28799"/>
            <a:ext cx="5183188" cy="676275"/>
          </a:xfrm>
        </p:spPr>
        <p:txBody>
          <a:bodyPr anchor="ctr">
            <a:no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812C8-2692-E9A0-D8C4-6160362E8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4927"/>
            <a:ext cx="5183188" cy="3242472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2C921-456A-E05C-C236-2614548B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95B3233-3C37-23D7-F7C3-67C92559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4AE1F2AE-AF6C-61C0-24C8-641BEED2D4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5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0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4"/>
            <a:ext cx="3198812" cy="403859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445153C-D407-8EB8-BFD5-3A3B9C3DC5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96594" y="1828804"/>
            <a:ext cx="3198812" cy="403859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AE7E2A3-4878-876F-4260-ED01E82B26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3400" y="1828804"/>
            <a:ext cx="3198812" cy="403859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2C921-456A-E05C-C236-2614548B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4FC026-0EBE-4A40-7914-D0E97D6E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1612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C2AA2A0D-4DA3-6B34-4CE8-6D7463B6A2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04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2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F7FC5D1-79E4-F6E9-0E2E-CFADA6B41AB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9788" y="1841578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2C921-456A-E05C-C236-2614548B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198812" cy="365125"/>
          </a:xfrm>
        </p:spPr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6594" y="6356350"/>
            <a:ext cx="31988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DE11DD-72E4-0BA7-2DA5-C42C070C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1612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0EBFAB5-D8AC-0D59-3C4A-3164D3C371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689A8E4-4CAA-ED31-C1FA-E43134F134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506259" y="1841578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8CE0E48-2F28-207C-B20A-42C9252A2E8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172730" y="1828801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089A23D-ACA4-0DBB-6556-B312E64183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839200" y="1828801"/>
            <a:ext cx="2513012" cy="434339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79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2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F7FC5D1-79E4-F6E9-0E2E-CFADA6B41AB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9788" y="1841578"/>
            <a:ext cx="3198812" cy="184471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FB66D9B-0D26-199F-4E0C-54C74AE3B13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496594" y="1839156"/>
            <a:ext cx="3198812" cy="184713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256C92E-E375-ECC3-6988-C33A526A0C7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53400" y="1837944"/>
            <a:ext cx="3198812" cy="184955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959978"/>
            <a:ext cx="3198812" cy="184471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445153C-D407-8EB8-BFD5-3A3B9C3DC5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96594" y="3957556"/>
            <a:ext cx="3198812" cy="184713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AE7E2A3-4878-876F-4260-ED01E82B26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3400" y="3955134"/>
            <a:ext cx="3198812" cy="184955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2C921-456A-E05C-C236-2614548B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198812" cy="365125"/>
          </a:xfrm>
        </p:spPr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6594" y="6356350"/>
            <a:ext cx="31988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DE11DD-72E4-0BA7-2DA5-C42C070C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1612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0EBFAB5-D8AC-0D59-3C4A-3164D3C371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38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s + 3 item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ACBB-0225-64FC-73D2-DE1F0C543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800"/>
            <a:ext cx="10515600" cy="990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7F87A3-DF64-32C4-2057-CE1BB49D8AE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2A57D-54F2-8047-BA6E-AB0FC72E6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3198812" cy="176851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6AB9-A574-4E67-D88C-2E68A94B4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57602"/>
            <a:ext cx="3198812" cy="220979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F81FCC-C147-27D9-236A-7515C22EFA1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96594" y="1828800"/>
            <a:ext cx="3198812" cy="176851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445153C-D407-8EB8-BFD5-3A3B9C3DC5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96594" y="3657602"/>
            <a:ext cx="3198812" cy="220979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A729D12-62A4-4543-5729-21CB0101C5F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53400" y="1828800"/>
            <a:ext cx="3198812" cy="1768517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AE7E2A3-4878-876F-4260-ED01E82B26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3400" y="3657602"/>
            <a:ext cx="3198812" cy="2209797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2C921-456A-E05C-C236-2614548B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033BD-E31E-C29E-04B6-654E52CE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4FC026-0EBE-4A40-7914-D0E97D6E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1612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C2AA2A0D-4DA3-6B34-4CE8-6D7463B6A2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F941-8DBC-C0B9-ABCE-C2A2EB21A9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9788" y="685798"/>
            <a:ext cx="3932237" cy="99060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98CC55-C5B9-88F6-4CEE-DC275A16C1D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39624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AC39D-1382-D323-39EF-4B23C9A33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40401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273A0-DA21-CED3-4909-A9979F988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799"/>
            <a:ext cx="6172200" cy="51752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F6800-4EB7-2073-DF72-AF755116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AC8F4-FC85-2183-F545-136846FD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264DAA8-2FE0-F22E-9ADF-C65A0DCC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545CBED0-A0CD-E496-D500-E12C77278B23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19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B0B3-2B9C-0EEE-4620-D5AE1B54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9906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54CDD7-4E13-94E9-FC4E-4A78FC3C8E1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39624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787D7-03AC-1565-BE9C-A5E61CC0E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404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EB139-6382-A25B-EB0C-CFBAD85A9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799"/>
            <a:ext cx="6172200" cy="5175251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2D6BA-F7DC-673B-9D47-CC8C3075C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CD7D8-842E-E9EB-B69D-94B07D4D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5F1F4-1A97-DD02-3B90-A3121E24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D028867C-7B1C-E201-3D53-092CB5CA6A5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73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88A2-9C4B-750C-A355-44BF6E264C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685800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9F841B-00E9-EB05-4C39-655140B507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4070F89-5831-0DDA-63B7-E2F39E3F220C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032000" y="1828800"/>
          <a:ext cx="8127999" cy="1854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046524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811609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76869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985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6343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925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504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894405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63CD2-5276-DCFB-CBAD-C2CB3BF0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54F9A-7433-5FD3-2A61-2F404715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5B9497-3482-84DC-E620-7D6F7E33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E0C2BDFA-5D76-6E2C-029A-1143C01B26F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59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88A2-9C4B-750C-A355-44BF6E264C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685800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9F841B-00E9-EB05-4C39-655140B507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4070F89-5831-0DDA-63B7-E2F39E3F220C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032000" y="1828800"/>
          <a:ext cx="8127999" cy="1854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046524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811609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76869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985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6343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925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504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894405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63CD2-5276-DCFB-CBAD-C2CB3BF0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54F9A-7433-5FD3-2A61-2F404715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5B9497-3482-84DC-E620-7D6F7E33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E0C2BDFA-5D76-6E2C-029A-1143C01B26F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59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326A2-22EB-F8BC-4779-93DCFC7E9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9A715-443C-508B-97B1-BBBF0DB6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CC8F40-529B-EF58-C2A9-9F4ECBD6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5178586-4B3F-FDCA-64FE-2A06F1ABB54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4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Shield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/>
          <a:lstStyle>
            <a:lvl1pPr algn="ctr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C1F54B17-6A85-BD02-5474-D18BEDFDDF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4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- Shield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1900235-38A1-3EC6-B4CB-E6081D65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514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C9120-47E0-41C4-AB92-E034E4D9DADF}" type="datetimeFigureOut">
              <a:rPr lang="en-US" smtClean="0"/>
              <a:pPr/>
              <a:t>6/18/2025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FD5CF2C-FD9A-640E-6197-B14F6071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DA7BBDC-9EEE-7F39-E7CC-1B59DA4D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437FBE-6931-4449-B15C-7E0B08E06F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80500219-D853-3327-E00C-646BB20748B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4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ation Close O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5">
            <a:extLst>
              <a:ext uri="{FF2B5EF4-FFF2-40B4-BE49-F238E27FC236}">
                <a16:creationId xmlns:a16="http://schemas.microsoft.com/office/drawing/2014/main" id="{ECDA8AB4-BD40-83D5-D626-602777BD13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824597" y="3898380"/>
            <a:ext cx="2542805" cy="186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"/>
              </a:lnSpc>
            </a:pPr>
            <a:r>
              <a:rPr lang="en-US" spc="150" dirty="0">
                <a:solidFill>
                  <a:srgbClr val="2D4641"/>
                </a:solidFill>
                <a:latin typeface="+mj-lt"/>
                <a:ea typeface="Verdana" panose="020B0604030504040204" pitchFamily="34" charset="0"/>
                <a:cs typeface="Playfair Display"/>
                <a:sym typeface="Playfair Display"/>
              </a:rPr>
              <a:t>a presentation by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67A48C-A672-4DBF-710B-38F66C54E4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943100" y="4253087"/>
            <a:ext cx="8305800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en-US" sz="2400" b="1" spc="300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NUTRITION SERVICES DIVISION</a:t>
            </a:r>
          </a:p>
        </p:txBody>
      </p:sp>
      <p:sp>
        <p:nvSpPr>
          <p:cNvPr id="5" name="NSD - The Leaf Icon">
            <a:extLst>
              <a:ext uri="{FF2B5EF4-FFF2-40B4-BE49-F238E27FC236}">
                <a16:creationId xmlns:a16="http://schemas.microsoft.com/office/drawing/2014/main" id="{80290A6F-A629-3356-7CD8-DD049E83D3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38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DE Seal + NSD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DE Logo">
            <a:extLst>
              <a:ext uri="{FF2B5EF4-FFF2-40B4-BE49-F238E27FC236}">
                <a16:creationId xmlns:a16="http://schemas.microsoft.com/office/drawing/2014/main" id="{47250B04-D12D-41DF-C7FA-EB2162B9F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971800" y="2542975"/>
            <a:ext cx="1769920" cy="1769918"/>
          </a:xfrm>
          <a:custGeom>
            <a:avLst/>
            <a:gdLst/>
            <a:ahLst/>
            <a:cxnLst/>
            <a:rect l="l" t="t" r="r" b="b"/>
            <a:pathLst>
              <a:path w="1582143" h="1582143">
                <a:moveTo>
                  <a:pt x="0" y="0"/>
                </a:moveTo>
                <a:lnTo>
                  <a:pt x="1582143" y="0"/>
                </a:lnTo>
                <a:lnTo>
                  <a:pt x="1582143" y="1582142"/>
                </a:lnTo>
                <a:lnTo>
                  <a:pt x="0" y="158214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Straight Connector">
            <a:extLst>
              <a:ext uri="{FF2B5EF4-FFF2-40B4-BE49-F238E27FC236}">
                <a16:creationId xmlns:a16="http://schemas.microsoft.com/office/drawing/2014/main" id="{5136D8F8-8E6A-8018-9ABF-F006FFDD2C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6096000" y="2732858"/>
            <a:ext cx="0" cy="1392284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9" name="NSD Logo 2025" descr="A group of fruit with letters&#10;&#10;Description automatically generated">
            <a:extLst>
              <a:ext uri="{FF2B5EF4-FFF2-40B4-BE49-F238E27FC236}">
                <a16:creationId xmlns:a16="http://schemas.microsoft.com/office/drawing/2014/main" id="{1F9E6719-94DF-7718-ABE9-272BB1C498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08" y="2362200"/>
            <a:ext cx="3523384" cy="191006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F3CAC13-6FA9-DA65-7583-B5407BB2D40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24000" y="5014021"/>
            <a:ext cx="9144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400" b="0" spc="300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THIS INSTITUTION IS AN </a:t>
            </a:r>
          </a:p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400" b="0" spc="300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EQUAL OPPORTUNITY PROVIDER.</a:t>
            </a:r>
          </a:p>
        </p:txBody>
      </p:sp>
    </p:spTree>
    <p:extLst>
      <p:ext uri="{BB962C8B-B14F-4D97-AF65-F5344CB8AC3E}">
        <p14:creationId xmlns:p14="http://schemas.microsoft.com/office/powerpoint/2010/main" val="284412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62C3-BECD-CDC2-E1E8-A6FAD774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09250" cy="1902849"/>
          </a:xfrm>
        </p:spPr>
        <p:txBody>
          <a:bodyPr anchor="b"/>
          <a:lstStyle>
            <a:lvl1pPr algn="ctr">
              <a:defRPr lang="en-US" dirty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69FB76-EBE9-5B8E-F138-DF97B2740E98}"/>
              </a:ext>
            </a:extLst>
          </p:cNvPr>
          <p:cNvCxnSpPr>
            <a:cxnSpLocks/>
          </p:cNvCxnSpPr>
          <p:nvPr userDrawn="1"/>
        </p:nvCxnSpPr>
        <p:spPr>
          <a:xfrm>
            <a:off x="838200" y="3758637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43D3-1624-86D3-FE94-3FDBA7A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C9120-47E0-41C4-AB92-E034E4D9DADF}" type="datetimeFigureOut">
              <a:rPr lang="en-US" smtClean="0"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6487-009B-9E63-2520-63BE598B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NSD - The Leaf Icon">
            <a:extLst>
              <a:ext uri="{FF2B5EF4-FFF2-40B4-BE49-F238E27FC236}">
                <a16:creationId xmlns:a16="http://schemas.microsoft.com/office/drawing/2014/main" id="{7BB0FFC7-4B56-485A-314A-62031F3CCA5E}"/>
              </a:ext>
            </a:extLst>
          </p:cNvPr>
          <p:cNvSpPr/>
          <p:nvPr userDrawn="1"/>
        </p:nvSpPr>
        <p:spPr>
          <a:xfrm>
            <a:off x="5785791" y="5389640"/>
            <a:ext cx="620417" cy="318593"/>
          </a:xfrm>
          <a:custGeom>
            <a:avLst/>
            <a:gdLst/>
            <a:ahLst/>
            <a:cxnLst/>
            <a:rect l="l" t="t" r="r" b="b"/>
            <a:pathLst>
              <a:path w="728769" h="374233">
                <a:moveTo>
                  <a:pt x="0" y="0"/>
                </a:moveTo>
                <a:lnTo>
                  <a:pt x="728770" y="0"/>
                </a:lnTo>
                <a:lnTo>
                  <a:pt x="728770" y="374232"/>
                </a:lnTo>
                <a:lnTo>
                  <a:pt x="0" y="37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45F7-B11D-D083-2727-8005E65D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7FBE-6931-4449-B15C-7E0B08E06F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00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E474-ACC8-66C0-2074-D2FA05051A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685800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F4FBB5-60D6-D53D-4891-0CBBB63BA9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1AFE-B010-AB88-8A1D-0FB341BCB6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825625"/>
            <a:ext cx="10515600" cy="4035421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DBAA340-04CA-107C-4C56-D5333B794A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1D8D-BFC0-AD45-4132-3E20901E3A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90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8D12-9022-D40D-53DD-5633DA4FF4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79C435-9FAB-597C-4FF2-133840B7218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0793ED9-6188-54EF-D129-EEC9C8A03A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838200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D01CE3-6B14-4EE4-9368-0FC5999444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3"/>
          </p:nvPr>
        </p:nvSpPr>
        <p:spPr>
          <a:xfrm>
            <a:off x="6172202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DB587-F69A-03AF-A1E7-C639FF2B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9986BE0-F3C4-45F3-AC08-76361FD3C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55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BG - Title and Content">
    <p:bg>
      <p:bgPr>
        <a:solidFill>
          <a:srgbClr val="2D4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E474-ACC8-66C0-2074-D2FA05051A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685800"/>
            <a:ext cx="105156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F4FBB5-60D6-D53D-4891-0CBBB63BA9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1AFE-B010-AB88-8A1D-0FB341BCB6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0" y="1825625"/>
            <a:ext cx="10515600" cy="403542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5D762-7A3C-B1E8-F1E2-94127384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DBAA340-04CA-107C-4C56-D5333B794A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3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G - Two Content">
    <p:bg>
      <p:bgPr>
        <a:solidFill>
          <a:srgbClr val="2D4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8D12-9022-D40D-53DD-5633DA4FF4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79C435-9FAB-597C-4FF2-133840B7218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38200" y="1752600"/>
            <a:ext cx="1051560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0793ED9-6188-54EF-D129-EEC9C8A03A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838200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D01CE3-6B14-4EE4-9368-0FC5999444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3"/>
          </p:nvPr>
        </p:nvSpPr>
        <p:spPr>
          <a:xfrm>
            <a:off x="6172202" y="1825625"/>
            <a:ext cx="5181600" cy="40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DB587-F69A-03AF-A1E7-C639FF2B8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SD Icon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A9986BE0-F3C4-45F3-AC08-76361FD3C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450054"/>
            <a:ext cx="609602" cy="1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0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835216-D0DF-AEFF-B0AB-B2A99489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1051560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EAB82-89A5-BDF4-6434-E8D42D2ECD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0B664-7D3A-AF00-CF90-749171B697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4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81" r:id="rId4"/>
    <p:sldLayoutId id="2147483682" r:id="rId5"/>
    <p:sldLayoutId id="2147483650" r:id="rId6"/>
    <p:sldLayoutId id="2147483652" r:id="rId7"/>
    <p:sldLayoutId id="2147483683" r:id="rId8"/>
    <p:sldLayoutId id="2147483684" r:id="rId9"/>
    <p:sldLayoutId id="2147483653" r:id="rId10"/>
    <p:sldLayoutId id="2147483680" r:id="rId11"/>
    <p:sldLayoutId id="2147483679" r:id="rId12"/>
    <p:sldLayoutId id="2147483664" r:id="rId13"/>
    <p:sldLayoutId id="2147483663" r:id="rId14"/>
    <p:sldLayoutId id="2147483657" r:id="rId15"/>
    <p:sldLayoutId id="2147483656" r:id="rId16"/>
    <p:sldLayoutId id="2147483665" r:id="rId17"/>
    <p:sldLayoutId id="2147483655" r:id="rId18"/>
    <p:sldLayoutId id="2147483673" r:id="rId19"/>
    <p:sldLayoutId id="2147483658" r:id="rId20"/>
    <p:sldLayoutId id="2147483660" r:id="rId21"/>
    <p:sldLayoutId id="214748371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rgbClr val="2D464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Courier New" panose="02070309020205020404" pitchFamily="49" charset="0"/>
        <a:buChar char="o"/>
        <a:defRPr sz="28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3" orient="horz" pos="1152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528" userDrawn="1">
          <p15:clr>
            <a:srgbClr val="F26B43"/>
          </p15:clr>
        </p15:guide>
        <p15:guide id="6" pos="7152" userDrawn="1">
          <p15:clr>
            <a:srgbClr val="F26B43"/>
          </p15:clr>
        </p15:guide>
        <p15:guide id="7" orient="horz" pos="10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UpDiag">
          <a:fgClr>
            <a:srgbClr val="FFFFFF"/>
          </a:fgClr>
          <a:bgClr>
            <a:srgbClr val="2D464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43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4" r:id="rId3"/>
    <p:sldLayoutId id="2147483678" r:id="rId4"/>
    <p:sldLayoutId id="2147483675" r:id="rId5"/>
    <p:sldLayoutId id="2147483676" r:id="rId6"/>
    <p:sldLayoutId id="21474836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835216-D0DF-AEFF-B0AB-B2A99489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10515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EAB82-89A5-BDF4-6434-E8D42D2ECD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441AF-1DAF-A078-74E1-9C8DE14E1F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+mj-lt"/>
              </a:defRPr>
            </a:lvl1pPr>
          </a:lstStyle>
          <a:p>
            <a:fld id="{45EC9120-47E0-41C4-AB92-E034E4D9DADF}" type="datetimeFigureOut">
              <a:rPr lang="en-US" smtClean="0"/>
              <a:pPr/>
              <a:t>6/18/2025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0B664-7D3A-AF00-CF90-749171B697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8A4DB-CB23-77D2-A42E-1CAC47C27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+mj-lt"/>
              </a:defRPr>
            </a:lvl1pPr>
          </a:lstStyle>
          <a:p>
            <a:fld id="{44437FBE-6931-4449-B15C-7E0B08E06F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4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687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68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rgbClr val="2D464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Courier New" panose="02070309020205020404" pitchFamily="49" charset="0"/>
        <a:buChar char="o"/>
        <a:defRPr sz="28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3" orient="horz" pos="1152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528" userDrawn="1">
          <p15:clr>
            <a:srgbClr val="F26B43"/>
          </p15:clr>
        </p15:guide>
        <p15:guide id="6" pos="7152" userDrawn="1">
          <p15:clr>
            <a:srgbClr val="F26B43"/>
          </p15:clr>
        </p15:guide>
        <p15:guide id="7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NSDBuyAmericanProvisio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ls/nu/cr/crfactsheet.as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RestrictUPFs@cde.c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SummerEBT@cde.ca.gov" TargetMode="External"/><Relationship Id="rId3" Type="http://schemas.openxmlformats.org/officeDocument/2006/relationships/hyperlink" Target="https://www.cde.ca.gov/ls/nu/sunbuckwebinarresched.asp" TargetMode="External"/><Relationship Id="rId7" Type="http://schemas.openxmlformats.org/officeDocument/2006/relationships/hyperlink" Target="https://www.cde.ca.gov/ds/sp/cl/calpadsupdflash297b.as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de.ca.gov/ls/nu/universalbenefitsapp.asp" TargetMode="External"/><Relationship Id="rId5" Type="http://schemas.openxmlformats.org/officeDocument/2006/relationships/hyperlink" Target="https://cdss.ca.gov/sun-bucks" TargetMode="External"/><Relationship Id="rId4" Type="http://schemas.openxmlformats.org/officeDocument/2006/relationships/hyperlink" Target="https://www.cde.ca.gov/ls/nu/sunbucks.asp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FSP@cde.ca.gov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SFO@cde.ca.gov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re/mo/cameals.asp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ns.usda.gov/summer/sitefinder" TargetMode="External"/><Relationship Id="rId4" Type="http://schemas.openxmlformats.org/officeDocument/2006/relationships/hyperlink" Target="https://www.cde.ca.gov/ds/sh/sn/summersites25.as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NSDLearning@cde.ca.gov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liforniafoodforcaliforniakids.org/fresh-from-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880C9C-A57D-2967-9B0C-A5371EF1A1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Tuesday @ 2 School Nutrition 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Town Hall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778043-8537-F14A-2618-45898B703F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22, 2025</a:t>
            </a:r>
          </a:p>
        </p:txBody>
      </p:sp>
    </p:spTree>
    <p:extLst>
      <p:ext uri="{BB962C8B-B14F-4D97-AF65-F5344CB8AC3E}">
        <p14:creationId xmlns:p14="http://schemas.microsoft.com/office/powerpoint/2010/main" val="66872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3C56-81BC-5BDB-27FB-BD1D28C8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Chana Masala with Chutney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Mt. Diablo USD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F00-D5E0-ACF9-2565-1353B744B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69756" cy="40354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Chana Masala recipe features chopped onions, garlic, and ginger, garam masala, turmeric, cumin, coriander, diced tomatoes, marinara, and garbanzo beans served over Hourani with white rice.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F5452B-D78C-5450-F741-489702593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387" y="1823458"/>
            <a:ext cx="4824413" cy="4037589"/>
          </a:xfrm>
        </p:spPr>
      </p:pic>
    </p:spTree>
    <p:extLst>
      <p:ext uri="{BB962C8B-B14F-4D97-AF65-F5344CB8AC3E}">
        <p14:creationId xmlns:p14="http://schemas.microsoft.com/office/powerpoint/2010/main" val="218976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E6368-E4BF-C948-3324-4DA73B7F2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D18E-0D6D-1DF2-4AA9-BCE27CBB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>
            <a:normAutofit/>
          </a:bodyPr>
          <a:lstStyle/>
          <a:p>
            <a:r>
              <a:rPr lang="en-US" dirty="0"/>
              <a:t>Federal Updates</a:t>
            </a:r>
          </a:p>
        </p:txBody>
      </p:sp>
    </p:spTree>
    <p:extLst>
      <p:ext uri="{BB962C8B-B14F-4D97-AF65-F5344CB8AC3E}">
        <p14:creationId xmlns:p14="http://schemas.microsoft.com/office/powerpoint/2010/main" val="135476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DF376-DEDB-31FD-A06F-92E22DDBB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713C660-4296-7B81-91F3-B6301956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Buy American New Threshold</a:t>
            </a:r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51A01CB-0354-A175-F777-A9E0D016932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1" y="1772708"/>
            <a:ext cx="10917766" cy="1705482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Non-domestic food purchases cannot exceed </a:t>
            </a: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of total food purchases.</a:t>
            </a:r>
          </a:p>
          <a:p>
            <a:r>
              <a:rPr lang="en-US" sz="11200" dirty="0">
                <a:latin typeface="Arial" panose="020B0604020202020204" pitchFamily="34" charset="0"/>
                <a:cs typeface="Arial" panose="020B0604020202020204" pitchFamily="34" charset="0"/>
              </a:rPr>
              <a:t>Exceptions must be counted towards the 10% cap of non-domestic purchases.</a:t>
            </a:r>
          </a:p>
          <a:p>
            <a:endParaRPr lang="es-US" dirty="0"/>
          </a:p>
        </p:txBody>
      </p:sp>
      <p:pic>
        <p:nvPicPr>
          <p:cNvPr id="7" name="Content Placeholder 6" descr="Buy American New Threshold caps by  School Year (SY) 25-26 to SY 27-28 is 10% or less; SY 28-29 to 30-31 is 8% or less and 2031-32 SY 5% or less.">
            <a:extLst>
              <a:ext uri="{FF2B5EF4-FFF2-40B4-BE49-F238E27FC236}">
                <a16:creationId xmlns:a16="http://schemas.microsoft.com/office/drawing/2014/main" id="{35559A66-ABEB-0B42-44FC-7230EAA599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0122" y="3574498"/>
            <a:ext cx="10613924" cy="2694303"/>
          </a:xfrm>
        </p:spPr>
      </p:pic>
    </p:spTree>
    <p:extLst>
      <p:ext uri="{BB962C8B-B14F-4D97-AF65-F5344CB8AC3E}">
        <p14:creationId xmlns:p14="http://schemas.microsoft.com/office/powerpoint/2010/main" val="282389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6407-1150-1240-6FC2-86162EDB8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214500-2E60-072B-C098-E0306F5E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Buy American Accommodation Process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506F3-45DF-9044-68F4-D2AF9EE1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12581" cy="40354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S" sz="2400" dirty="0">
                <a:latin typeface="Arial" panose="020B0604020202020204" pitchFamily="34" charset="0"/>
                <a:cs typeface="Arial" panose="020B0604020202020204" pitchFamily="34" charset="0"/>
              </a:rPr>
              <a:t>U.S. Department of Agriculture (USDA) Policy Memorandum SP-09-2025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authorizes the California Department of Education (CDE) to grant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temporary accommodations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approved, program operators in School Year (SY) 2025–26 may exceed the 10% cap when: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product is on the Federal Acquisition Regulation (FAR) Nonavailable Articles List or is not available in sufficient quantity or quality in the U.S.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Competitive bids reveal a domestic product’s cost is significantly higher than a non-domestic product. </a:t>
            </a:r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4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6641-9437-C42D-F2FB-EFF4E731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Buy American Accommodation Request </a:t>
            </a:r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8962-A0FF-8E99-951D-F13537F69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529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US" sz="2400" dirty="0">
                <a:latin typeface="Arial" panose="020B0604020202020204" pitchFamily="34" charset="0"/>
                <a:cs typeface="Arial" panose="020B0604020202020204" pitchFamily="34" charset="0"/>
              </a:rPr>
              <a:t>Accommodation request:</a:t>
            </a:r>
          </a:p>
          <a:p>
            <a:pPr lvl="1"/>
            <a:r>
              <a:rPr lang="es-US" sz="2400" dirty="0">
                <a:latin typeface="Arial" panose="020B0604020202020204" pitchFamily="34" charset="0"/>
                <a:cs typeface="Arial" panose="020B0604020202020204" pitchFamily="34" charset="0"/>
              </a:rPr>
              <a:t>Submission: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the link in the Buy American Accommodation Plan for School Year (SY) 2025–26 listserv.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Timeline: Requests may be submitted until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June 30, 2026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Accommodations apply from the date of approval forward.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Rolling Basis: Apply as soon as you anticipate exceeding the non-domestic purchase limit.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USDA Policy Memorandum SP 09-2025 for more details.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questions, email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NSDBuyAmericanProvision@cde.ca.gov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446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C672-134B-BD2B-6943-5F466689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Buy American Applicability</a:t>
            </a:r>
            <a:endParaRPr lang="es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87CF-D32C-F63A-2F0C-1C28F1C12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Items received through USDA Foods are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not included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total food purchases.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Buy American requirements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apply to the Fresh Fruit and Vegetable Program. </a:t>
            </a:r>
            <a:endParaRPr lang="es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US" sz="3200" dirty="0">
              <a:latin typeface="Arial"/>
              <a:cs typeface="Arial"/>
            </a:endParaRP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234633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542B-632D-FF3C-D933-556CC393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Nondiscrimination Statement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942A3-2CFA-6AAB-0DF1-2938B144C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USDA has updated the long version of the nondiscrimination statement (NDS).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all Child Nutrition Program materials that include the long version of the NDS, such as web pages and notification letters.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use the 2019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Justice for All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because updated posters have not been made available yet.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NDS is available on the CDE USDA NDS web page at</a:t>
            </a:r>
            <a:r>
              <a:rPr lang="en-US" sz="24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California Department of Education U.S. Department of Agriculture Nondiscrimination Stat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https://www.cde.ca.gov/ls/nu/cr/crfactsheet.asp</a:t>
            </a:r>
            <a:r>
              <a:rPr lang="en-US" sz="24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877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3CF81-D3DC-B456-1A90-6A506DAF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Updates</a:t>
            </a:r>
          </a:p>
        </p:txBody>
      </p:sp>
    </p:spTree>
    <p:extLst>
      <p:ext uri="{BB962C8B-B14F-4D97-AF65-F5344CB8AC3E}">
        <p14:creationId xmlns:p14="http://schemas.microsoft.com/office/powerpoint/2010/main" val="4001040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AE1B-15B1-1FF3-66B5-7C140A49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Budget Revise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088EB-DB13-D963-304B-B930E8E7A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3776"/>
            <a:ext cx="6763109" cy="41216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law requires the Governor to revise their proposed budget for the upcoming fiscal year by May 14.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3FAC77-FE57-003B-8348-6D8C07D2A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8176999" y="1825625"/>
            <a:ext cx="2696005" cy="4035422"/>
          </a:xfrm>
        </p:spPr>
      </p:pic>
    </p:spTree>
    <p:extLst>
      <p:ext uri="{BB962C8B-B14F-4D97-AF65-F5344CB8AC3E}">
        <p14:creationId xmlns:p14="http://schemas.microsoft.com/office/powerpoint/2010/main" val="344691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AD6C-616B-0BF0-42B4-6D27AA10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Bills CDE is Following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EAA90-95CE-78F9-1F05-B8A455538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Proposed Senate Bills (SB):</a:t>
            </a:r>
          </a:p>
          <a:p>
            <a:r>
              <a:rPr lang="en-US" sz="28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225 (McNerney) School nutrition: guardian meal reimbursement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341 (Perez) Instructional School Gardens Program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393 (Gonzalez) Pupil Health: school nutrition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411 (Perez) Stop Child Hunger Act of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162320"/>
              </a:solidFill>
              <a:cs typeface="Arial"/>
            </a:endParaRPr>
          </a:p>
          <a:p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37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5EB5-245C-AB34-E54E-5BE080A9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Town Hall at a Glance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9B83D-2787-5EE1-6D76-6B604A16E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2878" y="1973579"/>
            <a:ext cx="7131957" cy="40552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Spotlight &amp; Standardized Recipes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Federal &amp; State Updates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Guest Speaker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Operational Reminders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Resources &amp; Other Announcements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76497D-E243-5F7F-BA69-4045AD38C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8188201" y="1970583"/>
            <a:ext cx="3178967" cy="3178967"/>
          </a:xfrm>
        </p:spPr>
      </p:pic>
    </p:spTree>
    <p:extLst>
      <p:ext uri="{BB962C8B-B14F-4D97-AF65-F5344CB8AC3E}">
        <p14:creationId xmlns:p14="http://schemas.microsoft.com/office/powerpoint/2010/main" val="1078680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6717A-8841-CB61-1FE7-42038552D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0B191-AE2E-1B82-036F-E6B6F04D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Bills CDE is Following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A8F2C-3152-CED5-FA54-567DEEED4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Proposed Assembly Bills (AB):</a:t>
            </a:r>
          </a:p>
          <a:p>
            <a:r>
              <a:rPr lang="en-US" sz="28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675 (Aguiar-Curry) Office of Farm to Fork: California Farm to School Program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1B2C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1264 (Gabriel) Pupil Nutrition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1B2C27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07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85D-105B-DF32-0683-72326357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10684933" cy="10223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Processed Foods Survey-Available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A3FB-6F0E-AA38-5BAC-EB254853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2936"/>
            <a:ext cx="10271445" cy="4944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,Sans-Serif" panose="020B0604020202020204" pitchFamily="34" charset="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Responses due: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Monday, April 28, 2025</a:t>
            </a:r>
            <a:endParaRPr lang="en-US" sz="2400" dirty="0">
              <a:solidFill>
                <a:srgbClr val="365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,Sans-Serif" panose="020B0604020202020204" pitchFamily="34" charset="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Survey link: </a:t>
            </a:r>
            <a:r>
              <a:rPr lang="en-US" sz="2400" u="sng" strike="sngStrike" dirty="0">
                <a:latin typeface="Arial" panose="020B0604020202020204" pitchFamily="34" charset="0"/>
                <a:cs typeface="Arial" panose="020B0604020202020204" pitchFamily="34" charset="0"/>
              </a:rPr>
              <a:t>https://surveys3.cde.ca.gov/go/ca-healthy-meals-survey.asp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[Please note: the survey is now closed]</a:t>
            </a:r>
            <a:endParaRPr lang="en-US" sz="2400" dirty="0">
              <a:solidFill>
                <a:srgbClr val="365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2290763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Survey questions are available in Child Nutrition and Information Payment System (CNIPS): CNIPS Download Forms, Survey 001 Achieving Higher Standards for Healthy School Meals Survey </a:t>
            </a:r>
          </a:p>
          <a:p>
            <a:pPr>
              <a:buFont typeface="Arial" panose="02070309020205020404" pitchFamily="49" charset="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Questions: Email </a:t>
            </a:r>
            <a:r>
              <a:rPr lang="en-US" sz="2400" dirty="0"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3"/>
              </a:rPr>
              <a:t>RestrictUPFs@cde.ca.gov</a:t>
            </a:r>
            <a:r>
              <a:rPr lang="en-US" sz="24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170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EE3E-736D-474F-9125-7196F6DA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Notifications for Scheduled Reviews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798A1A-42AA-344C-8468-6346FA204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CDE notifications for upcoming reviews will be sent in June 2025.</a:t>
            </a:r>
            <a:r>
              <a:rPr lang="en-US" strike="sng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3365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Administrative Reviews</a:t>
            </a:r>
          </a:p>
          <a:p>
            <a:pPr marL="512763" indent="-33655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Local Agency Procurement Reviews</a:t>
            </a:r>
          </a:p>
        </p:txBody>
      </p:sp>
    </p:spTree>
    <p:extLst>
      <p:ext uri="{BB962C8B-B14F-4D97-AF65-F5344CB8AC3E}">
        <p14:creationId xmlns:p14="http://schemas.microsoft.com/office/powerpoint/2010/main" val="301034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0EC4-3DEA-50DB-6435-E5D81C65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Bucks 2025 CA Plan Approved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5CF2D13-B920-ED24-E401-1C7D6605D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273860"/>
            <a:ext cx="6743973" cy="40354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9, 2025: USDA approved California's Plan of Operations and Management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Step: USDA to issue local assistance funding to support the eligibility &amp; verification activities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91E7F19-916F-550C-611B-60DD8CFF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7681957" y="2534721"/>
            <a:ext cx="3671845" cy="2444872"/>
          </a:xfrm>
        </p:spPr>
      </p:pic>
    </p:spTree>
    <p:extLst>
      <p:ext uri="{BB962C8B-B14F-4D97-AF65-F5344CB8AC3E}">
        <p14:creationId xmlns:p14="http://schemas.microsoft.com/office/powerpoint/2010/main" val="1777922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3A2F-9BD8-E6A2-B21F-5332DFE5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SUN Bucks 2025</a:t>
            </a:r>
          </a:p>
        </p:txBody>
      </p:sp>
    </p:spTree>
    <p:extLst>
      <p:ext uri="{BB962C8B-B14F-4D97-AF65-F5344CB8AC3E}">
        <p14:creationId xmlns:p14="http://schemas.microsoft.com/office/powerpoint/2010/main" val="74772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8E08-7AA3-CEAE-003F-DB0F17F2F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E14D7-02B8-1191-AC73-C2DEDEE6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SUN Bucks 2025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7567F-DBA8-0067-F3ED-9165B4C3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41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USDA approved plan does not authorize California to utilize data from alternative income forms to issue SUN Bucks benefits. </a:t>
            </a:r>
            <a:r>
              <a:rPr lang="en-US" b="1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change from Pandemic Electronic Benefit Transfer (EBT) and SUN Bucks 2024.</a:t>
            </a:r>
          </a:p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California Universal Benefits Application (UBA) fully meets interim final rule requirements for SUN Bucks eligibility.</a:t>
            </a:r>
          </a:p>
          <a:p>
            <a:endParaRPr lang="en-US" sz="3200" dirty="0">
              <a:solidFill>
                <a:srgbClr val="2D4641"/>
              </a:solidFill>
              <a:latin typeface="+mn-lt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52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71CD0-816D-3B79-F38B-CF9E0A8A6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3CC6A-17B2-B3BA-ACBB-04C282D0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Universal Benefits Application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DFADC-1DBF-9416-0C04-C4552CBF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41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draft template was shared with Student Information Systems vendors in January 2025.</a:t>
            </a:r>
          </a:p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finalized 508-accessible template was distributed to local education agencies (LEA) on March 6, 2025.</a:t>
            </a:r>
          </a:p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application is dual purpose; it contains all required components to establish eligibility for SUN Bucks </a:t>
            </a:r>
            <a:r>
              <a:rPr lang="en-US" b="1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can be used for </a:t>
            </a:r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Unduplicated Pupil Counts for the Local Control Funding Formula (LCFF). </a:t>
            </a:r>
            <a:endParaRPr lang="en-US" sz="3200" dirty="0">
              <a:solidFill>
                <a:srgbClr val="2D4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7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48282-B317-5514-D0C5-89FA54348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0727-3DCB-F7FD-759E-CBCBC332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Universal Benefits Application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4872D-4E96-8537-4493-CAB671B73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3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required </a:t>
            </a:r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 sites operating Community Eligibility Provision or Provision 2 during a non-base year</a:t>
            </a:r>
          </a:p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 for students who are free and reduced-price meal eligible only based on income</a:t>
            </a:r>
          </a:p>
          <a:p>
            <a:pPr>
              <a:buFont typeface="Arial" panose="02070309020205020404" pitchFamily="49" charset="0"/>
              <a:buChar char="•"/>
            </a:pPr>
            <a:r>
              <a:rPr lang="en-US" b="1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required from children directly certified or categorically eligible</a:t>
            </a:r>
          </a:p>
          <a:p>
            <a:pPr lvl="1"/>
            <a:endParaRPr lang="en-US" dirty="0">
              <a:solidFill>
                <a:srgbClr val="16232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508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19D4-0D6E-8A7A-4C06-6AF80328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Universal Benefits Application 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7899B-71F6-35F6-E27F-9DC26F22B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Counting and Claiming Schools continue to utilize school meal applications.</a:t>
            </a:r>
          </a:p>
          <a:p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meal Application meets requirements for School Nutrition, LCFF, </a:t>
            </a:r>
            <a:r>
              <a:rPr lang="en-US" b="1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 </a:t>
            </a:r>
            <a:r>
              <a:rPr lang="en-US" dirty="0" err="1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Bucks.</a:t>
            </a:r>
            <a:r>
              <a:rPr lang="en-US" dirty="0">
                <a:solidFill>
                  <a:srgbClr val="2D4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8089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359B-E349-3D0C-5D79-661CF16F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Universal Benefits Application (4)</a:t>
            </a:r>
          </a:p>
        </p:txBody>
      </p:sp>
      <p:graphicFrame>
        <p:nvGraphicFramePr>
          <p:cNvPr id="4" name="Content Placeholder 3" descr="Type of application by School Meals Participation Model. Standard Counting and Claiming/Provision2, requires a School Meals Application CEP or Provision 2 Non-Base Year requires a UBA. ">
            <a:extLst>
              <a:ext uri="{FF2B5EF4-FFF2-40B4-BE49-F238E27FC236}">
                <a16:creationId xmlns:a16="http://schemas.microsoft.com/office/drawing/2014/main" id="{A3FE687B-9FE8-5990-90D8-05C021830C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617214"/>
              </p:ext>
            </p:extLst>
          </p:nvPr>
        </p:nvGraphicFramePr>
        <p:xfrm>
          <a:off x="940841" y="1878492"/>
          <a:ext cx="9997132" cy="4195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566">
                  <a:extLst>
                    <a:ext uri="{9D8B030D-6E8A-4147-A177-3AD203B41FA5}">
                      <a16:colId xmlns:a16="http://schemas.microsoft.com/office/drawing/2014/main" val="3533552674"/>
                    </a:ext>
                  </a:extLst>
                </a:gridCol>
                <a:gridCol w="4998566">
                  <a:extLst>
                    <a:ext uri="{9D8B030D-6E8A-4147-A177-3AD203B41FA5}">
                      <a16:colId xmlns:a16="http://schemas.microsoft.com/office/drawing/2014/main" val="4051738418"/>
                    </a:ext>
                  </a:extLst>
                </a:gridCol>
              </a:tblGrid>
              <a:tr h="10489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Meals Participation 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Type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24596"/>
                  </a:ext>
                </a:extLst>
              </a:tr>
              <a:tr h="10489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Counting and Claiming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Meals Application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1182817"/>
                  </a:ext>
                </a:extLst>
              </a:tr>
              <a:tr h="1522681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Eligibility Provision (CEP) or Provision 2 Non-Base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 Benefits Application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386786"/>
                  </a:ext>
                </a:extLst>
              </a:tr>
              <a:tr h="575234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 2 Base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Meals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40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44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F2A5-A98B-709F-2ECB-1FB004E9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Spotlights</a:t>
            </a:r>
          </a:p>
        </p:txBody>
      </p:sp>
    </p:spTree>
    <p:extLst>
      <p:ext uri="{BB962C8B-B14F-4D97-AF65-F5344CB8AC3E}">
        <p14:creationId xmlns:p14="http://schemas.microsoft.com/office/powerpoint/2010/main" val="6926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9B99-8D62-C479-48B7-F62FE84F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Universal Benefits Application (5)</a:t>
            </a:r>
          </a:p>
        </p:txBody>
      </p:sp>
      <p:graphicFrame>
        <p:nvGraphicFramePr>
          <p:cNvPr id="4" name="Content Placeholder 3" descr="Table of the Individual Student Eligibility Method and the UBA required for SUN Bucks benefit is required for income eligible not directly certified or if categorically eligible. ">
            <a:extLst>
              <a:ext uri="{FF2B5EF4-FFF2-40B4-BE49-F238E27FC236}">
                <a16:creationId xmlns:a16="http://schemas.microsoft.com/office/drawing/2014/main" id="{72B4C425-4E27-040C-6BFD-7E167D1068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672517"/>
              </p:ext>
            </p:extLst>
          </p:nvPr>
        </p:nvGraphicFramePr>
        <p:xfrm>
          <a:off x="838200" y="1825624"/>
          <a:ext cx="10515600" cy="41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07790521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77887339"/>
                    </a:ext>
                  </a:extLst>
                </a:gridCol>
              </a:tblGrid>
              <a:tr h="109367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Student Eligibility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UBA Required for SUN Bucks Benefit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249918"/>
                  </a:ext>
                </a:extLst>
              </a:tr>
              <a:tr h="68589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Directly Certified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2000726"/>
                  </a:ext>
                </a:extLst>
              </a:tr>
              <a:tr h="76946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Categorically Eligible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3520027"/>
                  </a:ext>
                </a:extLst>
              </a:tr>
              <a:tr h="158759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 Eligible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– only if attending a CEP or Provision 2 school during a non-base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785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827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DE8D6-CE3E-21EB-D31F-769978EBB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3F01-ACCF-09B6-EB7B-2B3420E6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2025 SUN Bucks Data Collection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A2E36-6C5F-F1F2-F843-EF6CB5914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246" y="1825624"/>
            <a:ext cx="10654553" cy="4857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 fontAlgn="base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D4641"/>
                </a:solidFill>
                <a:latin typeface="+mj-lt"/>
                <a:cs typeface="Arial"/>
              </a:rPr>
              <a:t>Supplemental SUN Bucks Collection (SSBC) in CDE’s Education Data Collection System (EDCS) </a:t>
            </a:r>
            <a:r>
              <a:rPr lang="en-US" sz="3000" b="1" i="1" dirty="0">
                <a:solidFill>
                  <a:schemeClr val="tx1"/>
                </a:solidFill>
                <a:latin typeface="+mj-lt"/>
                <a:cs typeface="Arial"/>
              </a:rPr>
              <a:t>coming soon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D4641"/>
              </a:solidFill>
              <a:latin typeface="+mj-lt"/>
              <a:cs typeface="Arial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D4641"/>
                </a:solidFill>
                <a:latin typeface="+mj-lt"/>
                <a:cs typeface="Arial"/>
              </a:rPr>
              <a:t>Continue to submit all eligibility records in the California Longitudinal Pupil Achievement Data System (CALPADS)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D4641"/>
              </a:solidFill>
              <a:cs typeface="Arial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2D4641"/>
                </a:solidFill>
                <a:cs typeface="Arial"/>
              </a:rPr>
              <a:t>CALPADS changes coming in future school years</a:t>
            </a:r>
            <a:r>
              <a:rPr lang="en-US" sz="3000" dirty="0">
                <a:solidFill>
                  <a:srgbClr val="2D4641"/>
                </a:solidFill>
                <a:latin typeface="+mj-lt"/>
                <a:cs typeface="Arial"/>
              </a:rPr>
              <a:t> 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661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24A8C-5F5F-B17F-BB04-305B5C13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D7F6D-21A0-E3DA-B9E4-BD37B131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SUN Bucks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D07C9-8D5E-0AF1-CC71-62B411316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72" y="1811174"/>
            <a:ext cx="11356728" cy="46795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CDE SUN Bucks Webinar (4/29):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hlinkClick r:id="rId3" tooltip="2025 SUN Bucks Webinar Rescheduled for April 29th Noti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https://www.cde.ca.gov/ls/nu/sunbuckwebinarresched.asp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CDE SUN Bucks Web Page: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4" tooltip="California Department of Education SUN Bucks (Summer EBT)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https://www.cde.ca.gov/ls/nu/sunbucks.asp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563C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CDSS SUN Bucks Web Page:</a:t>
            </a:r>
            <a:r>
              <a:rPr lang="en-US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5" tooltip="California Department of Social Services SUN Bucks (Summer EBT)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https://cdss.ca.gov/sun-bucks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563C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CDE Univeral Benefits Application:</a:t>
            </a:r>
            <a:r>
              <a:rPr lang="en-US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6" tooltip="Universal Benefits Application Now Available Notice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https://www.cde.ca.gov/ls/nu/universalbenefitsapp.asp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563C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CDE CALPADS Flash:</a:t>
            </a:r>
            <a:r>
              <a:rPr lang="en-US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hlinkClick r:id="rId7" tooltip="California Department of Education's CALPADS Update FLASH #297 - Revised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https://www.cde.ca.gov/ds/sp/cl/calpadsupdflash297b.asp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CDE SUN Bucks Inbox (LEA inquiries only): </a:t>
            </a:r>
            <a:r>
              <a:rPr lang="en-US" sz="2400" dirty="0">
                <a:solidFill>
                  <a:srgbClr val="2D464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hlinkClick r:id="rId8"/>
              </a:rPr>
              <a:t>SummerEBT@cde.ca.gov</a:t>
            </a:r>
            <a:r>
              <a:rPr lang="en-US" sz="2400" dirty="0">
                <a:solidFill>
                  <a:srgbClr val="2D464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SUN Bucks Helpline (household inquiries): </a:t>
            </a:r>
            <a:r>
              <a:rPr lang="en-US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(877) 328-9677 </a:t>
            </a:r>
          </a:p>
          <a:p>
            <a:endParaRPr lang="en-US" sz="2400" dirty="0">
              <a:solidFill>
                <a:srgbClr val="2D4641"/>
              </a:solidFill>
              <a:highlight>
                <a:srgbClr val="FFFF00"/>
              </a:highlight>
              <a:latin typeface="Arial"/>
              <a:ea typeface="Verdana"/>
              <a:cs typeface="Arial"/>
            </a:endParaRPr>
          </a:p>
          <a:p>
            <a:pPr marL="0" indent="0">
              <a:buNone/>
            </a:pPr>
            <a:endParaRPr lang="en-US" sz="2400" dirty="0">
              <a:solidFill>
                <a:srgbClr val="2D4641"/>
              </a:solidFill>
              <a:latin typeface="Arial"/>
              <a:ea typeface="Verdana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2D4641"/>
              </a:solidFill>
              <a:latin typeface="Arial"/>
              <a:ea typeface="Verdana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i="1" dirty="0">
              <a:solidFill>
                <a:srgbClr val="FF0000"/>
              </a:solidFill>
              <a:latin typeface="Arial"/>
              <a:ea typeface="Verdana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FF0000"/>
              </a:solidFill>
              <a:latin typeface="Arial"/>
              <a:ea typeface="Verdana"/>
              <a:cs typeface="Arial"/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  <a:latin typeface="Arial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095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F68C-25D0-8D0A-3E75-7ECC9A49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Summer Food Service Program Annual Updates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10C3F-84D9-E99F-8C5E-A65C27FB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16241" cy="481179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Food Service Program (SFSP) operators must submit a complete and correct application by Thursday, May 15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30 days prior to the start of SFSP meal service,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whichever comes first.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SFSP Mandatory Training is available in the Nutrition Services Division (NSD) Learning Management System.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SFSP operators must complete the training before the CDE can approve the SFSP application packet [7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of Federal Regulations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225.7(a) and 225.15(d)(1)].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the Form ID SFSP Job Aid 2 Application Packet in the SFSP CNIPS Download forms section.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Arial" panose="02070309020205020404" pitchFamily="49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support with your application packet, contact the SFSP Team at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SFSP@cde.ca.gov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420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F81D-D777-29D4-3771-10899D0F7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Seamless Summer Option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BE5E0-87DD-2CA5-067C-A9F9624FA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60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Applications for the Seamless Summer Option (SSO) are available in CNIPS.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SSO site application was recently updated to include additional questions and new required fields.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Access the following resources: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 ID SSO 9 Seamless Summer Site Application Job Aid in the School Nutrition Program (SNP) Download Forms section</a:t>
            </a:r>
          </a:p>
          <a:p>
            <a:pPr lvl="1"/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 Training in the NSD Learning Site</a:t>
            </a:r>
          </a:p>
          <a:p>
            <a:pPr marL="0" indent="0">
              <a:buNone/>
            </a:pPr>
            <a:endParaRPr lang="en-US" sz="2400" dirty="0">
              <a:solidFill>
                <a:srgbClr val="2D4641"/>
              </a:solidFill>
              <a:cs typeface="Arial"/>
            </a:endParaRPr>
          </a:p>
          <a:p>
            <a:pPr>
              <a:buFont typeface="Arial" panose="02070309020205020404" pitchFamily="49" charset="0"/>
              <a:buChar char="•"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94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FF42E-B96D-9D43-A742-47AC0C3FF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8E94-95DD-49E1-3879-3D916E47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Seamless Summer Option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6FE8-76BF-A851-CD62-CB304F1798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To expedite approval of your SSO site application(s), pay careful attention to the Eligibility Start Date field at question #20.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help with your SSO site applications, email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SSFO@cde.ca.gov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cs typeface="Arial"/>
            </a:endParaRPr>
          </a:p>
          <a:p>
            <a:pPr>
              <a:buFont typeface="Arial" panose="02070309020205020404" pitchFamily="49" charset="0"/>
              <a:buChar char="•"/>
            </a:pPr>
            <a:endParaRPr lang="en-US" dirty="0">
              <a:cs typeface="Arial"/>
            </a:endParaRPr>
          </a:p>
          <a:p>
            <a:pPr>
              <a:buFont typeface="Arial" panose="02070309020205020404" pitchFamily="49" charset="0"/>
              <a:buChar char="•"/>
            </a:pPr>
            <a:endParaRPr lang="en-US" dirty="0">
              <a:cs typeface="Arial"/>
            </a:endParaRPr>
          </a:p>
        </p:txBody>
      </p:sp>
      <p:pic>
        <p:nvPicPr>
          <p:cNvPr id="5" name="Content Placeholder 4" descr="Screenshot of the Eligibility Start date question on the SSO site application. ">
            <a:extLst>
              <a:ext uri="{FF2B5EF4-FFF2-40B4-BE49-F238E27FC236}">
                <a16:creationId xmlns:a16="http://schemas.microsoft.com/office/drawing/2014/main" id="{5C66DF7F-6DED-897A-34B2-90ADECAAF65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6019800" y="2841833"/>
            <a:ext cx="5721880" cy="1558169"/>
          </a:xfrm>
        </p:spPr>
      </p:pic>
    </p:spTree>
    <p:extLst>
      <p:ext uri="{BB962C8B-B14F-4D97-AF65-F5344CB8AC3E}">
        <p14:creationId xmlns:p14="http://schemas.microsoft.com/office/powerpoint/2010/main" val="1342219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71E7-CB39-12E4-3D19-49616A98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Rural Non-congregate Meal Service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FBEBA-59A9-36EB-7705-67525B0825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 feeding sites must be rural and area eligible.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the USDA Rural Designation Map to determine if your proposed site is rural.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USDA expanded the definition of rural, so sites that were not rural in the past may be considered rural now.</a:t>
            </a:r>
          </a:p>
          <a:p>
            <a:pPr marL="0" indent="0">
              <a:buNone/>
            </a:pPr>
            <a:endParaRPr lang="en-US" sz="2400" dirty="0">
              <a:cs typeface="Arial"/>
            </a:endParaRPr>
          </a:p>
        </p:txBody>
      </p:sp>
      <p:pic>
        <p:nvPicPr>
          <p:cNvPr id="5" name="Content Placeholder 4" descr="Screenshot of the USDA Rural Designation Map. Green areas illustrates eligibility. ">
            <a:extLst>
              <a:ext uri="{FF2B5EF4-FFF2-40B4-BE49-F238E27FC236}">
                <a16:creationId xmlns:a16="http://schemas.microsoft.com/office/drawing/2014/main" id="{66A6F036-A64F-4537-FC50-A5009FC56E4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948871" y="1990878"/>
            <a:ext cx="3927676" cy="4003814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8194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80BB-DFA4-1BCA-BE8A-F2CCDB88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881E5-17F8-FB6B-3081-15A2900B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Rural Non-congregate Meal Service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4E2AA-B3E7-8DC1-A69A-81347B5D98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Meal Service Options include: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Multi-Day Meal Distribution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Parent or Guardian Meal Pickup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Bulk Meal Distribution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Home Delivery</a:t>
            </a:r>
          </a:p>
          <a:p>
            <a:pPr>
              <a:buFont typeface="Arial" panose="02070309020205020404" pitchFamily="49" charset="0"/>
              <a:buChar char="•"/>
            </a:pPr>
            <a:endParaRPr lang="en-US" sz="2400" dirty="0">
              <a:cs typeface="Arial"/>
            </a:endParaRPr>
          </a:p>
          <a:p>
            <a:pPr marL="457200" lvl="1" indent="0">
              <a:buNone/>
            </a:pPr>
            <a:endParaRPr lang="en-US" sz="2400" dirty="0">
              <a:cs typeface="Arial"/>
            </a:endParaRPr>
          </a:p>
          <a:p>
            <a:pPr marL="0" indent="0">
              <a:buNone/>
            </a:pPr>
            <a:endParaRPr lang="en-US" sz="2400" dirty="0">
              <a:cs typeface="Arial"/>
            </a:endParaRPr>
          </a:p>
        </p:txBody>
      </p:sp>
      <p:pic>
        <p:nvPicPr>
          <p:cNvPr id="9" name="Content Placeholder 8" descr="SUN Bucks Rural Non-Congrate Meals to Go logo">
            <a:extLst>
              <a:ext uri="{FF2B5EF4-FFF2-40B4-BE49-F238E27FC236}">
                <a16:creationId xmlns:a16="http://schemas.microsoft.com/office/drawing/2014/main" id="{03B719EB-6DAD-8592-462C-1E990C78313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478751"/>
            <a:ext cx="5113146" cy="2338992"/>
          </a:xfrm>
        </p:spPr>
      </p:pic>
    </p:spTree>
    <p:extLst>
      <p:ext uri="{BB962C8B-B14F-4D97-AF65-F5344CB8AC3E}">
        <p14:creationId xmlns:p14="http://schemas.microsoft.com/office/powerpoint/2010/main" val="3039795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8559-596E-157D-A627-10D2E2ACD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Rural Non-congregate Meal Service (3)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C4B89-F109-40AC-0762-FC8C85152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08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Complete the Non-congregate Meal Service Operation section of your</a:t>
            </a:r>
            <a:r>
              <a:rPr lang="en-US" sz="2400" strike="sng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SSO or SFSP site application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Program Integrity Plan required at the time of application</a:t>
            </a:r>
            <a:endParaRPr lang="en-US" sz="2400" dirty="0">
              <a:solidFill>
                <a:srgbClr val="2D4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SSO Operators see Form ID SSO 2 in the Download Forms section</a:t>
            </a:r>
            <a:endParaRPr lang="en-US" sz="2400" dirty="0">
              <a:solidFill>
                <a:srgbClr val="2D4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SFSP Operators see Form ID SFSP 36 in the Download Forms section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CDE Management Bulletin </a:t>
            </a:r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SNP-05-2024; SFSP-06-2024</a:t>
            </a:r>
          </a:p>
          <a:p>
            <a:pPr lvl="1"/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CDE Rural Non-congregate Meal Service Webpage </a:t>
            </a:r>
          </a:p>
        </p:txBody>
      </p:sp>
    </p:spTree>
    <p:extLst>
      <p:ext uri="{BB962C8B-B14F-4D97-AF65-F5344CB8AC3E}">
        <p14:creationId xmlns:p14="http://schemas.microsoft.com/office/powerpoint/2010/main" val="2597122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922A-C35B-54D0-3A66-6CBEBF11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Find Summer Meal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41D0-2672-BCD9-88E4-67A039D41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3734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70309020205020404" pitchFamily="49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California Meals for Kids Mobile App (updated daily)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Available in the app </a:t>
            </a:r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store for all iOS, Android or Microsoft devices or online at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3" tooltip="California Department of Education's  CA Meals for Kids Mobile Application Detai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https://www.cde.ca.gov/re/mo/cameals.asp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</a:p>
          <a:p>
            <a:pPr>
              <a:buFont typeface="Arial" panose="02070309020205020404" pitchFamily="49" charset="0"/>
              <a:buChar char="•"/>
            </a:pPr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CDE Summer Meal Service Site webpage (updated weekly)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online at </a:t>
            </a:r>
            <a:r>
              <a:rPr lang="en-US" sz="23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4" tooltip="California Department of Education's 2025 Summer Meal Service Sites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https://www.cde.ca.gov/ds/sh/sn/summersites25.asp</a:t>
            </a:r>
            <a:r>
              <a:rPr lang="en-US" sz="23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</a:p>
          <a:p>
            <a:pPr>
              <a:buFont typeface="Arial" panose="02070309020205020404" pitchFamily="49" charset="0"/>
              <a:buChar char="•"/>
            </a:pPr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USDA Summer Meals Site Finder will launch on May 9 (updated weekly)</a:t>
            </a:r>
            <a:endParaRPr lang="en-US" sz="2400" dirty="0">
              <a:solidFill>
                <a:srgbClr val="2D4641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rgbClr val="16232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Available online at 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5" tooltip="U.S. Department of Agriculture's Summer Meals for Kids Site Finder web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https://www.fns.usda.gov/summer/sitefinder</a:t>
            </a:r>
            <a:r>
              <a:rPr lang="en-US" sz="2400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56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50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4EC7-A926-FAF6-8A83-503184AD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Spotlight: Fremont Union High School District Celebrates National Nutrition Month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A05F9-2450-8458-94D9-8BD29F463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645" y="2046514"/>
            <a:ext cx="3119644" cy="8877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Ramen Noodles Sampling</a:t>
            </a:r>
          </a:p>
        </p:txBody>
      </p:sp>
      <p:pic>
        <p:nvPicPr>
          <p:cNvPr id="7" name="Content Placeholder 6" descr="Fremont Union High School District National Nutrition Month Ramen Noodles Sampling.&#10;">
            <a:extLst>
              <a:ext uri="{FF2B5EF4-FFF2-40B4-BE49-F238E27FC236}">
                <a16:creationId xmlns:a16="http://schemas.microsoft.com/office/drawing/2014/main" id="{E50E4CE3-DC6B-9681-3E04-E0F227F22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0934" y="3335976"/>
            <a:ext cx="3122982" cy="22098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182804-40F9-2000-EE4A-5766DC5067B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77841" y="1828800"/>
            <a:ext cx="3426422" cy="111537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Nutrition Month Promotional Poster</a:t>
            </a:r>
          </a:p>
        </p:txBody>
      </p:sp>
      <p:pic>
        <p:nvPicPr>
          <p:cNvPr id="22" name="Content Placeholder 21" descr="Fremont Union High School District National Nutrition Month Promotional Poster featuring sampling events and dates. &#10;">
            <a:extLst>
              <a:ext uri="{FF2B5EF4-FFF2-40B4-BE49-F238E27FC236}">
                <a16:creationId xmlns:a16="http://schemas.microsoft.com/office/drawing/2014/main" id="{20CF1F19-167C-8BD0-E483-8BAD87EB51EA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4"/>
          <a:stretch>
            <a:fillRect/>
          </a:stretch>
        </p:blipFill>
        <p:spPr>
          <a:xfrm>
            <a:off x="4917325" y="2945082"/>
            <a:ext cx="2178800" cy="304302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D2BEA3-0057-7665-60AE-42CB2390320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94024" y="2046514"/>
            <a:ext cx="3317564" cy="67994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Hummus Sampling</a:t>
            </a:r>
          </a:p>
        </p:txBody>
      </p:sp>
      <p:pic>
        <p:nvPicPr>
          <p:cNvPr id="14" name="Content Placeholder 13" descr="Fremont Union High School District National Nutrition Month Hummus Sampling in paper boat trays.">
            <a:extLst>
              <a:ext uri="{FF2B5EF4-FFF2-40B4-BE49-F238E27FC236}">
                <a16:creationId xmlns:a16="http://schemas.microsoft.com/office/drawing/2014/main" id="{6E1A0DEE-E5D3-5544-D63B-CC84C8C282EB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5"/>
          <a:stretch>
            <a:fillRect/>
          </a:stretch>
        </p:blipFill>
        <p:spPr>
          <a:xfrm rot="16200000">
            <a:off x="8655267" y="2771902"/>
            <a:ext cx="2173307" cy="3318157"/>
          </a:xfrm>
        </p:spPr>
      </p:pic>
    </p:spTree>
    <p:extLst>
      <p:ext uri="{BB962C8B-B14F-4D97-AF65-F5344CB8AC3E}">
        <p14:creationId xmlns:p14="http://schemas.microsoft.com/office/powerpoint/2010/main" val="3777907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49ED-1CDF-5397-0F93-A7F9BB025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Rural Non-congregate Meal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DE4AB-0535-5A9C-CD3C-A73A0AA03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992" y="4157780"/>
            <a:ext cx="10515600" cy="106453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Nick Dramis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Marysville Joint Unified School District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066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74D0C-A336-1F9F-89D4-9490780C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Operational Reminders</a:t>
            </a:r>
          </a:p>
        </p:txBody>
      </p:sp>
    </p:spTree>
    <p:extLst>
      <p:ext uri="{BB962C8B-B14F-4D97-AF65-F5344CB8AC3E}">
        <p14:creationId xmlns:p14="http://schemas.microsoft.com/office/powerpoint/2010/main" val="957722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173-FF36-685D-BC7C-664C95B0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Operational Dates: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30-90 Days (1)</a:t>
            </a:r>
          </a:p>
        </p:txBody>
      </p:sp>
      <p:graphicFrame>
        <p:nvGraphicFramePr>
          <p:cNvPr id="5" name="Content Placeholder 4" descr="Important operational dates for the next 30 to 90 days by action and date: Use FFAVORS entitlement by 5/1/25, submit Summer SSO applications 30 days prior to service, submit SFSP apps by 5/1 or 30 days prior to state of operations.">
            <a:extLst>
              <a:ext uri="{FF2B5EF4-FFF2-40B4-BE49-F238E27FC236}">
                <a16:creationId xmlns:a16="http://schemas.microsoft.com/office/drawing/2014/main" id="{883A94FC-84A5-2133-4B66-02B76674913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7910260"/>
              </p:ext>
            </p:extLst>
          </p:nvPr>
        </p:nvGraphicFramePr>
        <p:xfrm>
          <a:off x="818199" y="1961903"/>
          <a:ext cx="10517458" cy="333657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59658">
                  <a:extLst>
                    <a:ext uri="{9D8B030D-6E8A-4147-A177-3AD203B41FA5}">
                      <a16:colId xmlns:a16="http://schemas.microsoft.com/office/drawing/2014/main" val="299528815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096348194"/>
                    </a:ext>
                  </a:extLst>
                </a:gridCol>
              </a:tblGrid>
              <a:tr h="2030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946087"/>
                  </a:ext>
                </a:extLst>
              </a:tr>
              <a:tr h="1177843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Fresh Fruits and Vegetables Order Receipt System (FFAVORS) entitlement</a:t>
                      </a:r>
                      <a:endParaRPr lang="en-US" sz="2400" strike="sngStrike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Bef>
                          <a:spcPts val="800"/>
                        </a:spcBef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1,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094076"/>
                  </a:ext>
                </a:extLst>
              </a:tr>
              <a:tr h="6904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Submit Summer 2025: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SSO applications* 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days prior to the start of meal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371564"/>
                  </a:ext>
                </a:extLst>
              </a:tr>
              <a:tr h="8676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Submit Summer 2025: </a:t>
                      </a:r>
                    </a:p>
                    <a:p>
                      <a:pPr lvl="0">
                        <a:buNone/>
                      </a:pPr>
                      <a:r>
                        <a:rPr lang="en-US" sz="2400" b="0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SFSP applications*</a:t>
                      </a:r>
                      <a:endParaRPr lang="en-US" sz="240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15th or 30 days prior to the start of operations </a:t>
                      </a:r>
                      <a:endParaRPr lang="en-US" sz="2400" kern="1200" noProof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376979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FE323-F97B-E1DB-02C7-F63F2B564C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0057" y="5444729"/>
            <a:ext cx="10515600" cy="10885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162320"/>
                </a:solidFill>
                <a:latin typeface="Arial"/>
              </a:rPr>
              <a:t>*Applications must be appro</a:t>
            </a:r>
            <a:r>
              <a:rPr lang="en-US" sz="2400" b="1" dirty="0">
                <a:cs typeface="Arial"/>
              </a:rPr>
              <a:t>ved prior to the start of meal service.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946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173-FF36-685D-BC7C-664C95B0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Operational Dates: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30-90 Days (2)</a:t>
            </a:r>
          </a:p>
        </p:txBody>
      </p:sp>
      <p:graphicFrame>
        <p:nvGraphicFramePr>
          <p:cNvPr id="5" name="Content Placeholder 4" descr="Important operational dates for the next 30 to 90 days by action and date: USDA Pre-Planner due 3/3/25, Cooperative Agreements/Piggyback Contracts Survey due, 3/28/25, Use entitlement by 5/1/25.">
            <a:extLst>
              <a:ext uri="{FF2B5EF4-FFF2-40B4-BE49-F238E27FC236}">
                <a16:creationId xmlns:a16="http://schemas.microsoft.com/office/drawing/2014/main" id="{883A94FC-84A5-2133-4B66-02B766749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625228"/>
              </p:ext>
            </p:extLst>
          </p:nvPr>
        </p:nvGraphicFramePr>
        <p:xfrm>
          <a:off x="838200" y="2007054"/>
          <a:ext cx="10515600" cy="2225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9528815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096348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/>
                        </a:rPr>
                        <a:t>Action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/>
                        </a:rPr>
                        <a:t>Date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946087"/>
                  </a:ext>
                </a:extLst>
              </a:tr>
              <a:tr h="576146">
                <a:tc>
                  <a:txBody>
                    <a:bodyPr/>
                    <a:lstStyle/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Advertise Availability of Summer Meals 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Prior to the end of the SY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74904"/>
                  </a:ext>
                </a:extLst>
              </a:tr>
              <a:tr h="576145">
                <a:tc>
                  <a:txBody>
                    <a:bodyPr/>
                    <a:lstStyle/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Site Visit for New Summer Meal Sites (SFSP only)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First week of operations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07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605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BB6C7-7491-84FD-E8BA-2C46D51DE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C63BA-FAAE-ABEF-C77B-9EBF10C2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Operational Dates: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30-90 Days (3)</a:t>
            </a:r>
          </a:p>
        </p:txBody>
      </p:sp>
      <p:graphicFrame>
        <p:nvGraphicFramePr>
          <p:cNvPr id="5" name="Content Placeholder 4" descr="Operational due dates by action and date: USDA CEP and Provision 2 applications 6/1/25 and complete two food safety inspections by end of SY 24-25. ">
            <a:extLst>
              <a:ext uri="{FF2B5EF4-FFF2-40B4-BE49-F238E27FC236}">
                <a16:creationId xmlns:a16="http://schemas.microsoft.com/office/drawing/2014/main" id="{B2806340-8A1C-1252-3B24-F85B9928AC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736699"/>
              </p:ext>
            </p:extLst>
          </p:nvPr>
        </p:nvGraphicFramePr>
        <p:xfrm>
          <a:off x="838200" y="2007054"/>
          <a:ext cx="10562251" cy="339004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563009">
                  <a:extLst>
                    <a:ext uri="{9D8B030D-6E8A-4147-A177-3AD203B41FA5}">
                      <a16:colId xmlns:a16="http://schemas.microsoft.com/office/drawing/2014/main" val="2995288159"/>
                    </a:ext>
                  </a:extLst>
                </a:gridCol>
                <a:gridCol w="4999242">
                  <a:extLst>
                    <a:ext uri="{9D8B030D-6E8A-4147-A177-3AD203B41FA5}">
                      <a16:colId xmlns:a16="http://schemas.microsoft.com/office/drawing/2014/main" val="4096348194"/>
                    </a:ext>
                  </a:extLst>
                </a:gridCol>
              </a:tblGrid>
              <a:tr h="89031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/>
                        </a:rPr>
                        <a:t>Action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/>
                        </a:rPr>
                        <a:t>Date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946087"/>
                  </a:ext>
                </a:extLst>
              </a:tr>
              <a:tr h="8903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Community Eligibility Provision (</a:t>
                      </a: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CEP) Applications Due</a:t>
                      </a:r>
                      <a:endParaRPr lang="en-US" sz="2800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June 30, 2025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74904"/>
                  </a:ext>
                </a:extLst>
              </a:tr>
              <a:tr h="890316">
                <a:tc>
                  <a:txBody>
                    <a:bodyPr/>
                    <a:lstStyle/>
                    <a:p>
                      <a:pPr marL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Provision 2 Applications Due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June 30, 2025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07650"/>
                  </a:ext>
                </a:extLst>
              </a:tr>
              <a:tr h="7191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Request Food Safety Inspections (x2)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End of SY 2024–25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109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731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997D0-A274-94CF-B7BA-866DEBAB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10515600" cy="1902849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Resources and Other Announcements</a:t>
            </a:r>
          </a:p>
        </p:txBody>
      </p:sp>
    </p:spTree>
    <p:extLst>
      <p:ext uri="{BB962C8B-B14F-4D97-AF65-F5344CB8AC3E}">
        <p14:creationId xmlns:p14="http://schemas.microsoft.com/office/powerpoint/2010/main" val="40606002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F33E-D47D-C02B-DF02-AF2AB80E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Your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165FE-F54A-36D1-5AAC-D161674AD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9361"/>
            <a:ext cx="10846279" cy="45817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annual weeklong celebration recognizes school nutrition culinary professionals?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Occurs each spring, this year's celebration is during the week of April 28 through May 2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Includes School Lunch Hero Day</a:t>
            </a:r>
          </a:p>
          <a:p>
            <a:pPr marL="0" indent="0">
              <a:buNone/>
            </a:pPr>
            <a:r>
              <a:rPr lang="en-US" dirty="0">
                <a:cs typeface="Arial"/>
              </a:rPr>
              <a:t> </a:t>
            </a:r>
          </a:p>
          <a:p>
            <a:pPr marL="514350" indent="-514350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399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3C47C-2481-B9AA-E6BB-FFBBFBE7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17EA-FAE9-4848-DB71-A86F1B74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Your Knowledge: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93302-BF61-7AE4-3404-7F5C46702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24984"/>
            <a:ext cx="11349485" cy="43085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annual weeklong celebration recognizes school nutrition culinary professionals?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School Nutrition Employee Week is April 28</a:t>
            </a:r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2, 2025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School Lunch Hero Day is May 2, 2025</a:t>
            </a:r>
          </a:p>
        </p:txBody>
      </p:sp>
      <p:pic>
        <p:nvPicPr>
          <p:cNvPr id="7" name="Content Placeholder 6" descr="Logo for School Lunch Hero Day ">
            <a:extLst>
              <a:ext uri="{FF2B5EF4-FFF2-40B4-BE49-F238E27FC236}">
                <a16:creationId xmlns:a16="http://schemas.microsoft.com/office/drawing/2014/main" id="{A30309C4-43D6-0BE0-93C9-44F957E1EAD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3728051" y="4296811"/>
            <a:ext cx="5181600" cy="1911012"/>
          </a:xfrm>
        </p:spPr>
      </p:pic>
    </p:spTree>
    <p:extLst>
      <p:ext uri="{BB962C8B-B14F-4D97-AF65-F5344CB8AC3E}">
        <p14:creationId xmlns:p14="http://schemas.microsoft.com/office/powerpoint/2010/main" val="4168901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4B70C0-E229-6E3B-8032-74BFAEEA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Farm to Summer Celebration Week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5E4B7-2D9C-DC5A-BF01-4E2AAB7655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Dates: June 16-20, 2025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Theme: Summer Foods Around the World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Earn Recognition: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 and Post-survey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Taste, Teach, and Connect</a:t>
            </a:r>
          </a:p>
          <a:p>
            <a:pPr lvl="1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CC3A1F-45EE-45EC-587F-91F102DA6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172200" y="2396251"/>
            <a:ext cx="5181600" cy="28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8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D127-6E18-C765-DBC0-B602F93E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0716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Nutrition Services Division Learning Management Site: Registration Reminder!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BA6A-A133-D725-5A0F-065C15B55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73750"/>
            <a:ext cx="10448500" cy="40354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food service and food service management company staff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Instructions are available in CNIPS Download Forms:</a:t>
            </a:r>
          </a:p>
          <a:p>
            <a:pPr marL="971550" lvl="1" indent="-514350">
              <a:lnSpc>
                <a:spcPct val="1150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r>
              <a:rPr 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LMS 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 001 - LMS Account Self-Registration Access for </a:t>
            </a: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Child Nutrition Program (CNP)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Operators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Job Aid</a:t>
            </a:r>
          </a:p>
          <a:p>
            <a:pPr marL="971550" marR="0" lvl="1" indent="-514350">
              <a:lnSpc>
                <a:spcPct val="115000"/>
              </a:lnSpc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LMS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Reg 002 - LMS Account </a:t>
            </a: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Self-Registration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Access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Set-up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Slides</a:t>
            </a: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for CNP Operators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latin typeface="Arial" panose="020B0604020202020204" pitchFamily="34" charset="0"/>
                <a:cs typeface="Arial" panose="020B0604020202020204" pitchFamily="34" charset="0"/>
              </a:rPr>
              <a:t>Questions 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ontact us 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NSDLearning@cde.ca.gov</a:t>
            </a:r>
            <a:endParaRPr lang="en-US" sz="2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D8CBA5-3FAF-3BAA-89D0-B98D4B92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98" y="4827146"/>
            <a:ext cx="3021801" cy="1353579"/>
          </a:xfrm>
        </p:spPr>
      </p:pic>
    </p:spTree>
    <p:extLst>
      <p:ext uri="{BB962C8B-B14F-4D97-AF65-F5344CB8AC3E}">
        <p14:creationId xmlns:p14="http://schemas.microsoft.com/office/powerpoint/2010/main" val="356018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5D5D2F0C-F3D1-A253-A386-5C1F8B09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99059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Natomas Unified School District - Eat Real Celebration</a:t>
            </a:r>
          </a:p>
        </p:txBody>
      </p:sp>
      <p:pic>
        <p:nvPicPr>
          <p:cNvPr id="14" name="Content Placeholder 13" descr="Natomas food service staff in kitchen presenting and showcasing how Special Education Students assist with packing meals for distribution.">
            <a:extLst>
              <a:ext uri="{FF2B5EF4-FFF2-40B4-BE49-F238E27FC236}">
                <a16:creationId xmlns:a16="http://schemas.microsoft.com/office/drawing/2014/main" id="{29E561DF-C0B2-FD45-742B-E01ED18A7689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88" y="1828804"/>
            <a:ext cx="3198812" cy="4038596"/>
          </a:xfrm>
          <a:noFill/>
        </p:spPr>
      </p:pic>
      <p:pic>
        <p:nvPicPr>
          <p:cNvPr id="8" name="Content Placeholder 7" descr="Natomas USD staff outside by mural of boy on a bike with wings during meal distribution.&#10;&#10;">
            <a:extLst>
              <a:ext uri="{FF2B5EF4-FFF2-40B4-BE49-F238E27FC236}">
                <a16:creationId xmlns:a16="http://schemas.microsoft.com/office/drawing/2014/main" id="{6E8DDE93-E248-D9C7-8EB7-1C5D24F8D3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6594" y="1828804"/>
            <a:ext cx="3198812" cy="4038596"/>
          </a:xfrm>
          <a:noFill/>
        </p:spPr>
      </p:pic>
      <p:pic>
        <p:nvPicPr>
          <p:cNvPr id="10" name="Content Placeholder 9" descr="Natomas food service staff in kitchen showcasing Special Education Students assisting with packing meals for distribution.">
            <a:extLst>
              <a:ext uri="{FF2B5EF4-FFF2-40B4-BE49-F238E27FC236}">
                <a16:creationId xmlns:a16="http://schemas.microsoft.com/office/drawing/2014/main" id="{214660B9-E292-9C26-A450-A83A8BF0FF26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59" y="1828804"/>
            <a:ext cx="3178098" cy="4038596"/>
          </a:xfrm>
        </p:spPr>
      </p:pic>
    </p:spTree>
    <p:extLst>
      <p:ext uri="{BB962C8B-B14F-4D97-AF65-F5344CB8AC3E}">
        <p14:creationId xmlns:p14="http://schemas.microsoft.com/office/powerpoint/2010/main" val="9382787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EB4-0563-CAB1-C943-3801DA486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C409-52EC-0915-0504-2E8E6B27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Tuesday @ 2 Town Hall Schedule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Held on the fourth Tuesday of the month</a:t>
            </a:r>
          </a:p>
        </p:txBody>
      </p:sp>
      <p:graphicFrame>
        <p:nvGraphicFramePr>
          <p:cNvPr id="6" name="Content Placeholder 5" descr="Town Hall calendar by month, format and date. All town halls include state updates with guest speakers on alternating months. 2025 dates are May 27 and June 24.">
            <a:extLst>
              <a:ext uri="{FF2B5EF4-FFF2-40B4-BE49-F238E27FC236}">
                <a16:creationId xmlns:a16="http://schemas.microsoft.com/office/drawing/2014/main" id="{81212059-D5F1-EF47-89EF-9AE5EBBEB3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64248"/>
              </p:ext>
            </p:extLst>
          </p:nvPr>
        </p:nvGraphicFramePr>
        <p:xfrm>
          <a:off x="838200" y="1912710"/>
          <a:ext cx="10515590" cy="310846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28325">
                  <a:extLst>
                    <a:ext uri="{9D8B030D-6E8A-4147-A177-3AD203B41FA5}">
                      <a16:colId xmlns:a16="http://schemas.microsoft.com/office/drawing/2014/main" val="2360650155"/>
                    </a:ext>
                  </a:extLst>
                </a:gridCol>
                <a:gridCol w="5536163">
                  <a:extLst>
                    <a:ext uri="{9D8B030D-6E8A-4147-A177-3AD203B41FA5}">
                      <a16:colId xmlns:a16="http://schemas.microsoft.com/office/drawing/2014/main" val="4216320655"/>
                    </a:ext>
                  </a:extLst>
                </a:gridCol>
                <a:gridCol w="3051102">
                  <a:extLst>
                    <a:ext uri="{9D8B030D-6E8A-4147-A177-3AD203B41FA5}">
                      <a16:colId xmlns:a16="http://schemas.microsoft.com/office/drawing/2014/main" val="1726691826"/>
                    </a:ext>
                  </a:extLst>
                </a:gridCol>
              </a:tblGrid>
              <a:tr h="58919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/>
                        </a:rPr>
                        <a:t>Month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/>
                        </a:rPr>
                        <a:t>Format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/>
                        </a:rPr>
                        <a:t>Date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481302"/>
                  </a:ext>
                </a:extLst>
              </a:tr>
              <a:tr h="83975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</a:rPr>
                        <a:t>May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</a:rPr>
                        <a:t>State Update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</a:rPr>
                        <a:t>May 27,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5172375"/>
                  </a:ext>
                </a:extLst>
              </a:tr>
              <a:tr h="83975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</a:rPr>
                        <a:t>June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</a:rPr>
                        <a:t>State Update and Guest Speaker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</a:rPr>
                        <a:t>June 24,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9644"/>
                  </a:ext>
                </a:extLst>
              </a:tr>
              <a:tr h="83975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</a:rPr>
                        <a:t>July 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</a:rPr>
                        <a:t>No Town Hall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58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7031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452362-80D5-84C5-EBCF-826CE80C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Professional Standards Crediting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95803E-FA87-A8FB-DB4E-B78B73531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72645" cy="4035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Key Area: Administration (3000)</a:t>
            </a:r>
          </a:p>
          <a:p>
            <a:pPr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Training Topic: Program Management (3200)</a:t>
            </a:r>
          </a:p>
          <a:p>
            <a:pPr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Learning Objective: Manage Staff Work Including Scheduling (3210)</a:t>
            </a:r>
          </a:p>
          <a:p>
            <a:pPr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Instructional Hours 1.5 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70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9EAE28-3ED3-DE3C-4D32-03DABA65DA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838200" y="-990600"/>
            <a:ext cx="10515600" cy="990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2739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E024-8561-5457-BCCC-0408603C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Standardized Recipes</a:t>
            </a:r>
          </a:p>
        </p:txBody>
      </p:sp>
    </p:spTree>
    <p:extLst>
      <p:ext uri="{BB962C8B-B14F-4D97-AF65-F5344CB8AC3E}">
        <p14:creationId xmlns:p14="http://schemas.microsoft.com/office/powerpoint/2010/main" val="97916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07A8-56EC-6A60-E1BE-B9D9AE6A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99" y="894734"/>
            <a:ext cx="10230727" cy="7964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Fresh From California: 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Standardized Recipes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B7756-F10C-433D-D211-7BABB18F7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0199" y="1691147"/>
            <a:ext cx="10731325" cy="43258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Foods for California Kids and the Center for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Ecoliteracy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standardized lunch recipes by: 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Monterey Peninsula Unified School District (USD)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Tahoe Truckee USD</a:t>
            </a:r>
            <a:r>
              <a:rPr lang="en-US" strike="sngStrike" dirty="0">
                <a:solidFill>
                  <a:schemeClr val="bg1">
                    <a:lumMod val="10000"/>
                  </a:schemeClr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Luis Coastal USD</a:t>
            </a:r>
            <a:endParaRPr lang="en-US" strike="sngStrike" dirty="0">
              <a:solidFill>
                <a:schemeClr val="bg1">
                  <a:lumMod val="10000"/>
                </a:schemeClr>
              </a:solidFill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Ana USD</a:t>
            </a:r>
            <a:endParaRPr lang="en-US" strike="sngStrike" dirty="0">
              <a:solidFill>
                <a:schemeClr val="bg1">
                  <a:lumMod val="10000"/>
                </a:schemeClr>
              </a:solidFill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Diablo USD</a:t>
            </a: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Orcutt Union School District</a:t>
            </a:r>
            <a:endParaRPr lang="en-US" strike="sngStrike" dirty="0">
              <a:solidFill>
                <a:schemeClr val="bg1">
                  <a:lumMod val="10000"/>
                </a:schemeClr>
              </a:solidFill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00"/>
              </a:spcBef>
              <a:spcAft>
                <a:spcPts val="700"/>
              </a:spcAft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Oxnard Union High School District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C638B6-0738-35D4-5C5A-599B4A7A3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8629534" y="2987651"/>
            <a:ext cx="2772267" cy="2545959"/>
          </a:xfrm>
        </p:spPr>
      </p:pic>
    </p:spTree>
    <p:extLst>
      <p:ext uri="{BB962C8B-B14F-4D97-AF65-F5344CB8AC3E}">
        <p14:creationId xmlns:p14="http://schemas.microsoft.com/office/powerpoint/2010/main" val="116027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07A8-56EC-6A60-E1BE-B9D9AE6A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Fresh From California: 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Standardized Recipes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B7756-F10C-433D-D211-7BABB18F7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  <a:buFont typeface="Arial" panose="02070309020205020404" pitchFamily="49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Featured quotes from additional districts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More at </a:t>
            </a:r>
            <a:r>
              <a:rPr lang="en-US" dirty="0">
                <a:solidFill>
                  <a:srgbClr val="0563C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  <a:hlinkClick r:id="rId3" tooltip="California Food for California Kid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https://www.californiafoodforcaliforniakids.org/fresh-from-ca</a:t>
            </a:r>
            <a:endParaRPr lang="en-US" dirty="0">
              <a:solidFill>
                <a:srgbClr val="056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8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AA4F-5A40-2F32-90D9-F17A7763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Spinach Basil Pesto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Monterey Peninsula USD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D3E0A-9763-5DD7-8710-15B16887E4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pesto dish features fresh spinach, basil, parmesan cheese, lemon juice, garlic, and spices.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this pesto to your favorite whole grain pasta or sandwich.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25E5C1-CFEA-AE4F-09CC-1F9DA21F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16137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255653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ial NSD PowerPoint Template">
  <a:themeElements>
    <a:clrScheme name="Custom 1">
      <a:dk1>
        <a:srgbClr val="2D4641"/>
      </a:dk1>
      <a:lt1>
        <a:srgbClr val="EFEEE7"/>
      </a:lt1>
      <a:dk2>
        <a:srgbClr val="BF2232"/>
      </a:dk2>
      <a:lt2>
        <a:srgbClr val="EFEEE7"/>
      </a:lt2>
      <a:accent1>
        <a:srgbClr val="2D4641"/>
      </a:accent1>
      <a:accent2>
        <a:srgbClr val="DE7127"/>
      </a:accent2>
      <a:accent3>
        <a:srgbClr val="E83137"/>
      </a:accent3>
      <a:accent4>
        <a:srgbClr val="8DC23F"/>
      </a:accent4>
      <a:accent5>
        <a:srgbClr val="82993B"/>
      </a:accent5>
      <a:accent6>
        <a:srgbClr val="F29521"/>
      </a:accent6>
      <a:hlink>
        <a:srgbClr val="0563C1"/>
      </a:hlink>
      <a:folHlink>
        <a:srgbClr val="96607D"/>
      </a:folHlink>
    </a:clrScheme>
    <a:fontScheme name="NSD Regular 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SD Elements">
  <a:themeElements>
    <a:clrScheme name="NSD Color Palette">
      <a:dk1>
        <a:srgbClr val="2D4641"/>
      </a:dk1>
      <a:lt1>
        <a:srgbClr val="EFEEE7"/>
      </a:lt1>
      <a:dk2>
        <a:srgbClr val="BF2232"/>
      </a:dk2>
      <a:lt2>
        <a:srgbClr val="EFEEE7"/>
      </a:lt2>
      <a:accent1>
        <a:srgbClr val="2D4641"/>
      </a:accent1>
      <a:accent2>
        <a:srgbClr val="DE7127"/>
      </a:accent2>
      <a:accent3>
        <a:srgbClr val="E83137"/>
      </a:accent3>
      <a:accent4>
        <a:srgbClr val="8DC23F"/>
      </a:accent4>
      <a:accent5>
        <a:srgbClr val="82993B"/>
      </a:accent5>
      <a:accent6>
        <a:srgbClr val="F29521"/>
      </a:accent6>
      <a:hlink>
        <a:srgbClr val="0563C1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ial NSD PowerPoint Template">
  <a:themeElements>
    <a:clrScheme name="NSD Color Palette">
      <a:dk1>
        <a:srgbClr val="36584F"/>
      </a:dk1>
      <a:lt1>
        <a:srgbClr val="EFEEE7"/>
      </a:lt1>
      <a:dk2>
        <a:srgbClr val="BF2232"/>
      </a:dk2>
      <a:lt2>
        <a:srgbClr val="EFEEE7"/>
      </a:lt2>
      <a:accent1>
        <a:srgbClr val="2D4641"/>
      </a:accent1>
      <a:accent2>
        <a:srgbClr val="DE7127"/>
      </a:accent2>
      <a:accent3>
        <a:srgbClr val="E83137"/>
      </a:accent3>
      <a:accent4>
        <a:srgbClr val="8DC23F"/>
      </a:accent4>
      <a:accent5>
        <a:srgbClr val="82993B"/>
      </a:accent5>
      <a:accent6>
        <a:srgbClr val="F29521"/>
      </a:accent6>
      <a:hlink>
        <a:srgbClr val="0563C1"/>
      </a:hlink>
      <a:folHlink>
        <a:srgbClr val="96607D"/>
      </a:folHlink>
    </a:clrScheme>
    <a:fontScheme name="NSD Regular 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2282</Words>
  <Application>Microsoft Office PowerPoint</Application>
  <PresentationFormat>Widescreen</PresentationFormat>
  <Paragraphs>298</Paragraphs>
  <Slides>52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Aptos</vt:lpstr>
      <vt:lpstr>Arial</vt:lpstr>
      <vt:lpstr>Arial Bold</vt:lpstr>
      <vt:lpstr>Arial,Sans-Serif</vt:lpstr>
      <vt:lpstr>Calibri</vt:lpstr>
      <vt:lpstr>Courier New</vt:lpstr>
      <vt:lpstr>Google Sans</vt:lpstr>
      <vt:lpstr>Montserrat ExtraBold</vt:lpstr>
      <vt:lpstr>Verdana</vt:lpstr>
      <vt:lpstr>Official NSD PowerPoint Template</vt:lpstr>
      <vt:lpstr>NSD Elements</vt:lpstr>
      <vt:lpstr>Official NSD PowerPoint Template</vt:lpstr>
      <vt:lpstr>Tuesday @ 2 School Nutrition  Town Hall</vt:lpstr>
      <vt:lpstr>Town Hall at a Glance</vt:lpstr>
      <vt:lpstr>District Spotlights</vt:lpstr>
      <vt:lpstr>District Spotlight: Fremont Union High School District Celebrates National Nutrition Month</vt:lpstr>
      <vt:lpstr>Natomas Unified School District - Eat Real Celebration</vt:lpstr>
      <vt:lpstr>Standardized Recipes</vt:lpstr>
      <vt:lpstr>Fresh From California:  Standardized Recipes (1)</vt:lpstr>
      <vt:lpstr>Fresh From California:  Standardized Recipes (2)</vt:lpstr>
      <vt:lpstr>Spinach Basil Pesto Monterey Peninsula USD</vt:lpstr>
      <vt:lpstr>Chana Masala with Chutney Mt. Diablo USD </vt:lpstr>
      <vt:lpstr>Federal Updates</vt:lpstr>
      <vt:lpstr>Buy American New Threshold</vt:lpstr>
      <vt:lpstr>Buy American Accommodation Process</vt:lpstr>
      <vt:lpstr>Buy American Accommodation Request </vt:lpstr>
      <vt:lpstr>Buy American Applicability</vt:lpstr>
      <vt:lpstr>Nondiscrimination Statement Update</vt:lpstr>
      <vt:lpstr>State Updates</vt:lpstr>
      <vt:lpstr>May Budget Revise</vt:lpstr>
      <vt:lpstr>Bills CDE is Following (1)</vt:lpstr>
      <vt:lpstr>Bills CDE is Following (2)</vt:lpstr>
      <vt:lpstr>Ultra Processed Foods Survey-Available Now</vt:lpstr>
      <vt:lpstr>Notifications for Scheduled Reviews</vt:lpstr>
      <vt:lpstr>SUN Bucks 2025 CA Plan Approved</vt:lpstr>
      <vt:lpstr>SUN Bucks 2025</vt:lpstr>
      <vt:lpstr>SUN Bucks 2025 Update</vt:lpstr>
      <vt:lpstr>Universal Benefits Application (1)</vt:lpstr>
      <vt:lpstr>Universal Benefits Application (2)</vt:lpstr>
      <vt:lpstr>Universal Benefits Application (3)</vt:lpstr>
      <vt:lpstr>Universal Benefits Application (4)</vt:lpstr>
      <vt:lpstr>Universal Benefits Application (5)</vt:lpstr>
      <vt:lpstr>2025 SUN Bucks Data Collection</vt:lpstr>
      <vt:lpstr>SUN Bucks Resources</vt:lpstr>
      <vt:lpstr>Summer Food Service Program Annual Updates</vt:lpstr>
      <vt:lpstr>Seamless Summer Option (1)</vt:lpstr>
      <vt:lpstr>Seamless Summer Option (2)</vt:lpstr>
      <vt:lpstr>Rural Non-congregate Meal Service (1)</vt:lpstr>
      <vt:lpstr>Rural Non-congregate Meal Service (2)</vt:lpstr>
      <vt:lpstr>Rural Non-congregate Meal Service (3)</vt:lpstr>
      <vt:lpstr>How to Find Summer Meal Sites</vt:lpstr>
      <vt:lpstr>Rural Non-congregate Meal Service</vt:lpstr>
      <vt:lpstr>Operational Reminders</vt:lpstr>
      <vt:lpstr>Important Operational Dates:  Next 30-90 Days (1)</vt:lpstr>
      <vt:lpstr>Important Operational Dates:  Next 30-90 Days (2)</vt:lpstr>
      <vt:lpstr>Important Operational Dates:  Next 30-90 Days (3)</vt:lpstr>
      <vt:lpstr>Resources and Other Announcements</vt:lpstr>
      <vt:lpstr>Test Your Knowledge</vt:lpstr>
      <vt:lpstr>Test Your Knowledge: Answer</vt:lpstr>
      <vt:lpstr>Farm to Summer Celebration Week</vt:lpstr>
      <vt:lpstr>Nutrition Services Division Learning Management Site: Registration Reminder!</vt:lpstr>
      <vt:lpstr>Tuesday @ 2 Town Hall Schedule Held on the fourth Tuesday of the month</vt:lpstr>
      <vt:lpstr>Professional Standards Crediting Information</vt:lpstr>
      <vt:lpstr>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 at 2 Town Hall Slides April 22, 2025 - Nutrition (CA Dept of Education)</dc:title>
  <dc:subject>The PowerPoint includes district spotlights and state and federal school nutrition program updates as presented during the 04/22/25 Town Hall.</dc:subject>
  <dc:creator/>
  <cp:lastModifiedBy/>
  <cp:revision>1</cp:revision>
  <dcterms:created xsi:type="dcterms:W3CDTF">2025-06-17T21:45:05Z</dcterms:created>
  <dcterms:modified xsi:type="dcterms:W3CDTF">2025-06-19T00:02:11Z</dcterms:modified>
</cp:coreProperties>
</file>