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6" r:id="rId2"/>
  </p:sldMasterIdLst>
  <p:notesMasterIdLst>
    <p:notesMasterId r:id="rId50"/>
  </p:notesMasterIdLst>
  <p:sldIdLst>
    <p:sldId id="262" r:id="rId3"/>
    <p:sldId id="264" r:id="rId4"/>
    <p:sldId id="265" r:id="rId5"/>
    <p:sldId id="274" r:id="rId6"/>
    <p:sldId id="280" r:id="rId7"/>
    <p:sldId id="303" r:id="rId8"/>
    <p:sldId id="273" r:id="rId9"/>
    <p:sldId id="287" r:id="rId10"/>
    <p:sldId id="1083" r:id="rId11"/>
    <p:sldId id="266" r:id="rId12"/>
    <p:sldId id="1075" r:id="rId13"/>
    <p:sldId id="297" r:id="rId14"/>
    <p:sldId id="1076" r:id="rId15"/>
    <p:sldId id="299" r:id="rId16"/>
    <p:sldId id="300" r:id="rId17"/>
    <p:sldId id="302" r:id="rId18"/>
    <p:sldId id="288" r:id="rId19"/>
    <p:sldId id="284" r:id="rId20"/>
    <p:sldId id="275" r:id="rId21"/>
    <p:sldId id="419" r:id="rId22"/>
    <p:sldId id="1077" r:id="rId23"/>
    <p:sldId id="1080" r:id="rId24"/>
    <p:sldId id="1073" r:id="rId25"/>
    <p:sldId id="286" r:id="rId26"/>
    <p:sldId id="295" r:id="rId27"/>
    <p:sldId id="1088" r:id="rId28"/>
    <p:sldId id="276" r:id="rId29"/>
    <p:sldId id="277" r:id="rId30"/>
    <p:sldId id="1087" r:id="rId31"/>
    <p:sldId id="268" r:id="rId32"/>
    <p:sldId id="270" r:id="rId33"/>
    <p:sldId id="290" r:id="rId34"/>
    <p:sldId id="291" r:id="rId35"/>
    <p:sldId id="279" r:id="rId36"/>
    <p:sldId id="269" r:id="rId37"/>
    <p:sldId id="282" r:id="rId38"/>
    <p:sldId id="292" r:id="rId39"/>
    <p:sldId id="294" r:id="rId40"/>
    <p:sldId id="1084" r:id="rId41"/>
    <p:sldId id="1085" r:id="rId42"/>
    <p:sldId id="267" r:id="rId43"/>
    <p:sldId id="1086" r:id="rId44"/>
    <p:sldId id="1078" r:id="rId45"/>
    <p:sldId id="1079" r:id="rId46"/>
    <p:sldId id="278" r:id="rId47"/>
    <p:sldId id="281" r:id="rId48"/>
    <p:sldId id="109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2D4641"/>
    <a:srgbClr val="EFEEE7"/>
    <a:srgbClr val="E0DF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3093" autoAdjust="0"/>
  </p:normalViewPr>
  <p:slideViewPr>
    <p:cSldViewPr snapToGrid="0">
      <p:cViewPr varScale="1">
        <p:scale>
          <a:sx n="56" d="100"/>
          <a:sy n="56" d="100"/>
        </p:scale>
        <p:origin x="4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CA276-2C66-49ED-AF78-0D20354828D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6EA2-04EB-470C-ADD7-57006A00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3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3583C-CF46-7758-0F15-EE3448BD4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6F5F6-AB6E-FDCE-C3AD-FE00FE645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39827-B809-1E0F-4857-C41D4AB56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31CAB-FECD-62F8-9BCC-F9E08E95D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8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52BB9-845D-CD9B-A444-E28CEE18E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2DA7A-3324-8996-2E51-1E1A511E1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CCEB5-5393-54F7-D7A2-624A725F1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02655-7D81-C20B-EDB3-83A30DC14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74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16580-8C09-C506-2FC9-28A70D1EF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2896E-AED2-A416-C3E3-345ACB79D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F9B3BF-52A2-EAD0-B8D5-2F0EFC3C7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359A3-AF23-A9C0-3F15-DABBCEA8A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11490-18D1-D7BD-A11E-51D73A232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62F50-0799-8CD5-582F-776AACD4C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0CB91B-32EF-6016-FA53-5AC7F895C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9F1D7-24D7-B5CA-06EC-E7CA6E920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2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435EE-88D5-F593-B32E-3252C8441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62B6B-9A91-1759-674E-BAC512BCF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57B4D-355C-B7A9-3BC4-03DAFE45D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A9A8B-CABD-B943-9B87-C637893C1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1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46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94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5900" y="4337050"/>
            <a:ext cx="6220190" cy="4315631"/>
          </a:xfrm>
        </p:spPr>
        <p:txBody>
          <a:bodyPr/>
          <a:lstStyle/>
          <a:p>
            <a:endParaRPr lang="en-US" u="sng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159E-F5E3-4A14-A9C0-62A99ACC20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9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B47CA-58E7-C59C-8B32-2E6B8B72A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ADB04-862F-9363-6F70-71EFC41E8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78BDF-370A-66E1-D2EA-5CBA29B17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31642-7DBE-02B2-892F-D55F893A1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1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9053-0C5E-E31C-90A9-D982C56B0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F1A4F-EF3D-0470-59C1-96DF648C4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775FD-A4A6-56CA-D1C6-57B5D76DA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1F426-72F3-1B6E-81B2-B4BA2A0B9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19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45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8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0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B3690-7E0E-8740-EC3A-BEBFFB651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972626-6BAE-20D4-FEAB-92B489BEF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02B583-2F9D-1923-38FB-02F8D8E84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6926D-7C46-763D-A300-47A02063D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04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7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2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1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6E4E9-4E08-6389-9682-34CDDA44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E07D2-60BC-D226-F25E-476F793D8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E2E79-1661-B4EB-8366-C2D1D6BB6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70374-8955-399C-26B1-9E215C3C3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9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C0B94-F0B4-7D4F-8E18-7D9C16E2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412AF-4699-394E-4B9D-9022ABD2C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95F9E-DC32-E3A5-4081-F0F75AC36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5BE8D-2958-3928-4DA4-BB8FDA541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4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62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8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9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92ACB-73C4-78BB-798A-C22ADA8D5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E54E1-6E27-D418-9434-392EB43F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29E97-B044-2F72-7E14-D93F5AA5F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A4544-9439-26ED-0190-3770BA928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2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215BF-C832-88C5-EDFA-F3C4BB2BF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F09324-0024-0DA0-B7B8-4BCE96E48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0F9B8-EA57-7F03-27ED-287D1AEBC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C9AAE-8D9A-FB48-B38A-1EDA272AA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050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31B3-9B00-66C9-9B89-9FAE3573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2959CA-8E83-C1AF-956C-0215D1C32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461CE-4703-9CFE-F068-C75395841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89A3-03EC-D376-C9FB-7545346B7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6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60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8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392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10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  <a:hlinkClick r:id="" action="ppaction://noactio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7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F6EA2-04EB-470C-ADD7-57006A003F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7CF6-E33C-A56C-7D3A-96C4FDB87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16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2D46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794E50-32E3-B3EE-7CA9-2F9E490325E2}"/>
              </a:ext>
            </a:extLst>
          </p:cNvPr>
          <p:cNvCxnSpPr>
            <a:cxnSpLocks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4B26C23-B0D8-70E8-E0CA-D709A6967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1675"/>
            <a:ext cx="9144000" cy="761170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52C824C-CC12-E683-38BA-6B47783663CE}"/>
              </a:ext>
            </a:extLst>
          </p:cNvPr>
          <p:cNvSpPr txBox="1"/>
          <p:nvPr userDrawn="1"/>
        </p:nvSpPr>
        <p:spPr>
          <a:xfrm>
            <a:off x="838200" y="5506060"/>
            <a:ext cx="7290933" cy="76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>
                <a:solidFill>
                  <a:srgbClr val="2D4641"/>
                </a:solidFill>
                <a:latin typeface="Verdana" panose="020B0604030504040204" pitchFamily="34" charset="0"/>
                <a:ea typeface="Verdana" panose="020B0604030504040204" pitchFamily="34" charset="0"/>
                <a:cs typeface="DM Sans"/>
                <a:sym typeface="DM Sans"/>
              </a:rPr>
              <a:t>Opportunities for All Branch (OFAB)</a:t>
            </a:r>
          </a:p>
          <a:p>
            <a:pPr algn="l">
              <a:lnSpc>
                <a:spcPts val="3000"/>
              </a:lnSpc>
            </a:pPr>
            <a:r>
              <a:rPr lang="en-US" sz="2400">
                <a:solidFill>
                  <a:srgbClr val="2D4641"/>
                </a:solidFill>
                <a:latin typeface="Verdana" panose="020B0604030504040204" pitchFamily="34" charset="0"/>
                <a:ea typeface="Verdana" panose="020B0604030504040204" pitchFamily="34" charset="0"/>
                <a:cs typeface="DM Sans"/>
                <a:sym typeface="DM Sans"/>
              </a:rPr>
              <a:t>California Department of Education (CDE)</a:t>
            </a:r>
          </a:p>
        </p:txBody>
      </p:sp>
      <p:pic>
        <p:nvPicPr>
          <p:cNvPr id="20" name="Picture 19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20225C25-A342-E0AA-E508-1A8D1DE42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441163"/>
            <a:ext cx="826067" cy="82606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0A4AB9-B2F3-E87E-87FE-6355E2602AA1}"/>
              </a:ext>
            </a:extLst>
          </p:cNvPr>
          <p:cNvCxnSpPr>
            <a:cxnSpLocks/>
          </p:cNvCxnSpPr>
          <p:nvPr userDrawn="1"/>
        </p:nvCxnSpPr>
        <p:spPr>
          <a:xfrm>
            <a:off x="9677400" y="5506060"/>
            <a:ext cx="0" cy="667892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 descr="A group of fruit with letters&#10;&#10;Description automatically generated">
            <a:extLst>
              <a:ext uri="{FF2B5EF4-FFF2-40B4-BE49-F238E27FC236}">
                <a16:creationId xmlns:a16="http://schemas.microsoft.com/office/drawing/2014/main" id="{990BC572-7532-408A-0335-2D1909326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8134" y="5402209"/>
            <a:ext cx="1511865" cy="82606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C4E1D-D18A-0DE1-46F8-AC3B7AF2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6A654-54CF-71F2-9260-1A34C67F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40E16-46DD-08BC-F692-AC081982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4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F941-8DBC-C0B9-ABCE-C2A2EB21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AC39D-1382-D323-39EF-4B23C9A33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73A0-DA21-CED3-4909-A9979F988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F6800-4EB7-2073-DF72-AF755116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AC8F4-FC85-2183-F545-136846FD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D83FA-88A5-D164-8CBD-97546349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3AF06660-476A-53A3-5C11-B5C01A8D1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B0B3-2B9C-0EEE-4620-D5AE1B54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787D7-03AC-1565-BE9C-A5E61CC0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B139-6382-A25B-EB0C-CFBAD85A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D6BA-F7DC-673B-9D47-CC8C3075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CD7D8-842E-E9EB-B69D-94B07D4D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6307A-66B6-6F2F-1956-25071DFA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8B559270-F7DA-C407-D572-0D613F891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73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88A2-9C4B-750C-A355-44BF6E2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63CD2-5276-DCFB-CBAD-C2CB3BF0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54F9A-7433-5FD3-2A61-2F404715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070F89-5831-0DDA-63B7-E2F39E3F220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6758958"/>
              </p:ext>
            </p:extLst>
          </p:nvPr>
        </p:nvGraphicFramePr>
        <p:xfrm>
          <a:off x="2032000" y="1828800"/>
          <a:ext cx="8127999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046524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811609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6869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98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34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25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504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944053"/>
                  </a:ext>
                </a:extLst>
              </a:tr>
            </a:tbl>
          </a:graphicData>
        </a:graphic>
      </p:graphicFrame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BEAE064F-5390-7851-99C8-AF1E6F82A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98" y="6450054"/>
            <a:ext cx="609602" cy="177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9F841B-00E9-EB05-4C39-655140B507C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08945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2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326A2-22EB-F8BC-4779-93DCFC7E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9A715-443C-508B-97B1-BBBF0DB6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B7644-3956-8715-6B97-E5171849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525FF47B-E530-341F-8293-8A67FE6DE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tion Close O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>
            <a:extLst>
              <a:ext uri="{FF2B5EF4-FFF2-40B4-BE49-F238E27FC236}">
                <a16:creationId xmlns:a16="http://schemas.microsoft.com/office/drawing/2014/main" id="{ECDA8AB4-BD40-83D5-D626-602777BD1353}"/>
              </a:ext>
            </a:extLst>
          </p:cNvPr>
          <p:cNvSpPr txBox="1"/>
          <p:nvPr userDrawn="1"/>
        </p:nvSpPr>
        <p:spPr>
          <a:xfrm>
            <a:off x="4824597" y="3898380"/>
            <a:ext cx="2542805" cy="18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0"/>
              </a:lnSpc>
            </a:pPr>
            <a:r>
              <a:rPr lang="en-US" spc="150">
                <a:solidFill>
                  <a:srgbClr val="2D4641"/>
                </a:solidFill>
                <a:latin typeface="Verdana" panose="020B0604030504040204" pitchFamily="34" charset="0"/>
                <a:ea typeface="Verdana" panose="020B0604030504040204" pitchFamily="34" charset="0"/>
                <a:cs typeface="Playfair Display"/>
                <a:sym typeface="Playfair Display"/>
              </a:rPr>
              <a:t>a presentation 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7A48C-A672-4DBF-710B-38F66C54E404}"/>
              </a:ext>
            </a:extLst>
          </p:cNvPr>
          <p:cNvSpPr txBox="1"/>
          <p:nvPr userDrawn="1"/>
        </p:nvSpPr>
        <p:spPr>
          <a:xfrm>
            <a:off x="1943100" y="4253087"/>
            <a:ext cx="830580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59"/>
              </a:lnSpc>
              <a:spcBef>
                <a:spcPct val="0"/>
              </a:spcBef>
            </a:pPr>
            <a:r>
              <a:rPr lang="en-US" sz="2400" b="1" spc="300">
                <a:solidFill>
                  <a:schemeClr val="tx1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NUTRITION SERVICES DIVISION</a:t>
            </a:r>
          </a:p>
        </p:txBody>
      </p:sp>
      <p:sp>
        <p:nvSpPr>
          <p:cNvPr id="5" name="NSD - The Leaf Icon">
            <a:extLst>
              <a:ext uri="{FF2B5EF4-FFF2-40B4-BE49-F238E27FC236}">
                <a16:creationId xmlns:a16="http://schemas.microsoft.com/office/drawing/2014/main" id="{80290A6F-A629-3356-7CD8-DD049E83D3FD}"/>
              </a:ext>
            </a:extLst>
          </p:cNvPr>
          <p:cNvSpPr/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326A2-22EB-F8BC-4779-93DCFC7E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9A715-443C-508B-97B1-BBBF0DB6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B7644-3956-8715-6B97-E5171849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E Seal + NSD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47250B04-D12D-41DF-C7FA-EB2162B9F41C}"/>
              </a:ext>
            </a:extLst>
          </p:cNvPr>
          <p:cNvSpPr/>
          <p:nvPr userDrawn="1"/>
        </p:nvSpPr>
        <p:spPr>
          <a:xfrm>
            <a:off x="2971800" y="2542975"/>
            <a:ext cx="1769920" cy="1769918"/>
          </a:xfrm>
          <a:custGeom>
            <a:avLst/>
            <a:gdLst/>
            <a:ahLst/>
            <a:cxnLst/>
            <a:rect l="l" t="t" r="r" b="b"/>
            <a:pathLst>
              <a:path w="1582143" h="1582143">
                <a:moveTo>
                  <a:pt x="0" y="0"/>
                </a:moveTo>
                <a:lnTo>
                  <a:pt x="1582143" y="0"/>
                </a:lnTo>
                <a:lnTo>
                  <a:pt x="1582143" y="1582142"/>
                </a:lnTo>
                <a:lnTo>
                  <a:pt x="0" y="1582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136D8F8-8E6A-8018-9ABF-F006FFDD2C6B}"/>
              </a:ext>
            </a:extLst>
          </p:cNvPr>
          <p:cNvSpPr/>
          <p:nvPr userDrawn="1"/>
        </p:nvSpPr>
        <p:spPr>
          <a:xfrm flipV="1">
            <a:off x="6096000" y="2732858"/>
            <a:ext cx="0" cy="1392284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A group of fruit with letters&#10;&#10;Description automatically generated">
            <a:extLst>
              <a:ext uri="{FF2B5EF4-FFF2-40B4-BE49-F238E27FC236}">
                <a16:creationId xmlns:a16="http://schemas.microsoft.com/office/drawing/2014/main" id="{1F9E6719-94DF-7718-ABE9-272BB1C49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08" y="2362200"/>
            <a:ext cx="3523384" cy="19100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326A2-22EB-F8BC-4779-93DCFC7E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9A715-443C-508B-97B1-BBBF0DB6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B7644-3956-8715-6B97-E5171849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115505-AB78-F101-E082-4701D2BE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697" y="4559631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lang="en-US" sz="2400" b="0" kern="1200" spc="300" dirty="0" smtClean="0">
                <a:solidFill>
                  <a:schemeClr val="tx1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dirty="0"/>
              <a:t>THIS INSTITUTION IS AN </a:t>
            </a:r>
            <a:br>
              <a:rPr lang="en-US" dirty="0"/>
            </a:br>
            <a:r>
              <a:rPr lang="en-US" dirty="0"/>
              <a:t>EQUAL OPPORTUNITY PROVIDER.</a:t>
            </a:r>
          </a:p>
        </p:txBody>
      </p:sp>
    </p:spTree>
    <p:extLst>
      <p:ext uri="{BB962C8B-B14F-4D97-AF65-F5344CB8AC3E}">
        <p14:creationId xmlns:p14="http://schemas.microsoft.com/office/powerpoint/2010/main" val="284412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1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D Logos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SD Logo - Black and White" descr="A group of black and white logos&#10;&#10;Description automatically generated">
            <a:extLst>
              <a:ext uri="{FF2B5EF4-FFF2-40B4-BE49-F238E27FC236}">
                <a16:creationId xmlns:a16="http://schemas.microsoft.com/office/drawing/2014/main" id="{6C91FA60-3839-DFAD-B55A-6F99F2A8D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60" y="2791558"/>
            <a:ext cx="6884969" cy="3747354"/>
          </a:xfrm>
          <a:prstGeom prst="rect">
            <a:avLst/>
          </a:prstGeom>
        </p:spPr>
      </p:pic>
      <p:pic>
        <p:nvPicPr>
          <p:cNvPr id="13" name="NSD Logo - Minimal" descr="A group of green and black logos&#10;&#10;Description automatically generated">
            <a:extLst>
              <a:ext uri="{FF2B5EF4-FFF2-40B4-BE49-F238E27FC236}">
                <a16:creationId xmlns:a16="http://schemas.microsoft.com/office/drawing/2014/main" id="{EE6BEC11-A610-20A1-2562-5D00D5B08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5" y="-148059"/>
            <a:ext cx="6884969" cy="37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3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e Leaf - Full" descr="A green and black logo&#10;&#10;Description automatically generated">
            <a:extLst>
              <a:ext uri="{FF2B5EF4-FFF2-40B4-BE49-F238E27FC236}">
                <a16:creationId xmlns:a16="http://schemas.microsoft.com/office/drawing/2014/main" id="{0B76C0A8-D618-3BD9-A43F-530471D70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2" y="1929262"/>
            <a:ext cx="6553213" cy="3349759"/>
          </a:xfrm>
          <a:prstGeom prst="rect">
            <a:avLst/>
          </a:prstGeom>
        </p:spPr>
      </p:pic>
      <p:pic>
        <p:nvPicPr>
          <p:cNvPr id="9" name="The Leaf - Flat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EE74A140-4B6C-B89C-4ED8-6A7A86DAE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1097156"/>
            <a:ext cx="1621539" cy="832106"/>
          </a:xfrm>
          <a:prstGeom prst="rect">
            <a:avLst/>
          </a:prstGeom>
        </p:spPr>
      </p:pic>
      <p:pic>
        <p:nvPicPr>
          <p:cNvPr id="11" name="The Leaf - Flat White" descr="A white crown on a black background&#10;&#10;Description automatically generated">
            <a:extLst>
              <a:ext uri="{FF2B5EF4-FFF2-40B4-BE49-F238E27FC236}">
                <a16:creationId xmlns:a16="http://schemas.microsoft.com/office/drawing/2014/main" id="{70D6C60D-962C-4B68-855B-D100A1E1EC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41" y="3304038"/>
            <a:ext cx="512065" cy="265177"/>
          </a:xfrm>
          <a:prstGeom prst="rect">
            <a:avLst/>
          </a:prstGeom>
        </p:spPr>
      </p:pic>
      <p:pic>
        <p:nvPicPr>
          <p:cNvPr id="13" name="The Leaf - Outlined" descr="A black and gold crown&#10;&#10;Description automatically generated">
            <a:extLst>
              <a:ext uri="{FF2B5EF4-FFF2-40B4-BE49-F238E27FC236}">
                <a16:creationId xmlns:a16="http://schemas.microsoft.com/office/drawing/2014/main" id="{08DCFBD6-C953-C964-D19D-5DEF893428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48" y="2744727"/>
            <a:ext cx="688849" cy="359665"/>
          </a:xfrm>
          <a:prstGeom prst="rect">
            <a:avLst/>
          </a:prstGeom>
        </p:spPr>
      </p:pic>
      <p:pic>
        <p:nvPicPr>
          <p:cNvPr id="15" name="The Leaf - Dark Flat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7CDEE7DC-A203-5DF2-5C16-50B3914519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6" y="2133600"/>
            <a:ext cx="804674" cy="411481"/>
          </a:xfrm>
          <a:prstGeom prst="rect">
            <a:avLst/>
          </a:prstGeom>
        </p:spPr>
      </p:pic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C5B815EB-B305-B611-8031-C5FF4538C6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25" y="4584457"/>
            <a:ext cx="2415170" cy="7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- Shield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1902849"/>
          </a:xfrm>
        </p:spPr>
        <p:txBody>
          <a:bodyPr anchor="b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D16D6-1D8C-F5F8-406B-145101EF4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8637"/>
            <a:ext cx="10515600" cy="7016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400" spc="300" smtClean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43D3-1624-86D3-FE94-3FDBA7A5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EC9120-47E0-41C4-AB92-E034E4D9DADF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45F7-B11D-D083-2727-8005E65D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437FBE-6931-4449-B15C-7E0B08E06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C1F54B17-6A85-BD02-5474-D18BEDFDDF68}"/>
              </a:ext>
            </a:extLst>
          </p:cNvPr>
          <p:cNvSpPr/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2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5249"/>
            <a:ext cx="10515600" cy="1676400"/>
          </a:xfrm>
        </p:spPr>
        <p:txBody>
          <a:bodyPr anchor="b"/>
          <a:lstStyle>
            <a:lvl1pPr algn="ctr"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D16D6-1D8C-F5F8-406B-145101EF4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8637"/>
            <a:ext cx="10515600" cy="701675"/>
          </a:xfrm>
        </p:spPr>
        <p:txBody>
          <a:bodyPr/>
          <a:lstStyle>
            <a:lvl1pPr marL="0" indent="0" algn="ctr">
              <a:buNone/>
              <a:defRPr lang="en-US" spc="300" smtClean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43D3-1624-86D3-FE94-3FDBA7A5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45F7-B11D-D083-2727-8005E65D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7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5249"/>
            <a:ext cx="10515600" cy="1676400"/>
          </a:xfrm>
        </p:spPr>
        <p:txBody>
          <a:bodyPr anchor="b"/>
          <a:lstStyle>
            <a:lvl1pPr algn="ctr">
              <a:defRPr lang="en-US" dirty="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43D3-1624-86D3-FE94-3FDBA7A5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345F7-B11D-D083-2727-8005E65D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474-ACC8-66C0-2074-D2FA0505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F4FBB5-60D6-D53D-4891-0CBBB63BA9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08945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1AFE-B010-AB88-8A1D-0FB341BCB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5421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B18A-243A-AE46-8F6A-3EBCF79E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D762-7A3C-B1E8-F1E2-94127384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1216-02FE-2221-81C1-983B93CA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F783F36-86EA-7AC4-CD16-77548A8875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8D12-9022-D40D-53DD-5633DA4F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79C435-9FAB-597C-4FF2-133840B721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08945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0793ED9-6188-54EF-D129-EEC9C8A03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D01CE3-6B14-4EE4-9368-0FC5999444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E6783-F25F-7EFD-213B-26BBD345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B587-F69A-03AF-A1E7-C639FF2B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8EF3-7ABE-AC31-868E-CEAAA785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35BA633-49CB-D538-9252-BA8D7EF1C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5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08945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A57D-54F2-8047-BA6E-AB0FC72E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232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A297D-A887-93E4-921B-749CDF4E8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812C8-2692-E9A0-D8C4-6160362E8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232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52C921-456A-E05C-C236-2614548B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A0445-DA3D-1B43-DAD7-4BEC18BB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39E4D655-67A3-2C4D-F073-C2848B9B7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4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s + 3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08945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A57D-54F2-8047-BA6E-AB0FC72E6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83616"/>
            <a:ext cx="3198812" cy="181370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FF81FCC-C147-27D9-236A-7515C22EFA1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594" y="1783616"/>
            <a:ext cx="3198812" cy="181370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96594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A729D12-62A4-4543-5729-21CB0101C5F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53400" y="1783616"/>
            <a:ext cx="3198812" cy="181370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E7E2A3-4878-876F-4260-ED01E82B26C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53400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52C921-456A-E05C-C236-2614548B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A0445-DA3D-1B43-DAD7-4BEC18BB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D505970F-B84E-8971-7DA8-517151478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708945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7FC5D1-79E4-F6E9-0E2E-CFADA6B41AB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9788" y="1891425"/>
            <a:ext cx="3198812" cy="18447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FB66D9B-0D26-199F-4E0C-54C74AE3B13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496594" y="1889003"/>
            <a:ext cx="3198812" cy="184713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56C92E-E375-ECC3-6988-C33A526A0C7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8153400" y="1887791"/>
            <a:ext cx="3198812" cy="184955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959978"/>
            <a:ext cx="3198812" cy="1844713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96594" y="3957556"/>
            <a:ext cx="3198812" cy="184713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E7E2A3-4878-876F-4260-ED01E82B26C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53400" y="3955134"/>
            <a:ext cx="3198812" cy="1849557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52C921-456A-E05C-C236-2614548B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198812" cy="365125"/>
          </a:xfrm>
        </p:spPr>
        <p:txBody>
          <a:bodyPr/>
          <a:lstStyle/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6594" y="6356350"/>
            <a:ext cx="31988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A0445-DA3D-1B43-DAD7-4BEC18BB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200400" cy="365125"/>
          </a:xfrm>
        </p:spPr>
        <p:txBody>
          <a:bodyPr/>
          <a:lstStyle/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101F05DF-BA32-BA0B-B083-783DC1183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2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3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35216-D0DF-AEFF-B0AB-B2A99489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EAB82-89A5-BDF4-6434-E8D42D2E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41AF-1DAF-A078-74E1-9C8DE14E1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C9120-47E0-41C4-AB92-E034E4D9DA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0B664-7D3A-AF00-CF90-749171B69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8A4DB-CB23-77D2-A42E-1CAC47C27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37FBE-6931-4449-B15C-7E0B08E06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73" r:id="rId4"/>
    <p:sldLayoutId id="2147483650" r:id="rId5"/>
    <p:sldLayoutId id="2147483652" r:id="rId6"/>
    <p:sldLayoutId id="2147483653" r:id="rId7"/>
    <p:sldLayoutId id="2147483663" r:id="rId8"/>
    <p:sldLayoutId id="2147483664" r:id="rId9"/>
    <p:sldLayoutId id="2147483657" r:id="rId10"/>
    <p:sldLayoutId id="2147483656" r:id="rId11"/>
    <p:sldLayoutId id="2147483671" r:id="rId12"/>
    <p:sldLayoutId id="2147483655" r:id="rId13"/>
    <p:sldLayoutId id="2147483658" r:id="rId14"/>
    <p:sldLayoutId id="2147483660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46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B38264-6F1D-07D8-F7AD-4A51E0A5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8816D-5359-025F-28DD-3F3165A1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8329D-0332-5301-C8D5-F7E566C8E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D28CA-1D9C-473C-826E-E3FC263E7082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29B74-9D1B-B222-01A6-8F59B829A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287F-3CF8-060D-F0AD-7820AD07C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830D8-F11E-48AD-A1C1-023ACDE8E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3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oodDistibution@cde.c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www.cde.ca.gov/ls/nu/sn/sbsfgrant.a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4" Type="http://schemas.openxmlformats.org/officeDocument/2006/relationships/hyperlink" Target="http://www.cde.ca.gov/fg/fo/r9/ffvp25rfa.as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4" Type="http://schemas.openxmlformats.org/officeDocument/2006/relationships/hyperlink" Target="http://www.cde.ca.gov/fg/fo/r9/ffvp25rfa.asp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eating.us10.list-manage.com/subscribe?u=53977a2d4e0c4ee1c6f32ad4b&amp;id=127223b69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8.jpeg"/><Relationship Id="rId4" Type="http://schemas.openxmlformats.org/officeDocument/2006/relationships/hyperlink" Target="https://www.cafeteriaculture.org/plastic-free-lunch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CNAC@cde.ca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e.ca.gov/ls/nu/he/cnac.asp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NSDLearning@cde.ca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4747-1076-722E-577D-2CF7AD40B5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Tuesday @ 2 School Nutrition Town Hall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0062E-C379-BAD9-1ABC-AA0B93FEC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25, 2025</a:t>
            </a:r>
          </a:p>
        </p:txBody>
      </p:sp>
    </p:spTree>
    <p:extLst>
      <p:ext uri="{BB962C8B-B14F-4D97-AF65-F5344CB8AC3E}">
        <p14:creationId xmlns:p14="http://schemas.microsoft.com/office/powerpoint/2010/main" val="377842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CF81-D3DC-B456-1A90-6A506DAF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Updates</a:t>
            </a:r>
          </a:p>
        </p:txBody>
      </p:sp>
    </p:spTree>
    <p:extLst>
      <p:ext uri="{BB962C8B-B14F-4D97-AF65-F5344CB8AC3E}">
        <p14:creationId xmlns:p14="http://schemas.microsoft.com/office/powerpoint/2010/main" val="400104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8C4DB-6295-B7CF-A22A-1E040264B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ACF4-4447-85C8-AAE7-B94FBCC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Code of Regulations Updates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April 1, 2025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8584E-79E3-0082-EC3A-3E8971099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27195"/>
            <a:ext cx="8236478" cy="45479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Related Management Bulletins will be forthcoming.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Amended–Title 5,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California Code of Regulations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(5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CCR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 Section 15562: Meals Eligible for Reimbursement</a:t>
            </a:r>
          </a:p>
          <a:p>
            <a:pPr marL="10287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be eligible for state meal reimbursement, meals provided must be eligible for federal reimbursement.</a:t>
            </a:r>
          </a:p>
          <a:p>
            <a:pPr marL="10287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Added Registered Dietitians (RD) to the list of professionals that can approve food component substitutions for medical reasons.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7B55A1FE-0B61-35CB-586D-176D8E52F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 rot="-240000">
            <a:off x="8954886" y="2631774"/>
            <a:ext cx="1259209" cy="2527492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FB2CD7F-C3B0-1644-7323-F2DB31A9D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4"/>
          <a:stretch>
            <a:fillRect/>
          </a:stretch>
        </p:blipFill>
        <p:spPr>
          <a:xfrm rot="1080000">
            <a:off x="10255047" y="3099496"/>
            <a:ext cx="1298336" cy="2638771"/>
          </a:xfrm>
        </p:spPr>
      </p:pic>
    </p:spTree>
    <p:extLst>
      <p:ext uri="{BB962C8B-B14F-4D97-AF65-F5344CB8AC3E}">
        <p14:creationId xmlns:p14="http://schemas.microsoft.com/office/powerpoint/2010/main" val="92572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784B-30E9-B1D5-A1BF-B6F97249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Code of Regulations Updates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April 1, 2025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D1160-60DF-73C4-3FE6-D5303A26C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607"/>
            <a:ext cx="10285562" cy="5142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Section–5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CCR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Section 15560: Fluid Milk Substitutes</a:t>
            </a:r>
          </a:p>
          <a:p>
            <a:pPr marL="10287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Fluid milk substitutes must meet the same nutritional requirements as fluid milk.</a:t>
            </a:r>
          </a:p>
          <a:p>
            <a:pPr marL="10287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 Disability: Allows a Medical Statement to Request Special Meals and/or Accommodations form for a fluid milk substitute to be signed by an RD or State of California licensed physician, physician assistant, or nurse practitioner.</a:t>
            </a:r>
          </a:p>
        </p:txBody>
      </p:sp>
    </p:spTree>
    <p:extLst>
      <p:ext uri="{BB962C8B-B14F-4D97-AF65-F5344CB8AC3E}">
        <p14:creationId xmlns:p14="http://schemas.microsoft.com/office/powerpoint/2010/main" val="324592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83C49-D769-0280-6A39-96EF2EAD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1FA5-E4FA-866D-A230-B8D6A0FE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Code of Regulations Updates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April 1, 2025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6429-71A9-0AA1-1E8D-217991217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6111" cy="4035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Section–5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CCR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Section 15560: Fluid Milk Substitutes, continued:</a:t>
            </a:r>
          </a:p>
          <a:p>
            <a:pPr marL="6858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Non-disability: Allows fluid milk substitutes to be provided once a completed Parental Request for a Fluid Milk Substitute for School-Age Children form is provided.</a:t>
            </a:r>
          </a:p>
          <a:p>
            <a:pPr marL="6858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SFAs must inform the CDE if providing fluid milk substitutes for non-disability reasons.</a:t>
            </a:r>
          </a:p>
        </p:txBody>
      </p:sp>
    </p:spTree>
    <p:extLst>
      <p:ext uri="{BB962C8B-B14F-4D97-AF65-F5344CB8AC3E}">
        <p14:creationId xmlns:p14="http://schemas.microsoft.com/office/powerpoint/2010/main" val="214567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11F7-550D-DE16-9460-966E54605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5323-A3FB-88D5-DB81-66C66B1D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Code of Regulations Updates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April 1, 2025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8CB9D-4541-B332-EEB3-453A60FD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446"/>
            <a:ext cx="11074610" cy="51315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Amended–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5 CCR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Sections 15575-15578 Competitive Foods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15575 Definitions for Foods: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Expanded the definition of entrée to include a grain only, whole-grain rich entrée served in the School Breakfast Program (SBP).</a:t>
            </a:r>
          </a:p>
          <a:p>
            <a:pPr marL="628650" lvl="1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California's SBP grain only entrée requirements are stricter than the federal requirements.</a:t>
            </a:r>
          </a:p>
          <a:p>
            <a:pPr marL="628650" lvl="1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grain in a competitive entrée must be whole grain-rich.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8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8CCCA-2712-EC85-1200-749068A9D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C821-9415-2EA0-BAE9-8858491D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Code of Regulations Updates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April 1, 2025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7070-2C98-1EAF-99EC-F09857FE4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7" y="1738488"/>
            <a:ext cx="11243733" cy="4816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15576 Definitions for Beverages</a:t>
            </a:r>
          </a:p>
          <a:p>
            <a:pPr marL="108585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Updated the definition for Electrolyte Replacement Beverages to include a calorie limit per serving size to align with USDA regulations.</a:t>
            </a:r>
          </a:p>
          <a:p>
            <a:pPr marL="108585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a definition for Flavored Water to align with California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Education Code.</a:t>
            </a:r>
          </a:p>
          <a:p>
            <a:pPr marL="108585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Updated fluid milk limits for added sugars to align with USDA regulations.</a:t>
            </a:r>
          </a:p>
          <a:p>
            <a:pPr marL="108585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California is stricter and only allows nonfat flavored milk as a competitive beverage.</a:t>
            </a:r>
          </a:p>
          <a:p>
            <a:pPr marL="108585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Updated nondairy milk limits for fat and added sugar.</a:t>
            </a:r>
          </a:p>
          <a:p>
            <a:pPr marL="693420" indent="-236220">
              <a:spcAft>
                <a:spcPts val="1200"/>
              </a:spcAft>
            </a:pPr>
            <a:endParaRPr lang="en-US" sz="2800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4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43B51-03CE-47F5-4E2C-F09E8B3CD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7E9E-EA24-5D09-48E9-D760132A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Code of Regulations Updates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Effective April 1, 2025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213AD-861A-B0C0-FE2D-F58FD065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606"/>
            <a:ext cx="10908103" cy="51473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15577 Food and Beverages Restrictions</a:t>
            </a:r>
          </a:p>
          <a:p>
            <a:pPr marL="5715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Updated snack and entrée nutrition standards to align with the California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Education Code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USDA regulations.</a:t>
            </a:r>
          </a:p>
          <a:p>
            <a:pPr marL="914400" indent="0">
              <a:lnSpc>
                <a:spcPct val="100000"/>
              </a:lnSpc>
              <a:spcBef>
                <a:spcPts val="800"/>
              </a:spcBef>
              <a:spcAft>
                <a:spcPts val="24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California law and regulations still require that trans fat be analyzed for competitive food compliance.</a:t>
            </a:r>
          </a:p>
          <a:p>
            <a:pPr marL="5080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applicable resources effected by these changes will be updated to reflect these changes.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7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7BFD-7982-5E4E-D73D-6F6DC411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Ultra Processed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D462-185C-4980-4943-43625BC0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304"/>
            <a:ext cx="10928888" cy="47586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 October 1, 2025, provide recommendations for adopting higher standards for healthy school meals than those contained in the 2020-2025 Dietary Guidelines for Americans.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Statewide survey for all food service directors (April)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Key informant interviews (May)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pPr lvl="1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40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1132-F711-B0F3-16A1-BDBE1159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Sun Bucks Universal Benefits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D7F14-83DC-AEBB-59C7-0035117D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08" y="1765504"/>
            <a:ext cx="10831901" cy="47399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The Universal Benefits Application (UBA) template will be released by the end of February.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Schools operating Community Eligibility Provision or Provision 2 in non-base years will need to make UBAs available for families to apply for SUN Bucks benefits for summer 2025.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Alternative Income Forms </a:t>
            </a:r>
            <a:r>
              <a:rPr lang="en-US" sz="24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cannot</a:t>
            </a:r>
            <a:r>
              <a:rPr lang="en-US" sz="24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be used for SUN Bucks eligibility determinations.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Children can only be determined eligible if directly certified or have an approved UBA or National School Lunch Program (NSLP) meal application on file with the school.</a:t>
            </a:r>
          </a:p>
        </p:txBody>
      </p:sp>
    </p:spTree>
    <p:extLst>
      <p:ext uri="{BB962C8B-B14F-4D97-AF65-F5344CB8AC3E}">
        <p14:creationId xmlns:p14="http://schemas.microsoft.com/office/powerpoint/2010/main" val="130583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4D0C-A336-1F9F-89D4-9490780C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Operational Reminders</a:t>
            </a:r>
          </a:p>
        </p:txBody>
      </p:sp>
    </p:spTree>
    <p:extLst>
      <p:ext uri="{BB962C8B-B14F-4D97-AF65-F5344CB8AC3E}">
        <p14:creationId xmlns:p14="http://schemas.microsoft.com/office/powerpoint/2010/main" val="95772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5EB5-245C-AB34-E54E-5BE080A9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Town Hall at a Glance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9B83D-2787-5EE1-6D76-6B604A16E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878" y="1973578"/>
            <a:ext cx="6324600" cy="4631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District Spotlight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Federal &amp; State Updates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Operational Reminders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Grant Announcements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Guest Speaker-Local School Wellness Policy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Resources &amp; Other Announcements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E5449E-7D21-3990-81DC-4E2DFB27A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973578"/>
            <a:ext cx="2866549" cy="382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834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04" y="219456"/>
            <a:ext cx="11065396" cy="1380744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USDA Foods Ordering and Timelines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for School Year (SY) 2025–26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35" y="1919527"/>
            <a:ext cx="10853364" cy="39984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Arial"/>
                <a:cs typeface="Arial"/>
              </a:rPr>
              <a:t>Preplanners and </a:t>
            </a:r>
            <a:r>
              <a:rPr lang="en-US" dirty="0">
                <a:latin typeface="Arial"/>
                <a:cs typeface="Arial"/>
              </a:rPr>
              <a:t>Surveys are due Monday, March 3, 2025.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The Food Distribution Program (FDP) </a:t>
            </a:r>
            <a:r>
              <a:rPr lang="en-US" sz="3200" dirty="0">
                <a:latin typeface="Arial"/>
                <a:cs typeface="Arial"/>
              </a:rPr>
              <a:t>compiles all orders into truckload quantities and </a:t>
            </a:r>
            <a:r>
              <a:rPr lang="en-US" dirty="0">
                <a:latin typeface="Arial"/>
                <a:cs typeface="Arial"/>
              </a:rPr>
              <a:t>finalizes orders to the USDA.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Contact </a:t>
            </a:r>
            <a:r>
              <a:rPr lang="en-US" dirty="0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FoodDistibution@cde.ca.gov</a:t>
            </a:r>
            <a:r>
              <a:rPr lang="en-US" dirty="0">
                <a:solidFill>
                  <a:srgbClr val="0563C1"/>
                </a:solidFill>
                <a:latin typeface="Arial"/>
                <a:cs typeface="Arial"/>
              </a:rPr>
              <a:t>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52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2BA25-6C9D-A43F-DD06-963C1A4A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A03-06A6-526C-F816-B0A91A9E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Balances at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64F63-4BB8-4CAF-98C6-399A92AC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024257" cy="46776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Check balances at current processors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Compare usage to what you diverted last year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Review SY 2024–25 diversions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Ask about available California excess pounds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dirty="0">
              <a:latin typeface="+mj-lt"/>
              <a:cs typeface="Arial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82ECE3-70E7-43FF-AE3D-D44976417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8655066" y="3225624"/>
            <a:ext cx="3313471" cy="1873867"/>
          </a:xfrm>
        </p:spPr>
      </p:pic>
    </p:spTree>
    <p:extLst>
      <p:ext uri="{BB962C8B-B14F-4D97-AF65-F5344CB8AC3E}">
        <p14:creationId xmlns:p14="http://schemas.microsoft.com/office/powerpoint/2010/main" val="2449483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9ED28-A82A-3EAC-98E5-4AF529DD8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516A-8725-218C-F864-AF05ED81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FDP Knowledge Check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01C5-4793-6D4C-4ACE-10D266F25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2494"/>
            <a:ext cx="10630619" cy="41935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Thursday, May 1, 2025, known for?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Chocolate parfait day</a:t>
            </a:r>
          </a:p>
          <a:p>
            <a:pPr marL="102870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fruit compote day</a:t>
            </a:r>
          </a:p>
          <a:p>
            <a:pPr marL="102870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day by which you should use your entitlement in the Fresh Fruits and Vegetables Order Receipt System (FFAVORS)</a:t>
            </a:r>
          </a:p>
          <a:p>
            <a:pPr marL="102870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166288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6A5-5BA4-510F-1830-5DD44E40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FDP Knowledge Check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1538-ACB8-D8AD-0F1D-DE9546670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5663"/>
            <a:ext cx="10918166" cy="3992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 All of the above...but what we really want you to remember is to use your entitlement in FFAVORS by Thursday, May 1, 2025.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7E25B6-61D0-E61B-0BBF-E587AE841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845675" y="3704144"/>
            <a:ext cx="4155596" cy="2708156"/>
          </a:xfrm>
        </p:spPr>
      </p:pic>
    </p:spTree>
    <p:extLst>
      <p:ext uri="{BB962C8B-B14F-4D97-AF65-F5344CB8AC3E}">
        <p14:creationId xmlns:p14="http://schemas.microsoft.com/office/powerpoint/2010/main" val="2084096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654B-92B8-48AD-1B2E-EB95EA11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Cooperative Agreements or Piggyback Contracts Survey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4CF91-B0B2-4178-6A46-638C74A78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1536"/>
            <a:ext cx="11009392" cy="5160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/>
            </a:pP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Asks for number of cooperative and piggyback contracts 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/>
            </a:pP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Counts as a contract review for all SFAs that use the contract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/>
            </a:pP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Survey due date is Friday, March 28, 2025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D0BA62-EF5C-36A8-7311-96D7D16A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347440" y="4588622"/>
            <a:ext cx="2841412" cy="1906764"/>
          </a:xfrm>
        </p:spPr>
      </p:pic>
    </p:spTree>
    <p:extLst>
      <p:ext uri="{BB962C8B-B14F-4D97-AF65-F5344CB8AC3E}">
        <p14:creationId xmlns:p14="http://schemas.microsoft.com/office/powerpoint/2010/main" val="2628778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A6FFD0-EB5E-B81C-9221-CE972B3C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Check: Ramadan Waiver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F79DA-1469-4D33-7CEA-F4EC2474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it too late to opt in to the non-congregate Ramadan waiver?</a:t>
            </a:r>
          </a:p>
          <a:p>
            <a:pPr marL="51435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Yes</a:t>
            </a:r>
          </a:p>
          <a:p>
            <a:pPr marL="51435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403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F4DE4-180B-9CFC-837E-4B80A5E6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9925B7-1CF1-445F-A949-8C6D26995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 Check: Ramadan Waiver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1CA21-8FF0-CC59-6F17-7908F588B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it too late to opt in to the non-congregate Ramadan waiver?</a:t>
            </a:r>
          </a:p>
          <a:p>
            <a:pPr marL="514350" indent="0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No, there is still time to apply!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For more information visit the CDE Waiver for Non-congregate Meals During Ramadan web page at </a:t>
            </a:r>
            <a:r>
              <a:rPr lang="en-US" sz="2400" u="sng" strike="sngStrike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https://www.cde.ca.gov/ls/nu/ramadanwaivermeals.asp</a:t>
            </a:r>
            <a:r>
              <a:rPr lang="en-US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[Please note: the wavier period has closed]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91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3667E8C-CB7C-14D3-A537-3F310EE0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D42B80-7595-0097-DEC1-01B20E62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Seamless Summer Option (SSO) &amp; SFSP Applications Open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94433A-509B-DD85-C8D0-FCC175D7E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Program operators can now submit SSO and SFSP applications for summer 2025.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SSO site applications must be approved before summer operations begin, and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SFSP applications must be submitted by Thursday, May 15th or 30 days prior to the start of summer operations, whichever comes first.</a:t>
            </a:r>
          </a:p>
        </p:txBody>
      </p:sp>
    </p:spTree>
    <p:extLst>
      <p:ext uri="{BB962C8B-B14F-4D97-AF65-F5344CB8AC3E}">
        <p14:creationId xmlns:p14="http://schemas.microsoft.com/office/powerpoint/2010/main" val="109216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D173-FF36-685D-BC7C-664C95B0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Operational Dates: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30-90 Days (1)</a:t>
            </a:r>
          </a:p>
        </p:txBody>
      </p:sp>
      <p:graphicFrame>
        <p:nvGraphicFramePr>
          <p:cNvPr id="5" name="Content Placeholder 4" descr="Important operational dates for the next 30 to 90 days by action and date: USDA Pre-Planner due 3/3/25, Cooperative Agreements/Piggyback Contracts Survey due, 3/28/25, Use entitlement by 5/1/25.">
            <a:extLst>
              <a:ext uri="{FF2B5EF4-FFF2-40B4-BE49-F238E27FC236}">
                <a16:creationId xmlns:a16="http://schemas.microsoft.com/office/drawing/2014/main" id="{883A94FC-84A5-2133-4B66-02B766749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759546"/>
              </p:ext>
            </p:extLst>
          </p:nvPr>
        </p:nvGraphicFramePr>
        <p:xfrm>
          <a:off x="838200" y="2007054"/>
          <a:ext cx="10515600" cy="3413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9952881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96348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/>
                        </a:rPr>
                        <a:t>Action</a:t>
                      </a: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/>
                        </a:rPr>
                        <a:t>Date</a:t>
                      </a: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94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/>
                        </a:rPr>
                        <a:t>Submit the USDA Foods       Pre-Planner or Survey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lang="en-US" sz="2800" dirty="0">
                          <a:latin typeface="Arial"/>
                        </a:rPr>
                        <a:t>March 3, 2025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06951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Cooperative Agreements or Piggyback Contracts Survey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800"/>
                        </a:spcBef>
                        <a:buNone/>
                      </a:pPr>
                      <a:r>
                        <a:rPr lang="en-US" sz="2800" dirty="0">
                          <a:latin typeface="Arial"/>
                        </a:rPr>
                        <a:t>March 28, 2025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09407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Use your entitlement in the FFAVORS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800"/>
                        </a:spcBef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May 1,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69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94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ADDAD-C518-7D8D-AB2B-912EBB9F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E9E2-B9C4-5AA5-39D0-93408AB3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Operational Dates: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30-90 Days (2)</a:t>
            </a:r>
          </a:p>
        </p:txBody>
      </p:sp>
      <p:graphicFrame>
        <p:nvGraphicFramePr>
          <p:cNvPr id="5" name="Content Placeholder 4" descr="Next 30 to 90 days operational dates by action Summer 2025 applications: SSO submitted and approved by start date; SSFP due 5/5 or 30 days prior to start date.">
            <a:extLst>
              <a:ext uri="{FF2B5EF4-FFF2-40B4-BE49-F238E27FC236}">
                <a16:creationId xmlns:a16="http://schemas.microsoft.com/office/drawing/2014/main" id="{737AE6DD-4174-5B30-8C58-BD21CBB4C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95698"/>
              </p:ext>
            </p:extLst>
          </p:nvPr>
        </p:nvGraphicFramePr>
        <p:xfrm>
          <a:off x="838200" y="1825625"/>
          <a:ext cx="10515600" cy="25336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9952881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96348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/>
                        </a:rPr>
                        <a:t>Action</a:t>
                      </a: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/>
                        </a:rPr>
                        <a:t>Date</a:t>
                      </a:r>
                    </a:p>
                  </a:txBody>
                  <a:tcPr anchor="ctr"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94608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Submit Summer 2025: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SSO applications 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dirty="0">
                          <a:latin typeface="Arial"/>
                        </a:rPr>
                        <a:t>Submitted and approved prior to the start of 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693308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Submit Summer 2025: </a:t>
                      </a:r>
                    </a:p>
                    <a:p>
                      <a:pPr lvl="0">
                        <a:buNone/>
                      </a:pPr>
                      <a:r>
                        <a:rPr lang="en-US" sz="2800" b="0" i="0" u="none" strike="noStrike" kern="1200" noProof="0" dirty="0">
                          <a:solidFill>
                            <a:schemeClr val="tx1"/>
                          </a:solidFill>
                          <a:latin typeface="Arial"/>
                        </a:rPr>
                        <a:t>SFSP applications</a:t>
                      </a:r>
                      <a:endParaRPr lang="en-US" sz="280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May 15th or 30 days prior to the start of operations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642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2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F2A5-A98B-709F-2ECB-1FB004E9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Spotlights</a:t>
            </a:r>
          </a:p>
        </p:txBody>
      </p:sp>
    </p:spTree>
    <p:extLst>
      <p:ext uri="{BB962C8B-B14F-4D97-AF65-F5344CB8AC3E}">
        <p14:creationId xmlns:p14="http://schemas.microsoft.com/office/powerpoint/2010/main" val="69263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E17C-E788-142E-C312-414ED598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 Announcements</a:t>
            </a:r>
          </a:p>
        </p:txBody>
      </p:sp>
    </p:spTree>
    <p:extLst>
      <p:ext uri="{BB962C8B-B14F-4D97-AF65-F5344CB8AC3E}">
        <p14:creationId xmlns:p14="http://schemas.microsoft.com/office/powerpoint/2010/main" val="853579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123F-6670-76C5-96FB-DB80BB32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School Breakfast Program and Summer Meals Program Start-up and Expansion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DAB5-FB4E-860E-EDB2-BA5670E0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9361"/>
            <a:ext cx="10134600" cy="46106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Funding Amount: $1.017 million available with awards up to $15,000 per school site</a:t>
            </a:r>
            <a:endParaRPr lang="en-US" sz="2400" dirty="0">
              <a:solidFill>
                <a:srgbClr val="1B2C27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Due Date: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4 p.m., Monday, March 17, 2025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Eligible Agencies: Public school districts, county offices of education, and directly funded charter schools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Note: School sites may be awarded no more than once every three years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More information available on the School Breakfast and Summer Meal Grants web page at </a:t>
            </a:r>
            <a:r>
              <a:rPr lang="en-US" sz="2400" dirty="0">
                <a:solidFill>
                  <a:srgbClr val="0563C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4" tooltip="California Department of Education School Breakfast and Summer Meals Grant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https://www.cde.ca.gov/ls/nu/sn/sbsfgrant.asp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1B2C27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1276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FF66534-2A7A-DB0A-DCC8-FE1F8BAC8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A56C-5852-1AC5-D139-0C1B5269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Fresh Fruit and Vegetable Program (FFVP)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1B16-557E-C94C-3E94-E439746E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5243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Funding Amount: Per student award between $50 to $75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Due Date: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4 p.m., Thursday, March 20, 2025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Eligible Agencies: Public school districts, county offices of education, charter schools, private schools, or residential child care institutions operating the NSLP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Note: SFAs may apply on behalf of elementary school sites that have at least 50 percent or more of its students eligible for free or reduced-price meals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More information available on the FFVP Request for Applications web page at </a:t>
            </a:r>
            <a:r>
              <a:rPr lang="en-US" sz="2400" dirty="0">
                <a:solidFill>
                  <a:srgbClr val="0563C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4" tooltip="California Department of Education Fresh Fruit and Vegetable Program Request for Applic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http://www.cde.ca.gov/fg/fo/r9/ffvp25rfa.asp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rgbClr val="1B2C27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800" dirty="0">
              <a:solidFill>
                <a:srgbClr val="000000"/>
              </a:solidFill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05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318EAD6B-1219-D2A3-A5FD-3B86DD101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1BCC-61D7-55BD-C3F6-EFFCD746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FFVP Try Agriculture Samples with Tastes and Education (TASTE)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88AE-5B22-6169-1C7C-A1F036F2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869"/>
            <a:ext cx="10599468" cy="41793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Funding Amount: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$1,886,442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Eligible Agencies: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The FFVP TASTE Incentive is available exclusively to SY 2025–26 FFVP grantees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Allowable Expenses: Taste tests of local produce and nutrition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and/or agricultural-based education materials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Due Date: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4 p.m., Monday, March 20, 2025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More information available on the TASTE Incentive Grant web page at </a:t>
            </a:r>
            <a:r>
              <a:rPr lang="en-US" sz="2400" dirty="0">
                <a:solidFill>
                  <a:srgbClr val="0563C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hlinkClick r:id="rId4" tooltip="California Department of Education's request for applications for the Fresh Fruit and Vegetable Program Gran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http://www.cde.ca.gov/fg/fo/r9/ffvp25rfa.asp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9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12003-2990-6CF7-6E5A-CA1115B2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E2EC-19A4-6B09-97EE-26C20B53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School Wellness Policy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Wellness and Community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41119-91DD-2309-519F-462135770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73689"/>
            <a:ext cx="10515600" cy="70167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Jennifer Davis, Director of Nutrition Services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Kern High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164011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997D0-A274-94CF-B7BA-866DEBAB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 and Other Announcements</a:t>
            </a:r>
          </a:p>
        </p:txBody>
      </p:sp>
    </p:spTree>
    <p:extLst>
      <p:ext uri="{BB962C8B-B14F-4D97-AF65-F5344CB8AC3E}">
        <p14:creationId xmlns:p14="http://schemas.microsoft.com/office/powerpoint/2010/main" val="4060600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E5470-26A2-C278-927C-8FC16F4B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 the CA Local School Wellness Policy Collaborative Newsletter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C13B6-A52C-33E3-57CE-F87C78958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 alerts about upcoming trainings, new and refreshed resources, and more!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 up to receive updates by joining the CA Local School Wellness Policy Collaborative newsletter at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563C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  <a:hlinkClick r:id="rId3" tooltip="Dairy Council of California CA Local School Wellness Collaborative"/>
              </a:rPr>
              <a:t>https://healthyeating.us10.list-manage.com/subscribe?u=53977a2d4e0c4ee1c6f32ad4b&amp;id=127223b69a</a:t>
            </a:r>
            <a:r>
              <a:rPr lang="en-US" dirty="0">
                <a:solidFill>
                  <a:srgbClr val="2D464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0563C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  <a:hlinkClick r:id="rId3" tooltip="Dairy Council of California CA Local School Wellness Collaborati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71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D25E-F731-8D0E-E508-F520058B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Celebrations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ACAA-2C9F-C2C8-AC8F-0D93F2D47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3970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3's are E's and 7's are L's: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Wh3n do3s Nationa7 Schoo7 Breakfast W33k B3gin and 3nd?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BONUS Question: What is the theme?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9A5B4F-341B-22F8-3807-82FEADB33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023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50416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F2123-7447-CF42-6B49-D7EEFC5CC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3499-45D6-1382-91AD-4E392DC4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Celebrations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52210-9EF3-FA1F-B68A-59D279215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019800" cy="4213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Wh3n do3s Nationa7 Schoo7 Breakfast W33k B3gin and 3nd?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March 3-7, 2025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BONUS Question: What is the theme?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"Clue In to School Breakfast"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National School Breakfast Week logo of a magnifying glass, with Clue In to School Breakfast in the middle from March 3-7, 2025 logo">
            <a:extLst>
              <a:ext uri="{FF2B5EF4-FFF2-40B4-BE49-F238E27FC236}">
                <a16:creationId xmlns:a16="http://schemas.microsoft.com/office/drawing/2014/main" id="{B606631C-0BA9-541B-D611-D613353483A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4700" y="1690688"/>
            <a:ext cx="5067300" cy="4213225"/>
          </a:xfrm>
        </p:spPr>
      </p:pic>
    </p:spTree>
    <p:extLst>
      <p:ext uri="{BB962C8B-B14F-4D97-AF65-F5344CB8AC3E}">
        <p14:creationId xmlns:p14="http://schemas.microsoft.com/office/powerpoint/2010/main" val="343914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4215-381A-EE74-1629-F4845C788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1887D-310E-E94A-62AE-52EAED001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Celebrations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6E08-FD76-1499-E5E8-789AD6093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1196"/>
            <a:ext cx="7235371" cy="46577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other nutrition celebration is in March and lasts all month?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Hint: This year's theme is Food Connects Us, and one component of this month's celebration always includes Registered Dietitian Nutritionist Day!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CAF70F-A6FB-769F-C5BA-7D3585E81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8406647" y="1997983"/>
            <a:ext cx="2817281" cy="4225921"/>
          </a:xfrm>
        </p:spPr>
      </p:pic>
    </p:spTree>
    <p:extLst>
      <p:ext uri="{BB962C8B-B14F-4D97-AF65-F5344CB8AC3E}">
        <p14:creationId xmlns:p14="http://schemas.microsoft.com/office/powerpoint/2010/main" val="319680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D57FA-AE37-7792-6F63-FA06E19CF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8EB9F1-CD82-D926-3936-FAEDF675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 Healthy Meals Incentives Recognition Awardees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2F819B-237C-2D71-07B5-EBE2AB160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95" y="1717354"/>
            <a:ext cx="11125200" cy="46797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Evergreen School District (SD)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San Jose, CA - Innovation in the Cultural Diversity of School Meals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Little Lake City School District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Santa Fe Springs, CA - Breakfast Trailblazer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Newman-Crows Landing Unified School District (USD)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Newman, CA -Innovative School Lunch Makeover, Innovation in Nutrition Education &amp; Innovation in the Preparation of School Meals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San Ysidro SD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San Ysidro, CA - Small or Rural School Food Authority Breakfast Trailblazer</a:t>
            </a:r>
          </a:p>
        </p:txBody>
      </p:sp>
    </p:spTree>
    <p:extLst>
      <p:ext uri="{BB962C8B-B14F-4D97-AF65-F5344CB8AC3E}">
        <p14:creationId xmlns:p14="http://schemas.microsoft.com/office/powerpoint/2010/main" val="2469347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49E28-07E2-9302-FC60-DF4B6538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CC1-C2FB-3C26-1DEF-5F37496B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Celebrations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CF51-C181-9C45-C51C-0DAC88390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3982"/>
            <a:ext cx="10764156" cy="4684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other nutrition celebration is in March and lasts all month?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National Nutrition Month</a:t>
            </a:r>
            <a:r>
              <a:rPr lang="en-US" sz="3200" dirty="0">
                <a:solidFill>
                  <a:srgbClr val="20202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®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3200" b="1" dirty="0">
              <a:cs typeface="Arial"/>
            </a:endParaRPr>
          </a:p>
        </p:txBody>
      </p:sp>
      <p:pic>
        <p:nvPicPr>
          <p:cNvPr id="6" name="Content Placeholder 5" descr="National Nutrition Month® 2025 logo of cherries, carrots, fish and beans and food dish including the theme of Food Connects Us. 2025 National Nutrition Month®. A campaign by the Academy of Nutrition and Dietetics. ">
            <a:extLst>
              <a:ext uri="{FF2B5EF4-FFF2-40B4-BE49-F238E27FC236}">
                <a16:creationId xmlns:a16="http://schemas.microsoft.com/office/drawing/2014/main" id="{287978DF-ABCE-1355-7508-BDA136B3376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3670542" y="3967056"/>
            <a:ext cx="5181600" cy="1937918"/>
          </a:xfrm>
        </p:spPr>
      </p:pic>
    </p:spTree>
    <p:extLst>
      <p:ext uri="{BB962C8B-B14F-4D97-AF65-F5344CB8AC3E}">
        <p14:creationId xmlns:p14="http://schemas.microsoft.com/office/powerpoint/2010/main" val="510904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B1145-2622-FB52-6323-87413957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Earth Day 2025 is April 22nd: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Eliminating Single-Use Plastics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C25D8-3CCF-AA94-23C3-482388810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9361"/>
            <a:ext cx="6748732" cy="4121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towards eliminating single-use plastics by making one plastic-free action or eliminating all single-use plastics for one day.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Learn more about Plastic Free Lunch on the Cafeteria Culture.org website at </a:t>
            </a:r>
            <a:r>
              <a:rPr lang="en-US" dirty="0">
                <a:solidFill>
                  <a:srgbClr val="0563C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  <a:hlinkClick r:id="rId4" tooltip="Cafeteria Culture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https://www.cafeteriaculture.org/plastic-free-lunch.html</a:t>
            </a:r>
            <a:r>
              <a:rPr lang="en-US" dirty="0">
                <a:solidFill>
                  <a:srgbClr val="0563C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57B6B1-220E-3899-395C-516D92DD6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5"/>
          <a:stretch>
            <a:fillRect/>
          </a:stretch>
        </p:blipFill>
        <p:spPr>
          <a:xfrm>
            <a:off x="7794838" y="1825625"/>
            <a:ext cx="4035422" cy="4035422"/>
          </a:xfrm>
        </p:spPr>
      </p:pic>
    </p:spTree>
    <p:extLst>
      <p:ext uri="{BB962C8B-B14F-4D97-AF65-F5344CB8AC3E}">
        <p14:creationId xmlns:p14="http://schemas.microsoft.com/office/powerpoint/2010/main" val="734682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BE26-8E67-6996-53BF-CA712FEF9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41099" cy="13346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 Nutrition Advisory Council (CNAC)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C28D-90AB-A24D-80BB-54D4725A6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7" y="1756568"/>
            <a:ext cx="11517688" cy="39803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Recruiting the following CNAC member positions:</a:t>
            </a:r>
          </a:p>
          <a:p>
            <a:pPr marL="5715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Child Care Food Program Sponsor</a:t>
            </a:r>
          </a:p>
          <a:p>
            <a:pPr marL="5715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Classroom Teacher </a:t>
            </a:r>
          </a:p>
          <a:p>
            <a:pPr marL="5715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Consultant Position</a:t>
            </a:r>
          </a:p>
          <a:p>
            <a:pPr marL="5715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Curriculum Coordinator</a:t>
            </a:r>
          </a:p>
          <a:p>
            <a:pPr marL="5715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Lay Person</a:t>
            </a:r>
          </a:p>
          <a:p>
            <a:pPr marL="5715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Administrator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questions to the CNAC team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CNAC@cde.ca.gov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solidFill>
                <a:srgbClr val="365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A9D52-E409-9147-7460-0B12CB08C4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91586" y="2355111"/>
            <a:ext cx="6069569" cy="4366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Board Member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School Student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Applications will be posted soon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Applications due March 28, 2025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more on the CNAC web page at </a:t>
            </a:r>
            <a:r>
              <a:rPr lang="en-US" sz="2400" dirty="0">
                <a:solidFill>
                  <a:srgbClr val="0563C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  <a:hlinkClick r:id="rId4" tooltip="California Department of Education Child Nutrition Advisory Council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https://www.cde.ca.gov/ls/nu/he/cnac.asp</a:t>
            </a:r>
            <a:r>
              <a:rPr lang="en-US" sz="24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58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Reminder: Soft Launch of the Nutrition Services Division (NSD) Learning Site (1)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pPr marL="457200" lvl="1" indent="0">
              <a:buNone/>
            </a:pPr>
            <a:endParaRPr lang="en-US" sz="3200">
              <a:cs typeface="Arial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lvl="1">
              <a:buFont typeface="Arial"/>
              <a:buChar char="•"/>
            </a:pPr>
            <a:endParaRPr lang="en-US" sz="320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8520D-C8AA-533E-A9FE-17735476328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25625"/>
            <a:ext cx="10394950" cy="46116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Reminding you of the soft launch of CDE NSD's new Learning Site for: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Child Nutrition Program (CNP) Operators with CNIPS ID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Directors, managers, full and part-time staff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Food Service Management Company staff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 satisfy mandatory trainings, professional standards requirement, and additional trainings to support the successful administration of your CNPs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646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6659-233E-5DDD-D254-17EEB1B6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Reminder: Soft Launch of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NSD Learning Site (2)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1286-649D-AF5E-9809-4A5EDDE21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2328"/>
            <a:ext cx="10397006" cy="43152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Self-registration is required to access site</a:t>
            </a:r>
          </a:p>
          <a:p>
            <a:pPr marL="34290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to expect next:</a:t>
            </a:r>
          </a:p>
          <a:p>
            <a:pPr marL="1085850" lvl="1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Upcoming self-registration webinar and guided tour webinars</a:t>
            </a:r>
          </a:p>
          <a:p>
            <a:pPr marL="211455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Wednesday, February 26, 2025, at 1 p.m.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Wednesday, March 5, 2025, at 1 p.m.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Updates via Listserv and Town Hall reminders</a:t>
            </a:r>
          </a:p>
          <a:p>
            <a:pPr marL="62865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questions or support, contact us at </a:t>
            </a:r>
            <a:r>
              <a:rPr lang="en-US" sz="24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NSDLearning@cde.ca.gov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8650" indent="-3429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</p:txBody>
      </p:sp>
      <p:pic>
        <p:nvPicPr>
          <p:cNvPr id="9" name="Content Placeholder 8" descr="Screenshot of the NSD Learning Site">
            <a:extLst>
              <a:ext uri="{FF2B5EF4-FFF2-40B4-BE49-F238E27FC236}">
                <a16:creationId xmlns:a16="http://schemas.microsoft.com/office/drawing/2014/main" id="{300FFC27-6959-5A5D-F988-75EA5A5AD7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59" y="814383"/>
            <a:ext cx="3949166" cy="1743896"/>
          </a:xfrm>
        </p:spPr>
      </p:pic>
    </p:spTree>
    <p:extLst>
      <p:ext uri="{BB962C8B-B14F-4D97-AF65-F5344CB8AC3E}">
        <p14:creationId xmlns:p14="http://schemas.microsoft.com/office/powerpoint/2010/main" val="2458167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9EEB4-0563-CAB1-C943-3801DA48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C409-52EC-0915-0504-2E8E6B27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Tuesday @ 2 Town Hall Schedule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Held on the fourth Tuesday of the month</a:t>
            </a:r>
          </a:p>
        </p:txBody>
      </p:sp>
      <p:graphicFrame>
        <p:nvGraphicFramePr>
          <p:cNvPr id="6" name="Content Placeholder 5" descr="Town Hall calendar by month, format and date. All town halls include state updates with guest speakers on alternating months. 2025 dates are March 25, April 22, and May 27.">
            <a:extLst>
              <a:ext uri="{FF2B5EF4-FFF2-40B4-BE49-F238E27FC236}">
                <a16:creationId xmlns:a16="http://schemas.microsoft.com/office/drawing/2014/main" id="{81212059-D5F1-EF47-89EF-9AE5EBBEB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22411"/>
              </p:ext>
            </p:extLst>
          </p:nvPr>
        </p:nvGraphicFramePr>
        <p:xfrm>
          <a:off x="838200" y="1912710"/>
          <a:ext cx="10515590" cy="32630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28325">
                  <a:extLst>
                    <a:ext uri="{9D8B030D-6E8A-4147-A177-3AD203B41FA5}">
                      <a16:colId xmlns:a16="http://schemas.microsoft.com/office/drawing/2014/main" val="2360650155"/>
                    </a:ext>
                  </a:extLst>
                </a:gridCol>
                <a:gridCol w="5536163">
                  <a:extLst>
                    <a:ext uri="{9D8B030D-6E8A-4147-A177-3AD203B41FA5}">
                      <a16:colId xmlns:a16="http://schemas.microsoft.com/office/drawing/2014/main" val="4216320655"/>
                    </a:ext>
                  </a:extLst>
                </a:gridCol>
                <a:gridCol w="3051102">
                  <a:extLst>
                    <a:ext uri="{9D8B030D-6E8A-4147-A177-3AD203B41FA5}">
                      <a16:colId xmlns:a16="http://schemas.microsoft.com/office/drawing/2014/main" val="1726691826"/>
                    </a:ext>
                  </a:extLst>
                </a:gridCol>
              </a:tblGrid>
              <a:tr h="58919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/>
                        </a:rPr>
                        <a:t>Month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/>
                        </a:rPr>
                        <a:t>Format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Arial"/>
                        </a:rPr>
                        <a:t>Date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481302"/>
                  </a:ext>
                </a:extLst>
              </a:tr>
              <a:tr h="823265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/>
                        </a:rPr>
                        <a:t>March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/>
                        </a:rPr>
                        <a:t>State Update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/>
                        </a:rPr>
                        <a:t>March 25, 2025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824682"/>
                  </a:ext>
                </a:extLst>
              </a:tr>
              <a:tr h="1010816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/>
                        </a:rPr>
                        <a:t>April 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/>
                        </a:rPr>
                        <a:t>State Update and Guest Speaker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/>
                        </a:rPr>
                        <a:t>April 22, 2025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72857"/>
                  </a:ext>
                </a:extLst>
              </a:tr>
              <a:tr h="839755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/>
                        </a:rPr>
                        <a:t>May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"/>
                        </a:rPr>
                        <a:t>State Update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/>
                        </a:rPr>
                        <a:t>May 27, 2025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172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703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452362-80D5-84C5-EBCF-826CE80C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Professional Standards Crediting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95803E-FA87-A8FB-DB4E-B78B73531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858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Area: Administration (3000)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Training Topic: Program Management (3200)</a:t>
            </a:r>
          </a:p>
          <a:p>
            <a:pPr marL="6858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Learning Objective: Manage Staff Work Including Scheduling (3210)</a:t>
            </a:r>
          </a:p>
          <a:p>
            <a:pPr marL="6858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Instructional Hours 1.5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70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0464BA-040D-C496-1F5F-AE1AE628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60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THIS INSTITUTION IS AN </a:t>
            </a:r>
            <a:br>
              <a:rPr lang="en-US" dirty="0"/>
            </a:br>
            <a:r>
              <a:rPr lang="en-US" dirty="0"/>
              <a:t>EQUAL OPPORTUNITY PROVIDER.</a:t>
            </a:r>
          </a:p>
        </p:txBody>
      </p:sp>
    </p:spTree>
    <p:extLst>
      <p:ext uri="{BB962C8B-B14F-4D97-AF65-F5344CB8AC3E}">
        <p14:creationId xmlns:p14="http://schemas.microsoft.com/office/powerpoint/2010/main" val="423846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74CE-02CF-87F6-FE93-F5DFA1FB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Healthy School Food Pathways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2025 Fellowship Cohort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83358-3D62-A25D-954D-982FBF8D9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 Tse (San Francisco USD)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 Green (Marysville Joint USD)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Christina Lane (Washington USD)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Dwayne Dionne (Alhambra USD)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Gianmario</a:t>
            </a: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Oddli</a:t>
            </a: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(Morgan Hill USD)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 Anderson (Banta USD)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Jeane Pacheco (Lodi </a:t>
            </a:r>
            <a:r>
              <a:rPr lang="en-US" sz="240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B9FABF-5920-5093-3929-3AF4F860F4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8261"/>
            <a:ext cx="5181600" cy="4035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Kamilah Williams (Menifee USD)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Maly </a:t>
            </a:r>
            <a:r>
              <a:rPr lang="en-US" sz="2400" b="0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(Dublin USD)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Diaz (Gridley USD)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Nicholas Svoboda (Galt Joint Union Elementary SD)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 Boulais (Ocean View SD)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b="0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Sepon</a:t>
            </a: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Istepanyan</a:t>
            </a:r>
            <a:r>
              <a:rPr lang="en-US" sz="2400" b="0" i="0" u="none" strike="noStrike" baseline="0" dirty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(Live Oak USD)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1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45EDF0B7-81D0-73F5-1939-BCCAD8BA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056E-67DA-315A-2D66-6D969A94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Standardized Recipe: Beef Birria Bowl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CAF78-2362-A782-027E-89C0C249D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0607"/>
            <a:ext cx="5253487" cy="47542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 Angeles USD 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shredded beef, brown rice, seasoned pinto beans; topped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gallo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served with a lemon wedge and tortilla chips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Child Nutrition Information and Payment System (CNIPS) Applications Download Forms</a:t>
            </a:r>
          </a:p>
          <a:p>
            <a:endParaRPr lang="en-US" dirty="0">
              <a:cs typeface="Arial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B3F8EC1-8072-D9D2-4D61-8F68AD38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rcRect l="-297" t="-1667" b="1667"/>
          <a:stretch/>
        </p:blipFill>
        <p:spPr>
          <a:xfrm>
            <a:off x="6315976" y="2073004"/>
            <a:ext cx="4865318" cy="3454403"/>
          </a:xfrm>
        </p:spPr>
      </p:pic>
    </p:spTree>
    <p:extLst>
      <p:ext uri="{BB962C8B-B14F-4D97-AF65-F5344CB8AC3E}">
        <p14:creationId xmlns:p14="http://schemas.microsoft.com/office/powerpoint/2010/main" val="1207013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E6368-E4BF-C948-3324-4DA73B7F2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D18E-0D6D-1DF2-4AA9-BCE27CBB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Updates</a:t>
            </a:r>
          </a:p>
        </p:txBody>
      </p:sp>
      <p:pic>
        <p:nvPicPr>
          <p:cNvPr id="7" name="Content Placeholder 6" descr="Message from CA Dept of Education to California's students, educators and families of &quot;We're Staying Focused - So you can, too. ">
            <a:extLst>
              <a:ext uri="{FF2B5EF4-FFF2-40B4-BE49-F238E27FC236}">
                <a16:creationId xmlns:a16="http://schemas.microsoft.com/office/drawing/2014/main" id="{5A07F447-C842-F9F8-26DF-78B373607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7713" y="1926267"/>
            <a:ext cx="3921480" cy="4035421"/>
          </a:xfrm>
        </p:spPr>
      </p:pic>
    </p:spTree>
    <p:extLst>
      <p:ext uri="{BB962C8B-B14F-4D97-AF65-F5344CB8AC3E}">
        <p14:creationId xmlns:p14="http://schemas.microsoft.com/office/powerpoint/2010/main" val="135476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411B-26C0-2CBB-7C42-361F011D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Summer Food Service Program (SFSP) 2025 Reimbursement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A341-5FB5-5628-117C-9026ADEC5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00310" cy="574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Rates are effective from January 1, to December 31, 2025.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a typeface="Verdana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AE3BB9-8497-5850-E7FB-3FE0A3B006AD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708791296"/>
              </p:ext>
            </p:extLst>
          </p:nvPr>
        </p:nvGraphicFramePr>
        <p:xfrm>
          <a:off x="1228725" y="2769744"/>
          <a:ext cx="9734550" cy="337591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63647">
                  <a:extLst>
                    <a:ext uri="{9D8B030D-6E8A-4147-A177-3AD203B41FA5}">
                      <a16:colId xmlns:a16="http://schemas.microsoft.com/office/drawing/2014/main" val="3727524538"/>
                    </a:ext>
                  </a:extLst>
                </a:gridCol>
                <a:gridCol w="3377027">
                  <a:extLst>
                    <a:ext uri="{9D8B030D-6E8A-4147-A177-3AD203B41FA5}">
                      <a16:colId xmlns:a16="http://schemas.microsoft.com/office/drawing/2014/main" val="2904963144"/>
                    </a:ext>
                  </a:extLst>
                </a:gridCol>
                <a:gridCol w="3493876">
                  <a:extLst>
                    <a:ext uri="{9D8B030D-6E8A-4147-A177-3AD203B41FA5}">
                      <a16:colId xmlns:a16="http://schemas.microsoft.com/office/drawing/2014/main" val="2174454418"/>
                    </a:ext>
                  </a:extLst>
                </a:gridCol>
              </a:tblGrid>
              <a:tr h="9882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or Self-Prep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Other Site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786760"/>
                  </a:ext>
                </a:extLst>
              </a:tr>
              <a:tr h="62115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448059"/>
                  </a:ext>
                </a:extLst>
              </a:tr>
              <a:tr h="98829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or Supper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90434"/>
                  </a:ext>
                </a:extLst>
              </a:tr>
              <a:tr h="621157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9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01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79C7-040A-322D-9E1C-F1F79A9B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on And Justice for All Posters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477C23-EDB6-54D8-7A7A-C540E428C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730067" cy="44254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Justice For All Posters (AJFA):</a:t>
            </a:r>
            <a:endParaRPr lang="en-US" sz="2400" dirty="0">
              <a:solidFill>
                <a:srgbClr val="365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AJFA Posters have been removed from the U.S. Department of Agriculture’s (USDA) webpage.</a:t>
            </a:r>
            <a:endParaRPr lang="en-US" sz="2400" dirty="0">
              <a:solidFill>
                <a:srgbClr val="365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 (CDE) does not currently have any AJFA posters to send to school food authorities (SFAs).</a:t>
            </a:r>
            <a:endParaRPr lang="en-US" sz="2400" dirty="0">
              <a:solidFill>
                <a:srgbClr val="365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SFAs should continue to display any AJFA posters dated 2019 or 2022.</a:t>
            </a:r>
            <a:endParaRPr lang="en-US" sz="2400" dirty="0">
              <a:solidFill>
                <a:srgbClr val="365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SFAs should remove posters featuring the Statue of Liberty.</a:t>
            </a:r>
            <a:endParaRPr lang="en-US" sz="2400" dirty="0">
              <a:solidFill>
                <a:srgbClr val="365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36584F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6" name="Content Placeholder 5" descr="Image of the USDA And Justice For All poster for school nutrition programs. Green Header with federal building with flag and stars.">
            <a:extLst>
              <a:ext uri="{FF2B5EF4-FFF2-40B4-BE49-F238E27FC236}">
                <a16:creationId xmlns:a16="http://schemas.microsoft.com/office/drawing/2014/main" id="{B83F02DE-1CD1-2C98-B079-FDCF52C74E0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8813435" y="1825625"/>
            <a:ext cx="2746387" cy="4254815"/>
          </a:xfrm>
        </p:spPr>
      </p:pic>
    </p:spTree>
    <p:extLst>
      <p:ext uri="{BB962C8B-B14F-4D97-AF65-F5344CB8AC3E}">
        <p14:creationId xmlns:p14="http://schemas.microsoft.com/office/powerpoint/2010/main" val="3747703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ial NSD PowerPoint Template">
  <a:themeElements>
    <a:clrScheme name="NSD Color Palette">
      <a:dk1>
        <a:srgbClr val="36584F"/>
      </a:dk1>
      <a:lt1>
        <a:srgbClr val="EFEEE7"/>
      </a:lt1>
      <a:dk2>
        <a:srgbClr val="BF2232"/>
      </a:dk2>
      <a:lt2>
        <a:srgbClr val="EFEEE7"/>
      </a:lt2>
      <a:accent1>
        <a:srgbClr val="2D4641"/>
      </a:accent1>
      <a:accent2>
        <a:srgbClr val="DE7127"/>
      </a:accent2>
      <a:accent3>
        <a:srgbClr val="E83137"/>
      </a:accent3>
      <a:accent4>
        <a:srgbClr val="8DC23F"/>
      </a:accent4>
      <a:accent5>
        <a:srgbClr val="82993B"/>
      </a:accent5>
      <a:accent6>
        <a:srgbClr val="F29521"/>
      </a:accent6>
      <a:hlink>
        <a:srgbClr val="0563C1"/>
      </a:hlink>
      <a:folHlink>
        <a:srgbClr val="96607D"/>
      </a:folHlink>
    </a:clrScheme>
    <a:fontScheme name="NSD Slid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SD Element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SD Color Palette">
    <a:dk1>
      <a:srgbClr val="36584F"/>
    </a:dk1>
    <a:lt1>
      <a:srgbClr val="EFEEE7"/>
    </a:lt1>
    <a:dk2>
      <a:srgbClr val="BF2232"/>
    </a:dk2>
    <a:lt2>
      <a:srgbClr val="EFEEE7"/>
    </a:lt2>
    <a:accent1>
      <a:srgbClr val="2D4641"/>
    </a:accent1>
    <a:accent2>
      <a:srgbClr val="DE7127"/>
    </a:accent2>
    <a:accent3>
      <a:srgbClr val="E83137"/>
    </a:accent3>
    <a:accent4>
      <a:srgbClr val="8DC23F"/>
    </a:accent4>
    <a:accent5>
      <a:srgbClr val="82993B"/>
    </a:accent5>
    <a:accent6>
      <a:srgbClr val="F29521"/>
    </a:accent6>
    <a:hlink>
      <a:srgbClr val="0563C1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NSD Color Palette">
    <a:dk1>
      <a:srgbClr val="36584F"/>
    </a:dk1>
    <a:lt1>
      <a:srgbClr val="EFEEE7"/>
    </a:lt1>
    <a:dk2>
      <a:srgbClr val="BF2232"/>
    </a:dk2>
    <a:lt2>
      <a:srgbClr val="EFEEE7"/>
    </a:lt2>
    <a:accent1>
      <a:srgbClr val="2D4641"/>
    </a:accent1>
    <a:accent2>
      <a:srgbClr val="DE7127"/>
    </a:accent2>
    <a:accent3>
      <a:srgbClr val="E83137"/>
    </a:accent3>
    <a:accent4>
      <a:srgbClr val="8DC23F"/>
    </a:accent4>
    <a:accent5>
      <a:srgbClr val="82993B"/>
    </a:accent5>
    <a:accent6>
      <a:srgbClr val="F29521"/>
    </a:accent6>
    <a:hlink>
      <a:srgbClr val="0563C1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NSD Color Palette">
    <a:dk1>
      <a:srgbClr val="36584F"/>
    </a:dk1>
    <a:lt1>
      <a:srgbClr val="EFEEE7"/>
    </a:lt1>
    <a:dk2>
      <a:srgbClr val="BF2232"/>
    </a:dk2>
    <a:lt2>
      <a:srgbClr val="EFEEE7"/>
    </a:lt2>
    <a:accent1>
      <a:srgbClr val="2D4641"/>
    </a:accent1>
    <a:accent2>
      <a:srgbClr val="DE7127"/>
    </a:accent2>
    <a:accent3>
      <a:srgbClr val="E83137"/>
    </a:accent3>
    <a:accent4>
      <a:srgbClr val="8DC23F"/>
    </a:accent4>
    <a:accent5>
      <a:srgbClr val="82993B"/>
    </a:accent5>
    <a:accent6>
      <a:srgbClr val="F29521"/>
    </a:accent6>
    <a:hlink>
      <a:srgbClr val="0563C1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NSD Color Palette">
    <a:dk1>
      <a:srgbClr val="36584F"/>
    </a:dk1>
    <a:lt1>
      <a:srgbClr val="EFEEE7"/>
    </a:lt1>
    <a:dk2>
      <a:srgbClr val="BF2232"/>
    </a:dk2>
    <a:lt2>
      <a:srgbClr val="EFEEE7"/>
    </a:lt2>
    <a:accent1>
      <a:srgbClr val="2D4641"/>
    </a:accent1>
    <a:accent2>
      <a:srgbClr val="DE7127"/>
    </a:accent2>
    <a:accent3>
      <a:srgbClr val="E83137"/>
    </a:accent3>
    <a:accent4>
      <a:srgbClr val="8DC23F"/>
    </a:accent4>
    <a:accent5>
      <a:srgbClr val="82993B"/>
    </a:accent5>
    <a:accent6>
      <a:srgbClr val="F29521"/>
    </a:accent6>
    <a:hlink>
      <a:srgbClr val="0563C1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NSD Color Palette">
    <a:dk1>
      <a:srgbClr val="36584F"/>
    </a:dk1>
    <a:lt1>
      <a:srgbClr val="EFEEE7"/>
    </a:lt1>
    <a:dk2>
      <a:srgbClr val="BF2232"/>
    </a:dk2>
    <a:lt2>
      <a:srgbClr val="EFEEE7"/>
    </a:lt2>
    <a:accent1>
      <a:srgbClr val="2D4641"/>
    </a:accent1>
    <a:accent2>
      <a:srgbClr val="DE7127"/>
    </a:accent2>
    <a:accent3>
      <a:srgbClr val="E83137"/>
    </a:accent3>
    <a:accent4>
      <a:srgbClr val="8DC23F"/>
    </a:accent4>
    <a:accent5>
      <a:srgbClr val="82993B"/>
    </a:accent5>
    <a:accent6>
      <a:srgbClr val="F29521"/>
    </a:accent6>
    <a:hlink>
      <a:srgbClr val="0563C1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NSD Color Palette">
    <a:dk1>
      <a:srgbClr val="36584F"/>
    </a:dk1>
    <a:lt1>
      <a:srgbClr val="EFEEE7"/>
    </a:lt1>
    <a:dk2>
      <a:srgbClr val="BF2232"/>
    </a:dk2>
    <a:lt2>
      <a:srgbClr val="EFEEE7"/>
    </a:lt2>
    <a:accent1>
      <a:srgbClr val="2D4641"/>
    </a:accent1>
    <a:accent2>
      <a:srgbClr val="DE7127"/>
    </a:accent2>
    <a:accent3>
      <a:srgbClr val="E83137"/>
    </a:accent3>
    <a:accent4>
      <a:srgbClr val="8DC23F"/>
    </a:accent4>
    <a:accent5>
      <a:srgbClr val="82993B"/>
    </a:accent5>
    <a:accent6>
      <a:srgbClr val="F29521"/>
    </a:accent6>
    <a:hlink>
      <a:srgbClr val="0563C1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NSD Color Palette">
    <a:dk1>
      <a:srgbClr val="36584F"/>
    </a:dk1>
    <a:lt1>
      <a:srgbClr val="EFEEE7"/>
    </a:lt1>
    <a:dk2>
      <a:srgbClr val="BF2232"/>
    </a:dk2>
    <a:lt2>
      <a:srgbClr val="EFEEE7"/>
    </a:lt2>
    <a:accent1>
      <a:srgbClr val="2D4641"/>
    </a:accent1>
    <a:accent2>
      <a:srgbClr val="DE7127"/>
    </a:accent2>
    <a:accent3>
      <a:srgbClr val="E83137"/>
    </a:accent3>
    <a:accent4>
      <a:srgbClr val="8DC23F"/>
    </a:accent4>
    <a:accent5>
      <a:srgbClr val="82993B"/>
    </a:accent5>
    <a:accent6>
      <a:srgbClr val="F29521"/>
    </a:accent6>
    <a:hlink>
      <a:srgbClr val="0563C1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NSD Color Palette">
    <a:dk1>
      <a:srgbClr val="36584F"/>
    </a:dk1>
    <a:lt1>
      <a:srgbClr val="EFEEE7"/>
    </a:lt1>
    <a:dk2>
      <a:srgbClr val="BF2232"/>
    </a:dk2>
    <a:lt2>
      <a:srgbClr val="EFEEE7"/>
    </a:lt2>
    <a:accent1>
      <a:srgbClr val="2D4641"/>
    </a:accent1>
    <a:accent2>
      <a:srgbClr val="DE7127"/>
    </a:accent2>
    <a:accent3>
      <a:srgbClr val="E83137"/>
    </a:accent3>
    <a:accent4>
      <a:srgbClr val="8DC23F"/>
    </a:accent4>
    <a:accent5>
      <a:srgbClr val="82993B"/>
    </a:accent5>
    <a:accent6>
      <a:srgbClr val="F29521"/>
    </a:accent6>
    <a:hlink>
      <a:srgbClr val="0563C1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2421</Words>
  <Application>Microsoft Office PowerPoint</Application>
  <PresentationFormat>Widescreen</PresentationFormat>
  <Paragraphs>287</Paragraphs>
  <Slides>47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Aptos</vt:lpstr>
      <vt:lpstr>Aptos Display</vt:lpstr>
      <vt:lpstr>Arial</vt:lpstr>
      <vt:lpstr>Arial Bold</vt:lpstr>
      <vt:lpstr>Calibri</vt:lpstr>
      <vt:lpstr>Courier New</vt:lpstr>
      <vt:lpstr>Symbol</vt:lpstr>
      <vt:lpstr>Verdana</vt:lpstr>
      <vt:lpstr>Wingdings</vt:lpstr>
      <vt:lpstr>Official NSD PowerPoint Template</vt:lpstr>
      <vt:lpstr>NSD Elements</vt:lpstr>
      <vt:lpstr>Tuesday @ 2 School Nutrition Town Hall</vt:lpstr>
      <vt:lpstr>Town Hall at a Glance</vt:lpstr>
      <vt:lpstr>District Spotlights</vt:lpstr>
      <vt:lpstr>CA Healthy Meals Incentives Recognition Awardees</vt:lpstr>
      <vt:lpstr>Healthy School Food Pathways  2025 Fellowship Cohort</vt:lpstr>
      <vt:lpstr>Standardized Recipe: Beef Birria Bowl</vt:lpstr>
      <vt:lpstr>Federal Updates</vt:lpstr>
      <vt:lpstr>Summer Food Service Program (SFSP) 2025 Reimbursement Rates</vt:lpstr>
      <vt:lpstr>Update on And Justice for All Posters </vt:lpstr>
      <vt:lpstr>State Updates</vt:lpstr>
      <vt:lpstr>California Code of Regulations Updates Effective April 1, 2025 (1)</vt:lpstr>
      <vt:lpstr>California Code of Regulations Updates Effective April 1, 2025 (2)</vt:lpstr>
      <vt:lpstr>California Code of Regulations Updates Effective April 1, 2025 (3)</vt:lpstr>
      <vt:lpstr>California Code of Regulations Updates Effective April 1, 2025 (4)</vt:lpstr>
      <vt:lpstr>California Code of Regulations Updates Effective April 1, 2025 (5)</vt:lpstr>
      <vt:lpstr>California Code of Regulations Updates Effective April 1, 2025 (6)</vt:lpstr>
      <vt:lpstr>Ultra Processed Foods</vt:lpstr>
      <vt:lpstr>Sun Bucks Universal Benefits Application</vt:lpstr>
      <vt:lpstr>Operational Reminders</vt:lpstr>
      <vt:lpstr>USDA Foods Ordering and Timelines for School Year (SY) 2025–26</vt:lpstr>
      <vt:lpstr>Balances at Processors</vt:lpstr>
      <vt:lpstr>FDP Knowledge Check (1)</vt:lpstr>
      <vt:lpstr>FDP Knowledge Check (2)</vt:lpstr>
      <vt:lpstr>Cooperative Agreements or Piggyback Contracts Survey </vt:lpstr>
      <vt:lpstr>Knowledge Check: Ramadan Waiver (1)</vt:lpstr>
      <vt:lpstr>Knowledge Check: Ramadan Waiver (2)</vt:lpstr>
      <vt:lpstr>Seamless Summer Option (SSO) &amp; SFSP Applications Open</vt:lpstr>
      <vt:lpstr>Important Operational Dates:  Next 30-90 Days (1)</vt:lpstr>
      <vt:lpstr>Important Operational Dates:  Next 30-90 Days (2)</vt:lpstr>
      <vt:lpstr>Grant Announcements</vt:lpstr>
      <vt:lpstr>School Breakfast Program and Summer Meals Program Start-up and Expansion Grants</vt:lpstr>
      <vt:lpstr>Fresh Fruit and Vegetable Program (FFVP) Grant</vt:lpstr>
      <vt:lpstr>FFVP Try Agriculture Samples with Tastes and Education (TASTE) Grant</vt:lpstr>
      <vt:lpstr>Local School Wellness Policy Wellness and Community Activities</vt:lpstr>
      <vt:lpstr>Resources and Other Announcements</vt:lpstr>
      <vt:lpstr>Join the CA Local School Wellness Policy Collaborative Newsletter</vt:lpstr>
      <vt:lpstr>March Celebrations (1)</vt:lpstr>
      <vt:lpstr>March Celebrations (2)</vt:lpstr>
      <vt:lpstr>March Celebrations (3)</vt:lpstr>
      <vt:lpstr>March Celebrations (4)</vt:lpstr>
      <vt:lpstr>Earth Day 2025 is April 22nd: Eliminating Single-Use Plastics</vt:lpstr>
      <vt:lpstr>Child Nutrition Advisory Council (CNAC) Recruitment</vt:lpstr>
      <vt:lpstr>Reminder: Soft Launch of the Nutrition Services Division (NSD) Learning Site (1)</vt:lpstr>
      <vt:lpstr>Reminder: Soft Launch of  NSD Learning Site (2)</vt:lpstr>
      <vt:lpstr>Tuesday @ 2 Town Hall Schedule Held on the fourth Tuesday of the month</vt:lpstr>
      <vt:lpstr>Professional Standards Crediting Information</vt:lpstr>
      <vt:lpstr>THIS INSTITUTION IS AN  EQUAL OPPORTUNITY PROVIDER.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27, 2025 Tuesday at 2 Town Hall Slides - Nutrition (CA Dept of Education)</dc:title>
  <dc:subject>The PowerPoint includes district spotlights and state and federal school nutrition program updates as presented during the 02/25/25 Town Hall.</dc:subject>
  <dc:creator/>
  <cp:lastModifiedBy/>
  <cp:revision>1</cp:revision>
  <dcterms:created xsi:type="dcterms:W3CDTF">2025-06-18T23:01:54Z</dcterms:created>
  <dcterms:modified xsi:type="dcterms:W3CDTF">2025-06-18T23:40:01Z</dcterms:modified>
</cp:coreProperties>
</file>