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7" r:id="rId2"/>
    <p:sldMasterId id="2147483674" r:id="rId3"/>
    <p:sldMasterId id="2147483680" r:id="rId4"/>
    <p:sldMasterId id="2147483687" r:id="rId5"/>
    <p:sldMasterId id="2147483694" r:id="rId6"/>
    <p:sldMasterId id="2147483704" r:id="rId7"/>
  </p:sldMasterIdLst>
  <p:notesMasterIdLst>
    <p:notesMasterId r:id="rId52"/>
  </p:notesMasterIdLst>
  <p:handoutMasterIdLst>
    <p:handoutMasterId r:id="rId53"/>
  </p:handoutMasterIdLst>
  <p:sldIdLst>
    <p:sldId id="257" r:id="rId8"/>
    <p:sldId id="1145" r:id="rId9"/>
    <p:sldId id="1566" r:id="rId10"/>
    <p:sldId id="1554" r:id="rId11"/>
    <p:sldId id="1555" r:id="rId12"/>
    <p:sldId id="1564" r:id="rId13"/>
    <p:sldId id="1494" r:id="rId14"/>
    <p:sldId id="1505" r:id="rId15"/>
    <p:sldId id="1547" r:id="rId16"/>
    <p:sldId id="1576" r:id="rId17"/>
    <p:sldId id="1609" r:id="rId18"/>
    <p:sldId id="1589" r:id="rId19"/>
    <p:sldId id="1588" r:id="rId20"/>
    <p:sldId id="1590" r:id="rId21"/>
    <p:sldId id="1603" r:id="rId22"/>
    <p:sldId id="1604" r:id="rId23"/>
    <p:sldId id="1533" r:id="rId24"/>
    <p:sldId id="1526" r:id="rId25"/>
    <p:sldId id="1595" r:id="rId26"/>
    <p:sldId id="1606" r:id="rId27"/>
    <p:sldId id="1607" r:id="rId28"/>
    <p:sldId id="1574" r:id="rId29"/>
    <p:sldId id="1608" r:id="rId30"/>
    <p:sldId id="1597" r:id="rId31"/>
    <p:sldId id="1600" r:id="rId32"/>
    <p:sldId id="1348" r:id="rId33"/>
    <p:sldId id="1510" r:id="rId34"/>
    <p:sldId id="1390" r:id="rId35"/>
    <p:sldId id="1596" r:id="rId36"/>
    <p:sldId id="1221" r:id="rId37"/>
    <p:sldId id="1350" r:id="rId38"/>
    <p:sldId id="1585" r:id="rId39"/>
    <p:sldId id="1583" r:id="rId40"/>
    <p:sldId id="1592" r:id="rId41"/>
    <p:sldId id="1593" r:id="rId42"/>
    <p:sldId id="1601" r:id="rId43"/>
    <p:sldId id="1563" r:id="rId44"/>
    <p:sldId id="1553" r:id="rId45"/>
    <p:sldId id="1552" r:id="rId46"/>
    <p:sldId id="1594" r:id="rId47"/>
    <p:sldId id="1556" r:id="rId48"/>
    <p:sldId id="1557" r:id="rId49"/>
    <p:sldId id="1565" r:id="rId50"/>
    <p:sldId id="1394" r:id="rId51"/>
  </p:sldIdLst>
  <p:sldSz cx="12192000" cy="6858000"/>
  <p:notesSz cx="363855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0" name="Author" initials="A" lastIdx="0" clrIdx="1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1C10F"/>
    <a:srgbClr val="3399FF"/>
    <a:srgbClr val="87A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606184" cy="87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098905" y="0"/>
            <a:ext cx="1606184" cy="87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494FB-3489-468D-A451-38C7FB0BB2D7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6621376"/>
            <a:ext cx="1606184" cy="8766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098905" y="16621376"/>
            <a:ext cx="1606184" cy="8766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48F4-3E24-4BA1-83AB-0D46558EE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48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157486"/>
            <a:ext cx="3111500" cy="17510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3839" y="1997476"/>
            <a:ext cx="3190874" cy="4383960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296610" y="6471821"/>
            <a:ext cx="1118102" cy="323298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42787AA-9CC9-4BDC-9D76-FFA9D61A53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9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E8D1D-70DD-4068-A80C-527DFF99EB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9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4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38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04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12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ct val="0"/>
              </a:spcAft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12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4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37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34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5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25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837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35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98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14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87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00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14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63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7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6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73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008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62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E8D1D-70DD-4068-A80C-527DFF99EB0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0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26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26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Courier New,monospace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4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74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3525" y="157163"/>
            <a:ext cx="3111500" cy="1751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787AA-9CC9-4BDC-9D76-FFA9D61A53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3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6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7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1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008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18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4564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2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48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2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170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087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540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6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3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0307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0706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3966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/>
              <a:pPr>
                <a:defRPr/>
              </a:pPr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11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7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7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46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0206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0071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55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9398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t>11/15/2023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2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82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7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7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7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2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227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8541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 smtClean="0"/>
              <a:t>‹#›</a:t>
            </a:fld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10036" y="1846555"/>
            <a:ext cx="2867486" cy="428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832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t>‹#›</a:t>
            </a:fld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4313238" cy="197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534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t>11/15/2023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40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43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6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A22D-3DF5-4FEC-92C4-AA4FEBC8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9463-1196-4362-8606-2AE20350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81D64-1EF7-49E4-B3F2-E10ADE53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125D8-841B-469E-A798-EE6503C1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56AD05-2D6E-4D5A-BFB0-7CA0F5FDC9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0036" y="1846555"/>
            <a:ext cx="2867486" cy="428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99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540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9398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A22D-3DF5-4FEC-92C4-AA4FEBC8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9463-1196-4362-8606-2AE20350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81D64-1EF7-49E4-B3F2-E10ADE53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125D8-841B-469E-A798-EE6503C1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56AD05-2D6E-4D5A-BFB0-7CA0F5FDC9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0036" y="1846555"/>
            <a:ext cx="2867486" cy="428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99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4313238" cy="197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869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00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7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4313238" cy="197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86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2060575" cy="187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86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2060575" cy="187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83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1DABBF-FFFE-4E2C-882C-508AE4B8EF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9150350" cy="1366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A7D6-E553-4026-8AA4-375FBD580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40000" y="3578225"/>
            <a:ext cx="4313238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261BE-F853-4886-91F6-E758B5DE5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4575" y="3578225"/>
            <a:ext cx="2060575" cy="187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1FE7C64F-1197-E8B1-2BEA-B09EB38B24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26650" y="3641725"/>
            <a:ext cx="2060575" cy="187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35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0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6" r:id="rId4"/>
    <p:sldLayoutId id="2147483714" r:id="rId5"/>
    <p:sldLayoutId id="2147483664" r:id="rId6"/>
    <p:sldLayoutId id="2147483712" r:id="rId7"/>
    <p:sldLayoutId id="2147483713" r:id="rId8"/>
    <p:sldLayoutId id="2147483665" r:id="rId9"/>
    <p:sldLayoutId id="2147483666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70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45CA088-98AF-4DF2-8493-E1610DC2B7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TONY</a:t>
            </a:r>
            <a:r>
              <a:rPr lang="en-US" altLang="en-US" sz="1200" b="1" baseline="0" dirty="0">
                <a:solidFill>
                  <a:schemeClr val="bg1"/>
                </a:solidFill>
                <a:latin typeface="Arial" panose="020B0604020202020204" pitchFamily="34" charset="0"/>
              </a:rPr>
              <a:t> THURMOND</a:t>
            </a:r>
            <a:br>
              <a:rPr lang="en-US" altLang="en-US" sz="1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7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8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7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0000500000000020000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7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7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1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5CA088-98AF-4DF2-8493-E1610DC2B74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402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66700" y="1909746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TONY THURMOND</a:t>
            </a:r>
            <a:br>
              <a:rPr lang="en-US" alt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" y="5442392"/>
            <a:ext cx="2075338" cy="1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HHFKA@cde.ca.go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NPinfo@cde.ca.gov" TargetMode="External"/><Relationship Id="rId2" Type="http://schemas.openxmlformats.org/officeDocument/2006/relationships/hyperlink" Target="https://surveys3.cde.ca.gov/s.asp?k=16905709955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NPBA@cde.c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ls/nu/sn/eag.as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LSWPNewslette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estpractices.nokidhungry.org/resource/student-feedback-toolkit-school-meals?mc_cid=a8a69cd39e&amp;mc_eid=727f7fd3e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tn/food-buying-guide-training-resource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USDA%20Materiales%20de%20Ofercer%20versus%20Servir%20web%20pag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Farm2SchoolCensus@dir-online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654" y="-47290"/>
            <a:ext cx="9283700" cy="2311400"/>
          </a:xfrm>
        </p:spPr>
        <p:txBody>
          <a:bodyPr/>
          <a:lstStyle/>
          <a:p>
            <a:r>
              <a:rPr lang="en-US" b="1" dirty="0"/>
              <a:t>Tuesday @ 2 </a:t>
            </a:r>
            <a:br>
              <a:rPr lang="en-US" b="1" dirty="0"/>
            </a:br>
            <a:r>
              <a:rPr lang="en-US" b="1" dirty="0"/>
              <a:t>School Nutrition Town Hall </a:t>
            </a:r>
            <a:br>
              <a:rPr lang="en-US" b="1" dirty="0"/>
            </a:br>
            <a:r>
              <a:rPr lang="en-US" b="1" dirty="0"/>
              <a:t>October 31,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3312" y="2264110"/>
            <a:ext cx="6628384" cy="116489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California Department of Education </a:t>
            </a:r>
          </a:p>
          <a:p>
            <a:pPr marL="0" indent="0" algn="ctr">
              <a:buNone/>
            </a:pPr>
            <a:r>
              <a:rPr lang="en-US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Nutrition Services Division</a:t>
            </a:r>
          </a:p>
          <a:p>
            <a:pPr marL="0" indent="0" algn="ctr">
              <a:buNone/>
            </a:pPr>
            <a:endParaRPr lang="en-US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DD734-98D4-E5D1-9E0D-4191188B0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04" y="3429000"/>
            <a:ext cx="4470400" cy="29849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7348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683B-3468-0BFF-53F7-B78F082D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55" y="194074"/>
            <a:ext cx="7905533" cy="1612423"/>
          </a:xfrm>
        </p:spPr>
        <p:txBody>
          <a:bodyPr/>
          <a:lstStyle/>
          <a:p>
            <a:r>
              <a:rPr lang="en-US" dirty="0">
                <a:cs typeface="Arial"/>
              </a:rPr>
              <a:t>Legislative Update: SB 348 Pupil Meals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921E-9C2C-B95B-1934-F55131C20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9709" y="1932505"/>
            <a:ext cx="9550617" cy="2455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Retains requirement to provide breakfast and lunch on shortened school days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California Department of Education (CDE) to review existing research and make recommendations regarding adequate time to eat</a:t>
            </a:r>
          </a:p>
          <a:p>
            <a:endParaRPr lang="en-US" sz="1100" dirty="0">
              <a:solidFill>
                <a:srgbClr val="333333"/>
              </a:solidFill>
              <a:latin typeface="Verdana"/>
              <a:ea typeface="Verdana"/>
              <a:cs typeface="Arial"/>
            </a:endParaRPr>
          </a:p>
          <a:p>
            <a:endParaRPr lang="en-US" dirty="0">
              <a:solidFill>
                <a:srgbClr val="333333"/>
              </a:solidFill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58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58A66-B483-18F1-AE5A-88D946B0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93" y="297367"/>
            <a:ext cx="6938537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Legislative Update: SB 348 Pupil Meals (2)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DDB3-F225-6BF3-EA0D-550828E0D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657815"/>
            <a:ext cx="91440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A school district, county office of education, or charter school that offers independent study must provide meals on any </a:t>
            </a:r>
            <a:r>
              <a:rPr lang="en-US" sz="2600" dirty="0" err="1">
                <a:solidFill>
                  <a:srgbClr val="333333"/>
                </a:solidFill>
                <a:latin typeface="Arial"/>
                <a:ea typeface="Verdana"/>
                <a:cs typeface="Arial"/>
              </a:rPr>
              <a:t>schoolday</a:t>
            </a:r>
            <a:r>
              <a:rPr lang="en-US" sz="2600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 lasting two or more hours, at a </a:t>
            </a:r>
            <a:r>
              <a:rPr lang="en-US" sz="2600" dirty="0" err="1">
                <a:solidFill>
                  <a:srgbClr val="333333"/>
                </a:solidFill>
                <a:latin typeface="Arial"/>
                <a:ea typeface="Verdana"/>
                <a:cs typeface="Arial"/>
              </a:rPr>
              <a:t>schoolsite</a:t>
            </a:r>
            <a:r>
              <a:rPr lang="en-US" sz="2600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, resource center, meeting space, or other satellite facility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srgbClr val="333333"/>
                </a:solidFill>
                <a:ea typeface="+mn-lt"/>
                <a:cs typeface="+mn-lt"/>
              </a:rPr>
              <a:t>CDE to work with partners to develop guidelines for added sugar and sodium </a:t>
            </a:r>
            <a:r>
              <a:rPr lang="en-US" sz="2600" b="1" dirty="0">
                <a:solidFill>
                  <a:srgbClr val="333333"/>
                </a:solidFill>
                <a:ea typeface="+mn-lt"/>
                <a:cs typeface="+mn-lt"/>
              </a:rPr>
              <a:t>IF</a:t>
            </a:r>
            <a:r>
              <a:rPr lang="en-US" sz="2600" dirty="0">
                <a:solidFill>
                  <a:srgbClr val="333333"/>
                </a:solidFill>
                <a:ea typeface="+mn-lt"/>
                <a:cs typeface="+mn-lt"/>
              </a:rPr>
              <a:t> the National School Lunch Program (NSLP) allows more added sugar or sodium than is recommended by the most recent Dietary Guidelines for Americans (DGA)</a:t>
            </a:r>
            <a:endParaRPr lang="en-US" sz="2600" dirty="0">
              <a:solidFill>
                <a:srgbClr val="333333"/>
              </a:solidFill>
              <a:latin typeface="Arial"/>
              <a:ea typeface="Verdana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67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237D-FCD5-28F9-6D2B-FD23BC00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717" y="146532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Child Nutrition Advisory Council (CNAC) Recruitment (1)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DE448-8039-F4EA-AB2B-1C7D93BA44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591" y="1442541"/>
            <a:ext cx="9654253" cy="175421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Mission: To advise the State Superintendent of Public Instruction (SSPI) in areas of health, wellness, and nutrition for all students in California’s kindergarten through grade twelve public schools.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Positions under recruitment:</a:t>
            </a:r>
          </a:p>
          <a:p>
            <a:endParaRPr lang="en-US" sz="2800" dirty="0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B3927-3AEC-8922-A53E-406066724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27751" y="3196759"/>
            <a:ext cx="5509523" cy="3223340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</a:t>
            </a:r>
            <a:r>
              <a:rPr lang="en-US" sz="2400" dirty="0">
                <a:ea typeface="+mn-lt"/>
                <a:cs typeface="+mn-lt"/>
              </a:rPr>
              <a:t>hild Care Food Program Sponsor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Classroom Teacher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Curriculum Coordinator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Food Service Director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400" dirty="0">
              <a:ea typeface="+mn-lt"/>
              <a:cs typeface="+mn-lt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E87CA-A335-C7BC-DFA8-D2086A9B13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0078" y="3196759"/>
            <a:ext cx="5991922" cy="3070331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Food Service Supervisor/Manager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Lay Person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Nutrition Education Specialist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Parent–Teacher Association (PTA) or Organization (PTO) Representative</a:t>
            </a:r>
            <a:endParaRPr lang="en-US" sz="240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206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6BA0-E839-D035-1001-7409AA83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CNAC Recruitment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88620-4550-39B3-81A9-B75D622B8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Term (3-years):</a:t>
            </a:r>
            <a:endParaRPr lang="en-US" dirty="0"/>
          </a:p>
          <a:p>
            <a:pPr lvl="1">
              <a:spcBef>
                <a:spcPts val="140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January 1, 2024 through December 31, 2026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Recruitment announcement will be posted on the CNAC web page soon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Applications are due December 15, 2023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13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606C-11D6-E11E-3DF2-77066D5F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50320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School Nutrition Program (SNP) Contact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7B9D-5670-35D7-C458-C934A4413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516" y="1633345"/>
            <a:ext cx="9625155" cy="431906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  <a:hlinkClick r:id="rId2" tooltip="CA Dept of Education Healthy Hunger Free Kids Act staff email address"/>
              </a:rPr>
              <a:t>HHFKA@cde.ca.gov</a:t>
            </a:r>
            <a:r>
              <a:rPr lang="en-US" sz="2800" dirty="0">
                <a:cs typeface="Arial"/>
              </a:rPr>
              <a:t> email box is no longer available.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Direct questions to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Your assigned SNP analyst; or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Child Nutrition Consultant (CNC) available in CNIPS, Download Forms section&gt;Form ID: Caseload&gt;Directory of Staff County Assignments</a:t>
            </a:r>
            <a:endParaRPr lang="en-US" sz="24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ea typeface="+mn-lt"/>
                <a:cs typeface="+mn-lt"/>
              </a:rPr>
              <a:t>For</a:t>
            </a:r>
            <a:r>
              <a:rPr lang="en-US" sz="2800" dirty="0">
                <a:cs typeface="Arial"/>
              </a:rPr>
              <a:t> other SNP contacts, visit the Food Service Staff Education and Training web page, contacts tab</a:t>
            </a:r>
          </a:p>
        </p:txBody>
      </p:sp>
    </p:spTree>
    <p:extLst>
      <p:ext uri="{BB962C8B-B14F-4D97-AF65-F5344CB8AC3E}">
        <p14:creationId xmlns:p14="http://schemas.microsoft.com/office/powerpoint/2010/main" val="21748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7B2F-BBA8-2D4A-2AB4-364C9F96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455" y="252579"/>
            <a:ext cx="9952181" cy="1235363"/>
          </a:xfrm>
        </p:spPr>
        <p:txBody>
          <a:bodyPr/>
          <a:lstStyle/>
          <a:p>
            <a:r>
              <a:rPr lang="en-US" dirty="0">
                <a:cs typeface="Arial"/>
              </a:rPr>
              <a:t>Flexibilities for Fluid Milk Shortages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F41C4-B512-8C2E-A2E5-A9A387CBE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2" y="1613522"/>
            <a:ext cx="91440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cs typeface="Arial"/>
              </a:rPr>
              <a:t>Supply chain disruptions</a:t>
            </a:r>
            <a:r>
              <a:rPr lang="en-US" sz="2800" dirty="0">
                <a:cs typeface="Arial"/>
              </a:rPr>
              <a:t>, including disruptions that limit milk variety or affect serving size, </a:t>
            </a:r>
            <a:r>
              <a:rPr lang="en-US" sz="2800" b="1" dirty="0">
                <a:cs typeface="Arial"/>
              </a:rPr>
              <a:t>would be</a:t>
            </a:r>
            <a:r>
              <a:rPr lang="en-US" sz="2800" dirty="0">
                <a:cs typeface="Arial"/>
              </a:rPr>
              <a:t> considered a temporary emergency condition for purposes of this flexibility.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U.S. Department of Agriculture (USDA) SP 01-2024, CACFP01-2024, SFSP 01-2024: Clarification of Allowable Flexibilities for Child Nutrition Programs Experiencing Milk Supply Shortages.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sz="280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82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7B2F-BBA8-2D4A-2AB4-364C9F96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57" y="383021"/>
            <a:ext cx="9952181" cy="1235363"/>
          </a:xfrm>
        </p:spPr>
        <p:txBody>
          <a:bodyPr/>
          <a:lstStyle/>
          <a:p>
            <a:r>
              <a:rPr lang="en-US" dirty="0">
                <a:cs typeface="Arial"/>
              </a:rPr>
              <a:t>Milk Carton Shortage Strategies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F41C4-B512-8C2E-A2E5-A9A387CBE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771" y="1263133"/>
            <a:ext cx="9517745" cy="511644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Suggested flexibility strategies: 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>
                <a:cs typeface="Arial"/>
              </a:rPr>
              <a:t>Provide milk via bulk milk dispensers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>
                <a:cs typeface="Arial"/>
              </a:rPr>
              <a:t>Offer only two milk types, if currently providing more options than required 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>
                <a:cs typeface="Arial"/>
              </a:rPr>
              <a:t>Consider less common options like shelf stable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>
                <a:cs typeface="Arial"/>
              </a:rPr>
              <a:t>Submit a waiver request Submit a waiver to the CDE online at </a:t>
            </a:r>
            <a:r>
              <a:rPr lang="en-US" sz="2400" dirty="0">
                <a:cs typeface="Arial"/>
                <a:hlinkClick r:id="rId2" tooltip="CDE School Nutrition Programs Meal Patter Waiver During Natural Disaster or Other Unanticipated School Closure"/>
              </a:rPr>
              <a:t>https://surveys3.cde.ca.gov/s.asp?k=169057099551 </a:t>
            </a:r>
            <a:endParaRPr lang="en-US" sz="2400" dirty="0"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Questions email the School Nutrition Programs inbox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cs typeface="Arial"/>
              </a:rPr>
              <a:t>    at </a:t>
            </a:r>
            <a:r>
              <a:rPr lang="en-US" sz="2400" dirty="0">
                <a:cs typeface="Arial"/>
                <a:hlinkClick r:id="rId3" tooltip="CDE School Nutrition Programs staff email address"/>
              </a:rPr>
              <a:t>SNPinfo@cde.ca.gov</a:t>
            </a:r>
            <a:r>
              <a:rPr lang="en-US" sz="2400" dirty="0">
                <a:cs typeface="Arial"/>
              </a:rPr>
              <a:t> </a:t>
            </a:r>
          </a:p>
          <a:p>
            <a:pPr marL="514350" indent="-514350">
              <a:buFont typeface="Arial"/>
              <a:buChar char="•"/>
            </a:pPr>
            <a:endParaRPr lang="en-US" dirty="0">
              <a:cs typeface="Arial"/>
            </a:endParaRP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sz="2400" dirty="0">
              <a:cs typeface="Arial"/>
            </a:endParaRPr>
          </a:p>
          <a:p>
            <a:pPr>
              <a:spcAft>
                <a:spcPts val="1200"/>
              </a:spcAft>
            </a:pP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276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7B38-D404-38E5-F6E7-C827A1F5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Food Distribution Program (FDP) Reminders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3FCA5-72EC-3F5D-40B5-D0DF63B55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0605" y="2172646"/>
            <a:ext cx="7294782" cy="455527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USDA finalizes Annual Meal Count Reconciliation for 2023–24 Entitlement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Annual Inventory Reconciliation (Sweeps) </a:t>
            </a:r>
            <a:r>
              <a:rPr lang="en-US" sz="2800" b="1" dirty="0">
                <a:cs typeface="Arial"/>
              </a:rPr>
              <a:t>October 31,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cs typeface="Arial"/>
              </a:rPr>
              <a:t>School Year (SY) 2024–25 Preference Surveys for State Distribution Centers: in the coming weeks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E08B9-8BE3-6898-C0F0-DADCA8FE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436" y="3662596"/>
            <a:ext cx="2747564" cy="23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CA61-A214-5CA2-9964-5E6FCA57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Verification Process for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SY 2023–24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9C9D7-F97E-14E8-1309-5B2AE8B6A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Exemptions from Verification Process: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cs typeface="Arial"/>
              </a:rPr>
              <a:t>Schools on Community Eligibility Provision (CEP)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cs typeface="Arial"/>
              </a:rPr>
              <a:t>Schools on Provision 2 during non-base years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Exemptions from Verification Reporting: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b="1" dirty="0">
                <a:cs typeface="Arial"/>
              </a:rPr>
              <a:t>None. ALL SFAs must complete verification reporting.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570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BD1B-0BD5-A543-3A25-2C3253AD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Verification Process SY 2023–24 Timeline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BF63-2BFF-028B-3B6E-89FD02FE2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982779" cy="3930869"/>
          </a:xfrm>
        </p:spPr>
        <p:txBody>
          <a:bodyPr/>
          <a:lstStyle/>
          <a:p>
            <a:pPr>
              <a:buFont typeface="Wingdings"/>
              <a:buChar char="ü"/>
            </a:pPr>
            <a:r>
              <a:rPr lang="en-US" dirty="0">
                <a:cs typeface="Arial"/>
              </a:rPr>
              <a:t>October 2: Determine Sample Size</a:t>
            </a:r>
          </a:p>
          <a:p>
            <a:r>
              <a:rPr lang="en-US" dirty="0">
                <a:cs typeface="Arial"/>
              </a:rPr>
              <a:t>November 15: Complete Verification Process</a:t>
            </a:r>
            <a:endParaRPr lang="en-US" dirty="0"/>
          </a:p>
          <a:p>
            <a:r>
              <a:rPr lang="en-US" dirty="0">
                <a:cs typeface="Arial"/>
              </a:rPr>
              <a:t>January 16, 2024: Verification Reporting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E6F485-84EF-9208-A9DD-0FD2772AD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11662" y="2446721"/>
            <a:ext cx="3770587" cy="2526862"/>
          </a:xfrm>
        </p:spPr>
      </p:pic>
    </p:spTree>
    <p:extLst>
      <p:ext uri="{BB962C8B-B14F-4D97-AF65-F5344CB8AC3E}">
        <p14:creationId xmlns:p14="http://schemas.microsoft.com/office/powerpoint/2010/main" val="231085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F669-AA28-4DF6-9AA4-8D09FB75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22274"/>
            <a:ext cx="9144000" cy="1143000"/>
          </a:xfrm>
        </p:spPr>
        <p:txBody>
          <a:bodyPr/>
          <a:lstStyle/>
          <a:p>
            <a:r>
              <a:rPr lang="en-US" dirty="0"/>
              <a:t>Town Hall At-A-Glance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D917-39F1-4060-A27C-9FCCC6C19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9644" y="1880811"/>
            <a:ext cx="7232711" cy="460137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District Spotlights</a:t>
            </a:r>
            <a:endParaRPr lang="en-US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</a:pPr>
            <a:r>
              <a:rPr lang="en-US" dirty="0">
                <a:cs typeface="Arial"/>
              </a:rPr>
              <a:t>Guest Speakers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Federal and State Updates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Funding Updates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+mn-lt"/>
                <a:cs typeface="+mn-lt"/>
              </a:rPr>
              <a:t>Important Dates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Resources &amp; Other Announcements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sz="28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3C9E58-44A1-8681-C034-D950732E3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43" y="1355181"/>
            <a:ext cx="3722029" cy="2481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363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BC09-35A7-5660-FAFF-08288CAF9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Holiday Meal Service (1)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DDA2-4E55-1F17-2247-B35B9C682D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09268" y="1528764"/>
            <a:ext cx="9150350" cy="48118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cs typeface="Arial"/>
              </a:rPr>
              <a:t>Holiday meals may be offered under: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b="1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graphicFrame>
        <p:nvGraphicFramePr>
          <p:cNvPr id="4" name="Table 3" descr="Table explaining how Holiday Meals can be offered. Left Header row: Child Nutrition Program; Right Header row: School Break Period Required to Offer Holiday Meals. For Seamless Summer Option break must be more than 10 school days. For Summer Food Service Program; the break must be 15 or more school days.">
            <a:extLst>
              <a:ext uri="{FF2B5EF4-FFF2-40B4-BE49-F238E27FC236}">
                <a16:creationId xmlns:a16="http://schemas.microsoft.com/office/drawing/2014/main" id="{71E848A0-C3B3-17A3-6914-0CB22CC7E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204146"/>
              </p:ext>
            </p:extLst>
          </p:nvPr>
        </p:nvGraphicFramePr>
        <p:xfrm>
          <a:off x="2709268" y="2009945"/>
          <a:ext cx="90055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9705">
                  <a:extLst>
                    <a:ext uri="{9D8B030D-6E8A-4147-A177-3AD203B41FA5}">
                      <a16:colId xmlns:a16="http://schemas.microsoft.com/office/drawing/2014/main" val="1401126664"/>
                    </a:ext>
                  </a:extLst>
                </a:gridCol>
                <a:gridCol w="4745859">
                  <a:extLst>
                    <a:ext uri="{9D8B030D-6E8A-4147-A177-3AD203B41FA5}">
                      <a16:colId xmlns:a16="http://schemas.microsoft.com/office/drawing/2014/main" val="759545309"/>
                    </a:ext>
                  </a:extLst>
                </a:gridCol>
              </a:tblGrid>
              <a:tr h="448235">
                <a:tc>
                  <a:txBody>
                    <a:bodyPr/>
                    <a:lstStyle/>
                    <a:p>
                      <a:r>
                        <a:rPr lang="en-US" sz="2400" dirty="0"/>
                        <a:t>Child Nutrition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School Break Period Required to Offer Holiday Meals: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807009"/>
                  </a:ext>
                </a:extLst>
              </a:tr>
              <a:tr h="387934">
                <a:tc>
                  <a:txBody>
                    <a:bodyPr/>
                    <a:lstStyle/>
                    <a:p>
                      <a:r>
                        <a:rPr lang="en-US" sz="2400" dirty="0"/>
                        <a:t>Seamless Summer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More than 10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school days</a:t>
                      </a:r>
                    </a:p>
                    <a:p>
                      <a:pPr lvl="0">
                        <a:buNone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83124"/>
                  </a:ext>
                </a:extLst>
              </a:tr>
              <a:tr h="387934">
                <a:tc>
                  <a:txBody>
                    <a:bodyPr/>
                    <a:lstStyle/>
                    <a:p>
                      <a:r>
                        <a:rPr lang="en-US" sz="2400" dirty="0"/>
                        <a:t>Summer Food Service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15 or more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 school days</a:t>
                      </a:r>
                    </a:p>
                    <a:p>
                      <a:pPr lvl="0">
                        <a:buNone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711692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0C4C96-9860-96AD-4588-98FBCB3B5C7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09268" y="4478825"/>
            <a:ext cx="9873214" cy="212183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b="1" dirty="0">
                <a:cs typeface="Arial"/>
              </a:rPr>
              <a:t>ALL SITES </a:t>
            </a:r>
            <a:r>
              <a:rPr lang="en-US" sz="2600" dirty="0">
                <a:cs typeface="Arial"/>
              </a:rPr>
              <a:t>must meet area eligibility requirements.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cs typeface="Arial"/>
              </a:rPr>
              <a:t>Holidays and weekends </a:t>
            </a:r>
            <a:r>
              <a:rPr lang="en-US" sz="2600" b="1" dirty="0">
                <a:cs typeface="Arial"/>
              </a:rPr>
              <a:t>are not</a:t>
            </a:r>
            <a:r>
              <a:rPr lang="en-US" sz="2600" dirty="0">
                <a:cs typeface="Arial"/>
              </a:rPr>
              <a:t> counted towards the school break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F8A1-F1A1-02D6-E811-464BCEBF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Holiday Meal Service (2)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45CB-A413-A0C4-B7E1-4F156EA467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Winter break for ABC USD starts December 25</a:t>
            </a:r>
            <a:r>
              <a:rPr lang="en-US" sz="2400" baseline="30000" dirty="0">
                <a:cs typeface="Arial"/>
              </a:rPr>
              <a:t>th</a:t>
            </a:r>
            <a:r>
              <a:rPr lang="en-US" sz="2400" dirty="0">
                <a:cs typeface="Arial"/>
              </a:rPr>
              <a:t> and returns to school on January 8</a:t>
            </a:r>
            <a:r>
              <a:rPr lang="en-US" sz="2400" baseline="30000" dirty="0">
                <a:cs typeface="Arial"/>
              </a:rPr>
              <a:t>th</a:t>
            </a:r>
            <a:r>
              <a:rPr lang="en-US" sz="2400" dirty="0">
                <a:cs typeface="Arial"/>
              </a:rPr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Can they serve holiday meals?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What day would school need to start in order to allow them to serve holiday meals?</a:t>
            </a:r>
          </a:p>
        </p:txBody>
      </p:sp>
      <p:pic>
        <p:nvPicPr>
          <p:cNvPr id="6" name="Content Placeholder 5" descr="Calendar showing December 2023 and January 2024. December 25th and January 8th are circled indicating the beginning and end of winter break for ABC Unified School District.">
            <a:extLst>
              <a:ext uri="{FF2B5EF4-FFF2-40B4-BE49-F238E27FC236}">
                <a16:creationId xmlns:a16="http://schemas.microsoft.com/office/drawing/2014/main" id="{6C9C80A2-6264-067B-CD57-0D936A984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9812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296454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82B2-ABA1-C568-B1BC-74E6F5C5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 Administrative Review Preparation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EACF-B038-2D0D-1A94-CDA3D35F9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981200"/>
            <a:ext cx="9144000" cy="418975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Complete the mandatory Pre-Review Training </a:t>
            </a:r>
            <a:endParaRPr lang="en-US" sz="3600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Complete the Offsite Assessment Tool (OAT)</a:t>
            </a: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cs typeface="Arial"/>
              </a:rPr>
              <a:t>Responses must reflect your current school operations</a:t>
            </a: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dirty="0">
                <a:cs typeface="Arial"/>
              </a:rPr>
              <a:t>Incomplete/inaccurate OAT may result in technical assistance and/or finding in the on-site review</a:t>
            </a:r>
          </a:p>
          <a:p>
            <a:pPr>
              <a:buFont typeface="Arial"/>
              <a:buChar char="–"/>
            </a:pPr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endParaRPr lang="en-US" dirty="0">
              <a:cs typeface="Arial"/>
            </a:endParaRPr>
          </a:p>
          <a:p>
            <a:pPr marL="514350" lvl="1" indent="-457200">
              <a:buFont typeface="Arial"/>
              <a:buChar char="•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94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F8A1-F1A1-02D6-E811-464BCEBF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799" y="-106332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Potable Water Requirement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45CB-A413-A0C4-B7E1-4F156EA46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7122" y="3140506"/>
            <a:ext cx="9211023" cy="3106057"/>
          </a:xfrm>
        </p:spPr>
        <p:txBody>
          <a:bodyPr/>
          <a:lstStyle/>
          <a:p>
            <a:pPr marL="171450" lvl="1" indent="40005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7 </a:t>
            </a:r>
            <a:r>
              <a:rPr lang="en-US" sz="2400" i="1" dirty="0">
                <a:ea typeface="+mn-lt"/>
                <a:cs typeface="+mn-lt"/>
              </a:rPr>
              <a:t>CFR</a:t>
            </a:r>
            <a:r>
              <a:rPr lang="en-US" sz="2400" dirty="0">
                <a:ea typeface="+mn-lt"/>
                <a:cs typeface="+mn-lt"/>
              </a:rPr>
              <a:t>, Section 220.8(a)(1): “When breakfast is served in the cafeteria, schools must make potable water available and accessible without restriction to children at no charge.”</a:t>
            </a:r>
            <a:endParaRPr lang="en-US" sz="2400" dirty="0">
              <a:cs typeface="Arial"/>
            </a:endParaRPr>
          </a:p>
          <a:p>
            <a:pPr marL="171450" lvl="1" indent="40005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Education Code Section 38086</a:t>
            </a:r>
          </a:p>
          <a:p>
            <a:pPr marL="51435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Management Bulletin: SNP 05-2017 Availability of Potable Water and Allowable Costs</a:t>
            </a:r>
            <a:endParaRPr lang="en-US" dirty="0">
              <a:cs typeface="Arial"/>
            </a:endParaRPr>
          </a:p>
          <a:p>
            <a:pPr lvl="1"/>
            <a:endParaRPr lang="en-US" sz="2000" dirty="0">
              <a:solidFill>
                <a:srgbClr val="000000"/>
              </a:solidFill>
              <a:cs typeface="Arial"/>
            </a:endParaRPr>
          </a:p>
          <a:p>
            <a:endParaRPr lang="en-US" sz="2400" dirty="0">
              <a:solidFill>
                <a:srgbClr val="000000"/>
              </a:solidFill>
              <a:cs typeface="Arial"/>
            </a:endParaRPr>
          </a:p>
          <a:p>
            <a:endParaRPr lang="en-US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0F5E24-D975-89FE-06F7-DAD0404A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4631" t="8615" r="11680" b="30154"/>
          <a:stretch/>
        </p:blipFill>
        <p:spPr>
          <a:xfrm>
            <a:off x="9475301" y="1128707"/>
            <a:ext cx="2457435" cy="186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486F7-58A5-8E9B-2164-DA1F68169A28}"/>
              </a:ext>
            </a:extLst>
          </p:cNvPr>
          <p:cNvSpPr txBox="1"/>
          <p:nvPr/>
        </p:nvSpPr>
        <p:spPr>
          <a:xfrm>
            <a:off x="2506869" y="1093304"/>
            <a:ext cx="696843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indent="457200">
              <a:spcAft>
                <a:spcPts val="1200"/>
              </a:spcAft>
              <a:buChar char="•"/>
            </a:pPr>
            <a:r>
              <a:rPr lang="en-US" sz="2400" baseline="0" dirty="0">
                <a:latin typeface="Arial"/>
                <a:ea typeface="Arial"/>
                <a:cs typeface="Arial"/>
              </a:rPr>
              <a:t>7 </a:t>
            </a:r>
            <a:r>
              <a:rPr lang="en-US" sz="2400" i="1" baseline="0" dirty="0">
                <a:latin typeface="Arial"/>
                <a:ea typeface="Arial"/>
                <a:cs typeface="Arial"/>
              </a:rPr>
              <a:t>CFR</a:t>
            </a:r>
            <a:r>
              <a:rPr lang="en-US" sz="2400" baseline="0" dirty="0">
                <a:latin typeface="Arial"/>
                <a:ea typeface="Arial"/>
                <a:cs typeface="Arial"/>
              </a:rPr>
              <a:t> Section 210.10(a)(1)(i): “Schools must make potable water available and accessible without restriction to children at no charge in the place(s) where lunches are served during the meal service.”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9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A3C4-609C-62CC-0B51-875B4F8E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574" y="75355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Potable Water: Q&amp;A (1)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4CF80-CDB6-0054-8581-FCF89299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152" y="1023756"/>
            <a:ext cx="10101865" cy="462260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Q1: The Healthy Hunger Free Kids Act (HHFKA) requires potable water be “in the place where meals are served during meal service”. What does this mean?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The location of the potable water must be in the foodservice area or immediately adjacent to the meal service area.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 example, if a school has a water fountain that is immediately outside the door to the foodservice area (and accessible to all students during the lunch period) this could be considered sufficient. 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The water fountain </a:t>
            </a:r>
            <a:r>
              <a:rPr lang="en-US" sz="2400" dirty="0">
                <a:ea typeface="+mn-lt"/>
                <a:cs typeface="+mn-lt"/>
              </a:rPr>
              <a:t>must be operational and able to provide potable water to students in a reasonable time during their meal period. </a:t>
            </a:r>
          </a:p>
          <a:p>
            <a:pPr marL="857250" lvl="2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 28-2011 USDA’s Child Nutrition Reauthorization 2010: Water Availability During NSLP Meal Service</a:t>
            </a:r>
            <a:endParaRPr lang="en-US" sz="2000" dirty="0"/>
          </a:p>
          <a:p>
            <a:pPr marL="457200" lvl="1" indent="0">
              <a:buNone/>
            </a:pPr>
            <a:endParaRPr lang="en-US" sz="2400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003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587B-18AC-C75C-73A7-8FB587EA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Potable Water: Q&amp;A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7B15-6285-5BF7-46F1-A3F68D956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cs typeface="Arial"/>
              </a:rPr>
              <a:t>Q4. Is water required in each location if a school has multiple locations in which they are serving NSLP?</a:t>
            </a:r>
            <a:r>
              <a:rPr lang="en-US" dirty="0">
                <a:cs typeface="Arial"/>
              </a:rPr>
              <a:t>  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+mn-lt"/>
                <a:cs typeface="+mn-lt"/>
              </a:rPr>
              <a:t>Yes. Water must be available in each of the meal service locations.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Does not apply to Breakfast in the Classroom.</a:t>
            </a:r>
          </a:p>
          <a:p>
            <a:pPr lvl="1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91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B22B-EEBC-4946-9C86-DCEDFD69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966" y="350146"/>
            <a:ext cx="9562530" cy="1067219"/>
          </a:xfrm>
        </p:spPr>
        <p:txBody>
          <a:bodyPr/>
          <a:lstStyle/>
          <a:p>
            <a:r>
              <a:rPr lang="en-US" dirty="0">
                <a:cs typeface="Arial"/>
              </a:rPr>
              <a:t>Important Operational Dates: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Next 30 to 60 days (1)</a:t>
            </a:r>
          </a:p>
        </p:txBody>
      </p:sp>
      <p:graphicFrame>
        <p:nvGraphicFramePr>
          <p:cNvPr id="5" name="Content Placeholder 4" descr="Important dates next 30 to 60 days.  Actions and corresponding dates: Carryover pounds must be used by October 31,  SFAs with six or more months of Excess Cash by November 1 inform SNPBA@cde.ca.gov; Complete verification process by November 15 and by January complete the USDA Food Preferences Survey">
            <a:extLst>
              <a:ext uri="{FF2B5EF4-FFF2-40B4-BE49-F238E27FC236}">
                <a16:creationId xmlns:a16="http://schemas.microsoft.com/office/drawing/2014/main" id="{D0EF0EC8-E363-4926-9700-F7FD0023B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00466"/>
              </p:ext>
            </p:extLst>
          </p:nvPr>
        </p:nvGraphicFramePr>
        <p:xfrm>
          <a:off x="2460417" y="1869242"/>
          <a:ext cx="9363759" cy="3907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805">
                  <a:extLst>
                    <a:ext uri="{9D8B030D-6E8A-4147-A177-3AD203B41FA5}">
                      <a16:colId xmlns:a16="http://schemas.microsoft.com/office/drawing/2014/main" val="1020567512"/>
                    </a:ext>
                  </a:extLst>
                </a:gridCol>
                <a:gridCol w="3524954">
                  <a:extLst>
                    <a:ext uri="{9D8B030D-6E8A-4147-A177-3AD203B41FA5}">
                      <a16:colId xmlns:a16="http://schemas.microsoft.com/office/drawing/2014/main" val="866446811"/>
                    </a:ext>
                  </a:extLst>
                </a:gridCol>
              </a:tblGrid>
              <a:tr h="57462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261068"/>
                  </a:ext>
                </a:extLst>
              </a:tr>
              <a:tr h="58738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All Carryover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October 31,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653004"/>
                  </a:ext>
                </a:extLst>
              </a:tr>
              <a:tr h="100622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Email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 tooltip="CDE Resource Management Unit staff email address"/>
                        </a:rPr>
                        <a:t>SNPBA@cde.ca.gov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if you have Excess Net Cash Resources (Six or more 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November 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849371"/>
                  </a:ext>
                </a:extLst>
              </a:tr>
              <a:tr h="66206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Verification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November 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49056"/>
                  </a:ext>
                </a:extLst>
              </a:tr>
              <a:tr h="71203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USDA Foods Preference Survey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November–January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662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6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B22B-EEBC-4946-9C86-DCEDFD69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966" y="350146"/>
            <a:ext cx="9562530" cy="1067219"/>
          </a:xfrm>
        </p:spPr>
        <p:txBody>
          <a:bodyPr/>
          <a:lstStyle/>
          <a:p>
            <a:r>
              <a:rPr lang="en-US" dirty="0">
                <a:cs typeface="Arial"/>
              </a:rPr>
              <a:t>Important Operational Dates: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Next 30 to 60 days (2)</a:t>
            </a:r>
          </a:p>
        </p:txBody>
      </p:sp>
      <p:graphicFrame>
        <p:nvGraphicFramePr>
          <p:cNvPr id="5" name="Content Placeholder 4" descr="Important dates: next 30 to 60 days Actions and corresponding dates: Changing Participation Avenue for the Receipt of USDA Foods by December 15, 2023 and the verification report is due on January 16, 2024. &#10;">
            <a:extLst>
              <a:ext uri="{FF2B5EF4-FFF2-40B4-BE49-F238E27FC236}">
                <a16:creationId xmlns:a16="http://schemas.microsoft.com/office/drawing/2014/main" id="{D0EF0EC8-E363-4926-9700-F7FD0023B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442376"/>
              </p:ext>
            </p:extLst>
          </p:nvPr>
        </p:nvGraphicFramePr>
        <p:xfrm>
          <a:off x="2560351" y="1993491"/>
          <a:ext cx="9363759" cy="253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805">
                  <a:extLst>
                    <a:ext uri="{9D8B030D-6E8A-4147-A177-3AD203B41FA5}">
                      <a16:colId xmlns:a16="http://schemas.microsoft.com/office/drawing/2014/main" val="1020567512"/>
                    </a:ext>
                  </a:extLst>
                </a:gridCol>
                <a:gridCol w="3524954">
                  <a:extLst>
                    <a:ext uri="{9D8B030D-6E8A-4147-A177-3AD203B41FA5}">
                      <a16:colId xmlns:a16="http://schemas.microsoft.com/office/drawing/2014/main" val="866446811"/>
                    </a:ext>
                  </a:extLst>
                </a:gridCol>
              </a:tblGrid>
              <a:tr h="10062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261068"/>
                  </a:ext>
                </a:extLst>
              </a:tr>
              <a:tr h="58738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Changing Participation Avenue for the Receipt of USDA Foods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December 15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800" b="0" i="0" u="none" strike="noStrike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653004"/>
                  </a:ext>
                </a:extLst>
              </a:tr>
              <a:tr h="58738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Verification Report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January 16,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892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79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4E3A-A430-2B22-6F68-3F59A4A2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384" y="482600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Funding Updates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F370ED-AA48-A6B3-923D-57CE2E033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17" y="1546302"/>
            <a:ext cx="5893334" cy="4564566"/>
          </a:xfrm>
        </p:spPr>
      </p:pic>
    </p:spTree>
    <p:extLst>
      <p:ext uri="{BB962C8B-B14F-4D97-AF65-F5344CB8AC3E}">
        <p14:creationId xmlns:p14="http://schemas.microsoft.com/office/powerpoint/2010/main" val="1660402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191F-F890-0F36-DF6D-4A94F9F9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189" y="200722"/>
            <a:ext cx="9322546" cy="1438507"/>
          </a:xfrm>
        </p:spPr>
        <p:txBody>
          <a:bodyPr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2023 NSLP </a:t>
            </a:r>
            <a:br>
              <a:rPr lang="en-US" dirty="0"/>
            </a:br>
            <a:r>
              <a:rPr lang="en-US" dirty="0"/>
              <a:t>Equipment Assistance Grants (EAG)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DE175-6068-E8D2-6849-3F8BF959F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252" y="1987016"/>
            <a:ext cx="9380483" cy="386518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Request for Application (RFA) is now available</a:t>
            </a:r>
            <a:endParaRPr lang="en-US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Total funding award: </a:t>
            </a:r>
            <a:r>
              <a:rPr lang="en-US" sz="2400" dirty="0">
                <a:cs typeface="Arial"/>
              </a:rPr>
              <a:t>$3.37M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Purpose: </a:t>
            </a:r>
            <a:r>
              <a:rPr lang="en-US" sz="2400" dirty="0">
                <a:cs typeface="Arial"/>
              </a:rPr>
              <a:t>Purchase food service equipment, replace outdated/worn equipment, improvements in procurement, food safety or lunchroom appeal, serving line maintenance, establishing a new school kitchen or SNP.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cs typeface="Arial"/>
              </a:rPr>
              <a:t>Deadline: </a:t>
            </a:r>
            <a:r>
              <a:rPr lang="en-US" sz="2400" dirty="0">
                <a:cs typeface="Arial"/>
              </a:rPr>
              <a:t>December 4, 2023 at 4 p.m.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Visit the CDE Equipment Grant web page for more information at </a:t>
            </a:r>
            <a:r>
              <a:rPr lang="en-US" sz="2400" dirty="0">
                <a:latin typeface="+mj-lt"/>
                <a:hlinkClick r:id="rId3" tooltip="CDE Equipment Grant web page"/>
              </a:rPr>
              <a:t>https://www.cde.ca.gov/ls/nu/sn/eag.asp</a:t>
            </a:r>
            <a:endParaRPr lang="en-US" sz="2400" dirty="0">
              <a:latin typeface="+mj-lt"/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95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0B83C-A0FA-F4C4-DB1B-21AEC7BB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527884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District Spotlight: Revolutionizing 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Plant-based Meals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DB267-A983-4B13-CCF9-17E2C8497F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3184" y="1453089"/>
            <a:ext cx="7094286" cy="469837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800" dirty="0">
                <a:cs typeface="Arial"/>
              </a:rPr>
              <a:t>Santa Ana Unified School District (USD) serves a plant-based lunch menu weekly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dirty="0">
                <a:cs typeface="Arial"/>
              </a:rPr>
              <a:t>Scratch-cooked Bean and Rice Burritos 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dirty="0">
                <a:cs typeface="Arial"/>
              </a:rPr>
              <a:t>Scratch-cooked Lentil Picadillo Breakfast Bowl</a:t>
            </a:r>
            <a:endParaRPr lang="en-US" dirty="0"/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800" dirty="0">
                <a:cs typeface="Arial"/>
              </a:rPr>
              <a:t>Estimates a district-wide annual emission reduction of 1,300 tons a year</a:t>
            </a:r>
            <a:endParaRPr lang="en-US" dirty="0"/>
          </a:p>
        </p:txBody>
      </p:sp>
      <p:pic>
        <p:nvPicPr>
          <p:cNvPr id="6" name="Content Placeholder 5" descr="An all scratch Bean and Rice Burrito topped with pico de gallo, salsa roja, and salsa verde in a black container. ">
            <a:extLst>
              <a:ext uri="{FF2B5EF4-FFF2-40B4-BE49-F238E27FC236}">
                <a16:creationId xmlns:a16="http://schemas.microsoft.com/office/drawing/2014/main" id="{BB563EE0-4079-2723-B845-CB95411CA7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/>
          <a:srcRect t="11533" b="6677"/>
          <a:stretch/>
        </p:blipFill>
        <p:spPr>
          <a:xfrm>
            <a:off x="9705764" y="1453089"/>
            <a:ext cx="2095052" cy="2177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Content Placeholder 6" descr="An All scratch Lentil picadillo breakfast bowl with roasted potatoes and avocado salsa">
            <a:extLst>
              <a:ext uri="{FF2B5EF4-FFF2-40B4-BE49-F238E27FC236}">
                <a16:creationId xmlns:a16="http://schemas.microsoft.com/office/drawing/2014/main" id="{40AA291E-3187-D00A-F272-7A5B17FD57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r="5222" b="374"/>
          <a:stretch/>
        </p:blipFill>
        <p:spPr>
          <a:xfrm>
            <a:off x="9700278" y="3802274"/>
            <a:ext cx="2100538" cy="218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61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593DF9-D315-4FE9-884A-12147493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623" y="-220668"/>
            <a:ext cx="9144000" cy="1143000"/>
          </a:xfrm>
        </p:spPr>
        <p:txBody>
          <a:bodyPr/>
          <a:lstStyle/>
          <a:p>
            <a:r>
              <a:rPr lang="en-US" sz="4200" dirty="0"/>
              <a:t>Grant Funds Overview</a:t>
            </a:r>
          </a:p>
        </p:txBody>
      </p:sp>
      <p:graphicFrame>
        <p:nvGraphicFramePr>
          <p:cNvPr id="5" name="Content Placeholder 4" descr="Grant and timeline information for , FFVP award notification and Local Food for School Funding disbursement in November, and Equipment Grant RFA and Supply Chain Assistance funds are issued in December.">
            <a:extLst>
              <a:ext uri="{FF2B5EF4-FFF2-40B4-BE49-F238E27FC236}">
                <a16:creationId xmlns:a16="http://schemas.microsoft.com/office/drawing/2014/main" id="{19401267-1BA0-43A7-8154-DFD352A64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228253"/>
              </p:ext>
            </p:extLst>
          </p:nvPr>
        </p:nvGraphicFramePr>
        <p:xfrm>
          <a:off x="2413820" y="980835"/>
          <a:ext cx="9670717" cy="501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4860">
                  <a:extLst>
                    <a:ext uri="{9D8B030D-6E8A-4147-A177-3AD203B41FA5}">
                      <a16:colId xmlns:a16="http://schemas.microsoft.com/office/drawing/2014/main" val="4064080176"/>
                    </a:ext>
                  </a:extLst>
                </a:gridCol>
                <a:gridCol w="3565857">
                  <a:extLst>
                    <a:ext uri="{9D8B030D-6E8A-4147-A177-3AD203B41FA5}">
                      <a16:colId xmlns:a16="http://schemas.microsoft.com/office/drawing/2014/main" val="1239151048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Grant</a:t>
                      </a:r>
                    </a:p>
                  </a:txBody>
                  <a:tcPr marL="183750" marR="183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Timeline</a:t>
                      </a:r>
                    </a:p>
                  </a:txBody>
                  <a:tcPr marL="183750" marR="183750"/>
                </a:tc>
                <a:extLst>
                  <a:ext uri="{0D108BD9-81ED-4DB2-BD59-A6C34878D82A}">
                    <a16:rowId xmlns:a16="http://schemas.microsoft.com/office/drawing/2014/main" val="1454820400"/>
                  </a:ext>
                </a:extLst>
              </a:tr>
              <a:tr h="10278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EAG (RFA Deadline)</a:t>
                      </a:r>
                      <a:endParaRPr lang="en-US" sz="2800" dirty="0"/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December 4, 2023,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4 p.m.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179193208"/>
                  </a:ext>
                </a:extLst>
              </a:tr>
              <a:tr h="141767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Fresh Fruit and Vegetable Program (FFVP) Second Allocation Grant Award Notification</a:t>
                      </a: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November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56463132"/>
                  </a:ext>
                </a:extLst>
              </a:tr>
              <a:tr h="102251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Local Food for Schools Funding Disbursement </a:t>
                      </a: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November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4262332136"/>
                  </a:ext>
                </a:extLst>
              </a:tr>
              <a:tr h="102251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Supply Chain Assistance </a:t>
                      </a:r>
                      <a:r>
                        <a:rPr lang="en-US" sz="2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Funds Issued (Round Four)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183750" marR="1837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 dirty="0">
                          <a:solidFill>
                            <a:schemeClr val="tx1"/>
                          </a:solidFill>
                          <a:latin typeface="Arial"/>
                        </a:rPr>
                        <a:t>December 2023</a:t>
                      </a:r>
                    </a:p>
                  </a:txBody>
                  <a:tcPr marL="183750" marR="183750" anchor="ctr"/>
                </a:tc>
                <a:extLst>
                  <a:ext uri="{0D108BD9-81ED-4DB2-BD59-A6C34878D82A}">
                    <a16:rowId xmlns:a16="http://schemas.microsoft.com/office/drawing/2014/main" val="492776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8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96FC-02A4-4859-8AFE-8236A533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&amp; Other Announcements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227159-5461-87AB-9C4E-AA2A4BFC1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981200"/>
            <a:ext cx="6223000" cy="4114800"/>
          </a:xfrm>
        </p:spPr>
      </p:pic>
    </p:spTree>
    <p:extLst>
      <p:ext uri="{BB962C8B-B14F-4D97-AF65-F5344CB8AC3E}">
        <p14:creationId xmlns:p14="http://schemas.microsoft.com/office/powerpoint/2010/main" val="3275317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57FB-C6D5-A607-1FB9-BF842126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The Great Kindness Challenge (GKC)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D100D-CB91-2BCB-C81B-862794E2A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8548" y="2386781"/>
            <a:ext cx="4679335" cy="330363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January 22-26, 2024</a:t>
            </a:r>
            <a:endParaRPr 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Free resources and checklists available on the GKC website. </a:t>
            </a:r>
          </a:p>
          <a:p>
            <a:pPr>
              <a:spcBef>
                <a:spcPts val="1400"/>
              </a:spcBef>
              <a:spcAft>
                <a:spcPts val="1200"/>
              </a:spcAft>
            </a:pPr>
            <a:endParaRPr lang="en-US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F9830-9893-0673-4A21-C14CFC2B1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7993" y="2424471"/>
            <a:ext cx="4559710" cy="3068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6670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3E63-C7A7-DBBC-F782-4090D9D0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cs typeface="Arial"/>
              </a:rPr>
              <a:t>Farm to Summer Celebration Week 2023 Awardees (1)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D44C8-492A-9004-FB4E-7760589B54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00" y="1944688"/>
            <a:ext cx="6236010" cy="334099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Congratulations Summer 2023 awardees!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Complete three elements: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Taste, Teach, and Connect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Receiving: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One in Melon Certificate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Online Badge </a:t>
            </a:r>
          </a:p>
          <a:p>
            <a:pPr lvl="1"/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11" name="Content Placeholder 10" descr="Farm to Summer certificate with cantaloupe boarder.">
            <a:extLst>
              <a:ext uri="{FF2B5EF4-FFF2-40B4-BE49-F238E27FC236}">
                <a16:creationId xmlns:a16="http://schemas.microsoft.com/office/drawing/2014/main" id="{26905E0C-7E33-DCE2-1345-25304DD002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96" y="1871005"/>
            <a:ext cx="3007769" cy="2308781"/>
          </a:xfrm>
        </p:spPr>
      </p:pic>
      <p:pic>
        <p:nvPicPr>
          <p:cNvPr id="13" name="Content Placeholder 12" descr="Farm to Summer 2023 winner badge">
            <a:extLst>
              <a:ext uri="{FF2B5EF4-FFF2-40B4-BE49-F238E27FC236}">
                <a16:creationId xmlns:a16="http://schemas.microsoft.com/office/drawing/2014/main" id="{5DD730CA-F8FF-7EE8-413F-1A07471002B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53" y="4179786"/>
            <a:ext cx="2099654" cy="2032918"/>
          </a:xfrm>
        </p:spPr>
      </p:pic>
    </p:spTree>
    <p:extLst>
      <p:ext uri="{BB962C8B-B14F-4D97-AF65-F5344CB8AC3E}">
        <p14:creationId xmlns:p14="http://schemas.microsoft.com/office/powerpoint/2010/main" val="2684457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0C8A-FF95-A1BA-FC13-67773139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138" y="268014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Farm to Summer Celebration Week 2023 Awardees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A68D5-5213-199A-CE0D-E7222F52F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9008" y="1774211"/>
            <a:ext cx="5879213" cy="4310484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Adelanto Elementary School District (SD)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Capistrano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Elk Grove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Fallbrook Union Elementary 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Fresno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Hesperia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cs typeface="Arial"/>
              </a:rPr>
              <a:t>Huntington Beach Union High SD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</a:pPr>
            <a:endParaRPr lang="en-US" sz="2400" dirty="0"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EDEB15-9189-895F-2A6C-3962D4874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186" y="1774965"/>
            <a:ext cx="4470400" cy="4114800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Jurupa USD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Lake Elsinore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Little Lake City 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Lodi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Morgan Hill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Morongo Unified 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Ontario-Montclair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Parajo USD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473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F5CC-7CF0-CBA5-653E-1D521D44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34926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Farm to Summer Celebration Week 2023 Awardees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439A6-146D-F514-7F1B-1608654E4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6301" y="2214627"/>
            <a:ext cx="4070172" cy="422112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Redlands USD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Rialto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Riverside Unified SD 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Rowland Unified 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San Bernardino City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San Diego USD 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r>
              <a:rPr lang="en-US" sz="2400" dirty="0">
                <a:latin typeface="Arial"/>
                <a:cs typeface="Arial"/>
              </a:rPr>
              <a:t>San Juan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,Sans-Serif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F90A0-AECC-7AD5-DE17-1A240AF38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6473" y="2218599"/>
            <a:ext cx="4470400" cy="4114800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San Luis Coastal USD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Santa Cruz City Schools 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Upland USD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Vista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Winters Joint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Yucaipa-Calimesa Joint USD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/>
                <a:cs typeface="Arial"/>
              </a:rPr>
              <a:t>Yuba City USD</a:t>
            </a:r>
          </a:p>
        </p:txBody>
      </p:sp>
    </p:spTree>
    <p:extLst>
      <p:ext uri="{BB962C8B-B14F-4D97-AF65-F5344CB8AC3E}">
        <p14:creationId xmlns:p14="http://schemas.microsoft.com/office/powerpoint/2010/main" val="1165672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31C94-B6FF-9394-AE1B-80ADD56B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San Juan USD Celebrates National Farmer's Day</a:t>
            </a:r>
            <a:endParaRPr lang="en-US" dirty="0"/>
          </a:p>
        </p:txBody>
      </p:sp>
      <p:pic>
        <p:nvPicPr>
          <p:cNvPr id="5" name="Content Placeholder 4" descr="San Juan Unified School District’s Nutrition Services staff celebrating National Farmers Day at New Roots Farm.">
            <a:extLst>
              <a:ext uri="{FF2B5EF4-FFF2-40B4-BE49-F238E27FC236}">
                <a16:creationId xmlns:a16="http://schemas.microsoft.com/office/drawing/2014/main" id="{1B56E689-7465-134C-8444-856D925763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5013" y="2288574"/>
            <a:ext cx="3762375" cy="3314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Content Placeholder 5" descr="Field of produce at the New Roots Farm in West Sacramento.">
            <a:extLst>
              <a:ext uri="{FF2B5EF4-FFF2-40B4-BE49-F238E27FC236}">
                <a16:creationId xmlns:a16="http://schemas.microsoft.com/office/drawing/2014/main" id="{72EA6B7B-8F18-FB00-08AB-C4D945144E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46902" y="2101679"/>
            <a:ext cx="3408147" cy="384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247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E17A-EA3A-3D61-8CAB-CA15BFFF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2583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Winning at Wellness Webinar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9B64-BDEA-B56C-3CC6-15E362579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1" y="1288230"/>
            <a:ext cx="5735676" cy="52900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232333"/>
                </a:solidFill>
                <a:effectLst/>
                <a:latin typeface="Helvetica"/>
                <a:ea typeface="Calibri" panose="020F0502020204030204" pitchFamily="34" charset="0"/>
                <a:cs typeface="Helvetica"/>
              </a:rPr>
              <a:t>Taking Action: Implementing CDC's Whole School, Whole Community, Whole Child (WSCC) Model within Local School Wellness Policies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232333"/>
                </a:solidFill>
                <a:effectLst/>
                <a:latin typeface="Helvetica"/>
                <a:ea typeface="Calibri" panose="020F0502020204030204" pitchFamily="34" charset="0"/>
                <a:cs typeface="Helvetica"/>
              </a:rPr>
              <a:t>Wednesday, November 1, 2023, 3 p.m. to 4 p.m.</a:t>
            </a:r>
            <a:r>
              <a:rPr lang="en-US" sz="2800" dirty="0">
                <a:solidFill>
                  <a:srgbClr val="232333"/>
                </a:solidFill>
                <a:latin typeface="Helvetica"/>
                <a:ea typeface="Calibri" panose="020F0502020204030204" pitchFamily="34" charset="0"/>
                <a:cs typeface="Helvetica"/>
              </a:rPr>
              <a:t> </a:t>
            </a:r>
            <a:endParaRPr lang="en-US" sz="2800" dirty="0">
              <a:solidFill>
                <a:srgbClr val="232333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232333"/>
                </a:solidFill>
                <a:effectLst/>
                <a:latin typeface="Helvetica"/>
                <a:ea typeface="Calibri" panose="020F0502020204030204" pitchFamily="34" charset="0"/>
                <a:cs typeface="Helvetica"/>
              </a:rPr>
              <a:t>CA Local School Wellness Policy Collaborative Newsletter at </a:t>
            </a:r>
            <a:r>
              <a:rPr lang="en-US" sz="2800" dirty="0">
                <a:solidFill>
                  <a:srgbClr val="232333"/>
                </a:solidFill>
                <a:effectLst/>
                <a:latin typeface="Helvetica"/>
                <a:ea typeface="Calibri" panose="020F0502020204030204" pitchFamily="34" charset="0"/>
                <a:cs typeface="Helvetica"/>
                <a:hlinkClick r:id="rId3" tooltip="CA Local School Wellness Policy Collaborative Newsletter sign up web page"/>
              </a:rPr>
              <a:t>https://bit.ly/LSWPNewsletter</a:t>
            </a:r>
            <a:r>
              <a:rPr lang="en-US" sz="2800" dirty="0">
                <a:solidFill>
                  <a:srgbClr val="232333"/>
                </a:solidFill>
                <a:effectLst/>
                <a:latin typeface="Helvetica"/>
                <a:ea typeface="Calibri" panose="020F0502020204030204" pitchFamily="34" charset="0"/>
                <a:cs typeface="Helvetica"/>
              </a:rPr>
              <a:t>.</a:t>
            </a:r>
            <a:endParaRPr lang="en-US" sz="2800" dirty="0">
              <a:effectLst/>
              <a:latin typeface="Helvetica"/>
              <a:ea typeface="Calibri" panose="020F0502020204030204" pitchFamily="34" charset="0"/>
              <a:cs typeface="Helvetica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cs typeface="Arial"/>
            </a:endParaRPr>
          </a:p>
        </p:txBody>
      </p:sp>
      <p:pic>
        <p:nvPicPr>
          <p:cNvPr id="10" name="Content Placeholder 9" descr="CA Local School Wellness Policy Collaborative logo">
            <a:extLst>
              <a:ext uri="{FF2B5EF4-FFF2-40B4-BE49-F238E27FC236}">
                <a16:creationId xmlns:a16="http://schemas.microsoft.com/office/drawing/2014/main" id="{59395074-5136-3152-41E5-77DF32724C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730680" y="2209354"/>
            <a:ext cx="2911092" cy="2857748"/>
          </a:xfrm>
        </p:spPr>
      </p:pic>
    </p:spTree>
    <p:extLst>
      <p:ext uri="{BB962C8B-B14F-4D97-AF65-F5344CB8AC3E}">
        <p14:creationId xmlns:p14="http://schemas.microsoft.com/office/powerpoint/2010/main" val="4025533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E17A-EA3A-3D61-8CAB-CA15BFFF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Study: What Do Teens Really Think About School Meals?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9B64-BDEA-B56C-3CC6-15E362579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8831634" cy="43709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cs typeface="Arial"/>
              </a:rPr>
              <a:t>No Kid Hungry and FM3 conducted the study  </a:t>
            </a:r>
            <a:endParaRPr lang="en-US" sz="3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87% of teenagers (aged 12-18) were more willing to participate in school meals if their school gathered feedback to improve their meals.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+mn-lt"/>
                <a:cs typeface="+mn-lt"/>
              </a:rPr>
              <a:t>The study provided school officials with students' input and recommendations </a:t>
            </a:r>
            <a:endParaRPr lang="en-US" dirty="0">
              <a:cs typeface="Arial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FBA5B9-ACD2-90B7-EE60-0A3B02384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417460" y="4476493"/>
            <a:ext cx="2607272" cy="1624766"/>
          </a:xfrm>
        </p:spPr>
      </p:pic>
    </p:spTree>
    <p:extLst>
      <p:ext uri="{BB962C8B-B14F-4D97-AF65-F5344CB8AC3E}">
        <p14:creationId xmlns:p14="http://schemas.microsoft.com/office/powerpoint/2010/main" val="1942065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5FD3-80B0-1605-8D40-31053C28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220493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School Feedback Toolkit for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School Meals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126AA-B9FB-65E2-8359-30A3F9539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1455906"/>
            <a:ext cx="9652000" cy="4789251"/>
          </a:xfrm>
        </p:spPr>
        <p:txBody>
          <a:bodyPr/>
          <a:lstStyle/>
          <a:p>
            <a:pPr marL="6858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cs typeface="Arial"/>
              </a:rPr>
              <a:t>Tools for conducting surveys and listening sessions for School Meals</a:t>
            </a:r>
            <a:endParaRPr lang="en-US" dirty="0">
              <a:cs typeface="Arial"/>
            </a:endParaRPr>
          </a:p>
          <a:p>
            <a:pPr marL="1085850" lvl="1" indent="-342900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sz="2400" dirty="0">
                <a:cs typeface="Arial"/>
              </a:rPr>
              <a:t>Toolkit Includes:</a:t>
            </a:r>
          </a:p>
          <a:p>
            <a:pPr marL="1485900" lvl="2" indent="-3429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School Meals Surveys</a:t>
            </a:r>
          </a:p>
          <a:p>
            <a:pPr marL="1485900" lvl="2" indent="-3429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Listening Sessions</a:t>
            </a:r>
          </a:p>
          <a:p>
            <a:pPr marL="1485900" lvl="2" indent="-3429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Additional Resources </a:t>
            </a:r>
          </a:p>
          <a:p>
            <a:pPr marL="62865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For more information, visit Student Feedback Toolkit for School Meals at </a:t>
            </a:r>
            <a:r>
              <a:rPr lang="en-US" sz="2400" dirty="0">
                <a:ea typeface="+mn-lt"/>
                <a:cs typeface="+mn-lt"/>
                <a:hlinkClick r:id="rId3" tooltip="No Kid Hungry Student Feedback Toolkit for School Meals web page"/>
              </a:rPr>
              <a:t>https://bestpractices.nokidhungry.org/resource/student-feedback-toolkit-school-meals?mc_cid=a8a69cd39e&amp;mc_eid=727f7fd3e5</a:t>
            </a:r>
            <a:r>
              <a:rPr lang="en-US" sz="2400" dirty="0">
                <a:ea typeface="+mn-lt"/>
                <a:cs typeface="+mn-lt"/>
              </a:rPr>
              <a:t>  </a:t>
            </a:r>
            <a:endParaRPr lang="en-US" sz="2400" dirty="0">
              <a:cs typeface="Arial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D9C6CF-057D-08BF-BFDC-77E52E63C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027269" y="1981198"/>
            <a:ext cx="2352477" cy="232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9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76BE-56FA-0316-7390-48CA60B2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ea typeface="+mj-lt"/>
                <a:cs typeface="+mj-lt"/>
              </a:rPr>
              <a:t>Healthy School Food Pathway (HSFP) Fellowship: San Bernardino City USD</a:t>
            </a:r>
            <a:endParaRPr lang="en-US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EC491-2F0E-8D70-53D3-48C16B50B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9964" y="2231760"/>
            <a:ext cx="76708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Feature Article: </a:t>
            </a:r>
            <a:r>
              <a:rPr lang="en-US" sz="2800" i="1" dirty="0"/>
              <a:t>How a fellowship program is bringing more scratch-made meals to San Bernardino schools, </a:t>
            </a:r>
            <a:r>
              <a:rPr lang="en-US" sz="2800" dirty="0"/>
              <a:t>Benita Gingerella, Food Service Director</a:t>
            </a:r>
            <a:endParaRPr lang="en-US" sz="2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Implementing one scratch-made recipe per month with associated step-by-step video tutorials.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Creating an on-demand video library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974513-040B-5B4D-C987-3ECB8CC17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50764" y="2955660"/>
            <a:ext cx="1778000" cy="2667000"/>
          </a:xfrm>
        </p:spPr>
      </p:pic>
    </p:spTree>
    <p:extLst>
      <p:ext uri="{BB962C8B-B14F-4D97-AF65-F5344CB8AC3E}">
        <p14:creationId xmlns:p14="http://schemas.microsoft.com/office/powerpoint/2010/main" val="474774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5E19-0B6D-2A4A-40FE-FEA69615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204787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Taste of San Diego Unified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8459-0EF9-895F-C7EF-AA7C97DA1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5250" y="1457325"/>
            <a:ext cx="5137151" cy="484108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Invited middle school students to taste and provide feedback on cafeteria menu items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cs typeface="Arial"/>
              </a:rPr>
              <a:t>Featured a variety of options from plant-based nachos, roasted corn dip, chow mein and more!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6A28BC9-99C0-D0E0-ACF1-D37046C78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62362" y="1350169"/>
            <a:ext cx="2625312" cy="469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352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B5B7-3DA8-489B-DB34-275E6D451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495300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Food Buying Guide (FBG) for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Child Nutrition Programs (CNP) </a:t>
            </a:r>
            <a:br>
              <a:rPr lang="en-US" sz="4000" dirty="0">
                <a:cs typeface="Arial"/>
              </a:rPr>
            </a:br>
            <a:r>
              <a:rPr lang="en-US" sz="4000" dirty="0">
                <a:cs typeface="Arial"/>
              </a:rPr>
              <a:t>New Training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09EC-95B5-DAB0-B18E-A2BAED2B7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0" y="2006600"/>
            <a:ext cx="9626600" cy="43561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Exbibit A Grains Tools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Overview of how to determine the grain contribution for grain products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FBG Calculator 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Teaches how to create a Shopping List for food items using the FBG Calculator and more!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Access</a:t>
            </a:r>
            <a:r>
              <a:rPr lang="en-US" sz="2400" dirty="0"/>
              <a:t> the FBG for CNPs: Training Resources web page at </a:t>
            </a:r>
            <a:r>
              <a:rPr lang="en-US" sz="2400" dirty="0">
                <a:ea typeface="+mn-lt"/>
                <a:cs typeface="+mn-lt"/>
                <a:hlinkClick r:id="rId3" tooltip="USDA Food Buying Guide for Child Nutrition Programs: Training Resources web page"/>
              </a:rPr>
              <a:t>https://www.fns.usda.gov/tn/food-buying-guide-training-resources</a:t>
            </a:r>
            <a:r>
              <a:rPr lang="en-US" sz="2400" dirty="0"/>
              <a:t> 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692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B3D8-2B29-E36C-5E73-FA99472A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50" y="190500"/>
            <a:ext cx="9144000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Spanish Offer versus Serve (OVS) Materials</a:t>
            </a:r>
            <a:r>
              <a:rPr lang="en-US" sz="4000" dirty="0">
                <a:solidFill>
                  <a:srgbClr val="333333"/>
                </a:solidFill>
                <a:ea typeface="+mj-lt"/>
                <a:cs typeface="+mj-lt"/>
              </a:rPr>
              <a:t> 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61735-F651-CDB2-0184-8D77EB28E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8075" y="1504950"/>
            <a:ext cx="9918700" cy="401955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OVS Posters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Elementary School Breakfast and Lunch 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Middle/High School Breakfast 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High School and Middle School Lunch</a:t>
            </a:r>
            <a:endParaRPr lang="en-US" sz="2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OVS Tip Sheet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Breakfast and Lunch 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cs typeface="Arial"/>
              </a:rPr>
              <a:t>Resources available on the </a:t>
            </a:r>
            <a:r>
              <a:rPr lang="en-US" sz="2400" dirty="0"/>
              <a:t>OVS Materials </a:t>
            </a:r>
            <a:r>
              <a:rPr lang="en-US" sz="2400" dirty="0">
                <a:cs typeface="Arial"/>
              </a:rPr>
              <a:t>webpage at </a:t>
            </a:r>
            <a:r>
              <a:rPr lang="en-US" sz="2400" dirty="0">
                <a:ea typeface="+mn-lt"/>
                <a:cs typeface="+mn-lt"/>
                <a:hlinkClick r:id="rId3" action="ppaction://hlinkfile"/>
              </a:rPr>
              <a:t>https://www.fns.usda.gov/es/tn/offer-versus-serve-national-school-lunch-program-posters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4" name="Content Placeholder 3" descr="A USDA Spanish poster titled #5paramassabor (translation: 5formaxflavor). Pictured inside a cell phone is the 5 food groups and choice reminders of at least 3 food groups and at least 1/2 cup fruit and/or vegetable. ">
            <a:extLst>
              <a:ext uri="{FF2B5EF4-FFF2-40B4-BE49-F238E27FC236}">
                <a16:creationId xmlns:a16="http://schemas.microsoft.com/office/drawing/2014/main" id="{5BBF0084-73BA-CFF0-C74A-AB4D282B91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68292" y="1790699"/>
            <a:ext cx="2315708" cy="3423887"/>
          </a:xfrm>
        </p:spPr>
      </p:pic>
    </p:spTree>
    <p:extLst>
      <p:ext uri="{BB962C8B-B14F-4D97-AF65-F5344CB8AC3E}">
        <p14:creationId xmlns:p14="http://schemas.microsoft.com/office/powerpoint/2010/main" val="2793947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15A6-F2A6-43B3-AD16-F2CC188B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43" y="313277"/>
            <a:ext cx="9412514" cy="1143000"/>
          </a:xfrm>
        </p:spPr>
        <p:txBody>
          <a:bodyPr/>
          <a:lstStyle/>
          <a:p>
            <a:r>
              <a:rPr lang="en-US" dirty="0"/>
              <a:t>Tuesday @ 2pm Town Hall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A9185-9CB9-4EE8-92A3-A0FA101F8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40000" y="1469585"/>
            <a:ext cx="9042400" cy="46662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Held on the fourth Tuesday of the month</a:t>
            </a:r>
            <a:endParaRPr lang="en-US" dirty="0"/>
          </a:p>
        </p:txBody>
      </p:sp>
      <p:graphicFrame>
        <p:nvGraphicFramePr>
          <p:cNvPr id="5" name="Table 5" descr="No Town Hall is scheduled in November. December 12th will be state updates only, followed by the next town hall on January 23, 2024. ">
            <a:extLst>
              <a:ext uri="{FF2B5EF4-FFF2-40B4-BE49-F238E27FC236}">
                <a16:creationId xmlns:a16="http://schemas.microsoft.com/office/drawing/2014/main" id="{B69A7FEC-4728-4FFE-B4C6-BBE1F6709E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85660050"/>
              </p:ext>
            </p:extLst>
          </p:nvPr>
        </p:nvGraphicFramePr>
        <p:xfrm>
          <a:off x="2540000" y="2432286"/>
          <a:ext cx="9304770" cy="3093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321">
                  <a:extLst>
                    <a:ext uri="{9D8B030D-6E8A-4147-A177-3AD203B41FA5}">
                      <a16:colId xmlns:a16="http://schemas.microsoft.com/office/drawing/2014/main" val="1857206355"/>
                    </a:ext>
                  </a:extLst>
                </a:gridCol>
                <a:gridCol w="4874172">
                  <a:extLst>
                    <a:ext uri="{9D8B030D-6E8A-4147-A177-3AD203B41FA5}">
                      <a16:colId xmlns:a16="http://schemas.microsoft.com/office/drawing/2014/main" val="4211457138"/>
                    </a:ext>
                  </a:extLst>
                </a:gridCol>
                <a:gridCol w="1909277">
                  <a:extLst>
                    <a:ext uri="{9D8B030D-6E8A-4147-A177-3AD203B41FA5}">
                      <a16:colId xmlns:a16="http://schemas.microsoft.com/office/drawing/2014/main" val="398561056"/>
                    </a:ext>
                  </a:extLst>
                </a:gridCol>
              </a:tblGrid>
              <a:tr h="457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5962"/>
                  </a:ext>
                </a:extLst>
              </a:tr>
              <a:tr h="8153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November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No Town Hall Scheduled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258747"/>
                  </a:ext>
                </a:extLst>
              </a:tr>
              <a:tr h="8153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State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12/12/23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601818"/>
                  </a:ext>
                </a:extLst>
              </a:tr>
              <a:tr h="8153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January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State Update and Guest Speaker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1/23/24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3407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51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B3E98A-6E25-4EEA-B238-7C88F1FF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945" y="229004"/>
            <a:ext cx="91440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3" name="Content Placeholder 2" descr="Transforming California Schools: A schoolhouse surrounded by seven segments: Universal Prekindergarten, Community Schools, Professional Learning, Antibias Education, Mental Health Programs, Expanded Learning Programs, and Universal Meals.">
            <a:extLst>
              <a:ext uri="{FF2B5EF4-FFF2-40B4-BE49-F238E27FC236}">
                <a16:creationId xmlns:a16="http://schemas.microsoft.com/office/drawing/2014/main" id="{675C2956-096F-40C7-9CFD-037DBDBF6E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621673" y="1542572"/>
            <a:ext cx="4005279" cy="33332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776D3-2ACD-4467-963F-6F47B5CAF9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1621" y="2440891"/>
            <a:ext cx="6096000" cy="2827524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Town Hall:  </a:t>
            </a:r>
            <a:endParaRPr lang="en-US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December 12, 2023</a:t>
            </a:r>
            <a:endParaRPr lang="en-US" sz="4400" b="1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0A7208-5F38-40CE-B427-CA17C26165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29939" y="5143461"/>
            <a:ext cx="8703356" cy="6149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This institution is an equal opportunity provider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2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1BC6-D12E-9C5E-F8A5-2A929B00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Mar Vista Elementary School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E4940-2AB2-9366-0CF0-190C8721D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0000" y="1752599"/>
            <a:ext cx="7232651" cy="4495801"/>
          </a:xfrm>
        </p:spPr>
        <p:txBody>
          <a:bodyPr/>
          <a:lstStyle/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Featured Article: </a:t>
            </a:r>
            <a:r>
              <a:rPr lang="en-US" i="1" dirty="0">
                <a:cs typeface="Arial"/>
              </a:rPr>
              <a:t>6 Amazing School Lunches from Cafeterias Around the Country by Food Corps </a:t>
            </a:r>
            <a:endParaRPr lang="en-US" dirty="0">
              <a:cs typeface="Arial"/>
            </a:endParaRPr>
          </a:p>
          <a:p>
            <a:pPr marL="800100" indent="-4572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cs typeface="Arial"/>
              </a:rPr>
              <a:t>Mar Vista Elementary School in Oxnard was featured for their scratch-cooked pozole. </a:t>
            </a:r>
          </a:p>
        </p:txBody>
      </p:sp>
      <p:pic>
        <p:nvPicPr>
          <p:cNvPr id="4" name="Content Placeholder 3" descr="A bowl of scratch-cooked pozole with lettuce and radish. ">
            <a:extLst>
              <a:ext uri="{FF2B5EF4-FFF2-40B4-BE49-F238E27FC236}">
                <a16:creationId xmlns:a16="http://schemas.microsoft.com/office/drawing/2014/main" id="{9A93F54B-1C45-C704-BEEA-FE1C84A1E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52001" y="2400300"/>
            <a:ext cx="2258225" cy="2483366"/>
          </a:xfrm>
        </p:spPr>
      </p:pic>
    </p:spTree>
    <p:extLst>
      <p:ext uri="{BB962C8B-B14F-4D97-AF65-F5344CB8AC3E}">
        <p14:creationId xmlns:p14="http://schemas.microsoft.com/office/powerpoint/2010/main" val="141130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949A-706E-70D9-D396-1E393E8F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648" y="164176"/>
            <a:ext cx="10541621" cy="1143000"/>
          </a:xfrm>
        </p:spPr>
        <p:txBody>
          <a:bodyPr/>
          <a:lstStyle/>
          <a:p>
            <a:r>
              <a:rPr lang="en-US" sz="4000" dirty="0">
                <a:cs typeface="Arial"/>
              </a:rPr>
              <a:t>Guest Speakers: Raising the Bar with Scratch-Cooked Meals</a:t>
            </a:r>
            <a:endParaRPr lang="en-US" sz="4000" dirty="0"/>
          </a:p>
        </p:txBody>
      </p:sp>
      <p:pic>
        <p:nvPicPr>
          <p:cNvPr id="7" name="Content Placeholder 6" descr="Erin Primer, Food and Nutrition Director &#10;San Luis Coastal Unified School District.">
            <a:extLst>
              <a:ext uri="{FF2B5EF4-FFF2-40B4-BE49-F238E27FC236}">
                <a16:creationId xmlns:a16="http://schemas.microsoft.com/office/drawing/2014/main" id="{6293C5B3-3DFA-E999-63C8-0BD6CD43FE2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807938" y="1436643"/>
            <a:ext cx="2288062" cy="2689124"/>
          </a:xfrm>
        </p:spPr>
      </p:pic>
      <p:sp>
        <p:nvSpPr>
          <p:cNvPr id="4" name="Content Placeholder 3" descr="Erin Primer&#10;Food and Nutrition Director &#10;San Luis Coastal Unified School District&#10;">
            <a:extLst>
              <a:ext uri="{FF2B5EF4-FFF2-40B4-BE49-F238E27FC236}">
                <a16:creationId xmlns:a16="http://schemas.microsoft.com/office/drawing/2014/main" id="{3D74677D-170C-0DF9-2EDA-289E109147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72844" y="4157229"/>
            <a:ext cx="4958249" cy="15026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dirty="0">
                <a:cs typeface="Arial"/>
              </a:rPr>
              <a:t>Erin Primer</a:t>
            </a:r>
            <a:endParaRPr lang="en-US" sz="2600" dirty="0"/>
          </a:p>
          <a:p>
            <a:pPr marL="0" indent="0" algn="ctr">
              <a:buNone/>
            </a:pPr>
            <a:r>
              <a:rPr lang="en-US" sz="2400" dirty="0">
                <a:cs typeface="Arial"/>
              </a:rPr>
              <a:t>Food and Nutrition Director </a:t>
            </a:r>
          </a:p>
          <a:p>
            <a:pPr marL="0" indent="0" algn="ctr">
              <a:buNone/>
            </a:pPr>
            <a:r>
              <a:rPr lang="en-US" sz="2400" dirty="0">
                <a:cs typeface="Arial"/>
              </a:rPr>
              <a:t>San Luis Coastal Unified School District</a:t>
            </a:r>
          </a:p>
        </p:txBody>
      </p:sp>
      <p:pic>
        <p:nvPicPr>
          <p:cNvPr id="8" name="Content Placeholder 7" descr="Bethany Markee, Director of Child Nutrition, Orcutt Union School District&#10;">
            <a:extLst>
              <a:ext uri="{FF2B5EF4-FFF2-40B4-BE49-F238E27FC236}">
                <a16:creationId xmlns:a16="http://schemas.microsoft.com/office/drawing/2014/main" id="{28C188CF-C364-2762-E602-F5490245268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/>
          <a:srcRect t="15035" r="-1081" b="8022"/>
          <a:stretch/>
        </p:blipFill>
        <p:spPr>
          <a:xfrm>
            <a:off x="8241044" y="1436643"/>
            <a:ext cx="2299260" cy="2699884"/>
          </a:xfrm>
        </p:spPr>
      </p:pic>
      <p:sp>
        <p:nvSpPr>
          <p:cNvPr id="6" name="Content Placeholder 5" descr="Bethany Markee &#10;Director of Child Nutrition&#10;Orcutt Union School District&#10;">
            <a:extLst>
              <a:ext uri="{FF2B5EF4-FFF2-40B4-BE49-F238E27FC236}">
                <a16:creationId xmlns:a16="http://schemas.microsoft.com/office/drawing/2014/main" id="{BEED3C86-20C8-DA71-6B71-3E5C6659300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06774" y="4157229"/>
            <a:ext cx="4567800" cy="1596921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dirty="0">
                <a:cs typeface="Arial"/>
              </a:rPr>
              <a:t>Bethany Markee </a:t>
            </a:r>
          </a:p>
          <a:p>
            <a:pPr marL="0" indent="0" algn="ctr">
              <a:buNone/>
            </a:pPr>
            <a:r>
              <a:rPr lang="en-US" sz="2400" dirty="0">
                <a:cs typeface="Arial"/>
              </a:rPr>
              <a:t>Director of Child Nutrition</a:t>
            </a:r>
          </a:p>
          <a:p>
            <a:pPr marL="0" indent="0" algn="ctr">
              <a:buNone/>
            </a:pPr>
            <a:r>
              <a:rPr lang="en-US" sz="2400" dirty="0">
                <a:cs typeface="Arial"/>
              </a:rPr>
              <a:t>Orcutt Union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9285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1D90B-FE8F-985A-504A-367878DC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2023 Farm to School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4D5AF-1793-9153-DF42-80EFB3D1F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9500" y="1710489"/>
            <a:ext cx="8470900" cy="450582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If your School Food Authority (SFA) did not receive an invitation to fill out the Census, please contact </a:t>
            </a:r>
            <a:r>
              <a:rPr lang="en-US" sz="2800" dirty="0">
                <a:cs typeface="Arial"/>
                <a:hlinkClick r:id="rId3" tooltip="Farm2School Census email address"/>
              </a:rPr>
              <a:t>Farm2SchoolCensus@dir-online.com</a:t>
            </a:r>
            <a:endParaRPr lang="en-US" sz="2800" dirty="0">
              <a:solidFill>
                <a:srgbClr val="000000"/>
              </a:solidFill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</a:pPr>
            <a:r>
              <a:rPr lang="en-US" sz="2800" dirty="0">
                <a:cs typeface="Arial"/>
              </a:rPr>
              <a:t>Due Date: End of the year 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</a:pPr>
            <a:r>
              <a:rPr lang="en-US" sz="2800" dirty="0">
                <a:cs typeface="Arial"/>
              </a:rPr>
              <a:t>Resources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</a:pPr>
            <a:r>
              <a:rPr lang="en-US" sz="2400" dirty="0">
                <a:cs typeface="Arial"/>
              </a:rPr>
              <a:t>Census preparation worksheet</a:t>
            </a:r>
            <a:endParaRPr lang="en-US" sz="2400" dirty="0"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–"/>
            </a:pPr>
            <a:r>
              <a:rPr lang="en-US" sz="2400" dirty="0">
                <a:cs typeface="Arial"/>
              </a:rPr>
              <a:t>Sample census survey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</a:pPr>
            <a:endParaRPr lang="en-US" sz="2800" dirty="0"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7AB002-CDFB-69F8-A548-3DE76523D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126286" y="3268142"/>
            <a:ext cx="1730697" cy="2673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95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4E3A-A430-2B22-6F68-3F59A4A2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69" y="482600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State Updates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F370ED-AA48-A6B3-923D-57CE2E033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36"/>
          <a:stretch/>
        </p:blipFill>
        <p:spPr>
          <a:xfrm>
            <a:off x="4208317" y="1625600"/>
            <a:ext cx="5893334" cy="424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15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6465-06E6-6942-244E-388C64D3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492" y="93785"/>
            <a:ext cx="9144000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Legislative Update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DC6FA-1268-E272-6567-EF57A0DB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492" y="1472490"/>
            <a:ext cx="9480417" cy="490060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Assembly Bill (AB) 418: The California Food Safety 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AB 95: Pupil Nutrition: Pupil Meals</a:t>
            </a:r>
            <a:endParaRPr lang="en-US" b="1" dirty="0">
              <a:solidFill>
                <a:srgbClr val="333333"/>
              </a:solidFill>
              <a:latin typeface="Arial"/>
              <a:ea typeface="Verdana"/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Senate Bill (SB) 628: State Healthy Food Access Policy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333333"/>
                </a:solidFill>
                <a:latin typeface="Arial"/>
                <a:ea typeface="Verdana"/>
                <a:cs typeface="Arial"/>
              </a:rPr>
              <a:t>SB 291: Pupil Rights: Recess</a:t>
            </a:r>
          </a:p>
          <a:p>
            <a:endParaRPr lang="en-US" sz="1100" dirty="0">
              <a:solidFill>
                <a:srgbClr val="333333"/>
              </a:solidFill>
              <a:latin typeface="Verdana"/>
              <a:ea typeface="Verdana"/>
              <a:cs typeface="Arial"/>
            </a:endParaRPr>
          </a:p>
          <a:p>
            <a:endParaRPr lang="en-US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858153"/>
      </p:ext>
    </p:extLst>
  </p:cSld>
  <p:clrMapOvr>
    <a:masterClrMapping/>
  </p:clrMapOvr>
</p:sld>
</file>

<file path=ppt/theme/theme1.xml><?xml version="1.0" encoding="utf-8"?>
<a:theme xmlns:a="http://schemas.openxmlformats.org/drawingml/2006/main" name="3_Blank Presentation">
  <a:themeElements>
    <a:clrScheme name="Custom 2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F00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Custom 5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Blank Presentation">
  <a:themeElements>
    <a:clrScheme name="Custom 2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FF"/>
      </a:hlink>
      <a:folHlink>
        <a:srgbClr val="FF00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7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Blank Presentation">
  <a:themeElements>
    <a:clrScheme name="NSD Colors">
      <a:dk1>
        <a:srgbClr val="000000"/>
      </a:dk1>
      <a:lt1>
        <a:srgbClr val="FFFFFF"/>
      </a:lt1>
      <a:dk2>
        <a:srgbClr val="34554C"/>
      </a:dk2>
      <a:lt2>
        <a:srgbClr val="FFFFFF"/>
      </a:lt2>
      <a:accent1>
        <a:srgbClr val="6E9A3B"/>
      </a:accent1>
      <a:accent2>
        <a:srgbClr val="8DB640"/>
      </a:accent2>
      <a:accent3>
        <a:srgbClr val="704C2A"/>
      </a:accent3>
      <a:accent4>
        <a:srgbClr val="B03233"/>
      </a:accent4>
      <a:accent5>
        <a:srgbClr val="D76B2D"/>
      </a:accent5>
      <a:accent6>
        <a:srgbClr val="E98C2D"/>
      </a:accent6>
      <a:hlink>
        <a:srgbClr val="000000"/>
      </a:hlink>
      <a:folHlink>
        <a:srgbClr val="F39267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9D062B5-042C-4FFE-AACB-3EB40ED7E4B6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2156</Words>
  <Application>Microsoft Office PowerPoint</Application>
  <PresentationFormat>Widescreen</PresentationFormat>
  <Paragraphs>306</Paragraphs>
  <Slides>44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Arial,Sans-Serif</vt:lpstr>
      <vt:lpstr>Calibri</vt:lpstr>
      <vt:lpstr>Courier New,monospace</vt:lpstr>
      <vt:lpstr>Helvetica</vt:lpstr>
      <vt:lpstr>Times</vt:lpstr>
      <vt:lpstr>Verdana</vt:lpstr>
      <vt:lpstr>Wingdings</vt:lpstr>
      <vt:lpstr>3_Blank Presentation</vt:lpstr>
      <vt:lpstr>4_Blank Presentation</vt:lpstr>
      <vt:lpstr>5_Blank Presentation</vt:lpstr>
      <vt:lpstr>Blank Presentation</vt:lpstr>
      <vt:lpstr>6_Blank Presentation</vt:lpstr>
      <vt:lpstr>7_Blank Presentation</vt:lpstr>
      <vt:lpstr>3_Blank Presentation</vt:lpstr>
      <vt:lpstr>Tuesday @ 2  School Nutrition Town Hall  October 31, 2023</vt:lpstr>
      <vt:lpstr>Town Hall At-A-Glance</vt:lpstr>
      <vt:lpstr>District Spotlight: Revolutionizing  Plant-based Meals </vt:lpstr>
      <vt:lpstr>Healthy School Food Pathway (HSFP) Fellowship: San Bernardino City USD</vt:lpstr>
      <vt:lpstr>Mar Vista Elementary School  </vt:lpstr>
      <vt:lpstr>Guest Speakers: Raising the Bar with Scratch-Cooked Meals</vt:lpstr>
      <vt:lpstr>2023 Farm to School Census</vt:lpstr>
      <vt:lpstr>State Updates</vt:lpstr>
      <vt:lpstr>Legislative Update (1)</vt:lpstr>
      <vt:lpstr>Legislative Update: SB 348 Pupil Meals (1)</vt:lpstr>
      <vt:lpstr>Legislative Update: SB 348 Pupil Meals (2)</vt:lpstr>
      <vt:lpstr>Child Nutrition Advisory Council (CNAC) Recruitment (1)</vt:lpstr>
      <vt:lpstr>CNAC Recruitment (2)</vt:lpstr>
      <vt:lpstr>School Nutrition Program (SNP) Contact Update</vt:lpstr>
      <vt:lpstr>Flexibilities for Fluid Milk Shortages (1)</vt:lpstr>
      <vt:lpstr>Milk Carton Shortage Strategies </vt:lpstr>
      <vt:lpstr>Food Distribution Program (FDP) Reminders (1)</vt:lpstr>
      <vt:lpstr>Verification Process for  SY 2023–24</vt:lpstr>
      <vt:lpstr>Verification Process SY 2023–24 Timeline</vt:lpstr>
      <vt:lpstr>Holiday Meal Service (1)</vt:lpstr>
      <vt:lpstr>Holiday Meal Service (2) </vt:lpstr>
      <vt:lpstr> Administrative Review Preparation</vt:lpstr>
      <vt:lpstr>Potable Water Requirement</vt:lpstr>
      <vt:lpstr>Potable Water: Q&amp;A (1)</vt:lpstr>
      <vt:lpstr>Potable Water: Q&amp;A (2)</vt:lpstr>
      <vt:lpstr>Important Operational Dates:  Next 30 to 60 days (1)</vt:lpstr>
      <vt:lpstr>Important Operational Dates:  Next 30 to 60 days (2)</vt:lpstr>
      <vt:lpstr>Funding Updates</vt:lpstr>
      <vt:lpstr> 2023 NSLP  Equipment Assistance Grants (EAG)</vt:lpstr>
      <vt:lpstr>Grant Funds Overview</vt:lpstr>
      <vt:lpstr>Resources &amp; Other Announcements</vt:lpstr>
      <vt:lpstr>The Great Kindness Challenge (GKC)</vt:lpstr>
      <vt:lpstr>Farm to Summer Celebration Week 2023 Awardees (1)</vt:lpstr>
      <vt:lpstr>Farm to Summer Celebration Week 2023 Awardees (2)</vt:lpstr>
      <vt:lpstr>Farm to Summer Celebration Week 2023 Awardees (3)</vt:lpstr>
      <vt:lpstr>San Juan USD Celebrates National Farmer's Day</vt:lpstr>
      <vt:lpstr>Winning at Wellness Webinar</vt:lpstr>
      <vt:lpstr>Study: What Do Teens Really Think About School Meals?</vt:lpstr>
      <vt:lpstr>School Feedback Toolkit for  School Meals</vt:lpstr>
      <vt:lpstr>Taste of San Diego Unified</vt:lpstr>
      <vt:lpstr>Food Buying Guide (FBG) for  Child Nutrition Programs (CNP)  New Training Modules</vt:lpstr>
      <vt:lpstr>Spanish Offer versus Serve (OVS) Materials </vt:lpstr>
      <vt:lpstr>Tuesday @ 2pm Town Hall Schedule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31, 2023 Tuesday at 2 Town Hall Slides - Nutrition (CA Dept of Education)</dc:title>
  <dc:subject>The PowerPoint includes district spotlights and state and federal school nutrition program updates as presented during the 10/31/23 Town Hall.</dc:subject>
  <dc:creator/>
  <cp:lastModifiedBy/>
  <cp:revision>1</cp:revision>
  <dcterms:created xsi:type="dcterms:W3CDTF">2023-11-16T00:59:51Z</dcterms:created>
  <dcterms:modified xsi:type="dcterms:W3CDTF">2023-11-16T01:03:36Z</dcterms:modified>
</cp:coreProperties>
</file>