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4" r:id="rId6"/>
    <p:sldMasterId id="2147483680" r:id="rId7"/>
  </p:sldMasterIdLst>
  <p:notesMasterIdLst>
    <p:notesMasterId r:id="rId47"/>
  </p:notesMasterIdLst>
  <p:handoutMasterIdLst>
    <p:handoutMasterId r:id="rId48"/>
  </p:handoutMasterIdLst>
  <p:sldIdLst>
    <p:sldId id="543" r:id="rId8"/>
    <p:sldId id="257" r:id="rId9"/>
    <p:sldId id="467" r:id="rId10"/>
    <p:sldId id="556" r:id="rId11"/>
    <p:sldId id="1295" r:id="rId12"/>
    <p:sldId id="559" r:id="rId13"/>
    <p:sldId id="1293" r:id="rId14"/>
    <p:sldId id="561" r:id="rId15"/>
    <p:sldId id="1300" r:id="rId16"/>
    <p:sldId id="1285" r:id="rId17"/>
    <p:sldId id="1290" r:id="rId18"/>
    <p:sldId id="1296" r:id="rId19"/>
    <p:sldId id="1298" r:id="rId20"/>
    <p:sldId id="555" r:id="rId21"/>
    <p:sldId id="548" r:id="rId22"/>
    <p:sldId id="1279" r:id="rId23"/>
    <p:sldId id="544" r:id="rId24"/>
    <p:sldId id="554" r:id="rId25"/>
    <p:sldId id="545" r:id="rId26"/>
    <p:sldId id="547" r:id="rId27"/>
    <p:sldId id="551" r:id="rId28"/>
    <p:sldId id="1280" r:id="rId29"/>
    <p:sldId id="552" r:id="rId30"/>
    <p:sldId id="1291" r:id="rId31"/>
    <p:sldId id="553" r:id="rId32"/>
    <p:sldId id="1299" r:id="rId33"/>
    <p:sldId id="550" r:id="rId34"/>
    <p:sldId id="284" r:id="rId35"/>
    <p:sldId id="293" r:id="rId36"/>
    <p:sldId id="294" r:id="rId37"/>
    <p:sldId id="288" r:id="rId38"/>
    <p:sldId id="287" r:id="rId39"/>
    <p:sldId id="280" r:id="rId40"/>
    <p:sldId id="640" r:id="rId41"/>
    <p:sldId id="557" r:id="rId42"/>
    <p:sldId id="1277" r:id="rId43"/>
    <p:sldId id="517" r:id="rId44"/>
    <p:sldId id="476" r:id="rId45"/>
    <p:sldId id="474" r:id="rId46"/>
  </p:sldIdLst>
  <p:sldSz cx="12192000" cy="6858000"/>
  <p:notesSz cx="363855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ie Richardson" initials="JR" lastIdx="1" clrIdx="0"/>
  <p:cmAuthor id="2" name="Gurjeet Barayah" initials="GB" lastIdx="53" clrIdx="1"/>
  <p:cmAuthor id="3" name="David Hazeleaf" initials="DH" lastIdx="5" clrIdx="2"/>
  <p:cmAuthor id="4" name="Kim Frinzell" initials="KF" lastIdx="14" clrIdx="3"/>
  <p:cmAuthor id="5" name="Julie BoarerPitchford" initials="JB" lastIdx="3" clrIdx="4"/>
  <p:cmAuthor id="6" name="Katie Tully" initials="KT" lastIdx="2" clrIdx="5"/>
  <p:cmAuthor id="7" name="Tara Masse" initials="TM" lastIdx="122" clrIdx="6"/>
  <p:cmAuthor id="8" name="Angela Blackney" initials="AB" lastIdx="30" clrIdx="7"/>
  <p:cmAuthor id="9" name="Rebecca Schupp" initials="RS" lastIdx="111" clrIdx="8"/>
  <p:cmAuthor id="10" name="Tara Masse" initials="TM [2]" lastIdx="2" clrIdx="9"/>
  <p:cmAuthor id="11" name="Marisa Vassey" initials="MV" lastIdx="2" clrIdx="10"/>
  <p:cmAuthor id="12" name="Raven Christiansen" initials="RC" lastIdx="32" clrIdx="11"/>
  <p:cmAuthor id="13" name="Vincent Keene" initials="VK" lastIdx="22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DC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28" autoAdjust="0"/>
    <p:restoredTop sz="90957" autoAdjust="0"/>
  </p:normalViewPr>
  <p:slideViewPr>
    <p:cSldViewPr snapToGrid="0">
      <p:cViewPr varScale="1">
        <p:scale>
          <a:sx n="80" d="100"/>
          <a:sy n="80" d="100"/>
        </p:scale>
        <p:origin x="126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1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216" y="4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06184" cy="87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098905" y="0"/>
            <a:ext cx="1606184" cy="87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494FB-3489-468D-A451-38C7FB0BB2D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6621376"/>
            <a:ext cx="1606184" cy="876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098905" y="16621376"/>
            <a:ext cx="1606184" cy="876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48F4-3E24-4BA1-83AB-0D46558E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8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3525" y="157486"/>
            <a:ext cx="3111500" cy="1751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3839" y="1997476"/>
            <a:ext cx="3190874" cy="438396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296610" y="6471821"/>
            <a:ext cx="1118102" cy="32329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42787AA-9CC9-4BDC-9D76-FFA9D61A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8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2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6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8D1D-70DD-4068-A80C-527DFF99EB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9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74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5870575" cy="3303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8825" y="3790950"/>
            <a:ext cx="5375276" cy="3562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D50B-D783-410D-875C-205378DB72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66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157163"/>
            <a:ext cx="2616200" cy="147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3839" y="1997476"/>
            <a:ext cx="6738936" cy="10823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32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3900" y="5762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1699" y="3896778"/>
            <a:ext cx="6017634" cy="4921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D50B-D783-410D-875C-205378DB72F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3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1033463"/>
            <a:ext cx="4324350" cy="243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1104" y="4467781"/>
            <a:ext cx="5765396" cy="4263318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D50B-D783-410D-875C-205378DB72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7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64BE-93B3-49B8-B51E-93415282C8C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2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2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4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3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94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65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9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9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7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18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56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9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873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66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 b="1">
                <a:solidFill>
                  <a:schemeClr val="tx1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3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54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70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6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9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A22D-3DF5-4FEC-92C4-AA4FEBC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9463-1196-4362-8606-2AE2035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81D64-1EF7-49E4-B3F2-E10ADE5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25D8-841B-469E-A798-EE6503C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56AD05-2D6E-4D5A-BFB0-7CA0F5FDC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59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Department of Education</a:t>
            </a:r>
          </a:p>
          <a:p>
            <a:r>
              <a:rPr lang="en-US" dirty="0"/>
              <a:t>Nutrition Services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EB4A-8888-48EB-A05F-2918429EC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01219" y="190500"/>
            <a:ext cx="9784080" cy="1616246"/>
          </a:xfrm>
        </p:spPr>
        <p:txBody>
          <a:bodyPr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1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08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6" r:id="rId4"/>
    <p:sldLayoutId id="2147483664" r:id="rId5"/>
    <p:sldLayoutId id="2147483665" r:id="rId6"/>
    <p:sldLayoutId id="214748368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45CA088-98AF-4DF2-8493-E1610DC2B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TONY</a:t>
            </a:r>
            <a:r>
              <a:rPr lang="en-US" altLang="en-US" sz="1200" b="1" baseline="0">
                <a:solidFill>
                  <a:schemeClr val="bg1"/>
                </a:solidFill>
                <a:latin typeface="Arial" panose="020B0604020202020204" pitchFamily="34" charset="0"/>
              </a:rPr>
              <a:t> THURMOND</a:t>
            </a:r>
            <a:b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NPcafefundquestions@cde.ca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petitivefoods@cde.ca.go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niversalMealsSY22@cde.c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FoodDistribution@cde.ca.go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UniversalMealsSY22@cde.ca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SDTownHall@cde.ca.go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UniversalMealsSY22@cde.ca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3150-A919-48DF-916F-326B597D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80" y="3177540"/>
            <a:ext cx="9144000" cy="1143000"/>
          </a:xfrm>
        </p:spPr>
        <p:txBody>
          <a:bodyPr/>
          <a:lstStyle/>
          <a:p>
            <a:r>
              <a:rPr lang="en-US" dirty="0"/>
              <a:t>Welcome to the California Universal Meals Listening Session #7</a:t>
            </a:r>
            <a:br>
              <a:rPr lang="en-US" dirty="0"/>
            </a:br>
            <a:r>
              <a:rPr lang="en-US" dirty="0"/>
              <a:t>May 17, 2022</a:t>
            </a:r>
          </a:p>
        </p:txBody>
      </p:sp>
    </p:spTree>
    <p:extLst>
      <p:ext uri="{BB962C8B-B14F-4D97-AF65-F5344CB8AC3E}">
        <p14:creationId xmlns:p14="http://schemas.microsoft.com/office/powerpoint/2010/main" val="113477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427D0-7E68-4F10-B510-40DDCDAA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all the Universal Meals Listening Sessions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A1C21A-F878-49B4-A8FE-7E5CCCC60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9251950" cy="4114800"/>
          </a:xfrm>
        </p:spPr>
        <p:txBody>
          <a:bodyPr/>
          <a:lstStyle/>
          <a:p>
            <a:r>
              <a:rPr lang="en-US" dirty="0"/>
              <a:t>Available Recordings:</a:t>
            </a:r>
          </a:p>
          <a:p>
            <a:pPr lvl="1"/>
            <a:r>
              <a:rPr lang="en-US" dirty="0"/>
              <a:t>Provisions under Universal Meals</a:t>
            </a:r>
          </a:p>
          <a:p>
            <a:pPr lvl="1"/>
            <a:r>
              <a:rPr lang="en-US" dirty="0"/>
              <a:t>School Breakfast Program</a:t>
            </a:r>
          </a:p>
          <a:p>
            <a:pPr lvl="1"/>
            <a:r>
              <a:rPr lang="en-US" dirty="0"/>
              <a:t>Food Services Management Company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13DDDA-633B-4C59-99DF-B87448B4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4" y="4602243"/>
            <a:ext cx="6638925" cy="1493757"/>
          </a:xfrm>
        </p:spPr>
      </p:pic>
    </p:spTree>
    <p:extLst>
      <p:ext uri="{BB962C8B-B14F-4D97-AF65-F5344CB8AC3E}">
        <p14:creationId xmlns:p14="http://schemas.microsoft.com/office/powerpoint/2010/main" val="366693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3B93-83D0-419F-BFE7-3615AE2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related to Universal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9D55-DBD8-46FD-8FBE-A2496CC79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0" y="1752600"/>
            <a:ext cx="6232525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Complementing the School Nutrition Program (SNP) with nonprogram foods</a:t>
            </a:r>
          </a:p>
          <a:p>
            <a:r>
              <a:rPr lang="en-US" dirty="0"/>
              <a:t>Compliance reminders</a:t>
            </a:r>
          </a:p>
          <a:p>
            <a:r>
              <a:rPr lang="en-US" dirty="0"/>
              <a:t>Utilizing United States Department of Agriculture  </a:t>
            </a:r>
            <a:r>
              <a:rPr lang="en-US" sz="3200" dirty="0"/>
              <a:t>(USDA) commodities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1CEB84-C0D2-4FF2-A5EE-743C0EB4F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16" y="3004985"/>
            <a:ext cx="3286584" cy="2181529"/>
          </a:xfrm>
        </p:spPr>
      </p:pic>
    </p:spTree>
    <p:extLst>
      <p:ext uri="{BB962C8B-B14F-4D97-AF65-F5344CB8AC3E}">
        <p14:creationId xmlns:p14="http://schemas.microsoft.com/office/powerpoint/2010/main" val="240979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1DCD-7358-4C38-9065-B78DCA4E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Foods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0EA9-3743-4995-A102-4C7FD3B2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food or beverage:</a:t>
            </a:r>
          </a:p>
          <a:p>
            <a:pPr lvl="1"/>
            <a:r>
              <a:rPr lang="en-US" sz="3200" dirty="0"/>
              <a:t>Sold</a:t>
            </a:r>
          </a:p>
          <a:p>
            <a:pPr lvl="1"/>
            <a:r>
              <a:rPr lang="en-US" sz="3200" dirty="0"/>
              <a:t>To Students</a:t>
            </a:r>
          </a:p>
          <a:p>
            <a:pPr lvl="1"/>
            <a:r>
              <a:rPr lang="en-US" sz="3200" dirty="0"/>
              <a:t>On School Campus</a:t>
            </a:r>
          </a:p>
          <a:p>
            <a:pPr lvl="1"/>
            <a:r>
              <a:rPr lang="en-US" sz="3200" dirty="0"/>
              <a:t>During the School Day</a:t>
            </a:r>
          </a:p>
          <a:p>
            <a:pPr lvl="1"/>
            <a:r>
              <a:rPr lang="en-US" sz="3200" dirty="0"/>
              <a:t>Outside of the Federal Reimbursable Meal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0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4023-0556-4E89-9E46-FC24D42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Requirements of Competitive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0591-77E4-44F6-B5E3-A3C40AEC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381250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Nutrition requirements: In general, a food must be a fruit, vegetable, dairy, whole grain, or protein, or have fruit, vegetable, dairy, whole grain, or protein as the first ingredient; AND meet required standards for total fat, saturated fat, trans fat, sugar, sodium, and calories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3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FF8-DF33-4A9B-8E15-8731C0B9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Nonprogram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00E7-68D8-402A-BB68-2F6BA12E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752600"/>
            <a:ext cx="9144000" cy="4114800"/>
          </a:xfrm>
        </p:spPr>
        <p:txBody>
          <a:bodyPr/>
          <a:lstStyle/>
          <a:p>
            <a:r>
              <a:rPr lang="en-US" sz="2800" dirty="0"/>
              <a:t>Food and beverages that are sold, and not reimbursable </a:t>
            </a:r>
          </a:p>
          <a:p>
            <a:r>
              <a:rPr lang="en-US" sz="2800" dirty="0"/>
              <a:t>Examples:</a:t>
            </a:r>
          </a:p>
          <a:p>
            <a:pPr lvl="1"/>
            <a:r>
              <a:rPr lang="en-US" dirty="0"/>
              <a:t>Smart snack compliant food and beverages</a:t>
            </a:r>
          </a:p>
          <a:p>
            <a:pPr lvl="1"/>
            <a:r>
              <a:rPr lang="en-US" dirty="0"/>
              <a:t>A la carte entrees</a:t>
            </a:r>
          </a:p>
          <a:p>
            <a:pPr lvl="1"/>
            <a:r>
              <a:rPr lang="en-US" dirty="0"/>
              <a:t>Second and adult meals</a:t>
            </a:r>
          </a:p>
          <a:p>
            <a:pPr lvl="1"/>
            <a:r>
              <a:rPr lang="en-US" dirty="0"/>
              <a:t>Vended meals and catered foods</a:t>
            </a:r>
          </a:p>
          <a:p>
            <a:pPr marL="457200" lvl="1" indent="0">
              <a:buNone/>
            </a:pPr>
            <a:r>
              <a:rPr lang="en-US" b="1" dirty="0"/>
              <a:t>Note: </a:t>
            </a:r>
            <a:r>
              <a:rPr lang="en-US" dirty="0"/>
              <a:t>Nonprogram foods fitting the competitive foods criteria must meet applicable nutrition requirements.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6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Revenue Through Nonprogram Food Sales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2020528"/>
            <a:ext cx="9081730" cy="3945891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/>
              <a:t>Positive responses: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Increase overall revenues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Healthier alternatives to off campus meals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Arial"/>
              </a:rPr>
              <a:t>Keep students on campus</a:t>
            </a:r>
          </a:p>
          <a:p>
            <a:pPr>
              <a:buNone/>
            </a:pPr>
            <a:endParaRPr lang="en-US" dirty="0">
              <a:cs typeface="Arial"/>
            </a:endParaRPr>
          </a:p>
          <a:p>
            <a:pPr>
              <a:buNone/>
            </a:pPr>
            <a:r>
              <a:rPr lang="en-US" dirty="0">
                <a:cs typeface="Arial"/>
              </a:rPr>
              <a:t>Potential to earn 5 - 20% of total revenues from nonprogram sales.</a:t>
            </a:r>
          </a:p>
        </p:txBody>
      </p:sp>
    </p:spTree>
    <p:extLst>
      <p:ext uri="{BB962C8B-B14F-4D97-AF65-F5344CB8AC3E}">
        <p14:creationId xmlns:p14="http://schemas.microsoft.com/office/powerpoint/2010/main" val="265555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Compliment Instead of Compete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1851620"/>
            <a:ext cx="9081730" cy="41148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/>
              <a:t>Items that compliment reimbursable meals: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Beverages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Snacks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Desserts</a:t>
            </a:r>
            <a:endParaRPr lang="en-US" sz="3200" dirty="0">
              <a:cs typeface="Arial"/>
            </a:endParaRPr>
          </a:p>
          <a:p>
            <a:pPr>
              <a:buNone/>
            </a:pPr>
            <a:r>
              <a:rPr lang="en-US" sz="3600" dirty="0">
                <a:cs typeface="Arial"/>
              </a:rPr>
              <a:t>Best practice: Limiting purchases to 2-3 items</a:t>
            </a:r>
            <a:r>
              <a:rPr lang="en-US" sz="3600" dirty="0"/>
              <a:t> encourages meal consumption</a:t>
            </a:r>
            <a:endParaRPr lang="en-US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46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1851620"/>
            <a:ext cx="9081730" cy="41148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/>
              <a:t>To make tracking nonprogram foods easier: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Sell items easily identified with per unit cost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Talk to your POS provider about tracking sales</a:t>
            </a:r>
          </a:p>
          <a:p>
            <a:pPr marL="457200" lvl="1" indent="0">
              <a:buNone/>
            </a:pPr>
            <a:endParaRPr lang="en-US" sz="3200" dirty="0">
              <a:cs typeface="Arial"/>
            </a:endParaRPr>
          </a:p>
          <a:p>
            <a:pPr>
              <a:buNone/>
            </a:pPr>
            <a:r>
              <a:rPr lang="en-US" sz="3600" dirty="0">
                <a:cs typeface="Arial"/>
              </a:rPr>
              <a:t>Best practice: order these items separately from program foods</a:t>
            </a:r>
          </a:p>
        </p:txBody>
      </p:sp>
    </p:spTree>
    <p:extLst>
      <p:ext uri="{BB962C8B-B14F-4D97-AF65-F5344CB8AC3E}">
        <p14:creationId xmlns:p14="http://schemas.microsoft.com/office/powerpoint/2010/main" val="341532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Catering and Vending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2138516"/>
            <a:ext cx="9081730" cy="382790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/>
              <a:t>Foods and beverages outside meal service: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School meetings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Fundraisers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School stores or kiosks</a:t>
            </a:r>
            <a:endParaRPr lang="en-US" sz="3200" dirty="0">
              <a:cs typeface="Arial"/>
            </a:endParaRPr>
          </a:p>
          <a:p>
            <a:pPr>
              <a:buNone/>
            </a:pPr>
            <a:r>
              <a:rPr lang="en-US" dirty="0">
                <a:cs typeface="Arial"/>
              </a:rPr>
              <a:t>Best practice: provide set menus, and ordering/invoicing processes</a:t>
            </a:r>
          </a:p>
        </p:txBody>
      </p:sp>
    </p:spTree>
    <p:extLst>
      <p:ext uri="{BB962C8B-B14F-4D97-AF65-F5344CB8AC3E}">
        <p14:creationId xmlns:p14="http://schemas.microsoft.com/office/powerpoint/2010/main" val="198651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to Outside Agencies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1851620"/>
            <a:ext cx="9081730" cy="41148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Districts vending program meals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Nonprogram food compliance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Arial"/>
              </a:rPr>
              <a:t>Create a written agreement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Arial"/>
              </a:rPr>
              <a:t>Reassess pricing regularly</a:t>
            </a:r>
          </a:p>
          <a:p>
            <a:pPr>
              <a:buNone/>
            </a:pPr>
            <a:r>
              <a:rPr lang="en-US" sz="3600" dirty="0">
                <a:cs typeface="Arial"/>
              </a:rPr>
              <a:t>Remember: Maintain competitive pricing and program integrity</a:t>
            </a:r>
          </a:p>
        </p:txBody>
      </p:sp>
    </p:spTree>
    <p:extLst>
      <p:ext uri="{BB962C8B-B14F-4D97-AF65-F5344CB8AC3E}">
        <p14:creationId xmlns:p14="http://schemas.microsoft.com/office/powerpoint/2010/main" val="5100931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Universal Meals </a:t>
            </a:r>
            <a:br>
              <a:rPr lang="en-US" sz="4800" b="1" dirty="0"/>
            </a:br>
            <a:r>
              <a:rPr lang="en-US" b="1" dirty="0"/>
              <a:t>Listening Session #7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361" y="5057974"/>
            <a:ext cx="7352581" cy="433621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California Department of Education 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Nutrition Services Division</a:t>
            </a:r>
          </a:p>
        </p:txBody>
      </p:sp>
      <p:pic>
        <p:nvPicPr>
          <p:cNvPr id="7" name="Content Placeholder 6" descr="Children eating in cafeteria&#10;">
            <a:extLst>
              <a:ext uri="{FF2B5EF4-FFF2-40B4-BE49-F238E27FC236}">
                <a16:creationId xmlns:a16="http://schemas.microsoft.com/office/drawing/2014/main" id="{355D8FE6-338E-4EA4-A604-4CDBA171F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11" y="2275207"/>
            <a:ext cx="4470400" cy="2447046"/>
          </a:xfrm>
        </p:spPr>
      </p:pic>
    </p:spTree>
    <p:extLst>
      <p:ext uri="{BB962C8B-B14F-4D97-AF65-F5344CB8AC3E}">
        <p14:creationId xmlns:p14="http://schemas.microsoft.com/office/powerpoint/2010/main" val="187348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Meals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9999" y="1981200"/>
            <a:ext cx="9299575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cs typeface="Arial"/>
              </a:rPr>
              <a:t>Offer individual a la carte items or meals to adults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Arial"/>
              </a:rPr>
              <a:t>Sandwiches, soups, or hand-crafted salads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Arial"/>
              </a:rPr>
              <a:t>Holiday specials</a:t>
            </a:r>
          </a:p>
          <a:p>
            <a:pPr lvl="1">
              <a:buFont typeface="Arial"/>
              <a:buChar char="•"/>
            </a:pPr>
            <a:r>
              <a:rPr lang="en-US" sz="3200" dirty="0">
                <a:cs typeface="Arial"/>
              </a:rPr>
              <a:t>Special sign-up lists</a:t>
            </a:r>
          </a:p>
          <a:p>
            <a:pPr>
              <a:buNone/>
            </a:pPr>
            <a:endParaRPr lang="en-US" sz="3600" dirty="0">
              <a:cs typeface="Arial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F8F8E1-010C-44CB-A75C-206005B7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4865052"/>
            <a:ext cx="5301453" cy="1383348"/>
          </a:xfrm>
        </p:spPr>
      </p:pic>
    </p:spTree>
    <p:extLst>
      <p:ext uri="{BB962C8B-B14F-4D97-AF65-F5344CB8AC3E}">
        <p14:creationId xmlns:p14="http://schemas.microsoft.com/office/powerpoint/2010/main" val="26113426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Compliance Overview: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Revenue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135" y="1879724"/>
            <a:ext cx="9081730" cy="382790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/>
              <a:t>Overview of compliance for nonprogram foods:</a:t>
            </a:r>
          </a:p>
          <a:p>
            <a:pPr lvl="1">
              <a:buFont typeface="Arial"/>
              <a:buChar char="•"/>
            </a:pPr>
            <a:r>
              <a:rPr lang="en-US" dirty="0"/>
              <a:t>Assess annually</a:t>
            </a:r>
          </a:p>
          <a:p>
            <a:pPr lvl="1">
              <a:buFont typeface="Arial"/>
              <a:buChar char="•"/>
            </a:pPr>
            <a:r>
              <a:rPr lang="en-US" dirty="0"/>
              <a:t>Meet compliance ratio</a:t>
            </a:r>
            <a:endParaRPr lang="en-US" dirty="0">
              <a:cs typeface="Arial"/>
            </a:endParaRPr>
          </a:p>
          <a:p>
            <a:pPr>
              <a:buNone/>
            </a:pPr>
            <a:r>
              <a:rPr lang="en-US" dirty="0">
                <a:cs typeface="Arial"/>
              </a:rPr>
              <a:t>USDA and California Department of Education Tools in the Child Nutrition Information and Payment System (CNIPS)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Form: SNP Nonprogram Food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Form: USDA Nonprogram Foods Calculator</a:t>
            </a:r>
          </a:p>
        </p:txBody>
      </p:sp>
    </p:spTree>
    <p:extLst>
      <p:ext uri="{BB962C8B-B14F-4D97-AF65-F5344CB8AC3E}">
        <p14:creationId xmlns:p14="http://schemas.microsoft.com/office/powerpoint/2010/main" val="103995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28A8-A904-4684-AE0A-E56C43E7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Overview: </a:t>
            </a:r>
            <a:br>
              <a:rPr lang="en-US" dirty="0"/>
            </a:br>
            <a:r>
              <a:rPr lang="en-US" dirty="0"/>
              <a:t>Pricing of Nonprogram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4AE9-8BC1-40BB-95FB-A73D0E2B4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revenue of items sold should meet revenue ratio</a:t>
            </a:r>
          </a:p>
          <a:p>
            <a:r>
              <a:rPr lang="en-US" dirty="0"/>
              <a:t>Catering/vending/adult meals</a:t>
            </a:r>
          </a:p>
          <a:p>
            <a:pPr lvl="1"/>
            <a:r>
              <a:rPr lang="en-US" dirty="0"/>
              <a:t>Total food costs = food + supplies + labor + USDA foods</a:t>
            </a:r>
          </a:p>
          <a:p>
            <a:pPr marL="0" indent="0" algn="ctr">
              <a:buNone/>
            </a:pPr>
            <a:r>
              <a:rPr lang="en-US" dirty="0"/>
              <a:t>Best Practice: Price items 2-3 times </a:t>
            </a:r>
          </a:p>
          <a:p>
            <a:pPr marL="0" indent="0" algn="ctr">
              <a:buNone/>
            </a:pPr>
            <a:r>
              <a:rPr lang="en-US" dirty="0"/>
              <a:t>their food cost</a:t>
            </a:r>
          </a:p>
        </p:txBody>
      </p:sp>
    </p:spTree>
    <p:extLst>
      <p:ext uri="{BB962C8B-B14F-4D97-AF65-F5344CB8AC3E}">
        <p14:creationId xmlns:p14="http://schemas.microsoft.com/office/powerpoint/2010/main" val="4177941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Compliance Overview: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Nutrition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2138516"/>
            <a:ext cx="9081730" cy="382790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/>
              <a:t>Overview of compliance for competitive foods: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For foods and beverages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Strict nutritional content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Second meals must meet requirements</a:t>
            </a:r>
          </a:p>
          <a:p>
            <a:pPr>
              <a:buNone/>
            </a:pPr>
            <a:endParaRPr lang="en-US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880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D70E-A0BF-4DC9-8968-D75E8412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457139"/>
            <a:ext cx="9144000" cy="1143000"/>
          </a:xfrm>
        </p:spPr>
        <p:txBody>
          <a:bodyPr/>
          <a:lstStyle/>
          <a:p>
            <a:r>
              <a:rPr lang="en-US" dirty="0"/>
              <a:t>Nonprogram | Competitive Foods</a:t>
            </a:r>
          </a:p>
        </p:txBody>
      </p:sp>
      <p:graphicFrame>
        <p:nvGraphicFramePr>
          <p:cNvPr id="4" name="Content Placeholder 3" descr="This table shows the definitions for non program foods and competitive foods. ">
            <a:extLst>
              <a:ext uri="{FF2B5EF4-FFF2-40B4-BE49-F238E27FC236}">
                <a16:creationId xmlns:a16="http://schemas.microsoft.com/office/drawing/2014/main" id="{C043E234-1E4B-4F2E-8934-03A6132B3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92730"/>
              </p:ext>
            </p:extLst>
          </p:nvPr>
        </p:nvGraphicFramePr>
        <p:xfrm>
          <a:off x="2540000" y="2066283"/>
          <a:ext cx="9144000" cy="272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75246491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675068138"/>
                    </a:ext>
                  </a:extLst>
                </a:gridCol>
              </a:tblGrid>
              <a:tr h="80519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Non Program Foods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Competitive Foods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28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Food purchased using cafe funds and is not part of the reimbursable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foods and beverages sold to students, on school campus, during the school day, outside of the reimbursable meal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3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724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Compliance Overview: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Paid Lunch Equity (PLE)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2138516"/>
            <a:ext cx="9081730" cy="3827904"/>
          </a:xfrm>
        </p:spPr>
        <p:txBody>
          <a:bodyPr/>
          <a:lstStyle/>
          <a:p>
            <a:pPr marL="26988" indent="-26988">
              <a:spcAft>
                <a:spcPts val="600"/>
              </a:spcAft>
              <a:buNone/>
            </a:pPr>
            <a:r>
              <a:rPr lang="en-US" dirty="0"/>
              <a:t>PLE will not apply to public schools, charter schools and county offices of education approved to operate both NSLP and SBP under Universal Meals.</a:t>
            </a:r>
          </a:p>
          <a:p>
            <a:pPr>
              <a:spcAft>
                <a:spcPts val="600"/>
              </a:spcAft>
            </a:pPr>
            <a:r>
              <a:rPr lang="en-US" dirty="0"/>
              <a:t>The additional state funding you will receive in per meal reimbursement will satisfy this federal requirement.</a:t>
            </a:r>
          </a:p>
        </p:txBody>
      </p:sp>
    </p:spTree>
    <p:extLst>
      <p:ext uri="{BB962C8B-B14F-4D97-AF65-F5344CB8AC3E}">
        <p14:creationId xmlns:p14="http://schemas.microsoft.com/office/powerpoint/2010/main" val="1811198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CCA2-8231-4ABA-A45D-B018FA16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Compliance Overview: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PLE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290-F9FA-4B5E-ABC7-C6403FD6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Schools not participating in the Universal Meals Program will still be required to comply with paid lunch equity:</a:t>
            </a:r>
          </a:p>
          <a:p>
            <a:r>
              <a:rPr lang="en-US" dirty="0"/>
              <a:t>LEAs not participating in </a:t>
            </a:r>
            <a:r>
              <a:rPr lang="en-US" b="1" dirty="0"/>
              <a:t>both</a:t>
            </a:r>
            <a:r>
              <a:rPr lang="en-US" dirty="0"/>
              <a:t> the NSLP and SBP will not receive Universal Meals funding</a:t>
            </a:r>
          </a:p>
          <a:p>
            <a:r>
              <a:rPr lang="en-US" dirty="0"/>
              <a:t>May not charge for meals and must support with nonfederal funds</a:t>
            </a:r>
          </a:p>
        </p:txBody>
      </p:sp>
    </p:spTree>
    <p:extLst>
      <p:ext uri="{BB962C8B-B14F-4D97-AF65-F5344CB8AC3E}">
        <p14:creationId xmlns:p14="http://schemas.microsoft.com/office/powerpoint/2010/main" val="56698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1851620"/>
            <a:ext cx="9081730" cy="397006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Nonprogram Foods – Resource Management Unit:</a:t>
            </a:r>
          </a:p>
          <a:p>
            <a:pPr>
              <a:buNone/>
            </a:pPr>
            <a:r>
              <a:rPr lang="en-US" sz="3600" dirty="0">
                <a:cs typeface="Arial"/>
              </a:rPr>
              <a:t>	</a:t>
            </a:r>
            <a:r>
              <a:rPr lang="en-US" sz="3600" u="sng" dirty="0">
                <a:solidFill>
                  <a:srgbClr val="213DC9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SNPcafefundquestions@cde.ca.gov  </a:t>
            </a:r>
            <a:endParaRPr lang="en-US" sz="3600" u="sng" dirty="0">
              <a:solidFill>
                <a:srgbClr val="213DC9"/>
              </a:solidFill>
              <a:cs typeface="Arial"/>
            </a:endParaRP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>
                <a:cs typeface="Arial"/>
              </a:rPr>
              <a:t>Competitive Foods:  </a:t>
            </a:r>
            <a:r>
              <a:rPr lang="en-US" sz="3600" u="sng" dirty="0">
                <a:solidFill>
                  <a:srgbClr val="213DC9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competitivefoods@cde.ca.gov</a:t>
            </a:r>
            <a:r>
              <a:rPr lang="en-US" sz="3600" u="sng" dirty="0">
                <a:solidFill>
                  <a:srgbClr val="213DC9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939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966" y="625642"/>
            <a:ext cx="883239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U.S. Department of Agriculture (USDA) Foods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358" y="2367627"/>
            <a:ext cx="9133610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H</a:t>
            </a:r>
            <a:r>
              <a:rPr lang="en-US" sz="2800" dirty="0">
                <a:solidFill>
                  <a:schemeClr val="tx1"/>
                </a:solidFill>
              </a:rPr>
              <a:t>elps fund approximately 15–20 percent of annual food purchases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Supports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 agricultural market and removes surplus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California receives approximately $210 million in USDA Foods entitlement annually</a:t>
            </a:r>
          </a:p>
        </p:txBody>
      </p:sp>
    </p:spTree>
    <p:extLst>
      <p:ext uri="{BB962C8B-B14F-4D97-AF65-F5344CB8AC3E}">
        <p14:creationId xmlns:p14="http://schemas.microsoft.com/office/powerpoint/2010/main" val="1859905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AB1D48-0E62-413C-A01D-FAFA921D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4174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3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Entitlement for School Year </a:t>
            </a:r>
            <a:br>
              <a:rPr lang="en-US" altLang="en-US" sz="43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3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(SY) 2022–23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39F3-FE43-4F91-A2A0-8A2450647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110" y="1731817"/>
            <a:ext cx="9144000" cy="4784437"/>
          </a:xfrm>
        </p:spPr>
        <p:txBody>
          <a:bodyPr/>
          <a:lstStyle/>
          <a:p>
            <a:pPr marL="288838" lvl="0" indent="-288838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Entitlement: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/>
              <a:t>210,144,011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038" lvl="1" indent="-288838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 rate: $0.3960 (SY 2021–22: $0.3975)</a:t>
            </a:r>
          </a:p>
          <a:p>
            <a:pPr marL="288838" lvl="0" indent="-288838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838" lvl="0" indent="-288838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Defense Fresh Fruit and Vegetable Program (DoD Fresh) Entitlement: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$46,500,000</a:t>
            </a:r>
          </a:p>
          <a:p>
            <a:pPr marL="288838" lvl="0" indent="-288838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838" lvl="0" indent="-288838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USDA’s Commodity Credit Corporation (CCC) Funds: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$33,000,000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4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0450" y="1943100"/>
            <a:ext cx="9232900" cy="43053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Housekeeping: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Line muted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Recorded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Use the Q&amp;A for questions related to today’s topics</a:t>
            </a:r>
            <a:endParaRPr lang="en-US" sz="3200" dirty="0"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3200" dirty="0"/>
              <a:t>Questions: </a:t>
            </a:r>
            <a:r>
              <a:rPr lang="en-US" sz="3200" dirty="0">
                <a:solidFill>
                  <a:srgbClr val="213DC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UniversalMealsSY22@cde.ca.gov </a:t>
            </a:r>
            <a:endParaRPr lang="en-US" sz="3200" dirty="0">
              <a:solidFill>
                <a:srgbClr val="213DC9"/>
              </a:solidFill>
              <a:cs typeface="Arial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B414F8-07EC-41C4-9B69-1D1F27A0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828800"/>
            <a:ext cx="3952875" cy="1914525"/>
          </a:xfrm>
        </p:spPr>
      </p:pic>
    </p:spTree>
    <p:extLst>
      <p:ext uri="{BB962C8B-B14F-4D97-AF65-F5344CB8AC3E}">
        <p14:creationId xmlns:p14="http://schemas.microsoft.com/office/powerpoint/2010/main" val="3040646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C3BC0E-EB5B-42DF-8679-0A897B97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86327"/>
            <a:ext cx="9144000" cy="1143000"/>
          </a:xfrm>
        </p:spPr>
        <p:txBody>
          <a:bodyPr/>
          <a:lstStyle/>
          <a:p>
            <a:r>
              <a:rPr lang="en-US" dirty="0"/>
              <a:t>Brown Box and Bulk Item 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DFD82D-DCDA-4B2C-B6A3-521D68F6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429327"/>
            <a:ext cx="9144000" cy="4778968"/>
          </a:xfrm>
        </p:spPr>
        <p:txBody>
          <a:bodyPr/>
          <a:lstStyle/>
          <a:p>
            <a:r>
              <a:rPr lang="en-US" dirty="0"/>
              <a:t>Direct Delivery (Brown Box) Items</a:t>
            </a:r>
          </a:p>
          <a:p>
            <a:pPr lvl="1"/>
            <a:r>
              <a:rPr lang="en-US" dirty="0"/>
              <a:t>Chicken fajita meat; beef crumbles</a:t>
            </a:r>
          </a:p>
          <a:p>
            <a:pPr lvl="1"/>
            <a:r>
              <a:rPr lang="en-US" dirty="0"/>
              <a:t>Canned and frozen fruits and vegetables</a:t>
            </a:r>
          </a:p>
          <a:p>
            <a:pPr lvl="1"/>
            <a:r>
              <a:rPr lang="en-US" dirty="0"/>
              <a:t>Rice, beans and pasta</a:t>
            </a:r>
          </a:p>
          <a:p>
            <a:r>
              <a:rPr lang="en-US" dirty="0"/>
              <a:t>Bulk Items for Processing</a:t>
            </a:r>
          </a:p>
          <a:p>
            <a:pPr lvl="1"/>
            <a:r>
              <a:rPr lang="en-US" dirty="0"/>
              <a:t>Raw chicken, beef, turkey</a:t>
            </a:r>
          </a:p>
          <a:p>
            <a:pPr lvl="1"/>
            <a:r>
              <a:rPr lang="en-US" dirty="0"/>
              <a:t>Cheese</a:t>
            </a:r>
          </a:p>
          <a:p>
            <a:pPr lvl="1"/>
            <a:r>
              <a:rPr lang="en-US" dirty="0"/>
              <a:t>Flour</a:t>
            </a:r>
          </a:p>
          <a:p>
            <a:pPr lvl="1"/>
            <a:r>
              <a:rPr lang="en-US" dirty="0"/>
              <a:t>Fresh and frozen fruits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3684709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989" y="609600"/>
            <a:ext cx="9021011" cy="11430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Department of Defense (DoD) Fresh Fruit and Vegetable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540000" y="2342146"/>
            <a:ext cx="9245600" cy="3906253"/>
          </a:xfrm>
        </p:spPr>
        <p:txBody>
          <a:bodyPr>
            <a:normAutofit/>
          </a:bodyPr>
          <a:lstStyle/>
          <a:p>
            <a:pPr marL="344488" indent="-287338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produce such as fruits and vegetables</a:t>
            </a:r>
          </a:p>
          <a:p>
            <a:pPr marL="344488" indent="-287338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through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DoD’s on-line ordering system, FFAVORS</a:t>
            </a:r>
          </a:p>
          <a:p>
            <a:pPr marL="344488" indent="-287338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drawn down with each order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52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dirty="0"/>
              <a:t>Reminders for Successfully Maximizing Entitlement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7237" y="2013526"/>
            <a:ext cx="7841672" cy="423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 One: Plan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 with the menu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Determine usage</a:t>
            </a: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 Two: Track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Monthly draw-downs/usage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Reach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0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Questions Related to the FDP?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8966200" cy="4114800"/>
          </a:xfrm>
        </p:spPr>
        <p:txBody>
          <a:bodyPr/>
          <a:lstStyle/>
          <a:p>
            <a:pPr marL="34290" indent="0" algn="ctr">
              <a:buNone/>
            </a:pPr>
            <a:r>
              <a:rPr lang="en-US" sz="3200" dirty="0"/>
              <a:t>Email: </a:t>
            </a:r>
            <a:r>
              <a:rPr lang="en-US" sz="3200" dirty="0">
                <a:solidFill>
                  <a:srgbClr val="213DC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FoodDistribution@cde.ca.gov</a:t>
            </a:r>
            <a:r>
              <a:rPr lang="en-US" sz="3200" dirty="0">
                <a:solidFill>
                  <a:srgbClr val="213DC9"/>
                </a:solidFill>
              </a:rPr>
              <a:t> </a:t>
            </a:r>
          </a:p>
          <a:p>
            <a:pPr marL="34290" indent="0" algn="ctr">
              <a:buNone/>
            </a:pPr>
            <a:endParaRPr lang="en-US" dirty="0"/>
          </a:p>
        </p:txBody>
      </p:sp>
      <p:pic>
        <p:nvPicPr>
          <p:cNvPr id="7" name="Content Placeholder 6" descr="USDA Foods Healthy Choices American Grown logo">
            <a:extLst>
              <a:ext uri="{FF2B5EF4-FFF2-40B4-BE49-F238E27FC236}">
                <a16:creationId xmlns:a16="http://schemas.microsoft.com/office/drawing/2014/main" id="{17DCFED8-C3F8-44B1-9D35-7108630C3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6100"/>
            <a:ext cx="1857634" cy="2457793"/>
          </a:xfrm>
        </p:spPr>
      </p:pic>
    </p:spTree>
    <p:extLst>
      <p:ext uri="{BB962C8B-B14F-4D97-AF65-F5344CB8AC3E}">
        <p14:creationId xmlns:p14="http://schemas.microsoft.com/office/powerpoint/2010/main" val="678842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Guest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9999" y="1981200"/>
            <a:ext cx="8937625" cy="4114800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Wendi </a:t>
            </a:r>
            <a:r>
              <a:rPr lang="en-US" dirty="0" err="1">
                <a:ea typeface="+mn-lt"/>
                <a:cs typeface="+mn-lt"/>
              </a:rPr>
              <a:t>Gosliner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/>
              <a:t>Nutrition Policy Institute, University of California, Division of Agriculture and Natural Resources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6" name="Content Placeholder 5" descr="Nutrition Policy Institute logo">
            <a:extLst>
              <a:ext uri="{FF2B5EF4-FFF2-40B4-BE49-F238E27FC236}">
                <a16:creationId xmlns:a16="http://schemas.microsoft.com/office/drawing/2014/main" id="{88556F1F-C828-4E92-A151-8CDC722CB2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3514725"/>
            <a:ext cx="3219450" cy="3219450"/>
          </a:xfrm>
        </p:spPr>
      </p:pic>
    </p:spTree>
    <p:extLst>
      <p:ext uri="{BB962C8B-B14F-4D97-AF65-F5344CB8AC3E}">
        <p14:creationId xmlns:p14="http://schemas.microsoft.com/office/powerpoint/2010/main" val="3362893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944245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u="sng" dirty="0">
                <a:solidFill>
                  <a:srgbClr val="213DC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UniversalMealsSY22@cde.ca.gov</a:t>
            </a:r>
            <a:r>
              <a:rPr lang="en-US" sz="4000" u="sng" dirty="0">
                <a:solidFill>
                  <a:srgbClr val="213DC9"/>
                </a:solidFill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E3BAE2-0F1D-4086-AA71-28766F546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3429000"/>
            <a:ext cx="4010025" cy="2657475"/>
          </a:xfrm>
        </p:spPr>
      </p:pic>
    </p:spTree>
    <p:extLst>
      <p:ext uri="{BB962C8B-B14F-4D97-AF65-F5344CB8AC3E}">
        <p14:creationId xmlns:p14="http://schemas.microsoft.com/office/powerpoint/2010/main" val="605848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2C6D-4398-43E9-AF45-D89A7238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9B55-7A58-4E0D-A3DA-AC40472E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752600"/>
            <a:ext cx="9144000" cy="4114800"/>
          </a:xfrm>
        </p:spPr>
        <p:txBody>
          <a:bodyPr/>
          <a:lstStyle/>
          <a:p>
            <a:r>
              <a:rPr lang="en-US" dirty="0"/>
              <a:t>California Universal Meals web page</a:t>
            </a:r>
          </a:p>
          <a:p>
            <a:pPr lvl="1"/>
            <a:r>
              <a:rPr lang="en-US" dirty="0"/>
              <a:t>Resources and FAQ</a:t>
            </a:r>
          </a:p>
          <a:p>
            <a:r>
              <a:rPr lang="en-US" dirty="0"/>
              <a:t>Universal Meals Quick Reference Guides, available in CNIPS Download forms</a:t>
            </a:r>
          </a:p>
          <a:p>
            <a:pPr lvl="1"/>
            <a:r>
              <a:rPr lang="en-US" dirty="0"/>
              <a:t>All 16 resources can be found under </a:t>
            </a:r>
            <a:r>
              <a:rPr lang="en-US" b="1" dirty="0"/>
              <a:t>Form ID: UM QR</a:t>
            </a:r>
          </a:p>
          <a:p>
            <a:r>
              <a:rPr lang="en-US" dirty="0"/>
              <a:t>USDA More than a Meal toolkit/resource</a:t>
            </a:r>
          </a:p>
          <a:p>
            <a:r>
              <a:rPr lang="en-US" dirty="0"/>
              <a:t>SNP Guidance, Manuals, and Resources web page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20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15A6-F2A6-43B3-AD16-F2CC188B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Webinar: Tuesdays @ 2 </a:t>
            </a:r>
            <a:br>
              <a:rPr lang="en-US" dirty="0"/>
            </a:br>
            <a:r>
              <a:rPr lang="en-US" dirty="0"/>
              <a:t>Town Hall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96CB07-B7D3-49A2-B1D6-3BA9C3D93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96520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Tuesday, May 24 @ 2 p.m.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For Questions on Town Halls, e</a:t>
            </a:r>
            <a:r>
              <a:rPr lang="en-US" dirty="0"/>
              <a:t>mail: </a:t>
            </a:r>
            <a:r>
              <a:rPr lang="en-US" dirty="0">
                <a:solidFill>
                  <a:srgbClr val="213DC9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NSDTownHall@cde.ca.gov</a:t>
            </a:r>
            <a:r>
              <a:rPr lang="en-US" dirty="0">
                <a:solidFill>
                  <a:srgbClr val="213DC9"/>
                </a:solidFill>
                <a:ea typeface="+mn-lt"/>
                <a:cs typeface="+mn-lt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D12F5-4C30-4BAE-86D3-9EF7C26D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37" y="4210050"/>
            <a:ext cx="4143375" cy="2324100"/>
          </a:xfrm>
        </p:spPr>
      </p:pic>
    </p:spTree>
    <p:extLst>
      <p:ext uri="{BB962C8B-B14F-4D97-AF65-F5344CB8AC3E}">
        <p14:creationId xmlns:p14="http://schemas.microsoft.com/office/powerpoint/2010/main" val="59389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9999" y="1981200"/>
            <a:ext cx="914399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For Questions on Universal Meals </a:t>
            </a:r>
            <a:r>
              <a:rPr lang="en-US" sz="3200" dirty="0">
                <a:solidFill>
                  <a:srgbClr val="213DC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UniversalMealsSY22@cde.ca.gov</a:t>
            </a:r>
            <a:r>
              <a:rPr lang="en-US" sz="3200" dirty="0">
                <a:solidFill>
                  <a:srgbClr val="213DC9"/>
                </a:solidFill>
              </a:rPr>
              <a:t> </a:t>
            </a:r>
          </a:p>
          <a:p>
            <a:pPr marL="457200" lvl="1" indent="0" algn="ctr">
              <a:buNone/>
            </a:pP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F84450-B7DE-484F-896C-B77718E87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3719784"/>
            <a:ext cx="4470400" cy="2180682"/>
          </a:xfrm>
        </p:spPr>
      </p:pic>
    </p:spTree>
    <p:extLst>
      <p:ext uri="{BB962C8B-B14F-4D97-AF65-F5344CB8AC3E}">
        <p14:creationId xmlns:p14="http://schemas.microsoft.com/office/powerpoint/2010/main" val="3430917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0650" y="5448300"/>
            <a:ext cx="9023350" cy="6667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institution is an equal opportunity provider.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E4547F-BAF5-4D83-9B0F-ADDDD1C1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2019300"/>
            <a:ext cx="4470400" cy="2969145"/>
          </a:xfrm>
        </p:spPr>
      </p:pic>
    </p:spTree>
    <p:extLst>
      <p:ext uri="{BB962C8B-B14F-4D97-AF65-F5344CB8AC3E}">
        <p14:creationId xmlns:p14="http://schemas.microsoft.com/office/powerpoint/2010/main" val="417946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9999" y="1981200"/>
            <a:ext cx="7737475" cy="4114800"/>
          </a:xfrm>
        </p:spPr>
        <p:txBody>
          <a:bodyPr/>
          <a:lstStyle/>
          <a:p>
            <a:r>
              <a:rPr lang="en-US" dirty="0"/>
              <a:t>Overview of Universal Meals (UM)</a:t>
            </a:r>
          </a:p>
          <a:p>
            <a:r>
              <a:rPr lang="en-US" dirty="0"/>
              <a:t>Recap of Listening Sessions</a:t>
            </a:r>
          </a:p>
          <a:p>
            <a:r>
              <a:rPr lang="en-US" dirty="0">
                <a:latin typeface="+mj-lt"/>
              </a:rPr>
              <a:t>Strategies for Complementing the SNP</a:t>
            </a:r>
          </a:p>
          <a:p>
            <a:r>
              <a:rPr lang="en-US" dirty="0">
                <a:latin typeface="+mj-lt"/>
              </a:rPr>
              <a:t>Compliance Reminders</a:t>
            </a:r>
          </a:p>
          <a:p>
            <a:r>
              <a:rPr lang="en-US" dirty="0">
                <a:latin typeface="+mj-lt"/>
              </a:rPr>
              <a:t>FAQ</a:t>
            </a:r>
          </a:p>
          <a:p>
            <a:r>
              <a:rPr lang="en-US" dirty="0">
                <a:latin typeface="+mj-lt"/>
              </a:rPr>
              <a:t>Resource Guides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489876-B53B-4609-84B4-C430B61FD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07" y="3809481"/>
            <a:ext cx="3305636" cy="2476846"/>
          </a:xfrm>
        </p:spPr>
      </p:pic>
    </p:spTree>
    <p:extLst>
      <p:ext uri="{BB962C8B-B14F-4D97-AF65-F5344CB8AC3E}">
        <p14:creationId xmlns:p14="http://schemas.microsoft.com/office/powerpoint/2010/main" val="223681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4277-4248-4A81-B24C-F039FB1C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Budget Proposal and May Revise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6160-5F69-4A32-AA52-B53EB5D9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234418"/>
            <a:ext cx="8052972" cy="3589606"/>
          </a:xfrm>
        </p:spPr>
        <p:txBody>
          <a:bodyPr/>
          <a:lstStyle/>
          <a:p>
            <a:r>
              <a:rPr lang="en-US" dirty="0"/>
              <a:t>Continued investments in School Nutrition Programs:</a:t>
            </a:r>
          </a:p>
          <a:p>
            <a:pPr lvl="1"/>
            <a:r>
              <a:rPr lang="en-US" dirty="0"/>
              <a:t>Universal Meals Reimbursements</a:t>
            </a:r>
          </a:p>
          <a:p>
            <a:pPr lvl="1"/>
            <a:r>
              <a:rPr lang="en-US" dirty="0"/>
              <a:t>Kitchen Infrastructure and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91757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Universal Meals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807085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Three Components to Universal Meals:</a:t>
            </a:r>
          </a:p>
          <a:p>
            <a:pPr marL="0" indent="0">
              <a:buNone/>
            </a:pPr>
            <a:endParaRPr lang="en-US" sz="2000" b="1" dirty="0">
              <a:cs typeface="Arial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Arial"/>
              </a:rPr>
              <a:t>Update of State Meal Mandate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cs typeface="Arial"/>
              </a:rPr>
              <a:t>Federal Provision Participation Requirement</a:t>
            </a:r>
          </a:p>
          <a:p>
            <a:pPr marL="514350" indent="-514350">
              <a:buFontTx/>
              <a:buAutoNum type="arabicPeriod"/>
            </a:pPr>
            <a:r>
              <a:rPr lang="en-US" dirty="0">
                <a:cs typeface="Arial"/>
              </a:rPr>
              <a:t>Supplemental State Meal Reimbursement</a:t>
            </a:r>
          </a:p>
        </p:txBody>
      </p:sp>
      <p:pic>
        <p:nvPicPr>
          <p:cNvPr id="7" name="Content Placeholder 6" descr="Transforming Schools logo">
            <a:extLst>
              <a:ext uri="{FF2B5EF4-FFF2-40B4-BE49-F238E27FC236}">
                <a16:creationId xmlns:a16="http://schemas.microsoft.com/office/drawing/2014/main" id="{10A5C72E-7214-4ADA-B700-DE1CBEC542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4" y="3048000"/>
            <a:ext cx="2796306" cy="2343150"/>
          </a:xfrm>
        </p:spPr>
      </p:pic>
    </p:spTree>
    <p:extLst>
      <p:ext uri="{BB962C8B-B14F-4D97-AF65-F5344CB8AC3E}">
        <p14:creationId xmlns:p14="http://schemas.microsoft.com/office/powerpoint/2010/main" val="176123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D5D9-177F-4CF3-AB40-DED660DA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Meals and the National School Lunch Program (NSLP) and School Breakfast Program (SBP)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A543-FC19-462B-837E-82FF561B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334126"/>
            <a:ext cx="9144000" cy="4114800"/>
          </a:xfrm>
        </p:spPr>
        <p:txBody>
          <a:bodyPr/>
          <a:lstStyle/>
          <a:p>
            <a:r>
              <a:rPr lang="en-US" dirty="0"/>
              <a:t>Universal Meals builds upon participation in the NSLP and SBP</a:t>
            </a:r>
          </a:p>
          <a:p>
            <a:pPr lvl="1"/>
            <a:r>
              <a:rPr lang="en-US" dirty="0"/>
              <a:t>Sponsors will still be expected to comply with current federal regulations to operate the NSLP and SBP</a:t>
            </a:r>
          </a:p>
          <a:p>
            <a:pPr lvl="1"/>
            <a:r>
              <a:rPr lang="en-US" dirty="0"/>
              <a:t>Sponsors will either operate under a federal provision, or conduct standard counting and claiming</a:t>
            </a:r>
          </a:p>
        </p:txBody>
      </p:sp>
    </p:spTree>
    <p:extLst>
      <p:ext uri="{BB962C8B-B14F-4D97-AF65-F5344CB8AC3E}">
        <p14:creationId xmlns:p14="http://schemas.microsoft.com/office/powerpoint/2010/main" val="191582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609600"/>
            <a:ext cx="9895113" cy="1143000"/>
          </a:xfrm>
        </p:spPr>
        <p:txBody>
          <a:bodyPr/>
          <a:lstStyle/>
          <a:p>
            <a:r>
              <a:rPr lang="en-US" dirty="0"/>
              <a:t>Universal Meals and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241" y="1747956"/>
            <a:ext cx="914400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cs typeface="Arial"/>
              </a:rPr>
              <a:t>Federal Meal Provision Requirement: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b="1" i="1" dirty="0"/>
              <a:t>High poverty </a:t>
            </a:r>
            <a:r>
              <a:rPr lang="en-US" dirty="0"/>
              <a:t>schools that are eligible for the Community Eligibility Provision (CEP) must apply for a federal provision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Arial"/>
              </a:rPr>
              <a:t>May apply for CEP </a:t>
            </a:r>
            <a:r>
              <a:rPr lang="en-US" b="1" i="1" dirty="0">
                <a:cs typeface="Arial"/>
              </a:rPr>
              <a:t>or</a:t>
            </a:r>
            <a:r>
              <a:rPr lang="en-US" dirty="0">
                <a:cs typeface="Arial"/>
              </a:rPr>
              <a:t> another Provision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41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C89789-8505-44B6-9B98-45BE4C32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Meals and Reimbursement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A97FE1-0B96-4AA9-9D71-2C46A5752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2355" y="5429250"/>
            <a:ext cx="9742488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cs typeface="Arial"/>
              </a:rPr>
              <a:t>Example Based on NSLP Reimbursement for School Year (SY) 21–22 for agency eligible for high needy reimbursement with additional $.07 for menu certification</a:t>
            </a:r>
          </a:p>
          <a:p>
            <a:endParaRPr lang="en-US" sz="2400" dirty="0"/>
          </a:p>
        </p:txBody>
      </p:sp>
      <p:graphicFrame>
        <p:nvGraphicFramePr>
          <p:cNvPr id="5" name="Content Placeholder 4" descr="This chart shows the reimbursement rates for Free, Reduced-Price and Paid meals which includes funding from 3 categories:  Federal funds, State Funds, and Universal Meal Funds. The total category is the same for all FRPM levels, which is $3.9987 per meal. ">
            <a:extLst>
              <a:ext uri="{FF2B5EF4-FFF2-40B4-BE49-F238E27FC236}">
                <a16:creationId xmlns:a16="http://schemas.microsoft.com/office/drawing/2014/main" id="{F099A50C-FC63-4FFA-9B90-51571FEAAF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9185837"/>
              </p:ext>
            </p:extLst>
          </p:nvPr>
        </p:nvGraphicFramePr>
        <p:xfrm>
          <a:off x="2540000" y="1981200"/>
          <a:ext cx="9144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023939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760807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72924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622684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60721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FRPM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Federal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(Prop 98)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Universal Meal State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6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$0.2487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$3.9987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5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Reduced - 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$3.35 alt </a:t>
                      </a:r>
                      <a:r>
                        <a:rPr lang="en-US" sz="2400" dirty="0" err="1"/>
                        <a:t>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$0.2487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$3.9987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9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$3.5587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$3.9987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9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474990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Presentation">
  <a:themeElements>
    <a:clrScheme name="Custom 5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41BA0D9850D4A8A78E0E90CD611E0" ma:contentTypeVersion="4" ma:contentTypeDescription="Create a new document." ma:contentTypeScope="" ma:versionID="b68dd38f1dbb7166e43f44b18226d898">
  <xsd:schema xmlns:xsd="http://www.w3.org/2001/XMLSchema" xmlns:xs="http://www.w3.org/2001/XMLSchema" xmlns:p="http://schemas.microsoft.com/office/2006/metadata/properties" xmlns:ns2="55eafe1f-a5a4-4161-97cb-a5abf89329e1" targetNamespace="http://schemas.microsoft.com/office/2006/metadata/properties" ma:root="true" ma:fieldsID="d7192fe121f25857fccce99485ea6f12" ns2:_="">
    <xsd:import namespace="55eafe1f-a5a4-4161-97cb-a5abf89329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afe1f-a5a4-4161-97cb-a5abf8932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D494AB-A8C4-48DF-96CB-3ECCF0728E1F}">
  <ds:schemaRefs>
    <ds:schemaRef ds:uri="55eafe1f-a5a4-4161-97cb-a5abf89329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13FE34-5A7A-4036-8C58-9029D4512BC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5eafe1f-a5a4-4161-97cb-a5abf89329e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45092E-47FD-4D16-BE8F-F0D50D1925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22852</TotalTime>
  <Words>1346</Words>
  <Application>Microsoft Office PowerPoint</Application>
  <PresentationFormat>Widescreen</PresentationFormat>
  <Paragraphs>248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</vt:lpstr>
      <vt:lpstr>Verdana</vt:lpstr>
      <vt:lpstr>3_Blank Presentation</vt:lpstr>
      <vt:lpstr>4_Blank Presentation</vt:lpstr>
      <vt:lpstr>5_Blank Presentation</vt:lpstr>
      <vt:lpstr>Blank Presentation</vt:lpstr>
      <vt:lpstr>Welcome to the California Universal Meals Listening Session #7 May 17, 2022</vt:lpstr>
      <vt:lpstr>Universal Meals  Listening Session #7</vt:lpstr>
      <vt:lpstr>Welcome</vt:lpstr>
      <vt:lpstr>Agenda </vt:lpstr>
      <vt:lpstr>Governor’s Budget Proposal and May Revise</vt:lpstr>
      <vt:lpstr>California Universal Meals Program </vt:lpstr>
      <vt:lpstr>Universal Meals and the National School Lunch Program (NSLP) and School Breakfast Program (SBP)</vt:lpstr>
      <vt:lpstr>Universal Meals and Provisions</vt:lpstr>
      <vt:lpstr>Universal Meals and Reimbursement</vt:lpstr>
      <vt:lpstr>Recap of all the Universal Meals Listening Sessions</vt:lpstr>
      <vt:lpstr>Common Questions related to Universal Meals</vt:lpstr>
      <vt:lpstr>Competitive Foods </vt:lpstr>
      <vt:lpstr>Nutrition Requirements of Competitive Foods</vt:lpstr>
      <vt:lpstr>Nonprogram Foods</vt:lpstr>
      <vt:lpstr>Increasing Revenue Through Nonprogram Food Sales</vt:lpstr>
      <vt:lpstr>Compliment Instead of Compete</vt:lpstr>
      <vt:lpstr>Starting Out</vt:lpstr>
      <vt:lpstr>Catering and Vending</vt:lpstr>
      <vt:lpstr>Vending to Outside Agencies</vt:lpstr>
      <vt:lpstr>Adult Meals</vt:lpstr>
      <vt:lpstr>Compliance Overview: Revenue Ratio</vt:lpstr>
      <vt:lpstr>Compliance Overview:  Pricing of Nonprogram Foods</vt:lpstr>
      <vt:lpstr>Compliance Overview: Nutrition Requirements</vt:lpstr>
      <vt:lpstr>Nonprogram | Competitive Foods</vt:lpstr>
      <vt:lpstr>Compliance Overview: Paid Lunch Equity (PLE) (1)</vt:lpstr>
      <vt:lpstr>Compliance Overview: PLE (2)</vt:lpstr>
      <vt:lpstr>Contacts</vt:lpstr>
      <vt:lpstr>U.S. Department of Agriculture (USDA) Foods Program</vt:lpstr>
      <vt:lpstr>Entitlement for School Year  (SY) 2022–23</vt:lpstr>
      <vt:lpstr>Brown Box and Bulk Item Examples</vt:lpstr>
      <vt:lpstr>Department of Defense (DoD) Fresh Fruit and Vegetable Program</vt:lpstr>
      <vt:lpstr>Reminders for Successfully Maximizing Entitlement </vt:lpstr>
      <vt:lpstr>Questions Related to the FDP?</vt:lpstr>
      <vt:lpstr>Special Guest</vt:lpstr>
      <vt:lpstr>Frequently Asked Questions </vt:lpstr>
      <vt:lpstr>Resource Guide</vt:lpstr>
      <vt:lpstr>Webinar: Tuesdays @ 2  Town Hall</vt:lpstr>
      <vt:lpstr>Contact Information</vt:lpstr>
      <vt:lpstr>Thank you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Meals Listening Session 7 - Nutrition (CA Dept of Education)</dc:title>
  <dc:subject>Recorded by the CDE, NSD on 5/17/22 is a discussion on the CA Universal Meals Program and best practices for implementation in 2022-2023.</dc:subject>
  <cp:lastModifiedBy>Christopher Slaven</cp:lastModifiedBy>
  <cp:revision>1</cp:revision>
  <cp:lastPrinted>2019-11-05T19:09:12Z</cp:lastPrinted>
  <dcterms:created xsi:type="dcterms:W3CDTF">2019-10-18T22:56:25Z</dcterms:created>
  <dcterms:modified xsi:type="dcterms:W3CDTF">2025-03-26T22:05:44Z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0x0101009D341BA0D9850D4A8A78E0E90CD611E0</vt:lpwstr>
  </property>
</Properties>
</file>