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26"/>
  </p:notesMasterIdLst>
  <p:handoutMasterIdLst>
    <p:handoutMasterId r:id="rId27"/>
  </p:handoutMasterIdLst>
  <p:sldIdLst>
    <p:sldId id="484" r:id="rId5"/>
    <p:sldId id="555" r:id="rId6"/>
    <p:sldId id="524" r:id="rId7"/>
    <p:sldId id="507" r:id="rId8"/>
    <p:sldId id="543" r:id="rId9"/>
    <p:sldId id="544" r:id="rId10"/>
    <p:sldId id="545" r:id="rId11"/>
    <p:sldId id="547" r:id="rId12"/>
    <p:sldId id="565" r:id="rId13"/>
    <p:sldId id="566" r:id="rId14"/>
    <p:sldId id="552" r:id="rId15"/>
    <p:sldId id="559" r:id="rId16"/>
    <p:sldId id="567" r:id="rId17"/>
    <p:sldId id="568" r:id="rId18"/>
    <p:sldId id="564" r:id="rId19"/>
    <p:sldId id="561" r:id="rId20"/>
    <p:sldId id="562" r:id="rId21"/>
    <p:sldId id="563" r:id="rId22"/>
    <p:sldId id="541" r:id="rId23"/>
    <p:sldId id="550" r:id="rId24"/>
    <p:sldId id="551" r:id="rId25"/>
  </p:sldIdLst>
  <p:sldSz cx="12192000" cy="6858000"/>
  <p:notesSz cx="7099300" cy="9385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B9F4F-F43A-2CAF-4E77-AF5F5C39B568}" name="Alyssa Khan" initials="AK" userId="S::AKhan@cde.ca.gov::878f0677-0350-471e-a3eb-37181a1d21f5" providerId="AD"/>
  <p188:author id="{4CFB55C7-5823-384C-0C6C-7575E9996438}" name="Jill Johnson" initials="JJ" userId="S::JJohnson@cde.ca.gov::f2435860-8eb9-4cb3-9a14-b62278bc9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ty Colvin" initials="PC" lastIdx="5" clrIdx="0"/>
  <p:cmAuthor id="2" name="Wendy Raemaeker" initials="WR" lastIdx="4" clrIdx="1">
    <p:extLst>
      <p:ext uri="{19B8F6BF-5375-455C-9EA6-DF929625EA0E}">
        <p15:presenceInfo xmlns:p15="http://schemas.microsoft.com/office/powerpoint/2012/main" userId="S::wraemaeker@cde.ca.gov::49377af1-255d-49ef-89c4-e7f5dc64cb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66"/>
    <a:srgbClr val="FFFF00"/>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33" autoAdjust="0"/>
  </p:normalViewPr>
  <p:slideViewPr>
    <p:cSldViewPr snapToGrid="0">
      <p:cViewPr varScale="1">
        <p:scale>
          <a:sx n="97" d="100"/>
          <a:sy n="97" d="100"/>
        </p:scale>
        <p:origin x="36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2" y="0"/>
            <a:ext cx="3077006" cy="471189"/>
          </a:xfrm>
          <a:prstGeom prst="rect">
            <a:avLst/>
          </a:prstGeom>
        </p:spPr>
        <p:txBody>
          <a:bodyPr vert="horz" lIns="94193" tIns="47097" rIns="94193" bIns="4709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4020687" y="0"/>
            <a:ext cx="3077006" cy="471189"/>
          </a:xfrm>
          <a:prstGeom prst="rect">
            <a:avLst/>
          </a:prstGeom>
        </p:spPr>
        <p:txBody>
          <a:bodyPr vert="horz" lIns="94193" tIns="47097" rIns="94193" bIns="47097"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12/8/2023</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2" y="8914113"/>
            <a:ext cx="3077006" cy="471189"/>
          </a:xfrm>
          <a:prstGeom prst="rect">
            <a:avLst/>
          </a:prstGeom>
        </p:spPr>
        <p:txBody>
          <a:bodyPr vert="horz" lIns="94193" tIns="47097" rIns="94193" bIns="4709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4020687" y="8914113"/>
            <a:ext cx="3077006" cy="471189"/>
          </a:xfrm>
          <a:prstGeom prst="rect">
            <a:avLst/>
          </a:prstGeom>
        </p:spPr>
        <p:txBody>
          <a:bodyPr vert="horz" wrap="square" lIns="94193" tIns="47097" rIns="94193" bIns="47097"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2" y="0"/>
            <a:ext cx="3077006" cy="471189"/>
          </a:xfrm>
          <a:prstGeom prst="rect">
            <a:avLst/>
          </a:prstGeom>
        </p:spPr>
        <p:txBody>
          <a:bodyPr vert="horz" lIns="94193" tIns="47097" rIns="94193" bIns="4709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4020687" y="0"/>
            <a:ext cx="3077006" cy="471189"/>
          </a:xfrm>
          <a:prstGeom prst="rect">
            <a:avLst/>
          </a:prstGeom>
        </p:spPr>
        <p:txBody>
          <a:bodyPr vert="horz" lIns="94193" tIns="47097" rIns="94193" bIns="47097"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12/8/2023</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3" tIns="47097" rIns="94193" bIns="47097"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10573" y="4516356"/>
            <a:ext cx="5678154" cy="3695781"/>
          </a:xfrm>
          <a:prstGeom prst="rect">
            <a:avLst/>
          </a:prstGeom>
        </p:spPr>
        <p:txBody>
          <a:bodyPr vert="horz" lIns="94193" tIns="47097" rIns="94193" bIns="4709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2" y="8914113"/>
            <a:ext cx="3077006" cy="471189"/>
          </a:xfrm>
          <a:prstGeom prst="rect">
            <a:avLst/>
          </a:prstGeom>
        </p:spPr>
        <p:txBody>
          <a:bodyPr vert="horz" lIns="94193" tIns="47097" rIns="94193" bIns="4709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4020687" y="8914113"/>
            <a:ext cx="3077006" cy="471189"/>
          </a:xfrm>
          <a:prstGeom prst="rect">
            <a:avLst/>
          </a:prstGeom>
        </p:spPr>
        <p:txBody>
          <a:bodyPr vert="horz" wrap="square" lIns="94193" tIns="47097" rIns="94193" bIns="47097"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e.ca.gov/pd/ti/tii-webinars.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e.ca.gov/pd/ti/tii-webinars.as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e.ca.gov/pd/ti/tiiapscalculation.as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e.ca.gov/fg/aa/rp/tvpaaltfunduseauth.a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e.ca.gov/fg/aa/co/ca22wguiconsadmin.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e.ca.gov/pd/ti/"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mailto:join-consolidated-application@mlist.cde.ca.gov" TargetMode="External"/><Relationship Id="rId5" Type="http://schemas.openxmlformats.org/officeDocument/2006/relationships/hyperlink" Target="http://www.cde.ca.gov/fg/aa/co/cars.asp" TargetMode="External"/><Relationship Id="rId4" Type="http://schemas.openxmlformats.org/officeDocument/2006/relationships/hyperlink" Target="mailto:join-Title-II@mlist.cde.ca.gov"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mailto:ConAppSupport@cde.c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pd/ti/tii-webinars.as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e.ca.gov/fg/aa/co/carscalendar.as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e.ca.gov/fg/aa/co/ca22wguifedtransfer.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e.ca.gov/fg/aa/co/ca22sinsca.as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367" rtl="0" eaLnBrk="0" fontAlgn="base" latinLnBrk="0" hangingPunct="0">
              <a:lnSpc>
                <a:spcPct val="100000"/>
              </a:lnSpc>
              <a:spcBef>
                <a:spcPct val="30000"/>
              </a:spcBef>
              <a:spcAft>
                <a:spcPct val="0"/>
              </a:spcAft>
              <a:buClrTx/>
              <a:buSzTx/>
              <a:buFontTx/>
              <a:buNone/>
              <a:tabLst/>
              <a:defRPr/>
            </a:pPr>
            <a:r>
              <a:rPr lang="en-US" dirty="0">
                <a:cs typeface="Calibri"/>
              </a:rPr>
              <a:t>Good afternoon, thank you for taking the time to learn more about the Consolidated Application &amp; Reporting System or CARS Winter Release. My name is Lisa Fassett and I am one of the Title II, Part A team members. </a:t>
            </a:r>
            <a:r>
              <a:rPr lang="en-US" b="0" dirty="0">
                <a:latin typeface="Arial" panose="020B0604020202020204" pitchFamily="34" charset="0"/>
                <a:cs typeface="Arial" panose="020B0604020202020204" pitchFamily="34" charset="0"/>
              </a:rPr>
              <a:t>Additional Title II, Part A Team members joining us in the Chat today are Mindi Parsons and Alice Ng from the Professional Learning Support Division, and Tamara Dow from the Education Data Office. </a:t>
            </a:r>
          </a:p>
          <a:p>
            <a:pPr marL="0" marR="0" lvl="0" indent="0" algn="l" defTabSz="924367" rtl="0" eaLnBrk="0" fontAlgn="base" latinLnBrk="0" hangingPunct="0">
              <a:lnSpc>
                <a:spcPct val="100000"/>
              </a:lnSpc>
              <a:spcBef>
                <a:spcPct val="30000"/>
              </a:spcBef>
              <a:spcAft>
                <a:spcPct val="0"/>
              </a:spcAft>
              <a:buClrTx/>
              <a:buSzTx/>
              <a:buFontTx/>
              <a:buNone/>
              <a:tabLst/>
              <a:defRPr/>
            </a:pPr>
            <a:endParaRPr lang="en-US" dirty="0">
              <a:cs typeface="Calibri"/>
            </a:endParaRPr>
          </a:p>
          <a:p>
            <a:r>
              <a:rPr lang="en-US" dirty="0">
                <a:cs typeface="Calibri"/>
              </a:rPr>
              <a:t>Today we will go over the Title II, Part A Winter forms in the CARS the timeline and provide links to information in the chat or at the end of the PPT. </a:t>
            </a:r>
          </a:p>
          <a:p>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Please use the Chat to ask </a:t>
            </a:r>
            <a:r>
              <a:rPr lang="en-US" b="0" dirty="0">
                <a:cs typeface="Calibri"/>
              </a:rPr>
              <a:t>questions about the </a:t>
            </a:r>
            <a:r>
              <a:rPr lang="en-US" sz="1200" b="0" i="0" dirty="0">
                <a:solidFill>
                  <a:srgbClr val="000000"/>
                </a:solidFill>
                <a:effectLst/>
                <a:latin typeface="Helvetica Neue"/>
              </a:rPr>
              <a:t>CARS Winter forms. </a:t>
            </a:r>
            <a:r>
              <a:rPr lang="en-US" sz="1200" b="1" i="0" dirty="0">
                <a:solidFill>
                  <a:srgbClr val="000000"/>
                </a:solidFill>
                <a:effectLst/>
                <a:latin typeface="Helvetica Neue"/>
              </a:rPr>
              <a:t>Although the focus of today’s webinar is the CARS Winter forms. For questions regarding program, please contact our office. Our contact information is presented at the end of the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cs typeface="Calibri"/>
              </a:rPr>
              <a:t>A copy of the PPT will be posted to the Title II, Part A Technical Assistance Webinar webpage </a:t>
            </a:r>
            <a:r>
              <a:rPr lang="en-US" sz="1800" u="sng" kern="100" dirty="0">
                <a:solidFill>
                  <a:srgbClr val="0563C1"/>
                </a:solidFill>
                <a:ea typeface="Calibri" panose="020F0502020204030204" pitchFamily="34" charset="0"/>
                <a:cs typeface="Times New Roman" panose="02020603050405020304" pitchFamily="18" charset="0"/>
                <a:hlinkClick r:id="rId3"/>
              </a:rPr>
              <a:t>https://www.cde.ca.gov/pd/ti/tii-webinars.asp</a:t>
            </a:r>
            <a:r>
              <a:rPr lang="en-US" sz="1800" u="sng" kern="100" dirty="0">
                <a:solidFill>
                  <a:srgbClr val="0563C1"/>
                </a:solidFill>
                <a:ea typeface="Calibri" panose="020F0502020204030204" pitchFamily="34" charset="0"/>
                <a:cs typeface="Times New Roman" panose="02020603050405020304" pitchFamily="18" charset="0"/>
              </a:rPr>
              <a:t>. </a:t>
            </a:r>
            <a:r>
              <a:rPr lang="en-US" sz="1800"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r>
              <a:rPr lang="en-US" dirty="0">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dirty="0"/>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dirty="0"/>
              <a:t>If an LEA decides to transfer funds into Title II, Part A, from Title IV, Part A, the LEA would enter the transfer amount on the bottom portion of this form.</a:t>
            </a:r>
          </a:p>
          <a:p>
            <a:pPr defTabSz="924367">
              <a:defRPr/>
            </a:pPr>
            <a:endParaRPr lang="en-US" dirty="0"/>
          </a:p>
          <a:p>
            <a:pPr marL="0" marR="0" lvl="0" indent="0" algn="l" defTabSz="924367"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defTabSz="924367">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15095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form is the Title II, Part A Fiscal Year Expenditure Report, Close out 27 Months Form</a:t>
            </a:r>
          </a:p>
          <a:p>
            <a:endParaRPr lang="en-US" dirty="0"/>
          </a:p>
          <a:p>
            <a:pPr marL="171450" indent="-171450">
              <a:lnSpc>
                <a:spcPct val="100000"/>
              </a:lnSpc>
              <a:spcBef>
                <a:spcPts val="0"/>
              </a:spcBef>
              <a:spcAft>
                <a:spcPts val="1200"/>
              </a:spcAft>
              <a:buFont typeface="Arial" panose="020B0604020202020204" pitchFamily="34" charset="0"/>
              <a:buChar char="•"/>
            </a:pPr>
            <a:r>
              <a:rPr lang="en-US" sz="1200" dirty="0"/>
              <a:t>LEAs have 27 months to fully expend or obligate Title II, Part A funds </a:t>
            </a:r>
          </a:p>
          <a:p>
            <a:pPr marL="628650" marR="0" lvl="1" indent="-1714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This form is used to report the year-to-date expenditures and encumbrances for the Title II, Part A federal funding by activity. </a:t>
            </a:r>
          </a:p>
          <a:p>
            <a:pPr marL="628650" lvl="1" indent="-171450">
              <a:lnSpc>
                <a:spcPct val="100000"/>
              </a:lnSpc>
              <a:spcBef>
                <a:spcPts val="0"/>
              </a:spcBef>
              <a:spcAft>
                <a:spcPts val="1200"/>
              </a:spcAft>
              <a:buFont typeface="Arial" panose="020B0604020202020204" pitchFamily="34" charset="0"/>
              <a:buChar char="•"/>
            </a:pPr>
            <a:r>
              <a:rPr lang="en-US" sz="1200" dirty="0"/>
              <a:t>This close out expenditure reporting is for the period of July 1, 2021, through September 30, 2023.</a:t>
            </a:r>
          </a:p>
          <a:p>
            <a:pPr marL="628650" lvl="1" indent="-171450">
              <a:buFont typeface="Arial" panose="020B0604020202020204" pitchFamily="34" charset="0"/>
              <a:buChar char="•"/>
            </a:pPr>
            <a:r>
              <a:rPr lang="en-US" b="0" strike="noStrike" baseline="0" dirty="0"/>
              <a:t>Expenditure Deadlines </a:t>
            </a:r>
            <a:r>
              <a:rPr lang="en-US" strike="noStrike" baseline="0" dirty="0"/>
              <a:t>/ Grant Award Period</a:t>
            </a:r>
          </a:p>
          <a:p>
            <a:pPr marL="1085850" lvl="2" indent="-171450">
              <a:buFont typeface="Arial" panose="020B0604020202020204" pitchFamily="34" charset="0"/>
              <a:buChar char="•"/>
            </a:pPr>
            <a:r>
              <a:rPr lang="en-US" strike="noStrike" baseline="0" dirty="0"/>
              <a:t>Under the federal </a:t>
            </a:r>
            <a:r>
              <a:rPr lang="en-US" strike="noStrike" baseline="0" dirty="0" err="1"/>
              <a:t>Tydings</a:t>
            </a:r>
            <a:r>
              <a:rPr lang="en-US" strike="noStrike" baseline="0" dirty="0"/>
              <a:t> Amendment, Section 421(b) of the General Education Provisions Act, any funds that are not obligated at the end of the federal funding period, July 1, 2021, through September 30, 2022, shall remain available for obligation for an additional period of 12 months, through September 30, 2023, within the limits specified in Section 1127 of the ESSA.</a:t>
            </a:r>
            <a:endParaRPr lang="en-US" sz="1200" strike="noStrike" baseline="0" dirty="0"/>
          </a:p>
          <a:p>
            <a:pPr marL="171450" indent="-171450">
              <a:lnSpc>
                <a:spcPct val="100000"/>
              </a:lnSpc>
              <a:spcBef>
                <a:spcPts val="0"/>
              </a:spcBef>
              <a:spcAft>
                <a:spcPts val="1200"/>
              </a:spcAft>
              <a:buFont typeface="Arial" panose="020B0604020202020204" pitchFamily="34" charset="0"/>
              <a:buChar char="•"/>
            </a:pPr>
            <a:r>
              <a:rPr lang="en-US" sz="1200" dirty="0"/>
              <a:t>A final 27-month closeout report is required in the Winter Release. </a:t>
            </a:r>
          </a:p>
          <a:p>
            <a:pPr marL="628650" lvl="1" indent="-171450">
              <a:lnSpc>
                <a:spcPct val="100000"/>
              </a:lnSpc>
              <a:spcBef>
                <a:spcPts val="0"/>
              </a:spcBef>
              <a:spcAft>
                <a:spcPts val="1200"/>
              </a:spcAft>
              <a:buFont typeface="Arial" panose="020B0604020202020204" pitchFamily="34" charset="0"/>
              <a:buChar char="•"/>
            </a:pPr>
            <a:r>
              <a:rPr lang="en-US" sz="1200" dirty="0"/>
              <a:t>Each LEA that received Title II, Part A SEI funding must complete this report.</a:t>
            </a:r>
          </a:p>
          <a:p>
            <a:pPr marL="171450" indent="-171450">
              <a:lnSpc>
                <a:spcPct val="100000"/>
              </a:lnSpc>
              <a:spcBef>
                <a:spcPts val="0"/>
              </a:spcBef>
              <a:spcAft>
                <a:spcPts val="1200"/>
              </a:spcAft>
              <a:buFont typeface="Arial" panose="020B0604020202020204" pitchFamily="34" charset="0"/>
              <a:buChar char="•"/>
            </a:pPr>
            <a:r>
              <a:rPr lang="en-US" sz="1200" dirty="0"/>
              <a:t>There is no carryover provision beyond 27 months. </a:t>
            </a:r>
          </a:p>
          <a:p>
            <a:pPr marL="171450" indent="-171450">
              <a:lnSpc>
                <a:spcPct val="100000"/>
              </a:lnSpc>
              <a:spcBef>
                <a:spcPts val="0"/>
              </a:spcBef>
              <a:spcAft>
                <a:spcPts val="1200"/>
              </a:spcAft>
              <a:buFont typeface="Arial" panose="020B0604020202020204" pitchFamily="34" charset="0"/>
              <a:buChar char="•"/>
            </a:pPr>
            <a:r>
              <a:rPr lang="en-US" sz="1200" dirty="0"/>
              <a:t>Lastly, this page is used to recover unexpended Title II, Part A funds.</a:t>
            </a:r>
          </a:p>
          <a:p>
            <a:pPr marL="628650" lvl="1" indent="-171450">
              <a:buFont typeface="Arial" panose="020B0604020202020204" pitchFamily="34" charset="0"/>
              <a:buChar char="•"/>
            </a:pPr>
            <a:r>
              <a:rPr lang="en-US" dirty="0"/>
              <a:t>If an unexpended amount is reported on the Title II, Part A Fiscal Year Expenditure Report, Close out 27 Months form, the California Department of Education (CDE) will invoice the LEA for the amount listed.</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350824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dirty="0"/>
              <a:t>Here is a copy of the Title II, Part A Fiscal Year Expenditure Report, Closeout 27 Months Form. We have broken the form in half for better viewing on the next two slides.</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86936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top – some fields are prepopulated while others are input by the LEA</a:t>
            </a:r>
          </a:p>
          <a:p>
            <a:pPr marL="173319" indent="-173319">
              <a:buFont typeface="Arial" panose="020B0604020202020204" pitchFamily="34" charset="0"/>
              <a:buChar char="•"/>
            </a:pPr>
            <a:r>
              <a:rPr lang="en-US" dirty="0"/>
              <a:t>Allocation – prepopulated</a:t>
            </a:r>
          </a:p>
          <a:p>
            <a:pPr marL="173319" indent="-173319">
              <a:buFont typeface="Arial" panose="020B0604020202020204" pitchFamily="34" charset="0"/>
              <a:buChar char="•"/>
            </a:pPr>
            <a:r>
              <a:rPr lang="en-US" dirty="0"/>
              <a:t>Apportionment – prepopulated </a:t>
            </a:r>
          </a:p>
          <a:p>
            <a:pPr marL="173319" indent="-173319">
              <a:buFont typeface="Arial" panose="020B0604020202020204" pitchFamily="34" charset="0"/>
              <a:buChar char="•"/>
            </a:pPr>
            <a:r>
              <a:rPr lang="en-US" dirty="0"/>
              <a:t>Title II, Part A funding transferred in from other Title/Categorical Programs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Title II, Part A funding transferred out from Title II, Part A – LEA enters</a:t>
            </a:r>
          </a:p>
          <a:p>
            <a:pPr marL="173319" indent="-173319" defTabSz="924367" eaLnBrk="1" fontAlgn="auto" hangingPunct="1">
              <a:spcBef>
                <a:spcPts val="0"/>
              </a:spcBef>
              <a:spcAft>
                <a:spcPts val="0"/>
              </a:spcAft>
              <a:buFont typeface="Arial" panose="020B0604020202020204" pitchFamily="34" charset="0"/>
              <a:buChar char="•"/>
              <a:defRPr/>
            </a:pPr>
            <a:r>
              <a:rPr lang="en-US" sz="1800" i="1" dirty="0">
                <a:solidFill>
                  <a:srgbClr val="002060"/>
                </a:solidFill>
                <a:ea typeface="Times New Roman" panose="02020603050405020304" pitchFamily="18" charset="0"/>
              </a:rPr>
              <a:t>The form then calculates the Total allocation based upon the </a:t>
            </a:r>
            <a:r>
              <a:rPr lang="en-US" sz="1800" i="1" u="sng" dirty="0">
                <a:solidFill>
                  <a:srgbClr val="002060"/>
                </a:solidFill>
                <a:ea typeface="Times New Roman" panose="02020603050405020304" pitchFamily="18" charset="0"/>
              </a:rPr>
              <a:t>total apportionment (payments) issued</a:t>
            </a:r>
            <a:r>
              <a:rPr lang="en-US" sz="1800" i="1" dirty="0">
                <a:solidFill>
                  <a:srgbClr val="002060"/>
                </a:solidFill>
                <a:ea typeface="Times New Roman" panose="02020603050405020304" pitchFamily="18" charset="0"/>
              </a:rPr>
              <a:t> amount, plus the transferred-in amount, minus the transferred-out amount.</a:t>
            </a:r>
            <a:endParaRPr lang="en-US" dirty="0">
              <a:latin typeface="+mn-lt"/>
              <a:cs typeface="+mn-cs"/>
            </a:endParaRPr>
          </a:p>
          <a:p>
            <a:pPr marL="173319"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Use of Funds Section – LEA enters</a:t>
            </a:r>
          </a:p>
          <a:p>
            <a:pPr marL="630519" lvl="1"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these sections include PD Expenditures (which we see here), Personnel and Other Authorized Activities, Program Expenditures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174339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19"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Use of Funds Section continued (PD Expenditures, Personnel and Other Authorized Activities, Program Expenditures)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Admin &amp; Indirect (15% maximum guideline) – LEA enters</a:t>
            </a:r>
          </a:p>
          <a:p>
            <a:pPr marL="635502" lvl="1"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There is no limit on administration in ESSA for Title II. That being said, based upon past LEA costs and following Title I as a guideline, the CDE allows up to 15% for administrative and indirect costs. If an LEA goes beyond 15%, they are contacted for more information.</a:t>
            </a:r>
            <a:endParaRPr lang="en-US" dirty="0"/>
          </a:p>
          <a:p>
            <a:pPr marL="173319" indent="-173319" defTabSz="924367" eaLnBrk="1" fontAlgn="auto" hangingPunct="1">
              <a:spcBef>
                <a:spcPts val="0"/>
              </a:spcBef>
              <a:spcAft>
                <a:spcPts val="0"/>
              </a:spcAft>
              <a:buFont typeface="Arial" panose="020B0604020202020204" pitchFamily="34" charset="0"/>
              <a:buChar char="•"/>
              <a:defRPr/>
            </a:pPr>
            <a:r>
              <a:rPr lang="en-US" dirty="0"/>
              <a:t>Equitable Services (required if non-profit private schools elected to participate in Title II, Part A funding) – LEA enters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00" dirty="0">
              <a:solidFill>
                <a:srgbClr val="0563C1"/>
              </a:solidFill>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00" dirty="0">
              <a:solidFill>
                <a:srgbClr val="0563C1"/>
              </a:solidFill>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mn-lt"/>
                <a:cs typeface="+mn-cs"/>
              </a:rPr>
              <a:t>There will be a separate webinar </a:t>
            </a:r>
            <a:r>
              <a:rPr lang="en-US" b="1" dirty="0">
                <a:latin typeface="+mn-lt"/>
                <a:cs typeface="+mn-cs"/>
              </a:rPr>
              <a:t>regarding </a:t>
            </a:r>
            <a:r>
              <a:rPr lang="en-US" sz="1200" b="1" dirty="0">
                <a:latin typeface="+mn-lt"/>
                <a:cs typeface="+mn-cs"/>
              </a:rPr>
              <a:t>Title II, Part A </a:t>
            </a:r>
            <a:r>
              <a:rPr lang="en-US" b="1" dirty="0">
                <a:latin typeface="+mn-lt"/>
                <a:cs typeface="+mn-cs"/>
              </a:rPr>
              <a:t>Equitable Services </a:t>
            </a:r>
            <a:r>
              <a:rPr lang="en-US" sz="1200" b="1" dirty="0">
                <a:latin typeface="+mn-lt"/>
                <a:cs typeface="+mn-cs"/>
              </a:rPr>
              <a:t>on March 19, 2024. To register for this webinar, </a:t>
            </a:r>
            <a:r>
              <a:rPr lang="en-US" sz="1200" b="1" u="none" kern="100" dirty="0">
                <a:solidFill>
                  <a:srgbClr val="0563C1"/>
                </a:solidFill>
                <a:latin typeface="+mn-lt"/>
                <a:ea typeface="Calibri" panose="020F0502020204030204" pitchFamily="34" charset="0"/>
                <a:cs typeface="+mn-cs"/>
              </a:rPr>
              <a:t>a</a:t>
            </a:r>
            <a:r>
              <a:rPr lang="en-US" sz="1200" b="1" dirty="0">
                <a:latin typeface="+mn-lt"/>
                <a:cs typeface="+mn-cs"/>
              </a:rPr>
              <a:t> </a:t>
            </a:r>
            <a:r>
              <a:rPr lang="en-US" sz="1800" b="1" kern="100" dirty="0">
                <a:solidFill>
                  <a:srgbClr val="0563C1"/>
                </a:solidFill>
                <a:ea typeface="Calibri" panose="020F0502020204030204" pitchFamily="34" charset="0"/>
                <a:cs typeface="Times New Roman" panose="02020603050405020304" pitchFamily="18" charset="0"/>
              </a:rPr>
              <a:t>link </a:t>
            </a:r>
            <a:r>
              <a:rPr lang="en-US" sz="1200" b="1" kern="100" dirty="0">
                <a:ea typeface="Calibri" panose="020F0502020204030204" pitchFamily="34" charset="0"/>
                <a:cs typeface="Times New Roman" panose="02020603050405020304" pitchFamily="18" charset="0"/>
              </a:rPr>
              <a:t>is provided in the Chat at </a:t>
            </a:r>
            <a:r>
              <a:rPr lang="en-US" sz="1200" u="sng" kern="100" dirty="0">
                <a:solidFill>
                  <a:srgbClr val="0563C1"/>
                </a:solidFill>
                <a:ea typeface="Calibri" panose="020F0502020204030204" pitchFamily="34" charset="0"/>
                <a:cs typeface="Times New Roman" panose="02020603050405020304" pitchFamily="18" charset="0"/>
                <a:hlinkClick r:id="rId3"/>
              </a:rPr>
              <a:t>https://www.cde.ca.gov/pd/ti/tii-webinars.asp</a:t>
            </a:r>
            <a:r>
              <a:rPr lang="en-US" sz="1200" u="none" kern="100" dirty="0">
                <a:solidFill>
                  <a:srgbClr val="0563C1"/>
                </a:solidFill>
                <a:ea typeface="Calibri" panose="020F0502020204030204" pitchFamily="34" charset="0"/>
                <a:cs typeface="Times New Roman" panose="02020603050405020304" pitchFamily="18" charset="0"/>
              </a:rPr>
              <a:t> </a:t>
            </a:r>
            <a:endParaRPr lang="en-US" sz="1200" dirty="0"/>
          </a:p>
          <a:p>
            <a:pPr>
              <a:lnSpc>
                <a:spcPct val="107000"/>
              </a:lnSpc>
              <a:spcBef>
                <a:spcPts val="0"/>
              </a:spcBef>
              <a:spcAft>
                <a:spcPts val="0"/>
              </a:spcAft>
            </a:pPr>
            <a:endParaRPr lang="en-US" sz="1800" b="1" kern="100" dirty="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b="0" kern="100" dirty="0">
                <a:ea typeface="Calibri" panose="020F0502020204030204" pitchFamily="34" charset="0"/>
                <a:cs typeface="Times New Roman" panose="02020603050405020304" pitchFamily="18" charset="0"/>
              </a:rPr>
              <a:t>Another great resource regarding equitable services is </a:t>
            </a:r>
            <a:r>
              <a:rPr lang="en-US" sz="1800" b="1" kern="100" dirty="0">
                <a:ea typeface="Calibri" panose="020F0502020204030204" pitchFamily="34" charset="0"/>
                <a:cs typeface="Times New Roman" panose="02020603050405020304" pitchFamily="18" charset="0"/>
              </a:rPr>
              <a:t>the Equitable Services calculation webpage</a:t>
            </a:r>
            <a:r>
              <a:rPr lang="en-US" sz="1800" b="1" kern="100" dirty="0">
                <a:latin typeface="Calibri" panose="020F0502020204030204" pitchFamily="34" charset="0"/>
                <a:ea typeface="Calibri" panose="020F0502020204030204" pitchFamily="34" charset="0"/>
                <a:cs typeface="Times New Roman" panose="02020603050405020304" pitchFamily="18" charset="0"/>
              </a:rPr>
              <a:t> </a:t>
            </a:r>
            <a:r>
              <a:rPr lang="en-US" sz="1800" b="1" u="sng" kern="100" dirty="0">
                <a:solidFill>
                  <a:srgbClr val="0563C1"/>
                </a:solidFill>
                <a:ea typeface="Calibri" panose="020F0502020204030204" pitchFamily="34" charset="0"/>
                <a:cs typeface="Times New Roman" panose="02020603050405020304" pitchFamily="18" charset="0"/>
                <a:hlinkClick r:id="rId4"/>
              </a:rPr>
              <a:t>https://www.cde.ca.gov/pd/ti/tiiapscalculation.asp</a:t>
            </a:r>
            <a:r>
              <a:rPr lang="en-US" sz="1800" b="1" u="none" kern="100" dirty="0">
                <a:solidFill>
                  <a:srgbClr val="0563C1"/>
                </a:solidFill>
                <a:ea typeface="Calibri" panose="020F0502020204030204" pitchFamily="34" charset="0"/>
                <a:cs typeface="Times New Roman" panose="02020603050405020304" pitchFamily="18" charset="0"/>
              </a:rPr>
              <a:t> </a:t>
            </a:r>
            <a:r>
              <a:rPr lang="en-US" sz="2800" b="1" kern="100" dirty="0">
                <a:solidFill>
                  <a:srgbClr val="0563C1"/>
                </a:solidFill>
                <a:ea typeface="Calibri" panose="020F0502020204030204" pitchFamily="34" charset="0"/>
                <a:cs typeface="Times New Roman" panose="02020603050405020304" pitchFamily="18" charset="0"/>
              </a:rPr>
              <a:t>A link to this webpage </a:t>
            </a:r>
            <a:r>
              <a:rPr lang="en-US" sz="1800" b="1" kern="100" dirty="0">
                <a:ea typeface="Calibri" panose="020F0502020204030204" pitchFamily="34" charset="0"/>
                <a:cs typeface="Times New Roman" panose="02020603050405020304" pitchFamily="18" charset="0"/>
              </a:rPr>
              <a:t>is provided in the Chat</a:t>
            </a: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000000"/>
                </a:solidFill>
                <a:effectLst/>
                <a:highlight>
                  <a:srgbClr val="FFFF00"/>
                </a:highlight>
                <a:latin typeface="Helvetica Neue"/>
              </a:rPr>
              <a:t>Please Note: </a:t>
            </a:r>
            <a:r>
              <a:rPr lang="en-US" b="0" i="0" dirty="0">
                <a:solidFill>
                  <a:srgbClr val="000000"/>
                </a:solidFill>
                <a:effectLst/>
                <a:latin typeface="Helvetica Neue"/>
              </a:rPr>
              <a:t>As shown on the example above with the yellow highlight and the red arrow, if the LEA reports an unexpended/unspent amount on the “2021-22 Unspent funds” line item of the Closeout form, the CDE will invoice the LEA for the remaining funds.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 Neue"/>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99927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Moving on to the Title II, Part A / Title III Nonprofit Private School Participation Form</a:t>
            </a:r>
          </a:p>
          <a:p>
            <a:pPr marL="175895" indent="-175895">
              <a:lnSpc>
                <a:spcPct val="100000"/>
              </a:lnSpc>
              <a:spcBef>
                <a:spcPts val="0"/>
              </a:spcBef>
              <a:spcAft>
                <a:spcPts val="1200"/>
              </a:spcAft>
              <a:buFont typeface="Arial" panose="020B0604020202020204" pitchFamily="34" charset="0"/>
              <a:buChar char="•"/>
            </a:pPr>
            <a:endParaRPr lang="en-US" sz="1200" dirty="0">
              <a:cs typeface="Arial"/>
            </a:endParaRPr>
          </a:p>
          <a:p>
            <a:pPr marL="175895" marR="0" lvl="0" indent="-175895" algn="l" defTabSz="914400" rtl="0" eaLnBrk="0" fontAlgn="base" latinLnBrk="0" hangingPunct="0">
              <a:lnSpc>
                <a:spcPct val="100000"/>
              </a:lnSpc>
              <a:spcBef>
                <a:spcPts val="0"/>
              </a:spcBef>
              <a:spcAft>
                <a:spcPts val="1200"/>
              </a:spcAft>
              <a:buClrTx/>
              <a:buSzTx/>
              <a:buFontTx/>
              <a:buNone/>
              <a:tabLst/>
              <a:defRPr/>
            </a:pPr>
            <a:r>
              <a:rPr lang="en-US" sz="1200" dirty="0">
                <a:cs typeface="Arial"/>
              </a:rPr>
              <a:t>LEAs must offer to provide eligible elementary and secondary private school teachers, principals, and other educational personnel with Title II, Part A educational services that are equitable in comparison to services provided to teachers, principals, and other educational personnel in public schools. These </a:t>
            </a:r>
            <a:r>
              <a:rPr lang="en-US" dirty="0"/>
              <a:t>services shall address the needs of nonprofit private school students, teachers and other educational personnel. </a:t>
            </a:r>
          </a:p>
          <a:p>
            <a:pPr marL="175895" marR="0" lvl="0" indent="-175895" algn="l" defTabSz="914400" rtl="0" eaLnBrk="0" fontAlgn="base" latinLnBrk="0" hangingPunct="0">
              <a:lnSpc>
                <a:spcPct val="100000"/>
              </a:lnSpc>
              <a:spcBef>
                <a:spcPts val="0"/>
              </a:spcBef>
              <a:spcAft>
                <a:spcPts val="1200"/>
              </a:spcAft>
              <a:buClrTx/>
              <a:buSzTx/>
              <a:buFontTx/>
              <a:buNone/>
              <a:tabLst/>
              <a:defRPr/>
            </a:pPr>
            <a:endParaRPr lang="en-US" dirty="0"/>
          </a:p>
          <a:p>
            <a:pPr marL="175895" marR="0" lvl="0" indent="-175895" algn="l" defTabSz="914400" rtl="0" eaLnBrk="0" fontAlgn="base" latinLnBrk="0" hangingPunct="0">
              <a:lnSpc>
                <a:spcPct val="100000"/>
              </a:lnSpc>
              <a:spcBef>
                <a:spcPts val="0"/>
              </a:spcBef>
              <a:spcAft>
                <a:spcPts val="1200"/>
              </a:spcAft>
              <a:buClrTx/>
              <a:buSzTx/>
              <a:buFontTx/>
              <a:buNone/>
              <a:tabLst/>
              <a:defRPr/>
            </a:pPr>
            <a:r>
              <a:rPr lang="en-US" dirty="0"/>
              <a:t>Participation is based on the number of eligible students enrolled in the grade levels in a nonprofit private school located in areas served by the LEA.</a:t>
            </a:r>
            <a:endParaRPr lang="en-US" sz="1200" dirty="0">
              <a:cs typeface="Arial"/>
            </a:endParaRPr>
          </a:p>
          <a:p>
            <a:pPr marL="175895" indent="-175895">
              <a:lnSpc>
                <a:spcPct val="100000"/>
              </a:lnSpc>
              <a:spcBef>
                <a:spcPts val="0"/>
              </a:spcBef>
              <a:spcAft>
                <a:spcPts val="1200"/>
              </a:spcAft>
            </a:pPr>
            <a:endParaRPr lang="en-US" sz="1200" dirty="0">
              <a:cs typeface="Arial"/>
            </a:endParaRPr>
          </a:p>
          <a:p>
            <a:pPr marL="175895" indent="-175895">
              <a:lnSpc>
                <a:spcPct val="100000"/>
              </a:lnSpc>
              <a:spcBef>
                <a:spcPts val="0"/>
              </a:spcBef>
              <a:spcAft>
                <a:spcPts val="1200"/>
              </a:spcAft>
            </a:pPr>
            <a:r>
              <a:rPr lang="en-US" sz="1200" dirty="0">
                <a:cs typeface="Arial"/>
              </a:rPr>
              <a:t>The purpose of this data collection form is to document that the nonprofit private schools were contacted and made decisions regarding their participation in equitable services under Title II, Part A. </a:t>
            </a:r>
          </a:p>
          <a:p>
            <a:endParaRPr lang="en-US" dirty="0"/>
          </a:p>
          <a:p>
            <a:r>
              <a:rPr lang="en-US" sz="1200" dirty="0"/>
              <a:t>When performing a SEI Federal Program Monitoring Review for a specific LEA, </a:t>
            </a:r>
            <a:r>
              <a:rPr lang="en-US" dirty="0">
                <a:latin typeface="Arial"/>
                <a:cs typeface="Arial"/>
              </a:rPr>
              <a:t>this completed data collection form, along with the LEA’s records of contact and consultation, will serve to document that the nonprofit private schools were contacted and made decisions regarding whether to participate in Title II, Part A. </a:t>
            </a:r>
            <a:r>
              <a:rPr lang="en-US" sz="1200" dirty="0"/>
              <a:t>ESSA Sections related to each form are included in this section for reference. 20 USC Section 7801[47][A]</a:t>
            </a:r>
            <a:endParaRPr lang="en-US" dirty="0"/>
          </a:p>
          <a:p>
            <a:pPr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2230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t>Here is a copy of the </a:t>
            </a:r>
            <a:r>
              <a:rPr lang="en-US" b="1" dirty="0"/>
              <a:t>Title II, Part A / Title III Nonprofit Private School Participation Form</a:t>
            </a:r>
            <a:endParaRPr lang="en-US" b="0" i="0" dirty="0">
              <a:solidFill>
                <a:srgbClr val="000000"/>
              </a:solidFill>
              <a:effectLst/>
              <a:latin typeface="Helvetica Neue"/>
            </a:endParaRP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School name – prepopulated (from the Nonprofit Private School Consultation 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School code – prepopulated (from the Nonprofit Private School Consultation 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Enrollment – prepopulated (from the Nonprofit Private School Consultation form)</a:t>
            </a:r>
          </a:p>
          <a:p>
            <a:pPr marL="0" marR="0" lvl="0" indent="0" algn="l" defTabSz="914400" rtl="0" eaLnBrk="0" fontAlgn="t" latinLnBrk="0" hangingPunct="0">
              <a:lnSpc>
                <a:spcPct val="100000"/>
              </a:lnSpc>
              <a:spcBef>
                <a:spcPct val="30000"/>
              </a:spcBef>
              <a:spcAft>
                <a:spcPct val="0"/>
              </a:spcAft>
              <a:buClrTx/>
              <a:buSzTx/>
              <a:buFontTx/>
              <a:buNone/>
              <a:tabLst/>
              <a:defRPr/>
            </a:pPr>
            <a:r>
              <a:rPr lang="en-US" b="0" dirty="0">
                <a:effectLst/>
              </a:rPr>
              <a:t>Title II, Part A Participation – </a:t>
            </a:r>
            <a:r>
              <a:rPr lang="en-US" dirty="0">
                <a:effectLst/>
              </a:rPr>
              <a:t>If the school is participating, then the LEA selects the participation checkbox.</a:t>
            </a:r>
          </a:p>
          <a:p>
            <a:pPr marL="457200" marR="0" lvl="1" indent="0" algn="l" defTabSz="914400" rtl="0" eaLnBrk="0" fontAlgn="t" latinLnBrk="0" hangingPunct="0">
              <a:lnSpc>
                <a:spcPct val="100000"/>
              </a:lnSpc>
              <a:spcBef>
                <a:spcPct val="30000"/>
              </a:spcBef>
              <a:spcAft>
                <a:spcPct val="0"/>
              </a:spcAft>
              <a:buClrTx/>
              <a:buSzTx/>
              <a:buFontTx/>
              <a:buNone/>
              <a:tabLst/>
              <a:defRPr/>
            </a:pPr>
            <a:r>
              <a:rPr lang="en-US" dirty="0">
                <a:effectLst/>
              </a:rPr>
              <a:t>The Participation option </a:t>
            </a:r>
            <a:r>
              <a:rPr lang="en-US" b="1" dirty="0">
                <a:effectLst/>
              </a:rPr>
              <a:t>will not </a:t>
            </a:r>
            <a:r>
              <a:rPr lang="en-US" dirty="0">
                <a:effectLst/>
              </a:rPr>
              <a:t>display if the LEA did not apply for related funds and/or does not have a related allocation and/or if the school does not have a signed written affirmation on file. </a:t>
            </a:r>
          </a:p>
          <a:p>
            <a:pPr marL="0" marR="0" lvl="0" indent="0" algn="l" defTabSz="914400" rtl="0" eaLnBrk="0" fontAlgn="t" latinLnBrk="0" hangingPunct="0">
              <a:lnSpc>
                <a:spcPct val="100000"/>
              </a:lnSpc>
              <a:spcBef>
                <a:spcPct val="30000"/>
              </a:spcBef>
              <a:spcAft>
                <a:spcPct val="0"/>
              </a:spcAft>
              <a:buClrTx/>
              <a:buSzTx/>
              <a:buFontTx/>
              <a:buNone/>
              <a:tabLst/>
              <a:defRPr/>
            </a:pPr>
            <a:r>
              <a:rPr lang="en-US" b="0" dirty="0">
                <a:effectLst/>
              </a:rPr>
              <a:t>Title III – (This column is reviewed by the Title III Program Office) If </a:t>
            </a:r>
            <a:r>
              <a:rPr lang="en-US" dirty="0">
                <a:effectLst/>
              </a:rPr>
              <a:t>the school is participating, then the LEA selects the participation checkbox.</a:t>
            </a:r>
          </a:p>
          <a:p>
            <a:pPr lvl="1" fontAlgn="t"/>
            <a:r>
              <a:rPr lang="en-US" dirty="0">
                <a:effectLst/>
              </a:rPr>
              <a:t>Participation option will not display if the LEA did not apply for related funds and/or does not have a related allocation and/or if the school does not have a signed written affirmation on file.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School Added – prepopulated </a:t>
            </a:r>
            <a:r>
              <a:rPr lang="en-US" sz="1800" b="0" i="0" dirty="0">
                <a:solidFill>
                  <a:srgbClr val="000000"/>
                </a:solidFill>
                <a:effectLst/>
                <a:latin typeface="Helvetica Neue"/>
              </a:rPr>
              <a:t>(from the Nonprofit Private School Consultation form)</a:t>
            </a:r>
            <a:endParaRPr lang="en-US" sz="1800" b="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 Neue"/>
            </a:endParaRPr>
          </a:p>
          <a:p>
            <a:pPr marL="0" marR="0" lvl="0" indent="0" algn="l" defTabSz="924367"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______________________________________________________________</a:t>
            </a:r>
          </a:p>
          <a:p>
            <a:pPr algn="l"/>
            <a:r>
              <a:rPr lang="en-US" b="0" i="0" dirty="0">
                <a:solidFill>
                  <a:srgbClr val="000000"/>
                </a:solidFill>
                <a:effectLst/>
                <a:latin typeface="Helvetica Neue"/>
              </a:rPr>
              <a:t>Background Info:</a:t>
            </a:r>
          </a:p>
          <a:p>
            <a:pPr algn="l"/>
            <a:endParaRPr lang="en-US" b="0" i="0" dirty="0">
              <a:solidFill>
                <a:srgbClr val="000000"/>
              </a:solidFill>
              <a:effectLst/>
              <a:latin typeface="Helvetica Neue"/>
            </a:endParaRPr>
          </a:p>
          <a:p>
            <a:pPr>
              <a:defRPr/>
            </a:pPr>
            <a:r>
              <a:rPr lang="en-US" b="0" i="0" dirty="0">
                <a:solidFill>
                  <a:srgbClr val="000000"/>
                </a:solidFill>
                <a:effectLst/>
                <a:latin typeface="Arial"/>
                <a:cs typeface="Arial"/>
              </a:rPr>
              <a:t>Possibilities if a </a:t>
            </a:r>
            <a:r>
              <a:rPr lang="en-US" dirty="0">
                <a:solidFill>
                  <a:srgbClr val="000000"/>
                </a:solidFill>
                <a:latin typeface="Arial"/>
                <a:cs typeface="Arial"/>
              </a:rPr>
              <a:t>school was not listed:</a:t>
            </a:r>
            <a:endParaRPr lang="en-US" b="0" i="0" dirty="0">
              <a:solidFill>
                <a:srgbClr val="000000"/>
              </a:solidFill>
              <a:effectLst/>
              <a:latin typeface="Arial"/>
              <a:cs typeface="Arial"/>
            </a:endParaRPr>
          </a:p>
          <a:p>
            <a:pPr marL="173319" indent="-173319" defTabSz="924367">
              <a:buFont typeface="Arial" panose="020B0604020202020204" pitchFamily="34" charset="0"/>
              <a:buChar char="•"/>
              <a:defRPr/>
            </a:pPr>
            <a:r>
              <a:rPr lang="en-US" b="0" i="0" dirty="0">
                <a:solidFill>
                  <a:srgbClr val="000000"/>
                </a:solidFill>
                <a:effectLst/>
                <a:latin typeface="Arial"/>
                <a:cs typeface="Arial"/>
              </a:rPr>
              <a:t>Private school did not complete the Private school affidavit correctly</a:t>
            </a:r>
            <a:endParaRPr lang="en-US" b="0" i="0" dirty="0">
              <a:solidFill>
                <a:srgbClr val="000000"/>
              </a:solidFill>
              <a:effectLst/>
              <a:latin typeface="Arial" panose="020B0604020202020204" pitchFamily="34" charset="0"/>
            </a:endParaRPr>
          </a:p>
          <a:p>
            <a:pPr marL="173319" indent="-173319" defTabSz="924367">
              <a:buFont typeface="Arial" panose="020B0604020202020204" pitchFamily="34" charset="0"/>
              <a:buChar char="•"/>
              <a:defRPr/>
            </a:pPr>
            <a:r>
              <a:rPr lang="en-US" b="0" i="0" dirty="0">
                <a:solidFill>
                  <a:srgbClr val="000000"/>
                </a:solidFill>
                <a:effectLst/>
                <a:latin typeface="Arial" panose="020B0604020202020204" pitchFamily="34" charset="0"/>
              </a:rPr>
              <a:t>Private school moved and now in within or outside of the LEAs boundary</a:t>
            </a:r>
            <a:endParaRPr lang="en-US" b="0" i="0" dirty="0">
              <a:solidFill>
                <a:srgbClr val="000000"/>
              </a:solidFill>
              <a:effectLst/>
              <a:latin typeface="Helvetica Neue"/>
            </a:endParaRP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The (student enrollment) numbers are reported under penalty of perjury by each private school on its annual Private School Affidavit. The information filed in the Private School Affidavit is not verified, and the CDE takes no position as to its accuracy.</a:t>
            </a:r>
          </a:p>
          <a:p>
            <a:pPr lvl="1" defTabSz="924367">
              <a:defRPr/>
            </a:pPr>
            <a:endParaRPr lang="en-US" b="1" i="0" dirty="0">
              <a:solidFill>
                <a:srgbClr val="000000"/>
              </a:solidFill>
              <a:effectLst/>
              <a:latin typeface="Arial" panose="020B0604020202020204" pitchFamily="34" charset="0"/>
            </a:endParaRPr>
          </a:p>
          <a:p>
            <a:pPr lvl="0" defTabSz="924367">
              <a:defRPr/>
            </a:pPr>
            <a:r>
              <a:rPr lang="en-US" b="0" i="0" dirty="0">
                <a:solidFill>
                  <a:srgbClr val="000000"/>
                </a:solidFill>
                <a:effectLst/>
                <a:latin typeface="Helvetica Neue"/>
              </a:rPr>
              <a:t>Note: This data collection will not display if the LEA did not apply for Title II or Title III funding and/or is not assigned an allocation amount, is a county office of education or direct funded charter, or did not complete the Nonprofit Private School Consultation form. The option to add nonprofit private schools to an LEA’s school grid can only be done via the Nonprofit Private School Consultation form.</a:t>
            </a:r>
            <a:endParaRPr lang="en-US" b="1" i="0" dirty="0">
              <a:solidFill>
                <a:srgbClr val="000000"/>
              </a:solidFill>
              <a:effectLst/>
              <a:latin typeface="Arial" panose="020B0604020202020204" pitchFamily="34" charset="0"/>
            </a:endParaRPr>
          </a:p>
          <a:p>
            <a:pPr defTabSz="924367">
              <a:defRPr/>
            </a:pPr>
            <a:endParaRPr lang="en-US" b="1" i="0" dirty="0">
              <a:solidFill>
                <a:srgbClr val="000000"/>
              </a:solidFill>
              <a:effectLst/>
              <a:latin typeface="Arial" panose="020B0604020202020204" pitchFamily="34" charset="0"/>
            </a:endParaRPr>
          </a:p>
          <a:p>
            <a:r>
              <a:rPr lang="en-US" b="1" i="1" dirty="0">
                <a:solidFill>
                  <a:srgbClr val="000000"/>
                </a:solidFill>
                <a:effectLst/>
                <a:latin typeface="Helvetica Neue"/>
              </a:rPr>
              <a:t>clarification details:</a:t>
            </a:r>
          </a:p>
          <a:p>
            <a:pPr>
              <a:spcBef>
                <a:spcPts val="0"/>
              </a:spcBef>
              <a:spcAft>
                <a:spcPts val="0"/>
              </a:spcAft>
            </a:pPr>
            <a:endParaRPr lang="en-US" dirty="0">
              <a:effectLst/>
            </a:endParaRPr>
          </a:p>
          <a:p>
            <a:pPr marL="751048" lvl="1" indent="-288865">
              <a:spcBef>
                <a:spcPts val="0"/>
              </a:spcBef>
              <a:spcAft>
                <a:spcPts val="0"/>
              </a:spcAft>
              <a:buFont typeface="Courier New" panose="02070309020205020404" pitchFamily="49" charset="0"/>
              <a:buChar char="o"/>
            </a:pPr>
            <a:r>
              <a:rPr lang="en-US" dirty="0">
                <a:solidFill>
                  <a:srgbClr val="002060"/>
                </a:solidFill>
                <a:ea typeface="Times New Roman" panose="02020603050405020304" pitchFamily="18" charset="0"/>
              </a:rPr>
              <a:t>If a district is non-unified, then both nonprofits from within their district boundaries as well as nonprofits from outside their district boundaries, that were added to the same fiscal year’s spring Nonprofit Private School Consultation form, will populate into Title II, Part A / Title III Nonprofit Private School Participation, when those nonprofits had consultation and signed written affirmation on file noted as “Yes” in Nonprofit Private School Consultation.  If a district is unified, then only the nonprofits from within their district boundaries that had consultation and signed written affirmation on file noted as “Yes” in Nonprofit Private School Consultation will populate into Title II, Part A / Title III Nonprofit Private School Participation.</a:t>
            </a:r>
            <a:endParaRPr lang="en-US" sz="1100" dirty="0">
              <a:solidFill>
                <a:srgbClr val="002060"/>
              </a:solidFill>
              <a:latin typeface="Calibri" panose="020F0502020204030204" pitchFamily="34" charset="0"/>
              <a:ea typeface="Calibri" panose="020F0502020204030204" pitchFamily="34" charset="0"/>
            </a:endParaRPr>
          </a:p>
          <a:p>
            <a:pPr>
              <a:spcBef>
                <a:spcPts val="0"/>
              </a:spcBef>
              <a:spcAft>
                <a:spcPts val="0"/>
              </a:spcAft>
            </a:pPr>
            <a:r>
              <a:rPr lang="en-US" dirty="0">
                <a:solidFill>
                  <a:srgbClr val="002060"/>
                </a:solidFill>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751048" lvl="1" indent="-288865">
              <a:spcBef>
                <a:spcPts val="0"/>
              </a:spcBef>
              <a:spcAft>
                <a:spcPts val="0"/>
              </a:spcAft>
              <a:buFont typeface="Courier New" panose="02070309020205020404" pitchFamily="49" charset="0"/>
              <a:buChar char="o"/>
            </a:pPr>
            <a:r>
              <a:rPr lang="en-US" dirty="0">
                <a:solidFill>
                  <a:srgbClr val="002060"/>
                </a:solidFill>
                <a:ea typeface="Times New Roman" panose="02020603050405020304" pitchFamily="18" charset="0"/>
              </a:rPr>
              <a:t>School name/school code/enrollment details come from CDS database and cannot be manually changed in CARS. The district and/or private school staff would have to contact CDE CDS Admin and/or Private Schools office for assistance in changing those details (and other details, like tax exempt status, etc.) in those databases before the change could be reflected in CARS (whether the change appears in CARS depends on the timing of the change in the CDS database).</a:t>
            </a:r>
            <a:endParaRPr lang="en-US" sz="1100" dirty="0">
              <a:solidFill>
                <a:srgbClr val="002060"/>
              </a:solidFill>
              <a:latin typeface="Calibri" panose="020F0502020204030204" pitchFamily="34" charset="0"/>
              <a:ea typeface="Calibri" panose="020F0502020204030204" pitchFamily="34" charset="0"/>
            </a:endParaRPr>
          </a:p>
          <a:p>
            <a:pPr>
              <a:spcBef>
                <a:spcPts val="0"/>
              </a:spcBef>
              <a:spcAft>
                <a:spcPts val="0"/>
              </a:spcAft>
            </a:pPr>
            <a:r>
              <a:rPr lang="en-US" dirty="0">
                <a:solidFill>
                  <a:srgbClr val="002060"/>
                </a:solidFill>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751048" lvl="1" indent="-288865">
              <a:spcBef>
                <a:spcPts val="0"/>
              </a:spcBef>
              <a:spcAft>
                <a:spcPts val="0"/>
              </a:spcAft>
              <a:buFont typeface="Courier New" panose="02070309020205020404" pitchFamily="49" charset="0"/>
              <a:buChar char="o"/>
            </a:pPr>
            <a:r>
              <a:rPr lang="en-US" dirty="0">
                <a:solidFill>
                  <a:srgbClr val="002060"/>
                </a:solidFill>
                <a:ea typeface="Times New Roman" panose="02020603050405020304" pitchFamily="18" charset="0"/>
              </a:rPr>
              <a:t>As mentioned above, the time for adding nonprofits from outside district boundaries to a district’s CARS data is in spring, via the Nonprofit Private School Consultation form; nonprofits cannot be added directly to the winter Title II, Part A / Title III Nonprofit Private School Participation form.</a:t>
            </a:r>
            <a:endParaRPr lang="en-US" sz="1100" dirty="0">
              <a:solidFill>
                <a:srgbClr val="00206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7802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Arial" panose="020B0604020202020204" pitchFamily="34" charset="0"/>
              </a:rPr>
              <a:t>And now for the </a:t>
            </a:r>
            <a:r>
              <a:rPr lang="en-US" b="1" dirty="0"/>
              <a:t>Title II, Part A Local Educational Agency Allocations</a:t>
            </a:r>
            <a:r>
              <a:rPr lang="en-US" b="1" i="0" dirty="0">
                <a:solidFill>
                  <a:srgbClr val="000000"/>
                </a:solidFill>
                <a:effectLst/>
                <a:latin typeface="Arial" panose="020B0604020202020204" pitchFamily="34" charset="0"/>
              </a:rPr>
              <a:t> Form. </a:t>
            </a:r>
            <a:r>
              <a:rPr lang="en-US" b="0" i="0" dirty="0">
                <a:solidFill>
                  <a:srgbClr val="000000"/>
                </a:solidFill>
                <a:effectLst/>
                <a:latin typeface="Arial" panose="020B0604020202020204" pitchFamily="34" charset="0"/>
              </a:rPr>
              <a:t>The purpose of th</a:t>
            </a:r>
            <a:r>
              <a:rPr lang="en-US" b="0" i="0" dirty="0">
                <a:solidFill>
                  <a:srgbClr val="000000"/>
                </a:solidFill>
                <a:effectLst/>
                <a:latin typeface="Helvetica Neue"/>
              </a:rPr>
              <a:t>is form is to calculate the total allocation amount available to the LEA for Title II, Part A.</a:t>
            </a:r>
          </a:p>
          <a:p>
            <a:pPr algn="l"/>
            <a:endParaRPr lang="en-US" b="0" i="0" dirty="0">
              <a:solidFill>
                <a:srgbClr val="000000"/>
              </a:solidFill>
              <a:effectLst/>
              <a:latin typeface="Helvetica Neue"/>
            </a:endParaRPr>
          </a:p>
          <a:p>
            <a:pPr marL="173319" indent="-173319">
              <a:buFont typeface="Arial" panose="020B0604020202020204" pitchFamily="34" charset="0"/>
              <a:buChar char="•"/>
            </a:pPr>
            <a:r>
              <a:rPr lang="en-US" dirty="0"/>
              <a:t>Allocation – prepopulated from school fiscal services</a:t>
            </a:r>
          </a:p>
          <a:p>
            <a:pPr marL="173319" indent="-173319">
              <a:buFont typeface="Arial" panose="020B0604020202020204" pitchFamily="34" charset="0"/>
              <a:buChar char="•"/>
            </a:pPr>
            <a:r>
              <a:rPr lang="en-US" dirty="0"/>
              <a:t>Title II, Part A funding transferred in from other Title/Categorical Programs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Title II, Part A funding transferred out from Title II, Part A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The form calculates the Total allocation amount based upon </a:t>
            </a:r>
            <a:r>
              <a:rPr lang="en-US" dirty="0">
                <a:latin typeface="+mn-lt"/>
                <a:cs typeface="+mn-cs"/>
              </a:rPr>
              <a:t>the allocation amount plus the transferred-in amount minus the transferred-out amount.</a:t>
            </a:r>
          </a:p>
          <a:p>
            <a:pPr marL="173319" indent="-173319" defTabSz="924367" eaLnBrk="1" fontAlgn="auto" hangingPunct="1">
              <a:spcBef>
                <a:spcPts val="0"/>
              </a:spcBef>
              <a:spcAft>
                <a:spcPts val="0"/>
              </a:spcAft>
              <a:buFont typeface="Arial" panose="020B0604020202020204" pitchFamily="34" charset="0"/>
              <a:buChar char="•"/>
              <a:defRPr/>
            </a:pPr>
            <a:r>
              <a:rPr lang="en-US" dirty="0"/>
              <a:t>Admin &amp; Indirect (15% maximum guideline) – LEA enters</a:t>
            </a:r>
          </a:p>
          <a:p>
            <a:pPr marL="635502" lvl="1"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There is no limit on administration in ESSA for Title II. That being said, based upon past LEA costs and following Title I as a guideline, the CDE allows up to 15% for administrative and indirect costs. If an LEA goes beyond 15%, they are contacted for more information.</a:t>
            </a:r>
            <a:endParaRPr lang="en-US" dirty="0"/>
          </a:p>
          <a:p>
            <a:pPr marL="173319" indent="-173319" defTabSz="924367" eaLnBrk="1" fontAlgn="auto" hangingPunct="1">
              <a:spcBef>
                <a:spcPts val="0"/>
              </a:spcBef>
              <a:spcAft>
                <a:spcPts val="0"/>
              </a:spcAft>
              <a:buFont typeface="Arial" panose="020B0604020202020204" pitchFamily="34" charset="0"/>
              <a:buChar char="•"/>
              <a:defRPr/>
            </a:pPr>
            <a:r>
              <a:rPr lang="en-US" dirty="0"/>
              <a:t>Reservation for Equitable Services (required if non-profit private schools elected to participate in Title II, Part A funding)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Title II, Part A adjusted allocation – prepopulated (the form calculates this amount based upon </a:t>
            </a:r>
            <a:r>
              <a:rPr lang="en-US" dirty="0">
                <a:latin typeface="+mn-lt"/>
                <a:cs typeface="+mn-cs"/>
              </a:rPr>
              <a:t>the total allocation minus the admin and indirect amount minus the reservation for equitable services amount.)</a:t>
            </a:r>
            <a:endParaRPr lang="en-US" dirty="0"/>
          </a:p>
          <a:p>
            <a:pPr marL="173319" indent="-173319" defTabSz="924367" eaLnBrk="1" fontAlgn="auto" hangingPunct="1">
              <a:spcBef>
                <a:spcPts val="0"/>
              </a:spcBef>
              <a:spcAft>
                <a:spcPts val="0"/>
              </a:spcAft>
              <a:buFont typeface="Arial" panose="020B0604020202020204" pitchFamily="34" charset="0"/>
              <a:buChar char="•"/>
              <a:defRPr/>
            </a:pPr>
            <a:endParaRPr lang="en-US" dirty="0"/>
          </a:p>
          <a:p>
            <a:pPr marL="0" indent="0" defTabSz="924367" eaLnBrk="1" fontAlgn="auto" hangingPunct="1">
              <a:spcBef>
                <a:spcPts val="0"/>
              </a:spcBef>
              <a:spcAft>
                <a:spcPts val="0"/>
              </a:spcAft>
              <a:buFont typeface="Arial" panose="020B0604020202020204" pitchFamily="34" charset="0"/>
              <a:buNone/>
              <a:defRPr/>
            </a:pPr>
            <a:r>
              <a:rPr lang="en-US" dirty="0"/>
              <a:t>The following field is only applicable to LEAs that are eligible for the Small, Rural School Achievement (SRSA) program. </a:t>
            </a:r>
            <a:endParaRPr lang="en-US" dirty="0">
              <a:latin typeface="+mn-lt"/>
              <a:cs typeface="+mn-cs"/>
            </a:endParaRPr>
          </a:p>
          <a:p>
            <a:pPr marL="171450" indent="-171450" defTabSz="924367" eaLnBrk="1" fontAlgn="auto" hangingPunct="1">
              <a:spcBef>
                <a:spcPts val="0"/>
              </a:spcBef>
              <a:spcAft>
                <a:spcPts val="0"/>
              </a:spcAft>
              <a:buFont typeface="Arial" panose="020B0604020202020204" pitchFamily="34" charset="0"/>
              <a:buChar char="•"/>
              <a:defRPr/>
            </a:pPr>
            <a:r>
              <a:rPr lang="en-US" dirty="0">
                <a:latin typeface="+mn-lt"/>
                <a:cs typeface="+mn-cs"/>
              </a:rPr>
              <a:t>Funds available under Title V, Part B, Subpart 1 Alternative Fund Use Authority</a:t>
            </a:r>
            <a:r>
              <a:rPr lang="en-US" dirty="0"/>
              <a:t> (AFUA) – prepopulated</a:t>
            </a:r>
          </a:p>
          <a:p>
            <a:pPr marL="630519" marR="0" lvl="1" indent="-173319"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mn-lt"/>
                <a:cs typeface="+mn-cs"/>
              </a:rPr>
              <a:t>Eligible LEAs will see </a:t>
            </a:r>
            <a:r>
              <a:rPr lang="en-US" dirty="0"/>
              <a:t>this data field on all CARS forms </a:t>
            </a:r>
          </a:p>
          <a:p>
            <a:pPr marL="630519" lvl="1" indent="-173319">
              <a:buFont typeface="Arial" panose="020B0604020202020204" pitchFamily="34" charset="0"/>
              <a:buChar char="•"/>
            </a:pPr>
            <a:r>
              <a:rPr lang="en-US" dirty="0"/>
              <a:t>Very few – 30 LEA in a given year</a:t>
            </a:r>
          </a:p>
          <a:p>
            <a:pPr marL="173319" lvl="0" indent="-173319">
              <a:buFont typeface="Arial" panose="020B0604020202020204" pitchFamily="34" charset="0"/>
              <a:buChar char="•"/>
            </a:pPr>
            <a:r>
              <a:rPr lang="en-US" dirty="0"/>
              <a:t>Budgeted Title V, Part B – LEA enters</a:t>
            </a:r>
          </a:p>
          <a:p>
            <a:pPr marL="173319" lvl="0" indent="-173319">
              <a:buFont typeface="Arial" panose="020B0604020202020204" pitchFamily="34" charset="0"/>
              <a:buChar char="•"/>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kern="100" dirty="0">
                <a:ea typeface="Calibri" panose="020F0502020204030204" pitchFamily="34" charset="0"/>
                <a:cs typeface="Times New Roman" panose="02020603050405020304" pitchFamily="18" charset="0"/>
              </a:rPr>
              <a:t>For more information regarding AFUA go to the </a:t>
            </a:r>
            <a:r>
              <a:rPr lang="en-US" b="1" i="0" dirty="0">
                <a:solidFill>
                  <a:srgbClr val="1E5100"/>
                </a:solidFill>
                <a:effectLst/>
                <a:latin typeface="Arial" panose="020B0604020202020204" pitchFamily="34" charset="0"/>
              </a:rPr>
              <a:t>Title V, Part B Alternative Fund Use Authority </a:t>
            </a:r>
            <a:r>
              <a:rPr lang="en-US" b="1" kern="100" dirty="0">
                <a:ea typeface="Calibri" panose="020F0502020204030204" pitchFamily="34" charset="0"/>
                <a:cs typeface="Times New Roman" panose="02020603050405020304" pitchFamily="18" charset="0"/>
              </a:rPr>
              <a:t>Webpage </a:t>
            </a:r>
            <a:r>
              <a:rPr lang="en-US" dirty="0">
                <a:hlinkClick r:id="rId3"/>
              </a:rPr>
              <a:t>Title V, Part B Alternative Fund Use Authority - Title V, Part B Rural Education Initiative (CA Dept of Education)</a:t>
            </a:r>
            <a:r>
              <a:rPr lang="en-US" b="1" kern="100" dirty="0">
                <a:ea typeface="Calibri" panose="020F0502020204030204" pitchFamily="34" charset="0"/>
                <a:cs typeface="Times New Roman" panose="02020603050405020304" pitchFamily="18" charset="0"/>
              </a:rPr>
              <a:t> </a:t>
            </a:r>
            <a:r>
              <a:rPr lang="en-US" sz="1800"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endParaRPr lang="en-US" dirty="0"/>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dirty="0">
                <a:solidFill>
                  <a:srgbClr val="000000"/>
                </a:solidFill>
                <a:effectLst/>
                <a:latin typeface="Helvetica Neue"/>
              </a:rPr>
              <a:t>Once all data entry fields have been completed, the LEA submits the form.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_________________________________________</a:t>
            </a:r>
          </a:p>
          <a:p>
            <a:pPr marL="0" indent="0">
              <a:buFont typeface="Arial" panose="020B0604020202020204" pitchFamily="34" charset="0"/>
              <a:buNone/>
            </a:pPr>
            <a:r>
              <a:rPr lang="en-US" dirty="0"/>
              <a:t>Background info:</a:t>
            </a:r>
          </a:p>
          <a:p>
            <a:endParaRPr lang="en-US" b="1" dirty="0"/>
          </a:p>
          <a:p>
            <a:r>
              <a:rPr lang="en-US" b="1" dirty="0"/>
              <a:t>Eligibility</a:t>
            </a:r>
          </a:p>
          <a:p>
            <a:r>
              <a:rPr lang="en-US" dirty="0"/>
              <a:t>If eligible for SRSA, the LEA may participate in the AFUA. In other words, all SRSA eligible LEAs may use Title II, Part A and Title IV, Part A funds to carry out local activities under any of the allowable uses for SRSA grant funds (ESSA Section 5211[b][1]). An LEA that meets the SRSA program eligibility requirements may use Title II, Part A or Title IV, Part A funds alternatively without approval. Dual–eligible LEAs may use the AFUA even if electing to participate in the Rural and Low-Income School (RLIS) program, instead of the SRSA program.</a:t>
            </a:r>
          </a:p>
          <a:p>
            <a:endParaRPr lang="en-US" b="1" dirty="0"/>
          </a:p>
          <a:p>
            <a:r>
              <a:rPr lang="en-US" b="1" dirty="0"/>
              <a:t>Notification</a:t>
            </a:r>
          </a:p>
          <a:p>
            <a:r>
              <a:rPr lang="en-US" dirty="0"/>
              <a:t>All eligible LEAs that decide to participate in the AFUA shall notify the California Department of Education (CDE) through the Consolidated Application and Reporting System (CARS) Application for Funding form during the Spring Release (ESSA Section 5211[a][2]).</a:t>
            </a:r>
          </a:p>
          <a:p>
            <a:endParaRPr lang="en-US" dirty="0"/>
          </a:p>
          <a:p>
            <a:r>
              <a:rPr lang="en-US" b="1" dirty="0"/>
              <a:t>Alternative Use of Funds</a:t>
            </a:r>
          </a:p>
          <a:p>
            <a:r>
              <a:rPr lang="en-US" dirty="0"/>
              <a:t>An eligible LEA may use Title II, Part A and Title IV, Part A funding to carry out local activities authorized under any of the following provisions:</a:t>
            </a:r>
          </a:p>
          <a:p>
            <a:r>
              <a:rPr lang="en-US" dirty="0"/>
              <a:t>Title I, Part A;</a:t>
            </a:r>
          </a:p>
          <a:p>
            <a:r>
              <a:rPr lang="en-US" dirty="0"/>
              <a:t>Title II, Part A;</a:t>
            </a:r>
          </a:p>
          <a:p>
            <a:r>
              <a:rPr lang="en-US" dirty="0"/>
              <a:t>Title III; and</a:t>
            </a:r>
          </a:p>
          <a:p>
            <a:r>
              <a:rPr lang="en-US" dirty="0"/>
              <a:t>Title IV, Part A or B (ESSA Section 5211[A][1]).</a:t>
            </a:r>
          </a:p>
          <a:p>
            <a:endParaRPr lang="en-US" dirty="0">
              <a:latin typeface="+mn-lt"/>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146722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b="0" i="0" dirty="0">
                <a:solidFill>
                  <a:srgbClr val="000000"/>
                </a:solidFill>
                <a:effectLst/>
                <a:latin typeface="Helvetica Neue"/>
              </a:rPr>
              <a:t>The Consolidation of Administrative Funds Form is for LEAs to request to consolidate administrative funds for specific programs. </a:t>
            </a:r>
          </a:p>
          <a:p>
            <a:pPr defTabSz="924367">
              <a:defRPr/>
            </a:pPr>
            <a:endParaRPr lang="en-US" b="0" i="0" dirty="0">
              <a:solidFill>
                <a:srgbClr val="000000"/>
              </a:solidFill>
              <a:effectLst/>
              <a:latin typeface="Helvetica Neue"/>
            </a:endParaRPr>
          </a:p>
          <a:p>
            <a:pPr defTabSz="924367">
              <a:defRPr/>
            </a:pPr>
            <a:r>
              <a:rPr lang="en-US" b="0" i="0" dirty="0">
                <a:solidFill>
                  <a:srgbClr val="000000"/>
                </a:solidFill>
                <a:effectLst/>
                <a:latin typeface="Helvetica Neue"/>
              </a:rPr>
              <a:t>LEAs electing to consolidate admin funds would select the appropriate checkbox(s).</a:t>
            </a:r>
          </a:p>
          <a:p>
            <a:pPr defTabSz="924367">
              <a:defRPr/>
            </a:pPr>
            <a:endParaRPr lang="en-US" b="1" i="0" dirty="0">
              <a:solidFill>
                <a:srgbClr val="000000"/>
              </a:solidFill>
              <a:effectLst/>
              <a:latin typeface="Helvetica Neue"/>
            </a:endParaRPr>
          </a:p>
          <a:p>
            <a:pPr marL="0" marR="0" lvl="0" indent="0" algn="l" defTabSz="924367"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algn="l"/>
            <a:endParaRPr lang="en-US" b="0" i="0" dirty="0">
              <a:solidFill>
                <a:srgbClr val="000000"/>
              </a:solidFill>
              <a:effectLst/>
              <a:latin typeface="Helvetica Neue"/>
            </a:endParaRPr>
          </a:p>
          <a:p>
            <a:pPr defTabSz="924367">
              <a:defRPr/>
            </a:pPr>
            <a:r>
              <a:rPr lang="en-US" b="0" kern="100" dirty="0">
                <a:ea typeface="Calibri" panose="020F0502020204030204" pitchFamily="34" charset="0"/>
                <a:cs typeface="Times New Roman" panose="02020603050405020304" pitchFamily="18" charset="0"/>
              </a:rPr>
              <a:t>For more information go to the </a:t>
            </a:r>
            <a:r>
              <a:rPr lang="en-US" b="1" kern="100" dirty="0">
                <a:ea typeface="Calibri" panose="020F0502020204030204" pitchFamily="34" charset="0"/>
                <a:cs typeface="Times New Roman" panose="02020603050405020304" pitchFamily="18" charset="0"/>
              </a:rPr>
              <a:t>CARS Guidance for the Consolidation of Administrative Funds Form webpage  </a:t>
            </a:r>
            <a:r>
              <a:rPr lang="en-US" u="sng" kern="100" dirty="0">
                <a:solidFill>
                  <a:srgbClr val="0563C1"/>
                </a:solidFill>
                <a:ea typeface="Calibri" panose="020F0502020204030204" pitchFamily="34" charset="0"/>
                <a:cs typeface="Times New Roman" panose="02020603050405020304" pitchFamily="18" charset="0"/>
                <a:hlinkClick r:id="rId3"/>
              </a:rPr>
              <a:t>https://www.cde.ca.gov/fg/aa/co/ca22wguiconsadmin.asp</a:t>
            </a:r>
            <a:r>
              <a:rPr lang="en-US" kern="100" dirty="0">
                <a:solidFill>
                  <a:srgbClr val="0563C1"/>
                </a:solidFill>
                <a:ea typeface="Calibri" panose="020F0502020204030204" pitchFamily="34" charset="0"/>
                <a:cs typeface="Times New Roman" panose="02020603050405020304" pitchFamily="18" charset="0"/>
              </a:rPr>
              <a:t>. </a:t>
            </a:r>
            <a:r>
              <a:rPr lang="en-US"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r>
              <a:rPr lang="en-US" b="1" kern="100" dirty="0">
                <a:latin typeface="Calibri" panose="020F0502020204030204" pitchFamily="34" charset="0"/>
                <a:ea typeface="Calibri" panose="020F0502020204030204" pitchFamily="34" charset="0"/>
                <a:cs typeface="Times New Roman" panose="02020603050405020304" pitchFamily="18" charset="0"/>
              </a:rPr>
              <a:t>)</a:t>
            </a:r>
          </a:p>
          <a:p>
            <a:pPr defTabSz="924367">
              <a:defRPr/>
            </a:pP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pPr defTabSz="924367">
              <a:defRPr/>
            </a:pPr>
            <a:r>
              <a:rPr lang="en-US" sz="1800" b="1" kern="100"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l"/>
            <a:r>
              <a:rPr lang="en-US" b="0" i="0" dirty="0">
                <a:solidFill>
                  <a:srgbClr val="000000"/>
                </a:solidFill>
                <a:effectLst/>
                <a:latin typeface="Helvetica Neue"/>
              </a:rPr>
              <a:t>Background info:</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Of the 1770 LEAs that submitted the Consolidation of Administrative Funds Form in 2022-23; 396 of those receiving Title II, Part A funds elected to consolidate administrative funds. </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A local educational agency (LEA) that consolidates administrative funds for any fiscal year (FY) shall not use any other funds under the programs included in the consolidation for administration for that FY (Every Student Succeeds Act [ESSA] Section 8203). Indirect costs are a part of costs of administration; thus, indirect costs pertaining to programs included in the consolidation may only be paid out of the funds available for the administrative cost pool. For example, if a program must budget and expend at least 85 percent on direct services to students, then the total allowable for administration (e.g., program administration plus indirect costs) cannot exceed 15 percent.</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Programs that may be included in the consolidation of administrative funds are:</a:t>
            </a:r>
          </a:p>
          <a:p>
            <a:pPr lvl="1" algn="l"/>
            <a:r>
              <a:rPr lang="en-US" b="0" i="0" dirty="0">
                <a:solidFill>
                  <a:srgbClr val="000000"/>
                </a:solidFill>
                <a:effectLst/>
                <a:latin typeface="Helvetica Neue"/>
              </a:rPr>
              <a:t>   - Title I, Part A (Basic)</a:t>
            </a:r>
          </a:p>
          <a:p>
            <a:pPr lvl="1" algn="l"/>
            <a:r>
              <a:rPr lang="en-US" b="0" i="0" dirty="0">
                <a:solidFill>
                  <a:srgbClr val="000000"/>
                </a:solidFill>
                <a:effectLst/>
                <a:latin typeface="Helvetica Neue"/>
              </a:rPr>
              <a:t>   - Title I, Part C (Migrant Education)</a:t>
            </a:r>
          </a:p>
          <a:p>
            <a:pPr lvl="1" algn="l"/>
            <a:r>
              <a:rPr lang="en-US" b="0" i="0" dirty="0">
                <a:solidFill>
                  <a:srgbClr val="000000"/>
                </a:solidFill>
                <a:effectLst/>
                <a:latin typeface="Helvetica Neue"/>
              </a:rPr>
              <a:t>   - Title I, Part D (Delinquent)</a:t>
            </a:r>
          </a:p>
          <a:p>
            <a:pPr lvl="1" algn="l"/>
            <a:r>
              <a:rPr lang="en-US" b="0" i="0" dirty="0">
                <a:solidFill>
                  <a:srgbClr val="000000"/>
                </a:solidFill>
                <a:effectLst/>
                <a:latin typeface="Helvetica Neue"/>
              </a:rPr>
              <a:t>   - Title II, Part A (Supporting Effective Instruction)</a:t>
            </a:r>
          </a:p>
          <a:p>
            <a:pPr lvl="1" algn="l"/>
            <a:r>
              <a:rPr lang="en-US" b="0" i="0" dirty="0">
                <a:solidFill>
                  <a:srgbClr val="000000"/>
                </a:solidFill>
                <a:effectLst/>
                <a:latin typeface="Helvetica Neue"/>
              </a:rPr>
              <a:t>   - Title III (Immigrant Students)</a:t>
            </a:r>
          </a:p>
          <a:p>
            <a:pPr lvl="1" algn="l"/>
            <a:r>
              <a:rPr lang="en-US" b="0" i="0" dirty="0">
                <a:solidFill>
                  <a:srgbClr val="000000"/>
                </a:solidFill>
                <a:effectLst/>
                <a:latin typeface="Helvetica Neue"/>
              </a:rPr>
              <a:t>   - Title III (English Learner Students)</a:t>
            </a:r>
          </a:p>
          <a:p>
            <a:pPr lvl="1" algn="l"/>
            <a:r>
              <a:rPr lang="en-US" b="0" i="0" dirty="0">
                <a:solidFill>
                  <a:srgbClr val="000000"/>
                </a:solidFill>
                <a:effectLst/>
                <a:latin typeface="Helvetica Neue"/>
              </a:rPr>
              <a:t>   - Title IV, Part B (21</a:t>
            </a:r>
            <a:r>
              <a:rPr lang="en-US" b="0" i="0" baseline="30000" dirty="0">
                <a:solidFill>
                  <a:srgbClr val="000000"/>
                </a:solidFill>
                <a:effectLst/>
                <a:latin typeface="Helvetica Neue"/>
              </a:rPr>
              <a:t>st</a:t>
            </a:r>
            <a:r>
              <a:rPr lang="en-US" b="0" i="0" dirty="0">
                <a:solidFill>
                  <a:srgbClr val="000000"/>
                </a:solidFill>
                <a:effectLst/>
                <a:latin typeface="Helvetica Neue"/>
              </a:rPr>
              <a:t> Century Community Learning Centers)</a:t>
            </a:r>
          </a:p>
          <a:p>
            <a:pPr lvl="1" algn="l"/>
            <a:r>
              <a:rPr lang="en-US" b="0" i="0" dirty="0">
                <a:solidFill>
                  <a:srgbClr val="000000"/>
                </a:solidFill>
                <a:effectLst/>
                <a:latin typeface="Helvetica Neue"/>
              </a:rPr>
              <a:t>   - Title IV, Part A (Student Support and Academic Enrichment)</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The consolidated funds may be used for the administration of the programs included in the consolidation and for uses, at the school district and school levels, designed to enhance the effective and coordinated use of funds under those programs, including such activities as:</a:t>
            </a:r>
          </a:p>
          <a:p>
            <a:pPr lvl="1" algn="l"/>
            <a:endParaRPr lang="en-US" b="0" i="0" dirty="0">
              <a:solidFill>
                <a:srgbClr val="000000"/>
              </a:solidFill>
              <a:effectLst/>
              <a:latin typeface="Helvetica Neue"/>
            </a:endParaRPr>
          </a:p>
          <a:p>
            <a:pPr lvl="1" algn="l">
              <a:buFont typeface="Arial" panose="020B0604020202020204" pitchFamily="34" charset="0"/>
              <a:buChar char="•"/>
            </a:pPr>
            <a:r>
              <a:rPr lang="en-US" b="0" i="0" dirty="0">
                <a:solidFill>
                  <a:srgbClr val="000000"/>
                </a:solidFill>
                <a:effectLst/>
                <a:latin typeface="Helvetica Neue"/>
              </a:rPr>
              <a:t>The coordination of the ESSA programs with other federal and non-federal programs;</a:t>
            </a:r>
          </a:p>
          <a:p>
            <a:pPr lvl="1" algn="l">
              <a:buFont typeface="Arial" panose="020B0604020202020204" pitchFamily="34" charset="0"/>
              <a:buChar char="•"/>
            </a:pPr>
            <a:r>
              <a:rPr lang="en-US" b="0" i="0" dirty="0">
                <a:solidFill>
                  <a:srgbClr val="000000"/>
                </a:solidFill>
                <a:effectLst/>
                <a:latin typeface="Helvetica Neue"/>
              </a:rPr>
              <a:t>The establishment and operation of peer-review mechanisms under ESSA;</a:t>
            </a:r>
          </a:p>
          <a:p>
            <a:pPr lvl="1" algn="l">
              <a:buFont typeface="Arial" panose="020B0604020202020204" pitchFamily="34" charset="0"/>
              <a:buChar char="•"/>
            </a:pPr>
            <a:r>
              <a:rPr lang="en-US" b="0" i="0" dirty="0">
                <a:solidFill>
                  <a:srgbClr val="000000"/>
                </a:solidFill>
                <a:effectLst/>
                <a:latin typeface="Helvetica Neue"/>
              </a:rPr>
              <a:t>The administration of Title VIII of ESSA (General Provisions);</a:t>
            </a:r>
          </a:p>
          <a:p>
            <a:pPr lvl="1" algn="l">
              <a:buFont typeface="Arial" panose="020B0604020202020204" pitchFamily="34" charset="0"/>
              <a:buChar char="•"/>
            </a:pPr>
            <a:r>
              <a:rPr lang="en-US" b="0" i="0" dirty="0">
                <a:solidFill>
                  <a:srgbClr val="000000"/>
                </a:solidFill>
                <a:effectLst/>
                <a:latin typeface="Helvetica Neue"/>
              </a:rPr>
              <a:t>The dissemination of information regarding model programs and practices;</a:t>
            </a:r>
          </a:p>
          <a:p>
            <a:pPr lvl="1" algn="l">
              <a:buFont typeface="Arial" panose="020B0604020202020204" pitchFamily="34" charset="0"/>
              <a:buChar char="•"/>
            </a:pPr>
            <a:r>
              <a:rPr lang="en-US" b="0" i="0" dirty="0">
                <a:solidFill>
                  <a:srgbClr val="000000"/>
                </a:solidFill>
                <a:effectLst/>
                <a:latin typeface="Helvetica Neue"/>
              </a:rPr>
              <a:t>Technical assistance under any ESSA program;</a:t>
            </a:r>
          </a:p>
          <a:p>
            <a:pPr lvl="1" algn="l">
              <a:buFont typeface="Arial" panose="020B0604020202020204" pitchFamily="34" charset="0"/>
              <a:buChar char="•"/>
            </a:pPr>
            <a:r>
              <a:rPr lang="en-US" b="0" i="0" dirty="0">
                <a:solidFill>
                  <a:srgbClr val="000000"/>
                </a:solidFill>
                <a:effectLst/>
                <a:latin typeface="Helvetica Neue"/>
              </a:rPr>
              <a:t>State-level activities designed to carry out Title VIII; and/or</a:t>
            </a:r>
          </a:p>
          <a:p>
            <a:pPr lvl="1" algn="l">
              <a:buFont typeface="Arial" panose="020B0604020202020204" pitchFamily="34" charset="0"/>
              <a:buChar char="•"/>
            </a:pPr>
            <a:r>
              <a:rPr lang="en-US" b="0" i="0" dirty="0">
                <a:solidFill>
                  <a:srgbClr val="000000"/>
                </a:solidFill>
                <a:effectLst/>
                <a:latin typeface="Helvetica Neue"/>
              </a:rPr>
              <a:t>Training personnel engaged in audit and other monitoring activities.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2592650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eaLnBrk="1" fontAlgn="auto" hangingPunct="1">
              <a:spcBef>
                <a:spcPts val="0"/>
              </a:spcBef>
              <a:spcAft>
                <a:spcPts val="0"/>
              </a:spcAft>
              <a:defRPr/>
            </a:pPr>
            <a:r>
              <a:rPr lang="en-US" sz="1400" dirty="0"/>
              <a:t>Important Dates</a:t>
            </a:r>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400" dirty="0"/>
              <a:t>Aside from our contact information, </a:t>
            </a:r>
            <a:r>
              <a:rPr lang="en-US" sz="1400" b="1" dirty="0">
                <a:solidFill>
                  <a:srgbClr val="00B050"/>
                </a:solidFill>
              </a:rPr>
              <a:t>this is the single MOST important slide in this PPT</a:t>
            </a:r>
            <a:r>
              <a:rPr lang="en-US" sz="1400" dirty="0"/>
              <a:t>. </a:t>
            </a:r>
          </a:p>
          <a:p>
            <a:pPr defTabSz="924367" eaLnBrk="1" fontAlgn="auto" hangingPunct="1">
              <a:spcBef>
                <a:spcPts val="0"/>
              </a:spcBef>
              <a:spcAft>
                <a:spcPts val="0"/>
              </a:spcAft>
              <a:defRPr/>
            </a:pPr>
            <a:endParaRPr lang="en-US" sz="1400" dirty="0"/>
          </a:p>
          <a:p>
            <a:pPr marL="285750" indent="-285750" defTabSz="924367" eaLnBrk="1" fontAlgn="auto" hangingPunct="1">
              <a:spcBef>
                <a:spcPts val="0"/>
              </a:spcBef>
              <a:spcAft>
                <a:spcPts val="0"/>
              </a:spcAft>
              <a:buFont typeface="Arial" panose="020B0604020202020204" pitchFamily="34" charset="0"/>
              <a:buChar char="•"/>
              <a:defRPr/>
            </a:pPr>
            <a:r>
              <a:rPr lang="en-US" sz="1400" dirty="0"/>
              <a:t>The CARS Winter Release forms opened on December 1, 2023.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LEAs may begin submitting their forms on this date.</a:t>
            </a:r>
          </a:p>
          <a:p>
            <a:pPr marL="285750" indent="-285750" defTabSz="924367" eaLnBrk="1" fontAlgn="auto" hangingPunct="1">
              <a:spcBef>
                <a:spcPts val="0"/>
              </a:spcBef>
              <a:spcAft>
                <a:spcPts val="0"/>
              </a:spcAft>
              <a:buFont typeface="Arial" panose="020B0604020202020204" pitchFamily="34" charset="0"/>
              <a:buChar char="•"/>
              <a:defRPr/>
            </a:pPr>
            <a:r>
              <a:rPr lang="en-US" sz="1400" dirty="0"/>
              <a:t>LEAs should submit their CARS Winter forms by the Deadline Date of </a:t>
            </a:r>
            <a:r>
              <a:rPr lang="en-US" sz="1400" b="1" dirty="0"/>
              <a:t>January 15, 2024</a:t>
            </a:r>
            <a:r>
              <a:rPr lang="en-US" sz="1400" dirty="0"/>
              <a:t>.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Between January 15 to February 15, LEAs are able to make corrections to their Winter forms, if needed.</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 list of LEAs that have not submitted their Title II, Part A CARS Winter forms by January 15</a:t>
            </a:r>
            <a:r>
              <a:rPr lang="en-US" sz="1400" baseline="30000" dirty="0"/>
              <a:t>th</a:t>
            </a:r>
            <a:r>
              <a:rPr lang="en-US" sz="1400" dirty="0"/>
              <a:t> is generated by the CARS Office.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All LEAs on the list will be contacted by the Title II, Part A Program Office. </a:t>
            </a:r>
          </a:p>
          <a:p>
            <a:pPr marL="285750" indent="-285750" defTabSz="924367" eaLnBrk="1" fontAlgn="auto" hangingPunct="1">
              <a:spcBef>
                <a:spcPts val="0"/>
              </a:spcBef>
              <a:spcAft>
                <a:spcPts val="0"/>
              </a:spcAft>
              <a:buFont typeface="Arial" panose="020B0604020202020204" pitchFamily="34" charset="0"/>
              <a:buChar char="•"/>
              <a:defRPr/>
            </a:pPr>
            <a:r>
              <a:rPr lang="en-US" sz="1400" dirty="0"/>
              <a:t>February 15, 2024 is the Final Close Date.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After February 15, CARS Winter forms will be </a:t>
            </a:r>
            <a:r>
              <a:rPr lang="en-US" sz="1400" b="1" dirty="0"/>
              <a:t>CLOSED</a:t>
            </a:r>
            <a:r>
              <a:rPr lang="en-US" sz="1400" dirty="0"/>
              <a:t> and will not be reopened.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Which means NO changes may be made to the CARS forms once they have closed.</a:t>
            </a:r>
          </a:p>
          <a:p>
            <a:endParaRPr lang="en-US" dirty="0"/>
          </a:p>
          <a:p>
            <a:pPr defTabSz="924367">
              <a:defRPr/>
            </a:pPr>
            <a:r>
              <a:rPr lang="en-US" dirty="0"/>
              <a:t>RECAP The winter release documents the previous cycle’s close out, the current cycle’s preliminary allocation amounts, any federal transferability, and nonprofit private school participation in this program.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b="1"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dirty="0">
                <a:solidFill>
                  <a:srgbClr val="000000"/>
                </a:solidFill>
                <a:effectLst/>
                <a:latin typeface="Helvetica Neue"/>
              </a:rPr>
              <a:t>Again - Although the focus of today’s webinar is the CARS Winter forms. For questions regarding program, please contact our office. Our contact information is presented at the end of the presentation.</a:t>
            </a:r>
            <a:endParaRPr lang="en-US" sz="1200" b="1" i="1" dirty="0"/>
          </a:p>
          <a:p>
            <a:endParaRPr lang="en-US" dirty="0"/>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1" i="1" dirty="0"/>
              <a:t>Let’s PAUSE for a few questions from the Chat</a:t>
            </a:r>
            <a:endParaRPr lang="en-US" sz="1200" b="1" i="0" dirty="0">
              <a:solidFill>
                <a:srgbClr val="000000"/>
              </a:solidFill>
              <a:effectLst/>
              <a:latin typeface="Helvetica Neue"/>
            </a:endParaRPr>
          </a:p>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180795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Knowing who is in the room helps to ensure our presentation is tailored to your needs. </a:t>
            </a:r>
            <a:r>
              <a:rPr lang="en-US" sz="2400" dirty="0">
                <a:solidFill>
                  <a:srgbClr val="000000"/>
                </a:solidFill>
                <a:latin typeface="Arial" panose="020B0604020202020204" pitchFamily="34" charset="0"/>
              </a:rPr>
              <a:t>P</a:t>
            </a:r>
            <a:r>
              <a:rPr lang="en-US" sz="2400" b="0" i="0" u="none" strike="noStrike" dirty="0">
                <a:solidFill>
                  <a:srgbClr val="000000"/>
                </a:solidFill>
                <a:effectLst/>
                <a:latin typeface="Arial" panose="020B0604020202020204" pitchFamily="34" charset="0"/>
              </a:rPr>
              <a:t>lease share with us your experience with the Consolidated Application and Reporting System (CARS).      </a:t>
            </a:r>
          </a:p>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How familiar are you with CARS Forms?</a:t>
            </a:r>
            <a:endParaRPr lang="en-US" sz="2400"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b="0" i="0" u="none" strike="noStrike" dirty="0">
                <a:solidFill>
                  <a:srgbClr val="000000"/>
                </a:solidFill>
                <a:effectLst/>
                <a:latin typeface="Arial" panose="020B0604020202020204" pitchFamily="34" charset="0"/>
              </a:rPr>
              <a:t>Not familiar</a:t>
            </a:r>
            <a:endParaRPr lang="en-US"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dirty="0">
                <a:solidFill>
                  <a:srgbClr val="000000"/>
                </a:solidFill>
                <a:latin typeface="Arial" panose="020B0604020202020204" pitchFamily="34" charset="0"/>
              </a:rPr>
              <a:t>Somewhat familiar</a:t>
            </a:r>
          </a:p>
          <a:p>
            <a:pPr marL="914400" lvl="3" indent="-344488">
              <a:lnSpc>
                <a:spcPct val="100000"/>
              </a:lnSpc>
              <a:spcBef>
                <a:spcPts val="0"/>
              </a:spcBef>
              <a:spcAft>
                <a:spcPts val="0"/>
              </a:spcAft>
              <a:buFont typeface="+mj-lt"/>
              <a:buAutoNum type="alphaUcPeriod"/>
            </a:pPr>
            <a:r>
              <a:rPr lang="en-US" b="0" i="0" dirty="0">
                <a:solidFill>
                  <a:srgbClr val="000000"/>
                </a:solidFill>
                <a:effectLst/>
                <a:latin typeface="Arial" panose="020B0604020202020204" pitchFamily="34" charset="0"/>
              </a:rPr>
              <a:t>Very familiar</a:t>
            </a:r>
          </a:p>
          <a:p>
            <a:endParaRPr lang="en-US" dirty="0"/>
          </a:p>
          <a:p>
            <a:r>
              <a:rPr lang="en-US" dirty="0"/>
              <a:t>Please provide your answer in the chat. </a:t>
            </a:r>
          </a:p>
          <a:p>
            <a:endParaRPr lang="en-US" dirty="0"/>
          </a:p>
          <a:p>
            <a:r>
              <a:rPr lang="en-US" dirty="0"/>
              <a:t>We will give some time for everyone to provide their response in the Chat.</a:t>
            </a:r>
          </a:p>
          <a:p>
            <a:endParaRPr lang="en-US" dirty="0"/>
          </a:p>
          <a:p>
            <a:r>
              <a:rPr lang="en-US" dirty="0"/>
              <a:t>We have noticed over the years – quite a bit of turn over in staff completing CARS forms. We are providing this webinar to help support local educational agencies or </a:t>
            </a:r>
            <a:r>
              <a:rPr lang="en-US" b="0" dirty="0"/>
              <a:t>(LEAs) </a:t>
            </a:r>
            <a:r>
              <a:rPr lang="en-US" dirty="0"/>
              <a:t>and their staff who complete the forms.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Check-In with Mindi for poll results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116369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13"/>
              </a:spcAft>
            </a:pPr>
            <a:r>
              <a:rPr lang="en-US" b="1" dirty="0"/>
              <a:t>Program Questions:</a:t>
            </a:r>
          </a:p>
          <a:p>
            <a:pPr>
              <a:spcBef>
                <a:spcPts val="0"/>
              </a:spcBef>
              <a:spcAft>
                <a:spcPts val="1213"/>
              </a:spcAft>
            </a:pPr>
            <a:r>
              <a:rPr lang="en-US" b="1" dirty="0"/>
              <a:t>Title II, Part A web page: </a:t>
            </a:r>
            <a:r>
              <a:rPr lang="en-US" dirty="0">
                <a:hlinkClick r:id="rId3" tooltip="California Department of Education Title II Part A web page"/>
              </a:rPr>
              <a:t>https://www.cde.ca.gov/pd/ti/</a:t>
            </a:r>
            <a:endParaRPr lang="en-US" dirty="0"/>
          </a:p>
          <a:p>
            <a:pPr>
              <a:spcBef>
                <a:spcPts val="0"/>
              </a:spcBef>
              <a:spcAft>
                <a:spcPts val="1213"/>
              </a:spcAft>
            </a:pPr>
            <a:r>
              <a:rPr lang="en-US" b="1" dirty="0"/>
              <a:t>Title II, Part A listserv: </a:t>
            </a:r>
            <a:r>
              <a:rPr lang="en-US" dirty="0"/>
              <a:t>If you are not already signed up to receive updates via email notification, subscribe to the Title II, Part A listserv by sending a blank message to our listserv email address </a:t>
            </a:r>
            <a:r>
              <a:rPr lang="en-US" u="sng" dirty="0">
                <a:hlinkClick r:id="rId4"/>
              </a:rPr>
              <a:t>join-Title-II@mlist.cde.ca.gov</a:t>
            </a:r>
            <a:endParaRPr lang="en-US" u="sng" dirty="0"/>
          </a:p>
          <a:p>
            <a:pPr>
              <a:spcBef>
                <a:spcPts val="0"/>
              </a:spcBef>
              <a:spcAft>
                <a:spcPts val="1213"/>
              </a:spcAft>
            </a:pPr>
            <a:endParaRPr lang="en-US" dirty="0"/>
          </a:p>
          <a:p>
            <a:pPr>
              <a:spcBef>
                <a:spcPts val="0"/>
              </a:spcBef>
              <a:spcAft>
                <a:spcPts val="1213"/>
              </a:spcAft>
            </a:pPr>
            <a:r>
              <a:rPr lang="en-US" b="1" dirty="0"/>
              <a:t>Technical Questions:</a:t>
            </a:r>
          </a:p>
          <a:p>
            <a:pPr>
              <a:spcBef>
                <a:spcPts val="0"/>
              </a:spcBef>
              <a:spcAft>
                <a:spcPts val="1213"/>
              </a:spcAft>
            </a:pPr>
            <a:r>
              <a:rPr lang="en-US" b="1" dirty="0"/>
              <a:t>CARS Resources web page: </a:t>
            </a:r>
            <a:r>
              <a:rPr lang="en-US" u="sng" dirty="0">
                <a:hlinkClick r:id="rId5" tooltip="California Department of Education CARS Resources web page"/>
              </a:rPr>
              <a:t>http://www.cde.ca.gov/fg/aa/co/cars.asp</a:t>
            </a:r>
            <a:r>
              <a:rPr lang="en-US" dirty="0"/>
              <a:t> </a:t>
            </a:r>
          </a:p>
          <a:p>
            <a:pPr>
              <a:spcBef>
                <a:spcPts val="0"/>
              </a:spcBef>
              <a:spcAft>
                <a:spcPts val="1213"/>
              </a:spcAft>
            </a:pPr>
            <a:r>
              <a:rPr lang="en-US" dirty="0"/>
              <a:t>	</a:t>
            </a:r>
          </a:p>
          <a:p>
            <a:pPr marL="628650" marR="0" lvl="1" indent="-171450" algn="l" defTabSz="914400" rtl="0" eaLnBrk="0" fontAlgn="base" latinLnBrk="0" hangingPunct="0">
              <a:lnSpc>
                <a:spcPct val="100000"/>
              </a:lnSpc>
              <a:spcBef>
                <a:spcPts val="0"/>
              </a:spcBef>
              <a:spcAft>
                <a:spcPts val="1213"/>
              </a:spcAft>
              <a:buClrTx/>
              <a:buSzTx/>
              <a:buFont typeface="Arial" panose="020B0604020202020204" pitchFamily="34" charset="0"/>
              <a:buChar char="•"/>
              <a:tabLst/>
              <a:defRPr/>
            </a:pPr>
            <a:r>
              <a:rPr lang="en-US" i="1" dirty="0">
                <a:solidFill>
                  <a:srgbClr val="00B050"/>
                </a:solidFill>
                <a:highlight>
                  <a:srgbClr val="FFFF66"/>
                </a:highlight>
              </a:rPr>
              <a:t>Please ensure your LEA has provided the current CARS Title II, Part A contact person. This is the individual our office will reach out to for reasons such as - a CARS form has not been submitted, how funds were expended, or to confirm an unexpended balance for invoicing purposes. The CARS Resource page provides a CARS User Guide with instructions on how to add, manage, or edit the CARS contacts.</a:t>
            </a:r>
          </a:p>
          <a:p>
            <a:pPr>
              <a:spcBef>
                <a:spcPts val="0"/>
              </a:spcBef>
              <a:spcAft>
                <a:spcPts val="1213"/>
              </a:spcAft>
            </a:pPr>
            <a:endParaRPr lang="en-US" dirty="0"/>
          </a:p>
          <a:p>
            <a:pPr>
              <a:spcBef>
                <a:spcPts val="0"/>
              </a:spcBef>
              <a:spcAft>
                <a:spcPts val="1213"/>
              </a:spcAft>
            </a:pPr>
            <a:r>
              <a:rPr lang="en-US" b="1" dirty="0"/>
              <a:t>CARS listserv:</a:t>
            </a:r>
            <a:r>
              <a:rPr lang="en-US" dirty="0"/>
              <a:t> </a:t>
            </a:r>
            <a:r>
              <a:rPr lang="en-US" u="sng" dirty="0">
                <a:hlinkClick r:id="rId6"/>
              </a:rPr>
              <a:t>join-consolidated-application@mlist.cde.ca.gov</a:t>
            </a:r>
            <a:r>
              <a:rPr lang="en-US" dirty="0"/>
              <a:t> </a:t>
            </a:r>
          </a:p>
          <a:p>
            <a:pPr algn="ctr">
              <a:spcBef>
                <a:spcPts val="0"/>
              </a:spcBef>
              <a:spcAft>
                <a:spcPts val="1617"/>
              </a:spcAft>
            </a:pPr>
            <a:endParaRPr lang="en-US" u="sng"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41487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ea typeface="+mn-lt"/>
                <a:cs typeface="+mn-lt"/>
              </a:rPr>
              <a:t>For Title II, Part A Program questions:</a:t>
            </a:r>
          </a:p>
          <a:p>
            <a:pPr marL="462183" lvl="1">
              <a:spcBef>
                <a:spcPts val="0"/>
              </a:spcBef>
            </a:pPr>
            <a:r>
              <a:rPr lang="en-US" dirty="0">
                <a:ea typeface="+mn-lt"/>
                <a:cs typeface="+mn-lt"/>
              </a:rPr>
              <a:t>Professional Learning Support and Monitoring Office</a:t>
            </a:r>
            <a:endParaRPr lang="en-US" sz="800" dirty="0">
              <a:ea typeface="+mn-lt"/>
              <a:cs typeface="+mn-lt"/>
            </a:endParaRPr>
          </a:p>
          <a:p>
            <a:pPr marL="462183" lvl="1">
              <a:spcBef>
                <a:spcPts val="0"/>
              </a:spcBef>
              <a:spcAft>
                <a:spcPts val="1617"/>
              </a:spcAft>
            </a:pPr>
            <a:r>
              <a:rPr lang="en-US" dirty="0">
                <a:ea typeface="+mn-lt"/>
                <a:cs typeface="+mn-lt"/>
              </a:rPr>
              <a:t>916-323-5847</a:t>
            </a:r>
          </a:p>
          <a:p>
            <a:pPr marL="462183" lvl="1">
              <a:spcBef>
                <a:spcPts val="0"/>
              </a:spcBef>
              <a:spcAft>
                <a:spcPts val="1617"/>
              </a:spcAft>
            </a:pPr>
            <a:r>
              <a:rPr lang="en-US" dirty="0">
                <a:hlinkClick r:id="rId3"/>
              </a:rPr>
              <a:t>TitleII@cde.ca.gov</a:t>
            </a:r>
            <a:r>
              <a:rPr lang="en-US" dirty="0"/>
              <a:t> </a:t>
            </a:r>
          </a:p>
          <a:p>
            <a:pPr algn="ctr">
              <a:spcBef>
                <a:spcPts val="0"/>
              </a:spcBef>
              <a:spcAft>
                <a:spcPts val="1617"/>
              </a:spcAft>
            </a:pPr>
            <a:endParaRPr lang="en-US" u="sng" dirty="0"/>
          </a:p>
          <a:p>
            <a:r>
              <a:rPr lang="en-US" b="1" dirty="0"/>
              <a:t>For technical questions such as login in issues or CARS release dates:</a:t>
            </a:r>
          </a:p>
          <a:p>
            <a:pPr marL="462183" lvl="1"/>
            <a:r>
              <a:rPr lang="en-US" dirty="0" err="1"/>
              <a:t>ConApp</a:t>
            </a:r>
            <a:r>
              <a:rPr lang="en-US" dirty="0"/>
              <a:t>/CARS Support Desk</a:t>
            </a:r>
          </a:p>
          <a:p>
            <a:pPr marL="462183" lvl="1"/>
            <a:r>
              <a:rPr lang="en-US" u="sng" dirty="0">
                <a:hlinkClick r:id="rId4"/>
              </a:rPr>
              <a:t>ConAppSupport@cde.ca.gov</a:t>
            </a:r>
            <a:endParaRPr lang="en-US" dirty="0"/>
          </a:p>
          <a:p>
            <a:pPr marL="462183" lvl="1"/>
            <a:r>
              <a:rPr lang="en-US" dirty="0"/>
              <a:t>916-319-0297</a:t>
            </a:r>
          </a:p>
          <a:p>
            <a:pPr marL="462183" lvl="1"/>
            <a:endParaRPr lang="en-US" dirty="0"/>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1" i="1" dirty="0"/>
              <a:t>Let’s PAUSE for any last questions from the Chat</a:t>
            </a:r>
          </a:p>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sz="1200" b="1" i="1" dirty="0">
              <a:solidFill>
                <a:srgbClr val="000000"/>
              </a:solidFill>
              <a:effectLst/>
              <a:latin typeface="Helvetica Neue"/>
            </a:endParaRP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1" i="1" dirty="0">
                <a:solidFill>
                  <a:srgbClr val="000000"/>
                </a:solidFill>
                <a:effectLst/>
                <a:latin typeface="Helvetica Neue"/>
              </a:rPr>
              <a:t>Thank you for joining us today!</a:t>
            </a:r>
            <a:endParaRPr lang="en-US" sz="1200" b="1" i="0" dirty="0">
              <a:solidFill>
                <a:srgbClr val="000000"/>
              </a:solidFill>
              <a:effectLst/>
              <a:latin typeface="Helvetica Neue"/>
            </a:endParaRPr>
          </a:p>
          <a:p>
            <a:pPr marL="462183"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72417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today</a:t>
            </a:r>
          </a:p>
          <a:p>
            <a:endParaRPr lang="en-US" dirty="0"/>
          </a:p>
          <a:p>
            <a:pPr marL="288865" indent="-288865">
              <a:spcBef>
                <a:spcPts val="0"/>
              </a:spcBef>
              <a:spcAft>
                <a:spcPts val="1820"/>
              </a:spcAft>
              <a:buFont typeface="Arial,Sans-Serif" panose="020B0604020202020204" pitchFamily="34" charset="0"/>
              <a:buChar char="•"/>
            </a:pPr>
            <a:r>
              <a:rPr lang="en-US" dirty="0">
                <a:latin typeface="Arial"/>
                <a:ea typeface="Calibri"/>
                <a:cs typeface="Calibri"/>
              </a:rPr>
              <a:t>Purpose of Title II, Part A</a:t>
            </a:r>
          </a:p>
          <a:p>
            <a:pPr marL="288865" marR="0" lvl="0" indent="-288865" algn="l" defTabSz="914400" rtl="0" eaLnBrk="0" fontAlgn="base" latinLnBrk="0" hangingPunct="0">
              <a:lnSpc>
                <a:spcPct val="100000"/>
              </a:lnSpc>
              <a:spcBef>
                <a:spcPts val="0"/>
              </a:spcBef>
              <a:spcAft>
                <a:spcPts val="1820"/>
              </a:spcAft>
              <a:buClrTx/>
              <a:buSzTx/>
              <a:buFont typeface="Arial,Sans-Serif" panose="020B0604020202020204" pitchFamily="34" charset="0"/>
              <a:buChar char="•"/>
              <a:tabLst/>
              <a:defRPr/>
            </a:pPr>
            <a:r>
              <a:rPr lang="en-US" dirty="0">
                <a:latin typeface="Arial"/>
                <a:ea typeface="Calibri"/>
                <a:cs typeface="Calibri"/>
              </a:rPr>
              <a:t>CARS Winter Forms</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Federal Transferability </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Expenditure Deadlines </a:t>
            </a:r>
          </a:p>
          <a:p>
            <a:pPr marL="288865" indent="-288865">
              <a:spcBef>
                <a:spcPts val="0"/>
              </a:spcBef>
              <a:spcAft>
                <a:spcPts val="1820"/>
              </a:spcAft>
              <a:buFont typeface="Arial,Sans-Serif" panose="020B0604020202020204" pitchFamily="34" charset="0"/>
              <a:buChar char="•"/>
            </a:pPr>
            <a:r>
              <a:rPr lang="en-US" dirty="0">
                <a:latin typeface="Arial"/>
                <a:ea typeface="Calibri"/>
                <a:cs typeface="Calibri"/>
              </a:rPr>
              <a:t>Important Dates</a:t>
            </a:r>
          </a:p>
          <a:p>
            <a:pPr marL="288865" indent="-288865">
              <a:spcBef>
                <a:spcPts val="0"/>
              </a:spcBef>
              <a:spcAft>
                <a:spcPts val="1820"/>
              </a:spcAft>
              <a:buFont typeface="Arial,Sans-Serif" panose="020B0604020202020204" pitchFamily="34" charset="0"/>
              <a:buChar char="•"/>
            </a:pPr>
            <a:endParaRPr lang="en-US" dirty="0">
              <a:latin typeface="Arial"/>
              <a:ea typeface="Calibri"/>
              <a:cs typeface="Calibri"/>
            </a:endParaRPr>
          </a:p>
          <a:p>
            <a:pPr marL="288865" indent="-288865">
              <a:spcBef>
                <a:spcPts val="0"/>
              </a:spcBef>
              <a:spcAft>
                <a:spcPts val="1820"/>
              </a:spcAft>
              <a:buFont typeface="Arial,Sans-Serif" panose="020B0604020202020204" pitchFamily="34" charset="0"/>
              <a:buChar char="•"/>
            </a:pPr>
            <a:endParaRPr lang="en-US" dirty="0">
              <a:latin typeface="Arial"/>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78124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Let’s take a moment to review the purpose of Title II, Part A which is to:</a:t>
            </a:r>
            <a:endParaRPr lang="en-US" dirty="0"/>
          </a:p>
          <a:p>
            <a:endParaRPr lang="en-US" dirty="0">
              <a:latin typeface="Arial" panose="020B0604020202020204" pitchFamily="34" charset="0"/>
              <a:cs typeface="Arial" panose="020B0604020202020204" pitchFamily="34" charset="0"/>
            </a:endParaRPr>
          </a:p>
          <a:p>
            <a:pPr marL="519956" indent="-519956">
              <a:buFont typeface="+mj-lt"/>
              <a:buAutoNum type="arabicPeriod"/>
            </a:pPr>
            <a:r>
              <a:rPr lang="en-US" dirty="0">
                <a:latin typeface="Arial" panose="020B0604020202020204" pitchFamily="34" charset="0"/>
                <a:cs typeface="Arial" panose="020B0604020202020204" pitchFamily="34" charset="0"/>
              </a:rPr>
              <a:t>Increase student achievement consistent with the challenging state academic standards</a:t>
            </a:r>
          </a:p>
          <a:p>
            <a:pPr marL="519956" indent="-519956">
              <a:buFont typeface="+mj-lt"/>
              <a:buAutoNum type="arabicPeriod"/>
            </a:pPr>
            <a:r>
              <a:rPr lang="en-US" dirty="0">
                <a:latin typeface="Arial" panose="020B0604020202020204" pitchFamily="34" charset="0"/>
                <a:cs typeface="Arial" panose="020B0604020202020204" pitchFamily="34" charset="0"/>
              </a:rPr>
              <a:t>Improve the quality and effectiveness of teachers, principals, and other school leaders</a:t>
            </a:r>
          </a:p>
          <a:p>
            <a:pPr marL="519956" indent="-519956">
              <a:buFont typeface="+mj-lt"/>
              <a:buAutoNum type="arabicPeriod"/>
            </a:pPr>
            <a:r>
              <a:rPr lang="en-US" dirty="0">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519956" indent="-519956">
              <a:buFont typeface="+mj-lt"/>
              <a:buAutoNum type="arabicPeriod"/>
            </a:pPr>
            <a:r>
              <a:rPr lang="en-US" dirty="0">
                <a:latin typeface="Arial" panose="020B0604020202020204" pitchFamily="34" charset="0"/>
                <a:cs typeface="Arial" panose="020B0604020202020204" pitchFamily="34" charset="0"/>
              </a:rPr>
              <a:t>Provide low-income and minority students greater access to effective teachers, principals, and other school leaders</a:t>
            </a: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Title II, Part A funded activities in your district should address the areas of greatest need identified through a needs assessment.</a:t>
            </a:r>
            <a:endParaRPr lang="en-US" dirty="0"/>
          </a:p>
          <a:p>
            <a:pPr rtl="0" fontAlgn="base"/>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eaLnBrk="1" fontAlgn="auto" hangingPunct="1">
              <a:spcBef>
                <a:spcPts val="0"/>
              </a:spcBef>
              <a:spcAft>
                <a:spcPts val="0"/>
              </a:spcAft>
              <a:defRPr/>
            </a:pPr>
            <a:r>
              <a:rPr lang="en-US" sz="1400" dirty="0"/>
              <a:t>A list of the 2023–24 CARS Title II, Part A Winter Forms due includes – </a:t>
            </a:r>
          </a:p>
          <a:p>
            <a:pPr defTabSz="924367" eaLnBrk="1" fontAlgn="auto" hangingPunct="1">
              <a:spcBef>
                <a:spcPts val="0"/>
              </a:spcBef>
              <a:spcAft>
                <a:spcPts val="0"/>
              </a:spcAft>
              <a:defRPr/>
            </a:pPr>
            <a:r>
              <a:rPr lang="en-US" sz="1400" dirty="0"/>
              <a:t>In Winter, LEAs are reporting data for two separate Fiscal Years (FY). The close out of the previous cycle of funding and the nonprofit private school participation as a result of consultation that occurred the previous spring as well as their planned distribution of funds for the current cycle of funding based on their preliminary allocation. </a:t>
            </a:r>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400" dirty="0"/>
              <a:t>Program Monitors review the CARS forms when performing a Supporting Effective Instruction (SEI) Federal Program Monitoring Review for specific local educational agencies (LEAs). Every Student Succeeds Act (ESSA) Sections related to each form are included in this section for reference. 20 USC Section 7801[47][A]</a:t>
            </a:r>
          </a:p>
          <a:p>
            <a:pPr defTabSz="924367" eaLnBrk="1" fontAlgn="auto" hangingPunct="1">
              <a:spcBef>
                <a:spcPts val="0"/>
              </a:spcBef>
              <a:spcAft>
                <a:spcPts val="0"/>
              </a:spcAft>
              <a:defRPr/>
            </a:pPr>
            <a:endParaRPr lang="en-US" sz="1400" dirty="0"/>
          </a:p>
          <a:p>
            <a:pPr marL="0" marR="0" lvl="0" indent="0" algn="l" defTabSz="924367" rtl="0" eaLnBrk="1" fontAlgn="auto" latinLnBrk="0" hangingPunct="1">
              <a:lnSpc>
                <a:spcPct val="100000"/>
              </a:lnSpc>
              <a:spcBef>
                <a:spcPts val="0"/>
              </a:spcBef>
              <a:spcAft>
                <a:spcPts val="0"/>
              </a:spcAft>
              <a:buClrTx/>
              <a:buSzTx/>
              <a:buFontTx/>
              <a:buNone/>
              <a:tabLst/>
              <a:defRPr/>
            </a:pPr>
            <a:r>
              <a:rPr lang="en-US" sz="1400" b="1" dirty="0">
                <a:latin typeface="+mn-lt"/>
                <a:cs typeface="+mn-cs"/>
              </a:rPr>
              <a:t>There will be a separate webinar on the Title II, Part A CARS Spring Release Forms on May 14, 2024. To register for this webinar, </a:t>
            </a:r>
            <a:r>
              <a:rPr lang="en-US" sz="1400" b="1" u="none" kern="100" dirty="0">
                <a:solidFill>
                  <a:srgbClr val="0563C1"/>
                </a:solidFill>
                <a:latin typeface="+mn-lt"/>
                <a:ea typeface="Calibri" panose="020F0502020204030204" pitchFamily="34" charset="0"/>
                <a:cs typeface="+mn-cs"/>
              </a:rPr>
              <a:t>a</a:t>
            </a:r>
            <a:r>
              <a:rPr lang="en-US" sz="1400" b="1" dirty="0">
                <a:latin typeface="+mn-lt"/>
                <a:cs typeface="+mn-cs"/>
              </a:rPr>
              <a:t> </a:t>
            </a:r>
            <a:r>
              <a:rPr lang="en-US" sz="2000" b="1" kern="100" dirty="0">
                <a:solidFill>
                  <a:srgbClr val="0563C1"/>
                </a:solidFill>
                <a:ea typeface="Calibri" panose="020F0502020204030204" pitchFamily="34" charset="0"/>
                <a:cs typeface="Times New Roman" panose="02020603050405020304" pitchFamily="18" charset="0"/>
              </a:rPr>
              <a:t>link </a:t>
            </a:r>
            <a:r>
              <a:rPr lang="en-US" sz="1400" b="1" kern="100" dirty="0">
                <a:ea typeface="Calibri" panose="020F0502020204030204" pitchFamily="34" charset="0"/>
                <a:cs typeface="Times New Roman" panose="02020603050405020304" pitchFamily="18" charset="0"/>
              </a:rPr>
              <a:t>is provided in the Chat at </a:t>
            </a:r>
            <a:r>
              <a:rPr lang="en-US" sz="1400" u="sng" kern="100" dirty="0">
                <a:solidFill>
                  <a:srgbClr val="0563C1"/>
                </a:solidFill>
                <a:ea typeface="Calibri" panose="020F0502020204030204" pitchFamily="34" charset="0"/>
                <a:cs typeface="Times New Roman" panose="02020603050405020304" pitchFamily="18" charset="0"/>
                <a:hlinkClick r:id="rId3"/>
              </a:rPr>
              <a:t>https://www.cde.ca.gov/pd/ti/tii-webinars.asp</a:t>
            </a:r>
            <a:r>
              <a:rPr lang="en-US" sz="1400" u="none" kern="100" dirty="0">
                <a:solidFill>
                  <a:srgbClr val="0563C1"/>
                </a:solidFill>
                <a:ea typeface="Calibri" panose="020F0502020204030204" pitchFamily="34" charset="0"/>
                <a:cs typeface="Times New Roman" panose="02020603050405020304" pitchFamily="18" charset="0"/>
              </a:rPr>
              <a:t> </a:t>
            </a:r>
            <a:endParaRPr lang="en-US" sz="1400" dirty="0"/>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800" b="0" kern="100" dirty="0">
                <a:ea typeface="Calibri" panose="020F0502020204030204" pitchFamily="34" charset="0"/>
                <a:cs typeface="Times New Roman" panose="02020603050405020304" pitchFamily="18" charset="0"/>
              </a:rPr>
              <a:t>Another great resource is the </a:t>
            </a:r>
            <a:r>
              <a:rPr lang="en-US" sz="1800" b="1" kern="100" dirty="0">
                <a:ea typeface="Calibri" panose="020F0502020204030204" pitchFamily="34" charset="0"/>
                <a:cs typeface="Times New Roman" panose="02020603050405020304" pitchFamily="18" charset="0"/>
              </a:rPr>
              <a:t>CARS Data Collection Forms Calendar webpage </a:t>
            </a:r>
            <a:r>
              <a:rPr lang="en-US" sz="1800" u="sng" kern="100" dirty="0">
                <a:solidFill>
                  <a:srgbClr val="0563C1"/>
                </a:solidFill>
                <a:ea typeface="Calibri" panose="020F0502020204030204" pitchFamily="34" charset="0"/>
                <a:cs typeface="Times New Roman" panose="02020603050405020304" pitchFamily="18" charset="0"/>
                <a:hlinkClick r:id="rId4"/>
              </a:rPr>
              <a:t>https://www.cde.ca.gov/fg/aa/co/carscalendar.asp</a:t>
            </a:r>
            <a:r>
              <a:rPr lang="en-US" sz="1800" u="sng" kern="100" dirty="0">
                <a:solidFill>
                  <a:srgbClr val="0563C1"/>
                </a:solidFill>
                <a:ea typeface="Calibri" panose="020F0502020204030204" pitchFamily="34" charset="0"/>
                <a:cs typeface="Times New Roman" panose="02020603050405020304" pitchFamily="18" charset="0"/>
              </a:rPr>
              <a:t>.</a:t>
            </a:r>
            <a:r>
              <a:rPr lang="en-US" sz="1800" kern="100" dirty="0">
                <a:solidFill>
                  <a:srgbClr val="0563C1"/>
                </a:solidFill>
                <a:ea typeface="Calibri" panose="020F0502020204030204" pitchFamily="34" charset="0"/>
                <a:cs typeface="Times New Roman" panose="02020603050405020304" pitchFamily="18" charset="0"/>
              </a:rPr>
              <a:t> </a:t>
            </a:r>
            <a:r>
              <a:rPr lang="en-US" sz="2800" b="1" kern="100" dirty="0">
                <a:solidFill>
                  <a:srgbClr val="0563C1"/>
                </a:solidFill>
                <a:ea typeface="Calibri" panose="020F0502020204030204" pitchFamily="34" charset="0"/>
                <a:cs typeface="Times New Roman" panose="02020603050405020304" pitchFamily="18" charset="0"/>
              </a:rPr>
              <a:t>A link to this webpage </a:t>
            </a:r>
            <a:r>
              <a:rPr lang="en-US" sz="1800" b="1" kern="100" dirty="0">
                <a:ea typeface="Calibri" panose="020F0502020204030204" pitchFamily="34" charset="0"/>
                <a:cs typeface="Times New Roman" panose="02020603050405020304" pitchFamily="18" charset="0"/>
              </a:rPr>
              <a:t>is provided in the Chat</a:t>
            </a:r>
            <a:endParaRPr lang="en-US" sz="1800" b="1" u="sng" kern="100" dirty="0">
              <a:solidFill>
                <a:srgbClr val="0563C1"/>
              </a:solidFill>
              <a:ea typeface="Calibri" panose="020F0502020204030204" pitchFamily="34" charset="0"/>
              <a:cs typeface="Times New Roman" panose="02020603050405020304" pitchFamily="18" charset="0"/>
            </a:endParaRPr>
          </a:p>
          <a:p>
            <a:pPr defTabSz="924367" eaLnBrk="1" fontAlgn="auto" hangingPunct="1">
              <a:spcBef>
                <a:spcPts val="0"/>
              </a:spcBef>
              <a:spcAft>
                <a:spcPts val="0"/>
              </a:spcAft>
              <a:defRPr/>
            </a:pPr>
            <a:endParaRPr lang="en-US" sz="18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800" dirty="0"/>
              <a:t>	</a:t>
            </a:r>
            <a:r>
              <a:rPr lang="en-US" sz="1800" b="1" i="1" dirty="0"/>
              <a:t>Let’s PAUSE for a few questions from the Chat</a:t>
            </a:r>
            <a:endParaRPr lang="en-US" sz="1800" b="1" i="0" dirty="0">
              <a:solidFill>
                <a:srgbClr val="000000"/>
              </a:solidFill>
              <a:effectLst/>
              <a:latin typeface="Helvetica Neue"/>
            </a:endParaRPr>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400" dirty="0"/>
              <a:t>Let’s walk through each form.			</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130338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The Federal Transferability form is a Winter form which is required for all LEAs </a:t>
            </a:r>
            <a:r>
              <a:rPr lang="en-US" b="0" i="0" dirty="0">
                <a:solidFill>
                  <a:srgbClr val="000000"/>
                </a:solidFill>
                <a:effectLst/>
                <a:highlight>
                  <a:srgbClr val="FFFF00"/>
                </a:highlight>
                <a:latin typeface="Helvetica Neue"/>
              </a:rPr>
              <a:t>that transfer funds into or out of Title II</a:t>
            </a:r>
            <a:r>
              <a:rPr lang="en-US" b="0" i="0" dirty="0">
                <a:solidFill>
                  <a:srgbClr val="000000"/>
                </a:solidFill>
                <a:effectLst/>
                <a:latin typeface="Helvetica Neue"/>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For context - t</a:t>
            </a:r>
            <a:r>
              <a:rPr lang="en-US" sz="1200" dirty="0"/>
              <a:t>he purpose of federal transferability is to allow LEAs the flexibility to target federal funds to the programs and activities that most effectively address the unique needs of LEAs. </a:t>
            </a:r>
          </a:p>
          <a:p>
            <a:pPr defTabSz="924367">
              <a:defRPr/>
            </a:pPr>
            <a:endParaRPr lang="en-US" b="1" i="0" dirty="0">
              <a:solidFill>
                <a:srgbClr val="000000"/>
              </a:solidFill>
              <a:effectLst/>
              <a:latin typeface="Helvetica Neue"/>
            </a:endParaRPr>
          </a:p>
          <a:p>
            <a:pPr defTabSz="924367">
              <a:defRPr/>
            </a:pPr>
            <a:r>
              <a:rPr lang="en-US" b="0" kern="100" dirty="0">
                <a:ea typeface="Calibri" panose="020F0502020204030204" pitchFamily="34" charset="0"/>
                <a:cs typeface="Times New Roman" panose="02020603050405020304" pitchFamily="18" charset="0"/>
              </a:rPr>
              <a:t>For more information regarding federal transferability go to the </a:t>
            </a:r>
            <a:r>
              <a:rPr lang="en-US" b="1" kern="100" dirty="0">
                <a:ea typeface="Calibri" panose="020F0502020204030204" pitchFamily="34" charset="0"/>
                <a:cs typeface="Times New Roman" panose="02020603050405020304" pitchFamily="18" charset="0"/>
              </a:rPr>
              <a:t>CARS Guidance for the Federal Transferability Form webpage </a:t>
            </a:r>
            <a:r>
              <a:rPr lang="en-US" b="1" u="sng" kern="100" dirty="0">
                <a:solidFill>
                  <a:srgbClr val="0563C1"/>
                </a:solidFill>
                <a:ea typeface="Calibri" panose="020F0502020204030204" pitchFamily="34" charset="0"/>
                <a:cs typeface="Times New Roman" panose="02020603050405020304" pitchFamily="18" charset="0"/>
                <a:hlinkClick r:id="rId3"/>
              </a:rPr>
              <a:t>https://www.cde.ca.gov/fg/aa/co/ca22wguifedtransfer.asp</a:t>
            </a:r>
            <a:r>
              <a:rPr lang="en-US" b="1" u="sng" kern="100" dirty="0">
                <a:solidFill>
                  <a:srgbClr val="0563C1"/>
                </a:solidFill>
                <a:ea typeface="Calibri" panose="020F0502020204030204" pitchFamily="34" charset="0"/>
                <a:cs typeface="Times New Roman" panose="02020603050405020304" pitchFamily="18" charset="0"/>
              </a:rPr>
              <a:t>.</a:t>
            </a:r>
            <a:r>
              <a:rPr lang="en-US" b="1" kern="100" dirty="0">
                <a:solidFill>
                  <a:srgbClr val="0563C1"/>
                </a:solidFill>
                <a:ea typeface="Calibri" panose="020F0502020204030204" pitchFamily="34" charset="0"/>
                <a:cs typeface="Times New Roman" panose="02020603050405020304" pitchFamily="18" charset="0"/>
              </a:rPr>
              <a:t> </a:t>
            </a:r>
            <a:r>
              <a:rPr lang="en-US" sz="1800"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endParaRPr lang="en-US" b="1" u="sng" kern="100" dirty="0">
              <a:solidFill>
                <a:srgbClr val="0563C1"/>
              </a:solidFill>
              <a:ea typeface="Calibri" panose="020F0502020204030204" pitchFamily="34" charset="0"/>
              <a:cs typeface="Times New Roman" panose="02020603050405020304" pitchFamily="18" charset="0"/>
            </a:endParaRPr>
          </a:p>
          <a:p>
            <a:pPr defTabSz="924367">
              <a:defRPr/>
            </a:pPr>
            <a:endParaRPr lang="en-US" b="1" i="0" u="sng" kern="100" dirty="0">
              <a:solidFill>
                <a:srgbClr val="0563C1"/>
              </a:solidFill>
              <a:effectLst/>
              <a:latin typeface="Helvetica Neue"/>
              <a:cs typeface="Times New Roman" panose="02020603050405020304" pitchFamily="18" charset="0"/>
            </a:endParaRPr>
          </a:p>
          <a:p>
            <a:pPr defTabSz="924367">
              <a:defRPr/>
            </a:pPr>
            <a:endParaRPr lang="en-US" b="1" i="0" u="sng" kern="100" dirty="0">
              <a:solidFill>
                <a:srgbClr val="0563C1"/>
              </a:solidFill>
              <a:effectLst/>
              <a:latin typeface="Helvetica Neue"/>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27473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b="0" i="0" dirty="0">
                <a:solidFill>
                  <a:srgbClr val="3C3C00"/>
                </a:solidFill>
                <a:effectLst/>
                <a:latin typeface="Arial" panose="020B0604020202020204" pitchFamily="34" charset="0"/>
              </a:rPr>
              <a:t>Federal Transferability continued</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LEAs may also transfer all, or a portion of the funds between Title II, Part A and Title IV, Part A.</a:t>
            </a:r>
          </a:p>
          <a:p>
            <a:pPr algn="l"/>
            <a:endParaRPr lang="en-US" dirty="0">
              <a:solidFill>
                <a:srgbClr val="0563C1"/>
              </a:solidFill>
              <a:latin typeface="Helvetica Neue"/>
              <a:cs typeface="+mn-cs"/>
            </a:endParaRPr>
          </a:p>
          <a:p>
            <a:pPr lvl="0"/>
            <a:endParaRPr lang="en-US" dirty="0">
              <a:latin typeface="+mn-lt"/>
              <a:cs typeface="+mn-cs"/>
              <a:hlinkClick r:id="rId3"/>
            </a:endParaRPr>
          </a:p>
          <a:p>
            <a:endParaRPr lang="en-US" dirty="0">
              <a:latin typeface="+mn-lt"/>
              <a:cs typeface="+mn-cs"/>
            </a:endParaRPr>
          </a:p>
          <a:p>
            <a:endParaRPr lang="en-US" dirty="0">
              <a:latin typeface="+mn-lt"/>
              <a:cs typeface="+mn-cs"/>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349566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copy of the Federal Transferability Form. We have broken the form in half for better viewing on the next two slides.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210212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dirty="0"/>
              <a:t>If an LEA decides to transfer funds out of Title II, Part A, the top portion of the form is where the LEA would enter which Title program(s) they are transferring the Title II, Part A funds into.</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2468473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12/8/2023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12/8/2023</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12/8/2023</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12/8/2023</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12/8/2023</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12/8/2023</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12/8/2023</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12/8/2023</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pd/ti/"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join-consolidated-application@mlist.cde.ca.gov" TargetMode="External"/><Relationship Id="rId5" Type="http://schemas.openxmlformats.org/officeDocument/2006/relationships/hyperlink" Target="http://www.cde.ca.gov/fg/aa/co/cars.asp" TargetMode="External"/><Relationship Id="rId4" Type="http://schemas.openxmlformats.org/officeDocument/2006/relationships/hyperlink" Target="mailto:join-Title-II@mlist.cde.ca.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mailto:ConAppSupport@cde.c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155112" cy="4008438"/>
          </a:xfrm>
        </p:spPr>
        <p:txBody>
          <a:bodyPr anchor="ctr">
            <a:normAutofit fontScale="90000"/>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Consolidated Application and Reporting System (CARS)</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768886"/>
          </a:xfrm>
        </p:spPr>
        <p:txBody>
          <a:bodyPr rtlCol="0">
            <a:normAutofit fontScale="70000" lnSpcReduction="20000"/>
          </a:bodyPr>
          <a:lstStyle/>
          <a:p>
            <a:pPr algn="ctr"/>
            <a:endParaRPr lang="en-US" sz="2800" b="1" dirty="0"/>
          </a:p>
          <a:p>
            <a:pPr algn="ctr"/>
            <a:r>
              <a:rPr lang="en-US" sz="4600" b="1" dirty="0"/>
              <a:t>Winter Release</a:t>
            </a:r>
          </a:p>
          <a:p>
            <a:pPr algn="ctr"/>
            <a:endParaRPr lang="en-US" sz="4600" b="1" dirty="0"/>
          </a:p>
          <a:p>
            <a:pPr algn="ctr"/>
            <a:r>
              <a:rPr lang="en-US" sz="2600" cap="none" spc="0" dirty="0">
                <a:latin typeface="Arial" panose="020B0604020202020204" pitchFamily="34" charset="0"/>
                <a:cs typeface="Arial" panose="020B0604020202020204" pitchFamily="34" charset="0"/>
              </a:rPr>
              <a:t>[Note: Slide notes are used throughout this PowerPoint.]</a:t>
            </a:r>
            <a:r>
              <a:rPr lang="en-US" dirty="0">
                <a:cs typeface="Arial"/>
              </a:rPr>
              <a:t> </a:t>
            </a: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186D-91D6-E965-AB51-873CA8CD40D7}"/>
              </a:ext>
            </a:extLst>
          </p:cNvPr>
          <p:cNvSpPr>
            <a:spLocks noGrp="1"/>
          </p:cNvSpPr>
          <p:nvPr>
            <p:ph type="title"/>
          </p:nvPr>
        </p:nvSpPr>
        <p:spPr/>
        <p:txBody>
          <a:bodyPr/>
          <a:lstStyle/>
          <a:p>
            <a:r>
              <a:rPr lang="en-US" sz="3600" b="1" dirty="0">
                <a:solidFill>
                  <a:schemeClr val="bg1"/>
                </a:solidFill>
                <a:latin typeface="+mj-lt"/>
              </a:rPr>
              <a:t>Federal Transferability Form</a:t>
            </a:r>
            <a:r>
              <a:rPr lang="en-US" b="1" dirty="0"/>
              <a:t> (3)</a:t>
            </a:r>
            <a:endParaRPr lang="en-US" dirty="0"/>
          </a:p>
        </p:txBody>
      </p:sp>
      <p:pic>
        <p:nvPicPr>
          <p:cNvPr id="6" name="Content Placeholder 17" descr="A screenshot of the 2023-24 Federal Transferability Form">
            <a:extLst>
              <a:ext uri="{FF2B5EF4-FFF2-40B4-BE49-F238E27FC236}">
                <a16:creationId xmlns:a16="http://schemas.microsoft.com/office/drawing/2014/main" id="{E033D035-7F88-C2E4-31E5-FB217C9482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4720"/>
          <a:stretch/>
        </p:blipFill>
        <p:spPr>
          <a:xfrm>
            <a:off x="4515096" y="1052191"/>
            <a:ext cx="7225841" cy="3795382"/>
          </a:xfrm>
        </p:spPr>
      </p:pic>
      <p:sp>
        <p:nvSpPr>
          <p:cNvPr id="5" name="Slide Number Placeholder 4">
            <a:extLst>
              <a:ext uri="{FF2B5EF4-FFF2-40B4-BE49-F238E27FC236}">
                <a16:creationId xmlns:a16="http://schemas.microsoft.com/office/drawing/2014/main" id="{877210AD-D63B-5678-ADCA-5F62BEFE1C6A}"/>
              </a:ext>
            </a:extLst>
          </p:cNvPr>
          <p:cNvSpPr>
            <a:spLocks noGrp="1"/>
          </p:cNvSpPr>
          <p:nvPr>
            <p:ph type="sldNum" sz="quarter" idx="12"/>
          </p:nvPr>
        </p:nvSpPr>
        <p:spPr/>
        <p:txBody>
          <a:bodyPr/>
          <a:lstStyle/>
          <a:p>
            <a:fld id="{CA4CA259-E64F-4C45-902E-B71A103945FE}" type="slidenum">
              <a:rPr lang="en-US" altLang="en-US" smtClean="0"/>
              <a:pPr/>
              <a:t>10</a:t>
            </a:fld>
            <a:endParaRPr lang="en-US" altLang="en-US"/>
          </a:p>
        </p:txBody>
      </p:sp>
    </p:spTree>
    <p:extLst>
      <p:ext uri="{BB962C8B-B14F-4D97-AF65-F5344CB8AC3E}">
        <p14:creationId xmlns:p14="http://schemas.microsoft.com/office/powerpoint/2010/main" val="297664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normAutofit fontScale="90000"/>
          </a:bodyPr>
          <a:lstStyle/>
          <a:p>
            <a:r>
              <a:rPr lang="en-US" dirty="0"/>
              <a:t>Title II, Part A Fiscal Year Expenditure Report, Closeout 27 Months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a:lnSpc>
                <a:spcPct val="100000"/>
              </a:lnSpc>
              <a:spcBef>
                <a:spcPts val="0"/>
              </a:spcBef>
              <a:spcAft>
                <a:spcPts val="1200"/>
              </a:spcAft>
            </a:pPr>
            <a:r>
              <a:rPr lang="en-US" sz="2600" dirty="0"/>
              <a:t>Title II, Part A funds have 27 months to be fully expended or obligated.</a:t>
            </a:r>
          </a:p>
          <a:p>
            <a:pPr>
              <a:lnSpc>
                <a:spcPct val="100000"/>
              </a:lnSpc>
              <a:spcBef>
                <a:spcPts val="0"/>
              </a:spcBef>
              <a:spcAft>
                <a:spcPts val="1200"/>
              </a:spcAft>
            </a:pPr>
            <a:r>
              <a:rPr lang="en-US" sz="2600" dirty="0"/>
              <a:t>A final 27-month closeout report is required in the Winter Release. </a:t>
            </a:r>
          </a:p>
          <a:p>
            <a:pPr>
              <a:lnSpc>
                <a:spcPct val="100000"/>
              </a:lnSpc>
              <a:spcBef>
                <a:spcPts val="0"/>
              </a:spcBef>
              <a:spcAft>
                <a:spcPts val="1200"/>
              </a:spcAft>
            </a:pPr>
            <a:r>
              <a:rPr lang="en-US" sz="2600" dirty="0"/>
              <a:t>There is no carryover provision beyond 27 months. </a:t>
            </a:r>
          </a:p>
          <a:p>
            <a:pPr>
              <a:lnSpc>
                <a:spcPct val="100000"/>
              </a:lnSpc>
              <a:spcBef>
                <a:spcPts val="0"/>
              </a:spcBef>
              <a:spcAft>
                <a:spcPts val="1200"/>
              </a:spcAft>
            </a:pPr>
            <a:r>
              <a:rPr lang="en-US" sz="2600" dirty="0"/>
              <a:t>This page is used to recover unexpended Title II, Part A funds.</a:t>
            </a:r>
          </a:p>
          <a:p>
            <a:pPr marL="398463" lvl="1">
              <a:lnSpc>
                <a:spcPct val="100000"/>
              </a:lnSpc>
              <a:spcBef>
                <a:spcPts val="0"/>
              </a:spcBef>
              <a:spcAft>
                <a:spcPts val="1800"/>
              </a:spcAft>
            </a:pPr>
            <a:endParaRPr lang="en-US" sz="2400" dirty="0">
              <a:highlight>
                <a:srgbClr val="FFFF00"/>
              </a:highlight>
            </a:endParaRPr>
          </a:p>
          <a:p>
            <a:pPr marL="215900" lvl="1" indent="0" algn="r">
              <a:lnSpc>
                <a:spcPct val="100000"/>
              </a:lnSpc>
              <a:spcBef>
                <a:spcPts val="0"/>
              </a:spcBef>
              <a:spcAft>
                <a:spcPts val="1800"/>
              </a:spcAft>
              <a:buNone/>
            </a:pPr>
            <a:r>
              <a:rPr lang="en-US" sz="2400" dirty="0"/>
              <a:t>20 </a:t>
            </a:r>
            <a:r>
              <a:rPr lang="en-US" sz="2400" i="1" dirty="0"/>
              <a:t>U.S.C. </a:t>
            </a:r>
            <a:r>
              <a:rPr lang="en-US" sz="2400" dirty="0"/>
              <a:t>Section 6613</a:t>
            </a:r>
            <a:r>
              <a:rPr lang="en-US" dirty="0"/>
              <a:t>, </a:t>
            </a:r>
            <a:r>
              <a:rPr lang="en-US" sz="2400" dirty="0"/>
              <a:t>6614</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11</a:t>
            </a:fld>
            <a:endParaRPr lang="en-US" altLang="en-US"/>
          </a:p>
        </p:txBody>
      </p:sp>
    </p:spTree>
    <p:extLst>
      <p:ext uri="{BB962C8B-B14F-4D97-AF65-F5344CB8AC3E}">
        <p14:creationId xmlns:p14="http://schemas.microsoft.com/office/powerpoint/2010/main" val="364970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1B64-EA10-75EB-423B-C3C716CACEC0}"/>
              </a:ext>
            </a:extLst>
          </p:cNvPr>
          <p:cNvSpPr>
            <a:spLocks noGrp="1"/>
          </p:cNvSpPr>
          <p:nvPr>
            <p:ph type="title"/>
          </p:nvPr>
        </p:nvSpPr>
        <p:spPr/>
        <p:txBody>
          <a:bodyPr>
            <a:normAutofit fontScale="90000"/>
          </a:bodyPr>
          <a:lstStyle/>
          <a:p>
            <a:r>
              <a:rPr lang="en-US" b="1" dirty="0"/>
              <a:t>Title II, Part A Fiscal Year Expenditure Report, Closeout 27 Months</a:t>
            </a:r>
            <a:endParaRPr lang="en-US" dirty="0"/>
          </a:p>
        </p:txBody>
      </p:sp>
      <p:pic>
        <p:nvPicPr>
          <p:cNvPr id="7" name="Content Placeholder 6" descr="A screenshot of a 2021-22 Title II, Part A Fiscal Year Expenditure Report, Closeout 27 Months Form">
            <a:extLst>
              <a:ext uri="{FF2B5EF4-FFF2-40B4-BE49-F238E27FC236}">
                <a16:creationId xmlns:a16="http://schemas.microsoft.com/office/drawing/2014/main" id="{7956606B-6464-0F4D-AB9D-7A5D8DDAC5C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74166" y="61912"/>
            <a:ext cx="5148476" cy="6694236"/>
          </a:xfrm>
        </p:spPr>
      </p:pic>
      <p:sp>
        <p:nvSpPr>
          <p:cNvPr id="5" name="Slide Number Placeholder 4">
            <a:extLst>
              <a:ext uri="{FF2B5EF4-FFF2-40B4-BE49-F238E27FC236}">
                <a16:creationId xmlns:a16="http://schemas.microsoft.com/office/drawing/2014/main" id="{1AD84BB6-F3EC-163D-E09B-66B1BD6812C0}"/>
              </a:ext>
            </a:extLst>
          </p:cNvPr>
          <p:cNvSpPr>
            <a:spLocks noGrp="1"/>
          </p:cNvSpPr>
          <p:nvPr>
            <p:ph type="sldNum" sz="quarter" idx="12"/>
          </p:nvPr>
        </p:nvSpPr>
        <p:spPr/>
        <p:txBody>
          <a:bodyPr/>
          <a:lstStyle/>
          <a:p>
            <a:fld id="{CA4CA259-E64F-4C45-902E-B71A103945FE}" type="slidenum">
              <a:rPr lang="en-US" altLang="en-US" smtClean="0"/>
              <a:pPr/>
              <a:t>12</a:t>
            </a:fld>
            <a:endParaRPr lang="en-US" altLang="en-US"/>
          </a:p>
        </p:txBody>
      </p:sp>
    </p:spTree>
    <p:extLst>
      <p:ext uri="{BB962C8B-B14F-4D97-AF65-F5344CB8AC3E}">
        <p14:creationId xmlns:p14="http://schemas.microsoft.com/office/powerpoint/2010/main" val="323600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3CC2-0B40-C950-9679-E92A528FAC92}"/>
              </a:ext>
            </a:extLst>
          </p:cNvPr>
          <p:cNvSpPr>
            <a:spLocks noGrp="1"/>
          </p:cNvSpPr>
          <p:nvPr>
            <p:ph type="title"/>
          </p:nvPr>
        </p:nvSpPr>
        <p:spPr/>
        <p:txBody>
          <a:bodyPr>
            <a:normAutofit fontScale="90000"/>
          </a:bodyPr>
          <a:lstStyle/>
          <a:p>
            <a:r>
              <a:rPr lang="en-US" dirty="0"/>
              <a:t>Title II, Part A Fiscal Year Expenditure Report, Closeout 27 Months (2)</a:t>
            </a:r>
          </a:p>
        </p:txBody>
      </p:sp>
      <p:pic>
        <p:nvPicPr>
          <p:cNvPr id="6" name="Content Placeholder 6" descr="A screenshot of a 2021-22 Title II, Part A Fiscal Year Expenditure Report, Closeout 27 Months Form">
            <a:extLst>
              <a:ext uri="{FF2B5EF4-FFF2-40B4-BE49-F238E27FC236}">
                <a16:creationId xmlns:a16="http://schemas.microsoft.com/office/drawing/2014/main" id="{E0991494-E027-E161-76FC-3070C167CA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138"/>
          <a:stretch/>
        </p:blipFill>
        <p:spPr>
          <a:xfrm>
            <a:off x="4709787" y="850638"/>
            <a:ext cx="6826684" cy="4157308"/>
          </a:xfrm>
        </p:spPr>
      </p:pic>
      <p:sp>
        <p:nvSpPr>
          <p:cNvPr id="5" name="Slide Number Placeholder 4">
            <a:extLst>
              <a:ext uri="{FF2B5EF4-FFF2-40B4-BE49-F238E27FC236}">
                <a16:creationId xmlns:a16="http://schemas.microsoft.com/office/drawing/2014/main" id="{440279F9-CF54-3ADD-0E7F-B1A97F42490F}"/>
              </a:ext>
            </a:extLst>
          </p:cNvPr>
          <p:cNvSpPr>
            <a:spLocks noGrp="1"/>
          </p:cNvSpPr>
          <p:nvPr>
            <p:ph type="sldNum" sz="quarter" idx="12"/>
          </p:nvPr>
        </p:nvSpPr>
        <p:spPr/>
        <p:txBody>
          <a:bodyPr/>
          <a:lstStyle/>
          <a:p>
            <a:fld id="{CA4CA259-E64F-4C45-902E-B71A103945FE}" type="slidenum">
              <a:rPr lang="en-US" altLang="en-US" smtClean="0"/>
              <a:pPr/>
              <a:t>13</a:t>
            </a:fld>
            <a:endParaRPr lang="en-US" altLang="en-US"/>
          </a:p>
        </p:txBody>
      </p:sp>
    </p:spTree>
    <p:extLst>
      <p:ext uri="{BB962C8B-B14F-4D97-AF65-F5344CB8AC3E}">
        <p14:creationId xmlns:p14="http://schemas.microsoft.com/office/powerpoint/2010/main" val="186401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6467-C66E-4422-E3DD-17531CEF4A47}"/>
              </a:ext>
            </a:extLst>
          </p:cNvPr>
          <p:cNvSpPr>
            <a:spLocks noGrp="1"/>
          </p:cNvSpPr>
          <p:nvPr>
            <p:ph type="title"/>
          </p:nvPr>
        </p:nvSpPr>
        <p:spPr/>
        <p:txBody>
          <a:bodyPr>
            <a:normAutofit fontScale="90000"/>
          </a:bodyPr>
          <a:lstStyle/>
          <a:p>
            <a:r>
              <a:rPr lang="en-US" dirty="0"/>
              <a:t>Title II, Part A Fiscal Year Expenditure Report, Closeout 27 Months (3)</a:t>
            </a:r>
          </a:p>
        </p:txBody>
      </p:sp>
      <p:pic>
        <p:nvPicPr>
          <p:cNvPr id="6" name="Content Placeholder 6" descr="A screenshot of a 2021-22 Title II, Part A Fiscal Year Expenditure Report, Closeout 27 Months Form. Example of Yellow highlight and red arrow indicate Unspent Funds to be invoiced by CDE. &#10;">
            <a:extLst>
              <a:ext uri="{FF2B5EF4-FFF2-40B4-BE49-F238E27FC236}">
                <a16:creationId xmlns:a16="http://schemas.microsoft.com/office/drawing/2014/main" id="{AD61C42E-6528-DEFA-5533-493EBDBA06A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432" b="1432"/>
          <a:stretch/>
        </p:blipFill>
        <p:spPr>
          <a:xfrm>
            <a:off x="4539576" y="990386"/>
            <a:ext cx="6912613" cy="4276335"/>
          </a:xfrm>
        </p:spPr>
      </p:pic>
      <p:sp>
        <p:nvSpPr>
          <p:cNvPr id="5" name="Slide Number Placeholder 4">
            <a:extLst>
              <a:ext uri="{FF2B5EF4-FFF2-40B4-BE49-F238E27FC236}">
                <a16:creationId xmlns:a16="http://schemas.microsoft.com/office/drawing/2014/main" id="{D7598C37-656A-745C-FA89-1C80131799C8}"/>
              </a:ext>
            </a:extLst>
          </p:cNvPr>
          <p:cNvSpPr>
            <a:spLocks noGrp="1"/>
          </p:cNvSpPr>
          <p:nvPr>
            <p:ph type="sldNum" sz="quarter" idx="12"/>
          </p:nvPr>
        </p:nvSpPr>
        <p:spPr/>
        <p:txBody>
          <a:bodyPr/>
          <a:lstStyle/>
          <a:p>
            <a:fld id="{CA4CA259-E64F-4C45-902E-B71A103945FE}" type="slidenum">
              <a:rPr lang="en-US" altLang="en-US" smtClean="0"/>
              <a:pPr/>
              <a:t>14</a:t>
            </a:fld>
            <a:endParaRPr lang="en-US" altLang="en-US"/>
          </a:p>
        </p:txBody>
      </p:sp>
    </p:spTree>
    <p:extLst>
      <p:ext uri="{BB962C8B-B14F-4D97-AF65-F5344CB8AC3E}">
        <p14:creationId xmlns:p14="http://schemas.microsoft.com/office/powerpoint/2010/main" val="276342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normAutofit/>
          </a:bodyPr>
          <a:lstStyle/>
          <a:p>
            <a:r>
              <a:rPr lang="en-US" dirty="0"/>
              <a:t>Title II, Part A / Title III Nonprofit Private School Participation</a:t>
            </a:r>
            <a:endParaRPr lang="en-US" dirty="0">
              <a:cs typeface="Arial"/>
            </a:endParaRP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175895" indent="-175895"/>
            <a:endParaRPr lang="en-US" sz="2400" dirty="0">
              <a:cs typeface="Arial"/>
            </a:endParaRPr>
          </a:p>
          <a:p>
            <a:pPr marL="175895" indent="-175895">
              <a:lnSpc>
                <a:spcPct val="100000"/>
              </a:lnSpc>
              <a:spcBef>
                <a:spcPts val="0"/>
              </a:spcBef>
              <a:spcAft>
                <a:spcPts val="1200"/>
              </a:spcAft>
            </a:pPr>
            <a:r>
              <a:rPr lang="en-US" sz="2400" dirty="0">
                <a:cs typeface="Arial"/>
              </a:rPr>
              <a:t>LEAs must provide eligible elementary and secondary private school teachers, principals, and other educational personnel with Title II, Part A educational services that are equitable in comparison to services provided to teachers, principals, and other educational personnel in public schools. </a:t>
            </a:r>
          </a:p>
          <a:p>
            <a:pPr marL="175895" indent="-175895">
              <a:lnSpc>
                <a:spcPct val="100000"/>
              </a:lnSpc>
              <a:spcBef>
                <a:spcPts val="0"/>
              </a:spcBef>
              <a:spcAft>
                <a:spcPts val="1200"/>
              </a:spcAft>
            </a:pPr>
            <a:r>
              <a:rPr lang="en-US" sz="2400" dirty="0">
                <a:cs typeface="Arial"/>
              </a:rPr>
              <a:t>The purpose of this data collection form is to document that the nonprofit private schools were contacted and made decisions regarding their participation in equitable services under Title II, Part A. </a:t>
            </a:r>
          </a:p>
          <a:p>
            <a:pPr marL="175895" indent="-175895"/>
            <a:endParaRPr lang="en-US" sz="2400" dirty="0">
              <a:cs typeface="Aria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15</a:t>
            </a:fld>
            <a:endParaRPr lang="en-US" altLang="en-US"/>
          </a:p>
        </p:txBody>
      </p:sp>
    </p:spTree>
    <p:extLst>
      <p:ext uri="{BB962C8B-B14F-4D97-AF65-F5344CB8AC3E}">
        <p14:creationId xmlns:p14="http://schemas.microsoft.com/office/powerpoint/2010/main" val="91280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DBFF-4CF3-3C79-3DD6-4D842CAC3655}"/>
              </a:ext>
            </a:extLst>
          </p:cNvPr>
          <p:cNvSpPr>
            <a:spLocks noGrp="1"/>
          </p:cNvSpPr>
          <p:nvPr>
            <p:ph type="title"/>
          </p:nvPr>
        </p:nvSpPr>
        <p:spPr/>
        <p:txBody>
          <a:bodyPr/>
          <a:lstStyle/>
          <a:p>
            <a:r>
              <a:rPr lang="en-US" b="1" dirty="0"/>
              <a:t>Title II, Part A / Title III Nonprofit Private School Participation</a:t>
            </a:r>
            <a:endParaRPr lang="en-US" dirty="0"/>
          </a:p>
        </p:txBody>
      </p:sp>
      <p:pic>
        <p:nvPicPr>
          <p:cNvPr id="7" name="Content Placeholder 6" descr="A screenshot of 2023–24 Title II, Part A / Title III Nonprofit Private School Participation Form">
            <a:extLst>
              <a:ext uri="{FF2B5EF4-FFF2-40B4-BE49-F238E27FC236}">
                <a16:creationId xmlns:a16="http://schemas.microsoft.com/office/drawing/2014/main" id="{FB8F275D-861F-1375-18EE-8D6E846A1B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4344" y="230299"/>
            <a:ext cx="7595023" cy="5970315"/>
          </a:xfrm>
        </p:spPr>
      </p:pic>
      <p:sp>
        <p:nvSpPr>
          <p:cNvPr id="5" name="Slide Number Placeholder 4">
            <a:extLst>
              <a:ext uri="{FF2B5EF4-FFF2-40B4-BE49-F238E27FC236}">
                <a16:creationId xmlns:a16="http://schemas.microsoft.com/office/drawing/2014/main" id="{D224C518-DAAC-1F59-9EBF-5687A2BB2E9E}"/>
              </a:ext>
            </a:extLst>
          </p:cNvPr>
          <p:cNvSpPr>
            <a:spLocks noGrp="1"/>
          </p:cNvSpPr>
          <p:nvPr>
            <p:ph type="sldNum" sz="quarter" idx="12"/>
          </p:nvPr>
        </p:nvSpPr>
        <p:spPr/>
        <p:txBody>
          <a:bodyPr/>
          <a:lstStyle/>
          <a:p>
            <a:fld id="{CA4CA259-E64F-4C45-902E-B71A103945FE}" type="slidenum">
              <a:rPr lang="en-US" altLang="en-US" smtClean="0"/>
              <a:pPr/>
              <a:t>16</a:t>
            </a:fld>
            <a:endParaRPr lang="en-US" altLang="en-US"/>
          </a:p>
        </p:txBody>
      </p:sp>
    </p:spTree>
    <p:extLst>
      <p:ext uri="{BB962C8B-B14F-4D97-AF65-F5344CB8AC3E}">
        <p14:creationId xmlns:p14="http://schemas.microsoft.com/office/powerpoint/2010/main" val="349610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282633" y="567469"/>
            <a:ext cx="3720655" cy="1410122"/>
          </a:xfrm>
        </p:spPr>
        <p:txBody>
          <a:bodyPr>
            <a:normAutofit fontScale="90000"/>
          </a:bodyPr>
          <a:lstStyle/>
          <a:p>
            <a:r>
              <a:rPr lang="en-US" b="1" dirty="0"/>
              <a:t>Title II, Part A Local Educational Agency Allocations</a:t>
            </a:r>
            <a:endParaRPr lang="en-US" dirty="0"/>
          </a:p>
        </p:txBody>
      </p:sp>
      <p:pic>
        <p:nvPicPr>
          <p:cNvPr id="7" name="Content Placeholder 6" descr="A screenshot of 2023–24 Title II, Part A / LEA Allocations Form.&#10;">
            <a:extLst>
              <a:ext uri="{FF2B5EF4-FFF2-40B4-BE49-F238E27FC236}">
                <a16:creationId xmlns:a16="http://schemas.microsoft.com/office/drawing/2014/main" id="{43F41F40-02FF-6BE6-D1A2-7A25216FD0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343231" y="567469"/>
            <a:ext cx="7566136" cy="5672910"/>
          </a:xfrm>
        </p:spPr>
      </p:pic>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17</a:t>
            </a:fld>
            <a:endParaRPr lang="en-US" altLang="en-US"/>
          </a:p>
        </p:txBody>
      </p:sp>
    </p:spTree>
    <p:extLst>
      <p:ext uri="{BB962C8B-B14F-4D97-AF65-F5344CB8AC3E}">
        <p14:creationId xmlns:p14="http://schemas.microsoft.com/office/powerpoint/2010/main" val="172759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FDAD-EF1F-9CBF-D933-18BF089C0C0A}"/>
              </a:ext>
            </a:extLst>
          </p:cNvPr>
          <p:cNvSpPr>
            <a:spLocks noGrp="1"/>
          </p:cNvSpPr>
          <p:nvPr>
            <p:ph type="title"/>
          </p:nvPr>
        </p:nvSpPr>
        <p:spPr>
          <a:xfrm>
            <a:off x="282633" y="374073"/>
            <a:ext cx="3507971" cy="1711205"/>
          </a:xfrm>
        </p:spPr>
        <p:txBody>
          <a:bodyPr>
            <a:normAutofit fontScale="90000"/>
          </a:bodyPr>
          <a:lstStyle/>
          <a:p>
            <a:r>
              <a:rPr lang="en-US" sz="3600" b="1" dirty="0"/>
              <a:t>Consolidation of Administrative Funds</a:t>
            </a:r>
            <a:endParaRPr lang="en-US" b="1" dirty="0"/>
          </a:p>
        </p:txBody>
      </p:sp>
      <p:pic>
        <p:nvPicPr>
          <p:cNvPr id="7" name="Content Placeholder 6" descr="A screenshot of 2023–24 Consolidation of Administrative Funds Form">
            <a:extLst>
              <a:ext uri="{FF2B5EF4-FFF2-40B4-BE49-F238E27FC236}">
                <a16:creationId xmlns:a16="http://schemas.microsoft.com/office/drawing/2014/main" id="{17D56BAC-C4D6-F723-236E-0CDED7FC0F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5826" y="178420"/>
            <a:ext cx="7693541" cy="6282656"/>
          </a:xfrm>
        </p:spPr>
      </p:pic>
      <p:sp>
        <p:nvSpPr>
          <p:cNvPr id="5" name="Slide Number Placeholder 4">
            <a:extLst>
              <a:ext uri="{FF2B5EF4-FFF2-40B4-BE49-F238E27FC236}">
                <a16:creationId xmlns:a16="http://schemas.microsoft.com/office/drawing/2014/main" id="{11FE5A53-1D4A-07EE-80CF-4BCEF1736ED0}"/>
              </a:ext>
            </a:extLst>
          </p:cNvPr>
          <p:cNvSpPr>
            <a:spLocks noGrp="1"/>
          </p:cNvSpPr>
          <p:nvPr>
            <p:ph type="sldNum" sz="quarter" idx="12"/>
          </p:nvPr>
        </p:nvSpPr>
        <p:spPr/>
        <p:txBody>
          <a:bodyPr/>
          <a:lstStyle/>
          <a:p>
            <a:fld id="{CA4CA259-E64F-4C45-902E-B71A103945FE}" type="slidenum">
              <a:rPr lang="en-US" altLang="en-US" smtClean="0"/>
              <a:pPr/>
              <a:t>18</a:t>
            </a:fld>
            <a:endParaRPr lang="en-US" altLang="en-US"/>
          </a:p>
        </p:txBody>
      </p:sp>
    </p:spTree>
    <p:extLst>
      <p:ext uri="{BB962C8B-B14F-4D97-AF65-F5344CB8AC3E}">
        <p14:creationId xmlns:p14="http://schemas.microsoft.com/office/powerpoint/2010/main" val="81255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947863"/>
            <a:ext cx="10058400" cy="4021137"/>
          </a:xfrm>
        </p:spPr>
        <p:txBody>
          <a:bodyPr/>
          <a:lstStyle/>
          <a:p>
            <a:pPr marL="0" lvl="1" indent="0">
              <a:lnSpc>
                <a:spcPct val="100000"/>
              </a:lnSpc>
              <a:spcBef>
                <a:spcPts val="0"/>
              </a:spcBef>
              <a:spcAft>
                <a:spcPts val="1800"/>
              </a:spcAft>
              <a:buNone/>
            </a:pPr>
            <a:r>
              <a:rPr lang="en-US" sz="2800" b="1" dirty="0"/>
              <a:t>2023–24 Winter Release</a:t>
            </a:r>
          </a:p>
          <a:p>
            <a:pPr marL="398145" lvl="1" indent="-182245">
              <a:lnSpc>
                <a:spcPct val="100000"/>
              </a:lnSpc>
              <a:spcBef>
                <a:spcPts val="0"/>
              </a:spcBef>
              <a:spcAft>
                <a:spcPts val="0"/>
              </a:spcAft>
            </a:pPr>
            <a:r>
              <a:rPr lang="en-US" dirty="0"/>
              <a:t>Open Date: December 1, 2023</a:t>
            </a:r>
          </a:p>
          <a:p>
            <a:pPr marL="398145" lvl="1" indent="-182245">
              <a:lnSpc>
                <a:spcPct val="100000"/>
              </a:lnSpc>
              <a:spcBef>
                <a:spcPts val="0"/>
              </a:spcBef>
              <a:spcAft>
                <a:spcPts val="0"/>
              </a:spcAft>
            </a:pPr>
            <a:endParaRPr lang="en-US" sz="1200" dirty="0">
              <a:cs typeface="Arial"/>
            </a:endParaRPr>
          </a:p>
          <a:p>
            <a:pPr marL="398145" lvl="1" indent="-182245">
              <a:lnSpc>
                <a:spcPct val="100000"/>
              </a:lnSpc>
              <a:spcBef>
                <a:spcPts val="0"/>
              </a:spcBef>
              <a:spcAft>
                <a:spcPts val="0"/>
              </a:spcAft>
            </a:pPr>
            <a:r>
              <a:rPr lang="en-US" sz="3200" b="1" dirty="0">
                <a:solidFill>
                  <a:srgbClr val="CC0000"/>
                </a:solidFill>
              </a:rPr>
              <a:t>Deadline Date: </a:t>
            </a:r>
            <a:r>
              <a:rPr lang="en-US" sz="3200" b="1" i="1" dirty="0">
                <a:solidFill>
                  <a:srgbClr val="CC0000"/>
                </a:solidFill>
              </a:rPr>
              <a:t>January 15, 2024</a:t>
            </a:r>
          </a:p>
          <a:p>
            <a:pPr marL="398145" lvl="1" indent="-182245">
              <a:lnSpc>
                <a:spcPct val="100000"/>
              </a:lnSpc>
              <a:spcBef>
                <a:spcPts val="0"/>
              </a:spcBef>
              <a:spcAft>
                <a:spcPts val="0"/>
              </a:spcAft>
            </a:pPr>
            <a:endParaRPr lang="en-US" sz="1200" dirty="0">
              <a:cs typeface="Arial"/>
            </a:endParaRPr>
          </a:p>
          <a:p>
            <a:pPr marL="398145" lvl="1" indent="-182245">
              <a:lnSpc>
                <a:spcPct val="100000"/>
              </a:lnSpc>
              <a:spcBef>
                <a:spcPts val="0"/>
              </a:spcBef>
              <a:spcAft>
                <a:spcPts val="0"/>
              </a:spcAft>
            </a:pPr>
            <a:r>
              <a:rPr lang="en-US" dirty="0"/>
              <a:t>Final Close Date: February 15, 2024</a:t>
            </a:r>
            <a:endParaRPr lang="en-US" sz="2400" dirty="0">
              <a:cs typeface="Aria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233530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Check In</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Knowing who is in the room helps to ensure our presentation is tailored to your needs. </a:t>
            </a:r>
            <a:r>
              <a:rPr lang="en-US" sz="2400" dirty="0">
                <a:solidFill>
                  <a:srgbClr val="000000"/>
                </a:solidFill>
                <a:latin typeface="Arial" panose="020B0604020202020204" pitchFamily="34" charset="0"/>
              </a:rPr>
              <a:t>P</a:t>
            </a:r>
            <a:r>
              <a:rPr lang="en-US" sz="2400" b="0" i="0" u="none" strike="noStrike" dirty="0">
                <a:solidFill>
                  <a:srgbClr val="000000"/>
                </a:solidFill>
                <a:effectLst/>
                <a:latin typeface="Arial" panose="020B0604020202020204" pitchFamily="34" charset="0"/>
              </a:rPr>
              <a:t>lease share with us your experience with the Consolidated Application and Reporting System (CARS).</a:t>
            </a:r>
            <a:endParaRPr lang="en-US" sz="2400" b="0" i="0" dirty="0">
              <a:solidFill>
                <a:srgbClr val="000000"/>
              </a:solidFill>
              <a:effectLst/>
              <a:latin typeface="Arial" panose="020B0604020202020204" pitchFamily="34" charset="0"/>
            </a:endParaRPr>
          </a:p>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How familiar are you with CARS Forms?</a:t>
            </a:r>
            <a:endParaRPr lang="en-US" sz="2400"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b="0" i="0" u="none" strike="noStrike" dirty="0">
                <a:solidFill>
                  <a:srgbClr val="000000"/>
                </a:solidFill>
                <a:effectLst/>
                <a:latin typeface="Arial" panose="020B0604020202020204" pitchFamily="34" charset="0"/>
              </a:rPr>
              <a:t>Not familiar</a:t>
            </a:r>
            <a:endParaRPr lang="en-US"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dirty="0">
                <a:solidFill>
                  <a:srgbClr val="000000"/>
                </a:solidFill>
                <a:latin typeface="Arial" panose="020B0604020202020204" pitchFamily="34" charset="0"/>
              </a:rPr>
              <a:t>Somewhat familiar</a:t>
            </a:r>
          </a:p>
          <a:p>
            <a:pPr marL="914400" lvl="3" indent="-344488">
              <a:lnSpc>
                <a:spcPct val="100000"/>
              </a:lnSpc>
              <a:spcBef>
                <a:spcPts val="0"/>
              </a:spcBef>
              <a:spcAft>
                <a:spcPts val="0"/>
              </a:spcAft>
              <a:buFont typeface="+mj-lt"/>
              <a:buAutoNum type="alphaUcPeriod"/>
            </a:pPr>
            <a:r>
              <a:rPr lang="en-US" b="0" i="0" dirty="0">
                <a:solidFill>
                  <a:srgbClr val="000000"/>
                </a:solidFill>
                <a:effectLst/>
                <a:latin typeface="Arial" panose="020B0604020202020204" pitchFamily="34" charset="0"/>
              </a:rPr>
              <a:t>Very familiar</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127468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23745" y="1736725"/>
            <a:ext cx="11363093" cy="4354512"/>
          </a:xfrm>
        </p:spPr>
        <p:txBody>
          <a:bodyPr/>
          <a:lstStyle/>
          <a:p>
            <a:pPr marL="0" indent="0" algn="ctr">
              <a:lnSpc>
                <a:spcPct val="100000"/>
              </a:lnSpc>
              <a:spcBef>
                <a:spcPts val="0"/>
              </a:spcBef>
              <a:spcAft>
                <a:spcPts val="1800"/>
              </a:spcAft>
              <a:buNone/>
            </a:pPr>
            <a:endParaRPr lang="en-US" sz="500" b="1" dirty="0"/>
          </a:p>
          <a:p>
            <a:pPr marL="0" indent="0" algn="ctr">
              <a:lnSpc>
                <a:spcPct val="100000"/>
              </a:lnSpc>
              <a:spcBef>
                <a:spcPts val="0"/>
              </a:spcBef>
              <a:spcAft>
                <a:spcPts val="1200"/>
              </a:spcAft>
              <a:buNone/>
            </a:pPr>
            <a:r>
              <a:rPr lang="en-US" b="1" dirty="0"/>
              <a:t>Program Questions:</a:t>
            </a:r>
          </a:p>
          <a:p>
            <a:pPr marL="0" indent="0" algn="ctr">
              <a:lnSpc>
                <a:spcPct val="100000"/>
              </a:lnSpc>
              <a:spcBef>
                <a:spcPts val="0"/>
              </a:spcBef>
              <a:spcAft>
                <a:spcPts val="1200"/>
              </a:spcAft>
              <a:buNone/>
            </a:pPr>
            <a:r>
              <a:rPr lang="en-US" sz="2400" b="1" dirty="0"/>
              <a:t>Title II, Part A web page: </a:t>
            </a:r>
            <a:r>
              <a:rPr lang="en-US" sz="2400" dirty="0">
                <a:hlinkClick r:id="rId3" tooltip="California Department of Education Title II Part A web page"/>
              </a:rPr>
              <a:t>https://www.cde.ca.gov/pd/ti/</a:t>
            </a:r>
            <a:endParaRPr lang="en-US" sz="2400" dirty="0"/>
          </a:p>
          <a:p>
            <a:pPr marL="0" indent="0" algn="ctr">
              <a:lnSpc>
                <a:spcPct val="100000"/>
              </a:lnSpc>
              <a:spcBef>
                <a:spcPts val="0"/>
              </a:spcBef>
              <a:spcAft>
                <a:spcPts val="1200"/>
              </a:spcAft>
              <a:buNone/>
            </a:pPr>
            <a:r>
              <a:rPr lang="en-US" sz="2400" b="1" dirty="0"/>
              <a:t>Title II, Part A listserv: </a:t>
            </a:r>
            <a:r>
              <a:rPr lang="en-US" sz="2400" dirty="0">
                <a:hlinkClick r:id="rId4"/>
              </a:rPr>
              <a:t>join-Title-II@mlist.cde.ca.gov</a:t>
            </a:r>
            <a:endParaRPr lang="en-US" sz="2400" dirty="0"/>
          </a:p>
          <a:p>
            <a:pPr marL="0" indent="0" algn="ctr">
              <a:lnSpc>
                <a:spcPct val="100000"/>
              </a:lnSpc>
              <a:spcBef>
                <a:spcPts val="0"/>
              </a:spcBef>
              <a:spcAft>
                <a:spcPts val="1800"/>
              </a:spcAft>
              <a:buNone/>
            </a:pPr>
            <a:endParaRPr lang="en-US" sz="1400" dirty="0"/>
          </a:p>
          <a:p>
            <a:pPr marL="0" indent="0" algn="ctr">
              <a:lnSpc>
                <a:spcPct val="100000"/>
              </a:lnSpc>
              <a:spcBef>
                <a:spcPts val="0"/>
              </a:spcBef>
              <a:spcAft>
                <a:spcPts val="1200"/>
              </a:spcAft>
              <a:buNone/>
            </a:pPr>
            <a:r>
              <a:rPr lang="en-US" b="1" dirty="0"/>
              <a:t>Technical Questions:</a:t>
            </a:r>
          </a:p>
          <a:p>
            <a:pPr marL="0" indent="0" algn="ctr">
              <a:lnSpc>
                <a:spcPct val="100000"/>
              </a:lnSpc>
              <a:spcBef>
                <a:spcPts val="0"/>
              </a:spcBef>
              <a:spcAft>
                <a:spcPts val="1200"/>
              </a:spcAft>
              <a:buNone/>
            </a:pPr>
            <a:r>
              <a:rPr lang="en-US" sz="2400" b="1" dirty="0"/>
              <a:t>CARS Resources web page: </a:t>
            </a:r>
            <a:r>
              <a:rPr lang="en-US" sz="2400" u="sng" dirty="0">
                <a:hlinkClick r:id="rId5" tooltip="California Department of Education CARS Resources web page"/>
              </a:rPr>
              <a:t>http://www.cde.ca.gov/fg/aa/co/cars.asp</a:t>
            </a:r>
            <a:r>
              <a:rPr lang="en-US" sz="2400" dirty="0"/>
              <a:t> </a:t>
            </a:r>
          </a:p>
          <a:p>
            <a:pPr marL="0" indent="0" algn="ctr">
              <a:lnSpc>
                <a:spcPct val="100000"/>
              </a:lnSpc>
              <a:spcBef>
                <a:spcPts val="0"/>
              </a:spcBef>
              <a:spcAft>
                <a:spcPts val="1200"/>
              </a:spcAft>
              <a:buNone/>
            </a:pPr>
            <a:r>
              <a:rPr lang="en-US" sz="2400" b="1" dirty="0"/>
              <a:t>CARS listserv:</a:t>
            </a:r>
            <a:r>
              <a:rPr lang="en-US" sz="2400" dirty="0"/>
              <a:t> </a:t>
            </a:r>
            <a:r>
              <a:rPr lang="en-US" sz="2400" u="sng" dirty="0">
                <a:hlinkClick r:id="rId6"/>
              </a:rPr>
              <a:t>join-consolidated-application@mlist.cde.ca.gov</a:t>
            </a:r>
            <a:r>
              <a:rPr lang="en-US" sz="2400" dirty="0"/>
              <a:t> </a:t>
            </a:r>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156416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dirty="0"/>
              <a:t>Contacts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1096963" y="1902517"/>
            <a:ext cx="10058400" cy="4354512"/>
          </a:xfrm>
        </p:spPr>
        <p:txBody>
          <a:bodyPr/>
          <a:lstStyle/>
          <a:p>
            <a:pPr marL="0" indent="0" algn="ctr">
              <a:lnSpc>
                <a:spcPct val="100000"/>
              </a:lnSpc>
              <a:spcBef>
                <a:spcPts val="0"/>
              </a:spcBef>
              <a:spcAft>
                <a:spcPts val="1200"/>
              </a:spcAft>
              <a:buNone/>
            </a:pPr>
            <a:r>
              <a:rPr lang="en-US" b="1" dirty="0"/>
              <a:t>Program Questions:</a:t>
            </a:r>
          </a:p>
          <a:p>
            <a:pPr marL="0" indent="0" algn="ctr">
              <a:lnSpc>
                <a:spcPct val="100000"/>
              </a:lnSpc>
              <a:spcBef>
                <a:spcPts val="0"/>
              </a:spcBef>
              <a:spcAft>
                <a:spcPts val="1200"/>
              </a:spcAft>
              <a:buNone/>
            </a:pPr>
            <a:r>
              <a:rPr lang="en-US" b="1" dirty="0"/>
              <a:t>Title II Email: </a:t>
            </a:r>
            <a:r>
              <a:rPr lang="en-US" dirty="0">
                <a:hlinkClick r:id="rId3"/>
              </a:rPr>
              <a:t>TitleII@cde.ca.gov</a:t>
            </a:r>
            <a:endParaRPr lang="en-US" dirty="0"/>
          </a:p>
          <a:p>
            <a:pPr marL="0" indent="0" algn="ctr">
              <a:lnSpc>
                <a:spcPct val="100000"/>
              </a:lnSpc>
              <a:spcBef>
                <a:spcPts val="0"/>
              </a:spcBef>
              <a:spcAft>
                <a:spcPts val="1200"/>
              </a:spcAft>
              <a:buNone/>
            </a:pPr>
            <a:endParaRPr lang="en-US" b="1" dirty="0"/>
          </a:p>
          <a:p>
            <a:pPr marL="0" indent="0" algn="ctr">
              <a:lnSpc>
                <a:spcPct val="100000"/>
              </a:lnSpc>
              <a:spcBef>
                <a:spcPts val="0"/>
              </a:spcBef>
              <a:spcAft>
                <a:spcPts val="1200"/>
              </a:spcAft>
              <a:buNone/>
            </a:pPr>
            <a:r>
              <a:rPr lang="en-US" b="1" dirty="0"/>
              <a:t>Technical Questions: </a:t>
            </a:r>
            <a:endParaRPr lang="en-US" sz="2800" b="1" dirty="0"/>
          </a:p>
          <a:p>
            <a:pPr marL="0" indent="0" algn="ctr">
              <a:lnSpc>
                <a:spcPct val="100000"/>
              </a:lnSpc>
              <a:spcBef>
                <a:spcPts val="0"/>
              </a:spcBef>
              <a:spcAft>
                <a:spcPts val="1200"/>
              </a:spcAft>
              <a:buNone/>
            </a:pPr>
            <a:r>
              <a:rPr lang="en-US" sz="2800" u="sng" dirty="0">
                <a:hlinkClick r:id="rId4"/>
              </a:rPr>
              <a:t>ConAppSupport@cde.ca.gov</a:t>
            </a:r>
            <a:endParaRPr lang="en-US" sz="2800" u="sng" dirty="0"/>
          </a:p>
          <a:p>
            <a:pPr marL="0" indent="0" algn="ctr">
              <a:lnSpc>
                <a:spcPct val="100000"/>
              </a:lnSpc>
              <a:spcBef>
                <a:spcPts val="0"/>
              </a:spcBef>
              <a:spcAft>
                <a:spcPts val="1200"/>
              </a:spcAft>
              <a:buNone/>
            </a:pPr>
            <a:endParaRPr lang="en-US" dirty="0"/>
          </a:p>
          <a:p>
            <a:pPr marL="0" indent="0" algn="ctr">
              <a:lnSpc>
                <a:spcPct val="100000"/>
              </a:lnSpc>
              <a:spcBef>
                <a:spcPts val="0"/>
              </a:spcBef>
              <a:spcAft>
                <a:spcPts val="1200"/>
              </a:spcAft>
              <a:buNone/>
            </a:pPr>
            <a:r>
              <a:rPr lang="en-US" b="1" dirty="0">
                <a:cs typeface="Arial"/>
              </a:rPr>
              <a:t>Thank You!</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218207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2241395"/>
            <a:ext cx="10058400" cy="3959380"/>
          </a:xfrm>
        </p:spPr>
        <p:txBody>
          <a:bodyPr/>
          <a:lstStyle/>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Purpose of Title II, Part A</a:t>
            </a:r>
          </a:p>
          <a:p>
            <a:pPr marL="285750" indent="-285750">
              <a:lnSpc>
                <a:spcPct val="100000"/>
              </a:lnSpc>
              <a:spcBef>
                <a:spcPts val="0"/>
              </a:spcBef>
              <a:spcAft>
                <a:spcPts val="0"/>
              </a:spcAft>
              <a:buFont typeface="Arial,Sans-Serif" panose="020B0604020202020204" pitchFamily="34" charset="0"/>
              <a:buChar char="•"/>
            </a:pPr>
            <a:r>
              <a:rPr lang="en-US" dirty="0">
                <a:ea typeface="Calibri"/>
                <a:cs typeface="Calibri"/>
              </a:rPr>
              <a:t>CARS Winter Forms</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Federal Transferability </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Expenditure Deadlines </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Important Dates</a:t>
            </a:r>
          </a:p>
          <a:p>
            <a:pPr marL="285750" indent="-285750">
              <a:lnSpc>
                <a:spcPct val="100000"/>
              </a:lnSpc>
              <a:spcBef>
                <a:spcPts val="0"/>
              </a:spcBef>
              <a:spcAft>
                <a:spcPts val="0"/>
              </a:spcAft>
              <a:buFont typeface="Arial,Sans-Serif" panose="020B0604020202020204" pitchFamily="34" charset="0"/>
              <a:buChar char="•"/>
            </a:pPr>
            <a:endParaRPr lang="en-US" dirty="0">
              <a:latin typeface="Arial"/>
              <a:ea typeface="Calibri"/>
              <a:cs typeface="Calibri"/>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143891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Title II, Part A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t>Increasing student achievement consistent with the challenging state academic standards.</a:t>
            </a:r>
          </a:p>
          <a:p>
            <a:pPr lvl="0">
              <a:lnSpc>
                <a:spcPct val="100000"/>
              </a:lnSpc>
              <a:spcBef>
                <a:spcPts val="0"/>
              </a:spcBef>
              <a:spcAft>
                <a:spcPts val="1200"/>
              </a:spcAft>
            </a:pPr>
            <a:r>
              <a:rPr lang="en-US" sz="2400" dirty="0"/>
              <a:t>Improving the quality and effectiveness of teachers, principals, and other school leaders.</a:t>
            </a:r>
          </a:p>
          <a:p>
            <a:pPr lvl="0">
              <a:lnSpc>
                <a:spcPct val="100000"/>
              </a:lnSpc>
              <a:spcBef>
                <a:spcPts val="0"/>
              </a:spcBef>
              <a:spcAft>
                <a:spcPts val="1200"/>
              </a:spcAft>
            </a:pPr>
            <a:r>
              <a:rPr lang="en-US" sz="2400" dirty="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t>Providing low-income and minority students greater access to effective teachers, principals, and other school leaders.</a:t>
            </a:r>
          </a:p>
          <a:p>
            <a:pPr marL="0" lvl="0" indent="0" algn="r">
              <a:lnSpc>
                <a:spcPct val="100000"/>
              </a:lnSpc>
              <a:spcBef>
                <a:spcPts val="0"/>
              </a:spcBef>
              <a:spcAft>
                <a:spcPts val="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2" y="287338"/>
            <a:ext cx="10241597" cy="1449387"/>
          </a:xfrm>
        </p:spPr>
        <p:txBody>
          <a:bodyPr>
            <a:normAutofit/>
          </a:bodyPr>
          <a:lstStyle/>
          <a:p>
            <a:r>
              <a:rPr lang="en-US" sz="4400" dirty="0"/>
              <a:t>2023–24 CARS Title II, Part A </a:t>
            </a:r>
            <a:br>
              <a:rPr lang="en-US" sz="4400" dirty="0"/>
            </a:br>
            <a:r>
              <a:rPr lang="en-US" sz="4400" dirty="0"/>
              <a:t>Winter Forms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indent="0">
              <a:lnSpc>
                <a:spcPct val="100000"/>
              </a:lnSpc>
              <a:spcBef>
                <a:spcPts val="0"/>
              </a:spcBef>
              <a:spcAft>
                <a:spcPts val="1200"/>
              </a:spcAft>
              <a:buNone/>
            </a:pPr>
            <a:r>
              <a:rPr lang="en-US" dirty="0"/>
              <a:t>Reports Due:</a:t>
            </a:r>
          </a:p>
          <a:p>
            <a:pPr marL="461963">
              <a:lnSpc>
                <a:spcPct val="100000"/>
              </a:lnSpc>
              <a:spcBef>
                <a:spcPts val="0"/>
              </a:spcBef>
              <a:spcAft>
                <a:spcPts val="1200"/>
              </a:spcAft>
            </a:pPr>
            <a:r>
              <a:rPr lang="en-US" sz="2400" dirty="0"/>
              <a:t>Federal Transferability, if applicable </a:t>
            </a:r>
          </a:p>
          <a:p>
            <a:pPr marL="461963">
              <a:lnSpc>
                <a:spcPct val="100000"/>
              </a:lnSpc>
              <a:spcBef>
                <a:spcPts val="0"/>
              </a:spcBef>
              <a:spcAft>
                <a:spcPts val="1200"/>
              </a:spcAft>
            </a:pPr>
            <a:r>
              <a:rPr lang="en-US" sz="2400" dirty="0"/>
              <a:t>2021–22 Title II, Part A Fiscal Year Expenditure Report, Closeout 27 months</a:t>
            </a:r>
          </a:p>
          <a:p>
            <a:pPr marL="461963">
              <a:lnSpc>
                <a:spcPct val="100000"/>
              </a:lnSpc>
              <a:spcBef>
                <a:spcPts val="0"/>
              </a:spcBef>
              <a:spcAft>
                <a:spcPts val="1200"/>
              </a:spcAft>
            </a:pPr>
            <a:r>
              <a:rPr lang="en-US" sz="2400" dirty="0"/>
              <a:t>2023–24 Title II, Part A Nonprofit Private School Participation</a:t>
            </a:r>
          </a:p>
          <a:p>
            <a:pPr marL="461963">
              <a:lnSpc>
                <a:spcPct val="100000"/>
              </a:lnSpc>
              <a:spcBef>
                <a:spcPts val="0"/>
              </a:spcBef>
              <a:spcAft>
                <a:spcPts val="1200"/>
              </a:spcAft>
            </a:pPr>
            <a:r>
              <a:rPr lang="en-US" sz="2400" dirty="0"/>
              <a:t>2023–24 Title II, Part A Local Educational Agency (LEA) Allocations </a:t>
            </a:r>
          </a:p>
          <a:p>
            <a:pPr marL="461963">
              <a:lnSpc>
                <a:spcPct val="100000"/>
              </a:lnSpc>
              <a:spcBef>
                <a:spcPts val="0"/>
              </a:spcBef>
              <a:spcAft>
                <a:spcPts val="1200"/>
              </a:spcAft>
            </a:pPr>
            <a:r>
              <a:rPr lang="en-US" sz="2400" dirty="0"/>
              <a:t>Consolidation of Administrative Funds, if applicable </a:t>
            </a:r>
          </a:p>
          <a:p>
            <a:pPr marL="215900" lvl="1" indent="0" algn="r">
              <a:lnSpc>
                <a:spcPct val="100000"/>
              </a:lnSpc>
              <a:spcBef>
                <a:spcPts val="0"/>
              </a:spcBef>
              <a:spcAft>
                <a:spcPts val="1800"/>
              </a:spcAft>
              <a:buNone/>
            </a:pPr>
            <a:r>
              <a:rPr lang="en-US" sz="2400" kern="1000" dirty="0"/>
              <a:t>20 </a:t>
            </a:r>
            <a:r>
              <a:rPr lang="en-US" sz="2400" i="1" kern="1000" dirty="0"/>
              <a:t>U.S.C. </a:t>
            </a:r>
            <a:r>
              <a:rPr lang="en-US" sz="2400" kern="1000" dirty="0"/>
              <a:t>Section 6613, 6614</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12985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Federal Transferability </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lvl="1" indent="0">
              <a:lnSpc>
                <a:spcPct val="100000"/>
              </a:lnSpc>
              <a:spcBef>
                <a:spcPts val="0"/>
              </a:spcBef>
              <a:spcAft>
                <a:spcPts val="1200"/>
              </a:spcAft>
              <a:buNone/>
            </a:pPr>
            <a:r>
              <a:rPr lang="en-US" sz="2200" dirty="0"/>
              <a:t>The purpose of federal transferability is to allow LEAs the flexibility to target federal funds to the programs and activities that most effectively address the unique needs of LEAs (Every Student Succeeds Act Section 5102).</a:t>
            </a:r>
          </a:p>
          <a:p>
            <a:pPr marL="0" lvl="1" indent="0">
              <a:lnSpc>
                <a:spcPct val="100000"/>
              </a:lnSpc>
              <a:spcBef>
                <a:spcPts val="0"/>
              </a:spcBef>
              <a:spcAft>
                <a:spcPts val="1200"/>
              </a:spcAft>
              <a:buNone/>
            </a:pPr>
            <a:r>
              <a:rPr lang="en-US" sz="2200" dirty="0"/>
              <a:t>An LEA may transfer all, or any lesser amount, of the funds from Title II, Part A; and Title IV, Part A to:</a:t>
            </a:r>
          </a:p>
          <a:p>
            <a:pPr marL="527050" lvl="2" indent="-342900">
              <a:lnSpc>
                <a:spcPct val="100000"/>
              </a:lnSpc>
              <a:spcBef>
                <a:spcPts val="0"/>
              </a:spcBef>
              <a:spcAft>
                <a:spcPts val="0"/>
              </a:spcAft>
              <a:buFont typeface="Arial" panose="020B0604020202020204" pitchFamily="34" charset="0"/>
              <a:buChar char="•"/>
            </a:pPr>
            <a:r>
              <a:rPr lang="en-US" sz="2200" dirty="0"/>
              <a:t>Title I, Part A; </a:t>
            </a:r>
          </a:p>
          <a:p>
            <a:pPr marL="527050" lvl="2" indent="-342900">
              <a:lnSpc>
                <a:spcPct val="100000"/>
              </a:lnSpc>
              <a:spcBef>
                <a:spcPts val="0"/>
              </a:spcBef>
              <a:spcAft>
                <a:spcPts val="0"/>
              </a:spcAft>
              <a:buFont typeface="Arial" panose="020B0604020202020204" pitchFamily="34" charset="0"/>
              <a:buChar char="•"/>
            </a:pPr>
            <a:r>
              <a:rPr lang="en-US" sz="2200" dirty="0"/>
              <a:t>Title I, Part C; </a:t>
            </a:r>
          </a:p>
          <a:p>
            <a:pPr marL="527050" lvl="2" indent="-342900">
              <a:lnSpc>
                <a:spcPct val="100000"/>
              </a:lnSpc>
              <a:spcBef>
                <a:spcPts val="0"/>
              </a:spcBef>
              <a:spcAft>
                <a:spcPts val="0"/>
              </a:spcAft>
              <a:buFont typeface="Arial" panose="020B0604020202020204" pitchFamily="34" charset="0"/>
              <a:buChar char="•"/>
            </a:pPr>
            <a:r>
              <a:rPr lang="en-US" sz="2200" dirty="0"/>
              <a:t>Title I, Part D; </a:t>
            </a:r>
          </a:p>
          <a:p>
            <a:pPr marL="527050" lvl="2" indent="-342900">
              <a:lnSpc>
                <a:spcPct val="100000"/>
              </a:lnSpc>
              <a:spcBef>
                <a:spcPts val="0"/>
              </a:spcBef>
              <a:spcAft>
                <a:spcPts val="0"/>
              </a:spcAft>
              <a:buFont typeface="Arial" panose="020B0604020202020204" pitchFamily="34" charset="0"/>
              <a:buChar char="•"/>
            </a:pPr>
            <a:r>
              <a:rPr lang="en-US" sz="2200" dirty="0"/>
              <a:t>Title III, Part A; and</a:t>
            </a:r>
          </a:p>
          <a:p>
            <a:pPr marL="527050" lvl="2" indent="-342900">
              <a:lnSpc>
                <a:spcPct val="100000"/>
              </a:lnSpc>
              <a:spcBef>
                <a:spcPts val="0"/>
              </a:spcBef>
              <a:spcAft>
                <a:spcPts val="0"/>
              </a:spcAft>
              <a:buFont typeface="Arial" panose="020B0604020202020204" pitchFamily="34" charset="0"/>
              <a:buChar char="•"/>
            </a:pPr>
            <a:r>
              <a:rPr lang="en-US" sz="2200" dirty="0"/>
              <a:t>Title V, Part B</a:t>
            </a:r>
            <a:r>
              <a:rPr lang="en-US" dirty="0"/>
              <a:t>.</a:t>
            </a:r>
          </a:p>
          <a:p>
            <a:pPr marL="400050" lvl="2" indent="0">
              <a:lnSpc>
                <a:spcPct val="100000"/>
              </a:lnSpc>
              <a:spcBef>
                <a:spcPts val="0"/>
              </a:spcBef>
              <a:spcAft>
                <a:spcPts val="1800"/>
              </a:spcAft>
              <a:buNone/>
            </a:pPr>
            <a:r>
              <a:rPr lang="en-US" dirty="0"/>
              <a:t>						</a:t>
            </a:r>
            <a:r>
              <a:rPr lang="en-US" dirty="0">
                <a:solidFill>
                  <a:schemeClr val="tx1"/>
                </a:solidFill>
                <a:latin typeface="+mj-lt"/>
              </a:rPr>
              <a:t>20 </a:t>
            </a:r>
            <a:r>
              <a:rPr lang="en-US" i="1" cap="all" dirty="0">
                <a:solidFill>
                  <a:schemeClr val="tx1"/>
                </a:solidFill>
                <a:latin typeface="+mj-lt"/>
              </a:rPr>
              <a:t>U.S.C. </a:t>
            </a:r>
            <a:r>
              <a:rPr lang="en-US" b="0" i="0" dirty="0">
                <a:solidFill>
                  <a:schemeClr val="tx1"/>
                </a:solidFill>
                <a:effectLst/>
                <a:latin typeface="+mj-lt"/>
              </a:rPr>
              <a:t>Section 7305a, 7305b</a:t>
            </a:r>
            <a:endParaRPr lang="en-US" dirty="0">
              <a:solidFill>
                <a:schemeClr val="tx1"/>
              </a:solidFill>
              <a:latin typeface="+mj-lt"/>
            </a:endParaRPr>
          </a:p>
          <a:p>
            <a:pPr marL="400050" lvl="2" indent="0">
              <a:lnSpc>
                <a:spcPct val="100000"/>
              </a:lnSpc>
              <a:spcBef>
                <a:spcPts val="0"/>
              </a:spcBef>
              <a:spcAft>
                <a:spcPts val="1800"/>
              </a:spcAft>
              <a:buNone/>
            </a:pPr>
            <a:endParaRPr lang="en-US" dirty="0">
              <a:highlight>
                <a:srgbClr val="FFFF00"/>
              </a:highlight>
            </a:endParaRPr>
          </a:p>
          <a:p>
            <a:pPr marL="0" indent="0">
              <a:lnSpc>
                <a:spcPct val="100000"/>
              </a:lnSpc>
              <a:spcBef>
                <a:spcPts val="0"/>
              </a:spcBef>
              <a:spcAft>
                <a:spcPts val="1800"/>
              </a:spcAft>
              <a:buNone/>
            </a:pPr>
            <a:endParaRPr lang="en-US" sz="240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276082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Federal Transferability (Continued)</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284462" y="1736725"/>
            <a:ext cx="9683402" cy="4354512"/>
          </a:xfrm>
        </p:spPr>
        <p:txBody>
          <a:bodyPr/>
          <a:lstStyle/>
          <a:p>
            <a:pPr marL="0" lvl="1" indent="0">
              <a:lnSpc>
                <a:spcPct val="100000"/>
              </a:lnSpc>
              <a:spcBef>
                <a:spcPts val="0"/>
              </a:spcBef>
              <a:spcAft>
                <a:spcPts val="1800"/>
              </a:spcAft>
              <a:buNone/>
            </a:pPr>
            <a:endParaRPr lang="en-US" dirty="0"/>
          </a:p>
          <a:p>
            <a:pPr marL="0" lvl="1" indent="0">
              <a:lnSpc>
                <a:spcPct val="100000"/>
              </a:lnSpc>
              <a:spcBef>
                <a:spcPts val="0"/>
              </a:spcBef>
              <a:spcAft>
                <a:spcPts val="1800"/>
              </a:spcAft>
              <a:buNone/>
            </a:pPr>
            <a:r>
              <a:rPr lang="en-US" dirty="0"/>
              <a:t>The Every Student Succeeds Act (ESSA) also notes that LEAs may transfer all, or any lesser amount, of funds between Title II, Part A and Title IV, Part A. </a:t>
            </a:r>
          </a:p>
          <a:p>
            <a:pPr marL="0" lvl="1" indent="0">
              <a:lnSpc>
                <a:spcPct val="100000"/>
              </a:lnSpc>
              <a:spcBef>
                <a:spcPts val="0"/>
              </a:spcBef>
              <a:spcAft>
                <a:spcPts val="1800"/>
              </a:spcAft>
              <a:buNone/>
            </a:pPr>
            <a:endParaRPr lang="en-US" dirty="0"/>
          </a:p>
          <a:p>
            <a:pPr marL="0" lvl="1" indent="0">
              <a:lnSpc>
                <a:spcPct val="100000"/>
              </a:lnSpc>
              <a:spcBef>
                <a:spcPts val="0"/>
              </a:spcBef>
              <a:spcAft>
                <a:spcPts val="1800"/>
              </a:spcAft>
              <a:buNone/>
            </a:pPr>
            <a:endParaRPr lang="en-US" dirty="0"/>
          </a:p>
          <a:p>
            <a:pPr marL="0" lvl="1" indent="0">
              <a:lnSpc>
                <a:spcPct val="100000"/>
              </a:lnSpc>
              <a:spcBef>
                <a:spcPts val="0"/>
              </a:spcBef>
              <a:spcAft>
                <a:spcPts val="1800"/>
              </a:spcAft>
              <a:buNone/>
            </a:pPr>
            <a:endParaRPr lang="en-US" dirty="0"/>
          </a:p>
          <a:p>
            <a:pPr marL="400050" lvl="2" indent="0">
              <a:lnSpc>
                <a:spcPct val="100000"/>
              </a:lnSpc>
              <a:spcBef>
                <a:spcPts val="0"/>
              </a:spcBef>
              <a:spcAft>
                <a:spcPts val="1800"/>
              </a:spcAft>
              <a:buNone/>
            </a:pPr>
            <a:r>
              <a:rPr lang="en-US" dirty="0"/>
              <a:t>					</a:t>
            </a:r>
            <a:r>
              <a:rPr lang="en-US" dirty="0">
                <a:solidFill>
                  <a:schemeClr val="tx1"/>
                </a:solidFill>
                <a:latin typeface="+mj-lt"/>
              </a:rPr>
              <a:t> 20 </a:t>
            </a:r>
            <a:r>
              <a:rPr lang="en-US" i="1" cap="all" dirty="0">
                <a:solidFill>
                  <a:schemeClr val="tx1"/>
                </a:solidFill>
                <a:latin typeface="+mj-lt"/>
              </a:rPr>
              <a:t>U.S.C. </a:t>
            </a:r>
            <a:r>
              <a:rPr lang="en-US" b="0" i="0" dirty="0">
                <a:solidFill>
                  <a:schemeClr val="tx1"/>
                </a:solidFill>
                <a:effectLst/>
                <a:latin typeface="+mj-lt"/>
              </a:rPr>
              <a:t>Section 7305a, 7305b</a:t>
            </a:r>
            <a:endParaRPr lang="en-US" dirty="0">
              <a:highlight>
                <a:srgbClr val="FFFF00"/>
              </a:highlight>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181526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11512" y="212270"/>
            <a:ext cx="3757961" cy="2575535"/>
          </a:xfrm>
        </p:spPr>
        <p:txBody>
          <a:bodyPr>
            <a:normAutofit fontScale="90000"/>
          </a:bodyPr>
          <a:lstStyle/>
          <a:p>
            <a:pPr marL="61913" lvl="1">
              <a:lnSpc>
                <a:spcPct val="100000"/>
              </a:lnSpc>
              <a:spcBef>
                <a:spcPts val="0"/>
              </a:spcBef>
              <a:spcAft>
                <a:spcPts val="1800"/>
              </a:spcAft>
            </a:pPr>
            <a:r>
              <a:rPr lang="en-US" sz="4000" b="1" dirty="0">
                <a:solidFill>
                  <a:schemeClr val="bg1"/>
                </a:solidFill>
                <a:latin typeface="+mj-lt"/>
              </a:rPr>
              <a:t>Federal Transferability Form</a:t>
            </a:r>
            <a:br>
              <a:rPr lang="en-US" b="1" dirty="0"/>
            </a:br>
            <a:endParaRPr lang="en-US" b="1" i="1" dirty="0">
              <a:solidFill>
                <a:srgbClr val="00B050"/>
              </a:solidFill>
            </a:endParaRPr>
          </a:p>
        </p:txBody>
      </p:sp>
      <p:pic>
        <p:nvPicPr>
          <p:cNvPr id="18" name="Content Placeholder 17" descr="A screenshot of the 2023-24 Federal Transferability Form">
            <a:extLst>
              <a:ext uri="{FF2B5EF4-FFF2-40B4-BE49-F238E27FC236}">
                <a16:creationId xmlns:a16="http://schemas.microsoft.com/office/drawing/2014/main" id="{8DF4CEAB-476A-3613-0C95-2AAC9875CB8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274527" y="61912"/>
            <a:ext cx="4729685" cy="6832721"/>
          </a:xfr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226270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15DA-7CFF-8A43-D0B1-08F9235A4190}"/>
              </a:ext>
            </a:extLst>
          </p:cNvPr>
          <p:cNvSpPr>
            <a:spLocks noGrp="1"/>
          </p:cNvSpPr>
          <p:nvPr>
            <p:ph type="title"/>
          </p:nvPr>
        </p:nvSpPr>
        <p:spPr/>
        <p:txBody>
          <a:bodyPr/>
          <a:lstStyle/>
          <a:p>
            <a:r>
              <a:rPr lang="en-US" sz="3600" b="1" dirty="0">
                <a:solidFill>
                  <a:schemeClr val="bg1"/>
                </a:solidFill>
                <a:latin typeface="+mj-lt"/>
              </a:rPr>
              <a:t>Federal Transferability Form (2)</a:t>
            </a:r>
            <a:br>
              <a:rPr lang="en-US" b="1" dirty="0"/>
            </a:br>
            <a:endParaRPr lang="en-US" dirty="0"/>
          </a:p>
        </p:txBody>
      </p:sp>
      <p:pic>
        <p:nvPicPr>
          <p:cNvPr id="6" name="Content Placeholder 17" descr="A screenshot of the 2023-24 Federal Transferability Form">
            <a:extLst>
              <a:ext uri="{FF2B5EF4-FFF2-40B4-BE49-F238E27FC236}">
                <a16:creationId xmlns:a16="http://schemas.microsoft.com/office/drawing/2014/main" id="{2D407660-CCA5-62A3-DF0D-4DEE041F8D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4647"/>
          <a:stretch/>
        </p:blipFill>
        <p:spPr>
          <a:xfrm>
            <a:off x="4359059" y="650221"/>
            <a:ext cx="7494376" cy="4812128"/>
          </a:xfrm>
        </p:spPr>
      </p:pic>
      <p:sp>
        <p:nvSpPr>
          <p:cNvPr id="5" name="Slide Number Placeholder 4">
            <a:extLst>
              <a:ext uri="{FF2B5EF4-FFF2-40B4-BE49-F238E27FC236}">
                <a16:creationId xmlns:a16="http://schemas.microsoft.com/office/drawing/2014/main" id="{8AE4404E-C197-A67D-0497-654D45FB0E5B}"/>
              </a:ext>
            </a:extLst>
          </p:cNvPr>
          <p:cNvSpPr>
            <a:spLocks noGrp="1"/>
          </p:cNvSpPr>
          <p:nvPr>
            <p:ph type="sldNum" sz="quarter" idx="12"/>
          </p:nvPr>
        </p:nvSpPr>
        <p:spPr/>
        <p:txBody>
          <a:bodyPr/>
          <a:lstStyle/>
          <a:p>
            <a:fld id="{CA4CA259-E64F-4C45-902E-B71A103945FE}" type="slidenum">
              <a:rPr lang="en-US" altLang="en-US" smtClean="0"/>
              <a:pPr/>
              <a:t>9</a:t>
            </a:fld>
            <a:endParaRPr lang="en-US" altLang="en-US"/>
          </a:p>
        </p:txBody>
      </p:sp>
    </p:spTree>
    <p:extLst>
      <p:ext uri="{BB962C8B-B14F-4D97-AF65-F5344CB8AC3E}">
        <p14:creationId xmlns:p14="http://schemas.microsoft.com/office/powerpoint/2010/main" val="3097324325"/>
      </p:ext>
    </p:extLst>
  </p:cSld>
  <p:clrMapOvr>
    <a:masterClrMapping/>
  </p:clrMapOvr>
</p:sld>
</file>

<file path=ppt/theme/theme1.xml><?xml version="1.0" encoding="utf-8"?>
<a:theme xmlns:a="http://schemas.openxmlformats.org/drawingml/2006/main" name="Retrospect">
  <a:themeElements>
    <a:clrScheme name="Custom 5">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306374"/>
      </a:hlink>
      <a:folHlink>
        <a:srgbClr val="666B5D"/>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07db82-1a8f-46d2-a4ba-a17544e290a1">
      <UserInfo>
        <DisplayName>Lisa Fassett</DisplayName>
        <AccountId>17</AccountId>
        <AccountType/>
      </UserInfo>
    </SharedWithUsers>
    <_activity xmlns="eeb99388-344e-498f-916b-716a1da050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65509DD5C0AF42AA5C081EB2FFFE4E" ma:contentTypeVersion="14" ma:contentTypeDescription="Create a new document." ma:contentTypeScope="" ma:versionID="62d6c97e2bb51a2d3b50177f59b31e83">
  <xsd:schema xmlns:xsd="http://www.w3.org/2001/XMLSchema" xmlns:xs="http://www.w3.org/2001/XMLSchema" xmlns:p="http://schemas.microsoft.com/office/2006/metadata/properties" xmlns:ns3="b707db82-1a8f-46d2-a4ba-a17544e290a1" xmlns:ns4="eeb99388-344e-498f-916b-716a1da05022" targetNamespace="http://schemas.microsoft.com/office/2006/metadata/properties" ma:root="true" ma:fieldsID="14a43fd1807797fd8535992ec8325d47" ns3:_="" ns4:_="">
    <xsd:import namespace="b707db82-1a8f-46d2-a4ba-a17544e290a1"/>
    <xsd:import namespace="eeb99388-344e-498f-916b-716a1da050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7db82-1a8f-46d2-a4ba-a17544e290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99388-344e-498f-916b-716a1da050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20B22D-213D-4CF4-BA24-AF3A4987FAF2}">
  <ds:schemaRefs>
    <ds:schemaRef ds:uri="http://schemas.microsoft.com/office/infopath/2007/PartnerControls"/>
    <ds:schemaRef ds:uri="http://purl.org/dc/elements/1.1/"/>
    <ds:schemaRef ds:uri="http://schemas.microsoft.com/office/2006/metadata/properties"/>
    <ds:schemaRef ds:uri="b707db82-1a8f-46d2-a4ba-a17544e290a1"/>
    <ds:schemaRef ds:uri="http://purl.org/dc/terms/"/>
    <ds:schemaRef ds:uri="http://schemas.openxmlformats.org/package/2006/metadata/core-properties"/>
    <ds:schemaRef ds:uri="http://schemas.microsoft.com/office/2006/documentManagement/types"/>
    <ds:schemaRef ds:uri="eeb99388-344e-498f-916b-716a1da05022"/>
    <ds:schemaRef ds:uri="http://www.w3.org/XML/1998/namespace"/>
    <ds:schemaRef ds:uri="http://purl.org/dc/dcmitype/"/>
  </ds:schemaRefs>
</ds:datastoreItem>
</file>

<file path=customXml/itemProps2.xml><?xml version="1.0" encoding="utf-8"?>
<ds:datastoreItem xmlns:ds="http://schemas.openxmlformats.org/officeDocument/2006/customXml" ds:itemID="{C8DF9371-AA25-4B8A-931F-E4354EB16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7db82-1a8f-46d2-a4ba-a17544e290a1"/>
    <ds:schemaRef ds:uri="eeb99388-344e-498f-916b-716a1da05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BBEE1D-1002-497A-8E3B-2A026E77D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2816</TotalTime>
  <Words>4898</Words>
  <Application>Microsoft Office PowerPoint</Application>
  <PresentationFormat>Widescreen</PresentationFormat>
  <Paragraphs>382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Arial,Sans-Serif</vt:lpstr>
      <vt:lpstr>Calibri</vt:lpstr>
      <vt:lpstr>Courier New</vt:lpstr>
      <vt:lpstr>Helvetica Neue</vt:lpstr>
      <vt:lpstr>Times</vt:lpstr>
      <vt:lpstr>Retrospect</vt:lpstr>
      <vt:lpstr>Title II, Part A Consolidated Application and Reporting System (CARS)</vt:lpstr>
      <vt:lpstr>Check In</vt:lpstr>
      <vt:lpstr>Agenda</vt:lpstr>
      <vt:lpstr>Title II, Part A Purpose </vt:lpstr>
      <vt:lpstr>2023–24 CARS Title II, Part A  Winter Forms</vt:lpstr>
      <vt:lpstr>Federal Transferability </vt:lpstr>
      <vt:lpstr>Federal Transferability (Continued)</vt:lpstr>
      <vt:lpstr>Federal Transferability Form </vt:lpstr>
      <vt:lpstr>Federal Transferability Form (2) </vt:lpstr>
      <vt:lpstr>Federal Transferability Form (3)</vt:lpstr>
      <vt:lpstr>Title II, Part A Fiscal Year Expenditure Report, Closeout 27 Months</vt:lpstr>
      <vt:lpstr>Title II, Part A Fiscal Year Expenditure Report, Closeout 27 Months</vt:lpstr>
      <vt:lpstr>Title II, Part A Fiscal Year Expenditure Report, Closeout 27 Months (2)</vt:lpstr>
      <vt:lpstr>Title II, Part A Fiscal Year Expenditure Report, Closeout 27 Months (3)</vt:lpstr>
      <vt:lpstr>Title II, Part A / Title III Nonprofit Private School Participation</vt:lpstr>
      <vt:lpstr>Title II, Part A / Title III Nonprofit Private School Participation</vt:lpstr>
      <vt:lpstr>Title II, Part A Local Educational Agency Allocations</vt:lpstr>
      <vt:lpstr>Consolidation of Administrative Funds</vt:lpstr>
      <vt:lpstr>Important Dates</vt:lpstr>
      <vt:lpstr>Resources</vt:lpstr>
      <vt:lpstr>Contacts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 Winter Webinar-23: Title II, Part A Funding -  (CA Dept. of Education)</dc:title>
  <dc:subject>Webinar presentation for the Consolidated Application and Reporting System (CARS) 2023-24 Winter Release Forms for Title II, Part A Funding.</dc:subject>
  <dc:creator>CA Department of Education</dc:creator>
  <cp:lastModifiedBy>Alice Ng</cp:lastModifiedBy>
  <cp:revision>387</cp:revision>
  <cp:lastPrinted>2023-12-04T18:17:39Z</cp:lastPrinted>
  <dcterms:created xsi:type="dcterms:W3CDTF">2016-11-08T21:28:02Z</dcterms:created>
  <dcterms:modified xsi:type="dcterms:W3CDTF">2023-12-09T02:36:06Z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0x0101008165509DD5C0AF42AA5C081EB2FFFE4E</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