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59" r:id="rId2"/>
    <p:sldMasterId id="2147483648" r:id="rId3"/>
    <p:sldMasterId id="2147483664" r:id="rId4"/>
    <p:sldMasterId id="2147483671" r:id="rId5"/>
    <p:sldMasterId id="2147483676" r:id="rId6"/>
    <p:sldMasterId id="2147483681" r:id="rId7"/>
  </p:sldMasterIdLst>
  <p:notesMasterIdLst>
    <p:notesMasterId r:id="rId19"/>
  </p:notesMasterIdLst>
  <p:handoutMasterIdLst>
    <p:handoutMasterId r:id="rId20"/>
  </p:handoutMasterIdLst>
  <p:sldIdLst>
    <p:sldId id="256" r:id="rId8"/>
    <p:sldId id="257" r:id="rId9"/>
    <p:sldId id="267" r:id="rId10"/>
    <p:sldId id="265" r:id="rId11"/>
    <p:sldId id="266" r:id="rId12"/>
    <p:sldId id="268" r:id="rId13"/>
    <p:sldId id="269" r:id="rId14"/>
    <p:sldId id="271" r:id="rId15"/>
    <p:sldId id="272"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15" autoAdjust="0"/>
    <p:restoredTop sz="96410" autoAdjust="0"/>
  </p:normalViewPr>
  <p:slideViewPr>
    <p:cSldViewPr snapToGrid="0">
      <p:cViewPr varScale="1">
        <p:scale>
          <a:sx n="110" d="100"/>
          <a:sy n="110" d="100"/>
        </p:scale>
        <p:origin x="1074" y="9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29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heme" Target="theme/theme1.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t>7/1/2024</a:t>
            </a:fld>
            <a:endParaRPr lang="en-US"/>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t>‹#›</a:t>
            </a:fld>
            <a:endParaRPr lang="en-US"/>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t>7/1/2024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t>‹#›</a:t>
            </a:fld>
            <a:endParaRPr lang="en-US"/>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dirty="0">
                <a:solidFill>
                  <a:schemeClr val="bg1"/>
                </a:solidFill>
                <a:latin typeface="Arial" panose="020B0604020202020204" pitchFamily="34" charset="0"/>
                <a:cs typeface="Arial" panose="020B0604020202020204" pitchFamily="34" charset="0"/>
              </a:rPr>
              <a:t>CALIFORNIA DEPARTMENT OF EDUCATION</a:t>
            </a:r>
          </a:p>
          <a:p>
            <a:pPr algn="r"/>
            <a:r>
              <a:rPr lang="en-US" sz="2400" dirty="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dirty="0"/>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dirty="0">
                  <a:solidFill>
                    <a:srgbClr val="0C4A6D"/>
                  </a:solidFill>
                  <a:latin typeface="Arial" panose="020B0604020202020204" pitchFamily="34" charset="0"/>
                  <a:cs typeface="Arial" panose="020B0604020202020204" pitchFamily="34" charset="0"/>
                </a:rPr>
                <a:t>CALIFORNIA DEPARTMENT OF EDUCATION</a:t>
              </a:r>
            </a:p>
            <a:p>
              <a:pPr algn="ctr"/>
              <a:r>
                <a:rPr lang="en-US" sz="2400" dirty="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dirty="0"/>
              <a:t>Click to edit Master text styles</a:t>
            </a:r>
          </a:p>
          <a:p>
            <a:pPr lvl="1"/>
            <a:r>
              <a:rPr lang="en-US" dirty="0"/>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dirty="0"/>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43729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DO@cde.ca.gov" TargetMode="External"/><Relationship Id="rId2" Type="http://schemas.openxmlformats.org/officeDocument/2006/relationships/hyperlink" Target="https://www.cde.ca.gov/re/lr/d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F287B-3956-4411-90CB-C098D6858A2F}"/>
              </a:ext>
            </a:extLst>
          </p:cNvPr>
          <p:cNvSpPr>
            <a:spLocks noGrp="1"/>
          </p:cNvSpPr>
          <p:nvPr>
            <p:ph type="ctrTitle"/>
          </p:nvPr>
        </p:nvSpPr>
        <p:spPr>
          <a:xfrm>
            <a:off x="1508362" y="1466507"/>
            <a:ext cx="10273418" cy="3347821"/>
          </a:xfrm>
        </p:spPr>
        <p:txBody>
          <a:bodyPr>
            <a:normAutofit fontScale="90000"/>
          </a:bodyPr>
          <a:lstStyle/>
          <a:p>
            <a:r>
              <a:rPr lang="en-US" dirty="0"/>
              <a:t>Suggested Template--Local Analyses and Recommendations for District Reorganization Proposals</a:t>
            </a:r>
            <a:br>
              <a:rPr lang="en-US" dirty="0"/>
            </a:br>
            <a:br>
              <a:rPr lang="en-US" dirty="0"/>
            </a:br>
            <a:r>
              <a:rPr lang="en-US" sz="4000" dirty="0"/>
              <a:t>Larry Shirey, CDE</a:t>
            </a:r>
            <a:br>
              <a:rPr lang="en-US" sz="4000" dirty="0"/>
            </a:br>
            <a:r>
              <a:rPr lang="en-US" sz="3200" dirty="0"/>
              <a:t>October 2022</a:t>
            </a:r>
            <a:endParaRPr lang="en-US" sz="4000" dirty="0"/>
          </a:p>
        </p:txBody>
      </p:sp>
    </p:spTree>
    <p:extLst>
      <p:ext uri="{BB962C8B-B14F-4D97-AF65-F5344CB8AC3E}">
        <p14:creationId xmlns:p14="http://schemas.microsoft.com/office/powerpoint/2010/main" val="368290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r>
              <a:rPr lang="en-US" dirty="0"/>
              <a:t>County Committee Actions</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a:xfrm>
            <a:off x="461554" y="1333500"/>
            <a:ext cx="11578046" cy="5015901"/>
          </a:xfrm>
        </p:spPr>
        <p:txBody>
          <a:bodyPr>
            <a:normAutofit lnSpcReduction="10000"/>
          </a:bodyPr>
          <a:lstStyle/>
          <a:p>
            <a:pPr>
              <a:spcAft>
                <a:spcPts val="600"/>
              </a:spcAft>
            </a:pPr>
            <a:r>
              <a:rPr lang="en-US" dirty="0"/>
              <a:t>CEQA compliance (if County Committee is lead agency).</a:t>
            </a:r>
          </a:p>
          <a:p>
            <a:pPr>
              <a:spcAft>
                <a:spcPts val="600"/>
              </a:spcAft>
            </a:pPr>
            <a:r>
              <a:rPr lang="en-US" dirty="0"/>
              <a:t>Determination that each of the nine </a:t>
            </a:r>
            <a:r>
              <a:rPr lang="en-US" i="1" dirty="0"/>
              <a:t>EC</a:t>
            </a:r>
            <a:r>
              <a:rPr lang="en-US" dirty="0"/>
              <a:t> Section 35753(a) conditions is substantially met.</a:t>
            </a:r>
          </a:p>
          <a:p>
            <a:pPr>
              <a:spcAft>
                <a:spcPts val="600"/>
              </a:spcAft>
            </a:pPr>
            <a:r>
              <a:rPr lang="en-US" dirty="0"/>
              <a:t>General finding that the proposal complies with the conditions of </a:t>
            </a:r>
            <a:r>
              <a:rPr lang="en-US" i="1" dirty="0"/>
              <a:t>EC</a:t>
            </a:r>
            <a:r>
              <a:rPr lang="en-US" dirty="0"/>
              <a:t> Section 35753(a).</a:t>
            </a:r>
          </a:p>
          <a:p>
            <a:pPr>
              <a:spcAft>
                <a:spcPts val="600"/>
              </a:spcAft>
            </a:pPr>
            <a:r>
              <a:rPr lang="en-US" dirty="0"/>
              <a:t>Findings regarding compliance with </a:t>
            </a:r>
            <a:r>
              <a:rPr lang="en-US" i="1" dirty="0"/>
              <a:t>EC</a:t>
            </a:r>
            <a:r>
              <a:rPr lang="en-US" dirty="0"/>
              <a:t> Section 35500.</a:t>
            </a:r>
          </a:p>
          <a:p>
            <a:pPr>
              <a:spcAft>
                <a:spcPts val="600"/>
              </a:spcAft>
            </a:pPr>
            <a:r>
              <a:rPr lang="en-US" dirty="0"/>
              <a:t>Action to approve or disapprove (or make a recommendation).</a:t>
            </a:r>
          </a:p>
          <a:p>
            <a:pPr>
              <a:spcAft>
                <a:spcPts val="600"/>
              </a:spcAft>
            </a:pPr>
            <a:r>
              <a:rPr lang="en-US" dirty="0"/>
              <a:t>Determination of countywide effect on district organization.</a:t>
            </a:r>
          </a:p>
          <a:p>
            <a:r>
              <a:rPr lang="en-US" dirty="0"/>
              <a:t>Amend or add provisions of </a:t>
            </a:r>
            <a:r>
              <a:rPr lang="en-US" i="1" dirty="0"/>
              <a:t>EC</a:t>
            </a:r>
            <a:r>
              <a:rPr lang="en-US" dirty="0"/>
              <a:t> Section 35730 </a:t>
            </a:r>
            <a:r>
              <a:rPr lang="en-US" i="1" dirty="0"/>
              <a:t>et seq</a:t>
            </a:r>
            <a:r>
              <a:rPr lang="en-US" dirty="0"/>
              <a:t>.</a:t>
            </a:r>
          </a:p>
          <a:p>
            <a:endParaRPr lang="en-US" dirty="0"/>
          </a:p>
          <a:p>
            <a:endParaRPr lang="en-US" dirty="0"/>
          </a:p>
          <a:p>
            <a:endParaRPr lang="en-US" dirty="0"/>
          </a:p>
        </p:txBody>
      </p:sp>
    </p:spTree>
    <p:extLst>
      <p:ext uri="{BB962C8B-B14F-4D97-AF65-F5344CB8AC3E}">
        <p14:creationId xmlns:p14="http://schemas.microsoft.com/office/powerpoint/2010/main" val="493118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a:xfrm>
            <a:off x="644434" y="1808038"/>
            <a:ext cx="10903132" cy="4531804"/>
          </a:xfrm>
        </p:spPr>
        <p:txBody>
          <a:bodyPr>
            <a:normAutofit/>
          </a:bodyPr>
          <a:lstStyle/>
          <a:p>
            <a:pPr marL="0" indent="0">
              <a:spcAft>
                <a:spcPts val="2400"/>
              </a:spcAft>
              <a:buNone/>
            </a:pPr>
            <a:r>
              <a:rPr lang="en-US" dirty="0"/>
              <a:t>The School District Organization team at the California Department of Education soon will make this template available on its website at </a:t>
            </a:r>
            <a:r>
              <a:rPr lang="en-US" dirty="0">
                <a:solidFill>
                  <a:schemeClr val="accent2"/>
                </a:solidFill>
                <a:hlinkClick r:id="rId2" tooltip="School District Organization">
                  <a:extLst>
                    <a:ext uri="{A12FA001-AC4F-418D-AE19-62706E023703}">
                      <ahyp:hlinkClr xmlns:ahyp="http://schemas.microsoft.com/office/drawing/2018/hyperlinkcolor" val="tx"/>
                    </a:ext>
                  </a:extLst>
                </a:hlinkClick>
              </a:rPr>
              <a:t>https://www.cde.ca.gov/re/lr/do/</a:t>
            </a:r>
            <a:r>
              <a:rPr lang="en-US" dirty="0"/>
              <a:t>.</a:t>
            </a:r>
          </a:p>
          <a:p>
            <a:pPr marL="0" indent="0">
              <a:buNone/>
            </a:pPr>
            <a:r>
              <a:rPr lang="en-US" dirty="0"/>
              <a:t>Questions regarding the school district organization process may be directed, via email, to </a:t>
            </a:r>
            <a:r>
              <a:rPr lang="en-US" dirty="0">
                <a:solidFill>
                  <a:schemeClr val="accent2"/>
                </a:solidFill>
                <a:hlinkClick r:id="rId3">
                  <a:extLst>
                    <a:ext uri="{A12FA001-AC4F-418D-AE19-62706E023703}">
                      <ahyp:hlinkClr xmlns:ahyp="http://schemas.microsoft.com/office/drawing/2018/hyperlinkcolor" val="tx"/>
                    </a:ext>
                  </a:extLst>
                </a:hlinkClick>
              </a:rPr>
              <a:t>SDO@cde.ca.gov</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4121088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r>
              <a:rPr lang="en-US" dirty="0"/>
              <a:t>Rational for Template</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a:xfrm>
            <a:off x="396240" y="1529362"/>
            <a:ext cx="11726091" cy="5015901"/>
          </a:xfrm>
        </p:spPr>
        <p:txBody>
          <a:bodyPr>
            <a:normAutofit lnSpcReduction="10000"/>
          </a:bodyPr>
          <a:lstStyle/>
          <a:p>
            <a:pPr lvl="0">
              <a:spcAft>
                <a:spcPts val="1200"/>
              </a:spcAft>
            </a:pPr>
            <a:r>
              <a:rPr lang="en-US" dirty="0"/>
              <a:t>Focus the County Committee on its discretionary approval authority</a:t>
            </a:r>
            <a:r>
              <a:rPr lang="en-US" i="1" dirty="0"/>
              <a:t>.</a:t>
            </a:r>
            <a:endParaRPr lang="en-US" dirty="0"/>
          </a:p>
          <a:p>
            <a:pPr lvl="0">
              <a:spcAft>
                <a:spcPts val="1200"/>
              </a:spcAft>
            </a:pPr>
            <a:r>
              <a:rPr lang="en-US" dirty="0"/>
              <a:t>Increase transparency of the County Committee’s process.</a:t>
            </a:r>
          </a:p>
          <a:p>
            <a:pPr lvl="0">
              <a:spcAft>
                <a:spcPts val="1200"/>
              </a:spcAft>
            </a:pPr>
            <a:r>
              <a:rPr lang="en-US" dirty="0"/>
              <a:t>Provide an enhanced understanding of the County Committee’s action if its decisions are appealed to the </a:t>
            </a:r>
            <a:r>
              <a:rPr lang="en-US" b="0" i="0" dirty="0">
                <a:effectLst/>
                <a:latin typeface="Helvetica Neue"/>
              </a:rPr>
              <a:t>State Board of Education</a:t>
            </a:r>
            <a:r>
              <a:rPr lang="en-US" dirty="0"/>
              <a:t> (SBE).</a:t>
            </a:r>
          </a:p>
          <a:p>
            <a:pPr marL="0" lvl="0" indent="0">
              <a:spcAft>
                <a:spcPts val="1200"/>
              </a:spcAft>
              <a:buNone/>
            </a:pPr>
            <a:r>
              <a:rPr lang="en-US" sz="2400" dirty="0"/>
              <a:t>Note: The template reflects the School District Organization team’s understandings of best practices. These understandings are not binding on any local educational agency. Furthermore, there is no requirement, legal or otherwise, that a county office of education use the template—and no such requirement should be assumed.</a:t>
            </a:r>
          </a:p>
          <a:p>
            <a:endParaRPr lang="en-US" dirty="0"/>
          </a:p>
        </p:txBody>
      </p:sp>
    </p:spTree>
    <p:extLst>
      <p:ext uri="{BB962C8B-B14F-4D97-AF65-F5344CB8AC3E}">
        <p14:creationId xmlns:p14="http://schemas.microsoft.com/office/powerpoint/2010/main" val="4155415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r>
              <a:rPr lang="en-US" dirty="0"/>
              <a:t>Outline of Template</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a:xfrm>
            <a:off x="857794" y="1638300"/>
            <a:ext cx="11116491" cy="5015901"/>
          </a:xfrm>
        </p:spPr>
        <p:txBody>
          <a:bodyPr/>
          <a:lstStyle/>
          <a:p>
            <a:pPr>
              <a:spcAft>
                <a:spcPts val="1200"/>
              </a:spcAft>
            </a:pPr>
            <a:r>
              <a:rPr lang="en-US" dirty="0"/>
              <a:t>Overall Recommendation.</a:t>
            </a:r>
          </a:p>
          <a:p>
            <a:pPr>
              <a:spcAft>
                <a:spcPts val="1200"/>
              </a:spcAft>
            </a:pPr>
            <a:r>
              <a:rPr lang="en-US" dirty="0"/>
              <a:t>Background.</a:t>
            </a:r>
          </a:p>
          <a:p>
            <a:pPr>
              <a:spcAft>
                <a:spcPts val="1200"/>
              </a:spcAft>
            </a:pPr>
            <a:r>
              <a:rPr lang="en-US" dirty="0"/>
              <a:t>Analyses of </a:t>
            </a:r>
            <a:r>
              <a:rPr lang="en-US" b="0" i="1" dirty="0">
                <a:effectLst/>
                <a:latin typeface="Helvetica Neue"/>
              </a:rPr>
              <a:t>Education Code </a:t>
            </a:r>
            <a:r>
              <a:rPr lang="en-US" b="0" i="0" dirty="0">
                <a:effectLst/>
                <a:latin typeface="Helvetica Neue"/>
              </a:rPr>
              <a:t>(</a:t>
            </a:r>
            <a:r>
              <a:rPr lang="en-US" i="1" dirty="0"/>
              <a:t>EC)</a:t>
            </a:r>
            <a:r>
              <a:rPr lang="en-US" dirty="0"/>
              <a:t> Section 35753(a) conditions.</a:t>
            </a:r>
          </a:p>
          <a:p>
            <a:pPr>
              <a:spcAft>
                <a:spcPts val="1200"/>
              </a:spcAft>
            </a:pPr>
            <a:r>
              <a:rPr lang="en-US" dirty="0"/>
              <a:t>Compelling reasons for reorganization (</a:t>
            </a:r>
            <a:r>
              <a:rPr lang="en-US" i="1" dirty="0"/>
              <a:t>EC</a:t>
            </a:r>
            <a:r>
              <a:rPr lang="en-US" dirty="0"/>
              <a:t> Section 35500).</a:t>
            </a:r>
          </a:p>
          <a:p>
            <a:pPr>
              <a:spcAft>
                <a:spcPts val="1200"/>
              </a:spcAft>
            </a:pPr>
            <a:r>
              <a:rPr lang="en-US" dirty="0"/>
              <a:t>Amendments to proposal (</a:t>
            </a:r>
            <a:r>
              <a:rPr lang="en-US" i="1" dirty="0"/>
              <a:t>EC</a:t>
            </a:r>
            <a:r>
              <a:rPr lang="en-US" dirty="0"/>
              <a:t> Section 35730 </a:t>
            </a:r>
            <a:r>
              <a:rPr lang="en-US" i="1" dirty="0"/>
              <a:t>et seq</a:t>
            </a:r>
            <a:r>
              <a:rPr lang="en-US" dirty="0"/>
              <a:t>.).</a:t>
            </a:r>
          </a:p>
          <a:p>
            <a:pPr>
              <a:spcAft>
                <a:spcPts val="1200"/>
              </a:spcAft>
            </a:pPr>
            <a:r>
              <a:rPr lang="en-US" dirty="0"/>
              <a:t>County Committee actions.</a:t>
            </a:r>
          </a:p>
          <a:p>
            <a:endParaRPr lang="en-US" dirty="0"/>
          </a:p>
        </p:txBody>
      </p:sp>
    </p:spTree>
    <p:extLst>
      <p:ext uri="{BB962C8B-B14F-4D97-AF65-F5344CB8AC3E}">
        <p14:creationId xmlns:p14="http://schemas.microsoft.com/office/powerpoint/2010/main" val="4007945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r>
              <a:rPr lang="en-US" dirty="0"/>
              <a:t>Recommendation</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a:xfrm>
            <a:off x="152400" y="1289957"/>
            <a:ext cx="11887200" cy="5303284"/>
          </a:xfrm>
        </p:spPr>
        <p:txBody>
          <a:bodyPr/>
          <a:lstStyle/>
          <a:p>
            <a:pPr marL="0" indent="0">
              <a:spcAft>
                <a:spcPts val="1200"/>
              </a:spcAft>
              <a:buNone/>
            </a:pPr>
            <a:r>
              <a:rPr lang="en-US" dirty="0"/>
              <a:t>There is no legal requirement for a recommendation to the County Committee. However, either a specific recommendation or a general recommendation might be provided:</a:t>
            </a:r>
          </a:p>
          <a:p>
            <a:pPr lvl="1">
              <a:spcAft>
                <a:spcPts val="1000"/>
              </a:spcAft>
            </a:pPr>
            <a:r>
              <a:rPr lang="en-US" sz="3200" dirty="0"/>
              <a:t>Specific: Recommend that the proposal be approved (or disapproved) for specified reasons.</a:t>
            </a:r>
          </a:p>
          <a:p>
            <a:pPr lvl="1"/>
            <a:r>
              <a:rPr lang="en-US" sz="3200" dirty="0"/>
              <a:t>General: Recommend that all available information be considered when taking actions, including findings on </a:t>
            </a:r>
            <a:r>
              <a:rPr lang="en-US" sz="3200" i="1" dirty="0"/>
              <a:t>EC</a:t>
            </a:r>
            <a:r>
              <a:rPr lang="en-US" sz="3200" dirty="0"/>
              <a:t> Section 35753(a) conditions and determination of reasons to approve or disapprove a proposal (</a:t>
            </a:r>
            <a:r>
              <a:rPr lang="en-US" sz="3200" i="1" dirty="0"/>
              <a:t>EC</a:t>
            </a:r>
            <a:r>
              <a:rPr lang="en-US" sz="3200" dirty="0"/>
              <a:t> Section 35500). </a:t>
            </a:r>
          </a:p>
        </p:txBody>
      </p:sp>
    </p:spTree>
    <p:extLst>
      <p:ext uri="{BB962C8B-B14F-4D97-AF65-F5344CB8AC3E}">
        <p14:creationId xmlns:p14="http://schemas.microsoft.com/office/powerpoint/2010/main" val="1014012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a:xfrm>
            <a:off x="1101635" y="1638300"/>
            <a:ext cx="10489474" cy="5015901"/>
          </a:xfrm>
        </p:spPr>
        <p:txBody>
          <a:bodyPr/>
          <a:lstStyle/>
          <a:p>
            <a:pPr>
              <a:spcAft>
                <a:spcPts val="1200"/>
              </a:spcAft>
            </a:pPr>
            <a:r>
              <a:rPr lang="en-US" dirty="0"/>
              <a:t>Descriptions of affected districts.</a:t>
            </a:r>
          </a:p>
          <a:p>
            <a:pPr>
              <a:spcAft>
                <a:spcPts val="1200"/>
              </a:spcAft>
            </a:pPr>
            <a:r>
              <a:rPr lang="en-US" dirty="0"/>
              <a:t>Description of area proposed for reorganization.</a:t>
            </a:r>
          </a:p>
          <a:p>
            <a:pPr>
              <a:spcAft>
                <a:spcPts val="1200"/>
              </a:spcAft>
            </a:pPr>
            <a:r>
              <a:rPr lang="en-US" dirty="0"/>
              <a:t>Petitioner reasons for reorganization.</a:t>
            </a:r>
          </a:p>
          <a:p>
            <a:pPr>
              <a:spcAft>
                <a:spcPts val="1200"/>
              </a:spcAft>
            </a:pPr>
            <a:r>
              <a:rPr lang="en-US" dirty="0"/>
              <a:t>Previous reorganization efforts.</a:t>
            </a:r>
          </a:p>
          <a:p>
            <a:pPr>
              <a:spcAft>
                <a:spcPts val="1200"/>
              </a:spcAft>
            </a:pPr>
            <a:r>
              <a:rPr lang="en-US" dirty="0"/>
              <a:t>Description of public hearings.</a:t>
            </a:r>
          </a:p>
          <a:p>
            <a:r>
              <a:rPr lang="en-US" dirty="0"/>
              <a:t>Positions of affected districts regarding the proposal.</a:t>
            </a:r>
          </a:p>
          <a:p>
            <a:endParaRPr lang="en-US" dirty="0"/>
          </a:p>
          <a:p>
            <a:endParaRPr lang="en-US" dirty="0"/>
          </a:p>
          <a:p>
            <a:endParaRPr lang="en-US" dirty="0"/>
          </a:p>
        </p:txBody>
      </p:sp>
    </p:spTree>
    <p:extLst>
      <p:ext uri="{BB962C8B-B14F-4D97-AF65-F5344CB8AC3E}">
        <p14:creationId xmlns:p14="http://schemas.microsoft.com/office/powerpoint/2010/main" val="2599645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r>
              <a:rPr lang="en-US" i="1" dirty="0"/>
              <a:t>EC</a:t>
            </a:r>
            <a:r>
              <a:rPr lang="en-US" dirty="0"/>
              <a:t> Section 35753 Analyses</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p:txBody>
          <a:bodyPr/>
          <a:lstStyle/>
          <a:p>
            <a:pPr>
              <a:spcAft>
                <a:spcPts val="800"/>
              </a:spcAft>
            </a:pPr>
            <a:r>
              <a:rPr lang="en-US" dirty="0"/>
              <a:t>Statement of Section 35753 condition.</a:t>
            </a:r>
          </a:p>
          <a:p>
            <a:pPr>
              <a:spcAft>
                <a:spcPts val="800"/>
              </a:spcAft>
            </a:pPr>
            <a:r>
              <a:rPr lang="en-US" dirty="0"/>
              <a:t>Standard of review (from </a:t>
            </a:r>
            <a:r>
              <a:rPr lang="en-US" i="1" dirty="0"/>
              <a:t>California Code of Regulations </a:t>
            </a:r>
            <a:r>
              <a:rPr lang="en-US" dirty="0"/>
              <a:t>or </a:t>
            </a:r>
            <a:r>
              <a:rPr lang="en-US" i="1" dirty="0"/>
              <a:t>School District Organization Handbook </a:t>
            </a:r>
            <a:r>
              <a:rPr lang="en-US" dirty="0"/>
              <a:t>recommendations).</a:t>
            </a:r>
          </a:p>
          <a:p>
            <a:pPr>
              <a:spcAft>
                <a:spcPts val="800"/>
              </a:spcAft>
            </a:pPr>
            <a:r>
              <a:rPr lang="en-US" dirty="0"/>
              <a:t>Position of Petitioners.</a:t>
            </a:r>
          </a:p>
          <a:p>
            <a:pPr>
              <a:spcAft>
                <a:spcPts val="800"/>
              </a:spcAft>
            </a:pPr>
            <a:r>
              <a:rPr lang="en-US" dirty="0"/>
              <a:t>Positions of affected districts.</a:t>
            </a:r>
          </a:p>
          <a:p>
            <a:r>
              <a:rPr lang="en-US" dirty="0"/>
              <a:t>County Superintendent findings/conclusions/recommendations (these may come from a study prepared by an independent contractor).</a:t>
            </a:r>
          </a:p>
          <a:p>
            <a:endParaRPr lang="en-US" dirty="0"/>
          </a:p>
        </p:txBody>
      </p:sp>
    </p:spTree>
    <p:extLst>
      <p:ext uri="{BB962C8B-B14F-4D97-AF65-F5344CB8AC3E}">
        <p14:creationId xmlns:p14="http://schemas.microsoft.com/office/powerpoint/2010/main" val="972475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r>
              <a:rPr lang="en-US" dirty="0"/>
              <a:t>Compelling Reasons (or Concerns)</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a:xfrm>
            <a:off x="152400" y="1459693"/>
            <a:ext cx="11887200" cy="5015901"/>
          </a:xfrm>
        </p:spPr>
        <p:txBody>
          <a:bodyPr/>
          <a:lstStyle/>
          <a:p>
            <a:pPr>
              <a:spcAft>
                <a:spcPts val="800"/>
              </a:spcAft>
            </a:pPr>
            <a:r>
              <a:rPr lang="en-US" dirty="0"/>
              <a:t>A County Committee must disapprove a reorganization if all </a:t>
            </a:r>
            <a:r>
              <a:rPr lang="en-US" i="1" dirty="0"/>
              <a:t>EC</a:t>
            </a:r>
            <a:r>
              <a:rPr lang="en-US" dirty="0"/>
              <a:t> Section 35753(a) conditions are not substantially met. </a:t>
            </a:r>
          </a:p>
          <a:p>
            <a:pPr>
              <a:spcAft>
                <a:spcPts val="800"/>
              </a:spcAft>
            </a:pPr>
            <a:r>
              <a:rPr lang="en-US" dirty="0"/>
              <a:t>If all conditions are met, a County Committee action to approve a reorganization proposal always is a discretionary action.</a:t>
            </a:r>
          </a:p>
          <a:p>
            <a:pPr>
              <a:spcAft>
                <a:spcPts val="800"/>
              </a:spcAft>
            </a:pPr>
            <a:r>
              <a:rPr lang="en-US" dirty="0"/>
              <a:t>Legislative intent (</a:t>
            </a:r>
            <a:r>
              <a:rPr lang="en-US" i="1" dirty="0"/>
              <a:t>EC</a:t>
            </a:r>
            <a:r>
              <a:rPr lang="en-US" dirty="0"/>
              <a:t> Section 35500) is that local educational needs or concerns serve as the basis for the reorganization.</a:t>
            </a:r>
          </a:p>
          <a:p>
            <a:r>
              <a:rPr lang="en-US" dirty="0"/>
              <a:t>Local educational needs or concerns also may be considered even if all </a:t>
            </a:r>
            <a:r>
              <a:rPr lang="en-US" i="1" dirty="0"/>
              <a:t>EC</a:t>
            </a:r>
            <a:r>
              <a:rPr lang="en-US" dirty="0"/>
              <a:t> Section 35753(a) conditions are not met or if the County Committee only makes a recommendation to the SBE.</a:t>
            </a:r>
          </a:p>
        </p:txBody>
      </p:sp>
    </p:spTree>
    <p:extLst>
      <p:ext uri="{BB962C8B-B14F-4D97-AF65-F5344CB8AC3E}">
        <p14:creationId xmlns:p14="http://schemas.microsoft.com/office/powerpoint/2010/main" val="329369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r>
              <a:rPr lang="en-US" dirty="0"/>
              <a:t>Amendments to Reorganization Proposal</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a:xfrm>
            <a:off x="415834" y="1638300"/>
            <a:ext cx="11360331" cy="5015901"/>
          </a:xfrm>
        </p:spPr>
        <p:txBody>
          <a:bodyPr/>
          <a:lstStyle/>
          <a:p>
            <a:pPr>
              <a:spcAft>
                <a:spcPts val="1200"/>
              </a:spcAft>
            </a:pPr>
            <a:r>
              <a:rPr lang="en-US" dirty="0"/>
              <a:t>The County Committee has authority (pursuant to </a:t>
            </a:r>
            <a:r>
              <a:rPr lang="en-US" i="1" dirty="0"/>
              <a:t>EC</a:t>
            </a:r>
            <a:r>
              <a:rPr lang="en-US" dirty="0"/>
              <a:t> Section 35705.5) to amend or add certain provisions (</a:t>
            </a:r>
            <a:r>
              <a:rPr lang="en-US" i="1" dirty="0"/>
              <a:t>EC</a:t>
            </a:r>
            <a:r>
              <a:rPr lang="en-US" dirty="0"/>
              <a:t> sections 35730-35738) to any petition for reorganization. </a:t>
            </a:r>
          </a:p>
          <a:p>
            <a:r>
              <a:rPr lang="en-US" dirty="0"/>
              <a:t>There is no requirement for the County Committee to make such additions or amendments—however, such actions may be appropriate given the circumstances of a specific reorganization proposal.</a:t>
            </a:r>
          </a:p>
          <a:p>
            <a:endParaRPr lang="en-US" dirty="0"/>
          </a:p>
        </p:txBody>
      </p:sp>
    </p:spTree>
    <p:extLst>
      <p:ext uri="{BB962C8B-B14F-4D97-AF65-F5344CB8AC3E}">
        <p14:creationId xmlns:p14="http://schemas.microsoft.com/office/powerpoint/2010/main" val="4124536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r>
              <a:rPr lang="en-US" dirty="0"/>
              <a:t>Most Common Amendments</a:t>
            </a:r>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a:xfrm>
            <a:off x="927463" y="1529362"/>
            <a:ext cx="10628811" cy="5015901"/>
          </a:xfrm>
        </p:spPr>
        <p:txBody>
          <a:bodyPr/>
          <a:lstStyle/>
          <a:p>
            <a:pPr>
              <a:spcAft>
                <a:spcPts val="1200"/>
              </a:spcAft>
            </a:pPr>
            <a:r>
              <a:rPr lang="en-US" dirty="0"/>
              <a:t>Determination of the election area.</a:t>
            </a:r>
          </a:p>
          <a:p>
            <a:pPr>
              <a:spcAft>
                <a:spcPts val="1200"/>
              </a:spcAft>
            </a:pPr>
            <a:r>
              <a:rPr lang="en-US" dirty="0"/>
              <a:t>Whether election of new governing board will be on the same ballot as the vote for the reorganization proposal.</a:t>
            </a:r>
          </a:p>
          <a:p>
            <a:pPr>
              <a:spcAft>
                <a:spcPts val="1200"/>
              </a:spcAft>
            </a:pPr>
            <a:r>
              <a:rPr lang="en-US" dirty="0"/>
              <a:t>Trustee area issues: (1) Trustee areas for a new district; (2) For a territory transfer, which trustee area(s) of the receiving district will include the transferred territory? (</a:t>
            </a:r>
            <a:r>
              <a:rPr lang="en-US" i="1" dirty="0"/>
              <a:t>EC</a:t>
            </a:r>
            <a:r>
              <a:rPr lang="en-US" dirty="0"/>
              <a:t> Section 5023)</a:t>
            </a:r>
          </a:p>
          <a:p>
            <a:pPr>
              <a:spcAft>
                <a:spcPts val="1200"/>
              </a:spcAft>
            </a:pPr>
            <a:r>
              <a:rPr lang="en-US" dirty="0"/>
              <a:t>Division of property.</a:t>
            </a:r>
          </a:p>
        </p:txBody>
      </p:sp>
    </p:spTree>
    <p:extLst>
      <p:ext uri="{BB962C8B-B14F-4D97-AF65-F5344CB8AC3E}">
        <p14:creationId xmlns:p14="http://schemas.microsoft.com/office/powerpoint/2010/main" val="2601113656"/>
      </p:ext>
    </p:extLst>
  </p:cSld>
  <p:clrMapOvr>
    <a:masterClrMapping/>
  </p:clrMapOvr>
</p:sld>
</file>

<file path=ppt/theme/theme1.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540</TotalTime>
  <Words>726</Words>
  <Application>Microsoft Office PowerPoint</Application>
  <PresentationFormat>Widescreen</PresentationFormat>
  <Paragraphs>56</Paragraphs>
  <Slides>11</Slides>
  <Notes>0</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11</vt:i4>
      </vt:variant>
    </vt:vector>
  </HeadingPairs>
  <TitlesOfParts>
    <vt:vector size="21" baseType="lpstr">
      <vt:lpstr>Arial</vt:lpstr>
      <vt:lpstr>Calibri</vt:lpstr>
      <vt:lpstr>Helvetica Neue</vt:lpstr>
      <vt:lpstr>CDE Set 1</vt:lpstr>
      <vt:lpstr>CDE Set 2</vt:lpstr>
      <vt:lpstr>CDE Set 3</vt:lpstr>
      <vt:lpstr>CDE Set 4</vt:lpstr>
      <vt:lpstr>CDE Set 5</vt:lpstr>
      <vt:lpstr>CDE Set 6</vt:lpstr>
      <vt:lpstr>CDE Set 7</vt:lpstr>
      <vt:lpstr>Suggested Template--Local Analyses and Recommendations for District Reorganization Proposals  Larry Shirey, CDE October 2022</vt:lpstr>
      <vt:lpstr>Rational for Template</vt:lpstr>
      <vt:lpstr>Outline of Template</vt:lpstr>
      <vt:lpstr>Recommendation</vt:lpstr>
      <vt:lpstr>Background</vt:lpstr>
      <vt:lpstr>EC Section 35753 Analyses</vt:lpstr>
      <vt:lpstr>Compelling Reasons (or Concerns)</vt:lpstr>
      <vt:lpstr>Amendments to Reorganization Proposal</vt:lpstr>
      <vt:lpstr>Most Common Amendments</vt:lpstr>
      <vt:lpstr>County Committee Actions</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District Reorganization Suggested Template - School District Organization (CA Dept of Education)</dc:title>
  <dc:subject>Local Analyses and Recommendations for District Reorganization Proposals.</dc:subject>
  <dc:creator/>
  <cp:lastModifiedBy>Lue Yang</cp:lastModifiedBy>
  <cp:revision>32</cp:revision>
  <dcterms:created xsi:type="dcterms:W3CDTF">2020-08-25T03:09:04Z</dcterms:created>
  <dcterms:modified xsi:type="dcterms:W3CDTF">2024-07-01T19:04:38Z</dcterms:modified>
</cp:coreProperties>
</file>