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28"/>
  </p:notesMasterIdLst>
  <p:sldIdLst>
    <p:sldId id="258" r:id="rId5"/>
    <p:sldId id="282" r:id="rId6"/>
    <p:sldId id="600" r:id="rId7"/>
    <p:sldId id="597" r:id="rId8"/>
    <p:sldId id="598" r:id="rId9"/>
    <p:sldId id="596" r:id="rId10"/>
    <p:sldId id="615" r:id="rId11"/>
    <p:sldId id="609" r:id="rId12"/>
    <p:sldId id="611" r:id="rId13"/>
    <p:sldId id="612" r:id="rId14"/>
    <p:sldId id="616" r:id="rId15"/>
    <p:sldId id="607" r:id="rId16"/>
    <p:sldId id="553" r:id="rId17"/>
    <p:sldId id="613" r:id="rId18"/>
    <p:sldId id="610" r:id="rId19"/>
    <p:sldId id="608" r:id="rId20"/>
    <p:sldId id="617" r:id="rId21"/>
    <p:sldId id="602" r:id="rId22"/>
    <p:sldId id="552" r:id="rId23"/>
    <p:sldId id="599" r:id="rId24"/>
    <p:sldId id="535" r:id="rId25"/>
    <p:sldId id="286" r:id="rId26"/>
    <p:sldId id="29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CED812-5AED-38BD-3D30-2C163DD5C392}" v="1" dt="2025-04-30T15:08:53.793"/>
    <p1510:client id="{1BB6E1FE-46F5-B50C-8878-AEDB49881BB4}" v="24" dt="2025-04-30T16:01:54.393"/>
    <p1510:client id="{257E31D6-DA4A-8213-1491-1CDC24AC6C16}" v="57" dt="2025-04-30T20:15:50.764"/>
    <p1510:client id="{381B0C26-ADD6-6684-C757-DE63D809234E}" v="13" dt="2025-04-29T22:26:51.200"/>
    <p1510:client id="{3A013585-748A-2EB4-573C-40C7C9639778}" v="85" dt="2025-04-29T22:52:22.107"/>
    <p1510:client id="{4657B271-2056-D330-A676-E96E67E5CF60}" v="52" dt="2025-04-29T21:34:07.821"/>
    <p1510:client id="{62673A65-CEDD-46C0-B097-AC08893BB52E}" v="26" dt="2025-04-30T18:27:55.102"/>
    <p1510:client id="{645BC527-6C6B-8FED-C941-8388189A44AB}" v="9" dt="2025-04-30T17:51:36.263"/>
    <p1510:client id="{767C2ED2-F199-F013-7D70-1FF75E5AD10D}" v="2" dt="2025-04-30T21:09:40.785"/>
    <p1510:client id="{BC810A47-9DD0-541E-A2E9-63D8183862A9}" v="5" dt="2025-04-30T21:15:23.491"/>
    <p1510:client id="{E4C31433-9578-95AD-731F-43AC7045A6B9}" v="44" dt="2025-04-29T23:21:53.085"/>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91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5/12/2025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10</a:t>
            </a:fld>
            <a:endParaRPr lang="en-US"/>
          </a:p>
        </p:txBody>
      </p:sp>
    </p:spTree>
    <p:extLst>
      <p:ext uri="{BB962C8B-B14F-4D97-AF65-F5344CB8AC3E}">
        <p14:creationId xmlns:p14="http://schemas.microsoft.com/office/powerpoint/2010/main" val="2821620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57750-BFF7-F594-10AE-587A4C0CA9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08EBC-0F0F-5F30-9952-36D4B44C24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D82FB-2CCE-D895-8EE2-CD8FD24D8D4A}"/>
              </a:ext>
            </a:extLst>
          </p:cNvPr>
          <p:cNvSpPr>
            <a:spLocks noGrp="1"/>
          </p:cNvSpPr>
          <p:nvPr>
            <p:ph type="body" idx="1"/>
          </p:nvPr>
        </p:nvSpPr>
        <p:spPr/>
        <p:txBody>
          <a:bodyPr/>
          <a:lstStyle/>
          <a:p>
            <a:pPr>
              <a:defRPr/>
            </a:pPr>
            <a:endParaRPr lang="en-US"/>
          </a:p>
        </p:txBody>
      </p:sp>
      <p:sp>
        <p:nvSpPr>
          <p:cNvPr id="4" name="Slide Number Placeholder 3">
            <a:extLst>
              <a:ext uri="{FF2B5EF4-FFF2-40B4-BE49-F238E27FC236}">
                <a16:creationId xmlns:a16="http://schemas.microsoft.com/office/drawing/2014/main" id="{E970EE61-0DCD-4578-1095-82955559A68F}"/>
              </a:ext>
            </a:extLst>
          </p:cNvPr>
          <p:cNvSpPr>
            <a:spLocks noGrp="1"/>
          </p:cNvSpPr>
          <p:nvPr>
            <p:ph type="sldNum" sz="quarter" idx="5"/>
          </p:nvPr>
        </p:nvSpPr>
        <p:spPr/>
        <p:txBody>
          <a:bodyPr/>
          <a:lstStyle/>
          <a:p>
            <a:fld id="{2AF6E7D6-2E86-402D-9F32-6E72606BE399}" type="slidenum">
              <a:rPr lang="en-US" smtClean="0"/>
              <a:t>11</a:t>
            </a:fld>
            <a:endParaRPr lang="en-US"/>
          </a:p>
        </p:txBody>
      </p:sp>
    </p:spTree>
    <p:extLst>
      <p:ext uri="{BB962C8B-B14F-4D97-AF65-F5344CB8AC3E}">
        <p14:creationId xmlns:p14="http://schemas.microsoft.com/office/powerpoint/2010/main" val="13630945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12</a:t>
            </a:fld>
            <a:endParaRPr lang="en-US"/>
          </a:p>
        </p:txBody>
      </p:sp>
    </p:spTree>
    <p:extLst>
      <p:ext uri="{BB962C8B-B14F-4D97-AF65-F5344CB8AC3E}">
        <p14:creationId xmlns:p14="http://schemas.microsoft.com/office/powerpoint/2010/main" val="34052766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13</a:t>
            </a:fld>
            <a:endParaRPr lang="en-US"/>
          </a:p>
        </p:txBody>
      </p:sp>
    </p:spTree>
    <p:extLst>
      <p:ext uri="{BB962C8B-B14F-4D97-AF65-F5344CB8AC3E}">
        <p14:creationId xmlns:p14="http://schemas.microsoft.com/office/powerpoint/2010/main" val="6114307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7F805-6533-E596-D81D-421869128D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C7B283-5CA1-CD62-8DCD-7095D9255A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F5B78A-0A94-0DE8-6880-5C38E36C051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B7A8870-1934-B8B9-EE31-7093D341FEE2}"/>
              </a:ext>
            </a:extLst>
          </p:cNvPr>
          <p:cNvSpPr>
            <a:spLocks noGrp="1"/>
          </p:cNvSpPr>
          <p:nvPr>
            <p:ph type="sldNum" sz="quarter" idx="5"/>
          </p:nvPr>
        </p:nvSpPr>
        <p:spPr/>
        <p:txBody>
          <a:bodyPr/>
          <a:lstStyle/>
          <a:p>
            <a:fld id="{2AF6E7D6-2E86-402D-9F32-6E72606BE399}" type="slidenum">
              <a:rPr lang="en-US" smtClean="0"/>
              <a:t>14</a:t>
            </a:fld>
            <a:endParaRPr lang="en-US"/>
          </a:p>
        </p:txBody>
      </p:sp>
    </p:spTree>
    <p:extLst>
      <p:ext uri="{BB962C8B-B14F-4D97-AF65-F5344CB8AC3E}">
        <p14:creationId xmlns:p14="http://schemas.microsoft.com/office/powerpoint/2010/main" val="1995080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20EAC-1FAA-B633-492E-17B5E122A6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BF05C6-2C4E-EA9D-F57D-C9C6140966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1BF452-201B-7F06-179D-CC299EAB6391}"/>
              </a:ext>
            </a:extLst>
          </p:cNvPr>
          <p:cNvSpPr>
            <a:spLocks noGrp="1"/>
          </p:cNvSpPr>
          <p:nvPr>
            <p:ph type="body" idx="1"/>
          </p:nvPr>
        </p:nvSpPr>
        <p:spPr/>
        <p:txBody>
          <a:bodyPr/>
          <a:lstStyle/>
          <a:p>
            <a:pPr algn="l">
              <a:lnSpc>
                <a:spcPct val="90000"/>
              </a:lnSpc>
              <a:spcBef>
                <a:spcPts val="1000"/>
              </a:spcBef>
              <a:buNone/>
            </a:pPr>
            <a:endParaRPr lang="en-US"/>
          </a:p>
        </p:txBody>
      </p:sp>
      <p:sp>
        <p:nvSpPr>
          <p:cNvPr id="4" name="Slide Number Placeholder 3">
            <a:extLst>
              <a:ext uri="{FF2B5EF4-FFF2-40B4-BE49-F238E27FC236}">
                <a16:creationId xmlns:a16="http://schemas.microsoft.com/office/drawing/2014/main" id="{006DEBD7-32B4-8561-7443-819EAB1A3FEB}"/>
              </a:ext>
            </a:extLst>
          </p:cNvPr>
          <p:cNvSpPr>
            <a:spLocks noGrp="1"/>
          </p:cNvSpPr>
          <p:nvPr>
            <p:ph type="sldNum" sz="quarter" idx="5"/>
          </p:nvPr>
        </p:nvSpPr>
        <p:spPr/>
        <p:txBody>
          <a:bodyPr/>
          <a:lstStyle/>
          <a:p>
            <a:fld id="{2AF6E7D6-2E86-402D-9F32-6E72606BE399}" type="slidenum">
              <a:rPr lang="en-US" smtClean="0"/>
              <a:t>15</a:t>
            </a:fld>
            <a:endParaRPr lang="en-US"/>
          </a:p>
        </p:txBody>
      </p:sp>
    </p:spTree>
    <p:extLst>
      <p:ext uri="{BB962C8B-B14F-4D97-AF65-F5344CB8AC3E}">
        <p14:creationId xmlns:p14="http://schemas.microsoft.com/office/powerpoint/2010/main" val="19899454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F7A7F-0350-167F-D8CD-708F9D574B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037B59-7951-2243-E901-B8787337AC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E6784C-C758-7246-F157-774BA69C8458}"/>
              </a:ext>
            </a:extLst>
          </p:cNvPr>
          <p:cNvSpPr>
            <a:spLocks noGrp="1"/>
          </p:cNvSpPr>
          <p:nvPr>
            <p:ph type="body" idx="1"/>
          </p:nvPr>
        </p:nvSpPr>
        <p:spPr/>
        <p:txBody>
          <a:bodyPr/>
          <a:lstStyle/>
          <a:p>
            <a:pPr marL="1371600" marR="0" lvl="3" indent="0" algn="l" defTabSz="914400">
              <a:lnSpc>
                <a:spcPct val="90000"/>
              </a:lnSpc>
              <a:spcBef>
                <a:spcPts val="500"/>
              </a:spcBef>
              <a:spcAft>
                <a:spcPts val="0"/>
              </a:spcAft>
              <a:buClrTx/>
              <a:buSzTx/>
              <a:buFont typeface="Arial,Sans-Serif"/>
              <a:buNone/>
              <a:tabLst/>
              <a:defRPr/>
            </a:pPr>
            <a:endParaRPr lang="en-US"/>
          </a:p>
        </p:txBody>
      </p:sp>
      <p:sp>
        <p:nvSpPr>
          <p:cNvPr id="4" name="Slide Number Placeholder 3">
            <a:extLst>
              <a:ext uri="{FF2B5EF4-FFF2-40B4-BE49-F238E27FC236}">
                <a16:creationId xmlns:a16="http://schemas.microsoft.com/office/drawing/2014/main" id="{E98D98F4-A139-062A-F553-1D5E241A4283}"/>
              </a:ext>
            </a:extLst>
          </p:cNvPr>
          <p:cNvSpPr>
            <a:spLocks noGrp="1"/>
          </p:cNvSpPr>
          <p:nvPr>
            <p:ph type="sldNum" sz="quarter" idx="5"/>
          </p:nvPr>
        </p:nvSpPr>
        <p:spPr/>
        <p:txBody>
          <a:bodyPr/>
          <a:lstStyle/>
          <a:p>
            <a:fld id="{2AF6E7D6-2E86-402D-9F32-6E72606BE399}" type="slidenum">
              <a:rPr lang="en-US" smtClean="0"/>
              <a:t>16</a:t>
            </a:fld>
            <a:endParaRPr lang="en-US"/>
          </a:p>
        </p:txBody>
      </p:sp>
    </p:spTree>
    <p:extLst>
      <p:ext uri="{BB962C8B-B14F-4D97-AF65-F5344CB8AC3E}">
        <p14:creationId xmlns:p14="http://schemas.microsoft.com/office/powerpoint/2010/main" val="38360210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BB13D-37D5-C201-681D-F97E026F3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A96DCC-5282-8C41-57C0-D377856389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22A45D-FD9C-5C49-8ADE-1AF3D2BC34F0}"/>
              </a:ext>
            </a:extLst>
          </p:cNvPr>
          <p:cNvSpPr>
            <a:spLocks noGrp="1"/>
          </p:cNvSpPr>
          <p:nvPr>
            <p:ph type="body" idx="1"/>
          </p:nvPr>
        </p:nvSpPr>
        <p:spPr/>
        <p:txBody>
          <a:bodyPr/>
          <a:lstStyle/>
          <a:p>
            <a:pPr>
              <a:lnSpc>
                <a:spcPct val="90000"/>
              </a:lnSpc>
              <a:spcBef>
                <a:spcPts val="1000"/>
              </a:spcBef>
              <a:defRPr/>
            </a:pPr>
            <a:endParaRPr lang="en-US"/>
          </a:p>
        </p:txBody>
      </p:sp>
      <p:sp>
        <p:nvSpPr>
          <p:cNvPr id="4" name="Slide Number Placeholder 3">
            <a:extLst>
              <a:ext uri="{FF2B5EF4-FFF2-40B4-BE49-F238E27FC236}">
                <a16:creationId xmlns:a16="http://schemas.microsoft.com/office/drawing/2014/main" id="{C44ACFF3-4E2E-A78A-917F-2E2B94B097C3}"/>
              </a:ext>
            </a:extLst>
          </p:cNvPr>
          <p:cNvSpPr>
            <a:spLocks noGrp="1"/>
          </p:cNvSpPr>
          <p:nvPr>
            <p:ph type="sldNum" sz="quarter" idx="5"/>
          </p:nvPr>
        </p:nvSpPr>
        <p:spPr/>
        <p:txBody>
          <a:bodyPr/>
          <a:lstStyle/>
          <a:p>
            <a:fld id="{2AF6E7D6-2E86-402D-9F32-6E72606BE399}" type="slidenum">
              <a:rPr lang="en-US" smtClean="0"/>
              <a:t>17</a:t>
            </a:fld>
            <a:endParaRPr lang="en-US"/>
          </a:p>
        </p:txBody>
      </p:sp>
    </p:spTree>
    <p:extLst>
      <p:ext uri="{BB962C8B-B14F-4D97-AF65-F5344CB8AC3E}">
        <p14:creationId xmlns:p14="http://schemas.microsoft.com/office/powerpoint/2010/main" val="22156883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5D323-691A-2DA1-7480-5BF4DD4F6F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7E925E-9117-525A-19A7-B2718C803D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4079A8-74FF-F187-7612-8EA77491FE0A}"/>
              </a:ext>
            </a:extLst>
          </p:cNvPr>
          <p:cNvSpPr>
            <a:spLocks noGrp="1"/>
          </p:cNvSpPr>
          <p:nvPr>
            <p:ph type="body" idx="1"/>
          </p:nvPr>
        </p:nvSpPr>
        <p:spPr/>
        <p:txBody>
          <a:bodyPr/>
          <a:lstStyle/>
          <a:p>
            <a:pPr>
              <a:defRPr/>
            </a:pPr>
            <a:endParaRPr lang="en-US"/>
          </a:p>
        </p:txBody>
      </p:sp>
      <p:sp>
        <p:nvSpPr>
          <p:cNvPr id="4" name="Slide Number Placeholder 3">
            <a:extLst>
              <a:ext uri="{FF2B5EF4-FFF2-40B4-BE49-F238E27FC236}">
                <a16:creationId xmlns:a16="http://schemas.microsoft.com/office/drawing/2014/main" id="{DFF7ECBB-7335-C770-5E68-A1772DEB8799}"/>
              </a:ext>
            </a:extLst>
          </p:cNvPr>
          <p:cNvSpPr>
            <a:spLocks noGrp="1"/>
          </p:cNvSpPr>
          <p:nvPr>
            <p:ph type="sldNum" sz="quarter" idx="5"/>
          </p:nvPr>
        </p:nvSpPr>
        <p:spPr/>
        <p:txBody>
          <a:bodyPr/>
          <a:lstStyle/>
          <a:p>
            <a:fld id="{2AF6E7D6-2E86-402D-9F32-6E72606BE399}" type="slidenum">
              <a:rPr lang="en-US" smtClean="0"/>
              <a:t>18</a:t>
            </a:fld>
            <a:endParaRPr lang="en-US"/>
          </a:p>
        </p:txBody>
      </p:sp>
    </p:spTree>
    <p:extLst>
      <p:ext uri="{BB962C8B-B14F-4D97-AF65-F5344CB8AC3E}">
        <p14:creationId xmlns:p14="http://schemas.microsoft.com/office/powerpoint/2010/main" val="31016155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19</a:t>
            </a:fld>
            <a:endParaRPr lang="en-US"/>
          </a:p>
        </p:txBody>
      </p:sp>
    </p:spTree>
    <p:extLst>
      <p:ext uri="{BB962C8B-B14F-4D97-AF65-F5344CB8AC3E}">
        <p14:creationId xmlns:p14="http://schemas.microsoft.com/office/powerpoint/2010/main" val="3830196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ABA8C-F5AF-49A0-80AF-E0E315FDA0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2F2436-D9A9-CF23-CEEE-8DE06CACEB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285EA1-D9F5-2871-F336-E4C8E8CAB49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2EA6DF8-DC55-3FCA-8B82-A6683436B23E}"/>
              </a:ext>
            </a:extLst>
          </p:cNvPr>
          <p:cNvSpPr>
            <a:spLocks noGrp="1"/>
          </p:cNvSpPr>
          <p:nvPr>
            <p:ph type="sldNum" sz="quarter" idx="5"/>
          </p:nvPr>
        </p:nvSpPr>
        <p:spPr/>
        <p:txBody>
          <a:bodyPr/>
          <a:lstStyle/>
          <a:p>
            <a:fld id="{2AF6E7D6-2E86-402D-9F32-6E72606BE399}" type="slidenum">
              <a:rPr lang="en-US"/>
              <a:t>20</a:t>
            </a:fld>
            <a:endParaRPr lang="en-US"/>
          </a:p>
        </p:txBody>
      </p:sp>
    </p:spTree>
    <p:extLst>
      <p:ext uri="{BB962C8B-B14F-4D97-AF65-F5344CB8AC3E}">
        <p14:creationId xmlns:p14="http://schemas.microsoft.com/office/powerpoint/2010/main" val="3708204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21</a:t>
            </a:fld>
            <a:endParaRPr lang="en-US"/>
          </a:p>
        </p:txBody>
      </p:sp>
    </p:spTree>
    <p:extLst>
      <p:ext uri="{BB962C8B-B14F-4D97-AF65-F5344CB8AC3E}">
        <p14:creationId xmlns:p14="http://schemas.microsoft.com/office/powerpoint/2010/main" val="27399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22</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23</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8E238-1CBB-671D-AD9D-D5E021E21B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FF80D3-EF0B-CE25-3CDD-394D1EDD68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250E41-D658-97B9-6234-A089FD3B4F1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0F51EAD-C40E-841B-4F1C-ACD4C97B2CC2}"/>
              </a:ext>
            </a:extLst>
          </p:cNvPr>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3425772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4</a:t>
            </a:fld>
            <a:endParaRPr lang="en-US"/>
          </a:p>
        </p:txBody>
      </p:sp>
    </p:spTree>
    <p:extLst>
      <p:ext uri="{BB962C8B-B14F-4D97-AF65-F5344CB8AC3E}">
        <p14:creationId xmlns:p14="http://schemas.microsoft.com/office/powerpoint/2010/main" val="2821620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B35FD-7434-7353-A0CB-94B14FA312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7FEDF-4511-0E94-B05B-EA54B93975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1FCAF2-2DCB-76A6-16EB-9BE2A54ECECC}"/>
              </a:ext>
            </a:extLst>
          </p:cNvPr>
          <p:cNvSpPr>
            <a:spLocks noGrp="1"/>
          </p:cNvSpPr>
          <p:nvPr>
            <p:ph type="body" idx="1"/>
          </p:nvPr>
        </p:nvSpPr>
        <p:spPr/>
        <p:txBody>
          <a:bodyPr/>
          <a:lstStyle/>
          <a:p>
            <a:pPr>
              <a:defRPr/>
            </a:pPr>
            <a:endParaRPr lang="en-US"/>
          </a:p>
        </p:txBody>
      </p:sp>
      <p:sp>
        <p:nvSpPr>
          <p:cNvPr id="4" name="Slide Number Placeholder 3">
            <a:extLst>
              <a:ext uri="{FF2B5EF4-FFF2-40B4-BE49-F238E27FC236}">
                <a16:creationId xmlns:a16="http://schemas.microsoft.com/office/drawing/2014/main" id="{8AA47FA6-DDB4-111D-C39D-84706C9423B0}"/>
              </a:ext>
            </a:extLst>
          </p:cNvPr>
          <p:cNvSpPr>
            <a:spLocks noGrp="1"/>
          </p:cNvSpPr>
          <p:nvPr>
            <p:ph type="sldNum" sz="quarter" idx="5"/>
          </p:nvPr>
        </p:nvSpPr>
        <p:spPr/>
        <p:txBody>
          <a:bodyPr/>
          <a:lstStyle/>
          <a:p>
            <a:fld id="{2AF6E7D6-2E86-402D-9F32-6E72606BE399}" type="slidenum">
              <a:rPr lang="en-US" smtClean="0"/>
              <a:t>5</a:t>
            </a:fld>
            <a:endParaRPr lang="en-US"/>
          </a:p>
        </p:txBody>
      </p:sp>
    </p:spTree>
    <p:extLst>
      <p:ext uri="{BB962C8B-B14F-4D97-AF65-F5344CB8AC3E}">
        <p14:creationId xmlns:p14="http://schemas.microsoft.com/office/powerpoint/2010/main" val="3946006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E57FD-4A11-56C2-D357-315CFED3D7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C53C74-5683-1200-236A-7777EE6A9E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0BA769-2F23-271B-F7D4-0D838401F0EF}"/>
              </a:ext>
            </a:extLst>
          </p:cNvPr>
          <p:cNvSpPr>
            <a:spLocks noGrp="1"/>
          </p:cNvSpPr>
          <p:nvPr>
            <p:ph type="body" idx="1"/>
          </p:nvPr>
        </p:nvSpPr>
        <p:spPr/>
        <p:txBody>
          <a:bodyPr/>
          <a:lstStyle/>
          <a:p>
            <a:pPr>
              <a:defRPr/>
            </a:pPr>
            <a:endParaRPr lang="en-US"/>
          </a:p>
        </p:txBody>
      </p:sp>
      <p:sp>
        <p:nvSpPr>
          <p:cNvPr id="4" name="Slide Number Placeholder 3">
            <a:extLst>
              <a:ext uri="{FF2B5EF4-FFF2-40B4-BE49-F238E27FC236}">
                <a16:creationId xmlns:a16="http://schemas.microsoft.com/office/drawing/2014/main" id="{D9E154E3-27F9-19A2-6B77-5E81C5CF819B}"/>
              </a:ext>
            </a:extLst>
          </p:cNvPr>
          <p:cNvSpPr>
            <a:spLocks noGrp="1"/>
          </p:cNvSpPr>
          <p:nvPr>
            <p:ph type="sldNum" sz="quarter" idx="5"/>
          </p:nvPr>
        </p:nvSpPr>
        <p:spPr/>
        <p:txBody>
          <a:bodyPr/>
          <a:lstStyle/>
          <a:p>
            <a:fld id="{2AF6E7D6-2E86-402D-9F32-6E72606BE399}" type="slidenum">
              <a:rPr lang="en-US" smtClean="0"/>
              <a:t>6</a:t>
            </a:fld>
            <a:endParaRPr lang="en-US"/>
          </a:p>
        </p:txBody>
      </p:sp>
    </p:spTree>
    <p:extLst>
      <p:ext uri="{BB962C8B-B14F-4D97-AF65-F5344CB8AC3E}">
        <p14:creationId xmlns:p14="http://schemas.microsoft.com/office/powerpoint/2010/main" val="1743960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18696691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4F8F8-A701-91AD-3964-97BD4C466A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41911B-639F-AA7C-FBDF-DB6B175F74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21CE0C-30F2-1CAB-F15F-1238217F78DC}"/>
              </a:ext>
            </a:extLst>
          </p:cNvPr>
          <p:cNvSpPr>
            <a:spLocks noGrp="1"/>
          </p:cNvSpPr>
          <p:nvPr>
            <p:ph type="body" idx="1"/>
          </p:nvPr>
        </p:nvSpPr>
        <p:spPr/>
        <p:txBody>
          <a:bodyPr/>
          <a:lstStyle/>
          <a:p>
            <a:pPr>
              <a:lnSpc>
                <a:spcPct val="90000"/>
              </a:lnSpc>
              <a:spcBef>
                <a:spcPts val="1000"/>
              </a:spcBef>
              <a:defRPr/>
            </a:pPr>
            <a:endParaRPr lang="en-US"/>
          </a:p>
        </p:txBody>
      </p:sp>
      <p:sp>
        <p:nvSpPr>
          <p:cNvPr id="4" name="Slide Number Placeholder 3">
            <a:extLst>
              <a:ext uri="{FF2B5EF4-FFF2-40B4-BE49-F238E27FC236}">
                <a16:creationId xmlns:a16="http://schemas.microsoft.com/office/drawing/2014/main" id="{C0CEEB1F-2DFC-AA2A-DEB1-8AFA04479DA2}"/>
              </a:ext>
            </a:extLst>
          </p:cNvPr>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1344185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9</a:t>
            </a:fld>
            <a:endParaRPr lang="en-US"/>
          </a:p>
        </p:txBody>
      </p:sp>
    </p:spTree>
    <p:extLst>
      <p:ext uri="{BB962C8B-B14F-4D97-AF65-F5344CB8AC3E}">
        <p14:creationId xmlns:p14="http://schemas.microsoft.com/office/powerpoint/2010/main" val="6114307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4642060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5" Type="http://schemas.openxmlformats.org/officeDocument/2006/relationships/theme" Target="../theme/theme2.xml"/><Relationship Id="rId4" Type="http://schemas.openxmlformats.org/officeDocument/2006/relationships/slideLayout" Target="../slideLayouts/slideLayout3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6" r:id="rId28"/>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cde.ca.gov/sp/cd/ci/documents/draftcapsdaciteration.xlsx"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cde.ca.gov/sp/cd/ci/capsdacportalsupport.asp"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us02web.zoom.us/meeting/register/2nwdXUw8R8i9MDX7K49ijw"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hyperlink" Target="https://us02web.zoom.us/meeting/register/pP-jCuGWS2OnoZv5stfndg"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capsdac.org/" TargetMode="External"/><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hyperlink" Target="https://www2.cde.ca.gov/ageeligcalc/ageeligibilitycalc.asp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s://www.cde.ca.gov/sp/cd/ci/capsdacsupportlanding.asp"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5" Type="http://schemas.openxmlformats.org/officeDocument/2006/relationships/hyperlink" Target="https://www.cde.ca.gov/sp/cd/ci/capsdacportalsupport.asp" TargetMode="External"/><Relationship Id="rId4" Type="http://schemas.openxmlformats.org/officeDocument/2006/relationships/hyperlink" Target="https://www.cde.ca.gov/sp/cd/ci/capsdacupdates.asp"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cde.ca.gov/sp/cd/ci/capsdacwebinars.asp" TargetMode="External"/><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a:solidFill>
                  <a:schemeClr val="bg1"/>
                </a:solidFill>
                <a:ea typeface="+mj-lt"/>
                <a:cs typeface="+mj-lt"/>
              </a:rPr>
              <a:t> California Preschool Data Collection (CAPSDAC) Contractor Training Webinar</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a:ea typeface="+mn-lt"/>
              <a:cs typeface="+mn-lt"/>
            </a:endParaRPr>
          </a:p>
          <a:p>
            <a:pPr marL="0" indent="0" algn="ctr">
              <a:buNone/>
            </a:pPr>
            <a:r>
              <a:rPr lang="en-US" sz="2900" b="1">
                <a:ea typeface="+mn-lt"/>
                <a:cs typeface="+mn-lt"/>
              </a:rPr>
              <a:t>Applied Data Research and Evaluation Office </a:t>
            </a:r>
            <a:endParaRPr lang="en-US"/>
          </a:p>
          <a:p>
            <a:pPr marL="0" indent="0" algn="ctr">
              <a:buNone/>
            </a:pPr>
            <a:r>
              <a:rPr lang="en-US" sz="2900" b="1">
                <a:ea typeface="+mn-lt"/>
                <a:cs typeface="+mn-lt"/>
              </a:rPr>
              <a:t>California Department of Education </a:t>
            </a:r>
            <a:endParaRPr lang="en-US" sz="2900">
              <a:cs typeface="Arial"/>
            </a:endParaRPr>
          </a:p>
          <a:p>
            <a:pPr marL="0" indent="0" algn="ctr">
              <a:buNone/>
            </a:pPr>
            <a:endParaRPr lang="en-US" b="1">
              <a:ea typeface="+mn-lt"/>
              <a:cs typeface="+mn-lt"/>
            </a:endParaRPr>
          </a:p>
          <a:p>
            <a:pPr marL="0" indent="0" algn="ctr">
              <a:buNone/>
            </a:pPr>
            <a:r>
              <a:rPr lang="en-US" b="1">
                <a:ea typeface="+mn-lt"/>
                <a:cs typeface="+mn-lt"/>
              </a:rPr>
              <a:t>Date: May 13, 2025</a:t>
            </a:r>
            <a:endParaRPr lang="en-US">
              <a:ea typeface="+mn-lt"/>
              <a:cs typeface="+mn-lt"/>
            </a:endParaRPr>
          </a:p>
          <a:p>
            <a:pPr marL="0" indent="0" algn="ctr">
              <a:buNone/>
            </a:pPr>
            <a:r>
              <a:rPr lang="en-US" b="1">
                <a:ea typeface="+mn-lt"/>
                <a:cs typeface="+mn-lt"/>
              </a:rPr>
              <a:t>Time: 10 – 11:30 a.m.</a:t>
            </a:r>
            <a:endParaRPr lang="en-US">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a:xfrm>
            <a:off x="152400" y="218176"/>
            <a:ext cx="11887200" cy="865488"/>
          </a:xfrm>
        </p:spPr>
        <p:txBody>
          <a:bodyPr>
            <a:normAutofit/>
          </a:bodyPr>
          <a:lstStyle/>
          <a:p>
            <a:r>
              <a:rPr lang="en-US" sz="4000">
                <a:solidFill>
                  <a:schemeClr val="bg1"/>
                </a:solidFill>
                <a:cs typeface="Arial"/>
              </a:rPr>
              <a:t>CAPSDAC Development Phases (2)</a:t>
            </a:r>
            <a:endParaRPr lang="en-US">
              <a:solidFill>
                <a:schemeClr val="bg1"/>
              </a:solidFill>
            </a:endParaRP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277614" y="1348831"/>
            <a:ext cx="11477391" cy="4572954"/>
          </a:xfrm>
        </p:spPr>
        <p:txBody>
          <a:bodyPr vert="horz" lIns="91440" tIns="45720" rIns="91440" bIns="45720" rtlCol="0" anchor="t">
            <a:noAutofit/>
          </a:bodyPr>
          <a:lstStyle/>
          <a:p>
            <a:pPr>
              <a:lnSpc>
                <a:spcPct val="100000"/>
              </a:lnSpc>
              <a:spcBef>
                <a:spcPts val="0"/>
              </a:spcBef>
              <a:spcAft>
                <a:spcPts val="1200"/>
              </a:spcAft>
            </a:pPr>
            <a:r>
              <a:rPr lang="en-US" sz="2800">
                <a:cs typeface="Arial"/>
              </a:rPr>
              <a:t>Phase 2 </a:t>
            </a:r>
            <a:r>
              <a:rPr lang="en-US" sz="2800">
                <a:ea typeface="+mn-lt"/>
                <a:cs typeface="+mn-lt"/>
              </a:rPr>
              <a:t>(January 2025 through July 2025)</a:t>
            </a:r>
            <a:endParaRPr lang="en-US" sz="2800">
              <a:cs typeface="Arial"/>
            </a:endParaRPr>
          </a:p>
          <a:p>
            <a:pPr lvl="1">
              <a:lnSpc>
                <a:spcPct val="100000"/>
              </a:lnSpc>
              <a:spcBef>
                <a:spcPts val="0"/>
              </a:spcBef>
              <a:spcAft>
                <a:spcPts val="1200"/>
              </a:spcAft>
            </a:pPr>
            <a:r>
              <a:rPr lang="en-US" sz="2600">
                <a:cs typeface="Arial"/>
              </a:rPr>
              <a:t>LEAs continue to submit and certify data for Class, Staff, and Child domains in first iteration monthly while the second iteration of CAPSDAC is developed</a:t>
            </a:r>
            <a:endParaRPr lang="en-US" sz="2400">
              <a:cs typeface="Arial"/>
            </a:endParaRPr>
          </a:p>
          <a:p>
            <a:pPr>
              <a:lnSpc>
                <a:spcPct val="100000"/>
              </a:lnSpc>
              <a:spcBef>
                <a:spcPts val="0"/>
              </a:spcBef>
              <a:spcAft>
                <a:spcPts val="1200"/>
              </a:spcAft>
            </a:pPr>
            <a:r>
              <a:rPr lang="en-US" sz="2800">
                <a:cs typeface="Arial"/>
              </a:rPr>
              <a:t>Phase 3 (July 2025 through December 2025)</a:t>
            </a:r>
            <a:endParaRPr lang="en-US">
              <a:cs typeface="Arial"/>
            </a:endParaRPr>
          </a:p>
          <a:p>
            <a:pPr lvl="1">
              <a:lnSpc>
                <a:spcPct val="100000"/>
              </a:lnSpc>
              <a:spcBef>
                <a:spcPts val="0"/>
              </a:spcBef>
              <a:spcAft>
                <a:spcPts val="1200"/>
              </a:spcAft>
            </a:pPr>
            <a:r>
              <a:rPr lang="en-US">
                <a:cs typeface="Arial"/>
              </a:rPr>
              <a:t>Feedback gathering and ongoing communication for the development of the second iteration of CAPSDAC</a:t>
            </a:r>
          </a:p>
          <a:p>
            <a:pPr lvl="1">
              <a:lnSpc>
                <a:spcPct val="100000"/>
              </a:lnSpc>
              <a:spcBef>
                <a:spcPts val="0"/>
              </a:spcBef>
              <a:spcAft>
                <a:spcPts val="1200"/>
              </a:spcAft>
            </a:pPr>
            <a:r>
              <a:rPr lang="en-US">
                <a:cs typeface="Arial"/>
              </a:rPr>
              <a:t>LEA continues to submit and certify data for Class, Staff, and Child domains monthly in the first iteration</a:t>
            </a:r>
          </a:p>
          <a:p>
            <a:pPr>
              <a:lnSpc>
                <a:spcPct val="100000"/>
              </a:lnSpc>
              <a:spcBef>
                <a:spcPts val="0"/>
              </a:spcBef>
              <a:spcAft>
                <a:spcPts val="2400"/>
              </a:spcAft>
            </a:pPr>
            <a:endParaRPr lang="en-US" sz="2500">
              <a:cs typeface="Arial"/>
            </a:endParaRP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3223078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F2DF3-40BD-98CF-CA2C-AE0B086E13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18E8A0-1B29-F094-A457-D59AD423965A}"/>
              </a:ext>
            </a:extLst>
          </p:cNvPr>
          <p:cNvSpPr>
            <a:spLocks noGrp="1"/>
          </p:cNvSpPr>
          <p:nvPr>
            <p:ph type="title"/>
          </p:nvPr>
        </p:nvSpPr>
        <p:spPr>
          <a:xfrm>
            <a:off x="152400" y="251898"/>
            <a:ext cx="11887200" cy="865488"/>
          </a:xfrm>
        </p:spPr>
        <p:txBody>
          <a:bodyPr>
            <a:normAutofit/>
          </a:bodyPr>
          <a:lstStyle/>
          <a:p>
            <a:r>
              <a:rPr lang="en-US" sz="4000">
                <a:solidFill>
                  <a:schemeClr val="bg1"/>
                </a:solidFill>
                <a:cs typeface="Arial"/>
              </a:rPr>
              <a:t>CAPSDAC Development Phases (3)</a:t>
            </a:r>
            <a:endParaRPr lang="en-US">
              <a:solidFill>
                <a:schemeClr val="bg1"/>
              </a:solidFill>
            </a:endParaRPr>
          </a:p>
        </p:txBody>
      </p:sp>
      <p:sp>
        <p:nvSpPr>
          <p:cNvPr id="3" name="Content Placeholder 2">
            <a:extLst>
              <a:ext uri="{FF2B5EF4-FFF2-40B4-BE49-F238E27FC236}">
                <a16:creationId xmlns:a16="http://schemas.microsoft.com/office/drawing/2014/main" id="{898E1CF2-D877-BA05-956D-3411F04EA888}"/>
              </a:ext>
            </a:extLst>
          </p:cNvPr>
          <p:cNvSpPr>
            <a:spLocks noGrp="1"/>
          </p:cNvSpPr>
          <p:nvPr>
            <p:ph idx="1"/>
          </p:nvPr>
        </p:nvSpPr>
        <p:spPr>
          <a:xfrm>
            <a:off x="277614" y="1331580"/>
            <a:ext cx="11477391" cy="4590205"/>
          </a:xfrm>
        </p:spPr>
        <p:txBody>
          <a:bodyPr vert="horz" lIns="91440" tIns="45720" rIns="91440" bIns="45720" rtlCol="0" anchor="t">
            <a:noAutofit/>
          </a:bodyPr>
          <a:lstStyle/>
          <a:p>
            <a:pPr>
              <a:lnSpc>
                <a:spcPct val="100000"/>
              </a:lnSpc>
              <a:spcBef>
                <a:spcPts val="0"/>
              </a:spcBef>
              <a:spcAft>
                <a:spcPts val="1200"/>
              </a:spcAft>
            </a:pPr>
            <a:r>
              <a:rPr lang="en-US" sz="2800">
                <a:cs typeface="Arial"/>
              </a:rPr>
              <a:t>Phase 4 (January 2026 and after)</a:t>
            </a:r>
            <a:endParaRPr lang="en-US"/>
          </a:p>
          <a:p>
            <a:pPr lvl="1">
              <a:lnSpc>
                <a:spcPct val="100000"/>
              </a:lnSpc>
              <a:spcBef>
                <a:spcPts val="0"/>
              </a:spcBef>
              <a:spcAft>
                <a:spcPts val="1200"/>
              </a:spcAft>
            </a:pPr>
            <a:r>
              <a:rPr lang="en-US">
                <a:cs typeface="Arial"/>
              </a:rPr>
              <a:t>Beta testing second iteration of CAPSDAC. This may have a staggered roll out of the domains</a:t>
            </a:r>
          </a:p>
          <a:p>
            <a:pPr lvl="1">
              <a:lnSpc>
                <a:spcPct val="100000"/>
              </a:lnSpc>
              <a:spcBef>
                <a:spcPts val="0"/>
              </a:spcBef>
              <a:spcAft>
                <a:spcPts val="1200"/>
              </a:spcAft>
            </a:pPr>
            <a:r>
              <a:rPr lang="en-US">
                <a:cs typeface="Arial"/>
              </a:rPr>
              <a:t>Training and technical assistance</a:t>
            </a:r>
          </a:p>
          <a:p>
            <a:pPr lvl="1">
              <a:lnSpc>
                <a:spcPct val="100000"/>
              </a:lnSpc>
              <a:spcBef>
                <a:spcPts val="0"/>
              </a:spcBef>
              <a:spcAft>
                <a:spcPts val="1200"/>
              </a:spcAft>
            </a:pPr>
            <a:r>
              <a:rPr lang="en-US">
                <a:cs typeface="Arial"/>
              </a:rPr>
              <a:t>LEA continues to submit and certify data for Class, Staff, and Child domains monthly until the second iteration is finalized. Then LEAs will move to annual certification of most new domains, and monthly submission of only some required domains within the second iteration of CAPSDAC</a:t>
            </a:r>
          </a:p>
        </p:txBody>
      </p:sp>
      <p:sp>
        <p:nvSpPr>
          <p:cNvPr id="4" name="Slide Number Placeholder 3">
            <a:extLst>
              <a:ext uri="{FF2B5EF4-FFF2-40B4-BE49-F238E27FC236}">
                <a16:creationId xmlns:a16="http://schemas.microsoft.com/office/drawing/2014/main" id="{1746FD7F-FEA4-AA76-F561-934625BEA8BF}"/>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1063650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a:xfrm>
            <a:off x="152400" y="120672"/>
            <a:ext cx="11887200" cy="1025099"/>
          </a:xfrm>
        </p:spPr>
        <p:txBody>
          <a:bodyPr>
            <a:normAutofit/>
          </a:bodyPr>
          <a:lstStyle/>
          <a:p>
            <a:r>
              <a:rPr lang="en-US" sz="4000">
                <a:solidFill>
                  <a:schemeClr val="bg1"/>
                </a:solidFill>
                <a:cs typeface="Arial"/>
              </a:rPr>
              <a:t>Preparation for CAPSDAC Second Iteration</a:t>
            </a: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405180" y="1449185"/>
            <a:ext cx="11275247" cy="4546388"/>
          </a:xfrm>
        </p:spPr>
        <p:txBody>
          <a:bodyPr vert="horz" lIns="91440" tIns="45720" rIns="91440" bIns="45720" rtlCol="0" anchor="t">
            <a:noAutofit/>
          </a:bodyPr>
          <a:lstStyle/>
          <a:p>
            <a:pPr>
              <a:lnSpc>
                <a:spcPct val="100000"/>
              </a:lnSpc>
            </a:pPr>
            <a:r>
              <a:rPr lang="en-US" sz="2800">
                <a:ea typeface="+mn-lt"/>
                <a:cs typeface="+mn-lt"/>
              </a:rPr>
              <a:t>The second iteration of CAPSDAC will have around 14 files that closely mimic CALPADS. In</a:t>
            </a:r>
            <a:r>
              <a:rPr lang="en-US" sz="2800">
                <a:cs typeface="Arial"/>
              </a:rPr>
              <a:t> preparation, the CDE recommends that agencies consider utilizing a student information system (SIS), similar to how LEAs collect their transitional kindergarten </a:t>
            </a:r>
            <a:r>
              <a:rPr lang="en-US" sz="2800">
                <a:ea typeface="+mn-lt"/>
                <a:cs typeface="+mn-lt"/>
              </a:rPr>
              <a:t>through grade </a:t>
            </a:r>
            <a:r>
              <a:rPr lang="en-US" sz="2800">
                <a:cs typeface="Arial"/>
              </a:rPr>
              <a:t>12 (TK-12) student, staff, and class data.</a:t>
            </a:r>
          </a:p>
          <a:p>
            <a:pPr>
              <a:lnSpc>
                <a:spcPct val="100000"/>
              </a:lnSpc>
            </a:pPr>
            <a:r>
              <a:rPr lang="en-US" sz="2800">
                <a:cs typeface="Arial"/>
              </a:rPr>
              <a:t>Further, the CDE strongly recommends that the LEA collaborate with their TK-12 SIS data team in including data collection requirements for CSPP. The requirements from AB 22 mimic the requirements for TK-12 as closely as possible for preschool.</a:t>
            </a:r>
            <a:endParaRPr lang="en-US">
              <a:cs typeface="Arial"/>
            </a:endParaRP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2113154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a:xfrm>
            <a:off x="152400" y="2716"/>
            <a:ext cx="11887200" cy="1325563"/>
          </a:xfrm>
        </p:spPr>
        <p:txBody>
          <a:bodyPr>
            <a:normAutofit/>
          </a:bodyPr>
          <a:lstStyle/>
          <a:p>
            <a:r>
              <a:rPr lang="en-US" sz="4000">
                <a:solidFill>
                  <a:schemeClr val="bg1"/>
                </a:solidFill>
                <a:cs typeface="Arial"/>
              </a:rPr>
              <a:t>Draft CAPSDAC Second Iteration Data Domains and Fields Brief Overview (1)</a:t>
            </a: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152400" y="1380551"/>
            <a:ext cx="11887200" cy="4698032"/>
          </a:xfrm>
        </p:spPr>
        <p:txBody>
          <a:bodyPr vert="horz" lIns="91440" tIns="45720" rIns="91440" bIns="45720" rtlCol="0" anchor="t">
            <a:noAutofit/>
          </a:bodyPr>
          <a:lstStyle/>
          <a:p>
            <a:r>
              <a:rPr lang="en-US" sz="2600">
                <a:cs typeface="Arial"/>
              </a:rPr>
              <a:t>Approximately 14 domains have been drafted: Family, Child, Language Status, Supplemental Dual Language Learner (DLL), Enrollment, Attendance, Staff, Staff Assignment, Staff Classroom, Classroom, Classroom Enrollment, Education Programs, Incident, and Incident Result.</a:t>
            </a:r>
          </a:p>
          <a:p>
            <a:pPr lvl="1"/>
            <a:r>
              <a:rPr lang="en-US" sz="2600">
                <a:cs typeface="Arial"/>
              </a:rPr>
              <a:t>Each file is interconnected through shared data fields—primarily identifiers (IDs)</a:t>
            </a:r>
          </a:p>
          <a:p>
            <a:r>
              <a:rPr lang="en-US" sz="2600">
                <a:cs typeface="Arial"/>
              </a:rPr>
              <a:t>A staggered release of 14 domains may occur when the second iteration is launched. This means that not all 14 domains may be launched at the start. </a:t>
            </a:r>
          </a:p>
          <a:p>
            <a:r>
              <a:rPr lang="en-US" sz="2600">
                <a:ea typeface="+mn-lt"/>
                <a:cs typeface="+mn-lt"/>
              </a:rPr>
              <a:t>The format of submission into CAPSDAC will be similar to CALPADS in that data should be entered as information changes, then certified at a certain frequency. The </a:t>
            </a:r>
            <a:r>
              <a:rPr lang="en-US" sz="2600">
                <a:cs typeface="Arial"/>
              </a:rPr>
              <a:t>draft certification frequency for the 14 domains are on the next slide.</a:t>
            </a: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177318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C1495-5E1E-AC30-EFC9-484FBF965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D52DBB-5476-E047-0AE2-974914A06D8F}"/>
              </a:ext>
            </a:extLst>
          </p:cNvPr>
          <p:cNvSpPr>
            <a:spLocks noGrp="1"/>
          </p:cNvSpPr>
          <p:nvPr>
            <p:ph type="title"/>
          </p:nvPr>
        </p:nvSpPr>
        <p:spPr>
          <a:xfrm>
            <a:off x="152400" y="2716"/>
            <a:ext cx="11887200" cy="1325563"/>
          </a:xfrm>
        </p:spPr>
        <p:txBody>
          <a:bodyPr>
            <a:normAutofit/>
          </a:bodyPr>
          <a:lstStyle/>
          <a:p>
            <a:r>
              <a:rPr lang="en-US" sz="4000">
                <a:solidFill>
                  <a:schemeClr val="bg1"/>
                </a:solidFill>
                <a:cs typeface="Arial"/>
              </a:rPr>
              <a:t>Draft CAPSDAC Second Iteration Data Domains and Fields Brief Overview (2)</a:t>
            </a:r>
          </a:p>
        </p:txBody>
      </p:sp>
      <p:sp>
        <p:nvSpPr>
          <p:cNvPr id="3" name="Content Placeholder 2">
            <a:extLst>
              <a:ext uri="{FF2B5EF4-FFF2-40B4-BE49-F238E27FC236}">
                <a16:creationId xmlns:a16="http://schemas.microsoft.com/office/drawing/2014/main" id="{31D0FF84-FC7D-B2E6-333D-17460396BA86}"/>
              </a:ext>
            </a:extLst>
          </p:cNvPr>
          <p:cNvSpPr>
            <a:spLocks noGrp="1"/>
          </p:cNvSpPr>
          <p:nvPr>
            <p:ph idx="1"/>
          </p:nvPr>
        </p:nvSpPr>
        <p:spPr>
          <a:xfrm>
            <a:off x="152400" y="1317865"/>
            <a:ext cx="11887200" cy="4232366"/>
          </a:xfrm>
        </p:spPr>
        <p:txBody>
          <a:bodyPr vert="horz" lIns="91440" tIns="45720" rIns="91440" bIns="45720" rtlCol="0" anchor="t">
            <a:noAutofit/>
          </a:bodyPr>
          <a:lstStyle/>
          <a:p>
            <a:r>
              <a:rPr lang="en-US" sz="2400">
                <a:cs typeface="Arial"/>
              </a:rPr>
              <a:t>Draft Data Certification Frequency</a:t>
            </a:r>
          </a:p>
          <a:p>
            <a:pPr lvl="1"/>
            <a:r>
              <a:rPr lang="en-US" sz="2400">
                <a:cs typeface="Arial"/>
              </a:rPr>
              <a:t>Fall 1 (Submission window October</a:t>
            </a:r>
            <a:r>
              <a:rPr lang="en-US" sz="2400">
                <a:ea typeface="+mn-lt"/>
                <a:cs typeface="+mn-lt"/>
              </a:rPr>
              <a:t>–</a:t>
            </a:r>
            <a:r>
              <a:rPr lang="en-US" sz="2400">
                <a:cs typeface="Arial"/>
              </a:rPr>
              <a:t>December with certification due December): Child, Education Program, Family, Language, and Supplemental DLL</a:t>
            </a:r>
          </a:p>
          <a:p>
            <a:pPr lvl="1"/>
            <a:r>
              <a:rPr lang="en-US" sz="2400">
                <a:cs typeface="Arial"/>
              </a:rPr>
              <a:t>Fall 2 (Submission Window October</a:t>
            </a:r>
            <a:r>
              <a:rPr lang="en-US" sz="2400">
                <a:ea typeface="+mn-lt"/>
                <a:cs typeface="+mn-lt"/>
              </a:rPr>
              <a:t>–</a:t>
            </a:r>
            <a:r>
              <a:rPr lang="en-US" sz="2400">
                <a:cs typeface="Arial"/>
              </a:rPr>
              <a:t>February with certification due February): </a:t>
            </a:r>
            <a:r>
              <a:rPr lang="en-US" sz="2400">
                <a:ea typeface="+mn-lt"/>
                <a:cs typeface="+mn-lt"/>
              </a:rPr>
              <a:t>Classroom, Staff, Staff Assignment, and Staff Classroom</a:t>
            </a:r>
            <a:endParaRPr lang="en-US" sz="2400">
              <a:cs typeface="Arial"/>
            </a:endParaRPr>
          </a:p>
          <a:p>
            <a:pPr lvl="1"/>
            <a:r>
              <a:rPr lang="en-US" sz="2400">
                <a:cs typeface="Arial"/>
              </a:rPr>
              <a:t>End of Year (EOY) 1 (Submission window </a:t>
            </a:r>
            <a:r>
              <a:rPr lang="en-US" sz="2400">
                <a:ea typeface="+mn-lt"/>
                <a:cs typeface="+mn-lt"/>
              </a:rPr>
              <a:t>May–July with certification due July):  Child, Enrollment, Classroom</a:t>
            </a:r>
            <a:endParaRPr lang="en-US" sz="2400">
              <a:cs typeface="Arial" panose="020B0604020202020204"/>
            </a:endParaRPr>
          </a:p>
          <a:p>
            <a:pPr lvl="1"/>
            <a:r>
              <a:rPr lang="en-US" sz="2400">
                <a:cs typeface="Arial" panose="020B0604020202020204"/>
              </a:rPr>
              <a:t>EOY 2 (Submission window May</a:t>
            </a:r>
            <a:r>
              <a:rPr lang="en-US" sz="2400">
                <a:ea typeface="+mn-lt"/>
                <a:cs typeface="+mn-lt"/>
              </a:rPr>
              <a:t>–</a:t>
            </a:r>
            <a:r>
              <a:rPr lang="en-US" sz="2400">
                <a:cs typeface="Arial"/>
              </a:rPr>
              <a:t>July with certification due July): </a:t>
            </a:r>
            <a:r>
              <a:rPr lang="en-US" sz="2400">
                <a:ea typeface="+mn-lt"/>
                <a:cs typeface="+mn-lt"/>
              </a:rPr>
              <a:t>Education Program</a:t>
            </a:r>
          </a:p>
          <a:p>
            <a:pPr lvl="1"/>
            <a:r>
              <a:rPr lang="en-US" sz="2400">
                <a:ea typeface="+mn-lt"/>
                <a:cs typeface="+mn-lt"/>
              </a:rPr>
              <a:t>EOY</a:t>
            </a:r>
            <a:r>
              <a:rPr lang="en-US" sz="2400">
                <a:cs typeface="Arial"/>
              </a:rPr>
              <a:t> 3 (Submission window May</a:t>
            </a:r>
            <a:r>
              <a:rPr lang="en-US" sz="2400">
                <a:ea typeface="+mn-lt"/>
                <a:cs typeface="+mn-lt"/>
              </a:rPr>
              <a:t>–</a:t>
            </a:r>
            <a:r>
              <a:rPr lang="en-US" sz="2400">
                <a:cs typeface="Arial"/>
              </a:rPr>
              <a:t>July with certification due July): </a:t>
            </a:r>
            <a:r>
              <a:rPr lang="en-US" sz="2400">
                <a:ea typeface="+mn-lt"/>
                <a:cs typeface="+mn-lt"/>
              </a:rPr>
              <a:t>Incident, Incident Result, Staff, Staff Assignment, and Staff Classroom</a:t>
            </a:r>
            <a:endParaRPr lang="en-US" sz="2400">
              <a:cs typeface="Arial"/>
            </a:endParaRPr>
          </a:p>
          <a:p>
            <a:pPr lvl="1"/>
            <a:r>
              <a:rPr lang="en-US" sz="2400">
                <a:cs typeface="Arial"/>
              </a:rPr>
              <a:t>Monthly (Submission window length of the following month with certification due that month): </a:t>
            </a:r>
            <a:r>
              <a:rPr lang="en-US" sz="2400">
                <a:ea typeface="+mn-lt"/>
                <a:cs typeface="+mn-lt"/>
              </a:rPr>
              <a:t>Enrollment, and Attendance</a:t>
            </a:r>
            <a:endParaRPr lang="en-US" sz="2400">
              <a:cs typeface="Arial" panose="020B0604020202020204"/>
            </a:endParaRPr>
          </a:p>
          <a:p>
            <a:endParaRPr lang="en-US" sz="2400">
              <a:cs typeface="Arial" panose="020B0604020202020204"/>
            </a:endParaRPr>
          </a:p>
        </p:txBody>
      </p:sp>
      <p:sp>
        <p:nvSpPr>
          <p:cNvPr id="4" name="Slide Number Placeholder 3">
            <a:extLst>
              <a:ext uri="{FF2B5EF4-FFF2-40B4-BE49-F238E27FC236}">
                <a16:creationId xmlns:a16="http://schemas.microsoft.com/office/drawing/2014/main" id="{1C55E7D2-6099-01EA-DD64-C2E0F39B1A8E}"/>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809663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8439D-3BDA-1414-2DA0-965C17A934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5C8DA4-62B8-CE3F-8053-7179BD9955ED}"/>
              </a:ext>
            </a:extLst>
          </p:cNvPr>
          <p:cNvSpPr>
            <a:spLocks noGrp="1"/>
          </p:cNvSpPr>
          <p:nvPr>
            <p:ph type="title"/>
          </p:nvPr>
        </p:nvSpPr>
        <p:spPr/>
        <p:txBody>
          <a:bodyPr>
            <a:normAutofit/>
          </a:bodyPr>
          <a:lstStyle/>
          <a:p>
            <a:r>
              <a:rPr lang="en-US" sz="4000">
                <a:solidFill>
                  <a:schemeClr val="bg1"/>
                </a:solidFill>
                <a:cs typeface="Arial"/>
              </a:rPr>
              <a:t>Draft Data File Release, Feedback Request, and Interest Holder Meetings (1)</a:t>
            </a:r>
          </a:p>
        </p:txBody>
      </p:sp>
      <p:sp>
        <p:nvSpPr>
          <p:cNvPr id="3" name="Content Placeholder 2">
            <a:extLst>
              <a:ext uri="{FF2B5EF4-FFF2-40B4-BE49-F238E27FC236}">
                <a16:creationId xmlns:a16="http://schemas.microsoft.com/office/drawing/2014/main" id="{9E2B4E25-C491-06B0-2925-E140127FF4E0}"/>
              </a:ext>
            </a:extLst>
          </p:cNvPr>
          <p:cNvSpPr>
            <a:spLocks noGrp="1"/>
          </p:cNvSpPr>
          <p:nvPr>
            <p:ph idx="1"/>
          </p:nvPr>
        </p:nvSpPr>
        <p:spPr>
          <a:xfrm>
            <a:off x="281796" y="1722540"/>
            <a:ext cx="11211465" cy="4073671"/>
          </a:xfrm>
        </p:spPr>
        <p:txBody>
          <a:bodyPr vert="horz" lIns="91440" tIns="45720" rIns="91440" bIns="45720" rtlCol="0" anchor="t">
            <a:noAutofit/>
          </a:bodyPr>
          <a:lstStyle/>
          <a:p>
            <a:r>
              <a:rPr lang="en-US" sz="2900" dirty="0">
                <a:cs typeface="Arial"/>
              </a:rPr>
              <a:t>An excel document of the draft 14 domains, draft data fields, and draft frequency of certification has been posted here: </a:t>
            </a:r>
          </a:p>
          <a:p>
            <a:pPr lvl="1"/>
            <a:r>
              <a:rPr lang="en-US" sz="2500" dirty="0">
                <a:ea typeface="+mn-lt"/>
                <a:cs typeface="+mn-lt"/>
                <a:hlinkClick r:id="rId3" tooltip="CAPSDAC Draft Domains"/>
              </a:rPr>
              <a:t>https://www.cde.ca.gov/sp/cd/ci/documents/draftcapsdaciteration.xlsx</a:t>
            </a:r>
            <a:endParaRPr lang="en-US" sz="2500" dirty="0">
              <a:ea typeface="+mn-lt"/>
              <a:cs typeface="+mn-lt"/>
            </a:endParaRPr>
          </a:p>
          <a:p>
            <a:r>
              <a:rPr lang="en-US" sz="2900" dirty="0">
                <a:solidFill>
                  <a:srgbClr val="FFFFFF"/>
                </a:solidFill>
                <a:cs typeface="Arial"/>
              </a:rPr>
              <a:t>Please remember that this is a draft and is subject to change. This draft is being shared for the purposes of:</a:t>
            </a:r>
          </a:p>
          <a:p>
            <a:pPr lvl="1">
              <a:spcAft>
                <a:spcPts val="600"/>
              </a:spcAft>
            </a:pPr>
            <a:r>
              <a:rPr lang="en-US" sz="2900" dirty="0">
                <a:solidFill>
                  <a:srgbClr val="FFFFFF"/>
                </a:solidFill>
                <a:cs typeface="Arial"/>
              </a:rPr>
              <a:t> Data preparation for LEAs and software vendors</a:t>
            </a:r>
          </a:p>
          <a:p>
            <a:pPr lvl="1">
              <a:spcAft>
                <a:spcPts val="600"/>
              </a:spcAft>
            </a:pPr>
            <a:r>
              <a:rPr lang="en-US" sz="2900" dirty="0">
                <a:solidFill>
                  <a:srgbClr val="FFFFFF"/>
                </a:solidFill>
                <a:cs typeface="Arial"/>
              </a:rPr>
              <a:t> Feedback gathering from LEAs and software vendors</a:t>
            </a:r>
          </a:p>
        </p:txBody>
      </p:sp>
      <p:sp>
        <p:nvSpPr>
          <p:cNvPr id="4" name="Slide Number Placeholder 3">
            <a:extLst>
              <a:ext uri="{FF2B5EF4-FFF2-40B4-BE49-F238E27FC236}">
                <a16:creationId xmlns:a16="http://schemas.microsoft.com/office/drawing/2014/main" id="{7E8EAE88-82E4-3D1A-F256-A5FA53878F20}"/>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331289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62EBE-B916-46C8-1CAE-55AEBB97A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FFF39C-C2C3-3203-EA9A-E8B6DAB9690C}"/>
              </a:ext>
            </a:extLst>
          </p:cNvPr>
          <p:cNvSpPr>
            <a:spLocks noGrp="1"/>
          </p:cNvSpPr>
          <p:nvPr>
            <p:ph type="title"/>
          </p:nvPr>
        </p:nvSpPr>
        <p:spPr>
          <a:xfrm>
            <a:off x="152400" y="146490"/>
            <a:ext cx="11887200" cy="1325563"/>
          </a:xfrm>
        </p:spPr>
        <p:txBody>
          <a:bodyPr>
            <a:normAutofit/>
          </a:bodyPr>
          <a:lstStyle/>
          <a:p>
            <a:r>
              <a:rPr lang="en-US" sz="4000">
                <a:solidFill>
                  <a:schemeClr val="bg1"/>
                </a:solidFill>
                <a:cs typeface="Arial"/>
              </a:rPr>
              <a:t>Draft Data File Release, Feedback Request, and Interest Holder Meetings (2)</a:t>
            </a:r>
          </a:p>
        </p:txBody>
      </p:sp>
      <p:sp>
        <p:nvSpPr>
          <p:cNvPr id="3" name="Content Placeholder 2">
            <a:extLst>
              <a:ext uri="{FF2B5EF4-FFF2-40B4-BE49-F238E27FC236}">
                <a16:creationId xmlns:a16="http://schemas.microsoft.com/office/drawing/2014/main" id="{DE1B461C-73DD-E061-63BD-91FED19792AB}"/>
              </a:ext>
            </a:extLst>
          </p:cNvPr>
          <p:cNvSpPr>
            <a:spLocks noGrp="1"/>
          </p:cNvSpPr>
          <p:nvPr>
            <p:ph idx="1"/>
          </p:nvPr>
        </p:nvSpPr>
        <p:spPr>
          <a:xfrm>
            <a:off x="339306" y="1821512"/>
            <a:ext cx="11265778" cy="3987406"/>
          </a:xfrm>
        </p:spPr>
        <p:txBody>
          <a:bodyPr vert="horz" lIns="91440" tIns="45720" rIns="91440" bIns="45720" rtlCol="0" anchor="t">
            <a:noAutofit/>
          </a:bodyPr>
          <a:lstStyle/>
          <a:p>
            <a:pPr>
              <a:lnSpc>
                <a:spcPct val="100000"/>
              </a:lnSpc>
              <a:spcAft>
                <a:spcPts val="1200"/>
              </a:spcAft>
            </a:pPr>
            <a:r>
              <a:rPr lang="en-US" sz="2900" dirty="0">
                <a:cs typeface="Arial"/>
              </a:rPr>
              <a:t>All</a:t>
            </a:r>
            <a:r>
              <a:rPr lang="en-US" sz="2900" dirty="0">
                <a:ea typeface="+mn-lt"/>
                <a:cs typeface="+mn-lt"/>
              </a:rPr>
              <a:t> feedback is welcome through the CAPSDAC Support Portal and there will also be two interest holder virtual meetings to gather feedback:</a:t>
            </a:r>
            <a:endParaRPr lang="en-US" sz="2900" dirty="0">
              <a:cs typeface="Arial"/>
            </a:endParaRPr>
          </a:p>
          <a:p>
            <a:pPr lvl="1">
              <a:lnSpc>
                <a:spcPct val="100000"/>
              </a:lnSpc>
              <a:spcAft>
                <a:spcPts val="1200"/>
              </a:spcAft>
            </a:pPr>
            <a:r>
              <a:rPr lang="en-US" sz="2900" dirty="0">
                <a:cs typeface="Arial"/>
              </a:rPr>
              <a:t>All CAPSDAC users can share feedback through the CAPSDAC Customer Support Portal at any time. Instructions on how to access the Support Portal </a:t>
            </a:r>
            <a:r>
              <a:rPr lang="en-US" sz="2900" dirty="0">
                <a:ea typeface="+mn-lt"/>
                <a:cs typeface="+mn-lt"/>
              </a:rPr>
              <a:t>through the CAPSDAC online portal can be found here: </a:t>
            </a:r>
            <a:r>
              <a:rPr lang="en-US" sz="2900" dirty="0">
                <a:ea typeface="+mn-lt"/>
                <a:cs typeface="+mn-lt"/>
                <a:hlinkClick r:id="rId3" tooltip="CAPSDAC Support Portal Webpage"/>
              </a:rPr>
              <a:t>https://www.cde.ca.gov/sp/cd/ci/capsdacportalsupport.asp</a:t>
            </a:r>
            <a:endParaRPr lang="en-US" sz="2900" dirty="0">
              <a:ea typeface="+mn-lt"/>
              <a:cs typeface="+mn-lt"/>
            </a:endParaRPr>
          </a:p>
        </p:txBody>
      </p:sp>
      <p:sp>
        <p:nvSpPr>
          <p:cNvPr id="4" name="Slide Number Placeholder 3">
            <a:extLst>
              <a:ext uri="{FF2B5EF4-FFF2-40B4-BE49-F238E27FC236}">
                <a16:creationId xmlns:a16="http://schemas.microsoft.com/office/drawing/2014/main" id="{886E9DAC-03F2-19F1-3B7D-FAD87BA3B64B}"/>
              </a:ext>
            </a:extLst>
          </p:cNvPr>
          <p:cNvSpPr>
            <a:spLocks noGrp="1"/>
          </p:cNvSpPr>
          <p:nvPr>
            <p:ph type="sldNum" sz="quarter" idx="10"/>
          </p:nvPr>
        </p:nvSpPr>
        <p:spPr/>
        <p:txBody>
          <a:bodyPr/>
          <a:lstStyle/>
          <a:p>
            <a:fld id="{432ED76D-8188-4B28-B316-CD85396F47B0}" type="slidenum">
              <a:rPr lang="en-US" smtClean="0"/>
              <a:pPr/>
              <a:t>16</a:t>
            </a:fld>
            <a:endParaRPr lang="en-US"/>
          </a:p>
        </p:txBody>
      </p:sp>
    </p:spTree>
    <p:extLst>
      <p:ext uri="{BB962C8B-B14F-4D97-AF65-F5344CB8AC3E}">
        <p14:creationId xmlns:p14="http://schemas.microsoft.com/office/powerpoint/2010/main" val="3404722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3A784-43B0-661D-EBE0-945AAA388C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0B9199-9F7B-BA6E-EF33-B858CCC619C6}"/>
              </a:ext>
            </a:extLst>
          </p:cNvPr>
          <p:cNvSpPr>
            <a:spLocks noGrp="1"/>
          </p:cNvSpPr>
          <p:nvPr>
            <p:ph type="title"/>
          </p:nvPr>
        </p:nvSpPr>
        <p:spPr>
          <a:xfrm>
            <a:off x="152400" y="203999"/>
            <a:ext cx="11887200" cy="1325563"/>
          </a:xfrm>
        </p:spPr>
        <p:txBody>
          <a:bodyPr>
            <a:normAutofit/>
          </a:bodyPr>
          <a:lstStyle/>
          <a:p>
            <a:r>
              <a:rPr lang="en-US" sz="4000">
                <a:solidFill>
                  <a:schemeClr val="bg1"/>
                </a:solidFill>
                <a:cs typeface="Arial"/>
              </a:rPr>
              <a:t>Draft Data File Release, Feedback Request, and Interest Holder Meetings (3)</a:t>
            </a:r>
          </a:p>
        </p:txBody>
      </p:sp>
      <p:sp>
        <p:nvSpPr>
          <p:cNvPr id="3" name="Content Placeholder 2">
            <a:extLst>
              <a:ext uri="{FF2B5EF4-FFF2-40B4-BE49-F238E27FC236}">
                <a16:creationId xmlns:a16="http://schemas.microsoft.com/office/drawing/2014/main" id="{653AEB25-41E7-2F80-3597-396ADFDB037A}"/>
              </a:ext>
            </a:extLst>
          </p:cNvPr>
          <p:cNvSpPr>
            <a:spLocks noGrp="1"/>
          </p:cNvSpPr>
          <p:nvPr>
            <p:ph idx="1"/>
          </p:nvPr>
        </p:nvSpPr>
        <p:spPr>
          <a:xfrm>
            <a:off x="267419" y="1720869"/>
            <a:ext cx="11323288" cy="4088048"/>
          </a:xfrm>
        </p:spPr>
        <p:txBody>
          <a:bodyPr vert="horz" lIns="91440" tIns="45720" rIns="91440" bIns="45720" rtlCol="0" anchor="t">
            <a:noAutofit/>
          </a:bodyPr>
          <a:lstStyle/>
          <a:p>
            <a:pPr>
              <a:lnSpc>
                <a:spcPct val="100000"/>
              </a:lnSpc>
              <a:spcAft>
                <a:spcPts val="1200"/>
              </a:spcAft>
            </a:pPr>
            <a:r>
              <a:rPr lang="en-US" sz="2900" dirty="0">
                <a:cs typeface="Arial"/>
              </a:rPr>
              <a:t>Two</a:t>
            </a:r>
            <a:r>
              <a:rPr lang="en-US" sz="2900" dirty="0">
                <a:ea typeface="+mn-lt"/>
                <a:cs typeface="+mn-lt"/>
              </a:rPr>
              <a:t> interest holder virtual meetings to gather feedback:</a:t>
            </a:r>
            <a:endParaRPr lang="en-US" sz="2900" dirty="0">
              <a:cs typeface="Arial"/>
            </a:endParaRPr>
          </a:p>
          <a:p>
            <a:pPr lvl="1">
              <a:lnSpc>
                <a:spcPct val="100000"/>
              </a:lnSpc>
              <a:spcAft>
                <a:spcPts val="1200"/>
              </a:spcAft>
            </a:pPr>
            <a:r>
              <a:rPr lang="en-US" sz="2900" dirty="0">
                <a:cs typeface="Arial"/>
              </a:rPr>
              <a:t>For LEAs only: Monday June 02, 2025, 10 to 11 a.m.  Register at </a:t>
            </a:r>
            <a:r>
              <a:rPr lang="en-US" sz="2900" dirty="0">
                <a:cs typeface="Arial"/>
                <a:hlinkClick r:id="rId3" tooltip="Registration Link"/>
              </a:rPr>
              <a:t>https://us02web.zoom.us/meeting/register/2nwdXUw8R8i9MDX7K49ijw</a:t>
            </a:r>
            <a:endParaRPr lang="en-US" sz="2900" dirty="0">
              <a:solidFill>
                <a:srgbClr val="000000"/>
              </a:solidFill>
              <a:latin typeface="Calibri"/>
              <a:ea typeface="Calibri"/>
              <a:cs typeface="Calibri"/>
            </a:endParaRPr>
          </a:p>
          <a:p>
            <a:pPr lvl="1">
              <a:lnSpc>
                <a:spcPct val="100000"/>
              </a:lnSpc>
              <a:spcAft>
                <a:spcPts val="1200"/>
              </a:spcAft>
            </a:pPr>
            <a:r>
              <a:rPr lang="en-US" sz="2900" dirty="0">
                <a:cs typeface="Arial"/>
              </a:rPr>
              <a:t>For Software Vendors only: Friday June 06, 2025, 10 to 11 a.m. Register at </a:t>
            </a:r>
            <a:r>
              <a:rPr lang="en-US" sz="2900" dirty="0">
                <a:ea typeface="+mn-lt"/>
                <a:cs typeface="+mn-lt"/>
                <a:hlinkClick r:id="rId4" tooltip="Registration Link for Software Vendors"/>
              </a:rPr>
              <a:t>https://us02web.zoom.us/meeting/register/pP-jCuGWS2OnoZv5stfndg</a:t>
            </a:r>
            <a:endParaRPr lang="en-US" sz="2900" dirty="0">
              <a:ea typeface="+mn-lt"/>
              <a:cs typeface="+mn-lt"/>
              <a:hlinkClick r:id="rId4"/>
            </a:endParaRPr>
          </a:p>
        </p:txBody>
      </p:sp>
      <p:sp>
        <p:nvSpPr>
          <p:cNvPr id="4" name="Slide Number Placeholder 3">
            <a:extLst>
              <a:ext uri="{FF2B5EF4-FFF2-40B4-BE49-F238E27FC236}">
                <a16:creationId xmlns:a16="http://schemas.microsoft.com/office/drawing/2014/main" id="{84D2CA47-A214-698D-BD32-812EC4C12E24}"/>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4202877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0701C-225B-C9CC-A03A-72098EC9DA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C1400-8380-178D-7DA9-2E50B6FBE999}"/>
              </a:ext>
            </a:extLst>
          </p:cNvPr>
          <p:cNvSpPr>
            <a:spLocks noGrp="1"/>
          </p:cNvSpPr>
          <p:nvPr>
            <p:ph type="title"/>
          </p:nvPr>
        </p:nvSpPr>
        <p:spPr>
          <a:xfrm>
            <a:off x="152400" y="203799"/>
            <a:ext cx="11887200" cy="1090036"/>
          </a:xfrm>
        </p:spPr>
        <p:txBody>
          <a:bodyPr>
            <a:normAutofit/>
          </a:bodyPr>
          <a:lstStyle/>
          <a:p>
            <a:r>
              <a:rPr lang="en-US" sz="4000">
                <a:solidFill>
                  <a:schemeClr val="bg1"/>
                </a:solidFill>
                <a:ea typeface="+mj-lt"/>
                <a:cs typeface="+mj-lt"/>
              </a:rPr>
              <a:t>CAPSDAC SSPR Feature</a:t>
            </a:r>
            <a:endParaRPr lang="en-US">
              <a:solidFill>
                <a:schemeClr val="bg1"/>
              </a:solidFill>
            </a:endParaRPr>
          </a:p>
        </p:txBody>
      </p:sp>
      <p:sp>
        <p:nvSpPr>
          <p:cNvPr id="3" name="Content Placeholder 2">
            <a:extLst>
              <a:ext uri="{FF2B5EF4-FFF2-40B4-BE49-F238E27FC236}">
                <a16:creationId xmlns:a16="http://schemas.microsoft.com/office/drawing/2014/main" id="{D851AE5C-7E53-968D-F110-D7D5E9D9A6B3}"/>
              </a:ext>
            </a:extLst>
          </p:cNvPr>
          <p:cNvSpPr>
            <a:spLocks noGrp="1"/>
          </p:cNvSpPr>
          <p:nvPr>
            <p:ph idx="1"/>
          </p:nvPr>
        </p:nvSpPr>
        <p:spPr>
          <a:xfrm>
            <a:off x="415252" y="1382711"/>
            <a:ext cx="11361112" cy="4088048"/>
          </a:xfrm>
        </p:spPr>
        <p:txBody>
          <a:bodyPr vert="horz" lIns="91440" tIns="45720" rIns="91440" bIns="45720" rtlCol="0" anchor="t">
            <a:noAutofit/>
          </a:bodyPr>
          <a:lstStyle/>
          <a:p>
            <a:r>
              <a:rPr lang="en-US" sz="2800">
                <a:cs typeface="Arial"/>
              </a:rPr>
              <a:t>Starting on May 13, the SSPR feature will be enabled on the CAPSDAC Online Portal.</a:t>
            </a:r>
          </a:p>
          <a:p>
            <a:r>
              <a:rPr lang="en-US" sz="2800">
                <a:cs typeface="Arial"/>
              </a:rPr>
              <a:t>This feature will now allow CAPSDAC users to change or reset their password without needed </a:t>
            </a:r>
            <a:r>
              <a:rPr lang="en-US" sz="2800">
                <a:solidFill>
                  <a:srgbClr val="FFFFFF"/>
                </a:solidFill>
                <a:cs typeface="Arial"/>
              </a:rPr>
              <a:t>administrator or support desk help</a:t>
            </a:r>
          </a:p>
          <a:p>
            <a:r>
              <a:rPr lang="en-US" sz="2800">
                <a:solidFill>
                  <a:srgbClr val="FFFFFF"/>
                </a:solidFill>
                <a:cs typeface="Arial"/>
              </a:rPr>
              <a:t>Once the feature is activated, all users will receive a prompt on their next login on the CAPSDAC Online Portal to set up the SSPR features.</a:t>
            </a:r>
          </a:p>
          <a:p>
            <a:r>
              <a:rPr lang="en-US" sz="2800">
                <a:solidFill>
                  <a:srgbClr val="FFFFFF"/>
                </a:solidFill>
                <a:cs typeface="Arial"/>
              </a:rPr>
              <a:t>When logging in, you will be prompted a screen that reads "More information required" and follow each prompt to complete the SSPR set up.</a:t>
            </a:r>
          </a:p>
        </p:txBody>
      </p:sp>
      <p:sp>
        <p:nvSpPr>
          <p:cNvPr id="4" name="Slide Number Placeholder 3">
            <a:extLst>
              <a:ext uri="{FF2B5EF4-FFF2-40B4-BE49-F238E27FC236}">
                <a16:creationId xmlns:a16="http://schemas.microsoft.com/office/drawing/2014/main" id="{FE83E148-C6CF-EC30-2C9D-900AF6382F2E}"/>
              </a:ext>
            </a:extLst>
          </p:cNvPr>
          <p:cNvSpPr>
            <a:spLocks noGrp="1"/>
          </p:cNvSpPr>
          <p:nvPr>
            <p:ph type="sldNum" sz="quarter" idx="10"/>
          </p:nvPr>
        </p:nvSpPr>
        <p:spPr/>
        <p:txBody>
          <a:bodyPr/>
          <a:lstStyle/>
          <a:p>
            <a:fld id="{432ED76D-8188-4B28-B316-CD85396F47B0}" type="slidenum">
              <a:rPr lang="en-US" smtClean="0"/>
              <a:pPr/>
              <a:t>18</a:t>
            </a:fld>
            <a:endParaRPr lang="en-US"/>
          </a:p>
        </p:txBody>
      </p:sp>
    </p:spTree>
    <p:extLst>
      <p:ext uri="{BB962C8B-B14F-4D97-AF65-F5344CB8AC3E}">
        <p14:creationId xmlns:p14="http://schemas.microsoft.com/office/powerpoint/2010/main" val="1819009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E2079-ED98-B723-F85C-0F8F270FDCB8}"/>
              </a:ext>
            </a:extLst>
          </p:cNvPr>
          <p:cNvSpPr>
            <a:spLocks noGrp="1"/>
          </p:cNvSpPr>
          <p:nvPr>
            <p:ph type="title"/>
          </p:nvPr>
        </p:nvSpPr>
        <p:spPr/>
        <p:txBody>
          <a:bodyPr/>
          <a:lstStyle/>
          <a:p>
            <a:r>
              <a:rPr lang="en-US" sz="4000">
                <a:solidFill>
                  <a:schemeClr val="bg1"/>
                </a:solidFill>
              </a:rPr>
              <a:t>CAPSDAC: Resources (1) </a:t>
            </a:r>
            <a:endParaRPr lang="en-US">
              <a:solidFill>
                <a:schemeClr val="bg1"/>
              </a:solidFill>
            </a:endParaRPr>
          </a:p>
        </p:txBody>
      </p:sp>
      <p:sp>
        <p:nvSpPr>
          <p:cNvPr id="3" name="Content Placeholder 2">
            <a:extLst>
              <a:ext uri="{FF2B5EF4-FFF2-40B4-BE49-F238E27FC236}">
                <a16:creationId xmlns:a16="http://schemas.microsoft.com/office/drawing/2014/main" id="{410A1758-9B86-F51B-B127-8C8B0CA05A23}"/>
              </a:ext>
            </a:extLst>
          </p:cNvPr>
          <p:cNvSpPr>
            <a:spLocks noGrp="1"/>
          </p:cNvSpPr>
          <p:nvPr>
            <p:ph idx="1"/>
          </p:nvPr>
        </p:nvSpPr>
        <p:spPr/>
        <p:txBody>
          <a:bodyPr vert="horz" lIns="91440" tIns="45720" rIns="91440" bIns="45720" rtlCol="0" anchor="t">
            <a:normAutofit/>
          </a:bodyPr>
          <a:lstStyle/>
          <a:p>
            <a:pPr marL="0" indent="0">
              <a:buNone/>
            </a:pPr>
            <a:r>
              <a:rPr lang="en-US" b="1" dirty="0"/>
              <a:t>Resources</a:t>
            </a:r>
          </a:p>
          <a:p>
            <a:pPr>
              <a:spcAft>
                <a:spcPts val="1200"/>
              </a:spcAft>
            </a:pPr>
            <a:r>
              <a:rPr lang="en-US" dirty="0"/>
              <a:t>CAPSDAC Online Portal: </a:t>
            </a:r>
            <a:r>
              <a:rPr lang="en-US" dirty="0">
                <a:hlinkClick r:id="rId3" tooltip="CAPSDAC Online Portal"/>
              </a:rPr>
              <a:t>https://www.capsdac.org/</a:t>
            </a:r>
            <a:endParaRPr lang="en-US" dirty="0"/>
          </a:p>
          <a:p>
            <a:pPr marL="0" indent="0">
              <a:spcAft>
                <a:spcPts val="1200"/>
              </a:spcAft>
              <a:buNone/>
            </a:pPr>
            <a:endParaRPr lang="en-US" dirty="0">
              <a:cs typeface="Arial"/>
            </a:endParaRPr>
          </a:p>
          <a:p>
            <a:r>
              <a:rPr lang="en-US" sz="3000" dirty="0">
                <a:cs typeface="Arial"/>
              </a:rPr>
              <a:t>Pre-K Age Eligibility Calculator: </a:t>
            </a:r>
            <a:r>
              <a:rPr lang="en-US" sz="3000" dirty="0">
                <a:cs typeface="Arial"/>
                <a:hlinkClick r:id="rId4" tooltip="Pre-K Age Eligbility Calculator"/>
              </a:rPr>
              <a:t>https://www2.cde.ca.gov/ageeligcalc/ageeligibilitycalc.aspx</a:t>
            </a:r>
            <a:endParaRPr lang="en-US" dirty="0">
              <a:cs typeface="Arial" panose="020B0604020202020204"/>
            </a:endParaRPr>
          </a:p>
          <a:p>
            <a:pPr>
              <a:spcAft>
                <a:spcPts val="1200"/>
              </a:spcAft>
            </a:pPr>
            <a:endParaRPr lang="en-US" dirty="0">
              <a:cs typeface="Arial" panose="020B0604020202020204"/>
            </a:endParaRPr>
          </a:p>
        </p:txBody>
      </p:sp>
      <p:sp>
        <p:nvSpPr>
          <p:cNvPr id="4" name="Slide Number Placeholder 3">
            <a:extLst>
              <a:ext uri="{FF2B5EF4-FFF2-40B4-BE49-F238E27FC236}">
                <a16:creationId xmlns:a16="http://schemas.microsoft.com/office/drawing/2014/main" id="{BC1CF9FA-DAE3-3954-7F18-24120445973F}"/>
              </a:ext>
            </a:extLst>
          </p:cNvPr>
          <p:cNvSpPr>
            <a:spLocks noGrp="1"/>
          </p:cNvSpPr>
          <p:nvPr>
            <p:ph type="sldNum" sz="quarter" idx="10"/>
          </p:nvPr>
        </p:nvSpPr>
        <p:spPr/>
        <p:txBody>
          <a:bodyPr/>
          <a:lstStyle/>
          <a:p>
            <a:fld id="{432ED76D-8188-4B28-B316-CD85396F47B0}" type="slidenum">
              <a:rPr lang="en-US" smtClean="0"/>
              <a:pPr/>
              <a:t>19</a:t>
            </a:fld>
            <a:endParaRPr lang="en-US"/>
          </a:p>
        </p:txBody>
      </p:sp>
    </p:spTree>
    <p:extLst>
      <p:ext uri="{BB962C8B-B14F-4D97-AF65-F5344CB8AC3E}">
        <p14:creationId xmlns:p14="http://schemas.microsoft.com/office/powerpoint/2010/main" val="3892165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269788"/>
            <a:ext cx="11887200" cy="720802"/>
          </a:xfrm>
        </p:spPr>
        <p:txBody>
          <a:bodyPr>
            <a:normAutofit/>
          </a:bodyPr>
          <a:lstStyle/>
          <a:p>
            <a:r>
              <a:rPr lang="en-US" sz="4000">
                <a:solidFill>
                  <a:schemeClr val="bg1"/>
                </a:solidFill>
                <a:cs typeface="Arial"/>
              </a:rPr>
              <a:t>Agenda (1)</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654443" y="1302671"/>
            <a:ext cx="11124465" cy="4586958"/>
          </a:xfrm>
        </p:spPr>
        <p:txBody>
          <a:bodyPr vert="horz" lIns="91440" tIns="45720" rIns="91440" bIns="45720" rtlCol="0" anchor="t">
            <a:noAutofit/>
          </a:bodyPr>
          <a:lstStyle/>
          <a:p>
            <a:pPr>
              <a:lnSpc>
                <a:spcPct val="100000"/>
              </a:lnSpc>
              <a:spcBef>
                <a:spcPts val="0"/>
              </a:spcBef>
              <a:spcAft>
                <a:spcPts val="600"/>
              </a:spcAft>
            </a:pPr>
            <a:r>
              <a:rPr lang="en-US" sz="3000">
                <a:ea typeface="+mn-lt"/>
                <a:cs typeface="+mn-lt"/>
              </a:rPr>
              <a:t>Statutory Age Calculator Reminder</a:t>
            </a:r>
            <a:endParaRPr lang="en-US">
              <a:ea typeface="+mn-lt"/>
              <a:cs typeface="+mn-lt"/>
            </a:endParaRPr>
          </a:p>
          <a:p>
            <a:pPr>
              <a:lnSpc>
                <a:spcPct val="100000"/>
              </a:lnSpc>
              <a:spcBef>
                <a:spcPts val="0"/>
              </a:spcBef>
              <a:spcAft>
                <a:spcPts val="600"/>
              </a:spcAft>
            </a:pPr>
            <a:r>
              <a:rPr lang="en-US" sz="3000">
                <a:ea typeface="+mn-lt"/>
                <a:cs typeface="+mn-lt"/>
              </a:rPr>
              <a:t>California Preschool Data Collection </a:t>
            </a:r>
            <a:r>
              <a:rPr lang="en-US" sz="3000">
                <a:cs typeface="Arial" panose="020B0604020202020204"/>
              </a:rPr>
              <a:t>(CAPSDAC) Support Portal Reminder</a:t>
            </a:r>
            <a:endParaRPr lang="en-US">
              <a:cs typeface="Arial"/>
            </a:endParaRPr>
          </a:p>
          <a:p>
            <a:pPr>
              <a:lnSpc>
                <a:spcPct val="100000"/>
              </a:lnSpc>
              <a:spcBef>
                <a:spcPts val="0"/>
              </a:spcBef>
              <a:spcAft>
                <a:spcPts val="600"/>
              </a:spcAft>
            </a:pPr>
            <a:r>
              <a:rPr lang="en-US" sz="3000">
                <a:ea typeface="+mn-lt"/>
                <a:cs typeface="+mn-lt"/>
              </a:rPr>
              <a:t>CAPSDAC Support Portal Use and Feedback</a:t>
            </a:r>
          </a:p>
          <a:p>
            <a:pPr>
              <a:lnSpc>
                <a:spcPct val="100000"/>
              </a:lnSpc>
              <a:spcBef>
                <a:spcPts val="0"/>
              </a:spcBef>
              <a:spcAft>
                <a:spcPts val="600"/>
              </a:spcAft>
            </a:pPr>
            <a:r>
              <a:rPr lang="en-US" sz="3000">
                <a:ea typeface="+mn-lt"/>
                <a:cs typeface="+mn-lt"/>
              </a:rPr>
              <a:t>April 2025 Webinar Frequently Asked Questions</a:t>
            </a:r>
          </a:p>
          <a:p>
            <a:pPr>
              <a:lnSpc>
                <a:spcPct val="100000"/>
              </a:lnSpc>
              <a:spcBef>
                <a:spcPts val="0"/>
              </a:spcBef>
              <a:spcAft>
                <a:spcPts val="600"/>
              </a:spcAft>
            </a:pPr>
            <a:r>
              <a:rPr lang="en-US" sz="3000">
                <a:ea typeface="+mn-lt"/>
                <a:cs typeface="+mn-lt"/>
              </a:rPr>
              <a:t>CAPSDAC Development Phases</a:t>
            </a:r>
          </a:p>
          <a:p>
            <a:pPr>
              <a:lnSpc>
                <a:spcPct val="100000"/>
              </a:lnSpc>
              <a:spcBef>
                <a:spcPts val="0"/>
              </a:spcBef>
              <a:spcAft>
                <a:spcPts val="600"/>
              </a:spcAft>
            </a:pPr>
            <a:r>
              <a:rPr lang="en-US" sz="3000">
                <a:ea typeface="+mn-lt"/>
                <a:cs typeface="+mn-lt"/>
              </a:rPr>
              <a:t>Preparation for CAPSDAC Second Iteration</a:t>
            </a:r>
          </a:p>
          <a:p>
            <a:pPr>
              <a:lnSpc>
                <a:spcPct val="100000"/>
              </a:lnSpc>
              <a:spcBef>
                <a:spcPts val="0"/>
              </a:spcBef>
              <a:spcAft>
                <a:spcPts val="600"/>
              </a:spcAft>
            </a:pPr>
            <a:endParaRPr lang="en-US" sz="3000">
              <a:ea typeface="+mn-lt"/>
              <a:cs typeface="+mn-lt"/>
            </a:endParaRPr>
          </a:p>
          <a:p>
            <a:pPr>
              <a:lnSpc>
                <a:spcPct val="100000"/>
              </a:lnSpc>
              <a:spcBef>
                <a:spcPts val="0"/>
              </a:spcBef>
              <a:spcAft>
                <a:spcPts val="600"/>
              </a:spcAft>
            </a:pPr>
            <a:endParaRPr lang="en-US" sz="3000">
              <a:ea typeface="+mn-lt"/>
              <a:cs typeface="+mn-lt"/>
            </a:endParaRPr>
          </a:p>
          <a:p>
            <a:pPr>
              <a:lnSpc>
                <a:spcPct val="100000"/>
              </a:lnSpc>
              <a:spcBef>
                <a:spcPts val="0"/>
              </a:spcBef>
              <a:spcAft>
                <a:spcPts val="600"/>
              </a:spcAft>
            </a:pPr>
            <a:endParaRPr lang="en-US" sz="3000">
              <a:ea typeface="+mn-lt"/>
              <a:cs typeface="+mn-lt"/>
            </a:endParaRPr>
          </a:p>
          <a:p>
            <a:pPr>
              <a:lnSpc>
                <a:spcPct val="100000"/>
              </a:lnSpc>
              <a:spcBef>
                <a:spcPts val="0"/>
              </a:spcBef>
              <a:spcAft>
                <a:spcPts val="600"/>
              </a:spcAft>
            </a:pPr>
            <a:endParaRPr lang="en-US" sz="3000">
              <a:ea typeface="+mn-lt"/>
              <a:cs typeface="+mn-lt"/>
            </a:endParaRPr>
          </a:p>
          <a:p>
            <a:pPr>
              <a:lnSpc>
                <a:spcPct val="100000"/>
              </a:lnSpc>
            </a:pPr>
            <a:endParaRPr lang="en-US" sz="2400">
              <a:ea typeface="+mn-lt"/>
              <a:cs typeface="+mn-lt"/>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A797C-D2D5-5352-25FD-230EBD1FAA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4C4680-40B9-8D60-9580-E2767A5FD183}"/>
              </a:ext>
            </a:extLst>
          </p:cNvPr>
          <p:cNvSpPr>
            <a:spLocks noGrp="1"/>
          </p:cNvSpPr>
          <p:nvPr>
            <p:ph type="title"/>
          </p:nvPr>
        </p:nvSpPr>
        <p:spPr>
          <a:xfrm>
            <a:off x="152400" y="-1684"/>
            <a:ext cx="11887200" cy="1017339"/>
          </a:xfrm>
        </p:spPr>
        <p:txBody>
          <a:bodyPr>
            <a:normAutofit/>
          </a:bodyPr>
          <a:lstStyle/>
          <a:p>
            <a:r>
              <a:rPr lang="en-US" sz="4000">
                <a:solidFill>
                  <a:srgbClr val="FFFFFF"/>
                </a:solidFill>
                <a:ea typeface="+mj-lt"/>
                <a:cs typeface="+mj-lt"/>
              </a:rPr>
              <a:t>CAPSDAC Resources (2)</a:t>
            </a:r>
            <a:endParaRPr lang="en-US" sz="4000"/>
          </a:p>
        </p:txBody>
      </p:sp>
      <p:sp>
        <p:nvSpPr>
          <p:cNvPr id="3" name="Content Placeholder 2">
            <a:extLst>
              <a:ext uri="{FF2B5EF4-FFF2-40B4-BE49-F238E27FC236}">
                <a16:creationId xmlns:a16="http://schemas.microsoft.com/office/drawing/2014/main" id="{CF140E0C-0341-4087-81A4-F2BC10A2EDE9}"/>
              </a:ext>
            </a:extLst>
          </p:cNvPr>
          <p:cNvSpPr>
            <a:spLocks noGrp="1"/>
          </p:cNvSpPr>
          <p:nvPr>
            <p:ph idx="1"/>
          </p:nvPr>
        </p:nvSpPr>
        <p:spPr>
          <a:xfrm>
            <a:off x="152400" y="910547"/>
            <a:ext cx="11887200" cy="4422866"/>
          </a:xfrm>
        </p:spPr>
        <p:txBody>
          <a:bodyPr vert="horz" lIns="91440" tIns="45720" rIns="91440" bIns="45720" rtlCol="0" anchor="t">
            <a:noAutofit/>
          </a:bodyPr>
          <a:lstStyle/>
          <a:p>
            <a:r>
              <a:rPr lang="en-US" sz="2800" b="1" dirty="0">
                <a:ea typeface="+mn-lt"/>
                <a:cs typeface="+mn-lt"/>
              </a:rPr>
              <a:t>CDE CAPSDAC Support web page: </a:t>
            </a:r>
            <a:r>
              <a:rPr lang="en-US" sz="2800" dirty="0">
                <a:ea typeface="+mn-lt"/>
                <a:cs typeface="+mn-lt"/>
                <a:hlinkClick r:id="rId3" tooltip="CDE CAPSDAC Support Web Page"/>
              </a:rPr>
              <a:t>https://www.cde.ca.gov/sp/cd/ci/capsdacsupportlanding.asp</a:t>
            </a:r>
            <a:r>
              <a:rPr lang="en-US" sz="2800" b="1" dirty="0">
                <a:ea typeface="+mn-lt"/>
                <a:cs typeface="+mn-lt"/>
                <a:hlinkClick r:id="rId3" tooltip="CDE CAPSDAC Support Web Page"/>
              </a:rPr>
              <a:t> </a:t>
            </a:r>
            <a:endParaRPr lang="en-US" sz="2800" dirty="0">
              <a:ea typeface="+mn-lt"/>
              <a:cs typeface="+mn-lt"/>
            </a:endParaRPr>
          </a:p>
          <a:p>
            <a:r>
              <a:rPr lang="en-US" sz="2800" dirty="0">
                <a:ea typeface="+mn-lt"/>
                <a:cs typeface="+mn-lt"/>
              </a:rPr>
              <a:t>CAPSDAC Update #5: Transition to CAPSDAC Customer Support Portal for CAPSDAC Support Requests: </a:t>
            </a:r>
            <a:r>
              <a:rPr lang="en-US" sz="2800" dirty="0">
                <a:ea typeface="+mn-lt"/>
                <a:cs typeface="+mn-lt"/>
                <a:hlinkClick r:id="rId4" tooltip="CAPSDAC Update #5"/>
              </a:rPr>
              <a:t>https://www.cde.ca.gov/sp/cd/ci/capsdacupdates.asp </a:t>
            </a:r>
            <a:endParaRPr lang="en-US" sz="2800" dirty="0">
              <a:ea typeface="+mn-lt"/>
              <a:cs typeface="+mn-lt"/>
            </a:endParaRPr>
          </a:p>
          <a:p>
            <a:r>
              <a:rPr lang="en-US" sz="2800" dirty="0">
                <a:ea typeface="+mn-lt"/>
                <a:cs typeface="+mn-lt"/>
              </a:rPr>
              <a:t>CAPSDAC Customer Support Training PowerPoint Slide Deck and Training Video have been posted on the CDE CAPSDAC Customer Support Resource Page:</a:t>
            </a:r>
          </a:p>
          <a:p>
            <a:pPr indent="0">
              <a:buNone/>
            </a:pPr>
            <a:r>
              <a:rPr lang="en-US" sz="2800" dirty="0">
                <a:solidFill>
                  <a:srgbClr val="FFFF00"/>
                </a:solidFill>
                <a:ea typeface="+mn-lt"/>
                <a:cs typeface="+mn-lt"/>
                <a:hlinkClick r:id="rId5" tooltip="CAPSDAC Support Portal Webpage">
                  <a:extLst>
                    <a:ext uri="{A12FA001-AC4F-418D-AE19-62706E023703}">
                      <ahyp:hlinkClr xmlns:ahyp="http://schemas.microsoft.com/office/drawing/2018/hyperlinkcolor" val="tx"/>
                    </a:ext>
                  </a:extLst>
                </a:hlinkClick>
              </a:rPr>
              <a:t>https://www.cde.ca.gov/sp/cd/ci/capsdacportalsupport.asp</a:t>
            </a:r>
            <a:endParaRPr lang="en-US" sz="2800" dirty="0">
              <a:solidFill>
                <a:srgbClr val="FFFF00"/>
              </a:solidFill>
              <a:ea typeface="+mn-lt"/>
              <a:cs typeface="+mn-lt"/>
            </a:endParaRPr>
          </a:p>
          <a:p>
            <a:r>
              <a:rPr lang="en-US" sz="2800" dirty="0">
                <a:cs typeface="Arial"/>
              </a:rPr>
              <a:t>Individual or small group training will be provided by the CDE CAPSDAC Support Team upon requests</a:t>
            </a:r>
          </a:p>
          <a:p>
            <a:pPr marL="0" indent="0">
              <a:buNone/>
            </a:pPr>
            <a:endParaRPr lang="en-US" dirty="0">
              <a:cs typeface="Arial"/>
            </a:endParaRPr>
          </a:p>
        </p:txBody>
      </p:sp>
      <p:sp>
        <p:nvSpPr>
          <p:cNvPr id="4" name="Slide Number Placeholder 3">
            <a:extLst>
              <a:ext uri="{FF2B5EF4-FFF2-40B4-BE49-F238E27FC236}">
                <a16:creationId xmlns:a16="http://schemas.microsoft.com/office/drawing/2014/main" id="{39B4B486-B989-1D79-14D9-7EFAC23EE485}"/>
              </a:ext>
            </a:extLst>
          </p:cNvPr>
          <p:cNvSpPr>
            <a:spLocks noGrp="1"/>
          </p:cNvSpPr>
          <p:nvPr>
            <p:ph type="sldNum" sz="quarter" idx="10"/>
          </p:nvPr>
        </p:nvSpPr>
        <p:spPr/>
        <p:txBody>
          <a:bodyPr/>
          <a:lstStyle/>
          <a:p>
            <a:fld id="{432ED76D-8188-4B28-B316-CD85396F47B0}" type="slidenum">
              <a:rPr lang="en-US" smtClean="0"/>
              <a:pPr/>
              <a:t>20</a:t>
            </a:fld>
            <a:endParaRPr lang="en-US"/>
          </a:p>
        </p:txBody>
      </p:sp>
    </p:spTree>
    <p:extLst>
      <p:ext uri="{BB962C8B-B14F-4D97-AF65-F5344CB8AC3E}">
        <p14:creationId xmlns:p14="http://schemas.microsoft.com/office/powerpoint/2010/main" val="1007509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47931"/>
            <a:ext cx="11887200" cy="1325563"/>
          </a:xfrm>
        </p:spPr>
        <p:txBody>
          <a:bodyPr>
            <a:normAutofit/>
          </a:bodyPr>
          <a:lstStyle/>
          <a:p>
            <a:r>
              <a:rPr lang="en-US" sz="4000">
                <a:solidFill>
                  <a:schemeClr val="bg1"/>
                </a:solidFill>
                <a:cs typeface="Arial"/>
              </a:rPr>
              <a:t>Upcoming Monthly Webinars</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678180" y="1367087"/>
            <a:ext cx="10835640" cy="4998919"/>
          </a:xfrm>
        </p:spPr>
        <p:txBody>
          <a:bodyPr vert="horz" lIns="91440" tIns="45720" rIns="91440" bIns="45720" rtlCol="0" anchor="t">
            <a:normAutofit/>
          </a:bodyPr>
          <a:lstStyle/>
          <a:p>
            <a:pPr marL="0" indent="0">
              <a:lnSpc>
                <a:spcPct val="135000"/>
              </a:lnSpc>
              <a:spcBef>
                <a:spcPts val="1200"/>
              </a:spcBef>
              <a:buNone/>
            </a:pPr>
            <a:r>
              <a:rPr lang="en-US" b="1">
                <a:ea typeface="+mn-lt"/>
                <a:cs typeface="+mn-lt"/>
              </a:rPr>
              <a:t>Webinars:</a:t>
            </a:r>
            <a:endParaRPr lang="en-US">
              <a:ea typeface="+mn-lt"/>
              <a:cs typeface="+mn-lt"/>
            </a:endParaRPr>
          </a:p>
          <a:p>
            <a:pPr marL="457200">
              <a:lnSpc>
                <a:spcPct val="125000"/>
              </a:lnSpc>
              <a:spcBef>
                <a:spcPts val="1200"/>
              </a:spcBef>
              <a:spcAft>
                <a:spcPts val="2400"/>
              </a:spcAft>
              <a:buFont typeface="Arial,Sans-Serif"/>
              <a:buChar char="•"/>
            </a:pPr>
            <a:r>
              <a:rPr lang="en-US">
                <a:ea typeface="+mn-lt"/>
                <a:cs typeface="+mn-lt"/>
              </a:rPr>
              <a:t>June 10, 2025, 10 to 11:30 a.m.</a:t>
            </a:r>
            <a:endParaRPr lang="en-US"/>
          </a:p>
          <a:p>
            <a:pPr marL="457200">
              <a:lnSpc>
                <a:spcPct val="125000"/>
              </a:lnSpc>
              <a:spcBef>
                <a:spcPts val="1200"/>
              </a:spcBef>
              <a:spcAft>
                <a:spcPts val="2400"/>
              </a:spcAft>
              <a:buFont typeface="Arial,Sans-Serif"/>
              <a:buChar char="•"/>
            </a:pPr>
            <a:r>
              <a:rPr lang="en-US">
                <a:ea typeface="+mn-lt"/>
                <a:cs typeface="+mn-lt"/>
              </a:rPr>
              <a:t>July 8, 2025, 10 to 11:30 a.m.</a:t>
            </a:r>
          </a:p>
          <a:p>
            <a:pPr indent="0">
              <a:lnSpc>
                <a:spcPct val="125000"/>
              </a:lnSpc>
              <a:spcBef>
                <a:spcPts val="1200"/>
              </a:spcBef>
              <a:buNone/>
            </a:pPr>
            <a:r>
              <a:rPr lang="en-US">
                <a:ea typeface="+mn-lt"/>
                <a:cs typeface="+mn-lt"/>
              </a:rPr>
              <a:t>Also found at </a:t>
            </a:r>
            <a:r>
              <a:rPr lang="en-US">
                <a:ea typeface="+mn-lt"/>
                <a:cs typeface="+mn-lt"/>
                <a:hlinkClick r:id="rId3" tooltip="CAPSDAC Webinars &amp; Office Hours"/>
              </a:rPr>
              <a:t>https://www.cde.ca.gov/sp/cd/ci/capsdacwebinars.asp</a:t>
            </a:r>
            <a:r>
              <a:rPr lang="en-US">
                <a:ea typeface="+mn-lt"/>
                <a:cs typeface="+mn-lt"/>
              </a:rPr>
              <a:t> </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21</a:t>
            </a:fld>
            <a:endParaRPr lang="en-US"/>
          </a:p>
        </p:txBody>
      </p:sp>
    </p:spTree>
    <p:extLst>
      <p:ext uri="{BB962C8B-B14F-4D97-AF65-F5344CB8AC3E}">
        <p14:creationId xmlns:p14="http://schemas.microsoft.com/office/powerpoint/2010/main" val="204547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water.">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22</a:t>
            </a:fld>
            <a:endParaRPr lang="en-US"/>
          </a:p>
        </p:txBody>
      </p:sp>
    </p:spTree>
    <p:extLst>
      <p:ext uri="{BB962C8B-B14F-4D97-AF65-F5344CB8AC3E}">
        <p14:creationId xmlns:p14="http://schemas.microsoft.com/office/powerpoint/2010/main" val="2542023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76B42-7E4C-E9F0-A72B-1F96FDC8B5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13DDAE-1CF6-0CED-2886-F68DBA6BA9E6}"/>
              </a:ext>
            </a:extLst>
          </p:cNvPr>
          <p:cNvSpPr>
            <a:spLocks noGrp="1"/>
          </p:cNvSpPr>
          <p:nvPr>
            <p:ph type="title"/>
          </p:nvPr>
        </p:nvSpPr>
        <p:spPr>
          <a:xfrm>
            <a:off x="152400" y="269788"/>
            <a:ext cx="11887200" cy="720802"/>
          </a:xfrm>
        </p:spPr>
        <p:txBody>
          <a:bodyPr>
            <a:normAutofit/>
          </a:bodyPr>
          <a:lstStyle/>
          <a:p>
            <a:r>
              <a:rPr lang="en-US" sz="4000">
                <a:solidFill>
                  <a:schemeClr val="bg1"/>
                </a:solidFill>
                <a:cs typeface="Arial"/>
              </a:rPr>
              <a:t>Agenda (2)</a:t>
            </a:r>
          </a:p>
        </p:txBody>
      </p:sp>
      <p:sp>
        <p:nvSpPr>
          <p:cNvPr id="3" name="Content Placeholder 2">
            <a:extLst>
              <a:ext uri="{FF2B5EF4-FFF2-40B4-BE49-F238E27FC236}">
                <a16:creationId xmlns:a16="http://schemas.microsoft.com/office/drawing/2014/main" id="{380E6A87-911B-6875-B710-143AFAD6840C}"/>
              </a:ext>
            </a:extLst>
          </p:cNvPr>
          <p:cNvSpPr>
            <a:spLocks noGrp="1"/>
          </p:cNvSpPr>
          <p:nvPr>
            <p:ph idx="1"/>
          </p:nvPr>
        </p:nvSpPr>
        <p:spPr>
          <a:xfrm>
            <a:off x="612109" y="1323837"/>
            <a:ext cx="11124465" cy="4301208"/>
          </a:xfrm>
        </p:spPr>
        <p:txBody>
          <a:bodyPr vert="horz" lIns="91440" tIns="45720" rIns="91440" bIns="45720" rtlCol="0" anchor="t">
            <a:noAutofit/>
          </a:bodyPr>
          <a:lstStyle/>
          <a:p>
            <a:pPr>
              <a:lnSpc>
                <a:spcPct val="100000"/>
              </a:lnSpc>
              <a:spcBef>
                <a:spcPts val="0"/>
              </a:spcBef>
              <a:spcAft>
                <a:spcPts val="600"/>
              </a:spcAft>
            </a:pPr>
            <a:r>
              <a:rPr lang="en-US" sz="3000">
                <a:ea typeface="+mn-lt"/>
                <a:cs typeface="+mn-lt"/>
              </a:rPr>
              <a:t>Draft CAPSDAC Second Iteration Data Domains and Fields Brief Overview</a:t>
            </a:r>
          </a:p>
          <a:p>
            <a:pPr>
              <a:lnSpc>
                <a:spcPct val="100000"/>
              </a:lnSpc>
              <a:spcBef>
                <a:spcPts val="0"/>
              </a:spcBef>
              <a:spcAft>
                <a:spcPts val="600"/>
              </a:spcAft>
            </a:pPr>
            <a:r>
              <a:rPr lang="en-US" sz="3000">
                <a:ea typeface="+mn-lt"/>
                <a:cs typeface="+mn-lt"/>
              </a:rPr>
              <a:t>Draft Data File Release, Feedback Request, and Interest Holder Meetings</a:t>
            </a:r>
            <a:endParaRPr lang="en-US"/>
          </a:p>
          <a:p>
            <a:pPr>
              <a:lnSpc>
                <a:spcPct val="100000"/>
              </a:lnSpc>
              <a:spcBef>
                <a:spcPts val="0"/>
              </a:spcBef>
              <a:spcAft>
                <a:spcPts val="600"/>
              </a:spcAft>
            </a:pPr>
            <a:r>
              <a:rPr lang="en-US" sz="3000">
                <a:ea typeface="+mn-lt"/>
                <a:cs typeface="+mn-lt"/>
              </a:rPr>
              <a:t>CAPSDAC Self-Service Password Reset Feature (SSPR)</a:t>
            </a:r>
            <a:endParaRPr lang="en-US">
              <a:cs typeface="Arial"/>
            </a:endParaRPr>
          </a:p>
          <a:p>
            <a:pPr>
              <a:lnSpc>
                <a:spcPct val="100000"/>
              </a:lnSpc>
              <a:spcBef>
                <a:spcPts val="0"/>
              </a:spcBef>
              <a:spcAft>
                <a:spcPts val="600"/>
              </a:spcAft>
            </a:pPr>
            <a:r>
              <a:rPr lang="en-US" sz="3000">
                <a:ea typeface="+mn-lt"/>
                <a:cs typeface="+mn-lt"/>
              </a:rPr>
              <a:t>CAPSDAC Resources</a:t>
            </a:r>
          </a:p>
          <a:p>
            <a:pPr>
              <a:lnSpc>
                <a:spcPct val="100000"/>
              </a:lnSpc>
              <a:spcBef>
                <a:spcPts val="0"/>
              </a:spcBef>
              <a:spcAft>
                <a:spcPts val="600"/>
              </a:spcAft>
            </a:pPr>
            <a:r>
              <a:rPr lang="en-US" sz="3000">
                <a:ea typeface="+mn-lt"/>
                <a:cs typeface="+mn-lt"/>
              </a:rPr>
              <a:t>Upcoming Monthly Webinars</a:t>
            </a:r>
          </a:p>
          <a:p>
            <a:pPr>
              <a:lnSpc>
                <a:spcPct val="100000"/>
              </a:lnSpc>
              <a:spcBef>
                <a:spcPts val="0"/>
              </a:spcBef>
              <a:spcAft>
                <a:spcPts val="600"/>
              </a:spcAft>
            </a:pPr>
            <a:r>
              <a:rPr lang="en-US" sz="3000">
                <a:ea typeface="+mn-lt"/>
                <a:cs typeface="+mn-lt"/>
              </a:rPr>
              <a:t>Questions and Answers</a:t>
            </a:r>
            <a:endParaRPr lang="en-US" sz="3000">
              <a:cs typeface="Arial" panose="020B0604020202020204"/>
            </a:endParaRPr>
          </a:p>
          <a:p>
            <a:pPr>
              <a:lnSpc>
                <a:spcPct val="100000"/>
              </a:lnSpc>
              <a:spcBef>
                <a:spcPts val="1400"/>
              </a:spcBef>
            </a:pPr>
            <a:endParaRPr lang="en-US">
              <a:ea typeface="+mn-lt"/>
              <a:cs typeface="+mn-lt"/>
            </a:endParaRPr>
          </a:p>
          <a:p>
            <a:pPr>
              <a:lnSpc>
                <a:spcPct val="100000"/>
              </a:lnSpc>
            </a:pPr>
            <a:endParaRPr lang="en-US" sz="2400">
              <a:ea typeface="+mn-lt"/>
              <a:cs typeface="+mn-lt"/>
            </a:endParaRPr>
          </a:p>
        </p:txBody>
      </p:sp>
      <p:sp>
        <p:nvSpPr>
          <p:cNvPr id="4" name="Slide Number Placeholder 3">
            <a:extLst>
              <a:ext uri="{FF2B5EF4-FFF2-40B4-BE49-F238E27FC236}">
                <a16:creationId xmlns:a16="http://schemas.microsoft.com/office/drawing/2014/main" id="{63902ECB-97CB-DAD1-C326-1A9AEB138C01}"/>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1093991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a:xfrm>
            <a:off x="152400" y="96003"/>
            <a:ext cx="11887200" cy="1325563"/>
          </a:xfrm>
        </p:spPr>
        <p:txBody>
          <a:bodyPr>
            <a:normAutofit/>
          </a:bodyPr>
          <a:lstStyle/>
          <a:p>
            <a:r>
              <a:rPr lang="en-US" sz="4000">
                <a:solidFill>
                  <a:schemeClr val="bg1"/>
                </a:solidFill>
                <a:cs typeface="Arial"/>
              </a:rPr>
              <a:t>Age Calculator Reminder (1)</a:t>
            </a:r>
            <a:endParaRPr lang="en-US">
              <a:solidFill>
                <a:schemeClr val="bg1"/>
              </a:solidFill>
            </a:endParaRP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614218" y="1210108"/>
            <a:ext cx="11425382" cy="4900651"/>
          </a:xfrm>
        </p:spPr>
        <p:txBody>
          <a:bodyPr vert="horz" lIns="91440" tIns="45720" rIns="91440" bIns="45720" rtlCol="0" anchor="t">
            <a:normAutofit fontScale="92500"/>
          </a:bodyPr>
          <a:lstStyle/>
          <a:p>
            <a:r>
              <a:rPr lang="en-US" sz="3500">
                <a:ea typeface="+mn-lt"/>
                <a:cs typeface="+mn-lt"/>
              </a:rPr>
              <a:t>The California Department of Education (CDE) launched the Pre-Kindergarten Statutory Age Eligibility Calculator, on April 8th, 2025.</a:t>
            </a:r>
            <a:endParaRPr lang="en-US" sz="3500">
              <a:cs typeface="Arial"/>
            </a:endParaRPr>
          </a:p>
          <a:p>
            <a:r>
              <a:rPr lang="en-US" sz="3500">
                <a:ea typeface="+mn-lt"/>
                <a:cs typeface="+mn-lt"/>
              </a:rPr>
              <a:t>This tool functions similarly to the Family Fee Calculator and will assist users in determining a child’s age eligibility for:</a:t>
            </a:r>
          </a:p>
          <a:p>
            <a:pPr lvl="1"/>
            <a:r>
              <a:rPr lang="en-US" sz="2600">
                <a:ea typeface="+mn-lt"/>
                <a:cs typeface="+mn-lt"/>
              </a:rPr>
              <a:t>California State Preschool Program (CSPP)</a:t>
            </a:r>
          </a:p>
          <a:p>
            <a:pPr lvl="1"/>
            <a:r>
              <a:rPr lang="en-US" sz="2600">
                <a:ea typeface="+mn-lt"/>
                <a:cs typeface="+mn-lt"/>
              </a:rPr>
              <a:t>Transitional Kindergarten (TK)</a:t>
            </a:r>
          </a:p>
          <a:p>
            <a:r>
              <a:rPr lang="en-US" sz="2800">
                <a:ea typeface="+mn-lt"/>
                <a:cs typeface="+mn-lt"/>
              </a:rPr>
              <a:t>This web application will allow for users to select the Fiscal Year, Report Period, and Child’s Date of Birth. Once this information has been input, the system will provide immediate confirmation of whether the child meets age eligibility for CSPP or TK.</a:t>
            </a:r>
            <a:endParaRPr lang="en-US" sz="3500">
              <a:ea typeface="+mn-lt"/>
              <a:cs typeface="+mn-lt"/>
            </a:endParaRP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1306927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F0BBF-BC2F-BE79-7B41-673DC7201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04004-6934-0BA5-3171-F8A710E18715}"/>
              </a:ext>
            </a:extLst>
          </p:cNvPr>
          <p:cNvSpPr>
            <a:spLocks noGrp="1"/>
          </p:cNvSpPr>
          <p:nvPr>
            <p:ph type="title"/>
          </p:nvPr>
        </p:nvSpPr>
        <p:spPr>
          <a:xfrm>
            <a:off x="152400" y="-1149"/>
            <a:ext cx="11887200" cy="1325563"/>
          </a:xfrm>
        </p:spPr>
        <p:txBody>
          <a:bodyPr anchor="ctr">
            <a:normAutofit/>
          </a:bodyPr>
          <a:lstStyle/>
          <a:p>
            <a:r>
              <a:rPr lang="en-US" sz="4000">
                <a:solidFill>
                  <a:schemeClr val="bg1"/>
                </a:solidFill>
              </a:rPr>
              <a:t>Age Calculator Reminder (2)</a:t>
            </a:r>
          </a:p>
        </p:txBody>
      </p:sp>
      <p:sp>
        <p:nvSpPr>
          <p:cNvPr id="4" name="Slide Number Placeholder 3">
            <a:extLst>
              <a:ext uri="{FF2B5EF4-FFF2-40B4-BE49-F238E27FC236}">
                <a16:creationId xmlns:a16="http://schemas.microsoft.com/office/drawing/2014/main" id="{35BD6A05-439C-BF53-6167-F55C4C1E6B4C}"/>
              </a:ext>
            </a:extLst>
          </p:cNvPr>
          <p:cNvSpPr>
            <a:spLocks noGrp="1"/>
          </p:cNvSpPr>
          <p:nvPr>
            <p:ph type="sldNum" sz="quarter" idx="10"/>
          </p:nvPr>
        </p:nvSpPr>
        <p:spPr>
          <a:xfrm>
            <a:off x="9296400" y="6309676"/>
            <a:ext cx="2743200" cy="365125"/>
          </a:xfrm>
        </p:spPr>
        <p:txBody>
          <a:bodyPr anchor="ctr">
            <a:normAutofit/>
          </a:bodyPr>
          <a:lstStyle/>
          <a:p>
            <a:pPr>
              <a:lnSpc>
                <a:spcPct val="90000"/>
              </a:lnSpc>
              <a:spcAft>
                <a:spcPts val="600"/>
              </a:spcAft>
            </a:pPr>
            <a:fld id="{432ED76D-8188-4B28-B316-CD85396F47B0}" type="slidenum">
              <a:rPr lang="en-US" sz="1900" smtClean="0"/>
              <a:pPr>
                <a:lnSpc>
                  <a:spcPct val="90000"/>
                </a:lnSpc>
                <a:spcAft>
                  <a:spcPts val="600"/>
                </a:spcAft>
              </a:pPr>
              <a:t>5</a:t>
            </a:fld>
            <a:endParaRPr lang="en-US" sz="1900"/>
          </a:p>
        </p:txBody>
      </p:sp>
      <p:sp>
        <p:nvSpPr>
          <p:cNvPr id="5" name="Content Placeholder 4">
            <a:extLst>
              <a:ext uri="{FF2B5EF4-FFF2-40B4-BE49-F238E27FC236}">
                <a16:creationId xmlns:a16="http://schemas.microsoft.com/office/drawing/2014/main" id="{9F8B7202-8DF2-9DEB-27D2-A7FD305F2659}"/>
              </a:ext>
            </a:extLst>
          </p:cNvPr>
          <p:cNvSpPr>
            <a:spLocks noGrp="1"/>
          </p:cNvSpPr>
          <p:nvPr>
            <p:ph idx="1"/>
          </p:nvPr>
        </p:nvSpPr>
        <p:spPr>
          <a:xfrm>
            <a:off x="351336" y="1138114"/>
            <a:ext cx="11356110" cy="4868517"/>
          </a:xfrm>
        </p:spPr>
        <p:txBody>
          <a:bodyPr vert="horz" lIns="91440" tIns="45720" rIns="91440" bIns="45720" rtlCol="0" anchor="t">
            <a:normAutofit lnSpcReduction="10000"/>
          </a:bodyPr>
          <a:lstStyle/>
          <a:p>
            <a:pPr marL="0" indent="0">
              <a:buNone/>
            </a:pPr>
            <a:r>
              <a:rPr lang="en-US" b="1">
                <a:cs typeface="Arial" panose="020B0604020202020204"/>
              </a:rPr>
              <a:t>Next Steps &amp; Communication</a:t>
            </a:r>
            <a:endParaRPr lang="en-US" b="1"/>
          </a:p>
          <a:p>
            <a:r>
              <a:rPr lang="en-US">
                <a:cs typeface="Arial" panose="020B0604020202020204"/>
              </a:rPr>
              <a:t>We have published communications about the calculator that provide additional resources in both our:</a:t>
            </a:r>
          </a:p>
          <a:p>
            <a:pPr lvl="1"/>
            <a:r>
              <a:rPr lang="en-US">
                <a:cs typeface="Arial" panose="020B0604020202020204"/>
              </a:rPr>
              <a:t>CAPSDAC Update Series</a:t>
            </a:r>
          </a:p>
          <a:p>
            <a:pPr lvl="1"/>
            <a:r>
              <a:rPr lang="en-US">
                <a:cs typeface="Arial" panose="020B0604020202020204"/>
              </a:rPr>
              <a:t>Child Development Management Information System (CDMIS) Update Series</a:t>
            </a:r>
          </a:p>
          <a:p>
            <a:r>
              <a:rPr lang="en-US">
                <a:cs typeface="Arial" panose="020B0604020202020204"/>
              </a:rPr>
              <a:t>A targeted email announcement also went out on April 18 and April 21 to:</a:t>
            </a:r>
          </a:p>
          <a:p>
            <a:pPr lvl="1"/>
            <a:r>
              <a:rPr lang="en-US">
                <a:cs typeface="Arial" panose="020B0604020202020204"/>
              </a:rPr>
              <a:t>Program Directors, Executive Directors, Software Vendors, and all system users of CAPSDAC, CDMIS, and  Preschool Language Information System (PLIS).</a:t>
            </a:r>
          </a:p>
        </p:txBody>
      </p:sp>
    </p:spTree>
    <p:extLst>
      <p:ext uri="{BB962C8B-B14F-4D97-AF65-F5344CB8AC3E}">
        <p14:creationId xmlns:p14="http://schemas.microsoft.com/office/powerpoint/2010/main" val="1616154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9E140-3C27-D71C-209A-F3030DA156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E0701-5054-F508-6399-AEA5BDD01ACA}"/>
              </a:ext>
            </a:extLst>
          </p:cNvPr>
          <p:cNvSpPr>
            <a:spLocks noGrp="1"/>
          </p:cNvSpPr>
          <p:nvPr>
            <p:ph type="title"/>
          </p:nvPr>
        </p:nvSpPr>
        <p:spPr/>
        <p:txBody>
          <a:bodyPr>
            <a:normAutofit/>
          </a:bodyPr>
          <a:lstStyle/>
          <a:p>
            <a:r>
              <a:rPr lang="en-US" sz="4000">
                <a:solidFill>
                  <a:schemeClr val="bg1"/>
                </a:solidFill>
                <a:cs typeface="Arial"/>
              </a:rPr>
              <a:t>CAPSDAC Support Portal Reminder</a:t>
            </a:r>
          </a:p>
        </p:txBody>
      </p:sp>
      <p:sp>
        <p:nvSpPr>
          <p:cNvPr id="3" name="Content Placeholder 2">
            <a:extLst>
              <a:ext uri="{FF2B5EF4-FFF2-40B4-BE49-F238E27FC236}">
                <a16:creationId xmlns:a16="http://schemas.microsoft.com/office/drawing/2014/main" id="{47D349D8-6791-13C1-F6F8-ABD50AF71AAB}"/>
              </a:ext>
            </a:extLst>
          </p:cNvPr>
          <p:cNvSpPr>
            <a:spLocks noGrp="1"/>
          </p:cNvSpPr>
          <p:nvPr>
            <p:ph idx="1"/>
          </p:nvPr>
        </p:nvSpPr>
        <p:spPr>
          <a:xfrm>
            <a:off x="152400" y="1709448"/>
            <a:ext cx="11887200" cy="4232366"/>
          </a:xfrm>
        </p:spPr>
        <p:txBody>
          <a:bodyPr vert="horz" lIns="91440" tIns="45720" rIns="91440" bIns="45720" rtlCol="0" anchor="t">
            <a:noAutofit/>
          </a:bodyPr>
          <a:lstStyle/>
          <a:p>
            <a:r>
              <a:rPr lang="en-US" sz="2800">
                <a:cs typeface="Arial"/>
              </a:rPr>
              <a:t>CAPSDAC</a:t>
            </a:r>
            <a:r>
              <a:rPr lang="en-US" sz="2800">
                <a:ea typeface="+mn-lt"/>
                <a:cs typeface="+mn-lt"/>
              </a:rPr>
              <a:t> Customer Support Portal Launched April 8, 2025 </a:t>
            </a:r>
            <a:endParaRPr lang="en-US"/>
          </a:p>
          <a:p>
            <a:r>
              <a:rPr lang="en-US" sz="2800">
                <a:ea typeface="+mn-lt"/>
                <a:cs typeface="+mn-lt"/>
              </a:rPr>
              <a:t>A web portal for CAPSDAC where users can request technical assistance, ask questions, and track issues related to CAPSDAC. </a:t>
            </a:r>
            <a:endParaRPr lang="en-US">
              <a:ea typeface="+mn-lt"/>
              <a:cs typeface="+mn-lt"/>
            </a:endParaRPr>
          </a:p>
          <a:p>
            <a:r>
              <a:rPr lang="en-US" sz="2800">
                <a:ea typeface="+mn-lt"/>
                <a:cs typeface="+mn-lt"/>
              </a:rPr>
              <a:t>Customer Support Requests via CAPSDAC Inbox will no longer be monitored beginning May 31, 2025.</a:t>
            </a:r>
            <a:endParaRPr lang="en-US">
              <a:cs typeface="Arial"/>
            </a:endParaRPr>
          </a:p>
          <a:p>
            <a:r>
              <a:rPr lang="en-US" sz="2800">
                <a:ea typeface="+mn-lt"/>
                <a:cs typeface="+mn-lt"/>
              </a:rPr>
              <a:t>All technical assistance requests will be directed to the CAPSDAC Customer Support Portal.</a:t>
            </a:r>
            <a:endParaRPr lang="en-US"/>
          </a:p>
        </p:txBody>
      </p:sp>
      <p:sp>
        <p:nvSpPr>
          <p:cNvPr id="4" name="Slide Number Placeholder 3">
            <a:extLst>
              <a:ext uri="{FF2B5EF4-FFF2-40B4-BE49-F238E27FC236}">
                <a16:creationId xmlns:a16="http://schemas.microsoft.com/office/drawing/2014/main" id="{E2C20C76-730A-C494-6E13-0716B86F00E7}"/>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783617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1C822-7A96-E1A4-2E75-CC2AEF536A17}"/>
              </a:ext>
            </a:extLst>
          </p:cNvPr>
          <p:cNvSpPr>
            <a:spLocks noGrp="1"/>
          </p:cNvSpPr>
          <p:nvPr>
            <p:ph type="title"/>
          </p:nvPr>
        </p:nvSpPr>
        <p:spPr/>
        <p:txBody>
          <a:bodyPr/>
          <a:lstStyle/>
          <a:p>
            <a:r>
              <a:rPr lang="en-US" sz="3600">
                <a:solidFill>
                  <a:schemeClr val="bg1"/>
                </a:solidFill>
                <a:cs typeface="Arial"/>
              </a:rPr>
              <a:t>CAPSDAC </a:t>
            </a:r>
            <a:r>
              <a:rPr lang="en-US" sz="3600">
                <a:solidFill>
                  <a:schemeClr val="bg1"/>
                </a:solidFill>
                <a:ea typeface="+mj-lt"/>
                <a:cs typeface="+mj-lt"/>
              </a:rPr>
              <a:t>Support Portal Use and Feedback</a:t>
            </a:r>
            <a:endParaRPr lang="en-US"/>
          </a:p>
        </p:txBody>
      </p:sp>
      <p:pic>
        <p:nvPicPr>
          <p:cNvPr id="10" name="Content Placeholder 9" descr="Bar chart showing CAPSDAC ticket sources. The CAPSDAC Customer Support Portal received 12 tickets (22%), while the CAPSDAC Email Inbox received 43 tickets (78%).">
            <a:extLst>
              <a:ext uri="{FF2B5EF4-FFF2-40B4-BE49-F238E27FC236}">
                <a16:creationId xmlns:a16="http://schemas.microsoft.com/office/drawing/2014/main" id="{3C7A62CF-3834-929B-62E9-B7E6FC10E8E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30702" y="1529362"/>
            <a:ext cx="7130595" cy="4422775"/>
          </a:xfrm>
        </p:spPr>
      </p:pic>
      <p:sp>
        <p:nvSpPr>
          <p:cNvPr id="4" name="Slide Number Placeholder 3">
            <a:extLst>
              <a:ext uri="{FF2B5EF4-FFF2-40B4-BE49-F238E27FC236}">
                <a16:creationId xmlns:a16="http://schemas.microsoft.com/office/drawing/2014/main" id="{E789A0CD-47ED-DC47-967C-26484BDF7F0E}"/>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327674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81F87-D4D7-9AB7-C81E-6C726E221F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4E37DD-B1F1-BEB7-492B-A0581FEDA2CF}"/>
              </a:ext>
            </a:extLst>
          </p:cNvPr>
          <p:cNvSpPr>
            <a:spLocks noGrp="1"/>
          </p:cNvSpPr>
          <p:nvPr>
            <p:ph type="title"/>
          </p:nvPr>
        </p:nvSpPr>
        <p:spPr>
          <a:xfrm>
            <a:off x="152400" y="-2095"/>
            <a:ext cx="11887200" cy="782927"/>
          </a:xfrm>
        </p:spPr>
        <p:txBody>
          <a:bodyPr>
            <a:normAutofit/>
          </a:bodyPr>
          <a:lstStyle/>
          <a:p>
            <a:r>
              <a:rPr lang="en-US" sz="4000" b="0">
                <a:solidFill>
                  <a:schemeClr val="bg1"/>
                </a:solidFill>
                <a:ea typeface="+mj-lt"/>
                <a:cs typeface="+mj-lt"/>
              </a:rPr>
              <a:t>April 2025 Webinar Frequently Asked Questions</a:t>
            </a:r>
            <a:endParaRPr lang="en-US" sz="4000" b="0">
              <a:solidFill>
                <a:schemeClr val="bg1"/>
              </a:solidFill>
              <a:cs typeface="Arial"/>
            </a:endParaRPr>
          </a:p>
        </p:txBody>
      </p:sp>
      <p:sp>
        <p:nvSpPr>
          <p:cNvPr id="3" name="Content Placeholder 2">
            <a:extLst>
              <a:ext uri="{FF2B5EF4-FFF2-40B4-BE49-F238E27FC236}">
                <a16:creationId xmlns:a16="http://schemas.microsoft.com/office/drawing/2014/main" id="{CDFE5824-0E70-0C36-287D-2985F90F573C}"/>
              </a:ext>
            </a:extLst>
          </p:cNvPr>
          <p:cNvSpPr>
            <a:spLocks noGrp="1"/>
          </p:cNvSpPr>
          <p:nvPr>
            <p:ph idx="1"/>
          </p:nvPr>
        </p:nvSpPr>
        <p:spPr>
          <a:xfrm>
            <a:off x="147589" y="937827"/>
            <a:ext cx="11896821" cy="5140993"/>
          </a:xfrm>
        </p:spPr>
        <p:txBody>
          <a:bodyPr vert="horz" lIns="91440" tIns="45720" rIns="91440" bIns="45720" rtlCol="0" anchor="t">
            <a:noAutofit/>
          </a:bodyPr>
          <a:lstStyle/>
          <a:p>
            <a:pPr>
              <a:buFont typeface="Arial,Sans-Serif"/>
              <a:buChar char="•"/>
            </a:pPr>
            <a:r>
              <a:rPr lang="en-US" sz="2600" dirty="0">
                <a:cs typeface="Arial"/>
              </a:rPr>
              <a:t>How often will the data need </a:t>
            </a:r>
            <a:r>
              <a:rPr lang="en-US" sz="2600" dirty="0">
                <a:ea typeface="+mn-lt"/>
                <a:cs typeface="+mn-lt"/>
              </a:rPr>
              <a:t>to be submitted and certified in the second iter</a:t>
            </a:r>
            <a:r>
              <a:rPr lang="en-US" sz="2600" dirty="0">
                <a:cs typeface="Arial"/>
              </a:rPr>
              <a:t>ation of CAPSDAC? Will it be monthly like it is now?</a:t>
            </a:r>
          </a:p>
          <a:p>
            <a:pPr marL="971550" lvl="1" indent="-285750">
              <a:spcAft>
                <a:spcPts val="600"/>
              </a:spcAft>
              <a:buFont typeface="Arial,Sans-Serif"/>
              <a:buChar char="‒"/>
            </a:pPr>
            <a:r>
              <a:rPr lang="en-US" sz="2600" dirty="0">
                <a:cs typeface="Arial"/>
              </a:rPr>
              <a:t>The format of submission into CAPSDAC will be similar to  California Longitudinal Pupil Achievement Data System (CALPADS) in that data will be entered as information changes, then certified at a certain frequency. Some data will need to certified monthly, some annually, and some twice a year. Draft shared on later slide.</a:t>
            </a:r>
          </a:p>
          <a:p>
            <a:pPr>
              <a:buFont typeface="Arial"/>
              <a:buChar char="•"/>
            </a:pPr>
            <a:r>
              <a:rPr lang="en-US" sz="2600" dirty="0">
                <a:cs typeface="Arial"/>
              </a:rPr>
              <a:t>Will Local Educational Agencies (LEAs) need to continue to submit data in </a:t>
            </a:r>
            <a:r>
              <a:rPr lang="en-US" sz="2600" dirty="0">
                <a:ea typeface="+mn-lt"/>
                <a:cs typeface="+mn-lt"/>
              </a:rPr>
              <a:t>the California Preschool Accounting Reporting Information System (CPARIS)</a:t>
            </a:r>
            <a:r>
              <a:rPr lang="en-US" sz="2600" dirty="0">
                <a:cs typeface="Arial"/>
              </a:rPr>
              <a:t>?</a:t>
            </a:r>
          </a:p>
          <a:p>
            <a:pPr marL="971550" lvl="1" indent="-285750">
              <a:spcAft>
                <a:spcPts val="600"/>
              </a:spcAft>
              <a:buFont typeface="Arial"/>
              <a:buChar char="‒"/>
            </a:pPr>
            <a:r>
              <a:rPr lang="en-US" sz="2600" dirty="0">
                <a:cs typeface="Arial"/>
              </a:rPr>
              <a:t>Yes, LEAs will need to continue to submit data in CPARIS. The reporting requirements for CPARIS will not change based on any requirements for CAPSDAC, they are different requirements.</a:t>
            </a:r>
          </a:p>
        </p:txBody>
      </p:sp>
      <p:sp>
        <p:nvSpPr>
          <p:cNvPr id="4" name="Slide Number Placeholder 3">
            <a:extLst>
              <a:ext uri="{FF2B5EF4-FFF2-40B4-BE49-F238E27FC236}">
                <a16:creationId xmlns:a16="http://schemas.microsoft.com/office/drawing/2014/main" id="{BCF8B949-01F2-8B88-FBD3-E7C4F8F25241}"/>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1347810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a:xfrm>
            <a:off x="152400" y="-4019"/>
            <a:ext cx="11887200" cy="1325563"/>
          </a:xfrm>
        </p:spPr>
        <p:txBody>
          <a:bodyPr>
            <a:normAutofit/>
          </a:bodyPr>
          <a:lstStyle/>
          <a:p>
            <a:r>
              <a:rPr lang="en-US" sz="4000">
                <a:solidFill>
                  <a:schemeClr val="bg1"/>
                </a:solidFill>
                <a:cs typeface="Arial"/>
              </a:rPr>
              <a:t>CAPSDAC Development Phases (1)</a:t>
            </a: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152400" y="1242293"/>
            <a:ext cx="11887200" cy="4934795"/>
          </a:xfrm>
        </p:spPr>
        <p:txBody>
          <a:bodyPr vert="horz" lIns="91440" tIns="45720" rIns="91440" bIns="45720" rtlCol="0" anchor="t">
            <a:normAutofit/>
          </a:bodyPr>
          <a:lstStyle/>
          <a:p>
            <a:r>
              <a:rPr lang="en-US"/>
              <a:t>Phase 1 (Start of development through January 2025)</a:t>
            </a:r>
            <a:endParaRPr lang="en-US">
              <a:cs typeface="Arial"/>
            </a:endParaRPr>
          </a:p>
          <a:p>
            <a:pPr lvl="1">
              <a:spcAft>
                <a:spcPts val="600"/>
              </a:spcAft>
            </a:pPr>
            <a:r>
              <a:rPr lang="en-US">
                <a:cs typeface="Arial"/>
              </a:rPr>
              <a:t>First iteration of CAPSDAC launched with limited required data fields and domains (Class, Staff, and Child)</a:t>
            </a:r>
          </a:p>
          <a:p>
            <a:pPr lvl="1">
              <a:spcAft>
                <a:spcPts val="600"/>
              </a:spcAft>
            </a:pPr>
            <a:r>
              <a:rPr lang="en-US">
                <a:cs typeface="Arial"/>
              </a:rPr>
              <a:t>Data for all three domains submitted and certified monthly by the LEA</a:t>
            </a:r>
          </a:p>
          <a:p>
            <a:pPr lvl="1">
              <a:spcAft>
                <a:spcPts val="600"/>
              </a:spcAft>
            </a:pPr>
            <a:r>
              <a:rPr lang="en-US">
                <a:cs typeface="Arial"/>
              </a:rPr>
              <a:t>Development team move to second iteration of CAPSDAC</a:t>
            </a:r>
          </a:p>
          <a:p>
            <a:r>
              <a:rPr lang="en-US">
                <a:cs typeface="Arial"/>
              </a:rPr>
              <a:t>Phase 2 (January 2025 through July 2025)</a:t>
            </a:r>
          </a:p>
          <a:p>
            <a:pPr lvl="1">
              <a:spcAft>
                <a:spcPts val="600"/>
              </a:spcAft>
            </a:pPr>
            <a:r>
              <a:rPr lang="en-US">
                <a:cs typeface="Arial"/>
              </a:rPr>
              <a:t>Ongoing development of second iteration of CAPSDAC to include more of the data fields and domains required by </a:t>
            </a:r>
            <a:r>
              <a:rPr lang="en-US" sz="2900">
                <a:cs typeface="Arial"/>
              </a:rPr>
              <a:t>Assembly Bill (</a:t>
            </a:r>
            <a:r>
              <a:rPr lang="en-US">
                <a:cs typeface="Arial"/>
              </a:rPr>
              <a:t>AB) 22</a:t>
            </a:r>
          </a:p>
          <a:p>
            <a:pPr lvl="1">
              <a:spcAft>
                <a:spcPts val="600"/>
              </a:spcAft>
            </a:pPr>
            <a:r>
              <a:rPr lang="en-US">
                <a:cs typeface="Arial"/>
              </a:rPr>
              <a:t>Share data fields for second iteration with agencies and vendors</a:t>
            </a: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650549585"/>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1832</Words>
  <Application>Microsoft Office PowerPoint</Application>
  <PresentationFormat>Widescreen</PresentationFormat>
  <Paragraphs>164</Paragraphs>
  <Slides>23</Slides>
  <Notes>23</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23</vt:i4>
      </vt:variant>
    </vt:vector>
  </HeadingPairs>
  <TitlesOfParts>
    <vt:vector size="32" baseType="lpstr">
      <vt:lpstr>Arial</vt:lpstr>
      <vt:lpstr>Arial,Sans-Serif</vt:lpstr>
      <vt:lpstr>Calibri</vt:lpstr>
      <vt:lpstr>Courier New</vt:lpstr>
      <vt:lpstr>Wingdings</vt:lpstr>
      <vt:lpstr>CDE Set 1</vt:lpstr>
      <vt:lpstr>CDE Set 1</vt:lpstr>
      <vt:lpstr>CDE Set 1</vt:lpstr>
      <vt:lpstr>2_CDE Set 2</vt:lpstr>
      <vt:lpstr> California Preschool Data Collection (CAPSDAC) Contractor Training Webinar</vt:lpstr>
      <vt:lpstr>Agenda (1)</vt:lpstr>
      <vt:lpstr>Agenda (2)</vt:lpstr>
      <vt:lpstr>Age Calculator Reminder (1)</vt:lpstr>
      <vt:lpstr>Age Calculator Reminder (2)</vt:lpstr>
      <vt:lpstr>CAPSDAC Support Portal Reminder</vt:lpstr>
      <vt:lpstr>CAPSDAC Support Portal Use and Feedback</vt:lpstr>
      <vt:lpstr>April 2025 Webinar Frequently Asked Questions</vt:lpstr>
      <vt:lpstr>CAPSDAC Development Phases (1)</vt:lpstr>
      <vt:lpstr>CAPSDAC Development Phases (2)</vt:lpstr>
      <vt:lpstr>CAPSDAC Development Phases (3)</vt:lpstr>
      <vt:lpstr>Preparation for CAPSDAC Second Iteration</vt:lpstr>
      <vt:lpstr>Draft CAPSDAC Second Iteration Data Domains and Fields Brief Overview (1)</vt:lpstr>
      <vt:lpstr>Draft CAPSDAC Second Iteration Data Domains and Fields Brief Overview (2)</vt:lpstr>
      <vt:lpstr>Draft Data File Release, Feedback Request, and Interest Holder Meetings (1)</vt:lpstr>
      <vt:lpstr>Draft Data File Release, Feedback Request, and Interest Holder Meetings (2)</vt:lpstr>
      <vt:lpstr>Draft Data File Release, Feedback Request, and Interest Holder Meetings (3)</vt:lpstr>
      <vt:lpstr>CAPSDAC SSPR Feature</vt:lpstr>
      <vt:lpstr>CAPSDAC: Resources (1) </vt:lpstr>
      <vt:lpstr>CAPSDAC Resources (2)</vt:lpstr>
      <vt:lpstr>Upcoming Monthly Webinars</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revision>1</cp:revision>
  <dcterms:created xsi:type="dcterms:W3CDTF">2025-05-12T20:27:47Z</dcterms:created>
  <dcterms:modified xsi:type="dcterms:W3CDTF">2025-05-12T21:28:17Z</dcterms:modified>
</cp:coreProperties>
</file>