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8"/>
  </p:notesMasterIdLst>
  <p:sldIdLst>
    <p:sldId id="258" r:id="rId2"/>
    <p:sldId id="338" r:id="rId3"/>
    <p:sldId id="375" r:id="rId4"/>
    <p:sldId id="380" r:id="rId5"/>
    <p:sldId id="379" r:id="rId6"/>
    <p:sldId id="381" r:id="rId7"/>
    <p:sldId id="377" r:id="rId8"/>
    <p:sldId id="376" r:id="rId9"/>
    <p:sldId id="383" r:id="rId10"/>
    <p:sldId id="378" r:id="rId11"/>
    <p:sldId id="371" r:id="rId12"/>
    <p:sldId id="365" r:id="rId13"/>
    <p:sldId id="343" r:id="rId14"/>
    <p:sldId id="344" r:id="rId15"/>
    <p:sldId id="294" r:id="rId16"/>
    <p:sldId id="29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A7A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98F09-4314-713B-CAD9-BCF52273F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154F62-3495-5816-6E43-5E0166E92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E77F05-B4BC-5FF0-40E6-C72D9CBEBA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F59BF-B696-7891-E162-8AFB5C1A2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4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81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77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46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4B2B9-1C02-5A34-7DF7-50F8CED86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D00350-1D26-AFA3-07A1-0E28D54643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9E1CAD-FEE4-D23D-8410-DD44BDE1E6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1ABDB-73CC-99CF-12C1-9BAAC660F4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3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C90B5-D387-934F-65FE-53A28C274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B4AA3-7624-7833-36BB-0AA478B942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6BF2E-CE0B-227C-10C1-B9FDFE3C4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2D9873-8D02-5DC9-D4FB-DDA50B3939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15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54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77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i/capsdacsupportlanding.as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e.ca.gov/sp/cd/ci/capsdacchanges.asp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i/capsdacchanges.asp" TargetMode="External"/><Relationship Id="rId7" Type="http://schemas.openxmlformats.org/officeDocument/2006/relationships/hyperlink" Target="https://www.cde.ca.gov/sp/cd/ci/documents/capsdactemplatefieldopt.xlsx" TargetMode="External"/><Relationship Id="rId2" Type="http://schemas.openxmlformats.org/officeDocument/2006/relationships/hyperlink" Target="https://www.cde.ca.gov/sp/cd/ci/capsdacupdate8.asp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cde.ca.gov/sp/cd/ci/documents/capsdactemplatev3.xlsx" TargetMode="External"/><Relationship Id="rId5" Type="http://schemas.openxmlformats.org/officeDocument/2006/relationships/hyperlink" Target="https://www.cde.ca.gov/sp/cd/ci/documents/capsdacdomainsfields.xlsx" TargetMode="External"/><Relationship Id="rId4" Type="http://schemas.openxmlformats.org/officeDocument/2006/relationships/hyperlink" Target="https://www.cde.ca.gov/sp/cd/ci/documents/capsdac2appa.doc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de.ca.gov/familyfee/" TargetMode="External"/><Relationship Id="rId2" Type="http://schemas.openxmlformats.org/officeDocument/2006/relationships/hyperlink" Target="https://www2.cde.ca.gov/ageeligcalc/ageeligibilitycalc.aspx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10370"/>
            <a:ext cx="12415835" cy="164372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2.0 Training Webinar</a:t>
            </a:r>
            <a:endParaRPr lang="en-US" sz="360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030254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Applied Data Research and Evaluation Office </a:t>
            </a:r>
            <a:endParaRPr lang="en-US"/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California Department of Education (CDE) </a:t>
            </a:r>
            <a:endParaRPr lang="en-US" sz="2900">
              <a:cs typeface="Arial"/>
            </a:endParaRPr>
          </a:p>
          <a:p>
            <a:pPr marL="0" indent="0" algn="ctr">
              <a:buNone/>
            </a:pPr>
            <a:endParaRPr lang="en-US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Date: June 23, 2026</a:t>
            </a:r>
            <a:endParaRPr lang="en-US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Time: 10:00 to 11:30 a.m.</a:t>
            </a:r>
            <a:endParaRPr lang="en-US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A1EA9-971D-5094-FED5-882E32C3E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F925-47C3-70B0-2454-D49DA369B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CAPSDAC Support Web Page Redesigned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BC6D-73ED-B2A7-968F-22DEBACDB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Same CAPSDAC Support web page, with a more user-friendly layout </a:t>
            </a:r>
          </a:p>
          <a:p>
            <a:r>
              <a:rPr lang="en-US"/>
              <a:t>CAPSDAC 2.0 resources will be easier to locate </a:t>
            </a:r>
          </a:p>
          <a:p>
            <a:r>
              <a:rPr lang="en-US"/>
              <a:t>Updated sections for guidance documents, templates, user manuals, timelines, and support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AFA1D-DA5C-DD09-2CB6-576BDD5034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5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279C8-5181-E5FE-3A36-4F0502EE6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BAA7F-D1F3-4A1B-8841-1B777ED21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Sign-up Instructions for Future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3D4A8-4A2F-671D-3332-824FDF987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Arial"/>
              </a:rPr>
              <a:t>For security purposes, all webinars scheduled in the future will require pre-registration for security purposes.</a:t>
            </a:r>
          </a:p>
          <a:p>
            <a:r>
              <a:rPr lang="en-US">
                <a:cs typeface="Arial"/>
              </a:rPr>
              <a:t>On the future webinar announcements, there will be a registration link in the email which will have you fill out your Email and Name.</a:t>
            </a:r>
          </a:p>
          <a:p>
            <a:r>
              <a:rPr lang="en-US">
                <a:cs typeface="Arial"/>
              </a:rPr>
              <a:t>Once you filled out the registration, you will receive a link to the webinar to your email inbox.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C07B0-CF82-F591-95AE-E6CD8DC946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3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A9E9C-4C40-A4A2-ADCB-F1C44BCA7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9631F-1924-8ED9-BCF0-2685A5F23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Upcoming Webinars/Office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D8ECA-7ABA-B6B5-90BE-61543416A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92864"/>
            <a:ext cx="11561135" cy="438122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July 14, 2026,10 to 11:30 a.m.</a:t>
            </a:r>
          </a:p>
          <a:p>
            <a:r>
              <a:rPr lang="en-US" dirty="0">
                <a:cs typeface="Arial"/>
              </a:rPr>
              <a:t>August 11, 2026,10 to 11:30 a.m.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E11E17-568F-523F-6794-70A72ECB9C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27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27993-B6D0-C879-003A-B4798DCC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Upcoming In-Person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24C57-06CA-1433-3BC2-163FF0E72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In-person at Sacramento</a:t>
            </a:r>
          </a:p>
          <a:p>
            <a:pPr lvl="1"/>
            <a:r>
              <a:rPr lang="en-US" dirty="0">
                <a:cs typeface="Arial"/>
              </a:rPr>
              <a:t>Thursday, July 23, 2026 , from 9:00 to noon.</a:t>
            </a:r>
          </a:p>
          <a:p>
            <a:pPr lvl="1"/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1EE18-3DF7-E83D-7A01-82C8C53CB1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55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79DA9-4B29-F016-A78F-E902E8F31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Resources and Documentation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4FC8A-69CE-7929-9CF5-2039B7D24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58809"/>
            <a:ext cx="11887200" cy="54991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CAPSDAC Support Web Page: </a:t>
            </a:r>
          </a:p>
          <a:p>
            <a:pPr marL="0" indent="0">
              <a:buNone/>
            </a:pPr>
            <a:r>
              <a:rPr lang="en-US" sz="2600" dirty="0">
                <a:cs typeface="Arial"/>
                <a:hlinkClick r:id="rId3" tooltip="CAPSDAC Support Web Page"/>
              </a:rPr>
              <a:t>https://www.cde.ca.gov/sp/cd/ci/capsdacsupportlanding.asp</a:t>
            </a:r>
            <a:r>
              <a:rPr lang="en-US" sz="2600" b="1" dirty="0">
                <a:cs typeface="Arial"/>
                <a:hlinkClick r:id="rId3" tooltip="CAPSDAC Support Web Page"/>
              </a:rPr>
              <a:t> </a:t>
            </a:r>
            <a:endParaRPr lang="en-US" sz="2600" dirty="0">
              <a:cs typeface="Arial"/>
            </a:endParaRPr>
          </a:p>
          <a:p>
            <a:r>
              <a:rPr lang="en-US" sz="2600" dirty="0">
                <a:cs typeface="Arial"/>
              </a:rPr>
              <a:t>CAPSDAC Planning Resources for Upcoming Release: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cs typeface="Arial"/>
                <a:hlinkClick r:id="rId4" tooltip="CAPSDAC Planning Resources for Upcoming Release"/>
              </a:rPr>
              <a:t>https://www.cde.ca.gov/sp/cd/ci/capsdacchanges.asp</a:t>
            </a:r>
            <a:endParaRPr lang="en-US" sz="2600" dirty="0">
              <a:cs typeface="Arial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Data Domains and Fields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Code Sets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2.0 File Upload Template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2.0 File Upload Template with Field Options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2.0 User Manual Appendix A: Data Definitions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cs typeface="Arial"/>
              </a:rPr>
              <a:t>CAPSDAC 2.0 User Manual Appendix B: Electronic file upload instructions</a:t>
            </a: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F96B7-8DCE-3B9A-E0FE-1744F11C67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2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EBBDA-CDEE-59F0-70F0-316F57EC4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58FBD0F-228A-1578-0F24-0CAC5D0CF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4026" y="0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cs typeface="Arial"/>
              </a:rPr>
              <a:t>Agenda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FD3A7-8489-6EB0-DCB1-A5D51CAEB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69" y="804894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ea typeface="+mj-lt"/>
                <a:cs typeface="+mj-lt"/>
              </a:rPr>
              <a:t>CAPSDAC 1.0  Final Reporting Cycle</a:t>
            </a:r>
            <a:r>
              <a:rPr lang="en-US" sz="2400" dirty="0"/>
              <a:t> </a:t>
            </a:r>
            <a:endParaRPr lang="en-US" sz="2400" dirty="0">
              <a:solidFill>
                <a:srgbClr val="FFFFFF"/>
              </a:solidFill>
              <a:latin typeface="Arial"/>
              <a:cs typeface="Arial" panose="020B0604020202020204"/>
            </a:endParaRPr>
          </a:p>
          <a:p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CAPSDAC 2.0  Launch</a:t>
            </a:r>
          </a:p>
          <a:p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County District School (CDS) Code Change</a:t>
            </a:r>
          </a:p>
          <a:p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CAPSDAC 2.0 Management Bulletin</a:t>
            </a:r>
          </a:p>
          <a:p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CAPSDAC Update #8</a:t>
            </a:r>
          </a:p>
          <a:p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CAPSDAC Support Web Page Redesigned</a:t>
            </a:r>
          </a:p>
          <a:p>
            <a:r>
              <a:rPr lang="en-US" sz="2400" dirty="0">
                <a:solidFill>
                  <a:srgbClr val="FFFFFF"/>
                </a:solidFill>
                <a:cs typeface="Arial" panose="020B0604020202020204"/>
              </a:rPr>
              <a:t>Statewide Student Identifier (SSID) and Sync </a:t>
            </a:r>
            <a:r>
              <a:rPr lang="en-US" sz="2400" dirty="0">
                <a:solidFill>
                  <a:srgbClr val="FFFFFF"/>
                </a:solidFill>
                <a:latin typeface="Arial"/>
                <a:cs typeface="Arial" panose="020B0604020202020204"/>
              </a:rPr>
              <a:t>Multiple Identification (MIDs)  Demo </a:t>
            </a:r>
          </a:p>
          <a:p>
            <a:r>
              <a:rPr lang="en-US" sz="2400" dirty="0">
                <a:cs typeface="Arial"/>
              </a:rPr>
              <a:t>Sign-up Instructions for Future Webinars</a:t>
            </a:r>
            <a:endParaRPr lang="en-US" sz="2400" dirty="0">
              <a:solidFill>
                <a:srgbClr val="FFFFFF"/>
              </a:solidFill>
              <a:latin typeface="Arial"/>
              <a:cs typeface="Arial" panose="020B0604020202020204"/>
            </a:endParaRPr>
          </a:p>
          <a:p>
            <a:r>
              <a:rPr lang="en-US" sz="2400" dirty="0">
                <a:latin typeface="Arial"/>
                <a:cs typeface="Arial"/>
              </a:rPr>
              <a:t>Upcoming Webinars and In-person Trainings</a:t>
            </a:r>
          </a:p>
          <a:p>
            <a:r>
              <a:rPr lang="en-US" sz="2400" dirty="0">
                <a:latin typeface="Arial"/>
                <a:cs typeface="Arial"/>
              </a:rPr>
              <a:t>Resources </a:t>
            </a:r>
          </a:p>
          <a:p>
            <a:r>
              <a:rPr lang="en-US" sz="2400" dirty="0">
                <a:latin typeface="Arial"/>
                <a:cs typeface="Arial"/>
              </a:rPr>
              <a:t>Question and Answers</a:t>
            </a:r>
          </a:p>
          <a:p>
            <a:pPr marL="0" indent="0">
              <a:buNone/>
            </a:pPr>
            <a:endParaRPr lang="en-US" sz="2800" dirty="0">
              <a:latin typeface="Arial"/>
              <a:cs typeface="Arial"/>
            </a:endParaRPr>
          </a:p>
          <a:p>
            <a:endParaRPr lang="en-US" sz="3400" dirty="0">
              <a:latin typeface="Aptos Display"/>
              <a:cs typeface="Arial" panose="020B0604020202020204"/>
            </a:endParaRPr>
          </a:p>
          <a:p>
            <a:endParaRPr lang="en-US" sz="3400" dirty="0">
              <a:latin typeface="Aptos Display"/>
              <a:cs typeface="Arial" panose="020B060402020202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6DF2AB-14E3-5281-402A-28AFB5B84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1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92F22-DCF2-97A0-42D1-18163DD1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chemeClr val="bg1"/>
                </a:solidFill>
                <a:ea typeface="+mj-lt"/>
                <a:cs typeface="+mj-lt"/>
              </a:rPr>
              <a:t>CAPSDAC 1.0  Final Reporting Cycle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541E2-B96A-2940-CE1B-6F79732AF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Important Dates:</a:t>
            </a:r>
            <a:endParaRPr lang="en-US" dirty="0">
              <a:cs typeface="Arial" panose="020B0604020202020204"/>
            </a:endParaRPr>
          </a:p>
          <a:p>
            <a:r>
              <a:rPr lang="en-US" b="1" dirty="0">
                <a:ea typeface="+mn-lt"/>
                <a:cs typeface="+mn-lt"/>
              </a:rPr>
              <a:t>June 2026 data</a:t>
            </a:r>
            <a:r>
              <a:rPr lang="en-US" dirty="0">
                <a:ea typeface="+mn-lt"/>
                <a:cs typeface="+mn-lt"/>
              </a:rPr>
              <a:t> must still be submitted in </a:t>
            </a:r>
            <a:r>
              <a:rPr lang="en-US" b="1" dirty="0">
                <a:ea typeface="+mn-lt"/>
                <a:cs typeface="+mn-lt"/>
              </a:rPr>
              <a:t>CAPSDAC 1.0 during the July 2026 reporting cycle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The final deadline to complete </a:t>
            </a:r>
            <a:r>
              <a:rPr lang="en-US" b="1" dirty="0">
                <a:ea typeface="+mn-lt"/>
                <a:cs typeface="+mn-lt"/>
              </a:rPr>
              <a:t>June 2026 data entry and certification</a:t>
            </a:r>
            <a:r>
              <a:rPr lang="en-US" dirty="0">
                <a:ea typeface="+mn-lt"/>
                <a:cs typeface="+mn-lt"/>
              </a:rPr>
              <a:t> in CAPSDAC 1.0 is </a:t>
            </a:r>
            <a:r>
              <a:rPr lang="en-US" b="1" dirty="0">
                <a:ea typeface="+mn-lt"/>
                <a:cs typeface="+mn-lt"/>
              </a:rPr>
              <a:t>July 31, 2026, at 11:59 p.m. Pacific Time</a:t>
            </a:r>
            <a:endParaRPr lang="en-US" dirty="0"/>
          </a:p>
          <a:p>
            <a:r>
              <a:rPr lang="en-US" dirty="0"/>
              <a:t>Beginning August 1, 2026, CAPSDAC 1.0 will remain available for inquiry only, allowing agencies to review previous reports as needed to support the transition to CAPSDAC 2.0.</a:t>
            </a:r>
            <a:endParaRPr lang="en-US" b="1" dirty="0">
              <a:cs typeface="Arial" panose="020B0604020202020204"/>
            </a:endParaRPr>
          </a:p>
          <a:p>
            <a:endParaRPr lang="en-US" b="1" dirty="0">
              <a:cs typeface="Arial" panose="020B0604020202020204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F3C9F-F515-7141-11F5-75DF26FC63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5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47B81-B04A-4E6B-5BF9-A51F8583F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B01F-9168-2563-32DF-31A97A3A3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CAPSDAC 2.0 Launch 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A77E2-A9F5-5218-D53B-C065D2942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Important Dates:</a:t>
            </a:r>
            <a:endParaRPr lang="en-US" dirty="0">
              <a:cs typeface="Arial" panose="020B0604020202020204"/>
            </a:endParaRPr>
          </a:p>
          <a:p>
            <a:r>
              <a:rPr lang="en-US" b="1" dirty="0">
                <a:ea typeface="+mn-lt"/>
                <a:cs typeface="+mn-lt"/>
              </a:rPr>
              <a:t>July 1, 2026:</a:t>
            </a:r>
            <a:r>
              <a:rPr lang="en-US" dirty="0">
                <a:ea typeface="+mn-lt"/>
                <a:cs typeface="+mn-lt"/>
              </a:rPr>
              <a:t> CAPSDAC 2.0 opens for July data entry for 2 month certification window</a:t>
            </a:r>
            <a:endParaRPr lang="en-US" dirty="0">
              <a:cs typeface="Arial" panose="020B0604020202020204"/>
            </a:endParaRPr>
          </a:p>
          <a:p>
            <a:r>
              <a:rPr lang="en-US" b="1" dirty="0">
                <a:ea typeface="+mn-lt"/>
                <a:cs typeface="+mn-lt"/>
              </a:rPr>
              <a:t>August 1, 2026:</a:t>
            </a:r>
            <a:r>
              <a:rPr lang="en-US" dirty="0">
                <a:ea typeface="+mn-lt"/>
                <a:cs typeface="+mn-lt"/>
              </a:rPr>
              <a:t> Mandatory monthly certification begins for </a:t>
            </a:r>
            <a:r>
              <a:rPr lang="en-US" b="1" dirty="0">
                <a:ea typeface="+mn-lt"/>
                <a:cs typeface="+mn-lt"/>
              </a:rPr>
              <a:t>Enrollment (ENRL)</a:t>
            </a:r>
            <a:endParaRPr lang="en-US" dirty="0">
              <a:cs typeface="Arial" panose="020B0604020202020204"/>
            </a:endParaRPr>
          </a:p>
          <a:p>
            <a:r>
              <a:rPr lang="en-US" b="1" dirty="0">
                <a:cs typeface="Arial"/>
              </a:rPr>
              <a:t>July 2026:</a:t>
            </a:r>
            <a:r>
              <a:rPr lang="en-US" dirty="0">
                <a:cs typeface="Arial"/>
              </a:rPr>
              <a:t> CAPSDAC 2.0 data entry is available, but monthly certification is not yet required , July is the additional month for transition. </a:t>
            </a:r>
            <a:endParaRPr lang="en-US" b="1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78B59-7C23-F19A-0EB1-272DD4E47F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1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D8A8B-DF2E-9B60-02EF-194ACB0BF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FB789-C550-FEF3-60C4-CABE64B58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112"/>
            <a:ext cx="11887200" cy="882878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County District School (CDS) Code Change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4593A-C398-07EA-007E-2E854606F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45672"/>
            <a:ext cx="12177485" cy="432126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800">
                <a:cs typeface="Arial"/>
              </a:rPr>
              <a:t>CDS code assignments in CAPSDAC 1.0 for school sites may change when migrated into CAPSDAC 2.0. Please be sure to reference the CAPSDAC 2.0 online system for current CDS codes​ before submitting July 2026 enrollment data due in August 2026. </a:t>
            </a:r>
            <a:endParaRPr lang="en-US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800">
                <a:cs typeface="Arial"/>
              </a:rPr>
              <a:t>CDS codes will be accessible through a download of a comma separated values (CSV) file in the "Data Exports" section in CAPSDAC 2.0.</a:t>
            </a:r>
            <a:endParaRPr lang="en-US" sz="2500">
              <a:cs typeface="Arial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800">
                <a:cs typeface="Arial"/>
              </a:rPr>
              <a:t>In the file, the CDS codes are split into a seven-digit "</a:t>
            </a:r>
            <a:r>
              <a:rPr lang="en-US" sz="2800">
                <a:ea typeface="+mn-lt"/>
                <a:cs typeface="+mn-lt"/>
              </a:rPr>
              <a:t>Reporting LEA" number in one column and a seven-digit "School of Attendance" number in another column.</a:t>
            </a:r>
            <a:endParaRPr lang="en-US" sz="2800">
              <a:cs typeface="Arial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endParaRPr lang="en-US" sz="280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FD586-79DC-A38E-40A5-136323375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A0D0-EA46-2C10-3FCC-BE44E63CB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B3EF-9309-E75F-13CA-69577EA1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67513"/>
            <a:ext cx="11887200" cy="882878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County District School (CDS) Code Change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B533-8A2F-1295-9B03-000E64F02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258" y="1275443"/>
            <a:ext cx="12155714" cy="438658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>
                <a:cs typeface="Arial"/>
              </a:rPr>
              <a:t>To download a file of the CDS codes from the CAPSDAC 2.0 system: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Select "Data Exports"  on the left navigation menu.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Select the "ODS Data Exports" tab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Navigate to the "Record Type" drop down menu and select "Currently active preschool"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Check "Include Header Row"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Click "Request Export"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20B0604020202020204" pitchFamily="34" charset="0"/>
              <a:buChar char="§"/>
            </a:pPr>
            <a:r>
              <a:rPr lang="en-US">
                <a:cs typeface="Arial"/>
              </a:rPr>
              <a:t>Scroll down to the table of ODS Exports, and when the export is "Complete", select the download icon on the right.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F9889-2005-056F-D64E-15223066B5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31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1EA52-B227-7406-FCDE-E29AEFF81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0A203-ABE1-2FBD-F83E-5FC92DE4A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CAPSDAC 2.0 Management Bulletin (MB)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A7299-23F2-21BF-2A6E-66EFBEB52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Arial"/>
              </a:rPr>
              <a:t>The CAPSDAC MB is being updated as the current MB references procedures for CAPSDAC 1.0.</a:t>
            </a:r>
          </a:p>
          <a:p>
            <a:r>
              <a:rPr lang="en-US">
                <a:cs typeface="Arial"/>
              </a:rPr>
              <a:t>The CAPSDAC 2.0 MB will be updated to reference the requirements and resources for the requirements for the data submission and certification of classroom, staff, and child information.</a:t>
            </a:r>
          </a:p>
          <a:p>
            <a:r>
              <a:rPr lang="en-US">
                <a:cs typeface="Arial"/>
              </a:rPr>
              <a:t>When the MB is approved and published, an email will be sent out to the Early Education Division listserv with further information and a link to the MB.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16E8A-16B8-4430-4C38-D59A3D921A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8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1BA22-1566-9032-E138-046CD22C6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8FE21-DD83-A4FC-E497-6BBFDEB0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599"/>
            <a:ext cx="11887200" cy="904649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CAPSDAC Update #8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F2D43-8FB5-7DF4-B6E3-E5DEAF8E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83557"/>
            <a:ext cx="11887200" cy="482200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The CAPSDAC Update #8 has been published, and is available here, </a:t>
            </a:r>
            <a:r>
              <a:rPr lang="en-US" sz="2600" dirty="0">
                <a:cs typeface="Arial"/>
                <a:hlinkClick r:id="rId2" tooltip="CAPSDAC Update #8"/>
              </a:rPr>
              <a:t>https://www.cde.ca.gov/sp/cd/ci/</a:t>
            </a:r>
            <a:r>
              <a:rPr lang="en-US" sz="2600" dirty="0">
                <a:ea typeface="+mn-lt"/>
                <a:cs typeface="+mn-lt"/>
                <a:hlinkClick r:id="rId2" tooltip="CAPSDAC Update #8"/>
              </a:rPr>
              <a:t>capsdacupdate8</a:t>
            </a:r>
            <a:r>
              <a:rPr lang="en-US" sz="2600" dirty="0">
                <a:cs typeface="Arial"/>
                <a:hlinkClick r:id="rId2" tooltip="CAPSDAC Update #8"/>
              </a:rPr>
              <a:t>.</a:t>
            </a:r>
            <a:r>
              <a:rPr lang="en-US" sz="2600" dirty="0">
                <a:ea typeface="+mn-lt"/>
                <a:cs typeface="+mn-lt"/>
                <a:hlinkClick r:id="rId2" tooltip="CAPSDAC Update #8"/>
              </a:rPr>
              <a:t>asp</a:t>
            </a:r>
            <a:endParaRPr lang="en-US" sz="2600" dirty="0">
              <a:ea typeface="+mn-lt"/>
              <a:cs typeface="+mn-lt"/>
            </a:endParaRPr>
          </a:p>
          <a:p>
            <a:r>
              <a:rPr lang="en-US" sz="2600" dirty="0">
                <a:cs typeface="Arial"/>
              </a:rPr>
              <a:t>This update includes the notification</a:t>
            </a:r>
            <a:r>
              <a:rPr lang="en-US" sz="2600" dirty="0">
                <a:ea typeface="+mn-lt"/>
                <a:cs typeface="+mn-lt"/>
              </a:rPr>
              <a:t> of the publication of and the revisions to the below documents on the CAPSDAC Planning Resources for Upcoming Release web page, </a:t>
            </a:r>
            <a:r>
              <a:rPr lang="en-US" sz="2600" dirty="0">
                <a:ea typeface="+mn-lt"/>
                <a:cs typeface="+mn-lt"/>
                <a:hlinkClick r:id="rId3" tooltip="CAPSDAC Planning and Resources Page"/>
              </a:rPr>
              <a:t>https://www.cde.ca.gov/sp/cd/ci/capsdacchanges.asp</a:t>
            </a:r>
            <a:r>
              <a:rPr lang="en-US" sz="2600" dirty="0">
                <a:ea typeface="+mn-lt"/>
                <a:cs typeface="+mn-lt"/>
              </a:rPr>
              <a:t>:</a:t>
            </a: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ea typeface="+mn-lt"/>
                <a:cs typeface="+mn-lt"/>
              </a:rPr>
              <a:t>CAPSDAC 2.0 User Manual Appendix A: Data Definitions </a:t>
            </a:r>
            <a:r>
              <a:rPr lang="en-US" sz="2600" dirty="0">
                <a:ea typeface="+mn-lt"/>
                <a:cs typeface="+mn-lt"/>
                <a:hlinkClick r:id="rId4" tooltip="CAPSDAC Appendix A: Data Definitions"/>
              </a:rPr>
              <a:t>https://www.cde.ca.gov/sp/cd/ci/documents/capsdac2appa.docx</a:t>
            </a:r>
            <a:endParaRPr lang="en-US" sz="2600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ea typeface="+mn-lt"/>
                <a:cs typeface="+mn-lt"/>
              </a:rPr>
              <a:t>CAPSDAC 2.0 Data Domains and Fields </a:t>
            </a:r>
            <a:r>
              <a:rPr lang="en-US" sz="2600" dirty="0">
                <a:ea typeface="+mn-lt"/>
                <a:cs typeface="+mn-lt"/>
                <a:hlinkClick r:id="rId5" tooltip="CAPSDAC 2.0 Data Domains and Fields "/>
              </a:rPr>
              <a:t>https://www.cde.ca.gov/sp/cd/ci/documents/capsdacdomainsfields.xlsx</a:t>
            </a:r>
            <a:endParaRPr lang="en-US" sz="2600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ea typeface="+mn-lt"/>
                <a:cs typeface="+mn-lt"/>
              </a:rPr>
              <a:t>CAPSDAC</a:t>
            </a:r>
            <a:r>
              <a:rPr lang="en-US" sz="2600" dirty="0">
                <a:cs typeface="Arial" panose="020B0604020202020204"/>
              </a:rPr>
              <a:t> 2.0 </a:t>
            </a:r>
            <a:r>
              <a:rPr lang="en-US" sz="2600" dirty="0">
                <a:ea typeface="+mn-lt"/>
                <a:cs typeface="+mn-lt"/>
              </a:rPr>
              <a:t>File Upload Template </a:t>
            </a:r>
            <a:r>
              <a:rPr lang="en-US" sz="2600" dirty="0">
                <a:ea typeface="+mn-lt"/>
                <a:cs typeface="+mn-lt"/>
                <a:hlinkClick r:id="rId6" tooltip="CAPSDAC 2.0 File Upload Template"/>
              </a:rPr>
              <a:t>https://www.cde.ca.gov/sp/cd/ci/documents/capsdactemplatev3.xlsx</a:t>
            </a:r>
            <a:endParaRPr lang="en-US" sz="2600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600" dirty="0">
                <a:ea typeface="+mn-lt"/>
                <a:cs typeface="+mn-lt"/>
              </a:rPr>
              <a:t>CAPSDAC 2.0 File Upload Template with Code Set Drop-Down </a:t>
            </a:r>
            <a:r>
              <a:rPr lang="en-US" sz="2600" dirty="0">
                <a:ea typeface="+mn-lt"/>
                <a:cs typeface="+mn-lt"/>
                <a:hlinkClick r:id="rId7" tooltip="CAPSDAC 2.0 File Upload Template with Code Set Drop-Down "/>
              </a:rPr>
              <a:t>https://www.cde.ca.gov/sp/cd/ci/documents/capsdactemplatefieldopt.xlsx</a:t>
            </a:r>
            <a:endParaRPr lang="en-US" sz="2600" dirty="0">
              <a:cs typeface="Arial" panose="020B060402020202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E4176-4BF2-587D-8624-6AB484F8FB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75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7F266-79B3-ABA4-6DA2-D1330E333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C9B78-92CC-F509-369D-F896FCA8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82028"/>
            <a:ext cx="11887200" cy="904649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CAPSDAC Update #8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55DBB-B631-524E-B39D-609590C69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46414"/>
            <a:ext cx="11887200" cy="445915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>
                <a:cs typeface="Arial"/>
              </a:rPr>
              <a:t>This update also includes the following:</a:t>
            </a:r>
            <a:endParaRPr lang="en-US" sz="2800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dirty="0">
                <a:ea typeface="+mn-lt"/>
                <a:cs typeface="+mn-lt"/>
              </a:rPr>
              <a:t>Notification of the publication and the update to the Prekindergarten (Pre-K) Statutory Age Eligibility Calculator web tool for the California State Preschool Program (CSPP).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>
                <a:ea typeface="+mn-lt"/>
                <a:cs typeface="+mn-lt"/>
                <a:hlinkClick r:id="rId2" tooltip="Age Eligibility Calculator"/>
              </a:rPr>
              <a:t>https://www2.cde.ca.gov/ageeligcalc/ageeligibilitycalc.aspx</a:t>
            </a:r>
            <a:endParaRPr lang="en-US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dirty="0">
                <a:ea typeface="+mn-lt"/>
                <a:cs typeface="+mn-lt"/>
              </a:rPr>
              <a:t>Notification</a:t>
            </a:r>
            <a:r>
              <a:rPr lang="en-US" dirty="0">
                <a:cs typeface="Arial"/>
              </a:rPr>
              <a:t> of the publication and the update to</a:t>
            </a:r>
            <a:r>
              <a:rPr lang="en-US" dirty="0">
                <a:ea typeface="+mn-lt"/>
                <a:cs typeface="+mn-lt"/>
              </a:rPr>
              <a:t> the Family Rate Calculator web tool for the CSPP.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>
                <a:ea typeface="+mn-lt"/>
                <a:cs typeface="+mn-lt"/>
                <a:hlinkClick r:id="rId3" tooltip="Family Rate Calculator"/>
              </a:rPr>
              <a:t>https://www2.cde.ca.gov/familyfee/</a:t>
            </a:r>
            <a:endParaRPr lang="en-US" dirty="0">
              <a:ea typeface="+mn-lt"/>
              <a:cs typeface="+mn-lt"/>
            </a:endParaRPr>
          </a:p>
          <a:p>
            <a:pPr lvl="1">
              <a:buFont typeface="Wingdings" panose="020B0604020202020204" pitchFamily="34" charset="0"/>
              <a:buChar char="§"/>
            </a:pPr>
            <a:endParaRPr lang="en-US" sz="2500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3474A-2E88-2DF5-13B3-519645C6BB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20366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1118</Words>
  <Application>Microsoft Office PowerPoint</Application>
  <PresentationFormat>Widescreen</PresentationFormat>
  <Paragraphs>114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 Display</vt:lpstr>
      <vt:lpstr>Arial</vt:lpstr>
      <vt:lpstr>Calibri</vt:lpstr>
      <vt:lpstr>Courier New</vt:lpstr>
      <vt:lpstr>Wingdings</vt:lpstr>
      <vt:lpstr>CDE Set 1</vt:lpstr>
      <vt:lpstr> California Preschool Data Collection (CAPSDAC) 2.0 Training Webinar</vt:lpstr>
      <vt:lpstr>Agenda</vt:lpstr>
      <vt:lpstr>CAPSDAC 1.0  Final Reporting Cycle </vt:lpstr>
      <vt:lpstr>CAPSDAC 2.0 Launch Date </vt:lpstr>
      <vt:lpstr>County District School (CDS) Code Change (1)</vt:lpstr>
      <vt:lpstr>County District School (CDS) Code Change (2)</vt:lpstr>
      <vt:lpstr>CAPSDAC 2.0 Management Bulletin (MB)</vt:lpstr>
      <vt:lpstr>CAPSDAC Update #8 (1)</vt:lpstr>
      <vt:lpstr>CAPSDAC Update #8 (2)</vt:lpstr>
      <vt:lpstr>CAPSDAC Support Web Page Redesigned</vt:lpstr>
      <vt:lpstr>Sign-up Instructions for Future Webinars</vt:lpstr>
      <vt:lpstr>Upcoming Webinars/Office Hours</vt:lpstr>
      <vt:lpstr>Upcoming In-Person Trainings</vt:lpstr>
      <vt:lpstr>Resources and Documentation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Contractor Information (CA Dept of Education)</dc:title>
  <dc:subject>California Preschool Data Collection (CAPSDAC) Technical Assistance (TA) Training Webinar for contractors.</dc:subject>
  <dc:creator/>
  <cp:lastModifiedBy/>
  <cp:revision>1</cp:revision>
  <dcterms:created xsi:type="dcterms:W3CDTF">2026-06-22T14:54:05Z</dcterms:created>
  <dcterms:modified xsi:type="dcterms:W3CDTF">2026-06-22T20:46:12Z</dcterms:modified>
</cp:coreProperties>
</file>