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6" r:id="rId1"/>
  </p:sldMasterIdLst>
  <p:notesMasterIdLst>
    <p:notesMasterId r:id="rId10"/>
  </p:notesMasterIdLst>
  <p:sldIdLst>
    <p:sldId id="258" r:id="rId2"/>
    <p:sldId id="284" r:id="rId3"/>
    <p:sldId id="288" r:id="rId4"/>
    <p:sldId id="297" r:id="rId5"/>
    <p:sldId id="292" r:id="rId6"/>
    <p:sldId id="293" r:id="rId7"/>
    <p:sldId id="294" r:id="rId8"/>
    <p:sldId id="29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E27157-CBEE-4767-AC27-3D2CE6FD284A}" v="2" dt="2025-11-15T20:37:55.74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91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52E372-5573-471B-852F-D88364F8E2D0}" type="datetimeFigureOut">
              <a:t>11/17/2025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B807C9-772A-4D25-88AD-22A5243F643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2850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52AC79-A108-4FDF-A0BE-96CEB0D6FF0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4187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F6E7D6-2E86-402D-9F32-6E72606BE399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1104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B807C9-772A-4D25-88AD-22A5243F643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4535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8A5902-04C6-41CF-0B30-58E86D3178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0AC8C7F-B0B5-59B1-7DED-7EED5AE84B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A261BCC-6834-0A95-D4B2-5023A736A3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ADC132-72A6-3075-F320-E24A7D43E3A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B807C9-772A-4D25-88AD-22A5243F643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3777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F6E7D6-2E86-402D-9F32-6E72606BE39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1969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F6E7D6-2E86-402D-9F32-6E72606BE399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9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F6E7D6-2E86-402D-9F32-6E72606BE39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9437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52AC79-A108-4FDF-A0BE-96CEB0D6FF0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6121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D460932-8CB6-4C8F-B4AD-397CBB756A85}"/>
              </a:ext>
            </a:extLst>
          </p:cNvPr>
          <p:cNvSpPr/>
          <p:nvPr userDrawn="1"/>
        </p:nvSpPr>
        <p:spPr>
          <a:xfrm>
            <a:off x="1" y="2649"/>
            <a:ext cx="12191999" cy="6852702"/>
          </a:xfrm>
          <a:prstGeom prst="rect">
            <a:avLst/>
          </a:prstGeom>
          <a:solidFill>
            <a:srgbClr val="0C4A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E4EA3A2-1F8E-4D59-8CCD-ADE780EA398C}"/>
              </a:ext>
            </a:extLst>
          </p:cNvPr>
          <p:cNvSpPr>
            <a:spLocks/>
          </p:cNvSpPr>
          <p:nvPr userDrawn="1"/>
        </p:nvSpPr>
        <p:spPr>
          <a:xfrm>
            <a:off x="1514475" y="5057774"/>
            <a:ext cx="10677525" cy="4095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The official seal of the California Department of Education">
            <a:extLst>
              <a:ext uri="{FF2B5EF4-FFF2-40B4-BE49-F238E27FC236}">
                <a16:creationId xmlns:a16="http://schemas.microsoft.com/office/drawing/2014/main" id="{229AE4EE-F2AE-45EA-8EDB-B364C7286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1319" y="3900876"/>
            <a:ext cx="2355839" cy="238037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BB3E5DD-A548-4B13-B011-AD7381826A90}"/>
              </a:ext>
            </a:extLst>
          </p:cNvPr>
          <p:cNvSpPr txBox="1"/>
          <p:nvPr userDrawn="1"/>
        </p:nvSpPr>
        <p:spPr>
          <a:xfrm>
            <a:off x="3500437" y="5705051"/>
            <a:ext cx="84772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CALIFORNIA DEPARTMENT OF EDUCATION</a:t>
            </a:r>
          </a:p>
          <a:p>
            <a:pPr algn="r"/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Tony Thurmond, State Superintendent of Public Instruction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341319" y="61041"/>
            <a:ext cx="11636368" cy="1329610"/>
          </a:xfrm>
        </p:spPr>
        <p:txBody>
          <a:bodyPr anchor="ctr"/>
          <a:lstStyle>
            <a:lvl1pPr algn="ctr">
              <a:defRPr sz="6000">
                <a:solidFill>
                  <a:srgbClr val="99FF99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539649-5F7A-4C9D-B668-07F1C88F2D0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854200" y="1566863"/>
            <a:ext cx="10123488" cy="31718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685800" indent="-228600">
              <a:buFont typeface="Arial" panose="020B0604020202020204" pitchFamily="34" charset="0"/>
              <a:buChar char="‒"/>
              <a:defRPr sz="3000">
                <a:solidFill>
                  <a:schemeClr val="bg1"/>
                </a:solidFill>
              </a:defRPr>
            </a:lvl2pPr>
            <a:lvl3pPr marL="1143000" indent="-228600">
              <a:buFont typeface="Courier New" panose="02070309020205020404" pitchFamily="49" charset="0"/>
              <a:buChar char="o"/>
              <a:defRPr sz="2800">
                <a:solidFill>
                  <a:schemeClr val="bg1"/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600">
                <a:solidFill>
                  <a:schemeClr val="bg1"/>
                </a:solidFill>
              </a:defRPr>
            </a:lvl4pPr>
            <a:lvl5pPr marL="2057400" indent="-228600">
              <a:buFont typeface="Wingdings" panose="05000000000000000000" pitchFamily="2" charset="2"/>
              <a:buChar char="v"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02010982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58900"/>
            <a:ext cx="5852160" cy="2403649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242425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6BDE543-094E-40E0-BF3B-8C1FBBCF322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52400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DAC9E9C-0CC5-42F6-926A-496D9EA65C5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188075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21755682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930BA-4F69-484D-94CF-A12CFCB3A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832449"/>
            <a:ext cx="118872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3" name="Picture 2" descr="The official seal of the California Department of Education">
            <a:extLst>
              <a:ext uri="{FF2B5EF4-FFF2-40B4-BE49-F238E27FC236}">
                <a16:creationId xmlns:a16="http://schemas.microsoft.com/office/drawing/2014/main" id="{9327F4AD-5BBF-43C4-AF18-70C77C96173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918081" y="2448361"/>
            <a:ext cx="2355839" cy="2380379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A6C063-05E6-4B81-9F11-8D883273709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729107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slide 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D2F62-2E1A-415E-8588-0D10ECAD5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63B0444-9EC7-4457-9BF5-9298D13FA21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978384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D460932-8CB6-4C8F-B4AD-397CBB756A85}"/>
              </a:ext>
            </a:extLst>
          </p:cNvPr>
          <p:cNvSpPr/>
          <p:nvPr userDrawn="1"/>
        </p:nvSpPr>
        <p:spPr>
          <a:xfrm>
            <a:off x="-1" y="5298"/>
            <a:ext cx="12191999" cy="68527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CC35A081-3005-4A0A-8613-6F350DD754D9}"/>
              </a:ext>
            </a:extLst>
          </p:cNvPr>
          <p:cNvGrpSpPr/>
          <p:nvPr userDrawn="1"/>
        </p:nvGrpSpPr>
        <p:grpSpPr>
          <a:xfrm>
            <a:off x="0" y="990600"/>
            <a:ext cx="12192000" cy="4645492"/>
            <a:chOff x="0" y="990600"/>
            <a:chExt cx="12192000" cy="464549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E4EA3A2-1F8E-4D59-8CCD-ADE780EA398C}"/>
                </a:ext>
              </a:extLst>
            </p:cNvPr>
            <p:cNvSpPr>
              <a:spLocks/>
            </p:cNvSpPr>
            <p:nvPr userDrawn="1"/>
          </p:nvSpPr>
          <p:spPr>
            <a:xfrm>
              <a:off x="0" y="990600"/>
              <a:ext cx="12191999" cy="4462612"/>
            </a:xfrm>
            <a:prstGeom prst="rect">
              <a:avLst/>
            </a:prstGeom>
            <a:solidFill>
              <a:srgbClr val="0C4A6D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158AE10-268E-471E-AD35-10FC854F29EF}"/>
                </a:ext>
              </a:extLst>
            </p:cNvPr>
            <p:cNvSpPr>
              <a:spLocks/>
            </p:cNvSpPr>
            <p:nvPr userDrawn="1"/>
          </p:nvSpPr>
          <p:spPr>
            <a:xfrm>
              <a:off x="1" y="5453212"/>
              <a:ext cx="12191999" cy="182880"/>
            </a:xfrm>
            <a:prstGeom prst="rect">
              <a:avLst/>
            </a:prstGeom>
            <a:solidFill>
              <a:srgbClr val="ED8B6F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BACA4FE-73B4-4E69-9F95-2126EED44CD0}"/>
              </a:ext>
            </a:extLst>
          </p:cNvPr>
          <p:cNvGrpSpPr/>
          <p:nvPr userDrawn="1"/>
        </p:nvGrpSpPr>
        <p:grpSpPr>
          <a:xfrm>
            <a:off x="152397" y="161925"/>
            <a:ext cx="11887200" cy="6462519"/>
            <a:chOff x="152397" y="161925"/>
            <a:chExt cx="11887200" cy="6462519"/>
          </a:xfrm>
        </p:grpSpPr>
        <p:pic>
          <p:nvPicPr>
            <p:cNvPr id="12" name="Picture 11" descr="The official seal of the California Department of Education">
              <a:extLst>
                <a:ext uri="{FF2B5EF4-FFF2-40B4-BE49-F238E27FC236}">
                  <a16:creationId xmlns:a16="http://schemas.microsoft.com/office/drawing/2014/main" id="{229AE4EE-F2AE-45EA-8EDB-B364C7286BA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5276651" y="161925"/>
              <a:ext cx="1638692" cy="1655762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BB3E5DD-A548-4B13-B011-AD7381826A90}"/>
                </a:ext>
              </a:extLst>
            </p:cNvPr>
            <p:cNvSpPr txBox="1"/>
            <p:nvPr userDrawn="1"/>
          </p:nvSpPr>
          <p:spPr>
            <a:xfrm>
              <a:off x="152397" y="5793447"/>
              <a:ext cx="11887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>
                  <a:solidFill>
                    <a:srgbClr val="0C4A6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CALIFORNIA DEPARTMENT OF EDUCATION</a:t>
              </a:r>
            </a:p>
            <a:p>
              <a:pPr algn="ctr"/>
              <a:r>
                <a:rPr lang="en-US" sz="2400">
                  <a:solidFill>
                    <a:srgbClr val="0C4A6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Tony Thurmond, State Superintendent of Public Instruction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1524000" y="2514600"/>
            <a:ext cx="9144000" cy="1828800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F149D05-DD72-47E2-AC34-B09AF83C270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0C4A6D"/>
                </a:solidFill>
              </a:defRPr>
            </a:lvl1pPr>
          </a:lstStyle>
          <a:p>
            <a:fld id="{434DB716-4346-4392-B904-40164E6AF3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388607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4422866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9D5211-F6B9-42B5-8EA5-81EA7F24EA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914931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D460932-8CB6-4C8F-B4AD-397CBB756A85}"/>
              </a:ext>
            </a:extLst>
          </p:cNvPr>
          <p:cNvSpPr/>
          <p:nvPr userDrawn="1"/>
        </p:nvSpPr>
        <p:spPr>
          <a:xfrm>
            <a:off x="1" y="2649"/>
            <a:ext cx="12191999" cy="6852702"/>
          </a:xfrm>
          <a:prstGeom prst="rect">
            <a:avLst/>
          </a:prstGeom>
          <a:solidFill>
            <a:srgbClr val="0C4A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E4EA3A2-1F8E-4D59-8CCD-ADE780EA398C}"/>
              </a:ext>
            </a:extLst>
          </p:cNvPr>
          <p:cNvSpPr>
            <a:spLocks/>
          </p:cNvSpPr>
          <p:nvPr userDrawn="1"/>
        </p:nvSpPr>
        <p:spPr>
          <a:xfrm>
            <a:off x="1514475" y="5057774"/>
            <a:ext cx="10677525" cy="4095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The official seal of the California Department of Education">
            <a:extLst>
              <a:ext uri="{FF2B5EF4-FFF2-40B4-BE49-F238E27FC236}">
                <a16:creationId xmlns:a16="http://schemas.microsoft.com/office/drawing/2014/main" id="{229AE4EE-F2AE-45EA-8EDB-B364C7286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1319" y="3900876"/>
            <a:ext cx="2355839" cy="238037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BB3E5DD-A548-4B13-B011-AD7381826A90}"/>
              </a:ext>
            </a:extLst>
          </p:cNvPr>
          <p:cNvSpPr txBox="1"/>
          <p:nvPr userDrawn="1"/>
        </p:nvSpPr>
        <p:spPr>
          <a:xfrm>
            <a:off x="3500437" y="5705051"/>
            <a:ext cx="84772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CALIFORNIA DEPARTMENT OF EDUCATION</a:t>
            </a:r>
          </a:p>
          <a:p>
            <a:pPr algn="r"/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Tony Thurmond, State Superintendent of Public Instruction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341319" y="61041"/>
            <a:ext cx="11636368" cy="1329610"/>
          </a:xfrm>
        </p:spPr>
        <p:txBody>
          <a:bodyPr anchor="ctr"/>
          <a:lstStyle>
            <a:lvl1pPr algn="ctr">
              <a:defRPr sz="6000">
                <a:solidFill>
                  <a:srgbClr val="99FF99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539649-5F7A-4C9D-B668-07F1C88F2D0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854200" y="1566863"/>
            <a:ext cx="10123488" cy="31718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685800" indent="-228600">
              <a:buFont typeface="Arial" panose="020B0604020202020204" pitchFamily="34" charset="0"/>
              <a:buChar char="‒"/>
              <a:defRPr sz="3000">
                <a:solidFill>
                  <a:schemeClr val="bg1"/>
                </a:solidFill>
              </a:defRPr>
            </a:lvl2pPr>
            <a:lvl3pPr marL="1143000" indent="-228600">
              <a:buFont typeface="Courier New" panose="02070309020205020404" pitchFamily="49" charset="0"/>
              <a:buChar char="o"/>
              <a:defRPr sz="2800">
                <a:solidFill>
                  <a:schemeClr val="bg1"/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600">
                <a:solidFill>
                  <a:schemeClr val="bg1"/>
                </a:solidFill>
              </a:defRPr>
            </a:lvl4pPr>
            <a:lvl5pPr marL="2057400" indent="-228600">
              <a:buFont typeface="Wingdings" panose="05000000000000000000" pitchFamily="2" charset="2"/>
              <a:buChar char="v"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02010982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D460932-8CB6-4C8F-B4AD-397CBB756A85}"/>
              </a:ext>
            </a:extLst>
          </p:cNvPr>
          <p:cNvSpPr/>
          <p:nvPr userDrawn="1"/>
        </p:nvSpPr>
        <p:spPr>
          <a:xfrm>
            <a:off x="1" y="2649"/>
            <a:ext cx="12191999" cy="6852702"/>
          </a:xfrm>
          <a:prstGeom prst="rect">
            <a:avLst/>
          </a:prstGeom>
          <a:solidFill>
            <a:srgbClr val="0C4A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E4EA3A2-1F8E-4D59-8CCD-ADE780EA398C}"/>
              </a:ext>
            </a:extLst>
          </p:cNvPr>
          <p:cNvSpPr>
            <a:spLocks/>
          </p:cNvSpPr>
          <p:nvPr userDrawn="1"/>
        </p:nvSpPr>
        <p:spPr>
          <a:xfrm>
            <a:off x="1514475" y="5057774"/>
            <a:ext cx="10677525" cy="4095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The official seal of the California Department of Education">
            <a:extLst>
              <a:ext uri="{FF2B5EF4-FFF2-40B4-BE49-F238E27FC236}">
                <a16:creationId xmlns:a16="http://schemas.microsoft.com/office/drawing/2014/main" id="{229AE4EE-F2AE-45EA-8EDB-B364C7286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1319" y="3900876"/>
            <a:ext cx="2355839" cy="238037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BB3E5DD-A548-4B13-B011-AD7381826A90}"/>
              </a:ext>
            </a:extLst>
          </p:cNvPr>
          <p:cNvSpPr txBox="1"/>
          <p:nvPr userDrawn="1"/>
        </p:nvSpPr>
        <p:spPr>
          <a:xfrm>
            <a:off x="3500437" y="5705051"/>
            <a:ext cx="84772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CALIFORNIA DEPARTMENT OF EDUCATION</a:t>
            </a:r>
          </a:p>
          <a:p>
            <a:pPr algn="r"/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Tony Thurmond, State Superintendent of Public Instruction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341319" y="61041"/>
            <a:ext cx="11636368" cy="1329610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539649-5F7A-4C9D-B668-07F1C88F2D0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854200" y="1566863"/>
            <a:ext cx="10123488" cy="3171825"/>
          </a:xfrm>
        </p:spPr>
        <p:txBody>
          <a:bodyPr/>
          <a:lstStyle>
            <a:lvl1pPr marL="228600" indent="-228600"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1pPr>
            <a:lvl2pPr marL="685800" indent="-228600">
              <a:buFont typeface="Arial" panose="020B0604020202020204" pitchFamily="34" charset="0"/>
              <a:buChar char="•"/>
              <a:defRPr sz="3000">
                <a:solidFill>
                  <a:schemeClr val="bg1"/>
                </a:solidFill>
              </a:defRPr>
            </a:lvl2pPr>
            <a:lvl3pPr marL="1143000" indent="-228600">
              <a:buFont typeface="Arial" panose="020B0604020202020204" pitchFamily="34" charset="0"/>
              <a:buChar char="•"/>
              <a:defRPr sz="2800">
                <a:solidFill>
                  <a:schemeClr val="bg1"/>
                </a:solidFill>
              </a:defRPr>
            </a:lvl3pPr>
            <a:lvl4pPr marL="1600200" indent="-228600">
              <a:buFont typeface="Arial" panose="020B0604020202020204" pitchFamily="34" charset="0"/>
              <a:buChar char="•"/>
              <a:defRPr sz="2600">
                <a:solidFill>
                  <a:schemeClr val="bg1"/>
                </a:solidFill>
              </a:defRPr>
            </a:lvl4pPr>
            <a:lvl5pPr marL="2057400" indent="-228600">
              <a:buFont typeface="Arial" panose="020B0604020202020204" pitchFamily="34" charset="0"/>
              <a:buChar char="•"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02010982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4422866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9D5211-F6B9-42B5-8EA5-81EA7F24EA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914931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44098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44098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112418"/>
      </p:ext>
    </p:extLst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4422866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9D5211-F6B9-42B5-8EA5-81EA7F24EA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914931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D460932-8CB6-4C8F-B4AD-397CBB756A85}"/>
              </a:ext>
            </a:extLst>
          </p:cNvPr>
          <p:cNvSpPr/>
          <p:nvPr userDrawn="1"/>
        </p:nvSpPr>
        <p:spPr>
          <a:xfrm>
            <a:off x="1" y="2649"/>
            <a:ext cx="12191999" cy="6852702"/>
          </a:xfrm>
          <a:prstGeom prst="rect">
            <a:avLst/>
          </a:prstGeom>
          <a:solidFill>
            <a:srgbClr val="0C4A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E4EA3A2-1F8E-4D59-8CCD-ADE780EA398C}"/>
              </a:ext>
            </a:extLst>
          </p:cNvPr>
          <p:cNvSpPr>
            <a:spLocks/>
          </p:cNvSpPr>
          <p:nvPr userDrawn="1"/>
        </p:nvSpPr>
        <p:spPr>
          <a:xfrm>
            <a:off x="1514475" y="5057774"/>
            <a:ext cx="10677525" cy="4095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The official seal of the California Department of Education">
            <a:extLst>
              <a:ext uri="{FF2B5EF4-FFF2-40B4-BE49-F238E27FC236}">
                <a16:creationId xmlns:a16="http://schemas.microsoft.com/office/drawing/2014/main" id="{229AE4EE-F2AE-45EA-8EDB-B364C7286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1319" y="3900876"/>
            <a:ext cx="2355839" cy="238037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BB3E5DD-A548-4B13-B011-AD7381826A90}"/>
              </a:ext>
            </a:extLst>
          </p:cNvPr>
          <p:cNvSpPr txBox="1"/>
          <p:nvPr userDrawn="1"/>
        </p:nvSpPr>
        <p:spPr>
          <a:xfrm>
            <a:off x="3500437" y="5705051"/>
            <a:ext cx="84772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CALIFORNIA DEPARTMENT OF EDUCATION</a:t>
            </a:r>
          </a:p>
          <a:p>
            <a:pPr algn="r"/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Tony Thurmond, State Superintendent of Public Instruction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341319" y="61041"/>
            <a:ext cx="11636368" cy="1329610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539649-5F7A-4C9D-B668-07F1C88F2D0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854200" y="1566863"/>
            <a:ext cx="10123488" cy="3171825"/>
          </a:xfrm>
        </p:spPr>
        <p:txBody>
          <a:bodyPr/>
          <a:lstStyle>
            <a:lvl1pPr marL="228600" indent="-228600"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1pPr>
            <a:lvl2pPr marL="685800" indent="-228600">
              <a:buFont typeface="Arial" panose="020B0604020202020204" pitchFamily="34" charset="0"/>
              <a:buChar char="•"/>
              <a:defRPr sz="3000">
                <a:solidFill>
                  <a:schemeClr val="bg1"/>
                </a:solidFill>
              </a:defRPr>
            </a:lvl2pPr>
            <a:lvl3pPr marL="1143000" indent="-228600">
              <a:buFont typeface="Arial" panose="020B0604020202020204" pitchFamily="34" charset="0"/>
              <a:buChar char="•"/>
              <a:defRPr sz="2800">
                <a:solidFill>
                  <a:schemeClr val="bg1"/>
                </a:solidFill>
              </a:defRPr>
            </a:lvl3pPr>
            <a:lvl4pPr marL="1600200" indent="-228600">
              <a:buFont typeface="Arial" panose="020B0604020202020204" pitchFamily="34" charset="0"/>
              <a:buChar char="•"/>
              <a:defRPr sz="2600">
                <a:solidFill>
                  <a:schemeClr val="bg1"/>
                </a:solidFill>
              </a:defRPr>
            </a:lvl4pPr>
            <a:lvl5pPr marL="2057400" indent="-228600">
              <a:buFont typeface="Arial" panose="020B0604020202020204" pitchFamily="34" charset="0"/>
              <a:buChar char="•"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02010982"/>
      </p:ext>
    </p:extLst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44098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440980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112418"/>
      </p:ext>
    </p:extLst>
  </p:cSld>
  <p:clrMapOvr>
    <a:masterClrMapping/>
  </p:clrMapOvr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97157-E2D8-4A79-B927-A9CF00A4E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135E358-2197-48B2-9A26-4B6D1F40DAEF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279400" y="1839913"/>
            <a:ext cx="372268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40157CF-C48E-48AD-8925-20983337A9A2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324350" y="1839913"/>
            <a:ext cx="284003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65AE4EE2-60BD-4146-90ED-AD7B882E4F9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189912" y="1992313"/>
            <a:ext cx="372268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D760ECB-197D-4597-B97F-D5D29B0131E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4">
            <a:extLst>
              <a:ext uri="{FF2B5EF4-FFF2-40B4-BE49-F238E27FC236}">
                <a16:creationId xmlns:a16="http://schemas.microsoft.com/office/drawing/2014/main" id="{3D07944D-C9BC-4802-887A-2451CC20832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9094" y="3830881"/>
            <a:ext cx="372268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38764562"/>
      </p:ext>
    </p:extLst>
  </p:cSld>
  <p:clrMapOvr>
    <a:masterClrMapping/>
  </p:clrMapOvr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73323-0A4B-4291-A37F-4135FE20B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D34D7B9-365F-4C6A-B80F-15C87BBCFB6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207E85D-F070-4B7F-9FE4-CDAEB177FCD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47919" y="1714500"/>
            <a:ext cx="5003311" cy="2286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BB35A39-33A5-4793-8D4D-18E01C32543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102350" y="1749425"/>
            <a:ext cx="5476875" cy="24622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937DBBE6-0E4C-4A49-A93B-C4312111E2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619375" y="4343400"/>
            <a:ext cx="6076950" cy="19526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3927544"/>
      </p:ext>
    </p:extLst>
  </p:cSld>
  <p:clrMapOvr>
    <a:masterClrMapping/>
  </p:clrMapOvr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58900"/>
            <a:ext cx="5852160" cy="24036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24242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6BDE543-094E-40E0-BF3B-8C1FBBCF322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52400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DAC9E9C-0CC5-42F6-926A-496D9EA65C5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188075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21755682"/>
      </p:ext>
    </p:extLst>
  </p:cSld>
  <p:clrMapOvr>
    <a:masterClrMapping/>
  </p:clrMapOvr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58900"/>
            <a:ext cx="5852160" cy="2403649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242425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6BDE543-094E-40E0-BF3B-8C1FBBCF322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52400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DAC9E9C-0CC5-42F6-926A-496D9EA65C5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188075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21755682"/>
      </p:ext>
    </p:extLst>
  </p:cSld>
  <p:clrMapOvr>
    <a:masterClrMapping/>
  </p:clrMapOvr>
  <p:hf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930BA-4F69-484D-94CF-A12CFCB3A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832449"/>
            <a:ext cx="118872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3" name="Picture 2" descr="The official seal of the California Department of Education">
            <a:extLst>
              <a:ext uri="{FF2B5EF4-FFF2-40B4-BE49-F238E27FC236}">
                <a16:creationId xmlns:a16="http://schemas.microsoft.com/office/drawing/2014/main" id="{9327F4AD-5BBF-43C4-AF18-70C77C96173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918081" y="2448361"/>
            <a:ext cx="2355839" cy="2380379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A6C063-05E6-4B81-9F11-8D883273709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729107"/>
      </p:ext>
    </p:extLst>
  </p:cSld>
  <p:clrMapOvr>
    <a:masterClrMapping/>
  </p:clrMapOvr>
  <p:hf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slide 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D2F62-2E1A-415E-8588-0D10ECAD5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63B0444-9EC7-4457-9BF5-9298D13FA21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978384"/>
      </p:ext>
    </p:extLst>
  </p:cSld>
  <p:clrMapOvr>
    <a:masterClrMapping/>
  </p:clrMapOvr>
  <p:hf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D460932-8CB6-4C8F-B4AD-397CBB756A85}"/>
              </a:ext>
            </a:extLst>
          </p:cNvPr>
          <p:cNvSpPr/>
          <p:nvPr userDrawn="1"/>
        </p:nvSpPr>
        <p:spPr>
          <a:xfrm>
            <a:off x="-1" y="5298"/>
            <a:ext cx="12191999" cy="68527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CC35A081-3005-4A0A-8613-6F350DD754D9}"/>
              </a:ext>
            </a:extLst>
          </p:cNvPr>
          <p:cNvGrpSpPr/>
          <p:nvPr userDrawn="1"/>
        </p:nvGrpSpPr>
        <p:grpSpPr>
          <a:xfrm>
            <a:off x="0" y="990600"/>
            <a:ext cx="12192000" cy="4645492"/>
            <a:chOff x="0" y="990600"/>
            <a:chExt cx="12192000" cy="464549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E4EA3A2-1F8E-4D59-8CCD-ADE780EA398C}"/>
                </a:ext>
              </a:extLst>
            </p:cNvPr>
            <p:cNvSpPr>
              <a:spLocks/>
            </p:cNvSpPr>
            <p:nvPr userDrawn="1"/>
          </p:nvSpPr>
          <p:spPr>
            <a:xfrm>
              <a:off x="0" y="990600"/>
              <a:ext cx="12191999" cy="4462612"/>
            </a:xfrm>
            <a:prstGeom prst="rect">
              <a:avLst/>
            </a:prstGeom>
            <a:solidFill>
              <a:srgbClr val="0C4A6D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158AE10-268E-471E-AD35-10FC854F29EF}"/>
                </a:ext>
              </a:extLst>
            </p:cNvPr>
            <p:cNvSpPr>
              <a:spLocks/>
            </p:cNvSpPr>
            <p:nvPr userDrawn="1"/>
          </p:nvSpPr>
          <p:spPr>
            <a:xfrm>
              <a:off x="1" y="5453212"/>
              <a:ext cx="12191999" cy="182880"/>
            </a:xfrm>
            <a:prstGeom prst="rect">
              <a:avLst/>
            </a:prstGeom>
            <a:solidFill>
              <a:srgbClr val="ED8B6F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BACA4FE-73B4-4E69-9F95-2126EED44CD0}"/>
              </a:ext>
            </a:extLst>
          </p:cNvPr>
          <p:cNvGrpSpPr/>
          <p:nvPr userDrawn="1"/>
        </p:nvGrpSpPr>
        <p:grpSpPr>
          <a:xfrm>
            <a:off x="152397" y="161925"/>
            <a:ext cx="11887200" cy="6462519"/>
            <a:chOff x="152397" y="161925"/>
            <a:chExt cx="11887200" cy="6462519"/>
          </a:xfrm>
        </p:grpSpPr>
        <p:pic>
          <p:nvPicPr>
            <p:cNvPr id="12" name="Picture 11" descr="The official seal of the California Department of Education">
              <a:extLst>
                <a:ext uri="{FF2B5EF4-FFF2-40B4-BE49-F238E27FC236}">
                  <a16:creationId xmlns:a16="http://schemas.microsoft.com/office/drawing/2014/main" id="{229AE4EE-F2AE-45EA-8EDB-B364C7286BA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5276651" y="161925"/>
              <a:ext cx="1638692" cy="1655762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BB3E5DD-A548-4B13-B011-AD7381826A90}"/>
                </a:ext>
              </a:extLst>
            </p:cNvPr>
            <p:cNvSpPr txBox="1"/>
            <p:nvPr userDrawn="1"/>
          </p:nvSpPr>
          <p:spPr>
            <a:xfrm>
              <a:off x="152397" y="5793447"/>
              <a:ext cx="11887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>
                  <a:solidFill>
                    <a:srgbClr val="0C4A6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CALIFORNIA DEPARTMENT OF EDUCATION</a:t>
              </a:r>
            </a:p>
            <a:p>
              <a:pPr algn="ctr"/>
              <a:r>
                <a:rPr lang="en-US" sz="2400">
                  <a:solidFill>
                    <a:srgbClr val="0C4A6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Tony Thurmond, State Superintendent of Public Instruction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1524000" y="2514600"/>
            <a:ext cx="9144000" cy="1828800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F149D05-DD72-47E2-AC34-B09AF83C270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0C4A6D"/>
                </a:solidFill>
              </a:defRPr>
            </a:lvl1pPr>
          </a:lstStyle>
          <a:p>
            <a:fld id="{434DB716-4346-4392-B904-40164E6AF3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388607"/>
      </p:ext>
    </p:extLst>
  </p:cSld>
  <p:clrMapOvr>
    <a:masterClrMapping/>
  </p:clrMapOvr>
  <p:hf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1E7C28D-135E-4B02-B4F1-7CDE15AF0DB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40822" y="1795550"/>
            <a:ext cx="11851178" cy="4289366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800">
                <a:solidFill>
                  <a:schemeClr val="bg1"/>
                </a:solidFill>
              </a:defRPr>
            </a:lvl3pPr>
            <a:lvl4pPr>
              <a:defRPr sz="2400"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42189E-7392-48F0-B5D7-BE45364960B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37890821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4422866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9D5211-F6B9-42B5-8EA5-81EA7F24EA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914931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44098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44098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112418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4422866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9D5211-F6B9-42B5-8EA5-81EA7F24EA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914931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44098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440980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112418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97157-E2D8-4A79-B927-A9CF00A4E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135E358-2197-48B2-9A26-4B6D1F40DAEF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279400" y="1839913"/>
            <a:ext cx="372268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40157CF-C48E-48AD-8925-20983337A9A2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324350" y="1839913"/>
            <a:ext cx="284003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65AE4EE2-60BD-4146-90ED-AD7B882E4F9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189912" y="1992313"/>
            <a:ext cx="372268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D760ECB-197D-4597-B97F-D5D29B0131E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4">
            <a:extLst>
              <a:ext uri="{FF2B5EF4-FFF2-40B4-BE49-F238E27FC236}">
                <a16:creationId xmlns:a16="http://schemas.microsoft.com/office/drawing/2014/main" id="{3D07944D-C9BC-4802-887A-2451CC20832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9094" y="3830881"/>
            <a:ext cx="372268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38764562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73323-0A4B-4291-A37F-4135FE20B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D34D7B9-365F-4C6A-B80F-15C87BBCFB6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207E85D-F070-4B7F-9FE4-CDAEB177FCD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47919" y="1714500"/>
            <a:ext cx="5003311" cy="2286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BB35A39-33A5-4793-8D4D-18E01C32543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102350" y="1749425"/>
            <a:ext cx="5476875" cy="24622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937DBBE6-0E4C-4A49-A93B-C4312111E2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619375" y="4343400"/>
            <a:ext cx="6076950" cy="19526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3927544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58900"/>
            <a:ext cx="5852160" cy="24036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24242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6BDE543-094E-40E0-BF3B-8C1FBBCF322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52400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DAC9E9C-0CC5-42F6-926A-496D9EA65C5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188075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21755682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C4A6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428EC11-7AAC-4049-9A83-CF2265C43055}"/>
              </a:ext>
            </a:extLst>
          </p:cNvPr>
          <p:cNvSpPr/>
          <p:nvPr userDrawn="1"/>
        </p:nvSpPr>
        <p:spPr>
          <a:xfrm rot="5400000">
            <a:off x="5730240" y="396240"/>
            <a:ext cx="731520" cy="1219199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A4F9F5-9568-4EE1-80A6-57C3752A9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03799"/>
            <a:ext cx="11887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C752BC-2660-4A7B-8B2C-4206F3E2A4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" y="1638301"/>
            <a:ext cx="11887200" cy="44881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294452-BD1E-480D-83DF-78B1FFBA8E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96400" y="63096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044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2" r:id="rId5"/>
    <p:sldLayoutId id="2147483773" r:id="rId6"/>
    <p:sldLayoutId id="2147483774" r:id="rId7"/>
    <p:sldLayoutId id="2147483779" r:id="rId8"/>
    <p:sldLayoutId id="2147483766" r:id="rId9"/>
    <p:sldLayoutId id="2147483780" r:id="rId10"/>
    <p:sldLayoutId id="2147483767" r:id="rId11"/>
    <p:sldLayoutId id="2147483771" r:id="rId12"/>
    <p:sldLayoutId id="2147483781" r:id="rId13"/>
    <p:sldLayoutId id="2147483753" r:id="rId14"/>
    <p:sldLayoutId id="2147483687" r:id="rId15"/>
    <p:sldLayoutId id="2147483752" r:id="rId16"/>
    <p:sldLayoutId id="2147483688" r:id="rId17"/>
    <p:sldLayoutId id="2147483689" r:id="rId18"/>
    <p:sldLayoutId id="2147483745" r:id="rId19"/>
    <p:sldLayoutId id="2147483746" r:id="rId20"/>
    <p:sldLayoutId id="2147483751" r:id="rId21"/>
    <p:sldLayoutId id="2147483703" r:id="rId22"/>
    <p:sldLayoutId id="2147483690" r:id="rId23"/>
    <p:sldLayoutId id="2147483736" r:id="rId24"/>
    <p:sldLayoutId id="2147483691" r:id="rId25"/>
    <p:sldLayoutId id="2147483744" r:id="rId26"/>
    <p:sldLayoutId id="2147483692" r:id="rId27"/>
    <p:sldLayoutId id="2147483798" r:id="rId28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800" b="1" kern="1200">
          <a:solidFill>
            <a:srgbClr val="99FF99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‒"/>
        <a:defRPr sz="3000" kern="1200">
          <a:solidFill>
            <a:schemeClr val="bg1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171700" indent="-3429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v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psdac.org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www.cde.ca.gov/sp/cd/ci/capsdacportalsupport.asp" TargetMode="External"/><Relationship Id="rId4" Type="http://schemas.openxmlformats.org/officeDocument/2006/relationships/hyperlink" Target="https://www.cde.ca.gov/sp/cd/ci/capsdacsupportlanding.asp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e.ca.gov/sp/cd/ci/capsdacwebinars.asp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F3EB5-52DB-3A87-4E5A-8BF18FC65E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223835" y="778465"/>
            <a:ext cx="12415835" cy="132961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3600" dirty="0">
                <a:solidFill>
                  <a:schemeClr val="bg1"/>
                </a:solidFill>
                <a:ea typeface="+mj-lt"/>
                <a:cs typeface="+mj-lt"/>
              </a:rPr>
              <a:t> California Preschool Data Collection (CAPSDAC) Contractor Training Webinar</a:t>
            </a:r>
            <a:endParaRPr lang="en-US" sz="3600" dirty="0">
              <a:solidFill>
                <a:schemeClr val="bg1"/>
              </a:solidFill>
              <a:cs typeface="Arial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3EDB00-97B2-E5B2-FB4A-CF57994B5B1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76891" y="2108075"/>
            <a:ext cx="10838218" cy="3171825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 algn="ctr">
              <a:buNone/>
            </a:pPr>
            <a:endParaRPr lang="en-US" sz="2900" b="1" dirty="0">
              <a:ea typeface="+mn-lt"/>
              <a:cs typeface="+mn-lt"/>
            </a:endParaRPr>
          </a:p>
          <a:p>
            <a:pPr marL="0" indent="0" algn="ctr">
              <a:buNone/>
            </a:pPr>
            <a:r>
              <a:rPr lang="en-US" sz="2900" b="1" dirty="0">
                <a:ea typeface="+mn-lt"/>
                <a:cs typeface="+mn-lt"/>
              </a:rPr>
              <a:t>Applied Data Research and Evaluation Office </a:t>
            </a:r>
            <a:endParaRPr lang="en-US" dirty="0"/>
          </a:p>
          <a:p>
            <a:pPr marL="0" indent="0" algn="ctr">
              <a:buNone/>
            </a:pPr>
            <a:r>
              <a:rPr lang="en-US" sz="2900" b="1" dirty="0">
                <a:ea typeface="+mn-lt"/>
                <a:cs typeface="+mn-lt"/>
              </a:rPr>
              <a:t>California Department of Education (CDE) </a:t>
            </a:r>
            <a:endParaRPr lang="en-US" sz="2900" dirty="0">
              <a:cs typeface="Arial"/>
            </a:endParaRPr>
          </a:p>
          <a:p>
            <a:pPr marL="0" indent="0" algn="ctr">
              <a:buNone/>
            </a:pPr>
            <a:endParaRPr lang="en-US" b="1" dirty="0">
              <a:ea typeface="+mn-lt"/>
              <a:cs typeface="+mn-lt"/>
            </a:endParaRPr>
          </a:p>
          <a:p>
            <a:pPr marL="0" indent="0" algn="ctr">
              <a:buNone/>
            </a:pPr>
            <a:r>
              <a:rPr lang="en-US" b="1" dirty="0">
                <a:ea typeface="+mn-lt"/>
                <a:cs typeface="+mn-lt"/>
              </a:rPr>
              <a:t>Date: November 18, 2025</a:t>
            </a:r>
            <a:endParaRPr lang="en-US" dirty="0">
              <a:ea typeface="+mn-lt"/>
              <a:cs typeface="+mn-lt"/>
            </a:endParaRPr>
          </a:p>
          <a:p>
            <a:pPr marL="0" indent="0" algn="ctr">
              <a:buNone/>
            </a:pPr>
            <a:r>
              <a:rPr lang="en-US" b="1" dirty="0">
                <a:ea typeface="+mn-lt"/>
                <a:cs typeface="+mn-lt"/>
              </a:rPr>
              <a:t>Time: 10:00am – 11:30 a.m.</a:t>
            </a:r>
            <a:endParaRPr lang="en-US" dirty="0"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2140234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A93A7D41-0046-33D5-EE26-C3177ACB5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398" y="69291"/>
            <a:ext cx="11887200" cy="100690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chemeClr val="bg1"/>
                </a:solidFill>
                <a:cs typeface="Arial"/>
              </a:rPr>
              <a:t>Agenda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5C7692-6665-A8E1-B6C2-59639C3E37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964" y="1251372"/>
            <a:ext cx="11082069" cy="4365357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00000"/>
              </a:lnSpc>
              <a:spcBef>
                <a:spcPts val="800"/>
              </a:spcBef>
            </a:pPr>
            <a:r>
              <a:rPr lang="en-US" sz="2800" dirty="0">
                <a:cs typeface="Arial" panose="020B0604020202020204"/>
              </a:rPr>
              <a:t>Planned CAPSDAC 2.0 Release Schedule</a:t>
            </a:r>
          </a:p>
          <a:p>
            <a:pPr>
              <a:lnSpc>
                <a:spcPct val="100000"/>
              </a:lnSpc>
              <a:spcBef>
                <a:spcPts val="800"/>
              </a:spcBef>
            </a:pPr>
            <a:r>
              <a:rPr lang="en-US" dirty="0"/>
              <a:t>Poll: Agency coordination with TK–12 CALPADS Administrators</a:t>
            </a:r>
            <a:endParaRPr lang="en-US" sz="2800" dirty="0">
              <a:cs typeface="Arial" panose="020B0604020202020204"/>
            </a:endParaRPr>
          </a:p>
          <a:p>
            <a:pPr>
              <a:lnSpc>
                <a:spcPct val="100000"/>
              </a:lnSpc>
              <a:spcBef>
                <a:spcPts val="800"/>
              </a:spcBef>
            </a:pPr>
            <a:r>
              <a:rPr lang="en-US" sz="2800" dirty="0">
                <a:cs typeface="Arial" panose="020B0604020202020204"/>
              </a:rPr>
              <a:t>CAPSDAC Resources</a:t>
            </a:r>
          </a:p>
          <a:p>
            <a:pPr>
              <a:lnSpc>
                <a:spcPct val="100000"/>
              </a:lnSpc>
              <a:spcBef>
                <a:spcPts val="800"/>
              </a:spcBef>
            </a:pPr>
            <a:r>
              <a:rPr lang="en-US" sz="2800" dirty="0">
                <a:cs typeface="Arial" panose="020B0604020202020204"/>
              </a:rPr>
              <a:t>Upcoming Monthly Webinar Schedule</a:t>
            </a:r>
            <a:endParaRPr lang="en-US" dirty="0"/>
          </a:p>
          <a:p>
            <a:pPr>
              <a:lnSpc>
                <a:spcPct val="100000"/>
              </a:lnSpc>
              <a:spcBef>
                <a:spcPts val="800"/>
              </a:spcBef>
            </a:pPr>
            <a:r>
              <a:rPr lang="en-US" sz="2800" dirty="0">
                <a:cs typeface="Arial" panose="020B0604020202020204"/>
              </a:rPr>
              <a:t>Question and Answer Session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B8A0EB1-44A1-237B-DDBF-C6C047AA018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4816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0B850-1081-C6B1-0B8A-D222A1378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bg1"/>
                </a:solidFill>
                <a:cs typeface="Arial"/>
              </a:rPr>
              <a:t>Planned CAPSDAC 2.0 Release Schedule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D5BF79-17E2-1563-B237-EF8CC8F11B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Beta Tester Training:</a:t>
            </a:r>
            <a:r>
              <a:rPr lang="en-US" dirty="0"/>
              <a:t> November 20 – November 25, 2025</a:t>
            </a:r>
          </a:p>
          <a:p>
            <a:r>
              <a:rPr lang="en-US" b="1" dirty="0"/>
              <a:t>Estimated Beta 1 Go Live:</a:t>
            </a:r>
            <a:r>
              <a:rPr lang="en-US" dirty="0"/>
              <a:t> November 26, 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89EEC5-91A4-76B3-6A8B-71B38E685A4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506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9A4C8B-A49C-B664-2C41-FEE1CDD10A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FD8BE-E8CC-9683-917C-C7388B6DC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cs typeface="Arial"/>
              </a:rPr>
              <a:t>Poll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6AECAC-F43B-831C-6371-DCFD6B8E76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Question: </a:t>
            </a:r>
            <a:r>
              <a:rPr lang="en-US" dirty="0"/>
              <a:t>How much does your agency anticipate collaborating with your assigned TK–12 CALPADS Administrator to support your CAPSDAC 2.0 submissions?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Extensive or ongoing collaboration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Regular collaboration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Occasional collaboration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Minimal collaboration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Not at all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6D0088-D0A6-7B6C-7BE0-96CFE4AC86E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3705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E2079-ED98-B723-F85C-0F8F270FD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solidFill>
                  <a:schemeClr val="bg1"/>
                </a:solidFill>
              </a:rPr>
              <a:t>CAPSDAC Resources 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0A1758-9B86-F51B-B127-8C8B0CA05A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b="1"/>
              <a:t>Resources</a:t>
            </a:r>
          </a:p>
          <a:p>
            <a:pPr>
              <a:spcAft>
                <a:spcPts val="1200"/>
              </a:spcAft>
            </a:pPr>
            <a:r>
              <a:rPr lang="en-US" sz="2400" b="1">
                <a:cs typeface="Arial" panose="020B0604020202020204"/>
              </a:rPr>
              <a:t>CAPSDAC Online Portal</a:t>
            </a:r>
            <a:r>
              <a:rPr lang="en-US" sz="2400">
                <a:cs typeface="Arial" panose="020B0604020202020204"/>
              </a:rPr>
              <a:t>: </a:t>
            </a:r>
            <a:r>
              <a:rPr lang="en-US" sz="2400">
                <a:cs typeface="Arial" panose="020B0604020202020204"/>
                <a:hlinkClick r:id="rId3"/>
              </a:rPr>
              <a:t>https://www.capsdac.org/</a:t>
            </a:r>
            <a:endParaRPr lang="en-US" sz="2400">
              <a:cs typeface="Arial" panose="020B0604020202020204"/>
            </a:endParaRPr>
          </a:p>
          <a:p>
            <a:r>
              <a:rPr lang="en-US" sz="2400" b="1">
                <a:cs typeface="Arial" panose="020B0604020202020204"/>
              </a:rPr>
              <a:t>CDE CAPSDAC Support web page: </a:t>
            </a:r>
            <a:r>
              <a:rPr lang="en-US" sz="2400">
                <a:cs typeface="Arial" panose="020B0604020202020204"/>
                <a:hlinkClick r:id="rId4"/>
              </a:rPr>
              <a:t>https://www.cde.ca.gov/sp/cd/ci/capsdacsupportlanding.asp</a:t>
            </a:r>
            <a:r>
              <a:rPr lang="en-US" sz="2400" b="1">
                <a:cs typeface="Arial" panose="020B0604020202020204"/>
              </a:rPr>
              <a:t> </a:t>
            </a:r>
            <a:endParaRPr lang="en-US" sz="2400">
              <a:cs typeface="Arial" panose="020B0604020202020204"/>
            </a:endParaRPr>
          </a:p>
          <a:p>
            <a:r>
              <a:rPr lang="en-US" sz="2400">
                <a:cs typeface="Arial" panose="020B0604020202020204"/>
              </a:rPr>
              <a:t>CAPSDAC Customer Support Training PowerPoint Slide Deck and Training Video have been posted on the CDE CAPSDAC Customer Support Resource Page:</a:t>
            </a:r>
          </a:p>
          <a:p>
            <a:r>
              <a:rPr lang="en-US" sz="2400">
                <a:ea typeface="+mn-lt"/>
                <a:cs typeface="+mn-lt"/>
                <a:hlinkClick r:id="rId5"/>
              </a:rPr>
              <a:t>https://www.cde.ca.gov/sp/cd/ci/capsdacportalsupport.asp</a:t>
            </a:r>
            <a:endParaRPr lang="en-US" sz="2400">
              <a:cs typeface="Arial" panose="020B0604020202020204"/>
            </a:endParaRPr>
          </a:p>
          <a:p>
            <a:r>
              <a:rPr lang="en-US" sz="2400">
                <a:cs typeface="Arial" panose="020B0604020202020204"/>
              </a:rPr>
              <a:t>Individual or small group training can be provided by the CDE CAPSDAC Support Team upon requests</a:t>
            </a:r>
          </a:p>
          <a:p>
            <a:endParaRPr lang="en-US">
              <a:cs typeface="Arial" panose="020B0604020202020204"/>
            </a:endParaRPr>
          </a:p>
          <a:p>
            <a:pPr>
              <a:spcAft>
                <a:spcPts val="1200"/>
              </a:spcAft>
            </a:pPr>
            <a:endParaRPr lang="en-US">
              <a:cs typeface="Arial" panose="020B0604020202020204"/>
            </a:endParaRPr>
          </a:p>
          <a:p>
            <a:pPr>
              <a:spcAft>
                <a:spcPts val="1200"/>
              </a:spcAft>
            </a:pPr>
            <a:endParaRPr lang="en-US">
              <a:cs typeface="Arial" panose="020B0604020202020204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1CF9FA-DAE3-3954-7F18-24120445973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1659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79F66-8B15-A737-333F-5F69CEACE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47931"/>
            <a:ext cx="11887200" cy="1325563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chemeClr val="bg1"/>
                </a:solidFill>
                <a:cs typeface="Arial"/>
              </a:rPr>
              <a:t>Upcoming Monthly Webinars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7EDEC5-6A77-31EB-B0F1-B8DD632007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8180" y="1367087"/>
            <a:ext cx="10835640" cy="49989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lnSpc>
                <a:spcPct val="135000"/>
              </a:lnSpc>
              <a:spcBef>
                <a:spcPts val="1200"/>
              </a:spcBef>
            </a:pPr>
            <a:r>
              <a:rPr lang="en-US" dirty="0">
                <a:ea typeface="+mn-lt"/>
                <a:cs typeface="+mn-lt"/>
              </a:rPr>
              <a:t>Thursday, December 11, 2025, 10:00 a.m. to 11:30 a.m.</a:t>
            </a:r>
          </a:p>
          <a:p>
            <a:pPr marL="457200" indent="-457200">
              <a:lnSpc>
                <a:spcPct val="135000"/>
              </a:lnSpc>
              <a:spcBef>
                <a:spcPts val="1200"/>
              </a:spcBef>
            </a:pPr>
            <a:r>
              <a:rPr lang="en-US" dirty="0">
                <a:ea typeface="+mn-lt"/>
                <a:cs typeface="+mn-lt"/>
              </a:rPr>
              <a:t>More information is available at: </a:t>
            </a:r>
            <a:r>
              <a:rPr lang="en-US" dirty="0">
                <a:ea typeface="+mn-lt"/>
                <a:cs typeface="+mn-lt"/>
                <a:hlinkClick r:id="rId3" tooltip="CAPSDAC Webinars &amp; Office Hours"/>
              </a:rPr>
              <a:t>https://www.cde.ca.gov/sp/cd/ci/capsdacwebinars.asp</a:t>
            </a:r>
            <a:r>
              <a:rPr lang="en-US" dirty="0">
                <a:ea typeface="+mn-lt"/>
                <a:cs typeface="+mn-lt"/>
              </a:rPr>
              <a:t> 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730CF4-A593-D84A-2AE9-3ECD97FEC6B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471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12AC6-F2EA-9FB4-FADF-82E53A3D9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23621" y="2180408"/>
            <a:ext cx="4515979" cy="1325563"/>
          </a:xfrm>
        </p:spPr>
        <p:txBody>
          <a:bodyPr/>
          <a:lstStyle/>
          <a:p>
            <a:r>
              <a:rPr lang="en-US">
                <a:solidFill>
                  <a:schemeClr val="bg1"/>
                </a:solidFill>
                <a:cs typeface="Arial"/>
              </a:rPr>
              <a:t>Question and Answer Session</a:t>
            </a:r>
            <a:endParaRPr lang="en-US">
              <a:solidFill>
                <a:schemeClr val="bg1"/>
              </a:solidFill>
            </a:endParaRPr>
          </a:p>
        </p:txBody>
      </p:sp>
      <p:pic>
        <p:nvPicPr>
          <p:cNvPr id="7" name="Content Placeholder 6" descr="A young child playing with water.">
            <a:extLst>
              <a:ext uri="{FF2B5EF4-FFF2-40B4-BE49-F238E27FC236}">
                <a16:creationId xmlns:a16="http://schemas.microsoft.com/office/drawing/2014/main" id="{4A948A06-C8AA-2E05-CD8D-FC6D1C43E69C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833" y="548324"/>
            <a:ext cx="6891027" cy="458973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097999-4ADD-739D-F556-9BEA885AD6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2400" y="5285330"/>
            <a:ext cx="5738950" cy="10243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>
                <a:ea typeface="+mn-lt"/>
                <a:cs typeface="+mn-lt"/>
              </a:rPr>
              <a:t>Photo Credit: </a:t>
            </a:r>
            <a:r>
              <a:rPr lang="en-US" sz="2400" err="1">
                <a:ea typeface="+mn-lt"/>
                <a:cs typeface="+mn-lt"/>
              </a:rPr>
              <a:t>Kidango</a:t>
            </a:r>
            <a:r>
              <a:rPr lang="en-US" sz="2400">
                <a:ea typeface="+mn-lt"/>
                <a:cs typeface="+mn-lt"/>
              </a:rPr>
              <a:t> </a:t>
            </a:r>
            <a:r>
              <a:rPr lang="en-US" sz="2400" err="1">
                <a:ea typeface="+mn-lt"/>
                <a:cs typeface="+mn-lt"/>
              </a:rPr>
              <a:t>Decoto</a:t>
            </a:r>
            <a:r>
              <a:rPr lang="en-US" sz="2400">
                <a:ea typeface="+mn-lt"/>
                <a:cs typeface="+mn-lt"/>
              </a:rPr>
              <a:t> Center; Union City, CA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A76D5C-8186-369C-AF48-5C8CCC41877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0238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B07F6-86D8-49A7-A2B3-B68534219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chemeClr val="bg1"/>
                </a:solidFill>
                <a:cs typeface="Arial"/>
              </a:rPr>
              <a:t>Thank you!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734578F-4DC1-FF4D-7947-50A12A54B25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731242"/>
      </p:ext>
    </p:extLst>
  </p:cSld>
  <p:clrMapOvr>
    <a:masterClrMapping/>
  </p:clrMapOvr>
</p:sld>
</file>

<file path=ppt/theme/theme1.xml><?xml version="1.0" encoding="utf-8"?>
<a:theme xmlns:a="http://schemas.openxmlformats.org/drawingml/2006/main" name="CDE Set 1">
  <a:themeElements>
    <a:clrScheme name="Custom 20">
      <a:dk1>
        <a:srgbClr val="FFFFFF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FFFF66"/>
      </a:hlink>
      <a:folHlink>
        <a:srgbClr val="FFC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305</Words>
  <Application>Microsoft Office PowerPoint</Application>
  <PresentationFormat>Widescreen</PresentationFormat>
  <Paragraphs>52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Courier New</vt:lpstr>
      <vt:lpstr>Wingdings</vt:lpstr>
      <vt:lpstr>CDE Set 1</vt:lpstr>
      <vt:lpstr> California Preschool Data Collection (CAPSDAC) Contractor Training Webinar</vt:lpstr>
      <vt:lpstr>Agenda</vt:lpstr>
      <vt:lpstr>Planned CAPSDAC 2.0 Release Schedule</vt:lpstr>
      <vt:lpstr>Poll</vt:lpstr>
      <vt:lpstr>CAPSDAC Resources </vt:lpstr>
      <vt:lpstr>Upcoming Monthly Webinars</vt:lpstr>
      <vt:lpstr>Question and Answer Session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CAPSDAC TA Training Webinar - Child Development (CA Dept of Education)</dc:title>
  <dc:subject>California Preschool Data Collection (CAPSDAC) Technical Assistance (TA) Training Webinar Training for contractors.</dc:subject>
  <dc:creator/>
  <cp:lastModifiedBy/>
  <cp:revision>1</cp:revision>
  <dcterms:created xsi:type="dcterms:W3CDTF">2025-11-15T20:42:05Z</dcterms:created>
  <dcterms:modified xsi:type="dcterms:W3CDTF">2025-11-17T21:47:28Z</dcterms:modified>
</cp:coreProperties>
</file>