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Lst>
  <p:notesMasterIdLst>
    <p:notesMasterId r:id="rId20"/>
  </p:notesMasterIdLst>
  <p:sldIdLst>
    <p:sldId id="258" r:id="rId2"/>
    <p:sldId id="338" r:id="rId3"/>
    <p:sldId id="351" r:id="rId4"/>
    <p:sldId id="327" r:id="rId5"/>
    <p:sldId id="356" r:id="rId6"/>
    <p:sldId id="352" r:id="rId7"/>
    <p:sldId id="353" r:id="rId8"/>
    <p:sldId id="354" r:id="rId9"/>
    <p:sldId id="355" r:id="rId10"/>
    <p:sldId id="342" r:id="rId11"/>
    <p:sldId id="322" r:id="rId12"/>
    <p:sldId id="335" r:id="rId13"/>
    <p:sldId id="326" r:id="rId14"/>
    <p:sldId id="345" r:id="rId15"/>
    <p:sldId id="349" r:id="rId16"/>
    <p:sldId id="343" r:id="rId17"/>
    <p:sldId id="344" r:id="rId18"/>
    <p:sldId id="2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9EBF5"/>
    <a:srgbClr val="A7AB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91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52E372-5573-471B-852F-D88364F8E2D0}" type="datetimeFigureOut">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807C9-772A-4D25-88AD-22A5243F6433}" type="slidenum">
              <a:t>‹#›</a:t>
            </a:fld>
            <a:endParaRPr lang="en-US"/>
          </a:p>
        </p:txBody>
      </p:sp>
    </p:spTree>
    <p:extLst>
      <p:ext uri="{BB962C8B-B14F-4D97-AF65-F5344CB8AC3E}">
        <p14:creationId xmlns:p14="http://schemas.microsoft.com/office/powerpoint/2010/main" val="2236285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16</a:t>
            </a:fld>
            <a:endParaRPr lang="en-US"/>
          </a:p>
        </p:txBody>
      </p:sp>
    </p:spTree>
    <p:extLst>
      <p:ext uri="{BB962C8B-B14F-4D97-AF65-F5344CB8AC3E}">
        <p14:creationId xmlns:p14="http://schemas.microsoft.com/office/powerpoint/2010/main" val="2236836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17</a:t>
            </a:fld>
            <a:endParaRPr lang="en-US"/>
          </a:p>
        </p:txBody>
      </p:sp>
    </p:spTree>
    <p:extLst>
      <p:ext uri="{BB962C8B-B14F-4D97-AF65-F5344CB8AC3E}">
        <p14:creationId xmlns:p14="http://schemas.microsoft.com/office/powerpoint/2010/main" val="3858677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18</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98F09-4314-713B-CAD9-BCF52273FF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154F62-3495-5816-6E43-5E0166E920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8E77F05-B4BC-5FF0-40E6-C72D9CBEBA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AF59BF-B696-7891-E162-8AFB5C1A22BE}"/>
              </a:ext>
            </a:extLst>
          </p:cNvPr>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2809254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4</a:t>
            </a:fld>
            <a:endParaRPr lang="en-US"/>
          </a:p>
        </p:txBody>
      </p:sp>
    </p:spTree>
    <p:extLst>
      <p:ext uri="{BB962C8B-B14F-4D97-AF65-F5344CB8AC3E}">
        <p14:creationId xmlns:p14="http://schemas.microsoft.com/office/powerpoint/2010/main" val="2465388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10</a:t>
            </a:fld>
            <a:endParaRPr lang="en-US"/>
          </a:p>
        </p:txBody>
      </p:sp>
    </p:spTree>
    <p:extLst>
      <p:ext uri="{BB962C8B-B14F-4D97-AF65-F5344CB8AC3E}">
        <p14:creationId xmlns:p14="http://schemas.microsoft.com/office/powerpoint/2010/main" val="2252170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11</a:t>
            </a:fld>
            <a:endParaRPr lang="en-US"/>
          </a:p>
        </p:txBody>
      </p:sp>
    </p:spTree>
    <p:extLst>
      <p:ext uri="{BB962C8B-B14F-4D97-AF65-F5344CB8AC3E}">
        <p14:creationId xmlns:p14="http://schemas.microsoft.com/office/powerpoint/2010/main" val="407325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err="1"/>
          </a:p>
        </p:txBody>
      </p:sp>
      <p:sp>
        <p:nvSpPr>
          <p:cNvPr id="4" name="Slide Number Placeholder 3"/>
          <p:cNvSpPr>
            <a:spLocks noGrp="1"/>
          </p:cNvSpPr>
          <p:nvPr>
            <p:ph type="sldNum" sz="quarter" idx="5"/>
          </p:nvPr>
        </p:nvSpPr>
        <p:spPr/>
        <p:txBody>
          <a:bodyPr/>
          <a:lstStyle/>
          <a:p>
            <a:fld id="{2DB807C9-772A-4D25-88AD-22A5243F6433}" type="slidenum">
              <a:rPr lang="en-US"/>
              <a:t>12</a:t>
            </a:fld>
            <a:endParaRPr lang="en-US"/>
          </a:p>
        </p:txBody>
      </p:sp>
    </p:spTree>
    <p:extLst>
      <p:ext uri="{BB962C8B-B14F-4D97-AF65-F5344CB8AC3E}">
        <p14:creationId xmlns:p14="http://schemas.microsoft.com/office/powerpoint/2010/main" val="3240320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13</a:t>
            </a:fld>
            <a:endParaRPr lang="en-US"/>
          </a:p>
        </p:txBody>
      </p:sp>
    </p:spTree>
    <p:extLst>
      <p:ext uri="{BB962C8B-B14F-4D97-AF65-F5344CB8AC3E}">
        <p14:creationId xmlns:p14="http://schemas.microsoft.com/office/powerpoint/2010/main" val="1030169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14</a:t>
            </a:fld>
            <a:endParaRPr lang="en-US"/>
          </a:p>
        </p:txBody>
      </p:sp>
    </p:spTree>
    <p:extLst>
      <p:ext uri="{BB962C8B-B14F-4D97-AF65-F5344CB8AC3E}">
        <p14:creationId xmlns:p14="http://schemas.microsoft.com/office/powerpoint/2010/main" val="4017484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15</a:t>
            </a:fld>
            <a:endParaRPr lang="en-US"/>
          </a:p>
        </p:txBody>
      </p:sp>
    </p:spTree>
    <p:extLst>
      <p:ext uri="{BB962C8B-B14F-4D97-AF65-F5344CB8AC3E}">
        <p14:creationId xmlns:p14="http://schemas.microsoft.com/office/powerpoint/2010/main" val="3316077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11378908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8" r:id="rId28"/>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de.ca.gov/sp/cd/ci/documents/capsdacappendixb2.doc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www.cde.ca.gov/sp/cd/ci/documents/capsdac2man.docx"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uat.staging.capsdac.org/"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proflearn.scoe.net/Home/Event/1017"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proflearn.scoe.net/Home/Event/1018"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cde.ca.gov/sp/cd/ci/capsdacsupportlanding.asp"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s://www.cde.ca.gov/sp/cd/ci/capsdacchanges.asp"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10370"/>
            <a:ext cx="12415835" cy="1643723"/>
          </a:xfrm>
        </p:spPr>
        <p:txBody>
          <a:bodyPr vert="horz" lIns="91440" tIns="45720" rIns="91440" bIns="45720" rtlCol="0" anchor="ctr">
            <a:noAutofit/>
          </a:bodyPr>
          <a:lstStyle/>
          <a:p>
            <a:r>
              <a:rPr lang="en-US" sz="3600">
                <a:solidFill>
                  <a:schemeClr val="bg1"/>
                </a:solidFill>
                <a:ea typeface="+mj-lt"/>
                <a:cs typeface="+mj-lt"/>
              </a:rPr>
              <a:t> California Preschool Data Collection (CAPSDAC) Training Webinar</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030254"/>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t>
            </a:r>
            <a:endParaRPr lang="en-US"/>
          </a:p>
          <a:p>
            <a:pPr marL="0" indent="0" algn="ctr">
              <a:buNone/>
            </a:pPr>
            <a:r>
              <a:rPr lang="en-US" sz="2900" b="1">
                <a:ea typeface="+mn-lt"/>
                <a:cs typeface="+mn-lt"/>
              </a:rPr>
              <a:t>California Department of Education (CDE) </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March 17, 2026</a:t>
            </a:r>
            <a:endParaRPr lang="en-US">
              <a:ea typeface="+mn-lt"/>
              <a:cs typeface="+mn-lt"/>
            </a:endParaRPr>
          </a:p>
          <a:p>
            <a:pPr marL="0" indent="0" algn="ctr">
              <a:buNone/>
            </a:pPr>
            <a:r>
              <a:rPr lang="en-US" b="1">
                <a:ea typeface="+mn-lt"/>
                <a:cs typeface="+mn-lt"/>
              </a:rPr>
              <a:t>Time: 10:00 to 11:30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CBFAC-7F0E-0D87-2725-20AF50DC1E67}"/>
              </a:ext>
            </a:extLst>
          </p:cNvPr>
          <p:cNvSpPr>
            <a:spLocks noGrp="1"/>
          </p:cNvSpPr>
          <p:nvPr>
            <p:ph type="title"/>
          </p:nvPr>
        </p:nvSpPr>
        <p:spPr/>
        <p:txBody>
          <a:bodyPr/>
          <a:lstStyle/>
          <a:p>
            <a:r>
              <a:rPr lang="en-US">
                <a:solidFill>
                  <a:schemeClr val="bg1"/>
                </a:solidFill>
                <a:cs typeface="Arial"/>
              </a:rPr>
              <a:t>Beta Testing</a:t>
            </a:r>
            <a:endParaRPr lang="en-US"/>
          </a:p>
        </p:txBody>
      </p:sp>
      <p:sp>
        <p:nvSpPr>
          <p:cNvPr id="3" name="Content Placeholder 2">
            <a:extLst>
              <a:ext uri="{FF2B5EF4-FFF2-40B4-BE49-F238E27FC236}">
                <a16:creationId xmlns:a16="http://schemas.microsoft.com/office/drawing/2014/main" id="{EB58D432-1A77-7D81-5BEF-D017D7A5EB5A}"/>
              </a:ext>
            </a:extLst>
          </p:cNvPr>
          <p:cNvSpPr>
            <a:spLocks noGrp="1"/>
          </p:cNvSpPr>
          <p:nvPr>
            <p:ph idx="1"/>
          </p:nvPr>
        </p:nvSpPr>
        <p:spPr/>
        <p:txBody>
          <a:bodyPr vert="horz" lIns="91440" tIns="45720" rIns="91440" bIns="45720" rtlCol="0" anchor="t">
            <a:normAutofit/>
          </a:bodyPr>
          <a:lstStyle/>
          <a:p>
            <a:r>
              <a:rPr lang="en-US" dirty="0">
                <a:ea typeface="+mn-lt"/>
                <a:cs typeface="+mn-lt"/>
              </a:rPr>
              <a:t>Beta versions of CAPSDAC 2.0 will allow LEAs and vendors to try out the new system beforehand. </a:t>
            </a:r>
          </a:p>
          <a:p>
            <a:pPr lvl="1">
              <a:buFont typeface="Wingdings" panose="020B0604020202020204" pitchFamily="34" charset="0"/>
              <a:buChar char="§"/>
            </a:pPr>
            <a:r>
              <a:rPr lang="en-US" dirty="0">
                <a:ea typeface="+mn-lt"/>
                <a:cs typeface="+mn-lt"/>
              </a:rPr>
              <a:t>Beta-1 (released on 11/21/25) - Electronic file upload. Instructions on CAPSDAC Planning Resource for Upcoming Release web page: </a:t>
            </a:r>
            <a:r>
              <a:rPr lang="en-US" dirty="0">
                <a:ea typeface="+mn-lt"/>
                <a:cs typeface="+mn-lt"/>
                <a:hlinkClick r:id="rId3" tooltip="CAPSDAC Electronic File Beta-1"/>
              </a:rPr>
              <a:t>https://www.cde.ca.gov/sp/cd/ci/documents/capsdacappendixb2.docx</a:t>
            </a:r>
            <a:endParaRPr lang="en-US" dirty="0">
              <a:ea typeface="+mn-lt"/>
              <a:cs typeface="+mn-lt"/>
              <a:hlinkClick r:id="rId3"/>
            </a:endParaRPr>
          </a:p>
          <a:p>
            <a:pPr lvl="1">
              <a:buFont typeface="Wingdings" panose="020B0604020202020204" pitchFamily="34" charset="0"/>
              <a:buChar char="§"/>
            </a:pPr>
            <a:r>
              <a:rPr lang="en-US" dirty="0">
                <a:ea typeface="+mn-lt"/>
                <a:cs typeface="+mn-lt"/>
              </a:rPr>
              <a:t>Beta-2 (released on 2/18/26) - Manual input/edit. Instructions on CAPSDAC Planning Resource for Upcoming Release web page: </a:t>
            </a:r>
            <a:r>
              <a:rPr lang="en-US" dirty="0">
                <a:ea typeface="+mn-lt"/>
                <a:cs typeface="+mn-lt"/>
                <a:hlinkClick r:id="rId4" tooltip="Electronic File Upload Beta 2"/>
              </a:rPr>
              <a:t>https://www.cde.ca.gov/sp/cd/ci/documents/capsdac2man.docx</a:t>
            </a:r>
            <a:endParaRPr lang="en-US" dirty="0">
              <a:ea typeface="+mn-lt"/>
              <a:cs typeface="+mn-lt"/>
              <a:hlinkClick r:id="rId4"/>
            </a:endParaRPr>
          </a:p>
          <a:p>
            <a:pPr lvl="1">
              <a:buFont typeface="Wingdings" panose="020B0604020202020204" pitchFamily="34" charset="0"/>
              <a:buChar char="§"/>
            </a:pPr>
            <a:r>
              <a:rPr lang="en-US" dirty="0">
                <a:ea typeface="+mn-lt"/>
                <a:cs typeface="+mn-lt"/>
              </a:rPr>
              <a:t>Beta-3 (scheduled for mid April) - Certification</a:t>
            </a:r>
          </a:p>
          <a:p>
            <a:pPr marL="457200" lvl="1" indent="0">
              <a:buNone/>
            </a:pPr>
            <a:endParaRPr lang="en-US" dirty="0">
              <a:ea typeface="+mn-lt"/>
              <a:cs typeface="+mn-lt"/>
            </a:endParaRPr>
          </a:p>
        </p:txBody>
      </p:sp>
      <p:sp>
        <p:nvSpPr>
          <p:cNvPr id="4" name="Slide Number Placeholder 3">
            <a:extLst>
              <a:ext uri="{FF2B5EF4-FFF2-40B4-BE49-F238E27FC236}">
                <a16:creationId xmlns:a16="http://schemas.microsoft.com/office/drawing/2014/main" id="{33A4037D-8B7D-D2C2-B374-C2981AC75E34}"/>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128864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816C-BE90-147F-FFF4-35053D3A9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B4458-3294-10E1-66E7-909EF236BE72}"/>
              </a:ext>
            </a:extLst>
          </p:cNvPr>
          <p:cNvSpPr>
            <a:spLocks noGrp="1"/>
          </p:cNvSpPr>
          <p:nvPr>
            <p:ph type="title"/>
          </p:nvPr>
        </p:nvSpPr>
        <p:spPr/>
        <p:txBody>
          <a:bodyPr/>
          <a:lstStyle/>
          <a:p>
            <a:r>
              <a:rPr lang="en-US">
                <a:solidFill>
                  <a:schemeClr val="tx1"/>
                </a:solidFill>
                <a:cs typeface="Arial"/>
              </a:rPr>
              <a:t>System Access</a:t>
            </a:r>
            <a:endParaRPr lang="en-US">
              <a:solidFill>
                <a:schemeClr val="tx1"/>
              </a:solidFill>
            </a:endParaRPr>
          </a:p>
        </p:txBody>
      </p:sp>
      <p:sp>
        <p:nvSpPr>
          <p:cNvPr id="3" name="Content Placeholder 2">
            <a:extLst>
              <a:ext uri="{FF2B5EF4-FFF2-40B4-BE49-F238E27FC236}">
                <a16:creationId xmlns:a16="http://schemas.microsoft.com/office/drawing/2014/main" id="{AEA62E53-FFC3-7624-8086-00B11F6D2E59}"/>
              </a:ext>
            </a:extLst>
          </p:cNvPr>
          <p:cNvSpPr>
            <a:spLocks noGrp="1"/>
          </p:cNvSpPr>
          <p:nvPr>
            <p:ph idx="1"/>
          </p:nvPr>
        </p:nvSpPr>
        <p:spPr/>
        <p:txBody>
          <a:bodyPr vert="horz" lIns="91440" tIns="45720" rIns="91440" bIns="45720" rtlCol="0" anchor="t">
            <a:normAutofit/>
          </a:bodyPr>
          <a:lstStyle/>
          <a:p>
            <a:pPr>
              <a:lnSpc>
                <a:spcPct val="100000"/>
              </a:lnSpc>
            </a:pPr>
            <a:r>
              <a:rPr lang="en-US">
                <a:ea typeface="+mn-lt"/>
                <a:cs typeface="+mn-lt"/>
              </a:rPr>
              <a:t>All CAPSDAC 1.0 users have had accounts created for them in CAPSDAC 2.0.</a:t>
            </a:r>
            <a:endParaRPr lang="en-US">
              <a:cs typeface="Arial" panose="020B0604020202020204"/>
            </a:endParaRPr>
          </a:p>
          <a:p>
            <a:pPr>
              <a:lnSpc>
                <a:spcPct val="100000"/>
              </a:lnSpc>
            </a:pPr>
            <a:r>
              <a:rPr lang="en-US">
                <a:ea typeface="+mn-lt"/>
                <a:cs typeface="+mn-lt"/>
              </a:rPr>
              <a:t>No new accounts for CAPSDAC 2.0 will be created until the next Beta testing phase, Beta 3.</a:t>
            </a:r>
            <a:endParaRPr lang="en-US">
              <a:cs typeface="Arial" panose="020B0604020202020204"/>
            </a:endParaRPr>
          </a:p>
          <a:p>
            <a:pPr>
              <a:lnSpc>
                <a:spcPct val="100000"/>
              </a:lnSpc>
            </a:pPr>
            <a:r>
              <a:rPr lang="en-US">
                <a:ea typeface="+mn-lt"/>
                <a:cs typeface="+mn-lt"/>
              </a:rPr>
              <a:t>If additional staff members wish to participate in the Beta 3 testing phase, please ensure that CAPSDAC 1.0 accounts are created for them in advance.</a:t>
            </a:r>
          </a:p>
          <a:p>
            <a:endParaRPr lang="en-US">
              <a:cs typeface="Arial"/>
            </a:endParaRPr>
          </a:p>
          <a:p>
            <a:endParaRPr lang="en-US">
              <a:cs typeface="Arial"/>
            </a:endParaRPr>
          </a:p>
        </p:txBody>
      </p:sp>
      <p:sp>
        <p:nvSpPr>
          <p:cNvPr id="4" name="Slide Number Placeholder 3">
            <a:extLst>
              <a:ext uri="{FF2B5EF4-FFF2-40B4-BE49-F238E27FC236}">
                <a16:creationId xmlns:a16="http://schemas.microsoft.com/office/drawing/2014/main" id="{DD04AECC-6A57-A449-F30D-25A37475D6AC}"/>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3056763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3EB2B-176A-F124-B13A-FB7EA865A442}"/>
              </a:ext>
            </a:extLst>
          </p:cNvPr>
          <p:cNvSpPr>
            <a:spLocks noGrp="1"/>
          </p:cNvSpPr>
          <p:nvPr>
            <p:ph type="title"/>
          </p:nvPr>
        </p:nvSpPr>
        <p:spPr/>
        <p:txBody>
          <a:bodyPr/>
          <a:lstStyle/>
          <a:p>
            <a:r>
              <a:rPr lang="en-US">
                <a:solidFill>
                  <a:schemeClr val="tx1"/>
                </a:solidFill>
                <a:cs typeface="Arial"/>
              </a:rPr>
              <a:t>Hands On Data Entry Practice</a:t>
            </a:r>
            <a:endParaRPr lang="en-US">
              <a:solidFill>
                <a:schemeClr val="tx1"/>
              </a:solidFill>
            </a:endParaRPr>
          </a:p>
        </p:txBody>
      </p:sp>
      <p:sp>
        <p:nvSpPr>
          <p:cNvPr id="3" name="Content Placeholder 2">
            <a:extLst>
              <a:ext uri="{FF2B5EF4-FFF2-40B4-BE49-F238E27FC236}">
                <a16:creationId xmlns:a16="http://schemas.microsoft.com/office/drawing/2014/main" id="{F6A44F8C-46F6-BEFA-724B-F7C64F881D33}"/>
              </a:ext>
            </a:extLst>
          </p:cNvPr>
          <p:cNvSpPr>
            <a:spLocks noGrp="1"/>
          </p:cNvSpPr>
          <p:nvPr>
            <p:ph idx="1"/>
          </p:nvPr>
        </p:nvSpPr>
        <p:spPr/>
        <p:txBody>
          <a:bodyPr vert="horz" lIns="91440" tIns="45720" rIns="91440" bIns="45720" rtlCol="0" anchor="t">
            <a:normAutofit/>
          </a:bodyPr>
          <a:lstStyle/>
          <a:p>
            <a:r>
              <a:rPr lang="en-US" sz="4400" dirty="0">
                <a:cs typeface="Arial"/>
              </a:rPr>
              <a:t>URL: </a:t>
            </a:r>
            <a:r>
              <a:rPr lang="en-US" sz="4400" dirty="0">
                <a:ea typeface="+mn-lt"/>
                <a:cs typeface="+mn-lt"/>
                <a:hlinkClick r:id="rId3" tooltip="CAPSDAC Staging Sign-In Link"/>
              </a:rPr>
              <a:t>https://uat.staging.capsdac.org/</a:t>
            </a:r>
            <a:endParaRPr lang="en-US" sz="4400" dirty="0">
              <a:ea typeface="+mn-lt"/>
              <a:cs typeface="+mn-lt"/>
            </a:endParaRPr>
          </a:p>
          <a:p>
            <a:r>
              <a:rPr lang="en-US" sz="4400" dirty="0">
                <a:ea typeface="+mn-lt"/>
                <a:cs typeface="+mn-lt"/>
              </a:rPr>
              <a:t>Login in: Use your CAPSDAC 1.0 credential</a:t>
            </a:r>
          </a:p>
          <a:p>
            <a:r>
              <a:rPr lang="en-US" sz="4400" dirty="0">
                <a:ea typeface="+mn-lt"/>
                <a:cs typeface="+mn-lt"/>
              </a:rPr>
              <a:t>Manual Entry</a:t>
            </a:r>
          </a:p>
          <a:p>
            <a:r>
              <a:rPr lang="en-US" sz="4400" dirty="0">
                <a:ea typeface="+mn-lt"/>
                <a:cs typeface="+mn-lt"/>
              </a:rPr>
              <a:t>Electronic File Upload</a:t>
            </a:r>
          </a:p>
        </p:txBody>
      </p:sp>
      <p:sp>
        <p:nvSpPr>
          <p:cNvPr id="4" name="Slide Number Placeholder 3">
            <a:extLst>
              <a:ext uri="{FF2B5EF4-FFF2-40B4-BE49-F238E27FC236}">
                <a16:creationId xmlns:a16="http://schemas.microsoft.com/office/drawing/2014/main" id="{6A53BE86-FF60-8E1D-C9C3-A25C68AE5169}"/>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1497186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6EEE9-BD05-E65D-9011-9ADFB9216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E5205-E46D-7A32-11D2-90AABF4F1967}"/>
              </a:ext>
            </a:extLst>
          </p:cNvPr>
          <p:cNvSpPr>
            <a:spLocks noGrp="1"/>
          </p:cNvSpPr>
          <p:nvPr>
            <p:ph type="title"/>
          </p:nvPr>
        </p:nvSpPr>
        <p:spPr>
          <a:xfrm>
            <a:off x="152400" y="-6408"/>
            <a:ext cx="11887200" cy="852598"/>
          </a:xfrm>
        </p:spPr>
        <p:txBody>
          <a:bodyPr/>
          <a:lstStyle/>
          <a:p>
            <a:r>
              <a:rPr lang="en-US" sz="3600">
                <a:solidFill>
                  <a:schemeClr val="bg1"/>
                </a:solidFill>
                <a:cs typeface="Arial"/>
              </a:rPr>
              <a:t>Electronic File Upload Live Demonstration</a:t>
            </a:r>
            <a:endParaRPr lang="en-US">
              <a:solidFill>
                <a:schemeClr val="bg1"/>
              </a:solidFill>
            </a:endParaRPr>
          </a:p>
        </p:txBody>
      </p:sp>
      <p:sp>
        <p:nvSpPr>
          <p:cNvPr id="3" name="Content Placeholder 2">
            <a:extLst>
              <a:ext uri="{FF2B5EF4-FFF2-40B4-BE49-F238E27FC236}">
                <a16:creationId xmlns:a16="http://schemas.microsoft.com/office/drawing/2014/main" id="{32394A4B-874C-E1EF-218B-86BB82DD30FD}"/>
              </a:ext>
            </a:extLst>
          </p:cNvPr>
          <p:cNvSpPr>
            <a:spLocks noGrp="1"/>
          </p:cNvSpPr>
          <p:nvPr>
            <p:ph idx="1"/>
          </p:nvPr>
        </p:nvSpPr>
        <p:spPr>
          <a:xfrm>
            <a:off x="152400" y="836884"/>
            <a:ext cx="12057992" cy="4212661"/>
          </a:xfrm>
        </p:spPr>
        <p:txBody>
          <a:bodyPr vert="horz" lIns="91440" tIns="45720" rIns="91440" bIns="45720" rtlCol="0" anchor="t">
            <a:noAutofit/>
          </a:bodyPr>
          <a:lstStyle/>
          <a:p>
            <a:pPr marL="514350" indent="-514350">
              <a:buAutoNum type="arabicPeriod"/>
            </a:pPr>
            <a:r>
              <a:rPr lang="en-US" sz="2800">
                <a:ea typeface="+mn-lt"/>
                <a:cs typeface="+mn-lt"/>
              </a:rPr>
              <a:t>Add Record</a:t>
            </a:r>
            <a:endParaRPr lang="en-US" sz="2800">
              <a:cs typeface="Arial" panose="020B0604020202020204"/>
            </a:endParaRPr>
          </a:p>
          <a:p>
            <a:pPr marL="514350" indent="-514350">
              <a:buAutoNum type="arabicPeriod"/>
            </a:pPr>
            <a:r>
              <a:rPr lang="en-US" sz="2800">
                <a:ea typeface="+mn-lt"/>
                <a:cs typeface="+mn-lt"/>
              </a:rPr>
              <a:t>Modify Record</a:t>
            </a:r>
          </a:p>
          <a:p>
            <a:pPr marL="514350" indent="-514350">
              <a:buAutoNum type="arabicPeriod"/>
            </a:pPr>
            <a:r>
              <a:rPr lang="en-US" sz="2800">
                <a:ea typeface="+mn-lt"/>
                <a:cs typeface="+mn-lt"/>
              </a:rPr>
              <a:t>Delete Record</a:t>
            </a:r>
            <a:endParaRPr lang="en-US" sz="2800">
              <a:cs typeface="Arial" panose="020B0604020202020204"/>
            </a:endParaRPr>
          </a:p>
          <a:p>
            <a:pPr marL="514350" indent="-514350">
              <a:buAutoNum type="arabicPeriod"/>
            </a:pPr>
            <a:r>
              <a:rPr lang="en-US" sz="2800">
                <a:ea typeface="+mn-lt"/>
                <a:cs typeface="+mn-lt"/>
              </a:rPr>
              <a:t>Generate Reports &amp; CSPPID Data Exports</a:t>
            </a:r>
            <a:endParaRPr lang="en-US" sz="2800">
              <a:cs typeface="Arial" panose="020B0604020202020204"/>
            </a:endParaRPr>
          </a:p>
          <a:p>
            <a:pPr marL="514350" indent="-514350">
              <a:buAutoNum type="arabicPeriod"/>
            </a:pPr>
            <a:r>
              <a:rPr lang="en-US" sz="2800">
                <a:ea typeface="+mn-lt"/>
                <a:cs typeface="+mn-lt"/>
              </a:rPr>
              <a:t>Review Data Discrepancies</a:t>
            </a:r>
            <a:endParaRPr lang="en-US" sz="2800">
              <a:cs typeface="Arial" panose="020B0604020202020204"/>
            </a:endParaRPr>
          </a:p>
          <a:p>
            <a:pPr marL="514350" indent="-514350">
              <a:buAutoNum type="arabicPeriod"/>
            </a:pPr>
            <a:r>
              <a:rPr lang="en-US" sz="2800">
                <a:ea typeface="+mn-lt"/>
                <a:cs typeface="+mn-lt"/>
              </a:rPr>
              <a:t>Use Search Function</a:t>
            </a:r>
            <a:endParaRPr lang="en-US" sz="2800">
              <a:cs typeface="Arial" panose="020B0604020202020204"/>
            </a:endParaRPr>
          </a:p>
          <a:p>
            <a:pPr marL="0" indent="0">
              <a:buNone/>
            </a:pPr>
            <a:endParaRPr lang="en-US" sz="2800">
              <a:cs typeface="Arial" panose="020B0604020202020204"/>
            </a:endParaRPr>
          </a:p>
          <a:p>
            <a:pPr marL="0" indent="0">
              <a:lnSpc>
                <a:spcPct val="120000"/>
              </a:lnSpc>
              <a:buNone/>
            </a:pPr>
            <a:r>
              <a:rPr lang="en-US" sz="2600">
                <a:cs typeface="Arial" panose="020B0604020202020204"/>
              </a:rPr>
              <a:t>Reminder: </a:t>
            </a:r>
            <a:r>
              <a:rPr lang="en-US" sz="2600">
                <a:ea typeface="+mn-lt"/>
                <a:cs typeface="+mn-lt"/>
              </a:rPr>
              <a:t>This is a longitudinal system. All data submitted will remain in the system month to month, year to year. It is not recommended to reupload files of the same information as it will create multiple records for the same child.</a:t>
            </a:r>
            <a:endParaRPr lang="en-US" sz="2600">
              <a:cs typeface="Arial" panose="020B0604020202020204"/>
            </a:endParaRPr>
          </a:p>
        </p:txBody>
      </p:sp>
      <p:sp>
        <p:nvSpPr>
          <p:cNvPr id="4" name="Slide Number Placeholder 3">
            <a:extLst>
              <a:ext uri="{FF2B5EF4-FFF2-40B4-BE49-F238E27FC236}">
                <a16:creationId xmlns:a16="http://schemas.microsoft.com/office/drawing/2014/main" id="{A1E10D13-8B2F-F448-7B7D-1CFDCFF78B19}"/>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1246885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ACFAD-9419-516D-891E-F1DBA1FF9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17AEA-21EA-732C-368D-5E4183C309DE}"/>
              </a:ext>
            </a:extLst>
          </p:cNvPr>
          <p:cNvSpPr>
            <a:spLocks noGrp="1"/>
          </p:cNvSpPr>
          <p:nvPr>
            <p:ph type="title"/>
          </p:nvPr>
        </p:nvSpPr>
        <p:spPr/>
        <p:txBody>
          <a:bodyPr/>
          <a:lstStyle/>
          <a:p>
            <a:r>
              <a:rPr lang="en-US" dirty="0">
                <a:solidFill>
                  <a:schemeClr val="bg1"/>
                </a:solidFill>
                <a:cs typeface="Arial"/>
              </a:rPr>
              <a:t>Upcoming In-Person Trainings (1)</a:t>
            </a:r>
            <a:endParaRPr lang="en-US" dirty="0">
              <a:solidFill>
                <a:schemeClr val="bg1"/>
              </a:solidFill>
            </a:endParaRPr>
          </a:p>
        </p:txBody>
      </p:sp>
      <p:sp>
        <p:nvSpPr>
          <p:cNvPr id="3" name="Content Placeholder 2">
            <a:extLst>
              <a:ext uri="{FF2B5EF4-FFF2-40B4-BE49-F238E27FC236}">
                <a16:creationId xmlns:a16="http://schemas.microsoft.com/office/drawing/2014/main" id="{C55102DA-644F-42B1-0797-4EAB89997AB5}"/>
              </a:ext>
            </a:extLst>
          </p:cNvPr>
          <p:cNvSpPr>
            <a:spLocks noGrp="1"/>
          </p:cNvSpPr>
          <p:nvPr>
            <p:ph idx="1"/>
          </p:nvPr>
        </p:nvSpPr>
        <p:spPr/>
        <p:txBody>
          <a:bodyPr vert="horz" lIns="91440" tIns="45720" rIns="91440" bIns="45720" rtlCol="0" anchor="t">
            <a:normAutofit/>
          </a:bodyPr>
          <a:lstStyle/>
          <a:p>
            <a:r>
              <a:rPr lang="en-US" dirty="0">
                <a:cs typeface="Arial"/>
              </a:rPr>
              <a:t>In-person at Sacramento County Office of Education (COE)</a:t>
            </a:r>
          </a:p>
          <a:p>
            <a:pPr lvl="1">
              <a:buFont typeface="Wingdings" panose="020B0604020202020204" pitchFamily="34" charset="0"/>
              <a:buChar char="§"/>
            </a:pPr>
            <a:r>
              <a:rPr lang="en-US" dirty="0">
                <a:cs typeface="Arial"/>
              </a:rPr>
              <a:t>Wednesday, April 1, 2026, 9:00–12:00pm</a:t>
            </a:r>
          </a:p>
          <a:p>
            <a:pPr marL="457200" lvl="1" indent="0">
              <a:buNone/>
            </a:pPr>
            <a:r>
              <a:rPr lang="en-US" dirty="0">
                <a:solidFill>
                  <a:srgbClr val="FFFF00"/>
                </a:solidFill>
                <a:ea typeface="+mn-lt"/>
                <a:cs typeface="+mn-lt"/>
                <a:hlinkClick r:id="rId3" tooltip="April 1st registeration"/>
              </a:rPr>
              <a:t>https://proflearn.scoe.net/Home/Event/1017</a:t>
            </a:r>
            <a:endParaRPr lang="en-US" dirty="0">
              <a:solidFill>
                <a:srgbClr val="FFFF00"/>
              </a:solidFill>
              <a:cs typeface="Arial"/>
            </a:endParaRPr>
          </a:p>
          <a:p>
            <a:pPr lvl="1">
              <a:buFont typeface="Wingdings" panose="020B0604020202020204" pitchFamily="34" charset="0"/>
              <a:buChar char="§"/>
            </a:pPr>
            <a:r>
              <a:rPr lang="en-US" dirty="0">
                <a:cs typeface="Arial"/>
              </a:rPr>
              <a:t>Wednesday, April 15, 2026, 9:00–12:00pm</a:t>
            </a:r>
            <a:endParaRPr lang="en-US" dirty="0">
              <a:latin typeface="Arial"/>
              <a:cs typeface="Arial"/>
            </a:endParaRPr>
          </a:p>
          <a:p>
            <a:pPr marL="457200" lvl="1" indent="0">
              <a:buNone/>
            </a:pPr>
            <a:r>
              <a:rPr lang="en-US" dirty="0">
                <a:solidFill>
                  <a:srgbClr val="FFFF00"/>
                </a:solidFill>
                <a:cs typeface="Arial"/>
                <a:hlinkClick r:id="rId4" tooltip="April 15 Registeration"/>
              </a:rPr>
              <a:t>https://proflearn.scoe.net/Home/Event/1018</a:t>
            </a:r>
            <a:endParaRPr lang="en-US" dirty="0">
              <a:cs typeface="Arial"/>
            </a:endParaRPr>
          </a:p>
          <a:p>
            <a:pPr lvl="1">
              <a:buFont typeface="Wingdings" panose="020B0604020202020204" pitchFamily="34" charset="0"/>
              <a:buChar char="§"/>
            </a:pPr>
            <a:r>
              <a:rPr lang="en-US" dirty="0">
                <a:cs typeface="Arial"/>
              </a:rPr>
              <a:t>Additional sessions upon requests</a:t>
            </a:r>
            <a:br>
              <a:rPr lang="en-US" dirty="0"/>
            </a:br>
            <a:endParaRPr lang="en-US" dirty="0">
              <a:solidFill>
                <a:srgbClr val="FFFF00"/>
              </a:solidFill>
              <a:ea typeface="+mn-lt"/>
              <a:cs typeface="+mn-lt"/>
            </a:endParaRPr>
          </a:p>
          <a:p>
            <a:pPr marL="0" indent="0">
              <a:buNone/>
            </a:pPr>
            <a:endParaRPr lang="en-US" dirty="0">
              <a:cs typeface="Arial"/>
            </a:endParaRPr>
          </a:p>
        </p:txBody>
      </p:sp>
      <p:sp>
        <p:nvSpPr>
          <p:cNvPr id="4" name="Slide Number Placeholder 3">
            <a:extLst>
              <a:ext uri="{FF2B5EF4-FFF2-40B4-BE49-F238E27FC236}">
                <a16:creationId xmlns:a16="http://schemas.microsoft.com/office/drawing/2014/main" id="{5F9F5AA7-F406-0536-5EED-285C99745BC8}"/>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2793634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9B9B605-D53A-3DF1-FDC9-B17418CC675C}"/>
              </a:ext>
            </a:extLst>
          </p:cNvPr>
          <p:cNvSpPr>
            <a:spLocks noGrp="1"/>
          </p:cNvSpPr>
          <p:nvPr>
            <p:ph type="title"/>
          </p:nvPr>
        </p:nvSpPr>
        <p:spPr>
          <a:xfrm>
            <a:off x="152400" y="203799"/>
            <a:ext cx="11887200" cy="1325563"/>
          </a:xfrm>
        </p:spPr>
        <p:txBody>
          <a:bodyPr/>
          <a:lstStyle/>
          <a:p>
            <a:r>
              <a:rPr lang="en-US" dirty="0">
                <a:solidFill>
                  <a:schemeClr val="bg1"/>
                </a:solidFill>
                <a:cs typeface="Arial"/>
              </a:rPr>
              <a:t>Upcoming In-Person Trainings (2)</a:t>
            </a:r>
            <a:endParaRPr lang="en-US" dirty="0">
              <a:solidFill>
                <a:schemeClr val="bg1"/>
              </a:solidFill>
            </a:endParaRPr>
          </a:p>
        </p:txBody>
      </p:sp>
      <p:sp>
        <p:nvSpPr>
          <p:cNvPr id="7" name="Content Placeholder 2">
            <a:extLst>
              <a:ext uri="{FF2B5EF4-FFF2-40B4-BE49-F238E27FC236}">
                <a16:creationId xmlns:a16="http://schemas.microsoft.com/office/drawing/2014/main" id="{564FA72E-7F45-F7F7-B2B9-681344A4BD82}"/>
              </a:ext>
            </a:extLst>
          </p:cNvPr>
          <p:cNvSpPr txBox="1">
            <a:spLocks/>
          </p:cNvSpPr>
          <p:nvPr/>
        </p:nvSpPr>
        <p:spPr>
          <a:xfrm>
            <a:off x="304800" y="1790700"/>
            <a:ext cx="11887200" cy="442286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cs typeface="Arial"/>
              </a:rPr>
              <a:t>In-person at Los Angeles COE</a:t>
            </a:r>
            <a:endParaRPr lang="en-US" dirty="0"/>
          </a:p>
          <a:p>
            <a:pPr lvl="1">
              <a:buFont typeface="Wingdings" panose="020B0604020202020204" pitchFamily="34" charset="0"/>
              <a:buChar char="§"/>
            </a:pPr>
            <a:r>
              <a:rPr lang="en-US" dirty="0">
                <a:cs typeface="Arial"/>
              </a:rPr>
              <a:t>Wednesday, April 8, 2026, 9:00–12:00pm</a:t>
            </a:r>
            <a:endParaRPr lang="en-US" dirty="0"/>
          </a:p>
          <a:p>
            <a:pPr marL="457200" lvl="1" indent="0">
              <a:buNone/>
            </a:pPr>
            <a:r>
              <a:rPr lang="en-US" dirty="0">
                <a:solidFill>
                  <a:srgbClr val="FFFF00"/>
                </a:solidFill>
                <a:ea typeface="+mn-lt"/>
                <a:cs typeface="+mn-lt"/>
              </a:rPr>
              <a:t>(LA links are still being developed)</a:t>
            </a:r>
          </a:p>
          <a:p>
            <a:pPr lvl="1">
              <a:buFont typeface="Wingdings" panose="020B0604020202020204" pitchFamily="34" charset="0"/>
              <a:buChar char="§"/>
            </a:pPr>
            <a:r>
              <a:rPr lang="en-US" dirty="0">
                <a:cs typeface="Arial"/>
              </a:rPr>
              <a:t>Thursday, April 9, 2026, 9:00–12:00pm</a:t>
            </a:r>
            <a:endParaRPr lang="en-US" dirty="0"/>
          </a:p>
          <a:p>
            <a:pPr marL="457200" lvl="1" indent="0">
              <a:buNone/>
            </a:pPr>
            <a:r>
              <a:rPr lang="en-US" dirty="0">
                <a:solidFill>
                  <a:srgbClr val="FFFF00"/>
                </a:solidFill>
                <a:ea typeface="+mn-lt"/>
                <a:cs typeface="+mn-lt"/>
              </a:rPr>
              <a:t>(LA links are still being developed)</a:t>
            </a:r>
          </a:p>
          <a:p>
            <a:r>
              <a:rPr lang="en-US" dirty="0">
                <a:cs typeface="Arial"/>
              </a:rPr>
              <a:t>In-person at Santa Clara COE</a:t>
            </a:r>
            <a:endParaRPr lang="en-US" dirty="0"/>
          </a:p>
          <a:p>
            <a:pPr lvl="1">
              <a:buFont typeface="Wingdings" panose="020B0604020202020204" pitchFamily="34" charset="0"/>
              <a:buChar char="§"/>
            </a:pPr>
            <a:r>
              <a:rPr lang="en-US" dirty="0">
                <a:cs typeface="Arial"/>
              </a:rPr>
              <a:t>Date and time TBD</a:t>
            </a:r>
            <a:endParaRPr lang="en-US" dirty="0"/>
          </a:p>
        </p:txBody>
      </p:sp>
      <p:sp>
        <p:nvSpPr>
          <p:cNvPr id="4" name="Slide Number Placeholder 3">
            <a:extLst>
              <a:ext uri="{FF2B5EF4-FFF2-40B4-BE49-F238E27FC236}">
                <a16:creationId xmlns:a16="http://schemas.microsoft.com/office/drawing/2014/main" id="{4EA76ED4-F457-A1ED-B1A4-309A8BB4CA7C}"/>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572155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27993-B6D0-C879-003A-B4798DCC62AB}"/>
              </a:ext>
            </a:extLst>
          </p:cNvPr>
          <p:cNvSpPr>
            <a:spLocks noGrp="1"/>
          </p:cNvSpPr>
          <p:nvPr>
            <p:ph type="title"/>
          </p:nvPr>
        </p:nvSpPr>
        <p:spPr/>
        <p:txBody>
          <a:bodyPr/>
          <a:lstStyle/>
          <a:p>
            <a:r>
              <a:rPr lang="en-US">
                <a:solidFill>
                  <a:schemeClr val="bg1"/>
                </a:solidFill>
                <a:cs typeface="Arial"/>
              </a:rPr>
              <a:t>Upcoming Webinars/Office Hours</a:t>
            </a:r>
          </a:p>
        </p:txBody>
      </p:sp>
      <p:sp>
        <p:nvSpPr>
          <p:cNvPr id="3" name="Content Placeholder 2">
            <a:extLst>
              <a:ext uri="{FF2B5EF4-FFF2-40B4-BE49-F238E27FC236}">
                <a16:creationId xmlns:a16="http://schemas.microsoft.com/office/drawing/2014/main" id="{35824C57-06CA-1433-3BC2-163FF0E72FD0}"/>
              </a:ext>
            </a:extLst>
          </p:cNvPr>
          <p:cNvSpPr>
            <a:spLocks noGrp="1"/>
          </p:cNvSpPr>
          <p:nvPr>
            <p:ph idx="1"/>
          </p:nvPr>
        </p:nvSpPr>
        <p:spPr/>
        <p:txBody>
          <a:bodyPr vert="horz" lIns="91440" tIns="45720" rIns="91440" bIns="45720" rtlCol="0" anchor="t">
            <a:normAutofit/>
          </a:bodyPr>
          <a:lstStyle/>
          <a:p>
            <a:r>
              <a:rPr lang="en-US">
                <a:cs typeface="Arial"/>
              </a:rPr>
              <a:t>April 21, 2026 10 to 11:30a.m.</a:t>
            </a:r>
          </a:p>
          <a:p>
            <a:r>
              <a:rPr lang="en-US">
                <a:cs typeface="Arial"/>
              </a:rPr>
              <a:t>May 19, 2026 10 to 11:30a.m.</a:t>
            </a:r>
          </a:p>
          <a:p>
            <a:r>
              <a:rPr lang="en-US">
                <a:cs typeface="Arial"/>
              </a:rPr>
              <a:t>June 16, 2026 10 to 11:30a.m.</a:t>
            </a:r>
          </a:p>
        </p:txBody>
      </p:sp>
      <p:sp>
        <p:nvSpPr>
          <p:cNvPr id="4" name="Slide Number Placeholder 3">
            <a:extLst>
              <a:ext uri="{FF2B5EF4-FFF2-40B4-BE49-F238E27FC236}">
                <a16:creationId xmlns:a16="http://schemas.microsoft.com/office/drawing/2014/main" id="{6FD1EE18-3DF7-E83D-7A01-82C8C53CB1B2}"/>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1386055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9DA9-4B29-F016-A78F-E902E8F31BD8}"/>
              </a:ext>
            </a:extLst>
          </p:cNvPr>
          <p:cNvSpPr>
            <a:spLocks noGrp="1"/>
          </p:cNvSpPr>
          <p:nvPr>
            <p:ph type="title"/>
          </p:nvPr>
        </p:nvSpPr>
        <p:spPr/>
        <p:txBody>
          <a:bodyPr/>
          <a:lstStyle/>
          <a:p>
            <a:r>
              <a:rPr lang="en-US" dirty="0">
                <a:solidFill>
                  <a:schemeClr val="bg1"/>
                </a:solidFill>
                <a:cs typeface="Arial"/>
              </a:rPr>
              <a:t>Resources and Documentation</a:t>
            </a:r>
            <a:endParaRPr lang="en-US" dirty="0">
              <a:solidFill>
                <a:schemeClr val="bg1"/>
              </a:solidFill>
            </a:endParaRPr>
          </a:p>
        </p:txBody>
      </p:sp>
      <p:sp>
        <p:nvSpPr>
          <p:cNvPr id="3" name="Content Placeholder 2">
            <a:extLst>
              <a:ext uri="{FF2B5EF4-FFF2-40B4-BE49-F238E27FC236}">
                <a16:creationId xmlns:a16="http://schemas.microsoft.com/office/drawing/2014/main" id="{14E4FC8A-69CE-7929-9CF5-2039B7D24545}"/>
              </a:ext>
            </a:extLst>
          </p:cNvPr>
          <p:cNvSpPr>
            <a:spLocks noGrp="1"/>
          </p:cNvSpPr>
          <p:nvPr>
            <p:ph idx="1"/>
          </p:nvPr>
        </p:nvSpPr>
        <p:spPr>
          <a:xfrm>
            <a:off x="152400" y="1333500"/>
            <a:ext cx="11887200" cy="5499191"/>
          </a:xfrm>
        </p:spPr>
        <p:txBody>
          <a:bodyPr vert="horz" lIns="91440" tIns="45720" rIns="91440" bIns="45720" rtlCol="0" anchor="t">
            <a:normAutofit/>
          </a:bodyPr>
          <a:lstStyle/>
          <a:p>
            <a:r>
              <a:rPr lang="en-US" dirty="0">
                <a:cs typeface="Arial"/>
              </a:rPr>
              <a:t>CAPSDAC Support web page: </a:t>
            </a:r>
          </a:p>
          <a:p>
            <a:pPr marL="0" indent="0">
              <a:buNone/>
            </a:pPr>
            <a:r>
              <a:rPr lang="en-US" dirty="0">
                <a:cs typeface="Arial"/>
                <a:hlinkClick r:id="rId3" tooltip="CAPSDAC Support Page"/>
              </a:rPr>
              <a:t>https://www.cde.ca.gov/sp/cd/ci/capsdacsupportlanding.asp</a:t>
            </a:r>
            <a:r>
              <a:rPr lang="en-US" b="1" dirty="0">
                <a:cs typeface="Arial"/>
                <a:hlinkClick r:id="rId3" tooltip="CAPSDAC Support Page"/>
              </a:rPr>
              <a:t> </a:t>
            </a:r>
            <a:endParaRPr lang="en-US" dirty="0">
              <a:cs typeface="Arial"/>
            </a:endParaRPr>
          </a:p>
          <a:p>
            <a:r>
              <a:rPr lang="en-US" dirty="0">
                <a:cs typeface="Arial"/>
              </a:rPr>
              <a:t>CAPSDAC Planning Resources for Upcoming Release:</a:t>
            </a:r>
            <a:endParaRPr lang="en-US" dirty="0"/>
          </a:p>
          <a:p>
            <a:pPr marL="0" indent="0">
              <a:buNone/>
            </a:pPr>
            <a:r>
              <a:rPr lang="en-US" dirty="0">
                <a:cs typeface="Arial"/>
                <a:hlinkClick r:id="rId4" tooltip="CAPSDAC Support Page"/>
              </a:rPr>
              <a:t>https://www.cde.ca.gov/sp/cd/ci/capsdacchanges.asp</a:t>
            </a:r>
            <a:endParaRPr lang="en-US" dirty="0">
              <a:cs typeface="Arial" panose="020B0604020202020204"/>
            </a:endParaRPr>
          </a:p>
          <a:p>
            <a:pPr lvl="1">
              <a:buFont typeface="Wingdings" panose="020B0604020202020204" pitchFamily="34" charset="0"/>
              <a:buChar char="§"/>
            </a:pPr>
            <a:r>
              <a:rPr lang="en-US" sz="2400" dirty="0">
                <a:cs typeface="Arial"/>
              </a:rPr>
              <a:t>CAPSDAC Data Domains and Fields</a:t>
            </a:r>
            <a:endParaRPr lang="en-US" dirty="0">
              <a:cs typeface="Arial"/>
            </a:endParaRPr>
          </a:p>
          <a:p>
            <a:pPr lvl="1">
              <a:buFont typeface="Wingdings" panose="020B0604020202020204" pitchFamily="34" charset="0"/>
              <a:buChar char="§"/>
            </a:pPr>
            <a:r>
              <a:rPr lang="en-US" sz="2400" dirty="0">
                <a:cs typeface="Arial"/>
              </a:rPr>
              <a:t>CAPSDAC Code Sets</a:t>
            </a:r>
            <a:endParaRPr lang="en-US" dirty="0">
              <a:cs typeface="Arial"/>
            </a:endParaRPr>
          </a:p>
          <a:p>
            <a:pPr lvl="1">
              <a:buFont typeface="Wingdings" panose="020B0604020202020204" pitchFamily="34" charset="0"/>
              <a:buChar char="§"/>
            </a:pPr>
            <a:r>
              <a:rPr lang="en-US" sz="2400" dirty="0">
                <a:cs typeface="Arial"/>
              </a:rPr>
              <a:t>CAPSDAC 2.0 File Upload Template</a:t>
            </a:r>
            <a:endParaRPr lang="en-US" dirty="0">
              <a:cs typeface="Arial"/>
            </a:endParaRPr>
          </a:p>
          <a:p>
            <a:pPr lvl="1">
              <a:buFont typeface="Wingdings" panose="020B0604020202020204" pitchFamily="34" charset="0"/>
              <a:buChar char="§"/>
            </a:pPr>
            <a:r>
              <a:rPr lang="en-US" sz="2400" dirty="0">
                <a:cs typeface="Arial"/>
              </a:rPr>
              <a:t>CAPSDAC 2.0 User Manual Appendix B: Electronic file upload instructions</a:t>
            </a:r>
            <a:endParaRPr lang="en-US" dirty="0">
              <a:cs typeface="Arial"/>
            </a:endParaRPr>
          </a:p>
          <a:p>
            <a:endParaRPr lang="en-US" dirty="0">
              <a:cs typeface="Arial"/>
            </a:endParaRPr>
          </a:p>
        </p:txBody>
      </p:sp>
      <p:sp>
        <p:nvSpPr>
          <p:cNvPr id="4" name="Slide Number Placeholder 3">
            <a:extLst>
              <a:ext uri="{FF2B5EF4-FFF2-40B4-BE49-F238E27FC236}">
                <a16:creationId xmlns:a16="http://schemas.microsoft.com/office/drawing/2014/main" id="{1AAF96B7-8DCE-3B9A-E0FE-1744F11C67DB}"/>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1549342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
        <p:nvSpPr>
          <p:cNvPr id="3" name="Slide Number Placeholder 2">
            <a:extLst>
              <a:ext uri="{FF2B5EF4-FFF2-40B4-BE49-F238E27FC236}">
                <a16:creationId xmlns:a16="http://schemas.microsoft.com/office/drawing/2014/main" id="{3734578F-4DC1-FF4D-7947-50A12A54B253}"/>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EBBDA-CDEE-59F0-70F0-316F57EC479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58FBD0F-228A-1578-0F24-0CAC5D0CFE0B}"/>
              </a:ext>
            </a:extLst>
          </p:cNvPr>
          <p:cNvSpPr>
            <a:spLocks noGrp="1"/>
          </p:cNvSpPr>
          <p:nvPr>
            <p:ph type="title"/>
          </p:nvPr>
        </p:nvSpPr>
        <p:spPr>
          <a:xfrm>
            <a:off x="152398" y="69291"/>
            <a:ext cx="11887200" cy="1006909"/>
          </a:xfrm>
        </p:spPr>
        <p:txBody>
          <a:bodyPr>
            <a:normAutofit/>
          </a:bodyPr>
          <a:lstStyle/>
          <a:p>
            <a:r>
              <a:rPr lang="en-US" sz="4000">
                <a:solidFill>
                  <a:schemeClr val="bg1"/>
                </a:solidFill>
                <a:cs typeface="Arial"/>
              </a:rPr>
              <a:t>Agenda</a:t>
            </a:r>
            <a:endParaRPr lang="en-US" sz="4000">
              <a:solidFill>
                <a:schemeClr val="bg1"/>
              </a:solidFill>
            </a:endParaRPr>
          </a:p>
        </p:txBody>
      </p:sp>
      <p:sp>
        <p:nvSpPr>
          <p:cNvPr id="6" name="Content Placeholder 5">
            <a:extLst>
              <a:ext uri="{FF2B5EF4-FFF2-40B4-BE49-F238E27FC236}">
                <a16:creationId xmlns:a16="http://schemas.microsoft.com/office/drawing/2014/main" id="{2BFFD3A7-8489-6EB0-DCB1-A5D51CAEB81C}"/>
              </a:ext>
            </a:extLst>
          </p:cNvPr>
          <p:cNvSpPr>
            <a:spLocks noGrp="1"/>
          </p:cNvSpPr>
          <p:nvPr>
            <p:ph idx="1"/>
          </p:nvPr>
        </p:nvSpPr>
        <p:spPr>
          <a:xfrm>
            <a:off x="422987" y="1076200"/>
            <a:ext cx="11082069" cy="4365357"/>
          </a:xfrm>
        </p:spPr>
        <p:txBody>
          <a:bodyPr vert="horz" lIns="91440" tIns="45720" rIns="91440" bIns="45720" rtlCol="0" anchor="t">
            <a:noAutofit/>
          </a:bodyPr>
          <a:lstStyle/>
          <a:p>
            <a:r>
              <a:rPr lang="en-US" sz="3000" dirty="0">
                <a:cs typeface="Arial" panose="020B0604020202020204"/>
              </a:rPr>
              <a:t>CAPSDAC 1.0 and CAPSDAC 2.0 Transition</a:t>
            </a:r>
          </a:p>
          <a:p>
            <a:r>
              <a:rPr lang="en-US" sz="3000" dirty="0">
                <a:cs typeface="Arial" panose="020B0604020202020204"/>
              </a:rPr>
              <a:t>Certification Phases and First Certification</a:t>
            </a:r>
            <a:endParaRPr lang="en-US" dirty="0">
              <a:cs typeface="Arial"/>
            </a:endParaRPr>
          </a:p>
          <a:p>
            <a:r>
              <a:rPr lang="en-US" sz="3000" dirty="0">
                <a:cs typeface="Arial" panose="020B0604020202020204"/>
              </a:rPr>
              <a:t>Certification Phases Suggested Timeline</a:t>
            </a:r>
            <a:endParaRPr lang="en-US" dirty="0"/>
          </a:p>
          <a:p>
            <a:r>
              <a:rPr lang="en-US" sz="3000" dirty="0">
                <a:cs typeface="Arial" panose="020B0604020202020204"/>
              </a:rPr>
              <a:t>System Access</a:t>
            </a:r>
          </a:p>
          <a:p>
            <a:r>
              <a:rPr lang="en-US" sz="3000" dirty="0">
                <a:cs typeface="Arial" panose="020B0604020202020204"/>
              </a:rPr>
              <a:t>Beta Testing</a:t>
            </a:r>
          </a:p>
          <a:p>
            <a:r>
              <a:rPr lang="en-US" sz="3000" dirty="0">
                <a:cs typeface="Arial" panose="020B0604020202020204"/>
              </a:rPr>
              <a:t>Hands on Data Entry Practice</a:t>
            </a:r>
          </a:p>
          <a:p>
            <a:r>
              <a:rPr lang="en-US" sz="3000" dirty="0">
                <a:cs typeface="Arial" panose="020B0604020202020204"/>
              </a:rPr>
              <a:t>Manual Entry Demonstration</a:t>
            </a:r>
          </a:p>
          <a:p>
            <a:r>
              <a:rPr lang="en-US" sz="3000" dirty="0">
                <a:cs typeface="Arial" panose="020B0604020202020204"/>
              </a:rPr>
              <a:t>Electronic File Upload Demonstration</a:t>
            </a:r>
          </a:p>
          <a:p>
            <a:r>
              <a:rPr lang="en-US" sz="3000" dirty="0">
                <a:cs typeface="Arial" panose="020B0604020202020204"/>
              </a:rPr>
              <a:t>Questions and Answers</a:t>
            </a:r>
          </a:p>
          <a:p>
            <a:pPr marL="0" indent="0">
              <a:buNone/>
            </a:pPr>
            <a:endParaRPr lang="en-US" sz="3000" dirty="0">
              <a:cs typeface="Arial" panose="020B0604020202020204"/>
            </a:endParaRPr>
          </a:p>
        </p:txBody>
      </p:sp>
      <p:sp>
        <p:nvSpPr>
          <p:cNvPr id="2" name="Slide Number Placeholder 1">
            <a:extLst>
              <a:ext uri="{FF2B5EF4-FFF2-40B4-BE49-F238E27FC236}">
                <a16:creationId xmlns:a16="http://schemas.microsoft.com/office/drawing/2014/main" id="{666DF2AB-14E3-5281-402A-28AFB5B840CD}"/>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3579319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2D341-7AE8-F61C-B62C-F9799390B40C}"/>
              </a:ext>
            </a:extLst>
          </p:cNvPr>
          <p:cNvSpPr>
            <a:spLocks noGrp="1"/>
          </p:cNvSpPr>
          <p:nvPr>
            <p:ph type="title"/>
          </p:nvPr>
        </p:nvSpPr>
        <p:spPr/>
        <p:txBody>
          <a:bodyPr/>
          <a:lstStyle/>
          <a:p>
            <a:r>
              <a:rPr lang="en-US" sz="4000" b="0" dirty="0">
                <a:solidFill>
                  <a:schemeClr val="bg1"/>
                </a:solidFill>
                <a:cs typeface="Arial"/>
              </a:rPr>
              <a:t>CAPSDAC 1.0 and CAPSDAC 2.0 Transition</a:t>
            </a:r>
            <a:endParaRPr lang="en-US" dirty="0"/>
          </a:p>
        </p:txBody>
      </p:sp>
      <p:sp>
        <p:nvSpPr>
          <p:cNvPr id="5" name="Content Placeholder 4">
            <a:extLst>
              <a:ext uri="{FF2B5EF4-FFF2-40B4-BE49-F238E27FC236}">
                <a16:creationId xmlns:a16="http://schemas.microsoft.com/office/drawing/2014/main" id="{20F57DD9-2FD3-1AD9-B8A3-38FAF5B10523}"/>
              </a:ext>
            </a:extLst>
          </p:cNvPr>
          <p:cNvSpPr>
            <a:spLocks noGrp="1"/>
          </p:cNvSpPr>
          <p:nvPr>
            <p:ph sz="half" idx="1"/>
          </p:nvPr>
        </p:nvSpPr>
        <p:spPr/>
        <p:txBody>
          <a:bodyPr/>
          <a:lstStyle/>
          <a:p>
            <a:pPr>
              <a:buFont typeface=""/>
              <a:buChar char="•"/>
            </a:pPr>
            <a:r>
              <a:rPr lang="en-US" dirty="0">
                <a:cs typeface="Arial"/>
              </a:rPr>
              <a:t>CAPSDAC 1.0 is being retired August 1, 2026, after the certification of the June 2026 data.​</a:t>
            </a:r>
          </a:p>
          <a:p>
            <a:pPr>
              <a:buFont typeface=""/>
              <a:buChar char="•"/>
            </a:pPr>
            <a:r>
              <a:rPr lang="en-US" dirty="0">
                <a:cs typeface="Arial"/>
              </a:rPr>
              <a:t>CAPSDAC 2.0 is launching July 1, 2026, for the 2026</a:t>
            </a:r>
            <a:r>
              <a:rPr lang="en-US" sz="2800" dirty="0">
                <a:cs typeface="Arial"/>
              </a:rPr>
              <a:t>–</a:t>
            </a:r>
            <a:r>
              <a:rPr lang="en-US" dirty="0">
                <a:cs typeface="Arial"/>
              </a:rPr>
              <a:t>27 fiscal year! (Notice the one-month overlap)</a:t>
            </a:r>
            <a:endParaRPr lang="en-US" dirty="0"/>
          </a:p>
          <a:p>
            <a:endParaRPr lang="en-US" dirty="0"/>
          </a:p>
        </p:txBody>
      </p:sp>
      <p:pic>
        <p:nvPicPr>
          <p:cNvPr id="8" name="Content Placeholder 7" descr="CAPSDAC 2.0 Transition Timeline">
            <a:extLst>
              <a:ext uri="{FF2B5EF4-FFF2-40B4-BE49-F238E27FC236}">
                <a16:creationId xmlns:a16="http://schemas.microsoft.com/office/drawing/2014/main" id="{A357A2DA-8001-83E6-3157-053B0F47195B}"/>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88075" y="2265064"/>
            <a:ext cx="5851525" cy="3156547"/>
          </a:xfrm>
          <a:prstGeom prst="rect">
            <a:avLst/>
          </a:prstGeom>
        </p:spPr>
      </p:pic>
      <p:sp>
        <p:nvSpPr>
          <p:cNvPr id="4" name="Slide Number Placeholder 3">
            <a:extLst>
              <a:ext uri="{FF2B5EF4-FFF2-40B4-BE49-F238E27FC236}">
                <a16:creationId xmlns:a16="http://schemas.microsoft.com/office/drawing/2014/main" id="{32D3BFE7-FA2C-ABC6-AC7A-92FA78411711}"/>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3527536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321D1-00E1-FFA3-55AA-2BBF0991A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35621-5991-43F9-45E0-047920354487}"/>
              </a:ext>
            </a:extLst>
          </p:cNvPr>
          <p:cNvSpPr>
            <a:spLocks noGrp="1"/>
          </p:cNvSpPr>
          <p:nvPr>
            <p:ph type="title"/>
          </p:nvPr>
        </p:nvSpPr>
        <p:spPr>
          <a:xfrm>
            <a:off x="152400" y="203799"/>
            <a:ext cx="11887200" cy="1118919"/>
          </a:xfrm>
        </p:spPr>
        <p:txBody>
          <a:bodyPr>
            <a:normAutofit/>
          </a:bodyPr>
          <a:lstStyle/>
          <a:p>
            <a:r>
              <a:rPr lang="en-US" dirty="0">
                <a:solidFill>
                  <a:schemeClr val="tx1"/>
                </a:solidFill>
                <a:cs typeface="Arial"/>
              </a:rPr>
              <a:t>Certification Phases and First Certification (1)</a:t>
            </a:r>
            <a:endParaRPr lang="en-US" dirty="0">
              <a:solidFill>
                <a:schemeClr val="tx1"/>
              </a:solidFill>
            </a:endParaRPr>
          </a:p>
        </p:txBody>
      </p:sp>
      <p:sp>
        <p:nvSpPr>
          <p:cNvPr id="3" name="Content Placeholder 2">
            <a:extLst>
              <a:ext uri="{FF2B5EF4-FFF2-40B4-BE49-F238E27FC236}">
                <a16:creationId xmlns:a16="http://schemas.microsoft.com/office/drawing/2014/main" id="{3E1F92DA-A1D2-CAEF-877E-75204AC72630}"/>
              </a:ext>
            </a:extLst>
          </p:cNvPr>
          <p:cNvSpPr>
            <a:spLocks noGrp="1"/>
          </p:cNvSpPr>
          <p:nvPr>
            <p:ph idx="1"/>
          </p:nvPr>
        </p:nvSpPr>
        <p:spPr>
          <a:xfrm>
            <a:off x="152400" y="1047833"/>
            <a:ext cx="11887200" cy="4767943"/>
          </a:xfrm>
        </p:spPr>
        <p:txBody>
          <a:bodyPr vert="horz" lIns="91440" tIns="45720" rIns="91440" bIns="45720" rtlCol="0" anchor="t">
            <a:normAutofit/>
          </a:bodyPr>
          <a:lstStyle/>
          <a:p>
            <a:r>
              <a:rPr lang="en-US" sz="2800" dirty="0">
                <a:cs typeface="Arial"/>
              </a:rPr>
              <a:t>Phase 1, July 2026: </a:t>
            </a:r>
            <a:r>
              <a:rPr lang="en-US" sz="2800" dirty="0">
                <a:ea typeface="+mn-lt"/>
                <a:cs typeface="+mn-lt"/>
              </a:rPr>
              <a:t>Classroom, Staff, Staff Assignment, Staff Classroom, Child, Family, Language, Supplemental DLL, Enrollment, Classroom Enrollment</a:t>
            </a:r>
            <a:endParaRPr lang="en-US" sz="2800" dirty="0">
              <a:cs typeface="Arial"/>
            </a:endParaRPr>
          </a:p>
          <a:p>
            <a:r>
              <a:rPr lang="en-US" sz="2800" dirty="0">
                <a:cs typeface="Arial"/>
              </a:rPr>
              <a:t>Phase 2, January 2027: Attendance, Education Programs</a:t>
            </a:r>
          </a:p>
          <a:p>
            <a:r>
              <a:rPr lang="en-US" sz="2800" dirty="0">
                <a:cs typeface="Arial"/>
              </a:rPr>
              <a:t>Phase 3, 2030: Incident, Incident Result</a:t>
            </a:r>
          </a:p>
          <a:p>
            <a:r>
              <a:rPr lang="en-US" sz="2800" dirty="0">
                <a:cs typeface="Arial"/>
              </a:rPr>
              <a:t>The first certification time phase and timeline is shown in the table in slide 6. </a:t>
            </a:r>
          </a:p>
        </p:txBody>
      </p:sp>
      <p:sp>
        <p:nvSpPr>
          <p:cNvPr id="4" name="Slide Number Placeholder 3">
            <a:extLst>
              <a:ext uri="{FF2B5EF4-FFF2-40B4-BE49-F238E27FC236}">
                <a16:creationId xmlns:a16="http://schemas.microsoft.com/office/drawing/2014/main" id="{DEDFABAA-4A0F-79B5-850F-7CEE6D9711F7}"/>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275573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80355-1E7F-B3A0-F2B7-BAD5411F9AC2}"/>
              </a:ext>
            </a:extLst>
          </p:cNvPr>
          <p:cNvSpPr>
            <a:spLocks noGrp="1"/>
          </p:cNvSpPr>
          <p:nvPr>
            <p:ph type="title"/>
          </p:nvPr>
        </p:nvSpPr>
        <p:spPr/>
        <p:txBody>
          <a:bodyPr/>
          <a:lstStyle/>
          <a:p>
            <a:r>
              <a:rPr lang="en-US" dirty="0">
                <a:solidFill>
                  <a:schemeClr val="tx1"/>
                </a:solidFill>
                <a:cs typeface="Arial"/>
              </a:rPr>
              <a:t>Certification Phases and First Certification (2)</a:t>
            </a:r>
            <a:endParaRPr lang="en-US" dirty="0"/>
          </a:p>
        </p:txBody>
      </p:sp>
      <p:graphicFrame>
        <p:nvGraphicFramePr>
          <p:cNvPr id="5" name="Content Placeholder 4" descr="First Certification type and timeline table. ">
            <a:extLst>
              <a:ext uri="{FF2B5EF4-FFF2-40B4-BE49-F238E27FC236}">
                <a16:creationId xmlns:a16="http://schemas.microsoft.com/office/drawing/2014/main" id="{B7AD4E7E-2A58-CBBD-EB0F-E82819B96D18}"/>
              </a:ext>
            </a:extLst>
          </p:cNvPr>
          <p:cNvGraphicFramePr>
            <a:graphicFrameLocks noGrp="1"/>
          </p:cNvGraphicFramePr>
          <p:nvPr>
            <p:ph idx="1"/>
            <p:extLst>
              <p:ext uri="{D42A27DB-BD31-4B8C-83A1-F6EECF244321}">
                <p14:modId xmlns:p14="http://schemas.microsoft.com/office/powerpoint/2010/main" val="50141538"/>
              </p:ext>
            </p:extLst>
          </p:nvPr>
        </p:nvGraphicFramePr>
        <p:xfrm>
          <a:off x="152400" y="1638300"/>
          <a:ext cx="11887200" cy="2194560"/>
        </p:xfrm>
        <a:graphic>
          <a:graphicData uri="http://schemas.openxmlformats.org/drawingml/2006/table">
            <a:tbl>
              <a:tblPr firstRow="1" bandRow="1">
                <a:tableStyleId>{5C22544A-7EE6-4342-B048-85BDC9FD1C3A}</a:tableStyleId>
              </a:tblPr>
              <a:tblGrid>
                <a:gridCol w="5943600">
                  <a:extLst>
                    <a:ext uri="{9D8B030D-6E8A-4147-A177-3AD203B41FA5}">
                      <a16:colId xmlns:a16="http://schemas.microsoft.com/office/drawing/2014/main" val="2741156357"/>
                    </a:ext>
                  </a:extLst>
                </a:gridCol>
                <a:gridCol w="5943600">
                  <a:extLst>
                    <a:ext uri="{9D8B030D-6E8A-4147-A177-3AD203B41FA5}">
                      <a16:colId xmlns:a16="http://schemas.microsoft.com/office/drawing/2014/main" val="2825599268"/>
                    </a:ext>
                  </a:extLst>
                </a:gridCol>
              </a:tblGrid>
              <a:tr h="370840">
                <a:tc>
                  <a:txBody>
                    <a:bodyPr/>
                    <a:lstStyle/>
                    <a:p>
                      <a:pPr algn="ctr"/>
                      <a:r>
                        <a:rPr lang="en-US" sz="2400" dirty="0"/>
                        <a:t>Certification Type</a:t>
                      </a:r>
                    </a:p>
                  </a:txBody>
                  <a:tcPr/>
                </a:tc>
                <a:tc>
                  <a:txBody>
                    <a:bodyPr/>
                    <a:lstStyle/>
                    <a:p>
                      <a:pPr algn="ctr"/>
                      <a:r>
                        <a:rPr lang="en-US" sz="2400" dirty="0"/>
                        <a:t>First Certification</a:t>
                      </a:r>
                    </a:p>
                  </a:txBody>
                  <a:tcPr/>
                </a:tc>
                <a:extLst>
                  <a:ext uri="{0D108BD9-81ED-4DB2-BD59-A6C34878D82A}">
                    <a16:rowId xmlns:a16="http://schemas.microsoft.com/office/drawing/2014/main" val="2544938032"/>
                  </a:ext>
                </a:extLst>
              </a:tr>
              <a:tr h="370840">
                <a:tc>
                  <a:txBody>
                    <a:bodyPr/>
                    <a:lstStyle/>
                    <a:p>
                      <a:pPr algn="ctr"/>
                      <a:r>
                        <a:rPr lang="en-US" sz="2400" dirty="0">
                          <a:solidFill>
                            <a:schemeClr val="bg2">
                              <a:lumMod val="10000"/>
                            </a:schemeClr>
                          </a:solidFill>
                        </a:rPr>
                        <a:t>Monthly (Enrollment, Attendance)</a:t>
                      </a:r>
                    </a:p>
                  </a:txBody>
                  <a:tcPr anchor="ctr"/>
                </a:tc>
                <a:tc>
                  <a:txBody>
                    <a:bodyPr/>
                    <a:lstStyle/>
                    <a:p>
                      <a:r>
                        <a:rPr lang="en-US" sz="2400">
                          <a:solidFill>
                            <a:schemeClr val="bg2">
                              <a:lumMod val="10000"/>
                            </a:schemeClr>
                          </a:solidFill>
                        </a:rPr>
                        <a:t>August 2026 (July 2026 Data)</a:t>
                      </a:r>
                    </a:p>
                  </a:txBody>
                  <a:tcPr/>
                </a:tc>
                <a:extLst>
                  <a:ext uri="{0D108BD9-81ED-4DB2-BD59-A6C34878D82A}">
                    <a16:rowId xmlns:a16="http://schemas.microsoft.com/office/drawing/2014/main" val="1924102152"/>
                  </a:ext>
                </a:extLst>
              </a:tr>
              <a:tr h="370840">
                <a:tc>
                  <a:txBody>
                    <a:bodyPr/>
                    <a:lstStyle/>
                    <a:p>
                      <a:pPr algn="ctr"/>
                      <a:r>
                        <a:rPr lang="en-US" sz="2400" dirty="0">
                          <a:solidFill>
                            <a:schemeClr val="bg2">
                              <a:lumMod val="10000"/>
                            </a:schemeClr>
                          </a:solidFill>
                        </a:rPr>
                        <a:t>Fall (All other records)</a:t>
                      </a:r>
                    </a:p>
                  </a:txBody>
                  <a:tcPr anchor="ctr"/>
                </a:tc>
                <a:tc>
                  <a:txBody>
                    <a:bodyPr/>
                    <a:lstStyle/>
                    <a:p>
                      <a:r>
                        <a:rPr lang="en-US" sz="2400" dirty="0">
                          <a:solidFill>
                            <a:schemeClr val="bg2">
                              <a:lumMod val="10000"/>
                            </a:schemeClr>
                          </a:solidFill>
                        </a:rPr>
                        <a:t>December 2027 (Census Day Data 2027)</a:t>
                      </a:r>
                    </a:p>
                  </a:txBody>
                  <a:tcPr/>
                </a:tc>
                <a:extLst>
                  <a:ext uri="{0D108BD9-81ED-4DB2-BD59-A6C34878D82A}">
                    <a16:rowId xmlns:a16="http://schemas.microsoft.com/office/drawing/2014/main" val="1066556935"/>
                  </a:ext>
                </a:extLst>
              </a:tr>
              <a:tr h="370840">
                <a:tc>
                  <a:txBody>
                    <a:bodyPr/>
                    <a:lstStyle/>
                    <a:p>
                      <a:pPr algn="ctr"/>
                      <a:r>
                        <a:rPr lang="en-US" sz="2400" dirty="0">
                          <a:solidFill>
                            <a:schemeClr val="bg2">
                              <a:lumMod val="10000"/>
                            </a:schemeClr>
                          </a:solidFill>
                        </a:rPr>
                        <a:t>End of Year (All other records)</a:t>
                      </a:r>
                    </a:p>
                  </a:txBody>
                  <a:tcPr anchor="ctr"/>
                </a:tc>
                <a:tc>
                  <a:txBody>
                    <a:bodyPr/>
                    <a:lstStyle/>
                    <a:p>
                      <a:r>
                        <a:rPr lang="en-US" sz="2400" dirty="0">
                          <a:solidFill>
                            <a:schemeClr val="bg2">
                              <a:lumMod val="10000"/>
                            </a:schemeClr>
                          </a:solidFill>
                        </a:rPr>
                        <a:t>July 2027 (FY </a:t>
                      </a:r>
                      <a:r>
                        <a:rPr lang="en-US" sz="2400" b="0" i="0" u="none" strike="noStrike" noProof="0" dirty="0">
                          <a:solidFill>
                            <a:schemeClr val="bg2">
                              <a:lumMod val="10000"/>
                            </a:schemeClr>
                          </a:solidFill>
                          <a:latin typeface="Arial"/>
                          <a:cs typeface="Arial"/>
                        </a:rPr>
                        <a:t>2026–27</a:t>
                      </a:r>
                      <a:endParaRPr lang="en-US" dirty="0"/>
                    </a:p>
                    <a:p>
                      <a:pPr lvl="0">
                        <a:buNone/>
                      </a:pPr>
                      <a:r>
                        <a:rPr lang="en-US" sz="2400" dirty="0">
                          <a:solidFill>
                            <a:schemeClr val="bg2">
                              <a:lumMod val="10000"/>
                            </a:schemeClr>
                          </a:solidFill>
                        </a:rPr>
                        <a:t> Data)</a:t>
                      </a:r>
                    </a:p>
                  </a:txBody>
                  <a:tcPr/>
                </a:tc>
                <a:extLst>
                  <a:ext uri="{0D108BD9-81ED-4DB2-BD59-A6C34878D82A}">
                    <a16:rowId xmlns:a16="http://schemas.microsoft.com/office/drawing/2014/main" val="3137084121"/>
                  </a:ext>
                </a:extLst>
              </a:tr>
            </a:tbl>
          </a:graphicData>
        </a:graphic>
      </p:graphicFrame>
      <p:sp>
        <p:nvSpPr>
          <p:cNvPr id="4" name="Slide Number Placeholder 3">
            <a:extLst>
              <a:ext uri="{FF2B5EF4-FFF2-40B4-BE49-F238E27FC236}">
                <a16:creationId xmlns:a16="http://schemas.microsoft.com/office/drawing/2014/main" id="{1893A212-BF28-9433-81C8-C7872695E558}"/>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1704784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614CAB-0A06-FD7A-0338-6E8CCA717453}"/>
              </a:ext>
            </a:extLst>
          </p:cNvPr>
          <p:cNvSpPr>
            <a:spLocks noGrp="1"/>
          </p:cNvSpPr>
          <p:nvPr>
            <p:ph type="title"/>
          </p:nvPr>
        </p:nvSpPr>
        <p:spPr/>
        <p:txBody>
          <a:bodyPr/>
          <a:lstStyle/>
          <a:p>
            <a:r>
              <a:rPr lang="en-US" sz="3600" dirty="0">
                <a:solidFill>
                  <a:srgbClr val="FFFFFF"/>
                </a:solidFill>
                <a:cs typeface="Arial" panose="020B0604020202020204"/>
              </a:rPr>
              <a:t>Certification Phases: Suggested Timeline (1)</a:t>
            </a:r>
            <a:endParaRPr lang="en-US" dirty="0"/>
          </a:p>
        </p:txBody>
      </p:sp>
      <p:sp>
        <p:nvSpPr>
          <p:cNvPr id="7" name="Content Placeholder 6">
            <a:extLst>
              <a:ext uri="{FF2B5EF4-FFF2-40B4-BE49-F238E27FC236}">
                <a16:creationId xmlns:a16="http://schemas.microsoft.com/office/drawing/2014/main" id="{2C2DFC74-CFEF-A4F1-3E09-B48B8CFDE5F0}"/>
              </a:ext>
            </a:extLst>
          </p:cNvPr>
          <p:cNvSpPr>
            <a:spLocks noGrp="1"/>
          </p:cNvSpPr>
          <p:nvPr>
            <p:ph idx="1"/>
          </p:nvPr>
        </p:nvSpPr>
        <p:spPr/>
        <p:txBody>
          <a:bodyPr/>
          <a:lstStyle/>
          <a:p>
            <a:r>
              <a:rPr lang="en-US" dirty="0"/>
              <a:t>Note: The following tables (slides 8,9,10)  offers a suggested timeline for submitting and certifying data. Information is not yet finalized and can be superseded by updated versions. </a:t>
            </a:r>
          </a:p>
          <a:p>
            <a:endParaRPr lang="en-US" dirty="0"/>
          </a:p>
        </p:txBody>
      </p:sp>
      <p:sp>
        <p:nvSpPr>
          <p:cNvPr id="5" name="Slide Number Placeholder 4">
            <a:extLst>
              <a:ext uri="{FF2B5EF4-FFF2-40B4-BE49-F238E27FC236}">
                <a16:creationId xmlns:a16="http://schemas.microsoft.com/office/drawing/2014/main" id="{836CBE46-A3DE-984A-5164-4E7F9D08B6A8}"/>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651016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91189-5A61-BD0F-4B82-F31706002F14}"/>
              </a:ext>
            </a:extLst>
          </p:cNvPr>
          <p:cNvSpPr>
            <a:spLocks noGrp="1"/>
          </p:cNvSpPr>
          <p:nvPr>
            <p:ph type="title"/>
          </p:nvPr>
        </p:nvSpPr>
        <p:spPr/>
        <p:txBody>
          <a:bodyPr/>
          <a:lstStyle/>
          <a:p>
            <a:r>
              <a:rPr lang="en-US" sz="4000" dirty="0">
                <a:solidFill>
                  <a:srgbClr val="FFFFFF"/>
                </a:solidFill>
                <a:cs typeface="Arial" panose="020B0604020202020204"/>
              </a:rPr>
              <a:t>Certification Phases: Suggested Timeline (2)</a:t>
            </a:r>
            <a:endParaRPr lang="en-US" dirty="0"/>
          </a:p>
        </p:txBody>
      </p:sp>
      <p:graphicFrame>
        <p:nvGraphicFramePr>
          <p:cNvPr id="6" name="Content Placeholder 5" descr="Table that shows a suggested timeline for CAPSDAC 2.0 for monthly certification. ">
            <a:extLst>
              <a:ext uri="{FF2B5EF4-FFF2-40B4-BE49-F238E27FC236}">
                <a16:creationId xmlns:a16="http://schemas.microsoft.com/office/drawing/2014/main" id="{7BFF3D64-DF79-3BA8-9E6F-76306151749A}"/>
              </a:ext>
            </a:extLst>
          </p:cNvPr>
          <p:cNvGraphicFramePr>
            <a:graphicFrameLocks noGrp="1"/>
          </p:cNvGraphicFramePr>
          <p:nvPr>
            <p:ph idx="1"/>
            <p:extLst>
              <p:ext uri="{D42A27DB-BD31-4B8C-83A1-F6EECF244321}">
                <p14:modId xmlns:p14="http://schemas.microsoft.com/office/powerpoint/2010/main" val="3206927496"/>
              </p:ext>
            </p:extLst>
          </p:nvPr>
        </p:nvGraphicFramePr>
        <p:xfrm>
          <a:off x="152400" y="1638300"/>
          <a:ext cx="11887200" cy="274320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3258968166"/>
                    </a:ext>
                  </a:extLst>
                </a:gridCol>
                <a:gridCol w="1981200">
                  <a:extLst>
                    <a:ext uri="{9D8B030D-6E8A-4147-A177-3AD203B41FA5}">
                      <a16:colId xmlns:a16="http://schemas.microsoft.com/office/drawing/2014/main" val="3311209863"/>
                    </a:ext>
                  </a:extLst>
                </a:gridCol>
                <a:gridCol w="1981200">
                  <a:extLst>
                    <a:ext uri="{9D8B030D-6E8A-4147-A177-3AD203B41FA5}">
                      <a16:colId xmlns:a16="http://schemas.microsoft.com/office/drawing/2014/main" val="1905426418"/>
                    </a:ext>
                  </a:extLst>
                </a:gridCol>
                <a:gridCol w="1981200">
                  <a:extLst>
                    <a:ext uri="{9D8B030D-6E8A-4147-A177-3AD203B41FA5}">
                      <a16:colId xmlns:a16="http://schemas.microsoft.com/office/drawing/2014/main" val="4192212587"/>
                    </a:ext>
                  </a:extLst>
                </a:gridCol>
                <a:gridCol w="1981200">
                  <a:extLst>
                    <a:ext uri="{9D8B030D-6E8A-4147-A177-3AD203B41FA5}">
                      <a16:colId xmlns:a16="http://schemas.microsoft.com/office/drawing/2014/main" val="1531759647"/>
                    </a:ext>
                  </a:extLst>
                </a:gridCol>
                <a:gridCol w="1981200">
                  <a:extLst>
                    <a:ext uri="{9D8B030D-6E8A-4147-A177-3AD203B41FA5}">
                      <a16:colId xmlns:a16="http://schemas.microsoft.com/office/drawing/2014/main" val="3282940650"/>
                    </a:ext>
                  </a:extLst>
                </a:gridCol>
              </a:tblGrid>
              <a:tr h="370840">
                <a:tc>
                  <a:txBody>
                    <a:bodyPr/>
                    <a:lstStyle/>
                    <a:p>
                      <a:r>
                        <a:rPr lang="en-US" dirty="0"/>
                        <a:t>CAPSDAC Submission</a:t>
                      </a:r>
                    </a:p>
                  </a:txBody>
                  <a:tcPr/>
                </a:tc>
                <a:tc>
                  <a:txBody>
                    <a:bodyPr/>
                    <a:lstStyle/>
                    <a:p>
                      <a:r>
                        <a:rPr lang="en-US" dirty="0"/>
                        <a:t>Primary Data Submitted</a:t>
                      </a:r>
                    </a:p>
                  </a:txBody>
                  <a:tcPr/>
                </a:tc>
                <a:tc>
                  <a:txBody>
                    <a:bodyPr/>
                    <a:lstStyle/>
                    <a:p>
                      <a:r>
                        <a:rPr lang="en-US" dirty="0"/>
                        <a:t>Official Submission Window</a:t>
                      </a:r>
                    </a:p>
                  </a:txBody>
                  <a:tcPr/>
                </a:tc>
                <a:tc>
                  <a:txBody>
                    <a:bodyPr/>
                    <a:lstStyle/>
                    <a:p>
                      <a:r>
                        <a:rPr lang="en-US" dirty="0"/>
                        <a:t>Recommended Date for Zero Errors</a:t>
                      </a:r>
                    </a:p>
                  </a:txBody>
                  <a:tcPr/>
                </a:tc>
                <a:tc>
                  <a:txBody>
                    <a:bodyPr/>
                    <a:lstStyle/>
                    <a:p>
                      <a:r>
                        <a:rPr lang="en-US" dirty="0"/>
                        <a:t>Certification Deadline</a:t>
                      </a:r>
                    </a:p>
                  </a:txBody>
                  <a:tcPr/>
                </a:tc>
                <a:tc>
                  <a:txBody>
                    <a:bodyPr/>
                    <a:lstStyle/>
                    <a:p>
                      <a:r>
                        <a:rPr lang="en-US" dirty="0"/>
                        <a:t>Amendment Window</a:t>
                      </a:r>
                    </a:p>
                  </a:txBody>
                  <a:tcPr/>
                </a:tc>
                <a:extLst>
                  <a:ext uri="{0D108BD9-81ED-4DB2-BD59-A6C34878D82A}">
                    <a16:rowId xmlns:a16="http://schemas.microsoft.com/office/drawing/2014/main" val="976773581"/>
                  </a:ext>
                </a:extLst>
              </a:tr>
              <a:tr h="370840">
                <a:tc>
                  <a:txBody>
                    <a:bodyPr/>
                    <a:lstStyle/>
                    <a:p>
                      <a:pPr algn="l">
                        <a:buNone/>
                      </a:pPr>
                      <a:r>
                        <a:rPr lang="en-US" sz="2400" b="1" dirty="0">
                          <a:solidFill>
                            <a:schemeClr val="bg2">
                              <a:lumMod val="10000"/>
                            </a:schemeClr>
                          </a:solidFill>
                          <a:effectLst/>
                        </a:rPr>
                        <a:t>Monthly (Prior month's data)</a:t>
                      </a:r>
                    </a:p>
                  </a:txBody>
                  <a:tcPr marL="0" marR="0" marT="0" marB="0" anchor="ctr"/>
                </a:tc>
                <a:tc>
                  <a:txBody>
                    <a:bodyPr/>
                    <a:lstStyle/>
                    <a:p>
                      <a:pPr algn="l">
                        <a:buNone/>
                      </a:pPr>
                      <a:r>
                        <a:rPr lang="en-US" sz="2400" dirty="0">
                          <a:solidFill>
                            <a:schemeClr val="bg2">
                              <a:lumMod val="10000"/>
                            </a:schemeClr>
                          </a:solidFill>
                          <a:effectLst/>
                        </a:rPr>
                        <a:t>Enrollment Records</a:t>
                      </a:r>
                    </a:p>
                    <a:p>
                      <a:pPr lvl="0" algn="l">
                        <a:buNone/>
                      </a:pPr>
                      <a:br>
                        <a:rPr lang="en-US" sz="2400" dirty="0">
                          <a:solidFill>
                            <a:srgbClr val="181717"/>
                          </a:solidFill>
                          <a:effectLst/>
                        </a:rPr>
                      </a:br>
                      <a:r>
                        <a:rPr lang="en-US" sz="2400" dirty="0">
                          <a:solidFill>
                            <a:schemeClr val="bg2">
                              <a:lumMod val="10000"/>
                            </a:schemeClr>
                          </a:solidFill>
                          <a:effectLst/>
                        </a:rPr>
                        <a:t>Attendance Information</a:t>
                      </a:r>
                    </a:p>
                  </a:txBody>
                  <a:tcPr marL="0" marR="0" marT="0" marB="0" anchor="ctr"/>
                </a:tc>
                <a:tc>
                  <a:txBody>
                    <a:bodyPr/>
                    <a:lstStyle/>
                    <a:p>
                      <a:pPr algn="l">
                        <a:buNone/>
                      </a:pPr>
                      <a:r>
                        <a:rPr lang="en-US" sz="2400" dirty="0">
                          <a:solidFill>
                            <a:schemeClr val="bg2">
                              <a:lumMod val="10000"/>
                            </a:schemeClr>
                          </a:solidFill>
                        </a:rPr>
                        <a:t>First day of the month through the last day of the month</a:t>
                      </a:r>
                    </a:p>
                  </a:txBody>
                  <a:tcPr marL="0" marR="0" marT="0" marB="0" anchor="ctr"/>
                </a:tc>
                <a:tc>
                  <a:txBody>
                    <a:bodyPr/>
                    <a:lstStyle/>
                    <a:p>
                      <a:pPr algn="l">
                        <a:buNone/>
                      </a:pPr>
                      <a:r>
                        <a:rPr lang="en-US" sz="2400" dirty="0">
                          <a:solidFill>
                            <a:schemeClr val="bg2">
                              <a:lumMod val="10000"/>
                            </a:schemeClr>
                          </a:solidFill>
                        </a:rPr>
                        <a:t>Not Applicable</a:t>
                      </a:r>
                      <a:r>
                        <a:rPr lang="en-US" sz="2400" dirty="0">
                          <a:solidFill>
                            <a:schemeClr val="bg2">
                              <a:lumMod val="10000"/>
                            </a:schemeClr>
                          </a:solidFill>
                          <a:effectLst/>
                        </a:rPr>
                        <a:t> </a:t>
                      </a:r>
                      <a:endParaRPr lang="en-US" sz="2400" dirty="0">
                        <a:solidFill>
                          <a:schemeClr val="bg2">
                            <a:lumMod val="10000"/>
                          </a:schemeClr>
                        </a:solidFill>
                      </a:endParaRPr>
                    </a:p>
                  </a:txBody>
                  <a:tcPr marL="0" marR="0" marT="0" marB="0" anchor="ctr"/>
                </a:tc>
                <a:tc>
                  <a:txBody>
                    <a:bodyPr/>
                    <a:lstStyle/>
                    <a:p>
                      <a:pPr algn="l">
                        <a:buNone/>
                      </a:pPr>
                      <a:r>
                        <a:rPr lang="en-US" sz="2400" dirty="0">
                          <a:solidFill>
                            <a:schemeClr val="bg2">
                              <a:lumMod val="10000"/>
                            </a:schemeClr>
                          </a:solidFill>
                        </a:rPr>
                        <a:t>15th of the month</a:t>
                      </a:r>
                    </a:p>
                  </a:txBody>
                  <a:tcPr marL="0" marR="0" marT="0" marB="0" anchor="ctr"/>
                </a:tc>
                <a:tc>
                  <a:txBody>
                    <a:bodyPr/>
                    <a:lstStyle/>
                    <a:p>
                      <a:pPr algn="l">
                        <a:buNone/>
                      </a:pPr>
                      <a:r>
                        <a:rPr lang="en-US" sz="2400" dirty="0">
                          <a:solidFill>
                            <a:schemeClr val="bg2">
                              <a:lumMod val="10000"/>
                            </a:schemeClr>
                          </a:solidFill>
                        </a:rPr>
                        <a:t>Certification deadline date through the last day of the month</a:t>
                      </a:r>
                    </a:p>
                  </a:txBody>
                  <a:tcPr marL="0" marR="0" marT="0" marB="0" anchor="ctr"/>
                </a:tc>
                <a:extLst>
                  <a:ext uri="{0D108BD9-81ED-4DB2-BD59-A6C34878D82A}">
                    <a16:rowId xmlns:a16="http://schemas.microsoft.com/office/drawing/2014/main" val="3553232863"/>
                  </a:ext>
                </a:extLst>
              </a:tr>
            </a:tbl>
          </a:graphicData>
        </a:graphic>
      </p:graphicFrame>
      <p:sp>
        <p:nvSpPr>
          <p:cNvPr id="4" name="Slide Number Placeholder 3">
            <a:extLst>
              <a:ext uri="{FF2B5EF4-FFF2-40B4-BE49-F238E27FC236}">
                <a16:creationId xmlns:a16="http://schemas.microsoft.com/office/drawing/2014/main" id="{3C9CA56B-5435-9EC4-98BE-B142DF194E7A}"/>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3541850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4075277-24EC-CC41-C759-6B8B0A0F649A}"/>
              </a:ext>
            </a:extLst>
          </p:cNvPr>
          <p:cNvSpPr>
            <a:spLocks noGrp="1"/>
          </p:cNvSpPr>
          <p:nvPr>
            <p:ph type="title"/>
          </p:nvPr>
        </p:nvSpPr>
        <p:spPr>
          <a:xfrm>
            <a:off x="152400" y="-67563"/>
            <a:ext cx="11887200" cy="823276"/>
          </a:xfrm>
        </p:spPr>
        <p:txBody>
          <a:bodyPr/>
          <a:lstStyle/>
          <a:p>
            <a:r>
              <a:rPr lang="en-US" sz="3600" dirty="0">
                <a:solidFill>
                  <a:srgbClr val="FFFFFF"/>
                </a:solidFill>
                <a:cs typeface="Arial" panose="020B0604020202020204"/>
              </a:rPr>
              <a:t>Certification Phases: Suggested Timeline (3)</a:t>
            </a:r>
            <a:endParaRPr lang="en-US" dirty="0"/>
          </a:p>
        </p:txBody>
      </p:sp>
      <p:graphicFrame>
        <p:nvGraphicFramePr>
          <p:cNvPr id="8" name="Content Placeholder 7" descr="Table that shows a suggested timeline for CAPSDAC 2.0 for Fall certification. ">
            <a:extLst>
              <a:ext uri="{FF2B5EF4-FFF2-40B4-BE49-F238E27FC236}">
                <a16:creationId xmlns:a16="http://schemas.microsoft.com/office/drawing/2014/main" id="{9BAEDF7E-0E51-1678-BC67-96B67A9D57B0}"/>
              </a:ext>
            </a:extLst>
          </p:cNvPr>
          <p:cNvGraphicFramePr>
            <a:graphicFrameLocks noGrp="1"/>
          </p:cNvGraphicFramePr>
          <p:nvPr>
            <p:ph idx="1"/>
            <p:extLst>
              <p:ext uri="{D42A27DB-BD31-4B8C-83A1-F6EECF244321}">
                <p14:modId xmlns:p14="http://schemas.microsoft.com/office/powerpoint/2010/main" val="82310640"/>
              </p:ext>
            </p:extLst>
          </p:nvPr>
        </p:nvGraphicFramePr>
        <p:xfrm>
          <a:off x="152400" y="615887"/>
          <a:ext cx="11697096" cy="5486400"/>
        </p:xfrm>
        <a:graphic>
          <a:graphicData uri="http://schemas.openxmlformats.org/drawingml/2006/table">
            <a:tbl>
              <a:tblPr firstRow="1" bandRow="1">
                <a:tableStyleId>{5C22544A-7EE6-4342-B048-85BDC9FD1C3A}</a:tableStyleId>
              </a:tblPr>
              <a:tblGrid>
                <a:gridCol w="1949516">
                  <a:extLst>
                    <a:ext uri="{9D8B030D-6E8A-4147-A177-3AD203B41FA5}">
                      <a16:colId xmlns:a16="http://schemas.microsoft.com/office/drawing/2014/main" val="2590703998"/>
                    </a:ext>
                  </a:extLst>
                </a:gridCol>
                <a:gridCol w="1949516">
                  <a:extLst>
                    <a:ext uri="{9D8B030D-6E8A-4147-A177-3AD203B41FA5}">
                      <a16:colId xmlns:a16="http://schemas.microsoft.com/office/drawing/2014/main" val="1945250290"/>
                    </a:ext>
                  </a:extLst>
                </a:gridCol>
                <a:gridCol w="1949516">
                  <a:extLst>
                    <a:ext uri="{9D8B030D-6E8A-4147-A177-3AD203B41FA5}">
                      <a16:colId xmlns:a16="http://schemas.microsoft.com/office/drawing/2014/main" val="777631191"/>
                    </a:ext>
                  </a:extLst>
                </a:gridCol>
                <a:gridCol w="1949516">
                  <a:extLst>
                    <a:ext uri="{9D8B030D-6E8A-4147-A177-3AD203B41FA5}">
                      <a16:colId xmlns:a16="http://schemas.microsoft.com/office/drawing/2014/main" val="252658478"/>
                    </a:ext>
                  </a:extLst>
                </a:gridCol>
                <a:gridCol w="1949516">
                  <a:extLst>
                    <a:ext uri="{9D8B030D-6E8A-4147-A177-3AD203B41FA5}">
                      <a16:colId xmlns:a16="http://schemas.microsoft.com/office/drawing/2014/main" val="596152137"/>
                    </a:ext>
                  </a:extLst>
                </a:gridCol>
                <a:gridCol w="1949516">
                  <a:extLst>
                    <a:ext uri="{9D8B030D-6E8A-4147-A177-3AD203B41FA5}">
                      <a16:colId xmlns:a16="http://schemas.microsoft.com/office/drawing/2014/main" val="70666876"/>
                    </a:ext>
                  </a:extLst>
                </a:gridCol>
              </a:tblGrid>
              <a:tr h="792300">
                <a:tc>
                  <a:txBody>
                    <a:bodyPr/>
                    <a:lstStyle/>
                    <a:p>
                      <a:pPr algn="ctr">
                        <a:buNone/>
                      </a:pPr>
                      <a:r>
                        <a:rPr lang="en-US" sz="2400" b="0" dirty="0">
                          <a:effectLst/>
                        </a:rPr>
                        <a:t>CAPSDAC Submission </a:t>
                      </a:r>
                    </a:p>
                  </a:txBody>
                  <a:tcPr marL="0" marR="0" marT="0" marB="0" anchor="ctr"/>
                </a:tc>
                <a:tc>
                  <a:txBody>
                    <a:bodyPr/>
                    <a:lstStyle/>
                    <a:p>
                      <a:pPr algn="ctr">
                        <a:buNone/>
                      </a:pPr>
                      <a:r>
                        <a:rPr lang="en-US" sz="2400" b="0" dirty="0">
                          <a:effectLst/>
                        </a:rPr>
                        <a:t>Primary Data Submitted </a:t>
                      </a:r>
                    </a:p>
                  </a:txBody>
                  <a:tcPr marL="0" marR="0" marT="0" marB="0" anchor="ctr"/>
                </a:tc>
                <a:tc>
                  <a:txBody>
                    <a:bodyPr/>
                    <a:lstStyle/>
                    <a:p>
                      <a:pPr algn="ctr">
                        <a:buNone/>
                      </a:pPr>
                      <a:r>
                        <a:rPr lang="en-US" sz="2400" b="0" dirty="0">
                          <a:effectLst/>
                        </a:rPr>
                        <a:t>Official Submission Window</a:t>
                      </a:r>
                    </a:p>
                  </a:txBody>
                  <a:tcPr marL="0" marR="0" marT="0" marB="0" anchor="ctr"/>
                </a:tc>
                <a:tc>
                  <a:txBody>
                    <a:bodyPr/>
                    <a:lstStyle/>
                    <a:p>
                      <a:pPr algn="ctr">
                        <a:buNone/>
                      </a:pPr>
                      <a:r>
                        <a:rPr lang="en-US" sz="2400" b="0" dirty="0">
                          <a:effectLst/>
                        </a:rPr>
                        <a:t>Recommended Date for Zero Errors</a:t>
                      </a:r>
                    </a:p>
                  </a:txBody>
                  <a:tcPr marL="0" marR="0" marT="0" marB="0" anchor="ctr"/>
                </a:tc>
                <a:tc>
                  <a:txBody>
                    <a:bodyPr/>
                    <a:lstStyle/>
                    <a:p>
                      <a:pPr algn="ctr">
                        <a:buNone/>
                      </a:pPr>
                      <a:r>
                        <a:rPr lang="en-US" sz="2400" b="0">
                          <a:effectLst/>
                        </a:rPr>
                        <a:t>Certification Deadline</a:t>
                      </a:r>
                    </a:p>
                  </a:txBody>
                  <a:tcPr marL="0" marR="0" marT="0" marB="0" anchor="ctr"/>
                </a:tc>
                <a:tc>
                  <a:txBody>
                    <a:bodyPr/>
                    <a:lstStyle/>
                    <a:p>
                      <a:pPr algn="ctr">
                        <a:buNone/>
                      </a:pPr>
                      <a:r>
                        <a:rPr lang="en-US" sz="2400" b="0" dirty="0">
                          <a:effectLst/>
                        </a:rPr>
                        <a:t>Amendment Window</a:t>
                      </a:r>
                    </a:p>
                  </a:txBody>
                  <a:tcPr marL="0" marR="0" marT="0" marB="0" anchor="ctr"/>
                </a:tc>
                <a:extLst>
                  <a:ext uri="{0D108BD9-81ED-4DB2-BD59-A6C34878D82A}">
                    <a16:rowId xmlns:a16="http://schemas.microsoft.com/office/drawing/2014/main" val="3194092590"/>
                  </a:ext>
                </a:extLst>
              </a:tr>
              <a:tr h="3103174">
                <a:tc>
                  <a:txBody>
                    <a:bodyPr/>
                    <a:lstStyle/>
                    <a:p>
                      <a:pPr algn="l">
                        <a:buNone/>
                      </a:pPr>
                      <a:r>
                        <a:rPr lang="en-US" sz="2400" b="1" dirty="0">
                          <a:solidFill>
                            <a:schemeClr val="bg2">
                              <a:lumMod val="10000"/>
                            </a:schemeClr>
                          </a:solidFill>
                          <a:effectLst/>
                        </a:rPr>
                        <a:t>Fall (Census Day data)</a:t>
                      </a:r>
                    </a:p>
                  </a:txBody>
                  <a:tcPr marL="0" marR="0" marT="0" marB="0" anchor="ctr"/>
                </a:tc>
                <a:tc>
                  <a:txBody>
                    <a:bodyPr/>
                    <a:lstStyle/>
                    <a:p>
                      <a:pPr algn="l">
                        <a:buNone/>
                      </a:pPr>
                      <a:r>
                        <a:rPr lang="en-US" sz="2400" dirty="0">
                          <a:solidFill>
                            <a:srgbClr val="181717"/>
                          </a:solidFill>
                          <a:effectLst/>
                        </a:rPr>
                        <a:t>All Data Records Except Attendance and Enrollment</a:t>
                      </a:r>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latin typeface="Arial"/>
                          <a:cs typeface="Arial"/>
                        </a:rPr>
                        <a:t>First Wednesday of October (Census Day) through late January</a:t>
                      </a:r>
                    </a:p>
                    <a:p>
                      <a:pPr lvl="0" algn="l">
                        <a:lnSpc>
                          <a:spcPct val="100000"/>
                        </a:lnSpc>
                        <a:spcBef>
                          <a:spcPts val="0"/>
                        </a:spcBef>
                        <a:spcAft>
                          <a:spcPts val="0"/>
                        </a:spcAft>
                        <a:buNone/>
                      </a:pPr>
                      <a:endParaRPr lang="en-US" sz="2400" dirty="0"/>
                    </a:p>
                    <a:p>
                      <a:pPr lvl="0" algn="l">
                        <a:buNone/>
                      </a:pPr>
                      <a:r>
                        <a:rPr lang="en-US" sz="2400" b="0" i="0" u="none" strike="noStrike" noProof="0" dirty="0">
                          <a:solidFill>
                            <a:schemeClr val="bg2">
                              <a:lumMod val="10000"/>
                            </a:schemeClr>
                          </a:solidFill>
                          <a:latin typeface="Arial"/>
                          <a:cs typeface="Arial"/>
                        </a:rPr>
                        <a:t>Example: October 6, 2027 to January 22, 2028</a:t>
                      </a:r>
                      <a:endParaRPr lang="en-US" sz="2400" dirty="0"/>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latin typeface="Arial"/>
                          <a:cs typeface="Arial"/>
                        </a:rPr>
                        <a:t>Two weeks prior to Certification Deadline</a:t>
                      </a:r>
                      <a:endParaRPr lang="en-US" sz="2400" dirty="0"/>
                    </a:p>
                    <a:p>
                      <a:pPr lvl="0" algn="l">
                        <a:lnSpc>
                          <a:spcPct val="100000"/>
                        </a:lnSpc>
                        <a:spcBef>
                          <a:spcPts val="0"/>
                        </a:spcBef>
                        <a:spcAft>
                          <a:spcPts val="0"/>
                        </a:spcAft>
                        <a:buNone/>
                      </a:pPr>
                      <a:endParaRPr lang="en-US" sz="2400" dirty="0"/>
                    </a:p>
                    <a:p>
                      <a:pPr lvl="0" algn="l">
                        <a:buNone/>
                      </a:pPr>
                      <a:r>
                        <a:rPr lang="en-US" sz="2400" b="0" i="0" u="none" strike="noStrike" noProof="0" dirty="0">
                          <a:solidFill>
                            <a:schemeClr val="bg2">
                              <a:lumMod val="10000"/>
                            </a:schemeClr>
                          </a:solidFill>
                          <a:latin typeface="Arial"/>
                          <a:cs typeface="Arial"/>
                        </a:rPr>
                        <a:t>Example: November 19, 2027</a:t>
                      </a:r>
                      <a:endParaRPr lang="en-US" sz="2400" dirty="0"/>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latin typeface="Arial"/>
                          <a:cs typeface="Arial"/>
                        </a:rPr>
                        <a:t>Early/Mid December</a:t>
                      </a:r>
                      <a:endParaRPr lang="en-US" sz="2400" dirty="0"/>
                    </a:p>
                    <a:p>
                      <a:pPr lvl="0" algn="l">
                        <a:lnSpc>
                          <a:spcPct val="100000"/>
                        </a:lnSpc>
                        <a:spcBef>
                          <a:spcPts val="0"/>
                        </a:spcBef>
                        <a:spcAft>
                          <a:spcPts val="0"/>
                        </a:spcAft>
                        <a:buNone/>
                      </a:pPr>
                      <a:endParaRPr lang="en-US" sz="2400" dirty="0"/>
                    </a:p>
                    <a:p>
                      <a:pPr lvl="0" algn="l">
                        <a:buNone/>
                      </a:pPr>
                      <a:r>
                        <a:rPr lang="en-US" sz="2400" b="0" i="0" u="none" strike="noStrike" noProof="0" dirty="0">
                          <a:solidFill>
                            <a:schemeClr val="bg2">
                              <a:lumMod val="10000"/>
                            </a:schemeClr>
                          </a:solidFill>
                          <a:latin typeface="Arial"/>
                          <a:cs typeface="Arial"/>
                        </a:rPr>
                        <a:t>Example: December 10, 2027</a:t>
                      </a:r>
                      <a:endParaRPr lang="en-US" sz="2400" dirty="0"/>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latin typeface="Arial"/>
                          <a:cs typeface="Arial"/>
                        </a:rPr>
                        <a:t>Certification Deadline through Late January</a:t>
                      </a:r>
                      <a:endParaRPr lang="en-US" sz="2400" dirty="0"/>
                    </a:p>
                    <a:p>
                      <a:pPr lvl="0" algn="l">
                        <a:lnSpc>
                          <a:spcPct val="100000"/>
                        </a:lnSpc>
                        <a:spcBef>
                          <a:spcPts val="0"/>
                        </a:spcBef>
                        <a:spcAft>
                          <a:spcPts val="0"/>
                        </a:spcAft>
                        <a:buNone/>
                      </a:pPr>
                      <a:endParaRPr lang="en-US" sz="2400" dirty="0"/>
                    </a:p>
                    <a:p>
                      <a:pPr lvl="0" algn="l">
                        <a:buNone/>
                      </a:pPr>
                      <a:r>
                        <a:rPr lang="en-US" sz="2400" b="0" i="0" u="none" strike="noStrike" noProof="0" dirty="0">
                          <a:solidFill>
                            <a:schemeClr val="bg2">
                              <a:lumMod val="10000"/>
                            </a:schemeClr>
                          </a:solidFill>
                          <a:latin typeface="Arial"/>
                          <a:cs typeface="Arial"/>
                        </a:rPr>
                        <a:t>Example: December 10, 2027 through January 21, 2028</a:t>
                      </a:r>
                      <a:endParaRPr lang="en-US" sz="2400" dirty="0"/>
                    </a:p>
                  </a:txBody>
                  <a:tcPr marL="0" marR="0" marT="0" marB="0" anchor="ctr"/>
                </a:tc>
                <a:extLst>
                  <a:ext uri="{0D108BD9-81ED-4DB2-BD59-A6C34878D82A}">
                    <a16:rowId xmlns:a16="http://schemas.microsoft.com/office/drawing/2014/main" val="1757577712"/>
                  </a:ext>
                </a:extLst>
              </a:tr>
            </a:tbl>
          </a:graphicData>
        </a:graphic>
      </p:graphicFrame>
      <p:sp>
        <p:nvSpPr>
          <p:cNvPr id="5" name="Slide Number Placeholder 4">
            <a:extLst>
              <a:ext uri="{FF2B5EF4-FFF2-40B4-BE49-F238E27FC236}">
                <a16:creationId xmlns:a16="http://schemas.microsoft.com/office/drawing/2014/main" id="{2621EFCB-3D3F-3BF3-9F25-D061DC104752}"/>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212224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389AC68-E38E-60AD-298A-0F781BFBC06D}"/>
              </a:ext>
            </a:extLst>
          </p:cNvPr>
          <p:cNvSpPr>
            <a:spLocks noGrp="1"/>
          </p:cNvSpPr>
          <p:nvPr>
            <p:ph type="title"/>
          </p:nvPr>
        </p:nvSpPr>
        <p:spPr/>
        <p:txBody>
          <a:bodyPr/>
          <a:lstStyle/>
          <a:p>
            <a:r>
              <a:rPr lang="en-US" sz="3600" dirty="0">
                <a:solidFill>
                  <a:srgbClr val="FFFFFF"/>
                </a:solidFill>
                <a:cs typeface="Arial" panose="020B0604020202020204"/>
              </a:rPr>
              <a:t>Certification Phases: Suggested Timeline (4)</a:t>
            </a:r>
            <a:endParaRPr lang="en-US" dirty="0"/>
          </a:p>
        </p:txBody>
      </p:sp>
      <p:graphicFrame>
        <p:nvGraphicFramePr>
          <p:cNvPr id="8" name="Content Placeholder 7" descr="Table that shows a suggested timeline for CAPSDAC 2.0  for end of year certification. ">
            <a:extLst>
              <a:ext uri="{FF2B5EF4-FFF2-40B4-BE49-F238E27FC236}">
                <a16:creationId xmlns:a16="http://schemas.microsoft.com/office/drawing/2014/main" id="{F3A33AF1-ADB9-6979-FD60-1D42B96066B6}"/>
              </a:ext>
            </a:extLst>
          </p:cNvPr>
          <p:cNvGraphicFramePr>
            <a:graphicFrameLocks noGrp="1"/>
          </p:cNvGraphicFramePr>
          <p:nvPr>
            <p:ph idx="1"/>
            <p:extLst>
              <p:ext uri="{D42A27DB-BD31-4B8C-83A1-F6EECF244321}">
                <p14:modId xmlns:p14="http://schemas.microsoft.com/office/powerpoint/2010/main" val="3040044199"/>
              </p:ext>
            </p:extLst>
          </p:nvPr>
        </p:nvGraphicFramePr>
        <p:xfrm>
          <a:off x="0" y="1638300"/>
          <a:ext cx="12192000" cy="42976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262262019"/>
                    </a:ext>
                  </a:extLst>
                </a:gridCol>
                <a:gridCol w="2032000">
                  <a:extLst>
                    <a:ext uri="{9D8B030D-6E8A-4147-A177-3AD203B41FA5}">
                      <a16:colId xmlns:a16="http://schemas.microsoft.com/office/drawing/2014/main" val="3746829536"/>
                    </a:ext>
                  </a:extLst>
                </a:gridCol>
                <a:gridCol w="2032000">
                  <a:extLst>
                    <a:ext uri="{9D8B030D-6E8A-4147-A177-3AD203B41FA5}">
                      <a16:colId xmlns:a16="http://schemas.microsoft.com/office/drawing/2014/main" val="3808784229"/>
                    </a:ext>
                  </a:extLst>
                </a:gridCol>
                <a:gridCol w="2323667">
                  <a:extLst>
                    <a:ext uri="{9D8B030D-6E8A-4147-A177-3AD203B41FA5}">
                      <a16:colId xmlns:a16="http://schemas.microsoft.com/office/drawing/2014/main" val="797715926"/>
                    </a:ext>
                  </a:extLst>
                </a:gridCol>
                <a:gridCol w="1798989">
                  <a:extLst>
                    <a:ext uri="{9D8B030D-6E8A-4147-A177-3AD203B41FA5}">
                      <a16:colId xmlns:a16="http://schemas.microsoft.com/office/drawing/2014/main" val="1452316807"/>
                    </a:ext>
                  </a:extLst>
                </a:gridCol>
                <a:gridCol w="1973344">
                  <a:extLst>
                    <a:ext uri="{9D8B030D-6E8A-4147-A177-3AD203B41FA5}">
                      <a16:colId xmlns:a16="http://schemas.microsoft.com/office/drawing/2014/main" val="344610800"/>
                    </a:ext>
                  </a:extLst>
                </a:gridCol>
              </a:tblGrid>
              <a:tr h="370840">
                <a:tc>
                  <a:txBody>
                    <a:bodyPr/>
                    <a:lstStyle/>
                    <a:p>
                      <a:pPr algn="ctr">
                        <a:buNone/>
                      </a:pPr>
                      <a:r>
                        <a:rPr lang="en-US" sz="2400" dirty="0">
                          <a:effectLst/>
                        </a:rPr>
                        <a:t>CAPSDAC Submission </a:t>
                      </a:r>
                    </a:p>
                  </a:txBody>
                  <a:tcPr marL="0" marR="0" marT="0" marB="0" anchor="ctr"/>
                </a:tc>
                <a:tc>
                  <a:txBody>
                    <a:bodyPr/>
                    <a:lstStyle/>
                    <a:p>
                      <a:pPr algn="ctr">
                        <a:buNone/>
                      </a:pPr>
                      <a:r>
                        <a:rPr lang="en-US" sz="2400">
                          <a:effectLst/>
                        </a:rPr>
                        <a:t>Primary Data Submitted </a:t>
                      </a:r>
                    </a:p>
                  </a:txBody>
                  <a:tcPr marL="0" marR="0" marT="0" marB="0" anchor="ctr"/>
                </a:tc>
                <a:tc>
                  <a:txBody>
                    <a:bodyPr/>
                    <a:lstStyle/>
                    <a:p>
                      <a:pPr algn="ctr">
                        <a:buNone/>
                      </a:pPr>
                      <a:r>
                        <a:rPr lang="en-US" sz="2400">
                          <a:effectLst/>
                        </a:rPr>
                        <a:t>Official Submission Window</a:t>
                      </a:r>
                    </a:p>
                  </a:txBody>
                  <a:tcPr marL="0" marR="0" marT="0" marB="0" anchor="ctr"/>
                </a:tc>
                <a:tc>
                  <a:txBody>
                    <a:bodyPr/>
                    <a:lstStyle/>
                    <a:p>
                      <a:pPr algn="ctr">
                        <a:buNone/>
                      </a:pPr>
                      <a:r>
                        <a:rPr lang="en-US" sz="2400" dirty="0">
                          <a:effectLst/>
                        </a:rPr>
                        <a:t>Recommended Date for Zero Errors</a:t>
                      </a:r>
                    </a:p>
                  </a:txBody>
                  <a:tcPr marL="0" marR="0" marT="0" marB="0" anchor="ctr"/>
                </a:tc>
                <a:tc>
                  <a:txBody>
                    <a:bodyPr/>
                    <a:lstStyle/>
                    <a:p>
                      <a:pPr algn="ctr">
                        <a:buNone/>
                      </a:pPr>
                      <a:r>
                        <a:rPr lang="en-US" sz="2400">
                          <a:effectLst/>
                        </a:rPr>
                        <a:t>Certification Deadline</a:t>
                      </a:r>
                    </a:p>
                  </a:txBody>
                  <a:tcPr marL="0" marR="0" marT="0" marB="0" anchor="ctr"/>
                </a:tc>
                <a:tc>
                  <a:txBody>
                    <a:bodyPr/>
                    <a:lstStyle/>
                    <a:p>
                      <a:pPr algn="ctr">
                        <a:buNone/>
                      </a:pPr>
                      <a:r>
                        <a:rPr lang="en-US" sz="2400" dirty="0">
                          <a:effectLst/>
                        </a:rPr>
                        <a:t>Amendment Window</a:t>
                      </a:r>
                    </a:p>
                  </a:txBody>
                  <a:tcPr marL="0" marR="0" marT="0" marB="0" anchor="ctr"/>
                </a:tc>
                <a:extLst>
                  <a:ext uri="{0D108BD9-81ED-4DB2-BD59-A6C34878D82A}">
                    <a16:rowId xmlns:a16="http://schemas.microsoft.com/office/drawing/2014/main" val="2245791007"/>
                  </a:ext>
                </a:extLst>
              </a:tr>
              <a:tr h="370840">
                <a:tc>
                  <a:txBody>
                    <a:bodyPr/>
                    <a:lstStyle/>
                    <a:p>
                      <a:pPr algn="l">
                        <a:buNone/>
                      </a:pPr>
                      <a:r>
                        <a:rPr lang="en-US" sz="2400" b="1" dirty="0">
                          <a:solidFill>
                            <a:schemeClr val="bg2">
                              <a:lumMod val="10000"/>
                            </a:schemeClr>
                          </a:solidFill>
                          <a:effectLst/>
                        </a:rPr>
                        <a:t>End of Year (Cumulative data)</a:t>
                      </a:r>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rgbClr val="181717"/>
                          </a:solidFill>
                          <a:effectLst/>
                          <a:latin typeface="Arial"/>
                          <a:cs typeface="Arial"/>
                        </a:rPr>
                        <a:t>All Data Records Except Attendance and Enrollment</a:t>
                      </a:r>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rPr>
                        <a:t>Beginning of May through end of July</a:t>
                      </a:r>
                    </a:p>
                    <a:p>
                      <a:pPr lvl="0" algn="l">
                        <a:lnSpc>
                          <a:spcPct val="100000"/>
                        </a:lnSpc>
                        <a:spcBef>
                          <a:spcPts val="0"/>
                        </a:spcBef>
                        <a:spcAft>
                          <a:spcPts val="0"/>
                        </a:spcAft>
                        <a:buNone/>
                      </a:pPr>
                      <a:endParaRPr lang="en-US" dirty="0"/>
                    </a:p>
                    <a:p>
                      <a:pPr lvl="0" algn="l">
                        <a:buNone/>
                      </a:pPr>
                      <a:r>
                        <a:rPr lang="en-US" sz="2400" b="0" i="0" u="none" strike="noStrike" noProof="0" dirty="0">
                          <a:solidFill>
                            <a:schemeClr val="bg2">
                              <a:lumMod val="10000"/>
                            </a:schemeClr>
                          </a:solidFill>
                        </a:rPr>
                        <a:t>Example: May 3, 2027 to July 30, 2027</a:t>
                      </a:r>
                      <a:endParaRPr lang="en-US" sz="2400" b="0" i="0" u="none" strike="noStrike" noProof="0" dirty="0">
                        <a:solidFill>
                          <a:schemeClr val="bg2">
                            <a:lumMod val="10000"/>
                          </a:schemeClr>
                        </a:solidFill>
                        <a:latin typeface="Arial"/>
                        <a:cs typeface="Arial"/>
                      </a:endParaRPr>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latin typeface="Arial"/>
                          <a:cs typeface="Arial"/>
                        </a:rPr>
                        <a:t>Two weeks prior to Certification Deadline</a:t>
                      </a:r>
                      <a:endParaRPr lang="en-US" b="0" i="0" u="none" strike="noStrike" noProof="0" dirty="0">
                        <a:latin typeface="Arial"/>
                        <a:cs typeface="Arial"/>
                      </a:endParaRPr>
                    </a:p>
                    <a:p>
                      <a:pPr lvl="0" algn="l">
                        <a:lnSpc>
                          <a:spcPct val="100000"/>
                        </a:lnSpc>
                        <a:spcBef>
                          <a:spcPts val="0"/>
                        </a:spcBef>
                        <a:spcAft>
                          <a:spcPts val="0"/>
                        </a:spcAft>
                        <a:buNone/>
                      </a:pPr>
                      <a:endParaRPr lang="en-US" dirty="0"/>
                    </a:p>
                    <a:p>
                      <a:pPr lvl="0" algn="l">
                        <a:buNone/>
                      </a:pPr>
                      <a:r>
                        <a:rPr lang="en-US" sz="2400" b="0" i="0" u="none" strike="noStrike" noProof="0" dirty="0">
                          <a:solidFill>
                            <a:schemeClr val="bg2">
                              <a:lumMod val="10000"/>
                            </a:schemeClr>
                          </a:solidFill>
                          <a:latin typeface="Arial"/>
                          <a:cs typeface="Arial"/>
                        </a:rPr>
                        <a:t>Example: June 25, 2027</a:t>
                      </a:r>
                      <a:endParaRPr lang="en-US" sz="2400" dirty="0">
                        <a:solidFill>
                          <a:schemeClr val="bg2">
                            <a:lumMod val="10000"/>
                          </a:schemeClr>
                        </a:solidFill>
                      </a:endParaRPr>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rPr>
                        <a:t>Mid July</a:t>
                      </a:r>
                      <a:endParaRPr lang="en-US" dirty="0"/>
                    </a:p>
                    <a:p>
                      <a:pPr lvl="0" algn="l">
                        <a:lnSpc>
                          <a:spcPct val="100000"/>
                        </a:lnSpc>
                        <a:spcBef>
                          <a:spcPts val="0"/>
                        </a:spcBef>
                        <a:spcAft>
                          <a:spcPts val="0"/>
                        </a:spcAft>
                        <a:buNone/>
                      </a:pPr>
                      <a:endParaRPr lang="en-US" dirty="0"/>
                    </a:p>
                    <a:p>
                      <a:pPr lvl="0" algn="l">
                        <a:buNone/>
                      </a:pPr>
                      <a:r>
                        <a:rPr lang="en-US" sz="2400" b="0" i="0" u="none" strike="noStrike" noProof="0" dirty="0">
                          <a:solidFill>
                            <a:schemeClr val="bg2">
                              <a:lumMod val="10000"/>
                            </a:schemeClr>
                          </a:solidFill>
                        </a:rPr>
                        <a:t>Example: July 16, 2027</a:t>
                      </a:r>
                      <a:endParaRPr lang="en-US" dirty="0"/>
                    </a:p>
                  </a:txBody>
                  <a:tcPr marL="0" marR="0" marT="0" marB="0" anchor="ctr"/>
                </a:tc>
                <a:tc>
                  <a:txBody>
                    <a:bodyPr/>
                    <a:lstStyle/>
                    <a:p>
                      <a:pPr lvl="0" algn="l">
                        <a:lnSpc>
                          <a:spcPct val="100000"/>
                        </a:lnSpc>
                        <a:spcBef>
                          <a:spcPts val="0"/>
                        </a:spcBef>
                        <a:spcAft>
                          <a:spcPts val="0"/>
                        </a:spcAft>
                        <a:buNone/>
                      </a:pPr>
                      <a:r>
                        <a:rPr lang="en-US" sz="2400" b="0" i="0" u="none" strike="noStrike" noProof="0" dirty="0">
                          <a:solidFill>
                            <a:schemeClr val="bg2">
                              <a:lumMod val="10000"/>
                            </a:schemeClr>
                          </a:solidFill>
                        </a:rPr>
                        <a:t>Certification Deadline through End of July</a:t>
                      </a:r>
                      <a:endParaRPr lang="en-US" dirty="0"/>
                    </a:p>
                    <a:p>
                      <a:pPr lvl="0" algn="l">
                        <a:lnSpc>
                          <a:spcPct val="100000"/>
                        </a:lnSpc>
                        <a:spcBef>
                          <a:spcPts val="0"/>
                        </a:spcBef>
                        <a:spcAft>
                          <a:spcPts val="0"/>
                        </a:spcAft>
                        <a:buNone/>
                      </a:pPr>
                      <a:endParaRPr lang="en-US" dirty="0"/>
                    </a:p>
                    <a:p>
                      <a:pPr lvl="0" algn="l">
                        <a:buNone/>
                      </a:pPr>
                      <a:r>
                        <a:rPr lang="en-US" sz="2400" b="0" i="0" u="none" strike="noStrike" noProof="0" dirty="0">
                          <a:solidFill>
                            <a:schemeClr val="bg2">
                              <a:lumMod val="10000"/>
                            </a:schemeClr>
                          </a:solidFill>
                        </a:rPr>
                        <a:t>Example: July 19, 2027 through July 30, 2027</a:t>
                      </a:r>
                      <a:endParaRPr lang="en-US" dirty="0"/>
                    </a:p>
                  </a:txBody>
                  <a:tcPr marL="0" marR="0" marT="0" marB="0" anchor="ctr"/>
                </a:tc>
                <a:extLst>
                  <a:ext uri="{0D108BD9-81ED-4DB2-BD59-A6C34878D82A}">
                    <a16:rowId xmlns:a16="http://schemas.microsoft.com/office/drawing/2014/main" val="2340172786"/>
                  </a:ext>
                </a:extLst>
              </a:tr>
            </a:tbl>
          </a:graphicData>
        </a:graphic>
      </p:graphicFrame>
      <p:sp>
        <p:nvSpPr>
          <p:cNvPr id="5" name="Slide Number Placeholder 4">
            <a:extLst>
              <a:ext uri="{FF2B5EF4-FFF2-40B4-BE49-F238E27FC236}">
                <a16:creationId xmlns:a16="http://schemas.microsoft.com/office/drawing/2014/main" id="{71C709CF-4C83-FC5E-69B3-C47E92DE324B}"/>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2870909689"/>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1079</Words>
  <Application>Microsoft Office PowerPoint</Application>
  <PresentationFormat>Widescreen</PresentationFormat>
  <Paragraphs>174</Paragraphs>
  <Slides>18</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Courier New</vt:lpstr>
      <vt:lpstr>Wingdings</vt:lpstr>
      <vt:lpstr>CDE Set 1</vt:lpstr>
      <vt:lpstr> California Preschool Data Collection (CAPSDAC) Training Webinar</vt:lpstr>
      <vt:lpstr>Agenda</vt:lpstr>
      <vt:lpstr>CAPSDAC 1.0 and CAPSDAC 2.0 Transition</vt:lpstr>
      <vt:lpstr>Certification Phases and First Certification (1)</vt:lpstr>
      <vt:lpstr>Certification Phases and First Certification (2)</vt:lpstr>
      <vt:lpstr>Certification Phases: Suggested Timeline (1)</vt:lpstr>
      <vt:lpstr>Certification Phases: Suggested Timeline (2)</vt:lpstr>
      <vt:lpstr>Certification Phases: Suggested Timeline (3)</vt:lpstr>
      <vt:lpstr>Certification Phases: Suggested Timeline (4)</vt:lpstr>
      <vt:lpstr>Beta Testing</vt:lpstr>
      <vt:lpstr>System Access</vt:lpstr>
      <vt:lpstr>Hands On Data Entry Practice</vt:lpstr>
      <vt:lpstr>Electronic File Upload Live Demonstration</vt:lpstr>
      <vt:lpstr>Upcoming In-Person Trainings (1)</vt:lpstr>
      <vt:lpstr>Upcoming In-Person Trainings (2)</vt:lpstr>
      <vt:lpstr>Upcoming Webinars/Office Hours</vt:lpstr>
      <vt:lpstr>Resources and Documentation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lastModifiedBy/>
  <cp:revision>1</cp:revision>
  <dcterms:created xsi:type="dcterms:W3CDTF">2026-03-16T23:42:36Z</dcterms:created>
  <dcterms:modified xsi:type="dcterms:W3CDTF">2026-03-23T18:01:54Z</dcterms:modified>
</cp:coreProperties>
</file>