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31"/>
  </p:notesMasterIdLst>
  <p:sldIdLst>
    <p:sldId id="258" r:id="rId5"/>
    <p:sldId id="282" r:id="rId6"/>
    <p:sldId id="294" r:id="rId7"/>
    <p:sldId id="514" r:id="rId8"/>
    <p:sldId id="463" r:id="rId9"/>
    <p:sldId id="516" r:id="rId10"/>
    <p:sldId id="440" r:id="rId11"/>
    <p:sldId id="520" r:id="rId12"/>
    <p:sldId id="517" r:id="rId13"/>
    <p:sldId id="521" r:id="rId14"/>
    <p:sldId id="503" r:id="rId15"/>
    <p:sldId id="505" r:id="rId16"/>
    <p:sldId id="465" r:id="rId17"/>
    <p:sldId id="466" r:id="rId18"/>
    <p:sldId id="496" r:id="rId19"/>
    <p:sldId id="511" r:id="rId20"/>
    <p:sldId id="506" r:id="rId21"/>
    <p:sldId id="513" r:id="rId22"/>
    <p:sldId id="510" r:id="rId23"/>
    <p:sldId id="507" r:id="rId24"/>
    <p:sldId id="519" r:id="rId25"/>
    <p:sldId id="518" r:id="rId26"/>
    <p:sldId id="468" r:id="rId27"/>
    <p:sldId id="522" r:id="rId28"/>
    <p:sldId id="286" r:id="rId29"/>
    <p:sldId id="29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ABF2FA-8A27-4F0E-A20C-5C271506BD07}" v="60" dt="2024-04-23T16:18:29.129"/>
    <p1510:client id="{590E886D-7C84-16BA-C7B3-A9A9996C8E55}" v="16" dt="2024-04-23T15:55:57.022"/>
    <p1510:client id="{AC03F2F6-FAD0-A62E-A87B-A239ECBED77B}" v="13" dt="2024-04-23T17:00:34.871"/>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91" y="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4/29/2024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99E0-EBD4-7381-AC2F-0A446D335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7A139-64AC-8960-B355-2F1A2C40D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9C4A5-8EAB-62BE-AB1A-F6625AFDA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0458CA-9773-891D-A266-29B19C79B466}"/>
              </a:ext>
            </a:extLst>
          </p:cNvPr>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559090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397250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8475277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4196148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14</a:t>
            </a:fld>
            <a:endParaRPr lang="en-US"/>
          </a:p>
        </p:txBody>
      </p:sp>
    </p:spTree>
    <p:extLst>
      <p:ext uri="{BB962C8B-B14F-4D97-AF65-F5344CB8AC3E}">
        <p14:creationId xmlns:p14="http://schemas.microsoft.com/office/powerpoint/2010/main" val="1546613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15</a:t>
            </a:fld>
            <a:endParaRPr lang="en-US"/>
          </a:p>
        </p:txBody>
      </p:sp>
    </p:spTree>
    <p:extLst>
      <p:ext uri="{BB962C8B-B14F-4D97-AF65-F5344CB8AC3E}">
        <p14:creationId xmlns:p14="http://schemas.microsoft.com/office/powerpoint/2010/main" val="3876565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16</a:t>
            </a:fld>
            <a:endParaRPr lang="en-US"/>
          </a:p>
        </p:txBody>
      </p:sp>
    </p:spTree>
    <p:extLst>
      <p:ext uri="{BB962C8B-B14F-4D97-AF65-F5344CB8AC3E}">
        <p14:creationId xmlns:p14="http://schemas.microsoft.com/office/powerpoint/2010/main" val="2580245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17</a:t>
            </a:fld>
            <a:endParaRPr lang="en-US"/>
          </a:p>
        </p:txBody>
      </p:sp>
    </p:spTree>
    <p:extLst>
      <p:ext uri="{BB962C8B-B14F-4D97-AF65-F5344CB8AC3E}">
        <p14:creationId xmlns:p14="http://schemas.microsoft.com/office/powerpoint/2010/main" val="1146596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18</a:t>
            </a:fld>
            <a:endParaRPr lang="en-US"/>
          </a:p>
        </p:txBody>
      </p:sp>
    </p:spTree>
    <p:extLst>
      <p:ext uri="{BB962C8B-B14F-4D97-AF65-F5344CB8AC3E}">
        <p14:creationId xmlns:p14="http://schemas.microsoft.com/office/powerpoint/2010/main" val="2945936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19</a:t>
            </a:fld>
            <a:endParaRPr lang="en-US"/>
          </a:p>
        </p:txBody>
      </p:sp>
    </p:spTree>
    <p:extLst>
      <p:ext uri="{BB962C8B-B14F-4D97-AF65-F5344CB8AC3E}">
        <p14:creationId xmlns:p14="http://schemas.microsoft.com/office/powerpoint/2010/main" val="3771929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20</a:t>
            </a:fld>
            <a:endParaRPr lang="en-US"/>
          </a:p>
        </p:txBody>
      </p:sp>
    </p:spTree>
    <p:extLst>
      <p:ext uri="{BB962C8B-B14F-4D97-AF65-F5344CB8AC3E}">
        <p14:creationId xmlns:p14="http://schemas.microsoft.com/office/powerpoint/2010/main" val="19330276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20AFF-A05F-242C-7D72-D8F96028E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B0498-297B-B5C6-5469-3685F7262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5A28F-1BA7-A9A0-7C2E-2FD3C98F2B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0DFAA-2A03-A2DA-DFB8-10D56268AC4E}"/>
              </a:ext>
            </a:extLst>
          </p:cNvPr>
          <p:cNvSpPr>
            <a:spLocks noGrp="1"/>
          </p:cNvSpPr>
          <p:nvPr>
            <p:ph type="sldNum" sz="quarter" idx="5"/>
          </p:nvPr>
        </p:nvSpPr>
        <p:spPr/>
        <p:txBody>
          <a:bodyPr/>
          <a:lstStyle/>
          <a:p>
            <a:fld id="{2AF6E7D6-2E86-402D-9F32-6E72606BE399}" type="slidenum">
              <a:rPr lang="en-US" smtClean="0"/>
              <a:t>21</a:t>
            </a:fld>
            <a:endParaRPr lang="en-US"/>
          </a:p>
        </p:txBody>
      </p:sp>
    </p:spTree>
    <p:extLst>
      <p:ext uri="{BB962C8B-B14F-4D97-AF65-F5344CB8AC3E}">
        <p14:creationId xmlns:p14="http://schemas.microsoft.com/office/powerpoint/2010/main" val="12435863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22</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23</a:t>
            </a:fld>
            <a:endParaRPr lang="en-US"/>
          </a:p>
        </p:txBody>
      </p:sp>
    </p:spTree>
    <p:extLst>
      <p:ext uri="{BB962C8B-B14F-4D97-AF65-F5344CB8AC3E}">
        <p14:creationId xmlns:p14="http://schemas.microsoft.com/office/powerpoint/2010/main" val="21585039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24</a:t>
            </a:fld>
            <a:endParaRPr lang="en-US"/>
          </a:p>
        </p:txBody>
      </p:sp>
    </p:spTree>
    <p:extLst>
      <p:ext uri="{BB962C8B-B14F-4D97-AF65-F5344CB8AC3E}">
        <p14:creationId xmlns:p14="http://schemas.microsoft.com/office/powerpoint/2010/main" val="4239183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25</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26</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3</a:t>
            </a:fld>
            <a:endParaRPr lang="en-US"/>
          </a:p>
        </p:txBody>
      </p:sp>
    </p:spTree>
    <p:extLst>
      <p:ext uri="{BB962C8B-B14F-4D97-AF65-F5344CB8AC3E}">
        <p14:creationId xmlns:p14="http://schemas.microsoft.com/office/powerpoint/2010/main" val="73263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3891753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2199840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664179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99E0-EBD4-7381-AC2F-0A446D335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7A139-64AC-8960-B355-2F1A2C40D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9C4A5-8EAB-62BE-AB1A-F6625AFDA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0458CA-9773-891D-A266-29B19C79B466}"/>
              </a:ext>
            </a:extLst>
          </p:cNvPr>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4201755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99E0-EBD4-7381-AC2F-0A446D335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7A139-64AC-8960-B355-2F1A2C40D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9C4A5-8EAB-62BE-AB1A-F6625AFDA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0458CA-9773-891D-A266-29B19C79B466}"/>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4070244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99E0-EBD4-7381-AC2F-0A446D335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7A139-64AC-8960-B355-2F1A2C40D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9C4A5-8EAB-62BE-AB1A-F6625AFDA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0458CA-9773-891D-A266-29B19C79B466}"/>
              </a:ext>
            </a:extLst>
          </p:cNvPr>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8730018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7878831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theme" Target="../theme/theme3.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9.xml"/><Relationship Id="rId6" Type="http://schemas.openxmlformats.org/officeDocument/2006/relationships/hyperlink" Target="https://www.elroadmap.org/" TargetMode="External"/><Relationship Id="rId5" Type="http://schemas.openxmlformats.org/officeDocument/2006/relationships/hyperlink" Target="https://www.cde.ca.gov/sp/el/rm/index.asp"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mailto:CDMIS@cde.ca.gov" TargetMode="External"/><Relationship Id="rId2" Type="http://schemas.openxmlformats.org/officeDocument/2006/relationships/notesSlide" Target="../notesSlides/notesSlide23.xml"/><Relationship Id="rId1" Type="http://schemas.openxmlformats.org/officeDocument/2006/relationships/slideLayout" Target="../slideLayouts/slideLayout45.xml"/><Relationship Id="rId6" Type="http://schemas.openxmlformats.org/officeDocument/2006/relationships/hyperlink" Target="https://www.cde.ca.gov/sp/cd/ci/documents/capsdacappendixa.docx" TargetMode="External"/><Relationship Id="rId5" Type="http://schemas.openxmlformats.org/officeDocument/2006/relationships/hyperlink" Target="https://www.cde.ca.gov/sp/cd/ci/capsdacusermanual.asp" TargetMode="External"/><Relationship Id="rId4" Type="http://schemas.openxmlformats.org/officeDocument/2006/relationships/hyperlink" Target="https://www.cde.ca.gov/sp/cd/ci/capsdacsupportlanding.asp"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cde.ca.gov/sp/cd/ci/documents/capsdacappendixb.docx" TargetMode="External"/><Relationship Id="rId2" Type="http://schemas.openxmlformats.org/officeDocument/2006/relationships/notesSlide" Target="../notesSlides/notesSlide24.xml"/><Relationship Id="rId1" Type="http://schemas.openxmlformats.org/officeDocument/2006/relationships/slideLayout" Target="../slideLayouts/slideLayout45.xml"/><Relationship Id="rId5" Type="http://schemas.openxmlformats.org/officeDocument/2006/relationships/hyperlink" Target="https://leginfo.legislature.ca.gov/faces/codes_displaySection.xhtml?sectionNum=60910&amp;lawCode=EDC" TargetMode="External"/><Relationship Id="rId4" Type="http://schemas.openxmlformats.org/officeDocument/2006/relationships/hyperlink" Target="https://www.cde.ca.gov/sp/cd/ci/documents/capsdacappendixc.docx"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cde.ca.gov/ds/sp/cl/"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185740" y="478398"/>
            <a:ext cx="11482799" cy="1329610"/>
          </a:xfrm>
        </p:spPr>
        <p:txBody>
          <a:bodyPr vert="horz" lIns="91440" tIns="45720" rIns="91440" bIns="45720" rtlCol="0" anchor="ctr">
            <a:noAutofit/>
          </a:bodyPr>
          <a:lstStyle/>
          <a:p>
            <a:r>
              <a:rPr lang="en-US" sz="3500" dirty="0">
                <a:solidFill>
                  <a:schemeClr val="bg1"/>
                </a:solidFill>
                <a:ea typeface="+mj-lt"/>
                <a:cs typeface="+mj-lt"/>
              </a:rPr>
              <a:t> California Preschool Data Collection</a:t>
            </a:r>
            <a:r>
              <a:rPr lang="en-US" sz="3900" dirty="0">
                <a:solidFill>
                  <a:schemeClr val="bg1"/>
                </a:solidFill>
                <a:ea typeface="+mj-lt"/>
                <a:cs typeface="+mj-lt"/>
              </a:rPr>
              <a:t> </a:t>
            </a:r>
            <a:r>
              <a:rPr lang="en-US" sz="3500" dirty="0">
                <a:solidFill>
                  <a:schemeClr val="bg1"/>
                </a:solidFill>
                <a:ea typeface="+mj-lt"/>
                <a:cs typeface="+mj-lt"/>
              </a:rPr>
              <a:t>(CAPSDAC) System Updates</a:t>
            </a:r>
            <a:endParaRPr lang="en-US" sz="3500" dirty="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(ADRE)</a:t>
            </a:r>
            <a:endParaRPr lang="en-US" dirty="0"/>
          </a:p>
          <a:p>
            <a:pPr marL="0" indent="0" algn="ctr">
              <a:buNone/>
            </a:pPr>
            <a:r>
              <a:rPr lang="en-US" sz="2900" b="1" dirty="0">
                <a:ea typeface="+mn-lt"/>
                <a:cs typeface="+mn-lt"/>
              </a:rPr>
              <a:t>California Department of Education (CDE)</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April 23, 2024</a:t>
            </a:r>
            <a:endParaRPr lang="en-US" dirty="0">
              <a:ea typeface="+mn-lt"/>
              <a:cs typeface="+mn-lt"/>
            </a:endParaRPr>
          </a:p>
          <a:p>
            <a:pPr marL="0" indent="0" algn="ctr">
              <a:buNone/>
            </a:pPr>
            <a:r>
              <a:rPr lang="en-US" b="1" dirty="0">
                <a:ea typeface="+mn-lt"/>
                <a:cs typeface="+mn-lt"/>
              </a:rPr>
              <a:t>Time: 10 a.m.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C7B4-CC93-218A-B4C7-9F0F6E1C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D7B4B-7242-BAD5-3FD7-0A99FCCC858A}"/>
              </a:ext>
            </a:extLst>
          </p:cNvPr>
          <p:cNvSpPr>
            <a:spLocks noGrp="1"/>
          </p:cNvSpPr>
          <p:nvPr>
            <p:ph type="title"/>
          </p:nvPr>
        </p:nvSpPr>
        <p:spPr>
          <a:xfrm>
            <a:off x="150640" y="190341"/>
            <a:ext cx="11697992" cy="1023183"/>
          </a:xfrm>
        </p:spPr>
        <p:txBody>
          <a:bodyPr>
            <a:normAutofit/>
          </a:bodyPr>
          <a:lstStyle/>
          <a:p>
            <a:r>
              <a:rPr lang="en-US" sz="3600">
                <a:solidFill>
                  <a:schemeClr val="bg1"/>
                </a:solidFill>
              </a:rPr>
              <a:t>CDE Early Education Division Data Systems (2)</a:t>
            </a:r>
            <a:endParaRPr lang="en-US">
              <a:solidFill>
                <a:schemeClr val="bg1"/>
              </a:solidFill>
            </a:endParaRPr>
          </a:p>
        </p:txBody>
      </p:sp>
      <p:sp>
        <p:nvSpPr>
          <p:cNvPr id="3" name="Content Placeholder 2">
            <a:extLst>
              <a:ext uri="{FF2B5EF4-FFF2-40B4-BE49-F238E27FC236}">
                <a16:creationId xmlns:a16="http://schemas.microsoft.com/office/drawing/2014/main" id="{2758CE39-C2AB-A564-582E-6CAB368A220B}"/>
              </a:ext>
            </a:extLst>
          </p:cNvPr>
          <p:cNvSpPr>
            <a:spLocks noGrp="1"/>
          </p:cNvSpPr>
          <p:nvPr>
            <p:ph idx="1"/>
          </p:nvPr>
        </p:nvSpPr>
        <p:spPr>
          <a:xfrm>
            <a:off x="156688" y="1218424"/>
            <a:ext cx="11874383" cy="3523258"/>
          </a:xfrm>
        </p:spPr>
        <p:txBody>
          <a:bodyPr vert="horz" lIns="91440" tIns="45720" rIns="91440" bIns="45720" rtlCol="0" anchor="t">
            <a:noAutofit/>
          </a:bodyPr>
          <a:lstStyle/>
          <a:p>
            <a:pPr marL="0" indent="0">
              <a:buNone/>
            </a:pPr>
            <a:endParaRPr lang="en-US" sz="2800" b="1" dirty="0">
              <a:cs typeface="Arial"/>
            </a:endParaRPr>
          </a:p>
          <a:p>
            <a:pPr marL="0" indent="0">
              <a:buNone/>
            </a:pPr>
            <a:r>
              <a:rPr lang="en-US" sz="2800" b="1" dirty="0">
                <a:cs typeface="Arial"/>
              </a:rPr>
              <a:t>Non-LEA CSPP contractors</a:t>
            </a:r>
          </a:p>
          <a:p>
            <a:r>
              <a:rPr lang="en-US" sz="2800" dirty="0">
                <a:cs typeface="Arial"/>
              </a:rPr>
              <a:t>Will continue to report to PLIS and CDMIS. </a:t>
            </a:r>
          </a:p>
          <a:p>
            <a:pPr marL="0" indent="0">
              <a:buNone/>
            </a:pPr>
            <a:r>
              <a:rPr lang="en-US" sz="2800" b="1" dirty="0">
                <a:cs typeface="Arial"/>
              </a:rPr>
              <a:t>LEA CSPP contractors with CDE and CDSS</a:t>
            </a:r>
            <a:endParaRPr lang="en-US" sz="2800" dirty="0">
              <a:cs typeface="Arial"/>
            </a:endParaRPr>
          </a:p>
          <a:p>
            <a:pPr marL="457200" indent="-457200"/>
            <a:r>
              <a:rPr lang="en-US" sz="2800" dirty="0">
                <a:cs typeface="Arial"/>
              </a:rPr>
              <a:t>Will submit data to the CAPSDAC for children enrolled in CSPP and will also submit the CDD-801A Report to the CDMIS for their CDSS contracts until further notice.</a:t>
            </a:r>
          </a:p>
        </p:txBody>
      </p:sp>
      <p:sp>
        <p:nvSpPr>
          <p:cNvPr id="4" name="Slide Number Placeholder 3">
            <a:extLst>
              <a:ext uri="{FF2B5EF4-FFF2-40B4-BE49-F238E27FC236}">
                <a16:creationId xmlns:a16="http://schemas.microsoft.com/office/drawing/2014/main" id="{A4BF7E72-198A-B468-606B-18C09C92E1CC}"/>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4090323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760DB-A86F-6B52-8A93-C2C5F88B75B7}"/>
              </a:ext>
            </a:extLst>
          </p:cNvPr>
          <p:cNvSpPr>
            <a:spLocks noGrp="1"/>
          </p:cNvSpPr>
          <p:nvPr>
            <p:ph type="title"/>
          </p:nvPr>
        </p:nvSpPr>
        <p:spPr>
          <a:xfrm>
            <a:off x="-309121" y="278247"/>
            <a:ext cx="12810241" cy="875971"/>
          </a:xfrm>
        </p:spPr>
        <p:txBody>
          <a:bodyPr>
            <a:normAutofit/>
          </a:bodyPr>
          <a:lstStyle/>
          <a:p>
            <a:r>
              <a:rPr lang="en-US" sz="3600">
                <a:solidFill>
                  <a:schemeClr val="bg1"/>
                </a:solidFill>
              </a:rPr>
              <a:t>California English Learner (EL) Roadmap Principles (1)</a:t>
            </a:r>
            <a:endParaRPr lang="en-US" sz="3600"/>
          </a:p>
        </p:txBody>
      </p:sp>
      <p:sp>
        <p:nvSpPr>
          <p:cNvPr id="3" name="Content Placeholder 2">
            <a:extLst>
              <a:ext uri="{FF2B5EF4-FFF2-40B4-BE49-F238E27FC236}">
                <a16:creationId xmlns:a16="http://schemas.microsoft.com/office/drawing/2014/main" id="{2EF2648C-DC18-226F-E116-7043E0DD2909}"/>
              </a:ext>
            </a:extLst>
          </p:cNvPr>
          <p:cNvSpPr>
            <a:spLocks noGrp="1"/>
          </p:cNvSpPr>
          <p:nvPr>
            <p:ph sz="half" idx="1"/>
          </p:nvPr>
        </p:nvSpPr>
        <p:spPr>
          <a:xfrm>
            <a:off x="152399" y="1544637"/>
            <a:ext cx="10781489" cy="4597130"/>
          </a:xfrm>
        </p:spPr>
        <p:txBody>
          <a:bodyPr>
            <a:normAutofit/>
          </a:bodyPr>
          <a:lstStyle/>
          <a:p>
            <a:r>
              <a:rPr lang="en-US" b="1" dirty="0"/>
              <a:t>Principle One</a:t>
            </a:r>
            <a:r>
              <a:rPr lang="en-US" dirty="0"/>
              <a:t>: Assets-Oriented and Needs-Responsive Schools</a:t>
            </a:r>
          </a:p>
          <a:p>
            <a:r>
              <a:rPr lang="en-US" b="1" dirty="0"/>
              <a:t>Principle Two</a:t>
            </a:r>
            <a:r>
              <a:rPr lang="en-US" dirty="0"/>
              <a:t>: Intellectual Quality of Instruction and Meaningful Access</a:t>
            </a:r>
          </a:p>
          <a:p>
            <a:r>
              <a:rPr lang="en-US" b="1" dirty="0"/>
              <a:t>Principle Three</a:t>
            </a:r>
            <a:r>
              <a:rPr lang="en-US" dirty="0"/>
              <a:t>: System Conditions that Support Effectiveness</a:t>
            </a:r>
          </a:p>
          <a:p>
            <a:r>
              <a:rPr lang="en-US" b="1" dirty="0"/>
              <a:t>Principle Four</a:t>
            </a:r>
            <a:r>
              <a:rPr lang="en-US" dirty="0"/>
              <a:t>: Alignment and Articulation Within and Across Systems</a:t>
            </a:r>
          </a:p>
        </p:txBody>
      </p:sp>
      <p:sp>
        <p:nvSpPr>
          <p:cNvPr id="5" name="Slide Number Placeholder 4">
            <a:extLst>
              <a:ext uri="{FF2B5EF4-FFF2-40B4-BE49-F238E27FC236}">
                <a16:creationId xmlns:a16="http://schemas.microsoft.com/office/drawing/2014/main" id="{A43983E5-1EA8-54CF-555F-4E01060B2DE7}"/>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273140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2D9C6-DE44-EBAB-9FD4-6A6588311F4A}"/>
              </a:ext>
            </a:extLst>
          </p:cNvPr>
          <p:cNvSpPr>
            <a:spLocks noGrp="1"/>
          </p:cNvSpPr>
          <p:nvPr>
            <p:ph type="title"/>
          </p:nvPr>
        </p:nvSpPr>
        <p:spPr>
          <a:xfrm>
            <a:off x="-157899" y="382905"/>
            <a:ext cx="12507798" cy="842830"/>
          </a:xfrm>
        </p:spPr>
        <p:txBody>
          <a:bodyPr>
            <a:normAutofit/>
          </a:bodyPr>
          <a:lstStyle/>
          <a:p>
            <a:r>
              <a:rPr lang="en-US" sz="3600">
                <a:solidFill>
                  <a:schemeClr val="bg1"/>
                </a:solidFill>
              </a:rPr>
              <a:t>California English Learner (EL) Roadmap Principles (2)</a:t>
            </a:r>
            <a:endParaRPr lang="en-US" sz="3600"/>
          </a:p>
        </p:txBody>
      </p:sp>
      <p:sp>
        <p:nvSpPr>
          <p:cNvPr id="3" name="Content Placeholder 2">
            <a:extLst>
              <a:ext uri="{FF2B5EF4-FFF2-40B4-BE49-F238E27FC236}">
                <a16:creationId xmlns:a16="http://schemas.microsoft.com/office/drawing/2014/main" id="{927B4274-57A2-1CA7-CD74-B711A5B36753}"/>
              </a:ext>
            </a:extLst>
          </p:cNvPr>
          <p:cNvSpPr>
            <a:spLocks noGrp="1"/>
          </p:cNvSpPr>
          <p:nvPr>
            <p:ph sz="half" idx="1"/>
          </p:nvPr>
        </p:nvSpPr>
        <p:spPr>
          <a:xfrm>
            <a:off x="579437" y="1454651"/>
            <a:ext cx="10848975" cy="1510027"/>
          </a:xfrm>
        </p:spPr>
        <p:txBody>
          <a:bodyPr>
            <a:normAutofit/>
          </a:bodyPr>
          <a:lstStyle/>
          <a:p>
            <a:r>
              <a:rPr lang="en-US" sz="2400"/>
              <a:t>Multilingual learners "fully and meaningfully access and participate in a 21st century education from early childhood through grade twelve that results in their attaining high levels of English proficiency, mastery of grade level standards, and opportunities to develop proficiency in multiple languages."</a:t>
            </a:r>
          </a:p>
        </p:txBody>
      </p:sp>
      <p:pic>
        <p:nvPicPr>
          <p:cNvPr id="11" name="Content Placeholder 10" descr="QR code that navigates to English Learner Roadmap Resource Hub website. Link available on slide.">
            <a:extLst>
              <a:ext uri="{FF2B5EF4-FFF2-40B4-BE49-F238E27FC236}">
                <a16:creationId xmlns:a16="http://schemas.microsoft.com/office/drawing/2014/main" id="{5BACB056-FBAF-9D38-8528-55DA5E002D65}"/>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2364826" y="3078161"/>
            <a:ext cx="2042830" cy="2046287"/>
          </a:xfrm>
        </p:spPr>
      </p:pic>
      <p:pic>
        <p:nvPicPr>
          <p:cNvPr id="9" name="Content Placeholder 8" descr="QR code that navigates to the California Department of Education English Learner Roadmap web page. Link available on slide.">
            <a:extLst>
              <a:ext uri="{FF2B5EF4-FFF2-40B4-BE49-F238E27FC236}">
                <a16:creationId xmlns:a16="http://schemas.microsoft.com/office/drawing/2014/main" id="{F1E9412A-05A9-4F47-FF06-8E0F2CCC8B36}"/>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784345" y="3078161"/>
            <a:ext cx="2129470" cy="2046287"/>
          </a:xfrm>
        </p:spPr>
      </p:pic>
      <p:sp>
        <p:nvSpPr>
          <p:cNvPr id="6" name="Content Placeholder 5">
            <a:extLst>
              <a:ext uri="{FF2B5EF4-FFF2-40B4-BE49-F238E27FC236}">
                <a16:creationId xmlns:a16="http://schemas.microsoft.com/office/drawing/2014/main" id="{681D3192-D5D3-19D8-DFB1-96A4E50E972B}"/>
              </a:ext>
            </a:extLst>
          </p:cNvPr>
          <p:cNvSpPr>
            <a:spLocks noGrp="1"/>
          </p:cNvSpPr>
          <p:nvPr>
            <p:ph sz="quarter" idx="11"/>
          </p:nvPr>
        </p:nvSpPr>
        <p:spPr>
          <a:xfrm>
            <a:off x="763587" y="5237931"/>
            <a:ext cx="12199937" cy="842829"/>
          </a:xfrm>
        </p:spPr>
        <p:txBody>
          <a:bodyPr>
            <a:normAutofit/>
          </a:bodyPr>
          <a:lstStyle/>
          <a:p>
            <a:pPr marL="0" indent="0">
              <a:buNone/>
            </a:pPr>
            <a:r>
              <a:rPr lang="en-US" sz="2400" dirty="0"/>
              <a:t>Scan QR codes to access EL Roadmap Resources at </a:t>
            </a:r>
            <a:r>
              <a:rPr lang="en-US" sz="2400" dirty="0">
                <a:solidFill>
                  <a:schemeClr val="accent4">
                    <a:lumMod val="60000"/>
                    <a:lumOff val="40000"/>
                  </a:schemeClr>
                </a:solidFill>
                <a:hlinkClick r:id="rId5" tooltip="EL Roadmap Resources">
                  <a:extLst>
                    <a:ext uri="{A12FA001-AC4F-418D-AE19-62706E023703}">
                      <ahyp:hlinkClr xmlns:ahyp="http://schemas.microsoft.com/office/drawing/2018/hyperlinkcolor" val="tx"/>
                    </a:ext>
                  </a:extLst>
                </a:hlinkClick>
              </a:rPr>
              <a:t>https://www.cde.ca.gov/sp/el/rm/index.asp</a:t>
            </a:r>
            <a:r>
              <a:rPr lang="en-US" sz="2400" dirty="0"/>
              <a:t> and </a:t>
            </a:r>
            <a:r>
              <a:rPr lang="en-US" sz="2400" dirty="0">
                <a:solidFill>
                  <a:schemeClr val="accent4">
                    <a:lumMod val="60000"/>
                    <a:lumOff val="40000"/>
                  </a:schemeClr>
                </a:solidFill>
                <a:hlinkClick r:id="rId6" tooltip="EL Roadmap Website Link">
                  <a:extLst>
                    <a:ext uri="{A12FA001-AC4F-418D-AE19-62706E023703}">
                      <ahyp:hlinkClr xmlns:ahyp="http://schemas.microsoft.com/office/drawing/2018/hyperlinkcolor" val="tx"/>
                    </a:ext>
                  </a:extLst>
                </a:hlinkClick>
              </a:rPr>
              <a:t>https://www.elroadmap.org/ </a:t>
            </a:r>
            <a:endParaRPr lang="en-US" sz="2400" dirty="0">
              <a:solidFill>
                <a:schemeClr val="accent4">
                  <a:lumMod val="60000"/>
                  <a:lumOff val="40000"/>
                </a:schemeClr>
              </a:solidFill>
            </a:endParaRPr>
          </a:p>
        </p:txBody>
      </p:sp>
      <p:sp>
        <p:nvSpPr>
          <p:cNvPr id="5" name="Slide Number Placeholder 4">
            <a:extLst>
              <a:ext uri="{FF2B5EF4-FFF2-40B4-BE49-F238E27FC236}">
                <a16:creationId xmlns:a16="http://schemas.microsoft.com/office/drawing/2014/main" id="{F7569098-F481-D4DA-851B-0B09C321B916}"/>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4568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240956" y="-155374"/>
            <a:ext cx="11710087" cy="1325563"/>
          </a:xfrm>
        </p:spPr>
        <p:txBody>
          <a:bodyPr>
            <a:normAutofit/>
          </a:bodyPr>
          <a:lstStyle/>
          <a:p>
            <a:r>
              <a:rPr lang="en-US" sz="3600" dirty="0">
                <a:solidFill>
                  <a:schemeClr val="bg1"/>
                </a:solidFill>
                <a:latin typeface="Arial"/>
                <a:cs typeface="Arial"/>
              </a:rPr>
              <a:t>CAPSDAC Phased Development</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580974" y="907696"/>
            <a:ext cx="9470170" cy="3705271"/>
          </a:xfrm>
        </p:spPr>
        <p:txBody>
          <a:bodyPr vert="horz" lIns="91440" tIns="45720" rIns="91440" bIns="45720" rtlCol="0" anchor="t">
            <a:noAutofit/>
          </a:bodyPr>
          <a:lstStyle/>
          <a:p>
            <a:pPr marL="0" indent="0">
              <a:buNone/>
            </a:pPr>
            <a:r>
              <a:rPr lang="en-US" sz="2800" b="1" dirty="0">
                <a:cs typeface="Arial"/>
              </a:rPr>
              <a:t>CAPSDAC 1.0 (Phase I)</a:t>
            </a:r>
          </a:p>
          <a:p>
            <a:pPr lvl="1">
              <a:buFont typeface="Arial" panose="020B0604020202020204" pitchFamily="34" charset="0"/>
              <a:buChar char="•"/>
            </a:pPr>
            <a:r>
              <a:rPr lang="en-US" sz="2400" dirty="0">
                <a:cs typeface="Arial"/>
              </a:rPr>
              <a:t>Release Date: July 1st, 2024 </a:t>
            </a:r>
          </a:p>
          <a:p>
            <a:pPr lvl="1">
              <a:buFont typeface="Arial" panose="020B0604020202020204" pitchFamily="34" charset="0"/>
              <a:buChar char="•"/>
            </a:pPr>
            <a:r>
              <a:rPr lang="en-US" sz="2400" dirty="0">
                <a:cs typeface="Arial"/>
              </a:rPr>
              <a:t>Required Data Submission Periods: July 2024 to December 2025</a:t>
            </a:r>
          </a:p>
          <a:p>
            <a:pPr lvl="1">
              <a:buFont typeface="Arial" panose="020B0604020202020204" pitchFamily="34" charset="0"/>
              <a:buChar char="•"/>
            </a:pPr>
            <a:r>
              <a:rPr lang="en-US" sz="2400" dirty="0">
                <a:cs typeface="Arial"/>
              </a:rPr>
              <a:t>First date of required data submission: August 1st, 2024</a:t>
            </a:r>
          </a:p>
          <a:p>
            <a:pPr lvl="1">
              <a:buFont typeface="Arial" panose="020B0604020202020204" pitchFamily="34" charset="0"/>
              <a:buChar char="•"/>
            </a:pPr>
            <a:r>
              <a:rPr lang="en-US" sz="2400" dirty="0">
                <a:cs typeface="Arial"/>
              </a:rPr>
              <a:t>Data Collection: Classroom, Staff, and Child records</a:t>
            </a:r>
          </a:p>
          <a:p>
            <a:pPr marL="457200" lvl="1" indent="0">
              <a:buNone/>
            </a:pPr>
            <a:endParaRPr lang="en-US" sz="2000" b="1" dirty="0">
              <a:cs typeface="Arial"/>
            </a:endParaRPr>
          </a:p>
          <a:p>
            <a:r>
              <a:rPr lang="en-US" sz="2800" b="1" dirty="0">
                <a:cs typeface="Arial"/>
              </a:rPr>
              <a:t>CAPSDAC 2.0 (Phase II-IV)</a:t>
            </a:r>
            <a:endParaRPr lang="en-US" sz="2800" dirty="0">
              <a:cs typeface="Arial"/>
            </a:endParaRPr>
          </a:p>
          <a:p>
            <a:pPr lvl="1">
              <a:buFont typeface="Arial" panose="020B0604020202020204" pitchFamily="34" charset="0"/>
              <a:buChar char="•"/>
            </a:pPr>
            <a:r>
              <a:rPr lang="en-US" sz="2400" dirty="0">
                <a:cs typeface="Arial"/>
              </a:rPr>
              <a:t>Release Date: December 1st, 2025</a:t>
            </a:r>
          </a:p>
          <a:p>
            <a:pPr lvl="1">
              <a:buFont typeface="Arial" panose="020B0604020202020204" pitchFamily="34" charset="0"/>
              <a:buChar char="•"/>
            </a:pPr>
            <a:r>
              <a:rPr lang="en-US" sz="2400" dirty="0">
                <a:cs typeface="Arial"/>
              </a:rPr>
              <a:t>Required Data Submission Periods: December 2025 on</a:t>
            </a:r>
          </a:p>
          <a:p>
            <a:pPr lvl="1">
              <a:buFont typeface="Arial" panose="020B0604020202020204" pitchFamily="34" charset="0"/>
              <a:buChar char="•"/>
            </a:pPr>
            <a:r>
              <a:rPr lang="en-US" sz="2400" dirty="0">
                <a:cs typeface="Arial"/>
              </a:rPr>
              <a:t>First date of required data submission: February 1st, 2026</a:t>
            </a:r>
          </a:p>
          <a:p>
            <a:pPr lvl="1">
              <a:buFont typeface="Arial" panose="020B0604020202020204" pitchFamily="34" charset="0"/>
              <a:buChar char="•"/>
            </a:pPr>
            <a:r>
              <a:rPr lang="en-US" sz="2400" dirty="0">
                <a:cs typeface="Arial"/>
              </a:rPr>
              <a:t>Additional Data Collection: Expanded Disability Type and Service, Disciplinary, Attendance, and etc.</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795710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329513" y="471"/>
            <a:ext cx="11710087" cy="1325563"/>
          </a:xfrm>
        </p:spPr>
        <p:txBody>
          <a:bodyPr>
            <a:normAutofit/>
          </a:bodyPr>
          <a:lstStyle/>
          <a:p>
            <a:r>
              <a:rPr lang="en-US" sz="3600">
                <a:solidFill>
                  <a:schemeClr val="bg1"/>
                </a:solidFill>
                <a:latin typeface="Arial"/>
                <a:cs typeface="Arial"/>
              </a:rPr>
              <a:t>CAPSDAC 1.0 - Data Submission Frequency</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66131" y="957575"/>
            <a:ext cx="11659738" cy="4943661"/>
          </a:xfrm>
        </p:spPr>
        <p:txBody>
          <a:bodyPr vert="horz" lIns="91440" tIns="45720" rIns="91440" bIns="45720" rtlCol="0" anchor="t">
            <a:noAutofit/>
          </a:bodyPr>
          <a:lstStyle/>
          <a:p>
            <a:pPr marL="0" indent="0">
              <a:spcAft>
                <a:spcPts val="1200"/>
              </a:spcAft>
              <a:buNone/>
            </a:pPr>
            <a:r>
              <a:rPr lang="en-US" sz="2800" b="1" dirty="0">
                <a:cs typeface="Arial"/>
              </a:rPr>
              <a:t>Certification Frequency</a:t>
            </a:r>
          </a:p>
          <a:p>
            <a:pPr lvl="1">
              <a:buChar char="•"/>
            </a:pPr>
            <a:r>
              <a:rPr lang="en-US" sz="2400" dirty="0">
                <a:cs typeface="Arial"/>
              </a:rPr>
              <a:t>The CAPSDAC data submission will be required monthly, and the due date will always be on the fifteenth of the month following the end of the report period. This due date is subject to change as technical guidance for contractors is still being developed.</a:t>
            </a:r>
          </a:p>
          <a:p>
            <a:pPr lvl="1">
              <a:buChar char="•"/>
            </a:pPr>
            <a:r>
              <a:rPr lang="en-US" sz="2400" dirty="0">
                <a:cs typeface="Arial"/>
              </a:rPr>
              <a:t>However, the Monthly Data Submission certification period will be closing approximately fifteen (15) days after the due date. This timeline is significantly shorter than the current “Locking Schedule” that is used for the CDD-801A report.</a:t>
            </a:r>
          </a:p>
          <a:p>
            <a:r>
              <a:rPr lang="en-US" sz="2800" b="1" dirty="0">
                <a:cs typeface="Arial"/>
              </a:rPr>
              <a:t>Example: </a:t>
            </a:r>
          </a:p>
          <a:p>
            <a:pPr lvl="1">
              <a:buChar char="•"/>
            </a:pPr>
            <a:r>
              <a:rPr lang="en-US" sz="2400" dirty="0">
                <a:cs typeface="Arial"/>
              </a:rPr>
              <a:t>For example, the March 2024 CAPSDAC Monthly Data Submission is due on April 15</a:t>
            </a:r>
            <a:r>
              <a:rPr lang="en-US" sz="2400" baseline="30000" dirty="0">
                <a:cs typeface="Arial"/>
              </a:rPr>
              <a:t>th</a:t>
            </a:r>
            <a:r>
              <a:rPr lang="en-US" sz="2400" dirty="0">
                <a:cs typeface="Arial"/>
              </a:rPr>
              <a:t>, 2024. Late notifications will be sent via email to agencies who have failed to upload and certify their data on the following business day.</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1545907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4957" y="-212441"/>
            <a:ext cx="12175752" cy="1325563"/>
          </a:xfrm>
        </p:spPr>
        <p:txBody>
          <a:bodyPr>
            <a:normAutofit/>
          </a:bodyPr>
          <a:lstStyle/>
          <a:p>
            <a:r>
              <a:rPr lang="en-US" sz="3600" dirty="0">
                <a:solidFill>
                  <a:schemeClr val="bg1"/>
                </a:solidFill>
                <a:latin typeface="Arial"/>
                <a:cs typeface="Arial"/>
              </a:rPr>
              <a:t>CAPSDAC 1.0 – Data Submission Options (1)</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66131" y="670297"/>
            <a:ext cx="11659738" cy="4943661"/>
          </a:xfrm>
        </p:spPr>
        <p:txBody>
          <a:bodyPr vert="horz" lIns="91440" tIns="45720" rIns="91440" bIns="45720" rtlCol="0" anchor="t">
            <a:noAutofit/>
          </a:bodyPr>
          <a:lstStyle/>
          <a:p>
            <a:pPr marL="0" indent="0">
              <a:lnSpc>
                <a:spcPct val="100000"/>
              </a:lnSpc>
              <a:spcBef>
                <a:spcPts val="0"/>
              </a:spcBef>
              <a:spcAft>
                <a:spcPts val="600"/>
              </a:spcAft>
              <a:buNone/>
            </a:pPr>
            <a:r>
              <a:rPr lang="en-US" sz="2800" b="1">
                <a:cs typeface="Arial"/>
              </a:rPr>
              <a:t>Manual Entry:</a:t>
            </a:r>
            <a:endParaRPr lang="en-US">
              <a:cs typeface="Arial"/>
            </a:endParaRPr>
          </a:p>
          <a:p>
            <a:pPr marL="342900" indent="-342900">
              <a:lnSpc>
                <a:spcPct val="100000"/>
              </a:lnSpc>
              <a:spcBef>
                <a:spcPts val="0"/>
              </a:spcBef>
              <a:spcAft>
                <a:spcPts val="600"/>
              </a:spcAft>
            </a:pPr>
            <a:r>
              <a:rPr lang="en-US" sz="2400">
                <a:cs typeface="Arial"/>
              </a:rPr>
              <a:t>The CAPSDAC will provide users with the capability to manually add, edit, and delete records within the system</a:t>
            </a:r>
            <a:endParaRPr lang="en-US">
              <a:cs typeface="Arial"/>
            </a:endParaRPr>
          </a:p>
          <a:p>
            <a:pPr marL="342900" indent="-342900">
              <a:lnSpc>
                <a:spcPct val="100000"/>
              </a:lnSpc>
              <a:spcBef>
                <a:spcPts val="0"/>
              </a:spcBef>
              <a:spcAft>
                <a:spcPts val="600"/>
              </a:spcAft>
            </a:pPr>
            <a:r>
              <a:rPr lang="en-US" sz="2400">
                <a:cs typeface="Arial"/>
              </a:rPr>
              <a:t>When conducting manual entry, a Classroom record must be successfully saved prior to adding any Staff or Child records</a:t>
            </a:r>
            <a:endParaRPr lang="en-US">
              <a:cs typeface="Arial"/>
            </a:endParaRPr>
          </a:p>
          <a:p>
            <a:pPr marL="0" indent="0">
              <a:lnSpc>
                <a:spcPct val="100000"/>
              </a:lnSpc>
              <a:spcBef>
                <a:spcPts val="0"/>
              </a:spcBef>
              <a:spcAft>
                <a:spcPts val="600"/>
              </a:spcAft>
              <a:buNone/>
            </a:pPr>
            <a:r>
              <a:rPr lang="en-US" sz="2800" b="1">
                <a:cs typeface="Arial"/>
              </a:rPr>
              <a:t>Electronic File Upload:</a:t>
            </a:r>
            <a:endParaRPr lang="en-US" sz="2800" b="1">
              <a:ea typeface="+mn-lt"/>
              <a:cs typeface="+mn-lt"/>
            </a:endParaRPr>
          </a:p>
          <a:p>
            <a:pPr marL="342900" indent="-342900">
              <a:lnSpc>
                <a:spcPct val="100000"/>
              </a:lnSpc>
              <a:spcBef>
                <a:spcPts val="0"/>
              </a:spcBef>
              <a:spcAft>
                <a:spcPts val="600"/>
              </a:spcAft>
            </a:pPr>
            <a:r>
              <a:rPr lang="en-US" sz="2400">
                <a:ea typeface="+mn-lt"/>
                <a:cs typeface="+mn-lt"/>
              </a:rPr>
              <a:t>The CAPSDAC allows users to add records by uploading Comma Separated Value (CSV) files.</a:t>
            </a:r>
            <a:r>
              <a:rPr lang="en-US" sz="2400">
                <a:cs typeface="Arial"/>
              </a:rPr>
              <a:t> </a:t>
            </a:r>
            <a:r>
              <a:rPr lang="en-US" sz="2400">
                <a:ea typeface="+mn-lt"/>
                <a:cs typeface="+mn-lt"/>
              </a:rPr>
              <a:t>Users are required to submit three separate CSV files dedicated to the Classroom, Staff, and Child</a:t>
            </a:r>
            <a:endParaRPr lang="en-US">
              <a:ea typeface="+mn-lt"/>
              <a:cs typeface="+mn-lt"/>
            </a:endParaRPr>
          </a:p>
          <a:p>
            <a:pPr marL="342900" indent="-342900">
              <a:lnSpc>
                <a:spcPct val="100000"/>
              </a:lnSpc>
              <a:spcBef>
                <a:spcPts val="0"/>
              </a:spcBef>
              <a:spcAft>
                <a:spcPts val="600"/>
              </a:spcAft>
            </a:pPr>
            <a:r>
              <a:rPr lang="en-US" sz="2400">
                <a:ea typeface="+mn-lt"/>
                <a:cs typeface="+mn-lt"/>
              </a:rPr>
              <a:t>When uploading electronic files, the Classroom file must be successfully uploaded first before uploading the Staff or Child files</a:t>
            </a:r>
            <a:endParaRPr lang="en-US">
              <a:ea typeface="+mn-lt"/>
              <a:cs typeface="+mn-lt"/>
            </a:endParaRPr>
          </a:p>
          <a:p>
            <a:pPr marL="342900" indent="-342900">
              <a:lnSpc>
                <a:spcPct val="100000"/>
              </a:lnSpc>
              <a:spcBef>
                <a:spcPts val="0"/>
              </a:spcBef>
              <a:spcAft>
                <a:spcPts val="600"/>
              </a:spcAft>
            </a:pPr>
            <a:r>
              <a:rPr lang="en-US" sz="2400">
                <a:ea typeface="+mn-lt"/>
                <a:cs typeface="+mn-lt"/>
              </a:rPr>
              <a:t>Files will overwrite any previously entered or uploaded data for the certification period</a:t>
            </a:r>
            <a:endParaRPr lang="en-US">
              <a:ea typeface="+mn-lt"/>
              <a:cs typeface="+mn-lt"/>
            </a:endParaRP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2620454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4957" y="471"/>
            <a:ext cx="12175752" cy="1325563"/>
          </a:xfrm>
        </p:spPr>
        <p:txBody>
          <a:bodyPr>
            <a:normAutofit/>
          </a:bodyPr>
          <a:lstStyle/>
          <a:p>
            <a:r>
              <a:rPr lang="en-US" sz="3600" dirty="0">
                <a:solidFill>
                  <a:schemeClr val="bg1"/>
                </a:solidFill>
                <a:latin typeface="Arial"/>
                <a:cs typeface="Arial"/>
              </a:rPr>
              <a:t>CAPSDAC 1.0 – Data Submission Options (2)</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66131" y="1179820"/>
            <a:ext cx="11659738" cy="4943661"/>
          </a:xfrm>
        </p:spPr>
        <p:txBody>
          <a:bodyPr vert="horz" lIns="91440" tIns="45720" rIns="91440" bIns="45720" rtlCol="0" anchor="t">
            <a:noAutofit/>
          </a:bodyPr>
          <a:lstStyle/>
          <a:p>
            <a:pPr marL="0" indent="0">
              <a:spcAft>
                <a:spcPts val="1200"/>
              </a:spcAft>
              <a:buNone/>
            </a:pPr>
            <a:r>
              <a:rPr lang="en-US" sz="2800" b="1" dirty="0">
                <a:cs typeface="Arial"/>
              </a:rPr>
              <a:t>Download Previous Records:</a:t>
            </a:r>
          </a:p>
          <a:p>
            <a:pPr lvl="1">
              <a:spcAft>
                <a:spcPts val="1200"/>
              </a:spcAft>
              <a:buChar char="•"/>
            </a:pPr>
            <a:r>
              <a:rPr lang="en-US" dirty="0">
                <a:ea typeface="+mn-lt"/>
                <a:cs typeface="+mn-lt"/>
              </a:rPr>
              <a:t>The CAPSDAC provides users with the convenience of downloading the previous month's records into the CAPSDAC</a:t>
            </a:r>
          </a:p>
          <a:p>
            <a:pPr lvl="1">
              <a:spcAft>
                <a:spcPts val="1200"/>
              </a:spcAft>
              <a:buChar char="•"/>
            </a:pPr>
            <a:r>
              <a:rPr lang="en-US" dirty="0">
                <a:ea typeface="+mn-lt"/>
                <a:cs typeface="+mn-lt"/>
              </a:rPr>
              <a:t>This enables users to download their prior Monthly Data Submission from the previous month in CSV format and subsequently upload these files during the current submission and certification period</a:t>
            </a:r>
          </a:p>
          <a:p>
            <a:pPr lvl="1">
              <a:spcAft>
                <a:spcPts val="1200"/>
              </a:spcAft>
              <a:buChar char="•"/>
            </a:pPr>
            <a:r>
              <a:rPr lang="en-US" dirty="0">
                <a:cs typeface="Arial"/>
              </a:rPr>
              <a:t>This feature functions are similar to the "Copy Forward' feature in the Child Development Management Information System (CDMIS)</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219465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4957" y="471"/>
            <a:ext cx="12175752" cy="1325563"/>
          </a:xfrm>
        </p:spPr>
        <p:txBody>
          <a:bodyPr>
            <a:normAutofit/>
          </a:bodyPr>
          <a:lstStyle/>
          <a:p>
            <a:r>
              <a:rPr lang="en-US" sz="3600">
                <a:solidFill>
                  <a:schemeClr val="bg1"/>
                </a:solidFill>
                <a:latin typeface="Arial"/>
                <a:cs typeface="Arial"/>
              </a:rPr>
              <a:t>CAPSDAC 1.0 – Accounts (1)</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121422" y="1187223"/>
            <a:ext cx="11792785" cy="4676250"/>
          </a:xfrm>
        </p:spPr>
        <p:txBody>
          <a:bodyPr vert="horz" lIns="91440" tIns="45720" rIns="91440" bIns="45720" rtlCol="0" anchor="t">
            <a:noAutofit/>
          </a:bodyPr>
          <a:lstStyle/>
          <a:p>
            <a:pPr>
              <a:lnSpc>
                <a:spcPct val="100000"/>
              </a:lnSpc>
              <a:spcBef>
                <a:spcPts val="0"/>
              </a:spcBef>
              <a:buNone/>
            </a:pPr>
            <a:r>
              <a:rPr lang="en-US" sz="2800" b="1" dirty="0">
                <a:ea typeface="+mn-lt"/>
                <a:cs typeface="+mn-lt"/>
              </a:rPr>
              <a:t>Logging in to the CAPSDAC</a:t>
            </a:r>
            <a:endParaRPr lang="en-US" sz="2800" b="1" dirty="0">
              <a:cs typeface="Arial" panose="020B0604020202020204"/>
            </a:endParaRPr>
          </a:p>
          <a:p>
            <a:pPr>
              <a:lnSpc>
                <a:spcPct val="100000"/>
              </a:lnSpc>
              <a:spcBef>
                <a:spcPts val="0"/>
              </a:spcBef>
            </a:pPr>
            <a:r>
              <a:rPr lang="en-US" sz="2800" dirty="0">
                <a:ea typeface="+mn-lt"/>
                <a:cs typeface="+mn-lt"/>
              </a:rPr>
              <a:t>Upon first access to CAPSDAC, Program Directors &amp; Executive Directors will receive an email containing the default usernames and passwords from the CAPSDAC Support Team </a:t>
            </a:r>
          </a:p>
          <a:p>
            <a:pPr>
              <a:lnSpc>
                <a:spcPct val="100000"/>
              </a:lnSpc>
              <a:spcBef>
                <a:spcPts val="0"/>
              </a:spcBef>
            </a:pPr>
            <a:r>
              <a:rPr lang="en-US" sz="2800" dirty="0">
                <a:ea typeface="+mn-lt"/>
                <a:cs typeface="+mn-lt"/>
              </a:rPr>
              <a:t>To access CAPSDAC, the agency must log in with their credentials via CAPSDAC account authentication</a:t>
            </a:r>
            <a:endParaRPr lang="en-US" sz="2800" dirty="0">
              <a:cs typeface="Arial"/>
            </a:endParaRPr>
          </a:p>
          <a:p>
            <a:pPr>
              <a:lnSpc>
                <a:spcPct val="100000"/>
              </a:lnSpc>
              <a:spcBef>
                <a:spcPts val="0"/>
              </a:spcBef>
            </a:pPr>
            <a:r>
              <a:rPr lang="en-US" sz="2800" dirty="0">
                <a:ea typeface="+mn-lt"/>
                <a:cs typeface="+mn-lt"/>
              </a:rPr>
              <a:t>Following initial log in, users will be prompted to change their password by entering the old password and setting a new one</a:t>
            </a:r>
          </a:p>
          <a:p>
            <a:pPr>
              <a:lnSpc>
                <a:spcPct val="100000"/>
              </a:lnSpc>
              <a:spcBef>
                <a:spcPts val="0"/>
              </a:spcBef>
            </a:pPr>
            <a:r>
              <a:rPr lang="en-US" sz="2800" dirty="0">
                <a:ea typeface="+mn-lt"/>
                <a:cs typeface="+mn-lt"/>
              </a:rPr>
              <a:t>After successful log in, users will be navigated to the CAPSDAC Terms and Conditions page</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2523625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4957" y="471"/>
            <a:ext cx="12175752" cy="1325563"/>
          </a:xfrm>
        </p:spPr>
        <p:txBody>
          <a:bodyPr>
            <a:normAutofit/>
          </a:bodyPr>
          <a:lstStyle/>
          <a:p>
            <a:r>
              <a:rPr lang="en-US" sz="3600">
                <a:solidFill>
                  <a:schemeClr val="bg1"/>
                </a:solidFill>
                <a:latin typeface="Arial"/>
                <a:cs typeface="Arial"/>
              </a:rPr>
              <a:t>CAPSDAC 1.0 – Accounts (2)</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239183" y="994587"/>
            <a:ext cx="11792785" cy="5310625"/>
          </a:xfrm>
        </p:spPr>
        <p:txBody>
          <a:bodyPr vert="horz" lIns="91440" tIns="45720" rIns="91440" bIns="45720" rtlCol="0" anchor="t">
            <a:noAutofit/>
          </a:bodyPr>
          <a:lstStyle/>
          <a:p>
            <a:pPr>
              <a:lnSpc>
                <a:spcPct val="100000"/>
              </a:lnSpc>
              <a:spcBef>
                <a:spcPts val="0"/>
              </a:spcBef>
              <a:buNone/>
            </a:pPr>
            <a:r>
              <a:rPr lang="en-US" b="1" dirty="0">
                <a:ea typeface="+mn-lt"/>
                <a:cs typeface="+mn-lt"/>
              </a:rPr>
              <a:t>Creating a New CAPSDAC User Account</a:t>
            </a:r>
            <a:endParaRPr lang="en-US" b="1" dirty="0">
              <a:cs typeface="Arial" panose="020B0604020202020204"/>
            </a:endParaRPr>
          </a:p>
          <a:p>
            <a:pPr>
              <a:lnSpc>
                <a:spcPct val="100000"/>
              </a:lnSpc>
              <a:spcBef>
                <a:spcPts val="0"/>
              </a:spcBef>
            </a:pPr>
            <a:r>
              <a:rPr lang="en-US" sz="2400" dirty="0">
                <a:ea typeface="+mn-lt"/>
                <a:cs typeface="+mn-lt"/>
              </a:rPr>
              <a:t>After logging in to the CAPSDAC, navigate to the "Accounts" button in the top right corner to navigate to the User Accounts screen.</a:t>
            </a:r>
          </a:p>
          <a:p>
            <a:pPr>
              <a:lnSpc>
                <a:spcPct val="100000"/>
              </a:lnSpc>
              <a:spcBef>
                <a:spcPts val="0"/>
              </a:spcBef>
            </a:pPr>
            <a:r>
              <a:rPr lang="en-US" sz="2400" dirty="0">
                <a:ea typeface="+mn-lt"/>
                <a:cs typeface="+mn-lt"/>
              </a:rPr>
              <a:t>From this screen, find the "Add New User" button in the top right corner of the screen</a:t>
            </a:r>
          </a:p>
          <a:p>
            <a:pPr>
              <a:lnSpc>
                <a:spcPct val="100000"/>
              </a:lnSpc>
              <a:spcBef>
                <a:spcPts val="0"/>
              </a:spcBef>
            </a:pPr>
            <a:r>
              <a:rPr lang="en-US" sz="2400" dirty="0">
                <a:ea typeface="+mn-lt"/>
                <a:cs typeface="+mn-lt"/>
              </a:rPr>
              <a:t>New CAPSDAC User Accounts require the following information for creation:</a:t>
            </a:r>
          </a:p>
          <a:p>
            <a:pPr lvl="1">
              <a:lnSpc>
                <a:spcPct val="100000"/>
              </a:lnSpc>
              <a:spcBef>
                <a:spcPts val="0"/>
              </a:spcBef>
            </a:pPr>
            <a:r>
              <a:rPr lang="en-US" sz="2400" dirty="0">
                <a:ea typeface="+mn-lt"/>
                <a:cs typeface="+mn-lt"/>
              </a:rPr>
              <a:t>First Name</a:t>
            </a:r>
          </a:p>
          <a:p>
            <a:pPr lvl="1">
              <a:lnSpc>
                <a:spcPct val="100000"/>
              </a:lnSpc>
              <a:spcBef>
                <a:spcPts val="0"/>
              </a:spcBef>
            </a:pPr>
            <a:r>
              <a:rPr lang="en-US" sz="2400" dirty="0">
                <a:ea typeface="+mn-lt"/>
                <a:cs typeface="+mn-lt"/>
              </a:rPr>
              <a:t>Last Name</a:t>
            </a:r>
          </a:p>
          <a:p>
            <a:pPr lvl="1">
              <a:lnSpc>
                <a:spcPct val="100000"/>
              </a:lnSpc>
              <a:spcBef>
                <a:spcPts val="0"/>
              </a:spcBef>
            </a:pPr>
            <a:r>
              <a:rPr lang="en-US" sz="2400" dirty="0">
                <a:ea typeface="+mn-lt"/>
                <a:cs typeface="+mn-lt"/>
              </a:rPr>
              <a:t>Email</a:t>
            </a:r>
          </a:p>
          <a:p>
            <a:pPr lvl="1">
              <a:lnSpc>
                <a:spcPct val="100000"/>
              </a:lnSpc>
              <a:spcBef>
                <a:spcPts val="0"/>
              </a:spcBef>
            </a:pPr>
            <a:r>
              <a:rPr lang="en-US" sz="2400" dirty="0">
                <a:ea typeface="+mn-lt"/>
                <a:cs typeface="+mn-lt"/>
              </a:rPr>
              <a:t>Username</a:t>
            </a:r>
          </a:p>
          <a:p>
            <a:pPr lvl="1">
              <a:lnSpc>
                <a:spcPct val="100000"/>
              </a:lnSpc>
              <a:spcBef>
                <a:spcPts val="0"/>
              </a:spcBef>
            </a:pPr>
            <a:r>
              <a:rPr lang="en-US" sz="2400" dirty="0">
                <a:ea typeface="+mn-lt"/>
                <a:cs typeface="+mn-lt"/>
              </a:rPr>
              <a:t>Role</a:t>
            </a:r>
          </a:p>
          <a:p>
            <a:pPr>
              <a:lnSpc>
                <a:spcPct val="100000"/>
              </a:lnSpc>
              <a:spcBef>
                <a:spcPts val="0"/>
              </a:spcBef>
              <a:buFont typeface="Arial,Sans-Serif" panose="020B0604020202020204" pitchFamily="34" charset="0"/>
            </a:pPr>
            <a:r>
              <a:rPr lang="en-US" sz="2400" dirty="0">
                <a:ea typeface="+mn-lt"/>
                <a:cs typeface="+mn-lt"/>
              </a:rPr>
              <a:t>After entering user information, "Submit" and wait for the confirmation message "New user is successfully submitted."</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3525339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4957" y="-190029"/>
            <a:ext cx="12175752" cy="1325563"/>
          </a:xfrm>
        </p:spPr>
        <p:txBody>
          <a:bodyPr>
            <a:normAutofit/>
          </a:bodyPr>
          <a:lstStyle/>
          <a:p>
            <a:r>
              <a:rPr lang="en-US" sz="3600">
                <a:solidFill>
                  <a:schemeClr val="bg1"/>
                </a:solidFill>
                <a:latin typeface="Arial"/>
                <a:cs typeface="Arial"/>
              </a:rPr>
              <a:t>CAPSDAC 1.0 – Accounts (3)</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534666" y="811315"/>
            <a:ext cx="11116333" cy="5073998"/>
          </a:xfrm>
        </p:spPr>
        <p:txBody>
          <a:bodyPr vert="horz" lIns="91440" tIns="45720" rIns="91440" bIns="45720" rtlCol="0" anchor="t">
            <a:noAutofit/>
          </a:bodyPr>
          <a:lstStyle/>
          <a:p>
            <a:pPr>
              <a:lnSpc>
                <a:spcPct val="100000"/>
              </a:lnSpc>
              <a:spcBef>
                <a:spcPts val="0"/>
              </a:spcBef>
              <a:buNone/>
            </a:pPr>
            <a:r>
              <a:rPr lang="en-US" sz="2800" b="1" dirty="0">
                <a:ea typeface="+mn-lt"/>
                <a:cs typeface="+mn-lt"/>
              </a:rPr>
              <a:t>Maintaining a CAPSDAC Account</a:t>
            </a:r>
            <a:endParaRPr lang="en-US" b="1" dirty="0">
              <a:cs typeface="Arial" panose="020B0604020202020204"/>
            </a:endParaRPr>
          </a:p>
          <a:p>
            <a:r>
              <a:rPr lang="en-US" sz="2800" dirty="0">
                <a:ea typeface="+mn-lt"/>
                <a:cs typeface="+mn-lt"/>
              </a:rPr>
              <a:t>On the “View/Edit” User Screen, </a:t>
            </a:r>
            <a:r>
              <a:rPr lang="en-US" sz="2800" dirty="0" err="1">
                <a:ea typeface="+mn-lt"/>
                <a:cs typeface="+mn-lt"/>
              </a:rPr>
              <a:t>AppUsers</a:t>
            </a:r>
            <a:r>
              <a:rPr lang="en-US" sz="2800" dirty="0">
                <a:ea typeface="+mn-lt"/>
                <a:cs typeface="+mn-lt"/>
              </a:rPr>
              <a:t> can modify their:</a:t>
            </a:r>
          </a:p>
          <a:p>
            <a:pPr lvl="1">
              <a:buChar char="•"/>
            </a:pPr>
            <a:r>
              <a:rPr lang="en-US" sz="2400" dirty="0">
                <a:ea typeface="+mn-lt"/>
                <a:cs typeface="+mn-lt"/>
              </a:rPr>
              <a:t>First Name</a:t>
            </a:r>
          </a:p>
          <a:p>
            <a:pPr lvl="1">
              <a:buChar char="•"/>
            </a:pPr>
            <a:r>
              <a:rPr lang="en-US" sz="2400" dirty="0">
                <a:ea typeface="+mn-lt"/>
                <a:cs typeface="+mn-lt"/>
              </a:rPr>
              <a:t>Last Name</a:t>
            </a:r>
          </a:p>
          <a:p>
            <a:pPr lvl="1">
              <a:buChar char="•"/>
            </a:pPr>
            <a:r>
              <a:rPr lang="en-US" sz="2400" dirty="0">
                <a:ea typeface="+mn-lt"/>
                <a:cs typeface="+mn-lt"/>
              </a:rPr>
              <a:t>Phone Number</a:t>
            </a:r>
          </a:p>
          <a:p>
            <a:pPr lvl="1">
              <a:buChar char="•"/>
            </a:pPr>
            <a:r>
              <a:rPr lang="en-US" sz="2400" dirty="0">
                <a:ea typeface="+mn-lt"/>
                <a:cs typeface="+mn-lt"/>
              </a:rPr>
              <a:t>Email Address</a:t>
            </a:r>
          </a:p>
          <a:p>
            <a:pPr lvl="1">
              <a:buChar char="•"/>
            </a:pPr>
            <a:r>
              <a:rPr lang="en-US" sz="2400" dirty="0" err="1">
                <a:ea typeface="+mn-lt"/>
                <a:cs typeface="+mn-lt"/>
              </a:rPr>
              <a:t>LEAAdmins</a:t>
            </a:r>
            <a:r>
              <a:rPr lang="en-US" sz="2400" dirty="0">
                <a:ea typeface="+mn-lt"/>
                <a:cs typeface="+mn-lt"/>
              </a:rPr>
              <a:t> can modify the Role and Status of each of their LEA's users</a:t>
            </a:r>
          </a:p>
          <a:p>
            <a:pPr>
              <a:spcAft>
                <a:spcPts val="1800"/>
              </a:spcAft>
              <a:buChar char="•"/>
            </a:pPr>
            <a:r>
              <a:rPr lang="en-US" sz="2800" dirty="0">
                <a:ea typeface="+mn-lt"/>
                <a:cs typeface="+mn-lt"/>
              </a:rPr>
              <a:t>Click “Update” to save changes or “Cancel” to discard them</a:t>
            </a:r>
            <a:endParaRPr lang="en-US" sz="2800" b="1" dirty="0">
              <a:ea typeface="+mn-lt"/>
              <a:cs typeface="+mn-lt"/>
            </a:endParaRPr>
          </a:p>
          <a:p>
            <a:pPr>
              <a:lnSpc>
                <a:spcPct val="100000"/>
              </a:lnSpc>
              <a:spcBef>
                <a:spcPts val="0"/>
              </a:spcBef>
              <a:buNone/>
            </a:pPr>
            <a:r>
              <a:rPr lang="en-US" sz="2800" b="1" dirty="0">
                <a:ea typeface="+mn-lt"/>
                <a:cs typeface="+mn-lt"/>
              </a:rPr>
              <a:t>Suspending a CAPSDAC Account  </a:t>
            </a:r>
            <a:endParaRPr lang="en-US" b="1" dirty="0">
              <a:cs typeface="Arial" panose="020B0604020202020204"/>
            </a:endParaRPr>
          </a:p>
          <a:p>
            <a:pPr lvl="1">
              <a:buFont typeface="Arial"/>
              <a:buChar char="•"/>
            </a:pPr>
            <a:r>
              <a:rPr lang="en-US" sz="2400" dirty="0">
                <a:ea typeface="+mn-lt"/>
                <a:cs typeface="+mn-lt"/>
              </a:rPr>
              <a:t>On the “View/Edit" User Screen, uncheck the box “Status” and select the “Update” button</a:t>
            </a:r>
          </a:p>
          <a:p>
            <a:pPr lvl="1">
              <a:buFont typeface="Arial"/>
              <a:buChar char="•"/>
            </a:pPr>
            <a:r>
              <a:rPr lang="en-US" sz="2400" dirty="0">
                <a:cs typeface="Arial"/>
              </a:rPr>
              <a:t>This will make a user inactive and unable to log in to the CAPSDAC</a:t>
            </a:r>
          </a:p>
          <a:p>
            <a:pPr marL="685800" indent="-285750">
              <a:lnSpc>
                <a:spcPct val="100000"/>
              </a:lnSpc>
              <a:spcBef>
                <a:spcPts val="0"/>
              </a:spcBef>
            </a:pPr>
            <a:endParaRPr lang="en-US" sz="2400" dirty="0">
              <a:ea typeface="+mn-lt"/>
              <a:cs typeface="+mn-lt"/>
            </a:endParaRPr>
          </a:p>
          <a:p>
            <a:pPr marL="0" indent="0">
              <a:lnSpc>
                <a:spcPct val="100000"/>
              </a:lnSpc>
              <a:spcAft>
                <a:spcPts val="1200"/>
              </a:spcAft>
              <a:buNone/>
            </a:pPr>
            <a:endParaRPr lang="en-US" sz="2800" b="1" u="sng" dirty="0">
              <a:ea typeface="+mn-lt"/>
              <a:cs typeface="+mn-lt"/>
            </a:endParaRP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3472221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247054"/>
            <a:ext cx="11887200" cy="1325563"/>
          </a:xfrm>
        </p:spPr>
        <p:txBody>
          <a:bodyPr/>
          <a:lstStyle/>
          <a:p>
            <a:r>
              <a:rPr lang="en-US">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152400" y="655378"/>
            <a:ext cx="11452266" cy="5547243"/>
          </a:xfrm>
        </p:spPr>
        <p:txBody>
          <a:bodyPr vert="horz" lIns="91440" tIns="45720" rIns="91440" bIns="45720" rtlCol="0" anchor="t">
            <a:normAutofit fontScale="85000" lnSpcReduction="20000"/>
          </a:bodyPr>
          <a:lstStyle/>
          <a:p>
            <a:pPr>
              <a:lnSpc>
                <a:spcPct val="100000"/>
              </a:lnSpc>
            </a:pPr>
            <a:r>
              <a:rPr lang="en-US" sz="2800" dirty="0">
                <a:cs typeface="Arial"/>
              </a:rPr>
              <a:t>CAPSDAC Updates</a:t>
            </a:r>
            <a:endParaRPr lang="en-US" dirty="0"/>
          </a:p>
          <a:p>
            <a:pPr>
              <a:lnSpc>
                <a:spcPct val="100000"/>
              </a:lnSpc>
            </a:pPr>
            <a:r>
              <a:rPr lang="en-US" sz="2800" dirty="0">
                <a:cs typeface="Arial"/>
              </a:rPr>
              <a:t>What to Expect </a:t>
            </a:r>
          </a:p>
          <a:p>
            <a:pPr>
              <a:lnSpc>
                <a:spcPct val="100000"/>
              </a:lnSpc>
            </a:pPr>
            <a:r>
              <a:rPr lang="en-US" sz="2800" dirty="0">
                <a:cs typeface="Arial"/>
              </a:rPr>
              <a:t>CAPSDAC Local Educational Agency (LEA) Review </a:t>
            </a:r>
          </a:p>
          <a:p>
            <a:pPr>
              <a:lnSpc>
                <a:spcPct val="100000"/>
              </a:lnSpc>
            </a:pPr>
            <a:r>
              <a:rPr lang="en-US" sz="2800" dirty="0">
                <a:cs typeface="Arial"/>
              </a:rPr>
              <a:t>CDE Early Education Division (EED) Data Systems</a:t>
            </a:r>
          </a:p>
          <a:p>
            <a:pPr>
              <a:lnSpc>
                <a:spcPct val="100000"/>
              </a:lnSpc>
            </a:pPr>
            <a:r>
              <a:rPr lang="en-US" sz="2800" dirty="0">
                <a:cs typeface="Arial"/>
              </a:rPr>
              <a:t>California English Learner (EL) Roadmap Principles</a:t>
            </a:r>
          </a:p>
          <a:p>
            <a:pPr>
              <a:lnSpc>
                <a:spcPct val="100000"/>
              </a:lnSpc>
            </a:pPr>
            <a:r>
              <a:rPr lang="en-US" sz="2800" dirty="0">
                <a:cs typeface="Arial"/>
              </a:rPr>
              <a:t>CAPSDAC Phased Development</a:t>
            </a:r>
          </a:p>
          <a:p>
            <a:pPr>
              <a:lnSpc>
                <a:spcPct val="100000"/>
              </a:lnSpc>
            </a:pPr>
            <a:r>
              <a:rPr lang="en-US" sz="2800" dirty="0">
                <a:cs typeface="Arial"/>
              </a:rPr>
              <a:t>CAPSDAC 1.0 Reporting Frequency</a:t>
            </a:r>
          </a:p>
          <a:p>
            <a:pPr>
              <a:lnSpc>
                <a:spcPct val="100000"/>
              </a:lnSpc>
            </a:pPr>
            <a:r>
              <a:rPr lang="en-US" sz="2800" dirty="0">
                <a:cs typeface="Arial"/>
              </a:rPr>
              <a:t>CASPDAC 1.0 Data Submission Options</a:t>
            </a:r>
          </a:p>
          <a:p>
            <a:pPr>
              <a:lnSpc>
                <a:spcPct val="100000"/>
              </a:lnSpc>
            </a:pPr>
            <a:r>
              <a:rPr lang="en-US" sz="2800" dirty="0">
                <a:cs typeface="Arial"/>
              </a:rPr>
              <a:t>CASPDAC 1.0 Accounts</a:t>
            </a:r>
          </a:p>
          <a:p>
            <a:pPr>
              <a:lnSpc>
                <a:spcPct val="100000"/>
              </a:lnSpc>
            </a:pPr>
            <a:r>
              <a:rPr lang="en-US" sz="2800" dirty="0">
                <a:cs typeface="Arial"/>
              </a:rPr>
              <a:t>CAPSDAC 1.0 Best Practices</a:t>
            </a:r>
          </a:p>
          <a:p>
            <a:pPr>
              <a:lnSpc>
                <a:spcPct val="100000"/>
              </a:lnSpc>
            </a:pPr>
            <a:r>
              <a:rPr lang="en-US" sz="2800" dirty="0">
                <a:cs typeface="Arial"/>
              </a:rPr>
              <a:t>CAPSDAC 1.0 Demonstration</a:t>
            </a:r>
          </a:p>
          <a:p>
            <a:pPr>
              <a:lnSpc>
                <a:spcPct val="100000"/>
              </a:lnSpc>
            </a:pPr>
            <a:r>
              <a:rPr lang="en-US" sz="2800" dirty="0">
                <a:cs typeface="Arial"/>
              </a:rPr>
              <a:t>CAPSDAC Resources</a:t>
            </a:r>
          </a:p>
          <a:p>
            <a:pPr>
              <a:lnSpc>
                <a:spcPct val="100000"/>
              </a:lnSpc>
            </a:pPr>
            <a:r>
              <a:rPr lang="en-US" sz="2800" dirty="0">
                <a:cs typeface="Arial"/>
              </a:rPr>
              <a:t>Question and Answer</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16248" y="-174024"/>
            <a:ext cx="12175752" cy="1325563"/>
          </a:xfrm>
        </p:spPr>
        <p:txBody>
          <a:bodyPr>
            <a:normAutofit/>
          </a:bodyPr>
          <a:lstStyle/>
          <a:p>
            <a:r>
              <a:rPr lang="en-US" sz="3600">
                <a:solidFill>
                  <a:schemeClr val="bg1"/>
                </a:solidFill>
                <a:latin typeface="Arial"/>
                <a:cs typeface="Arial"/>
              </a:rPr>
              <a:t>CAPSDAC 1.0 – Best Practices (1)</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153375" y="957169"/>
            <a:ext cx="11886225" cy="4943661"/>
          </a:xfrm>
        </p:spPr>
        <p:txBody>
          <a:bodyPr vert="horz" lIns="91440" tIns="45720" rIns="91440" bIns="45720" rtlCol="0" anchor="t">
            <a:noAutofit/>
          </a:bodyPr>
          <a:lstStyle/>
          <a:p>
            <a:pPr marL="0" indent="0">
              <a:spcAft>
                <a:spcPts val="1200"/>
              </a:spcAft>
              <a:buNone/>
            </a:pPr>
            <a:r>
              <a:rPr lang="en-US" b="1" dirty="0">
                <a:cs typeface="Arial"/>
              </a:rPr>
              <a:t>Data Certification:</a:t>
            </a:r>
          </a:p>
          <a:p>
            <a:pPr lvl="1">
              <a:spcAft>
                <a:spcPts val="1200"/>
              </a:spcAft>
              <a:buFont typeface="Arial" panose="020B0604020202020204" pitchFamily="34" charset="0"/>
              <a:buChar char="•"/>
            </a:pPr>
            <a:r>
              <a:rPr lang="en-US" sz="2600" dirty="0">
                <a:cs typeface="Arial"/>
              </a:rPr>
              <a:t>LEAs are required to certify the accuracy of their data submissions for each report period.</a:t>
            </a:r>
          </a:p>
          <a:p>
            <a:pPr lvl="1">
              <a:spcAft>
                <a:spcPts val="1200"/>
              </a:spcAft>
              <a:buFont typeface="Arial" panose="020B0604020202020204" pitchFamily="34" charset="0"/>
              <a:buChar char="•"/>
            </a:pPr>
            <a:r>
              <a:rPr lang="en-US" sz="2600" dirty="0">
                <a:cs typeface="Arial"/>
              </a:rPr>
              <a:t>Validation Reports are available in the “Data Certification” web page, providing warning messages if the LEA’s data is not completed, such as missing child records within a classroom.</a:t>
            </a:r>
          </a:p>
          <a:p>
            <a:pPr lvl="1">
              <a:spcAft>
                <a:spcPts val="1200"/>
              </a:spcAft>
              <a:buFont typeface="Arial" panose="020B0604020202020204" pitchFamily="34" charset="0"/>
              <a:buChar char="•"/>
            </a:pPr>
            <a:r>
              <a:rPr lang="en-US" sz="2600" dirty="0">
                <a:cs typeface="Arial"/>
              </a:rPr>
              <a:t>Monitoring Reports are available in the “Data Certification” web page, providing aggregate counts of the preschool site's total enrollment by race and ethnicity. These reports also include percentage breakdowns comparing the last month's count to the current report period's child counts.</a:t>
            </a:r>
          </a:p>
          <a:p>
            <a:pPr lvl="1">
              <a:spcAft>
                <a:spcPts val="1200"/>
              </a:spcAft>
              <a:buFont typeface="Arial" panose="020B0604020202020204" pitchFamily="34" charset="0"/>
              <a:buChar char="•"/>
            </a:pPr>
            <a:r>
              <a:rPr lang="en-US" sz="2600" dirty="0">
                <a:cs typeface="Arial"/>
              </a:rPr>
              <a:t>Failure to certify may lead to fiscal apportionment withholdings.</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20</a:t>
            </a:fld>
            <a:endParaRPr lang="en-US"/>
          </a:p>
        </p:txBody>
      </p:sp>
    </p:spTree>
    <p:extLst>
      <p:ext uri="{BB962C8B-B14F-4D97-AF65-F5344CB8AC3E}">
        <p14:creationId xmlns:p14="http://schemas.microsoft.com/office/powerpoint/2010/main" val="1559983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14DC-6C35-6A76-289A-23D5F9166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13E54-739A-424C-792B-130284DC8FC9}"/>
              </a:ext>
            </a:extLst>
          </p:cNvPr>
          <p:cNvSpPr>
            <a:spLocks noGrp="1"/>
          </p:cNvSpPr>
          <p:nvPr>
            <p:ph type="title"/>
          </p:nvPr>
        </p:nvSpPr>
        <p:spPr>
          <a:xfrm>
            <a:off x="16248" y="-174024"/>
            <a:ext cx="12175752" cy="1325563"/>
          </a:xfrm>
        </p:spPr>
        <p:txBody>
          <a:bodyPr>
            <a:normAutofit/>
          </a:bodyPr>
          <a:lstStyle/>
          <a:p>
            <a:r>
              <a:rPr lang="en-US" sz="3600">
                <a:solidFill>
                  <a:schemeClr val="bg1"/>
                </a:solidFill>
                <a:latin typeface="Arial"/>
                <a:cs typeface="Arial"/>
              </a:rPr>
              <a:t>CAPSDAC 1.0 – Best Practices (2)</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F0447F8E-1BD6-778B-4C6E-BDA5ADEA11DB}"/>
              </a:ext>
            </a:extLst>
          </p:cNvPr>
          <p:cNvSpPr>
            <a:spLocks noGrp="1"/>
          </p:cNvSpPr>
          <p:nvPr>
            <p:ph idx="1"/>
          </p:nvPr>
        </p:nvSpPr>
        <p:spPr>
          <a:xfrm>
            <a:off x="152887" y="799514"/>
            <a:ext cx="11886225" cy="4943661"/>
          </a:xfrm>
        </p:spPr>
        <p:txBody>
          <a:bodyPr vert="horz" lIns="91440" tIns="45720" rIns="91440" bIns="45720" rtlCol="0" anchor="t">
            <a:noAutofit/>
          </a:bodyPr>
          <a:lstStyle/>
          <a:p>
            <a:pPr marL="0" indent="0">
              <a:spcAft>
                <a:spcPts val="1200"/>
              </a:spcAft>
              <a:buNone/>
            </a:pPr>
            <a:r>
              <a:rPr lang="en-US" b="1" dirty="0">
                <a:cs typeface="Arial"/>
              </a:rPr>
              <a:t>Data Management:</a:t>
            </a:r>
          </a:p>
          <a:p>
            <a:pPr>
              <a:spcBef>
                <a:spcPts val="600"/>
              </a:spcBef>
              <a:spcAft>
                <a:spcPts val="600"/>
              </a:spcAft>
            </a:pPr>
            <a:r>
              <a:rPr lang="en-US" sz="2600" dirty="0">
                <a:cs typeface="Arial"/>
              </a:rPr>
              <a:t>Users of CAPSDAC Online Portal are advised to download their Electronic Transfer Files (ETF) directly from the system and save them on their school's network or local machine for safekeeping on a regular basis.</a:t>
            </a:r>
          </a:p>
          <a:p>
            <a:pPr>
              <a:spcBef>
                <a:spcPts val="600"/>
              </a:spcBef>
              <a:spcAft>
                <a:spcPts val="600"/>
              </a:spcAft>
            </a:pPr>
            <a:r>
              <a:rPr lang="en-US" sz="2600" dirty="0">
                <a:cs typeface="Arial"/>
              </a:rPr>
              <a:t>Unlike the CDD-801A report in the Child Development Management Information System (CDMIS), users can only access their current month's submission and the previous month's submission. Therefore, it's crucial for users to develop the habit of regularly downloading their records and keeping track of what's been submitted.</a:t>
            </a:r>
          </a:p>
          <a:p>
            <a:pPr>
              <a:spcBef>
                <a:spcPts val="600"/>
              </a:spcBef>
              <a:spcAft>
                <a:spcPts val="600"/>
              </a:spcAft>
            </a:pPr>
            <a:r>
              <a:rPr lang="en-US" sz="2600" dirty="0">
                <a:cs typeface="Arial"/>
              </a:rPr>
              <a:t>The CAPSDAC Development team has made this process incredibly easy by allowing users to download the current records directly to their web browsers. They can then save these records wherever they prefer, ensuring they have a copy for reference and safekeeping.</a:t>
            </a:r>
          </a:p>
        </p:txBody>
      </p:sp>
      <p:sp>
        <p:nvSpPr>
          <p:cNvPr id="4" name="Slide Number Placeholder 3">
            <a:extLst>
              <a:ext uri="{FF2B5EF4-FFF2-40B4-BE49-F238E27FC236}">
                <a16:creationId xmlns:a16="http://schemas.microsoft.com/office/drawing/2014/main" id="{563217E5-7ACC-6FF2-3C70-CBADFDE2CF32}"/>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1708358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p:txBody>
          <a:bodyPr/>
          <a:lstStyle/>
          <a:p>
            <a:r>
              <a:rPr lang="en-US" sz="4000">
                <a:solidFill>
                  <a:schemeClr val="bg1"/>
                </a:solidFill>
                <a:latin typeface="Arial"/>
                <a:cs typeface="Arial"/>
              </a:rPr>
              <a:t>CAPSDAC 1.0 – Demonstration</a:t>
            </a:r>
            <a:endParaRPr lang="en-US"/>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4490682"/>
          </a:xfrm>
        </p:spPr>
        <p:txBody>
          <a:bodyPr>
            <a:normAutofit/>
          </a:bodyPr>
          <a:lstStyle/>
          <a:p>
            <a:pPr marL="0" indent="0">
              <a:buNone/>
            </a:pPr>
            <a:r>
              <a:rPr lang="en-US" b="1" dirty="0">
                <a:cs typeface="Arial"/>
              </a:rPr>
              <a:t>Live Demonstration: </a:t>
            </a:r>
          </a:p>
          <a:p>
            <a:r>
              <a:rPr lang="en-US" dirty="0">
                <a:cs typeface="Arial"/>
              </a:rPr>
              <a:t>During this portion of the webinar, a staff member will share their web browser to showcase the CAPSDAC Online Portal and the Manual Entry, Copy Forward, and Electronic File Data Submission options.</a:t>
            </a:r>
          </a:p>
        </p:txBody>
      </p:sp>
      <p:pic>
        <p:nvPicPr>
          <p:cNvPr id="8" name="Content Placeholder 7" descr="Two young children sharing toys while playing outside of the classroom entrance.">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096000" y="5385759"/>
            <a:ext cx="5658835" cy="634285"/>
          </a:xfrm>
        </p:spPr>
        <p:txBody>
          <a:bodyPr>
            <a:normAutofit lnSpcReduction="10000"/>
          </a:bodyPr>
          <a:lstStyle/>
          <a:p>
            <a:pPr marL="0" indent="0">
              <a:buNone/>
            </a:pPr>
            <a:r>
              <a:rPr lang="en-US" sz="2000" b="1">
                <a:cs typeface="Arial"/>
              </a:rPr>
              <a:t>Photo Credit: 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22</a:t>
            </a:fld>
            <a:endParaRPr lang="en-US"/>
          </a:p>
        </p:txBody>
      </p:sp>
    </p:spTree>
    <p:extLst>
      <p:ext uri="{BB962C8B-B14F-4D97-AF65-F5344CB8AC3E}">
        <p14:creationId xmlns:p14="http://schemas.microsoft.com/office/powerpoint/2010/main" val="3153226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a:xfrm>
            <a:off x="152400" y="-231525"/>
            <a:ext cx="11887200" cy="1325563"/>
          </a:xfrm>
        </p:spPr>
        <p:txBody>
          <a:bodyPr>
            <a:normAutofit/>
          </a:bodyPr>
          <a:lstStyle/>
          <a:p>
            <a:r>
              <a:rPr lang="en-US" sz="4000" b="1" dirty="0">
                <a:solidFill>
                  <a:schemeClr val="bg1"/>
                </a:solidFill>
              </a:rPr>
              <a:t>Resources and Contact Information (1)</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152400" y="431257"/>
            <a:ext cx="10774082" cy="6243544"/>
          </a:xfrm>
        </p:spPr>
        <p:txBody>
          <a:bodyPr vert="horz" lIns="91440" tIns="45720" rIns="91440" bIns="45720" rtlCol="0" anchor="t">
            <a:normAutofit/>
          </a:bodyPr>
          <a:lstStyle/>
          <a:p>
            <a:pPr marL="0" indent="0" algn="ctr">
              <a:buNone/>
            </a:pPr>
            <a:endParaRPr lang="en-US" dirty="0"/>
          </a:p>
          <a:p>
            <a:pPr>
              <a:lnSpc>
                <a:spcPts val="3840"/>
              </a:lnSpc>
            </a:pPr>
            <a:r>
              <a:rPr lang="en-US" sz="2400" dirty="0">
                <a:solidFill>
                  <a:srgbClr val="FFFFFF"/>
                </a:solidFill>
                <a:cs typeface="Arial" panose="020B0604020202020204"/>
              </a:rPr>
              <a:t>CAPSDAC Technical Assistance Inbox:</a:t>
            </a:r>
            <a:endParaRPr lang="en-US" sz="2400" u="sng" dirty="0">
              <a:solidFill>
                <a:schemeClr val="accent4">
                  <a:lumMod val="40000"/>
                  <a:lumOff val="60000"/>
                </a:schemeClr>
              </a:solidFill>
              <a:cs typeface="Arial" panose="020B0604020202020204"/>
            </a:endParaRPr>
          </a:p>
          <a:p>
            <a:pPr lvl="1">
              <a:lnSpc>
                <a:spcPts val="3840"/>
              </a:lnSpc>
              <a:buFont typeface="Wingdings" panose="05000000000000000000" pitchFamily="2" charset="2"/>
              <a:buChar char="Ø"/>
            </a:pPr>
            <a:r>
              <a:rPr lang="en-US" sz="2400" u="sng" dirty="0">
                <a:solidFill>
                  <a:schemeClr val="accent4">
                    <a:lumMod val="60000"/>
                    <a:lumOff val="40000"/>
                  </a:schemeClr>
                </a:solidFill>
                <a:cs typeface="Arial" panose="020B0604020202020204"/>
                <a:hlinkClick r:id="rId3">
                  <a:extLst>
                    <a:ext uri="{A12FA001-AC4F-418D-AE19-62706E023703}">
                      <ahyp:hlinkClr xmlns:ahyp="http://schemas.microsoft.com/office/drawing/2018/hyperlinkcolor" val="tx"/>
                    </a:ext>
                  </a:extLst>
                </a:hlinkClick>
              </a:rPr>
              <a:t>CAPSDAC@cde.ca.gov</a:t>
            </a:r>
            <a:r>
              <a:rPr lang="en-US" sz="2400" dirty="0">
                <a:solidFill>
                  <a:schemeClr val="accent4">
                    <a:lumMod val="60000"/>
                    <a:lumOff val="40000"/>
                  </a:schemeClr>
                </a:solidFill>
                <a:cs typeface="Arial" panose="020B0604020202020204"/>
              </a:rPr>
              <a:t> </a:t>
            </a:r>
            <a:endParaRPr lang="en-US" sz="1600" dirty="0">
              <a:solidFill>
                <a:schemeClr val="accent4">
                  <a:lumMod val="60000"/>
                  <a:lumOff val="40000"/>
                </a:schemeClr>
              </a:solidFill>
              <a:cs typeface="Arial"/>
            </a:endParaRPr>
          </a:p>
          <a:p>
            <a:pPr>
              <a:lnSpc>
                <a:spcPts val="3840"/>
              </a:lnSpc>
            </a:pPr>
            <a:r>
              <a:rPr lang="en-US" sz="2400" dirty="0">
                <a:solidFill>
                  <a:srgbClr val="FFFFFF"/>
                </a:solidFill>
                <a:cs typeface="Arial" panose="020B0604020202020204"/>
              </a:rPr>
              <a:t>CAPSDAC Support Webpage:</a:t>
            </a:r>
            <a:endParaRPr lang="en-US" sz="2400" dirty="0">
              <a:cs typeface="Arial"/>
            </a:endParaRPr>
          </a:p>
          <a:p>
            <a:pPr lvl="1">
              <a:lnSpc>
                <a:spcPts val="3840"/>
              </a:lnSpc>
              <a:buFont typeface="Wingdings" panose="05000000000000000000" pitchFamily="2" charset="2"/>
              <a:buChar char="Ø"/>
            </a:pPr>
            <a:r>
              <a:rPr lang="en-US" sz="2400" u="sng" dirty="0">
                <a:solidFill>
                  <a:schemeClr val="accent4">
                    <a:lumMod val="60000"/>
                    <a:lumOff val="40000"/>
                  </a:schemeClr>
                </a:solidFill>
                <a:ea typeface="+mn-lt"/>
                <a:cs typeface="+mn-lt"/>
                <a:hlinkClick r:id="rId4" tooltip="CAPSDAC Support Landing">
                  <a:extLst>
                    <a:ext uri="{A12FA001-AC4F-418D-AE19-62706E023703}">
                      <ahyp:hlinkClr xmlns:ahyp="http://schemas.microsoft.com/office/drawing/2018/hyperlinkcolor" val="tx"/>
                    </a:ext>
                  </a:extLst>
                </a:hlinkClick>
              </a:rPr>
              <a:t>https://www.cde.ca.gov/sp/cd/ci/capsdacsupportlanding.asp</a:t>
            </a:r>
            <a:endParaRPr lang="en-US" sz="2400" u="sng" dirty="0">
              <a:solidFill>
                <a:schemeClr val="accent4">
                  <a:lumMod val="60000"/>
                  <a:lumOff val="40000"/>
                </a:schemeClr>
              </a:solidFill>
              <a:ea typeface="+mn-lt"/>
              <a:cs typeface="+mn-lt"/>
            </a:endParaRPr>
          </a:p>
          <a:p>
            <a:pPr>
              <a:lnSpc>
                <a:spcPts val="3840"/>
              </a:lnSpc>
              <a:buFont typeface="Wingdings" panose="05000000000000000000" pitchFamily="2" charset="2"/>
              <a:buChar char="Ø"/>
            </a:pPr>
            <a:r>
              <a:rPr lang="en-US" sz="2600" dirty="0"/>
              <a:t>CAPSDAC User Manual</a:t>
            </a:r>
          </a:p>
          <a:p>
            <a:pPr lvl="1">
              <a:lnSpc>
                <a:spcPts val="3840"/>
              </a:lnSpc>
              <a:buFont typeface="Wingdings" panose="05000000000000000000" pitchFamily="2" charset="2"/>
              <a:buChar char="Ø"/>
            </a:pPr>
            <a:r>
              <a:rPr lang="en-US" sz="2400" dirty="0">
                <a:solidFill>
                  <a:schemeClr val="accent4">
                    <a:lumMod val="60000"/>
                    <a:lumOff val="40000"/>
                  </a:schemeClr>
                </a:solidFill>
                <a:hlinkClick r:id="rId5" tooltip="CAPSDAC User Manual">
                  <a:extLst>
                    <a:ext uri="{A12FA001-AC4F-418D-AE19-62706E023703}">
                      <ahyp:hlinkClr xmlns:ahyp="http://schemas.microsoft.com/office/drawing/2018/hyperlinkcolor" val="tx"/>
                    </a:ext>
                  </a:extLst>
                </a:hlinkClick>
              </a:rPr>
              <a:t>https://www.cde.ca.gov/sp/cd/ci/capsdacusermanual.asp</a:t>
            </a:r>
            <a:endParaRPr lang="en-US" sz="2400" dirty="0">
              <a:solidFill>
                <a:schemeClr val="accent4">
                  <a:lumMod val="60000"/>
                  <a:lumOff val="40000"/>
                </a:schemeClr>
              </a:solidFill>
            </a:endParaRPr>
          </a:p>
          <a:p>
            <a:pPr>
              <a:lnSpc>
                <a:spcPts val="3840"/>
              </a:lnSpc>
            </a:pPr>
            <a:r>
              <a:rPr lang="en-US" sz="2600" dirty="0"/>
              <a:t>CAPSDAC User Manual Appendix A: Data Definitions</a:t>
            </a:r>
          </a:p>
          <a:p>
            <a:pPr lvl="1">
              <a:lnSpc>
                <a:spcPts val="3840"/>
              </a:lnSpc>
              <a:buFont typeface="Wingdings" panose="05000000000000000000" pitchFamily="2" charset="2"/>
              <a:buChar char="Ø"/>
            </a:pPr>
            <a:r>
              <a:rPr lang="en-US" sz="2400" dirty="0">
                <a:solidFill>
                  <a:schemeClr val="accent4">
                    <a:lumMod val="60000"/>
                    <a:lumOff val="40000"/>
                  </a:schemeClr>
                </a:solidFill>
                <a:hlinkClick r:id="rId6" tooltip="CAPSDAC Appendix A">
                  <a:extLst>
                    <a:ext uri="{A12FA001-AC4F-418D-AE19-62706E023703}">
                      <ahyp:hlinkClr xmlns:ahyp="http://schemas.microsoft.com/office/drawing/2018/hyperlinkcolor" val="tx"/>
                    </a:ext>
                  </a:extLst>
                </a:hlinkClick>
              </a:rPr>
              <a:t>https://www.cde.ca.gov/sp/cd/ci/documents/capsdacappendixa.docx</a:t>
            </a:r>
            <a:endParaRPr lang="en-US" sz="2400" dirty="0">
              <a:solidFill>
                <a:schemeClr val="accent4">
                  <a:lumMod val="60000"/>
                  <a:lumOff val="40000"/>
                </a:schemeClr>
              </a:solidFill>
            </a:endParaRPr>
          </a:p>
        </p:txBody>
      </p:sp>
      <p:sp>
        <p:nvSpPr>
          <p:cNvPr id="4" name="Slide Number Placeholder 2">
            <a:extLst>
              <a:ext uri="{FF2B5EF4-FFF2-40B4-BE49-F238E27FC236}">
                <a16:creationId xmlns:a16="http://schemas.microsoft.com/office/drawing/2014/main" id="{74BE3795-E73E-0921-C553-57566EAAAF27}"/>
              </a:ext>
            </a:extLst>
          </p:cNvPr>
          <p:cNvSpPr txBox="1">
            <a:spLocks/>
          </p:cNvSpPr>
          <p:nvPr/>
        </p:nvSpPr>
        <p:spPr>
          <a:xfrm>
            <a:off x="9296400" y="6309676"/>
            <a:ext cx="2743200" cy="365125"/>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3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bg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400" kern="1200">
                <a:solidFill>
                  <a:schemeClr val="bg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a:t>23</a:t>
            </a:r>
          </a:p>
        </p:txBody>
      </p:sp>
    </p:spTree>
    <p:extLst>
      <p:ext uri="{BB962C8B-B14F-4D97-AF65-F5344CB8AC3E}">
        <p14:creationId xmlns:p14="http://schemas.microsoft.com/office/powerpoint/2010/main" val="31334428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a:xfrm>
            <a:off x="152400" y="-231525"/>
            <a:ext cx="11887200" cy="1325563"/>
          </a:xfrm>
        </p:spPr>
        <p:txBody>
          <a:bodyPr>
            <a:normAutofit/>
          </a:bodyPr>
          <a:lstStyle/>
          <a:p>
            <a:r>
              <a:rPr lang="en-US" sz="4000" b="1" dirty="0">
                <a:solidFill>
                  <a:schemeClr val="bg1"/>
                </a:solidFill>
              </a:rPr>
              <a:t>Resources and Contact Information (2)</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152399" y="431257"/>
            <a:ext cx="11514881" cy="6243544"/>
          </a:xfrm>
        </p:spPr>
        <p:txBody>
          <a:bodyPr vert="horz" lIns="91440" tIns="45720" rIns="91440" bIns="45720" rtlCol="0" anchor="t">
            <a:normAutofit/>
          </a:bodyPr>
          <a:lstStyle/>
          <a:p>
            <a:pPr marL="0" indent="0" algn="ctr">
              <a:buNone/>
            </a:pPr>
            <a:endParaRPr lang="en-US" dirty="0"/>
          </a:p>
          <a:p>
            <a:pPr>
              <a:lnSpc>
                <a:spcPts val="3840"/>
              </a:lnSpc>
            </a:pPr>
            <a:r>
              <a:rPr lang="en-US" sz="2400" dirty="0"/>
              <a:t>CAPSDAC User Manual Appendix B: Creating Electronic Files</a:t>
            </a:r>
          </a:p>
          <a:p>
            <a:pPr lvl="1">
              <a:lnSpc>
                <a:spcPts val="3840"/>
              </a:lnSpc>
              <a:buFont typeface="Wingdings" panose="05000000000000000000" pitchFamily="2" charset="2"/>
              <a:buChar char="Ø"/>
            </a:pPr>
            <a:r>
              <a:rPr lang="en-US" sz="2200" dirty="0">
                <a:solidFill>
                  <a:schemeClr val="accent4">
                    <a:lumMod val="60000"/>
                    <a:lumOff val="40000"/>
                  </a:schemeClr>
                </a:solidFill>
                <a:hlinkClick r:id="rId3" tooltip="CAPSDAC Appendix B">
                  <a:extLst>
                    <a:ext uri="{A12FA001-AC4F-418D-AE19-62706E023703}">
                      <ahyp:hlinkClr xmlns:ahyp="http://schemas.microsoft.com/office/drawing/2018/hyperlinkcolor" val="tx"/>
                    </a:ext>
                  </a:extLst>
                </a:hlinkClick>
              </a:rPr>
              <a:t>https://www.cde.ca.gov/sp/cd/ci/documents/capsdacappendixb.docx</a:t>
            </a:r>
            <a:endParaRPr lang="en-US" sz="2200" dirty="0">
              <a:solidFill>
                <a:schemeClr val="accent4">
                  <a:lumMod val="60000"/>
                  <a:lumOff val="40000"/>
                </a:schemeClr>
              </a:solidFill>
            </a:endParaRPr>
          </a:p>
          <a:p>
            <a:pPr>
              <a:lnSpc>
                <a:spcPts val="3840"/>
              </a:lnSpc>
            </a:pPr>
            <a:r>
              <a:rPr lang="en-US" sz="2400" dirty="0"/>
              <a:t>CAPSDAC User Manual Appendix C: Electronic File Format Specifications</a:t>
            </a:r>
          </a:p>
          <a:p>
            <a:pPr lvl="1">
              <a:lnSpc>
                <a:spcPts val="3840"/>
              </a:lnSpc>
              <a:buFont typeface="Wingdings" panose="05000000000000000000" pitchFamily="2" charset="2"/>
              <a:buChar char="Ø"/>
            </a:pPr>
            <a:r>
              <a:rPr lang="en-US" sz="2200" dirty="0">
                <a:solidFill>
                  <a:schemeClr val="accent4">
                    <a:lumMod val="60000"/>
                    <a:lumOff val="40000"/>
                  </a:schemeClr>
                </a:solidFill>
                <a:hlinkClick r:id="rId4" tooltip="CAPSDAC Appendix C">
                  <a:extLst>
                    <a:ext uri="{A12FA001-AC4F-418D-AE19-62706E023703}">
                      <ahyp:hlinkClr xmlns:ahyp="http://schemas.microsoft.com/office/drawing/2018/hyperlinkcolor" val="tx"/>
                    </a:ext>
                  </a:extLst>
                </a:hlinkClick>
              </a:rPr>
              <a:t>https://www.cde.ca.gov/sp/cd/ci/documents/capsdacappendixc.docx</a:t>
            </a:r>
            <a:endParaRPr lang="en-US" sz="2200" dirty="0">
              <a:solidFill>
                <a:schemeClr val="accent4">
                  <a:lumMod val="60000"/>
                  <a:lumOff val="40000"/>
                </a:schemeClr>
              </a:solidFill>
            </a:endParaRPr>
          </a:p>
          <a:p>
            <a:pPr>
              <a:lnSpc>
                <a:spcPts val="3840"/>
              </a:lnSpc>
            </a:pPr>
            <a:r>
              <a:rPr lang="en-US" sz="2400" dirty="0"/>
              <a:t>Education Code 60910</a:t>
            </a:r>
          </a:p>
          <a:p>
            <a:pPr lvl="1">
              <a:lnSpc>
                <a:spcPts val="3840"/>
              </a:lnSpc>
              <a:buFont typeface="Wingdings" panose="05000000000000000000" pitchFamily="2" charset="2"/>
              <a:buChar char="Ø"/>
            </a:pPr>
            <a:r>
              <a:rPr lang="en-US" sz="2200" dirty="0">
                <a:solidFill>
                  <a:schemeClr val="accent4">
                    <a:lumMod val="60000"/>
                    <a:lumOff val="40000"/>
                  </a:schemeClr>
                </a:solidFill>
                <a:hlinkClick r:id="rId5" tooltip="Education Code 60910">
                  <a:extLst>
                    <a:ext uri="{A12FA001-AC4F-418D-AE19-62706E023703}">
                      <ahyp:hlinkClr xmlns:ahyp="http://schemas.microsoft.com/office/drawing/2018/hyperlinkcolor" val="tx"/>
                    </a:ext>
                  </a:extLst>
                </a:hlinkClick>
              </a:rPr>
              <a:t>https://leginfo.legislature.ca.gov/faces/codes_displaySection.xhtml?sectionNum=60910&amp;lawCode=EDC</a:t>
            </a:r>
            <a:endParaRPr lang="en-US" sz="2200" dirty="0">
              <a:solidFill>
                <a:schemeClr val="accent4">
                  <a:lumMod val="60000"/>
                  <a:lumOff val="40000"/>
                </a:schemeClr>
              </a:solidFil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a:xfrm>
            <a:off x="9296400" y="6426743"/>
            <a:ext cx="2743200" cy="365125"/>
          </a:xfrm>
        </p:spPr>
        <p:txBody>
          <a:bodyPr/>
          <a:lstStyle/>
          <a:p>
            <a:r>
              <a:rPr lang="en-US">
                <a:cs typeface="Arial"/>
              </a:rPr>
              <a:t>24</a:t>
            </a:r>
          </a:p>
          <a:p>
            <a:endParaRPr lang="en-US">
              <a:cs typeface="Arial"/>
            </a:endParaRPr>
          </a:p>
        </p:txBody>
      </p:sp>
    </p:spTree>
    <p:extLst>
      <p:ext uri="{BB962C8B-B14F-4D97-AF65-F5344CB8AC3E}">
        <p14:creationId xmlns:p14="http://schemas.microsoft.com/office/powerpoint/2010/main" val="2144561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25</a:t>
            </a:fld>
            <a:endParaRPr lang="en-US"/>
          </a:p>
        </p:txBody>
      </p:sp>
    </p:spTree>
    <p:extLst>
      <p:ext uri="{BB962C8B-B14F-4D97-AF65-F5344CB8AC3E}">
        <p14:creationId xmlns:p14="http://schemas.microsoft.com/office/powerpoint/2010/main" val="2542023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152399" y="73"/>
            <a:ext cx="11710087" cy="980507"/>
          </a:xfrm>
        </p:spPr>
        <p:txBody>
          <a:bodyPr>
            <a:normAutofit/>
          </a:bodyPr>
          <a:lstStyle/>
          <a:p>
            <a:r>
              <a:rPr lang="en-US" sz="3600">
                <a:solidFill>
                  <a:schemeClr val="bg1"/>
                </a:solidFill>
              </a:rPr>
              <a:t>CAPSDAC Updates (1)</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180665" y="946104"/>
            <a:ext cx="11874632" cy="4719405"/>
          </a:xfrm>
        </p:spPr>
        <p:txBody>
          <a:bodyPr vert="horz" lIns="91440" tIns="45720" rIns="91440" bIns="45720" rtlCol="0" anchor="t">
            <a:noAutofit/>
          </a:bodyPr>
          <a:lstStyle/>
          <a:p>
            <a:pPr marL="0" indent="0">
              <a:buNone/>
            </a:pPr>
            <a:r>
              <a:rPr lang="en-US" sz="2500" dirty="0">
                <a:cs typeface="Arial"/>
              </a:rPr>
              <a:t>CAPSDAC will be a web portal outside of the Child Development Management Information System (CDMIS) and the Preschool Language Information System (PLIS) that Local Educational Agency (LEA) California State Preschool Program (CSPP) contractors will use to submit data monthly.</a:t>
            </a:r>
          </a:p>
          <a:p>
            <a:pPr marL="0" indent="0">
              <a:buNone/>
            </a:pPr>
            <a:r>
              <a:rPr lang="en-US" sz="2500" dirty="0">
                <a:cs typeface="Arial"/>
              </a:rPr>
              <a:t>Assembly Bill 22, now codified in  </a:t>
            </a:r>
            <a:r>
              <a:rPr lang="en-US" sz="2500" i="1" dirty="0">
                <a:cs typeface="Arial"/>
              </a:rPr>
              <a:t>Education Code</a:t>
            </a:r>
            <a:r>
              <a:rPr lang="en-US" sz="2500" dirty="0">
                <a:cs typeface="Arial"/>
              </a:rPr>
              <a:t> (</a:t>
            </a:r>
            <a:r>
              <a:rPr lang="en-US" sz="2500" i="1" dirty="0">
                <a:cs typeface="Arial"/>
              </a:rPr>
              <a:t>EC</a:t>
            </a:r>
            <a:r>
              <a:rPr lang="en-US" sz="2500" dirty="0">
                <a:cs typeface="Arial"/>
              </a:rPr>
              <a:t>) Section 60910, requires the CDE to collect:</a:t>
            </a:r>
          </a:p>
          <a:p>
            <a:pPr marL="342900" indent="-342900"/>
            <a:r>
              <a:rPr lang="en-US" sz="2500" dirty="0">
                <a:cs typeface="Arial"/>
              </a:rPr>
              <a:t>Child data for each child enrolled in a CSPP operated by an LEA, including all applicable data elements that are collected for children in transitional kindergarten pursuant to </a:t>
            </a:r>
            <a:r>
              <a:rPr lang="en-US" sz="2500" i="1" dirty="0">
                <a:cs typeface="Arial"/>
              </a:rPr>
              <a:t>EC </a:t>
            </a:r>
            <a:r>
              <a:rPr lang="en-US" sz="2500" dirty="0">
                <a:cs typeface="Arial"/>
              </a:rPr>
              <a:t>Section 48000, which, in combination with the data collected pursuant to </a:t>
            </a:r>
            <a:r>
              <a:rPr lang="en-US" sz="2500" i="1" dirty="0">
                <a:cs typeface="Arial"/>
              </a:rPr>
              <a:t>EC </a:t>
            </a:r>
            <a:r>
              <a:rPr lang="en-US" sz="2500" dirty="0">
                <a:cs typeface="Arial"/>
              </a:rPr>
              <a:t>Section 60900, will provide longitudinal child data.</a:t>
            </a:r>
          </a:p>
          <a:p>
            <a:pPr marL="342900" indent="-342900"/>
            <a:r>
              <a:rPr lang="en-US" sz="2500" dirty="0">
                <a:cs typeface="Arial"/>
              </a:rPr>
              <a:t>The same data for educators in CSPPs operated by a LEA that is collected for educators in the K–12 classroom setting, to the extent that data is collected.</a:t>
            </a: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590713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152399" y="73"/>
            <a:ext cx="11710087" cy="980507"/>
          </a:xfrm>
        </p:spPr>
        <p:txBody>
          <a:bodyPr>
            <a:normAutofit/>
          </a:bodyPr>
          <a:lstStyle/>
          <a:p>
            <a:r>
              <a:rPr lang="en-US" sz="3600">
                <a:solidFill>
                  <a:schemeClr val="bg1"/>
                </a:solidFill>
              </a:rPr>
              <a:t>CAPSDAC Updates (2)</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345874" y="950659"/>
            <a:ext cx="11334827" cy="4878944"/>
          </a:xfrm>
        </p:spPr>
        <p:txBody>
          <a:bodyPr vert="horz" lIns="91440" tIns="45720" rIns="91440" bIns="45720" rtlCol="0" anchor="t">
            <a:noAutofit/>
          </a:bodyPr>
          <a:lstStyle/>
          <a:p>
            <a:pPr marL="0" indent="0">
              <a:buNone/>
            </a:pPr>
            <a:r>
              <a:rPr lang="en-US" sz="2600" dirty="0">
                <a:cs typeface="Arial"/>
              </a:rPr>
              <a:t>There is a four-phase plan for the development of CAPSDAC to fully implement requirements from legislation to provide longitudinal child data for children enrolled in state preschool programs operated by LEAs, linking to the K through grade 12 data system. </a:t>
            </a:r>
          </a:p>
          <a:p>
            <a:pPr marL="342900" indent="-342900"/>
            <a:r>
              <a:rPr lang="en-US" sz="2600" dirty="0">
                <a:cs typeface="Arial"/>
              </a:rPr>
              <a:t>These phases will lead to a transition from the initial roll out of CAPSDAC 1.0 in July 2024, to the roll out of CAPSDAC 2.0 in an estimated date of January 2026.</a:t>
            </a:r>
          </a:p>
          <a:p>
            <a:pPr marL="0" indent="0">
              <a:buNone/>
            </a:pPr>
            <a:r>
              <a:rPr lang="en-US" sz="2600" dirty="0">
                <a:cs typeface="Arial"/>
              </a:rPr>
              <a:t>The CAPSDAC Support Webpage has been posted and we sent an email notifying everyone in our CAPSDAC Listserv (Program Directors, Executive Directors, and Active Users in the CDMIS).</a:t>
            </a:r>
          </a:p>
          <a:p>
            <a:pPr marL="0" indent="0">
              <a:buNone/>
            </a:pPr>
            <a:r>
              <a:rPr lang="en-US" sz="2600" dirty="0">
                <a:cs typeface="Arial"/>
              </a:rPr>
              <a:t>Reminder, what is presented is subject to change as the development of CAPSDAC is ongoing</a:t>
            </a:r>
            <a:r>
              <a:rPr lang="en-US" sz="2400" dirty="0">
                <a:cs typeface="Arial"/>
              </a:rPr>
              <a:t>.</a:t>
            </a:r>
            <a:endParaRPr lang="en-US" sz="2000" dirty="0">
              <a:cs typeface="Arial"/>
            </a:endParaRP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2274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4840" y="-4545"/>
            <a:ext cx="10307040" cy="980507"/>
          </a:xfrm>
        </p:spPr>
        <p:txBody>
          <a:bodyPr>
            <a:normAutofit/>
          </a:bodyPr>
          <a:lstStyle/>
          <a:p>
            <a:r>
              <a:rPr lang="en-US" sz="3600">
                <a:solidFill>
                  <a:schemeClr val="bg1"/>
                </a:solidFill>
              </a:rPr>
              <a:t>What to Expect (1)</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229993" y="830204"/>
            <a:ext cx="11809607" cy="5197591"/>
          </a:xfrm>
        </p:spPr>
        <p:txBody>
          <a:bodyPr vert="horz" lIns="91440" tIns="45720" rIns="91440" bIns="45720" rtlCol="0" anchor="t">
            <a:noAutofit/>
          </a:bodyPr>
          <a:lstStyle/>
          <a:p>
            <a:pPr marL="0" indent="0">
              <a:buNone/>
            </a:pPr>
            <a:r>
              <a:rPr lang="en-US" sz="2600" b="1" dirty="0">
                <a:cs typeface="Arial"/>
              </a:rPr>
              <a:t>CAPSDAC Training</a:t>
            </a:r>
          </a:p>
          <a:p>
            <a:pPr marL="285750" indent="-285750"/>
            <a:r>
              <a:rPr lang="en-US" sz="2600" dirty="0">
                <a:cs typeface="Arial"/>
              </a:rPr>
              <a:t>CAPSDAC User Manual, Data Submission Schedule, Electronic File Templates</a:t>
            </a:r>
          </a:p>
          <a:p>
            <a:pPr marL="742950" lvl="1" indent="-285750">
              <a:buFont typeface="Wingdings" panose="020B0604020202020204" pitchFamily="34" charset="0"/>
              <a:buChar char="§"/>
            </a:pPr>
            <a:r>
              <a:rPr lang="en-US" sz="2400" dirty="0">
                <a:cs typeface="Arial"/>
              </a:rPr>
              <a:t>If you have not begun to review these forms, please start now as there are new data that is required to collect and collection should begin as soon as possible for the first submission due date of August 15th, 2024 of July 2024 month's data.</a:t>
            </a:r>
          </a:p>
          <a:p>
            <a:pPr marL="285750" indent="-285750"/>
            <a:r>
              <a:rPr lang="en-US" sz="2600" dirty="0">
                <a:cs typeface="Arial"/>
              </a:rPr>
              <a:t>Continued monthly webinars. Today's webinar includes a demonstration. Current planned dates for the next webinars are:</a:t>
            </a:r>
          </a:p>
          <a:p>
            <a:pPr marL="914400" lvl="1">
              <a:buFont typeface="Wingdings" panose="020B0604020202020204" pitchFamily="34" charset="0"/>
              <a:buChar char="§"/>
            </a:pPr>
            <a:r>
              <a:rPr lang="en-US" sz="2600" dirty="0">
                <a:cs typeface="Arial"/>
              </a:rPr>
              <a:t> </a:t>
            </a:r>
            <a:r>
              <a:rPr lang="en-US" sz="2400" dirty="0">
                <a:cs typeface="Arial"/>
              </a:rPr>
              <a:t>May webinar: 05/14/2024, 10:00–11:30 a.m. This webinar will be an active training session</a:t>
            </a:r>
          </a:p>
          <a:p>
            <a:pPr marL="914400" lvl="1">
              <a:buFont typeface="Wingdings" panose="020B0604020202020204" pitchFamily="34" charset="0"/>
              <a:buChar char="§"/>
            </a:pPr>
            <a:r>
              <a:rPr lang="en-US" sz="2400" dirty="0">
                <a:cs typeface="Arial"/>
              </a:rPr>
              <a:t> June webinar: 06/11/2024, 10:00–11:30 a.m.</a:t>
            </a:r>
          </a:p>
          <a:p>
            <a:pPr marL="457200" indent="-457200"/>
            <a:r>
              <a:rPr lang="en-US" sz="2600" dirty="0">
                <a:cs typeface="Arial"/>
              </a:rPr>
              <a:t>Management Bulletins on CAPSDAC Data Submission that will provide further information.</a:t>
            </a:r>
            <a:endParaRPr lang="en-US" sz="2400" dirty="0">
              <a:cs typeface="Arial"/>
            </a:endParaRP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303720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44A0-8A08-1CC5-14AC-CCB7FEBE981F}"/>
              </a:ext>
            </a:extLst>
          </p:cNvPr>
          <p:cNvSpPr>
            <a:spLocks noGrp="1"/>
          </p:cNvSpPr>
          <p:nvPr>
            <p:ph type="title"/>
          </p:nvPr>
        </p:nvSpPr>
        <p:spPr>
          <a:xfrm>
            <a:off x="-4840" y="-4545"/>
            <a:ext cx="10307040" cy="980507"/>
          </a:xfrm>
        </p:spPr>
        <p:txBody>
          <a:bodyPr>
            <a:normAutofit/>
          </a:bodyPr>
          <a:lstStyle/>
          <a:p>
            <a:r>
              <a:rPr lang="en-US" sz="3600">
                <a:solidFill>
                  <a:schemeClr val="bg1"/>
                </a:solidFill>
              </a:rPr>
              <a:t>What to Expect (2)</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52674428-3500-4CD6-0280-74BA27B80784}"/>
              </a:ext>
            </a:extLst>
          </p:cNvPr>
          <p:cNvSpPr>
            <a:spLocks noGrp="1"/>
          </p:cNvSpPr>
          <p:nvPr>
            <p:ph idx="1"/>
          </p:nvPr>
        </p:nvSpPr>
        <p:spPr>
          <a:xfrm>
            <a:off x="310545" y="794261"/>
            <a:ext cx="11795230" cy="5269477"/>
          </a:xfrm>
        </p:spPr>
        <p:txBody>
          <a:bodyPr vert="horz" lIns="91440" tIns="45720" rIns="91440" bIns="45720" rtlCol="0" anchor="t">
            <a:noAutofit/>
          </a:bodyPr>
          <a:lstStyle/>
          <a:p>
            <a:pPr marL="0" indent="0">
              <a:buNone/>
            </a:pPr>
            <a:r>
              <a:rPr lang="en-US" sz="2500" b="1" dirty="0">
                <a:cs typeface="Arial"/>
              </a:rPr>
              <a:t>New Data Fields</a:t>
            </a:r>
            <a:endParaRPr lang="en-US" sz="2500" b="1" dirty="0">
              <a:solidFill>
                <a:srgbClr val="000000"/>
              </a:solidFill>
              <a:cs typeface="Arial"/>
            </a:endParaRPr>
          </a:p>
          <a:p>
            <a:r>
              <a:rPr lang="en-US" sz="2500" dirty="0">
                <a:cs typeface="Arial"/>
              </a:rPr>
              <a:t>To fully implement requirements from the legislation to provide longitudinal child data for children enrolled in state preschool programs operated by LEAs through grade 12, CAPSDAC data fields will align with the California Longitudinal Pupil Achievement Data System (CALPADS).</a:t>
            </a:r>
            <a:endParaRPr lang="en-US" sz="2500" dirty="0">
              <a:solidFill>
                <a:srgbClr val="000000"/>
              </a:solidFill>
              <a:cs typeface="Arial"/>
            </a:endParaRPr>
          </a:p>
          <a:p>
            <a:r>
              <a:rPr lang="en-US" sz="2500" dirty="0">
                <a:solidFill>
                  <a:srgbClr val="FFFFFF"/>
                </a:solidFill>
                <a:cs typeface="Arial"/>
              </a:rPr>
              <a:t>CAPSDAC 1.0 data fields are listed in the user manual on the support webpage.</a:t>
            </a:r>
          </a:p>
          <a:p>
            <a:r>
              <a:rPr lang="en-US" sz="2500" dirty="0">
                <a:cs typeface="Arial"/>
              </a:rPr>
              <a:t>CAPSDAC 2.0 will include the other new data fields that will fully align with the CALPADS. To view the types of data collected in CALPADS for reference, please refer to the</a:t>
            </a:r>
            <a:r>
              <a:rPr lang="en-US" sz="2500" dirty="0">
                <a:ea typeface="+mn-lt"/>
                <a:cs typeface="+mn-lt"/>
              </a:rPr>
              <a:t> CDE CALPADS webpage: </a:t>
            </a:r>
            <a:r>
              <a:rPr lang="en-US" sz="2500" dirty="0">
                <a:solidFill>
                  <a:schemeClr val="accent4">
                    <a:lumMod val="60000"/>
                    <a:lumOff val="40000"/>
                  </a:schemeClr>
                </a:solidFill>
                <a:ea typeface="+mn-lt"/>
                <a:cs typeface="+mn-lt"/>
                <a:hlinkClick r:id="rId3" tooltip="CALPADS Support Page">
                  <a:extLst>
                    <a:ext uri="{A12FA001-AC4F-418D-AE19-62706E023703}">
                      <ahyp:hlinkClr xmlns:ahyp="http://schemas.microsoft.com/office/drawing/2018/hyperlinkcolor" val="tx"/>
                    </a:ext>
                  </a:extLst>
                </a:hlinkClick>
              </a:rPr>
              <a:t>https://www.cde.ca.gov/ds/sp/cl/</a:t>
            </a:r>
            <a:endParaRPr lang="en-US" sz="2500" dirty="0">
              <a:solidFill>
                <a:schemeClr val="accent4">
                  <a:lumMod val="60000"/>
                  <a:lumOff val="40000"/>
                </a:schemeClr>
              </a:solidFill>
              <a:ea typeface="+mn-lt"/>
              <a:cs typeface="+mn-lt"/>
              <a:hlinkClick r:id="rId3"/>
            </a:endParaRPr>
          </a:p>
          <a:p>
            <a:pPr marL="0" indent="0">
              <a:buNone/>
            </a:pPr>
            <a:r>
              <a:rPr lang="en-US" sz="2500" dirty="0">
                <a:cs typeface="Arial"/>
              </a:rPr>
              <a:t>Changes to the 9600 form and the development of a family information collection form.</a:t>
            </a:r>
          </a:p>
          <a:p>
            <a:pPr marL="0" indent="0">
              <a:buNone/>
            </a:pPr>
            <a:r>
              <a:rPr lang="en-US" sz="2500" dirty="0">
                <a:cs typeface="Arial"/>
              </a:rPr>
              <a:t>We have begun emailing interested LEAs and vendors regarding beta testing and will schedule multiple sessions with those groups to gather feedback.</a:t>
            </a:r>
            <a:endParaRPr lang="en-US" sz="2400" dirty="0">
              <a:cs typeface="Arial"/>
            </a:endParaRPr>
          </a:p>
        </p:txBody>
      </p:sp>
      <p:sp>
        <p:nvSpPr>
          <p:cNvPr id="4" name="Slide Number Placeholder 3">
            <a:extLst>
              <a:ext uri="{FF2B5EF4-FFF2-40B4-BE49-F238E27FC236}">
                <a16:creationId xmlns:a16="http://schemas.microsoft.com/office/drawing/2014/main" id="{31F5E88E-6311-EF4A-E3BC-774E9032A19B}"/>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269494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C7B4-CC93-218A-B4C7-9F0F6E1C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D7B4B-7242-BAD5-3FD7-0A99FCCC858A}"/>
              </a:ext>
            </a:extLst>
          </p:cNvPr>
          <p:cNvSpPr>
            <a:spLocks noGrp="1"/>
          </p:cNvSpPr>
          <p:nvPr>
            <p:ph type="title"/>
          </p:nvPr>
        </p:nvSpPr>
        <p:spPr>
          <a:xfrm>
            <a:off x="164495" y="-114459"/>
            <a:ext cx="11697992" cy="1023183"/>
          </a:xfrm>
        </p:spPr>
        <p:txBody>
          <a:bodyPr>
            <a:normAutofit/>
          </a:bodyPr>
          <a:lstStyle/>
          <a:p>
            <a:r>
              <a:rPr lang="en-US" sz="3600">
                <a:solidFill>
                  <a:schemeClr val="bg1"/>
                </a:solidFill>
              </a:rPr>
              <a:t>CAPSDAC LEA Review (1)</a:t>
            </a:r>
            <a:endParaRPr lang="en-US">
              <a:solidFill>
                <a:schemeClr val="bg1"/>
              </a:solidFill>
            </a:endParaRPr>
          </a:p>
        </p:txBody>
      </p:sp>
      <p:sp>
        <p:nvSpPr>
          <p:cNvPr id="3" name="Content Placeholder 2">
            <a:extLst>
              <a:ext uri="{FF2B5EF4-FFF2-40B4-BE49-F238E27FC236}">
                <a16:creationId xmlns:a16="http://schemas.microsoft.com/office/drawing/2014/main" id="{2758CE39-C2AB-A564-582E-6CAB368A220B}"/>
              </a:ext>
            </a:extLst>
          </p:cNvPr>
          <p:cNvSpPr>
            <a:spLocks noGrp="1"/>
          </p:cNvSpPr>
          <p:nvPr>
            <p:ph idx="1"/>
          </p:nvPr>
        </p:nvSpPr>
        <p:spPr>
          <a:xfrm>
            <a:off x="437617" y="728208"/>
            <a:ext cx="11424120" cy="5264816"/>
          </a:xfrm>
        </p:spPr>
        <p:txBody>
          <a:bodyPr vert="horz" lIns="91440" tIns="45720" rIns="91440" bIns="45720" rtlCol="0" anchor="t">
            <a:noAutofit/>
          </a:bodyPr>
          <a:lstStyle/>
          <a:p>
            <a:pPr marL="0" indent="0">
              <a:buNone/>
            </a:pPr>
            <a:endParaRPr lang="en-US" sz="2500" b="1" dirty="0">
              <a:cs typeface="Arial"/>
            </a:endParaRPr>
          </a:p>
          <a:p>
            <a:pPr marL="0" indent="0">
              <a:buNone/>
            </a:pPr>
            <a:r>
              <a:rPr lang="en-US" sz="2800" b="1" dirty="0">
                <a:cs typeface="Arial"/>
              </a:rPr>
              <a:t>Only LEA CSPP contractors will transition to submitting data into CAPSDAC.</a:t>
            </a:r>
            <a:endParaRPr lang="en-US" sz="2800" dirty="0">
              <a:cs typeface="Arial"/>
            </a:endParaRPr>
          </a:p>
          <a:p>
            <a:pPr marL="342900" indent="-342900"/>
            <a:r>
              <a:rPr lang="en-US" sz="2800" dirty="0">
                <a:cs typeface="Arial"/>
              </a:rPr>
              <a:t>All subcontracted agencies, including community based organizations and family child care homes, under an LEA fall under the LEA and their CSPP data would need to be reported into CAPSDAC.</a:t>
            </a:r>
          </a:p>
          <a:p>
            <a:pPr marL="342900" indent="-342900"/>
            <a:r>
              <a:rPr lang="en-US" sz="2800" dirty="0">
                <a:cs typeface="Arial"/>
              </a:rPr>
              <a:t>LEA is defined in </a:t>
            </a:r>
            <a:r>
              <a:rPr lang="en-US" sz="2800" i="1" dirty="0">
                <a:cs typeface="Arial"/>
              </a:rPr>
              <a:t>EC </a:t>
            </a:r>
            <a:r>
              <a:rPr lang="en-US" sz="2800" dirty="0">
                <a:cs typeface="Arial"/>
              </a:rPr>
              <a:t>Section 8205 (ad) as a county office of education, school district, community college district, or a school district acting on behalf of one or more schools within the school district for the purpose of operating a CSPP.</a:t>
            </a:r>
          </a:p>
        </p:txBody>
      </p:sp>
      <p:sp>
        <p:nvSpPr>
          <p:cNvPr id="4" name="Slide Number Placeholder 3">
            <a:extLst>
              <a:ext uri="{FF2B5EF4-FFF2-40B4-BE49-F238E27FC236}">
                <a16:creationId xmlns:a16="http://schemas.microsoft.com/office/drawing/2014/main" id="{A4BF7E72-198A-B468-606B-18C09C92E1CC}"/>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215048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C7B4-CC93-218A-B4C7-9F0F6E1C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D7B4B-7242-BAD5-3FD7-0A99FCCC858A}"/>
              </a:ext>
            </a:extLst>
          </p:cNvPr>
          <p:cNvSpPr>
            <a:spLocks noGrp="1"/>
          </p:cNvSpPr>
          <p:nvPr>
            <p:ph type="title"/>
          </p:nvPr>
        </p:nvSpPr>
        <p:spPr>
          <a:xfrm>
            <a:off x="164495" y="-114459"/>
            <a:ext cx="11697992" cy="1023183"/>
          </a:xfrm>
        </p:spPr>
        <p:txBody>
          <a:bodyPr>
            <a:normAutofit/>
          </a:bodyPr>
          <a:lstStyle/>
          <a:p>
            <a:r>
              <a:rPr lang="en-US" sz="3600">
                <a:solidFill>
                  <a:schemeClr val="bg1"/>
                </a:solidFill>
              </a:rPr>
              <a:t>CAPSDAC LEA Review (2)</a:t>
            </a:r>
            <a:endParaRPr lang="en-US">
              <a:solidFill>
                <a:schemeClr val="bg1"/>
              </a:solidFill>
            </a:endParaRPr>
          </a:p>
        </p:txBody>
      </p:sp>
      <p:sp>
        <p:nvSpPr>
          <p:cNvPr id="3" name="Content Placeholder 2">
            <a:extLst>
              <a:ext uri="{FF2B5EF4-FFF2-40B4-BE49-F238E27FC236}">
                <a16:creationId xmlns:a16="http://schemas.microsoft.com/office/drawing/2014/main" id="{2758CE39-C2AB-A564-582E-6CAB368A220B}"/>
              </a:ext>
            </a:extLst>
          </p:cNvPr>
          <p:cNvSpPr>
            <a:spLocks noGrp="1"/>
          </p:cNvSpPr>
          <p:nvPr>
            <p:ph idx="1"/>
          </p:nvPr>
        </p:nvSpPr>
        <p:spPr>
          <a:xfrm>
            <a:off x="437617" y="752398"/>
            <a:ext cx="11266881" cy="4901958"/>
          </a:xfrm>
        </p:spPr>
        <p:txBody>
          <a:bodyPr vert="horz" lIns="91440" tIns="45720" rIns="91440" bIns="45720" rtlCol="0" anchor="t">
            <a:noAutofit/>
          </a:bodyPr>
          <a:lstStyle/>
          <a:p>
            <a:pPr marL="0" indent="0">
              <a:buNone/>
            </a:pPr>
            <a:endParaRPr lang="en-US" sz="2500" b="1" dirty="0">
              <a:cs typeface="Arial"/>
            </a:endParaRPr>
          </a:p>
          <a:p>
            <a:pPr marL="0" indent="0">
              <a:buNone/>
            </a:pPr>
            <a:r>
              <a:rPr lang="en-US" sz="2800" b="1" dirty="0">
                <a:cs typeface="Arial"/>
              </a:rPr>
              <a:t>Am I a LEA who needs to submit data in CAPSDAC?</a:t>
            </a:r>
          </a:p>
          <a:p>
            <a:pPr marL="342900" indent="-342900"/>
            <a:r>
              <a:rPr lang="en-US" sz="2800" dirty="0">
                <a:cs typeface="Arial"/>
              </a:rPr>
              <a:t>Please review the definition of LEA. If you meet the definition and you have CSPP contracts, then you are required to submit CSPP data into CAPSDAC.</a:t>
            </a:r>
          </a:p>
          <a:p>
            <a:pPr marL="342900" indent="-342900"/>
            <a:r>
              <a:rPr lang="en-US" sz="2800" dirty="0">
                <a:cs typeface="Arial"/>
              </a:rPr>
              <a:t>If you do not meet the definition (are not an LEA), but are subcontracted by an LEA and operate a CSPP you are required to submit CSPP data. For example, licensed-based child care centers, or family child care homes that subcontract with LEAs and provide services to children under a CSPP contract. It is up to the LEA who will submit the data in CAPSDAC. </a:t>
            </a:r>
          </a:p>
        </p:txBody>
      </p:sp>
      <p:sp>
        <p:nvSpPr>
          <p:cNvPr id="4" name="Slide Number Placeholder 3">
            <a:extLst>
              <a:ext uri="{FF2B5EF4-FFF2-40B4-BE49-F238E27FC236}">
                <a16:creationId xmlns:a16="http://schemas.microsoft.com/office/drawing/2014/main" id="{A4BF7E72-198A-B468-606B-18C09C92E1CC}"/>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2671697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C7B4-CC93-218A-B4C7-9F0F6E1C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D7B4B-7242-BAD5-3FD7-0A99FCCC858A}"/>
              </a:ext>
            </a:extLst>
          </p:cNvPr>
          <p:cNvSpPr>
            <a:spLocks noGrp="1"/>
          </p:cNvSpPr>
          <p:nvPr>
            <p:ph type="title"/>
          </p:nvPr>
        </p:nvSpPr>
        <p:spPr>
          <a:xfrm>
            <a:off x="-1760" y="-3623"/>
            <a:ext cx="11697992" cy="1023183"/>
          </a:xfrm>
        </p:spPr>
        <p:txBody>
          <a:bodyPr>
            <a:normAutofit/>
          </a:bodyPr>
          <a:lstStyle/>
          <a:p>
            <a:r>
              <a:rPr lang="en-US" sz="3600">
                <a:solidFill>
                  <a:schemeClr val="bg1"/>
                </a:solidFill>
              </a:rPr>
              <a:t>CDE Early Education Division Data Systems (1)</a:t>
            </a:r>
            <a:endParaRPr lang="en-US">
              <a:solidFill>
                <a:schemeClr val="bg1"/>
              </a:solidFill>
            </a:endParaRPr>
          </a:p>
        </p:txBody>
      </p:sp>
      <p:sp>
        <p:nvSpPr>
          <p:cNvPr id="3" name="Content Placeholder 2">
            <a:extLst>
              <a:ext uri="{FF2B5EF4-FFF2-40B4-BE49-F238E27FC236}">
                <a16:creationId xmlns:a16="http://schemas.microsoft.com/office/drawing/2014/main" id="{2758CE39-C2AB-A564-582E-6CAB368A220B}"/>
              </a:ext>
            </a:extLst>
          </p:cNvPr>
          <p:cNvSpPr>
            <a:spLocks noGrp="1"/>
          </p:cNvSpPr>
          <p:nvPr>
            <p:ph idx="1"/>
          </p:nvPr>
        </p:nvSpPr>
        <p:spPr>
          <a:xfrm>
            <a:off x="336797" y="858205"/>
            <a:ext cx="11528020" cy="4539152"/>
          </a:xfrm>
        </p:spPr>
        <p:txBody>
          <a:bodyPr vert="horz" lIns="91440" tIns="45720" rIns="91440" bIns="45720" rtlCol="0" anchor="t">
            <a:noAutofit/>
          </a:bodyPr>
          <a:lstStyle/>
          <a:p>
            <a:pPr marL="0" indent="0">
              <a:buNone/>
            </a:pPr>
            <a:endParaRPr lang="en-US" sz="2400" b="1" dirty="0">
              <a:cs typeface="Arial"/>
            </a:endParaRPr>
          </a:p>
          <a:p>
            <a:pPr marL="0" indent="0">
              <a:buNone/>
            </a:pPr>
            <a:r>
              <a:rPr lang="en-US" sz="2800" b="1" dirty="0">
                <a:cs typeface="Arial"/>
              </a:rPr>
              <a:t>LEA CSPP contractors </a:t>
            </a:r>
          </a:p>
          <a:p>
            <a:pPr marL="342900" indent="-342900"/>
            <a:r>
              <a:rPr lang="en-US" sz="2800" dirty="0">
                <a:cs typeface="Arial"/>
              </a:rPr>
              <a:t>Whether part-day or full-day, will move to submitting data to CAPSDAC and will not need to submit data to PLIS or CDMIS CDD-801A. They will continue to submit the Subsidized Provider Report (SPR), if applicable (applicable if they provide CSPP services through an approved CSPP Family Child Care Home Education Network), and any site information changes on CDMIS.</a:t>
            </a:r>
          </a:p>
          <a:p>
            <a:pPr marL="342900" indent="-342900"/>
            <a:r>
              <a:rPr lang="en-US" sz="2800" dirty="0">
                <a:cs typeface="Arial"/>
              </a:rPr>
              <a:t>LEAs will need to complete the Family Language Instrument for CAPSDAC as it is replacing PLIS. </a:t>
            </a:r>
          </a:p>
        </p:txBody>
      </p:sp>
      <p:sp>
        <p:nvSpPr>
          <p:cNvPr id="4" name="Slide Number Placeholder 3">
            <a:extLst>
              <a:ext uri="{FF2B5EF4-FFF2-40B4-BE49-F238E27FC236}">
                <a16:creationId xmlns:a16="http://schemas.microsoft.com/office/drawing/2014/main" id="{A4BF7E72-198A-B468-606B-18C09C92E1CC}"/>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4192428894"/>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2493</Words>
  <Application>Microsoft Office PowerPoint</Application>
  <PresentationFormat>Widescreen</PresentationFormat>
  <Paragraphs>221</Paragraphs>
  <Slides>26</Slides>
  <Notes>26</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26</vt:i4>
      </vt:variant>
    </vt:vector>
  </HeadingPairs>
  <TitlesOfParts>
    <vt:vector size="35" baseType="lpstr">
      <vt:lpstr>Arial</vt:lpstr>
      <vt:lpstr>Arial,Sans-Serif</vt:lpstr>
      <vt:lpstr>Calibri</vt:lpstr>
      <vt:lpstr>Courier New</vt:lpstr>
      <vt:lpstr>Wingdings</vt:lpstr>
      <vt:lpstr>CDE Set 1</vt:lpstr>
      <vt:lpstr>CDE Set 1</vt:lpstr>
      <vt:lpstr>CDE Set 1</vt:lpstr>
      <vt:lpstr>2_CDE Set 2</vt:lpstr>
      <vt:lpstr> California Preschool Data Collection (CAPSDAC) System Updates</vt:lpstr>
      <vt:lpstr>Agenda</vt:lpstr>
      <vt:lpstr>CAPSDAC Updates (1)</vt:lpstr>
      <vt:lpstr>CAPSDAC Updates (2)</vt:lpstr>
      <vt:lpstr>What to Expect (1)</vt:lpstr>
      <vt:lpstr>What to Expect (2)</vt:lpstr>
      <vt:lpstr>CAPSDAC LEA Review (1)</vt:lpstr>
      <vt:lpstr>CAPSDAC LEA Review (2)</vt:lpstr>
      <vt:lpstr>CDE Early Education Division Data Systems (1)</vt:lpstr>
      <vt:lpstr>CDE Early Education Division Data Systems (2)</vt:lpstr>
      <vt:lpstr>California English Learner (EL) Roadmap Principles (1)</vt:lpstr>
      <vt:lpstr>California English Learner (EL) Roadmap Principles (2)</vt:lpstr>
      <vt:lpstr>CAPSDAC Phased Development</vt:lpstr>
      <vt:lpstr>CAPSDAC 1.0 - Data Submission Frequency</vt:lpstr>
      <vt:lpstr>CAPSDAC 1.0 – Data Submission Options (1)</vt:lpstr>
      <vt:lpstr>CAPSDAC 1.0 – Data Submission Options (2)</vt:lpstr>
      <vt:lpstr>CAPSDAC 1.0 – Accounts (1)</vt:lpstr>
      <vt:lpstr>CAPSDAC 1.0 – Accounts (2)</vt:lpstr>
      <vt:lpstr>CAPSDAC 1.0 – Accounts (3)</vt:lpstr>
      <vt:lpstr>CAPSDAC 1.0 – Best Practices (1)</vt:lpstr>
      <vt:lpstr>CAPSDAC 1.0 – Best Practices (2)</vt:lpstr>
      <vt:lpstr>CAPSDAC 1.0 – Demonstration</vt:lpstr>
      <vt:lpstr>Resources and Contact Information (1)</vt:lpstr>
      <vt:lpstr>Resources and Contact Information (2)</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2024-04-27T16:56:55Z</dcterms:created>
  <dcterms:modified xsi:type="dcterms:W3CDTF">2024-04-29T21:37:17Z</dcterms:modified>
</cp:coreProperties>
</file>