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14"/>
  </p:notesMasterIdLst>
  <p:sldIdLst>
    <p:sldId id="258" r:id="rId5"/>
    <p:sldId id="282" r:id="rId6"/>
    <p:sldId id="503" r:id="rId7"/>
    <p:sldId id="505" r:id="rId8"/>
    <p:sldId id="519" r:id="rId9"/>
    <p:sldId id="520" r:id="rId10"/>
    <p:sldId id="518" r:id="rId11"/>
    <p:sldId id="286"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E535BC-EA85-5C30-9535-6346519129C3}" v="3" dt="2024-05-14T15:41:08.337"/>
    <p1510:client id="{D3BE0E1C-9F43-4FC6-B89E-C8A676134770}" v="1" dt="2024-05-14T16:44:39.156"/>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5/15/2024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3</a:t>
            </a:fld>
            <a:endParaRPr lang="en-US"/>
          </a:p>
        </p:txBody>
      </p:sp>
    </p:spTree>
    <p:extLst>
      <p:ext uri="{BB962C8B-B14F-4D97-AF65-F5344CB8AC3E}">
        <p14:creationId xmlns:p14="http://schemas.microsoft.com/office/powerpoint/2010/main" val="397250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847527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2569930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2186049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9</a:t>
            </a:fld>
            <a:endParaRPr lang="en-US"/>
          </a:p>
        </p:txBody>
      </p:sp>
    </p:spTree>
    <p:extLst>
      <p:ext uri="{BB962C8B-B14F-4D97-AF65-F5344CB8AC3E}">
        <p14:creationId xmlns:p14="http://schemas.microsoft.com/office/powerpoint/2010/main" val="5766121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theme" Target="../theme/theme4.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9.xml"/><Relationship Id="rId6" Type="http://schemas.openxmlformats.org/officeDocument/2006/relationships/hyperlink" Target="https://www.elroadmap.org/" TargetMode="External"/><Relationship Id="rId5" Type="http://schemas.openxmlformats.org/officeDocument/2006/relationships/hyperlink" Target="https://www.cde.ca.gov/sp/el/rm/index.asp" TargetMode="Externa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a:t>
            </a:r>
            <a:r>
              <a:rPr lang="en-US" sz="4000">
                <a:solidFill>
                  <a:schemeClr val="bg1"/>
                </a:solidFill>
                <a:ea typeface="+mj-lt"/>
                <a:cs typeface="+mj-lt"/>
              </a:rPr>
              <a:t> </a:t>
            </a:r>
            <a:r>
              <a:rPr lang="en-US" sz="3600">
                <a:solidFill>
                  <a:schemeClr val="bg1"/>
                </a:solidFill>
                <a:ea typeface="+mj-lt"/>
                <a:cs typeface="+mj-lt"/>
              </a:rPr>
              <a:t>(CAPSDAC) Demonstration and Q&amp;A</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(ADRE)</a:t>
            </a:r>
            <a:endParaRPr lang="en-US"/>
          </a:p>
          <a:p>
            <a:pPr marL="0" indent="0" algn="ctr">
              <a:buNone/>
            </a:pPr>
            <a:r>
              <a:rPr lang="en-US" sz="2900" b="1">
                <a:ea typeface="+mn-lt"/>
                <a:cs typeface="+mn-lt"/>
              </a:rPr>
              <a:t>California Department of Education (CDE)</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May 14, 2024</a:t>
            </a:r>
            <a:endParaRPr lang="en-US">
              <a:ea typeface="+mn-lt"/>
              <a:cs typeface="+mn-lt"/>
            </a:endParaRPr>
          </a:p>
          <a:p>
            <a:pPr marL="0" indent="0" algn="ctr">
              <a:buNone/>
            </a:pPr>
            <a:r>
              <a:rPr lang="en-US" b="1">
                <a:ea typeface="+mn-lt"/>
                <a:cs typeface="+mn-lt"/>
              </a:rPr>
              <a:t>Time: 10 a.m. – 11:30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152400" y="1310757"/>
            <a:ext cx="11452266" cy="3086145"/>
          </a:xfrm>
        </p:spPr>
        <p:txBody>
          <a:bodyPr vert="horz" lIns="91440" tIns="45720" rIns="91440" bIns="45720" rtlCol="0" anchor="t">
            <a:normAutofit lnSpcReduction="10000"/>
          </a:bodyPr>
          <a:lstStyle/>
          <a:p>
            <a:pPr>
              <a:lnSpc>
                <a:spcPct val="100000"/>
              </a:lnSpc>
              <a:spcAft>
                <a:spcPts val="1800"/>
              </a:spcAft>
            </a:pPr>
            <a:r>
              <a:rPr lang="en-US" sz="2800" dirty="0">
                <a:cs typeface="Arial"/>
              </a:rPr>
              <a:t>California English Learner (EL) Roadmap Principles</a:t>
            </a:r>
          </a:p>
          <a:p>
            <a:pPr>
              <a:lnSpc>
                <a:spcPct val="100000"/>
              </a:lnSpc>
              <a:spcAft>
                <a:spcPts val="1800"/>
              </a:spcAft>
            </a:pPr>
            <a:r>
              <a:rPr lang="en-US" sz="2800" dirty="0">
                <a:cs typeface="Arial"/>
              </a:rPr>
              <a:t>Preschool county-district-school (CDS) Codes and Pre-populated California State Preschool Program (CSPP) Sites in CAPSDAC</a:t>
            </a:r>
          </a:p>
          <a:p>
            <a:pPr>
              <a:lnSpc>
                <a:spcPct val="100000"/>
              </a:lnSpc>
              <a:spcAft>
                <a:spcPts val="1800"/>
              </a:spcAft>
            </a:pPr>
            <a:r>
              <a:rPr lang="en-US" sz="2800" dirty="0">
                <a:cs typeface="Arial"/>
              </a:rPr>
              <a:t>CAPSDAC 1.0 Demonstration</a:t>
            </a:r>
          </a:p>
          <a:p>
            <a:pPr>
              <a:lnSpc>
                <a:spcPct val="100000"/>
              </a:lnSpc>
              <a:spcAft>
                <a:spcPts val="1800"/>
              </a:spcAft>
            </a:pPr>
            <a:r>
              <a:rPr lang="en-US" sz="2800" dirty="0">
                <a:cs typeface="Arial"/>
              </a:rPr>
              <a:t>Question and Answer</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760DB-A86F-6B52-8A93-C2C5F88B75B7}"/>
              </a:ext>
            </a:extLst>
          </p:cNvPr>
          <p:cNvSpPr>
            <a:spLocks noGrp="1"/>
          </p:cNvSpPr>
          <p:nvPr>
            <p:ph type="title"/>
          </p:nvPr>
        </p:nvSpPr>
        <p:spPr>
          <a:xfrm>
            <a:off x="-309121" y="278247"/>
            <a:ext cx="12810241" cy="875971"/>
          </a:xfrm>
        </p:spPr>
        <p:txBody>
          <a:bodyPr>
            <a:normAutofit/>
          </a:bodyPr>
          <a:lstStyle/>
          <a:p>
            <a:r>
              <a:rPr lang="en-US" sz="3600">
                <a:solidFill>
                  <a:schemeClr val="bg1"/>
                </a:solidFill>
              </a:rPr>
              <a:t>California English Learner (EL) Roadmap Principles (1)</a:t>
            </a:r>
            <a:endParaRPr lang="en-US" sz="3600"/>
          </a:p>
        </p:txBody>
      </p:sp>
      <p:sp>
        <p:nvSpPr>
          <p:cNvPr id="3" name="Content Placeholder 2">
            <a:extLst>
              <a:ext uri="{FF2B5EF4-FFF2-40B4-BE49-F238E27FC236}">
                <a16:creationId xmlns:a16="http://schemas.microsoft.com/office/drawing/2014/main" id="{2EF2648C-DC18-226F-E116-7043E0DD2909}"/>
              </a:ext>
            </a:extLst>
          </p:cNvPr>
          <p:cNvSpPr>
            <a:spLocks noGrp="1"/>
          </p:cNvSpPr>
          <p:nvPr>
            <p:ph sz="half" idx="1"/>
          </p:nvPr>
        </p:nvSpPr>
        <p:spPr>
          <a:xfrm>
            <a:off x="152399" y="1544637"/>
            <a:ext cx="10781489" cy="4190241"/>
          </a:xfrm>
        </p:spPr>
        <p:txBody>
          <a:bodyPr>
            <a:normAutofit/>
          </a:bodyPr>
          <a:lstStyle/>
          <a:p>
            <a:r>
              <a:rPr lang="en-US" b="1" dirty="0"/>
              <a:t>Principle One</a:t>
            </a:r>
            <a:r>
              <a:rPr lang="en-US" dirty="0"/>
              <a:t>: Assets-Oriented and Needs-Responsive Schools</a:t>
            </a:r>
          </a:p>
          <a:p>
            <a:r>
              <a:rPr lang="en-US" b="1" dirty="0"/>
              <a:t>Principle Two</a:t>
            </a:r>
            <a:r>
              <a:rPr lang="en-US" dirty="0"/>
              <a:t>: Intellectual Quality of Instruction and Meaningful Access</a:t>
            </a:r>
          </a:p>
          <a:p>
            <a:r>
              <a:rPr lang="en-US" b="1" dirty="0"/>
              <a:t>Principle Three</a:t>
            </a:r>
            <a:r>
              <a:rPr lang="en-US" dirty="0"/>
              <a:t>: System Conditions that Support Effectiveness</a:t>
            </a:r>
          </a:p>
          <a:p>
            <a:r>
              <a:rPr lang="en-US" b="1" dirty="0"/>
              <a:t>Principle Four</a:t>
            </a:r>
            <a:r>
              <a:rPr lang="en-US" dirty="0"/>
              <a:t>: Alignment and Articulation Within and Across Systems</a:t>
            </a:r>
          </a:p>
        </p:txBody>
      </p:sp>
      <p:sp>
        <p:nvSpPr>
          <p:cNvPr id="5" name="Slide Number Placeholder 4">
            <a:extLst>
              <a:ext uri="{FF2B5EF4-FFF2-40B4-BE49-F238E27FC236}">
                <a16:creationId xmlns:a16="http://schemas.microsoft.com/office/drawing/2014/main" id="{A43983E5-1EA8-54CF-555F-4E01060B2DE7}"/>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2731400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2D9C6-DE44-EBAB-9FD4-6A6588311F4A}"/>
              </a:ext>
            </a:extLst>
          </p:cNvPr>
          <p:cNvSpPr>
            <a:spLocks noGrp="1"/>
          </p:cNvSpPr>
          <p:nvPr>
            <p:ph type="title"/>
          </p:nvPr>
        </p:nvSpPr>
        <p:spPr>
          <a:xfrm>
            <a:off x="-157899" y="382905"/>
            <a:ext cx="12507798" cy="842830"/>
          </a:xfrm>
        </p:spPr>
        <p:txBody>
          <a:bodyPr>
            <a:normAutofit/>
          </a:bodyPr>
          <a:lstStyle/>
          <a:p>
            <a:r>
              <a:rPr lang="en-US" sz="3600">
                <a:solidFill>
                  <a:schemeClr val="bg1"/>
                </a:solidFill>
              </a:rPr>
              <a:t>California English Learner (EL) Roadmap Principles (2)</a:t>
            </a:r>
            <a:endParaRPr lang="en-US" sz="3600"/>
          </a:p>
        </p:txBody>
      </p:sp>
      <p:sp>
        <p:nvSpPr>
          <p:cNvPr id="3" name="Content Placeholder 2">
            <a:extLst>
              <a:ext uri="{FF2B5EF4-FFF2-40B4-BE49-F238E27FC236}">
                <a16:creationId xmlns:a16="http://schemas.microsoft.com/office/drawing/2014/main" id="{927B4274-57A2-1CA7-CD74-B711A5B36753}"/>
              </a:ext>
            </a:extLst>
          </p:cNvPr>
          <p:cNvSpPr>
            <a:spLocks noGrp="1"/>
          </p:cNvSpPr>
          <p:nvPr>
            <p:ph sz="half" idx="1"/>
          </p:nvPr>
        </p:nvSpPr>
        <p:spPr>
          <a:xfrm>
            <a:off x="579437" y="1454651"/>
            <a:ext cx="10848975" cy="1510027"/>
          </a:xfrm>
        </p:spPr>
        <p:txBody>
          <a:bodyPr>
            <a:normAutofit/>
          </a:bodyPr>
          <a:lstStyle/>
          <a:p>
            <a:r>
              <a:rPr lang="en-US" sz="2400" dirty="0"/>
              <a:t>Multilingual learners "fully and meaningfully access and participate in a 21st century education from early childhood through grade twelve that results in their attaining high levels of English proficiency, mastery of grade level standards, and opportunities to develop proficiency in multiple languages."</a:t>
            </a:r>
          </a:p>
        </p:txBody>
      </p:sp>
      <p:pic>
        <p:nvPicPr>
          <p:cNvPr id="11" name="Content Placeholder 10" descr="QR code that navigates to English Learner Roadmap Resource Hub website. Link available on slide.">
            <a:extLst>
              <a:ext uri="{FF2B5EF4-FFF2-40B4-BE49-F238E27FC236}">
                <a16:creationId xmlns:a16="http://schemas.microsoft.com/office/drawing/2014/main" id="{5BACB056-FBAF-9D38-8528-55DA5E002D65}"/>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2364826" y="3078161"/>
            <a:ext cx="2042830" cy="2046287"/>
          </a:xfrm>
        </p:spPr>
      </p:pic>
      <p:pic>
        <p:nvPicPr>
          <p:cNvPr id="9" name="Content Placeholder 8" descr="QR code that navigates to the California Department of Education English Learner Roadmap web page. Link available on slide.">
            <a:extLst>
              <a:ext uri="{FF2B5EF4-FFF2-40B4-BE49-F238E27FC236}">
                <a16:creationId xmlns:a16="http://schemas.microsoft.com/office/drawing/2014/main" id="{F1E9412A-05A9-4F47-FF06-8E0F2CCC8B36}"/>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7784345" y="3078161"/>
            <a:ext cx="2129470" cy="2046287"/>
          </a:xfrm>
        </p:spPr>
      </p:pic>
      <p:sp>
        <p:nvSpPr>
          <p:cNvPr id="6" name="Content Placeholder 5">
            <a:extLst>
              <a:ext uri="{FF2B5EF4-FFF2-40B4-BE49-F238E27FC236}">
                <a16:creationId xmlns:a16="http://schemas.microsoft.com/office/drawing/2014/main" id="{681D3192-D5D3-19D8-DFB1-96A4E50E972B}"/>
              </a:ext>
            </a:extLst>
          </p:cNvPr>
          <p:cNvSpPr>
            <a:spLocks noGrp="1"/>
          </p:cNvSpPr>
          <p:nvPr>
            <p:ph sz="quarter" idx="11"/>
          </p:nvPr>
        </p:nvSpPr>
        <p:spPr>
          <a:xfrm>
            <a:off x="763587" y="5237931"/>
            <a:ext cx="12199937" cy="842829"/>
          </a:xfrm>
        </p:spPr>
        <p:txBody>
          <a:bodyPr>
            <a:normAutofit/>
          </a:bodyPr>
          <a:lstStyle/>
          <a:p>
            <a:pPr marL="0" indent="0">
              <a:buNone/>
            </a:pPr>
            <a:r>
              <a:rPr lang="en-US" sz="2400" dirty="0"/>
              <a:t>Scan QR codes to access EL Roadmap Resources at </a:t>
            </a:r>
            <a:r>
              <a:rPr lang="en-US" sz="2400" dirty="0">
                <a:solidFill>
                  <a:schemeClr val="accent4">
                    <a:lumMod val="60000"/>
                    <a:lumOff val="40000"/>
                  </a:schemeClr>
                </a:solidFill>
                <a:hlinkClick r:id="rId5" tooltip="EL Roadmap Resources">
                  <a:extLst>
                    <a:ext uri="{A12FA001-AC4F-418D-AE19-62706E023703}">
                      <ahyp:hlinkClr xmlns:ahyp="http://schemas.microsoft.com/office/drawing/2018/hyperlinkcolor" val="tx"/>
                    </a:ext>
                  </a:extLst>
                </a:hlinkClick>
              </a:rPr>
              <a:t>https://www.cde.ca.gov/sp/el/rm/index.asp</a:t>
            </a:r>
            <a:r>
              <a:rPr lang="en-US" sz="2400" dirty="0"/>
              <a:t> and </a:t>
            </a:r>
            <a:r>
              <a:rPr lang="en-US" sz="2400" dirty="0">
                <a:solidFill>
                  <a:schemeClr val="accent4">
                    <a:lumMod val="60000"/>
                    <a:lumOff val="40000"/>
                  </a:schemeClr>
                </a:solidFill>
                <a:hlinkClick r:id="rId6" tooltip="EL Roadmap Website Link">
                  <a:extLst>
                    <a:ext uri="{A12FA001-AC4F-418D-AE19-62706E023703}">
                      <ahyp:hlinkClr xmlns:ahyp="http://schemas.microsoft.com/office/drawing/2018/hyperlinkcolor" val="tx"/>
                    </a:ext>
                  </a:extLst>
                </a:hlinkClick>
              </a:rPr>
              <a:t>https://www.elroadmap.org/ </a:t>
            </a:r>
            <a:endParaRPr lang="en-US" sz="2400" dirty="0">
              <a:solidFill>
                <a:schemeClr val="accent4">
                  <a:lumMod val="60000"/>
                  <a:lumOff val="40000"/>
                </a:schemeClr>
              </a:solidFill>
            </a:endParaRPr>
          </a:p>
        </p:txBody>
      </p:sp>
      <p:sp>
        <p:nvSpPr>
          <p:cNvPr id="5" name="Slide Number Placeholder 4">
            <a:extLst>
              <a:ext uri="{FF2B5EF4-FFF2-40B4-BE49-F238E27FC236}">
                <a16:creationId xmlns:a16="http://schemas.microsoft.com/office/drawing/2014/main" id="{F7569098-F481-D4DA-851B-0B09C321B916}"/>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34568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30265-9939-2D85-554F-DF6A20CF0A9C}"/>
              </a:ext>
            </a:extLst>
          </p:cNvPr>
          <p:cNvSpPr>
            <a:spLocks noGrp="1"/>
          </p:cNvSpPr>
          <p:nvPr>
            <p:ph type="title"/>
          </p:nvPr>
        </p:nvSpPr>
        <p:spPr>
          <a:xfrm>
            <a:off x="152400" y="183199"/>
            <a:ext cx="11887200" cy="1325563"/>
          </a:xfrm>
        </p:spPr>
        <p:txBody>
          <a:bodyPr>
            <a:normAutofit/>
          </a:bodyPr>
          <a:lstStyle/>
          <a:p>
            <a:r>
              <a:rPr lang="en-US" sz="4000">
                <a:solidFill>
                  <a:schemeClr val="bg1"/>
                </a:solidFill>
              </a:rPr>
              <a:t>Preschool CDS Codes</a:t>
            </a:r>
          </a:p>
        </p:txBody>
      </p:sp>
      <p:sp>
        <p:nvSpPr>
          <p:cNvPr id="3" name="Content Placeholder 2">
            <a:extLst>
              <a:ext uri="{FF2B5EF4-FFF2-40B4-BE49-F238E27FC236}">
                <a16:creationId xmlns:a16="http://schemas.microsoft.com/office/drawing/2014/main" id="{B602AFD8-9EAB-637E-F3CE-FC2A40EEFAF9}"/>
              </a:ext>
            </a:extLst>
          </p:cNvPr>
          <p:cNvSpPr>
            <a:spLocks noGrp="1"/>
          </p:cNvSpPr>
          <p:nvPr>
            <p:ph idx="1"/>
          </p:nvPr>
        </p:nvSpPr>
        <p:spPr>
          <a:xfrm>
            <a:off x="152400" y="1508762"/>
            <a:ext cx="11887200" cy="4469803"/>
          </a:xfrm>
        </p:spPr>
        <p:txBody>
          <a:bodyPr vert="horz" lIns="91440" tIns="45720" rIns="91440" bIns="45720" rtlCol="0" anchor="t">
            <a:normAutofit/>
          </a:bodyPr>
          <a:lstStyle/>
          <a:p>
            <a:pPr>
              <a:spcAft>
                <a:spcPts val="600"/>
              </a:spcAft>
            </a:pPr>
            <a:r>
              <a:rPr lang="en-US" dirty="0"/>
              <a:t>Local Educational Agency (LEA) operated California State Preschool Programs (CSPP) have been issued CDS codes. They will be accessible on the CAPSDAC system. </a:t>
            </a:r>
          </a:p>
          <a:p>
            <a:pPr lvl="1">
              <a:spcAft>
                <a:spcPts val="600"/>
              </a:spcAft>
            </a:pPr>
            <a:r>
              <a:rPr lang="en-US" dirty="0"/>
              <a:t>There is no action needed on the part of the LEA.</a:t>
            </a:r>
            <a:endParaRPr lang="en-US" dirty="0">
              <a:cs typeface="Arial"/>
            </a:endParaRPr>
          </a:p>
          <a:p>
            <a:pPr>
              <a:spcAft>
                <a:spcPts val="600"/>
              </a:spcAft>
            </a:pPr>
            <a:r>
              <a:rPr lang="en-US" dirty="0"/>
              <a:t>New LEA operated CSPP sites will need to obtain a CDS code.</a:t>
            </a:r>
            <a:endParaRPr lang="en-US" dirty="0">
              <a:cs typeface="Arial"/>
            </a:endParaRPr>
          </a:p>
          <a:p>
            <a:pPr lvl="1">
              <a:spcAft>
                <a:spcPts val="600"/>
              </a:spcAft>
            </a:pPr>
            <a:r>
              <a:rPr lang="en-US" dirty="0"/>
              <a:t>Additional guidance will be released on this process.</a:t>
            </a:r>
            <a:endParaRPr lang="en-US" dirty="0">
              <a:cs typeface="Arial"/>
            </a:endParaRPr>
          </a:p>
        </p:txBody>
      </p:sp>
      <p:sp>
        <p:nvSpPr>
          <p:cNvPr id="4" name="Slide Number Placeholder 3">
            <a:extLst>
              <a:ext uri="{FF2B5EF4-FFF2-40B4-BE49-F238E27FC236}">
                <a16:creationId xmlns:a16="http://schemas.microsoft.com/office/drawing/2014/main" id="{B73126D6-52E7-DE78-92C5-D92D0B028BE7}"/>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1368524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C43D6-CAE9-54B9-4F48-850E2DC1A49B}"/>
              </a:ext>
            </a:extLst>
          </p:cNvPr>
          <p:cNvSpPr>
            <a:spLocks noGrp="1"/>
          </p:cNvSpPr>
          <p:nvPr>
            <p:ph type="title"/>
          </p:nvPr>
        </p:nvSpPr>
        <p:spPr/>
        <p:txBody>
          <a:bodyPr/>
          <a:lstStyle/>
          <a:p>
            <a:r>
              <a:rPr lang="en-US" sz="4000">
                <a:solidFill>
                  <a:schemeClr val="bg1"/>
                </a:solidFill>
                <a:cs typeface="Arial"/>
              </a:rPr>
              <a:t>Pre-populated CSPP Sites in CAPSDAC</a:t>
            </a:r>
            <a:endParaRPr lang="en-US">
              <a:solidFill>
                <a:schemeClr val="bg1"/>
              </a:solidFill>
            </a:endParaRPr>
          </a:p>
        </p:txBody>
      </p:sp>
      <p:sp>
        <p:nvSpPr>
          <p:cNvPr id="3" name="Content Placeholder 2">
            <a:extLst>
              <a:ext uri="{FF2B5EF4-FFF2-40B4-BE49-F238E27FC236}">
                <a16:creationId xmlns:a16="http://schemas.microsoft.com/office/drawing/2014/main" id="{B88B7011-F329-DB99-0AA7-2CEF4CA158E6}"/>
              </a:ext>
            </a:extLst>
          </p:cNvPr>
          <p:cNvSpPr>
            <a:spLocks noGrp="1"/>
          </p:cNvSpPr>
          <p:nvPr>
            <p:ph idx="1"/>
          </p:nvPr>
        </p:nvSpPr>
        <p:spPr>
          <a:xfrm>
            <a:off x="152400" y="1422889"/>
            <a:ext cx="11887200" cy="4886787"/>
          </a:xfrm>
        </p:spPr>
        <p:txBody>
          <a:bodyPr vert="horz" lIns="91440" tIns="45720" rIns="91440" bIns="45720" rtlCol="0" anchor="t">
            <a:normAutofit/>
          </a:bodyPr>
          <a:lstStyle/>
          <a:p>
            <a:r>
              <a:rPr lang="en-US" dirty="0"/>
              <a:t>CAPSDAC users will have the ability to download their LEA's Site List along with corresponding CDS codes directly from the system. This feature is accessible through a report titled 'Information (including CDS Code) for each preschool site within this LEA.’</a:t>
            </a:r>
          </a:p>
          <a:p>
            <a:r>
              <a:rPr lang="en-US" dirty="0"/>
              <a:t>CAPSDAC users will have the flexibility to select between sites when manually adding records for the monthly submission. The overview window will automatically populate the selected site's name and its corresponding CDS code, ensuring accuracy and efficiency in data entry. </a:t>
            </a:r>
          </a:p>
        </p:txBody>
      </p:sp>
      <p:sp>
        <p:nvSpPr>
          <p:cNvPr id="4" name="Slide Number Placeholder 3">
            <a:extLst>
              <a:ext uri="{FF2B5EF4-FFF2-40B4-BE49-F238E27FC236}">
                <a16:creationId xmlns:a16="http://schemas.microsoft.com/office/drawing/2014/main" id="{4EAE632B-B8D7-6D1F-8559-01F152AA31C5}"/>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3380931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p:txBody>
          <a:bodyPr/>
          <a:lstStyle/>
          <a:p>
            <a:r>
              <a:rPr lang="en-US" sz="4000">
                <a:solidFill>
                  <a:schemeClr val="bg1"/>
                </a:solidFill>
                <a:latin typeface="Arial"/>
                <a:cs typeface="Arial"/>
              </a:rPr>
              <a:t>CAPSDAC 1.0 – Demonstration</a:t>
            </a:r>
            <a:endParaRPr lang="en-US"/>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4490682"/>
          </a:xfrm>
        </p:spPr>
        <p:txBody>
          <a:bodyPr>
            <a:normAutofit/>
          </a:bodyPr>
          <a:lstStyle/>
          <a:p>
            <a:pPr marL="0" indent="0">
              <a:buNone/>
            </a:pPr>
            <a:r>
              <a:rPr lang="en-US" b="1" dirty="0">
                <a:cs typeface="Arial"/>
              </a:rPr>
              <a:t>Live Demonstration: </a:t>
            </a:r>
          </a:p>
          <a:p>
            <a:r>
              <a:rPr lang="en-US" dirty="0">
                <a:cs typeface="Arial"/>
              </a:rPr>
              <a:t>During this portion of the webinar, a staff member will share their web browser to showcase the CAPSDAC Online Portal and the Manual Entry, Copy Forward, and Electronic File Data Submission options.</a:t>
            </a:r>
          </a:p>
        </p:txBody>
      </p:sp>
      <p:pic>
        <p:nvPicPr>
          <p:cNvPr id="8" name="Content Placeholder 7" descr="Two young children playing with toys outside of a preschool classroom">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096000" y="5385759"/>
            <a:ext cx="5658835" cy="634285"/>
          </a:xfrm>
        </p:spPr>
        <p:txBody>
          <a:bodyPr>
            <a:normAutofit lnSpcReduction="10000"/>
          </a:bodyPr>
          <a:lstStyle/>
          <a:p>
            <a:pPr marL="0" indent="0">
              <a:buNone/>
            </a:pPr>
            <a:r>
              <a:rPr lang="en-US" sz="2000" b="1">
                <a:cs typeface="Arial"/>
              </a:rPr>
              <a:t>Photo Credit: 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3153226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2542023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469</Words>
  <Application>Microsoft Office PowerPoint</Application>
  <PresentationFormat>Widescreen</PresentationFormat>
  <Paragraphs>51</Paragraphs>
  <Slides>9</Slides>
  <Notes>9</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9</vt:i4>
      </vt:variant>
    </vt:vector>
  </HeadingPairs>
  <TitlesOfParts>
    <vt:vector size="17" baseType="lpstr">
      <vt:lpstr>Arial</vt:lpstr>
      <vt:lpstr>Calibri</vt:lpstr>
      <vt:lpstr>Courier New</vt:lpstr>
      <vt:lpstr>Wingdings</vt:lpstr>
      <vt:lpstr>CDE Set 1</vt:lpstr>
      <vt:lpstr>CDE Set 1</vt:lpstr>
      <vt:lpstr>CDE Set 1</vt:lpstr>
      <vt:lpstr>2_CDE Set 2</vt:lpstr>
      <vt:lpstr> California Preschool Data Collection (CAPSDAC) Demonstration and Q&amp;A</vt:lpstr>
      <vt:lpstr>Agenda</vt:lpstr>
      <vt:lpstr>California English Learner (EL) Roadmap Principles (1)</vt:lpstr>
      <vt:lpstr>California English Learner (EL) Roadmap Principles (2)</vt:lpstr>
      <vt:lpstr>Preschool CDS Codes</vt:lpstr>
      <vt:lpstr>Pre-populated CSPP Sites in CAPSDAC</vt:lpstr>
      <vt:lpstr>CAPSDAC 1.0 – Demonstration</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2024-05-14T23:34:44Z</dcterms:created>
  <dcterms:modified xsi:type="dcterms:W3CDTF">2024-05-15T18:13:33Z</dcterms:modified>
</cp:coreProperties>
</file>