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39" r:id="rId2"/>
    <p:sldMasterId id="2147483782" r:id="rId3"/>
    <p:sldMasterId id="2147483661" r:id="rId4"/>
  </p:sldMasterIdLst>
  <p:notesMasterIdLst>
    <p:notesMasterId r:id="rId43"/>
  </p:notesMasterIdLst>
  <p:sldIdLst>
    <p:sldId id="258" r:id="rId5"/>
    <p:sldId id="282" r:id="rId6"/>
    <p:sldId id="574" r:id="rId7"/>
    <p:sldId id="536" r:id="rId8"/>
    <p:sldId id="537" r:id="rId9"/>
    <p:sldId id="538" r:id="rId10"/>
    <p:sldId id="539" r:id="rId11"/>
    <p:sldId id="575" r:id="rId12"/>
    <p:sldId id="576" r:id="rId13"/>
    <p:sldId id="541" r:id="rId14"/>
    <p:sldId id="542" r:id="rId15"/>
    <p:sldId id="566" r:id="rId16"/>
    <p:sldId id="544" r:id="rId17"/>
    <p:sldId id="545" r:id="rId18"/>
    <p:sldId id="567" r:id="rId19"/>
    <p:sldId id="570" r:id="rId20"/>
    <p:sldId id="568" r:id="rId21"/>
    <p:sldId id="571" r:id="rId22"/>
    <p:sldId id="573" r:id="rId23"/>
    <p:sldId id="572" r:id="rId24"/>
    <p:sldId id="546" r:id="rId25"/>
    <p:sldId id="547" r:id="rId26"/>
    <p:sldId id="563" r:id="rId27"/>
    <p:sldId id="548" r:id="rId28"/>
    <p:sldId id="564" r:id="rId29"/>
    <p:sldId id="553" r:id="rId30"/>
    <p:sldId id="554" r:id="rId31"/>
    <p:sldId id="555" r:id="rId32"/>
    <p:sldId id="549" r:id="rId33"/>
    <p:sldId id="550" r:id="rId34"/>
    <p:sldId id="551" r:id="rId35"/>
    <p:sldId id="559" r:id="rId36"/>
    <p:sldId id="556" r:id="rId37"/>
    <p:sldId id="558" r:id="rId38"/>
    <p:sldId id="552" r:id="rId39"/>
    <p:sldId id="535" r:id="rId40"/>
    <p:sldId id="286"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2DE6B-9C17-A11F-53E8-DC8D236F842D}" v="2" dt="2024-08-22T23:35:32.311"/>
    <p1510:client id="{627D7A32-34AF-421E-A229-97CB50DF4912}" v="5" dt="2024-08-21T21:43:04.203"/>
    <p1510:client id="{90CD3F94-7B44-C438-0A3B-D94A17EB09E3}" v="39" dt="2024-08-21T21:34:14.624"/>
    <p1510:client id="{910609EF-04FA-419F-BD0B-B17106B1A0D8}" v="199" dt="2024-08-22T20:48:44.58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8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386CB-D6FB-4F19-952D-356EEBF1E98B}" type="datetimeFigureOut">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E7D6-2E86-402D-9F32-6E72606BE399}" type="slidenum">
              <a:t>‹#›</a:t>
            </a:fld>
            <a:endParaRPr lang="en-US"/>
          </a:p>
        </p:txBody>
      </p:sp>
    </p:spTree>
    <p:extLst>
      <p:ext uri="{BB962C8B-B14F-4D97-AF65-F5344CB8AC3E}">
        <p14:creationId xmlns:p14="http://schemas.microsoft.com/office/powerpoint/2010/main" val="35567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12</a:t>
            </a:fld>
            <a:endParaRPr lang="en-US"/>
          </a:p>
        </p:txBody>
      </p:sp>
    </p:spTree>
    <p:extLst>
      <p:ext uri="{BB962C8B-B14F-4D97-AF65-F5344CB8AC3E}">
        <p14:creationId xmlns:p14="http://schemas.microsoft.com/office/powerpoint/2010/main" val="32616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13</a:t>
            </a:fld>
            <a:endParaRPr lang="en-US"/>
          </a:p>
        </p:txBody>
      </p:sp>
    </p:spTree>
    <p:extLst>
      <p:ext uri="{BB962C8B-B14F-4D97-AF65-F5344CB8AC3E}">
        <p14:creationId xmlns:p14="http://schemas.microsoft.com/office/powerpoint/2010/main" val="32469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14</a:t>
            </a:fld>
            <a:endParaRPr lang="en-US"/>
          </a:p>
        </p:txBody>
      </p:sp>
    </p:spTree>
    <p:extLst>
      <p:ext uri="{BB962C8B-B14F-4D97-AF65-F5344CB8AC3E}">
        <p14:creationId xmlns:p14="http://schemas.microsoft.com/office/powerpoint/2010/main" val="415816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90000"/>
              </a:lnSpc>
              <a:spcBef>
                <a:spcPts val="1000"/>
              </a:spcBef>
              <a:buAutoNum type="arabicPeriod"/>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15</a:t>
            </a:fld>
            <a:endParaRPr lang="en-US"/>
          </a:p>
        </p:txBody>
      </p:sp>
    </p:spTree>
    <p:extLst>
      <p:ext uri="{BB962C8B-B14F-4D97-AF65-F5344CB8AC3E}">
        <p14:creationId xmlns:p14="http://schemas.microsoft.com/office/powerpoint/2010/main" val="21448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16</a:t>
            </a:fld>
            <a:endParaRPr lang="en-US"/>
          </a:p>
        </p:txBody>
      </p:sp>
    </p:spTree>
    <p:extLst>
      <p:ext uri="{BB962C8B-B14F-4D97-AF65-F5344CB8AC3E}">
        <p14:creationId xmlns:p14="http://schemas.microsoft.com/office/powerpoint/2010/main" val="141666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17</a:t>
            </a:fld>
            <a:endParaRPr lang="en-US"/>
          </a:p>
        </p:txBody>
      </p:sp>
    </p:spTree>
    <p:extLst>
      <p:ext uri="{BB962C8B-B14F-4D97-AF65-F5344CB8AC3E}">
        <p14:creationId xmlns:p14="http://schemas.microsoft.com/office/powerpoint/2010/main" val="366001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18</a:t>
            </a:fld>
            <a:endParaRPr lang="en-US"/>
          </a:p>
        </p:txBody>
      </p:sp>
    </p:spTree>
    <p:extLst>
      <p:ext uri="{BB962C8B-B14F-4D97-AF65-F5344CB8AC3E}">
        <p14:creationId xmlns:p14="http://schemas.microsoft.com/office/powerpoint/2010/main" val="240278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19</a:t>
            </a:fld>
            <a:endParaRPr lang="en-US"/>
          </a:p>
        </p:txBody>
      </p:sp>
    </p:spTree>
    <p:extLst>
      <p:ext uri="{BB962C8B-B14F-4D97-AF65-F5344CB8AC3E}">
        <p14:creationId xmlns:p14="http://schemas.microsoft.com/office/powerpoint/2010/main" val="233775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20</a:t>
            </a:fld>
            <a:endParaRPr lang="en-US"/>
          </a:p>
        </p:txBody>
      </p:sp>
    </p:spTree>
    <p:extLst>
      <p:ext uri="{BB962C8B-B14F-4D97-AF65-F5344CB8AC3E}">
        <p14:creationId xmlns:p14="http://schemas.microsoft.com/office/powerpoint/2010/main" val="369902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21</a:t>
            </a:fld>
            <a:endParaRPr lang="en-US"/>
          </a:p>
        </p:txBody>
      </p:sp>
    </p:spTree>
    <p:extLst>
      <p:ext uri="{BB962C8B-B14F-4D97-AF65-F5344CB8AC3E}">
        <p14:creationId xmlns:p14="http://schemas.microsoft.com/office/powerpoint/2010/main" val="406111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a:t>
            </a:fld>
            <a:endParaRPr lang="en-US"/>
          </a:p>
        </p:txBody>
      </p:sp>
    </p:spTree>
    <p:extLst>
      <p:ext uri="{BB962C8B-B14F-4D97-AF65-F5344CB8AC3E}">
        <p14:creationId xmlns:p14="http://schemas.microsoft.com/office/powerpoint/2010/main" val="45111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22</a:t>
            </a:fld>
            <a:endParaRPr lang="en-US"/>
          </a:p>
        </p:txBody>
      </p:sp>
    </p:spTree>
    <p:extLst>
      <p:ext uri="{BB962C8B-B14F-4D97-AF65-F5344CB8AC3E}">
        <p14:creationId xmlns:p14="http://schemas.microsoft.com/office/powerpoint/2010/main" val="214020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23</a:t>
            </a:fld>
            <a:endParaRPr lang="en-US"/>
          </a:p>
        </p:txBody>
      </p:sp>
    </p:spTree>
    <p:extLst>
      <p:ext uri="{BB962C8B-B14F-4D97-AF65-F5344CB8AC3E}">
        <p14:creationId xmlns:p14="http://schemas.microsoft.com/office/powerpoint/2010/main" val="137972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24</a:t>
            </a:fld>
            <a:endParaRPr lang="en-US"/>
          </a:p>
        </p:txBody>
      </p:sp>
    </p:spTree>
    <p:extLst>
      <p:ext uri="{BB962C8B-B14F-4D97-AF65-F5344CB8AC3E}">
        <p14:creationId xmlns:p14="http://schemas.microsoft.com/office/powerpoint/2010/main" val="405303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25</a:t>
            </a:fld>
            <a:endParaRPr lang="en-US"/>
          </a:p>
        </p:txBody>
      </p:sp>
    </p:spTree>
    <p:extLst>
      <p:ext uri="{BB962C8B-B14F-4D97-AF65-F5344CB8AC3E}">
        <p14:creationId xmlns:p14="http://schemas.microsoft.com/office/powerpoint/2010/main" val="400047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26</a:t>
            </a:fld>
            <a:endParaRPr lang="en-US"/>
          </a:p>
        </p:txBody>
      </p:sp>
    </p:spTree>
    <p:extLst>
      <p:ext uri="{BB962C8B-B14F-4D97-AF65-F5344CB8AC3E}">
        <p14:creationId xmlns:p14="http://schemas.microsoft.com/office/powerpoint/2010/main" val="1557433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27</a:t>
            </a:fld>
            <a:endParaRPr lang="en-US"/>
          </a:p>
        </p:txBody>
      </p:sp>
    </p:spTree>
    <p:extLst>
      <p:ext uri="{BB962C8B-B14F-4D97-AF65-F5344CB8AC3E}">
        <p14:creationId xmlns:p14="http://schemas.microsoft.com/office/powerpoint/2010/main" val="2863348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28</a:t>
            </a:fld>
            <a:endParaRPr lang="en-US"/>
          </a:p>
        </p:txBody>
      </p:sp>
    </p:spTree>
    <p:extLst>
      <p:ext uri="{BB962C8B-B14F-4D97-AF65-F5344CB8AC3E}">
        <p14:creationId xmlns:p14="http://schemas.microsoft.com/office/powerpoint/2010/main" val="82482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29</a:t>
            </a:fld>
            <a:endParaRPr lang="en-US"/>
          </a:p>
        </p:txBody>
      </p:sp>
    </p:spTree>
    <p:extLst>
      <p:ext uri="{BB962C8B-B14F-4D97-AF65-F5344CB8AC3E}">
        <p14:creationId xmlns:p14="http://schemas.microsoft.com/office/powerpoint/2010/main" val="40681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30</a:t>
            </a:fld>
            <a:endParaRPr lang="en-US"/>
          </a:p>
        </p:txBody>
      </p:sp>
    </p:spTree>
    <p:extLst>
      <p:ext uri="{BB962C8B-B14F-4D97-AF65-F5344CB8AC3E}">
        <p14:creationId xmlns:p14="http://schemas.microsoft.com/office/powerpoint/2010/main" val="363681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31</a:t>
            </a:fld>
            <a:endParaRPr lang="en-US"/>
          </a:p>
        </p:txBody>
      </p:sp>
    </p:spTree>
    <p:extLst>
      <p:ext uri="{BB962C8B-B14F-4D97-AF65-F5344CB8AC3E}">
        <p14:creationId xmlns:p14="http://schemas.microsoft.com/office/powerpoint/2010/main" val="84345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3</a:t>
            </a:fld>
            <a:endParaRPr lang="en-US"/>
          </a:p>
        </p:txBody>
      </p:sp>
    </p:spTree>
    <p:extLst>
      <p:ext uri="{BB962C8B-B14F-4D97-AF65-F5344CB8AC3E}">
        <p14:creationId xmlns:p14="http://schemas.microsoft.com/office/powerpoint/2010/main" val="386776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32</a:t>
            </a:fld>
            <a:endParaRPr lang="en-US"/>
          </a:p>
        </p:txBody>
      </p:sp>
    </p:spTree>
    <p:extLst>
      <p:ext uri="{BB962C8B-B14F-4D97-AF65-F5344CB8AC3E}">
        <p14:creationId xmlns:p14="http://schemas.microsoft.com/office/powerpoint/2010/main" val="829175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33</a:t>
            </a:fld>
            <a:endParaRPr lang="en-US"/>
          </a:p>
        </p:txBody>
      </p:sp>
    </p:spTree>
    <p:extLst>
      <p:ext uri="{BB962C8B-B14F-4D97-AF65-F5344CB8AC3E}">
        <p14:creationId xmlns:p14="http://schemas.microsoft.com/office/powerpoint/2010/main" val="3194992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34</a:t>
            </a:fld>
            <a:endParaRPr lang="en-US"/>
          </a:p>
        </p:txBody>
      </p:sp>
    </p:spTree>
    <p:extLst>
      <p:ext uri="{BB962C8B-B14F-4D97-AF65-F5344CB8AC3E}">
        <p14:creationId xmlns:p14="http://schemas.microsoft.com/office/powerpoint/2010/main" val="734677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35</a:t>
            </a:fld>
            <a:endParaRPr lang="en-US"/>
          </a:p>
        </p:txBody>
      </p:sp>
    </p:spTree>
    <p:extLst>
      <p:ext uri="{BB962C8B-B14F-4D97-AF65-F5344CB8AC3E}">
        <p14:creationId xmlns:p14="http://schemas.microsoft.com/office/powerpoint/2010/main" val="383019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36</a:t>
            </a:fld>
            <a:endParaRPr lang="en-US"/>
          </a:p>
        </p:txBody>
      </p:sp>
    </p:spTree>
    <p:extLst>
      <p:ext uri="{BB962C8B-B14F-4D97-AF65-F5344CB8AC3E}">
        <p14:creationId xmlns:p14="http://schemas.microsoft.com/office/powerpoint/2010/main" val="2739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37</a:t>
            </a:fld>
            <a:endParaRPr lang="en-US"/>
          </a:p>
        </p:txBody>
      </p:sp>
    </p:spTree>
    <p:extLst>
      <p:ext uri="{BB962C8B-B14F-4D97-AF65-F5344CB8AC3E}">
        <p14:creationId xmlns:p14="http://schemas.microsoft.com/office/powerpoint/2010/main" val="869943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4</a:t>
            </a:fld>
            <a:endParaRPr lang="en-US"/>
          </a:p>
        </p:txBody>
      </p:sp>
    </p:spTree>
    <p:extLst>
      <p:ext uri="{BB962C8B-B14F-4D97-AF65-F5344CB8AC3E}">
        <p14:creationId xmlns:p14="http://schemas.microsoft.com/office/powerpoint/2010/main" val="10279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5</a:t>
            </a:fld>
            <a:endParaRPr lang="en-US"/>
          </a:p>
        </p:txBody>
      </p:sp>
    </p:spTree>
    <p:extLst>
      <p:ext uri="{BB962C8B-B14F-4D97-AF65-F5344CB8AC3E}">
        <p14:creationId xmlns:p14="http://schemas.microsoft.com/office/powerpoint/2010/main" val="3823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6</a:t>
            </a:fld>
            <a:endParaRPr lang="en-US"/>
          </a:p>
        </p:txBody>
      </p:sp>
    </p:spTree>
    <p:extLst>
      <p:ext uri="{BB962C8B-B14F-4D97-AF65-F5344CB8AC3E}">
        <p14:creationId xmlns:p14="http://schemas.microsoft.com/office/powerpoint/2010/main" val="16197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7</a:t>
            </a:fld>
            <a:endParaRPr lang="en-US"/>
          </a:p>
        </p:txBody>
      </p:sp>
    </p:spTree>
    <p:extLst>
      <p:ext uri="{BB962C8B-B14F-4D97-AF65-F5344CB8AC3E}">
        <p14:creationId xmlns:p14="http://schemas.microsoft.com/office/powerpoint/2010/main" val="219143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10</a:t>
            </a:fld>
            <a:endParaRPr lang="en-US"/>
          </a:p>
        </p:txBody>
      </p:sp>
    </p:spTree>
    <p:extLst>
      <p:ext uri="{BB962C8B-B14F-4D97-AF65-F5344CB8AC3E}">
        <p14:creationId xmlns:p14="http://schemas.microsoft.com/office/powerpoint/2010/main" val="369574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11</a:t>
            </a:fld>
            <a:endParaRPr lang="en-US"/>
          </a:p>
        </p:txBody>
      </p:sp>
    </p:spTree>
    <p:extLst>
      <p:ext uri="{BB962C8B-B14F-4D97-AF65-F5344CB8AC3E}">
        <p14:creationId xmlns:p14="http://schemas.microsoft.com/office/powerpoint/2010/main" val="2734657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46420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45222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1019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7004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9541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A3C7184D-C61D-4B79-BF46-66BFE5DB1C1D}" type="slidenum">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187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2" r:id="rId5"/>
    <p:sldLayoutId id="2147483773" r:id="rId6"/>
    <p:sldLayoutId id="2147483774" r:id="rId7"/>
    <p:sldLayoutId id="2147483779" r:id="rId8"/>
    <p:sldLayoutId id="2147483766" r:id="rId9"/>
    <p:sldLayoutId id="2147483780" r:id="rId10"/>
    <p:sldLayoutId id="2147483767" r:id="rId11"/>
    <p:sldLayoutId id="2147483771" r:id="rId12"/>
    <p:sldLayoutId id="2147483781" r:id="rId13"/>
    <p:sldLayoutId id="2147483753" r:id="rId14"/>
    <p:sldLayoutId id="2147483687" r:id="rId15"/>
    <p:sldLayoutId id="2147483752" r:id="rId16"/>
    <p:sldLayoutId id="2147483688" r:id="rId17"/>
    <p:sldLayoutId id="2147483689" r:id="rId18"/>
    <p:sldLayoutId id="2147483745" r:id="rId19"/>
    <p:sldLayoutId id="2147483746" r:id="rId20"/>
    <p:sldLayoutId id="2147483751" r:id="rId21"/>
    <p:sldLayoutId id="2147483703" r:id="rId22"/>
    <p:sldLayoutId id="2147483690" r:id="rId23"/>
    <p:sldLayoutId id="2147483736" r:id="rId24"/>
    <p:sldLayoutId id="2147483691" r:id="rId25"/>
    <p:sldLayoutId id="2147483744" r:id="rId26"/>
    <p:sldLayoutId id="2147483692" r:id="rId27"/>
    <p:sldLayoutId id="2147483796" r:id="rId28"/>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50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hyperlink" Target="https://www.cde.ca.gov/sp/cd/ci/capsdacfaqs.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tc.ca.gov/credentials/assignment-resources/SEID-FAQ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ca.gov/sp/cd/ci/capsdacsupportlanding.asp"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mailto:CAPSDAC@cde.ca.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ca.gov/sp/cd/ci/capsdacwebinars.asp"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capsdac.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223835" y="778465"/>
            <a:ext cx="12415835" cy="1329610"/>
          </a:xfrm>
        </p:spPr>
        <p:txBody>
          <a:bodyPr vert="horz" lIns="91440" tIns="45720" rIns="91440" bIns="45720" rtlCol="0" anchor="ctr">
            <a:noAutofit/>
          </a:bodyPr>
          <a:lstStyle/>
          <a:p>
            <a:r>
              <a:rPr lang="en-US" sz="3600">
                <a:solidFill>
                  <a:schemeClr val="bg1"/>
                </a:solidFill>
                <a:ea typeface="+mj-lt"/>
                <a:cs typeface="+mj-lt"/>
              </a:rPr>
              <a:t> California Preschool Data Collection</a:t>
            </a:r>
            <a:r>
              <a:rPr lang="en-US" sz="4000">
                <a:solidFill>
                  <a:schemeClr val="bg1"/>
                </a:solidFill>
                <a:ea typeface="+mj-lt"/>
                <a:cs typeface="+mj-lt"/>
              </a:rPr>
              <a:t> </a:t>
            </a:r>
            <a:r>
              <a:rPr lang="en-US" sz="3600">
                <a:solidFill>
                  <a:schemeClr val="bg1"/>
                </a:solidFill>
                <a:ea typeface="+mj-lt"/>
                <a:cs typeface="+mj-lt"/>
              </a:rPr>
              <a:t>(CAPSDAC) Contractor Training Webinar</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676891" y="2108075"/>
            <a:ext cx="10838218" cy="3171825"/>
          </a:xfrm>
        </p:spPr>
        <p:txBody>
          <a:bodyPr vert="horz" lIns="91440" tIns="45720" rIns="91440" bIns="45720" rtlCol="0" anchor="t">
            <a:normAutofit lnSpcReduction="10000"/>
          </a:bodyPr>
          <a:lstStyle/>
          <a:p>
            <a:pPr marL="0" indent="0" algn="ctr">
              <a:buNone/>
            </a:pPr>
            <a:endParaRPr lang="en-US" sz="2900" b="1">
              <a:ea typeface="+mn-lt"/>
              <a:cs typeface="+mn-lt"/>
            </a:endParaRPr>
          </a:p>
          <a:p>
            <a:pPr marL="0" indent="0" algn="ctr">
              <a:buNone/>
            </a:pPr>
            <a:r>
              <a:rPr lang="en-US" sz="2900" b="1">
                <a:ea typeface="+mn-lt"/>
                <a:cs typeface="+mn-lt"/>
              </a:rPr>
              <a:t>Applied Data Research and Evaluation Office (ADRE)</a:t>
            </a:r>
            <a:endParaRPr lang="en-US"/>
          </a:p>
          <a:p>
            <a:pPr marL="0" indent="0" algn="ctr">
              <a:buNone/>
            </a:pPr>
            <a:r>
              <a:rPr lang="en-US" sz="2900" b="1">
                <a:ea typeface="+mn-lt"/>
                <a:cs typeface="+mn-lt"/>
              </a:rPr>
              <a:t>California Department of Education (CDE)</a:t>
            </a:r>
            <a:endParaRPr lang="en-US" sz="2900">
              <a:cs typeface="Arial"/>
            </a:endParaRPr>
          </a:p>
          <a:p>
            <a:pPr marL="0" indent="0" algn="ctr">
              <a:buNone/>
            </a:pPr>
            <a:endParaRPr lang="en-US" b="1">
              <a:ea typeface="+mn-lt"/>
              <a:cs typeface="+mn-lt"/>
            </a:endParaRPr>
          </a:p>
          <a:p>
            <a:pPr marL="0" indent="0" algn="ctr">
              <a:buNone/>
            </a:pPr>
            <a:r>
              <a:rPr lang="en-US" b="1">
                <a:ea typeface="+mn-lt"/>
                <a:cs typeface="+mn-lt"/>
              </a:rPr>
              <a:t>Date: August 27, 2024</a:t>
            </a:r>
            <a:endParaRPr lang="en-US">
              <a:ea typeface="+mn-lt"/>
              <a:cs typeface="+mn-lt"/>
            </a:endParaRPr>
          </a:p>
          <a:p>
            <a:pPr marL="0" indent="0" algn="ctr">
              <a:buNone/>
            </a:pPr>
            <a:r>
              <a:rPr lang="en-US" b="1">
                <a:ea typeface="+mn-lt"/>
                <a:cs typeface="+mn-lt"/>
              </a:rPr>
              <a:t>Time: 10 a.m. – 11:30 a.m.</a:t>
            </a:r>
            <a:endParaRPr lang="en-US">
              <a:cs typeface="Arial" panose="020B0604020202020204"/>
            </a:endParaRPr>
          </a:p>
        </p:txBody>
      </p:sp>
    </p:spTree>
    <p:extLst>
      <p:ext uri="{BB962C8B-B14F-4D97-AF65-F5344CB8AC3E}">
        <p14:creationId xmlns:p14="http://schemas.microsoft.com/office/powerpoint/2010/main" val="214023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a:xfrm>
            <a:off x="152400" y="227815"/>
            <a:ext cx="11887200" cy="1325563"/>
          </a:xfrm>
        </p:spPr>
        <p:txBody>
          <a:bodyPr/>
          <a:lstStyle/>
          <a:p>
            <a:r>
              <a:rPr lang="en-US" sz="3600">
                <a:solidFill>
                  <a:schemeClr val="bg1"/>
                </a:solidFill>
              </a:rPr>
              <a:t>CAPSDAC: Manual Data Entry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manually enter Classroom, Staff, and Child Records into the system.</a:t>
            </a:r>
          </a:p>
        </p:txBody>
      </p:sp>
      <p:pic>
        <p:nvPicPr>
          <p:cNvPr id="8" name="Content Placeholder 7" descr="A group of young children looking at a book.">
            <a:extLst>
              <a:ext uri="{FF2B5EF4-FFF2-40B4-BE49-F238E27FC236}">
                <a16:creationId xmlns:a16="http://schemas.microsoft.com/office/drawing/2014/main" id="{2E6A19B6-D840-CC90-7119-183BE40C18B0}"/>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76331" y="1742314"/>
            <a:ext cx="4811634" cy="3190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76330" y="5145960"/>
            <a:ext cx="5519429" cy="564747"/>
          </a:xfrm>
        </p:spPr>
        <p:txBody>
          <a:bodyPr>
            <a:noAutofit/>
          </a:bodyPr>
          <a:lstStyle/>
          <a:p>
            <a:pPr marL="0" indent="0">
              <a:buNone/>
            </a:pPr>
            <a:r>
              <a:rPr lang="en-US" sz="2400"/>
              <a:t>P</a:t>
            </a:r>
            <a:r>
              <a:rPr lang="en-US" sz="2400">
                <a:effectLst/>
                <a:ea typeface="Aptos" panose="020B0004020202020204" pitchFamily="34" charset="0"/>
                <a:cs typeface="Times New Roman" panose="02020603050405020304" pitchFamily="18" charset="0"/>
              </a:rPr>
              <a:t>– </a:t>
            </a:r>
            <a:r>
              <a:rPr lang="en-US" sz="2400"/>
              <a:t>3 Learning Progressions Harvest</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36384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Electronic File Transfer (1)</a:t>
            </a:r>
            <a:endParaRPr lang="en-US"/>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529362"/>
            <a:ext cx="11887200" cy="4422866"/>
          </a:xfrm>
        </p:spPr>
        <p:txBody>
          <a:bodyPr>
            <a:normAutofit fontScale="92500" lnSpcReduction="10000"/>
          </a:bodyPr>
          <a:lstStyle/>
          <a:p>
            <a:pPr marL="0" indent="0">
              <a:buNone/>
            </a:pPr>
            <a:r>
              <a:rPr lang="en-US" b="1" dirty="0"/>
              <a:t>Step 1: Understand The Upload Process</a:t>
            </a:r>
            <a:endParaRPr lang="en-US" dirty="0"/>
          </a:p>
          <a:p>
            <a:pPr>
              <a:buFont typeface="Arial" panose="020B0604020202020204" pitchFamily="34" charset="0"/>
              <a:buChar char="•"/>
            </a:pPr>
            <a:r>
              <a:rPr lang="en-US" dirty="0"/>
              <a:t>This process allows LEAs to upload data for Child, Staff, and Classroom records for all preschools at once.</a:t>
            </a:r>
          </a:p>
          <a:p>
            <a:pPr>
              <a:buFont typeface="Arial" panose="020B0604020202020204" pitchFamily="34" charset="0"/>
              <a:buChar char="•"/>
            </a:pPr>
            <a:r>
              <a:rPr lang="en-US" b="1" dirty="0"/>
              <a:t>File Format:</a:t>
            </a:r>
            <a:r>
              <a:rPr lang="en-US" dirty="0"/>
              <a:t> Must be a Comma-separated Values (CSV) file, created using any spreadsheet software.</a:t>
            </a:r>
          </a:p>
          <a:p>
            <a:pPr>
              <a:buFont typeface="Arial" panose="020B0604020202020204" pitchFamily="34" charset="0"/>
              <a:buChar char="•"/>
            </a:pPr>
            <a:r>
              <a:rPr lang="en-US" b="1" dirty="0"/>
              <a:t>File Structure:</a:t>
            </a:r>
            <a:r>
              <a:rPr lang="en-US" dirty="0"/>
              <a:t> Rows represent entity records; columns represent data values. Ensure every row has data for all columns (except optional ones).</a:t>
            </a:r>
          </a:p>
          <a:p>
            <a:pPr>
              <a:buFont typeface="Arial" panose="020B0604020202020204" pitchFamily="34" charset="0"/>
              <a:buChar char="•"/>
            </a:pPr>
            <a:r>
              <a:rPr lang="en-US" b="1" dirty="0"/>
              <a:t>Important Note:</a:t>
            </a:r>
            <a:r>
              <a:rPr lang="en-US" dirty="0"/>
              <a:t> Uploading a validated file will overwrite existing data for the entity type.</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217646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Electronic File Transfer (2)</a:t>
            </a:r>
            <a:endParaRPr lang="en-US"/>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529362"/>
            <a:ext cx="11887200" cy="4422866"/>
          </a:xfrm>
        </p:spPr>
        <p:txBody>
          <a:bodyPr>
            <a:normAutofit/>
          </a:bodyPr>
          <a:lstStyle/>
          <a:p>
            <a:pPr marL="0" indent="0">
              <a:buNone/>
            </a:pPr>
            <a:r>
              <a:rPr lang="en-US" b="1" dirty="0"/>
              <a:t>Step 2: Download A CSV File To Work With</a:t>
            </a:r>
            <a:endParaRPr lang="en-US" dirty="0"/>
          </a:p>
          <a:p>
            <a:pPr>
              <a:buFont typeface="Arial" panose="020B0604020202020204" pitchFamily="34" charset="0"/>
              <a:buChar char="•"/>
            </a:pPr>
            <a:r>
              <a:rPr lang="en-US" dirty="0"/>
              <a:t>Download a blank template or the previous month's data file from the "File Downloads" section to ensure correct setup.</a:t>
            </a:r>
          </a:p>
          <a:p>
            <a:pPr marL="0" indent="0">
              <a:buNone/>
            </a:pPr>
            <a:r>
              <a:rPr lang="en-US" b="1" dirty="0"/>
              <a:t>Step 3: Modify the CSV File and Upload</a:t>
            </a:r>
            <a:endParaRPr lang="en-US" dirty="0"/>
          </a:p>
          <a:p>
            <a:pPr>
              <a:buFont typeface="Arial" panose="020B0604020202020204" pitchFamily="34" charset="0"/>
              <a:buChar char="•"/>
            </a:pPr>
            <a:r>
              <a:rPr lang="en-US" dirty="0"/>
              <a:t>Add or modify entity data in the CSV file following guidelines. Use appropriate codes as per the "Data Columns" section.</a:t>
            </a:r>
          </a:p>
          <a:p>
            <a:pPr>
              <a:buFont typeface="Arial" panose="020B0604020202020204" pitchFamily="34" charset="0"/>
              <a:buChar char="•"/>
            </a:pPr>
            <a:r>
              <a:rPr lang="en-US" b="1" dirty="0"/>
              <a:t>Error Handling:</a:t>
            </a:r>
            <a:r>
              <a:rPr lang="en-US" dirty="0"/>
              <a:t> Fix any errors encountered during upload and try again.</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25350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a:xfrm>
            <a:off x="152400" y="193408"/>
            <a:ext cx="11887200" cy="1325563"/>
          </a:xfrm>
        </p:spPr>
        <p:txBody>
          <a:bodyPr/>
          <a:lstStyle/>
          <a:p>
            <a:r>
              <a:rPr lang="en-US" sz="3600">
                <a:solidFill>
                  <a:schemeClr val="bg1"/>
                </a:solidFill>
              </a:rPr>
              <a:t>CAPSDAC: Electronic File Transfer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upload Classroom, Staff, and Child Records into the system via Electronic File Transfer.</a:t>
            </a:r>
          </a:p>
        </p:txBody>
      </p:sp>
      <p:pic>
        <p:nvPicPr>
          <p:cNvPr id="10" name="Content Placeholder 9" descr="A group of children playing with blocks.">
            <a:extLst>
              <a:ext uri="{FF2B5EF4-FFF2-40B4-BE49-F238E27FC236}">
                <a16:creationId xmlns:a16="http://schemas.microsoft.com/office/drawing/2014/main" id="{AFAF766B-DEFC-3108-56EE-F10B88336AB0}"/>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01937" y="1592768"/>
            <a:ext cx="4920563" cy="3283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33111" y="5028902"/>
            <a:ext cx="5176108" cy="1325562"/>
          </a:xfrm>
        </p:spPr>
        <p:txBody>
          <a:bodyPr>
            <a:normAutofit/>
          </a:bodyPr>
          <a:lstStyle/>
          <a:p>
            <a:pPr marL="0" indent="0">
              <a:buNone/>
            </a:pPr>
            <a:r>
              <a:rPr lang="en-US" sz="2400" dirty="0"/>
              <a:t>California Preschool/Transitional Kindergarten Learning Foundations (PTKLF) Harvest</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149017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(1)</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r>
              <a:rPr lang="en-US">
                <a:solidFill>
                  <a:srgbClr val="FFFFFF"/>
                </a:solidFill>
                <a:latin typeface="Arial"/>
                <a:ea typeface="Calibri"/>
                <a:cs typeface="Arial"/>
              </a:rPr>
              <a:t>CAPSDAC users will have the ability to easily "Copy Forward" their records from one month to the next by downloading an electronic file copy of a previous month, and reuploading this file to the current submission period. This feature streamlines data entry and reduces duplicate effort, ensuring efficient data management within the system.</a:t>
            </a:r>
            <a:endParaRPr lang="en-US"/>
          </a:p>
          <a:p>
            <a:r>
              <a:rPr lang="en-US">
                <a:cs typeface="Arial"/>
              </a:rPr>
              <a:t>Classroom Record File</a:t>
            </a:r>
            <a:endParaRPr lang="en-US"/>
          </a:p>
          <a:p>
            <a:r>
              <a:rPr lang="en-US">
                <a:cs typeface="Arial"/>
              </a:rPr>
              <a:t>Staff Record File</a:t>
            </a:r>
          </a:p>
          <a:p>
            <a:r>
              <a:rPr lang="en-US">
                <a:cs typeface="Arial"/>
              </a:rPr>
              <a:t>Child Record File</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316401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(2)</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a:cs typeface="Arial"/>
              </a:rPr>
              <a:t>Classroom Record File</a:t>
            </a:r>
          </a:p>
          <a:p>
            <a:pPr marL="514350" indent="-514350">
              <a:buAutoNum type="arabicPeriod"/>
            </a:pPr>
            <a:r>
              <a:rPr lang="en-US">
                <a:cs typeface="Arial"/>
              </a:rPr>
              <a:t>Click on "Classroom File Management" on the top right under "LEA Actions"</a:t>
            </a:r>
          </a:p>
          <a:p>
            <a:pPr marL="514350" indent="-514350">
              <a:buAutoNum type="arabicPeriod"/>
            </a:pPr>
            <a:r>
              <a:rPr lang="en-US">
                <a:cs typeface="Arial"/>
              </a:rPr>
              <a:t>Under "File Downloads", click [Download] next to </a:t>
            </a:r>
            <a:r>
              <a:rPr lang="en-US">
                <a:solidFill>
                  <a:srgbClr val="FFFFFF"/>
                </a:solidFill>
                <a:ea typeface="+mn-lt"/>
                <a:cs typeface="+mn-lt"/>
              </a:rPr>
              <a:t>"This LEA's most recent previous Data Submission Period (Month Year) Classroom records:"</a:t>
            </a:r>
            <a:endParaRPr lang="en-US">
              <a:solidFill>
                <a:srgbClr val="FFFFFF"/>
              </a:solidFill>
              <a:cs typeface="Arial"/>
            </a:endParaRPr>
          </a:p>
          <a:p>
            <a:pPr marL="514350" indent="-514350">
              <a:buAutoNum type="arabicPeriod"/>
            </a:pPr>
            <a:r>
              <a:rPr lang="en-US">
                <a:cs typeface="Arial"/>
              </a:rPr>
              <a:t>Locate and open the downloaded file on your device</a:t>
            </a:r>
          </a:p>
          <a:p>
            <a:pPr marL="514350" indent="-514350">
              <a:buAutoNum type="arabicPeriod"/>
            </a:pPr>
            <a:r>
              <a:rPr lang="en-US">
                <a:cs typeface="Arial"/>
              </a:rPr>
              <a:t>Review information and update, delete, or add as necessary</a:t>
            </a:r>
          </a:p>
          <a:p>
            <a:pPr marL="514350" indent="-514350">
              <a:buAutoNum type="arabicPeriod"/>
            </a:pPr>
            <a:endParaRPr lang="en-US">
              <a:cs typeface="Arial"/>
            </a:endParaRPr>
          </a:p>
          <a:p>
            <a:pPr>
              <a:buAutoNum type="arabicPeriod"/>
            </a:pPr>
            <a:endParaRPr lang="en-US">
              <a:cs typeface="Arial"/>
            </a:endParaRPr>
          </a:p>
          <a:p>
            <a:pPr>
              <a:buAutoNum type="arabicPeriod"/>
            </a:pPr>
            <a:endParaRPr lang="en-US">
              <a:cs typeface="Arial"/>
            </a:endParaRP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93927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(3)</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638300"/>
            <a:ext cx="11887200" cy="2593232"/>
          </a:xfrm>
        </p:spPr>
        <p:txBody>
          <a:bodyPr vert="horz" lIns="91440" tIns="45720" rIns="91440" bIns="45720" rtlCol="0" anchor="t">
            <a:normAutofit/>
          </a:bodyPr>
          <a:lstStyle/>
          <a:p>
            <a:pPr marL="0" indent="0">
              <a:buNone/>
            </a:pPr>
            <a:r>
              <a:rPr lang="en-US" dirty="0">
                <a:cs typeface="Arial"/>
              </a:rPr>
              <a:t>5. Confirm all information in the Classroom Record file is correct before saving your file</a:t>
            </a:r>
            <a:endParaRPr lang="en-US" dirty="0"/>
          </a:p>
          <a:p>
            <a:pPr marL="0" indent="0">
              <a:buNone/>
            </a:pPr>
            <a:r>
              <a:rPr lang="en-US" dirty="0">
                <a:cs typeface="Arial"/>
              </a:rPr>
              <a:t>6. Upload the updated Classroom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17167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(4)</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Staff Record File</a:t>
            </a:r>
          </a:p>
          <a:p>
            <a:pPr marL="514350" indent="-514350">
              <a:buAutoNum type="arabicPeriod"/>
            </a:pPr>
            <a:r>
              <a:rPr lang="en-US" dirty="0">
                <a:cs typeface="Arial"/>
              </a:rPr>
              <a:t>Click on "Staff File Management" on the top right under "LEA Actions"</a:t>
            </a:r>
          </a:p>
          <a:p>
            <a:pPr marL="514350" indent="-514350">
              <a:buAutoNum type="arabicPeriod"/>
            </a:pPr>
            <a:r>
              <a:rPr lang="en-US" dirty="0">
                <a:cs typeface="Arial"/>
              </a:rPr>
              <a:t>Under "File Downloads", click [Download] next to "This LEA's most recent previous Data Submission Period (Month Year) Staff records:"</a:t>
            </a:r>
          </a:p>
          <a:p>
            <a:pPr marL="514350" indent="-514350">
              <a:buAutoNum type="arabicPeriod"/>
            </a:pPr>
            <a:r>
              <a:rPr lang="en-US" dirty="0">
                <a:cs typeface="Arial"/>
              </a:rPr>
              <a:t>Locate and open the downloaded file on your device</a:t>
            </a:r>
          </a:p>
          <a:p>
            <a:pPr marL="514350" indent="-514350">
              <a:buAutoNum type="arabicPeriod"/>
            </a:pPr>
            <a:r>
              <a:rPr lang="en-US" dirty="0">
                <a:cs typeface="Arial"/>
              </a:rPr>
              <a:t>Review information and update, delete, or add as necessary</a:t>
            </a:r>
            <a:endParaRPr lang="en-US" dirty="0"/>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380127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(5)</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5. Confirm all information in the Staff Record file is correct before saving your file</a:t>
            </a:r>
            <a:endParaRPr lang="en-US" dirty="0"/>
          </a:p>
          <a:p>
            <a:pPr marL="0" indent="0">
              <a:buNone/>
            </a:pPr>
            <a:r>
              <a:rPr lang="en-US" dirty="0">
                <a:cs typeface="Arial"/>
              </a:rPr>
              <a:t>6. Upload the updated Staff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282565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(6)</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Child Record File</a:t>
            </a:r>
          </a:p>
          <a:p>
            <a:pPr marL="514350" indent="-514350">
              <a:buAutoNum type="arabicPeriod"/>
            </a:pPr>
            <a:r>
              <a:rPr lang="en-US" dirty="0">
                <a:cs typeface="Arial"/>
              </a:rPr>
              <a:t>Click on "Child File Management" on the top right under "LEA Actions"</a:t>
            </a:r>
          </a:p>
          <a:p>
            <a:pPr marL="514350" indent="-514350">
              <a:buAutoNum type="arabicPeriod"/>
            </a:pPr>
            <a:r>
              <a:rPr lang="en-US" dirty="0">
                <a:cs typeface="Arial"/>
              </a:rPr>
              <a:t>Under "File Downloads", click [Download] next to "This LEA's most recent previous Data Submission Period (Month Year) Child records:"</a:t>
            </a:r>
          </a:p>
          <a:p>
            <a:pPr marL="514350" indent="-514350">
              <a:buAutoNum type="arabicPeriod"/>
            </a:pPr>
            <a:r>
              <a:rPr lang="en-US" dirty="0">
                <a:cs typeface="Arial"/>
              </a:rPr>
              <a:t>Locate and open the downloaded file on your device</a:t>
            </a:r>
          </a:p>
          <a:p>
            <a:pPr marL="514350" indent="-514350">
              <a:buAutoNum type="arabicPeriod"/>
            </a:pPr>
            <a:r>
              <a:rPr lang="en-US" dirty="0">
                <a:cs typeface="Arial"/>
              </a:rPr>
              <a:t>Review information and update, delete, or add as necessary</a:t>
            </a:r>
            <a:endParaRPr lang="en-US" dirty="0"/>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204316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269788"/>
            <a:ext cx="11887200" cy="720802"/>
          </a:xfrm>
        </p:spPr>
        <p:txBody>
          <a:bodyPr>
            <a:normAutofit/>
          </a:bodyPr>
          <a:lstStyle/>
          <a:p>
            <a:r>
              <a:rPr lang="en-US" sz="4000">
                <a:solidFill>
                  <a:schemeClr val="bg1"/>
                </a:solidFill>
                <a:cs typeface="Arial"/>
              </a:rPr>
              <a:t>Agenda (1)</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659616" y="1304380"/>
            <a:ext cx="10549371" cy="4586958"/>
          </a:xfrm>
        </p:spPr>
        <p:txBody>
          <a:bodyPr vert="horz" lIns="91440" tIns="45720" rIns="91440" bIns="45720" rtlCol="0" anchor="t">
            <a:noAutofit/>
          </a:bodyPr>
          <a:lstStyle/>
          <a:p>
            <a:pPr>
              <a:lnSpc>
                <a:spcPct val="100000"/>
              </a:lnSpc>
              <a:spcBef>
                <a:spcPts val="1400"/>
              </a:spcBef>
            </a:pPr>
            <a:r>
              <a:rPr lang="en-US">
                <a:ea typeface="+mn-lt"/>
                <a:cs typeface="+mn-lt"/>
              </a:rPr>
              <a:t>What is CAPSDAC?</a:t>
            </a:r>
            <a:endParaRPr lang="en-US"/>
          </a:p>
          <a:p>
            <a:pPr>
              <a:lnSpc>
                <a:spcPct val="100000"/>
              </a:lnSpc>
              <a:spcBef>
                <a:spcPts val="1400"/>
              </a:spcBef>
            </a:pPr>
            <a:r>
              <a:rPr lang="en-US">
                <a:ea typeface="+mn-lt"/>
                <a:cs typeface="+mn-lt"/>
              </a:rPr>
              <a:t>Account Management &amp; User Permissions</a:t>
            </a:r>
          </a:p>
          <a:p>
            <a:pPr>
              <a:lnSpc>
                <a:spcPct val="100000"/>
              </a:lnSpc>
              <a:spcBef>
                <a:spcPts val="1400"/>
              </a:spcBef>
            </a:pPr>
            <a:r>
              <a:rPr lang="en-US">
                <a:ea typeface="+mn-lt"/>
                <a:cs typeface="+mn-lt"/>
              </a:rPr>
              <a:t>Manually Data Entry</a:t>
            </a:r>
          </a:p>
          <a:p>
            <a:pPr>
              <a:lnSpc>
                <a:spcPct val="100000"/>
              </a:lnSpc>
              <a:spcBef>
                <a:spcPts val="1400"/>
              </a:spcBef>
            </a:pPr>
            <a:r>
              <a:rPr lang="en-US">
                <a:ea typeface="+mn-lt"/>
                <a:cs typeface="+mn-lt"/>
              </a:rPr>
              <a:t>Electronic File Transfer</a:t>
            </a:r>
          </a:p>
          <a:p>
            <a:pPr>
              <a:lnSpc>
                <a:spcPct val="100000"/>
              </a:lnSpc>
              <a:spcBef>
                <a:spcPts val="1400"/>
              </a:spcBef>
            </a:pPr>
            <a:r>
              <a:rPr lang="en-US">
                <a:ea typeface="+mn-lt"/>
                <a:cs typeface="+mn-lt"/>
              </a:rPr>
              <a:t>Copy Forwarding</a:t>
            </a:r>
          </a:p>
          <a:p>
            <a:pPr>
              <a:lnSpc>
                <a:spcPct val="100000"/>
              </a:lnSpc>
              <a:spcBef>
                <a:spcPts val="1400"/>
              </a:spcBef>
            </a:pPr>
            <a:r>
              <a:rPr lang="en-US">
                <a:ea typeface="+mn-lt"/>
                <a:cs typeface="+mn-lt"/>
              </a:rPr>
              <a:t>Certifying Data Submission &amp; Reporting No Services</a:t>
            </a:r>
          </a:p>
          <a:p>
            <a:pPr>
              <a:lnSpc>
                <a:spcPct val="100000"/>
              </a:lnSpc>
            </a:pPr>
            <a:endParaRPr lang="en-US" sz="2400">
              <a:ea typeface="+mn-lt"/>
              <a:cs typeface="+mn-lt"/>
            </a:endParaRP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274370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(7)</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5. Confirm all information in the Child Record file is correct before saving your file</a:t>
            </a:r>
            <a:endParaRPr lang="en-US" dirty="0"/>
          </a:p>
          <a:p>
            <a:pPr marL="0" indent="0">
              <a:buNone/>
            </a:pPr>
            <a:r>
              <a:rPr lang="en-US" dirty="0">
                <a:cs typeface="Arial"/>
              </a:rPr>
              <a:t>6. Upload the updated Child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344579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p:txBody>
          <a:bodyPr/>
          <a:lstStyle/>
          <a:p>
            <a:r>
              <a:rPr lang="en-US" sz="3600">
                <a:solidFill>
                  <a:schemeClr val="bg1"/>
                </a:solidFill>
              </a:rPr>
              <a:t>CAPSDAC: Copy Forward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upload Classroom, Staff, and Child Records into the system via Copy Forward.</a:t>
            </a:r>
          </a:p>
        </p:txBody>
      </p:sp>
      <p:pic>
        <p:nvPicPr>
          <p:cNvPr id="9" name="Content Placeholder 8" descr="A person holding a child in his lap.">
            <a:extLst>
              <a:ext uri="{FF2B5EF4-FFF2-40B4-BE49-F238E27FC236}">
                <a16:creationId xmlns:a16="http://schemas.microsoft.com/office/drawing/2014/main" id="{4717ED8B-B552-0169-30B3-B298F49A3046}"/>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440130" y="1656174"/>
            <a:ext cx="4853981" cy="3240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833489" y="5038323"/>
            <a:ext cx="4460621" cy="564747"/>
          </a:xfrm>
        </p:spPr>
        <p:txBody>
          <a:bodyPr>
            <a:noAutofit/>
          </a:bodyPr>
          <a:lstStyle/>
          <a:p>
            <a:pPr marL="0" indent="0">
              <a:buNone/>
            </a:pPr>
            <a:r>
              <a:rPr lang="en-US" sz="2400" dirty="0"/>
              <a:t>Back to School Barbeque 2022</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81469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4019"/>
            <a:ext cx="11887200" cy="951491"/>
          </a:xfrm>
        </p:spPr>
        <p:txBody>
          <a:bodyPr/>
          <a:lstStyle/>
          <a:p>
            <a:r>
              <a:rPr lang="en-US" sz="4000">
                <a:solidFill>
                  <a:schemeClr val="bg1"/>
                </a:solidFill>
              </a:rPr>
              <a:t>CAPSDAC: Certifying Data Submission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318654" y="796144"/>
            <a:ext cx="11554691" cy="5065171"/>
          </a:xfrm>
        </p:spPr>
        <p:txBody>
          <a:bodyPr vert="horz" lIns="91440" tIns="45720" rIns="91440" bIns="45720" rtlCol="0" anchor="t">
            <a:noAutofit/>
          </a:bodyPr>
          <a:lstStyle/>
          <a:p>
            <a:pPr marL="0" indent="0">
              <a:lnSpc>
                <a:spcPct val="100000"/>
              </a:lnSpc>
              <a:buNone/>
            </a:pPr>
            <a:r>
              <a:rPr lang="en-US" sz="2700">
                <a:cs typeface="Arial"/>
              </a:rPr>
              <a:t>After submitting data and completing a review of the data submitted, begin the certification process. To certify:</a:t>
            </a:r>
          </a:p>
          <a:p>
            <a:pPr marL="342900" indent="-342900">
              <a:lnSpc>
                <a:spcPct val="100000"/>
              </a:lnSpc>
            </a:pPr>
            <a:r>
              <a:rPr lang="en-US" sz="2700">
                <a:cs typeface="Arial"/>
              </a:rPr>
              <a:t>Click on "Certify this LEAs data" under "LEA Actions"</a:t>
            </a:r>
          </a:p>
          <a:p>
            <a:pPr marL="342900" indent="-342900">
              <a:lnSpc>
                <a:spcPct val="100000"/>
              </a:lnSpc>
            </a:pPr>
            <a:r>
              <a:rPr lang="en-US" sz="2700">
                <a:cs typeface="Arial"/>
              </a:rPr>
              <a:t>Review the Validation Report and its' respective warnings for any preschool sites that are missing Child, Staff, and/or Classroom Data</a:t>
            </a:r>
          </a:p>
          <a:p>
            <a:pPr marL="342900" indent="-342900">
              <a:lnSpc>
                <a:spcPct val="100000"/>
              </a:lnSpc>
            </a:pPr>
            <a:r>
              <a:rPr lang="en-US" sz="2700">
                <a:cs typeface="Arial"/>
              </a:rPr>
              <a:t>Review the LEA’s Monitoring Report</a:t>
            </a:r>
          </a:p>
          <a:p>
            <a:pPr marL="342900" indent="-342900">
              <a:lnSpc>
                <a:spcPct val="100000"/>
              </a:lnSpc>
            </a:pPr>
            <a:r>
              <a:rPr lang="en-US" sz="2700">
                <a:cs typeface="Arial"/>
              </a:rPr>
              <a:t>Enter your name, email, and phone number in the designated fields, and then click the "Certify and Submit" button to complete the certification process. After certifying, you will see a "Certification Successful" message. </a:t>
            </a:r>
          </a:p>
          <a:p>
            <a:pPr marL="0" indent="0">
              <a:lnSpc>
                <a:spcPct val="100000"/>
              </a:lnSpc>
              <a:buNone/>
            </a:pPr>
            <a:r>
              <a:rPr lang="en-US" sz="2700">
                <a:cs typeface="Arial"/>
              </a:rPr>
              <a:t>This will certify the data for the entire LEA, not just one preschool site.</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317976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6408"/>
            <a:ext cx="11887200" cy="1325563"/>
          </a:xfrm>
        </p:spPr>
        <p:txBody>
          <a:bodyPr/>
          <a:lstStyle/>
          <a:p>
            <a:r>
              <a:rPr lang="en-US" sz="4000">
                <a:solidFill>
                  <a:schemeClr val="bg1"/>
                </a:solidFill>
              </a:rPr>
              <a:t>CAPSDAC: Certifying Data Submission (2)</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176104"/>
            <a:ext cx="11887200" cy="4885062"/>
          </a:xfrm>
        </p:spPr>
        <p:txBody>
          <a:bodyPr vert="horz" lIns="91440" tIns="45720" rIns="91440" bIns="45720" rtlCol="0" anchor="t">
            <a:noAutofit/>
          </a:bodyPr>
          <a:lstStyle/>
          <a:p>
            <a:pPr indent="0">
              <a:lnSpc>
                <a:spcPct val="120000"/>
              </a:lnSpc>
              <a:buNone/>
            </a:pPr>
            <a:r>
              <a:rPr lang="en-US" sz="2600">
                <a:cs typeface="Arial"/>
              </a:rPr>
              <a:t>You can confirm if you have or have not certified your data by looking at the "LEA Certification Status" in the Overview window.</a:t>
            </a:r>
            <a:endParaRPr lang="en-US" sz="2600">
              <a:solidFill>
                <a:srgbClr val="000000"/>
              </a:solidFill>
              <a:cs typeface="Arial"/>
            </a:endParaRPr>
          </a:p>
          <a:p>
            <a:pPr marL="571500" indent="-342900">
              <a:lnSpc>
                <a:spcPct val="120000"/>
              </a:lnSpc>
            </a:pPr>
            <a:r>
              <a:rPr lang="en-US" sz="2600">
                <a:cs typeface="Arial"/>
              </a:rPr>
              <a:t>If the text next to it states, "Pending Data Entry &amp; Certification," then you have not certified that data. </a:t>
            </a:r>
            <a:endParaRPr lang="en-US" sz="2600">
              <a:solidFill>
                <a:srgbClr val="000000"/>
              </a:solidFill>
              <a:cs typeface="Arial"/>
            </a:endParaRPr>
          </a:p>
          <a:p>
            <a:pPr marL="571500" indent="-342900">
              <a:lnSpc>
                <a:spcPct val="120000"/>
              </a:lnSpc>
            </a:pPr>
            <a:r>
              <a:rPr lang="en-US" sz="2600">
                <a:cs typeface="Arial"/>
              </a:rPr>
              <a:t>After certifying the data, the certification status will change to "Data Certified for [Month Year] by [User's Name] on [Month, Date, &amp; Year] at [Time].</a:t>
            </a:r>
            <a:endParaRPr lang="en-US" sz="2600">
              <a:solidFill>
                <a:srgbClr val="000000"/>
              </a:solidFill>
              <a:cs typeface="Arial"/>
            </a:endParaRPr>
          </a:p>
          <a:p>
            <a:pPr indent="0">
              <a:lnSpc>
                <a:spcPct val="120000"/>
              </a:lnSpc>
              <a:buNone/>
            </a:pPr>
            <a:r>
              <a:rPr lang="en-US" sz="2600">
                <a:cs typeface="Arial"/>
              </a:rPr>
              <a:t>After you have completed certification, make sure to download your certified data and keep a record of each month's data, as only one month of previous data will be accessible.</a:t>
            </a:r>
            <a:endParaRPr lang="en-US" sz="2600"/>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143167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304083" y="245363"/>
            <a:ext cx="11887200" cy="965346"/>
          </a:xfrm>
        </p:spPr>
        <p:txBody>
          <a:bodyPr/>
          <a:lstStyle/>
          <a:p>
            <a:r>
              <a:rPr lang="en-US" sz="4000">
                <a:solidFill>
                  <a:schemeClr val="bg1"/>
                </a:solidFill>
              </a:rPr>
              <a:t>CAPSDAC: Reporting No Services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822433" y="1201622"/>
            <a:ext cx="10573408" cy="4295473"/>
          </a:xfrm>
        </p:spPr>
        <p:txBody>
          <a:bodyPr vert="horz" lIns="91440" tIns="45720" rIns="91440" bIns="45720" rtlCol="0" anchor="t">
            <a:noAutofit/>
          </a:bodyPr>
          <a:lstStyle/>
          <a:p>
            <a:pPr marL="0" indent="0">
              <a:lnSpc>
                <a:spcPct val="110000"/>
              </a:lnSpc>
              <a:buNone/>
            </a:pPr>
            <a:r>
              <a:rPr lang="en-US" sz="3000" dirty="0">
                <a:cs typeface="Arial"/>
              </a:rPr>
              <a:t>If an agency has a contract, but does not have any children enrolled in CSPP, or the programs are not providing the service of CSPP during a given month, the agency must certify with no data submitted, indicating no children were enrolled that month, and so no services were provided for that month.</a:t>
            </a:r>
          </a:p>
          <a:p>
            <a:pPr marL="914400" indent="-640080">
              <a:lnSpc>
                <a:spcPct val="110000"/>
              </a:lnSpc>
            </a:pPr>
            <a:r>
              <a:rPr lang="en-US" sz="3000" dirty="0">
                <a:cs typeface="Arial"/>
              </a:rPr>
              <a:t>This process of certifying with zero class, staff, and child data is reporting no services.</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39389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258740"/>
            <a:ext cx="11887200" cy="965346"/>
          </a:xfrm>
        </p:spPr>
        <p:txBody>
          <a:bodyPr/>
          <a:lstStyle/>
          <a:p>
            <a:r>
              <a:rPr lang="en-US" sz="4000">
                <a:solidFill>
                  <a:schemeClr val="bg1"/>
                </a:solidFill>
              </a:rPr>
              <a:t>CAPSDAC: Reporting No Services (2)</a:t>
            </a:r>
            <a:endParaRPr lang="en-US">
              <a:solidFill>
                <a:schemeClr val="bg1"/>
              </a:solidFill>
            </a:endParaRPr>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585951" y="1359281"/>
            <a:ext cx="10271236" cy="4584503"/>
          </a:xfrm>
        </p:spPr>
        <p:txBody>
          <a:bodyPr vert="horz" lIns="91440" tIns="45720" rIns="91440" bIns="45720" rtlCol="0" anchor="t">
            <a:noAutofit/>
          </a:bodyPr>
          <a:lstStyle/>
          <a:p>
            <a:pPr marL="0" indent="0">
              <a:lnSpc>
                <a:spcPct val="110000"/>
              </a:lnSpc>
              <a:buNone/>
            </a:pPr>
            <a:r>
              <a:rPr lang="en-US" sz="3000">
                <a:cs typeface="Arial"/>
              </a:rPr>
              <a:t>To report no services, follow the same certification process. </a:t>
            </a:r>
          </a:p>
          <a:p>
            <a:pPr marL="914400" lvl="1" indent="-640080">
              <a:lnSpc>
                <a:spcPct val="110000"/>
              </a:lnSpc>
              <a:buFont typeface="Arial" panose="020B0604020202020204" pitchFamily="34" charset="0"/>
              <a:buChar char="•"/>
            </a:pPr>
            <a:r>
              <a:rPr lang="en-US" sz="3000">
                <a:cs typeface="Arial"/>
              </a:rPr>
              <a:t>After clicking to certify, a notification will pop up regarding a warning for any preschool sites that are missing Child, Staff, and/or Classroom Data. Continue with the certification process and enter your name, email, and phone number in the designated fields, and then click the "Certify and Submit" button to complete the certification process or reporting no services.</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68023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p:txBody>
          <a:bodyPr/>
          <a:lstStyle/>
          <a:p>
            <a:r>
              <a:rPr lang="en-US" sz="3600">
                <a:solidFill>
                  <a:schemeClr val="bg1"/>
                </a:solidFill>
              </a:rPr>
              <a:t>CAPSDAC: Certification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certify their data submissions each month.</a:t>
            </a:r>
          </a:p>
        </p:txBody>
      </p:sp>
      <p:pic>
        <p:nvPicPr>
          <p:cNvPr id="10" name="Content Placeholder 9" descr="A person holding a child on a bench.">
            <a:extLst>
              <a:ext uri="{FF2B5EF4-FFF2-40B4-BE49-F238E27FC236}">
                <a16:creationId xmlns:a16="http://schemas.microsoft.com/office/drawing/2014/main" id="{07689381-9F2F-4118-A73F-1EF192F73B8F}"/>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29664" y="1656174"/>
            <a:ext cx="4507162" cy="300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86951" y="4791757"/>
            <a:ext cx="4392588" cy="564747"/>
          </a:xfrm>
        </p:spPr>
        <p:txBody>
          <a:bodyPr>
            <a:noAutofit/>
          </a:bodyPr>
          <a:lstStyle/>
          <a:p>
            <a:pPr marL="0" indent="0">
              <a:buNone/>
            </a:pPr>
            <a:r>
              <a:rPr lang="en-US" sz="2400"/>
              <a:t>Trauma Informed Care Module</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171931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Updating Agency Information</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r>
              <a:rPr lang="en-US" dirty="0">
                <a:ea typeface="+mn-lt"/>
                <a:cs typeface="+mn-lt"/>
              </a:rPr>
              <a:t>The agencies manage their site data for CAPSDAC in CDMIS (Child Development Management Information System).</a:t>
            </a:r>
          </a:p>
          <a:p>
            <a:pPr lvl="1"/>
            <a:r>
              <a:rPr lang="en-US" dirty="0">
                <a:ea typeface="+mn-lt"/>
                <a:cs typeface="+mn-lt"/>
              </a:rPr>
              <a:t>The agencies continue to manage their sites data including sites name, address, program director and executive director contact information, Family Childcare Home (FCCH) information, etc.</a:t>
            </a:r>
          </a:p>
          <a:p>
            <a:pPr lvl="1">
              <a:buFont typeface="Arial" panose="02070309020205020404" pitchFamily="49" charset="0"/>
              <a:buChar char="‒"/>
            </a:pPr>
            <a:r>
              <a:rPr lang="en-US" dirty="0">
                <a:ea typeface="+mn-lt"/>
                <a:cs typeface="+mn-lt"/>
              </a:rPr>
              <a:t>Super Users can navigate to the User Settings and select “Update Agency Information” to manage their data</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413505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AAF4-9110-C8EB-016C-5E70A7DF4CCA}"/>
              </a:ext>
            </a:extLst>
          </p:cNvPr>
          <p:cNvSpPr>
            <a:spLocks noGrp="1"/>
          </p:cNvSpPr>
          <p:nvPr>
            <p:ph type="title"/>
          </p:nvPr>
        </p:nvSpPr>
        <p:spPr/>
        <p:txBody>
          <a:bodyPr/>
          <a:lstStyle/>
          <a:p>
            <a:r>
              <a:rPr lang="en-US" sz="3600">
                <a:solidFill>
                  <a:schemeClr val="bg1"/>
                </a:solidFill>
              </a:rPr>
              <a:t>CAPSDAC: Reporting Schedule and Due Dates</a:t>
            </a:r>
            <a:endParaRPr lang="en-US"/>
          </a:p>
        </p:txBody>
      </p:sp>
      <p:graphicFrame>
        <p:nvGraphicFramePr>
          <p:cNvPr id="5" name="Content Placeholder 4" descr="This table shows the CAPSDAC reporting schedule for July 2024 data and for August 2024 data.">
            <a:extLst>
              <a:ext uri="{FF2B5EF4-FFF2-40B4-BE49-F238E27FC236}">
                <a16:creationId xmlns:a16="http://schemas.microsoft.com/office/drawing/2014/main" id="{A068D641-8E67-49EF-4BC9-262F4BAEDDA4}"/>
              </a:ext>
            </a:extLst>
          </p:cNvPr>
          <p:cNvGraphicFramePr>
            <a:graphicFrameLocks noGrp="1"/>
          </p:cNvGraphicFramePr>
          <p:nvPr>
            <p:ph idx="1"/>
            <p:extLst>
              <p:ext uri="{D42A27DB-BD31-4B8C-83A1-F6EECF244321}">
                <p14:modId xmlns:p14="http://schemas.microsoft.com/office/powerpoint/2010/main" val="1037338901"/>
              </p:ext>
            </p:extLst>
          </p:nvPr>
        </p:nvGraphicFramePr>
        <p:xfrm>
          <a:off x="152400" y="1638300"/>
          <a:ext cx="11887200" cy="369824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946261871"/>
                    </a:ext>
                  </a:extLst>
                </a:gridCol>
                <a:gridCol w="2971800">
                  <a:extLst>
                    <a:ext uri="{9D8B030D-6E8A-4147-A177-3AD203B41FA5}">
                      <a16:colId xmlns:a16="http://schemas.microsoft.com/office/drawing/2014/main" val="1831346063"/>
                    </a:ext>
                  </a:extLst>
                </a:gridCol>
                <a:gridCol w="2971800">
                  <a:extLst>
                    <a:ext uri="{9D8B030D-6E8A-4147-A177-3AD203B41FA5}">
                      <a16:colId xmlns:a16="http://schemas.microsoft.com/office/drawing/2014/main" val="789531684"/>
                    </a:ext>
                  </a:extLst>
                </a:gridCol>
                <a:gridCol w="2971800">
                  <a:extLst>
                    <a:ext uri="{9D8B030D-6E8A-4147-A177-3AD203B41FA5}">
                      <a16:colId xmlns:a16="http://schemas.microsoft.com/office/drawing/2014/main" val="195043356"/>
                    </a:ext>
                  </a:extLst>
                </a:gridCol>
              </a:tblGrid>
              <a:tr h="370840">
                <a:tc>
                  <a:txBody>
                    <a:bodyPr/>
                    <a:lstStyle/>
                    <a:p>
                      <a:pPr algn="ctr"/>
                      <a:r>
                        <a:rPr lang="en-US" sz="3200" b="1" i="0" kern="1200" dirty="0">
                          <a:solidFill>
                            <a:schemeClr val="bg1"/>
                          </a:solidFill>
                          <a:effectLst/>
                          <a:latin typeface="+mn-lt"/>
                          <a:ea typeface="+mn-ea"/>
                          <a:cs typeface="+mn-cs"/>
                        </a:rPr>
                        <a:t>CAPSDAC Submission</a:t>
                      </a:r>
                    </a:p>
                  </a:txBody>
                  <a:tcPr/>
                </a:tc>
                <a:tc>
                  <a:txBody>
                    <a:bodyPr/>
                    <a:lstStyle/>
                    <a:p>
                      <a:pPr algn="ctr"/>
                      <a:r>
                        <a:rPr lang="en-US" sz="3200" b="1" i="0" kern="1200" dirty="0">
                          <a:solidFill>
                            <a:schemeClr val="bg1"/>
                          </a:solidFill>
                          <a:effectLst/>
                          <a:latin typeface="+mn-lt"/>
                          <a:ea typeface="+mn-ea"/>
                          <a:cs typeface="+mn-cs"/>
                        </a:rPr>
                        <a:t>Official Submission Window</a:t>
                      </a:r>
                      <a:endParaRPr lang="en-US" sz="3200" dirty="0">
                        <a:solidFill>
                          <a:schemeClr val="bg1"/>
                        </a:solidFill>
                        <a:latin typeface="+mn-lt"/>
                      </a:endParaRPr>
                    </a:p>
                  </a:txBody>
                  <a:tcPr/>
                </a:tc>
                <a:tc>
                  <a:txBody>
                    <a:bodyPr/>
                    <a:lstStyle/>
                    <a:p>
                      <a:pPr algn="ctr"/>
                      <a:r>
                        <a:rPr lang="en-US" sz="3200" b="1" i="0" kern="1200" dirty="0">
                          <a:solidFill>
                            <a:schemeClr val="bg1"/>
                          </a:solidFill>
                          <a:effectLst/>
                          <a:latin typeface="+mn-lt"/>
                          <a:ea typeface="+mn-ea"/>
                          <a:cs typeface="+mn-cs"/>
                        </a:rPr>
                        <a:t>Certification Deadline</a:t>
                      </a:r>
                      <a:endParaRPr lang="en-US" sz="3200" dirty="0">
                        <a:solidFill>
                          <a:schemeClr val="bg1"/>
                        </a:solidFill>
                        <a:latin typeface="+mn-lt"/>
                      </a:endParaRPr>
                    </a:p>
                  </a:txBody>
                  <a:tcPr/>
                </a:tc>
                <a:tc>
                  <a:txBody>
                    <a:bodyPr/>
                    <a:lstStyle/>
                    <a:p>
                      <a:pPr algn="ctr"/>
                      <a:r>
                        <a:rPr lang="en-US" sz="3200" b="1" i="0" kern="1200">
                          <a:solidFill>
                            <a:schemeClr val="bg1"/>
                          </a:solidFill>
                          <a:effectLst/>
                          <a:latin typeface="+mn-lt"/>
                          <a:ea typeface="+mn-ea"/>
                          <a:cs typeface="+mn-cs"/>
                        </a:rPr>
                        <a:t>Amendment Window</a:t>
                      </a:r>
                      <a:endParaRPr lang="en-US" sz="3200">
                        <a:solidFill>
                          <a:schemeClr val="bg1"/>
                        </a:solidFill>
                        <a:latin typeface="+mn-lt"/>
                      </a:endParaRPr>
                    </a:p>
                  </a:txBody>
                  <a:tcPr/>
                </a:tc>
                <a:extLst>
                  <a:ext uri="{0D108BD9-81ED-4DB2-BD59-A6C34878D82A}">
                    <a16:rowId xmlns:a16="http://schemas.microsoft.com/office/drawing/2014/main" val="118850957"/>
                  </a:ext>
                </a:extLst>
              </a:tr>
              <a:tr h="370840">
                <a:tc>
                  <a:txBody>
                    <a:bodyPr/>
                    <a:lstStyle/>
                    <a:p>
                      <a:pPr algn="ctr"/>
                      <a:r>
                        <a:rPr lang="en-US" sz="3200" b="0" i="0" kern="1200" dirty="0">
                          <a:solidFill>
                            <a:srgbClr val="000000"/>
                          </a:solidFill>
                          <a:effectLst/>
                          <a:latin typeface="+mn-lt"/>
                          <a:ea typeface="+mn-ea"/>
                          <a:cs typeface="+mn-cs"/>
                        </a:rPr>
                        <a:t>July 2024</a:t>
                      </a:r>
                      <a:endParaRPr lang="en-US" sz="3200" dirty="0">
                        <a:solidFill>
                          <a:srgbClr val="000000"/>
                        </a:solidFill>
                        <a:latin typeface="+mn-lt"/>
                      </a:endParaRPr>
                    </a:p>
                  </a:txBody>
                  <a:tcPr/>
                </a:tc>
                <a:tc>
                  <a:txBody>
                    <a:bodyPr/>
                    <a:lstStyle/>
                    <a:p>
                      <a:pPr algn="ctr"/>
                      <a:r>
                        <a:rPr lang="en-US" sz="3200" b="0" i="0" kern="1200">
                          <a:solidFill>
                            <a:srgbClr val="000000"/>
                          </a:solidFill>
                          <a:effectLst/>
                          <a:latin typeface="+mn-lt"/>
                          <a:ea typeface="+mn-ea"/>
                          <a:cs typeface="+mn-cs"/>
                        </a:rPr>
                        <a:t>August 1–15, 2024</a:t>
                      </a:r>
                      <a:endParaRPr lang="en-US" sz="3200">
                        <a:solidFill>
                          <a:srgbClr val="000000"/>
                        </a:solidFill>
                        <a:latin typeface="+mn-lt"/>
                      </a:endParaRPr>
                    </a:p>
                  </a:txBody>
                  <a:tcPr/>
                </a:tc>
                <a:tc>
                  <a:txBody>
                    <a:bodyPr/>
                    <a:lstStyle/>
                    <a:p>
                      <a:pPr algn="ctr"/>
                      <a:r>
                        <a:rPr lang="en-US" sz="3200" b="0" i="0" kern="1200" dirty="0">
                          <a:solidFill>
                            <a:srgbClr val="000000"/>
                          </a:solidFill>
                          <a:effectLst/>
                          <a:latin typeface="+mn-lt"/>
                          <a:ea typeface="+mn-ea"/>
                          <a:cs typeface="+mn-cs"/>
                        </a:rPr>
                        <a:t>August 15, 2024</a:t>
                      </a:r>
                      <a:endParaRPr lang="en-US" sz="3200" dirty="0">
                        <a:solidFill>
                          <a:srgbClr val="000000"/>
                        </a:solidFill>
                        <a:latin typeface="+mn-lt"/>
                      </a:endParaRPr>
                    </a:p>
                  </a:txBody>
                  <a:tcPr/>
                </a:tc>
                <a:tc>
                  <a:txBody>
                    <a:bodyPr/>
                    <a:lstStyle/>
                    <a:p>
                      <a:pPr algn="ctr"/>
                      <a:r>
                        <a:rPr lang="en-US" sz="3200" b="0" i="0" kern="1200" dirty="0">
                          <a:solidFill>
                            <a:srgbClr val="000000"/>
                          </a:solidFill>
                          <a:effectLst/>
                          <a:latin typeface="+mn-lt"/>
                          <a:ea typeface="+mn-ea"/>
                          <a:cs typeface="+mn-cs"/>
                        </a:rPr>
                        <a:t>August 16–31, 2024</a:t>
                      </a:r>
                      <a:endParaRPr lang="en-US" sz="3200" dirty="0">
                        <a:solidFill>
                          <a:srgbClr val="000000"/>
                        </a:solidFill>
                        <a:latin typeface="+mn-lt"/>
                      </a:endParaRPr>
                    </a:p>
                  </a:txBody>
                  <a:tcPr/>
                </a:tc>
                <a:extLst>
                  <a:ext uri="{0D108BD9-81ED-4DB2-BD59-A6C34878D82A}">
                    <a16:rowId xmlns:a16="http://schemas.microsoft.com/office/drawing/2014/main" val="2907730476"/>
                  </a:ext>
                </a:extLst>
              </a:tr>
              <a:tr h="370840">
                <a:tc>
                  <a:txBody>
                    <a:bodyPr/>
                    <a:lstStyle/>
                    <a:p>
                      <a:pPr algn="ctr"/>
                      <a:r>
                        <a:rPr lang="en-US" sz="3200" b="0" i="0" kern="1200">
                          <a:solidFill>
                            <a:srgbClr val="000000"/>
                          </a:solidFill>
                          <a:effectLst/>
                          <a:latin typeface="+mn-lt"/>
                          <a:ea typeface="+mn-ea"/>
                          <a:cs typeface="+mn-cs"/>
                        </a:rPr>
                        <a:t>August 2024</a:t>
                      </a:r>
                      <a:endParaRPr lang="en-US" sz="3200">
                        <a:solidFill>
                          <a:srgbClr val="000000"/>
                        </a:solidFill>
                        <a:latin typeface="+mn-lt"/>
                      </a:endParaRPr>
                    </a:p>
                  </a:txBody>
                  <a:tcPr/>
                </a:tc>
                <a:tc>
                  <a:txBody>
                    <a:bodyPr/>
                    <a:lstStyle/>
                    <a:p>
                      <a:pPr algn="ctr"/>
                      <a:r>
                        <a:rPr lang="en-US" sz="3200" b="0" i="0" kern="1200" dirty="0">
                          <a:solidFill>
                            <a:srgbClr val="000000"/>
                          </a:solidFill>
                          <a:effectLst/>
                          <a:latin typeface="+mn-lt"/>
                          <a:ea typeface="+mn-ea"/>
                          <a:cs typeface="+mn-cs"/>
                        </a:rPr>
                        <a:t>September </a:t>
                      </a:r>
                    </a:p>
                    <a:p>
                      <a:pPr algn="ctr"/>
                      <a:r>
                        <a:rPr lang="en-US" sz="3200" b="0" i="0" kern="1200" dirty="0">
                          <a:solidFill>
                            <a:srgbClr val="000000"/>
                          </a:solidFill>
                          <a:effectLst/>
                          <a:latin typeface="+mn-lt"/>
                          <a:ea typeface="+mn-ea"/>
                          <a:cs typeface="+mn-cs"/>
                        </a:rPr>
                        <a:t>1–16, 2024</a:t>
                      </a:r>
                      <a:endParaRPr lang="en-US" sz="3200" dirty="0">
                        <a:solidFill>
                          <a:srgbClr val="000000"/>
                        </a:solidFill>
                        <a:latin typeface="+mn-lt"/>
                      </a:endParaRPr>
                    </a:p>
                  </a:txBody>
                  <a:tcPr/>
                </a:tc>
                <a:tc>
                  <a:txBody>
                    <a:bodyPr/>
                    <a:lstStyle/>
                    <a:p>
                      <a:pPr algn="ctr" fontAlgn="t"/>
                      <a:r>
                        <a:rPr lang="en-US" sz="3200">
                          <a:solidFill>
                            <a:srgbClr val="000000"/>
                          </a:solidFill>
                          <a:effectLst/>
                        </a:rPr>
                        <a:t>September 16, 2024</a:t>
                      </a:r>
                    </a:p>
                  </a:txBody>
                  <a:tcPr marL="50800" marR="50800" marT="50800" marB="50800"/>
                </a:tc>
                <a:tc>
                  <a:txBody>
                    <a:bodyPr/>
                    <a:lstStyle/>
                    <a:p>
                      <a:pPr algn="ctr"/>
                      <a:r>
                        <a:rPr lang="en-US" sz="3200" b="0" i="0" kern="1200" dirty="0">
                          <a:solidFill>
                            <a:srgbClr val="000000"/>
                          </a:solidFill>
                          <a:effectLst/>
                          <a:latin typeface="+mn-lt"/>
                          <a:ea typeface="+mn-ea"/>
                          <a:cs typeface="+mn-cs"/>
                        </a:rPr>
                        <a:t>September </a:t>
                      </a:r>
                    </a:p>
                    <a:p>
                      <a:pPr algn="ctr"/>
                      <a:r>
                        <a:rPr lang="en-US" sz="3200" b="0" i="0" kern="1200" dirty="0">
                          <a:solidFill>
                            <a:srgbClr val="000000"/>
                          </a:solidFill>
                          <a:effectLst/>
                          <a:latin typeface="+mn-lt"/>
                          <a:ea typeface="+mn-ea"/>
                          <a:cs typeface="+mn-cs"/>
                        </a:rPr>
                        <a:t>17–30, 2024</a:t>
                      </a:r>
                      <a:endParaRPr lang="en-US" sz="3200" dirty="0">
                        <a:solidFill>
                          <a:srgbClr val="000000"/>
                        </a:solidFill>
                        <a:latin typeface="+mn-lt"/>
                      </a:endParaRPr>
                    </a:p>
                  </a:txBody>
                  <a:tcPr/>
                </a:tc>
                <a:extLst>
                  <a:ext uri="{0D108BD9-81ED-4DB2-BD59-A6C34878D82A}">
                    <a16:rowId xmlns:a16="http://schemas.microsoft.com/office/drawing/2014/main" val="286462624"/>
                  </a:ext>
                </a:extLst>
              </a:tr>
            </a:tbl>
          </a:graphicData>
        </a:graphic>
      </p:graphicFrame>
      <p:sp>
        <p:nvSpPr>
          <p:cNvPr id="4" name="Slide Number Placeholder 3">
            <a:extLst>
              <a:ext uri="{FF2B5EF4-FFF2-40B4-BE49-F238E27FC236}">
                <a16:creationId xmlns:a16="http://schemas.microsoft.com/office/drawing/2014/main" id="{0E01FA39-CD64-F4A8-6051-AB4510FD362A}"/>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1742884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3930"/>
            <a:ext cx="11887200" cy="1325563"/>
          </a:xfrm>
        </p:spPr>
        <p:txBody>
          <a:bodyPr/>
          <a:lstStyle/>
          <a:p>
            <a:r>
              <a:rPr lang="en-US" sz="4000">
                <a:solidFill>
                  <a:schemeClr val="bg1"/>
                </a:solidFill>
              </a:rPr>
              <a:t>CAPSDAC: Frequently Asked Questions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008669"/>
            <a:ext cx="11887200" cy="4838422"/>
          </a:xfrm>
        </p:spPr>
        <p:txBody>
          <a:bodyPr vert="horz" lIns="91440" tIns="45720" rIns="91440" bIns="45720" rtlCol="0" anchor="t">
            <a:normAutofit fontScale="92500" lnSpcReduction="20000"/>
          </a:bodyPr>
          <a:lstStyle/>
          <a:p>
            <a:pPr marL="0" indent="0">
              <a:lnSpc>
                <a:spcPct val="100000"/>
              </a:lnSpc>
              <a:buNone/>
            </a:pPr>
            <a:r>
              <a:rPr lang="en-US" sz="3500" dirty="0"/>
              <a:t>CAPSDAC FAQs Link (See Below):</a:t>
            </a:r>
            <a:endParaRPr lang="en-US" sz="3500" dirty="0">
              <a:hlinkClick r:id="rId4" tooltip="CAPSDAC FAQ Web Page">
                <a:extLst>
                  <a:ext uri="{A12FA001-AC4F-418D-AE19-62706E023703}">
                    <ahyp:hlinkClr xmlns:ahyp="http://schemas.microsoft.com/office/drawing/2018/hyperlinkcolor" val="tx"/>
                  </a:ext>
                </a:extLst>
              </a:hlinkClick>
            </a:endParaRPr>
          </a:p>
          <a:p>
            <a:pPr marL="0" indent="0">
              <a:lnSpc>
                <a:spcPct val="100000"/>
              </a:lnSpc>
              <a:buNone/>
            </a:pPr>
            <a:r>
              <a:rPr lang="en-US" sz="3500" dirty="0">
                <a:solidFill>
                  <a:srgbClr val="FFFF66"/>
                </a:solidFill>
                <a:hlinkClick r:id="rId4" tooltip="CAPSDAC FAQ Web Page">
                  <a:extLst>
                    <a:ext uri="{A12FA001-AC4F-418D-AE19-62706E023703}">
                      <ahyp:hlinkClr xmlns:ahyp="http://schemas.microsoft.com/office/drawing/2018/hyperlinkcolor" val="tx"/>
                    </a:ext>
                  </a:extLst>
                </a:hlinkClick>
              </a:rPr>
              <a:t>https://www.cde.ca.gov/sp/cd/ci/capsdacfaqs.asp</a:t>
            </a:r>
            <a:endParaRPr lang="en-US" sz="3500" dirty="0">
              <a:solidFill>
                <a:srgbClr val="FFFF66"/>
              </a:solidFill>
            </a:endParaRPr>
          </a:p>
          <a:p>
            <a:pPr marL="0" indent="0">
              <a:lnSpc>
                <a:spcPct val="100000"/>
              </a:lnSpc>
              <a:buNone/>
            </a:pPr>
            <a:r>
              <a:rPr lang="en-US" sz="3500" dirty="0"/>
              <a:t>General</a:t>
            </a:r>
            <a:endParaRPr lang="en-US" sz="3500" dirty="0">
              <a:cs typeface="Arial"/>
            </a:endParaRPr>
          </a:p>
          <a:p>
            <a:pPr>
              <a:lnSpc>
                <a:spcPct val="100000"/>
              </a:lnSpc>
            </a:pPr>
            <a:r>
              <a:rPr lang="en-US" sz="3500" dirty="0"/>
              <a:t>Which CSPP contractors are required to submit data to the CAPSDAC?</a:t>
            </a:r>
            <a:endParaRPr lang="en-US" sz="3500" dirty="0">
              <a:cs typeface="Arial"/>
            </a:endParaRPr>
          </a:p>
          <a:p>
            <a:pPr marL="457200" lvl="1" indent="0">
              <a:lnSpc>
                <a:spcPct val="100000"/>
              </a:lnSpc>
              <a:buNone/>
            </a:pPr>
            <a:r>
              <a:rPr lang="en-US" sz="3500" dirty="0"/>
              <a:t>The CSPP contractors that are required to submit child and family, staff, and classroom data to the CAPSDAC System, CAPSDAC Users, per EC 60910 are LEAs defined by </a:t>
            </a:r>
            <a:r>
              <a:rPr lang="en-US" sz="3500" i="1" dirty="0"/>
              <a:t>EC</a:t>
            </a:r>
            <a:r>
              <a:rPr lang="en-US" sz="3500" dirty="0"/>
              <a:t> 60900 as a county office of education, a school district, and a charter school.</a:t>
            </a:r>
            <a:endParaRPr lang="en-US" sz="3500" dirty="0">
              <a:cs typeface="Arial"/>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9959101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303537"/>
            <a:ext cx="11887200" cy="720802"/>
          </a:xfrm>
        </p:spPr>
        <p:txBody>
          <a:bodyPr>
            <a:normAutofit/>
          </a:bodyPr>
          <a:lstStyle/>
          <a:p>
            <a:r>
              <a:rPr lang="en-US" sz="4000">
                <a:solidFill>
                  <a:schemeClr val="bg1"/>
                </a:solidFill>
                <a:cs typeface="Arial"/>
              </a:rPr>
              <a:t>Agenda (2)</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659616" y="1297877"/>
            <a:ext cx="10549371" cy="4008862"/>
          </a:xfrm>
        </p:spPr>
        <p:txBody>
          <a:bodyPr vert="horz" lIns="91440" tIns="45720" rIns="91440" bIns="45720" rtlCol="0" anchor="t">
            <a:noAutofit/>
          </a:bodyPr>
          <a:lstStyle/>
          <a:p>
            <a:pPr>
              <a:lnSpc>
                <a:spcPct val="100000"/>
              </a:lnSpc>
              <a:spcBef>
                <a:spcPts val="800"/>
              </a:spcBef>
              <a:spcAft>
                <a:spcPts val="800"/>
              </a:spcAft>
            </a:pPr>
            <a:r>
              <a:rPr lang="en-US">
                <a:ea typeface="+mn-lt"/>
                <a:cs typeface="+mn-lt"/>
              </a:rPr>
              <a:t>Updating Agency Information</a:t>
            </a:r>
            <a:endParaRPr lang="en-US">
              <a:cs typeface="Arial" panose="020B0604020202020204"/>
            </a:endParaRPr>
          </a:p>
          <a:p>
            <a:pPr>
              <a:lnSpc>
                <a:spcPct val="100000"/>
              </a:lnSpc>
              <a:spcBef>
                <a:spcPts val="800"/>
              </a:spcBef>
              <a:spcAft>
                <a:spcPts val="800"/>
              </a:spcAft>
            </a:pPr>
            <a:r>
              <a:rPr lang="en-US">
                <a:ea typeface="+mn-lt"/>
                <a:cs typeface="+mn-lt"/>
              </a:rPr>
              <a:t>Reporting Schedule &amp; Due Dates</a:t>
            </a:r>
          </a:p>
          <a:p>
            <a:pPr>
              <a:lnSpc>
                <a:spcPct val="100000"/>
              </a:lnSpc>
              <a:spcBef>
                <a:spcPts val="800"/>
              </a:spcBef>
              <a:spcAft>
                <a:spcPts val="800"/>
              </a:spcAft>
            </a:pPr>
            <a:r>
              <a:rPr lang="en-US">
                <a:ea typeface="+mn-lt"/>
                <a:cs typeface="+mn-lt"/>
              </a:rPr>
              <a:t>Frequently Asked Questions (FAQs)</a:t>
            </a:r>
          </a:p>
          <a:p>
            <a:pPr>
              <a:lnSpc>
                <a:spcPct val="100000"/>
              </a:lnSpc>
              <a:spcBef>
                <a:spcPts val="800"/>
              </a:spcBef>
              <a:spcAft>
                <a:spcPts val="800"/>
              </a:spcAft>
            </a:pPr>
            <a:r>
              <a:rPr lang="en-US">
                <a:ea typeface="+mn-lt"/>
                <a:cs typeface="+mn-lt"/>
              </a:rPr>
              <a:t>Resources and Contact Information</a:t>
            </a:r>
          </a:p>
          <a:p>
            <a:pPr>
              <a:lnSpc>
                <a:spcPct val="100000"/>
              </a:lnSpc>
              <a:spcBef>
                <a:spcPts val="800"/>
              </a:spcBef>
              <a:spcAft>
                <a:spcPts val="800"/>
              </a:spcAft>
            </a:pPr>
            <a:r>
              <a:rPr lang="en-US">
                <a:ea typeface="+mn-lt"/>
                <a:cs typeface="+mn-lt"/>
              </a:rPr>
              <a:t>Upcoming Webinars &amp; Office Hours</a:t>
            </a:r>
          </a:p>
          <a:p>
            <a:pPr>
              <a:lnSpc>
                <a:spcPct val="100000"/>
              </a:lnSpc>
              <a:spcBef>
                <a:spcPts val="800"/>
              </a:spcBef>
              <a:spcAft>
                <a:spcPts val="800"/>
              </a:spcAft>
            </a:pPr>
            <a:r>
              <a:rPr lang="en-US">
                <a:ea typeface="+mn-lt"/>
                <a:cs typeface="+mn-lt"/>
              </a:rPr>
              <a:t>Questions and Answers</a:t>
            </a: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145616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(2)</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609724"/>
            <a:ext cx="11887200" cy="4422866"/>
          </a:xfrm>
        </p:spPr>
        <p:txBody>
          <a:bodyPr vert="horz" lIns="91440" tIns="45720" rIns="91440" bIns="45720" rtlCol="0" anchor="t">
            <a:noAutofit/>
          </a:bodyPr>
          <a:lstStyle/>
          <a:p>
            <a:pPr marL="0" indent="0">
              <a:spcBef>
                <a:spcPts val="0"/>
              </a:spcBef>
              <a:buNone/>
            </a:pPr>
            <a:r>
              <a:rPr lang="en-US" dirty="0"/>
              <a:t>System Access</a:t>
            </a:r>
          </a:p>
          <a:p>
            <a:pPr>
              <a:spcBef>
                <a:spcPts val="0"/>
              </a:spcBef>
            </a:pPr>
            <a:r>
              <a:rPr lang="en-US" dirty="0"/>
              <a:t>Will I automatically get access to CAPSDAC if I have a CDMIS and/or PLIS account?</a:t>
            </a:r>
            <a:endParaRPr lang="en-US" dirty="0">
              <a:cs typeface="Arial"/>
            </a:endParaRPr>
          </a:p>
          <a:p>
            <a:pPr marL="457200" lvl="1" indent="0">
              <a:spcBef>
                <a:spcPts val="0"/>
              </a:spcBef>
              <a:buNone/>
            </a:pPr>
            <a:r>
              <a:rPr lang="en-US" sz="3200" dirty="0"/>
              <a:t>No, access to CAPSDAC is not automatically granted to all users with a CDMIS and/or PLIS account. Only Program Directors and Executive Directors will automatically receive access to CAPSDAC and will be assigned the "LEA Admin" role. LEA Admin users can create CAPSDAC accounts for other users within their agency as needed.</a:t>
            </a:r>
            <a:endParaRPr lang="en-US" dirty="0">
              <a:highlight>
                <a:srgbClr val="FFFFFF"/>
              </a:highlight>
              <a:cs typeface="Arial" panose="020B0604020202020204"/>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2964774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(3)</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495426"/>
            <a:ext cx="11887200" cy="4422866"/>
          </a:xfrm>
        </p:spPr>
        <p:txBody>
          <a:bodyPr vert="horz" lIns="91440" tIns="45720" rIns="91440" bIns="45720" rtlCol="0" anchor="t">
            <a:noAutofit/>
          </a:bodyPr>
          <a:lstStyle/>
          <a:p>
            <a:pPr marL="0" indent="0" algn="l">
              <a:buNone/>
            </a:pPr>
            <a:r>
              <a:rPr lang="en-US"/>
              <a:t>Data Collection</a:t>
            </a:r>
          </a:p>
          <a:p>
            <a:pPr algn="l"/>
            <a:r>
              <a:rPr lang="en-US"/>
              <a:t>How does CAPSDAC accommodate sensitive staff data that our Human Resource department manages for California Longitudinal Pupil Achievement Data System (CALPADS) reporting?</a:t>
            </a:r>
            <a:endParaRPr lang="en-US">
              <a:cs typeface="Arial"/>
            </a:endParaRPr>
          </a:p>
          <a:p>
            <a:pPr marL="457200" lvl="1" indent="0">
              <a:buNone/>
            </a:pPr>
            <a:r>
              <a:rPr lang="en-US" sz="3200"/>
              <a:t>CAPSDAC follows a similar approach to CALPADS by allowing the contracted agency to designate authorized staff members with access to the system. This enables contractors to maintain confidentiality and meet their data security requirements.</a:t>
            </a:r>
            <a:endParaRPr lang="en-US" sz="3200">
              <a:cs typeface="Arial" panose="020B0604020202020204"/>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99845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(4)</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pPr marL="0" indent="0" algn="l">
              <a:spcBef>
                <a:spcPts val="0"/>
              </a:spcBef>
              <a:buNone/>
            </a:pPr>
            <a:r>
              <a:rPr lang="en-US" dirty="0"/>
              <a:t>Data Submission Frequency</a:t>
            </a:r>
          </a:p>
          <a:p>
            <a:pPr>
              <a:spcBef>
                <a:spcPts val="0"/>
              </a:spcBef>
            </a:pPr>
            <a:r>
              <a:rPr lang="en-US" dirty="0"/>
              <a:t>Why does the CAPSDAC Certification Deadline fall on the 15th of each month? What is the purpose of the shorter locking time?</a:t>
            </a:r>
            <a:endParaRPr lang="en-US" dirty="0">
              <a:cs typeface="Arial"/>
            </a:endParaRPr>
          </a:p>
          <a:p>
            <a:pPr marL="457200" lvl="1" indent="0">
              <a:spcBef>
                <a:spcPts val="0"/>
              </a:spcBef>
              <a:buNone/>
            </a:pPr>
            <a:r>
              <a:rPr lang="en-US" sz="3200" dirty="0"/>
              <a:t>The CAPSDAC certification deadline is set on the 15th of each month to allow sufficient time for technical assistance and issue resolution before the data submission period fully locks at the end of the month.</a:t>
            </a:r>
            <a:endParaRPr lang="en-US" sz="3200" dirty="0">
              <a:cs typeface="Arial" panose="020B0604020202020204"/>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342830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(5)</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238250"/>
            <a:ext cx="12039600" cy="4422866"/>
          </a:xfrm>
        </p:spPr>
        <p:txBody>
          <a:bodyPr vert="horz" lIns="91440" tIns="45720" rIns="91440" bIns="45720" rtlCol="0" anchor="t">
            <a:noAutofit/>
          </a:bodyPr>
          <a:lstStyle/>
          <a:p>
            <a:pPr marL="0" indent="0" algn="l">
              <a:spcBef>
                <a:spcPts val="0"/>
              </a:spcBef>
              <a:buNone/>
            </a:pPr>
            <a:r>
              <a:rPr lang="en-US" dirty="0"/>
              <a:t>CAPSDAC Submission – Staff</a:t>
            </a:r>
          </a:p>
          <a:p>
            <a:pPr algn="l">
              <a:spcBef>
                <a:spcPts val="0"/>
              </a:spcBef>
            </a:pPr>
            <a:r>
              <a:rPr lang="en-US" dirty="0"/>
              <a:t>Do all staff members need to have California Statewide Educator Identifiers (SEIDs)?</a:t>
            </a:r>
            <a:endParaRPr lang="en-US" dirty="0">
              <a:cs typeface="Arial"/>
            </a:endParaRPr>
          </a:p>
          <a:p>
            <a:pPr marL="457200" lvl="1" indent="0">
              <a:spcBef>
                <a:spcPts val="0"/>
              </a:spcBef>
              <a:buNone/>
            </a:pPr>
            <a:r>
              <a:rPr lang="en-US" dirty="0"/>
              <a:t>No, not all staff members are issued SEIDs by the Commission on Teacher Credentialing (CTC). SEIDs are issued by the CTC to all certificated staff (teaching and non-teaching) that have a valid application or hold a valid certificate, permit or credential maintained by CTC. Certificated staff are individuals that provide educational services including teachers, administrators, counselors, librarians, nurses, speech therapists, and others. This is reported in the CTC SEID FAQ page located here </a:t>
            </a:r>
            <a:r>
              <a:rPr lang="en-US" dirty="0">
                <a:solidFill>
                  <a:srgbClr val="FFFF00"/>
                </a:solidFill>
                <a:hlinkClick r:id="rId3" tooltip="CTC SEIDs FAQs">
                  <a:extLst>
                    <a:ext uri="{A12FA001-AC4F-418D-AE19-62706E023703}">
                      <ahyp:hlinkClr xmlns:ahyp="http://schemas.microsoft.com/office/drawing/2018/hyperlinkcolor" val="tx"/>
                    </a:ext>
                  </a:extLst>
                </a:hlinkClick>
              </a:rPr>
              <a:t>https://www.ctc.ca.gov/credentials/assignment-resources/SEID-FAQs</a:t>
            </a:r>
            <a:endParaRPr lang="en-US" dirty="0">
              <a:solidFill>
                <a:srgbClr val="FFFF00"/>
              </a:solidFill>
              <a:cs typeface="Arial" panose="020B0604020202020204"/>
            </a:endParaRPr>
          </a:p>
          <a:p>
            <a:pPr>
              <a:spcBef>
                <a:spcPts val="0"/>
              </a:spcBef>
            </a:pPr>
            <a:endParaRPr lang="en-US" dirty="0"/>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1915205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(6)</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pPr marL="0" indent="0" algn="l">
              <a:spcBef>
                <a:spcPts val="0"/>
              </a:spcBef>
              <a:buNone/>
            </a:pPr>
            <a:r>
              <a:rPr lang="en-US" dirty="0"/>
              <a:t>CAPSDAC Submission – Child</a:t>
            </a:r>
          </a:p>
          <a:p>
            <a:pPr algn="l">
              <a:spcBef>
                <a:spcPts val="0"/>
              </a:spcBef>
            </a:pPr>
            <a:r>
              <a:rPr lang="en-US" dirty="0"/>
              <a:t>Can we use our Statewide Student Identifier (SSID) from CALPADS in the CAPSDAC?</a:t>
            </a:r>
          </a:p>
          <a:p>
            <a:pPr marL="457200" lvl="1" indent="0">
              <a:spcBef>
                <a:spcPts val="0"/>
              </a:spcBef>
              <a:buNone/>
            </a:pPr>
            <a:r>
              <a:rPr lang="en-US" dirty="0"/>
              <a:t>Yes, you can use the SSID from California Longitudinal Pupil Achievement Data System (CALPADS) in the CAPSDAC for the Child ID field if the child has been issued an SSID. System users are required to develop and maintain the Child ID field locally for all children, ensuring it remains unique for each child within their data. If the child has been issued an SSID, agencies are encouraged to use the SSID as their local Child ID.</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2526542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Resources &amp; Contact Information</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pPr marL="0" indent="0">
              <a:buNone/>
            </a:pPr>
            <a:r>
              <a:rPr lang="en-US" dirty="0"/>
              <a:t>Resources</a:t>
            </a:r>
          </a:p>
          <a:p>
            <a:r>
              <a:rPr lang="en-US" dirty="0"/>
              <a:t>CAPSAC Support Page: </a:t>
            </a:r>
            <a:r>
              <a:rPr lang="en-US" dirty="0">
                <a:hlinkClick r:id="rId3" tooltip="CAPSDAC Support Page"/>
              </a:rPr>
              <a:t>https://www.cde.ca.gov/sp/cd/ci/capsdacsupportlanding.asp</a:t>
            </a:r>
            <a:endParaRPr lang="en-US" dirty="0"/>
          </a:p>
          <a:p>
            <a:pPr marL="0" indent="0">
              <a:buNone/>
            </a:pPr>
            <a:r>
              <a:rPr lang="en-US" dirty="0"/>
              <a:t>Contact Information</a:t>
            </a:r>
          </a:p>
          <a:p>
            <a:r>
              <a:rPr lang="en-US" dirty="0"/>
              <a:t>CAPSDAC Support Team: </a:t>
            </a:r>
            <a:r>
              <a:rPr lang="en-US" dirty="0">
                <a:hlinkClick r:id="rId4"/>
              </a:rPr>
              <a:t>CAPSDAC@cde.ca.gov</a:t>
            </a:r>
            <a:endParaRPr lang="en-US" dirty="0">
              <a:cs typeface="Arial"/>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35</a:t>
            </a:fld>
            <a:endParaRPr lang="en-US"/>
          </a:p>
        </p:txBody>
      </p:sp>
    </p:spTree>
    <p:extLst>
      <p:ext uri="{BB962C8B-B14F-4D97-AF65-F5344CB8AC3E}">
        <p14:creationId xmlns:p14="http://schemas.microsoft.com/office/powerpoint/2010/main" val="389216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104994"/>
            <a:ext cx="11887200" cy="1325563"/>
          </a:xfrm>
        </p:spPr>
        <p:txBody>
          <a:bodyPr/>
          <a:lstStyle/>
          <a:p>
            <a:r>
              <a:rPr lang="en-US">
                <a:solidFill>
                  <a:schemeClr val="bg1"/>
                </a:solidFill>
                <a:cs typeface="Arial"/>
              </a:rPr>
              <a:t>Upcoming Webinars and Office Hours</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594360" y="1148368"/>
            <a:ext cx="10835640" cy="4998919"/>
          </a:xfrm>
        </p:spPr>
        <p:txBody>
          <a:bodyPr vert="horz" lIns="91440" tIns="45720" rIns="91440" bIns="45720" rtlCol="0" anchor="t">
            <a:normAutofit/>
          </a:bodyPr>
          <a:lstStyle/>
          <a:p>
            <a:pPr marL="0" indent="0">
              <a:lnSpc>
                <a:spcPct val="135000"/>
              </a:lnSpc>
              <a:spcBef>
                <a:spcPts val="1200"/>
              </a:spcBef>
              <a:buNone/>
            </a:pPr>
            <a:r>
              <a:rPr lang="en-US" sz="2800" b="1" dirty="0">
                <a:ea typeface="+mn-lt"/>
                <a:cs typeface="+mn-lt"/>
              </a:rPr>
              <a:t>Webinars:</a:t>
            </a:r>
            <a:endParaRPr lang="en-US" sz="2800" dirty="0">
              <a:ea typeface="+mn-lt"/>
              <a:cs typeface="+mn-lt"/>
            </a:endParaRPr>
          </a:p>
          <a:p>
            <a:pPr marL="457200">
              <a:lnSpc>
                <a:spcPct val="125000"/>
              </a:lnSpc>
              <a:spcBef>
                <a:spcPts val="1200"/>
              </a:spcBef>
              <a:buFont typeface="Arial"/>
            </a:pPr>
            <a:r>
              <a:rPr lang="en-US" sz="2800" dirty="0">
                <a:ea typeface="+mn-lt"/>
                <a:cs typeface="+mn-lt"/>
              </a:rPr>
              <a:t>September 17, 2024, 10 a.m. to 11 a.m.</a:t>
            </a:r>
          </a:p>
          <a:p>
            <a:pPr marL="0" indent="0">
              <a:lnSpc>
                <a:spcPct val="135000"/>
              </a:lnSpc>
              <a:spcBef>
                <a:spcPts val="1200"/>
              </a:spcBef>
              <a:buNone/>
            </a:pPr>
            <a:r>
              <a:rPr lang="en-US" sz="2800" b="1" dirty="0">
                <a:ea typeface="+mn-lt"/>
                <a:cs typeface="+mn-lt"/>
              </a:rPr>
              <a:t>Office Hours:</a:t>
            </a:r>
            <a:endParaRPr lang="en-US" sz="2800" dirty="0">
              <a:ea typeface="+mn-lt"/>
              <a:cs typeface="+mn-lt"/>
            </a:endParaRPr>
          </a:p>
          <a:p>
            <a:pPr marL="457200">
              <a:lnSpc>
                <a:spcPct val="125000"/>
              </a:lnSpc>
              <a:spcBef>
                <a:spcPts val="1200"/>
              </a:spcBef>
              <a:buFont typeface="Arial"/>
            </a:pPr>
            <a:r>
              <a:rPr lang="en-US" sz="2800" dirty="0">
                <a:ea typeface="+mn-lt"/>
                <a:cs typeface="+mn-lt"/>
              </a:rPr>
              <a:t>September 10, 2024, 10 a.m. to 11 a.m. </a:t>
            </a:r>
          </a:p>
          <a:p>
            <a:pPr indent="0">
              <a:lnSpc>
                <a:spcPct val="125000"/>
              </a:lnSpc>
              <a:spcBef>
                <a:spcPts val="1200"/>
              </a:spcBef>
              <a:buNone/>
            </a:pPr>
            <a:r>
              <a:rPr lang="en-US" sz="2800" dirty="0">
                <a:ea typeface="+mn-lt"/>
                <a:cs typeface="+mn-lt"/>
              </a:rPr>
              <a:t>Also found at </a:t>
            </a:r>
            <a:r>
              <a:rPr lang="en-US" sz="2800" dirty="0">
                <a:ea typeface="+mn-lt"/>
                <a:cs typeface="+mn-lt"/>
                <a:hlinkClick r:id="rId3" tooltip="CAPSDAC Webinars Web Page"/>
              </a:rPr>
              <a:t>https://www.cde.ca.gov/sp/cd/ci/capsdacwebinars.asp</a:t>
            </a:r>
            <a:endParaRPr lang="en-US" sz="2800" dirty="0">
              <a:ea typeface="+mn-lt"/>
              <a:cs typeface="+mn-lt"/>
            </a:endParaRP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204547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2AC6-F2EA-9FB4-FADF-82E53A3D932A}"/>
              </a:ext>
            </a:extLst>
          </p:cNvPr>
          <p:cNvSpPr>
            <a:spLocks noGrp="1"/>
          </p:cNvSpPr>
          <p:nvPr>
            <p:ph type="title"/>
          </p:nvPr>
        </p:nvSpPr>
        <p:spPr>
          <a:xfrm>
            <a:off x="7523621" y="2180408"/>
            <a:ext cx="4515979" cy="1325563"/>
          </a:xfrm>
        </p:spPr>
        <p:txBody>
          <a:bodyPr/>
          <a:lstStyle/>
          <a:p>
            <a:r>
              <a:rPr lang="en-US">
                <a:solidFill>
                  <a:schemeClr val="bg1"/>
                </a:solidFill>
                <a:cs typeface="Arial"/>
              </a:rPr>
              <a:t>Questions and Answers</a:t>
            </a:r>
            <a:endParaRPr lang="en-US"/>
          </a:p>
        </p:txBody>
      </p:sp>
      <p:pic>
        <p:nvPicPr>
          <p:cNvPr id="7" name="Content Placeholder 6" descr="A young child playing with water.">
            <a:extLst>
              <a:ext uri="{FF2B5EF4-FFF2-40B4-BE49-F238E27FC236}">
                <a16:creationId xmlns:a16="http://schemas.microsoft.com/office/drawing/2014/main" id="{4A948A06-C8AA-2E05-CD8D-FC6D1C43E6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9833" y="548324"/>
            <a:ext cx="6891027" cy="458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75097999-4ADD-739D-F556-9BEA885AD643}"/>
              </a:ext>
            </a:extLst>
          </p:cNvPr>
          <p:cNvSpPr>
            <a:spLocks noGrp="1"/>
          </p:cNvSpPr>
          <p:nvPr>
            <p:ph sz="half" idx="2"/>
          </p:nvPr>
        </p:nvSpPr>
        <p:spPr>
          <a:xfrm>
            <a:off x="152400" y="5285330"/>
            <a:ext cx="5738950" cy="1024346"/>
          </a:xfrm>
        </p:spPr>
        <p:txBody>
          <a:bodyPr>
            <a:normAutofit/>
          </a:bodyPr>
          <a:lstStyle/>
          <a:p>
            <a:pPr marL="0" indent="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5" name="Slide Number Placeholder 4">
            <a:extLst>
              <a:ext uri="{FF2B5EF4-FFF2-40B4-BE49-F238E27FC236}">
                <a16:creationId xmlns:a16="http://schemas.microsoft.com/office/drawing/2014/main" id="{0DA76D5C-8186-369C-AF48-5C8CCC418779}"/>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2542023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solidFill>
                  <a:schemeClr val="bg1"/>
                </a:solidFill>
                <a:cs typeface="Arial"/>
              </a:rPr>
              <a:t>Thank you!</a:t>
            </a:r>
            <a:endParaRPr lang="en-US">
              <a:solidFill>
                <a:schemeClr val="bg1"/>
              </a:solidFill>
            </a:endParaRP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dirty="0">
                <a:solidFill>
                  <a:schemeClr val="bg1"/>
                </a:solidFill>
              </a:rPr>
              <a:t>What is CAPSDAC?</a:t>
            </a:r>
            <a:br>
              <a:rPr lang="en-US" sz="4000" dirty="0">
                <a:solidFill>
                  <a:schemeClr val="bg1"/>
                </a:solidFill>
              </a:rPr>
            </a:br>
            <a:r>
              <a:rPr lang="en-US" sz="3300" dirty="0">
                <a:solidFill>
                  <a:schemeClr val="bg1"/>
                </a:solidFill>
                <a:cs typeface="Arial"/>
              </a:rPr>
              <a:t>Web address: </a:t>
            </a:r>
            <a:r>
              <a:rPr lang="en-US" sz="3300" dirty="0">
                <a:cs typeface="Arial"/>
                <a:hlinkClick r:id="rId3" tooltip="CAPSDAC Online Portal Web Page"/>
              </a:rPr>
              <a:t>www.capsdac.org</a:t>
            </a:r>
            <a:endParaRPr lang="en-US" sz="4000" dirty="0">
              <a:solidFill>
                <a:schemeClr val="bg1"/>
              </a:solidFill>
              <a:cs typeface="Arial"/>
            </a:endParaRP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fontScale="85000" lnSpcReduction="10000"/>
          </a:bodyPr>
          <a:lstStyle/>
          <a:p>
            <a:r>
              <a:rPr lang="en-US">
                <a:cs typeface="Arial"/>
              </a:rPr>
              <a:t>Pursuant to </a:t>
            </a:r>
            <a:r>
              <a:rPr lang="en-US" i="1">
                <a:cs typeface="Arial"/>
              </a:rPr>
              <a:t>Education Code (EC)</a:t>
            </a:r>
            <a:r>
              <a:rPr lang="en-US">
                <a:cs typeface="Arial"/>
              </a:rPr>
              <a:t> Section 60910 and Assembly Bill (AB) 22, the California Department of Education (CDE) is required to collect data elements for children, staff, and classrooms for local educational agencies (LEAs) in the California State Preschool Program (CSPP).</a:t>
            </a:r>
          </a:p>
          <a:p>
            <a:r>
              <a:rPr lang="en-US">
                <a:cs typeface="Arial"/>
              </a:rPr>
              <a:t>In response to this requirement, the California Preschool Data Collection (CAPSDAC) System was developed and launched in July 2024.</a:t>
            </a:r>
          </a:p>
          <a:p>
            <a:r>
              <a:rPr lang="en-US">
                <a:cs typeface="Arial"/>
              </a:rPr>
              <a:t>For the purposes of CAPSDAC, an LEA is defined as a county office of education, school district, or charter school.</a:t>
            </a:r>
          </a:p>
          <a:p>
            <a:r>
              <a:rPr lang="en-US">
                <a:cs typeface="Arial"/>
              </a:rPr>
              <a:t>Agencies submitting the CAPSDAC Monthly Data Submission are no longer responsible for submitting the </a:t>
            </a:r>
            <a:r>
              <a:rPr lang="en-US">
                <a:solidFill>
                  <a:srgbClr val="FFFFFF"/>
                </a:solidFill>
                <a:latin typeface="Arial"/>
                <a:ea typeface="Roboto"/>
                <a:cs typeface="Arial"/>
              </a:rPr>
              <a:t>CDD-801A Monthly Child Care Population Report (CDD-801A)</a:t>
            </a:r>
            <a:r>
              <a:rPr lang="en-US">
                <a:cs typeface="Arial"/>
              </a:rPr>
              <a:t> or the Preschool Language Information System (PLIS) Report.</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60107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Account Management</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a:xfrm>
            <a:off x="152400" y="1638300"/>
            <a:ext cx="11887200" cy="3488177"/>
          </a:xfrm>
        </p:spPr>
        <p:txBody>
          <a:bodyPr vert="horz" lIns="91440" tIns="45720" rIns="91440" bIns="45720" rtlCol="0" anchor="t">
            <a:normAutofit/>
          </a:bodyPr>
          <a:lstStyle/>
          <a:p>
            <a:r>
              <a:rPr lang="en-US" dirty="0">
                <a:cs typeface="Arial"/>
              </a:rPr>
              <a:t>To access CAPSDAC: Each LEA already had accounts created for the Agency Program Director and Executive Director.</a:t>
            </a:r>
            <a:endParaRPr lang="en-US" dirty="0"/>
          </a:p>
          <a:p>
            <a:pPr lvl="1">
              <a:buFont typeface="Arial"/>
              <a:buChar char="‒"/>
            </a:pPr>
            <a:r>
              <a:rPr lang="en-US" dirty="0">
                <a:cs typeface="Arial"/>
              </a:rPr>
              <a:t>The Program Director and Executive Director can create accounts for other users in their agency that they want to have access to CDMIS.</a:t>
            </a:r>
          </a:p>
          <a:p>
            <a:pPr lvl="1">
              <a:buFont typeface="Arial"/>
              <a:buChar char="‒"/>
            </a:pPr>
            <a:r>
              <a:rPr lang="en-US" dirty="0">
                <a:cs typeface="Arial"/>
              </a:rPr>
              <a:t>When creating an account:</a:t>
            </a:r>
          </a:p>
          <a:p>
            <a:pPr lvl="2">
              <a:buFont typeface="Wingdings" panose="02070309020205020404" pitchFamily="49" charset="0"/>
              <a:buChar char="§"/>
            </a:pPr>
            <a:r>
              <a:rPr lang="en-US" dirty="0">
                <a:cs typeface="Arial"/>
              </a:rPr>
              <a:t>The information that is needed for the new user is the first name, last name, phone number, email and user permission level.</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25331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User Permissions (1)</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a:bodyPr>
          <a:lstStyle/>
          <a:p>
            <a:r>
              <a:rPr lang="en-US" err="1"/>
              <a:t>LEAAdmins</a:t>
            </a:r>
            <a:r>
              <a:rPr lang="en-US"/>
              <a:t>:</a:t>
            </a:r>
            <a:endParaRPr lang="en-US">
              <a:cs typeface="Arial"/>
            </a:endParaRPr>
          </a:p>
          <a:p>
            <a:pPr lvl="1"/>
            <a:r>
              <a:rPr lang="en-US">
                <a:cs typeface="Arial"/>
              </a:rPr>
              <a:t>In addition to adding accounts for their agency, </a:t>
            </a:r>
            <a:r>
              <a:rPr lang="en-US" err="1">
                <a:cs typeface="Arial"/>
              </a:rPr>
              <a:t>LEAAdmins</a:t>
            </a:r>
            <a:r>
              <a:rPr lang="en-US">
                <a:cs typeface="Arial"/>
              </a:rPr>
              <a:t> will have the permissions to edit and delete accounts within their LEAs.</a:t>
            </a:r>
          </a:p>
          <a:p>
            <a:pPr lvl="1"/>
            <a:r>
              <a:rPr lang="en-US" err="1">
                <a:cs typeface="Arial"/>
              </a:rPr>
              <a:t>LEAAdmins</a:t>
            </a:r>
            <a:r>
              <a:rPr lang="en-US">
                <a:cs typeface="Arial"/>
              </a:rPr>
              <a:t> are responsible for reactivating and deactivating accounts that need to be active or need to become inactive.</a:t>
            </a:r>
          </a:p>
          <a:p>
            <a:pPr lvl="1"/>
            <a:r>
              <a:rPr lang="en-US" err="1">
                <a:cs typeface="Arial"/>
              </a:rPr>
              <a:t>LEAAdmins</a:t>
            </a:r>
            <a:r>
              <a:rPr lang="en-US">
                <a:cs typeface="Arial"/>
              </a:rPr>
              <a:t> will also have all the same functions as the App Users.</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29559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User Permissions (2)</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a:bodyPr>
          <a:lstStyle/>
          <a:p>
            <a:r>
              <a:rPr lang="en-US" dirty="0"/>
              <a:t>App Users</a:t>
            </a:r>
          </a:p>
          <a:p>
            <a:pPr lvl="1"/>
            <a:r>
              <a:rPr lang="en-US" dirty="0">
                <a:cs typeface="Arial"/>
              </a:rPr>
              <a:t>App Users are able to edit their own accounts, which includes editing their first name, last name, phone number and email address. </a:t>
            </a:r>
          </a:p>
          <a:p>
            <a:pPr lvl="1"/>
            <a:r>
              <a:rPr lang="en-US" dirty="0">
                <a:cs typeface="Arial"/>
              </a:rPr>
              <a:t>App Users will have the ability to upload teacher, classroom and child data as well as edit and delete that data.</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254522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DF00-05D9-D6A6-C788-FAB89E40EEA1}"/>
              </a:ext>
            </a:extLst>
          </p:cNvPr>
          <p:cNvSpPr>
            <a:spLocks noGrp="1"/>
          </p:cNvSpPr>
          <p:nvPr>
            <p:ph type="title"/>
          </p:nvPr>
        </p:nvSpPr>
        <p:spPr/>
        <p:txBody>
          <a:bodyPr/>
          <a:lstStyle/>
          <a:p>
            <a:r>
              <a:rPr lang="en-US" sz="3600" dirty="0">
                <a:solidFill>
                  <a:schemeClr val="bg1"/>
                </a:solidFill>
              </a:rPr>
              <a:t>CAPSDAC: Manual Data Entry (1)</a:t>
            </a:r>
            <a:endParaRPr lang="en-US" dirty="0"/>
          </a:p>
        </p:txBody>
      </p:sp>
      <p:sp>
        <p:nvSpPr>
          <p:cNvPr id="3" name="Content Placeholder 2">
            <a:extLst>
              <a:ext uri="{FF2B5EF4-FFF2-40B4-BE49-F238E27FC236}">
                <a16:creationId xmlns:a16="http://schemas.microsoft.com/office/drawing/2014/main" id="{0D37B762-EC64-4EE0-123A-8CB9AEEA05FA}"/>
              </a:ext>
            </a:extLst>
          </p:cNvPr>
          <p:cNvSpPr>
            <a:spLocks noGrp="1"/>
          </p:cNvSpPr>
          <p:nvPr>
            <p:ph idx="1"/>
          </p:nvPr>
        </p:nvSpPr>
        <p:spPr>
          <a:xfrm>
            <a:off x="152400" y="1543860"/>
            <a:ext cx="11887200" cy="3770279"/>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sz="2800" dirty="0"/>
              <a:t>Manual entry involves directly inputting data into the CAPSDAC system one record at a time, suitable for immediate updates. </a:t>
            </a:r>
            <a:endParaRPr lang="en-US" sz="2800" dirty="0">
              <a:cs typeface="Arial"/>
            </a:endParaRPr>
          </a:p>
          <a:p>
            <a:pPr marL="342900" marR="0" lvl="0" indent="-342900" algn="l" defTabSz="914400" rtl="0" eaLnBrk="0" fontAlgn="base" latinLnBrk="0" hangingPunct="0">
              <a:lnSpc>
                <a:spcPct val="100000"/>
              </a:lnSpc>
              <a:spcBef>
                <a:spcPct val="0"/>
              </a:spcBef>
              <a:spcAft>
                <a:spcPct val="0"/>
              </a:spcAft>
              <a:buClrTx/>
              <a:buSzTx/>
              <a:buAutoNum type="arabicPeriod"/>
              <a:tabLst/>
            </a:pPr>
            <a:endParaRPr lang="en-US" altLang="en-US" sz="2800" b="1" dirty="0">
              <a:solidFill>
                <a:schemeClr val="tx1"/>
              </a:solidFill>
              <a:latin typeface="Arial" panose="020B0604020202020204" pitchFamily="34" charset="0"/>
              <a:cs typeface="Arial"/>
            </a:endParaRPr>
          </a:p>
          <a:p>
            <a:pPr marL="457200" indent="-457200" eaLnBrk="0" fontAlgn="base" hangingPunct="0">
              <a:lnSpc>
                <a:spcPct val="100000"/>
              </a:lnSpc>
              <a:spcBef>
                <a:spcPct val="0"/>
              </a:spcBef>
              <a:spcAft>
                <a:spcPct val="0"/>
              </a:spcAft>
              <a:buAutoNum type="arabicPeriod"/>
            </a:pPr>
            <a:r>
              <a:rPr kumimoji="0" lang="en-US" altLang="en-US" sz="2800" b="1" i="0" u="none" strike="noStrike" cap="none" normalizeH="0" baseline="0" dirty="0">
                <a:ln>
                  <a:noFill/>
                </a:ln>
                <a:solidFill>
                  <a:schemeClr val="tx1"/>
                </a:solidFill>
                <a:effectLst/>
                <a:latin typeface="Arial"/>
                <a:cs typeface="Arial"/>
              </a:rPr>
              <a:t>Select Preschool:</a:t>
            </a:r>
            <a:endParaRPr lang="en-US" sz="2800" dirty="0">
              <a:solidFill>
                <a:schemeClr val="tx1"/>
              </a:solidFill>
              <a:latin typeface="Arial"/>
              <a:cs typeface="Arial"/>
            </a:endParaRPr>
          </a:p>
          <a:p>
            <a:pPr marL="971550" lvl="1" indent="-285750">
              <a:lnSpc>
                <a:spcPct val="100000"/>
              </a:lnSpc>
              <a:spcBef>
                <a:spcPct val="0"/>
              </a:spcBef>
              <a:spcAft>
                <a:spcPct val="0"/>
              </a:spcAft>
              <a:buFont typeface="Arial" panose="020B0604020202020204" pitchFamily="34" charset="0"/>
              <a:buChar char="•"/>
            </a:pPr>
            <a:r>
              <a:rPr kumimoji="0" lang="en-US" altLang="en-US" b="0" i="0" u="none" strike="noStrike" cap="none" normalizeH="0" baseline="0" dirty="0">
                <a:ln>
                  <a:noFill/>
                </a:ln>
                <a:solidFill>
                  <a:schemeClr val="tx1"/>
                </a:solidFill>
                <a:effectLst/>
                <a:latin typeface="Arial"/>
                <a:cs typeface="Arial"/>
              </a:rPr>
              <a:t>Under the "Preschool" dropdown menu, select the preschool of your choice.</a:t>
            </a:r>
            <a:endParaRPr lang="en-US" dirty="0">
              <a:solidFill>
                <a:schemeClr val="tx1"/>
              </a:solidFill>
              <a:cs typeface="Arial"/>
            </a:endParaRPr>
          </a:p>
          <a:p>
            <a:pPr marL="342900" indent="-342900" eaLnBrk="0" fontAlgn="base" hangingPunct="0">
              <a:lnSpc>
                <a:spcPct val="100000"/>
              </a:lnSpc>
              <a:spcBef>
                <a:spcPct val="0"/>
              </a:spcBef>
              <a:spcAft>
                <a:spcPct val="0"/>
              </a:spcAft>
              <a:buAutoNum type="arabicPeriod"/>
            </a:pPr>
            <a:r>
              <a:rPr kumimoji="0" lang="en-US" altLang="en-US" sz="2800" b="1" i="0" u="none" strike="noStrike" cap="none" normalizeH="0" baseline="0" dirty="0">
                <a:ln>
                  <a:noFill/>
                </a:ln>
                <a:solidFill>
                  <a:schemeClr val="tx1"/>
                </a:solidFill>
                <a:effectLst/>
                <a:latin typeface="Arial"/>
                <a:cs typeface="Arial"/>
              </a:rPr>
              <a:t>Automatic Redirection:</a:t>
            </a:r>
            <a:endParaRPr lang="en-US" altLang="en-US" sz="2800" b="1" dirty="0">
              <a:solidFill>
                <a:schemeClr val="tx1"/>
              </a:solidFill>
              <a:latin typeface="Arial"/>
              <a:cs typeface="Arial"/>
            </a:endParaRPr>
          </a:p>
          <a:p>
            <a:pPr marL="800100" marR="0" lvl="1" algn="l" defTabSz="914400">
              <a:lnSpc>
                <a:spcPct val="100000"/>
              </a:lnSpc>
              <a:spcBef>
                <a:spcPct val="0"/>
              </a:spcBef>
              <a:spcAft>
                <a:spcPct val="0"/>
              </a:spcAft>
              <a:buClrTx/>
              <a:buSzTx/>
              <a:buChar char="•"/>
              <a:tabLst/>
            </a:pPr>
            <a:r>
              <a:rPr kumimoji="0" lang="en-US" altLang="en-US" b="0" i="0" u="none" strike="noStrike" cap="none" normalizeH="0" baseline="0" dirty="0">
                <a:ln>
                  <a:noFill/>
                </a:ln>
                <a:solidFill>
                  <a:schemeClr val="tx1"/>
                </a:solidFill>
                <a:effectLst/>
                <a:latin typeface="Arial"/>
                <a:cs typeface="Arial"/>
              </a:rPr>
              <a:t>You will be automatically directed to the Classroom Records section.</a:t>
            </a:r>
            <a:endParaRPr lang="en-US" altLang="en-US" b="0" i="0" u="none" strike="noStrike" cap="none" normalizeH="0" baseline="0" dirty="0">
              <a:ln>
                <a:noFill/>
              </a:ln>
              <a:solidFill>
                <a:schemeClr val="tx1"/>
              </a:solidFill>
              <a:effectLst/>
              <a:latin typeface="Arial"/>
              <a:cs typeface="Arial"/>
            </a:endParaRPr>
          </a:p>
        </p:txBody>
      </p:sp>
      <p:sp>
        <p:nvSpPr>
          <p:cNvPr id="4" name="Slide Number Placeholder 3">
            <a:extLst>
              <a:ext uri="{FF2B5EF4-FFF2-40B4-BE49-F238E27FC236}">
                <a16:creationId xmlns:a16="http://schemas.microsoft.com/office/drawing/2014/main" id="{85A2C67B-F665-1866-6711-BA86D3FB3F5F}"/>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42895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2538-F5F6-ED4F-359B-4FFE1CEAA7E0}"/>
              </a:ext>
            </a:extLst>
          </p:cNvPr>
          <p:cNvSpPr>
            <a:spLocks noGrp="1"/>
          </p:cNvSpPr>
          <p:nvPr>
            <p:ph type="title"/>
          </p:nvPr>
        </p:nvSpPr>
        <p:spPr>
          <a:xfrm>
            <a:off x="152400" y="-97758"/>
            <a:ext cx="11887200" cy="1325563"/>
          </a:xfrm>
        </p:spPr>
        <p:txBody>
          <a:bodyPr/>
          <a:lstStyle/>
          <a:p>
            <a:r>
              <a:rPr lang="en-US" sz="3600" dirty="0">
                <a:solidFill>
                  <a:schemeClr val="bg1"/>
                </a:solidFill>
              </a:rPr>
              <a:t>CAPSDAC: Manual Data Entry (2)</a:t>
            </a:r>
            <a:endParaRPr lang="en-US" dirty="0"/>
          </a:p>
        </p:txBody>
      </p:sp>
      <p:sp>
        <p:nvSpPr>
          <p:cNvPr id="3" name="Content Placeholder 2">
            <a:extLst>
              <a:ext uri="{FF2B5EF4-FFF2-40B4-BE49-F238E27FC236}">
                <a16:creationId xmlns:a16="http://schemas.microsoft.com/office/drawing/2014/main" id="{D91BC688-12E0-9107-3CAF-1BBAFF57B1AD}"/>
              </a:ext>
            </a:extLst>
          </p:cNvPr>
          <p:cNvSpPr>
            <a:spLocks noGrp="1"/>
          </p:cNvSpPr>
          <p:nvPr>
            <p:ph idx="1"/>
          </p:nvPr>
        </p:nvSpPr>
        <p:spPr>
          <a:xfrm>
            <a:off x="152400" y="1217567"/>
            <a:ext cx="11887200" cy="4755216"/>
          </a:xfrm>
        </p:spPr>
        <p:txBody>
          <a:bodyPr>
            <a:normAutofit lnSpcReduction="10000"/>
          </a:bodyPr>
          <a:lstStyle/>
          <a:p>
            <a:pPr marL="457200" indent="-457200" eaLnBrk="0" fontAlgn="base" hangingPunct="0">
              <a:lnSpc>
                <a:spcPct val="100000"/>
              </a:lnSpc>
              <a:spcBef>
                <a:spcPct val="0"/>
              </a:spcBef>
              <a:spcAft>
                <a:spcPct val="0"/>
              </a:spcAft>
              <a:buFont typeface="+mj-lt"/>
              <a:buAutoNum type="arabicPeriod" startAt="3"/>
            </a:pPr>
            <a:r>
              <a:rPr kumimoji="0" lang="en-US" altLang="en-US" sz="2450" b="1" i="0" u="none" strike="noStrike" cap="none" normalizeH="0" baseline="0" dirty="0">
                <a:ln>
                  <a:noFill/>
                </a:ln>
                <a:solidFill>
                  <a:schemeClr val="tx1"/>
                </a:solidFill>
                <a:effectLst/>
                <a:latin typeface="Arial"/>
                <a:cs typeface="Arial"/>
              </a:rPr>
              <a:t>Complete Manual Entry in Order: </a:t>
            </a:r>
            <a:r>
              <a:rPr kumimoji="0" lang="en-US" altLang="en-US" sz="2450" b="0" i="0" u="none" strike="noStrike" cap="none" normalizeH="0" baseline="0" dirty="0">
                <a:ln>
                  <a:noFill/>
                </a:ln>
                <a:solidFill>
                  <a:schemeClr val="tx1"/>
                </a:solidFill>
                <a:effectLst/>
                <a:latin typeface="Arial"/>
                <a:cs typeface="Arial"/>
              </a:rPr>
              <a:t>Follow the required sequence as each section depends on the previous one:</a:t>
            </a:r>
            <a:endParaRPr lang="en-US" altLang="en-US" sz="2450" b="0" i="0" u="none" strike="noStrike" cap="none" normalizeH="0" baseline="0" dirty="0">
              <a:ln>
                <a:noFill/>
              </a:ln>
              <a:solidFill>
                <a:schemeClr val="tx1"/>
              </a:solidFill>
              <a:effectLst/>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dirty="0">
                <a:ln>
                  <a:noFill/>
                </a:ln>
                <a:solidFill>
                  <a:schemeClr val="tx1"/>
                </a:solidFill>
                <a:effectLst/>
                <a:latin typeface="Arial"/>
                <a:cs typeface="Arial"/>
              </a:rPr>
              <a:t>Classroom Records:</a:t>
            </a:r>
            <a:r>
              <a:rPr kumimoji="0" lang="en-US" altLang="en-US" sz="2450" b="0" i="0" u="none" strike="noStrike" cap="none" normalizeH="0" baseline="0" dirty="0">
                <a:ln>
                  <a:noFill/>
                </a:ln>
                <a:solidFill>
                  <a:schemeClr val="tx1"/>
                </a:solidFill>
                <a:effectLst/>
                <a:latin typeface="Arial"/>
                <a:cs typeface="Arial"/>
              </a:rPr>
              <a:t> Enter details such as classroom name, teacher assignment, and capacity.</a:t>
            </a:r>
            <a:endParaRPr lang="en-US" altLang="en-US" sz="2450" dirty="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dirty="0">
                <a:ln>
                  <a:noFill/>
                </a:ln>
                <a:solidFill>
                  <a:schemeClr val="tx1"/>
                </a:solidFill>
                <a:effectLst/>
                <a:latin typeface="Arial"/>
                <a:cs typeface="Arial"/>
              </a:rPr>
              <a:t>Staff Records:</a:t>
            </a:r>
            <a:r>
              <a:rPr kumimoji="0" lang="en-US" altLang="en-US" sz="2450" b="0" i="0" u="none" strike="noStrike" cap="none" normalizeH="0" baseline="0" dirty="0">
                <a:ln>
                  <a:noFill/>
                </a:ln>
                <a:solidFill>
                  <a:schemeClr val="tx1"/>
                </a:solidFill>
                <a:effectLst/>
                <a:latin typeface="Arial"/>
                <a:cs typeface="Arial"/>
              </a:rPr>
              <a:t> Enter staff information including name, role, and classroom assignment. </a:t>
            </a:r>
            <a:endParaRPr lang="en-US" altLang="en-US" sz="2450" dirty="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dirty="0">
                <a:ln>
                  <a:noFill/>
                </a:ln>
                <a:solidFill>
                  <a:schemeClr val="tx1"/>
                </a:solidFill>
                <a:effectLst/>
                <a:latin typeface="Arial"/>
                <a:cs typeface="Arial"/>
              </a:rPr>
              <a:t>Child Records:</a:t>
            </a:r>
            <a:r>
              <a:rPr kumimoji="0" lang="en-US" altLang="en-US" sz="2450" b="0" i="0" u="none" strike="noStrike" cap="none" normalizeH="0" baseline="0" dirty="0">
                <a:ln>
                  <a:noFill/>
                </a:ln>
                <a:solidFill>
                  <a:schemeClr val="tx1"/>
                </a:solidFill>
                <a:effectLst/>
                <a:latin typeface="Arial"/>
                <a:cs typeface="Arial"/>
              </a:rPr>
              <a:t> Enter child information such as name, date of birth, and enrollment status.</a:t>
            </a:r>
            <a:endParaRPr lang="en-US" altLang="en-US" sz="2450" b="0" i="0" u="none" strike="noStrike" cap="none" normalizeH="0" baseline="0" dirty="0">
              <a:ln>
                <a:noFill/>
              </a:ln>
              <a:solidFill>
                <a:schemeClr val="tx1"/>
              </a:solidFill>
              <a:effectLst/>
              <a:latin typeface="Arial"/>
              <a:cs typeface="Arial"/>
            </a:endParaRPr>
          </a:p>
          <a:p>
            <a:pPr marL="457200" indent="-457200" eaLnBrk="0" fontAlgn="base" hangingPunct="0">
              <a:lnSpc>
                <a:spcPct val="100000"/>
              </a:lnSpc>
              <a:spcBef>
                <a:spcPct val="0"/>
              </a:spcBef>
              <a:spcAft>
                <a:spcPct val="0"/>
              </a:spcAft>
              <a:buFont typeface="+mj-lt"/>
              <a:buAutoNum type="arabicPeriod" startAt="3"/>
            </a:pPr>
            <a:r>
              <a:rPr kumimoji="0" lang="en-US" altLang="en-US" sz="2450" b="1" i="0" u="none" strike="noStrike" cap="none" normalizeH="0" baseline="0" dirty="0">
                <a:ln>
                  <a:noFill/>
                </a:ln>
                <a:solidFill>
                  <a:schemeClr val="tx1"/>
                </a:solidFill>
                <a:effectLst/>
                <a:latin typeface="Arial"/>
                <a:cs typeface="Arial"/>
              </a:rPr>
              <a:t>Certification:</a:t>
            </a:r>
            <a:endParaRPr lang="en-US" altLang="en-US" sz="2450" b="1" i="0" u="none" strike="noStrike" cap="none" normalizeH="0" baseline="0" dirty="0">
              <a:ln>
                <a:noFill/>
              </a:ln>
              <a:solidFill>
                <a:schemeClr val="tx1"/>
              </a:solidFill>
              <a:effectLst/>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0" i="0" u="none" strike="noStrike" cap="none" normalizeH="0" baseline="0" dirty="0">
                <a:ln>
                  <a:noFill/>
                </a:ln>
                <a:solidFill>
                  <a:schemeClr val="tx1"/>
                </a:solidFill>
                <a:effectLst/>
                <a:latin typeface="Arial"/>
                <a:cs typeface="Arial"/>
              </a:rPr>
              <a:t>Once all sections are completed, you may certify the data at the LEA's discretion.</a:t>
            </a:r>
            <a:endParaRPr lang="en-US" altLang="en-US" sz="2450" dirty="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0" i="0" u="none" strike="noStrike" cap="none" normalizeH="0" baseline="0" dirty="0">
                <a:ln>
                  <a:noFill/>
                </a:ln>
                <a:solidFill>
                  <a:schemeClr val="tx1"/>
                </a:solidFill>
                <a:effectLst/>
                <a:latin typeface="Arial"/>
                <a:cs typeface="Arial"/>
              </a:rPr>
              <a:t>If corrections are needed, click "</a:t>
            </a:r>
            <a:r>
              <a:rPr kumimoji="0" lang="en-US" altLang="en-US" sz="2450" b="0" i="0" u="none" strike="noStrike" cap="none" normalizeH="0" baseline="0" dirty="0" err="1">
                <a:ln>
                  <a:noFill/>
                </a:ln>
                <a:solidFill>
                  <a:schemeClr val="tx1"/>
                </a:solidFill>
                <a:effectLst/>
                <a:latin typeface="Arial"/>
                <a:cs typeface="Arial"/>
              </a:rPr>
              <a:t>Uncertify</a:t>
            </a:r>
            <a:r>
              <a:rPr kumimoji="0" lang="en-US" altLang="en-US" sz="2450" b="0" i="0" u="none" strike="noStrike" cap="none" normalizeH="0" baseline="0" dirty="0">
                <a:ln>
                  <a:noFill/>
                </a:ln>
                <a:solidFill>
                  <a:schemeClr val="tx1"/>
                </a:solidFill>
                <a:effectLst/>
                <a:latin typeface="Arial"/>
                <a:cs typeface="Arial"/>
              </a:rPr>
              <a:t> Data," make the necessary corrections, and then recertify.</a:t>
            </a:r>
            <a:endParaRPr lang="en-US" altLang="en-US" sz="2450" b="0" i="0" u="none" strike="noStrike" cap="none" normalizeH="0" baseline="0" dirty="0">
              <a:ln>
                <a:noFill/>
              </a:ln>
              <a:solidFill>
                <a:schemeClr val="tx1"/>
              </a:solidFill>
              <a:effectLst/>
              <a:latin typeface="Arial"/>
              <a:cs typeface="Arial"/>
            </a:endParaRPr>
          </a:p>
        </p:txBody>
      </p:sp>
      <p:sp>
        <p:nvSpPr>
          <p:cNvPr id="4" name="Slide Number Placeholder 3">
            <a:extLst>
              <a:ext uri="{FF2B5EF4-FFF2-40B4-BE49-F238E27FC236}">
                <a16:creationId xmlns:a16="http://schemas.microsoft.com/office/drawing/2014/main" id="{15331716-7F60-D75B-76E8-0AC7DFA0ED23}"/>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3922339929"/>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2747</Words>
  <Application>Microsoft Office PowerPoint</Application>
  <PresentationFormat>Widescreen</PresentationFormat>
  <Paragraphs>261</Paragraphs>
  <Slides>38</Slides>
  <Notes>36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Aptos</vt:lpstr>
      <vt:lpstr>Arial</vt:lpstr>
      <vt:lpstr>Calibri</vt:lpstr>
      <vt:lpstr>Courier New</vt:lpstr>
      <vt:lpstr>Wingdings</vt:lpstr>
      <vt:lpstr>CDE Set 1</vt:lpstr>
      <vt:lpstr>CDE Set 1</vt:lpstr>
      <vt:lpstr>CDE Set 1</vt:lpstr>
      <vt:lpstr>2_CDE Set 2</vt:lpstr>
      <vt:lpstr> California Preschool Data Collection (CAPSDAC) Contractor Training Webinar</vt:lpstr>
      <vt:lpstr>Agenda (1)</vt:lpstr>
      <vt:lpstr>Agenda (2)</vt:lpstr>
      <vt:lpstr>What is CAPSDAC? Web address: www.capsdac.org</vt:lpstr>
      <vt:lpstr>CAPSDAC: Account Management</vt:lpstr>
      <vt:lpstr>CAPSDAC: User Permissions (1)</vt:lpstr>
      <vt:lpstr>CAPSDAC: User Permissions (2)</vt:lpstr>
      <vt:lpstr>CAPSDAC: Manual Data Entry (1)</vt:lpstr>
      <vt:lpstr>CAPSDAC: Manual Data Entry (2)</vt:lpstr>
      <vt:lpstr>CAPSDAC: Manual Data Entry Demo</vt:lpstr>
      <vt:lpstr>CAPSDAC: Electronic File Transfer (1)</vt:lpstr>
      <vt:lpstr>CAPSDAC: Electronic File Transfer (2)</vt:lpstr>
      <vt:lpstr>CAPSDAC: Electronic File Transfer Demo</vt:lpstr>
      <vt:lpstr>CAPSDAC: Copy Forwarding Records (1)</vt:lpstr>
      <vt:lpstr>CAPSDAC: Copy Forwarding Records (2)</vt:lpstr>
      <vt:lpstr>CAPSDAC: Copy Forwarding Records (3)</vt:lpstr>
      <vt:lpstr>CAPSDAC: Copy Forwarding Records (4)</vt:lpstr>
      <vt:lpstr>CAPSDAC: Copy Forwarding Records (5)</vt:lpstr>
      <vt:lpstr>CAPSDAC: Copy Forwarding Records (6)</vt:lpstr>
      <vt:lpstr>CAPSDAC: Copy Forwarding Records (7)</vt:lpstr>
      <vt:lpstr>CAPSDAC: Copy Forward Demo</vt:lpstr>
      <vt:lpstr>CAPSDAC: Certifying Data Submission (1)</vt:lpstr>
      <vt:lpstr>CAPSDAC: Certifying Data Submission (2)</vt:lpstr>
      <vt:lpstr>CAPSDAC: Reporting No Services (1)</vt:lpstr>
      <vt:lpstr>CAPSDAC: Reporting No Services (2)</vt:lpstr>
      <vt:lpstr>CAPSDAC: Certification Demo</vt:lpstr>
      <vt:lpstr>CAPSDAC: Updating Agency Information</vt:lpstr>
      <vt:lpstr>CAPSDAC: Reporting Schedule and Due Dates</vt:lpstr>
      <vt:lpstr>CAPSDAC: Frequently Asked Questions (1)</vt:lpstr>
      <vt:lpstr>CAPSDAC: Frequently Asked Questions (2)</vt:lpstr>
      <vt:lpstr>CAPSDAC: Frequently Asked Questions (3)</vt:lpstr>
      <vt:lpstr>CAPSDAC: Frequently Asked Questions (4)</vt:lpstr>
      <vt:lpstr>CAPSDAC: Frequently Asked Questions (5)</vt:lpstr>
      <vt:lpstr>CAPSDAC: Frequently Asked Questions (6)</vt:lpstr>
      <vt:lpstr>CAPSDAC: Resources &amp; Contact Information</vt:lpstr>
      <vt:lpstr>Upcoming Webinars and Office Hours</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CAPSDAC TA Training Webinar - Child Development (CA Dept of Education)</dc:title>
  <dc:subject>California Preschool Data Collection (CAPSDAC) Technical Assistance (TA) Training Webinar Training for contractors.</dc:subject>
  <dc:creator/>
  <cp:revision>1</cp:revision>
  <dcterms:created xsi:type="dcterms:W3CDTF">2024-08-26T15:26:49Z</dcterms:created>
  <dcterms:modified xsi:type="dcterms:W3CDTF">2024-08-27T15:08:21Z</dcterms:modified>
</cp:coreProperties>
</file>