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1.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4"/>
    <p:sldMasterId id="2147483739" r:id="rId5"/>
    <p:sldMasterId id="2147483782" r:id="rId6"/>
    <p:sldMasterId id="2147483661" r:id="rId7"/>
  </p:sldMasterIdLst>
  <p:notesMasterIdLst>
    <p:notesMasterId r:id="rId44"/>
  </p:notesMasterIdLst>
  <p:sldIdLst>
    <p:sldId id="258" r:id="rId8"/>
    <p:sldId id="282" r:id="rId9"/>
    <p:sldId id="574" r:id="rId10"/>
    <p:sldId id="536" r:id="rId11"/>
    <p:sldId id="537" r:id="rId12"/>
    <p:sldId id="538" r:id="rId13"/>
    <p:sldId id="539" r:id="rId14"/>
    <p:sldId id="575" r:id="rId15"/>
    <p:sldId id="565" r:id="rId16"/>
    <p:sldId id="541" r:id="rId17"/>
    <p:sldId id="542" r:id="rId18"/>
    <p:sldId id="566" r:id="rId19"/>
    <p:sldId id="544" r:id="rId20"/>
    <p:sldId id="545" r:id="rId21"/>
    <p:sldId id="567" r:id="rId22"/>
    <p:sldId id="570" r:id="rId23"/>
    <p:sldId id="568" r:id="rId24"/>
    <p:sldId id="571" r:id="rId25"/>
    <p:sldId id="573" r:id="rId26"/>
    <p:sldId id="572" r:id="rId27"/>
    <p:sldId id="546" r:id="rId28"/>
    <p:sldId id="547" r:id="rId29"/>
    <p:sldId id="563" r:id="rId30"/>
    <p:sldId id="548" r:id="rId31"/>
    <p:sldId id="564" r:id="rId32"/>
    <p:sldId id="553" r:id="rId33"/>
    <p:sldId id="554" r:id="rId34"/>
    <p:sldId id="555" r:id="rId35"/>
    <p:sldId id="549" r:id="rId36"/>
    <p:sldId id="550" r:id="rId37"/>
    <p:sldId id="551" r:id="rId38"/>
    <p:sldId id="559" r:id="rId39"/>
    <p:sldId id="552" r:id="rId40"/>
    <p:sldId id="535" r:id="rId41"/>
    <p:sldId id="286" r:id="rId42"/>
    <p:sldId id="29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912233-CC1C-4442-BB4C-B80612C413E7}" v="1" dt="2024-09-13T12:26:12.532"/>
    <p1510:client id="{0A766190-26C2-7EEB-8AD5-33FF63ADEA17}" v="83" dt="2024-09-12T21:49:48.113"/>
    <p1510:client id="{37CD0E13-0B97-B4B5-7B75-1861C11C5948}" v="48" dt="2024-09-12T22:11:20.001"/>
    <p1510:client id="{D9DCF56B-6ED3-957B-F783-C36B7D9E7330}" v="2" dt="2024-09-12T19:37:49.688"/>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ableStyles" Target="tableStyle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D386CB-D6FB-4F19-952D-356EEBF1E98B}" type="datetimeFigureOut">
              <a:t>9/16/2024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6E7D6-2E86-402D-9F32-6E72606BE399}" type="slidenum">
              <a:t>‹#›</a:t>
            </a:fld>
            <a:endParaRPr lang="en-US"/>
          </a:p>
        </p:txBody>
      </p:sp>
    </p:spTree>
    <p:extLst>
      <p:ext uri="{BB962C8B-B14F-4D97-AF65-F5344CB8AC3E}">
        <p14:creationId xmlns:p14="http://schemas.microsoft.com/office/powerpoint/2010/main" val="3556753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3858418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10</a:t>
            </a:fld>
            <a:endParaRPr lang="en-US"/>
          </a:p>
        </p:txBody>
      </p:sp>
    </p:spTree>
    <p:extLst>
      <p:ext uri="{BB962C8B-B14F-4D97-AF65-F5344CB8AC3E}">
        <p14:creationId xmlns:p14="http://schemas.microsoft.com/office/powerpoint/2010/main" val="3695743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11</a:t>
            </a:fld>
            <a:endParaRPr lang="en-US"/>
          </a:p>
        </p:txBody>
      </p:sp>
    </p:spTree>
    <p:extLst>
      <p:ext uri="{BB962C8B-B14F-4D97-AF65-F5344CB8AC3E}">
        <p14:creationId xmlns:p14="http://schemas.microsoft.com/office/powerpoint/2010/main" val="2734657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12</a:t>
            </a:fld>
            <a:endParaRPr lang="en-US"/>
          </a:p>
        </p:txBody>
      </p:sp>
    </p:spTree>
    <p:extLst>
      <p:ext uri="{BB962C8B-B14F-4D97-AF65-F5344CB8AC3E}">
        <p14:creationId xmlns:p14="http://schemas.microsoft.com/office/powerpoint/2010/main" val="326163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13</a:t>
            </a:fld>
            <a:endParaRPr lang="en-US"/>
          </a:p>
        </p:txBody>
      </p:sp>
    </p:spTree>
    <p:extLst>
      <p:ext uri="{BB962C8B-B14F-4D97-AF65-F5344CB8AC3E}">
        <p14:creationId xmlns:p14="http://schemas.microsoft.com/office/powerpoint/2010/main" val="3246909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14</a:t>
            </a:fld>
            <a:endParaRPr lang="en-US"/>
          </a:p>
        </p:txBody>
      </p:sp>
    </p:spTree>
    <p:extLst>
      <p:ext uri="{BB962C8B-B14F-4D97-AF65-F5344CB8AC3E}">
        <p14:creationId xmlns:p14="http://schemas.microsoft.com/office/powerpoint/2010/main" val="4158166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lnSpc>
                <a:spcPct val="90000"/>
              </a:lnSpc>
              <a:spcBef>
                <a:spcPts val="1000"/>
              </a:spcBef>
              <a:buAutoNum type="arabicPeriod"/>
            </a:pPr>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15</a:t>
            </a:fld>
            <a:endParaRPr lang="en-US"/>
          </a:p>
        </p:txBody>
      </p:sp>
    </p:spTree>
    <p:extLst>
      <p:ext uri="{BB962C8B-B14F-4D97-AF65-F5344CB8AC3E}">
        <p14:creationId xmlns:p14="http://schemas.microsoft.com/office/powerpoint/2010/main" val="214481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16</a:t>
            </a:fld>
            <a:endParaRPr lang="en-US"/>
          </a:p>
        </p:txBody>
      </p:sp>
    </p:spTree>
    <p:extLst>
      <p:ext uri="{BB962C8B-B14F-4D97-AF65-F5344CB8AC3E}">
        <p14:creationId xmlns:p14="http://schemas.microsoft.com/office/powerpoint/2010/main" val="1416663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17</a:t>
            </a:fld>
            <a:endParaRPr lang="en-US"/>
          </a:p>
        </p:txBody>
      </p:sp>
    </p:spTree>
    <p:extLst>
      <p:ext uri="{BB962C8B-B14F-4D97-AF65-F5344CB8AC3E}">
        <p14:creationId xmlns:p14="http://schemas.microsoft.com/office/powerpoint/2010/main" val="3660012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18</a:t>
            </a:fld>
            <a:endParaRPr lang="en-US"/>
          </a:p>
        </p:txBody>
      </p:sp>
    </p:spTree>
    <p:extLst>
      <p:ext uri="{BB962C8B-B14F-4D97-AF65-F5344CB8AC3E}">
        <p14:creationId xmlns:p14="http://schemas.microsoft.com/office/powerpoint/2010/main" val="2402789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19</a:t>
            </a:fld>
            <a:endParaRPr lang="en-US"/>
          </a:p>
        </p:txBody>
      </p:sp>
    </p:spTree>
    <p:extLst>
      <p:ext uri="{BB962C8B-B14F-4D97-AF65-F5344CB8AC3E}">
        <p14:creationId xmlns:p14="http://schemas.microsoft.com/office/powerpoint/2010/main" val="2337752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a:t>2</a:t>
            </a:fld>
            <a:endParaRPr lang="en-US"/>
          </a:p>
        </p:txBody>
      </p:sp>
    </p:spTree>
    <p:extLst>
      <p:ext uri="{BB962C8B-B14F-4D97-AF65-F5344CB8AC3E}">
        <p14:creationId xmlns:p14="http://schemas.microsoft.com/office/powerpoint/2010/main" val="451110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20</a:t>
            </a:fld>
            <a:endParaRPr lang="en-US"/>
          </a:p>
        </p:txBody>
      </p:sp>
    </p:spTree>
    <p:extLst>
      <p:ext uri="{BB962C8B-B14F-4D97-AF65-F5344CB8AC3E}">
        <p14:creationId xmlns:p14="http://schemas.microsoft.com/office/powerpoint/2010/main" val="3699022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21</a:t>
            </a:fld>
            <a:endParaRPr lang="en-US"/>
          </a:p>
        </p:txBody>
      </p:sp>
    </p:spTree>
    <p:extLst>
      <p:ext uri="{BB962C8B-B14F-4D97-AF65-F5344CB8AC3E}">
        <p14:creationId xmlns:p14="http://schemas.microsoft.com/office/powerpoint/2010/main" val="4061111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22</a:t>
            </a:fld>
            <a:endParaRPr lang="en-US"/>
          </a:p>
        </p:txBody>
      </p:sp>
    </p:spTree>
    <p:extLst>
      <p:ext uri="{BB962C8B-B14F-4D97-AF65-F5344CB8AC3E}">
        <p14:creationId xmlns:p14="http://schemas.microsoft.com/office/powerpoint/2010/main" val="2140209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23</a:t>
            </a:fld>
            <a:endParaRPr lang="en-US"/>
          </a:p>
        </p:txBody>
      </p:sp>
    </p:spTree>
    <p:extLst>
      <p:ext uri="{BB962C8B-B14F-4D97-AF65-F5344CB8AC3E}">
        <p14:creationId xmlns:p14="http://schemas.microsoft.com/office/powerpoint/2010/main" val="1379722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a:t>24</a:t>
            </a:fld>
            <a:endParaRPr lang="en-US"/>
          </a:p>
        </p:txBody>
      </p:sp>
    </p:spTree>
    <p:extLst>
      <p:ext uri="{BB962C8B-B14F-4D97-AF65-F5344CB8AC3E}">
        <p14:creationId xmlns:p14="http://schemas.microsoft.com/office/powerpoint/2010/main" val="4053032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a:t>25</a:t>
            </a:fld>
            <a:endParaRPr lang="en-US"/>
          </a:p>
        </p:txBody>
      </p:sp>
    </p:spTree>
    <p:extLst>
      <p:ext uri="{BB962C8B-B14F-4D97-AF65-F5344CB8AC3E}">
        <p14:creationId xmlns:p14="http://schemas.microsoft.com/office/powerpoint/2010/main" val="4000472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26</a:t>
            </a:fld>
            <a:endParaRPr lang="en-US"/>
          </a:p>
        </p:txBody>
      </p:sp>
    </p:spTree>
    <p:extLst>
      <p:ext uri="{BB962C8B-B14F-4D97-AF65-F5344CB8AC3E}">
        <p14:creationId xmlns:p14="http://schemas.microsoft.com/office/powerpoint/2010/main" val="15574338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27</a:t>
            </a:fld>
            <a:endParaRPr lang="en-US"/>
          </a:p>
        </p:txBody>
      </p:sp>
    </p:spTree>
    <p:extLst>
      <p:ext uri="{BB962C8B-B14F-4D97-AF65-F5344CB8AC3E}">
        <p14:creationId xmlns:p14="http://schemas.microsoft.com/office/powerpoint/2010/main" val="2863348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28</a:t>
            </a:fld>
            <a:endParaRPr lang="en-US"/>
          </a:p>
        </p:txBody>
      </p:sp>
    </p:spTree>
    <p:extLst>
      <p:ext uri="{BB962C8B-B14F-4D97-AF65-F5344CB8AC3E}">
        <p14:creationId xmlns:p14="http://schemas.microsoft.com/office/powerpoint/2010/main" val="8248255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29</a:t>
            </a:fld>
            <a:endParaRPr lang="en-US"/>
          </a:p>
        </p:txBody>
      </p:sp>
    </p:spTree>
    <p:extLst>
      <p:ext uri="{BB962C8B-B14F-4D97-AF65-F5344CB8AC3E}">
        <p14:creationId xmlns:p14="http://schemas.microsoft.com/office/powerpoint/2010/main" val="4068118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a:t>3</a:t>
            </a:fld>
            <a:endParaRPr lang="en-US"/>
          </a:p>
        </p:txBody>
      </p:sp>
    </p:spTree>
    <p:extLst>
      <p:ext uri="{BB962C8B-B14F-4D97-AF65-F5344CB8AC3E}">
        <p14:creationId xmlns:p14="http://schemas.microsoft.com/office/powerpoint/2010/main" val="38677670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30</a:t>
            </a:fld>
            <a:endParaRPr lang="en-US"/>
          </a:p>
        </p:txBody>
      </p:sp>
    </p:spTree>
    <p:extLst>
      <p:ext uri="{BB962C8B-B14F-4D97-AF65-F5344CB8AC3E}">
        <p14:creationId xmlns:p14="http://schemas.microsoft.com/office/powerpoint/2010/main" val="363681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31</a:t>
            </a:fld>
            <a:endParaRPr lang="en-US"/>
          </a:p>
        </p:txBody>
      </p:sp>
    </p:spTree>
    <p:extLst>
      <p:ext uri="{BB962C8B-B14F-4D97-AF65-F5344CB8AC3E}">
        <p14:creationId xmlns:p14="http://schemas.microsoft.com/office/powerpoint/2010/main" val="8434539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32</a:t>
            </a:fld>
            <a:endParaRPr lang="en-US"/>
          </a:p>
        </p:txBody>
      </p:sp>
    </p:spTree>
    <p:extLst>
      <p:ext uri="{BB962C8B-B14F-4D97-AF65-F5344CB8AC3E}">
        <p14:creationId xmlns:p14="http://schemas.microsoft.com/office/powerpoint/2010/main" val="8291753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33</a:t>
            </a:fld>
            <a:endParaRPr lang="en-US"/>
          </a:p>
        </p:txBody>
      </p:sp>
    </p:spTree>
    <p:extLst>
      <p:ext uri="{BB962C8B-B14F-4D97-AF65-F5344CB8AC3E}">
        <p14:creationId xmlns:p14="http://schemas.microsoft.com/office/powerpoint/2010/main" val="38301969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a:t>34</a:t>
            </a:fld>
            <a:endParaRPr lang="en-US"/>
          </a:p>
        </p:txBody>
      </p:sp>
    </p:spTree>
    <p:extLst>
      <p:ext uri="{BB962C8B-B14F-4D97-AF65-F5344CB8AC3E}">
        <p14:creationId xmlns:p14="http://schemas.microsoft.com/office/powerpoint/2010/main" val="27399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35</a:t>
            </a:fld>
            <a:endParaRPr lang="en-US"/>
          </a:p>
        </p:txBody>
      </p:sp>
    </p:spTree>
    <p:extLst>
      <p:ext uri="{BB962C8B-B14F-4D97-AF65-F5344CB8AC3E}">
        <p14:creationId xmlns:p14="http://schemas.microsoft.com/office/powerpoint/2010/main" val="8699437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36</a:t>
            </a:fld>
            <a:endParaRPr lang="en-US"/>
          </a:p>
        </p:txBody>
      </p:sp>
    </p:spTree>
    <p:extLst>
      <p:ext uri="{BB962C8B-B14F-4D97-AF65-F5344CB8AC3E}">
        <p14:creationId xmlns:p14="http://schemas.microsoft.com/office/powerpoint/2010/main" val="576612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4</a:t>
            </a:fld>
            <a:endParaRPr lang="en-US"/>
          </a:p>
        </p:txBody>
      </p:sp>
    </p:spTree>
    <p:extLst>
      <p:ext uri="{BB962C8B-B14F-4D97-AF65-F5344CB8AC3E}">
        <p14:creationId xmlns:p14="http://schemas.microsoft.com/office/powerpoint/2010/main" val="102798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5</a:t>
            </a:fld>
            <a:endParaRPr lang="en-US"/>
          </a:p>
        </p:txBody>
      </p:sp>
    </p:spTree>
    <p:extLst>
      <p:ext uri="{BB962C8B-B14F-4D97-AF65-F5344CB8AC3E}">
        <p14:creationId xmlns:p14="http://schemas.microsoft.com/office/powerpoint/2010/main" val="38231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6</a:t>
            </a:fld>
            <a:endParaRPr lang="en-US"/>
          </a:p>
        </p:txBody>
      </p:sp>
    </p:spTree>
    <p:extLst>
      <p:ext uri="{BB962C8B-B14F-4D97-AF65-F5344CB8AC3E}">
        <p14:creationId xmlns:p14="http://schemas.microsoft.com/office/powerpoint/2010/main" val="1619717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7</a:t>
            </a:fld>
            <a:endParaRPr lang="en-US"/>
          </a:p>
        </p:txBody>
      </p:sp>
    </p:spTree>
    <p:extLst>
      <p:ext uri="{BB962C8B-B14F-4D97-AF65-F5344CB8AC3E}">
        <p14:creationId xmlns:p14="http://schemas.microsoft.com/office/powerpoint/2010/main" val="2191431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a:t>8</a:t>
            </a:fld>
            <a:endParaRPr lang="en-US"/>
          </a:p>
        </p:txBody>
      </p:sp>
    </p:spTree>
    <p:extLst>
      <p:ext uri="{BB962C8B-B14F-4D97-AF65-F5344CB8AC3E}">
        <p14:creationId xmlns:p14="http://schemas.microsoft.com/office/powerpoint/2010/main" val="3671242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F6E7D6-2E86-402D-9F32-6E72606BE399}" type="slidenum">
              <a:rPr lang="en-US" smtClean="0"/>
              <a:t>9</a:t>
            </a:fld>
            <a:endParaRPr lang="en-US"/>
          </a:p>
        </p:txBody>
      </p:sp>
    </p:spTree>
    <p:extLst>
      <p:ext uri="{BB962C8B-B14F-4D97-AF65-F5344CB8AC3E}">
        <p14:creationId xmlns:p14="http://schemas.microsoft.com/office/powerpoint/2010/main" val="3684161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67729107"/>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slide 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2F62-2E1A-415E-8588-0D10ECAD518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63B0444-9EC7-4457-9BF5-9298D13FA21D}"/>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1943978384"/>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53388607"/>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marL="228600" indent="-228600">
              <a:buFont typeface="Arial" panose="020B0604020202020204" pitchFamily="34" charset="0"/>
              <a:buChar cha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Arial" panose="020B0604020202020204" pitchFamily="34" charset="0"/>
              <a:buChar char="•"/>
              <a:defRPr sz="2800">
                <a:solidFill>
                  <a:schemeClr val="bg1"/>
                </a:solidFill>
              </a:defRPr>
            </a:lvl3pPr>
            <a:lvl4pPr marL="1600200" indent="-228600">
              <a:buFont typeface="Arial" panose="020B0604020202020204" pitchFamily="34" charset="0"/>
              <a:buChar char="•"/>
              <a:defRPr sz="2600">
                <a:solidFill>
                  <a:schemeClr val="bg1"/>
                </a:solidFill>
              </a:defRPr>
            </a:lvl4pPr>
            <a:lvl5pPr marL="2057400" indent="-228600">
              <a:buFont typeface="Arial" panose="020B0604020202020204" pitchFamily="34" charset="0"/>
              <a:buChar cha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marL="228600" indent="-228600">
              <a:buFont typeface="Arial" panose="020B0604020202020204" pitchFamily="34" charset="0"/>
              <a:buChar cha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Arial" panose="020B0604020202020204" pitchFamily="34" charset="0"/>
              <a:buChar char="•"/>
              <a:defRPr sz="2800">
                <a:solidFill>
                  <a:schemeClr val="bg1"/>
                </a:solidFill>
              </a:defRPr>
            </a:lvl3pPr>
            <a:lvl4pPr marL="1600200" indent="-228600">
              <a:buFont typeface="Arial" panose="020B0604020202020204" pitchFamily="34" charset="0"/>
              <a:buChar char="•"/>
              <a:defRPr sz="2600">
                <a:solidFill>
                  <a:schemeClr val="bg1"/>
                </a:solidFill>
              </a:defRPr>
            </a:lvl4pPr>
            <a:lvl5pPr marL="2057400" indent="-228600">
              <a:buFont typeface="Arial" panose="020B0604020202020204" pitchFamily="34" charset="0"/>
              <a:buChar cha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97157-E2D8-4A79-B927-A9CF00A4E59C}"/>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135E358-2197-48B2-9A26-4B6D1F40DAEF}"/>
              </a:ext>
            </a:extLst>
          </p:cNvPr>
          <p:cNvSpPr>
            <a:spLocks noGrp="1"/>
          </p:cNvSpPr>
          <p:nvPr>
            <p:ph sz="quarter" idx="11"/>
          </p:nvPr>
        </p:nvSpPr>
        <p:spPr>
          <a:xfrm>
            <a:off x="279400" y="18399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240157CF-C48E-48AD-8925-20983337A9A2}"/>
              </a:ext>
            </a:extLst>
          </p:cNvPr>
          <p:cNvSpPr>
            <a:spLocks noGrp="1"/>
          </p:cNvSpPr>
          <p:nvPr>
            <p:ph sz="quarter" idx="12"/>
          </p:nvPr>
        </p:nvSpPr>
        <p:spPr>
          <a:xfrm>
            <a:off x="4324350" y="1839913"/>
            <a:ext cx="284003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65AE4EE2-60BD-4146-90ED-AD7B882E4F97}"/>
              </a:ext>
            </a:extLst>
          </p:cNvPr>
          <p:cNvSpPr>
            <a:spLocks noGrp="1"/>
          </p:cNvSpPr>
          <p:nvPr>
            <p:ph sz="quarter" idx="13"/>
          </p:nvPr>
        </p:nvSpPr>
        <p:spPr>
          <a:xfrm>
            <a:off x="8189912" y="19923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3D760ECB-197D-4597-B97F-D5D29B0131E8}"/>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9" name="Content Placeholder 4">
            <a:extLst>
              <a:ext uri="{FF2B5EF4-FFF2-40B4-BE49-F238E27FC236}">
                <a16:creationId xmlns:a16="http://schemas.microsoft.com/office/drawing/2014/main" id="{3D07944D-C9BC-4802-887A-2451CC208321}"/>
              </a:ext>
            </a:extLst>
          </p:cNvPr>
          <p:cNvSpPr>
            <a:spLocks noGrp="1"/>
          </p:cNvSpPr>
          <p:nvPr>
            <p:ph sz="quarter" idx="14"/>
          </p:nvPr>
        </p:nvSpPr>
        <p:spPr>
          <a:xfrm>
            <a:off x="369094" y="3830881"/>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8764562"/>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3323-0A4B-4291-A37F-4135FE20B5B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D34D7B9-365F-4C6A-B80F-15C87BBCFB65}"/>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5" name="Content Placeholder 4">
            <a:extLst>
              <a:ext uri="{FF2B5EF4-FFF2-40B4-BE49-F238E27FC236}">
                <a16:creationId xmlns:a16="http://schemas.microsoft.com/office/drawing/2014/main" id="{6207E85D-F070-4B7F-9FE4-CDAEB177FCD2}"/>
              </a:ext>
            </a:extLst>
          </p:cNvPr>
          <p:cNvSpPr>
            <a:spLocks noGrp="1"/>
          </p:cNvSpPr>
          <p:nvPr>
            <p:ph sz="quarter" idx="11"/>
          </p:nvPr>
        </p:nvSpPr>
        <p:spPr>
          <a:xfrm>
            <a:off x="447919" y="1714500"/>
            <a:ext cx="5003311"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1BB35A39-33A5-4793-8D4D-18E01C325437}"/>
              </a:ext>
            </a:extLst>
          </p:cNvPr>
          <p:cNvSpPr>
            <a:spLocks noGrp="1"/>
          </p:cNvSpPr>
          <p:nvPr>
            <p:ph sz="quarter" idx="12"/>
          </p:nvPr>
        </p:nvSpPr>
        <p:spPr>
          <a:xfrm>
            <a:off x="6102350" y="1749425"/>
            <a:ext cx="5476875" cy="2462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937DBBE6-0E4C-4A49-A93B-C4312111E2EF}"/>
              </a:ext>
            </a:extLst>
          </p:cNvPr>
          <p:cNvSpPr>
            <a:spLocks noGrp="1"/>
          </p:cNvSpPr>
          <p:nvPr>
            <p:ph sz="quarter" idx="13"/>
          </p:nvPr>
        </p:nvSpPr>
        <p:spPr>
          <a:xfrm>
            <a:off x="2619375" y="4343400"/>
            <a:ext cx="6076950" cy="1952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927544"/>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67729107"/>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slide 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2F62-2E1A-415E-8588-0D10ECAD518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63B0444-9EC7-4457-9BF5-9298D13FA21D}"/>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1943978384"/>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53388607"/>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normAutofit/>
          </a:bodyPr>
          <a:lstStyle>
            <a:lvl1pPr>
              <a:defRPr sz="3800"/>
            </a:lvl1pPr>
          </a:lstStyle>
          <a:p>
            <a:r>
              <a:rPr lang="en-US"/>
              <a:t>Click to edit Master title style</a:t>
            </a:r>
          </a:p>
        </p:txBody>
      </p:sp>
      <p:sp>
        <p:nvSpPr>
          <p:cNvPr id="5" name="Content Placeholder 4">
            <a:extLst>
              <a:ext uri="{FF2B5EF4-FFF2-40B4-BE49-F238E27FC236}">
                <a16:creationId xmlns:a16="http://schemas.microsoft.com/office/drawing/2014/main" id="{B1E7C28D-135E-4B02-B4F1-7CDE15AF0DB7}"/>
              </a:ext>
            </a:extLst>
          </p:cNvPr>
          <p:cNvSpPr>
            <a:spLocks noGrp="1"/>
          </p:cNvSpPr>
          <p:nvPr>
            <p:ph sz="quarter" idx="10"/>
          </p:nvPr>
        </p:nvSpPr>
        <p:spPr>
          <a:xfrm>
            <a:off x="340822" y="1795550"/>
            <a:ext cx="11851178" cy="4289366"/>
          </a:xfrm>
        </p:spPr>
        <p:txBody>
          <a:bodyPr/>
          <a:lstStyle>
            <a:lvl1pPr>
              <a:defRPr sz="3800"/>
            </a:lvl1pPr>
            <a:lvl2pPr>
              <a:defRPr sz="3200"/>
            </a:lvl2pPr>
            <a:lvl3pPr>
              <a:defRPr sz="2800">
                <a:solidFill>
                  <a:schemeClr val="bg1"/>
                </a:solidFill>
              </a:defRPr>
            </a:lvl3pPr>
            <a:lvl4pPr>
              <a:defRPr sz="2400">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C542189E-7392-48F0-B5D7-BE45364960B9}"/>
              </a:ext>
            </a:extLst>
          </p:cNvPr>
          <p:cNvSpPr>
            <a:spLocks noGrp="1"/>
          </p:cNvSpPr>
          <p:nvPr>
            <p:ph type="sldNum" sz="quarter" idx="11"/>
          </p:nvPr>
        </p:nvSpPr>
        <p:spPr/>
        <p:txBody>
          <a:bodyPr/>
          <a:lstStyle/>
          <a:p>
            <a:r>
              <a:rPr lang="en-US"/>
              <a:t>1</a:t>
            </a:r>
          </a:p>
        </p:txBody>
      </p:sp>
    </p:spTree>
    <p:extLst>
      <p:ext uri="{BB962C8B-B14F-4D97-AF65-F5344CB8AC3E}">
        <p14:creationId xmlns:p14="http://schemas.microsoft.com/office/powerpoint/2010/main" val="464206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marL="228600" indent="-228600">
              <a:buFont typeface="Arial" panose="020B0604020202020204" pitchFamily="34" charset="0"/>
              <a:buChar cha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Arial" panose="020B0604020202020204" pitchFamily="34" charset="0"/>
              <a:buChar char="•"/>
              <a:defRPr sz="2800">
                <a:solidFill>
                  <a:schemeClr val="bg1"/>
                </a:solidFill>
              </a:defRPr>
            </a:lvl3pPr>
            <a:lvl4pPr marL="1600200" indent="-228600">
              <a:buFont typeface="Arial" panose="020B0604020202020204" pitchFamily="34" charset="0"/>
              <a:buChar char="•"/>
              <a:defRPr sz="2600">
                <a:solidFill>
                  <a:schemeClr val="bg1"/>
                </a:solidFill>
              </a:defRPr>
            </a:lvl4pPr>
            <a:lvl5pPr marL="2057400" indent="-228600">
              <a:buFont typeface="Arial" panose="020B0604020202020204" pitchFamily="34" charset="0"/>
              <a:buChar cha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97157-E2D8-4A79-B927-A9CF00A4E59C}"/>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135E358-2197-48B2-9A26-4B6D1F40DAEF}"/>
              </a:ext>
            </a:extLst>
          </p:cNvPr>
          <p:cNvSpPr>
            <a:spLocks noGrp="1"/>
          </p:cNvSpPr>
          <p:nvPr>
            <p:ph sz="quarter" idx="11"/>
          </p:nvPr>
        </p:nvSpPr>
        <p:spPr>
          <a:xfrm>
            <a:off x="279400" y="18399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240157CF-C48E-48AD-8925-20983337A9A2}"/>
              </a:ext>
            </a:extLst>
          </p:cNvPr>
          <p:cNvSpPr>
            <a:spLocks noGrp="1"/>
          </p:cNvSpPr>
          <p:nvPr>
            <p:ph sz="quarter" idx="12"/>
          </p:nvPr>
        </p:nvSpPr>
        <p:spPr>
          <a:xfrm>
            <a:off x="4324350" y="1839913"/>
            <a:ext cx="284003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65AE4EE2-60BD-4146-90ED-AD7B882E4F97}"/>
              </a:ext>
            </a:extLst>
          </p:cNvPr>
          <p:cNvSpPr>
            <a:spLocks noGrp="1"/>
          </p:cNvSpPr>
          <p:nvPr>
            <p:ph sz="quarter" idx="13"/>
          </p:nvPr>
        </p:nvSpPr>
        <p:spPr>
          <a:xfrm>
            <a:off x="8189912" y="19923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3D760ECB-197D-4597-B97F-D5D29B0131E8}"/>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9" name="Content Placeholder 4">
            <a:extLst>
              <a:ext uri="{FF2B5EF4-FFF2-40B4-BE49-F238E27FC236}">
                <a16:creationId xmlns:a16="http://schemas.microsoft.com/office/drawing/2014/main" id="{3D07944D-C9BC-4802-887A-2451CC208321}"/>
              </a:ext>
            </a:extLst>
          </p:cNvPr>
          <p:cNvSpPr>
            <a:spLocks noGrp="1"/>
          </p:cNvSpPr>
          <p:nvPr>
            <p:ph sz="quarter" idx="14"/>
          </p:nvPr>
        </p:nvSpPr>
        <p:spPr>
          <a:xfrm>
            <a:off x="369094" y="3830881"/>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8764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3323-0A4B-4291-A37F-4135FE20B5B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D34D7B9-365F-4C6A-B80F-15C87BBCFB65}"/>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5" name="Content Placeholder 4">
            <a:extLst>
              <a:ext uri="{FF2B5EF4-FFF2-40B4-BE49-F238E27FC236}">
                <a16:creationId xmlns:a16="http://schemas.microsoft.com/office/drawing/2014/main" id="{6207E85D-F070-4B7F-9FE4-CDAEB177FCD2}"/>
              </a:ext>
            </a:extLst>
          </p:cNvPr>
          <p:cNvSpPr>
            <a:spLocks noGrp="1"/>
          </p:cNvSpPr>
          <p:nvPr>
            <p:ph sz="quarter" idx="11"/>
          </p:nvPr>
        </p:nvSpPr>
        <p:spPr>
          <a:xfrm>
            <a:off x="447919" y="1714500"/>
            <a:ext cx="5003311"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1BB35A39-33A5-4793-8D4D-18E01C325437}"/>
              </a:ext>
            </a:extLst>
          </p:cNvPr>
          <p:cNvSpPr>
            <a:spLocks noGrp="1"/>
          </p:cNvSpPr>
          <p:nvPr>
            <p:ph sz="quarter" idx="12"/>
          </p:nvPr>
        </p:nvSpPr>
        <p:spPr>
          <a:xfrm>
            <a:off x="6102350" y="1749425"/>
            <a:ext cx="5476875" cy="2462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937DBBE6-0E4C-4A49-A93B-C4312111E2EF}"/>
              </a:ext>
            </a:extLst>
          </p:cNvPr>
          <p:cNvSpPr>
            <a:spLocks noGrp="1"/>
          </p:cNvSpPr>
          <p:nvPr>
            <p:ph sz="quarter" idx="13"/>
          </p:nvPr>
        </p:nvSpPr>
        <p:spPr>
          <a:xfrm>
            <a:off x="2619375" y="4343400"/>
            <a:ext cx="6076950" cy="1952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9275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677291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slide 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2F62-2E1A-415E-8588-0D10ECAD518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63B0444-9EC7-4457-9BF5-9298D13FA21D}"/>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19439783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533886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2452224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310198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170049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95414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68580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 name="Footer Placeholder 7"/>
          <p:cNvSpPr>
            <a:spLocks noGrp="1"/>
          </p:cNvSpPr>
          <p:nvPr>
            <p:ph type="ftr" sz="quarter" idx="11"/>
          </p:nvPr>
        </p:nvSpPr>
        <p:spPr/>
        <p:txBody>
          <a:bodyPr/>
          <a:lstStyle>
            <a:lvl1pPr defTabSz="68580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Slide Number Placeholder 8"/>
          <p:cNvSpPr>
            <a:spLocks noGrp="1"/>
          </p:cNvSpPr>
          <p:nvPr>
            <p:ph type="sldNum" sz="quarter" idx="12"/>
          </p:nvPr>
        </p:nvSpPr>
        <p:spPr/>
        <p:txBody>
          <a:bodyPr/>
          <a:lstStyle>
            <a:lvl1pPr defTabSz="68580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A3C7184D-C61D-4B79-BF46-66BFE5DB1C1D}" type="slidenum">
              <a:rPr kumimoji="0" lang="en-US" sz="18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81875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97157-E2D8-4A79-B927-A9CF00A4E59C}"/>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135E358-2197-48B2-9A26-4B6D1F40DAEF}"/>
              </a:ext>
            </a:extLst>
          </p:cNvPr>
          <p:cNvSpPr>
            <a:spLocks noGrp="1"/>
          </p:cNvSpPr>
          <p:nvPr>
            <p:ph sz="quarter" idx="11"/>
          </p:nvPr>
        </p:nvSpPr>
        <p:spPr>
          <a:xfrm>
            <a:off x="279400" y="18399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240157CF-C48E-48AD-8925-20983337A9A2}"/>
              </a:ext>
            </a:extLst>
          </p:cNvPr>
          <p:cNvSpPr>
            <a:spLocks noGrp="1"/>
          </p:cNvSpPr>
          <p:nvPr>
            <p:ph sz="quarter" idx="12"/>
          </p:nvPr>
        </p:nvSpPr>
        <p:spPr>
          <a:xfrm>
            <a:off x="4324350" y="1839913"/>
            <a:ext cx="284003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65AE4EE2-60BD-4146-90ED-AD7B882E4F97}"/>
              </a:ext>
            </a:extLst>
          </p:cNvPr>
          <p:cNvSpPr>
            <a:spLocks noGrp="1"/>
          </p:cNvSpPr>
          <p:nvPr>
            <p:ph sz="quarter" idx="13"/>
          </p:nvPr>
        </p:nvSpPr>
        <p:spPr>
          <a:xfrm>
            <a:off x="8189912" y="19923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3D760ECB-197D-4597-B97F-D5D29B0131E8}"/>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9" name="Content Placeholder 4">
            <a:extLst>
              <a:ext uri="{FF2B5EF4-FFF2-40B4-BE49-F238E27FC236}">
                <a16:creationId xmlns:a16="http://schemas.microsoft.com/office/drawing/2014/main" id="{3D07944D-C9BC-4802-887A-2451CC208321}"/>
              </a:ext>
            </a:extLst>
          </p:cNvPr>
          <p:cNvSpPr>
            <a:spLocks noGrp="1"/>
          </p:cNvSpPr>
          <p:nvPr>
            <p:ph sz="quarter" idx="14"/>
          </p:nvPr>
        </p:nvSpPr>
        <p:spPr>
          <a:xfrm>
            <a:off x="369094" y="3830881"/>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8764562"/>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3323-0A4B-4291-A37F-4135FE20B5B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D34D7B9-365F-4C6A-B80F-15C87BBCFB65}"/>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5" name="Content Placeholder 4">
            <a:extLst>
              <a:ext uri="{FF2B5EF4-FFF2-40B4-BE49-F238E27FC236}">
                <a16:creationId xmlns:a16="http://schemas.microsoft.com/office/drawing/2014/main" id="{6207E85D-F070-4B7F-9FE4-CDAEB177FCD2}"/>
              </a:ext>
            </a:extLst>
          </p:cNvPr>
          <p:cNvSpPr>
            <a:spLocks noGrp="1"/>
          </p:cNvSpPr>
          <p:nvPr>
            <p:ph sz="quarter" idx="11"/>
          </p:nvPr>
        </p:nvSpPr>
        <p:spPr>
          <a:xfrm>
            <a:off x="447919" y="1714500"/>
            <a:ext cx="5003311"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1BB35A39-33A5-4793-8D4D-18E01C325437}"/>
              </a:ext>
            </a:extLst>
          </p:cNvPr>
          <p:cNvSpPr>
            <a:spLocks noGrp="1"/>
          </p:cNvSpPr>
          <p:nvPr>
            <p:ph sz="quarter" idx="12"/>
          </p:nvPr>
        </p:nvSpPr>
        <p:spPr>
          <a:xfrm>
            <a:off x="6102350" y="1749425"/>
            <a:ext cx="5476875" cy="2462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937DBBE6-0E4C-4A49-A93B-C4312111E2EF}"/>
              </a:ext>
            </a:extLst>
          </p:cNvPr>
          <p:cNvSpPr>
            <a:spLocks noGrp="1"/>
          </p:cNvSpPr>
          <p:nvPr>
            <p:ph sz="quarter" idx="13"/>
          </p:nvPr>
        </p:nvSpPr>
        <p:spPr>
          <a:xfrm>
            <a:off x="2619375" y="4343400"/>
            <a:ext cx="6076950" cy="1952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92754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theme" Target="../theme/theme2.xml"/><Relationship Id="rId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4.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32ED76D-8188-4B28-B316-CD85396F47B0}" type="slidenum">
              <a:rPr lang="en-US" smtClean="0"/>
              <a:pPr/>
              <a:t>‹#›</a:t>
            </a:fld>
            <a:endParaRPr lang="en-US"/>
          </a:p>
        </p:txBody>
      </p:sp>
    </p:spTree>
    <p:extLst>
      <p:ext uri="{BB962C8B-B14F-4D97-AF65-F5344CB8AC3E}">
        <p14:creationId xmlns:p14="http://schemas.microsoft.com/office/powerpoint/2010/main" val="184704452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2" r:id="rId5"/>
    <p:sldLayoutId id="2147483773" r:id="rId6"/>
    <p:sldLayoutId id="2147483774" r:id="rId7"/>
    <p:sldLayoutId id="2147483779" r:id="rId8"/>
    <p:sldLayoutId id="2147483766" r:id="rId9"/>
    <p:sldLayoutId id="2147483780" r:id="rId10"/>
    <p:sldLayoutId id="2147483767" r:id="rId11"/>
    <p:sldLayoutId id="2147483771" r:id="rId12"/>
    <p:sldLayoutId id="2147483781" r:id="rId13"/>
    <p:sldLayoutId id="2147483753" r:id="rId14"/>
    <p:sldLayoutId id="2147483687" r:id="rId15"/>
    <p:sldLayoutId id="2147483752" r:id="rId16"/>
    <p:sldLayoutId id="2147483688" r:id="rId17"/>
    <p:sldLayoutId id="2147483689" r:id="rId18"/>
    <p:sldLayoutId id="2147483745" r:id="rId19"/>
    <p:sldLayoutId id="2147483746" r:id="rId20"/>
    <p:sldLayoutId id="2147483751" r:id="rId21"/>
    <p:sldLayoutId id="2147483703" r:id="rId22"/>
    <p:sldLayoutId id="2147483690" r:id="rId23"/>
    <p:sldLayoutId id="2147483736" r:id="rId24"/>
    <p:sldLayoutId id="2147483691" r:id="rId25"/>
    <p:sldLayoutId id="2147483744" r:id="rId26"/>
    <p:sldLayoutId id="2147483692" r:id="rId27"/>
    <p:sldLayoutId id="2147483796" r:id="rId28"/>
  </p:sldLayoutIdLst>
  <p:hf hdr="0" dt="0"/>
  <p:txStyles>
    <p:titleStyle>
      <a:lvl1pPr algn="ctr" defTabSz="914400" rtl="0" eaLnBrk="1" latinLnBrk="0" hangingPunct="1">
        <a:lnSpc>
          <a:spcPct val="90000"/>
        </a:lnSpc>
        <a:spcBef>
          <a:spcPct val="0"/>
        </a:spcBef>
        <a:buNone/>
        <a:defRPr sz="3800" b="1" kern="1200">
          <a:solidFill>
            <a:srgbClr val="99FF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Font typeface="Courier New" panose="02070309020205020404" pitchFamily="49" charset="0"/>
        <a:buChar char="o"/>
        <a:defRPr sz="2800" kern="1200">
          <a:solidFill>
            <a:schemeClr val="tx1"/>
          </a:solidFill>
          <a:latin typeface="+mn-lt"/>
          <a:ea typeface="+mn-ea"/>
          <a:cs typeface="+mn-cs"/>
        </a:defRPr>
      </a:lvl3pPr>
      <a:lvl4pPr marL="1828800" indent="-457200" algn="l" defTabSz="914400" rtl="0" eaLnBrk="1" latinLnBrk="0" hangingPunct="1">
        <a:lnSpc>
          <a:spcPct val="90000"/>
        </a:lnSpc>
        <a:spcBef>
          <a:spcPts val="500"/>
        </a:spcBef>
        <a:buFont typeface="Wingdings" panose="05000000000000000000" pitchFamily="2" charset="2"/>
        <a:buChar char="§"/>
        <a:defRPr sz="26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43" r:id="rId1"/>
    <p:sldLayoutId id="2147483742" r:id="rId2"/>
    <p:sldLayoutId id="2147483741" r:id="rId3"/>
    <p:sldLayoutId id="2147483740" r:id="rId4"/>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32ED76D-8188-4B28-B316-CD85396F47B0}" type="slidenum">
              <a:rPr lang="en-US" smtClean="0"/>
              <a:pPr/>
              <a:t>‹#›</a:t>
            </a:fld>
            <a:endParaRPr lang="en-US"/>
          </a:p>
        </p:txBody>
      </p:sp>
    </p:spTree>
    <p:extLst>
      <p:ext uri="{BB962C8B-B14F-4D97-AF65-F5344CB8AC3E}">
        <p14:creationId xmlns:p14="http://schemas.microsoft.com/office/powerpoint/2010/main" val="1847044526"/>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Lst>
  <p:hf hdr="0" ftr="0" dt="0"/>
  <p:txStyles>
    <p:titleStyle>
      <a:lvl1pPr algn="ctr" defTabSz="914400" rtl="0" eaLnBrk="1" latinLnBrk="0" hangingPunct="1">
        <a:lnSpc>
          <a:spcPct val="90000"/>
        </a:lnSpc>
        <a:spcBef>
          <a:spcPct val="0"/>
        </a:spcBef>
        <a:buNone/>
        <a:defRPr sz="3800" b="1" kern="1200">
          <a:solidFill>
            <a:srgbClr val="99FF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Font typeface="Courier New" panose="02070309020205020404" pitchFamily="49" charset="0"/>
        <a:buChar char="o"/>
        <a:defRPr sz="2800" kern="1200">
          <a:solidFill>
            <a:schemeClr val="tx1"/>
          </a:solidFill>
          <a:latin typeface="+mn-lt"/>
          <a:ea typeface="+mn-ea"/>
          <a:cs typeface="+mn-cs"/>
        </a:defRPr>
      </a:lvl3pPr>
      <a:lvl4pPr marL="1828800" indent="-457200" algn="l" defTabSz="914400" rtl="0" eaLnBrk="1" latinLnBrk="0" hangingPunct="1">
        <a:lnSpc>
          <a:spcPct val="90000"/>
        </a:lnSpc>
        <a:spcBef>
          <a:spcPts val="500"/>
        </a:spcBef>
        <a:buFont typeface="Wingdings" panose="05000000000000000000" pitchFamily="2" charset="2"/>
        <a:buChar char="§"/>
        <a:defRPr sz="26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825079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sldNum="0"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www.ctc.ca.gov/credentials/assignment-resources/SEID-FAQ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e.ca.gov/sp/cd/ci/capsdacsupportlanding.asp"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hyperlink" Target="mailto:CAPSDAC@cde.ca.gov"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cde.ca.gov/sp/cd/ci/capsdacwebinars.asp"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www.capsdac.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F3EB5-52DB-3A87-4E5A-8BF18FC65EE5}"/>
              </a:ext>
            </a:extLst>
          </p:cNvPr>
          <p:cNvSpPr>
            <a:spLocks noGrp="1"/>
          </p:cNvSpPr>
          <p:nvPr>
            <p:ph type="ctrTitle"/>
          </p:nvPr>
        </p:nvSpPr>
        <p:spPr>
          <a:xfrm>
            <a:off x="-223835" y="778465"/>
            <a:ext cx="12415835" cy="1329610"/>
          </a:xfrm>
        </p:spPr>
        <p:txBody>
          <a:bodyPr vert="horz" lIns="91440" tIns="45720" rIns="91440" bIns="45720" rtlCol="0" anchor="ctr">
            <a:noAutofit/>
          </a:bodyPr>
          <a:lstStyle/>
          <a:p>
            <a:r>
              <a:rPr lang="en-US" sz="3600">
                <a:solidFill>
                  <a:schemeClr val="bg1"/>
                </a:solidFill>
                <a:ea typeface="+mj-lt"/>
                <a:cs typeface="+mj-lt"/>
              </a:rPr>
              <a:t> California Preschool Data Collection</a:t>
            </a:r>
            <a:r>
              <a:rPr lang="en-US" sz="4000">
                <a:solidFill>
                  <a:schemeClr val="bg1"/>
                </a:solidFill>
                <a:ea typeface="+mj-lt"/>
                <a:cs typeface="+mj-lt"/>
              </a:rPr>
              <a:t> </a:t>
            </a:r>
            <a:r>
              <a:rPr lang="en-US" sz="3600">
                <a:solidFill>
                  <a:schemeClr val="bg1"/>
                </a:solidFill>
                <a:ea typeface="+mj-lt"/>
                <a:cs typeface="+mj-lt"/>
              </a:rPr>
              <a:t>(CAPSDAC) Contractor Training Webinar</a:t>
            </a:r>
            <a:endParaRPr lang="en-US" sz="3600">
              <a:solidFill>
                <a:schemeClr val="bg1"/>
              </a:solidFill>
              <a:cs typeface="Arial"/>
            </a:endParaRPr>
          </a:p>
        </p:txBody>
      </p:sp>
      <p:sp>
        <p:nvSpPr>
          <p:cNvPr id="3" name="Content Placeholder 2">
            <a:extLst>
              <a:ext uri="{FF2B5EF4-FFF2-40B4-BE49-F238E27FC236}">
                <a16:creationId xmlns:a16="http://schemas.microsoft.com/office/drawing/2014/main" id="{3D3EDB00-97B2-E5B2-FB4A-CF57994B5B1A}"/>
              </a:ext>
            </a:extLst>
          </p:cNvPr>
          <p:cNvSpPr>
            <a:spLocks noGrp="1"/>
          </p:cNvSpPr>
          <p:nvPr>
            <p:ph sz="quarter" idx="10"/>
          </p:nvPr>
        </p:nvSpPr>
        <p:spPr>
          <a:xfrm>
            <a:off x="676891" y="2108075"/>
            <a:ext cx="10838218" cy="3171825"/>
          </a:xfrm>
        </p:spPr>
        <p:txBody>
          <a:bodyPr vert="horz" lIns="91440" tIns="45720" rIns="91440" bIns="45720" rtlCol="0" anchor="t">
            <a:normAutofit lnSpcReduction="10000"/>
          </a:bodyPr>
          <a:lstStyle/>
          <a:p>
            <a:pPr marL="0" indent="0" algn="ctr">
              <a:buNone/>
            </a:pPr>
            <a:endParaRPr lang="en-US" sz="2900" b="1">
              <a:ea typeface="+mn-lt"/>
              <a:cs typeface="+mn-lt"/>
            </a:endParaRPr>
          </a:p>
          <a:p>
            <a:pPr marL="0" indent="0" algn="ctr">
              <a:buNone/>
            </a:pPr>
            <a:r>
              <a:rPr lang="en-US" sz="2900" b="1">
                <a:ea typeface="+mn-lt"/>
                <a:cs typeface="+mn-lt"/>
              </a:rPr>
              <a:t>Applied Data Research and Evaluation Office (ADRE)</a:t>
            </a:r>
            <a:endParaRPr lang="en-US"/>
          </a:p>
          <a:p>
            <a:pPr marL="0" indent="0" algn="ctr">
              <a:buNone/>
            </a:pPr>
            <a:r>
              <a:rPr lang="en-US" sz="2900" b="1">
                <a:ea typeface="+mn-lt"/>
                <a:cs typeface="+mn-lt"/>
              </a:rPr>
              <a:t>California Department of Education (CDE)</a:t>
            </a:r>
            <a:endParaRPr lang="en-US" sz="2900">
              <a:cs typeface="Arial"/>
            </a:endParaRPr>
          </a:p>
          <a:p>
            <a:pPr marL="0" indent="0" algn="ctr">
              <a:buNone/>
            </a:pPr>
            <a:endParaRPr lang="en-US" b="1">
              <a:ea typeface="+mn-lt"/>
              <a:cs typeface="+mn-lt"/>
            </a:endParaRPr>
          </a:p>
          <a:p>
            <a:pPr marL="0" indent="0" algn="ctr">
              <a:buNone/>
            </a:pPr>
            <a:r>
              <a:rPr lang="en-US" b="1">
                <a:ea typeface="+mn-lt"/>
                <a:cs typeface="+mn-lt"/>
              </a:rPr>
              <a:t>Date: September 17, 2024</a:t>
            </a:r>
            <a:endParaRPr lang="en-US">
              <a:ea typeface="+mn-lt"/>
              <a:cs typeface="+mn-lt"/>
            </a:endParaRPr>
          </a:p>
          <a:p>
            <a:pPr marL="0" indent="0" algn="ctr">
              <a:buNone/>
            </a:pPr>
            <a:r>
              <a:rPr lang="en-US" b="1">
                <a:ea typeface="+mn-lt"/>
                <a:cs typeface="+mn-lt"/>
              </a:rPr>
              <a:t>Time: 10 a.m. – 11:30 a.m.</a:t>
            </a:r>
            <a:endParaRPr lang="en-US">
              <a:cs typeface="Arial" panose="020B0604020202020204"/>
            </a:endParaRPr>
          </a:p>
        </p:txBody>
      </p:sp>
    </p:spTree>
    <p:extLst>
      <p:ext uri="{BB962C8B-B14F-4D97-AF65-F5344CB8AC3E}">
        <p14:creationId xmlns:p14="http://schemas.microsoft.com/office/powerpoint/2010/main" val="2140234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7A27B-11D5-9432-A141-E487D3774F45}"/>
              </a:ext>
            </a:extLst>
          </p:cNvPr>
          <p:cNvSpPr>
            <a:spLocks noGrp="1"/>
          </p:cNvSpPr>
          <p:nvPr>
            <p:ph type="title"/>
          </p:nvPr>
        </p:nvSpPr>
        <p:spPr>
          <a:xfrm>
            <a:off x="152400" y="227815"/>
            <a:ext cx="11887200" cy="1325563"/>
          </a:xfrm>
        </p:spPr>
        <p:txBody>
          <a:bodyPr/>
          <a:lstStyle/>
          <a:p>
            <a:r>
              <a:rPr lang="en-US" sz="3600">
                <a:solidFill>
                  <a:schemeClr val="bg1"/>
                </a:solidFill>
              </a:rPr>
              <a:t>CAPSDAC: Manual Data Entry Demo</a:t>
            </a:r>
            <a:endParaRPr lang="en-US"/>
          </a:p>
        </p:txBody>
      </p:sp>
      <p:sp>
        <p:nvSpPr>
          <p:cNvPr id="4" name="Content Placeholder 3">
            <a:extLst>
              <a:ext uri="{FF2B5EF4-FFF2-40B4-BE49-F238E27FC236}">
                <a16:creationId xmlns:a16="http://schemas.microsoft.com/office/drawing/2014/main" id="{DB8CDFFD-1DE9-8DED-B14C-9F7731999623}"/>
              </a:ext>
            </a:extLst>
          </p:cNvPr>
          <p:cNvSpPr>
            <a:spLocks noGrp="1"/>
          </p:cNvSpPr>
          <p:nvPr>
            <p:ph sz="quarter" idx="11"/>
          </p:nvPr>
        </p:nvSpPr>
        <p:spPr>
          <a:xfrm>
            <a:off x="487249" y="1656174"/>
            <a:ext cx="5264622" cy="4054533"/>
          </a:xfrm>
        </p:spPr>
        <p:txBody>
          <a:bodyPr>
            <a:normAutofit/>
          </a:bodyPr>
          <a:lstStyle/>
          <a:p>
            <a:pPr marL="0" indent="0">
              <a:buNone/>
            </a:pPr>
            <a:r>
              <a:rPr lang="en-US" sz="2800"/>
              <a:t>During this portion of the webinar, a CAPSDAC Support staff member will share their screen and showcase how users can manually enter Classroom, Staff, and Child Records into the system.</a:t>
            </a:r>
          </a:p>
        </p:txBody>
      </p:sp>
      <p:pic>
        <p:nvPicPr>
          <p:cNvPr id="8" name="Content Placeholder 7" descr="A group of young children looking at a book.">
            <a:extLst>
              <a:ext uri="{FF2B5EF4-FFF2-40B4-BE49-F238E27FC236}">
                <a16:creationId xmlns:a16="http://schemas.microsoft.com/office/drawing/2014/main" id="{2E6A19B6-D840-CC90-7119-183BE40C18B0}"/>
              </a:ext>
            </a:extLst>
          </p:cNvPr>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6276331" y="1742314"/>
            <a:ext cx="4811634" cy="31906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5">
            <a:extLst>
              <a:ext uri="{FF2B5EF4-FFF2-40B4-BE49-F238E27FC236}">
                <a16:creationId xmlns:a16="http://schemas.microsoft.com/office/drawing/2014/main" id="{3CAEB232-0807-03CB-788B-E777B2367369}"/>
              </a:ext>
            </a:extLst>
          </p:cNvPr>
          <p:cNvSpPr>
            <a:spLocks noGrp="1"/>
          </p:cNvSpPr>
          <p:nvPr>
            <p:ph sz="quarter" idx="13"/>
          </p:nvPr>
        </p:nvSpPr>
        <p:spPr>
          <a:xfrm>
            <a:off x="6276330" y="5145960"/>
            <a:ext cx="5519429" cy="564747"/>
          </a:xfrm>
        </p:spPr>
        <p:txBody>
          <a:bodyPr>
            <a:noAutofit/>
          </a:bodyPr>
          <a:lstStyle/>
          <a:p>
            <a:pPr marL="0" indent="0">
              <a:buNone/>
            </a:pPr>
            <a:r>
              <a:rPr lang="en-US" sz="2400"/>
              <a:t>P</a:t>
            </a:r>
            <a:r>
              <a:rPr lang="en-US" sz="2400">
                <a:effectLst/>
                <a:ea typeface="Aptos" panose="020B0004020202020204" pitchFamily="34" charset="0"/>
                <a:cs typeface="Times New Roman" panose="02020603050405020304" pitchFamily="18" charset="0"/>
              </a:rPr>
              <a:t>–</a:t>
            </a:r>
            <a:r>
              <a:rPr lang="en-US" sz="2400"/>
              <a:t>3 Learning Progressions Harvest</a:t>
            </a:r>
          </a:p>
        </p:txBody>
      </p:sp>
      <p:sp>
        <p:nvSpPr>
          <p:cNvPr id="3" name="Slide Number Placeholder 2">
            <a:extLst>
              <a:ext uri="{FF2B5EF4-FFF2-40B4-BE49-F238E27FC236}">
                <a16:creationId xmlns:a16="http://schemas.microsoft.com/office/drawing/2014/main" id="{75D3A218-B791-85C1-CF2F-206511EC9C27}"/>
              </a:ext>
            </a:extLst>
          </p:cNvPr>
          <p:cNvSpPr>
            <a:spLocks noGrp="1"/>
          </p:cNvSpPr>
          <p:nvPr>
            <p:ph type="sldNum" sz="quarter" idx="10"/>
          </p:nvPr>
        </p:nvSpPr>
        <p:spPr/>
        <p:txBody>
          <a:bodyPr/>
          <a:lstStyle/>
          <a:p>
            <a:fld id="{432ED76D-8188-4B28-B316-CD85396F47B0}" type="slidenum">
              <a:rPr lang="en-US" smtClean="0"/>
              <a:pPr/>
              <a:t>10</a:t>
            </a:fld>
            <a:endParaRPr lang="en-US"/>
          </a:p>
        </p:txBody>
      </p:sp>
    </p:spTree>
    <p:extLst>
      <p:ext uri="{BB962C8B-B14F-4D97-AF65-F5344CB8AC3E}">
        <p14:creationId xmlns:p14="http://schemas.microsoft.com/office/powerpoint/2010/main" val="3363843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510CC-0A96-F23F-56D9-ED96574E6EF0}"/>
              </a:ext>
            </a:extLst>
          </p:cNvPr>
          <p:cNvSpPr>
            <a:spLocks noGrp="1"/>
          </p:cNvSpPr>
          <p:nvPr>
            <p:ph type="title"/>
          </p:nvPr>
        </p:nvSpPr>
        <p:spPr/>
        <p:txBody>
          <a:bodyPr/>
          <a:lstStyle/>
          <a:p>
            <a:r>
              <a:rPr lang="en-US" sz="3600">
                <a:solidFill>
                  <a:schemeClr val="bg1"/>
                </a:solidFill>
              </a:rPr>
              <a:t>CAPSDAC: Electronic File Transfer (1)</a:t>
            </a:r>
            <a:endParaRPr lang="en-US"/>
          </a:p>
        </p:txBody>
      </p:sp>
      <p:sp>
        <p:nvSpPr>
          <p:cNvPr id="3" name="Content Placeholder 2">
            <a:extLst>
              <a:ext uri="{FF2B5EF4-FFF2-40B4-BE49-F238E27FC236}">
                <a16:creationId xmlns:a16="http://schemas.microsoft.com/office/drawing/2014/main" id="{E127ECA4-A145-A06C-453E-964609A442B9}"/>
              </a:ext>
            </a:extLst>
          </p:cNvPr>
          <p:cNvSpPr>
            <a:spLocks noGrp="1"/>
          </p:cNvSpPr>
          <p:nvPr>
            <p:ph idx="1"/>
          </p:nvPr>
        </p:nvSpPr>
        <p:spPr>
          <a:xfrm>
            <a:off x="152400" y="1529362"/>
            <a:ext cx="11887200" cy="4422866"/>
          </a:xfrm>
        </p:spPr>
        <p:txBody>
          <a:bodyPr>
            <a:normAutofit fontScale="92500" lnSpcReduction="10000"/>
          </a:bodyPr>
          <a:lstStyle/>
          <a:p>
            <a:pPr marL="0" indent="0">
              <a:buNone/>
            </a:pPr>
            <a:r>
              <a:rPr lang="en-US" b="1"/>
              <a:t>Step 1: Understand The Upload Process</a:t>
            </a:r>
            <a:endParaRPr lang="en-US"/>
          </a:p>
          <a:p>
            <a:pPr>
              <a:buFont typeface="Arial" panose="020B0604020202020204" pitchFamily="34" charset="0"/>
              <a:buChar char="•"/>
            </a:pPr>
            <a:r>
              <a:rPr lang="en-US"/>
              <a:t>This process allows LEAs to upload data for Child, Staff, and Classroom records for all preschools at once.</a:t>
            </a:r>
          </a:p>
          <a:p>
            <a:pPr>
              <a:buFont typeface="Arial" panose="020B0604020202020204" pitchFamily="34" charset="0"/>
              <a:buChar char="•"/>
            </a:pPr>
            <a:r>
              <a:rPr lang="en-US" b="1"/>
              <a:t>File Format:</a:t>
            </a:r>
            <a:r>
              <a:rPr lang="en-US"/>
              <a:t> Must be a Comma-separated Values (CSV) file, created using any spreadsheet software.</a:t>
            </a:r>
          </a:p>
          <a:p>
            <a:pPr>
              <a:buFont typeface="Arial" panose="020B0604020202020204" pitchFamily="34" charset="0"/>
              <a:buChar char="•"/>
            </a:pPr>
            <a:r>
              <a:rPr lang="en-US" b="1"/>
              <a:t>File Structure:</a:t>
            </a:r>
            <a:r>
              <a:rPr lang="en-US"/>
              <a:t> Rows represent entity records; columns represent data values. Ensure every row has data for all columns (except optional ones).</a:t>
            </a:r>
          </a:p>
          <a:p>
            <a:pPr>
              <a:buFont typeface="Arial" panose="020B0604020202020204" pitchFamily="34" charset="0"/>
              <a:buChar char="•"/>
            </a:pPr>
            <a:r>
              <a:rPr lang="en-US" b="1"/>
              <a:t>Important Note:</a:t>
            </a:r>
            <a:r>
              <a:rPr lang="en-US"/>
              <a:t> Uploading a validated file will overwrite existing data for the entity type.</a:t>
            </a:r>
          </a:p>
        </p:txBody>
      </p:sp>
      <p:sp>
        <p:nvSpPr>
          <p:cNvPr id="4" name="Slide Number Placeholder 3">
            <a:extLst>
              <a:ext uri="{FF2B5EF4-FFF2-40B4-BE49-F238E27FC236}">
                <a16:creationId xmlns:a16="http://schemas.microsoft.com/office/drawing/2014/main" id="{4846C372-4E14-51FB-4F7F-EA2A8DD5E1B4}"/>
              </a:ext>
            </a:extLst>
          </p:cNvPr>
          <p:cNvSpPr>
            <a:spLocks noGrp="1"/>
          </p:cNvSpPr>
          <p:nvPr>
            <p:ph type="sldNum" sz="quarter" idx="10"/>
          </p:nvPr>
        </p:nvSpPr>
        <p:spPr/>
        <p:txBody>
          <a:bodyPr/>
          <a:lstStyle/>
          <a:p>
            <a:fld id="{432ED76D-8188-4B28-B316-CD85396F47B0}" type="slidenum">
              <a:rPr lang="en-US" smtClean="0"/>
              <a:pPr/>
              <a:t>11</a:t>
            </a:fld>
            <a:endParaRPr lang="en-US"/>
          </a:p>
        </p:txBody>
      </p:sp>
    </p:spTree>
    <p:extLst>
      <p:ext uri="{BB962C8B-B14F-4D97-AF65-F5344CB8AC3E}">
        <p14:creationId xmlns:p14="http://schemas.microsoft.com/office/powerpoint/2010/main" val="2176465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510CC-0A96-F23F-56D9-ED96574E6EF0}"/>
              </a:ext>
            </a:extLst>
          </p:cNvPr>
          <p:cNvSpPr>
            <a:spLocks noGrp="1"/>
          </p:cNvSpPr>
          <p:nvPr>
            <p:ph type="title"/>
          </p:nvPr>
        </p:nvSpPr>
        <p:spPr/>
        <p:txBody>
          <a:bodyPr/>
          <a:lstStyle/>
          <a:p>
            <a:r>
              <a:rPr lang="en-US" sz="3600">
                <a:solidFill>
                  <a:schemeClr val="bg1"/>
                </a:solidFill>
              </a:rPr>
              <a:t>CAPSDAC: Electronic File Transfer (2)</a:t>
            </a:r>
            <a:endParaRPr lang="en-US"/>
          </a:p>
        </p:txBody>
      </p:sp>
      <p:sp>
        <p:nvSpPr>
          <p:cNvPr id="3" name="Content Placeholder 2">
            <a:extLst>
              <a:ext uri="{FF2B5EF4-FFF2-40B4-BE49-F238E27FC236}">
                <a16:creationId xmlns:a16="http://schemas.microsoft.com/office/drawing/2014/main" id="{E127ECA4-A145-A06C-453E-964609A442B9}"/>
              </a:ext>
            </a:extLst>
          </p:cNvPr>
          <p:cNvSpPr>
            <a:spLocks noGrp="1"/>
          </p:cNvSpPr>
          <p:nvPr>
            <p:ph idx="1"/>
          </p:nvPr>
        </p:nvSpPr>
        <p:spPr>
          <a:xfrm>
            <a:off x="152400" y="1529362"/>
            <a:ext cx="11887200" cy="4422866"/>
          </a:xfrm>
        </p:spPr>
        <p:txBody>
          <a:bodyPr>
            <a:normAutofit/>
          </a:bodyPr>
          <a:lstStyle/>
          <a:p>
            <a:pPr marL="0" indent="0">
              <a:buNone/>
            </a:pPr>
            <a:r>
              <a:rPr lang="en-US" b="1"/>
              <a:t>Step 2: Download A CSV File To Work With</a:t>
            </a:r>
            <a:endParaRPr lang="en-US"/>
          </a:p>
          <a:p>
            <a:pPr>
              <a:buFont typeface="Arial" panose="020B0604020202020204" pitchFamily="34" charset="0"/>
              <a:buChar char="•"/>
            </a:pPr>
            <a:r>
              <a:rPr lang="en-US"/>
              <a:t>Download a blank template or the previous month's data file from the "File Downloads" section to ensure correct setup.</a:t>
            </a:r>
          </a:p>
          <a:p>
            <a:pPr marL="0" indent="0">
              <a:buNone/>
            </a:pPr>
            <a:r>
              <a:rPr lang="en-US" b="1"/>
              <a:t>Step 3: Modify the CSV File and Upload</a:t>
            </a:r>
            <a:endParaRPr lang="en-US"/>
          </a:p>
          <a:p>
            <a:pPr>
              <a:buFont typeface="Arial" panose="020B0604020202020204" pitchFamily="34" charset="0"/>
              <a:buChar char="•"/>
            </a:pPr>
            <a:r>
              <a:rPr lang="en-US"/>
              <a:t>Add or modify entity data in the CSV file following guidelines. Use appropriate codes as per the "Data Columns" section.</a:t>
            </a:r>
          </a:p>
          <a:p>
            <a:pPr>
              <a:buFont typeface="Arial" panose="020B0604020202020204" pitchFamily="34" charset="0"/>
              <a:buChar char="•"/>
            </a:pPr>
            <a:r>
              <a:rPr lang="en-US" b="1"/>
              <a:t>Error Handling:</a:t>
            </a:r>
            <a:r>
              <a:rPr lang="en-US"/>
              <a:t> Fix any errors encountered during upload and try again.</a:t>
            </a:r>
          </a:p>
        </p:txBody>
      </p:sp>
      <p:sp>
        <p:nvSpPr>
          <p:cNvPr id="4" name="Slide Number Placeholder 3">
            <a:extLst>
              <a:ext uri="{FF2B5EF4-FFF2-40B4-BE49-F238E27FC236}">
                <a16:creationId xmlns:a16="http://schemas.microsoft.com/office/drawing/2014/main" id="{4846C372-4E14-51FB-4F7F-EA2A8DD5E1B4}"/>
              </a:ext>
            </a:extLst>
          </p:cNvPr>
          <p:cNvSpPr>
            <a:spLocks noGrp="1"/>
          </p:cNvSpPr>
          <p:nvPr>
            <p:ph type="sldNum" sz="quarter" idx="10"/>
          </p:nvPr>
        </p:nvSpPr>
        <p:spPr/>
        <p:txBody>
          <a:bodyPr/>
          <a:lstStyle/>
          <a:p>
            <a:fld id="{432ED76D-8188-4B28-B316-CD85396F47B0}" type="slidenum">
              <a:rPr lang="en-US" smtClean="0"/>
              <a:pPr/>
              <a:t>12</a:t>
            </a:fld>
            <a:endParaRPr lang="en-US"/>
          </a:p>
        </p:txBody>
      </p:sp>
    </p:spTree>
    <p:extLst>
      <p:ext uri="{BB962C8B-B14F-4D97-AF65-F5344CB8AC3E}">
        <p14:creationId xmlns:p14="http://schemas.microsoft.com/office/powerpoint/2010/main" val="253506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7A27B-11D5-9432-A141-E487D3774F45}"/>
              </a:ext>
            </a:extLst>
          </p:cNvPr>
          <p:cNvSpPr>
            <a:spLocks noGrp="1"/>
          </p:cNvSpPr>
          <p:nvPr>
            <p:ph type="title"/>
          </p:nvPr>
        </p:nvSpPr>
        <p:spPr>
          <a:xfrm>
            <a:off x="152400" y="193408"/>
            <a:ext cx="11887200" cy="1325563"/>
          </a:xfrm>
        </p:spPr>
        <p:txBody>
          <a:bodyPr/>
          <a:lstStyle/>
          <a:p>
            <a:r>
              <a:rPr lang="en-US" sz="3600">
                <a:solidFill>
                  <a:schemeClr val="bg1"/>
                </a:solidFill>
              </a:rPr>
              <a:t>CAPSDAC: Electronic File Transfer Demo</a:t>
            </a:r>
            <a:endParaRPr lang="en-US"/>
          </a:p>
        </p:txBody>
      </p:sp>
      <p:sp>
        <p:nvSpPr>
          <p:cNvPr id="4" name="Content Placeholder 3">
            <a:extLst>
              <a:ext uri="{FF2B5EF4-FFF2-40B4-BE49-F238E27FC236}">
                <a16:creationId xmlns:a16="http://schemas.microsoft.com/office/drawing/2014/main" id="{DB8CDFFD-1DE9-8DED-B14C-9F7731999623}"/>
              </a:ext>
            </a:extLst>
          </p:cNvPr>
          <p:cNvSpPr>
            <a:spLocks noGrp="1"/>
          </p:cNvSpPr>
          <p:nvPr>
            <p:ph sz="quarter" idx="11"/>
          </p:nvPr>
        </p:nvSpPr>
        <p:spPr>
          <a:xfrm>
            <a:off x="487249" y="1656174"/>
            <a:ext cx="5264622" cy="4054533"/>
          </a:xfrm>
        </p:spPr>
        <p:txBody>
          <a:bodyPr>
            <a:normAutofit/>
          </a:bodyPr>
          <a:lstStyle/>
          <a:p>
            <a:pPr marL="0" indent="0">
              <a:buNone/>
            </a:pPr>
            <a:r>
              <a:rPr lang="en-US" sz="2800"/>
              <a:t>During this portion of the webinar, a CAPSDAC Support staff member will share their screen and showcase how users can upload Classroom, Staff, and Child Records into the system via Electronic File Transfer.</a:t>
            </a:r>
          </a:p>
        </p:txBody>
      </p:sp>
      <p:pic>
        <p:nvPicPr>
          <p:cNvPr id="10" name="Content Placeholder 9" descr="A group of children playing with blocks.">
            <a:extLst>
              <a:ext uri="{FF2B5EF4-FFF2-40B4-BE49-F238E27FC236}">
                <a16:creationId xmlns:a16="http://schemas.microsoft.com/office/drawing/2014/main" id="{AFAF766B-DEFC-3108-56EE-F10B88336AB0}"/>
              </a:ext>
            </a:extLst>
          </p:cNvPr>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6201937" y="1592768"/>
            <a:ext cx="4920563" cy="32839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5">
            <a:extLst>
              <a:ext uri="{FF2B5EF4-FFF2-40B4-BE49-F238E27FC236}">
                <a16:creationId xmlns:a16="http://schemas.microsoft.com/office/drawing/2014/main" id="{3CAEB232-0807-03CB-788B-E777B2367369}"/>
              </a:ext>
            </a:extLst>
          </p:cNvPr>
          <p:cNvSpPr>
            <a:spLocks noGrp="1"/>
          </p:cNvSpPr>
          <p:nvPr>
            <p:ph sz="quarter" idx="13"/>
          </p:nvPr>
        </p:nvSpPr>
        <p:spPr>
          <a:xfrm>
            <a:off x="6233111" y="5028902"/>
            <a:ext cx="5176108" cy="1325562"/>
          </a:xfrm>
        </p:spPr>
        <p:txBody>
          <a:bodyPr>
            <a:normAutofit/>
          </a:bodyPr>
          <a:lstStyle/>
          <a:p>
            <a:pPr marL="0" indent="0">
              <a:buNone/>
            </a:pPr>
            <a:r>
              <a:rPr lang="en-US" sz="2400"/>
              <a:t>California Preschool/Transitional Kindergarten Learning Foundations (PTKLF) Harvest</a:t>
            </a:r>
          </a:p>
        </p:txBody>
      </p:sp>
      <p:sp>
        <p:nvSpPr>
          <p:cNvPr id="3" name="Slide Number Placeholder 2">
            <a:extLst>
              <a:ext uri="{FF2B5EF4-FFF2-40B4-BE49-F238E27FC236}">
                <a16:creationId xmlns:a16="http://schemas.microsoft.com/office/drawing/2014/main" id="{75D3A218-B791-85C1-CF2F-206511EC9C27}"/>
              </a:ext>
            </a:extLst>
          </p:cNvPr>
          <p:cNvSpPr>
            <a:spLocks noGrp="1"/>
          </p:cNvSpPr>
          <p:nvPr>
            <p:ph type="sldNum" sz="quarter" idx="10"/>
          </p:nvPr>
        </p:nvSpPr>
        <p:spPr/>
        <p:txBody>
          <a:bodyPr/>
          <a:lstStyle/>
          <a:p>
            <a:fld id="{432ED76D-8188-4B28-B316-CD85396F47B0}" type="slidenum">
              <a:rPr lang="en-US" smtClean="0"/>
              <a:pPr/>
              <a:t>13</a:t>
            </a:fld>
            <a:endParaRPr lang="en-US"/>
          </a:p>
        </p:txBody>
      </p:sp>
    </p:spTree>
    <p:extLst>
      <p:ext uri="{BB962C8B-B14F-4D97-AF65-F5344CB8AC3E}">
        <p14:creationId xmlns:p14="http://schemas.microsoft.com/office/powerpoint/2010/main" val="1490172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510CC-0A96-F23F-56D9-ED96574E6EF0}"/>
              </a:ext>
            </a:extLst>
          </p:cNvPr>
          <p:cNvSpPr>
            <a:spLocks noGrp="1"/>
          </p:cNvSpPr>
          <p:nvPr>
            <p:ph type="title"/>
          </p:nvPr>
        </p:nvSpPr>
        <p:spPr/>
        <p:txBody>
          <a:bodyPr/>
          <a:lstStyle/>
          <a:p>
            <a:r>
              <a:rPr lang="en-US" sz="3600">
                <a:solidFill>
                  <a:schemeClr val="bg1"/>
                </a:solidFill>
              </a:rPr>
              <a:t>CAPSDAC: Copy Forwarding Records (1)</a:t>
            </a:r>
            <a:endParaRPr lang="en-US">
              <a:solidFill>
                <a:schemeClr val="bg1"/>
              </a:solidFill>
            </a:endParaRPr>
          </a:p>
        </p:txBody>
      </p:sp>
      <p:sp>
        <p:nvSpPr>
          <p:cNvPr id="3" name="Content Placeholder 2">
            <a:extLst>
              <a:ext uri="{FF2B5EF4-FFF2-40B4-BE49-F238E27FC236}">
                <a16:creationId xmlns:a16="http://schemas.microsoft.com/office/drawing/2014/main" id="{E127ECA4-A145-A06C-453E-964609A442B9}"/>
              </a:ext>
            </a:extLst>
          </p:cNvPr>
          <p:cNvSpPr>
            <a:spLocks noGrp="1"/>
          </p:cNvSpPr>
          <p:nvPr>
            <p:ph idx="1"/>
          </p:nvPr>
        </p:nvSpPr>
        <p:spPr/>
        <p:txBody>
          <a:bodyPr vert="horz" lIns="91440" tIns="45720" rIns="91440" bIns="45720" rtlCol="0" anchor="t">
            <a:normAutofit/>
          </a:bodyPr>
          <a:lstStyle/>
          <a:p>
            <a:r>
              <a:rPr lang="en-US">
                <a:solidFill>
                  <a:srgbClr val="FFFFFF"/>
                </a:solidFill>
                <a:latin typeface="Arial"/>
                <a:ea typeface="Calibri"/>
                <a:cs typeface="Arial"/>
              </a:rPr>
              <a:t>CAPSDAC users will have the ability to easily "Copy Forward" their records from one month to the next by downloading an electronic file copy of a previous month, and reuploading this file to the current submission period. This feature streamlines data entry and reduces duplicate effort, ensuring efficient data management within the system.</a:t>
            </a:r>
            <a:endParaRPr lang="en-US"/>
          </a:p>
          <a:p>
            <a:r>
              <a:rPr lang="en-US">
                <a:cs typeface="Arial"/>
              </a:rPr>
              <a:t>Classroom Record File</a:t>
            </a:r>
            <a:endParaRPr lang="en-US"/>
          </a:p>
          <a:p>
            <a:r>
              <a:rPr lang="en-US">
                <a:cs typeface="Arial"/>
              </a:rPr>
              <a:t>Staff Record File</a:t>
            </a:r>
          </a:p>
          <a:p>
            <a:r>
              <a:rPr lang="en-US">
                <a:cs typeface="Arial"/>
              </a:rPr>
              <a:t>Child Record File</a:t>
            </a:r>
          </a:p>
        </p:txBody>
      </p:sp>
      <p:sp>
        <p:nvSpPr>
          <p:cNvPr id="4" name="Slide Number Placeholder 3">
            <a:extLst>
              <a:ext uri="{FF2B5EF4-FFF2-40B4-BE49-F238E27FC236}">
                <a16:creationId xmlns:a16="http://schemas.microsoft.com/office/drawing/2014/main" id="{4846C372-4E14-51FB-4F7F-EA2A8DD5E1B4}"/>
              </a:ext>
            </a:extLst>
          </p:cNvPr>
          <p:cNvSpPr>
            <a:spLocks noGrp="1"/>
          </p:cNvSpPr>
          <p:nvPr>
            <p:ph type="sldNum" sz="quarter" idx="10"/>
          </p:nvPr>
        </p:nvSpPr>
        <p:spPr/>
        <p:txBody>
          <a:bodyPr/>
          <a:lstStyle/>
          <a:p>
            <a:fld id="{432ED76D-8188-4B28-B316-CD85396F47B0}" type="slidenum">
              <a:rPr lang="en-US" smtClean="0"/>
              <a:pPr/>
              <a:t>14</a:t>
            </a:fld>
            <a:endParaRPr lang="en-US"/>
          </a:p>
        </p:txBody>
      </p:sp>
    </p:spTree>
    <p:extLst>
      <p:ext uri="{BB962C8B-B14F-4D97-AF65-F5344CB8AC3E}">
        <p14:creationId xmlns:p14="http://schemas.microsoft.com/office/powerpoint/2010/main" val="3164019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510CC-0A96-F23F-56D9-ED96574E6EF0}"/>
              </a:ext>
            </a:extLst>
          </p:cNvPr>
          <p:cNvSpPr>
            <a:spLocks noGrp="1"/>
          </p:cNvSpPr>
          <p:nvPr>
            <p:ph type="title"/>
          </p:nvPr>
        </p:nvSpPr>
        <p:spPr/>
        <p:txBody>
          <a:bodyPr/>
          <a:lstStyle/>
          <a:p>
            <a:r>
              <a:rPr lang="en-US" sz="3600">
                <a:solidFill>
                  <a:schemeClr val="bg1"/>
                </a:solidFill>
              </a:rPr>
              <a:t>CAPSDAC: Copy Forwarding Records (2)</a:t>
            </a:r>
            <a:endParaRPr lang="en-US">
              <a:solidFill>
                <a:schemeClr val="bg1"/>
              </a:solidFill>
            </a:endParaRPr>
          </a:p>
        </p:txBody>
      </p:sp>
      <p:sp>
        <p:nvSpPr>
          <p:cNvPr id="3" name="Content Placeholder 2">
            <a:extLst>
              <a:ext uri="{FF2B5EF4-FFF2-40B4-BE49-F238E27FC236}">
                <a16:creationId xmlns:a16="http://schemas.microsoft.com/office/drawing/2014/main" id="{E127ECA4-A145-A06C-453E-964609A442B9}"/>
              </a:ext>
            </a:extLst>
          </p:cNvPr>
          <p:cNvSpPr>
            <a:spLocks noGrp="1"/>
          </p:cNvSpPr>
          <p:nvPr>
            <p:ph idx="1"/>
          </p:nvPr>
        </p:nvSpPr>
        <p:spPr/>
        <p:txBody>
          <a:bodyPr vert="horz" lIns="91440" tIns="45720" rIns="91440" bIns="45720" rtlCol="0" anchor="t">
            <a:normAutofit/>
          </a:bodyPr>
          <a:lstStyle/>
          <a:p>
            <a:pPr marL="0" indent="0">
              <a:buNone/>
            </a:pPr>
            <a:r>
              <a:rPr lang="en-US">
                <a:cs typeface="Arial"/>
              </a:rPr>
              <a:t>Classroom Record File</a:t>
            </a:r>
          </a:p>
          <a:p>
            <a:pPr marL="514350" indent="-514350">
              <a:buAutoNum type="arabicPeriod"/>
            </a:pPr>
            <a:r>
              <a:rPr lang="en-US">
                <a:cs typeface="Arial"/>
              </a:rPr>
              <a:t>Click on "Classroom File Management" on the top right under "LEA Actions"</a:t>
            </a:r>
          </a:p>
          <a:p>
            <a:pPr marL="514350" indent="-514350">
              <a:buAutoNum type="arabicPeriod"/>
            </a:pPr>
            <a:r>
              <a:rPr lang="en-US">
                <a:cs typeface="Arial"/>
              </a:rPr>
              <a:t>Under "File Downloads", click [Download] next to </a:t>
            </a:r>
            <a:r>
              <a:rPr lang="en-US">
                <a:solidFill>
                  <a:srgbClr val="FFFFFF"/>
                </a:solidFill>
                <a:ea typeface="+mn-lt"/>
                <a:cs typeface="+mn-lt"/>
              </a:rPr>
              <a:t>"This LEA's most recent previous Data Submission Period (Month Year) Classroom records:"</a:t>
            </a:r>
            <a:endParaRPr lang="en-US">
              <a:solidFill>
                <a:srgbClr val="FFFFFF"/>
              </a:solidFill>
              <a:cs typeface="Arial"/>
            </a:endParaRPr>
          </a:p>
          <a:p>
            <a:pPr marL="514350" indent="-514350">
              <a:buAutoNum type="arabicPeriod"/>
            </a:pPr>
            <a:r>
              <a:rPr lang="en-US">
                <a:cs typeface="Arial"/>
              </a:rPr>
              <a:t>Locate and open the downloaded file on your device</a:t>
            </a:r>
          </a:p>
          <a:p>
            <a:pPr marL="514350" indent="-514350">
              <a:buAutoNum type="arabicPeriod"/>
            </a:pPr>
            <a:r>
              <a:rPr lang="en-US">
                <a:cs typeface="Arial"/>
              </a:rPr>
              <a:t>Review information and update, delete, or add as necessary</a:t>
            </a:r>
          </a:p>
          <a:p>
            <a:pPr marL="514350" indent="-514350">
              <a:buAutoNum type="arabicPeriod"/>
            </a:pPr>
            <a:endParaRPr lang="en-US">
              <a:cs typeface="Arial"/>
            </a:endParaRPr>
          </a:p>
          <a:p>
            <a:pPr>
              <a:buAutoNum type="arabicPeriod"/>
            </a:pPr>
            <a:endParaRPr lang="en-US">
              <a:cs typeface="Arial"/>
            </a:endParaRPr>
          </a:p>
          <a:p>
            <a:pPr>
              <a:buAutoNum type="arabicPeriod"/>
            </a:pPr>
            <a:endParaRPr lang="en-US">
              <a:cs typeface="Arial"/>
            </a:endParaRPr>
          </a:p>
        </p:txBody>
      </p:sp>
      <p:sp>
        <p:nvSpPr>
          <p:cNvPr id="4" name="Slide Number Placeholder 3">
            <a:extLst>
              <a:ext uri="{FF2B5EF4-FFF2-40B4-BE49-F238E27FC236}">
                <a16:creationId xmlns:a16="http://schemas.microsoft.com/office/drawing/2014/main" id="{4846C372-4E14-51FB-4F7F-EA2A8DD5E1B4}"/>
              </a:ext>
            </a:extLst>
          </p:cNvPr>
          <p:cNvSpPr>
            <a:spLocks noGrp="1"/>
          </p:cNvSpPr>
          <p:nvPr>
            <p:ph type="sldNum" sz="quarter" idx="10"/>
          </p:nvPr>
        </p:nvSpPr>
        <p:spPr/>
        <p:txBody>
          <a:bodyPr/>
          <a:lstStyle/>
          <a:p>
            <a:fld id="{432ED76D-8188-4B28-B316-CD85396F47B0}" type="slidenum">
              <a:rPr lang="en-US" smtClean="0"/>
              <a:pPr/>
              <a:t>15</a:t>
            </a:fld>
            <a:endParaRPr lang="en-US"/>
          </a:p>
        </p:txBody>
      </p:sp>
    </p:spTree>
    <p:extLst>
      <p:ext uri="{BB962C8B-B14F-4D97-AF65-F5344CB8AC3E}">
        <p14:creationId xmlns:p14="http://schemas.microsoft.com/office/powerpoint/2010/main" val="939274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510CC-0A96-F23F-56D9-ED96574E6EF0}"/>
              </a:ext>
            </a:extLst>
          </p:cNvPr>
          <p:cNvSpPr>
            <a:spLocks noGrp="1"/>
          </p:cNvSpPr>
          <p:nvPr>
            <p:ph type="title"/>
          </p:nvPr>
        </p:nvSpPr>
        <p:spPr/>
        <p:txBody>
          <a:bodyPr/>
          <a:lstStyle/>
          <a:p>
            <a:r>
              <a:rPr lang="en-US" sz="3600">
                <a:solidFill>
                  <a:schemeClr val="bg1"/>
                </a:solidFill>
              </a:rPr>
              <a:t>CAPSDAC: Copy Forwarding Records (3)</a:t>
            </a:r>
            <a:endParaRPr lang="en-US">
              <a:solidFill>
                <a:schemeClr val="bg1"/>
              </a:solidFill>
            </a:endParaRPr>
          </a:p>
        </p:txBody>
      </p:sp>
      <p:sp>
        <p:nvSpPr>
          <p:cNvPr id="3" name="Content Placeholder 2">
            <a:extLst>
              <a:ext uri="{FF2B5EF4-FFF2-40B4-BE49-F238E27FC236}">
                <a16:creationId xmlns:a16="http://schemas.microsoft.com/office/drawing/2014/main" id="{E127ECA4-A145-A06C-453E-964609A442B9}"/>
              </a:ext>
            </a:extLst>
          </p:cNvPr>
          <p:cNvSpPr>
            <a:spLocks noGrp="1"/>
          </p:cNvSpPr>
          <p:nvPr>
            <p:ph idx="1"/>
          </p:nvPr>
        </p:nvSpPr>
        <p:spPr>
          <a:xfrm>
            <a:off x="152400" y="1638300"/>
            <a:ext cx="11887200" cy="2593232"/>
          </a:xfrm>
        </p:spPr>
        <p:txBody>
          <a:bodyPr vert="horz" lIns="91440" tIns="45720" rIns="91440" bIns="45720" rtlCol="0" anchor="t">
            <a:normAutofit/>
          </a:bodyPr>
          <a:lstStyle/>
          <a:p>
            <a:pPr marL="0" indent="0">
              <a:buNone/>
            </a:pPr>
            <a:r>
              <a:rPr lang="en-US" dirty="0">
                <a:cs typeface="Arial"/>
              </a:rPr>
              <a:t>5. Confirm all information in the Classroom Record file is correct before saving your file</a:t>
            </a:r>
            <a:endParaRPr lang="en-US" dirty="0"/>
          </a:p>
          <a:p>
            <a:pPr marL="0" indent="0">
              <a:buNone/>
            </a:pPr>
            <a:r>
              <a:rPr lang="en-US" dirty="0">
                <a:cs typeface="Arial"/>
              </a:rPr>
              <a:t>6. Upload the updated Classroom Record file for the current reporting period by following the same upload steps as the Electronic File Transfer Method</a:t>
            </a:r>
          </a:p>
        </p:txBody>
      </p:sp>
      <p:sp>
        <p:nvSpPr>
          <p:cNvPr id="4" name="Slide Number Placeholder 3">
            <a:extLst>
              <a:ext uri="{FF2B5EF4-FFF2-40B4-BE49-F238E27FC236}">
                <a16:creationId xmlns:a16="http://schemas.microsoft.com/office/drawing/2014/main" id="{4846C372-4E14-51FB-4F7F-EA2A8DD5E1B4}"/>
              </a:ext>
            </a:extLst>
          </p:cNvPr>
          <p:cNvSpPr>
            <a:spLocks noGrp="1"/>
          </p:cNvSpPr>
          <p:nvPr>
            <p:ph type="sldNum" sz="quarter" idx="10"/>
          </p:nvPr>
        </p:nvSpPr>
        <p:spPr/>
        <p:txBody>
          <a:bodyPr/>
          <a:lstStyle/>
          <a:p>
            <a:fld id="{432ED76D-8188-4B28-B316-CD85396F47B0}" type="slidenum">
              <a:rPr lang="en-US" smtClean="0"/>
              <a:pPr/>
              <a:t>16</a:t>
            </a:fld>
            <a:endParaRPr lang="en-US"/>
          </a:p>
        </p:txBody>
      </p:sp>
    </p:spTree>
    <p:extLst>
      <p:ext uri="{BB962C8B-B14F-4D97-AF65-F5344CB8AC3E}">
        <p14:creationId xmlns:p14="http://schemas.microsoft.com/office/powerpoint/2010/main" val="171671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510CC-0A96-F23F-56D9-ED96574E6EF0}"/>
              </a:ext>
            </a:extLst>
          </p:cNvPr>
          <p:cNvSpPr>
            <a:spLocks noGrp="1"/>
          </p:cNvSpPr>
          <p:nvPr>
            <p:ph type="title"/>
          </p:nvPr>
        </p:nvSpPr>
        <p:spPr/>
        <p:txBody>
          <a:bodyPr/>
          <a:lstStyle/>
          <a:p>
            <a:r>
              <a:rPr lang="en-US" sz="3600">
                <a:solidFill>
                  <a:schemeClr val="bg1"/>
                </a:solidFill>
              </a:rPr>
              <a:t>CAPSDAC: Copy Forwarding Records (4)</a:t>
            </a:r>
            <a:endParaRPr lang="en-US">
              <a:solidFill>
                <a:schemeClr val="bg1"/>
              </a:solidFill>
            </a:endParaRPr>
          </a:p>
        </p:txBody>
      </p:sp>
      <p:sp>
        <p:nvSpPr>
          <p:cNvPr id="3" name="Content Placeholder 2">
            <a:extLst>
              <a:ext uri="{FF2B5EF4-FFF2-40B4-BE49-F238E27FC236}">
                <a16:creationId xmlns:a16="http://schemas.microsoft.com/office/drawing/2014/main" id="{E127ECA4-A145-A06C-453E-964609A442B9}"/>
              </a:ext>
            </a:extLst>
          </p:cNvPr>
          <p:cNvSpPr>
            <a:spLocks noGrp="1"/>
          </p:cNvSpPr>
          <p:nvPr>
            <p:ph idx="1"/>
          </p:nvPr>
        </p:nvSpPr>
        <p:spPr/>
        <p:txBody>
          <a:bodyPr vert="horz" lIns="91440" tIns="45720" rIns="91440" bIns="45720" rtlCol="0" anchor="t">
            <a:normAutofit/>
          </a:bodyPr>
          <a:lstStyle/>
          <a:p>
            <a:pPr marL="0" indent="0">
              <a:buNone/>
            </a:pPr>
            <a:r>
              <a:rPr lang="en-US" dirty="0">
                <a:cs typeface="Arial"/>
              </a:rPr>
              <a:t>Staff Record File</a:t>
            </a:r>
          </a:p>
          <a:p>
            <a:pPr marL="514350" indent="-514350">
              <a:buAutoNum type="arabicPeriod"/>
            </a:pPr>
            <a:r>
              <a:rPr lang="en-US" dirty="0">
                <a:cs typeface="Arial"/>
              </a:rPr>
              <a:t>Click on "Staff File Management" on the top right under "LEA Actions"</a:t>
            </a:r>
          </a:p>
          <a:p>
            <a:pPr marL="514350" indent="-514350">
              <a:buAutoNum type="arabicPeriod"/>
            </a:pPr>
            <a:r>
              <a:rPr lang="en-US" dirty="0">
                <a:cs typeface="Arial"/>
              </a:rPr>
              <a:t>Under "File Downloads", click [Download] next to "This LEA's most recent previous Data Submission Period (Month Year) Staff records:"</a:t>
            </a:r>
          </a:p>
          <a:p>
            <a:pPr marL="514350" indent="-514350">
              <a:buAutoNum type="arabicPeriod"/>
            </a:pPr>
            <a:r>
              <a:rPr lang="en-US" dirty="0">
                <a:cs typeface="Arial"/>
              </a:rPr>
              <a:t>Locate and open the downloaded file on your device</a:t>
            </a:r>
          </a:p>
          <a:p>
            <a:pPr marL="514350" indent="-514350">
              <a:buAutoNum type="arabicPeriod"/>
            </a:pPr>
            <a:r>
              <a:rPr lang="en-US" dirty="0">
                <a:cs typeface="Arial"/>
              </a:rPr>
              <a:t>Review information and update, delete, or add as necessary</a:t>
            </a:r>
            <a:endParaRPr lang="en-US" dirty="0"/>
          </a:p>
        </p:txBody>
      </p:sp>
      <p:sp>
        <p:nvSpPr>
          <p:cNvPr id="4" name="Slide Number Placeholder 3">
            <a:extLst>
              <a:ext uri="{FF2B5EF4-FFF2-40B4-BE49-F238E27FC236}">
                <a16:creationId xmlns:a16="http://schemas.microsoft.com/office/drawing/2014/main" id="{4846C372-4E14-51FB-4F7F-EA2A8DD5E1B4}"/>
              </a:ext>
            </a:extLst>
          </p:cNvPr>
          <p:cNvSpPr>
            <a:spLocks noGrp="1"/>
          </p:cNvSpPr>
          <p:nvPr>
            <p:ph type="sldNum" sz="quarter" idx="10"/>
          </p:nvPr>
        </p:nvSpPr>
        <p:spPr/>
        <p:txBody>
          <a:bodyPr/>
          <a:lstStyle/>
          <a:p>
            <a:fld id="{432ED76D-8188-4B28-B316-CD85396F47B0}" type="slidenum">
              <a:rPr lang="en-US" smtClean="0"/>
              <a:pPr/>
              <a:t>17</a:t>
            </a:fld>
            <a:endParaRPr lang="en-US"/>
          </a:p>
        </p:txBody>
      </p:sp>
    </p:spTree>
    <p:extLst>
      <p:ext uri="{BB962C8B-B14F-4D97-AF65-F5344CB8AC3E}">
        <p14:creationId xmlns:p14="http://schemas.microsoft.com/office/powerpoint/2010/main" val="3801275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510CC-0A96-F23F-56D9-ED96574E6EF0}"/>
              </a:ext>
            </a:extLst>
          </p:cNvPr>
          <p:cNvSpPr>
            <a:spLocks noGrp="1"/>
          </p:cNvSpPr>
          <p:nvPr>
            <p:ph type="title"/>
          </p:nvPr>
        </p:nvSpPr>
        <p:spPr/>
        <p:txBody>
          <a:bodyPr/>
          <a:lstStyle/>
          <a:p>
            <a:r>
              <a:rPr lang="en-US" sz="3600">
                <a:solidFill>
                  <a:schemeClr val="bg1"/>
                </a:solidFill>
              </a:rPr>
              <a:t>CAPSDAC: Copy Forwarding Records (5)</a:t>
            </a:r>
            <a:endParaRPr lang="en-US">
              <a:solidFill>
                <a:schemeClr val="bg1"/>
              </a:solidFill>
            </a:endParaRPr>
          </a:p>
        </p:txBody>
      </p:sp>
      <p:sp>
        <p:nvSpPr>
          <p:cNvPr id="3" name="Content Placeholder 2">
            <a:extLst>
              <a:ext uri="{FF2B5EF4-FFF2-40B4-BE49-F238E27FC236}">
                <a16:creationId xmlns:a16="http://schemas.microsoft.com/office/drawing/2014/main" id="{E127ECA4-A145-A06C-453E-964609A442B9}"/>
              </a:ext>
            </a:extLst>
          </p:cNvPr>
          <p:cNvSpPr>
            <a:spLocks noGrp="1"/>
          </p:cNvSpPr>
          <p:nvPr>
            <p:ph idx="1"/>
          </p:nvPr>
        </p:nvSpPr>
        <p:spPr/>
        <p:txBody>
          <a:bodyPr vert="horz" lIns="91440" tIns="45720" rIns="91440" bIns="45720" rtlCol="0" anchor="t">
            <a:normAutofit/>
          </a:bodyPr>
          <a:lstStyle/>
          <a:p>
            <a:pPr marL="0" indent="0">
              <a:buNone/>
            </a:pPr>
            <a:r>
              <a:rPr lang="en-US" dirty="0">
                <a:cs typeface="Arial"/>
              </a:rPr>
              <a:t>5. Confirm all information in the Staff Record file is correct before saving your file</a:t>
            </a:r>
            <a:endParaRPr lang="en-US" dirty="0"/>
          </a:p>
          <a:p>
            <a:pPr marL="0" indent="0">
              <a:buNone/>
            </a:pPr>
            <a:r>
              <a:rPr lang="en-US" dirty="0">
                <a:cs typeface="Arial"/>
              </a:rPr>
              <a:t>6. Upload the updated Staff Record file for the current reporting period by following the same upload steps as the Electronic File Transfer Method</a:t>
            </a:r>
          </a:p>
        </p:txBody>
      </p:sp>
      <p:sp>
        <p:nvSpPr>
          <p:cNvPr id="4" name="Slide Number Placeholder 3">
            <a:extLst>
              <a:ext uri="{FF2B5EF4-FFF2-40B4-BE49-F238E27FC236}">
                <a16:creationId xmlns:a16="http://schemas.microsoft.com/office/drawing/2014/main" id="{4846C372-4E14-51FB-4F7F-EA2A8DD5E1B4}"/>
              </a:ext>
            </a:extLst>
          </p:cNvPr>
          <p:cNvSpPr>
            <a:spLocks noGrp="1"/>
          </p:cNvSpPr>
          <p:nvPr>
            <p:ph type="sldNum" sz="quarter" idx="10"/>
          </p:nvPr>
        </p:nvSpPr>
        <p:spPr/>
        <p:txBody>
          <a:bodyPr/>
          <a:lstStyle/>
          <a:p>
            <a:fld id="{432ED76D-8188-4B28-B316-CD85396F47B0}" type="slidenum">
              <a:rPr lang="en-US" smtClean="0"/>
              <a:pPr/>
              <a:t>18</a:t>
            </a:fld>
            <a:endParaRPr lang="en-US"/>
          </a:p>
        </p:txBody>
      </p:sp>
    </p:spTree>
    <p:extLst>
      <p:ext uri="{BB962C8B-B14F-4D97-AF65-F5344CB8AC3E}">
        <p14:creationId xmlns:p14="http://schemas.microsoft.com/office/powerpoint/2010/main" val="2825658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510CC-0A96-F23F-56D9-ED96574E6EF0}"/>
              </a:ext>
            </a:extLst>
          </p:cNvPr>
          <p:cNvSpPr>
            <a:spLocks noGrp="1"/>
          </p:cNvSpPr>
          <p:nvPr>
            <p:ph type="title"/>
          </p:nvPr>
        </p:nvSpPr>
        <p:spPr/>
        <p:txBody>
          <a:bodyPr/>
          <a:lstStyle/>
          <a:p>
            <a:r>
              <a:rPr lang="en-US" sz="3600">
                <a:solidFill>
                  <a:schemeClr val="bg1"/>
                </a:solidFill>
              </a:rPr>
              <a:t>CAPSDAC: Copy Forwarding Records (6)</a:t>
            </a:r>
            <a:endParaRPr lang="en-US">
              <a:solidFill>
                <a:schemeClr val="bg1"/>
              </a:solidFill>
            </a:endParaRPr>
          </a:p>
        </p:txBody>
      </p:sp>
      <p:sp>
        <p:nvSpPr>
          <p:cNvPr id="3" name="Content Placeholder 2">
            <a:extLst>
              <a:ext uri="{FF2B5EF4-FFF2-40B4-BE49-F238E27FC236}">
                <a16:creationId xmlns:a16="http://schemas.microsoft.com/office/drawing/2014/main" id="{E127ECA4-A145-A06C-453E-964609A442B9}"/>
              </a:ext>
            </a:extLst>
          </p:cNvPr>
          <p:cNvSpPr>
            <a:spLocks noGrp="1"/>
          </p:cNvSpPr>
          <p:nvPr>
            <p:ph idx="1"/>
          </p:nvPr>
        </p:nvSpPr>
        <p:spPr/>
        <p:txBody>
          <a:bodyPr vert="horz" lIns="91440" tIns="45720" rIns="91440" bIns="45720" rtlCol="0" anchor="t">
            <a:normAutofit/>
          </a:bodyPr>
          <a:lstStyle/>
          <a:p>
            <a:pPr marL="0" indent="0">
              <a:buNone/>
            </a:pPr>
            <a:r>
              <a:rPr lang="en-US" dirty="0">
                <a:cs typeface="Arial"/>
              </a:rPr>
              <a:t>Child Record File</a:t>
            </a:r>
          </a:p>
          <a:p>
            <a:pPr marL="514350" indent="-514350">
              <a:buAutoNum type="arabicPeriod"/>
            </a:pPr>
            <a:r>
              <a:rPr lang="en-US" dirty="0">
                <a:cs typeface="Arial"/>
              </a:rPr>
              <a:t>Click on "Child File Management" on the top right under "LEA Actions"</a:t>
            </a:r>
          </a:p>
          <a:p>
            <a:pPr marL="514350" indent="-514350">
              <a:buAutoNum type="arabicPeriod"/>
            </a:pPr>
            <a:r>
              <a:rPr lang="en-US" dirty="0">
                <a:cs typeface="Arial"/>
              </a:rPr>
              <a:t>Under "File Downloads", click [Download] next to "This LEA's most recent previous Data Submission Period (Month Year) Child records:"</a:t>
            </a:r>
          </a:p>
          <a:p>
            <a:pPr marL="514350" indent="-514350">
              <a:buAutoNum type="arabicPeriod"/>
            </a:pPr>
            <a:r>
              <a:rPr lang="en-US" dirty="0">
                <a:cs typeface="Arial"/>
              </a:rPr>
              <a:t>Locate and open the downloaded file on your device</a:t>
            </a:r>
          </a:p>
          <a:p>
            <a:pPr marL="514350" indent="-514350">
              <a:buAutoNum type="arabicPeriod"/>
            </a:pPr>
            <a:r>
              <a:rPr lang="en-US" dirty="0">
                <a:cs typeface="Arial"/>
              </a:rPr>
              <a:t>Review information and update, delete, or add as necessary</a:t>
            </a:r>
            <a:endParaRPr lang="en-US" dirty="0"/>
          </a:p>
        </p:txBody>
      </p:sp>
      <p:sp>
        <p:nvSpPr>
          <p:cNvPr id="4" name="Slide Number Placeholder 3">
            <a:extLst>
              <a:ext uri="{FF2B5EF4-FFF2-40B4-BE49-F238E27FC236}">
                <a16:creationId xmlns:a16="http://schemas.microsoft.com/office/drawing/2014/main" id="{4846C372-4E14-51FB-4F7F-EA2A8DD5E1B4}"/>
              </a:ext>
            </a:extLst>
          </p:cNvPr>
          <p:cNvSpPr>
            <a:spLocks noGrp="1"/>
          </p:cNvSpPr>
          <p:nvPr>
            <p:ph type="sldNum" sz="quarter" idx="10"/>
          </p:nvPr>
        </p:nvSpPr>
        <p:spPr/>
        <p:txBody>
          <a:bodyPr/>
          <a:lstStyle/>
          <a:p>
            <a:fld id="{432ED76D-8188-4B28-B316-CD85396F47B0}" type="slidenum">
              <a:rPr lang="en-US" smtClean="0"/>
              <a:pPr/>
              <a:t>19</a:t>
            </a:fld>
            <a:endParaRPr lang="en-US"/>
          </a:p>
        </p:txBody>
      </p:sp>
    </p:spTree>
    <p:extLst>
      <p:ext uri="{BB962C8B-B14F-4D97-AF65-F5344CB8AC3E}">
        <p14:creationId xmlns:p14="http://schemas.microsoft.com/office/powerpoint/2010/main" val="2043166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9F66-8B15-A737-333F-5F69CEACEB82}"/>
              </a:ext>
            </a:extLst>
          </p:cNvPr>
          <p:cNvSpPr>
            <a:spLocks noGrp="1"/>
          </p:cNvSpPr>
          <p:nvPr>
            <p:ph type="title"/>
          </p:nvPr>
        </p:nvSpPr>
        <p:spPr>
          <a:xfrm>
            <a:off x="152400" y="269788"/>
            <a:ext cx="11887200" cy="720802"/>
          </a:xfrm>
        </p:spPr>
        <p:txBody>
          <a:bodyPr>
            <a:normAutofit/>
          </a:bodyPr>
          <a:lstStyle/>
          <a:p>
            <a:r>
              <a:rPr lang="en-US" sz="4000">
                <a:solidFill>
                  <a:schemeClr val="bg1"/>
                </a:solidFill>
                <a:cs typeface="Arial"/>
              </a:rPr>
              <a:t>Agenda (1)</a:t>
            </a:r>
          </a:p>
        </p:txBody>
      </p:sp>
      <p:sp>
        <p:nvSpPr>
          <p:cNvPr id="3" name="Content Placeholder 2">
            <a:extLst>
              <a:ext uri="{FF2B5EF4-FFF2-40B4-BE49-F238E27FC236}">
                <a16:creationId xmlns:a16="http://schemas.microsoft.com/office/drawing/2014/main" id="{6B7EDEC5-6A77-31EB-B0F1-B8DD632007B5}"/>
              </a:ext>
            </a:extLst>
          </p:cNvPr>
          <p:cNvSpPr>
            <a:spLocks noGrp="1"/>
          </p:cNvSpPr>
          <p:nvPr>
            <p:ph idx="1"/>
          </p:nvPr>
        </p:nvSpPr>
        <p:spPr>
          <a:xfrm>
            <a:off x="659616" y="1304380"/>
            <a:ext cx="10549371" cy="4586958"/>
          </a:xfrm>
        </p:spPr>
        <p:txBody>
          <a:bodyPr vert="horz" lIns="91440" tIns="45720" rIns="91440" bIns="45720" rtlCol="0" anchor="t">
            <a:noAutofit/>
          </a:bodyPr>
          <a:lstStyle/>
          <a:p>
            <a:pPr>
              <a:lnSpc>
                <a:spcPct val="100000"/>
              </a:lnSpc>
              <a:spcBef>
                <a:spcPts val="1400"/>
              </a:spcBef>
            </a:pPr>
            <a:r>
              <a:rPr lang="en-US">
                <a:ea typeface="+mn-lt"/>
                <a:cs typeface="+mn-lt"/>
              </a:rPr>
              <a:t>What is CAPSDAC?</a:t>
            </a:r>
            <a:endParaRPr lang="en-US"/>
          </a:p>
          <a:p>
            <a:pPr>
              <a:lnSpc>
                <a:spcPct val="100000"/>
              </a:lnSpc>
              <a:spcBef>
                <a:spcPts val="1400"/>
              </a:spcBef>
            </a:pPr>
            <a:r>
              <a:rPr lang="en-US">
                <a:ea typeface="+mn-lt"/>
                <a:cs typeface="+mn-lt"/>
              </a:rPr>
              <a:t>Account Management &amp; User Permissions</a:t>
            </a:r>
          </a:p>
          <a:p>
            <a:pPr>
              <a:lnSpc>
                <a:spcPct val="100000"/>
              </a:lnSpc>
              <a:spcBef>
                <a:spcPts val="1400"/>
              </a:spcBef>
            </a:pPr>
            <a:r>
              <a:rPr lang="en-US">
                <a:ea typeface="+mn-lt"/>
                <a:cs typeface="+mn-lt"/>
              </a:rPr>
              <a:t>Manually Data Entry</a:t>
            </a:r>
          </a:p>
          <a:p>
            <a:pPr>
              <a:lnSpc>
                <a:spcPct val="100000"/>
              </a:lnSpc>
              <a:spcBef>
                <a:spcPts val="1400"/>
              </a:spcBef>
            </a:pPr>
            <a:r>
              <a:rPr lang="en-US">
                <a:ea typeface="+mn-lt"/>
                <a:cs typeface="+mn-lt"/>
              </a:rPr>
              <a:t>Electronic File Transfer</a:t>
            </a:r>
          </a:p>
          <a:p>
            <a:pPr>
              <a:lnSpc>
                <a:spcPct val="100000"/>
              </a:lnSpc>
              <a:spcBef>
                <a:spcPts val="1400"/>
              </a:spcBef>
            </a:pPr>
            <a:r>
              <a:rPr lang="en-US">
                <a:ea typeface="+mn-lt"/>
                <a:cs typeface="+mn-lt"/>
              </a:rPr>
              <a:t>Copy Forwarding</a:t>
            </a:r>
          </a:p>
          <a:p>
            <a:pPr>
              <a:lnSpc>
                <a:spcPct val="100000"/>
              </a:lnSpc>
              <a:spcBef>
                <a:spcPts val="1400"/>
              </a:spcBef>
            </a:pPr>
            <a:r>
              <a:rPr lang="en-US">
                <a:ea typeface="+mn-lt"/>
                <a:cs typeface="+mn-lt"/>
              </a:rPr>
              <a:t>Certifying Data Submission &amp; Reporting No Services</a:t>
            </a:r>
          </a:p>
          <a:p>
            <a:pPr>
              <a:lnSpc>
                <a:spcPct val="100000"/>
              </a:lnSpc>
            </a:pPr>
            <a:endParaRPr lang="en-US" sz="2400">
              <a:ea typeface="+mn-lt"/>
              <a:cs typeface="+mn-lt"/>
            </a:endParaRPr>
          </a:p>
        </p:txBody>
      </p:sp>
      <p:sp>
        <p:nvSpPr>
          <p:cNvPr id="4" name="Slide Number Placeholder 3">
            <a:extLst>
              <a:ext uri="{FF2B5EF4-FFF2-40B4-BE49-F238E27FC236}">
                <a16:creationId xmlns:a16="http://schemas.microsoft.com/office/drawing/2014/main" id="{25730CF4-A593-D84A-2AE9-3ECD97FEC6B5}"/>
              </a:ext>
            </a:extLst>
          </p:cNvPr>
          <p:cNvSpPr>
            <a:spLocks noGrp="1"/>
          </p:cNvSpPr>
          <p:nvPr>
            <p:ph type="sldNum" sz="quarter" idx="10"/>
          </p:nvPr>
        </p:nvSpPr>
        <p:spPr/>
        <p:txBody>
          <a:bodyPr/>
          <a:lstStyle/>
          <a:p>
            <a:fld id="{432ED76D-8188-4B28-B316-CD85396F47B0}" type="slidenum">
              <a:rPr lang="en-US" smtClean="0"/>
              <a:pPr/>
              <a:t>2</a:t>
            </a:fld>
            <a:endParaRPr lang="en-US"/>
          </a:p>
        </p:txBody>
      </p:sp>
    </p:spTree>
    <p:extLst>
      <p:ext uri="{BB962C8B-B14F-4D97-AF65-F5344CB8AC3E}">
        <p14:creationId xmlns:p14="http://schemas.microsoft.com/office/powerpoint/2010/main" val="2743700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510CC-0A96-F23F-56D9-ED96574E6EF0}"/>
              </a:ext>
            </a:extLst>
          </p:cNvPr>
          <p:cNvSpPr>
            <a:spLocks noGrp="1"/>
          </p:cNvSpPr>
          <p:nvPr>
            <p:ph type="title"/>
          </p:nvPr>
        </p:nvSpPr>
        <p:spPr/>
        <p:txBody>
          <a:bodyPr/>
          <a:lstStyle/>
          <a:p>
            <a:r>
              <a:rPr lang="en-US" sz="3600">
                <a:solidFill>
                  <a:schemeClr val="bg1"/>
                </a:solidFill>
              </a:rPr>
              <a:t>CAPSDAC: Copy Forwarding Records (7)</a:t>
            </a:r>
            <a:endParaRPr lang="en-US">
              <a:solidFill>
                <a:schemeClr val="bg1"/>
              </a:solidFill>
            </a:endParaRPr>
          </a:p>
        </p:txBody>
      </p:sp>
      <p:sp>
        <p:nvSpPr>
          <p:cNvPr id="3" name="Content Placeholder 2">
            <a:extLst>
              <a:ext uri="{FF2B5EF4-FFF2-40B4-BE49-F238E27FC236}">
                <a16:creationId xmlns:a16="http://schemas.microsoft.com/office/drawing/2014/main" id="{E127ECA4-A145-A06C-453E-964609A442B9}"/>
              </a:ext>
            </a:extLst>
          </p:cNvPr>
          <p:cNvSpPr>
            <a:spLocks noGrp="1"/>
          </p:cNvSpPr>
          <p:nvPr>
            <p:ph idx="1"/>
          </p:nvPr>
        </p:nvSpPr>
        <p:spPr/>
        <p:txBody>
          <a:bodyPr vert="horz" lIns="91440" tIns="45720" rIns="91440" bIns="45720" rtlCol="0" anchor="t">
            <a:normAutofit/>
          </a:bodyPr>
          <a:lstStyle/>
          <a:p>
            <a:pPr marL="0" indent="0">
              <a:buNone/>
            </a:pPr>
            <a:r>
              <a:rPr lang="en-US" dirty="0">
                <a:cs typeface="Arial"/>
              </a:rPr>
              <a:t>5. Confirm all information in the Child Record file is correct before saving your file</a:t>
            </a:r>
            <a:endParaRPr lang="en-US" dirty="0"/>
          </a:p>
          <a:p>
            <a:pPr marL="0" indent="0">
              <a:buNone/>
            </a:pPr>
            <a:r>
              <a:rPr lang="en-US" dirty="0">
                <a:cs typeface="Arial"/>
              </a:rPr>
              <a:t>6. Upload the updated Child Record file for the current reporting period by following the same upload steps as the Electronic File Transfer Method</a:t>
            </a:r>
          </a:p>
        </p:txBody>
      </p:sp>
      <p:sp>
        <p:nvSpPr>
          <p:cNvPr id="4" name="Slide Number Placeholder 3">
            <a:extLst>
              <a:ext uri="{FF2B5EF4-FFF2-40B4-BE49-F238E27FC236}">
                <a16:creationId xmlns:a16="http://schemas.microsoft.com/office/drawing/2014/main" id="{4846C372-4E14-51FB-4F7F-EA2A8DD5E1B4}"/>
              </a:ext>
            </a:extLst>
          </p:cNvPr>
          <p:cNvSpPr>
            <a:spLocks noGrp="1"/>
          </p:cNvSpPr>
          <p:nvPr>
            <p:ph type="sldNum" sz="quarter" idx="10"/>
          </p:nvPr>
        </p:nvSpPr>
        <p:spPr/>
        <p:txBody>
          <a:bodyPr/>
          <a:lstStyle/>
          <a:p>
            <a:fld id="{432ED76D-8188-4B28-B316-CD85396F47B0}" type="slidenum">
              <a:rPr lang="en-US" smtClean="0"/>
              <a:pPr/>
              <a:t>20</a:t>
            </a:fld>
            <a:endParaRPr lang="en-US"/>
          </a:p>
        </p:txBody>
      </p:sp>
    </p:spTree>
    <p:extLst>
      <p:ext uri="{BB962C8B-B14F-4D97-AF65-F5344CB8AC3E}">
        <p14:creationId xmlns:p14="http://schemas.microsoft.com/office/powerpoint/2010/main" val="3445797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7A27B-11D5-9432-A141-E487D3774F45}"/>
              </a:ext>
            </a:extLst>
          </p:cNvPr>
          <p:cNvSpPr>
            <a:spLocks noGrp="1"/>
          </p:cNvSpPr>
          <p:nvPr>
            <p:ph type="title"/>
          </p:nvPr>
        </p:nvSpPr>
        <p:spPr/>
        <p:txBody>
          <a:bodyPr/>
          <a:lstStyle/>
          <a:p>
            <a:r>
              <a:rPr lang="en-US" sz="3600">
                <a:solidFill>
                  <a:schemeClr val="bg1"/>
                </a:solidFill>
              </a:rPr>
              <a:t>CAPSDAC: Copy Forward Demo</a:t>
            </a:r>
            <a:endParaRPr lang="en-US"/>
          </a:p>
        </p:txBody>
      </p:sp>
      <p:sp>
        <p:nvSpPr>
          <p:cNvPr id="4" name="Content Placeholder 3">
            <a:extLst>
              <a:ext uri="{FF2B5EF4-FFF2-40B4-BE49-F238E27FC236}">
                <a16:creationId xmlns:a16="http://schemas.microsoft.com/office/drawing/2014/main" id="{DB8CDFFD-1DE9-8DED-B14C-9F7731999623}"/>
              </a:ext>
            </a:extLst>
          </p:cNvPr>
          <p:cNvSpPr>
            <a:spLocks noGrp="1"/>
          </p:cNvSpPr>
          <p:nvPr>
            <p:ph sz="quarter" idx="11"/>
          </p:nvPr>
        </p:nvSpPr>
        <p:spPr>
          <a:xfrm>
            <a:off x="487249" y="1656174"/>
            <a:ext cx="5264622" cy="4054533"/>
          </a:xfrm>
        </p:spPr>
        <p:txBody>
          <a:bodyPr>
            <a:normAutofit/>
          </a:bodyPr>
          <a:lstStyle/>
          <a:p>
            <a:pPr marL="0" indent="0">
              <a:buNone/>
            </a:pPr>
            <a:r>
              <a:rPr lang="en-US" sz="2800"/>
              <a:t>During this portion of the webinar, a CAPSDAC Support staff member will share their screen and showcase how users can upload Classroom, Staff, and Child Records into the system via Copy Forward.</a:t>
            </a:r>
          </a:p>
        </p:txBody>
      </p:sp>
      <p:pic>
        <p:nvPicPr>
          <p:cNvPr id="9" name="Content Placeholder 8" descr="A person holding a child in his lap.">
            <a:extLst>
              <a:ext uri="{FF2B5EF4-FFF2-40B4-BE49-F238E27FC236}">
                <a16:creationId xmlns:a16="http://schemas.microsoft.com/office/drawing/2014/main" id="{4717ED8B-B552-0169-30B3-B298F49A3046}"/>
              </a:ext>
            </a:extLst>
          </p:cNvPr>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6440130" y="1656174"/>
            <a:ext cx="4853981" cy="32402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5">
            <a:extLst>
              <a:ext uri="{FF2B5EF4-FFF2-40B4-BE49-F238E27FC236}">
                <a16:creationId xmlns:a16="http://schemas.microsoft.com/office/drawing/2014/main" id="{3CAEB232-0807-03CB-788B-E777B2367369}"/>
              </a:ext>
            </a:extLst>
          </p:cNvPr>
          <p:cNvSpPr>
            <a:spLocks noGrp="1"/>
          </p:cNvSpPr>
          <p:nvPr>
            <p:ph sz="quarter" idx="13"/>
          </p:nvPr>
        </p:nvSpPr>
        <p:spPr>
          <a:xfrm>
            <a:off x="6833489" y="5038323"/>
            <a:ext cx="4460621" cy="564747"/>
          </a:xfrm>
        </p:spPr>
        <p:txBody>
          <a:bodyPr>
            <a:noAutofit/>
          </a:bodyPr>
          <a:lstStyle/>
          <a:p>
            <a:pPr marL="0" indent="0">
              <a:buNone/>
            </a:pPr>
            <a:r>
              <a:rPr lang="en-US" sz="2400"/>
              <a:t>Back to School Barbeque 2022</a:t>
            </a:r>
          </a:p>
        </p:txBody>
      </p:sp>
      <p:sp>
        <p:nvSpPr>
          <p:cNvPr id="3" name="Slide Number Placeholder 2">
            <a:extLst>
              <a:ext uri="{FF2B5EF4-FFF2-40B4-BE49-F238E27FC236}">
                <a16:creationId xmlns:a16="http://schemas.microsoft.com/office/drawing/2014/main" id="{75D3A218-B791-85C1-CF2F-206511EC9C27}"/>
              </a:ext>
            </a:extLst>
          </p:cNvPr>
          <p:cNvSpPr>
            <a:spLocks noGrp="1"/>
          </p:cNvSpPr>
          <p:nvPr>
            <p:ph type="sldNum" sz="quarter" idx="10"/>
          </p:nvPr>
        </p:nvSpPr>
        <p:spPr/>
        <p:txBody>
          <a:bodyPr/>
          <a:lstStyle/>
          <a:p>
            <a:fld id="{432ED76D-8188-4B28-B316-CD85396F47B0}" type="slidenum">
              <a:rPr lang="en-US" smtClean="0"/>
              <a:pPr/>
              <a:t>21</a:t>
            </a:fld>
            <a:endParaRPr lang="en-US"/>
          </a:p>
        </p:txBody>
      </p:sp>
    </p:spTree>
    <p:extLst>
      <p:ext uri="{BB962C8B-B14F-4D97-AF65-F5344CB8AC3E}">
        <p14:creationId xmlns:p14="http://schemas.microsoft.com/office/powerpoint/2010/main" val="814690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E2079-ED98-B723-F85C-0F8F270FDCB8}"/>
              </a:ext>
            </a:extLst>
          </p:cNvPr>
          <p:cNvSpPr>
            <a:spLocks noGrp="1"/>
          </p:cNvSpPr>
          <p:nvPr>
            <p:ph type="title"/>
          </p:nvPr>
        </p:nvSpPr>
        <p:spPr>
          <a:xfrm>
            <a:off x="152400" y="-4019"/>
            <a:ext cx="11887200" cy="951491"/>
          </a:xfrm>
        </p:spPr>
        <p:txBody>
          <a:bodyPr/>
          <a:lstStyle/>
          <a:p>
            <a:r>
              <a:rPr lang="en-US" sz="4000">
                <a:solidFill>
                  <a:schemeClr val="bg1"/>
                </a:solidFill>
              </a:rPr>
              <a:t>CAPSDAC: Certifying Data Submission (1)</a:t>
            </a:r>
            <a:endParaRPr lang="en-US"/>
          </a:p>
        </p:txBody>
      </p:sp>
      <p:sp>
        <p:nvSpPr>
          <p:cNvPr id="3" name="Content Placeholder 2">
            <a:extLst>
              <a:ext uri="{FF2B5EF4-FFF2-40B4-BE49-F238E27FC236}">
                <a16:creationId xmlns:a16="http://schemas.microsoft.com/office/drawing/2014/main" id="{410A1758-9B86-F51B-B127-8C8B0CA05A23}"/>
              </a:ext>
            </a:extLst>
          </p:cNvPr>
          <p:cNvSpPr>
            <a:spLocks noGrp="1"/>
          </p:cNvSpPr>
          <p:nvPr>
            <p:ph idx="1"/>
          </p:nvPr>
        </p:nvSpPr>
        <p:spPr>
          <a:xfrm>
            <a:off x="318654" y="796144"/>
            <a:ext cx="11554691" cy="5065171"/>
          </a:xfrm>
        </p:spPr>
        <p:txBody>
          <a:bodyPr vert="horz" lIns="91440" tIns="45720" rIns="91440" bIns="45720" rtlCol="0" anchor="t">
            <a:noAutofit/>
          </a:bodyPr>
          <a:lstStyle/>
          <a:p>
            <a:pPr marL="0" indent="0">
              <a:lnSpc>
                <a:spcPct val="100000"/>
              </a:lnSpc>
              <a:buNone/>
            </a:pPr>
            <a:r>
              <a:rPr lang="en-US" sz="2700">
                <a:cs typeface="Arial"/>
              </a:rPr>
              <a:t>After submitting data and completing a review of the data submitted, begin the certification process. To certify:</a:t>
            </a:r>
          </a:p>
          <a:p>
            <a:pPr marL="342900" indent="-342900">
              <a:lnSpc>
                <a:spcPct val="100000"/>
              </a:lnSpc>
            </a:pPr>
            <a:r>
              <a:rPr lang="en-US" sz="2700">
                <a:cs typeface="Arial"/>
              </a:rPr>
              <a:t>Click on "Certify this LEAs data" under "LEA Actions"</a:t>
            </a:r>
          </a:p>
          <a:p>
            <a:pPr marL="342900" indent="-342900">
              <a:lnSpc>
                <a:spcPct val="100000"/>
              </a:lnSpc>
            </a:pPr>
            <a:r>
              <a:rPr lang="en-US" sz="2700">
                <a:cs typeface="Arial"/>
              </a:rPr>
              <a:t>Review the Validation Report and its' respective warnings for any preschool sites that are missing Child, Staff, and/or Classroom Data</a:t>
            </a:r>
          </a:p>
          <a:p>
            <a:pPr marL="342900" indent="-342900">
              <a:lnSpc>
                <a:spcPct val="100000"/>
              </a:lnSpc>
            </a:pPr>
            <a:r>
              <a:rPr lang="en-US" sz="2700">
                <a:cs typeface="Arial"/>
              </a:rPr>
              <a:t>Review the LEA’s Monitoring Report</a:t>
            </a:r>
          </a:p>
          <a:p>
            <a:pPr marL="342900" indent="-342900">
              <a:lnSpc>
                <a:spcPct val="100000"/>
              </a:lnSpc>
            </a:pPr>
            <a:r>
              <a:rPr lang="en-US" sz="2700">
                <a:cs typeface="Arial"/>
              </a:rPr>
              <a:t>Enter your name, email, and phone number in the designated fields, and then click the "Certify and Submit" button to complete the certification process. After certifying, you will see a "Certification Successful" message. </a:t>
            </a:r>
          </a:p>
          <a:p>
            <a:pPr marL="0" indent="0">
              <a:lnSpc>
                <a:spcPct val="100000"/>
              </a:lnSpc>
              <a:buNone/>
            </a:pPr>
            <a:r>
              <a:rPr lang="en-US" sz="2700">
                <a:cs typeface="Arial"/>
              </a:rPr>
              <a:t>This will certify the data for the entire LEA, not just one preschool site.</a:t>
            </a:r>
          </a:p>
        </p:txBody>
      </p:sp>
      <p:sp>
        <p:nvSpPr>
          <p:cNvPr id="4" name="Slide Number Placeholder 3">
            <a:extLst>
              <a:ext uri="{FF2B5EF4-FFF2-40B4-BE49-F238E27FC236}">
                <a16:creationId xmlns:a16="http://schemas.microsoft.com/office/drawing/2014/main" id="{BC1CF9FA-DAE3-3954-7F18-24120445973F}"/>
              </a:ext>
            </a:extLst>
          </p:cNvPr>
          <p:cNvSpPr>
            <a:spLocks noGrp="1"/>
          </p:cNvSpPr>
          <p:nvPr>
            <p:ph type="sldNum" sz="quarter" idx="10"/>
          </p:nvPr>
        </p:nvSpPr>
        <p:spPr/>
        <p:txBody>
          <a:bodyPr/>
          <a:lstStyle/>
          <a:p>
            <a:fld id="{432ED76D-8188-4B28-B316-CD85396F47B0}" type="slidenum">
              <a:rPr lang="en-US" smtClean="0"/>
              <a:pPr/>
              <a:t>22</a:t>
            </a:fld>
            <a:endParaRPr lang="en-US"/>
          </a:p>
        </p:txBody>
      </p:sp>
    </p:spTree>
    <p:extLst>
      <p:ext uri="{BB962C8B-B14F-4D97-AF65-F5344CB8AC3E}">
        <p14:creationId xmlns:p14="http://schemas.microsoft.com/office/powerpoint/2010/main" val="3179760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E2079-ED98-B723-F85C-0F8F270FDCB8}"/>
              </a:ext>
            </a:extLst>
          </p:cNvPr>
          <p:cNvSpPr>
            <a:spLocks noGrp="1"/>
          </p:cNvSpPr>
          <p:nvPr>
            <p:ph type="title"/>
          </p:nvPr>
        </p:nvSpPr>
        <p:spPr>
          <a:xfrm>
            <a:off x="152400" y="-6408"/>
            <a:ext cx="11887200" cy="1325563"/>
          </a:xfrm>
        </p:spPr>
        <p:txBody>
          <a:bodyPr/>
          <a:lstStyle/>
          <a:p>
            <a:r>
              <a:rPr lang="en-US" sz="4000">
                <a:solidFill>
                  <a:schemeClr val="bg1"/>
                </a:solidFill>
              </a:rPr>
              <a:t>CAPSDAC: Certifying Data Submission (2)</a:t>
            </a:r>
            <a:endParaRPr lang="en-US"/>
          </a:p>
        </p:txBody>
      </p:sp>
      <p:sp>
        <p:nvSpPr>
          <p:cNvPr id="3" name="Content Placeholder 2">
            <a:extLst>
              <a:ext uri="{FF2B5EF4-FFF2-40B4-BE49-F238E27FC236}">
                <a16:creationId xmlns:a16="http://schemas.microsoft.com/office/drawing/2014/main" id="{410A1758-9B86-F51B-B127-8C8B0CA05A23}"/>
              </a:ext>
            </a:extLst>
          </p:cNvPr>
          <p:cNvSpPr>
            <a:spLocks noGrp="1"/>
          </p:cNvSpPr>
          <p:nvPr>
            <p:ph idx="1"/>
          </p:nvPr>
        </p:nvSpPr>
        <p:spPr>
          <a:xfrm>
            <a:off x="152400" y="992173"/>
            <a:ext cx="11887200" cy="4885062"/>
          </a:xfrm>
        </p:spPr>
        <p:txBody>
          <a:bodyPr vert="horz" lIns="91440" tIns="45720" rIns="91440" bIns="45720" rtlCol="0" anchor="t">
            <a:noAutofit/>
          </a:bodyPr>
          <a:lstStyle/>
          <a:p>
            <a:pPr indent="0">
              <a:lnSpc>
                <a:spcPct val="120000"/>
              </a:lnSpc>
              <a:buNone/>
            </a:pPr>
            <a:r>
              <a:rPr lang="en-US" sz="2600">
                <a:cs typeface="Arial"/>
              </a:rPr>
              <a:t>You can confirm if you have or have not certified your data by looking at the "LEA Certification Status" in the Overview window.</a:t>
            </a:r>
            <a:endParaRPr lang="en-US" sz="2600">
              <a:solidFill>
                <a:srgbClr val="000000"/>
              </a:solidFill>
              <a:cs typeface="Arial"/>
            </a:endParaRPr>
          </a:p>
          <a:p>
            <a:pPr marL="571500" indent="-342900">
              <a:lnSpc>
                <a:spcPct val="120000"/>
              </a:lnSpc>
            </a:pPr>
            <a:r>
              <a:rPr lang="en-US" sz="2600">
                <a:cs typeface="Arial"/>
              </a:rPr>
              <a:t>If the text next to it states, "Pending Data Entry &amp; Certification," then you have not certified that data. </a:t>
            </a:r>
            <a:endParaRPr lang="en-US" sz="2600">
              <a:solidFill>
                <a:srgbClr val="000000"/>
              </a:solidFill>
              <a:cs typeface="Arial"/>
            </a:endParaRPr>
          </a:p>
          <a:p>
            <a:pPr marL="571500" indent="-342900">
              <a:lnSpc>
                <a:spcPct val="120000"/>
              </a:lnSpc>
            </a:pPr>
            <a:r>
              <a:rPr lang="en-US" sz="2600">
                <a:cs typeface="Arial"/>
              </a:rPr>
              <a:t>After certifying the data, the certification status will change to "Data Certified for [Month Year] by [User's Name] on [Month, Date, &amp; Year] at [Time].</a:t>
            </a:r>
            <a:endParaRPr lang="en-US" sz="2600">
              <a:solidFill>
                <a:srgbClr val="000000"/>
              </a:solidFill>
              <a:cs typeface="Arial"/>
            </a:endParaRPr>
          </a:p>
          <a:p>
            <a:pPr indent="0">
              <a:lnSpc>
                <a:spcPct val="120000"/>
              </a:lnSpc>
              <a:buNone/>
            </a:pPr>
            <a:r>
              <a:rPr lang="en-US" sz="2600">
                <a:cs typeface="Arial"/>
              </a:rPr>
              <a:t>The certified data files will be available to be downloaded on the 1st of the next month. Make sure to download your certified data and keep a record and use these files to copy forward. Only one month of previous data will be accessible.</a:t>
            </a:r>
            <a:endParaRPr lang="en-US" sz="2600"/>
          </a:p>
        </p:txBody>
      </p:sp>
      <p:sp>
        <p:nvSpPr>
          <p:cNvPr id="4" name="Slide Number Placeholder 3">
            <a:extLst>
              <a:ext uri="{FF2B5EF4-FFF2-40B4-BE49-F238E27FC236}">
                <a16:creationId xmlns:a16="http://schemas.microsoft.com/office/drawing/2014/main" id="{BC1CF9FA-DAE3-3954-7F18-24120445973F}"/>
              </a:ext>
            </a:extLst>
          </p:cNvPr>
          <p:cNvSpPr>
            <a:spLocks noGrp="1"/>
          </p:cNvSpPr>
          <p:nvPr>
            <p:ph type="sldNum" sz="quarter" idx="10"/>
          </p:nvPr>
        </p:nvSpPr>
        <p:spPr/>
        <p:txBody>
          <a:bodyPr/>
          <a:lstStyle/>
          <a:p>
            <a:fld id="{432ED76D-8188-4B28-B316-CD85396F47B0}" type="slidenum">
              <a:rPr lang="en-US" smtClean="0"/>
              <a:pPr/>
              <a:t>23</a:t>
            </a:fld>
            <a:endParaRPr lang="en-US"/>
          </a:p>
        </p:txBody>
      </p:sp>
    </p:spTree>
    <p:extLst>
      <p:ext uri="{BB962C8B-B14F-4D97-AF65-F5344CB8AC3E}">
        <p14:creationId xmlns:p14="http://schemas.microsoft.com/office/powerpoint/2010/main" val="1431672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E2079-ED98-B723-F85C-0F8F270FDCB8}"/>
              </a:ext>
            </a:extLst>
          </p:cNvPr>
          <p:cNvSpPr>
            <a:spLocks noGrp="1"/>
          </p:cNvSpPr>
          <p:nvPr>
            <p:ph type="title"/>
          </p:nvPr>
        </p:nvSpPr>
        <p:spPr>
          <a:xfrm>
            <a:off x="304083" y="245363"/>
            <a:ext cx="11887200" cy="965346"/>
          </a:xfrm>
        </p:spPr>
        <p:txBody>
          <a:bodyPr/>
          <a:lstStyle/>
          <a:p>
            <a:r>
              <a:rPr lang="en-US" sz="4000">
                <a:solidFill>
                  <a:schemeClr val="bg1"/>
                </a:solidFill>
              </a:rPr>
              <a:t>CAPSDAC: Reporting No Services (1)</a:t>
            </a:r>
            <a:endParaRPr lang="en-US"/>
          </a:p>
        </p:txBody>
      </p:sp>
      <p:sp>
        <p:nvSpPr>
          <p:cNvPr id="3" name="Content Placeholder 2">
            <a:extLst>
              <a:ext uri="{FF2B5EF4-FFF2-40B4-BE49-F238E27FC236}">
                <a16:creationId xmlns:a16="http://schemas.microsoft.com/office/drawing/2014/main" id="{410A1758-9B86-F51B-B127-8C8B0CA05A23}"/>
              </a:ext>
            </a:extLst>
          </p:cNvPr>
          <p:cNvSpPr>
            <a:spLocks noGrp="1"/>
          </p:cNvSpPr>
          <p:nvPr>
            <p:ph idx="1"/>
          </p:nvPr>
        </p:nvSpPr>
        <p:spPr>
          <a:xfrm>
            <a:off x="822433" y="1201622"/>
            <a:ext cx="10573408" cy="4295473"/>
          </a:xfrm>
        </p:spPr>
        <p:txBody>
          <a:bodyPr vert="horz" lIns="91440" tIns="45720" rIns="91440" bIns="45720" rtlCol="0" anchor="t">
            <a:noAutofit/>
          </a:bodyPr>
          <a:lstStyle/>
          <a:p>
            <a:pPr marL="0" indent="0">
              <a:lnSpc>
                <a:spcPct val="110000"/>
              </a:lnSpc>
              <a:buNone/>
            </a:pPr>
            <a:r>
              <a:rPr lang="en-US" sz="3000">
                <a:cs typeface="Arial"/>
              </a:rPr>
              <a:t>If an agency has a contract, but does not have any children enrolled in CSPP, or the programs are not providing the service of CSPP during a given month, the agency must certify with no data submitted, indicating no children were enrolled that month, and so no services were provided for that month.</a:t>
            </a:r>
          </a:p>
          <a:p>
            <a:pPr marL="914400" indent="-640080">
              <a:lnSpc>
                <a:spcPct val="110000"/>
              </a:lnSpc>
            </a:pPr>
            <a:r>
              <a:rPr lang="en-US" sz="3000">
                <a:cs typeface="Arial"/>
              </a:rPr>
              <a:t>This process of certifying with zero class, staff, and child data is reporting no services.</a:t>
            </a:r>
          </a:p>
        </p:txBody>
      </p:sp>
      <p:sp>
        <p:nvSpPr>
          <p:cNvPr id="4" name="Slide Number Placeholder 3">
            <a:extLst>
              <a:ext uri="{FF2B5EF4-FFF2-40B4-BE49-F238E27FC236}">
                <a16:creationId xmlns:a16="http://schemas.microsoft.com/office/drawing/2014/main" id="{BC1CF9FA-DAE3-3954-7F18-24120445973F}"/>
              </a:ext>
            </a:extLst>
          </p:cNvPr>
          <p:cNvSpPr>
            <a:spLocks noGrp="1"/>
          </p:cNvSpPr>
          <p:nvPr>
            <p:ph type="sldNum" sz="quarter" idx="10"/>
          </p:nvPr>
        </p:nvSpPr>
        <p:spPr/>
        <p:txBody>
          <a:bodyPr/>
          <a:lstStyle/>
          <a:p>
            <a:fld id="{432ED76D-8188-4B28-B316-CD85396F47B0}" type="slidenum">
              <a:rPr lang="en-US" smtClean="0"/>
              <a:pPr/>
              <a:t>24</a:t>
            </a:fld>
            <a:endParaRPr lang="en-US"/>
          </a:p>
        </p:txBody>
      </p:sp>
    </p:spTree>
    <p:extLst>
      <p:ext uri="{BB962C8B-B14F-4D97-AF65-F5344CB8AC3E}">
        <p14:creationId xmlns:p14="http://schemas.microsoft.com/office/powerpoint/2010/main" val="2393896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E2079-ED98-B723-F85C-0F8F270FDCB8}"/>
              </a:ext>
            </a:extLst>
          </p:cNvPr>
          <p:cNvSpPr>
            <a:spLocks noGrp="1"/>
          </p:cNvSpPr>
          <p:nvPr>
            <p:ph type="title"/>
          </p:nvPr>
        </p:nvSpPr>
        <p:spPr>
          <a:xfrm>
            <a:off x="152400" y="258740"/>
            <a:ext cx="11887200" cy="965346"/>
          </a:xfrm>
        </p:spPr>
        <p:txBody>
          <a:bodyPr/>
          <a:lstStyle/>
          <a:p>
            <a:r>
              <a:rPr lang="en-US" sz="4000">
                <a:solidFill>
                  <a:schemeClr val="bg1"/>
                </a:solidFill>
              </a:rPr>
              <a:t>CAPSDAC: Reporting No Services (2)</a:t>
            </a:r>
            <a:endParaRPr lang="en-US">
              <a:solidFill>
                <a:schemeClr val="bg1"/>
              </a:solidFill>
            </a:endParaRPr>
          </a:p>
        </p:txBody>
      </p:sp>
      <p:sp>
        <p:nvSpPr>
          <p:cNvPr id="3" name="Content Placeholder 2">
            <a:extLst>
              <a:ext uri="{FF2B5EF4-FFF2-40B4-BE49-F238E27FC236}">
                <a16:creationId xmlns:a16="http://schemas.microsoft.com/office/drawing/2014/main" id="{410A1758-9B86-F51B-B127-8C8B0CA05A23}"/>
              </a:ext>
            </a:extLst>
          </p:cNvPr>
          <p:cNvSpPr>
            <a:spLocks noGrp="1"/>
          </p:cNvSpPr>
          <p:nvPr>
            <p:ph idx="1"/>
          </p:nvPr>
        </p:nvSpPr>
        <p:spPr>
          <a:xfrm>
            <a:off x="585951" y="1359281"/>
            <a:ext cx="10271236" cy="4584503"/>
          </a:xfrm>
        </p:spPr>
        <p:txBody>
          <a:bodyPr vert="horz" lIns="91440" tIns="45720" rIns="91440" bIns="45720" rtlCol="0" anchor="t">
            <a:noAutofit/>
          </a:bodyPr>
          <a:lstStyle/>
          <a:p>
            <a:pPr marL="0" indent="0">
              <a:lnSpc>
                <a:spcPct val="110000"/>
              </a:lnSpc>
              <a:buNone/>
            </a:pPr>
            <a:r>
              <a:rPr lang="en-US" sz="3000">
                <a:cs typeface="Arial"/>
              </a:rPr>
              <a:t>To report no services, follow the same certification process. </a:t>
            </a:r>
          </a:p>
          <a:p>
            <a:pPr marL="914400" lvl="1" indent="-640080">
              <a:lnSpc>
                <a:spcPct val="110000"/>
              </a:lnSpc>
              <a:buFont typeface="Arial" panose="020B0604020202020204" pitchFamily="34" charset="0"/>
              <a:buChar char="•"/>
            </a:pPr>
            <a:r>
              <a:rPr lang="en-US" sz="3000">
                <a:cs typeface="Arial"/>
              </a:rPr>
              <a:t>After clicking to certify, a notification will pop up regarding a warning for any preschool sites that are missing Child, Staff, and/or Classroom Data. Continue with the certification process and enter your name, email, and phone number in the designated fields, and then click the "Certify and Submit" button to complete the certification process or reporting no services.</a:t>
            </a:r>
          </a:p>
        </p:txBody>
      </p:sp>
      <p:sp>
        <p:nvSpPr>
          <p:cNvPr id="4" name="Slide Number Placeholder 3">
            <a:extLst>
              <a:ext uri="{FF2B5EF4-FFF2-40B4-BE49-F238E27FC236}">
                <a16:creationId xmlns:a16="http://schemas.microsoft.com/office/drawing/2014/main" id="{BC1CF9FA-DAE3-3954-7F18-24120445973F}"/>
              </a:ext>
            </a:extLst>
          </p:cNvPr>
          <p:cNvSpPr>
            <a:spLocks noGrp="1"/>
          </p:cNvSpPr>
          <p:nvPr>
            <p:ph type="sldNum" sz="quarter" idx="10"/>
          </p:nvPr>
        </p:nvSpPr>
        <p:spPr/>
        <p:txBody>
          <a:bodyPr/>
          <a:lstStyle/>
          <a:p>
            <a:fld id="{432ED76D-8188-4B28-B316-CD85396F47B0}" type="slidenum">
              <a:rPr lang="en-US" smtClean="0"/>
              <a:pPr/>
              <a:t>25</a:t>
            </a:fld>
            <a:endParaRPr lang="en-US"/>
          </a:p>
        </p:txBody>
      </p:sp>
    </p:spTree>
    <p:extLst>
      <p:ext uri="{BB962C8B-B14F-4D97-AF65-F5344CB8AC3E}">
        <p14:creationId xmlns:p14="http://schemas.microsoft.com/office/powerpoint/2010/main" val="3680231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7A27B-11D5-9432-A141-E487D3774F45}"/>
              </a:ext>
            </a:extLst>
          </p:cNvPr>
          <p:cNvSpPr>
            <a:spLocks noGrp="1"/>
          </p:cNvSpPr>
          <p:nvPr>
            <p:ph type="title"/>
          </p:nvPr>
        </p:nvSpPr>
        <p:spPr/>
        <p:txBody>
          <a:bodyPr/>
          <a:lstStyle/>
          <a:p>
            <a:r>
              <a:rPr lang="en-US" sz="3600">
                <a:solidFill>
                  <a:schemeClr val="bg1"/>
                </a:solidFill>
              </a:rPr>
              <a:t>CAPSDAC: Certification Demo</a:t>
            </a:r>
            <a:endParaRPr lang="en-US"/>
          </a:p>
        </p:txBody>
      </p:sp>
      <p:sp>
        <p:nvSpPr>
          <p:cNvPr id="4" name="Content Placeholder 3">
            <a:extLst>
              <a:ext uri="{FF2B5EF4-FFF2-40B4-BE49-F238E27FC236}">
                <a16:creationId xmlns:a16="http://schemas.microsoft.com/office/drawing/2014/main" id="{DB8CDFFD-1DE9-8DED-B14C-9F7731999623}"/>
              </a:ext>
            </a:extLst>
          </p:cNvPr>
          <p:cNvSpPr>
            <a:spLocks noGrp="1"/>
          </p:cNvSpPr>
          <p:nvPr>
            <p:ph sz="quarter" idx="11"/>
          </p:nvPr>
        </p:nvSpPr>
        <p:spPr>
          <a:xfrm>
            <a:off x="487249" y="1656174"/>
            <a:ext cx="5264622" cy="4054533"/>
          </a:xfrm>
        </p:spPr>
        <p:txBody>
          <a:bodyPr>
            <a:normAutofit/>
          </a:bodyPr>
          <a:lstStyle/>
          <a:p>
            <a:pPr marL="0" indent="0">
              <a:buNone/>
            </a:pPr>
            <a:r>
              <a:rPr lang="en-US" sz="2800"/>
              <a:t>During this portion of the webinar, a CAPSDAC Support staff member will share their screen and showcase how users can certify their data submissions each month.</a:t>
            </a:r>
          </a:p>
        </p:txBody>
      </p:sp>
      <p:pic>
        <p:nvPicPr>
          <p:cNvPr id="10" name="Content Placeholder 9" descr="A person holding a child on a bench.">
            <a:extLst>
              <a:ext uri="{FF2B5EF4-FFF2-40B4-BE49-F238E27FC236}">
                <a16:creationId xmlns:a16="http://schemas.microsoft.com/office/drawing/2014/main" id="{07689381-9F2F-4118-A73F-1EF192F73B8F}"/>
              </a:ext>
            </a:extLst>
          </p:cNvPr>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6229664" y="1656174"/>
            <a:ext cx="4507162" cy="30087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5">
            <a:extLst>
              <a:ext uri="{FF2B5EF4-FFF2-40B4-BE49-F238E27FC236}">
                <a16:creationId xmlns:a16="http://schemas.microsoft.com/office/drawing/2014/main" id="{3CAEB232-0807-03CB-788B-E777B2367369}"/>
              </a:ext>
            </a:extLst>
          </p:cNvPr>
          <p:cNvSpPr>
            <a:spLocks noGrp="1"/>
          </p:cNvSpPr>
          <p:nvPr>
            <p:ph sz="quarter" idx="13"/>
          </p:nvPr>
        </p:nvSpPr>
        <p:spPr>
          <a:xfrm>
            <a:off x="6286951" y="4791757"/>
            <a:ext cx="4392588" cy="564747"/>
          </a:xfrm>
        </p:spPr>
        <p:txBody>
          <a:bodyPr>
            <a:noAutofit/>
          </a:bodyPr>
          <a:lstStyle/>
          <a:p>
            <a:pPr marL="0" indent="0">
              <a:buNone/>
            </a:pPr>
            <a:r>
              <a:rPr lang="en-US" sz="2400"/>
              <a:t>Trauma Informed Care Module</a:t>
            </a:r>
          </a:p>
        </p:txBody>
      </p:sp>
      <p:sp>
        <p:nvSpPr>
          <p:cNvPr id="3" name="Slide Number Placeholder 2">
            <a:extLst>
              <a:ext uri="{FF2B5EF4-FFF2-40B4-BE49-F238E27FC236}">
                <a16:creationId xmlns:a16="http://schemas.microsoft.com/office/drawing/2014/main" id="{75D3A218-B791-85C1-CF2F-206511EC9C27}"/>
              </a:ext>
            </a:extLst>
          </p:cNvPr>
          <p:cNvSpPr>
            <a:spLocks noGrp="1"/>
          </p:cNvSpPr>
          <p:nvPr>
            <p:ph type="sldNum" sz="quarter" idx="10"/>
          </p:nvPr>
        </p:nvSpPr>
        <p:spPr/>
        <p:txBody>
          <a:bodyPr/>
          <a:lstStyle/>
          <a:p>
            <a:fld id="{432ED76D-8188-4B28-B316-CD85396F47B0}" type="slidenum">
              <a:rPr lang="en-US" smtClean="0"/>
              <a:pPr/>
              <a:t>26</a:t>
            </a:fld>
            <a:endParaRPr lang="en-US"/>
          </a:p>
        </p:txBody>
      </p:sp>
    </p:spTree>
    <p:extLst>
      <p:ext uri="{BB962C8B-B14F-4D97-AF65-F5344CB8AC3E}">
        <p14:creationId xmlns:p14="http://schemas.microsoft.com/office/powerpoint/2010/main" val="1719319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E2079-ED98-B723-F85C-0F8F270FDCB8}"/>
              </a:ext>
            </a:extLst>
          </p:cNvPr>
          <p:cNvSpPr>
            <a:spLocks noGrp="1"/>
          </p:cNvSpPr>
          <p:nvPr>
            <p:ph type="title"/>
          </p:nvPr>
        </p:nvSpPr>
        <p:spPr/>
        <p:txBody>
          <a:bodyPr/>
          <a:lstStyle/>
          <a:p>
            <a:r>
              <a:rPr lang="en-US" sz="4000">
                <a:solidFill>
                  <a:schemeClr val="bg1"/>
                </a:solidFill>
              </a:rPr>
              <a:t>CAPSDAC: Updating Agency Information</a:t>
            </a:r>
            <a:endParaRPr lang="en-US"/>
          </a:p>
        </p:txBody>
      </p:sp>
      <p:sp>
        <p:nvSpPr>
          <p:cNvPr id="3" name="Content Placeholder 2">
            <a:extLst>
              <a:ext uri="{FF2B5EF4-FFF2-40B4-BE49-F238E27FC236}">
                <a16:creationId xmlns:a16="http://schemas.microsoft.com/office/drawing/2014/main" id="{410A1758-9B86-F51B-B127-8C8B0CA05A23}"/>
              </a:ext>
            </a:extLst>
          </p:cNvPr>
          <p:cNvSpPr>
            <a:spLocks noGrp="1"/>
          </p:cNvSpPr>
          <p:nvPr>
            <p:ph idx="1"/>
          </p:nvPr>
        </p:nvSpPr>
        <p:spPr/>
        <p:txBody>
          <a:bodyPr vert="horz" lIns="91440" tIns="45720" rIns="91440" bIns="45720" rtlCol="0" anchor="t">
            <a:normAutofit/>
          </a:bodyPr>
          <a:lstStyle/>
          <a:p>
            <a:r>
              <a:rPr lang="en-US">
                <a:ea typeface="+mn-lt"/>
                <a:cs typeface="+mn-lt"/>
              </a:rPr>
              <a:t>The agencies manage their site data for CAPSDAC in CDMIS (Child Development Management Information System).</a:t>
            </a:r>
          </a:p>
          <a:p>
            <a:pPr lvl="1"/>
            <a:r>
              <a:rPr lang="en-US">
                <a:ea typeface="+mn-lt"/>
                <a:cs typeface="+mn-lt"/>
              </a:rPr>
              <a:t>The agencies continue to manage their sites data including sites name, address, program director and executive director contact information, Family Childcare Home (FCCH) information, etc.</a:t>
            </a:r>
          </a:p>
          <a:p>
            <a:pPr lvl="1">
              <a:buFont typeface="Arial" panose="02070309020205020404" pitchFamily="49" charset="0"/>
              <a:buChar char="‒"/>
            </a:pPr>
            <a:r>
              <a:rPr lang="en-US">
                <a:ea typeface="+mn-lt"/>
                <a:cs typeface="+mn-lt"/>
              </a:rPr>
              <a:t>Super Users can navigate to the User Settings and select “Update Agency Information” to manage their data</a:t>
            </a:r>
          </a:p>
        </p:txBody>
      </p:sp>
      <p:sp>
        <p:nvSpPr>
          <p:cNvPr id="4" name="Slide Number Placeholder 3">
            <a:extLst>
              <a:ext uri="{FF2B5EF4-FFF2-40B4-BE49-F238E27FC236}">
                <a16:creationId xmlns:a16="http://schemas.microsoft.com/office/drawing/2014/main" id="{BC1CF9FA-DAE3-3954-7F18-24120445973F}"/>
              </a:ext>
            </a:extLst>
          </p:cNvPr>
          <p:cNvSpPr>
            <a:spLocks noGrp="1"/>
          </p:cNvSpPr>
          <p:nvPr>
            <p:ph type="sldNum" sz="quarter" idx="10"/>
          </p:nvPr>
        </p:nvSpPr>
        <p:spPr/>
        <p:txBody>
          <a:bodyPr/>
          <a:lstStyle/>
          <a:p>
            <a:fld id="{432ED76D-8188-4B28-B316-CD85396F47B0}" type="slidenum">
              <a:rPr lang="en-US" smtClean="0"/>
              <a:pPr/>
              <a:t>27</a:t>
            </a:fld>
            <a:endParaRPr lang="en-US"/>
          </a:p>
        </p:txBody>
      </p:sp>
    </p:spTree>
    <p:extLst>
      <p:ext uri="{BB962C8B-B14F-4D97-AF65-F5344CB8AC3E}">
        <p14:creationId xmlns:p14="http://schemas.microsoft.com/office/powerpoint/2010/main" val="4135051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DAAF4-9110-C8EB-016C-5E70A7DF4CCA}"/>
              </a:ext>
            </a:extLst>
          </p:cNvPr>
          <p:cNvSpPr>
            <a:spLocks noGrp="1"/>
          </p:cNvSpPr>
          <p:nvPr>
            <p:ph type="title"/>
          </p:nvPr>
        </p:nvSpPr>
        <p:spPr/>
        <p:txBody>
          <a:bodyPr/>
          <a:lstStyle/>
          <a:p>
            <a:r>
              <a:rPr lang="en-US" sz="3600">
                <a:solidFill>
                  <a:schemeClr val="bg1"/>
                </a:solidFill>
              </a:rPr>
              <a:t>CAPSDAC: Reporting Schedule and Due Dates</a:t>
            </a:r>
            <a:endParaRPr lang="en-US"/>
          </a:p>
        </p:txBody>
      </p:sp>
      <p:graphicFrame>
        <p:nvGraphicFramePr>
          <p:cNvPr id="5" name="Content Placeholder 4" descr="This table shows the CAPSDAC reporting schedule for August 2024 data and for September 2024 data.">
            <a:extLst>
              <a:ext uri="{FF2B5EF4-FFF2-40B4-BE49-F238E27FC236}">
                <a16:creationId xmlns:a16="http://schemas.microsoft.com/office/drawing/2014/main" id="{A068D641-8E67-49EF-4BC9-262F4BAEDDA4}"/>
              </a:ext>
            </a:extLst>
          </p:cNvPr>
          <p:cNvGraphicFramePr>
            <a:graphicFrameLocks noGrp="1"/>
          </p:cNvGraphicFramePr>
          <p:nvPr>
            <p:ph idx="1"/>
            <p:extLst>
              <p:ext uri="{D42A27DB-BD31-4B8C-83A1-F6EECF244321}">
                <p14:modId xmlns:p14="http://schemas.microsoft.com/office/powerpoint/2010/main" val="675743999"/>
              </p:ext>
            </p:extLst>
          </p:nvPr>
        </p:nvGraphicFramePr>
        <p:xfrm>
          <a:off x="143773" y="1969698"/>
          <a:ext cx="11906892" cy="3698240"/>
        </p:xfrm>
        <a:graphic>
          <a:graphicData uri="http://schemas.openxmlformats.org/drawingml/2006/table">
            <a:tbl>
              <a:tblPr firstRow="1" bandRow="1">
                <a:tableStyleId>{5C22544A-7EE6-4342-B048-85BDC9FD1C3A}</a:tableStyleId>
              </a:tblPr>
              <a:tblGrid>
                <a:gridCol w="3230263">
                  <a:extLst>
                    <a:ext uri="{9D8B030D-6E8A-4147-A177-3AD203B41FA5}">
                      <a16:colId xmlns:a16="http://schemas.microsoft.com/office/drawing/2014/main" val="2946261871"/>
                    </a:ext>
                  </a:extLst>
                </a:gridCol>
                <a:gridCol w="2723183">
                  <a:extLst>
                    <a:ext uri="{9D8B030D-6E8A-4147-A177-3AD203B41FA5}">
                      <a16:colId xmlns:a16="http://schemas.microsoft.com/office/drawing/2014/main" val="1831346063"/>
                    </a:ext>
                  </a:extLst>
                </a:gridCol>
                <a:gridCol w="2976723">
                  <a:extLst>
                    <a:ext uri="{9D8B030D-6E8A-4147-A177-3AD203B41FA5}">
                      <a16:colId xmlns:a16="http://schemas.microsoft.com/office/drawing/2014/main" val="789531684"/>
                    </a:ext>
                  </a:extLst>
                </a:gridCol>
                <a:gridCol w="2976723">
                  <a:extLst>
                    <a:ext uri="{9D8B030D-6E8A-4147-A177-3AD203B41FA5}">
                      <a16:colId xmlns:a16="http://schemas.microsoft.com/office/drawing/2014/main" val="195043356"/>
                    </a:ext>
                  </a:extLst>
                </a:gridCol>
              </a:tblGrid>
              <a:tr h="370840">
                <a:tc>
                  <a:txBody>
                    <a:bodyPr/>
                    <a:lstStyle/>
                    <a:p>
                      <a:pPr algn="ctr"/>
                      <a:r>
                        <a:rPr lang="en-US" sz="3200" b="1" i="0" kern="1200">
                          <a:solidFill>
                            <a:schemeClr val="bg1"/>
                          </a:solidFill>
                          <a:effectLst/>
                          <a:latin typeface="+mn-lt"/>
                          <a:ea typeface="+mn-ea"/>
                          <a:cs typeface="+mn-cs"/>
                        </a:rPr>
                        <a:t>CAPSDAC Submission</a:t>
                      </a:r>
                    </a:p>
                  </a:txBody>
                  <a:tcPr/>
                </a:tc>
                <a:tc>
                  <a:txBody>
                    <a:bodyPr/>
                    <a:lstStyle/>
                    <a:p>
                      <a:pPr algn="ctr"/>
                      <a:r>
                        <a:rPr lang="en-US" sz="3200" b="1" i="0" kern="1200">
                          <a:solidFill>
                            <a:schemeClr val="bg1"/>
                          </a:solidFill>
                          <a:effectLst/>
                          <a:latin typeface="+mn-lt"/>
                          <a:ea typeface="+mn-ea"/>
                          <a:cs typeface="+mn-cs"/>
                        </a:rPr>
                        <a:t>Official Submission Window</a:t>
                      </a:r>
                      <a:endParaRPr lang="en-US" sz="3200">
                        <a:solidFill>
                          <a:schemeClr val="bg1"/>
                        </a:solidFill>
                        <a:latin typeface="+mn-lt"/>
                      </a:endParaRPr>
                    </a:p>
                  </a:txBody>
                  <a:tcPr/>
                </a:tc>
                <a:tc>
                  <a:txBody>
                    <a:bodyPr/>
                    <a:lstStyle/>
                    <a:p>
                      <a:pPr algn="ctr"/>
                      <a:r>
                        <a:rPr lang="en-US" sz="3200" b="1" i="0" kern="1200">
                          <a:solidFill>
                            <a:schemeClr val="bg1"/>
                          </a:solidFill>
                          <a:effectLst/>
                          <a:latin typeface="+mn-lt"/>
                          <a:ea typeface="+mn-ea"/>
                          <a:cs typeface="+mn-cs"/>
                        </a:rPr>
                        <a:t>Certification Deadline</a:t>
                      </a:r>
                      <a:endParaRPr lang="en-US" sz="3200">
                        <a:solidFill>
                          <a:schemeClr val="bg1"/>
                        </a:solidFill>
                        <a:latin typeface="+mn-lt"/>
                      </a:endParaRPr>
                    </a:p>
                  </a:txBody>
                  <a:tcPr/>
                </a:tc>
                <a:tc>
                  <a:txBody>
                    <a:bodyPr/>
                    <a:lstStyle/>
                    <a:p>
                      <a:pPr algn="ctr"/>
                      <a:r>
                        <a:rPr lang="en-US" sz="3200" b="1" i="0" kern="1200">
                          <a:solidFill>
                            <a:schemeClr val="bg1"/>
                          </a:solidFill>
                          <a:effectLst/>
                          <a:latin typeface="+mn-lt"/>
                          <a:ea typeface="+mn-ea"/>
                          <a:cs typeface="+mn-cs"/>
                        </a:rPr>
                        <a:t>Amendment Window</a:t>
                      </a:r>
                      <a:endParaRPr lang="en-US" sz="3200">
                        <a:solidFill>
                          <a:schemeClr val="bg1"/>
                        </a:solidFill>
                        <a:latin typeface="+mn-lt"/>
                      </a:endParaRPr>
                    </a:p>
                  </a:txBody>
                  <a:tcPr/>
                </a:tc>
                <a:extLst>
                  <a:ext uri="{0D108BD9-81ED-4DB2-BD59-A6C34878D82A}">
                    <a16:rowId xmlns:a16="http://schemas.microsoft.com/office/drawing/2014/main" val="118850957"/>
                  </a:ext>
                </a:extLst>
              </a:tr>
              <a:tr h="370840">
                <a:tc>
                  <a:txBody>
                    <a:bodyPr/>
                    <a:lstStyle/>
                    <a:p>
                      <a:pPr lvl="0" algn="ctr">
                        <a:buNone/>
                      </a:pPr>
                      <a:r>
                        <a:rPr lang="en-US" sz="3200" b="0" i="0" u="none" strike="noStrike" kern="1200" noProof="0">
                          <a:solidFill>
                            <a:srgbClr val="000000"/>
                          </a:solidFill>
                          <a:effectLst/>
                          <a:latin typeface="Arial"/>
                        </a:rPr>
                        <a:t>August</a:t>
                      </a:r>
                      <a:r>
                        <a:rPr lang="en-US" sz="3200" b="0" i="0" kern="1200">
                          <a:solidFill>
                            <a:srgbClr val="000000"/>
                          </a:solidFill>
                          <a:effectLst/>
                          <a:latin typeface="+mn-lt"/>
                          <a:ea typeface="+mn-ea"/>
                          <a:cs typeface="+mn-cs"/>
                        </a:rPr>
                        <a:t> 2024</a:t>
                      </a:r>
                      <a:endParaRPr lang="en-US" sz="3200">
                        <a:solidFill>
                          <a:srgbClr val="000000"/>
                        </a:solidFill>
                        <a:latin typeface="+mn-lt"/>
                      </a:endParaRPr>
                    </a:p>
                  </a:txBody>
                  <a:tcPr/>
                </a:tc>
                <a:tc>
                  <a:txBody>
                    <a:bodyPr/>
                    <a:lstStyle/>
                    <a:p>
                      <a:pPr algn="ctr"/>
                      <a:r>
                        <a:rPr lang="en-US" sz="3200" b="0" i="0" kern="1200">
                          <a:solidFill>
                            <a:srgbClr val="000000"/>
                          </a:solidFill>
                          <a:effectLst/>
                          <a:latin typeface="+mn-lt"/>
                          <a:ea typeface="+mn-ea"/>
                          <a:cs typeface="+mn-cs"/>
                        </a:rPr>
                        <a:t>September </a:t>
                      </a:r>
                      <a:endParaRPr lang="en-US" sz="3200">
                        <a:solidFill>
                          <a:srgbClr val="000000"/>
                        </a:solidFill>
                        <a:latin typeface="+mn-lt"/>
                      </a:endParaRPr>
                    </a:p>
                    <a:p>
                      <a:pPr lvl="0" algn="ctr">
                        <a:buNone/>
                      </a:pPr>
                      <a:r>
                        <a:rPr lang="en-US" sz="3200" b="0" i="0" kern="1200">
                          <a:solidFill>
                            <a:srgbClr val="000000"/>
                          </a:solidFill>
                          <a:effectLst/>
                          <a:latin typeface="+mn-lt"/>
                          <a:ea typeface="+mn-ea"/>
                          <a:cs typeface="+mn-cs"/>
                        </a:rPr>
                        <a:t>1–16, 2024</a:t>
                      </a:r>
                      <a:endParaRPr lang="en-US" sz="3200">
                        <a:solidFill>
                          <a:srgbClr val="000000"/>
                        </a:solidFill>
                        <a:latin typeface="+mn-lt"/>
                      </a:endParaRPr>
                    </a:p>
                  </a:txBody>
                  <a:tcPr/>
                </a:tc>
                <a:tc>
                  <a:txBody>
                    <a:bodyPr/>
                    <a:lstStyle/>
                    <a:p>
                      <a:pPr lvl="0" algn="ctr">
                        <a:buNone/>
                      </a:pPr>
                      <a:r>
                        <a:rPr lang="en-US" sz="3200" b="0" i="0" kern="1200" noProof="0">
                          <a:solidFill>
                            <a:srgbClr val="000000"/>
                          </a:solidFill>
                          <a:effectLst/>
                          <a:latin typeface="+mn-lt"/>
                          <a:ea typeface="+mn-ea"/>
                          <a:cs typeface="+mn-cs"/>
                        </a:rPr>
                        <a:t>September </a:t>
                      </a:r>
                      <a:endParaRPr lang="en-US"/>
                    </a:p>
                    <a:p>
                      <a:pPr lvl="0" algn="ctr">
                        <a:buNone/>
                      </a:pPr>
                      <a:r>
                        <a:rPr lang="en-US" sz="3200" b="0" i="0" kern="1200">
                          <a:solidFill>
                            <a:srgbClr val="000000"/>
                          </a:solidFill>
                          <a:effectLst/>
                          <a:latin typeface="+mn-lt"/>
                          <a:ea typeface="+mn-ea"/>
                          <a:cs typeface="+mn-cs"/>
                        </a:rPr>
                        <a:t>16, 2024</a:t>
                      </a:r>
                    </a:p>
                  </a:txBody>
                  <a:tcPr/>
                </a:tc>
                <a:tc>
                  <a:txBody>
                    <a:bodyPr/>
                    <a:lstStyle/>
                    <a:p>
                      <a:pPr lvl="0" algn="ctr">
                        <a:buNone/>
                      </a:pPr>
                      <a:r>
                        <a:rPr lang="en-US" sz="3200" b="0" i="0" kern="1200" noProof="0">
                          <a:solidFill>
                            <a:srgbClr val="000000"/>
                          </a:solidFill>
                          <a:effectLst/>
                          <a:latin typeface="+mn-lt"/>
                          <a:ea typeface="+mn-ea"/>
                          <a:cs typeface="+mn-cs"/>
                        </a:rPr>
                        <a:t>September</a:t>
                      </a:r>
                      <a:r>
                        <a:rPr lang="en-US" sz="3200" b="0" i="0" kern="1200">
                          <a:solidFill>
                            <a:srgbClr val="000000"/>
                          </a:solidFill>
                          <a:effectLst/>
                          <a:latin typeface="+mn-lt"/>
                          <a:ea typeface="+mn-ea"/>
                          <a:cs typeface="+mn-cs"/>
                        </a:rPr>
                        <a:t> </a:t>
                      </a:r>
                      <a:endParaRPr lang="en-US"/>
                    </a:p>
                    <a:p>
                      <a:pPr lvl="0" algn="ctr">
                        <a:buNone/>
                      </a:pPr>
                      <a:r>
                        <a:rPr lang="en-US" sz="3200" b="0" i="0" kern="1200">
                          <a:solidFill>
                            <a:srgbClr val="000000"/>
                          </a:solidFill>
                          <a:effectLst/>
                          <a:latin typeface="+mn-lt"/>
                          <a:ea typeface="+mn-ea"/>
                          <a:cs typeface="+mn-cs"/>
                        </a:rPr>
                        <a:t>17–30, 2024</a:t>
                      </a:r>
                    </a:p>
                  </a:txBody>
                  <a:tcPr/>
                </a:tc>
                <a:extLst>
                  <a:ext uri="{0D108BD9-81ED-4DB2-BD59-A6C34878D82A}">
                    <a16:rowId xmlns:a16="http://schemas.microsoft.com/office/drawing/2014/main" val="2907730476"/>
                  </a:ext>
                </a:extLst>
              </a:tr>
              <a:tr h="370840">
                <a:tc>
                  <a:txBody>
                    <a:bodyPr/>
                    <a:lstStyle/>
                    <a:p>
                      <a:pPr lvl="0" algn="ctr">
                        <a:buNone/>
                      </a:pPr>
                      <a:r>
                        <a:rPr lang="en-US" sz="3200" b="0" i="0" u="none" strike="noStrike" kern="1200" noProof="0">
                          <a:solidFill>
                            <a:srgbClr val="000000"/>
                          </a:solidFill>
                          <a:effectLst/>
                          <a:latin typeface="Arial"/>
                        </a:rPr>
                        <a:t>September</a:t>
                      </a:r>
                      <a:r>
                        <a:rPr lang="en-US" sz="3200" b="0" i="0" kern="1200">
                          <a:solidFill>
                            <a:srgbClr val="000000"/>
                          </a:solidFill>
                          <a:effectLst/>
                          <a:latin typeface="+mn-lt"/>
                          <a:ea typeface="+mn-ea"/>
                          <a:cs typeface="+mn-cs"/>
                        </a:rPr>
                        <a:t> 2024</a:t>
                      </a:r>
                      <a:endParaRPr lang="en-US" sz="3200">
                        <a:solidFill>
                          <a:srgbClr val="000000"/>
                        </a:solidFill>
                        <a:latin typeface="+mn-lt"/>
                      </a:endParaRPr>
                    </a:p>
                  </a:txBody>
                  <a:tcPr/>
                </a:tc>
                <a:tc>
                  <a:txBody>
                    <a:bodyPr/>
                    <a:lstStyle/>
                    <a:p>
                      <a:pPr algn="ctr"/>
                      <a:r>
                        <a:rPr lang="en-US" sz="3200" b="0" i="0" kern="1200">
                          <a:solidFill>
                            <a:srgbClr val="000000"/>
                          </a:solidFill>
                          <a:effectLst/>
                          <a:latin typeface="+mn-lt"/>
                          <a:ea typeface="+mn-ea"/>
                          <a:cs typeface="+mn-cs"/>
                        </a:rPr>
                        <a:t>October </a:t>
                      </a:r>
                    </a:p>
                    <a:p>
                      <a:pPr algn="ctr"/>
                      <a:r>
                        <a:rPr lang="en-US" sz="3200" b="0" i="0" kern="1200">
                          <a:solidFill>
                            <a:srgbClr val="000000"/>
                          </a:solidFill>
                          <a:effectLst/>
                          <a:latin typeface="+mn-lt"/>
                          <a:ea typeface="+mn-ea"/>
                          <a:cs typeface="+mn-cs"/>
                        </a:rPr>
                        <a:t>1–15, 2024</a:t>
                      </a:r>
                      <a:endParaRPr lang="en-US" sz="3200">
                        <a:solidFill>
                          <a:srgbClr val="000000"/>
                        </a:solidFill>
                        <a:latin typeface="+mn-lt"/>
                      </a:endParaRPr>
                    </a:p>
                  </a:txBody>
                  <a:tcPr/>
                </a:tc>
                <a:tc>
                  <a:txBody>
                    <a:bodyPr/>
                    <a:lstStyle/>
                    <a:p>
                      <a:pPr lvl="0" algn="ctr">
                        <a:buNone/>
                      </a:pPr>
                      <a:r>
                        <a:rPr lang="en-US" sz="3200" b="0" i="0" u="none" strike="noStrike" noProof="0">
                          <a:solidFill>
                            <a:srgbClr val="000000"/>
                          </a:solidFill>
                          <a:effectLst/>
                          <a:latin typeface="Arial"/>
                        </a:rPr>
                        <a:t>October</a:t>
                      </a:r>
                      <a:r>
                        <a:rPr lang="en-US" sz="3200">
                          <a:solidFill>
                            <a:srgbClr val="000000"/>
                          </a:solidFill>
                          <a:effectLst/>
                        </a:rPr>
                        <a:t> </a:t>
                      </a:r>
                      <a:endParaRPr lang="en-US"/>
                    </a:p>
                    <a:p>
                      <a:pPr lvl="0" algn="ctr">
                        <a:buNone/>
                      </a:pPr>
                      <a:r>
                        <a:rPr lang="en-US" sz="3200">
                          <a:solidFill>
                            <a:srgbClr val="000000"/>
                          </a:solidFill>
                          <a:effectLst/>
                        </a:rPr>
                        <a:t>15, 2024</a:t>
                      </a:r>
                    </a:p>
                  </a:txBody>
                  <a:tcPr marL="50800" marR="50800" marT="50800" marB="50800"/>
                </a:tc>
                <a:tc>
                  <a:txBody>
                    <a:bodyPr/>
                    <a:lstStyle/>
                    <a:p>
                      <a:pPr lvl="0" algn="ctr">
                        <a:buNone/>
                      </a:pPr>
                      <a:r>
                        <a:rPr lang="en-US" sz="3200" b="0" i="0" u="none" strike="noStrike" kern="1200" noProof="0" dirty="0">
                          <a:solidFill>
                            <a:srgbClr val="000000"/>
                          </a:solidFill>
                          <a:effectLst/>
                          <a:latin typeface="Arial"/>
                        </a:rPr>
                        <a:t>October</a:t>
                      </a:r>
                      <a:r>
                        <a:rPr lang="en-US" sz="3200" b="0" i="0" kern="1200" dirty="0">
                          <a:solidFill>
                            <a:srgbClr val="000000"/>
                          </a:solidFill>
                          <a:effectLst/>
                          <a:latin typeface="+mn-lt"/>
                          <a:ea typeface="+mn-ea"/>
                          <a:cs typeface="+mn-cs"/>
                        </a:rPr>
                        <a:t> </a:t>
                      </a:r>
                    </a:p>
                    <a:p>
                      <a:pPr algn="ctr"/>
                      <a:r>
                        <a:rPr lang="en-US" sz="3200" b="0" i="0" kern="1200" dirty="0">
                          <a:solidFill>
                            <a:srgbClr val="000000"/>
                          </a:solidFill>
                          <a:effectLst/>
                          <a:latin typeface="+mn-lt"/>
                          <a:ea typeface="+mn-ea"/>
                          <a:cs typeface="+mn-cs"/>
                        </a:rPr>
                        <a:t>16–31, 2024</a:t>
                      </a:r>
                      <a:endParaRPr lang="en-US" sz="3200" dirty="0">
                        <a:solidFill>
                          <a:srgbClr val="000000"/>
                        </a:solidFill>
                        <a:latin typeface="+mn-lt"/>
                      </a:endParaRPr>
                    </a:p>
                  </a:txBody>
                  <a:tcPr/>
                </a:tc>
                <a:extLst>
                  <a:ext uri="{0D108BD9-81ED-4DB2-BD59-A6C34878D82A}">
                    <a16:rowId xmlns:a16="http://schemas.microsoft.com/office/drawing/2014/main" val="286462624"/>
                  </a:ext>
                </a:extLst>
              </a:tr>
            </a:tbl>
          </a:graphicData>
        </a:graphic>
      </p:graphicFrame>
      <p:sp>
        <p:nvSpPr>
          <p:cNvPr id="4" name="Slide Number Placeholder 3">
            <a:extLst>
              <a:ext uri="{FF2B5EF4-FFF2-40B4-BE49-F238E27FC236}">
                <a16:creationId xmlns:a16="http://schemas.microsoft.com/office/drawing/2014/main" id="{0E01FA39-CD64-F4A8-6051-AB4510FD362A}"/>
              </a:ext>
            </a:extLst>
          </p:cNvPr>
          <p:cNvSpPr>
            <a:spLocks noGrp="1"/>
          </p:cNvSpPr>
          <p:nvPr>
            <p:ph type="sldNum" sz="quarter" idx="10"/>
          </p:nvPr>
        </p:nvSpPr>
        <p:spPr/>
        <p:txBody>
          <a:bodyPr/>
          <a:lstStyle/>
          <a:p>
            <a:fld id="{432ED76D-8188-4B28-B316-CD85396F47B0}" type="slidenum">
              <a:rPr lang="en-US" smtClean="0"/>
              <a:pPr/>
              <a:t>28</a:t>
            </a:fld>
            <a:endParaRPr lang="en-US"/>
          </a:p>
        </p:txBody>
      </p:sp>
    </p:spTree>
    <p:extLst>
      <p:ext uri="{BB962C8B-B14F-4D97-AF65-F5344CB8AC3E}">
        <p14:creationId xmlns:p14="http://schemas.microsoft.com/office/powerpoint/2010/main" val="1742884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C4A6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E2079-ED98-B723-F85C-0F8F270FDCB8}"/>
              </a:ext>
            </a:extLst>
          </p:cNvPr>
          <p:cNvSpPr>
            <a:spLocks noGrp="1"/>
          </p:cNvSpPr>
          <p:nvPr>
            <p:ph type="title"/>
          </p:nvPr>
        </p:nvSpPr>
        <p:spPr>
          <a:xfrm>
            <a:off x="152400" y="143320"/>
            <a:ext cx="11887200" cy="1325563"/>
          </a:xfrm>
        </p:spPr>
        <p:txBody>
          <a:bodyPr/>
          <a:lstStyle/>
          <a:p>
            <a:r>
              <a:rPr lang="en-US" sz="4000">
                <a:solidFill>
                  <a:schemeClr val="bg1"/>
                </a:solidFill>
              </a:rPr>
              <a:t>CAPSDAC: Frequently Asked Questions (1)</a:t>
            </a:r>
            <a:endParaRPr lang="en-US"/>
          </a:p>
        </p:txBody>
      </p:sp>
      <p:sp>
        <p:nvSpPr>
          <p:cNvPr id="3" name="Content Placeholder 2">
            <a:extLst>
              <a:ext uri="{FF2B5EF4-FFF2-40B4-BE49-F238E27FC236}">
                <a16:creationId xmlns:a16="http://schemas.microsoft.com/office/drawing/2014/main" id="{410A1758-9B86-F51B-B127-8C8B0CA05A23}"/>
              </a:ext>
            </a:extLst>
          </p:cNvPr>
          <p:cNvSpPr>
            <a:spLocks noGrp="1"/>
          </p:cNvSpPr>
          <p:nvPr>
            <p:ph idx="1"/>
          </p:nvPr>
        </p:nvSpPr>
        <p:spPr>
          <a:xfrm>
            <a:off x="152400" y="1473303"/>
            <a:ext cx="11887200" cy="4838422"/>
          </a:xfrm>
        </p:spPr>
        <p:txBody>
          <a:bodyPr vert="horz" lIns="91440" tIns="45720" rIns="91440" bIns="45720" rtlCol="0" anchor="t">
            <a:normAutofit/>
          </a:bodyPr>
          <a:lstStyle/>
          <a:p>
            <a:pPr marL="0" indent="0">
              <a:lnSpc>
                <a:spcPct val="100000"/>
              </a:lnSpc>
              <a:buNone/>
            </a:pPr>
            <a:r>
              <a:rPr lang="en-US" sz="2800" b="1" dirty="0">
                <a:cs typeface="Arial"/>
              </a:rPr>
              <a:t>What should I do if the Head-of-Household #1 and the Child share the exact same name?</a:t>
            </a:r>
          </a:p>
          <a:p>
            <a:pPr marL="457200" indent="-457200">
              <a:lnSpc>
                <a:spcPct val="100000"/>
              </a:lnSpc>
            </a:pPr>
            <a:r>
              <a:rPr lang="en-US" sz="2800" dirty="0">
                <a:cs typeface="Arial"/>
              </a:rPr>
              <a:t>If the Head-of-Household #1 and the Child share the same exact name (e.g., both are named "Steven Smith"), the agency must add the roman numeral "I" after the Head-of-Household #1's First Name to save the record in the system. For example, the Head-of-Household #1's First Name should be entered as "Steven I". In the situation where a foster child is designated as the head of household, please refer to Appendix A of the resource manual for directions on adding foster children.</a:t>
            </a:r>
          </a:p>
        </p:txBody>
      </p:sp>
      <p:sp>
        <p:nvSpPr>
          <p:cNvPr id="4" name="Slide Number Placeholder 3">
            <a:extLst>
              <a:ext uri="{FF2B5EF4-FFF2-40B4-BE49-F238E27FC236}">
                <a16:creationId xmlns:a16="http://schemas.microsoft.com/office/drawing/2014/main" id="{BC1CF9FA-DAE3-3954-7F18-24120445973F}"/>
              </a:ext>
            </a:extLst>
          </p:cNvPr>
          <p:cNvSpPr>
            <a:spLocks noGrp="1"/>
          </p:cNvSpPr>
          <p:nvPr>
            <p:ph type="sldNum" sz="quarter" idx="10"/>
          </p:nvPr>
        </p:nvSpPr>
        <p:spPr/>
        <p:txBody>
          <a:bodyPr/>
          <a:lstStyle/>
          <a:p>
            <a:fld id="{432ED76D-8188-4B28-B316-CD85396F47B0}" type="slidenum">
              <a:rPr lang="en-US" smtClean="0"/>
              <a:pPr/>
              <a:t>29</a:t>
            </a:fld>
            <a:endParaRPr lang="en-US"/>
          </a:p>
        </p:txBody>
      </p:sp>
    </p:spTree>
    <p:extLst>
      <p:ext uri="{BB962C8B-B14F-4D97-AF65-F5344CB8AC3E}">
        <p14:creationId xmlns:p14="http://schemas.microsoft.com/office/powerpoint/2010/main" val="199591014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9F66-8B15-A737-333F-5F69CEACEB82}"/>
              </a:ext>
            </a:extLst>
          </p:cNvPr>
          <p:cNvSpPr>
            <a:spLocks noGrp="1"/>
          </p:cNvSpPr>
          <p:nvPr>
            <p:ph type="title"/>
          </p:nvPr>
        </p:nvSpPr>
        <p:spPr>
          <a:xfrm>
            <a:off x="152400" y="303537"/>
            <a:ext cx="11887200" cy="720802"/>
          </a:xfrm>
        </p:spPr>
        <p:txBody>
          <a:bodyPr>
            <a:normAutofit/>
          </a:bodyPr>
          <a:lstStyle/>
          <a:p>
            <a:r>
              <a:rPr lang="en-US" sz="4000">
                <a:solidFill>
                  <a:schemeClr val="bg1"/>
                </a:solidFill>
                <a:cs typeface="Arial"/>
              </a:rPr>
              <a:t>Agenda (2)</a:t>
            </a:r>
          </a:p>
        </p:txBody>
      </p:sp>
      <p:sp>
        <p:nvSpPr>
          <p:cNvPr id="3" name="Content Placeholder 2">
            <a:extLst>
              <a:ext uri="{FF2B5EF4-FFF2-40B4-BE49-F238E27FC236}">
                <a16:creationId xmlns:a16="http://schemas.microsoft.com/office/drawing/2014/main" id="{6B7EDEC5-6A77-31EB-B0F1-B8DD632007B5}"/>
              </a:ext>
            </a:extLst>
          </p:cNvPr>
          <p:cNvSpPr>
            <a:spLocks noGrp="1"/>
          </p:cNvSpPr>
          <p:nvPr>
            <p:ph idx="1"/>
          </p:nvPr>
        </p:nvSpPr>
        <p:spPr>
          <a:xfrm>
            <a:off x="659616" y="1297877"/>
            <a:ext cx="10549371" cy="4008862"/>
          </a:xfrm>
        </p:spPr>
        <p:txBody>
          <a:bodyPr vert="horz" lIns="91440" tIns="45720" rIns="91440" bIns="45720" rtlCol="0" anchor="t">
            <a:noAutofit/>
          </a:bodyPr>
          <a:lstStyle/>
          <a:p>
            <a:pPr>
              <a:lnSpc>
                <a:spcPct val="100000"/>
              </a:lnSpc>
              <a:spcBef>
                <a:spcPts val="800"/>
              </a:spcBef>
              <a:spcAft>
                <a:spcPts val="800"/>
              </a:spcAft>
            </a:pPr>
            <a:r>
              <a:rPr lang="en-US">
                <a:ea typeface="+mn-lt"/>
                <a:cs typeface="+mn-lt"/>
              </a:rPr>
              <a:t>Updating Agency Information</a:t>
            </a:r>
            <a:endParaRPr lang="en-US">
              <a:cs typeface="Arial" panose="020B0604020202020204"/>
            </a:endParaRPr>
          </a:p>
          <a:p>
            <a:pPr>
              <a:lnSpc>
                <a:spcPct val="100000"/>
              </a:lnSpc>
              <a:spcBef>
                <a:spcPts val="800"/>
              </a:spcBef>
              <a:spcAft>
                <a:spcPts val="800"/>
              </a:spcAft>
            </a:pPr>
            <a:r>
              <a:rPr lang="en-US">
                <a:ea typeface="+mn-lt"/>
                <a:cs typeface="+mn-lt"/>
              </a:rPr>
              <a:t>Reporting Schedule &amp; Due Dates</a:t>
            </a:r>
          </a:p>
          <a:p>
            <a:pPr>
              <a:lnSpc>
                <a:spcPct val="100000"/>
              </a:lnSpc>
              <a:spcBef>
                <a:spcPts val="800"/>
              </a:spcBef>
              <a:spcAft>
                <a:spcPts val="800"/>
              </a:spcAft>
            </a:pPr>
            <a:r>
              <a:rPr lang="en-US">
                <a:ea typeface="+mn-lt"/>
                <a:cs typeface="+mn-lt"/>
              </a:rPr>
              <a:t>Frequently Asked Questions (FAQs)</a:t>
            </a:r>
          </a:p>
          <a:p>
            <a:pPr>
              <a:lnSpc>
                <a:spcPct val="100000"/>
              </a:lnSpc>
              <a:spcBef>
                <a:spcPts val="800"/>
              </a:spcBef>
              <a:spcAft>
                <a:spcPts val="800"/>
              </a:spcAft>
            </a:pPr>
            <a:r>
              <a:rPr lang="en-US">
                <a:ea typeface="+mn-lt"/>
                <a:cs typeface="+mn-lt"/>
              </a:rPr>
              <a:t>Resources and Contact Information</a:t>
            </a:r>
          </a:p>
          <a:p>
            <a:pPr>
              <a:lnSpc>
                <a:spcPct val="100000"/>
              </a:lnSpc>
              <a:spcBef>
                <a:spcPts val="800"/>
              </a:spcBef>
              <a:spcAft>
                <a:spcPts val="800"/>
              </a:spcAft>
            </a:pPr>
            <a:r>
              <a:rPr lang="en-US">
                <a:ea typeface="+mn-lt"/>
                <a:cs typeface="+mn-lt"/>
              </a:rPr>
              <a:t>Upcoming Webinars &amp; Office Hours</a:t>
            </a:r>
          </a:p>
          <a:p>
            <a:pPr>
              <a:lnSpc>
                <a:spcPct val="100000"/>
              </a:lnSpc>
              <a:spcBef>
                <a:spcPts val="800"/>
              </a:spcBef>
              <a:spcAft>
                <a:spcPts val="800"/>
              </a:spcAft>
            </a:pPr>
            <a:r>
              <a:rPr lang="en-US">
                <a:ea typeface="+mn-lt"/>
                <a:cs typeface="+mn-lt"/>
              </a:rPr>
              <a:t>Questions and Answers</a:t>
            </a:r>
          </a:p>
        </p:txBody>
      </p:sp>
      <p:sp>
        <p:nvSpPr>
          <p:cNvPr id="4" name="Slide Number Placeholder 3">
            <a:extLst>
              <a:ext uri="{FF2B5EF4-FFF2-40B4-BE49-F238E27FC236}">
                <a16:creationId xmlns:a16="http://schemas.microsoft.com/office/drawing/2014/main" id="{25730CF4-A593-D84A-2AE9-3ECD97FEC6B5}"/>
              </a:ext>
            </a:extLst>
          </p:cNvPr>
          <p:cNvSpPr>
            <a:spLocks noGrp="1"/>
          </p:cNvSpPr>
          <p:nvPr>
            <p:ph type="sldNum" sz="quarter" idx="10"/>
          </p:nvPr>
        </p:nvSpPr>
        <p:spPr/>
        <p:txBody>
          <a:bodyPr/>
          <a:lstStyle/>
          <a:p>
            <a:fld id="{432ED76D-8188-4B28-B316-CD85396F47B0}" type="slidenum">
              <a:rPr lang="en-US" smtClean="0"/>
              <a:pPr/>
              <a:t>3</a:t>
            </a:fld>
            <a:endParaRPr lang="en-US"/>
          </a:p>
        </p:txBody>
      </p:sp>
    </p:spTree>
    <p:extLst>
      <p:ext uri="{BB962C8B-B14F-4D97-AF65-F5344CB8AC3E}">
        <p14:creationId xmlns:p14="http://schemas.microsoft.com/office/powerpoint/2010/main" val="1456160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E2079-ED98-B723-F85C-0F8F270FDCB8}"/>
              </a:ext>
            </a:extLst>
          </p:cNvPr>
          <p:cNvSpPr>
            <a:spLocks noGrp="1"/>
          </p:cNvSpPr>
          <p:nvPr>
            <p:ph type="title"/>
          </p:nvPr>
        </p:nvSpPr>
        <p:spPr>
          <a:xfrm>
            <a:off x="152400" y="233878"/>
            <a:ext cx="11887200" cy="1325563"/>
          </a:xfrm>
        </p:spPr>
        <p:txBody>
          <a:bodyPr/>
          <a:lstStyle/>
          <a:p>
            <a:r>
              <a:rPr lang="en-US" sz="4000">
                <a:solidFill>
                  <a:schemeClr val="bg1"/>
                </a:solidFill>
              </a:rPr>
              <a:t>CAPSDAC: Frequently Asked Questions (2)</a:t>
            </a:r>
            <a:endParaRPr lang="en-US"/>
          </a:p>
        </p:txBody>
      </p:sp>
      <p:sp>
        <p:nvSpPr>
          <p:cNvPr id="3" name="Content Placeholder 2">
            <a:extLst>
              <a:ext uri="{FF2B5EF4-FFF2-40B4-BE49-F238E27FC236}">
                <a16:creationId xmlns:a16="http://schemas.microsoft.com/office/drawing/2014/main" id="{410A1758-9B86-F51B-B127-8C8B0CA05A23}"/>
              </a:ext>
            </a:extLst>
          </p:cNvPr>
          <p:cNvSpPr>
            <a:spLocks noGrp="1"/>
          </p:cNvSpPr>
          <p:nvPr>
            <p:ph idx="1"/>
          </p:nvPr>
        </p:nvSpPr>
        <p:spPr>
          <a:xfrm>
            <a:off x="152400" y="1569618"/>
            <a:ext cx="11887200" cy="4422866"/>
          </a:xfrm>
        </p:spPr>
        <p:txBody>
          <a:bodyPr vert="horz" lIns="91440" tIns="45720" rIns="91440" bIns="45720" rtlCol="0" anchor="t">
            <a:noAutofit/>
          </a:bodyPr>
          <a:lstStyle/>
          <a:p>
            <a:pPr marL="0" indent="0">
              <a:buNone/>
            </a:pPr>
            <a:r>
              <a:rPr lang="en-US" sz="2800" b="1" dirty="0">
                <a:cs typeface="Arial" panose="020B0604020202020204"/>
              </a:rPr>
              <a:t>How should I report Full-Time enrollment if a child was enrolled in two different classrooms within the same month?</a:t>
            </a:r>
          </a:p>
          <a:p>
            <a:pPr marL="457200" indent="-457200"/>
            <a:r>
              <a:rPr lang="en-US" sz="2800" dirty="0">
                <a:cs typeface="Arial" panose="020B0604020202020204"/>
              </a:rPr>
              <a:t>If a child has received Full-Time enrollment services in two different classrooms within the same month due to being moved from one classroom to another, you should only assign Full-Time enrollment to the classroom where the child spent the majority of their time during that month. If this means submitting the former classroom for the current month, please confirm that the child is assigned to the new classroom in the subsequent month’s CAPSDAC Monthly Data Submission.</a:t>
            </a:r>
          </a:p>
        </p:txBody>
      </p:sp>
      <p:sp>
        <p:nvSpPr>
          <p:cNvPr id="4" name="Slide Number Placeholder 3">
            <a:extLst>
              <a:ext uri="{FF2B5EF4-FFF2-40B4-BE49-F238E27FC236}">
                <a16:creationId xmlns:a16="http://schemas.microsoft.com/office/drawing/2014/main" id="{BC1CF9FA-DAE3-3954-7F18-24120445973F}"/>
              </a:ext>
            </a:extLst>
          </p:cNvPr>
          <p:cNvSpPr>
            <a:spLocks noGrp="1"/>
          </p:cNvSpPr>
          <p:nvPr>
            <p:ph type="sldNum" sz="quarter" idx="10"/>
          </p:nvPr>
        </p:nvSpPr>
        <p:spPr/>
        <p:txBody>
          <a:bodyPr/>
          <a:lstStyle/>
          <a:p>
            <a:fld id="{432ED76D-8188-4B28-B316-CD85396F47B0}" type="slidenum">
              <a:rPr lang="en-US" smtClean="0"/>
              <a:pPr/>
              <a:t>30</a:t>
            </a:fld>
            <a:endParaRPr lang="en-US"/>
          </a:p>
        </p:txBody>
      </p:sp>
    </p:spTree>
    <p:extLst>
      <p:ext uri="{BB962C8B-B14F-4D97-AF65-F5344CB8AC3E}">
        <p14:creationId xmlns:p14="http://schemas.microsoft.com/office/powerpoint/2010/main" val="2964774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E2079-ED98-B723-F85C-0F8F270FDCB8}"/>
              </a:ext>
            </a:extLst>
          </p:cNvPr>
          <p:cNvSpPr>
            <a:spLocks noGrp="1"/>
          </p:cNvSpPr>
          <p:nvPr>
            <p:ph type="title"/>
          </p:nvPr>
        </p:nvSpPr>
        <p:spPr/>
        <p:txBody>
          <a:bodyPr/>
          <a:lstStyle/>
          <a:p>
            <a:r>
              <a:rPr lang="en-US" sz="4000">
                <a:solidFill>
                  <a:schemeClr val="bg1"/>
                </a:solidFill>
              </a:rPr>
              <a:t>CAPSDAC: Frequently Asked Questions (3)</a:t>
            </a:r>
            <a:endParaRPr lang="en-US"/>
          </a:p>
        </p:txBody>
      </p:sp>
      <p:sp>
        <p:nvSpPr>
          <p:cNvPr id="3" name="Content Placeholder 2">
            <a:extLst>
              <a:ext uri="{FF2B5EF4-FFF2-40B4-BE49-F238E27FC236}">
                <a16:creationId xmlns:a16="http://schemas.microsoft.com/office/drawing/2014/main" id="{410A1758-9B86-F51B-B127-8C8B0CA05A23}"/>
              </a:ext>
            </a:extLst>
          </p:cNvPr>
          <p:cNvSpPr>
            <a:spLocks noGrp="1"/>
          </p:cNvSpPr>
          <p:nvPr>
            <p:ph idx="1"/>
          </p:nvPr>
        </p:nvSpPr>
        <p:spPr>
          <a:xfrm>
            <a:off x="152400" y="1535531"/>
            <a:ext cx="11887200" cy="4422866"/>
          </a:xfrm>
        </p:spPr>
        <p:txBody>
          <a:bodyPr vert="horz" lIns="91440" tIns="45720" rIns="91440" bIns="45720" rtlCol="0" anchor="t">
            <a:noAutofit/>
          </a:bodyPr>
          <a:lstStyle/>
          <a:p>
            <a:pPr marL="0" indent="0">
              <a:buNone/>
            </a:pPr>
            <a:r>
              <a:rPr lang="en-US" sz="2800" b="1" dirty="0">
                <a:cs typeface="Arial" panose="020B0604020202020204"/>
              </a:rPr>
              <a:t>Can we use our Statewide Student Identifier (SSID) from California Longitudinal Pupil Achievement Data System (CALPADS) in the CAPSDAC?</a:t>
            </a:r>
          </a:p>
          <a:p>
            <a:pPr marL="457200" indent="-457200"/>
            <a:r>
              <a:rPr lang="en-US" sz="2800" dirty="0">
                <a:cs typeface="Arial" panose="020B0604020202020204"/>
              </a:rPr>
              <a:t>Yes, you can use the SSID from CALPADS in the CAPSDAC for the Child ID field if the child has been issued an SSID. System users are required to develop and maintain the Child ID field locally for all children, ensuring it remains unique for each child within their data. If the child has been issued an SSID, agencies are encouraged to use the SSID as their local Child ID.</a:t>
            </a:r>
          </a:p>
        </p:txBody>
      </p:sp>
      <p:sp>
        <p:nvSpPr>
          <p:cNvPr id="4" name="Slide Number Placeholder 3">
            <a:extLst>
              <a:ext uri="{FF2B5EF4-FFF2-40B4-BE49-F238E27FC236}">
                <a16:creationId xmlns:a16="http://schemas.microsoft.com/office/drawing/2014/main" id="{BC1CF9FA-DAE3-3954-7F18-24120445973F}"/>
              </a:ext>
            </a:extLst>
          </p:cNvPr>
          <p:cNvSpPr>
            <a:spLocks noGrp="1"/>
          </p:cNvSpPr>
          <p:nvPr>
            <p:ph type="sldNum" sz="quarter" idx="10"/>
          </p:nvPr>
        </p:nvSpPr>
        <p:spPr/>
        <p:txBody>
          <a:bodyPr/>
          <a:lstStyle/>
          <a:p>
            <a:fld id="{432ED76D-8188-4B28-B316-CD85396F47B0}" type="slidenum">
              <a:rPr lang="en-US" smtClean="0"/>
              <a:pPr/>
              <a:t>31</a:t>
            </a:fld>
            <a:endParaRPr lang="en-US"/>
          </a:p>
        </p:txBody>
      </p:sp>
    </p:spTree>
    <p:extLst>
      <p:ext uri="{BB962C8B-B14F-4D97-AF65-F5344CB8AC3E}">
        <p14:creationId xmlns:p14="http://schemas.microsoft.com/office/powerpoint/2010/main" val="998458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E2079-ED98-B723-F85C-0F8F270FDCB8}"/>
              </a:ext>
            </a:extLst>
          </p:cNvPr>
          <p:cNvSpPr>
            <a:spLocks noGrp="1"/>
          </p:cNvSpPr>
          <p:nvPr>
            <p:ph type="title"/>
          </p:nvPr>
        </p:nvSpPr>
        <p:spPr>
          <a:xfrm>
            <a:off x="152400" y="-136190"/>
            <a:ext cx="11887200" cy="1325563"/>
          </a:xfrm>
        </p:spPr>
        <p:txBody>
          <a:bodyPr/>
          <a:lstStyle/>
          <a:p>
            <a:r>
              <a:rPr lang="en-US" sz="4000">
                <a:solidFill>
                  <a:schemeClr val="bg1"/>
                </a:solidFill>
              </a:rPr>
              <a:t>CAPSDAC: Frequently Asked Questions (4)</a:t>
            </a:r>
            <a:endParaRPr lang="en-US"/>
          </a:p>
        </p:txBody>
      </p:sp>
      <p:sp>
        <p:nvSpPr>
          <p:cNvPr id="3" name="Content Placeholder 2">
            <a:extLst>
              <a:ext uri="{FF2B5EF4-FFF2-40B4-BE49-F238E27FC236}">
                <a16:creationId xmlns:a16="http://schemas.microsoft.com/office/drawing/2014/main" id="{410A1758-9B86-F51B-B127-8C8B0CA05A23}"/>
              </a:ext>
            </a:extLst>
          </p:cNvPr>
          <p:cNvSpPr>
            <a:spLocks noGrp="1"/>
          </p:cNvSpPr>
          <p:nvPr>
            <p:ph idx="1"/>
          </p:nvPr>
        </p:nvSpPr>
        <p:spPr>
          <a:xfrm>
            <a:off x="152400" y="1040853"/>
            <a:ext cx="11887200" cy="5113175"/>
          </a:xfrm>
        </p:spPr>
        <p:txBody>
          <a:bodyPr vert="horz" lIns="91440" tIns="45720" rIns="91440" bIns="45720" rtlCol="0" anchor="t">
            <a:normAutofit/>
          </a:bodyPr>
          <a:lstStyle/>
          <a:p>
            <a:pPr>
              <a:spcBef>
                <a:spcPts val="0"/>
              </a:spcBef>
              <a:buFont typeface="Arial"/>
              <a:buChar char="•"/>
            </a:pPr>
            <a:r>
              <a:rPr lang="en-US" b="1" dirty="0">
                <a:cs typeface="Arial" panose="020B0604020202020204"/>
              </a:rPr>
              <a:t>Do all staff members need to have California Statewide Educator Identifiers (SEIDs)</a:t>
            </a:r>
            <a:r>
              <a:rPr lang="en-US" sz="2800" b="1" dirty="0">
                <a:cs typeface="Arial" panose="020B0604020202020204"/>
              </a:rPr>
              <a:t>?</a:t>
            </a:r>
            <a:endParaRPr lang="en-US" dirty="0">
              <a:cs typeface="Arial" panose="020B0604020202020204"/>
            </a:endParaRPr>
          </a:p>
          <a:p>
            <a:pPr lvl="1">
              <a:buNone/>
            </a:pPr>
            <a:r>
              <a:rPr lang="en-US" dirty="0">
                <a:cs typeface="Arial" panose="020B0604020202020204"/>
              </a:rPr>
              <a:t>No, not all staff members are issued SEIDs by the Commission on Teacher Credentialing (CTC). SEIDs are issued by the CTC to all certificated staff (teaching and non-teaching) that have a valid application or hold a valid certificate, permit or credential maintained by CTC. Certificated staff are individuals that provide educational services including teachers, administrators, counselors, librarians, nurses, speech therapists, and others. This is reported in the CTC SEID FAQ page located here: </a:t>
            </a:r>
            <a:r>
              <a:rPr lang="en-US" dirty="0">
                <a:solidFill>
                  <a:schemeClr val="accent4">
                    <a:lumMod val="60000"/>
                    <a:lumOff val="40000"/>
                  </a:schemeClr>
                </a:solidFill>
                <a:cs typeface="Arial" panose="020B0604020202020204"/>
                <a:hlinkClick r:id="rId3" tooltip="Commission on Teacher Credentialing Frequently Asked Questions Web Page">
                  <a:extLst>
                    <a:ext uri="{A12FA001-AC4F-418D-AE19-62706E023703}">
                      <ahyp:hlinkClr xmlns:ahyp="http://schemas.microsoft.com/office/drawing/2018/hyperlinkcolor" val="tx"/>
                    </a:ext>
                  </a:extLst>
                </a:hlinkClick>
              </a:rPr>
              <a:t>https://www.ctc.ca.gov/credentials/assignment-resources/SEID-FAQs</a:t>
            </a:r>
            <a:endParaRPr lang="en-US" dirty="0">
              <a:solidFill>
                <a:schemeClr val="accent4">
                  <a:lumMod val="60000"/>
                  <a:lumOff val="40000"/>
                </a:schemeClr>
              </a:solidFill>
              <a:cs typeface="Arial" panose="020B0604020202020204"/>
            </a:endParaRPr>
          </a:p>
        </p:txBody>
      </p:sp>
      <p:sp>
        <p:nvSpPr>
          <p:cNvPr id="4" name="Slide Number Placeholder 3">
            <a:extLst>
              <a:ext uri="{FF2B5EF4-FFF2-40B4-BE49-F238E27FC236}">
                <a16:creationId xmlns:a16="http://schemas.microsoft.com/office/drawing/2014/main" id="{BC1CF9FA-DAE3-3954-7F18-24120445973F}"/>
              </a:ext>
            </a:extLst>
          </p:cNvPr>
          <p:cNvSpPr>
            <a:spLocks noGrp="1"/>
          </p:cNvSpPr>
          <p:nvPr>
            <p:ph type="sldNum" sz="quarter" idx="10"/>
          </p:nvPr>
        </p:nvSpPr>
        <p:spPr/>
        <p:txBody>
          <a:bodyPr/>
          <a:lstStyle/>
          <a:p>
            <a:fld id="{432ED76D-8188-4B28-B316-CD85396F47B0}" type="slidenum">
              <a:rPr lang="en-US" smtClean="0"/>
              <a:pPr/>
              <a:t>32</a:t>
            </a:fld>
            <a:endParaRPr lang="en-US" dirty="0"/>
          </a:p>
        </p:txBody>
      </p:sp>
    </p:spTree>
    <p:extLst>
      <p:ext uri="{BB962C8B-B14F-4D97-AF65-F5344CB8AC3E}">
        <p14:creationId xmlns:p14="http://schemas.microsoft.com/office/powerpoint/2010/main" val="3428301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E2079-ED98-B723-F85C-0F8F270FDCB8}"/>
              </a:ext>
            </a:extLst>
          </p:cNvPr>
          <p:cNvSpPr>
            <a:spLocks noGrp="1"/>
          </p:cNvSpPr>
          <p:nvPr>
            <p:ph type="title"/>
          </p:nvPr>
        </p:nvSpPr>
        <p:spPr/>
        <p:txBody>
          <a:bodyPr/>
          <a:lstStyle/>
          <a:p>
            <a:r>
              <a:rPr lang="en-US" sz="4000">
                <a:solidFill>
                  <a:schemeClr val="bg1"/>
                </a:solidFill>
              </a:rPr>
              <a:t>CAPSDAC: Resources &amp; Contact Information</a:t>
            </a:r>
            <a:endParaRPr lang="en-US"/>
          </a:p>
        </p:txBody>
      </p:sp>
      <p:sp>
        <p:nvSpPr>
          <p:cNvPr id="3" name="Content Placeholder 2">
            <a:extLst>
              <a:ext uri="{FF2B5EF4-FFF2-40B4-BE49-F238E27FC236}">
                <a16:creationId xmlns:a16="http://schemas.microsoft.com/office/drawing/2014/main" id="{410A1758-9B86-F51B-B127-8C8B0CA05A23}"/>
              </a:ext>
            </a:extLst>
          </p:cNvPr>
          <p:cNvSpPr>
            <a:spLocks noGrp="1"/>
          </p:cNvSpPr>
          <p:nvPr>
            <p:ph idx="1"/>
          </p:nvPr>
        </p:nvSpPr>
        <p:spPr/>
        <p:txBody>
          <a:bodyPr vert="horz" lIns="91440" tIns="45720" rIns="91440" bIns="45720" rtlCol="0" anchor="t">
            <a:normAutofit/>
          </a:bodyPr>
          <a:lstStyle/>
          <a:p>
            <a:pPr marL="0" indent="0">
              <a:buNone/>
            </a:pPr>
            <a:r>
              <a:rPr lang="en-US" dirty="0"/>
              <a:t>Resources</a:t>
            </a:r>
          </a:p>
          <a:p>
            <a:r>
              <a:rPr lang="en-US" dirty="0"/>
              <a:t>CAPSAC Support Page: </a:t>
            </a:r>
            <a:r>
              <a:rPr lang="en-US" dirty="0">
                <a:solidFill>
                  <a:schemeClr val="accent4">
                    <a:lumMod val="60000"/>
                    <a:lumOff val="40000"/>
                  </a:schemeClr>
                </a:solidFill>
                <a:hlinkClick r:id="rId3" tooltip="CAPSDAC Support Page">
                  <a:extLst>
                    <a:ext uri="{A12FA001-AC4F-418D-AE19-62706E023703}">
                      <ahyp:hlinkClr xmlns:ahyp="http://schemas.microsoft.com/office/drawing/2018/hyperlinkcolor" val="tx"/>
                    </a:ext>
                  </a:extLst>
                </a:hlinkClick>
              </a:rPr>
              <a:t>https://www.cde.ca.gov/sp/cd/ci/capsdacsupportlanding.asp</a:t>
            </a:r>
            <a:endParaRPr lang="en-US" dirty="0">
              <a:solidFill>
                <a:schemeClr val="accent4">
                  <a:lumMod val="60000"/>
                  <a:lumOff val="40000"/>
                </a:schemeClr>
              </a:solidFill>
            </a:endParaRPr>
          </a:p>
          <a:p>
            <a:pPr marL="0" indent="0">
              <a:buNone/>
            </a:pPr>
            <a:r>
              <a:rPr lang="en-US" dirty="0"/>
              <a:t>Contact Information</a:t>
            </a:r>
          </a:p>
          <a:p>
            <a:r>
              <a:rPr lang="en-US" dirty="0"/>
              <a:t>CAPSDAC Support Team: </a:t>
            </a:r>
            <a:r>
              <a:rPr lang="en-US" dirty="0">
                <a:solidFill>
                  <a:schemeClr val="accent4">
                    <a:lumMod val="60000"/>
                    <a:lumOff val="40000"/>
                  </a:schemeClr>
                </a:solidFill>
                <a:hlinkClick r:id="rId4">
                  <a:extLst>
                    <a:ext uri="{A12FA001-AC4F-418D-AE19-62706E023703}">
                      <ahyp:hlinkClr xmlns:ahyp="http://schemas.microsoft.com/office/drawing/2018/hyperlinkcolor" val="tx"/>
                    </a:ext>
                  </a:extLst>
                </a:hlinkClick>
              </a:rPr>
              <a:t>CAPSDAC@cde.ca.gov</a:t>
            </a:r>
            <a:endParaRPr lang="en-US" dirty="0">
              <a:solidFill>
                <a:schemeClr val="accent4">
                  <a:lumMod val="60000"/>
                  <a:lumOff val="40000"/>
                </a:schemeClr>
              </a:solidFill>
              <a:cs typeface="Arial"/>
            </a:endParaRPr>
          </a:p>
        </p:txBody>
      </p:sp>
      <p:sp>
        <p:nvSpPr>
          <p:cNvPr id="4" name="Slide Number Placeholder 3">
            <a:extLst>
              <a:ext uri="{FF2B5EF4-FFF2-40B4-BE49-F238E27FC236}">
                <a16:creationId xmlns:a16="http://schemas.microsoft.com/office/drawing/2014/main" id="{BC1CF9FA-DAE3-3954-7F18-24120445973F}"/>
              </a:ext>
            </a:extLst>
          </p:cNvPr>
          <p:cNvSpPr>
            <a:spLocks noGrp="1"/>
          </p:cNvSpPr>
          <p:nvPr>
            <p:ph type="sldNum" sz="quarter" idx="10"/>
          </p:nvPr>
        </p:nvSpPr>
        <p:spPr/>
        <p:txBody>
          <a:bodyPr/>
          <a:lstStyle/>
          <a:p>
            <a:fld id="{432ED76D-8188-4B28-B316-CD85396F47B0}" type="slidenum">
              <a:rPr lang="en-US" smtClean="0"/>
              <a:pPr/>
              <a:t>33</a:t>
            </a:fld>
            <a:endParaRPr lang="en-US"/>
          </a:p>
        </p:txBody>
      </p:sp>
    </p:spTree>
    <p:extLst>
      <p:ext uri="{BB962C8B-B14F-4D97-AF65-F5344CB8AC3E}">
        <p14:creationId xmlns:p14="http://schemas.microsoft.com/office/powerpoint/2010/main" val="3892165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9F66-8B15-A737-333F-5F69CEACEB82}"/>
              </a:ext>
            </a:extLst>
          </p:cNvPr>
          <p:cNvSpPr>
            <a:spLocks noGrp="1"/>
          </p:cNvSpPr>
          <p:nvPr>
            <p:ph type="title"/>
          </p:nvPr>
        </p:nvSpPr>
        <p:spPr>
          <a:xfrm>
            <a:off x="152400" y="104994"/>
            <a:ext cx="11887200" cy="1325563"/>
          </a:xfrm>
        </p:spPr>
        <p:txBody>
          <a:bodyPr/>
          <a:lstStyle/>
          <a:p>
            <a:r>
              <a:rPr lang="en-US">
                <a:solidFill>
                  <a:schemeClr val="bg1"/>
                </a:solidFill>
                <a:cs typeface="Arial"/>
              </a:rPr>
              <a:t>Upcoming Webinars and Office Hours</a:t>
            </a:r>
          </a:p>
        </p:txBody>
      </p:sp>
      <p:sp>
        <p:nvSpPr>
          <p:cNvPr id="3" name="Content Placeholder 2">
            <a:extLst>
              <a:ext uri="{FF2B5EF4-FFF2-40B4-BE49-F238E27FC236}">
                <a16:creationId xmlns:a16="http://schemas.microsoft.com/office/drawing/2014/main" id="{6B7EDEC5-6A77-31EB-B0F1-B8DD632007B5}"/>
              </a:ext>
            </a:extLst>
          </p:cNvPr>
          <p:cNvSpPr>
            <a:spLocks noGrp="1"/>
          </p:cNvSpPr>
          <p:nvPr>
            <p:ph idx="1"/>
          </p:nvPr>
        </p:nvSpPr>
        <p:spPr>
          <a:xfrm>
            <a:off x="594360" y="1148368"/>
            <a:ext cx="10835640" cy="4998919"/>
          </a:xfrm>
        </p:spPr>
        <p:txBody>
          <a:bodyPr vert="horz" lIns="91440" tIns="45720" rIns="91440" bIns="45720" rtlCol="0" anchor="t">
            <a:normAutofit/>
          </a:bodyPr>
          <a:lstStyle/>
          <a:p>
            <a:pPr marL="0" indent="0">
              <a:lnSpc>
                <a:spcPct val="135000"/>
              </a:lnSpc>
              <a:spcBef>
                <a:spcPts val="1200"/>
              </a:spcBef>
              <a:buNone/>
            </a:pPr>
            <a:r>
              <a:rPr lang="en-US" sz="2800" b="1" dirty="0">
                <a:ea typeface="+mn-lt"/>
                <a:cs typeface="+mn-lt"/>
              </a:rPr>
              <a:t>Webinars:</a:t>
            </a:r>
            <a:endParaRPr lang="en-US" sz="2800" dirty="0">
              <a:ea typeface="+mn-lt"/>
              <a:cs typeface="+mn-lt"/>
            </a:endParaRPr>
          </a:p>
          <a:p>
            <a:pPr marL="457200">
              <a:lnSpc>
                <a:spcPct val="125000"/>
              </a:lnSpc>
              <a:spcBef>
                <a:spcPts val="1200"/>
              </a:spcBef>
              <a:buFont typeface="Arial"/>
            </a:pPr>
            <a:r>
              <a:rPr lang="en-US" sz="2800" dirty="0">
                <a:ea typeface="+mn-lt"/>
                <a:cs typeface="+mn-lt"/>
              </a:rPr>
              <a:t>September 17, 2024, 10 a.m. to 11:30 a.m.</a:t>
            </a:r>
          </a:p>
          <a:p>
            <a:pPr marL="0" indent="0">
              <a:lnSpc>
                <a:spcPct val="135000"/>
              </a:lnSpc>
              <a:spcBef>
                <a:spcPts val="1200"/>
              </a:spcBef>
              <a:buNone/>
            </a:pPr>
            <a:r>
              <a:rPr lang="en-US" sz="2800" b="1" dirty="0">
                <a:ea typeface="+mn-lt"/>
                <a:cs typeface="+mn-lt"/>
              </a:rPr>
              <a:t>Office Hours:</a:t>
            </a:r>
            <a:endParaRPr lang="en-US" sz="2800" dirty="0">
              <a:ea typeface="+mn-lt"/>
              <a:cs typeface="+mn-lt"/>
            </a:endParaRPr>
          </a:p>
          <a:p>
            <a:pPr marL="457200">
              <a:lnSpc>
                <a:spcPct val="125000"/>
              </a:lnSpc>
              <a:spcBef>
                <a:spcPts val="1200"/>
              </a:spcBef>
              <a:buFont typeface="Arial"/>
            </a:pPr>
            <a:r>
              <a:rPr lang="en-US" sz="2800" dirty="0">
                <a:ea typeface="+mn-lt"/>
                <a:cs typeface="+mn-lt"/>
              </a:rPr>
              <a:t>September 10, 2024, 10 a.m. to 11 a.m. </a:t>
            </a:r>
          </a:p>
          <a:p>
            <a:pPr indent="0">
              <a:lnSpc>
                <a:spcPct val="125000"/>
              </a:lnSpc>
              <a:spcBef>
                <a:spcPts val="1200"/>
              </a:spcBef>
              <a:buNone/>
            </a:pPr>
            <a:r>
              <a:rPr lang="en-US" sz="2800" dirty="0">
                <a:ea typeface="+mn-lt"/>
                <a:cs typeface="+mn-lt"/>
              </a:rPr>
              <a:t>Also found at </a:t>
            </a:r>
            <a:r>
              <a:rPr lang="en-US" sz="2800" dirty="0">
                <a:solidFill>
                  <a:schemeClr val="accent4">
                    <a:lumMod val="60000"/>
                    <a:lumOff val="40000"/>
                  </a:schemeClr>
                </a:solidFill>
                <a:ea typeface="+mn-lt"/>
                <a:cs typeface="+mn-lt"/>
                <a:hlinkClick r:id="rId3" tooltip="CAPSDAC Webinars Web Page">
                  <a:extLst>
                    <a:ext uri="{A12FA001-AC4F-418D-AE19-62706E023703}">
                      <ahyp:hlinkClr xmlns:ahyp="http://schemas.microsoft.com/office/drawing/2018/hyperlinkcolor" val="tx"/>
                    </a:ext>
                  </a:extLst>
                </a:hlinkClick>
              </a:rPr>
              <a:t>https://www.cde.ca.gov/sp/cd/ci/capsdacwebinars.asp</a:t>
            </a:r>
            <a:endParaRPr lang="en-US" sz="2800" dirty="0">
              <a:solidFill>
                <a:schemeClr val="accent4">
                  <a:lumMod val="60000"/>
                  <a:lumOff val="40000"/>
                </a:schemeClr>
              </a:solidFill>
              <a:ea typeface="+mn-lt"/>
              <a:cs typeface="+mn-lt"/>
            </a:endParaRPr>
          </a:p>
        </p:txBody>
      </p:sp>
      <p:sp>
        <p:nvSpPr>
          <p:cNvPr id="4" name="Slide Number Placeholder 3">
            <a:extLst>
              <a:ext uri="{FF2B5EF4-FFF2-40B4-BE49-F238E27FC236}">
                <a16:creationId xmlns:a16="http://schemas.microsoft.com/office/drawing/2014/main" id="{25730CF4-A593-D84A-2AE9-3ECD97FEC6B5}"/>
              </a:ext>
            </a:extLst>
          </p:cNvPr>
          <p:cNvSpPr>
            <a:spLocks noGrp="1"/>
          </p:cNvSpPr>
          <p:nvPr>
            <p:ph type="sldNum" sz="quarter" idx="10"/>
          </p:nvPr>
        </p:nvSpPr>
        <p:spPr/>
        <p:txBody>
          <a:bodyPr/>
          <a:lstStyle/>
          <a:p>
            <a:fld id="{432ED76D-8188-4B28-B316-CD85396F47B0}" type="slidenum">
              <a:rPr lang="en-US" smtClean="0"/>
              <a:pPr/>
              <a:t>34</a:t>
            </a:fld>
            <a:endParaRPr lang="en-US"/>
          </a:p>
        </p:txBody>
      </p:sp>
    </p:spTree>
    <p:extLst>
      <p:ext uri="{BB962C8B-B14F-4D97-AF65-F5344CB8AC3E}">
        <p14:creationId xmlns:p14="http://schemas.microsoft.com/office/powerpoint/2010/main" val="204547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12AC6-F2EA-9FB4-FADF-82E53A3D932A}"/>
              </a:ext>
            </a:extLst>
          </p:cNvPr>
          <p:cNvSpPr>
            <a:spLocks noGrp="1"/>
          </p:cNvSpPr>
          <p:nvPr>
            <p:ph type="title"/>
          </p:nvPr>
        </p:nvSpPr>
        <p:spPr>
          <a:xfrm>
            <a:off x="7523621" y="2180408"/>
            <a:ext cx="4515979" cy="1325563"/>
          </a:xfrm>
        </p:spPr>
        <p:txBody>
          <a:bodyPr/>
          <a:lstStyle/>
          <a:p>
            <a:r>
              <a:rPr lang="en-US">
                <a:solidFill>
                  <a:schemeClr val="bg1"/>
                </a:solidFill>
                <a:cs typeface="Arial"/>
              </a:rPr>
              <a:t>Questions and Answers</a:t>
            </a:r>
            <a:endParaRPr lang="en-US"/>
          </a:p>
        </p:txBody>
      </p:sp>
      <p:pic>
        <p:nvPicPr>
          <p:cNvPr id="7" name="Content Placeholder 6" descr="A young child playing with water.">
            <a:extLst>
              <a:ext uri="{FF2B5EF4-FFF2-40B4-BE49-F238E27FC236}">
                <a16:creationId xmlns:a16="http://schemas.microsoft.com/office/drawing/2014/main" id="{4A948A06-C8AA-2E05-CD8D-FC6D1C43E69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39833" y="548324"/>
            <a:ext cx="6891027" cy="45897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ontent Placeholder 3">
            <a:extLst>
              <a:ext uri="{FF2B5EF4-FFF2-40B4-BE49-F238E27FC236}">
                <a16:creationId xmlns:a16="http://schemas.microsoft.com/office/drawing/2014/main" id="{75097999-4ADD-739D-F556-9BEA885AD643}"/>
              </a:ext>
            </a:extLst>
          </p:cNvPr>
          <p:cNvSpPr>
            <a:spLocks noGrp="1"/>
          </p:cNvSpPr>
          <p:nvPr>
            <p:ph sz="half" idx="2"/>
          </p:nvPr>
        </p:nvSpPr>
        <p:spPr>
          <a:xfrm>
            <a:off x="152400" y="5285330"/>
            <a:ext cx="5738950" cy="1024346"/>
          </a:xfrm>
        </p:spPr>
        <p:txBody>
          <a:bodyPr>
            <a:normAutofit/>
          </a:bodyPr>
          <a:lstStyle/>
          <a:p>
            <a:pPr marL="0" indent="0">
              <a:buNone/>
            </a:pPr>
            <a:r>
              <a:rPr lang="en-US" sz="2400">
                <a:ea typeface="+mn-lt"/>
                <a:cs typeface="+mn-lt"/>
              </a:rPr>
              <a:t>Photo Credit: </a:t>
            </a:r>
            <a:r>
              <a:rPr lang="en-US" sz="2400" err="1">
                <a:ea typeface="+mn-lt"/>
                <a:cs typeface="+mn-lt"/>
              </a:rPr>
              <a:t>Kidango</a:t>
            </a:r>
            <a:r>
              <a:rPr lang="en-US" sz="2400">
                <a:ea typeface="+mn-lt"/>
                <a:cs typeface="+mn-lt"/>
              </a:rPr>
              <a:t> </a:t>
            </a:r>
            <a:r>
              <a:rPr lang="en-US" sz="2400" err="1">
                <a:ea typeface="+mn-lt"/>
                <a:cs typeface="+mn-lt"/>
              </a:rPr>
              <a:t>Decoto</a:t>
            </a:r>
            <a:r>
              <a:rPr lang="en-US" sz="2400">
                <a:ea typeface="+mn-lt"/>
                <a:cs typeface="+mn-lt"/>
              </a:rPr>
              <a:t> Center; Union City, CA </a:t>
            </a:r>
          </a:p>
        </p:txBody>
      </p:sp>
      <p:sp>
        <p:nvSpPr>
          <p:cNvPr id="5" name="Slide Number Placeholder 4">
            <a:extLst>
              <a:ext uri="{FF2B5EF4-FFF2-40B4-BE49-F238E27FC236}">
                <a16:creationId xmlns:a16="http://schemas.microsoft.com/office/drawing/2014/main" id="{0DA76D5C-8186-369C-AF48-5C8CCC418779}"/>
              </a:ext>
            </a:extLst>
          </p:cNvPr>
          <p:cNvSpPr>
            <a:spLocks noGrp="1"/>
          </p:cNvSpPr>
          <p:nvPr>
            <p:ph type="sldNum" sz="quarter" idx="10"/>
          </p:nvPr>
        </p:nvSpPr>
        <p:spPr/>
        <p:txBody>
          <a:bodyPr/>
          <a:lstStyle/>
          <a:p>
            <a:fld id="{432ED76D-8188-4B28-B316-CD85396F47B0}" type="slidenum">
              <a:rPr lang="en-US" smtClean="0"/>
              <a:pPr/>
              <a:t>35</a:t>
            </a:fld>
            <a:endParaRPr lang="en-US"/>
          </a:p>
        </p:txBody>
      </p:sp>
    </p:spTree>
    <p:extLst>
      <p:ext uri="{BB962C8B-B14F-4D97-AF65-F5344CB8AC3E}">
        <p14:creationId xmlns:p14="http://schemas.microsoft.com/office/powerpoint/2010/main" val="2542023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07F6-86D8-49A7-A2B3-B68534219701}"/>
              </a:ext>
            </a:extLst>
          </p:cNvPr>
          <p:cNvSpPr>
            <a:spLocks noGrp="1"/>
          </p:cNvSpPr>
          <p:nvPr>
            <p:ph type="title"/>
          </p:nvPr>
        </p:nvSpPr>
        <p:spPr/>
        <p:txBody>
          <a:bodyPr/>
          <a:lstStyle/>
          <a:p>
            <a:r>
              <a:rPr lang="en-US" b="1">
                <a:solidFill>
                  <a:schemeClr val="bg1"/>
                </a:solidFill>
                <a:cs typeface="Arial"/>
              </a:rPr>
              <a:t>Thank you!</a:t>
            </a:r>
            <a:endParaRPr lang="en-US">
              <a:solidFill>
                <a:schemeClr val="bg1"/>
              </a:solidFill>
            </a:endParaRPr>
          </a:p>
        </p:txBody>
      </p:sp>
    </p:spTree>
    <p:extLst>
      <p:ext uri="{BB962C8B-B14F-4D97-AF65-F5344CB8AC3E}">
        <p14:creationId xmlns:p14="http://schemas.microsoft.com/office/powerpoint/2010/main" val="2671731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27D6-9899-443E-7FB5-E8DEEA773A2D}"/>
              </a:ext>
            </a:extLst>
          </p:cNvPr>
          <p:cNvSpPr>
            <a:spLocks noGrp="1"/>
          </p:cNvSpPr>
          <p:nvPr>
            <p:ph type="title"/>
          </p:nvPr>
        </p:nvSpPr>
        <p:spPr/>
        <p:txBody>
          <a:bodyPr>
            <a:normAutofit/>
          </a:bodyPr>
          <a:lstStyle/>
          <a:p>
            <a:r>
              <a:rPr lang="en-US" sz="4000" dirty="0">
                <a:solidFill>
                  <a:schemeClr val="bg1"/>
                </a:solidFill>
              </a:rPr>
              <a:t>What is CAPSDAC?</a:t>
            </a:r>
            <a:br>
              <a:rPr lang="en-US" sz="4000" dirty="0">
                <a:solidFill>
                  <a:schemeClr val="bg1"/>
                </a:solidFill>
              </a:rPr>
            </a:br>
            <a:r>
              <a:rPr lang="en-US" sz="3300" dirty="0">
                <a:solidFill>
                  <a:schemeClr val="bg1"/>
                </a:solidFill>
                <a:cs typeface="Arial"/>
              </a:rPr>
              <a:t>Web address: </a:t>
            </a:r>
            <a:r>
              <a:rPr lang="en-US" sz="3300" dirty="0">
                <a:solidFill>
                  <a:schemeClr val="accent4">
                    <a:lumMod val="60000"/>
                    <a:lumOff val="40000"/>
                  </a:schemeClr>
                </a:solidFill>
                <a:cs typeface="Arial"/>
                <a:hlinkClick r:id="rId3" tooltip="CAPSDAC Online Portal Web Page">
                  <a:extLst>
                    <a:ext uri="{A12FA001-AC4F-418D-AE19-62706E023703}">
                      <ahyp:hlinkClr xmlns:ahyp="http://schemas.microsoft.com/office/drawing/2018/hyperlinkcolor" val="tx"/>
                    </a:ext>
                  </a:extLst>
                </a:hlinkClick>
              </a:rPr>
              <a:t>www.capsdac.org</a:t>
            </a:r>
            <a:endParaRPr lang="en-US" sz="4000" dirty="0">
              <a:solidFill>
                <a:schemeClr val="accent4">
                  <a:lumMod val="60000"/>
                  <a:lumOff val="40000"/>
                </a:schemeClr>
              </a:solidFill>
              <a:cs typeface="Arial"/>
            </a:endParaRPr>
          </a:p>
        </p:txBody>
      </p:sp>
      <p:sp>
        <p:nvSpPr>
          <p:cNvPr id="3" name="Content Placeholder 2">
            <a:extLst>
              <a:ext uri="{FF2B5EF4-FFF2-40B4-BE49-F238E27FC236}">
                <a16:creationId xmlns:a16="http://schemas.microsoft.com/office/drawing/2014/main" id="{32F06E70-27D6-B973-8013-64B21BCA45A1}"/>
              </a:ext>
            </a:extLst>
          </p:cNvPr>
          <p:cNvSpPr>
            <a:spLocks noGrp="1"/>
          </p:cNvSpPr>
          <p:nvPr>
            <p:ph idx="1"/>
          </p:nvPr>
        </p:nvSpPr>
        <p:spPr/>
        <p:txBody>
          <a:bodyPr vert="horz" lIns="91440" tIns="45720" rIns="91440" bIns="45720" rtlCol="0" anchor="t">
            <a:normAutofit fontScale="85000" lnSpcReduction="10000"/>
          </a:bodyPr>
          <a:lstStyle/>
          <a:p>
            <a:r>
              <a:rPr lang="en-US">
                <a:cs typeface="Arial"/>
              </a:rPr>
              <a:t>Pursuant to </a:t>
            </a:r>
            <a:r>
              <a:rPr lang="en-US" i="1">
                <a:cs typeface="Arial"/>
              </a:rPr>
              <a:t>Education Code (EC)</a:t>
            </a:r>
            <a:r>
              <a:rPr lang="en-US">
                <a:cs typeface="Arial"/>
              </a:rPr>
              <a:t> Section 60910 and Assembly Bill (AB) 22, the California Department of Education (CDE) is required to collect data elements for children, staff, and classrooms for local educational agencies (LEAs) in the California State Preschool Program (CSPP).</a:t>
            </a:r>
          </a:p>
          <a:p>
            <a:r>
              <a:rPr lang="en-US">
                <a:cs typeface="Arial"/>
              </a:rPr>
              <a:t>In response to this requirement, the California Preschool Data Collection (CAPSDAC) System was developed and launched in July 2024.</a:t>
            </a:r>
          </a:p>
          <a:p>
            <a:r>
              <a:rPr lang="en-US">
                <a:cs typeface="Arial"/>
              </a:rPr>
              <a:t>For the purposes of CAPSDAC, an LEA is defined as a county office of education, school district, or charter school.</a:t>
            </a:r>
          </a:p>
          <a:p>
            <a:r>
              <a:rPr lang="en-US">
                <a:cs typeface="Arial"/>
              </a:rPr>
              <a:t>Agencies submitting the CAPSDAC Monthly Data Submission are no longer responsible for submitting the </a:t>
            </a:r>
            <a:r>
              <a:rPr lang="en-US">
                <a:solidFill>
                  <a:srgbClr val="FFFFFF"/>
                </a:solidFill>
                <a:latin typeface="Arial"/>
                <a:ea typeface="Roboto"/>
                <a:cs typeface="Arial"/>
              </a:rPr>
              <a:t>CDD-801A Monthly Child Care Population Report (CDD-801A)</a:t>
            </a:r>
            <a:r>
              <a:rPr lang="en-US">
                <a:cs typeface="Arial"/>
              </a:rPr>
              <a:t> or the Preschool Language Information System (PLIS) Report.</a:t>
            </a:r>
          </a:p>
          <a:p>
            <a:pPr marL="0" indent="0">
              <a:buNone/>
            </a:pPr>
            <a:endParaRPr lang="en-US">
              <a:cs typeface="Arial"/>
            </a:endParaRPr>
          </a:p>
        </p:txBody>
      </p:sp>
      <p:sp>
        <p:nvSpPr>
          <p:cNvPr id="4" name="Slide Number Placeholder 3">
            <a:extLst>
              <a:ext uri="{FF2B5EF4-FFF2-40B4-BE49-F238E27FC236}">
                <a16:creationId xmlns:a16="http://schemas.microsoft.com/office/drawing/2014/main" id="{1FA091EB-FB96-088C-7735-9F58F43249F3}"/>
              </a:ext>
            </a:extLst>
          </p:cNvPr>
          <p:cNvSpPr>
            <a:spLocks noGrp="1"/>
          </p:cNvSpPr>
          <p:nvPr>
            <p:ph type="sldNum" sz="quarter" idx="10"/>
          </p:nvPr>
        </p:nvSpPr>
        <p:spPr/>
        <p:txBody>
          <a:bodyPr/>
          <a:lstStyle/>
          <a:p>
            <a:fld id="{432ED76D-8188-4B28-B316-CD85396F47B0}" type="slidenum">
              <a:rPr lang="en-US" smtClean="0"/>
              <a:pPr/>
              <a:t>4</a:t>
            </a:fld>
            <a:endParaRPr lang="en-US"/>
          </a:p>
        </p:txBody>
      </p:sp>
    </p:spTree>
    <p:extLst>
      <p:ext uri="{BB962C8B-B14F-4D97-AF65-F5344CB8AC3E}">
        <p14:creationId xmlns:p14="http://schemas.microsoft.com/office/powerpoint/2010/main" val="601076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27D6-9899-443E-7FB5-E8DEEA773A2D}"/>
              </a:ext>
            </a:extLst>
          </p:cNvPr>
          <p:cNvSpPr>
            <a:spLocks noGrp="1"/>
          </p:cNvSpPr>
          <p:nvPr>
            <p:ph type="title"/>
          </p:nvPr>
        </p:nvSpPr>
        <p:spPr/>
        <p:txBody>
          <a:bodyPr>
            <a:normAutofit/>
          </a:bodyPr>
          <a:lstStyle/>
          <a:p>
            <a:r>
              <a:rPr lang="en-US" sz="4000">
                <a:solidFill>
                  <a:schemeClr val="bg1"/>
                </a:solidFill>
              </a:rPr>
              <a:t>CAPSDAC: Account Management</a:t>
            </a:r>
          </a:p>
        </p:txBody>
      </p:sp>
      <p:sp>
        <p:nvSpPr>
          <p:cNvPr id="3" name="Content Placeholder 2">
            <a:extLst>
              <a:ext uri="{FF2B5EF4-FFF2-40B4-BE49-F238E27FC236}">
                <a16:creationId xmlns:a16="http://schemas.microsoft.com/office/drawing/2014/main" id="{32F06E70-27D6-B973-8013-64B21BCA45A1}"/>
              </a:ext>
            </a:extLst>
          </p:cNvPr>
          <p:cNvSpPr>
            <a:spLocks noGrp="1"/>
          </p:cNvSpPr>
          <p:nvPr>
            <p:ph idx="1"/>
          </p:nvPr>
        </p:nvSpPr>
        <p:spPr>
          <a:xfrm>
            <a:off x="152400" y="1638300"/>
            <a:ext cx="11887200" cy="3488177"/>
          </a:xfrm>
        </p:spPr>
        <p:txBody>
          <a:bodyPr vert="horz" lIns="91440" tIns="45720" rIns="91440" bIns="45720" rtlCol="0" anchor="t">
            <a:normAutofit/>
          </a:bodyPr>
          <a:lstStyle/>
          <a:p>
            <a:r>
              <a:rPr lang="en-US">
                <a:cs typeface="Arial"/>
              </a:rPr>
              <a:t>To access CAPSDAC: Each LEA already had accounts created for the Agency Program Director and Executive Director.</a:t>
            </a:r>
            <a:endParaRPr lang="en-US"/>
          </a:p>
          <a:p>
            <a:pPr lvl="1">
              <a:buFont typeface="Arial"/>
              <a:buChar char="‒"/>
            </a:pPr>
            <a:r>
              <a:rPr lang="en-US">
                <a:cs typeface="Arial"/>
              </a:rPr>
              <a:t>The Program Director and Executive Director can create accounts for other users in their agency that they want to have access to CDMIS.</a:t>
            </a:r>
          </a:p>
          <a:p>
            <a:pPr lvl="1">
              <a:buFont typeface="Arial"/>
              <a:buChar char="‒"/>
            </a:pPr>
            <a:r>
              <a:rPr lang="en-US">
                <a:cs typeface="Arial"/>
              </a:rPr>
              <a:t>When creating an account:</a:t>
            </a:r>
          </a:p>
          <a:p>
            <a:pPr lvl="2">
              <a:buFont typeface="Wingdings" panose="02070309020205020404" pitchFamily="49" charset="0"/>
              <a:buChar char="§"/>
            </a:pPr>
            <a:r>
              <a:rPr lang="en-US">
                <a:cs typeface="Arial"/>
              </a:rPr>
              <a:t>The information that is needed for the new user is the first name, last name, phone number, email and user permission level.</a:t>
            </a:r>
          </a:p>
        </p:txBody>
      </p:sp>
      <p:sp>
        <p:nvSpPr>
          <p:cNvPr id="4" name="Slide Number Placeholder 3">
            <a:extLst>
              <a:ext uri="{FF2B5EF4-FFF2-40B4-BE49-F238E27FC236}">
                <a16:creationId xmlns:a16="http://schemas.microsoft.com/office/drawing/2014/main" id="{1FA091EB-FB96-088C-7735-9F58F43249F3}"/>
              </a:ext>
            </a:extLst>
          </p:cNvPr>
          <p:cNvSpPr>
            <a:spLocks noGrp="1"/>
          </p:cNvSpPr>
          <p:nvPr>
            <p:ph type="sldNum" sz="quarter" idx="10"/>
          </p:nvPr>
        </p:nvSpPr>
        <p:spPr/>
        <p:txBody>
          <a:bodyPr/>
          <a:lstStyle/>
          <a:p>
            <a:fld id="{432ED76D-8188-4B28-B316-CD85396F47B0}" type="slidenum">
              <a:rPr lang="en-US" smtClean="0"/>
              <a:pPr/>
              <a:t>5</a:t>
            </a:fld>
            <a:endParaRPr lang="en-US"/>
          </a:p>
        </p:txBody>
      </p:sp>
    </p:spTree>
    <p:extLst>
      <p:ext uri="{BB962C8B-B14F-4D97-AF65-F5344CB8AC3E}">
        <p14:creationId xmlns:p14="http://schemas.microsoft.com/office/powerpoint/2010/main" val="253318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27D6-9899-443E-7FB5-E8DEEA773A2D}"/>
              </a:ext>
            </a:extLst>
          </p:cNvPr>
          <p:cNvSpPr>
            <a:spLocks noGrp="1"/>
          </p:cNvSpPr>
          <p:nvPr>
            <p:ph type="title"/>
          </p:nvPr>
        </p:nvSpPr>
        <p:spPr/>
        <p:txBody>
          <a:bodyPr>
            <a:normAutofit/>
          </a:bodyPr>
          <a:lstStyle/>
          <a:p>
            <a:r>
              <a:rPr lang="en-US" sz="4000">
                <a:solidFill>
                  <a:schemeClr val="bg1"/>
                </a:solidFill>
              </a:rPr>
              <a:t>CAPSDAC: User Permissions (1)</a:t>
            </a:r>
          </a:p>
        </p:txBody>
      </p:sp>
      <p:sp>
        <p:nvSpPr>
          <p:cNvPr id="3" name="Content Placeholder 2">
            <a:extLst>
              <a:ext uri="{FF2B5EF4-FFF2-40B4-BE49-F238E27FC236}">
                <a16:creationId xmlns:a16="http://schemas.microsoft.com/office/drawing/2014/main" id="{32F06E70-27D6-B973-8013-64B21BCA45A1}"/>
              </a:ext>
            </a:extLst>
          </p:cNvPr>
          <p:cNvSpPr>
            <a:spLocks noGrp="1"/>
          </p:cNvSpPr>
          <p:nvPr>
            <p:ph idx="1"/>
          </p:nvPr>
        </p:nvSpPr>
        <p:spPr/>
        <p:txBody>
          <a:bodyPr vert="horz" lIns="91440" tIns="45720" rIns="91440" bIns="45720" rtlCol="0" anchor="t">
            <a:normAutofit/>
          </a:bodyPr>
          <a:lstStyle/>
          <a:p>
            <a:r>
              <a:rPr lang="en-US" err="1"/>
              <a:t>LEAAdmins</a:t>
            </a:r>
            <a:r>
              <a:rPr lang="en-US"/>
              <a:t>:</a:t>
            </a:r>
            <a:endParaRPr lang="en-US">
              <a:cs typeface="Arial"/>
            </a:endParaRPr>
          </a:p>
          <a:p>
            <a:pPr lvl="1"/>
            <a:r>
              <a:rPr lang="en-US">
                <a:cs typeface="Arial"/>
              </a:rPr>
              <a:t>In addition to adding accounts for their agency, </a:t>
            </a:r>
            <a:r>
              <a:rPr lang="en-US" err="1">
                <a:cs typeface="Arial"/>
              </a:rPr>
              <a:t>LEAAdmins</a:t>
            </a:r>
            <a:r>
              <a:rPr lang="en-US">
                <a:cs typeface="Arial"/>
              </a:rPr>
              <a:t> will have the permissions to edit and delete accounts within their LEAs.</a:t>
            </a:r>
          </a:p>
          <a:p>
            <a:pPr lvl="1"/>
            <a:r>
              <a:rPr lang="en-US" err="1">
                <a:cs typeface="Arial"/>
              </a:rPr>
              <a:t>LEAAdmins</a:t>
            </a:r>
            <a:r>
              <a:rPr lang="en-US">
                <a:cs typeface="Arial"/>
              </a:rPr>
              <a:t> are responsible for reactivating and deactivating accounts that need to be active or need to become inactive.</a:t>
            </a:r>
          </a:p>
          <a:p>
            <a:pPr lvl="1"/>
            <a:r>
              <a:rPr lang="en-US" err="1">
                <a:cs typeface="Arial"/>
              </a:rPr>
              <a:t>LEAAdmins</a:t>
            </a:r>
            <a:r>
              <a:rPr lang="en-US">
                <a:cs typeface="Arial"/>
              </a:rPr>
              <a:t> will also have all the same functions as the App Users.</a:t>
            </a:r>
          </a:p>
        </p:txBody>
      </p:sp>
      <p:sp>
        <p:nvSpPr>
          <p:cNvPr id="4" name="Slide Number Placeholder 3">
            <a:extLst>
              <a:ext uri="{FF2B5EF4-FFF2-40B4-BE49-F238E27FC236}">
                <a16:creationId xmlns:a16="http://schemas.microsoft.com/office/drawing/2014/main" id="{1FA091EB-FB96-088C-7735-9F58F43249F3}"/>
              </a:ext>
            </a:extLst>
          </p:cNvPr>
          <p:cNvSpPr>
            <a:spLocks noGrp="1"/>
          </p:cNvSpPr>
          <p:nvPr>
            <p:ph type="sldNum" sz="quarter" idx="10"/>
          </p:nvPr>
        </p:nvSpPr>
        <p:spPr/>
        <p:txBody>
          <a:bodyPr/>
          <a:lstStyle/>
          <a:p>
            <a:fld id="{432ED76D-8188-4B28-B316-CD85396F47B0}" type="slidenum">
              <a:rPr lang="en-US" smtClean="0"/>
              <a:pPr/>
              <a:t>6</a:t>
            </a:fld>
            <a:endParaRPr lang="en-US"/>
          </a:p>
        </p:txBody>
      </p:sp>
    </p:spTree>
    <p:extLst>
      <p:ext uri="{BB962C8B-B14F-4D97-AF65-F5344CB8AC3E}">
        <p14:creationId xmlns:p14="http://schemas.microsoft.com/office/powerpoint/2010/main" val="1295597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27D6-9899-443E-7FB5-E8DEEA773A2D}"/>
              </a:ext>
            </a:extLst>
          </p:cNvPr>
          <p:cNvSpPr>
            <a:spLocks noGrp="1"/>
          </p:cNvSpPr>
          <p:nvPr>
            <p:ph type="title"/>
          </p:nvPr>
        </p:nvSpPr>
        <p:spPr/>
        <p:txBody>
          <a:bodyPr>
            <a:normAutofit/>
          </a:bodyPr>
          <a:lstStyle/>
          <a:p>
            <a:r>
              <a:rPr lang="en-US" sz="4000">
                <a:solidFill>
                  <a:schemeClr val="bg1"/>
                </a:solidFill>
              </a:rPr>
              <a:t>CAPSDAC: User Permissions (2)</a:t>
            </a:r>
          </a:p>
        </p:txBody>
      </p:sp>
      <p:sp>
        <p:nvSpPr>
          <p:cNvPr id="3" name="Content Placeholder 2">
            <a:extLst>
              <a:ext uri="{FF2B5EF4-FFF2-40B4-BE49-F238E27FC236}">
                <a16:creationId xmlns:a16="http://schemas.microsoft.com/office/drawing/2014/main" id="{32F06E70-27D6-B973-8013-64B21BCA45A1}"/>
              </a:ext>
            </a:extLst>
          </p:cNvPr>
          <p:cNvSpPr>
            <a:spLocks noGrp="1"/>
          </p:cNvSpPr>
          <p:nvPr>
            <p:ph idx="1"/>
          </p:nvPr>
        </p:nvSpPr>
        <p:spPr/>
        <p:txBody>
          <a:bodyPr vert="horz" lIns="91440" tIns="45720" rIns="91440" bIns="45720" rtlCol="0" anchor="t">
            <a:normAutofit/>
          </a:bodyPr>
          <a:lstStyle/>
          <a:p>
            <a:r>
              <a:rPr lang="en-US"/>
              <a:t>App Users</a:t>
            </a:r>
          </a:p>
          <a:p>
            <a:pPr lvl="1"/>
            <a:r>
              <a:rPr lang="en-US">
                <a:cs typeface="Arial"/>
              </a:rPr>
              <a:t>App Users are able to edit their own accounts, which includes editing their first name, last name, phone number and email address. </a:t>
            </a:r>
          </a:p>
          <a:p>
            <a:pPr lvl="1"/>
            <a:r>
              <a:rPr lang="en-US">
                <a:cs typeface="Arial"/>
              </a:rPr>
              <a:t>App Users will have the ability to upload teacher, classroom and child data as well as edit and delete that data.</a:t>
            </a:r>
          </a:p>
        </p:txBody>
      </p:sp>
      <p:sp>
        <p:nvSpPr>
          <p:cNvPr id="4" name="Slide Number Placeholder 3">
            <a:extLst>
              <a:ext uri="{FF2B5EF4-FFF2-40B4-BE49-F238E27FC236}">
                <a16:creationId xmlns:a16="http://schemas.microsoft.com/office/drawing/2014/main" id="{1FA091EB-FB96-088C-7735-9F58F43249F3}"/>
              </a:ext>
            </a:extLst>
          </p:cNvPr>
          <p:cNvSpPr>
            <a:spLocks noGrp="1"/>
          </p:cNvSpPr>
          <p:nvPr>
            <p:ph type="sldNum" sz="quarter" idx="10"/>
          </p:nvPr>
        </p:nvSpPr>
        <p:spPr/>
        <p:txBody>
          <a:bodyPr/>
          <a:lstStyle/>
          <a:p>
            <a:fld id="{432ED76D-8188-4B28-B316-CD85396F47B0}" type="slidenum">
              <a:rPr lang="en-US" smtClean="0"/>
              <a:pPr/>
              <a:t>7</a:t>
            </a:fld>
            <a:endParaRPr lang="en-US"/>
          </a:p>
        </p:txBody>
      </p:sp>
    </p:spTree>
    <p:extLst>
      <p:ext uri="{BB962C8B-B14F-4D97-AF65-F5344CB8AC3E}">
        <p14:creationId xmlns:p14="http://schemas.microsoft.com/office/powerpoint/2010/main" val="2545226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5DF00-05D9-D6A6-C788-FAB89E40EEA1}"/>
              </a:ext>
            </a:extLst>
          </p:cNvPr>
          <p:cNvSpPr>
            <a:spLocks noGrp="1"/>
          </p:cNvSpPr>
          <p:nvPr>
            <p:ph type="title"/>
          </p:nvPr>
        </p:nvSpPr>
        <p:spPr/>
        <p:txBody>
          <a:bodyPr/>
          <a:lstStyle/>
          <a:p>
            <a:r>
              <a:rPr lang="en-US" sz="3600">
                <a:solidFill>
                  <a:schemeClr val="bg1"/>
                </a:solidFill>
              </a:rPr>
              <a:t>CAPSDAC: Manual Data Entry (1)</a:t>
            </a:r>
            <a:endParaRPr lang="en-US"/>
          </a:p>
        </p:txBody>
      </p:sp>
      <p:sp>
        <p:nvSpPr>
          <p:cNvPr id="3" name="Content Placeholder 2">
            <a:extLst>
              <a:ext uri="{FF2B5EF4-FFF2-40B4-BE49-F238E27FC236}">
                <a16:creationId xmlns:a16="http://schemas.microsoft.com/office/drawing/2014/main" id="{0D37B762-EC64-4EE0-123A-8CB9AEEA05FA}"/>
              </a:ext>
            </a:extLst>
          </p:cNvPr>
          <p:cNvSpPr>
            <a:spLocks noGrp="1"/>
          </p:cNvSpPr>
          <p:nvPr>
            <p:ph idx="1"/>
          </p:nvPr>
        </p:nvSpPr>
        <p:spPr>
          <a:xfrm>
            <a:off x="152400" y="1543860"/>
            <a:ext cx="11887200" cy="3770279"/>
          </a:xfrm>
        </p:spPr>
        <p:txBody>
          <a:bodyPr/>
          <a:lstStyle/>
          <a:p>
            <a:pPr marL="0" marR="0" lvl="0" indent="0" algn="l" defTabSz="914400" rtl="0" eaLnBrk="0" fontAlgn="base" latinLnBrk="0" hangingPunct="0">
              <a:lnSpc>
                <a:spcPct val="100000"/>
              </a:lnSpc>
              <a:spcBef>
                <a:spcPct val="0"/>
              </a:spcBef>
              <a:spcAft>
                <a:spcPct val="0"/>
              </a:spcAft>
              <a:buClrTx/>
              <a:buSzTx/>
              <a:buNone/>
              <a:tabLst/>
            </a:pPr>
            <a:r>
              <a:rPr lang="en-US" sz="2800"/>
              <a:t>Manual entry involves directly inputting data into the CAPSDAC system one record at a time, suitable for immediate updates. </a:t>
            </a:r>
            <a:endParaRPr lang="en-US" sz="2800">
              <a:cs typeface="Arial"/>
            </a:endParaRPr>
          </a:p>
          <a:p>
            <a:pPr marL="342900" marR="0" lvl="0" indent="-342900" algn="l" defTabSz="914400" rtl="0" eaLnBrk="0" fontAlgn="base" latinLnBrk="0" hangingPunct="0">
              <a:lnSpc>
                <a:spcPct val="100000"/>
              </a:lnSpc>
              <a:spcBef>
                <a:spcPct val="0"/>
              </a:spcBef>
              <a:spcAft>
                <a:spcPct val="0"/>
              </a:spcAft>
              <a:buClrTx/>
              <a:buSzTx/>
              <a:buAutoNum type="arabicPeriod"/>
              <a:tabLst/>
            </a:pPr>
            <a:endParaRPr lang="en-US" altLang="en-US" sz="2800" b="1">
              <a:solidFill>
                <a:schemeClr val="tx1"/>
              </a:solidFill>
              <a:latin typeface="Arial" panose="020B0604020202020204" pitchFamily="34" charset="0"/>
              <a:cs typeface="Arial"/>
            </a:endParaRPr>
          </a:p>
          <a:p>
            <a:pPr marL="457200" indent="-457200" eaLnBrk="0" fontAlgn="base" hangingPunct="0">
              <a:lnSpc>
                <a:spcPct val="100000"/>
              </a:lnSpc>
              <a:spcBef>
                <a:spcPct val="0"/>
              </a:spcBef>
              <a:spcAft>
                <a:spcPct val="0"/>
              </a:spcAft>
              <a:buAutoNum type="arabicPeriod"/>
            </a:pPr>
            <a:r>
              <a:rPr kumimoji="0" lang="en-US" altLang="en-US" sz="2800" b="1" i="0" u="none" strike="noStrike" cap="none" normalizeH="0" baseline="0">
                <a:ln>
                  <a:noFill/>
                </a:ln>
                <a:solidFill>
                  <a:schemeClr val="tx1"/>
                </a:solidFill>
                <a:effectLst/>
                <a:latin typeface="Arial"/>
                <a:cs typeface="Arial"/>
              </a:rPr>
              <a:t>Select Preschool:</a:t>
            </a:r>
            <a:endParaRPr lang="en-US" sz="2800">
              <a:solidFill>
                <a:schemeClr val="tx1"/>
              </a:solidFill>
              <a:latin typeface="Arial"/>
              <a:cs typeface="Arial"/>
            </a:endParaRPr>
          </a:p>
          <a:p>
            <a:pPr marL="971550" lvl="1" indent="-285750">
              <a:lnSpc>
                <a:spcPct val="100000"/>
              </a:lnSpc>
              <a:spcBef>
                <a:spcPct val="0"/>
              </a:spcBef>
              <a:spcAft>
                <a:spcPct val="0"/>
              </a:spcAft>
              <a:buFont typeface="Arial" panose="020B0604020202020204" pitchFamily="34" charset="0"/>
              <a:buChar char="•"/>
            </a:pPr>
            <a:r>
              <a:rPr kumimoji="0" lang="en-US" altLang="en-US" b="0" i="0" u="none" strike="noStrike" cap="none" normalizeH="0" baseline="0">
                <a:ln>
                  <a:noFill/>
                </a:ln>
                <a:solidFill>
                  <a:schemeClr val="tx1"/>
                </a:solidFill>
                <a:effectLst/>
                <a:latin typeface="Arial"/>
                <a:cs typeface="Arial"/>
              </a:rPr>
              <a:t>Under the "Preschool" dropdown menu, select the preschool of your choice.</a:t>
            </a:r>
            <a:endParaRPr lang="en-US">
              <a:solidFill>
                <a:schemeClr val="tx1"/>
              </a:solidFill>
              <a:cs typeface="Arial"/>
            </a:endParaRPr>
          </a:p>
          <a:p>
            <a:pPr marL="342900" indent="-342900" eaLnBrk="0" fontAlgn="base" hangingPunct="0">
              <a:lnSpc>
                <a:spcPct val="100000"/>
              </a:lnSpc>
              <a:spcBef>
                <a:spcPct val="0"/>
              </a:spcBef>
              <a:spcAft>
                <a:spcPct val="0"/>
              </a:spcAft>
              <a:buAutoNum type="arabicPeriod"/>
            </a:pPr>
            <a:r>
              <a:rPr kumimoji="0" lang="en-US" altLang="en-US" sz="2800" b="1" i="0" u="none" strike="noStrike" cap="none" normalizeH="0" baseline="0">
                <a:ln>
                  <a:noFill/>
                </a:ln>
                <a:solidFill>
                  <a:schemeClr val="tx1"/>
                </a:solidFill>
                <a:effectLst/>
                <a:latin typeface="Arial"/>
                <a:cs typeface="Arial"/>
              </a:rPr>
              <a:t>Automatic Redirection:</a:t>
            </a:r>
            <a:endParaRPr lang="en-US" altLang="en-US" sz="2800" b="1">
              <a:solidFill>
                <a:schemeClr val="tx1"/>
              </a:solidFill>
              <a:latin typeface="Arial"/>
              <a:cs typeface="Arial"/>
            </a:endParaRPr>
          </a:p>
          <a:p>
            <a:pPr marL="800100" marR="0" lvl="1" algn="l" defTabSz="914400">
              <a:lnSpc>
                <a:spcPct val="100000"/>
              </a:lnSpc>
              <a:spcBef>
                <a:spcPct val="0"/>
              </a:spcBef>
              <a:spcAft>
                <a:spcPct val="0"/>
              </a:spcAft>
              <a:buClrTx/>
              <a:buSzTx/>
              <a:buChar char="•"/>
              <a:tabLst/>
            </a:pPr>
            <a:r>
              <a:rPr kumimoji="0" lang="en-US" altLang="en-US" b="0" i="0" u="none" strike="noStrike" cap="none" normalizeH="0" baseline="0">
                <a:ln>
                  <a:noFill/>
                </a:ln>
                <a:solidFill>
                  <a:schemeClr val="tx1"/>
                </a:solidFill>
                <a:effectLst/>
                <a:latin typeface="Arial"/>
                <a:cs typeface="Arial"/>
              </a:rPr>
              <a:t>You will be automatically directed to the Classroom Records section.</a:t>
            </a:r>
            <a:endParaRPr lang="en-US" altLang="en-US" b="0" i="0" u="none" strike="noStrike" cap="none" normalizeH="0" baseline="0">
              <a:ln>
                <a:noFill/>
              </a:ln>
              <a:solidFill>
                <a:schemeClr val="tx1"/>
              </a:solidFill>
              <a:effectLst/>
              <a:latin typeface="Arial"/>
              <a:cs typeface="Arial"/>
            </a:endParaRPr>
          </a:p>
        </p:txBody>
      </p:sp>
      <p:sp>
        <p:nvSpPr>
          <p:cNvPr id="4" name="Slide Number Placeholder 3">
            <a:extLst>
              <a:ext uri="{FF2B5EF4-FFF2-40B4-BE49-F238E27FC236}">
                <a16:creationId xmlns:a16="http://schemas.microsoft.com/office/drawing/2014/main" id="{85A2C67B-F665-1866-6711-BA86D3FB3F5F}"/>
              </a:ext>
            </a:extLst>
          </p:cNvPr>
          <p:cNvSpPr>
            <a:spLocks noGrp="1"/>
          </p:cNvSpPr>
          <p:nvPr>
            <p:ph type="sldNum" sz="quarter" idx="10"/>
          </p:nvPr>
        </p:nvSpPr>
        <p:spPr/>
        <p:txBody>
          <a:bodyPr/>
          <a:lstStyle/>
          <a:p>
            <a:fld id="{432ED76D-8188-4B28-B316-CD85396F47B0}" type="slidenum">
              <a:rPr lang="en-US" smtClean="0"/>
              <a:pPr/>
              <a:t>8</a:t>
            </a:fld>
            <a:endParaRPr lang="en-US"/>
          </a:p>
        </p:txBody>
      </p:sp>
    </p:spTree>
    <p:extLst>
      <p:ext uri="{BB962C8B-B14F-4D97-AF65-F5344CB8AC3E}">
        <p14:creationId xmlns:p14="http://schemas.microsoft.com/office/powerpoint/2010/main" val="4289520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27D6-9899-443E-7FB5-E8DEEA773A2D}"/>
              </a:ext>
            </a:extLst>
          </p:cNvPr>
          <p:cNvSpPr>
            <a:spLocks noGrp="1"/>
          </p:cNvSpPr>
          <p:nvPr>
            <p:ph type="title"/>
          </p:nvPr>
        </p:nvSpPr>
        <p:spPr>
          <a:xfrm>
            <a:off x="-1" y="0"/>
            <a:ext cx="11887200" cy="1325563"/>
          </a:xfrm>
        </p:spPr>
        <p:txBody>
          <a:bodyPr>
            <a:normAutofit/>
          </a:bodyPr>
          <a:lstStyle/>
          <a:p>
            <a:r>
              <a:rPr lang="en-US" sz="4000">
                <a:solidFill>
                  <a:schemeClr val="bg1"/>
                </a:solidFill>
              </a:rPr>
              <a:t>CAPSDAC: Manual Data Entry (2)</a:t>
            </a:r>
          </a:p>
        </p:txBody>
      </p:sp>
      <p:sp>
        <p:nvSpPr>
          <p:cNvPr id="5" name="Rectangle 1">
            <a:extLst>
              <a:ext uri="{FF2B5EF4-FFF2-40B4-BE49-F238E27FC236}">
                <a16:creationId xmlns:a16="http://schemas.microsoft.com/office/drawing/2014/main" id="{3EA99124-936D-D44D-C0DC-2F681F58F6BE}"/>
              </a:ext>
            </a:extLst>
          </p:cNvPr>
          <p:cNvSpPr>
            <a:spLocks noGrp="1" noChangeArrowheads="1"/>
          </p:cNvSpPr>
          <p:nvPr>
            <p:ph idx="1"/>
          </p:nvPr>
        </p:nvSpPr>
        <p:spPr bwMode="auto">
          <a:xfrm>
            <a:off x="276224" y="1076679"/>
            <a:ext cx="11610975" cy="49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eaLnBrk="0" fontAlgn="base" hangingPunct="0">
              <a:lnSpc>
                <a:spcPct val="100000"/>
              </a:lnSpc>
              <a:spcBef>
                <a:spcPct val="0"/>
              </a:spcBef>
              <a:spcAft>
                <a:spcPct val="0"/>
              </a:spcAft>
              <a:buFont typeface="+mj-lt"/>
              <a:buAutoNum type="arabicPeriod" startAt="3"/>
            </a:pPr>
            <a:r>
              <a:rPr kumimoji="0" lang="en-US" altLang="en-US" sz="2450" b="1" i="0" u="none" strike="noStrike" cap="none" normalizeH="0" baseline="0">
                <a:ln>
                  <a:noFill/>
                </a:ln>
                <a:solidFill>
                  <a:schemeClr val="tx1"/>
                </a:solidFill>
                <a:effectLst/>
                <a:latin typeface="Arial"/>
                <a:cs typeface="Arial"/>
              </a:rPr>
              <a:t>Complete Manual Entry in Order: </a:t>
            </a:r>
            <a:r>
              <a:rPr kumimoji="0" lang="en-US" altLang="en-US" sz="2450" b="0" i="0" u="none" strike="noStrike" cap="none" normalizeH="0" baseline="0">
                <a:ln>
                  <a:noFill/>
                </a:ln>
                <a:solidFill>
                  <a:schemeClr val="tx1"/>
                </a:solidFill>
                <a:effectLst/>
                <a:latin typeface="Arial"/>
                <a:cs typeface="Arial"/>
              </a:rPr>
              <a:t>Follow the required sequence as each section depends on the previous one:</a:t>
            </a:r>
            <a:endParaRPr lang="en-US" altLang="en-US" sz="2450" b="0" i="0" u="none" strike="noStrike" cap="none" normalizeH="0" baseline="0">
              <a:ln>
                <a:noFill/>
              </a:ln>
              <a:solidFill>
                <a:schemeClr val="tx1"/>
              </a:solidFill>
              <a:effectLst/>
              <a:latin typeface="Arial"/>
              <a:cs typeface="Arial"/>
            </a:endParaRPr>
          </a:p>
          <a:p>
            <a:pPr lvl="1" eaLnBrk="0" fontAlgn="base" hangingPunct="0">
              <a:lnSpc>
                <a:spcPct val="100000"/>
              </a:lnSpc>
              <a:spcBef>
                <a:spcPct val="0"/>
              </a:spcBef>
              <a:spcAft>
                <a:spcPct val="0"/>
              </a:spcAft>
              <a:buFont typeface="Arial" panose="020B0604020202020204" pitchFamily="34" charset="0"/>
              <a:buChar char="•"/>
            </a:pPr>
            <a:r>
              <a:rPr kumimoji="0" lang="en-US" altLang="en-US" sz="2450" b="1" i="0" u="none" strike="noStrike" cap="none" normalizeH="0" baseline="0">
                <a:ln>
                  <a:noFill/>
                </a:ln>
                <a:solidFill>
                  <a:schemeClr val="tx1"/>
                </a:solidFill>
                <a:effectLst/>
                <a:latin typeface="Arial"/>
                <a:cs typeface="Arial"/>
              </a:rPr>
              <a:t>Classroom Records:</a:t>
            </a:r>
            <a:r>
              <a:rPr kumimoji="0" lang="en-US" altLang="en-US" sz="2450" b="0" i="0" u="none" strike="noStrike" cap="none" normalizeH="0" baseline="0">
                <a:ln>
                  <a:noFill/>
                </a:ln>
                <a:solidFill>
                  <a:schemeClr val="tx1"/>
                </a:solidFill>
                <a:effectLst/>
                <a:latin typeface="Arial"/>
                <a:cs typeface="Arial"/>
              </a:rPr>
              <a:t> Enter details such as classroom name, teacher assignment, and capacity.</a:t>
            </a:r>
            <a:endParaRPr lang="en-US" altLang="en-US" sz="2450">
              <a:solidFill>
                <a:schemeClr val="tx1"/>
              </a:solidFill>
              <a:latin typeface="Arial"/>
              <a:cs typeface="Arial"/>
            </a:endParaRPr>
          </a:p>
          <a:p>
            <a:pPr lvl="1" eaLnBrk="0" fontAlgn="base" hangingPunct="0">
              <a:lnSpc>
                <a:spcPct val="100000"/>
              </a:lnSpc>
              <a:spcBef>
                <a:spcPct val="0"/>
              </a:spcBef>
              <a:spcAft>
                <a:spcPct val="0"/>
              </a:spcAft>
              <a:buFont typeface="Arial" panose="020B0604020202020204" pitchFamily="34" charset="0"/>
              <a:buChar char="•"/>
            </a:pPr>
            <a:r>
              <a:rPr kumimoji="0" lang="en-US" altLang="en-US" sz="2450" b="1" i="0" u="none" strike="noStrike" cap="none" normalizeH="0" baseline="0">
                <a:ln>
                  <a:noFill/>
                </a:ln>
                <a:solidFill>
                  <a:schemeClr val="tx1"/>
                </a:solidFill>
                <a:effectLst/>
                <a:latin typeface="Arial"/>
                <a:cs typeface="Arial"/>
              </a:rPr>
              <a:t>Staff Records:</a:t>
            </a:r>
            <a:r>
              <a:rPr kumimoji="0" lang="en-US" altLang="en-US" sz="2450" b="0" i="0" u="none" strike="noStrike" cap="none" normalizeH="0" baseline="0">
                <a:ln>
                  <a:noFill/>
                </a:ln>
                <a:solidFill>
                  <a:schemeClr val="tx1"/>
                </a:solidFill>
                <a:effectLst/>
                <a:latin typeface="Arial"/>
                <a:cs typeface="Arial"/>
              </a:rPr>
              <a:t> Enter staff information including name, role, and classroom assignment. </a:t>
            </a:r>
            <a:endParaRPr lang="en-US" altLang="en-US" sz="2450">
              <a:solidFill>
                <a:schemeClr val="tx1"/>
              </a:solidFill>
              <a:latin typeface="Arial"/>
              <a:cs typeface="Arial"/>
            </a:endParaRPr>
          </a:p>
          <a:p>
            <a:pPr lvl="1" eaLnBrk="0" fontAlgn="base" hangingPunct="0">
              <a:lnSpc>
                <a:spcPct val="100000"/>
              </a:lnSpc>
              <a:spcBef>
                <a:spcPct val="0"/>
              </a:spcBef>
              <a:spcAft>
                <a:spcPct val="0"/>
              </a:spcAft>
              <a:buFont typeface="Arial" panose="020B0604020202020204" pitchFamily="34" charset="0"/>
              <a:buChar char="•"/>
            </a:pPr>
            <a:r>
              <a:rPr kumimoji="0" lang="en-US" altLang="en-US" sz="2450" b="1" i="0" u="none" strike="noStrike" cap="none" normalizeH="0" baseline="0">
                <a:ln>
                  <a:noFill/>
                </a:ln>
                <a:solidFill>
                  <a:schemeClr val="tx1"/>
                </a:solidFill>
                <a:effectLst/>
                <a:latin typeface="Arial"/>
                <a:cs typeface="Arial"/>
              </a:rPr>
              <a:t>Child Records:</a:t>
            </a:r>
            <a:r>
              <a:rPr kumimoji="0" lang="en-US" altLang="en-US" sz="2450" b="0" i="0" u="none" strike="noStrike" cap="none" normalizeH="0" baseline="0">
                <a:ln>
                  <a:noFill/>
                </a:ln>
                <a:solidFill>
                  <a:schemeClr val="tx1"/>
                </a:solidFill>
                <a:effectLst/>
                <a:latin typeface="Arial"/>
                <a:cs typeface="Arial"/>
              </a:rPr>
              <a:t> Enter child information such as name, date of birth, and enrollment status.</a:t>
            </a:r>
            <a:endParaRPr lang="en-US" altLang="en-US" sz="2450" b="0" i="0" u="none" strike="noStrike" cap="none" normalizeH="0" baseline="0">
              <a:ln>
                <a:noFill/>
              </a:ln>
              <a:solidFill>
                <a:schemeClr val="tx1"/>
              </a:solidFill>
              <a:effectLst/>
              <a:latin typeface="Arial"/>
              <a:cs typeface="Arial"/>
            </a:endParaRPr>
          </a:p>
          <a:p>
            <a:pPr marL="457200" indent="-457200" eaLnBrk="0" fontAlgn="base" hangingPunct="0">
              <a:lnSpc>
                <a:spcPct val="100000"/>
              </a:lnSpc>
              <a:spcBef>
                <a:spcPct val="0"/>
              </a:spcBef>
              <a:spcAft>
                <a:spcPct val="0"/>
              </a:spcAft>
              <a:buFont typeface="+mj-lt"/>
              <a:buAutoNum type="arabicPeriod" startAt="3"/>
            </a:pPr>
            <a:r>
              <a:rPr kumimoji="0" lang="en-US" altLang="en-US" sz="2450" b="1" i="0" u="none" strike="noStrike" cap="none" normalizeH="0" baseline="0">
                <a:ln>
                  <a:noFill/>
                </a:ln>
                <a:solidFill>
                  <a:schemeClr val="tx1"/>
                </a:solidFill>
                <a:effectLst/>
                <a:latin typeface="Arial"/>
                <a:cs typeface="Arial"/>
              </a:rPr>
              <a:t>Certification:</a:t>
            </a:r>
            <a:endParaRPr lang="en-US" altLang="en-US" sz="2450" b="1" i="0" u="none" strike="noStrike" cap="none" normalizeH="0" baseline="0">
              <a:ln>
                <a:noFill/>
              </a:ln>
              <a:solidFill>
                <a:schemeClr val="tx1"/>
              </a:solidFill>
              <a:effectLst/>
              <a:latin typeface="Arial"/>
              <a:cs typeface="Arial"/>
            </a:endParaRPr>
          </a:p>
          <a:p>
            <a:pPr lvl="1" eaLnBrk="0" fontAlgn="base" hangingPunct="0">
              <a:lnSpc>
                <a:spcPct val="100000"/>
              </a:lnSpc>
              <a:spcBef>
                <a:spcPct val="0"/>
              </a:spcBef>
              <a:spcAft>
                <a:spcPct val="0"/>
              </a:spcAft>
              <a:buFont typeface="Arial" panose="020B0604020202020204" pitchFamily="34" charset="0"/>
              <a:buChar char="•"/>
            </a:pPr>
            <a:r>
              <a:rPr kumimoji="0" lang="en-US" altLang="en-US" sz="2450" b="0" i="0" u="none" strike="noStrike" cap="none" normalizeH="0" baseline="0">
                <a:ln>
                  <a:noFill/>
                </a:ln>
                <a:solidFill>
                  <a:schemeClr val="tx1"/>
                </a:solidFill>
                <a:effectLst/>
                <a:latin typeface="Arial"/>
                <a:cs typeface="Arial"/>
              </a:rPr>
              <a:t>Once all sections are completed, you may certify the data at the LEA's discretion.</a:t>
            </a:r>
            <a:endParaRPr lang="en-US" altLang="en-US" sz="2450">
              <a:solidFill>
                <a:schemeClr val="tx1"/>
              </a:solidFill>
              <a:latin typeface="Arial"/>
              <a:cs typeface="Arial"/>
            </a:endParaRPr>
          </a:p>
          <a:p>
            <a:pPr lvl="1" eaLnBrk="0" fontAlgn="base" hangingPunct="0">
              <a:lnSpc>
                <a:spcPct val="100000"/>
              </a:lnSpc>
              <a:spcBef>
                <a:spcPct val="0"/>
              </a:spcBef>
              <a:spcAft>
                <a:spcPct val="0"/>
              </a:spcAft>
              <a:buFont typeface="Arial" panose="020B0604020202020204" pitchFamily="34" charset="0"/>
              <a:buChar char="•"/>
            </a:pPr>
            <a:r>
              <a:rPr kumimoji="0" lang="en-US" altLang="en-US" sz="2450" b="0" i="0" u="none" strike="noStrike" cap="none" normalizeH="0" baseline="0">
                <a:ln>
                  <a:noFill/>
                </a:ln>
                <a:solidFill>
                  <a:schemeClr val="tx1"/>
                </a:solidFill>
                <a:effectLst/>
                <a:latin typeface="Arial"/>
                <a:cs typeface="Arial"/>
              </a:rPr>
              <a:t>If corrections are needed, click "</a:t>
            </a:r>
            <a:r>
              <a:rPr kumimoji="0" lang="en-US" altLang="en-US" sz="2450" b="0" i="0" u="none" strike="noStrike" cap="none" normalizeH="0" baseline="0" err="1">
                <a:ln>
                  <a:noFill/>
                </a:ln>
                <a:solidFill>
                  <a:schemeClr val="tx1"/>
                </a:solidFill>
                <a:effectLst/>
                <a:latin typeface="Arial"/>
                <a:cs typeface="Arial"/>
              </a:rPr>
              <a:t>Uncertify</a:t>
            </a:r>
            <a:r>
              <a:rPr kumimoji="0" lang="en-US" altLang="en-US" sz="2450" b="0" i="0" u="none" strike="noStrike" cap="none" normalizeH="0" baseline="0">
                <a:ln>
                  <a:noFill/>
                </a:ln>
                <a:solidFill>
                  <a:schemeClr val="tx1"/>
                </a:solidFill>
                <a:effectLst/>
                <a:latin typeface="Arial"/>
                <a:cs typeface="Arial"/>
              </a:rPr>
              <a:t> Data," make the necessary corrections, and then recertify.</a:t>
            </a:r>
            <a:endParaRPr lang="en-US" altLang="en-US" sz="2450" b="0" i="0" u="none" strike="noStrike" cap="none" normalizeH="0" baseline="0">
              <a:ln>
                <a:noFill/>
              </a:ln>
              <a:solidFill>
                <a:schemeClr val="tx1"/>
              </a:solidFill>
              <a:effectLst/>
              <a:latin typeface="Arial"/>
              <a:cs typeface="Arial"/>
            </a:endParaRPr>
          </a:p>
        </p:txBody>
      </p:sp>
      <p:sp>
        <p:nvSpPr>
          <p:cNvPr id="4" name="Slide Number Placeholder 3">
            <a:extLst>
              <a:ext uri="{FF2B5EF4-FFF2-40B4-BE49-F238E27FC236}">
                <a16:creationId xmlns:a16="http://schemas.microsoft.com/office/drawing/2014/main" id="{1FA091EB-FB96-088C-7735-9F58F43249F3}"/>
              </a:ext>
            </a:extLst>
          </p:cNvPr>
          <p:cNvSpPr>
            <a:spLocks noGrp="1"/>
          </p:cNvSpPr>
          <p:nvPr>
            <p:ph type="sldNum" sz="quarter" idx="10"/>
          </p:nvPr>
        </p:nvSpPr>
        <p:spPr/>
        <p:txBody>
          <a:bodyPr/>
          <a:lstStyle/>
          <a:p>
            <a:fld id="{432ED76D-8188-4B28-B316-CD85396F47B0}" type="slidenum">
              <a:rPr lang="en-US" smtClean="0"/>
              <a:pPr/>
              <a:t>9</a:t>
            </a:fld>
            <a:endParaRPr lang="en-US"/>
          </a:p>
        </p:txBody>
      </p:sp>
    </p:spTree>
    <p:extLst>
      <p:ext uri="{BB962C8B-B14F-4D97-AF65-F5344CB8AC3E}">
        <p14:creationId xmlns:p14="http://schemas.microsoft.com/office/powerpoint/2010/main" val="178994205"/>
      </p:ext>
    </p:extLst>
  </p:cSld>
  <p:clrMapOvr>
    <a:masterClrMapping/>
  </p:clrMapOvr>
</p:sld>
</file>

<file path=ppt/theme/theme1.xml><?xml version="1.0" encoding="utf-8"?>
<a:theme xmlns:a="http://schemas.openxmlformats.org/drawingml/2006/main" name="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DE Set 2">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1333EDB0C58E4193D748EF5CC00FCF" ma:contentTypeVersion="14" ma:contentTypeDescription="Create a new document." ma:contentTypeScope="" ma:versionID="ba68e3b7e823b75efe8fbfa10087e114">
  <xsd:schema xmlns:xsd="http://www.w3.org/2001/XMLSchema" xmlns:xs="http://www.w3.org/2001/XMLSchema" xmlns:p="http://schemas.microsoft.com/office/2006/metadata/properties" xmlns:ns2="c12d4305-e1e6-456e-9903-a1add0845fed" xmlns:ns3="315d45e7-c817-4d14-a7d0-63ad887d7039" targetNamespace="http://schemas.microsoft.com/office/2006/metadata/properties" ma:root="true" ma:fieldsID="2921a6ce790ee4f4c845dde82ec9f9cd" ns2:_="" ns3:_="">
    <xsd:import namespace="c12d4305-e1e6-456e-9903-a1add0845fed"/>
    <xsd:import namespace="315d45e7-c817-4d14-a7d0-63ad887d703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2d4305-e1e6-456e-9903-a1add0845f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2487d89-012e-44bc-975c-10dd49798f89"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5d45e7-c817-4d14-a7d0-63ad887d703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34c8df8-35e2-4bd2-9838-bc0a4113e491}" ma:internalName="TaxCatchAll" ma:showField="CatchAllData" ma:web="315d45e7-c817-4d14-a7d0-63ad887d70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15d45e7-c817-4d14-a7d0-63ad887d7039" xsi:nil="true"/>
    <lcf76f155ced4ddcb4097134ff3c332f xmlns="c12d4305-e1e6-456e-9903-a1add0845fe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5346352-627C-4F8C-AA11-1AE16FB069BF}">
  <ds:schemaRefs>
    <ds:schemaRef ds:uri="315d45e7-c817-4d14-a7d0-63ad887d7039"/>
    <ds:schemaRef ds:uri="c12d4305-e1e6-456e-9903-a1add0845f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6200B34-923F-4C21-ABDF-6FD0AD972AB4}">
  <ds:schemaRefs>
    <ds:schemaRef ds:uri="http://schemas.microsoft.com/sharepoint/v3/contenttype/forms"/>
  </ds:schemaRefs>
</ds:datastoreItem>
</file>

<file path=customXml/itemProps3.xml><?xml version="1.0" encoding="utf-8"?>
<ds:datastoreItem xmlns:ds="http://schemas.openxmlformats.org/officeDocument/2006/customXml" ds:itemID="{5061DF94-2E95-4D9B-8750-C51E7917B0C6}">
  <ds:schemaRefs>
    <ds:schemaRef ds:uri="http://purl.org/dc/elements/1.1/"/>
    <ds:schemaRef ds:uri="http://schemas.microsoft.com/office/infopath/2007/PartnerControls"/>
    <ds:schemaRef ds:uri="http://schemas.microsoft.com/office/2006/documentManagement/types"/>
    <ds:schemaRef ds:uri="http://schemas.microsoft.com/office/2006/metadata/properties"/>
    <ds:schemaRef ds:uri="c12d4305-e1e6-456e-9903-a1add0845fed"/>
    <ds:schemaRef ds:uri="http://purl.org/dc/terms/"/>
    <ds:schemaRef ds:uri="http://schemas.openxmlformats.org/package/2006/metadata/core-properties"/>
    <ds:schemaRef ds:uri="315d45e7-c817-4d14-a7d0-63ad887d703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2657</Words>
  <Application>Microsoft Office PowerPoint</Application>
  <PresentationFormat>Widescreen</PresentationFormat>
  <Paragraphs>249</Paragraphs>
  <Slides>36</Slides>
  <Notes>36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36</vt:i4>
      </vt:variant>
    </vt:vector>
  </HeadingPairs>
  <TitlesOfParts>
    <vt:vector size="45" baseType="lpstr">
      <vt:lpstr>Aptos</vt:lpstr>
      <vt:lpstr>Arial</vt:lpstr>
      <vt:lpstr>Calibri</vt:lpstr>
      <vt:lpstr>Courier New</vt:lpstr>
      <vt:lpstr>Wingdings</vt:lpstr>
      <vt:lpstr>CDE Set 1</vt:lpstr>
      <vt:lpstr>CDE Set 1</vt:lpstr>
      <vt:lpstr>CDE Set 1</vt:lpstr>
      <vt:lpstr>2_CDE Set 2</vt:lpstr>
      <vt:lpstr> California Preschool Data Collection (CAPSDAC) Contractor Training Webinar</vt:lpstr>
      <vt:lpstr>Agenda (1)</vt:lpstr>
      <vt:lpstr>Agenda (2)</vt:lpstr>
      <vt:lpstr>What is CAPSDAC? Web address: www.capsdac.org</vt:lpstr>
      <vt:lpstr>CAPSDAC: Account Management</vt:lpstr>
      <vt:lpstr>CAPSDAC: User Permissions (1)</vt:lpstr>
      <vt:lpstr>CAPSDAC: User Permissions (2)</vt:lpstr>
      <vt:lpstr>CAPSDAC: Manual Data Entry (1)</vt:lpstr>
      <vt:lpstr>CAPSDAC: Manual Data Entry (2)</vt:lpstr>
      <vt:lpstr>CAPSDAC: Manual Data Entry Demo</vt:lpstr>
      <vt:lpstr>CAPSDAC: Electronic File Transfer (1)</vt:lpstr>
      <vt:lpstr>CAPSDAC: Electronic File Transfer (2)</vt:lpstr>
      <vt:lpstr>CAPSDAC: Electronic File Transfer Demo</vt:lpstr>
      <vt:lpstr>CAPSDAC: Copy Forwarding Records (1)</vt:lpstr>
      <vt:lpstr>CAPSDAC: Copy Forwarding Records (2)</vt:lpstr>
      <vt:lpstr>CAPSDAC: Copy Forwarding Records (3)</vt:lpstr>
      <vt:lpstr>CAPSDAC: Copy Forwarding Records (4)</vt:lpstr>
      <vt:lpstr>CAPSDAC: Copy Forwarding Records (5)</vt:lpstr>
      <vt:lpstr>CAPSDAC: Copy Forwarding Records (6)</vt:lpstr>
      <vt:lpstr>CAPSDAC: Copy Forwarding Records (7)</vt:lpstr>
      <vt:lpstr>CAPSDAC: Copy Forward Demo</vt:lpstr>
      <vt:lpstr>CAPSDAC: Certifying Data Submission (1)</vt:lpstr>
      <vt:lpstr>CAPSDAC: Certifying Data Submission (2)</vt:lpstr>
      <vt:lpstr>CAPSDAC: Reporting No Services (1)</vt:lpstr>
      <vt:lpstr>CAPSDAC: Reporting No Services (2)</vt:lpstr>
      <vt:lpstr>CAPSDAC: Certification Demo</vt:lpstr>
      <vt:lpstr>CAPSDAC: Updating Agency Information</vt:lpstr>
      <vt:lpstr>CAPSDAC: Reporting Schedule and Due Dates</vt:lpstr>
      <vt:lpstr>CAPSDAC: Frequently Asked Questions (1)</vt:lpstr>
      <vt:lpstr>CAPSDAC: Frequently Asked Questions (2)</vt:lpstr>
      <vt:lpstr>CAPSDAC: Frequently Asked Questions (3)</vt:lpstr>
      <vt:lpstr>CAPSDAC: Frequently Asked Questions (4)</vt:lpstr>
      <vt:lpstr>CAPSDAC: Resources &amp; Contact Information</vt:lpstr>
      <vt:lpstr>Upcoming Webinars and Office Hours</vt:lpstr>
      <vt:lpstr>Questions and Answers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CAPSDAC TA Training Webinar - Child Development (CA Dept of Education)</dc:title>
  <dc:subject>California Preschool Data Collection (CAPSDAC) Technical Assistance (TA) Training Webinar Training for contractors.</dc:subject>
  <dc:creator/>
  <cp:revision>2</cp:revision>
  <dcterms:created xsi:type="dcterms:W3CDTF">2024-08-26T15:26:49Z</dcterms:created>
  <dcterms:modified xsi:type="dcterms:W3CDTF">2024-09-16T23:32:55Z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0x010100511333EDB0C58E4193D748EF5CC00FCF</vt:lpwstr>
  </property>
  <property fmtid="{D5CDD505-2E9C-101B-9397-08002B2CF9AE}" pid="3" name="MediaServiceImageTags">
    <vt:lpwstr/>
  </property>
</Properties>
</file>