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926" r:id="rId1"/>
  </p:sldMasterIdLst>
  <p:notesMasterIdLst>
    <p:notesMasterId r:id="rId15"/>
  </p:notesMasterIdLst>
  <p:sldIdLst>
    <p:sldId id="257" r:id="rId2"/>
    <p:sldId id="1289" r:id="rId3"/>
    <p:sldId id="1306" r:id="rId4"/>
    <p:sldId id="1301" r:id="rId5"/>
    <p:sldId id="1307" r:id="rId6"/>
    <p:sldId id="1308" r:id="rId7"/>
    <p:sldId id="1309" r:id="rId8"/>
    <p:sldId id="1310" r:id="rId9"/>
    <p:sldId id="1311" r:id="rId10"/>
    <p:sldId id="1315" r:id="rId11"/>
    <p:sldId id="1312" r:id="rId12"/>
    <p:sldId id="1314" r:id="rId13"/>
    <p:sldId id="115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958"/>
    <a:srgbClr val="FCE7A8"/>
    <a:srgbClr val="FFE699"/>
    <a:srgbClr val="DCB9E1"/>
    <a:srgbClr val="8AB791"/>
    <a:srgbClr val="FFD36D"/>
    <a:srgbClr val="9ACAEC"/>
    <a:srgbClr val="EF907B"/>
    <a:srgbClr val="117AAB"/>
    <a:srgbClr val="F9F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404" autoAdjust="0"/>
  </p:normalViewPr>
  <p:slideViewPr>
    <p:cSldViewPr snapToGrid="0">
      <p:cViewPr varScale="1">
        <p:scale>
          <a:sx n="55" d="100"/>
          <a:sy n="55" d="100"/>
        </p:scale>
        <p:origin x="1072" y="28"/>
      </p:cViewPr>
      <p:guideLst/>
    </p:cSldViewPr>
  </p:slideViewPr>
  <p:outlineViewPr>
    <p:cViewPr>
      <p:scale>
        <a:sx n="33" d="100"/>
        <a:sy n="33" d="100"/>
      </p:scale>
      <p:origin x="0" y="-202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6AFD7-1E53-B541-8392-C91F30DBBE3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100C4-3559-AD48-84A2-FA6731F90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5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2AC79-A108-4FDF-A0BE-96CEB0D6FF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7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100C4-3559-AD48-84A2-FA6731F903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01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33AE8-E1E4-B432-CA6E-68FCFF336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BD9D7E-D2F1-D423-F959-3CF0C2B419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0CBC3-C838-BDC8-6D2B-6FEC4917E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6019C-BF12-5897-4B35-AC701C807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100C4-3559-AD48-84A2-FA6731F903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2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100C4-3559-AD48-84A2-FA6731F903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81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8C83-644D-69C7-10C1-9048534BB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B129B8-6315-807D-7063-2D1938F66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4163F-1974-D4CE-F6D5-BB87D0A18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03E6B-738D-1956-9F97-7F5AA214B7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100C4-3559-AD48-84A2-FA6731F903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55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E7B4C-4096-57D4-F391-A48229960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D693AB-F711-9FAD-6DC0-E62007934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DD3E9-4E80-F830-3B6E-5B3D40D45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DD239-3C44-4241-7FF7-C6B2B294F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100C4-3559-AD48-84A2-FA6731F903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97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7100C4-3559-AD48-84A2-FA6731F903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7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2AC79-A108-4FDF-A0BE-96CEB0D6FF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5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86A18-FB92-4317-29A9-8581678D6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53863"/>
            <a:ext cx="1219199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471BC-2094-ADB4-B3B4-27DDFBC29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2820"/>
            <a:ext cx="12192000" cy="48341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F585-8EEF-6FD1-F576-91B6814D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5973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6002B509-C285-4FF6-9C4D-EB34BB9C2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7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86A18-FB92-4317-29A9-8581678D6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152399"/>
            <a:ext cx="5627536" cy="491655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471BC-2094-ADB4-B3B4-27DDFBC29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080" y="17258"/>
            <a:ext cx="5120640" cy="6159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4EB71AB-360D-3FC4-F9B4-41D26168B26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9280" y="5129035"/>
            <a:ext cx="5404568" cy="11080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F585-8EEF-6FD1-F576-91B6814D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5973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6002B509-C285-4FF6-9C4D-EB34BB9C2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70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photo with cred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0282-77E1-28E9-3A86-AC61E6B5E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384"/>
            <a:ext cx="6289040" cy="6210506"/>
          </a:xfrm>
          <a:prstGeom prst="rect">
            <a:avLst/>
          </a:prstGeom>
        </p:spPr>
        <p:txBody>
          <a:bodyPr/>
          <a:lstStyle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7CC32-E643-1F7F-1D4F-C59CFCFD3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0678" y="0"/>
            <a:ext cx="5771322" cy="483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E6D1A-A947-B7CB-DD2F-5496B4D1B26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9600" y="4835179"/>
            <a:ext cx="4836160" cy="13519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Photo Credit: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C422E-0527-70F2-E93E-830C4AB14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2904" y="6351174"/>
            <a:ext cx="2743200" cy="365125"/>
          </a:xfrm>
          <a:prstGeom prst="rect">
            <a:avLst/>
          </a:prstGeom>
        </p:spPr>
        <p:txBody>
          <a:bodyPr/>
          <a:lstStyle/>
          <a:p>
            <a:fld id="{6002B509-C285-4FF6-9C4D-EB34BB9C2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8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0282-77E1-28E9-3A86-AC61E6B5E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58"/>
            <a:ext cx="12192000" cy="1085986"/>
          </a:xfrm>
          <a:prstGeom prst="rect">
            <a:avLst/>
          </a:prstGeom>
        </p:spPr>
        <p:txBody>
          <a:bodyPr/>
          <a:lstStyle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7CC32-E643-1F7F-1D4F-C59CFCFD3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8478" y="1341783"/>
            <a:ext cx="5771322" cy="48351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E6D1A-A947-B7CB-DD2F-5496B4D1B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41783"/>
            <a:ext cx="5893904" cy="48351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C422E-0527-70F2-E93E-830C4AB14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2904" y="6351174"/>
            <a:ext cx="2743200" cy="365125"/>
          </a:xfrm>
          <a:prstGeom prst="rect">
            <a:avLst/>
          </a:prstGeom>
        </p:spPr>
        <p:txBody>
          <a:bodyPr/>
          <a:lstStyle/>
          <a:p>
            <a:fld id="{6002B509-C285-4FF6-9C4D-EB34BB9C2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 and cred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9DCB0-4FB1-873A-2EFB-D0891FD33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7257"/>
            <a:ext cx="12191999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274638-CA76-A64C-FC54-9911CBEAA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2820"/>
            <a:ext cx="6096000" cy="48341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C54578-0AEB-6FF0-B098-60D48EC8641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95998" y="1342820"/>
            <a:ext cx="6096001" cy="37261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45EF57-1543-E855-5243-44DC76E9202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5998" y="5068957"/>
            <a:ext cx="6096002" cy="11080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92BA3-0103-E012-0995-476B7106D5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77131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48E4644C-19C6-4ECB-AB75-D9A9349B1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7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57"/>
            <a:ext cx="12192000" cy="132556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79920"/>
            <a:ext cx="5852160" cy="24036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0"/>
            <a:ext cx="5852160" cy="242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BDE543-094E-40E0-BF3B-8C1FBBCF322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2400" y="4259263"/>
            <a:ext cx="5851525" cy="1801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AC9E9C-0CC5-42F6-926A-496D9EA65C5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88075" y="4259263"/>
            <a:ext cx="5851525" cy="1801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8698E-D1CF-4C8D-AE08-B481224FF7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65973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432ED76D-8188-4B28-B316-CD85396F4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5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65991-B848-BD3A-E83D-D4B397CC6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0177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5145D-40C3-3295-355A-34CAC5D78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6824B-42E8-2417-11C4-47208A35D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5973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6002B509-C285-4FF6-9C4D-EB34BB9C2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6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text borde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F52BD4-35BC-4A46-08F8-6B379A734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644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710079-05BF-1C64-23A1-BEC5823819A9}"/>
              </a:ext>
            </a:extLst>
          </p:cNvPr>
          <p:cNvSpPr txBox="1">
            <a:spLocks/>
          </p:cNvSpPr>
          <p:nvPr userDrawn="1"/>
        </p:nvSpPr>
        <p:spPr>
          <a:xfrm>
            <a:off x="764439" y="673627"/>
            <a:ext cx="10973674" cy="88681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ts val="466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rgbClr val="083958"/>
                </a:solidFill>
              </a:rPr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2A6F34D-481F-8F0F-DA75-594FB4B81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391" y="1808921"/>
            <a:ext cx="9331187" cy="33172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83958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3FCF5DB-9B43-FDCD-A074-C09BA9E7D2E3}"/>
              </a:ext>
            </a:extLst>
          </p:cNvPr>
          <p:cNvSpPr txBox="1">
            <a:spLocks/>
          </p:cNvSpPr>
          <p:nvPr userDrawn="1"/>
        </p:nvSpPr>
        <p:spPr>
          <a:xfrm>
            <a:off x="9448800" y="64129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rgbClr val="08395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002B509-C285-4FF6-9C4D-EB34BB9C2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4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F53888-70C9-34C0-5DEC-3AC793A35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5D27CC-1E0D-1937-D825-5B3F83E52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48453" y="6168587"/>
            <a:ext cx="10895095" cy="0"/>
          </a:xfrm>
          <a:prstGeom prst="line">
            <a:avLst/>
          </a:prstGeom>
          <a:ln w="12700">
            <a:solidFill>
              <a:srgbClr val="E689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B8A6299-6479-330C-E1AF-99AC1A1E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4690" y="6327926"/>
            <a:ext cx="2161974" cy="37073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748564F-27B6-E3CC-6082-FE13187AB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0177"/>
            <a:ext cx="9144000" cy="169318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7755CCF-0E32-8A81-C5B8-517FD74A0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5120" y="2753360"/>
            <a:ext cx="9276080" cy="33324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E0ACE7D-66FF-6281-9B0E-B6226551A31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9365973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8363C259-2947-574F-BF64-D7C8CB4F59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2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Section Header" userDrawn="1">
  <p:cSld name="14_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36636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729CAE8C-621E-65B4-446E-0DA9C38736D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8610600" y="6127752"/>
            <a:ext cx="2743200" cy="365125"/>
          </a:xfrm>
          <a:prstGeom prst="rect">
            <a:avLst/>
          </a:prstGeom>
        </p:spPr>
        <p:txBody>
          <a:bodyPr/>
          <a:lstStyle/>
          <a:p>
            <a:fld id="{8363C259-2947-574F-BF64-D7C8CB4F59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08FA241-1F1A-94C7-BD6A-C362A163B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40" y="467360"/>
            <a:ext cx="10982960" cy="79248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49FDDB4-1AAB-DDDC-3C05-8B0B8C48C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442720"/>
            <a:ext cx="10982961" cy="46909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419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9C4661C1-124A-909A-7ABD-BF6F99052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0"/>
            <a:ext cx="11544300" cy="6872289"/>
            <a:chOff x="0" y="0"/>
            <a:chExt cx="7272" cy="4329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F0B5DA2D-8A9E-DAD7-F928-F205238F0FD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415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CA4AB6E-67BB-B782-9592-65D0E23386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0"/>
              <a:ext cx="3007" cy="4326"/>
            </a:xfrm>
            <a:custGeom>
              <a:avLst/>
              <a:gdLst>
                <a:gd name="T0" fmla="*/ 0 w 4984"/>
                <a:gd name="T1" fmla="*/ 7199 h 7199"/>
                <a:gd name="T2" fmla="*/ 0 w 4984"/>
                <a:gd name="T3" fmla="*/ 7199 h 7199"/>
                <a:gd name="T4" fmla="*/ 4984 w 4984"/>
                <a:gd name="T5" fmla="*/ 7199 h 7199"/>
                <a:gd name="T6" fmla="*/ 4984 w 4984"/>
                <a:gd name="T7" fmla="*/ 0 h 7199"/>
                <a:gd name="T8" fmla="*/ 0 w 4984"/>
                <a:gd name="T9" fmla="*/ 0 h 7199"/>
                <a:gd name="T10" fmla="*/ 0 w 4984"/>
                <a:gd name="T11" fmla="*/ 7199 h 7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84" h="7199">
                  <a:moveTo>
                    <a:pt x="0" y="7199"/>
                  </a:moveTo>
                  <a:lnTo>
                    <a:pt x="0" y="7199"/>
                  </a:lnTo>
                  <a:lnTo>
                    <a:pt x="4984" y="7199"/>
                  </a:lnTo>
                  <a:lnTo>
                    <a:pt x="4984" y="0"/>
                  </a:lnTo>
                  <a:lnTo>
                    <a:pt x="0" y="0"/>
                  </a:lnTo>
                  <a:lnTo>
                    <a:pt x="0" y="7199"/>
                  </a:lnTo>
                  <a:close/>
                </a:path>
              </a:pathLst>
            </a:custGeom>
            <a:solidFill>
              <a:srgbClr val="FED16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4D4DC7E-5872-984E-588A-89872632BE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659"/>
              <a:ext cx="648" cy="666"/>
            </a:xfrm>
            <a:custGeom>
              <a:avLst/>
              <a:gdLst>
                <a:gd name="T0" fmla="*/ 988 w 1074"/>
                <a:gd name="T1" fmla="*/ 219 h 1108"/>
                <a:gd name="T2" fmla="*/ 988 w 1074"/>
                <a:gd name="T3" fmla="*/ 219 h 1108"/>
                <a:gd name="T4" fmla="*/ 0 w 1074"/>
                <a:gd name="T5" fmla="*/ 0 h 1108"/>
                <a:gd name="T6" fmla="*/ 0 w 1074"/>
                <a:gd name="T7" fmla="*/ 1108 h 1108"/>
                <a:gd name="T8" fmla="*/ 891 w 1074"/>
                <a:gd name="T9" fmla="*/ 1108 h 1108"/>
                <a:gd name="T10" fmla="*/ 1062 w 1074"/>
                <a:gd name="T11" fmla="*/ 336 h 1108"/>
                <a:gd name="T12" fmla="*/ 988 w 1074"/>
                <a:gd name="T13" fmla="*/ 219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08">
                  <a:moveTo>
                    <a:pt x="988" y="219"/>
                  </a:moveTo>
                  <a:lnTo>
                    <a:pt x="988" y="219"/>
                  </a:lnTo>
                  <a:lnTo>
                    <a:pt x="0" y="0"/>
                  </a:lnTo>
                  <a:lnTo>
                    <a:pt x="0" y="1108"/>
                  </a:lnTo>
                  <a:lnTo>
                    <a:pt x="891" y="1108"/>
                  </a:lnTo>
                  <a:lnTo>
                    <a:pt x="1062" y="336"/>
                  </a:lnTo>
                  <a:cubicBezTo>
                    <a:pt x="1074" y="283"/>
                    <a:pt x="1041" y="231"/>
                    <a:pt x="988" y="219"/>
                  </a:cubicBezTo>
                  <a:close/>
                </a:path>
              </a:pathLst>
            </a:custGeom>
            <a:solidFill>
              <a:srgbClr val="97CAE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620E9C7F-6923-0B87-F9D0-B3A319C02E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53" y="99"/>
              <a:ext cx="418" cy="416"/>
            </a:xfrm>
            <a:custGeom>
              <a:avLst/>
              <a:gdLst>
                <a:gd name="T0" fmla="*/ 636 w 693"/>
                <a:gd name="T1" fmla="*/ 602 h 693"/>
                <a:gd name="T2" fmla="*/ 636 w 693"/>
                <a:gd name="T3" fmla="*/ 602 h 693"/>
                <a:gd name="T4" fmla="*/ 164 w 693"/>
                <a:gd name="T5" fmla="*/ 687 h 693"/>
                <a:gd name="T6" fmla="*/ 91 w 693"/>
                <a:gd name="T7" fmla="*/ 637 h 693"/>
                <a:gd name="T8" fmla="*/ 6 w 693"/>
                <a:gd name="T9" fmla="*/ 165 h 693"/>
                <a:gd name="T10" fmla="*/ 57 w 693"/>
                <a:gd name="T11" fmla="*/ 92 h 693"/>
                <a:gd name="T12" fmla="*/ 528 w 693"/>
                <a:gd name="T13" fmla="*/ 6 h 693"/>
                <a:gd name="T14" fmla="*/ 602 w 693"/>
                <a:gd name="T15" fmla="*/ 57 h 693"/>
                <a:gd name="T16" fmla="*/ 687 w 693"/>
                <a:gd name="T17" fmla="*/ 529 h 693"/>
                <a:gd name="T18" fmla="*/ 636 w 693"/>
                <a:gd name="T19" fmla="*/ 602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3" h="693">
                  <a:moveTo>
                    <a:pt x="636" y="602"/>
                  </a:moveTo>
                  <a:lnTo>
                    <a:pt x="636" y="602"/>
                  </a:lnTo>
                  <a:lnTo>
                    <a:pt x="164" y="687"/>
                  </a:lnTo>
                  <a:cubicBezTo>
                    <a:pt x="130" y="693"/>
                    <a:pt x="98" y="671"/>
                    <a:pt x="91" y="637"/>
                  </a:cubicBezTo>
                  <a:lnTo>
                    <a:pt x="6" y="165"/>
                  </a:lnTo>
                  <a:cubicBezTo>
                    <a:pt x="0" y="131"/>
                    <a:pt x="23" y="98"/>
                    <a:pt x="57" y="92"/>
                  </a:cubicBezTo>
                  <a:lnTo>
                    <a:pt x="528" y="6"/>
                  </a:lnTo>
                  <a:cubicBezTo>
                    <a:pt x="563" y="0"/>
                    <a:pt x="595" y="23"/>
                    <a:pt x="602" y="57"/>
                  </a:cubicBezTo>
                  <a:lnTo>
                    <a:pt x="687" y="529"/>
                  </a:lnTo>
                  <a:cubicBezTo>
                    <a:pt x="693" y="563"/>
                    <a:pt x="670" y="596"/>
                    <a:pt x="636" y="602"/>
                  </a:cubicBezTo>
                  <a:close/>
                </a:path>
              </a:pathLst>
            </a:custGeom>
            <a:solidFill>
              <a:srgbClr val="EE907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9D68F26-1FEF-0C44-5015-369300D128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71" y="3978"/>
              <a:ext cx="869" cy="351"/>
            </a:xfrm>
            <a:custGeom>
              <a:avLst/>
              <a:gdLst>
                <a:gd name="T0" fmla="*/ 0 w 1440"/>
                <a:gd name="T1" fmla="*/ 584 h 584"/>
                <a:gd name="T2" fmla="*/ 0 w 1440"/>
                <a:gd name="T3" fmla="*/ 584 h 584"/>
                <a:gd name="T4" fmla="*/ 1440 w 1440"/>
                <a:gd name="T5" fmla="*/ 584 h 584"/>
                <a:gd name="T6" fmla="*/ 720 w 1440"/>
                <a:gd name="T7" fmla="*/ 0 h 584"/>
                <a:gd name="T8" fmla="*/ 0 w 1440"/>
                <a:gd name="T9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0" h="584">
                  <a:moveTo>
                    <a:pt x="0" y="584"/>
                  </a:moveTo>
                  <a:lnTo>
                    <a:pt x="0" y="584"/>
                  </a:lnTo>
                  <a:lnTo>
                    <a:pt x="1440" y="584"/>
                  </a:lnTo>
                  <a:cubicBezTo>
                    <a:pt x="1370" y="250"/>
                    <a:pt x="1074" y="0"/>
                    <a:pt x="720" y="0"/>
                  </a:cubicBezTo>
                  <a:cubicBezTo>
                    <a:pt x="366" y="0"/>
                    <a:pt x="70" y="250"/>
                    <a:pt x="0" y="584"/>
                  </a:cubicBezTo>
                  <a:close/>
                </a:path>
              </a:pathLst>
            </a:custGeom>
            <a:solidFill>
              <a:srgbClr val="EE907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D319077-1D0E-03A9-7DCA-A449B0FADB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1" y="239"/>
              <a:ext cx="7031" cy="3846"/>
            </a:xfrm>
            <a:custGeom>
              <a:avLst/>
              <a:gdLst>
                <a:gd name="T0" fmla="*/ 5171 w 5330"/>
                <a:gd name="T1" fmla="*/ 6400 h 6400"/>
                <a:gd name="T2" fmla="*/ 5171 w 5330"/>
                <a:gd name="T3" fmla="*/ 6400 h 6400"/>
                <a:gd name="T4" fmla="*/ 158 w 5330"/>
                <a:gd name="T5" fmla="*/ 6400 h 6400"/>
                <a:gd name="T6" fmla="*/ 0 w 5330"/>
                <a:gd name="T7" fmla="*/ 6242 h 6400"/>
                <a:gd name="T8" fmla="*/ 0 w 5330"/>
                <a:gd name="T9" fmla="*/ 159 h 6400"/>
                <a:gd name="T10" fmla="*/ 158 w 5330"/>
                <a:gd name="T11" fmla="*/ 0 h 6400"/>
                <a:gd name="T12" fmla="*/ 5171 w 5330"/>
                <a:gd name="T13" fmla="*/ 0 h 6400"/>
                <a:gd name="T14" fmla="*/ 5330 w 5330"/>
                <a:gd name="T15" fmla="*/ 159 h 6400"/>
                <a:gd name="T16" fmla="*/ 5330 w 5330"/>
                <a:gd name="T17" fmla="*/ 6242 h 6400"/>
                <a:gd name="T18" fmla="*/ 5171 w 5330"/>
                <a:gd name="T19" fmla="*/ 640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0" h="6400">
                  <a:moveTo>
                    <a:pt x="5171" y="6400"/>
                  </a:moveTo>
                  <a:lnTo>
                    <a:pt x="5171" y="6400"/>
                  </a:lnTo>
                  <a:lnTo>
                    <a:pt x="158" y="6400"/>
                  </a:lnTo>
                  <a:cubicBezTo>
                    <a:pt x="70" y="6400"/>
                    <a:pt x="0" y="6330"/>
                    <a:pt x="0" y="6242"/>
                  </a:cubicBezTo>
                  <a:lnTo>
                    <a:pt x="0" y="159"/>
                  </a:lnTo>
                  <a:cubicBezTo>
                    <a:pt x="0" y="71"/>
                    <a:pt x="70" y="0"/>
                    <a:pt x="158" y="0"/>
                  </a:cubicBezTo>
                  <a:lnTo>
                    <a:pt x="5171" y="0"/>
                  </a:lnTo>
                  <a:cubicBezTo>
                    <a:pt x="5259" y="0"/>
                    <a:pt x="5330" y="71"/>
                    <a:pt x="5330" y="159"/>
                  </a:cubicBezTo>
                  <a:lnTo>
                    <a:pt x="5330" y="6242"/>
                  </a:lnTo>
                  <a:cubicBezTo>
                    <a:pt x="5330" y="6330"/>
                    <a:pt x="5259" y="6400"/>
                    <a:pt x="5171" y="6400"/>
                  </a:cubicBezTo>
                  <a:close/>
                </a:path>
              </a:pathLst>
            </a:custGeom>
            <a:solidFill>
              <a:srgbClr val="003A5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93A4F09C-5238-148D-D2D1-68E1379310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87"/>
              <a:ext cx="320" cy="546"/>
            </a:xfrm>
            <a:custGeom>
              <a:avLst/>
              <a:gdLst>
                <a:gd name="T0" fmla="*/ 268 w 531"/>
                <a:gd name="T1" fmla="*/ 50 h 909"/>
                <a:gd name="T2" fmla="*/ 268 w 531"/>
                <a:gd name="T3" fmla="*/ 50 h 909"/>
                <a:gd name="T4" fmla="*/ 178 w 531"/>
                <a:gd name="T5" fmla="*/ 30 h 909"/>
                <a:gd name="T6" fmla="*/ 0 w 531"/>
                <a:gd name="T7" fmla="*/ 223 h 909"/>
                <a:gd name="T8" fmla="*/ 0 w 531"/>
                <a:gd name="T9" fmla="*/ 800 h 909"/>
                <a:gd name="T10" fmla="*/ 456 w 531"/>
                <a:gd name="T11" fmla="*/ 901 h 909"/>
                <a:gd name="T12" fmla="*/ 518 w 531"/>
                <a:gd name="T13" fmla="*/ 832 h 909"/>
                <a:gd name="T14" fmla="*/ 268 w 531"/>
                <a:gd name="T15" fmla="*/ 5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1" h="909">
                  <a:moveTo>
                    <a:pt x="268" y="50"/>
                  </a:moveTo>
                  <a:lnTo>
                    <a:pt x="268" y="50"/>
                  </a:lnTo>
                  <a:cubicBezTo>
                    <a:pt x="255" y="11"/>
                    <a:pt x="205" y="0"/>
                    <a:pt x="178" y="30"/>
                  </a:cubicBezTo>
                  <a:lnTo>
                    <a:pt x="0" y="223"/>
                  </a:lnTo>
                  <a:lnTo>
                    <a:pt x="0" y="800"/>
                  </a:lnTo>
                  <a:lnTo>
                    <a:pt x="456" y="901"/>
                  </a:lnTo>
                  <a:cubicBezTo>
                    <a:pt x="496" y="909"/>
                    <a:pt x="531" y="871"/>
                    <a:pt x="518" y="832"/>
                  </a:cubicBezTo>
                  <a:lnTo>
                    <a:pt x="268" y="50"/>
                  </a:lnTo>
                  <a:close/>
                </a:path>
              </a:pathLst>
            </a:custGeom>
            <a:solidFill>
              <a:srgbClr val="8AB7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9EE616-206D-C957-66C0-BE7F54E44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588" y="819572"/>
            <a:ext cx="10241238" cy="74729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ts val="4660"/>
              </a:lnSpc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77C69-12E1-F6CC-F199-C8FC17B8A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9736" y="4842287"/>
            <a:ext cx="4470717" cy="766640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F59296-2489-D46A-F94F-06DF493B6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4262" y="1779858"/>
            <a:ext cx="8955157" cy="33370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EB1CFF-243D-0DF2-F029-83CD1EFF7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079" y="4053276"/>
            <a:ext cx="2355839" cy="23803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775BA8-F013-816E-4868-AD3D4C6EA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19717" y="5705051"/>
            <a:ext cx="847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EDUCATION</a:t>
            </a:r>
          </a:p>
          <a:p>
            <a:pPr algn="r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Thurmond, State Superintendent of Public Instruction</a:t>
            </a:r>
          </a:p>
        </p:txBody>
      </p:sp>
    </p:spTree>
    <p:extLst>
      <p:ext uri="{BB962C8B-B14F-4D97-AF65-F5344CB8AC3E}">
        <p14:creationId xmlns:p14="http://schemas.microsoft.com/office/powerpoint/2010/main" val="3752216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128644-0EF9-5E47-1235-18E8EE3A8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25C0352-F952-C511-3A36-5BB58BDD8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39" y="467360"/>
            <a:ext cx="11379201" cy="8043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D99C2AD-617A-98C4-7617-BE26F25C7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" y="1391920"/>
            <a:ext cx="11379202" cy="47850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9B8C0E3-EC54-92A9-637E-3C4D469092B8}"/>
              </a:ext>
            </a:extLst>
          </p:cNvPr>
          <p:cNvSpPr txBox="1">
            <a:spLocks/>
          </p:cNvSpPr>
          <p:nvPr userDrawn="1"/>
        </p:nvSpPr>
        <p:spPr>
          <a:xfrm>
            <a:off x="9349630" y="6457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kern="1200">
                <a:solidFill>
                  <a:srgbClr val="08395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002B509-C285-4FF6-9C4D-EB34BB9C2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3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0406F4-6E1B-C319-1A72-F7D82399B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4041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7971061-C7AE-5E7B-926C-641E2B53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42377"/>
            <a:ext cx="1219199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C12729B-0A90-66AA-61EB-669EAA8D9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8800"/>
            <a:ext cx="12192000" cy="44192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5BA141-893C-A949-AB80-E3267612F2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65973" y="6336310"/>
            <a:ext cx="2743200" cy="365125"/>
          </a:xfrm>
          <a:prstGeom prst="rect">
            <a:avLst/>
          </a:prstGeom>
        </p:spPr>
        <p:txBody>
          <a:bodyPr/>
          <a:lstStyle/>
          <a:p>
            <a:fld id="{6002B509-C285-4FF6-9C4D-EB34BB9C2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42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yellow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9C4661C1-124A-909A-7ABD-BF6F99052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0"/>
            <a:ext cx="11544300" cy="6867525"/>
            <a:chOff x="0" y="0"/>
            <a:chExt cx="7272" cy="4326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F0B5DA2D-8A9E-DAD7-F928-F205238F0FD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415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CA4AB6E-67BB-B782-9592-65D0E23386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0"/>
              <a:ext cx="3007" cy="4326"/>
            </a:xfrm>
            <a:custGeom>
              <a:avLst/>
              <a:gdLst>
                <a:gd name="T0" fmla="*/ 0 w 4984"/>
                <a:gd name="T1" fmla="*/ 7199 h 7199"/>
                <a:gd name="T2" fmla="*/ 0 w 4984"/>
                <a:gd name="T3" fmla="*/ 7199 h 7199"/>
                <a:gd name="T4" fmla="*/ 4984 w 4984"/>
                <a:gd name="T5" fmla="*/ 7199 h 7199"/>
                <a:gd name="T6" fmla="*/ 4984 w 4984"/>
                <a:gd name="T7" fmla="*/ 0 h 7199"/>
                <a:gd name="T8" fmla="*/ 0 w 4984"/>
                <a:gd name="T9" fmla="*/ 0 h 7199"/>
                <a:gd name="T10" fmla="*/ 0 w 4984"/>
                <a:gd name="T11" fmla="*/ 7199 h 7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84" h="7199">
                  <a:moveTo>
                    <a:pt x="0" y="7199"/>
                  </a:moveTo>
                  <a:lnTo>
                    <a:pt x="0" y="7199"/>
                  </a:lnTo>
                  <a:lnTo>
                    <a:pt x="4984" y="7199"/>
                  </a:lnTo>
                  <a:lnTo>
                    <a:pt x="4984" y="0"/>
                  </a:lnTo>
                  <a:lnTo>
                    <a:pt x="0" y="0"/>
                  </a:lnTo>
                  <a:lnTo>
                    <a:pt x="0" y="7199"/>
                  </a:lnTo>
                  <a:close/>
                </a:path>
              </a:pathLst>
            </a:custGeom>
            <a:solidFill>
              <a:srgbClr val="FED16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4D4DC7E-5872-984E-588A-89872632BE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659"/>
              <a:ext cx="648" cy="666"/>
            </a:xfrm>
            <a:custGeom>
              <a:avLst/>
              <a:gdLst>
                <a:gd name="T0" fmla="*/ 988 w 1074"/>
                <a:gd name="T1" fmla="*/ 219 h 1108"/>
                <a:gd name="T2" fmla="*/ 988 w 1074"/>
                <a:gd name="T3" fmla="*/ 219 h 1108"/>
                <a:gd name="T4" fmla="*/ 0 w 1074"/>
                <a:gd name="T5" fmla="*/ 0 h 1108"/>
                <a:gd name="T6" fmla="*/ 0 w 1074"/>
                <a:gd name="T7" fmla="*/ 1108 h 1108"/>
                <a:gd name="T8" fmla="*/ 891 w 1074"/>
                <a:gd name="T9" fmla="*/ 1108 h 1108"/>
                <a:gd name="T10" fmla="*/ 1062 w 1074"/>
                <a:gd name="T11" fmla="*/ 336 h 1108"/>
                <a:gd name="T12" fmla="*/ 988 w 1074"/>
                <a:gd name="T13" fmla="*/ 219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08">
                  <a:moveTo>
                    <a:pt x="988" y="219"/>
                  </a:moveTo>
                  <a:lnTo>
                    <a:pt x="988" y="219"/>
                  </a:lnTo>
                  <a:lnTo>
                    <a:pt x="0" y="0"/>
                  </a:lnTo>
                  <a:lnTo>
                    <a:pt x="0" y="1108"/>
                  </a:lnTo>
                  <a:lnTo>
                    <a:pt x="891" y="1108"/>
                  </a:lnTo>
                  <a:lnTo>
                    <a:pt x="1062" y="336"/>
                  </a:lnTo>
                  <a:cubicBezTo>
                    <a:pt x="1074" y="283"/>
                    <a:pt x="1041" y="231"/>
                    <a:pt x="988" y="219"/>
                  </a:cubicBezTo>
                  <a:close/>
                </a:path>
              </a:pathLst>
            </a:custGeom>
            <a:solidFill>
              <a:srgbClr val="97CAE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620E9C7F-6923-0B87-F9D0-B3A319C02E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53" y="99"/>
              <a:ext cx="418" cy="416"/>
            </a:xfrm>
            <a:custGeom>
              <a:avLst/>
              <a:gdLst>
                <a:gd name="T0" fmla="*/ 636 w 693"/>
                <a:gd name="T1" fmla="*/ 602 h 693"/>
                <a:gd name="T2" fmla="*/ 636 w 693"/>
                <a:gd name="T3" fmla="*/ 602 h 693"/>
                <a:gd name="T4" fmla="*/ 164 w 693"/>
                <a:gd name="T5" fmla="*/ 687 h 693"/>
                <a:gd name="T6" fmla="*/ 91 w 693"/>
                <a:gd name="T7" fmla="*/ 637 h 693"/>
                <a:gd name="T8" fmla="*/ 6 w 693"/>
                <a:gd name="T9" fmla="*/ 165 h 693"/>
                <a:gd name="T10" fmla="*/ 57 w 693"/>
                <a:gd name="T11" fmla="*/ 92 h 693"/>
                <a:gd name="T12" fmla="*/ 528 w 693"/>
                <a:gd name="T13" fmla="*/ 6 h 693"/>
                <a:gd name="T14" fmla="*/ 602 w 693"/>
                <a:gd name="T15" fmla="*/ 57 h 693"/>
                <a:gd name="T16" fmla="*/ 687 w 693"/>
                <a:gd name="T17" fmla="*/ 529 h 693"/>
                <a:gd name="T18" fmla="*/ 636 w 693"/>
                <a:gd name="T19" fmla="*/ 602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3" h="693">
                  <a:moveTo>
                    <a:pt x="636" y="602"/>
                  </a:moveTo>
                  <a:lnTo>
                    <a:pt x="636" y="602"/>
                  </a:lnTo>
                  <a:lnTo>
                    <a:pt x="164" y="687"/>
                  </a:lnTo>
                  <a:cubicBezTo>
                    <a:pt x="130" y="693"/>
                    <a:pt x="98" y="671"/>
                    <a:pt x="91" y="637"/>
                  </a:cubicBezTo>
                  <a:lnTo>
                    <a:pt x="6" y="165"/>
                  </a:lnTo>
                  <a:cubicBezTo>
                    <a:pt x="0" y="131"/>
                    <a:pt x="23" y="98"/>
                    <a:pt x="57" y="92"/>
                  </a:cubicBezTo>
                  <a:lnTo>
                    <a:pt x="528" y="6"/>
                  </a:lnTo>
                  <a:cubicBezTo>
                    <a:pt x="563" y="0"/>
                    <a:pt x="595" y="23"/>
                    <a:pt x="602" y="57"/>
                  </a:cubicBezTo>
                  <a:lnTo>
                    <a:pt x="687" y="529"/>
                  </a:lnTo>
                  <a:cubicBezTo>
                    <a:pt x="693" y="563"/>
                    <a:pt x="670" y="596"/>
                    <a:pt x="636" y="602"/>
                  </a:cubicBezTo>
                  <a:close/>
                </a:path>
              </a:pathLst>
            </a:custGeom>
            <a:solidFill>
              <a:srgbClr val="EE907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D319077-1D0E-03A9-7DCA-A449B0FADB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1" y="3229"/>
              <a:ext cx="7031" cy="856"/>
            </a:xfrm>
            <a:custGeom>
              <a:avLst/>
              <a:gdLst>
                <a:gd name="T0" fmla="*/ 5171 w 5330"/>
                <a:gd name="T1" fmla="*/ 6400 h 6400"/>
                <a:gd name="T2" fmla="*/ 5171 w 5330"/>
                <a:gd name="T3" fmla="*/ 6400 h 6400"/>
                <a:gd name="T4" fmla="*/ 158 w 5330"/>
                <a:gd name="T5" fmla="*/ 6400 h 6400"/>
                <a:gd name="T6" fmla="*/ 0 w 5330"/>
                <a:gd name="T7" fmla="*/ 6242 h 6400"/>
                <a:gd name="T8" fmla="*/ 0 w 5330"/>
                <a:gd name="T9" fmla="*/ 159 h 6400"/>
                <a:gd name="T10" fmla="*/ 158 w 5330"/>
                <a:gd name="T11" fmla="*/ 0 h 6400"/>
                <a:gd name="T12" fmla="*/ 5171 w 5330"/>
                <a:gd name="T13" fmla="*/ 0 h 6400"/>
                <a:gd name="T14" fmla="*/ 5330 w 5330"/>
                <a:gd name="T15" fmla="*/ 159 h 6400"/>
                <a:gd name="T16" fmla="*/ 5330 w 5330"/>
                <a:gd name="T17" fmla="*/ 6242 h 6400"/>
                <a:gd name="T18" fmla="*/ 5171 w 5330"/>
                <a:gd name="T19" fmla="*/ 6400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0" h="6400">
                  <a:moveTo>
                    <a:pt x="5171" y="6400"/>
                  </a:moveTo>
                  <a:lnTo>
                    <a:pt x="5171" y="6400"/>
                  </a:lnTo>
                  <a:lnTo>
                    <a:pt x="158" y="6400"/>
                  </a:lnTo>
                  <a:cubicBezTo>
                    <a:pt x="70" y="6400"/>
                    <a:pt x="0" y="6330"/>
                    <a:pt x="0" y="6242"/>
                  </a:cubicBezTo>
                  <a:lnTo>
                    <a:pt x="0" y="159"/>
                  </a:lnTo>
                  <a:cubicBezTo>
                    <a:pt x="0" y="71"/>
                    <a:pt x="70" y="0"/>
                    <a:pt x="158" y="0"/>
                  </a:cubicBezTo>
                  <a:lnTo>
                    <a:pt x="5171" y="0"/>
                  </a:lnTo>
                  <a:cubicBezTo>
                    <a:pt x="5259" y="0"/>
                    <a:pt x="5330" y="71"/>
                    <a:pt x="5330" y="159"/>
                  </a:cubicBezTo>
                  <a:lnTo>
                    <a:pt x="5330" y="6242"/>
                  </a:lnTo>
                  <a:cubicBezTo>
                    <a:pt x="5330" y="6330"/>
                    <a:pt x="5259" y="6400"/>
                    <a:pt x="5171" y="6400"/>
                  </a:cubicBezTo>
                  <a:close/>
                </a:path>
              </a:pathLst>
            </a:custGeom>
            <a:solidFill>
              <a:srgbClr val="003A5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9D68F26-1FEF-0C44-5015-369300D128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71" y="3975"/>
              <a:ext cx="869" cy="351"/>
            </a:xfrm>
            <a:custGeom>
              <a:avLst/>
              <a:gdLst>
                <a:gd name="T0" fmla="*/ 0 w 1440"/>
                <a:gd name="T1" fmla="*/ 584 h 584"/>
                <a:gd name="T2" fmla="*/ 0 w 1440"/>
                <a:gd name="T3" fmla="*/ 584 h 584"/>
                <a:gd name="T4" fmla="*/ 1440 w 1440"/>
                <a:gd name="T5" fmla="*/ 584 h 584"/>
                <a:gd name="T6" fmla="*/ 720 w 1440"/>
                <a:gd name="T7" fmla="*/ 0 h 584"/>
                <a:gd name="T8" fmla="*/ 0 w 1440"/>
                <a:gd name="T9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0" h="584">
                  <a:moveTo>
                    <a:pt x="0" y="584"/>
                  </a:moveTo>
                  <a:lnTo>
                    <a:pt x="0" y="584"/>
                  </a:lnTo>
                  <a:lnTo>
                    <a:pt x="1440" y="584"/>
                  </a:lnTo>
                  <a:cubicBezTo>
                    <a:pt x="1370" y="250"/>
                    <a:pt x="1074" y="0"/>
                    <a:pt x="720" y="0"/>
                  </a:cubicBezTo>
                  <a:cubicBezTo>
                    <a:pt x="366" y="0"/>
                    <a:pt x="70" y="250"/>
                    <a:pt x="0" y="584"/>
                  </a:cubicBezTo>
                  <a:close/>
                </a:path>
              </a:pathLst>
            </a:custGeom>
            <a:solidFill>
              <a:srgbClr val="EE907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93A4F09C-5238-148D-D2D1-68E1379310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987"/>
              <a:ext cx="320" cy="546"/>
            </a:xfrm>
            <a:custGeom>
              <a:avLst/>
              <a:gdLst>
                <a:gd name="T0" fmla="*/ 268 w 531"/>
                <a:gd name="T1" fmla="*/ 50 h 909"/>
                <a:gd name="T2" fmla="*/ 268 w 531"/>
                <a:gd name="T3" fmla="*/ 50 h 909"/>
                <a:gd name="T4" fmla="*/ 178 w 531"/>
                <a:gd name="T5" fmla="*/ 30 h 909"/>
                <a:gd name="T6" fmla="*/ 0 w 531"/>
                <a:gd name="T7" fmla="*/ 223 h 909"/>
                <a:gd name="T8" fmla="*/ 0 w 531"/>
                <a:gd name="T9" fmla="*/ 800 h 909"/>
                <a:gd name="T10" fmla="*/ 456 w 531"/>
                <a:gd name="T11" fmla="*/ 901 h 909"/>
                <a:gd name="T12" fmla="*/ 518 w 531"/>
                <a:gd name="T13" fmla="*/ 832 h 909"/>
                <a:gd name="T14" fmla="*/ 268 w 531"/>
                <a:gd name="T15" fmla="*/ 5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1" h="909">
                  <a:moveTo>
                    <a:pt x="268" y="50"/>
                  </a:moveTo>
                  <a:lnTo>
                    <a:pt x="268" y="50"/>
                  </a:lnTo>
                  <a:cubicBezTo>
                    <a:pt x="255" y="11"/>
                    <a:pt x="205" y="0"/>
                    <a:pt x="178" y="30"/>
                  </a:cubicBezTo>
                  <a:lnTo>
                    <a:pt x="0" y="223"/>
                  </a:lnTo>
                  <a:lnTo>
                    <a:pt x="0" y="800"/>
                  </a:lnTo>
                  <a:lnTo>
                    <a:pt x="456" y="901"/>
                  </a:lnTo>
                  <a:cubicBezTo>
                    <a:pt x="496" y="909"/>
                    <a:pt x="531" y="871"/>
                    <a:pt x="518" y="832"/>
                  </a:cubicBezTo>
                  <a:lnTo>
                    <a:pt x="268" y="50"/>
                  </a:lnTo>
                  <a:close/>
                </a:path>
              </a:pathLst>
            </a:custGeom>
            <a:solidFill>
              <a:srgbClr val="8AB7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6077C69-12E1-F6CC-F199-C8FC17B8A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3963" y="5334903"/>
            <a:ext cx="4470717" cy="766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9EE616-206D-C957-66C0-BE7F54E44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588" y="819572"/>
            <a:ext cx="10241238" cy="74729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ts val="4660"/>
              </a:lnSpc>
              <a:defRPr sz="4800">
                <a:solidFill>
                  <a:srgbClr val="08395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F59296-2489-D46A-F94F-06DF493B6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8421" y="1789113"/>
            <a:ext cx="8955157" cy="33370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83958"/>
                </a:solidFill>
              </a:defRPr>
            </a:lvl1pPr>
            <a:lvl2pPr>
              <a:defRPr>
                <a:solidFill>
                  <a:srgbClr val="083958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1510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C56E5C-76DB-D1EE-5085-876DAD75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7257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2B7E90-CC74-958F-1950-CED6D66CA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52917" y="6239425"/>
            <a:ext cx="2694241" cy="4620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F6741-D5F8-5B5D-840E-494D91827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0523" y="63363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rgbClr val="083958"/>
                </a:solidFill>
              </a:defRPr>
            </a:lvl1pPr>
          </a:lstStyle>
          <a:p>
            <a:fld id="{48E4644C-19C6-4ECB-AB75-D9A9349B1B9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B4803E-9DCF-2A72-657C-89251674C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52917" y="6163315"/>
            <a:ext cx="11080806" cy="0"/>
          </a:xfrm>
          <a:prstGeom prst="line">
            <a:avLst/>
          </a:prstGeom>
          <a:ln w="12700">
            <a:solidFill>
              <a:srgbClr val="E689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55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53" r:id="rId2"/>
    <p:sldLayoutId id="2147483954" r:id="rId3"/>
    <p:sldLayoutId id="2147483928" r:id="rId4"/>
    <p:sldLayoutId id="2147483952" r:id="rId5"/>
    <p:sldLayoutId id="2147483930" r:id="rId6"/>
    <p:sldLayoutId id="2147483939" r:id="rId7"/>
    <p:sldLayoutId id="2147483940" r:id="rId8"/>
    <p:sldLayoutId id="2147483941" r:id="rId9"/>
    <p:sldLayoutId id="2147483942" r:id="rId10"/>
    <p:sldLayoutId id="2147483944" r:id="rId11"/>
    <p:sldLayoutId id="2147483945" r:id="rId12"/>
    <p:sldLayoutId id="2147483947" r:id="rId13"/>
    <p:sldLayoutId id="2147483948" r:id="rId1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8395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rgbClr val="0839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rgbClr val="0839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839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839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8395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DMIS@cde.ca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cde.ca.gov/sp/cd/ci/cdmis2changes.asp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64EFD7-AC21-4E20-BCA1-467365153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464" y="960681"/>
            <a:ext cx="11185072" cy="1164234"/>
          </a:xfrm>
        </p:spPr>
        <p:txBody>
          <a:bodyPr vert="horz" lIns="0" tIns="0" rIns="0" bIns="0" rtlCol="0" anchor="b">
            <a:noAutofit/>
          </a:bodyPr>
          <a:lstStyle/>
          <a:p>
            <a:pPr algn="ctr"/>
            <a:r>
              <a:rPr lang="en-US" dirty="0">
                <a:latin typeface="Arial"/>
                <a:cs typeface="Arial"/>
              </a:rPr>
              <a:t>Child Development Management Information System (CDMIS) Updates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F31E1A-50D1-4607-B4A1-C18D612F7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3876" y="2124915"/>
            <a:ext cx="9797564" cy="274928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altLang="en-US" sz="4300" b="1" dirty="0">
                <a:latin typeface="Arial"/>
                <a:cs typeface="Arial"/>
              </a:rPr>
              <a:t>Early Education Division </a:t>
            </a:r>
          </a:p>
          <a:p>
            <a:pPr marL="0" indent="0" algn="ctr">
              <a:buNone/>
            </a:pPr>
            <a:endParaRPr lang="en-US" b="1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4200" b="1" dirty="0">
                <a:latin typeface="Arial"/>
                <a:cs typeface="Arial"/>
              </a:rPr>
              <a:t>Date: October 23, 2026</a:t>
            </a:r>
            <a:endParaRPr lang="en-US" sz="4200" dirty="0"/>
          </a:p>
          <a:p>
            <a:pPr marL="0" indent="0" algn="ctr">
              <a:buNone/>
            </a:pPr>
            <a:r>
              <a:rPr lang="en-US" sz="4200" b="1" dirty="0">
                <a:latin typeface="Arial"/>
                <a:cs typeface="Arial"/>
              </a:rPr>
              <a:t>Time: 10:30 a.m. to 12:00 p.m.</a:t>
            </a:r>
          </a:p>
          <a:p>
            <a:endParaRPr lang="en-US" sz="4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23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F6ED99-A6E8-69FD-B728-C79506EFD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C8856B-B8B8-317C-1D80-87C9D82A7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1" y="1055273"/>
            <a:ext cx="12192000" cy="5193576"/>
          </a:xfrm>
        </p:spPr>
        <p:txBody>
          <a:bodyPr lIns="91440" tIns="45720" rIns="91440" bIns="45720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Introduction of CDMIS 2.0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CDMIS 2.0 Timeline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Consolidation of CDMIS and the Preschool Language Information System (PLIS)</a:t>
            </a:r>
          </a:p>
          <a:p>
            <a:r>
              <a:rPr lang="en-US" dirty="0">
                <a:latin typeface="Arial"/>
                <a:cs typeface="Arial"/>
              </a:rPr>
              <a:t>Preschool, Classroom, Staff, and Children Data</a:t>
            </a:r>
          </a:p>
          <a:p>
            <a:r>
              <a:rPr lang="en-US" dirty="0">
                <a:latin typeface="Arial"/>
                <a:cs typeface="Arial"/>
              </a:rPr>
              <a:t>CDMIS 2.0 Data Domains and Code Sets</a:t>
            </a:r>
          </a:p>
          <a:p>
            <a:r>
              <a:rPr lang="en-US" dirty="0">
                <a:latin typeface="Arial"/>
                <a:cs typeface="Arial"/>
              </a:rPr>
              <a:t>Reviewing and Certifying Submitted Data</a:t>
            </a:r>
          </a:p>
          <a:p>
            <a:r>
              <a:rPr lang="en-US" dirty="0">
                <a:latin typeface="Arial"/>
                <a:cs typeface="Arial"/>
              </a:rPr>
              <a:t>Training, Resources, and Future CDMIS 2.0 Updates</a:t>
            </a:r>
          </a:p>
        </p:txBody>
      </p:sp>
    </p:spTree>
    <p:extLst>
      <p:ext uri="{BB962C8B-B14F-4D97-AF65-F5344CB8AC3E}">
        <p14:creationId xmlns:p14="http://schemas.microsoft.com/office/powerpoint/2010/main" val="45485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BB5E3-98CB-4CD7-E531-15ACAD189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72FB8D-7E28-5FE1-8486-C9C8910C3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of CDMIS 2.0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7C26A8-667B-7A28-43B9-3A6790EFA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5754"/>
            <a:ext cx="12192000" cy="4834143"/>
          </a:xfrm>
        </p:spPr>
        <p:txBody>
          <a:bodyPr lIns="91440" tIns="45720" rIns="91440" bIns="45720" anchor="t">
            <a:normAutofit lnSpcReduction="10000"/>
          </a:bodyPr>
          <a:lstStyle/>
          <a:p>
            <a:r>
              <a:rPr lang="en-US"/>
              <a:t>Preliminary plans of a new interface for CDMIS 2.0</a:t>
            </a:r>
          </a:p>
          <a:p>
            <a:r>
              <a:rPr lang="en-US">
                <a:latin typeface="Arial"/>
                <a:cs typeface="Arial"/>
              </a:rPr>
              <a:t>Alignment of many data fields from the California Preschool Data Collection (CAPSDAC) System 2.0 will begin to be collected in CDMIS 2.0 for data comparability</a:t>
            </a:r>
          </a:p>
          <a:p>
            <a:pPr lvl="1"/>
            <a:r>
              <a:rPr lang="en-US"/>
              <a:t>Classroom, Staff, Child</a:t>
            </a:r>
          </a:p>
          <a:p>
            <a:pPr lvl="1"/>
            <a:r>
              <a:rPr lang="en-US">
                <a:latin typeface="Arial"/>
                <a:cs typeface="Arial"/>
              </a:rPr>
              <a:t>The 801A Report will be replaced by the CDMIS Monthly Report</a:t>
            </a:r>
          </a:p>
          <a:p>
            <a:r>
              <a:rPr lang="en-US">
                <a:latin typeface="Arial"/>
                <a:cs typeface="Arial"/>
              </a:rPr>
              <a:t>Tentative plans to collect additional data and transition to new CDMIS 2.0 for July 2027 data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BA851-EA06-363A-996D-AE997914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9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330433-3142-5B7E-6413-91D955F5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CDMIS 2.0 Timeline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346F0C-4B54-57A6-69DB-AF013CCA6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5754"/>
            <a:ext cx="12192000" cy="483414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Ongoing User Acceptance Testing (UAT) sessions for contractors and software vendors</a:t>
            </a:r>
            <a:endParaRPr lang="en-US" dirty="0"/>
          </a:p>
          <a:p>
            <a:pPr lvl="1"/>
            <a:r>
              <a:rPr lang="en-US" dirty="0"/>
              <a:t>Testing interface and login, update agency information, manual input and electronic file upload of CDMIS Monthly Report</a:t>
            </a:r>
          </a:p>
          <a:p>
            <a:pPr lvl="1"/>
            <a:r>
              <a:rPr lang="en-US" dirty="0">
                <a:latin typeface="Arial"/>
                <a:cs typeface="Arial"/>
              </a:rPr>
              <a:t>First UAT session is planned for December 2026, focused on logging in and user management</a:t>
            </a:r>
          </a:p>
          <a:p>
            <a:r>
              <a:rPr lang="en-US" dirty="0"/>
              <a:t>Soft launch of the CDMIS 2.0 planned for release in late spring 2027</a:t>
            </a:r>
          </a:p>
          <a:p>
            <a:r>
              <a:rPr lang="en-US" dirty="0"/>
              <a:t>Official submissions planned for July 2027 report period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55061-FBB6-D903-2DAB-FC9B3FF8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7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ED9D4-5919-BBAF-4110-0CC8708F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86D4F51-096D-2AF9-2371-1FA03F371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Consolidation of CDMIS and PLIS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5F99DA-5DB2-CFDA-B91B-175B3C949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5754"/>
            <a:ext cx="12192000" cy="4834143"/>
          </a:xfrm>
        </p:spPr>
        <p:txBody>
          <a:bodyPr lIns="91440" tIns="45720" rIns="91440" bIns="45720" anchor="t">
            <a:normAutofit lnSpcReduction="10000"/>
          </a:bodyPr>
          <a:lstStyle/>
          <a:p>
            <a:r>
              <a:rPr lang="en-US">
                <a:latin typeface="Arial"/>
                <a:cs typeface="Arial"/>
              </a:rPr>
              <a:t>The primary goal of CDMIS 2.0 is to consolidate the CDMIS 801A Monthly Population Report and the PLIS Report</a:t>
            </a:r>
          </a:p>
          <a:p>
            <a:r>
              <a:rPr lang="en-US">
                <a:latin typeface="Arial"/>
                <a:cs typeface="Arial"/>
              </a:rPr>
              <a:t>New CDMIS Monthly Report will include all dual language learner data elements from the PLIS Report</a:t>
            </a:r>
          </a:p>
          <a:p>
            <a:r>
              <a:rPr lang="en-US">
                <a:latin typeface="Arial"/>
                <a:cs typeface="Arial"/>
              </a:rPr>
              <a:t>No more multiple CSPP Early Education Division data systems for reporting child data!</a:t>
            </a:r>
          </a:p>
          <a:p>
            <a:r>
              <a:rPr lang="en-US">
                <a:latin typeface="Arial"/>
                <a:cs typeface="Arial"/>
              </a:rPr>
              <a:t>Final PLIS Report due in the PLIS: 2026-27 Quarter 4 PLIS Report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C9DDB-3914-24DC-53C6-908AD7BD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2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92D10-D2FC-50CD-EEF3-FB5CDEEA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04BEFA-35AE-A016-4A97-DAEA8FDD9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7756"/>
            <a:ext cx="12191999" cy="1325563"/>
          </a:xfrm>
        </p:spPr>
        <p:txBody>
          <a:bodyPr/>
          <a:lstStyle/>
          <a:p>
            <a:r>
              <a:rPr lang="en-US"/>
              <a:t>Accessing CDMIS 2.0 and Managing Agency Information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3DFDA9-B678-BCB4-DA36-F41756F8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74939"/>
            <a:ext cx="12192000" cy="3858132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Upon the release of the CDMIS 2.0, all existing CDMIS users will receive a new username and temporary password</a:t>
            </a:r>
          </a:p>
          <a:p>
            <a:r>
              <a:rPr lang="en-US">
                <a:latin typeface="Arial"/>
                <a:cs typeface="Arial"/>
              </a:rPr>
              <a:t>LEAs that do not currently submit the 801A Report will still be required to use the CDMIS 2.0 for updating and maintaining agency and site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E4EB6F-F510-7596-2569-C125FD23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02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F07430-3A6D-9E33-B70B-851ED3871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Preschool, Classroom, Staff, and Children 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AD2E3E-33DA-4FED-5EB9-2DC8460AD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new CDMIS CSPP Monthly Report will organize information into linked preschool, classroom, staff, and child records</a:t>
            </a:r>
          </a:p>
          <a:p>
            <a:r>
              <a:rPr lang="en-US"/>
              <a:t>Each preschool site will receive a unique, system-generated Site ID (</a:t>
            </a:r>
            <a:r>
              <a:rPr lang="en-US" err="1"/>
              <a:t>SiteID</a:t>
            </a:r>
            <a:r>
              <a:rPr lang="en-US"/>
              <a:t>)</a:t>
            </a:r>
          </a:p>
          <a:p>
            <a:r>
              <a:rPr lang="en-US"/>
              <a:t>Agencies will enter each preschool and classroom once, and then add the children that are enrolled to that preschool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E066FC-C92B-C75D-049E-56910CA6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29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DFDD-AFD6-72FC-1518-160851844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C2CEAB-2548-693A-8B5B-144941B90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CDMIS 2.0 Data Domains and Code Sets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7ECB0A-BB0E-2BDC-2936-D3B8D44AE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CDMIS 2.0 Data Domains and Fields (Draft) and CDMIS 2.0 Code Sets (Draft) have been published to the CDMIS 2.0 Support web page</a:t>
            </a:r>
          </a:p>
          <a:p>
            <a:r>
              <a:rPr lang="en-US" dirty="0"/>
              <a:t>Includes all proposed data fields and applicable code options that will be included in the CDMIS CSPP Monthly Report for CDMIS 2.0</a:t>
            </a:r>
          </a:p>
          <a:p>
            <a:r>
              <a:rPr lang="en-US" dirty="0"/>
              <a:t>All fields for children and family are included in either the Confidential Application for the CSPP EED-9600 and the Confidential Application for the CSPP EED-9600 Appendix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7C3BE-D3C5-4B4F-17F1-FFFAE5277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5946-89CE-E2F2-5372-212F33AAE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F9F4003-D956-B245-4CBC-804C0F00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Reviewing and Certifying Submitted 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62D5D4-D0EC-79A6-B07D-0C77AB70E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/>
              <a:t>Updated reporting process will require CDMIS 2.0 users to review each report’s data and certify that their data is accurate and complete</a:t>
            </a:r>
          </a:p>
          <a:p>
            <a:r>
              <a:rPr lang="en-US">
                <a:latin typeface="Arial"/>
                <a:cs typeface="Arial"/>
              </a:rPr>
              <a:t>This will include the agency’s program administrator or designated individual to enter contact information formally attesting their data</a:t>
            </a:r>
          </a:p>
          <a:p>
            <a:r>
              <a:rPr lang="en-US"/>
              <a:t>Certification will lock the report against further changes, and will be due by the 15</a:t>
            </a:r>
            <a:r>
              <a:rPr lang="en-US" baseline="30000"/>
              <a:t>th</a:t>
            </a:r>
            <a:r>
              <a:rPr lang="en-US"/>
              <a:t> of each month, and allow for changes during the amendment window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ECEAF-24DD-1AA5-A27C-65536795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AA03-468A-8A41-104B-2D2B53C8E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First CDMIS 2.0 User Acceptance Testing Sessions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ED89E-59D6-5DEB-486E-53CAB6B90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 lnSpcReduction="10000"/>
          </a:bodyPr>
          <a:lstStyle/>
          <a:p>
            <a:r>
              <a:rPr lang="en-US" dirty="0">
                <a:latin typeface="Arial"/>
                <a:cs typeface="Arial"/>
              </a:rPr>
              <a:t>Recruiting UAT volunteers for the first CDMIS 2.0 testing session!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Arial"/>
                <a:cs typeface="Arial"/>
              </a:rPr>
              <a:t>Demonstration session on December 1, 2026, from 1:30 p.m. </a:t>
            </a:r>
            <a:r>
              <a:rPr lang="en-US" dirty="0">
                <a:latin typeface="Arial"/>
                <a:ea typeface="Roboto"/>
                <a:cs typeface="Arial"/>
              </a:rPr>
              <a:t>–</a:t>
            </a:r>
            <a:r>
              <a:rPr lang="en-US" dirty="0">
                <a:latin typeface="Arial"/>
                <a:cs typeface="Arial"/>
              </a:rPr>
              <a:t> 3:00 p.m.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Arial"/>
                <a:cs typeface="Arial"/>
              </a:rPr>
              <a:t>Feedback session on December 15, 2026, from 2:00 – 3:30 p.m. </a:t>
            </a:r>
          </a:p>
          <a:p>
            <a:r>
              <a:rPr lang="en-US" dirty="0">
                <a:latin typeface="Arial"/>
                <a:cs typeface="Arial"/>
              </a:rPr>
              <a:t>First UAT will be focused on the new user interface, login, and user management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If interested in participating, please send an email to </a:t>
            </a:r>
            <a:r>
              <a:rPr lang="en-US" dirty="0">
                <a:latin typeface="Arial"/>
                <a:cs typeface="Arial"/>
                <a:hlinkClick r:id="rId3"/>
              </a:rPr>
              <a:t>CDMIS@cde.ca.gov</a:t>
            </a:r>
            <a:r>
              <a:rPr lang="en-US" dirty="0">
                <a:latin typeface="Arial"/>
                <a:cs typeface="Arial"/>
              </a:rPr>
              <a:t> by November 20, 2026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E8675-BBCC-0FCF-2E86-11F08661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37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B56B5-4770-2A18-9025-6B3EE52D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C99BD76-68A2-080C-F528-73FC14A1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Training, Resources, and Future CDMIS 2.0 Updates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6CA5260-2C01-E052-68CF-0CDC4ACB5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The CDMIS 2.0 Upcoming Changes web page will be the support web page with:</a:t>
            </a:r>
          </a:p>
          <a:p>
            <a:pPr lvl="1"/>
            <a:r>
              <a:rPr lang="en-US" dirty="0"/>
              <a:t>User manuals</a:t>
            </a:r>
          </a:p>
          <a:p>
            <a:pPr lvl="1"/>
            <a:r>
              <a:rPr lang="en-US" dirty="0"/>
              <a:t>Data domains and fields</a:t>
            </a:r>
          </a:p>
          <a:p>
            <a:pPr lvl="1"/>
            <a:r>
              <a:rPr lang="en-US" dirty="0"/>
              <a:t>Code sets</a:t>
            </a:r>
          </a:p>
          <a:p>
            <a:pPr lvl="1"/>
            <a:r>
              <a:rPr lang="en-US" dirty="0"/>
              <a:t>CDMIS Updates</a:t>
            </a:r>
          </a:p>
          <a:p>
            <a:pPr lvl="1"/>
            <a:r>
              <a:rPr lang="en-US" dirty="0"/>
              <a:t>Webinars and office hours dates</a:t>
            </a:r>
          </a:p>
          <a:p>
            <a:pPr lvl="1"/>
            <a:r>
              <a:rPr lang="en-US" dirty="0">
                <a:latin typeface="Arial"/>
                <a:cs typeface="Arial"/>
              </a:rPr>
              <a:t>In-person training dates and locations</a:t>
            </a:r>
          </a:p>
          <a:p>
            <a:r>
              <a:rPr lang="en-US" dirty="0">
                <a:latin typeface="Arial"/>
                <a:cs typeface="Arial"/>
              </a:rPr>
              <a:t>More virtual webinars and in-person trainings to come!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5776D-CACC-1B61-2913-D9BF94ED8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8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B9E79-B270-9527-54E7-FA63A590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76A9A6-C0DC-F4CB-D38D-61F42E94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CDMIS Resource Web Page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79C15C-F1B9-200F-286D-B980F5B81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CDMIS 2.0 Support Web Page</a:t>
            </a:r>
          </a:p>
          <a:p>
            <a:r>
              <a:rPr lang="en-US" dirty="0">
                <a:hlinkClick r:id="rId2" tooltip="CDMIS 2.0 Resource Webpage"/>
              </a:rPr>
              <a:t>https://www.cde.ca.gov/sp/cd/ci/cdmis2changes.asp</a:t>
            </a:r>
            <a:endParaRPr lang="en-US" dirty="0"/>
          </a:p>
        </p:txBody>
      </p:sp>
      <p:pic>
        <p:nvPicPr>
          <p:cNvPr id="2" name="Picture 1" descr="QR Code for the CAPSDAC 2.0 Support Webinar Page. Link is located on slide">
            <a:extLst>
              <a:ext uri="{FF2B5EF4-FFF2-40B4-BE49-F238E27FC236}">
                <a16:creationId xmlns:a16="http://schemas.microsoft.com/office/drawing/2014/main" id="{457041B5-F25A-98C1-4FC2-75CF9F454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218" y="2662990"/>
            <a:ext cx="3337510" cy="333751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76CD12-74DA-3552-7B6E-A28A14A86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2B509-C285-4FF6-9C4D-EB34BB9C24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47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8503B-2397-4BBD-8E0A-0AA11529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rgbClr val="002060"/>
                </a:solidFill>
                <a:latin typeface="Arial"/>
                <a:cs typeface="Arial"/>
              </a:rPr>
              <a:t>Thank you!</a:t>
            </a:r>
          </a:p>
        </p:txBody>
      </p:sp>
      <p:pic>
        <p:nvPicPr>
          <p:cNvPr id="8" name="Content Placeholder 8" descr="Child, outdoor in front of water table playing with a rubber water toy.">
            <a:extLst>
              <a:ext uri="{FF2B5EF4-FFF2-40B4-BE49-F238E27FC236}">
                <a16:creationId xmlns:a16="http://schemas.microsoft.com/office/drawing/2014/main" id="{627D138C-718F-47A7-9ACB-E9D6B57F09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861" y="1111997"/>
            <a:ext cx="5770562" cy="3856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F1B36E-31D8-4F6B-A342-9C9661356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24842" y="5180537"/>
            <a:ext cx="5893904" cy="9532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-1828800">
              <a:buNone/>
            </a:pPr>
            <a:r>
              <a:rPr lang="en-US" sz="2400">
                <a:ea typeface="+mn-lt"/>
                <a:cs typeface="+mn-lt"/>
              </a:rPr>
              <a:t>Photo Credit: </a:t>
            </a:r>
            <a:r>
              <a:rPr lang="en-US" sz="2400" err="1">
                <a:ea typeface="+mn-lt"/>
                <a:cs typeface="+mn-lt"/>
              </a:rPr>
              <a:t>Kidango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Decoto</a:t>
            </a:r>
            <a:r>
              <a:rPr lang="en-US" sz="2400">
                <a:ea typeface="+mn-lt"/>
                <a:cs typeface="+mn-lt"/>
              </a:rPr>
              <a:t> Center; Union City, CA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1A327-3A17-46EA-BDFD-7B15909A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608DE-72A6-4621-8C24-CDFC0FE1ED3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26920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deck with UPK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K white slides template - August 2024" id="{DC6B7B84-CE1A-480F-8AE4-04FE73F63BB5}" vid="{895B9645-543A-4247-A758-412F6887F2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UPK white slides template - August 2024</Template>
  <TotalTime>0</TotalTime>
  <Words>769</Words>
  <Application>Microsoft Office PowerPoint</Application>
  <PresentationFormat>Widescreen</PresentationFormat>
  <Paragraphs>84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White deck with UPK logo</vt:lpstr>
      <vt:lpstr>Child Development Management Information System (CDMIS) Updates</vt:lpstr>
      <vt:lpstr>Agenda</vt:lpstr>
      <vt:lpstr>Introduction of CDMIS 2.0</vt:lpstr>
      <vt:lpstr>CDMIS 2.0 Timeline</vt:lpstr>
      <vt:lpstr>Consolidation of CDMIS and PLIS</vt:lpstr>
      <vt:lpstr>Accessing CDMIS 2.0 and Managing Agency Information</vt:lpstr>
      <vt:lpstr>Preschool, Classroom, Staff, and Children Data</vt:lpstr>
      <vt:lpstr>CDMIS 2.0 Data Domains and Code Sets</vt:lpstr>
      <vt:lpstr>Reviewing and Certifying Submitted Data</vt:lpstr>
      <vt:lpstr>First CDMIS 2.0 User Acceptance Testing Sessions</vt:lpstr>
      <vt:lpstr>Training, Resources, and Future CDMIS 2.0 Updates</vt:lpstr>
      <vt:lpstr>CDMIS Resource Web Page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CDMIS Update Webinar - Contractor Information (CA Dept of Education)</dc:title>
  <dc:subject>Child Development Information System information webinar for contractors.</dc:subject>
  <dc:creator/>
  <cp:lastModifiedBy/>
  <cp:revision>1</cp:revision>
  <dcterms:created xsi:type="dcterms:W3CDTF">2026-10-22T20:48:29Z</dcterms:created>
  <dcterms:modified xsi:type="dcterms:W3CDTF">2026-10-23T15:54:01Z</dcterms:modified>
</cp:coreProperties>
</file>