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3.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61"/>
  </p:notesMasterIdLst>
  <p:sldIdLst>
    <p:sldId id="256" r:id="rId5"/>
    <p:sldId id="282" r:id="rId6"/>
    <p:sldId id="530" r:id="rId7"/>
    <p:sldId id="535" r:id="rId8"/>
    <p:sldId id="532" r:id="rId9"/>
    <p:sldId id="533" r:id="rId10"/>
    <p:sldId id="534" r:id="rId11"/>
    <p:sldId id="536" r:id="rId12"/>
    <p:sldId id="537" r:id="rId13"/>
    <p:sldId id="538" r:id="rId14"/>
    <p:sldId id="539" r:id="rId15"/>
    <p:sldId id="540" r:id="rId16"/>
    <p:sldId id="541" r:id="rId17"/>
    <p:sldId id="542" r:id="rId18"/>
    <p:sldId id="543" r:id="rId19"/>
    <p:sldId id="544" r:id="rId20"/>
    <p:sldId id="546" r:id="rId21"/>
    <p:sldId id="547" r:id="rId22"/>
    <p:sldId id="545" r:id="rId23"/>
    <p:sldId id="548" r:id="rId24"/>
    <p:sldId id="549" r:id="rId25"/>
    <p:sldId id="550" r:id="rId26"/>
    <p:sldId id="579" r:id="rId27"/>
    <p:sldId id="581" r:id="rId28"/>
    <p:sldId id="551" r:id="rId29"/>
    <p:sldId id="552" r:id="rId30"/>
    <p:sldId id="580" r:id="rId31"/>
    <p:sldId id="553" r:id="rId32"/>
    <p:sldId id="554" r:id="rId33"/>
    <p:sldId id="555" r:id="rId34"/>
    <p:sldId id="574" r:id="rId35"/>
    <p:sldId id="556" r:id="rId36"/>
    <p:sldId id="557" r:id="rId37"/>
    <p:sldId id="558" r:id="rId38"/>
    <p:sldId id="559" r:id="rId39"/>
    <p:sldId id="560" r:id="rId40"/>
    <p:sldId id="561" r:id="rId41"/>
    <p:sldId id="564" r:id="rId42"/>
    <p:sldId id="565" r:id="rId43"/>
    <p:sldId id="562" r:id="rId44"/>
    <p:sldId id="563" r:id="rId45"/>
    <p:sldId id="567" r:id="rId46"/>
    <p:sldId id="566" r:id="rId47"/>
    <p:sldId id="568" r:id="rId48"/>
    <p:sldId id="569" r:id="rId49"/>
    <p:sldId id="570" r:id="rId50"/>
    <p:sldId id="571" r:id="rId51"/>
    <p:sldId id="572" r:id="rId52"/>
    <p:sldId id="573" r:id="rId53"/>
    <p:sldId id="575" r:id="rId54"/>
    <p:sldId id="576" r:id="rId55"/>
    <p:sldId id="577" r:id="rId56"/>
    <p:sldId id="578" r:id="rId57"/>
    <p:sldId id="437" r:id="rId58"/>
    <p:sldId id="286" r:id="rId59"/>
    <p:sldId id="295"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280027-4AF8-79AB-ADCF-C0560DB32FF3}" v="97" dt="2025-05-15T02:41:50.078"/>
    <p1510:client id="{1C7877BA-F031-A5FD-068A-05B601839E8B}" v="52" dt="2025-05-14T22:04:23.832"/>
    <p1510:client id="{430F3C80-73C2-644E-865F-BB21A243397E}" v="1" dt="2025-05-14T05:44:46.247"/>
    <p1510:client id="{A3C138C8-8E36-495D-0B41-7E2829A27DD4}" v="136" dt="2025-05-15T03:25:49.641"/>
    <p1510:client id="{D95A6A2F-2531-FC6F-806F-99CE9F81493A}" v="61" dt="2025-05-14T18:49:20.112"/>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microsoft.com/office/2018/10/relationships/authors" Targe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5/15/2025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9" name="Google Shape;9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914400">
              <a:buSzPts val="1400"/>
            </a:pPr>
            <a:endParaRPr lang="en-US"/>
          </a:p>
        </p:txBody>
      </p:sp>
      <p:sp>
        <p:nvSpPr>
          <p:cNvPr id="100" name="Google Shape;10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E9CD2-7BAA-3306-0EA8-EF3BC46213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A1A127-6372-3C83-8B0A-E1DACC22FF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E8F119-CF9D-4E92-25A5-50C35AA23D4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7547182-9EA6-8470-E485-5DF6ED6D3C2A}"/>
              </a:ext>
            </a:extLst>
          </p:cNvPr>
          <p:cNvSpPr>
            <a:spLocks noGrp="1"/>
          </p:cNvSpPr>
          <p:nvPr>
            <p:ph type="sldNum" sz="quarter" idx="5"/>
          </p:nvPr>
        </p:nvSpPr>
        <p:spPr/>
        <p:txBody>
          <a:bodyPr/>
          <a:lstStyle/>
          <a:p>
            <a:fld id="{2AF6E7D6-2E86-402D-9F32-6E72606BE399}" type="slidenum">
              <a:rPr lang="en-US"/>
              <a:t>10</a:t>
            </a:fld>
            <a:endParaRPr lang="en-US"/>
          </a:p>
        </p:txBody>
      </p:sp>
    </p:spTree>
    <p:extLst>
      <p:ext uri="{BB962C8B-B14F-4D97-AF65-F5344CB8AC3E}">
        <p14:creationId xmlns:p14="http://schemas.microsoft.com/office/powerpoint/2010/main" val="2145421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81225-5629-DE4F-EBE9-682287243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6D90BA-6D11-B53B-4674-0697FA5ECB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35EC2-D971-0F09-AE7E-406BD1DE615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A0D10A4-F1D7-4AD8-07D4-E4A24A0E6DEB}"/>
              </a:ext>
            </a:extLst>
          </p:cNvPr>
          <p:cNvSpPr>
            <a:spLocks noGrp="1"/>
          </p:cNvSpPr>
          <p:nvPr>
            <p:ph type="sldNum" sz="quarter" idx="5"/>
          </p:nvPr>
        </p:nvSpPr>
        <p:spPr/>
        <p:txBody>
          <a:bodyPr/>
          <a:lstStyle/>
          <a:p>
            <a:fld id="{2AF6E7D6-2E86-402D-9F32-6E72606BE399}" type="slidenum">
              <a:rPr lang="en-US"/>
              <a:t>11</a:t>
            </a:fld>
            <a:endParaRPr lang="en-US"/>
          </a:p>
        </p:txBody>
      </p:sp>
    </p:spTree>
    <p:extLst>
      <p:ext uri="{BB962C8B-B14F-4D97-AF65-F5344CB8AC3E}">
        <p14:creationId xmlns:p14="http://schemas.microsoft.com/office/powerpoint/2010/main" val="26193822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2D547-A91F-2269-9FF7-63EC2F3243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4DBF36-B9DB-2FE2-20B4-D91A62FBAE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82E13F-32FD-8AFD-B493-4CF91CFE63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3979C08-4AF7-A36C-4143-425DAD965153}"/>
              </a:ext>
            </a:extLst>
          </p:cNvPr>
          <p:cNvSpPr>
            <a:spLocks noGrp="1"/>
          </p:cNvSpPr>
          <p:nvPr>
            <p:ph type="sldNum" sz="quarter" idx="5"/>
          </p:nvPr>
        </p:nvSpPr>
        <p:spPr/>
        <p:txBody>
          <a:bodyPr/>
          <a:lstStyle/>
          <a:p>
            <a:fld id="{2AF6E7D6-2E86-402D-9F32-6E72606BE399}" type="slidenum">
              <a:rPr lang="en-US"/>
              <a:t>12</a:t>
            </a:fld>
            <a:endParaRPr lang="en-US"/>
          </a:p>
        </p:txBody>
      </p:sp>
    </p:spTree>
    <p:extLst>
      <p:ext uri="{BB962C8B-B14F-4D97-AF65-F5344CB8AC3E}">
        <p14:creationId xmlns:p14="http://schemas.microsoft.com/office/powerpoint/2010/main" val="3798780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44900-50D2-40E7-79AB-26CBCF32DF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98559D-6FAA-3C23-1087-BD0087320F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A6581C-24B3-E6DE-9468-6E872E838FB5}"/>
              </a:ext>
            </a:extLst>
          </p:cNvPr>
          <p:cNvSpPr>
            <a:spLocks noGrp="1"/>
          </p:cNvSpPr>
          <p:nvPr>
            <p:ph type="body" idx="1"/>
          </p:nvPr>
        </p:nvSpPr>
        <p:spPr/>
        <p:txBody>
          <a:bodyPr/>
          <a:lstStyle/>
          <a:p>
            <a:pPr marL="171450" indent="-171450">
              <a:lnSpc>
                <a:spcPct val="90000"/>
              </a:lnSpc>
              <a:spcBef>
                <a:spcPts val="500"/>
              </a:spcBef>
              <a:buFont typeface="Arial,Sans-Serif"/>
              <a:buChar char="•"/>
            </a:pPr>
            <a:endParaRPr lang="en-US" dirty="0"/>
          </a:p>
        </p:txBody>
      </p:sp>
      <p:sp>
        <p:nvSpPr>
          <p:cNvPr id="4" name="Slide Number Placeholder 3">
            <a:extLst>
              <a:ext uri="{FF2B5EF4-FFF2-40B4-BE49-F238E27FC236}">
                <a16:creationId xmlns:a16="http://schemas.microsoft.com/office/drawing/2014/main" id="{21C2F180-8ADE-B86A-1F76-6DA03F691A94}"/>
              </a:ext>
            </a:extLst>
          </p:cNvPr>
          <p:cNvSpPr>
            <a:spLocks noGrp="1"/>
          </p:cNvSpPr>
          <p:nvPr>
            <p:ph type="sldNum" sz="quarter" idx="5"/>
          </p:nvPr>
        </p:nvSpPr>
        <p:spPr/>
        <p:txBody>
          <a:bodyPr/>
          <a:lstStyle/>
          <a:p>
            <a:fld id="{2AF6E7D6-2E86-402D-9F32-6E72606BE399}" type="slidenum">
              <a:rPr lang="en-US"/>
              <a:t>13</a:t>
            </a:fld>
            <a:endParaRPr lang="en-US"/>
          </a:p>
        </p:txBody>
      </p:sp>
    </p:spTree>
    <p:extLst>
      <p:ext uri="{BB962C8B-B14F-4D97-AF65-F5344CB8AC3E}">
        <p14:creationId xmlns:p14="http://schemas.microsoft.com/office/powerpoint/2010/main" val="37978615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28141-2142-DD32-5CF1-45AD7AC67A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DBF050-5403-324A-8C14-60EC9093C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E048CF-5358-3D28-5001-D472D526A6A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4726795-F418-08E1-6414-22D91369A40B}"/>
              </a:ext>
            </a:extLst>
          </p:cNvPr>
          <p:cNvSpPr>
            <a:spLocks noGrp="1"/>
          </p:cNvSpPr>
          <p:nvPr>
            <p:ph type="sldNum" sz="quarter" idx="5"/>
          </p:nvPr>
        </p:nvSpPr>
        <p:spPr/>
        <p:txBody>
          <a:bodyPr/>
          <a:lstStyle/>
          <a:p>
            <a:fld id="{2AF6E7D6-2E86-402D-9F32-6E72606BE399}" type="slidenum">
              <a:rPr lang="en-US"/>
              <a:t>14</a:t>
            </a:fld>
            <a:endParaRPr lang="en-US"/>
          </a:p>
        </p:txBody>
      </p:sp>
    </p:spTree>
    <p:extLst>
      <p:ext uri="{BB962C8B-B14F-4D97-AF65-F5344CB8AC3E}">
        <p14:creationId xmlns:p14="http://schemas.microsoft.com/office/powerpoint/2010/main" val="979089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6661A-47FC-D0C9-2254-895B8B53AE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0F97DD-51D1-1783-EE81-D31BC422D3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264382-A709-0B59-A025-6718F04BBBC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C942794-1DBA-89EA-8128-029A4262AE0D}"/>
              </a:ext>
            </a:extLst>
          </p:cNvPr>
          <p:cNvSpPr>
            <a:spLocks noGrp="1"/>
          </p:cNvSpPr>
          <p:nvPr>
            <p:ph type="sldNum" sz="quarter" idx="5"/>
          </p:nvPr>
        </p:nvSpPr>
        <p:spPr/>
        <p:txBody>
          <a:bodyPr/>
          <a:lstStyle/>
          <a:p>
            <a:fld id="{2AF6E7D6-2E86-402D-9F32-6E72606BE399}" type="slidenum">
              <a:rPr lang="en-US"/>
              <a:t>15</a:t>
            </a:fld>
            <a:endParaRPr lang="en-US"/>
          </a:p>
        </p:txBody>
      </p:sp>
    </p:spTree>
    <p:extLst>
      <p:ext uri="{BB962C8B-B14F-4D97-AF65-F5344CB8AC3E}">
        <p14:creationId xmlns:p14="http://schemas.microsoft.com/office/powerpoint/2010/main" val="18914107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F1650-3329-D193-37B0-44EA40E875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2595E7-77DD-A99D-F9E9-D8DF9FC912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8DC39D-220A-DBAB-0924-EF3317E2BAA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2652963-4147-A4C0-955B-D16ED30162A1}"/>
              </a:ext>
            </a:extLst>
          </p:cNvPr>
          <p:cNvSpPr>
            <a:spLocks noGrp="1"/>
          </p:cNvSpPr>
          <p:nvPr>
            <p:ph type="sldNum" sz="quarter" idx="5"/>
          </p:nvPr>
        </p:nvSpPr>
        <p:spPr/>
        <p:txBody>
          <a:bodyPr/>
          <a:lstStyle/>
          <a:p>
            <a:fld id="{2AF6E7D6-2E86-402D-9F32-6E72606BE399}" type="slidenum">
              <a:rPr lang="en-US"/>
              <a:t>16</a:t>
            </a:fld>
            <a:endParaRPr lang="en-US"/>
          </a:p>
        </p:txBody>
      </p:sp>
    </p:spTree>
    <p:extLst>
      <p:ext uri="{BB962C8B-B14F-4D97-AF65-F5344CB8AC3E}">
        <p14:creationId xmlns:p14="http://schemas.microsoft.com/office/powerpoint/2010/main" val="19634262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72FE4-6D76-D30F-B881-7944CFD28C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667563-C21F-1042-3018-3DE944E7E2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01893-7473-ADA0-115D-FAAEA7E101BD}"/>
              </a:ext>
            </a:extLst>
          </p:cNvPr>
          <p:cNvSpPr>
            <a:spLocks noGrp="1"/>
          </p:cNvSpPr>
          <p:nvPr>
            <p:ph type="body" idx="1"/>
          </p:nvPr>
        </p:nvSpPr>
        <p:spPr/>
        <p:txBody>
          <a:bodyPr/>
          <a:lstStyle/>
          <a:p>
            <a:pPr marL="171450" indent="-171450">
              <a:lnSpc>
                <a:spcPct val="90000"/>
              </a:lnSpc>
              <a:spcBef>
                <a:spcPts val="500"/>
              </a:spcBef>
              <a:buFont typeface="Arial,Sans-Serif"/>
              <a:buChar char="•"/>
            </a:pPr>
            <a:endParaRPr lang="en-US"/>
          </a:p>
        </p:txBody>
      </p:sp>
      <p:sp>
        <p:nvSpPr>
          <p:cNvPr id="4" name="Slide Number Placeholder 3">
            <a:extLst>
              <a:ext uri="{FF2B5EF4-FFF2-40B4-BE49-F238E27FC236}">
                <a16:creationId xmlns:a16="http://schemas.microsoft.com/office/drawing/2014/main" id="{1F9B9D77-5C60-884B-3D0B-5FE1B9AA8751}"/>
              </a:ext>
            </a:extLst>
          </p:cNvPr>
          <p:cNvSpPr>
            <a:spLocks noGrp="1"/>
          </p:cNvSpPr>
          <p:nvPr>
            <p:ph type="sldNum" sz="quarter" idx="5"/>
          </p:nvPr>
        </p:nvSpPr>
        <p:spPr/>
        <p:txBody>
          <a:bodyPr/>
          <a:lstStyle/>
          <a:p>
            <a:fld id="{2AF6E7D6-2E86-402D-9F32-6E72606BE399}" type="slidenum">
              <a:rPr lang="en-US"/>
              <a:t>17</a:t>
            </a:fld>
            <a:endParaRPr lang="en-US"/>
          </a:p>
        </p:txBody>
      </p:sp>
    </p:spTree>
    <p:extLst>
      <p:ext uri="{BB962C8B-B14F-4D97-AF65-F5344CB8AC3E}">
        <p14:creationId xmlns:p14="http://schemas.microsoft.com/office/powerpoint/2010/main" val="26559852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A5A4F-F5B6-B750-95B9-EA10BE1D2F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315ECF-3B45-A3D2-8F82-C5AD1DB948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FBA3FB-47C5-487E-6D09-20892CB2118A}"/>
              </a:ext>
            </a:extLst>
          </p:cNvPr>
          <p:cNvSpPr>
            <a:spLocks noGrp="1"/>
          </p:cNvSpPr>
          <p:nvPr>
            <p:ph type="body" idx="1"/>
          </p:nvPr>
        </p:nvSpPr>
        <p:spPr/>
        <p:txBody>
          <a:bodyPr/>
          <a:lstStyle/>
          <a:p>
            <a:pPr marL="171450" indent="-171450">
              <a:buFont typeface="Arial,Sans-Serif"/>
              <a:buChar char="•"/>
            </a:pPr>
            <a:endParaRPr lang="en-US" dirty="0"/>
          </a:p>
        </p:txBody>
      </p:sp>
      <p:sp>
        <p:nvSpPr>
          <p:cNvPr id="4" name="Slide Number Placeholder 3">
            <a:extLst>
              <a:ext uri="{FF2B5EF4-FFF2-40B4-BE49-F238E27FC236}">
                <a16:creationId xmlns:a16="http://schemas.microsoft.com/office/drawing/2014/main" id="{B48A8049-D7D8-84D5-E0F9-510F26407E69}"/>
              </a:ext>
            </a:extLst>
          </p:cNvPr>
          <p:cNvSpPr>
            <a:spLocks noGrp="1"/>
          </p:cNvSpPr>
          <p:nvPr>
            <p:ph type="sldNum" sz="quarter" idx="5"/>
          </p:nvPr>
        </p:nvSpPr>
        <p:spPr/>
        <p:txBody>
          <a:bodyPr/>
          <a:lstStyle/>
          <a:p>
            <a:fld id="{2AF6E7D6-2E86-402D-9F32-6E72606BE399}" type="slidenum">
              <a:rPr lang="en-US"/>
              <a:t>18</a:t>
            </a:fld>
            <a:endParaRPr lang="en-US"/>
          </a:p>
        </p:txBody>
      </p:sp>
    </p:spTree>
    <p:extLst>
      <p:ext uri="{BB962C8B-B14F-4D97-AF65-F5344CB8AC3E}">
        <p14:creationId xmlns:p14="http://schemas.microsoft.com/office/powerpoint/2010/main" val="15798638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1756D-8E4A-718D-4746-A22F551832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54F327-CA61-A5B7-B782-73A531F4FF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86A10B-98D3-259E-8B8A-F5019E7BA5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42A973-EB04-F84B-6FBA-B3D3F97DBF0A}"/>
              </a:ext>
            </a:extLst>
          </p:cNvPr>
          <p:cNvSpPr>
            <a:spLocks noGrp="1"/>
          </p:cNvSpPr>
          <p:nvPr>
            <p:ph type="sldNum" sz="quarter" idx="5"/>
          </p:nvPr>
        </p:nvSpPr>
        <p:spPr/>
        <p:txBody>
          <a:bodyPr/>
          <a:lstStyle/>
          <a:p>
            <a:fld id="{2AF6E7D6-2E86-402D-9F32-6E72606BE399}" type="slidenum">
              <a:rPr lang="en-US"/>
              <a:t>19</a:t>
            </a:fld>
            <a:endParaRPr lang="en-US"/>
          </a:p>
        </p:txBody>
      </p:sp>
    </p:spTree>
    <p:extLst>
      <p:ext uri="{BB962C8B-B14F-4D97-AF65-F5344CB8AC3E}">
        <p14:creationId xmlns:p14="http://schemas.microsoft.com/office/powerpoint/2010/main" val="572428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E2B8F-25C1-F11E-0AAF-F6AF9F5866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80F8D3-9EC5-8DC3-4B5E-559A31688E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6CCDCA-7989-B98F-8F69-C36C8D9C3B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2DF611-8C1D-2B16-DA9B-0B313531C2E2}"/>
              </a:ext>
            </a:extLst>
          </p:cNvPr>
          <p:cNvSpPr>
            <a:spLocks noGrp="1"/>
          </p:cNvSpPr>
          <p:nvPr>
            <p:ph type="sldNum" sz="quarter" idx="5"/>
          </p:nvPr>
        </p:nvSpPr>
        <p:spPr/>
        <p:txBody>
          <a:bodyPr/>
          <a:lstStyle/>
          <a:p>
            <a:fld id="{2AF6E7D6-2E86-402D-9F32-6E72606BE399}" type="slidenum">
              <a:rPr lang="en-US"/>
              <a:t>20</a:t>
            </a:fld>
            <a:endParaRPr lang="en-US"/>
          </a:p>
        </p:txBody>
      </p:sp>
    </p:spTree>
    <p:extLst>
      <p:ext uri="{BB962C8B-B14F-4D97-AF65-F5344CB8AC3E}">
        <p14:creationId xmlns:p14="http://schemas.microsoft.com/office/powerpoint/2010/main" val="39887444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C53DC-1B5C-F14A-46DB-46548A8A5C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71E30D-5505-196D-EE5F-B83E8B6BDA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AC594A-D924-8E8A-4C0F-D0E9C54F7732}"/>
              </a:ext>
            </a:extLst>
          </p:cNvPr>
          <p:cNvSpPr>
            <a:spLocks noGrp="1"/>
          </p:cNvSpPr>
          <p:nvPr>
            <p:ph type="body" idx="1"/>
          </p:nvPr>
        </p:nvSpPr>
        <p:spPr/>
        <p:txBody>
          <a:bodyPr/>
          <a:lstStyle/>
          <a:p>
            <a:pPr marL="171450" indent="-171450">
              <a:lnSpc>
                <a:spcPct val="90000"/>
              </a:lnSpc>
              <a:spcBef>
                <a:spcPts val="500"/>
              </a:spcBef>
              <a:buFont typeface="Arial,Sans-Serif"/>
              <a:buChar char="•"/>
            </a:pPr>
            <a:endParaRPr lang="en-US" dirty="0"/>
          </a:p>
        </p:txBody>
      </p:sp>
      <p:sp>
        <p:nvSpPr>
          <p:cNvPr id="4" name="Slide Number Placeholder 3">
            <a:extLst>
              <a:ext uri="{FF2B5EF4-FFF2-40B4-BE49-F238E27FC236}">
                <a16:creationId xmlns:a16="http://schemas.microsoft.com/office/drawing/2014/main" id="{310E2BD7-92E9-00E9-1267-7CFFBDBDD107}"/>
              </a:ext>
            </a:extLst>
          </p:cNvPr>
          <p:cNvSpPr>
            <a:spLocks noGrp="1"/>
          </p:cNvSpPr>
          <p:nvPr>
            <p:ph type="sldNum" sz="quarter" idx="5"/>
          </p:nvPr>
        </p:nvSpPr>
        <p:spPr/>
        <p:txBody>
          <a:bodyPr/>
          <a:lstStyle/>
          <a:p>
            <a:fld id="{2AF6E7D6-2E86-402D-9F32-6E72606BE399}" type="slidenum">
              <a:rPr lang="en-US"/>
              <a:t>21</a:t>
            </a:fld>
            <a:endParaRPr lang="en-US"/>
          </a:p>
        </p:txBody>
      </p:sp>
    </p:spTree>
    <p:extLst>
      <p:ext uri="{BB962C8B-B14F-4D97-AF65-F5344CB8AC3E}">
        <p14:creationId xmlns:p14="http://schemas.microsoft.com/office/powerpoint/2010/main" val="26174687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1AA1B-D4DC-0876-E1A4-64EDEA3D8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DA756A-E1AD-1A01-9D4A-952B2BEE4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F87341-3157-191B-CCF9-D76D35EFBB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46152A-A246-CA38-221B-4E8D03F4A6A3}"/>
              </a:ext>
            </a:extLst>
          </p:cNvPr>
          <p:cNvSpPr>
            <a:spLocks noGrp="1"/>
          </p:cNvSpPr>
          <p:nvPr>
            <p:ph type="sldNum" sz="quarter" idx="5"/>
          </p:nvPr>
        </p:nvSpPr>
        <p:spPr/>
        <p:txBody>
          <a:bodyPr/>
          <a:lstStyle/>
          <a:p>
            <a:fld id="{2AF6E7D6-2E86-402D-9F32-6E72606BE399}" type="slidenum">
              <a:rPr lang="en-US"/>
              <a:t>22</a:t>
            </a:fld>
            <a:endParaRPr lang="en-US"/>
          </a:p>
        </p:txBody>
      </p:sp>
    </p:spTree>
    <p:extLst>
      <p:ext uri="{BB962C8B-B14F-4D97-AF65-F5344CB8AC3E}">
        <p14:creationId xmlns:p14="http://schemas.microsoft.com/office/powerpoint/2010/main" val="40102569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25D0D-5CD2-9286-9CDC-0FA03E2881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9DD684-30C0-622E-37DB-4EB073DA02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1852E7-C834-4E42-9AE1-147837C8C9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A09712-D3C9-A25B-65BC-4BB1407D5079}"/>
              </a:ext>
            </a:extLst>
          </p:cNvPr>
          <p:cNvSpPr>
            <a:spLocks noGrp="1"/>
          </p:cNvSpPr>
          <p:nvPr>
            <p:ph type="sldNum" sz="quarter" idx="5"/>
          </p:nvPr>
        </p:nvSpPr>
        <p:spPr/>
        <p:txBody>
          <a:bodyPr/>
          <a:lstStyle/>
          <a:p>
            <a:fld id="{2AF6E7D6-2E86-402D-9F32-6E72606BE399}" type="slidenum">
              <a:rPr lang="en-US"/>
              <a:t>23</a:t>
            </a:fld>
            <a:endParaRPr lang="en-US"/>
          </a:p>
        </p:txBody>
      </p:sp>
    </p:spTree>
    <p:extLst>
      <p:ext uri="{BB962C8B-B14F-4D97-AF65-F5344CB8AC3E}">
        <p14:creationId xmlns:p14="http://schemas.microsoft.com/office/powerpoint/2010/main" val="23186557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EA95D-F1AF-FBB8-DF6F-315814A347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B8D78D-B5F0-E571-75EF-E8FB71D355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4A6F13-4442-952D-F915-4F25D3136502}"/>
              </a:ext>
            </a:extLst>
          </p:cNvPr>
          <p:cNvSpPr>
            <a:spLocks noGrp="1"/>
          </p:cNvSpPr>
          <p:nvPr>
            <p:ph type="body" idx="1"/>
          </p:nvPr>
        </p:nvSpPr>
        <p:spPr/>
        <p:txBody>
          <a:bodyPr/>
          <a:lstStyle/>
          <a:p>
            <a:pPr marL="171450" indent="-171450">
              <a:lnSpc>
                <a:spcPct val="90000"/>
              </a:lnSpc>
              <a:spcBef>
                <a:spcPts val="500"/>
              </a:spcBef>
              <a:buFont typeface="Arial,Sans-Serif"/>
              <a:buChar char="•"/>
            </a:pPr>
            <a:endParaRPr lang="en-US" dirty="0"/>
          </a:p>
        </p:txBody>
      </p:sp>
      <p:sp>
        <p:nvSpPr>
          <p:cNvPr id="4" name="Slide Number Placeholder 3">
            <a:extLst>
              <a:ext uri="{FF2B5EF4-FFF2-40B4-BE49-F238E27FC236}">
                <a16:creationId xmlns:a16="http://schemas.microsoft.com/office/drawing/2014/main" id="{3A09766C-ABB2-EC87-86E2-406C12C6140C}"/>
              </a:ext>
            </a:extLst>
          </p:cNvPr>
          <p:cNvSpPr>
            <a:spLocks noGrp="1"/>
          </p:cNvSpPr>
          <p:nvPr>
            <p:ph type="sldNum" sz="quarter" idx="5"/>
          </p:nvPr>
        </p:nvSpPr>
        <p:spPr/>
        <p:txBody>
          <a:bodyPr/>
          <a:lstStyle/>
          <a:p>
            <a:fld id="{2AF6E7D6-2E86-402D-9F32-6E72606BE399}" type="slidenum">
              <a:rPr lang="en-US"/>
              <a:t>25</a:t>
            </a:fld>
            <a:endParaRPr lang="en-US"/>
          </a:p>
        </p:txBody>
      </p:sp>
    </p:spTree>
    <p:extLst>
      <p:ext uri="{BB962C8B-B14F-4D97-AF65-F5344CB8AC3E}">
        <p14:creationId xmlns:p14="http://schemas.microsoft.com/office/powerpoint/2010/main" val="30761679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6CEAD-CC7C-A117-0B49-B9CDB3F049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C9D845-5F40-5C94-3184-9B3DF0653C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48B3A8-EAB4-DB8D-3E8B-C7F4375767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8DF43D-2837-78BC-E726-274A2E0E644C}"/>
              </a:ext>
            </a:extLst>
          </p:cNvPr>
          <p:cNvSpPr>
            <a:spLocks noGrp="1"/>
          </p:cNvSpPr>
          <p:nvPr>
            <p:ph type="sldNum" sz="quarter" idx="5"/>
          </p:nvPr>
        </p:nvSpPr>
        <p:spPr/>
        <p:txBody>
          <a:bodyPr/>
          <a:lstStyle/>
          <a:p>
            <a:fld id="{2AF6E7D6-2E86-402D-9F32-6E72606BE399}" type="slidenum">
              <a:rPr lang="en-US"/>
              <a:t>26</a:t>
            </a:fld>
            <a:endParaRPr lang="en-US"/>
          </a:p>
        </p:txBody>
      </p:sp>
    </p:spTree>
    <p:extLst>
      <p:ext uri="{BB962C8B-B14F-4D97-AF65-F5344CB8AC3E}">
        <p14:creationId xmlns:p14="http://schemas.microsoft.com/office/powerpoint/2010/main" val="39031073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FEE80-5905-B10A-494A-9895BFCCC8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02DAC0-6F87-6469-B5ED-6614DDEA60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D5C1F3-6A85-D1FD-0F6E-E4F5431DB0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022D2-F0D5-0453-4A44-09C11BE0F03A}"/>
              </a:ext>
            </a:extLst>
          </p:cNvPr>
          <p:cNvSpPr>
            <a:spLocks noGrp="1"/>
          </p:cNvSpPr>
          <p:nvPr>
            <p:ph type="sldNum" sz="quarter" idx="5"/>
          </p:nvPr>
        </p:nvSpPr>
        <p:spPr/>
        <p:txBody>
          <a:bodyPr/>
          <a:lstStyle/>
          <a:p>
            <a:fld id="{2AF6E7D6-2E86-402D-9F32-6E72606BE399}" type="slidenum">
              <a:rPr lang="en-US"/>
              <a:t>27</a:t>
            </a:fld>
            <a:endParaRPr lang="en-US"/>
          </a:p>
        </p:txBody>
      </p:sp>
    </p:spTree>
    <p:extLst>
      <p:ext uri="{BB962C8B-B14F-4D97-AF65-F5344CB8AC3E}">
        <p14:creationId xmlns:p14="http://schemas.microsoft.com/office/powerpoint/2010/main" val="32635543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98DE1-A5B2-6277-DA2D-A3711B8D7C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B99680-05B1-9FE1-95D4-5DF801D381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FDBD7F-F11D-7DBA-F361-D48869E5EC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5CE4D0-E799-41B4-6F88-6A38C978372D}"/>
              </a:ext>
            </a:extLst>
          </p:cNvPr>
          <p:cNvSpPr>
            <a:spLocks noGrp="1"/>
          </p:cNvSpPr>
          <p:nvPr>
            <p:ph type="sldNum" sz="quarter" idx="5"/>
          </p:nvPr>
        </p:nvSpPr>
        <p:spPr/>
        <p:txBody>
          <a:bodyPr/>
          <a:lstStyle/>
          <a:p>
            <a:fld id="{2AF6E7D6-2E86-402D-9F32-6E72606BE399}" type="slidenum">
              <a:rPr lang="en-US"/>
              <a:t>28</a:t>
            </a:fld>
            <a:endParaRPr lang="en-US"/>
          </a:p>
        </p:txBody>
      </p:sp>
    </p:spTree>
    <p:extLst>
      <p:ext uri="{BB962C8B-B14F-4D97-AF65-F5344CB8AC3E}">
        <p14:creationId xmlns:p14="http://schemas.microsoft.com/office/powerpoint/2010/main" val="19875903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62F73-3886-E766-FE9E-694D0A5F3D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D839C7-61C4-FE39-0EF5-5995B9DB3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4DD3C4-EAE4-DA80-7AD2-63A677A728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F7F7F2-8278-E860-A357-0249A18834CE}"/>
              </a:ext>
            </a:extLst>
          </p:cNvPr>
          <p:cNvSpPr>
            <a:spLocks noGrp="1"/>
          </p:cNvSpPr>
          <p:nvPr>
            <p:ph type="sldNum" sz="quarter" idx="5"/>
          </p:nvPr>
        </p:nvSpPr>
        <p:spPr/>
        <p:txBody>
          <a:bodyPr/>
          <a:lstStyle/>
          <a:p>
            <a:fld id="{2AF6E7D6-2E86-402D-9F32-6E72606BE399}" type="slidenum">
              <a:rPr lang="en-US"/>
              <a:t>29</a:t>
            </a:fld>
            <a:endParaRPr lang="en-US"/>
          </a:p>
        </p:txBody>
      </p:sp>
    </p:spTree>
    <p:extLst>
      <p:ext uri="{BB962C8B-B14F-4D97-AF65-F5344CB8AC3E}">
        <p14:creationId xmlns:p14="http://schemas.microsoft.com/office/powerpoint/2010/main" val="1025291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A8E54-D22E-A5D6-EFA0-562D42CACB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5AA3D2-11DB-602A-EC4B-2BC2FB0ED5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56C7E7-DE37-4FE6-0807-0EFE4C72F4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B2555D-BF4F-C26E-85AC-2A42F2CC65EE}"/>
              </a:ext>
            </a:extLst>
          </p:cNvPr>
          <p:cNvSpPr>
            <a:spLocks noGrp="1"/>
          </p:cNvSpPr>
          <p:nvPr>
            <p:ph type="sldNum" sz="quarter" idx="5"/>
          </p:nvPr>
        </p:nvSpPr>
        <p:spPr/>
        <p:txBody>
          <a:bodyPr/>
          <a:lstStyle/>
          <a:p>
            <a:fld id="{2AF6E7D6-2E86-402D-9F32-6E72606BE399}" type="slidenum">
              <a:rPr lang="en-US"/>
              <a:t>30</a:t>
            </a:fld>
            <a:endParaRPr lang="en-US"/>
          </a:p>
        </p:txBody>
      </p:sp>
    </p:spTree>
    <p:extLst>
      <p:ext uri="{BB962C8B-B14F-4D97-AF65-F5344CB8AC3E}">
        <p14:creationId xmlns:p14="http://schemas.microsoft.com/office/powerpoint/2010/main" val="3261072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21644190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C7043-9D9D-E5FB-6CEB-5B7243A3F0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B01CBA-2C39-296B-4869-D7B66EFF43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65F1BA-D601-C0CF-0098-4E63998D6F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F1C709-5713-0DFA-D562-03BF7C06BF8D}"/>
              </a:ext>
            </a:extLst>
          </p:cNvPr>
          <p:cNvSpPr>
            <a:spLocks noGrp="1"/>
          </p:cNvSpPr>
          <p:nvPr>
            <p:ph type="sldNum" sz="quarter" idx="5"/>
          </p:nvPr>
        </p:nvSpPr>
        <p:spPr/>
        <p:txBody>
          <a:bodyPr/>
          <a:lstStyle/>
          <a:p>
            <a:fld id="{2AF6E7D6-2E86-402D-9F32-6E72606BE399}" type="slidenum">
              <a:rPr lang="en-US"/>
              <a:t>31</a:t>
            </a:fld>
            <a:endParaRPr lang="en-US"/>
          </a:p>
        </p:txBody>
      </p:sp>
    </p:spTree>
    <p:extLst>
      <p:ext uri="{BB962C8B-B14F-4D97-AF65-F5344CB8AC3E}">
        <p14:creationId xmlns:p14="http://schemas.microsoft.com/office/powerpoint/2010/main" val="23609812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93402-CD7A-2D2C-D474-0F25A08C74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7C33B8-E79D-AD91-0812-A757F30ABA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3D76F8-49E5-F567-A91C-ED87F1471A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B0C009-526E-EC17-E571-60ED0D6EB850}"/>
              </a:ext>
            </a:extLst>
          </p:cNvPr>
          <p:cNvSpPr>
            <a:spLocks noGrp="1"/>
          </p:cNvSpPr>
          <p:nvPr>
            <p:ph type="sldNum" sz="quarter" idx="5"/>
          </p:nvPr>
        </p:nvSpPr>
        <p:spPr/>
        <p:txBody>
          <a:bodyPr/>
          <a:lstStyle/>
          <a:p>
            <a:fld id="{2AF6E7D6-2E86-402D-9F32-6E72606BE399}" type="slidenum">
              <a:rPr lang="en-US"/>
              <a:t>32</a:t>
            </a:fld>
            <a:endParaRPr lang="en-US"/>
          </a:p>
        </p:txBody>
      </p:sp>
    </p:spTree>
    <p:extLst>
      <p:ext uri="{BB962C8B-B14F-4D97-AF65-F5344CB8AC3E}">
        <p14:creationId xmlns:p14="http://schemas.microsoft.com/office/powerpoint/2010/main" val="20193152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6A25B-EF6D-97C2-2D18-C3C15A3878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414E38-2137-1EDC-5118-6FF170A0BC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86A39-8D1F-822C-B118-038E90CFA0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E5E3E0-2059-A8F3-61D6-4D0C9DE1DD60}"/>
              </a:ext>
            </a:extLst>
          </p:cNvPr>
          <p:cNvSpPr>
            <a:spLocks noGrp="1"/>
          </p:cNvSpPr>
          <p:nvPr>
            <p:ph type="sldNum" sz="quarter" idx="5"/>
          </p:nvPr>
        </p:nvSpPr>
        <p:spPr/>
        <p:txBody>
          <a:bodyPr/>
          <a:lstStyle/>
          <a:p>
            <a:fld id="{2AF6E7D6-2E86-402D-9F32-6E72606BE399}" type="slidenum">
              <a:rPr lang="en-US"/>
              <a:t>33</a:t>
            </a:fld>
            <a:endParaRPr lang="en-US"/>
          </a:p>
        </p:txBody>
      </p:sp>
    </p:spTree>
    <p:extLst>
      <p:ext uri="{BB962C8B-B14F-4D97-AF65-F5344CB8AC3E}">
        <p14:creationId xmlns:p14="http://schemas.microsoft.com/office/powerpoint/2010/main" val="37433049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AF4F9-89F3-269C-283E-4D204C3583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400987-18A9-3990-41B8-93B99639D9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8FE040-C7A4-A6AA-684E-4A3C941951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C7A1B5-7513-B213-163A-28D955037EA0}"/>
              </a:ext>
            </a:extLst>
          </p:cNvPr>
          <p:cNvSpPr>
            <a:spLocks noGrp="1"/>
          </p:cNvSpPr>
          <p:nvPr>
            <p:ph type="sldNum" sz="quarter" idx="5"/>
          </p:nvPr>
        </p:nvSpPr>
        <p:spPr/>
        <p:txBody>
          <a:bodyPr/>
          <a:lstStyle/>
          <a:p>
            <a:fld id="{2AF6E7D6-2E86-402D-9F32-6E72606BE399}" type="slidenum">
              <a:rPr lang="en-US"/>
              <a:t>34</a:t>
            </a:fld>
            <a:endParaRPr lang="en-US"/>
          </a:p>
        </p:txBody>
      </p:sp>
    </p:spTree>
    <p:extLst>
      <p:ext uri="{BB962C8B-B14F-4D97-AF65-F5344CB8AC3E}">
        <p14:creationId xmlns:p14="http://schemas.microsoft.com/office/powerpoint/2010/main" val="2026304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65FD6-C75B-84E2-BB68-BA510DA07E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5C3EF-C683-07A7-C515-2EEDA7900C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E8C924-8EB2-4276-B5E5-65C1D8EB6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94CA9B-BA0C-D9BC-2DF0-5D145CD1C616}"/>
              </a:ext>
            </a:extLst>
          </p:cNvPr>
          <p:cNvSpPr>
            <a:spLocks noGrp="1"/>
          </p:cNvSpPr>
          <p:nvPr>
            <p:ph type="sldNum" sz="quarter" idx="5"/>
          </p:nvPr>
        </p:nvSpPr>
        <p:spPr/>
        <p:txBody>
          <a:bodyPr/>
          <a:lstStyle/>
          <a:p>
            <a:fld id="{2AF6E7D6-2E86-402D-9F32-6E72606BE399}" type="slidenum">
              <a:rPr lang="en-US"/>
              <a:t>35</a:t>
            </a:fld>
            <a:endParaRPr lang="en-US"/>
          </a:p>
        </p:txBody>
      </p:sp>
    </p:spTree>
    <p:extLst>
      <p:ext uri="{BB962C8B-B14F-4D97-AF65-F5344CB8AC3E}">
        <p14:creationId xmlns:p14="http://schemas.microsoft.com/office/powerpoint/2010/main" val="39208795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3BBD1-ACFD-87BC-EE15-85A1F3CB1E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7F05B2-4074-B542-77FC-2B7337786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09ADB2-B1F2-0FD6-FB54-80FB283614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E689EA-88C2-009F-61A0-4530C1E83415}"/>
              </a:ext>
            </a:extLst>
          </p:cNvPr>
          <p:cNvSpPr>
            <a:spLocks noGrp="1"/>
          </p:cNvSpPr>
          <p:nvPr>
            <p:ph type="sldNum" sz="quarter" idx="5"/>
          </p:nvPr>
        </p:nvSpPr>
        <p:spPr/>
        <p:txBody>
          <a:bodyPr/>
          <a:lstStyle/>
          <a:p>
            <a:fld id="{2AF6E7D6-2E86-402D-9F32-6E72606BE399}" type="slidenum">
              <a:rPr lang="en-US"/>
              <a:t>36</a:t>
            </a:fld>
            <a:endParaRPr lang="en-US"/>
          </a:p>
        </p:txBody>
      </p:sp>
    </p:spTree>
    <p:extLst>
      <p:ext uri="{BB962C8B-B14F-4D97-AF65-F5344CB8AC3E}">
        <p14:creationId xmlns:p14="http://schemas.microsoft.com/office/powerpoint/2010/main" val="23307729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A5FC2-D5C4-9716-37AA-CC99F24E0C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4636C2-D0C6-1CD6-794D-C868C9A3B3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FF5807-11DF-3968-79EC-FEC66815BA75}"/>
              </a:ext>
            </a:extLst>
          </p:cNvPr>
          <p:cNvSpPr>
            <a:spLocks noGrp="1"/>
          </p:cNvSpPr>
          <p:nvPr>
            <p:ph type="body" idx="1"/>
          </p:nvPr>
        </p:nvSpPr>
        <p:spPr/>
        <p:txBody>
          <a:bodyPr/>
          <a:lstStyle/>
          <a:p>
            <a:pPr marL="628650" lvl="1" indent="-171450">
              <a:lnSpc>
                <a:spcPct val="90000"/>
              </a:lnSpc>
              <a:spcBef>
                <a:spcPts val="500"/>
              </a:spcBef>
              <a:buFont typeface="Arial,Sans-Serif"/>
              <a:buChar char="•"/>
            </a:pPr>
            <a:endParaRPr lang="en-US" dirty="0"/>
          </a:p>
        </p:txBody>
      </p:sp>
      <p:sp>
        <p:nvSpPr>
          <p:cNvPr id="4" name="Slide Number Placeholder 3">
            <a:extLst>
              <a:ext uri="{FF2B5EF4-FFF2-40B4-BE49-F238E27FC236}">
                <a16:creationId xmlns:a16="http://schemas.microsoft.com/office/drawing/2014/main" id="{F4321680-C678-7EBF-5BC4-F9077C1B8D70}"/>
              </a:ext>
            </a:extLst>
          </p:cNvPr>
          <p:cNvSpPr>
            <a:spLocks noGrp="1"/>
          </p:cNvSpPr>
          <p:nvPr>
            <p:ph type="sldNum" sz="quarter" idx="5"/>
          </p:nvPr>
        </p:nvSpPr>
        <p:spPr/>
        <p:txBody>
          <a:bodyPr/>
          <a:lstStyle/>
          <a:p>
            <a:fld id="{2AF6E7D6-2E86-402D-9F32-6E72606BE399}" type="slidenum">
              <a:rPr lang="en-US"/>
              <a:t>37</a:t>
            </a:fld>
            <a:endParaRPr lang="en-US"/>
          </a:p>
        </p:txBody>
      </p:sp>
    </p:spTree>
    <p:extLst>
      <p:ext uri="{BB962C8B-B14F-4D97-AF65-F5344CB8AC3E}">
        <p14:creationId xmlns:p14="http://schemas.microsoft.com/office/powerpoint/2010/main" val="10554342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044E2-0A94-610B-1073-E130EDD67B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C7AA86-362D-9817-CCB5-2980812C41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7B5375-5D61-7EE0-2379-30692A23E8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61FBDE-25E5-10A6-8581-B38F47CAFA9A}"/>
              </a:ext>
            </a:extLst>
          </p:cNvPr>
          <p:cNvSpPr>
            <a:spLocks noGrp="1"/>
          </p:cNvSpPr>
          <p:nvPr>
            <p:ph type="sldNum" sz="quarter" idx="5"/>
          </p:nvPr>
        </p:nvSpPr>
        <p:spPr/>
        <p:txBody>
          <a:bodyPr/>
          <a:lstStyle/>
          <a:p>
            <a:fld id="{2AF6E7D6-2E86-402D-9F32-6E72606BE399}" type="slidenum">
              <a:rPr lang="en-US"/>
              <a:t>38</a:t>
            </a:fld>
            <a:endParaRPr lang="en-US"/>
          </a:p>
        </p:txBody>
      </p:sp>
    </p:spTree>
    <p:extLst>
      <p:ext uri="{BB962C8B-B14F-4D97-AF65-F5344CB8AC3E}">
        <p14:creationId xmlns:p14="http://schemas.microsoft.com/office/powerpoint/2010/main" val="3111835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A9CA6-B6AB-557A-2660-854CD1BD49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1F3CD-4D0A-E30D-AD0B-FC7C15354A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FD3833-2FE7-26AA-1A68-DDA9C310EF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8AD9F1-465B-5C19-AF68-77922AC5F6D1}"/>
              </a:ext>
            </a:extLst>
          </p:cNvPr>
          <p:cNvSpPr>
            <a:spLocks noGrp="1"/>
          </p:cNvSpPr>
          <p:nvPr>
            <p:ph type="sldNum" sz="quarter" idx="5"/>
          </p:nvPr>
        </p:nvSpPr>
        <p:spPr/>
        <p:txBody>
          <a:bodyPr/>
          <a:lstStyle/>
          <a:p>
            <a:fld id="{2AF6E7D6-2E86-402D-9F32-6E72606BE399}" type="slidenum">
              <a:rPr lang="en-US"/>
              <a:t>39</a:t>
            </a:fld>
            <a:endParaRPr lang="en-US"/>
          </a:p>
        </p:txBody>
      </p:sp>
    </p:spTree>
    <p:extLst>
      <p:ext uri="{BB962C8B-B14F-4D97-AF65-F5344CB8AC3E}">
        <p14:creationId xmlns:p14="http://schemas.microsoft.com/office/powerpoint/2010/main" val="130451677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F081D-E460-11CF-6981-709FEF8CF3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9EA8A3-C23F-F678-4FFC-D469BB6391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A481CC-AC54-A00A-3C5C-0A1C99A4F4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3CDF23-FCEA-E9B9-D509-301609E17A4A}"/>
              </a:ext>
            </a:extLst>
          </p:cNvPr>
          <p:cNvSpPr>
            <a:spLocks noGrp="1"/>
          </p:cNvSpPr>
          <p:nvPr>
            <p:ph type="sldNum" sz="quarter" idx="5"/>
          </p:nvPr>
        </p:nvSpPr>
        <p:spPr/>
        <p:txBody>
          <a:bodyPr/>
          <a:lstStyle/>
          <a:p>
            <a:fld id="{2AF6E7D6-2E86-402D-9F32-6E72606BE399}" type="slidenum">
              <a:rPr lang="en-US"/>
              <a:t>40</a:t>
            </a:fld>
            <a:endParaRPr lang="en-US"/>
          </a:p>
        </p:txBody>
      </p:sp>
    </p:spTree>
    <p:extLst>
      <p:ext uri="{BB962C8B-B14F-4D97-AF65-F5344CB8AC3E}">
        <p14:creationId xmlns:p14="http://schemas.microsoft.com/office/powerpoint/2010/main" val="3392409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13459-8D68-389C-F025-E61F698022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6D65EA-F17D-D532-3B98-3DB6411047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A337B5-B2AE-9B0E-F5FE-C6D6416C3C3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B57130F-403F-A371-5587-E86887C94FAC}"/>
              </a:ext>
            </a:extLst>
          </p:cNvPr>
          <p:cNvSpPr>
            <a:spLocks noGrp="1"/>
          </p:cNvSpPr>
          <p:nvPr>
            <p:ph type="sldNum" sz="quarter" idx="5"/>
          </p:nvPr>
        </p:nvSpPr>
        <p:spPr/>
        <p:txBody>
          <a:bodyPr/>
          <a:lstStyle/>
          <a:p>
            <a:fld id="{2AF6E7D6-2E86-402D-9F32-6E72606BE399}" type="slidenum">
              <a:rPr lang="en-US"/>
              <a:t>4</a:t>
            </a:fld>
            <a:endParaRPr lang="en-US"/>
          </a:p>
        </p:txBody>
      </p:sp>
    </p:spTree>
    <p:extLst>
      <p:ext uri="{BB962C8B-B14F-4D97-AF65-F5344CB8AC3E}">
        <p14:creationId xmlns:p14="http://schemas.microsoft.com/office/powerpoint/2010/main" val="237548714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26F8D-49DD-1971-5251-F3F7F74338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6E2885-FB8E-DB7E-43E2-FBA304F71D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F5F932-C510-2976-7343-4BD7E9C59E4C}"/>
              </a:ext>
            </a:extLst>
          </p:cNvPr>
          <p:cNvSpPr>
            <a:spLocks noGrp="1"/>
          </p:cNvSpPr>
          <p:nvPr>
            <p:ph type="body" idx="1"/>
          </p:nvPr>
        </p:nvSpPr>
        <p:spPr/>
        <p:txBody>
          <a:bodyPr/>
          <a:lstStyle/>
          <a:p>
            <a:pPr marL="171450" indent="-171450">
              <a:lnSpc>
                <a:spcPct val="90000"/>
              </a:lnSpc>
              <a:spcBef>
                <a:spcPts val="1000"/>
              </a:spcBef>
              <a:buFont typeface="Arial"/>
              <a:buChar char="•"/>
            </a:pPr>
            <a:endParaRPr lang="en-US" dirty="0"/>
          </a:p>
        </p:txBody>
      </p:sp>
      <p:sp>
        <p:nvSpPr>
          <p:cNvPr id="4" name="Slide Number Placeholder 3">
            <a:extLst>
              <a:ext uri="{FF2B5EF4-FFF2-40B4-BE49-F238E27FC236}">
                <a16:creationId xmlns:a16="http://schemas.microsoft.com/office/drawing/2014/main" id="{9EE4D5F7-E53E-3239-546C-CCA5BBBA4BDB}"/>
              </a:ext>
            </a:extLst>
          </p:cNvPr>
          <p:cNvSpPr>
            <a:spLocks noGrp="1"/>
          </p:cNvSpPr>
          <p:nvPr>
            <p:ph type="sldNum" sz="quarter" idx="5"/>
          </p:nvPr>
        </p:nvSpPr>
        <p:spPr/>
        <p:txBody>
          <a:bodyPr/>
          <a:lstStyle/>
          <a:p>
            <a:fld id="{2AF6E7D6-2E86-402D-9F32-6E72606BE399}" type="slidenum">
              <a:rPr lang="en-US"/>
              <a:t>41</a:t>
            </a:fld>
            <a:endParaRPr lang="en-US"/>
          </a:p>
        </p:txBody>
      </p:sp>
    </p:spTree>
    <p:extLst>
      <p:ext uri="{BB962C8B-B14F-4D97-AF65-F5344CB8AC3E}">
        <p14:creationId xmlns:p14="http://schemas.microsoft.com/office/powerpoint/2010/main" val="36717772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46F08-7694-43BD-F043-F56B451A6D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D5C0DA-DFD1-A841-AE50-6D31033024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BA1CF5-38B4-6C56-E635-6C05F07B2C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0604FE-3B8B-297E-8269-268F834A8BA9}"/>
              </a:ext>
            </a:extLst>
          </p:cNvPr>
          <p:cNvSpPr>
            <a:spLocks noGrp="1"/>
          </p:cNvSpPr>
          <p:nvPr>
            <p:ph type="sldNum" sz="quarter" idx="5"/>
          </p:nvPr>
        </p:nvSpPr>
        <p:spPr/>
        <p:txBody>
          <a:bodyPr/>
          <a:lstStyle/>
          <a:p>
            <a:fld id="{2AF6E7D6-2E86-402D-9F32-6E72606BE399}" type="slidenum">
              <a:rPr lang="en-US"/>
              <a:t>42</a:t>
            </a:fld>
            <a:endParaRPr lang="en-US"/>
          </a:p>
        </p:txBody>
      </p:sp>
    </p:spTree>
    <p:extLst>
      <p:ext uri="{BB962C8B-B14F-4D97-AF65-F5344CB8AC3E}">
        <p14:creationId xmlns:p14="http://schemas.microsoft.com/office/powerpoint/2010/main" val="6148020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559D6-DD64-B8BB-79BE-CA5619047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919FBF-A904-6ABE-0A66-F88F2A07FF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B7AA4F-EC72-9B00-A302-ABCD9D8E70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C1EA6A-8607-DDDF-EFD3-07F7BC7016DE}"/>
              </a:ext>
            </a:extLst>
          </p:cNvPr>
          <p:cNvSpPr>
            <a:spLocks noGrp="1"/>
          </p:cNvSpPr>
          <p:nvPr>
            <p:ph type="sldNum" sz="quarter" idx="5"/>
          </p:nvPr>
        </p:nvSpPr>
        <p:spPr/>
        <p:txBody>
          <a:bodyPr/>
          <a:lstStyle/>
          <a:p>
            <a:fld id="{2AF6E7D6-2E86-402D-9F32-6E72606BE399}" type="slidenum">
              <a:rPr lang="en-US"/>
              <a:t>43</a:t>
            </a:fld>
            <a:endParaRPr lang="en-US"/>
          </a:p>
        </p:txBody>
      </p:sp>
    </p:spTree>
    <p:extLst>
      <p:ext uri="{BB962C8B-B14F-4D97-AF65-F5344CB8AC3E}">
        <p14:creationId xmlns:p14="http://schemas.microsoft.com/office/powerpoint/2010/main" val="401044308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DD885-8805-AC2A-04B3-66E11C517F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273409-7BE4-C75D-8EA3-AF91FC5E0C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325B86-7541-29E0-0C1E-88A72D5770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8DBEB4-5CD7-3F23-8536-0D01F9CEF04C}"/>
              </a:ext>
            </a:extLst>
          </p:cNvPr>
          <p:cNvSpPr>
            <a:spLocks noGrp="1"/>
          </p:cNvSpPr>
          <p:nvPr>
            <p:ph type="sldNum" sz="quarter" idx="5"/>
          </p:nvPr>
        </p:nvSpPr>
        <p:spPr/>
        <p:txBody>
          <a:bodyPr/>
          <a:lstStyle/>
          <a:p>
            <a:fld id="{2AF6E7D6-2E86-402D-9F32-6E72606BE399}" type="slidenum">
              <a:rPr lang="en-US"/>
              <a:t>44</a:t>
            </a:fld>
            <a:endParaRPr lang="en-US"/>
          </a:p>
        </p:txBody>
      </p:sp>
    </p:spTree>
    <p:extLst>
      <p:ext uri="{BB962C8B-B14F-4D97-AF65-F5344CB8AC3E}">
        <p14:creationId xmlns:p14="http://schemas.microsoft.com/office/powerpoint/2010/main" val="370939526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E3541-E859-2AA6-B627-B8FA521BFC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4F4C7F-7344-EEF2-36C5-E7B8EFB86D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A9AAC7-2092-EB86-BDED-65A9EB57B1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A83BD2-7BBF-D7F2-98F0-F0412FAB8F2E}"/>
              </a:ext>
            </a:extLst>
          </p:cNvPr>
          <p:cNvSpPr>
            <a:spLocks noGrp="1"/>
          </p:cNvSpPr>
          <p:nvPr>
            <p:ph type="sldNum" sz="quarter" idx="5"/>
          </p:nvPr>
        </p:nvSpPr>
        <p:spPr/>
        <p:txBody>
          <a:bodyPr/>
          <a:lstStyle/>
          <a:p>
            <a:fld id="{2AF6E7D6-2E86-402D-9F32-6E72606BE399}" type="slidenum">
              <a:rPr lang="en-US"/>
              <a:t>45</a:t>
            </a:fld>
            <a:endParaRPr lang="en-US"/>
          </a:p>
        </p:txBody>
      </p:sp>
    </p:spTree>
    <p:extLst>
      <p:ext uri="{BB962C8B-B14F-4D97-AF65-F5344CB8AC3E}">
        <p14:creationId xmlns:p14="http://schemas.microsoft.com/office/powerpoint/2010/main" val="81862187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9FCDE-7A8F-1337-957E-AD364AD80E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10B44D-70D8-C3F5-1EA6-6AA2F03291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0E391E-1B70-88A4-82BE-76DD00E6BF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793EE6-92CD-7959-4FF7-6BEEF0B05D81}"/>
              </a:ext>
            </a:extLst>
          </p:cNvPr>
          <p:cNvSpPr>
            <a:spLocks noGrp="1"/>
          </p:cNvSpPr>
          <p:nvPr>
            <p:ph type="sldNum" sz="quarter" idx="5"/>
          </p:nvPr>
        </p:nvSpPr>
        <p:spPr/>
        <p:txBody>
          <a:bodyPr/>
          <a:lstStyle/>
          <a:p>
            <a:fld id="{2AF6E7D6-2E86-402D-9F32-6E72606BE399}" type="slidenum">
              <a:rPr lang="en-US"/>
              <a:t>46</a:t>
            </a:fld>
            <a:endParaRPr lang="en-US"/>
          </a:p>
        </p:txBody>
      </p:sp>
    </p:spTree>
    <p:extLst>
      <p:ext uri="{BB962C8B-B14F-4D97-AF65-F5344CB8AC3E}">
        <p14:creationId xmlns:p14="http://schemas.microsoft.com/office/powerpoint/2010/main" val="39155011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D01AF-BFB9-7E3D-76EE-9C16ABD6B2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546A99-819F-6C6E-1A76-9ACB8CD10E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2900D5-D8C8-36B7-7ED7-CE57C21407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3BB0B6-94E1-36FC-362F-2142CA4CC80F}"/>
              </a:ext>
            </a:extLst>
          </p:cNvPr>
          <p:cNvSpPr>
            <a:spLocks noGrp="1"/>
          </p:cNvSpPr>
          <p:nvPr>
            <p:ph type="sldNum" sz="quarter" idx="5"/>
          </p:nvPr>
        </p:nvSpPr>
        <p:spPr/>
        <p:txBody>
          <a:bodyPr/>
          <a:lstStyle/>
          <a:p>
            <a:fld id="{2AF6E7D6-2E86-402D-9F32-6E72606BE399}" type="slidenum">
              <a:rPr lang="en-US"/>
              <a:t>47</a:t>
            </a:fld>
            <a:endParaRPr lang="en-US"/>
          </a:p>
        </p:txBody>
      </p:sp>
    </p:spTree>
    <p:extLst>
      <p:ext uri="{BB962C8B-B14F-4D97-AF65-F5344CB8AC3E}">
        <p14:creationId xmlns:p14="http://schemas.microsoft.com/office/powerpoint/2010/main" val="10393283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E9319-4C78-99EB-8FDE-5ECDA26DD2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A9969E-964B-96F5-FD39-C64300B2B5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5B848D-0150-7FBE-6BF7-F103AB13BC24}"/>
              </a:ext>
            </a:extLst>
          </p:cNvPr>
          <p:cNvSpPr>
            <a:spLocks noGrp="1"/>
          </p:cNvSpPr>
          <p:nvPr>
            <p:ph type="body" idx="1"/>
          </p:nvPr>
        </p:nvSpPr>
        <p:spPr/>
        <p:txBody>
          <a:bodyPr/>
          <a:lstStyle/>
          <a:p>
            <a:pPr algn="ctr"/>
            <a:endParaRPr lang="en-US" dirty="0"/>
          </a:p>
        </p:txBody>
      </p:sp>
      <p:sp>
        <p:nvSpPr>
          <p:cNvPr id="4" name="Slide Number Placeholder 3">
            <a:extLst>
              <a:ext uri="{FF2B5EF4-FFF2-40B4-BE49-F238E27FC236}">
                <a16:creationId xmlns:a16="http://schemas.microsoft.com/office/drawing/2014/main" id="{EC680D64-7A82-A176-BCE7-700FCBE36CC0}"/>
              </a:ext>
            </a:extLst>
          </p:cNvPr>
          <p:cNvSpPr>
            <a:spLocks noGrp="1"/>
          </p:cNvSpPr>
          <p:nvPr>
            <p:ph type="sldNum" sz="quarter" idx="5"/>
          </p:nvPr>
        </p:nvSpPr>
        <p:spPr/>
        <p:txBody>
          <a:bodyPr/>
          <a:lstStyle/>
          <a:p>
            <a:fld id="{2AF6E7D6-2E86-402D-9F32-6E72606BE399}" type="slidenum">
              <a:rPr lang="en-US"/>
              <a:t>48</a:t>
            </a:fld>
            <a:endParaRPr lang="en-US"/>
          </a:p>
        </p:txBody>
      </p:sp>
    </p:spTree>
    <p:extLst>
      <p:ext uri="{BB962C8B-B14F-4D97-AF65-F5344CB8AC3E}">
        <p14:creationId xmlns:p14="http://schemas.microsoft.com/office/powerpoint/2010/main" val="73047178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65625-E488-D00D-65F7-2549588ABA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7B8789-A048-4906-3E05-D72DEFA42B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DBDDAD-EA15-C0C4-3AA0-B2879BDEE5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6251B4-62B8-E27A-A547-2D1A3E32FF31}"/>
              </a:ext>
            </a:extLst>
          </p:cNvPr>
          <p:cNvSpPr>
            <a:spLocks noGrp="1"/>
          </p:cNvSpPr>
          <p:nvPr>
            <p:ph type="sldNum" sz="quarter" idx="5"/>
          </p:nvPr>
        </p:nvSpPr>
        <p:spPr/>
        <p:txBody>
          <a:bodyPr/>
          <a:lstStyle/>
          <a:p>
            <a:fld id="{2AF6E7D6-2E86-402D-9F32-6E72606BE399}" type="slidenum">
              <a:rPr lang="en-US"/>
              <a:t>49</a:t>
            </a:fld>
            <a:endParaRPr lang="en-US"/>
          </a:p>
        </p:txBody>
      </p:sp>
    </p:spTree>
    <p:extLst>
      <p:ext uri="{BB962C8B-B14F-4D97-AF65-F5344CB8AC3E}">
        <p14:creationId xmlns:p14="http://schemas.microsoft.com/office/powerpoint/2010/main" val="408076292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918C1-2C0D-BF45-B7C7-B3A499A777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79AEA3-E129-A09A-790D-B0B293C8B4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9DD068-D43B-BE7B-A561-095622FA0E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004ADB-BC9C-16B8-E381-78C8DB025A9A}"/>
              </a:ext>
            </a:extLst>
          </p:cNvPr>
          <p:cNvSpPr>
            <a:spLocks noGrp="1"/>
          </p:cNvSpPr>
          <p:nvPr>
            <p:ph type="sldNum" sz="quarter" idx="5"/>
          </p:nvPr>
        </p:nvSpPr>
        <p:spPr/>
        <p:txBody>
          <a:bodyPr/>
          <a:lstStyle/>
          <a:p>
            <a:fld id="{2AF6E7D6-2E86-402D-9F32-6E72606BE399}" type="slidenum">
              <a:rPr lang="en-US"/>
              <a:t>50</a:t>
            </a:fld>
            <a:endParaRPr lang="en-US"/>
          </a:p>
        </p:txBody>
      </p:sp>
    </p:spTree>
    <p:extLst>
      <p:ext uri="{BB962C8B-B14F-4D97-AF65-F5344CB8AC3E}">
        <p14:creationId xmlns:p14="http://schemas.microsoft.com/office/powerpoint/2010/main" val="4158779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C76CE-CCCE-17C8-8810-5B7BE487B5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946657-87BB-20CD-8A2B-E06B75FAFE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4D421B-DBF6-4A08-7B9B-2C80E2F5E18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6201F2E-D964-E9A8-FE6C-A1DD612DECAF}"/>
              </a:ext>
            </a:extLst>
          </p:cNvPr>
          <p:cNvSpPr>
            <a:spLocks noGrp="1"/>
          </p:cNvSpPr>
          <p:nvPr>
            <p:ph type="sldNum" sz="quarter" idx="5"/>
          </p:nvPr>
        </p:nvSpPr>
        <p:spPr/>
        <p:txBody>
          <a:bodyPr/>
          <a:lstStyle/>
          <a:p>
            <a:fld id="{2AF6E7D6-2E86-402D-9F32-6E72606BE399}" type="slidenum">
              <a:rPr lang="en-US"/>
              <a:t>5</a:t>
            </a:fld>
            <a:endParaRPr lang="en-US"/>
          </a:p>
        </p:txBody>
      </p:sp>
    </p:spTree>
    <p:extLst>
      <p:ext uri="{BB962C8B-B14F-4D97-AF65-F5344CB8AC3E}">
        <p14:creationId xmlns:p14="http://schemas.microsoft.com/office/powerpoint/2010/main" val="286220100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08C13-133E-5F56-2C17-7E15447EE2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AC7E66-377B-BBCF-AF21-03B60842AB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E98B77-54E1-DAF6-328D-396CF25C1E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0DC76B-243A-0A37-DAB1-7D2E95F6387B}"/>
              </a:ext>
            </a:extLst>
          </p:cNvPr>
          <p:cNvSpPr>
            <a:spLocks noGrp="1"/>
          </p:cNvSpPr>
          <p:nvPr>
            <p:ph type="sldNum" sz="quarter" idx="5"/>
          </p:nvPr>
        </p:nvSpPr>
        <p:spPr/>
        <p:txBody>
          <a:bodyPr/>
          <a:lstStyle/>
          <a:p>
            <a:fld id="{2AF6E7D6-2E86-402D-9F32-6E72606BE399}" type="slidenum">
              <a:rPr lang="en-US"/>
              <a:t>51</a:t>
            </a:fld>
            <a:endParaRPr lang="en-US"/>
          </a:p>
        </p:txBody>
      </p:sp>
    </p:spTree>
    <p:extLst>
      <p:ext uri="{BB962C8B-B14F-4D97-AF65-F5344CB8AC3E}">
        <p14:creationId xmlns:p14="http://schemas.microsoft.com/office/powerpoint/2010/main" val="317878459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6508B-86CB-691A-2360-C23155B64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E53A3C-F63C-FCC3-40C0-5C274C8E1B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65C416-22D1-CB39-1CDC-C1781252E0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2031E9-619C-8F32-F542-736680FAB680}"/>
              </a:ext>
            </a:extLst>
          </p:cNvPr>
          <p:cNvSpPr>
            <a:spLocks noGrp="1"/>
          </p:cNvSpPr>
          <p:nvPr>
            <p:ph type="sldNum" sz="quarter" idx="5"/>
          </p:nvPr>
        </p:nvSpPr>
        <p:spPr/>
        <p:txBody>
          <a:bodyPr/>
          <a:lstStyle/>
          <a:p>
            <a:fld id="{2AF6E7D6-2E86-402D-9F32-6E72606BE399}" type="slidenum">
              <a:rPr lang="en-US"/>
              <a:t>52</a:t>
            </a:fld>
            <a:endParaRPr lang="en-US"/>
          </a:p>
        </p:txBody>
      </p:sp>
    </p:spTree>
    <p:extLst>
      <p:ext uri="{BB962C8B-B14F-4D97-AF65-F5344CB8AC3E}">
        <p14:creationId xmlns:p14="http://schemas.microsoft.com/office/powerpoint/2010/main" val="69790881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FDA36-0243-9E79-F9ED-63480CE2C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689821-4D3A-A54E-45C0-C1FDF0C503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60ADB7-D94C-5B0F-CA70-B6357BC827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ABE7EE-DC81-E522-2E14-3C81663EF2E1}"/>
              </a:ext>
            </a:extLst>
          </p:cNvPr>
          <p:cNvSpPr>
            <a:spLocks noGrp="1"/>
          </p:cNvSpPr>
          <p:nvPr>
            <p:ph type="sldNum" sz="quarter" idx="5"/>
          </p:nvPr>
        </p:nvSpPr>
        <p:spPr/>
        <p:txBody>
          <a:bodyPr/>
          <a:lstStyle/>
          <a:p>
            <a:fld id="{2AF6E7D6-2E86-402D-9F32-6E72606BE399}" type="slidenum">
              <a:rPr lang="en-US"/>
              <a:t>53</a:t>
            </a:fld>
            <a:endParaRPr lang="en-US"/>
          </a:p>
        </p:txBody>
      </p:sp>
    </p:spTree>
    <p:extLst>
      <p:ext uri="{BB962C8B-B14F-4D97-AF65-F5344CB8AC3E}">
        <p14:creationId xmlns:p14="http://schemas.microsoft.com/office/powerpoint/2010/main" val="349085658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54</a:t>
            </a:fld>
            <a:endParaRPr lang="en-US"/>
          </a:p>
        </p:txBody>
      </p:sp>
    </p:spTree>
    <p:extLst>
      <p:ext uri="{BB962C8B-B14F-4D97-AF65-F5344CB8AC3E}">
        <p14:creationId xmlns:p14="http://schemas.microsoft.com/office/powerpoint/2010/main" val="107148061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2AF6E7D6-2E86-402D-9F32-6E72606BE399}" type="slidenum">
              <a:rPr lang="en-US" smtClean="0"/>
              <a:t>55</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56</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8F540-DA73-0150-FF48-2B5567D4CD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8A5377-B37C-5276-B9DD-07787F1DDD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DE8A90-ED24-582D-C680-1740B244350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85BA117-476A-ED77-3E45-04EF1AAF47D1}"/>
              </a:ext>
            </a:extLst>
          </p:cNvPr>
          <p:cNvSpPr>
            <a:spLocks noGrp="1"/>
          </p:cNvSpPr>
          <p:nvPr>
            <p:ph type="sldNum" sz="quarter" idx="5"/>
          </p:nvPr>
        </p:nvSpPr>
        <p:spPr/>
        <p:txBody>
          <a:bodyPr/>
          <a:lstStyle/>
          <a:p>
            <a:fld id="{2AF6E7D6-2E86-402D-9F32-6E72606BE399}" type="slidenum">
              <a:rPr lang="en-US"/>
              <a:t>6</a:t>
            </a:fld>
            <a:endParaRPr lang="en-US"/>
          </a:p>
        </p:txBody>
      </p:sp>
    </p:spTree>
    <p:extLst>
      <p:ext uri="{BB962C8B-B14F-4D97-AF65-F5344CB8AC3E}">
        <p14:creationId xmlns:p14="http://schemas.microsoft.com/office/powerpoint/2010/main" val="1757017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73067-E5AB-3CE4-0462-6FA776D9A6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E6DB30-D5C8-5B71-9105-BB8F34F03C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DB8C6D-09E3-3AD1-FBE1-E23C2D41A89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08ED0C1-0452-B4AB-3798-BD5B488D5E8B}"/>
              </a:ext>
            </a:extLst>
          </p:cNvPr>
          <p:cNvSpPr>
            <a:spLocks noGrp="1"/>
          </p:cNvSpPr>
          <p:nvPr>
            <p:ph type="sldNum" sz="quarter" idx="5"/>
          </p:nvPr>
        </p:nvSpPr>
        <p:spPr/>
        <p:txBody>
          <a:bodyPr/>
          <a:lstStyle/>
          <a:p>
            <a:fld id="{2AF6E7D6-2E86-402D-9F32-6E72606BE399}" type="slidenum">
              <a:rPr lang="en-US"/>
              <a:t>7</a:t>
            </a:fld>
            <a:endParaRPr lang="en-US"/>
          </a:p>
        </p:txBody>
      </p:sp>
    </p:spTree>
    <p:extLst>
      <p:ext uri="{BB962C8B-B14F-4D97-AF65-F5344CB8AC3E}">
        <p14:creationId xmlns:p14="http://schemas.microsoft.com/office/powerpoint/2010/main" val="737307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91879-2DFB-566C-5844-4ADDCD8BEF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DD34AF-CD72-1A71-BC81-1C7F2ECB0F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96104E-3349-0569-37B9-3DB1A8A8D5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A588992-6B46-745E-1C24-48FE02575088}"/>
              </a:ext>
            </a:extLst>
          </p:cNvPr>
          <p:cNvSpPr>
            <a:spLocks noGrp="1"/>
          </p:cNvSpPr>
          <p:nvPr>
            <p:ph type="sldNum" sz="quarter" idx="5"/>
          </p:nvPr>
        </p:nvSpPr>
        <p:spPr/>
        <p:txBody>
          <a:bodyPr/>
          <a:lstStyle/>
          <a:p>
            <a:fld id="{2AF6E7D6-2E86-402D-9F32-6E72606BE399}" type="slidenum">
              <a:rPr lang="en-US"/>
              <a:t>8</a:t>
            </a:fld>
            <a:endParaRPr lang="en-US"/>
          </a:p>
        </p:txBody>
      </p:sp>
    </p:spTree>
    <p:extLst>
      <p:ext uri="{BB962C8B-B14F-4D97-AF65-F5344CB8AC3E}">
        <p14:creationId xmlns:p14="http://schemas.microsoft.com/office/powerpoint/2010/main" val="21678084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FA79A-D3FD-7B64-2520-ACA53E37F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D40AD7-46A9-1C44-C1C3-9A53457F85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C3EB53-D552-C711-CAB3-7175CF5414E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ED4B9FF-C8F4-4546-2B8F-A70EB71BBCD5}"/>
              </a:ext>
            </a:extLst>
          </p:cNvPr>
          <p:cNvSpPr>
            <a:spLocks noGrp="1"/>
          </p:cNvSpPr>
          <p:nvPr>
            <p:ph type="sldNum" sz="quarter" idx="5"/>
          </p:nvPr>
        </p:nvSpPr>
        <p:spPr/>
        <p:txBody>
          <a:bodyPr/>
          <a:lstStyle/>
          <a:p>
            <a:fld id="{2AF6E7D6-2E86-402D-9F32-6E72606BE399}" type="slidenum">
              <a:rPr lang="en-US"/>
              <a:t>9</a:t>
            </a:fld>
            <a:endParaRPr lang="en-US"/>
          </a:p>
        </p:txBody>
      </p:sp>
    </p:spTree>
    <p:extLst>
      <p:ext uri="{BB962C8B-B14F-4D97-AF65-F5344CB8AC3E}">
        <p14:creationId xmlns:p14="http://schemas.microsoft.com/office/powerpoint/2010/main" val="5745579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Slide" type="title">
  <p:cSld name="2_Title Slide">
    <p:spTree>
      <p:nvGrpSpPr>
        <p:cNvPr id="1" name="Shape 15"/>
        <p:cNvGrpSpPr/>
        <p:nvPr/>
      </p:nvGrpSpPr>
      <p:grpSpPr>
        <a:xfrm>
          <a:off x="0" y="0"/>
          <a:ext cx="0" cy="0"/>
          <a:chOff x="0" y="0"/>
          <a:chExt cx="0" cy="0"/>
        </a:xfrm>
      </p:grpSpPr>
      <p:sp>
        <p:nvSpPr>
          <p:cNvPr id="16" name="Google Shape;16;p2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1217387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1137890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5" Type="http://schemas.openxmlformats.org/officeDocument/2006/relationships/theme" Target="../theme/theme2.xml"/><Relationship Id="rId4"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theme" Target="../theme/theme4.xml"/><Relationship Id="rId5" Type="http://schemas.openxmlformats.org/officeDocument/2006/relationships/slideLayout" Target="../slideLayouts/slideLayout51.xml"/><Relationship Id="rId4"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7" r:id="rId28"/>
    <p:sldLayoutId id="2147483798" r:id="rId29"/>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ft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3" Type="http://schemas.openxmlformats.org/officeDocument/2006/relationships/hyperlink" Target="mailto:CDMIS@cde.ca.gov" TargetMode="External"/><Relationship Id="rId2" Type="http://schemas.openxmlformats.org/officeDocument/2006/relationships/notesSlide" Target="../notesSlides/notesSlide53.xml"/><Relationship Id="rId1" Type="http://schemas.openxmlformats.org/officeDocument/2006/relationships/slideLayout" Target="../slideLayouts/slideLayout29.xml"/><Relationship Id="rId5" Type="http://schemas.openxmlformats.org/officeDocument/2006/relationships/hyperlink" Target="https://www4.cde.ca.gov/cdmis" TargetMode="External"/><Relationship Id="rId4" Type="http://schemas.openxmlformats.org/officeDocument/2006/relationships/hyperlink" Target="https://www.cde.ca.gov/sp/cd/ci/main.asp" TargetMode="External"/></Relationships>
</file>

<file path=ppt/slides/_rels/slide5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6" name="Google Shape;106;p2"/>
          <p:cNvSpPr txBox="1">
            <a:spLocks noGrp="1"/>
          </p:cNvSpPr>
          <p:nvPr>
            <p:ph type="title" idx="4294967295"/>
          </p:nvPr>
        </p:nvSpPr>
        <p:spPr>
          <a:xfrm>
            <a:off x="1480008" y="299400"/>
            <a:ext cx="8861196" cy="31296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4700"/>
              <a:buFont typeface="Arial"/>
              <a:buNone/>
              <a:tabLst/>
              <a:defRPr/>
            </a:pPr>
            <a:r>
              <a:rPr kumimoji="0" lang="en-US" sz="3600" b="1" i="0" u="none" strike="noStrike" kern="1200" cap="none" spc="0" normalizeH="0" baseline="0" noProof="0" dirty="0">
                <a:ln>
                  <a:noFill/>
                </a:ln>
                <a:solidFill>
                  <a:schemeClr val="lt1"/>
                </a:solidFill>
                <a:effectLst/>
                <a:uLnTx/>
                <a:uFillTx/>
                <a:ea typeface="Calibri"/>
                <a:cs typeface="Arial" panose="020B0604020202020204" pitchFamily="34" charset="0"/>
                <a:sym typeface="Calibri"/>
              </a:rPr>
              <a:t>Child Development Management Information System (CDMIS) Updates</a:t>
            </a:r>
          </a:p>
          <a:p>
            <a:pPr marL="0" marR="0" lvl="0" indent="0" algn="l"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3200" b="1" i="0" u="none" strike="noStrike" kern="1200" cap="none" spc="0" normalizeH="0" baseline="0" noProof="0" dirty="0">
              <a:ln>
                <a:noFill/>
              </a:ln>
              <a:solidFill>
                <a:schemeClr val="lt1"/>
              </a:solidFill>
              <a:effectLst/>
              <a:uLnTx/>
              <a:uFillTx/>
              <a:latin typeface="Calibri"/>
              <a:ea typeface="Calibri"/>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Pts val="2300"/>
              <a:buFont typeface="Arial"/>
              <a:buNone/>
              <a:tabLst/>
              <a:defRPr/>
            </a:pPr>
            <a:r>
              <a:rPr kumimoji="0" lang="en-US" sz="2300" b="0" i="0" u="none" strike="noStrike" kern="1200" cap="none" spc="0" normalizeH="0" baseline="0" noProof="0" dirty="0">
                <a:ln>
                  <a:noFill/>
                </a:ln>
                <a:solidFill>
                  <a:schemeClr val="lt1"/>
                </a:solidFill>
                <a:effectLst/>
                <a:uLnTx/>
                <a:uFillTx/>
                <a:latin typeface="+mn-lt"/>
                <a:ea typeface="Calibri"/>
                <a:cs typeface="Calibri"/>
                <a:sym typeface="Calibri"/>
              </a:rPr>
              <a:t>May 15, 2025, 10:00 – 11:30 a.m.</a:t>
            </a:r>
          </a:p>
        </p:txBody>
      </p:sp>
      <p:pic>
        <p:nvPicPr>
          <p:cNvPr id="105" name="Google Shape;105;p2" descr="This is the Uiversal PreKindergarten Logo."/>
          <p:cNvPicPr preferRelativeResize="0"/>
          <p:nvPr/>
        </p:nvPicPr>
        <p:blipFill rotWithShape="1">
          <a:blip r:embed="rId3">
            <a:alphaModFix/>
          </a:blip>
          <a:srcRect/>
          <a:stretch/>
        </p:blipFill>
        <p:spPr>
          <a:xfrm>
            <a:off x="2996936" y="3652943"/>
            <a:ext cx="1541650" cy="2251850"/>
          </a:xfrm>
          <a:prstGeom prst="rect">
            <a:avLst/>
          </a:prstGeom>
          <a:noFill/>
          <a:ln>
            <a:noFill/>
          </a:ln>
        </p:spPr>
      </p:pic>
      <p:sp>
        <p:nvSpPr>
          <p:cNvPr id="2" name="TextBox 1">
            <a:extLst>
              <a:ext uri="{FF2B5EF4-FFF2-40B4-BE49-F238E27FC236}">
                <a16:creationId xmlns:a16="http://schemas.microsoft.com/office/drawing/2014/main" id="{C1BC406B-BC96-3BFC-7D59-9D17FCFD84A2}"/>
              </a:ext>
            </a:extLst>
          </p:cNvPr>
          <p:cNvSpPr txBox="1"/>
          <p:nvPr/>
        </p:nvSpPr>
        <p:spPr>
          <a:xfrm>
            <a:off x="5071620" y="3596469"/>
            <a:ext cx="6381947" cy="2308324"/>
          </a:xfrm>
          <a:prstGeom prst="rect">
            <a:avLst/>
          </a:prstGeom>
          <a:noFill/>
        </p:spPr>
        <p:txBody>
          <a:bodyPr wrap="square" rtlCol="0">
            <a:spAutoFit/>
          </a:bodyPr>
          <a:lstStyle/>
          <a:p>
            <a:r>
              <a:rPr lang="en-US" sz="2400" b="1" dirty="0"/>
              <a:t>Applied Data Research and Evaluation Office</a:t>
            </a:r>
          </a:p>
          <a:p>
            <a:endParaRPr lang="en-US" sz="2400" b="1" dirty="0"/>
          </a:p>
          <a:p>
            <a:r>
              <a:rPr lang="en-US" sz="2400" b="1" dirty="0"/>
              <a:t>Early Education Division</a:t>
            </a:r>
          </a:p>
          <a:p>
            <a:endParaRPr lang="en-US" sz="2400" b="1" dirty="0"/>
          </a:p>
          <a:p>
            <a:r>
              <a:rPr lang="en-US" sz="2400" b="1" dirty="0"/>
              <a:t>California Department of Education </a:t>
            </a:r>
          </a:p>
        </p:txBody>
      </p:sp>
      <p:sp>
        <p:nvSpPr>
          <p:cNvPr id="3" name="Slide Number Placeholder 2">
            <a:extLst>
              <a:ext uri="{FF2B5EF4-FFF2-40B4-BE49-F238E27FC236}">
                <a16:creationId xmlns:a16="http://schemas.microsoft.com/office/drawing/2014/main" id="{94461459-CCA3-AB46-363B-A44370F1F1A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939F2-CA24-C3FC-025F-FE024BEB1B6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4E6A773-0AE6-7F60-8816-402FE41A0F33}"/>
              </a:ext>
            </a:extLst>
          </p:cNvPr>
          <p:cNvSpPr>
            <a:spLocks noGrp="1"/>
          </p:cNvSpPr>
          <p:nvPr>
            <p:ph type="title"/>
          </p:nvPr>
        </p:nvSpPr>
        <p:spPr>
          <a:xfrm>
            <a:off x="257175" y="248832"/>
            <a:ext cx="11677650" cy="1334871"/>
          </a:xfrm>
        </p:spPr>
        <p:txBody>
          <a:bodyPr>
            <a:normAutofit fontScale="90000"/>
          </a:bodyPr>
          <a:lstStyle/>
          <a:p>
            <a:r>
              <a:rPr lang="en-US" sz="3600" dirty="0">
                <a:solidFill>
                  <a:schemeClr val="bg1"/>
                </a:solidFill>
                <a:cs typeface="Arial"/>
              </a:rPr>
              <a:t>Removed 801A Field: </a:t>
            </a:r>
            <a:br>
              <a:rPr lang="en-US" sz="3600" dirty="0">
                <a:solidFill>
                  <a:schemeClr val="bg1"/>
                </a:solidFill>
                <a:cs typeface="Arial"/>
              </a:rPr>
            </a:br>
            <a:r>
              <a:rPr lang="en-US" sz="3600" dirty="0">
                <a:solidFill>
                  <a:schemeClr val="bg1"/>
                </a:solidFill>
                <a:cs typeface="Arial"/>
              </a:rPr>
              <a:t>Family Income Greater Than 85 Percent </a:t>
            </a:r>
            <a:br>
              <a:rPr lang="en-US" sz="3600" dirty="0">
                <a:solidFill>
                  <a:schemeClr val="bg1"/>
                </a:solidFill>
                <a:cs typeface="Arial"/>
              </a:rPr>
            </a:br>
            <a:r>
              <a:rPr lang="en-US" sz="3600" dirty="0">
                <a:solidFill>
                  <a:schemeClr val="bg1"/>
                </a:solidFill>
                <a:cs typeface="Arial"/>
              </a:rPr>
              <a:t>of the State Median Income</a:t>
            </a:r>
            <a:endParaRPr lang="en-US" sz="3600" dirty="0">
              <a:solidFill>
                <a:schemeClr val="bg1"/>
              </a:solidFill>
            </a:endParaRPr>
          </a:p>
        </p:txBody>
      </p:sp>
      <p:sp>
        <p:nvSpPr>
          <p:cNvPr id="3" name="Content Placeholder 2">
            <a:extLst>
              <a:ext uri="{FF2B5EF4-FFF2-40B4-BE49-F238E27FC236}">
                <a16:creationId xmlns:a16="http://schemas.microsoft.com/office/drawing/2014/main" id="{D04D90D9-DA1F-835C-FB34-C15F2BAE0155}"/>
              </a:ext>
            </a:extLst>
          </p:cNvPr>
          <p:cNvSpPr>
            <a:spLocks noGrp="1" noChangeArrowheads="1"/>
          </p:cNvSpPr>
          <p:nvPr>
            <p:ph idx="1"/>
          </p:nvPr>
        </p:nvSpPr>
        <p:spPr bwMode="auto">
          <a:xfrm>
            <a:off x="579831" y="2257436"/>
            <a:ext cx="10489221"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‘Family Income Greater Than 85 Percent of the State Median Income Level?’ field will no longer be collected beginning in the July 2025 801A Report, and every 801A Report thereafter.</a:t>
            </a:r>
          </a:p>
        </p:txBody>
      </p:sp>
      <p:sp>
        <p:nvSpPr>
          <p:cNvPr id="2" name="Slide Number Placeholder 1">
            <a:extLst>
              <a:ext uri="{FF2B5EF4-FFF2-40B4-BE49-F238E27FC236}">
                <a16:creationId xmlns:a16="http://schemas.microsoft.com/office/drawing/2014/main" id="{0B37C8D0-F553-9F04-A9DD-06196C2B0B90}"/>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394595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AAA1A-6ECC-8B0D-FF35-A1FB4E783FA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F0DAFF66-F4F8-2EBE-2AF3-071572E3F168}"/>
              </a:ext>
            </a:extLst>
          </p:cNvPr>
          <p:cNvSpPr>
            <a:spLocks noGrp="1"/>
          </p:cNvSpPr>
          <p:nvPr>
            <p:ph type="title"/>
          </p:nvPr>
        </p:nvSpPr>
        <p:spPr>
          <a:xfrm>
            <a:off x="257175" y="248832"/>
            <a:ext cx="11677650" cy="1224951"/>
          </a:xfrm>
        </p:spPr>
        <p:txBody>
          <a:bodyPr/>
          <a:lstStyle/>
          <a:p>
            <a:r>
              <a:rPr lang="en-US" sz="3600" dirty="0">
                <a:solidFill>
                  <a:schemeClr val="bg1"/>
                </a:solidFill>
                <a:cs typeface="Arial"/>
              </a:rPr>
              <a:t>Removed 801A Field: </a:t>
            </a:r>
            <a:br>
              <a:rPr lang="en-US" sz="3600" dirty="0">
                <a:solidFill>
                  <a:schemeClr val="bg1"/>
                </a:solidFill>
                <a:cs typeface="Arial"/>
              </a:rPr>
            </a:br>
            <a:r>
              <a:rPr lang="en-US" sz="3600" dirty="0">
                <a:solidFill>
                  <a:schemeClr val="bg1"/>
                </a:solidFill>
                <a:cs typeface="Arial"/>
              </a:rPr>
              <a:t>Reason for Receiving Child Care</a:t>
            </a:r>
            <a:endParaRPr lang="en-US" sz="3600" dirty="0">
              <a:solidFill>
                <a:schemeClr val="bg1"/>
              </a:solidFill>
            </a:endParaRPr>
          </a:p>
        </p:txBody>
      </p:sp>
      <p:sp>
        <p:nvSpPr>
          <p:cNvPr id="3" name="Content Placeholder 2">
            <a:extLst>
              <a:ext uri="{FF2B5EF4-FFF2-40B4-BE49-F238E27FC236}">
                <a16:creationId xmlns:a16="http://schemas.microsoft.com/office/drawing/2014/main" id="{0701384F-8535-325E-ACAF-4C6766B7CB25}"/>
              </a:ext>
            </a:extLst>
          </p:cNvPr>
          <p:cNvSpPr>
            <a:spLocks noGrp="1" noChangeArrowheads="1"/>
          </p:cNvSpPr>
          <p:nvPr>
            <p:ph idx="1"/>
          </p:nvPr>
        </p:nvSpPr>
        <p:spPr bwMode="auto">
          <a:xfrm>
            <a:off x="474317" y="1945123"/>
            <a:ext cx="11346895" cy="3468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‘Reason for Receiving Child Care’ field will no longer be collected beginning in the July 2025 801A Report, and every 801A Report thereafter.</a:t>
            </a:r>
          </a:p>
          <a:p>
            <a:r>
              <a:rPr lang="en-US" sz="2800" dirty="0">
                <a:cs typeface="Arial"/>
              </a:rPr>
              <a:t>The data collection from this field will be replaced by the Family ‘Reason for Needing Services’ field and by the Child ‘Child’s Eligibility’ field.</a:t>
            </a:r>
            <a:endParaRPr lang="en-US" sz="2400" dirty="0">
              <a:cs typeface="Arial"/>
            </a:endParaRPr>
          </a:p>
          <a:p>
            <a:endParaRPr lang="en-US" sz="2400" dirty="0">
              <a:cs typeface="Arial"/>
            </a:endParaRPr>
          </a:p>
          <a:p>
            <a:endParaRPr lang="en-US" sz="2400" dirty="0">
              <a:cs typeface="Arial"/>
            </a:endParaRPr>
          </a:p>
        </p:txBody>
      </p:sp>
      <p:sp>
        <p:nvSpPr>
          <p:cNvPr id="2" name="Slide Number Placeholder 1">
            <a:extLst>
              <a:ext uri="{FF2B5EF4-FFF2-40B4-BE49-F238E27FC236}">
                <a16:creationId xmlns:a16="http://schemas.microsoft.com/office/drawing/2014/main" id="{B76CF324-2A77-25EF-01DF-E55D19F6F9D6}"/>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146947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F48CA-1CC7-7481-7291-C930E197BFA4}"/>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BEC11EF8-0AD8-B256-2BD5-505BBE96FC1C}"/>
              </a:ext>
            </a:extLst>
          </p:cNvPr>
          <p:cNvSpPr>
            <a:spLocks noGrp="1"/>
          </p:cNvSpPr>
          <p:nvPr>
            <p:ph type="title"/>
          </p:nvPr>
        </p:nvSpPr>
        <p:spPr>
          <a:xfrm>
            <a:off x="191187" y="-64152"/>
            <a:ext cx="11677650" cy="1224951"/>
          </a:xfrm>
        </p:spPr>
        <p:txBody>
          <a:bodyPr/>
          <a:lstStyle/>
          <a:p>
            <a:r>
              <a:rPr lang="en-US" sz="3600" dirty="0">
                <a:solidFill>
                  <a:schemeClr val="bg1"/>
                </a:solidFill>
                <a:cs typeface="Arial"/>
              </a:rPr>
              <a:t>New 801A Field: Reason for Needing Service</a:t>
            </a:r>
            <a:endParaRPr lang="en-US" sz="3600" dirty="0">
              <a:solidFill>
                <a:schemeClr val="bg1"/>
              </a:solidFill>
            </a:endParaRPr>
          </a:p>
        </p:txBody>
      </p:sp>
      <p:sp>
        <p:nvSpPr>
          <p:cNvPr id="2" name="Content Placeholder 2">
            <a:extLst>
              <a:ext uri="{FF2B5EF4-FFF2-40B4-BE49-F238E27FC236}">
                <a16:creationId xmlns:a16="http://schemas.microsoft.com/office/drawing/2014/main" id="{2049CE03-FA2C-41F5-5F2C-3F66D0B44075}"/>
              </a:ext>
            </a:extLst>
          </p:cNvPr>
          <p:cNvSpPr txBox="1">
            <a:spLocks noChangeArrowheads="1"/>
          </p:cNvSpPr>
          <p:nvPr/>
        </p:nvSpPr>
        <p:spPr bwMode="auto">
          <a:xfrm>
            <a:off x="484735" y="758782"/>
            <a:ext cx="11185649" cy="5340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The ‘Reason for Needing Service’ field indicates the reason a family qualifies as needing CSPP services, as specified in California </a:t>
            </a:r>
            <a:r>
              <a:rPr lang="en-US" sz="2800" i="1" dirty="0">
                <a:cs typeface="Arial"/>
              </a:rPr>
              <a:t>Education Code (EC)</a:t>
            </a:r>
            <a:r>
              <a:rPr lang="en-US" sz="2800" dirty="0">
                <a:cs typeface="Arial"/>
              </a:rPr>
              <a:t> Section 8208(d)(4).</a:t>
            </a:r>
          </a:p>
          <a:p>
            <a:r>
              <a:rPr lang="en-US" sz="2800" dirty="0">
                <a:cs typeface="Arial"/>
              </a:rPr>
              <a:t>This field includes the following options:</a:t>
            </a:r>
          </a:p>
          <a:p>
            <a:pPr lvl="1"/>
            <a:r>
              <a:rPr lang="en-US" sz="2400" dirty="0">
                <a:cs typeface="Arial"/>
              </a:rPr>
              <a:t>A: Homeless</a:t>
            </a:r>
          </a:p>
          <a:p>
            <a:pPr lvl="1"/>
            <a:r>
              <a:rPr lang="en-US" sz="2400" dirty="0">
                <a:cs typeface="Arial"/>
              </a:rPr>
              <a:t>B: Working</a:t>
            </a:r>
          </a:p>
          <a:p>
            <a:pPr lvl="1"/>
            <a:r>
              <a:rPr lang="en-US" sz="2400" dirty="0">
                <a:cs typeface="Arial"/>
              </a:rPr>
              <a:t>C: CPS or At-Risk</a:t>
            </a:r>
          </a:p>
          <a:p>
            <a:pPr lvl="1"/>
            <a:r>
              <a:rPr lang="en-US" sz="2400" dirty="0">
                <a:cs typeface="Arial"/>
              </a:rPr>
              <a:t>D: Parent/caretaker incapacitated</a:t>
            </a:r>
          </a:p>
          <a:p>
            <a:pPr lvl="1"/>
            <a:r>
              <a:rPr lang="en-US" sz="2400" dirty="0">
                <a:cs typeface="Arial"/>
              </a:rPr>
              <a:t>E: Education or training</a:t>
            </a:r>
          </a:p>
          <a:p>
            <a:pPr lvl="1"/>
            <a:r>
              <a:rPr lang="en-US" sz="2400" dirty="0">
                <a:cs typeface="Arial"/>
              </a:rPr>
              <a:t>F: Actively seeking employment</a:t>
            </a:r>
          </a:p>
          <a:p>
            <a:pPr lvl="1"/>
            <a:r>
              <a:rPr lang="en-US" sz="2400" dirty="0">
                <a:cs typeface="Arial"/>
              </a:rPr>
              <a:t>G: Seeking Permanent Housing</a:t>
            </a:r>
          </a:p>
          <a:p>
            <a:pPr lvl="1"/>
            <a:r>
              <a:rPr lang="en-US" sz="2400" dirty="0">
                <a:cs typeface="Arial"/>
              </a:rPr>
              <a:t>H: No Need (Including Part-Day)</a:t>
            </a:r>
          </a:p>
          <a:p>
            <a:pPr lvl="1"/>
            <a:r>
              <a:rPr lang="en-US" sz="2400" dirty="0">
                <a:cs typeface="Arial"/>
              </a:rPr>
              <a:t>I: Qualified Neighborhood School</a:t>
            </a:r>
          </a:p>
        </p:txBody>
      </p:sp>
      <p:sp>
        <p:nvSpPr>
          <p:cNvPr id="3" name="Slide Number Placeholder 2">
            <a:extLst>
              <a:ext uri="{FF2B5EF4-FFF2-40B4-BE49-F238E27FC236}">
                <a16:creationId xmlns:a16="http://schemas.microsoft.com/office/drawing/2014/main" id="{32A2DB1D-D811-C94B-6C72-D161B6BDB0E4}"/>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4092256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D3B2D-AE04-7FA5-83C0-FD923D72A15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62EB55AD-7B9D-38D7-ED5D-EB566DD94B95}"/>
              </a:ext>
            </a:extLst>
          </p:cNvPr>
          <p:cNvSpPr>
            <a:spLocks noGrp="1"/>
          </p:cNvSpPr>
          <p:nvPr>
            <p:ph type="title"/>
          </p:nvPr>
        </p:nvSpPr>
        <p:spPr>
          <a:xfrm>
            <a:off x="257175" y="0"/>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Reason for Needing Service (2)</a:t>
            </a:r>
            <a:endParaRPr lang="en-US" sz="3600" dirty="0">
              <a:solidFill>
                <a:schemeClr val="bg1"/>
              </a:solidFill>
            </a:endParaRPr>
          </a:p>
        </p:txBody>
      </p:sp>
      <p:sp>
        <p:nvSpPr>
          <p:cNvPr id="2" name="Content Placeholder 2">
            <a:extLst>
              <a:ext uri="{FF2B5EF4-FFF2-40B4-BE49-F238E27FC236}">
                <a16:creationId xmlns:a16="http://schemas.microsoft.com/office/drawing/2014/main" id="{B1540BB8-C010-10D2-0618-CC11C81CE075}"/>
              </a:ext>
            </a:extLst>
          </p:cNvPr>
          <p:cNvSpPr txBox="1">
            <a:spLocks noChangeArrowheads="1"/>
          </p:cNvSpPr>
          <p:nvPr/>
        </p:nvSpPr>
        <p:spPr bwMode="auto">
          <a:xfrm>
            <a:off x="692125" y="1614354"/>
            <a:ext cx="10489221" cy="246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This field is required; only one option may be selected</a:t>
            </a:r>
          </a:p>
          <a:p>
            <a:r>
              <a:rPr lang="en-US" sz="2800" dirty="0">
                <a:cs typeface="Arial"/>
              </a:rPr>
              <a:t>Where to Find It</a:t>
            </a:r>
          </a:p>
          <a:p>
            <a:pPr lvl="1"/>
            <a:r>
              <a:rPr lang="en-US" sz="2400" dirty="0">
                <a:cs typeface="Arial"/>
              </a:rPr>
              <a:t>On the EED 9600 Form, Section III “Reason for Needing Services"</a:t>
            </a:r>
          </a:p>
          <a:p>
            <a:pPr lvl="1"/>
            <a:r>
              <a:rPr lang="en-US" sz="2400" dirty="0">
                <a:cs typeface="Arial"/>
              </a:rPr>
              <a:t>If more than one need is selected on the EED 9600 Form, select the Family’s primary reason for needing services</a:t>
            </a:r>
          </a:p>
          <a:p>
            <a:pPr lvl="1"/>
            <a:endParaRPr lang="en-US" sz="2000" dirty="0">
              <a:cs typeface="Arial"/>
            </a:endParaRPr>
          </a:p>
        </p:txBody>
      </p:sp>
      <p:sp>
        <p:nvSpPr>
          <p:cNvPr id="3" name="Slide Number Placeholder 2">
            <a:extLst>
              <a:ext uri="{FF2B5EF4-FFF2-40B4-BE49-F238E27FC236}">
                <a16:creationId xmlns:a16="http://schemas.microsoft.com/office/drawing/2014/main" id="{9D1C45CE-7AB1-1551-DA8A-C1AF78ED797F}"/>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1210561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0BC37-7B94-A3AC-6169-EFF5FCBFA4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48024D-76D5-75FB-CB41-52937E12D593}"/>
              </a:ext>
            </a:extLst>
          </p:cNvPr>
          <p:cNvSpPr>
            <a:spLocks noGrp="1" noChangeArrowheads="1"/>
          </p:cNvSpPr>
          <p:nvPr>
            <p:ph type="title" idx="4294967295"/>
          </p:nvPr>
        </p:nvSpPr>
        <p:spPr bwMode="auto">
          <a:xfrm>
            <a:off x="844550" y="2368550"/>
            <a:ext cx="10488613" cy="142240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800" b="1" i="0" u="none" strike="noStrike" kern="1200" cap="none" spc="0" normalizeH="0" baseline="0" noProof="0" dirty="0">
                <a:ln>
                  <a:noFill/>
                </a:ln>
                <a:solidFill>
                  <a:schemeClr val="bg1"/>
                </a:solidFill>
                <a:effectLst/>
                <a:uLnTx/>
                <a:uFillTx/>
                <a:latin typeface="+mn-lt"/>
                <a:ea typeface="+mn-ea"/>
                <a:cs typeface="Arial"/>
              </a:rPr>
              <a:t>Updates to the Child Domain in the 801A Report</a:t>
            </a:r>
          </a:p>
        </p:txBody>
      </p:sp>
      <p:sp>
        <p:nvSpPr>
          <p:cNvPr id="2" name="Slide Number Placeholder 1">
            <a:extLst>
              <a:ext uri="{FF2B5EF4-FFF2-40B4-BE49-F238E27FC236}">
                <a16:creationId xmlns:a16="http://schemas.microsoft.com/office/drawing/2014/main" id="{BC03482D-415A-AD40-8436-0E4FCAD62FBD}"/>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3589190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69DA0-F4DA-E9D9-FF33-E3A808B49B8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36744A57-CC5A-3C9E-085B-51E89E1F2CAC}"/>
              </a:ext>
            </a:extLst>
          </p:cNvPr>
          <p:cNvSpPr>
            <a:spLocks noGrp="1"/>
          </p:cNvSpPr>
          <p:nvPr>
            <p:ph type="title"/>
          </p:nvPr>
        </p:nvSpPr>
        <p:spPr>
          <a:xfrm>
            <a:off x="257175" y="0"/>
            <a:ext cx="11677650" cy="1224951"/>
          </a:xfrm>
        </p:spPr>
        <p:txBody>
          <a:bodyPr/>
          <a:lstStyle/>
          <a:p>
            <a:r>
              <a:rPr lang="en-US" sz="3600" dirty="0">
                <a:solidFill>
                  <a:schemeClr val="bg1"/>
                </a:solidFill>
                <a:cs typeface="Arial"/>
              </a:rPr>
              <a:t>Updated 801A Field: </a:t>
            </a:r>
            <a:br>
              <a:rPr lang="en-US" sz="3600" dirty="0">
                <a:solidFill>
                  <a:schemeClr val="bg1"/>
                </a:solidFill>
                <a:cs typeface="Arial"/>
              </a:rPr>
            </a:br>
            <a:r>
              <a:rPr lang="en-US" sz="3600" dirty="0">
                <a:solidFill>
                  <a:schemeClr val="bg1"/>
                </a:solidFill>
                <a:cs typeface="Arial"/>
              </a:rPr>
              <a:t>Child’s Gender</a:t>
            </a:r>
            <a:endParaRPr lang="en-US" sz="3600" dirty="0">
              <a:solidFill>
                <a:schemeClr val="bg1"/>
              </a:solidFill>
            </a:endParaRPr>
          </a:p>
        </p:txBody>
      </p:sp>
      <p:sp>
        <p:nvSpPr>
          <p:cNvPr id="2" name="Content Placeholder 2">
            <a:extLst>
              <a:ext uri="{FF2B5EF4-FFF2-40B4-BE49-F238E27FC236}">
                <a16:creationId xmlns:a16="http://schemas.microsoft.com/office/drawing/2014/main" id="{35DD5ED8-8226-CF0D-D4BD-777333977B1F}"/>
              </a:ext>
            </a:extLst>
          </p:cNvPr>
          <p:cNvSpPr txBox="1">
            <a:spLocks noChangeArrowheads="1"/>
          </p:cNvSpPr>
          <p:nvPr/>
        </p:nvSpPr>
        <p:spPr bwMode="auto">
          <a:xfrm>
            <a:off x="622169" y="1430842"/>
            <a:ext cx="11076495" cy="4279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The ‘Child’s Gender’ field indicates the child’s gender</a:t>
            </a:r>
          </a:p>
          <a:p>
            <a:r>
              <a:rPr lang="en-US" sz="2800" dirty="0">
                <a:cs typeface="Arial"/>
              </a:rPr>
              <a:t>This field includes the following options:</a:t>
            </a:r>
          </a:p>
          <a:p>
            <a:pPr lvl="1"/>
            <a:r>
              <a:rPr lang="en-US" sz="2400" dirty="0">
                <a:cs typeface="Arial"/>
              </a:rPr>
              <a:t>M: Male</a:t>
            </a:r>
          </a:p>
          <a:p>
            <a:pPr lvl="1"/>
            <a:r>
              <a:rPr lang="en-US" sz="2400" dirty="0">
                <a:cs typeface="Arial"/>
              </a:rPr>
              <a:t>F: Female</a:t>
            </a:r>
          </a:p>
          <a:p>
            <a:pPr lvl="1"/>
            <a:r>
              <a:rPr lang="en-US" sz="2400" dirty="0">
                <a:cs typeface="Arial"/>
              </a:rPr>
              <a:t>X: Non-Binary (new option available in the July 2025 801A Report and beyond)</a:t>
            </a:r>
          </a:p>
          <a:p>
            <a:r>
              <a:rPr lang="en-US" sz="2800" dirty="0">
                <a:cs typeface="Arial"/>
              </a:rPr>
              <a:t>This field is required; only one option may be selected</a:t>
            </a:r>
          </a:p>
          <a:p>
            <a:r>
              <a:rPr lang="en-US" sz="2800" dirty="0">
                <a:cs typeface="Arial"/>
              </a:rPr>
              <a:t>Where to Find It</a:t>
            </a:r>
          </a:p>
          <a:p>
            <a:pPr lvl="1"/>
            <a:r>
              <a:rPr lang="en-US" sz="2400" dirty="0">
                <a:cs typeface="Arial"/>
              </a:rPr>
              <a:t>On the EED 9600 Appendix Form, in Section 1: Additional Child Information, under "Child Gender"</a:t>
            </a:r>
          </a:p>
        </p:txBody>
      </p:sp>
      <p:sp>
        <p:nvSpPr>
          <p:cNvPr id="3" name="Slide Number Placeholder 2">
            <a:extLst>
              <a:ext uri="{FF2B5EF4-FFF2-40B4-BE49-F238E27FC236}">
                <a16:creationId xmlns:a16="http://schemas.microsoft.com/office/drawing/2014/main" id="{36B5BA4C-8DCB-1AD5-31E3-A59217152983}"/>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2662064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F4401-72ED-A696-B56E-22FFD5257AC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055128F4-CF6A-FFA9-0717-5B9885FC8530}"/>
              </a:ext>
            </a:extLst>
          </p:cNvPr>
          <p:cNvSpPr>
            <a:spLocks noGrp="1"/>
          </p:cNvSpPr>
          <p:nvPr>
            <p:ph type="title"/>
          </p:nvPr>
        </p:nvSpPr>
        <p:spPr>
          <a:xfrm>
            <a:off x="257175" y="-94268"/>
            <a:ext cx="11677650" cy="1224951"/>
          </a:xfrm>
        </p:spPr>
        <p:txBody>
          <a:bodyPr/>
          <a:lstStyle/>
          <a:p>
            <a:r>
              <a:rPr lang="en-US" sz="3600" dirty="0">
                <a:solidFill>
                  <a:schemeClr val="bg1"/>
                </a:solidFill>
                <a:cs typeface="Arial"/>
              </a:rPr>
              <a:t>Updated 801A Field: Child has an IEP or IFSP</a:t>
            </a:r>
            <a:endParaRPr lang="en-US" sz="3600" dirty="0">
              <a:solidFill>
                <a:schemeClr val="bg1"/>
              </a:solidFill>
            </a:endParaRPr>
          </a:p>
        </p:txBody>
      </p:sp>
      <p:sp>
        <p:nvSpPr>
          <p:cNvPr id="2" name="Content Placeholder 2">
            <a:extLst>
              <a:ext uri="{FF2B5EF4-FFF2-40B4-BE49-F238E27FC236}">
                <a16:creationId xmlns:a16="http://schemas.microsoft.com/office/drawing/2014/main" id="{2A341259-F3FF-ADAC-2E53-F2897724E199}"/>
              </a:ext>
            </a:extLst>
          </p:cNvPr>
          <p:cNvSpPr txBox="1">
            <a:spLocks noChangeArrowheads="1"/>
          </p:cNvSpPr>
          <p:nvPr/>
        </p:nvSpPr>
        <p:spPr bwMode="auto">
          <a:xfrm>
            <a:off x="257175" y="969287"/>
            <a:ext cx="11573464" cy="5054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The ‘Child has an individualized education plan (IEP) or individualized family service plan  (IFSP)’ indicates whether the child has an active IEP or IFSP, or if they did during time of enrollment</a:t>
            </a:r>
          </a:p>
          <a:p>
            <a:r>
              <a:rPr lang="en-US" sz="2800" dirty="0">
                <a:cs typeface="Arial"/>
              </a:rPr>
              <a:t>This field includes the following options:</a:t>
            </a:r>
          </a:p>
          <a:p>
            <a:pPr lvl="1"/>
            <a:r>
              <a:rPr lang="en-US" sz="2400" dirty="0">
                <a:cs typeface="Arial"/>
              </a:rPr>
              <a:t>01: Yes, the child has an active IEP or IFSP</a:t>
            </a:r>
          </a:p>
          <a:p>
            <a:pPr lvl="1"/>
            <a:r>
              <a:rPr lang="en-US" sz="2400" dirty="0">
                <a:cs typeface="Arial"/>
              </a:rPr>
              <a:t>02: No, the child does not have an active IEP or IFSP</a:t>
            </a:r>
          </a:p>
          <a:p>
            <a:pPr lvl="1"/>
            <a:r>
              <a:rPr lang="en-US" sz="2400" dirty="0">
                <a:cs typeface="Arial"/>
              </a:rPr>
              <a:t>03: No, but the child was certified with an active IEP or IFSP at time of enrollment</a:t>
            </a:r>
          </a:p>
          <a:p>
            <a:r>
              <a:rPr lang="en-US" sz="2800" dirty="0">
                <a:cs typeface="Arial"/>
              </a:rPr>
              <a:t>This field is required; only one option may be selected</a:t>
            </a:r>
          </a:p>
          <a:p>
            <a:r>
              <a:rPr lang="en-US" sz="2800" dirty="0">
                <a:cs typeface="Arial"/>
              </a:rPr>
              <a:t>Where to Find It</a:t>
            </a:r>
          </a:p>
          <a:p>
            <a:pPr lvl="1"/>
            <a:r>
              <a:rPr lang="en-US" sz="2400" dirty="0">
                <a:cs typeface="Arial"/>
              </a:rPr>
              <a:t>On the EED 9600 Form, in </a:t>
            </a:r>
            <a:r>
              <a:rPr lang="en-US" sz="2400" dirty="0">
                <a:ea typeface="+mn-lt"/>
                <a:cs typeface="+mn-lt"/>
              </a:rPr>
              <a:t>Section VI: Data on Children Served in the Program</a:t>
            </a:r>
            <a:r>
              <a:rPr lang="en-US" sz="2400" dirty="0">
                <a:cs typeface="Arial"/>
              </a:rPr>
              <a:t>, under “IEP or IFSP Status”</a:t>
            </a:r>
          </a:p>
        </p:txBody>
      </p:sp>
      <p:sp>
        <p:nvSpPr>
          <p:cNvPr id="3" name="Slide Number Placeholder 2">
            <a:extLst>
              <a:ext uri="{FF2B5EF4-FFF2-40B4-BE49-F238E27FC236}">
                <a16:creationId xmlns:a16="http://schemas.microsoft.com/office/drawing/2014/main" id="{58DA58DE-688C-1276-7309-B371BD338524}"/>
              </a:ext>
            </a:extLst>
          </p:cNvPr>
          <p:cNvSpPr>
            <a:spLocks noGrp="1"/>
          </p:cNvSpPr>
          <p:nvPr>
            <p:ph type="sldNum" sz="quarter" idx="10"/>
          </p:nvPr>
        </p:nvSpPr>
        <p:spPr/>
        <p:txBody>
          <a:bodyPr/>
          <a:lstStyle/>
          <a:p>
            <a:fld id="{432ED76D-8188-4B28-B316-CD85396F47B0}" type="slidenum">
              <a:rPr lang="en-US" smtClean="0"/>
              <a:pPr/>
              <a:t>16</a:t>
            </a:fld>
            <a:endParaRPr lang="en-US"/>
          </a:p>
        </p:txBody>
      </p:sp>
    </p:spTree>
    <p:extLst>
      <p:ext uri="{BB962C8B-B14F-4D97-AF65-F5344CB8AC3E}">
        <p14:creationId xmlns:p14="http://schemas.microsoft.com/office/powerpoint/2010/main" val="3107270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1006B-B4CB-0DA7-607F-B0F148BA9707}"/>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F97F928C-B6F3-D607-B805-912DFF301472}"/>
              </a:ext>
            </a:extLst>
          </p:cNvPr>
          <p:cNvSpPr>
            <a:spLocks noGrp="1"/>
          </p:cNvSpPr>
          <p:nvPr>
            <p:ph type="title"/>
          </p:nvPr>
        </p:nvSpPr>
        <p:spPr>
          <a:xfrm>
            <a:off x="257175" y="248832"/>
            <a:ext cx="11677650" cy="1224951"/>
          </a:xfrm>
        </p:spPr>
        <p:txBody>
          <a:bodyPr/>
          <a:lstStyle/>
          <a:p>
            <a:r>
              <a:rPr lang="en-US" sz="3600">
                <a:solidFill>
                  <a:schemeClr val="bg1"/>
                </a:solidFill>
                <a:cs typeface="Arial"/>
              </a:rPr>
              <a:t>Removed 801A Field: Child’s Primary Language</a:t>
            </a:r>
            <a:endParaRPr lang="en-US" sz="3600">
              <a:solidFill>
                <a:schemeClr val="bg1"/>
              </a:solidFill>
            </a:endParaRPr>
          </a:p>
        </p:txBody>
      </p:sp>
      <p:sp>
        <p:nvSpPr>
          <p:cNvPr id="3" name="Content Placeholder 2">
            <a:extLst>
              <a:ext uri="{FF2B5EF4-FFF2-40B4-BE49-F238E27FC236}">
                <a16:creationId xmlns:a16="http://schemas.microsoft.com/office/drawing/2014/main" id="{A1274B40-DCAD-6E70-DAFE-6DD707F76859}"/>
              </a:ext>
            </a:extLst>
          </p:cNvPr>
          <p:cNvSpPr>
            <a:spLocks noGrp="1" noChangeArrowheads="1"/>
          </p:cNvSpPr>
          <p:nvPr>
            <p:ph idx="1"/>
          </p:nvPr>
        </p:nvSpPr>
        <p:spPr bwMode="auto">
          <a:xfrm>
            <a:off x="851389" y="1897913"/>
            <a:ext cx="10489221" cy="1882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‘Child’s Primary Language’ field will no longer be included in the 801A Report, beginning with the July 2025 801A Report, and every 801A Report thereafter.</a:t>
            </a:r>
          </a:p>
          <a:p>
            <a:r>
              <a:rPr lang="en-US" sz="2400" dirty="0">
                <a:cs typeface="Arial"/>
              </a:rPr>
              <a:t>All CSPP language data should be submitted to the Preschool Language Information System (PLIS) via the PLIS Report, which is due quarterly.</a:t>
            </a:r>
            <a:endParaRPr lang="en-US" sz="2000" dirty="0">
              <a:cs typeface="Arial"/>
            </a:endParaRPr>
          </a:p>
        </p:txBody>
      </p:sp>
      <p:sp>
        <p:nvSpPr>
          <p:cNvPr id="2" name="Slide Number Placeholder 1">
            <a:extLst>
              <a:ext uri="{FF2B5EF4-FFF2-40B4-BE49-F238E27FC236}">
                <a16:creationId xmlns:a16="http://schemas.microsoft.com/office/drawing/2014/main" id="{78C96550-0C44-DFBD-112E-CC022F031BF8}"/>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2350653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DA236-0435-C47D-6BF5-10C1A056109E}"/>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4A65FD78-71A8-50C8-E80B-66D88C4D3174}"/>
              </a:ext>
            </a:extLst>
          </p:cNvPr>
          <p:cNvSpPr>
            <a:spLocks noGrp="1"/>
          </p:cNvSpPr>
          <p:nvPr>
            <p:ph type="title"/>
          </p:nvPr>
        </p:nvSpPr>
        <p:spPr>
          <a:xfrm>
            <a:off x="257175" y="248832"/>
            <a:ext cx="11677650" cy="1224951"/>
          </a:xfrm>
        </p:spPr>
        <p:txBody>
          <a:bodyPr/>
          <a:lstStyle/>
          <a:p>
            <a:r>
              <a:rPr lang="en-US" sz="3600">
                <a:solidFill>
                  <a:schemeClr val="bg1"/>
                </a:solidFill>
                <a:cs typeface="Arial"/>
              </a:rPr>
              <a:t>Removed 801A Field: Child is English Learner</a:t>
            </a:r>
            <a:endParaRPr lang="en-US" sz="3600">
              <a:solidFill>
                <a:schemeClr val="bg1"/>
              </a:solidFill>
            </a:endParaRPr>
          </a:p>
        </p:txBody>
      </p:sp>
      <p:sp>
        <p:nvSpPr>
          <p:cNvPr id="3" name="Content Placeholder 2">
            <a:extLst>
              <a:ext uri="{FF2B5EF4-FFF2-40B4-BE49-F238E27FC236}">
                <a16:creationId xmlns:a16="http://schemas.microsoft.com/office/drawing/2014/main" id="{2012D7E8-A38C-9D17-0BB5-5C5BDA58C9A8}"/>
              </a:ext>
            </a:extLst>
          </p:cNvPr>
          <p:cNvSpPr>
            <a:spLocks noGrp="1" noChangeArrowheads="1"/>
          </p:cNvSpPr>
          <p:nvPr>
            <p:ph idx="1"/>
          </p:nvPr>
        </p:nvSpPr>
        <p:spPr bwMode="auto">
          <a:xfrm>
            <a:off x="851389" y="2064112"/>
            <a:ext cx="10489221" cy="1550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‘Child is English Learner’ field will no longer be included in the 801A Report, beginning with the July 2025 801A Report.</a:t>
            </a:r>
          </a:p>
          <a:p>
            <a:r>
              <a:rPr lang="en-US" sz="2400" dirty="0">
                <a:cs typeface="Arial"/>
              </a:rPr>
              <a:t>All CSPP language data should be submitted to the Preschool Language Information System (PLIS) via the PLIS Report, which is due quarterly.</a:t>
            </a:r>
            <a:endParaRPr lang="en-US" sz="2000" dirty="0">
              <a:cs typeface="Arial"/>
            </a:endParaRPr>
          </a:p>
        </p:txBody>
      </p:sp>
      <p:sp>
        <p:nvSpPr>
          <p:cNvPr id="2" name="Slide Number Placeholder 1">
            <a:extLst>
              <a:ext uri="{FF2B5EF4-FFF2-40B4-BE49-F238E27FC236}">
                <a16:creationId xmlns:a16="http://schemas.microsoft.com/office/drawing/2014/main" id="{B949BD2A-CA6F-E341-C85E-CA7C570C3018}"/>
              </a:ext>
            </a:extLst>
          </p:cNvPr>
          <p:cNvSpPr>
            <a:spLocks noGrp="1"/>
          </p:cNvSpPr>
          <p:nvPr>
            <p:ph type="sldNum" sz="quarter" idx="10"/>
          </p:nvPr>
        </p:nvSpPr>
        <p:spPr/>
        <p:txBody>
          <a:bodyPr/>
          <a:lstStyle/>
          <a:p>
            <a:fld id="{432ED76D-8188-4B28-B316-CD85396F47B0}" type="slidenum">
              <a:rPr lang="en-US" smtClean="0"/>
              <a:pPr/>
              <a:t>18</a:t>
            </a:fld>
            <a:endParaRPr lang="en-US"/>
          </a:p>
        </p:txBody>
      </p:sp>
    </p:spTree>
    <p:extLst>
      <p:ext uri="{BB962C8B-B14F-4D97-AF65-F5344CB8AC3E}">
        <p14:creationId xmlns:p14="http://schemas.microsoft.com/office/powerpoint/2010/main" val="474773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E3B90-B4AE-34C9-B757-E2A5C03A3F5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9B89A0EC-01AC-66F2-90BB-3ACBC5D783C2}"/>
              </a:ext>
            </a:extLst>
          </p:cNvPr>
          <p:cNvSpPr>
            <a:spLocks noGrp="1"/>
          </p:cNvSpPr>
          <p:nvPr>
            <p:ph type="title"/>
          </p:nvPr>
        </p:nvSpPr>
        <p:spPr>
          <a:xfrm>
            <a:off x="78065" y="0"/>
            <a:ext cx="11677650" cy="1224951"/>
          </a:xfrm>
        </p:spPr>
        <p:txBody>
          <a:bodyPr/>
          <a:lstStyle/>
          <a:p>
            <a:r>
              <a:rPr lang="en-US" sz="3600" dirty="0">
                <a:solidFill>
                  <a:schemeClr val="bg1"/>
                </a:solidFill>
                <a:cs typeface="Arial"/>
              </a:rPr>
              <a:t>New 801A Field: Is Child Receiving Extended Learning and Care?</a:t>
            </a:r>
            <a:endParaRPr lang="en-US" sz="3600" dirty="0">
              <a:solidFill>
                <a:schemeClr val="bg1"/>
              </a:solidFill>
            </a:endParaRPr>
          </a:p>
        </p:txBody>
      </p:sp>
      <p:sp>
        <p:nvSpPr>
          <p:cNvPr id="2" name="Content Placeholder 2">
            <a:extLst>
              <a:ext uri="{FF2B5EF4-FFF2-40B4-BE49-F238E27FC236}">
                <a16:creationId xmlns:a16="http://schemas.microsoft.com/office/drawing/2014/main" id="{914E935C-3707-190D-FC46-5B5359514B33}"/>
              </a:ext>
            </a:extLst>
          </p:cNvPr>
          <p:cNvSpPr txBox="1">
            <a:spLocks noChangeArrowheads="1"/>
          </p:cNvSpPr>
          <p:nvPr/>
        </p:nvSpPr>
        <p:spPr bwMode="auto">
          <a:xfrm>
            <a:off x="361195" y="1004486"/>
            <a:ext cx="10489221" cy="5156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The ‘Is Child Receiving Extended Learning and Care?’ field is applicable for children enrolled in a Transitional Kindergarten (TK) or Kindergarten (K) program that are also enrolled in part-day CSPP services for extended learning and care services during the hours that they are not receiving educational services in a TK or K program.</a:t>
            </a:r>
          </a:p>
          <a:p>
            <a:r>
              <a:rPr lang="en-US" sz="2800" dirty="0">
                <a:cs typeface="Arial"/>
              </a:rPr>
              <a:t>This field includes the following options:</a:t>
            </a:r>
          </a:p>
          <a:p>
            <a:pPr lvl="1">
              <a:buFont typeface="Courier New" panose="020B0604020202020204" pitchFamily="34" charset="0"/>
              <a:buChar char="o"/>
            </a:pPr>
            <a:r>
              <a:rPr lang="en-US" sz="2400" dirty="0">
                <a:cs typeface="Arial"/>
              </a:rPr>
              <a:t>Y – Yes</a:t>
            </a:r>
          </a:p>
          <a:p>
            <a:pPr lvl="1">
              <a:buFont typeface="Courier New" panose="020B0604020202020204" pitchFamily="34" charset="0"/>
              <a:buChar char="o"/>
            </a:pPr>
            <a:r>
              <a:rPr lang="en-US" sz="2400" dirty="0">
                <a:cs typeface="Arial"/>
              </a:rPr>
              <a:t>N – No</a:t>
            </a:r>
          </a:p>
          <a:p>
            <a:r>
              <a:rPr lang="en-US" sz="2800" dirty="0">
                <a:cs typeface="Arial"/>
              </a:rPr>
              <a:t>This field is required; only one option may be selected</a:t>
            </a:r>
          </a:p>
          <a:p>
            <a:r>
              <a:rPr lang="en-US" sz="2800" dirty="0">
                <a:cs typeface="Arial"/>
              </a:rPr>
              <a:t>Where to Find It</a:t>
            </a:r>
          </a:p>
          <a:p>
            <a:pPr lvl="1">
              <a:buFont typeface="Courier New" panose="020B0604020202020204" pitchFamily="34" charset="0"/>
              <a:buChar char="o"/>
            </a:pPr>
            <a:r>
              <a:rPr lang="en-US" sz="2400" dirty="0">
                <a:cs typeface="Arial"/>
              </a:rPr>
              <a:t>This information should be retained in the Child File within the Agency</a:t>
            </a:r>
          </a:p>
        </p:txBody>
      </p:sp>
      <p:sp>
        <p:nvSpPr>
          <p:cNvPr id="3" name="Slide Number Placeholder 2">
            <a:extLst>
              <a:ext uri="{FF2B5EF4-FFF2-40B4-BE49-F238E27FC236}">
                <a16:creationId xmlns:a16="http://schemas.microsoft.com/office/drawing/2014/main" id="{4D233AC5-77A3-23F0-B2B7-963722C019ED}"/>
              </a:ext>
            </a:extLst>
          </p:cNvPr>
          <p:cNvSpPr>
            <a:spLocks noGrp="1"/>
          </p:cNvSpPr>
          <p:nvPr>
            <p:ph type="sldNum" sz="quarter" idx="10"/>
          </p:nvPr>
        </p:nvSpPr>
        <p:spPr/>
        <p:txBody>
          <a:bodyPr/>
          <a:lstStyle/>
          <a:p>
            <a:fld id="{432ED76D-8188-4B28-B316-CD85396F47B0}" type="slidenum">
              <a:rPr lang="en-US" smtClean="0"/>
              <a:pPr/>
              <a:t>19</a:t>
            </a:fld>
            <a:endParaRPr lang="en-US"/>
          </a:p>
        </p:txBody>
      </p:sp>
    </p:spTree>
    <p:extLst>
      <p:ext uri="{BB962C8B-B14F-4D97-AF65-F5344CB8AC3E}">
        <p14:creationId xmlns:p14="http://schemas.microsoft.com/office/powerpoint/2010/main" val="597464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93A7D41-0046-33D5-EE26-C3177ACB59EE}"/>
              </a:ext>
            </a:extLst>
          </p:cNvPr>
          <p:cNvSpPr>
            <a:spLocks noGrp="1"/>
          </p:cNvSpPr>
          <p:nvPr>
            <p:ph type="title"/>
          </p:nvPr>
        </p:nvSpPr>
        <p:spPr>
          <a:xfrm>
            <a:off x="152399" y="239412"/>
            <a:ext cx="11887200" cy="1006909"/>
          </a:xfrm>
        </p:spPr>
        <p:txBody>
          <a:bodyPr/>
          <a:lstStyle/>
          <a:p>
            <a:r>
              <a:rPr lang="en-US" sz="3600" dirty="0">
                <a:solidFill>
                  <a:schemeClr val="bg1"/>
                </a:solidFill>
                <a:cs typeface="Arial"/>
              </a:rPr>
              <a:t>Agenda</a:t>
            </a:r>
            <a:endParaRPr lang="en-US" dirty="0">
              <a:solidFill>
                <a:schemeClr val="bg1"/>
              </a:solidFill>
            </a:endParaRPr>
          </a:p>
        </p:txBody>
      </p:sp>
      <p:sp>
        <p:nvSpPr>
          <p:cNvPr id="6" name="Content Placeholder 5">
            <a:extLst>
              <a:ext uri="{FF2B5EF4-FFF2-40B4-BE49-F238E27FC236}">
                <a16:creationId xmlns:a16="http://schemas.microsoft.com/office/drawing/2014/main" id="{BA5C7692-6665-A8E1-B6C2-59639C3E3766}"/>
              </a:ext>
            </a:extLst>
          </p:cNvPr>
          <p:cNvSpPr>
            <a:spLocks noGrp="1"/>
          </p:cNvSpPr>
          <p:nvPr>
            <p:ph idx="1"/>
          </p:nvPr>
        </p:nvSpPr>
        <p:spPr>
          <a:xfrm>
            <a:off x="554965" y="1246321"/>
            <a:ext cx="11082069" cy="4365357"/>
          </a:xfrm>
        </p:spPr>
        <p:txBody>
          <a:bodyPr vert="horz" lIns="91440" tIns="45720" rIns="91440" bIns="45720" rtlCol="0" anchor="t">
            <a:noAutofit/>
          </a:bodyPr>
          <a:lstStyle/>
          <a:p>
            <a:pPr>
              <a:lnSpc>
                <a:spcPct val="100000"/>
              </a:lnSpc>
              <a:spcBef>
                <a:spcPts val="800"/>
              </a:spcBef>
            </a:pPr>
            <a:r>
              <a:rPr lang="en-US" sz="2400" dirty="0">
                <a:cs typeface="Arial"/>
              </a:rPr>
              <a:t>Child Development Management Information System (CDMIS) Monthly Population Report (801A) Updates</a:t>
            </a:r>
          </a:p>
          <a:p>
            <a:pPr lvl="1">
              <a:lnSpc>
                <a:spcPct val="100000"/>
              </a:lnSpc>
              <a:spcBef>
                <a:spcPts val="800"/>
              </a:spcBef>
            </a:pPr>
            <a:r>
              <a:rPr lang="en-US" sz="2400" dirty="0">
                <a:cs typeface="Arial"/>
              </a:rPr>
              <a:t>New Fields</a:t>
            </a:r>
          </a:p>
          <a:p>
            <a:pPr lvl="1">
              <a:lnSpc>
                <a:spcPct val="100000"/>
              </a:lnSpc>
              <a:spcBef>
                <a:spcPts val="800"/>
              </a:spcBef>
            </a:pPr>
            <a:r>
              <a:rPr lang="en-US" sz="2400" dirty="0">
                <a:cs typeface="Arial"/>
              </a:rPr>
              <a:t>Removed Fields</a:t>
            </a:r>
          </a:p>
          <a:p>
            <a:pPr lvl="1">
              <a:lnSpc>
                <a:spcPct val="100000"/>
              </a:lnSpc>
              <a:spcBef>
                <a:spcPts val="800"/>
              </a:spcBef>
            </a:pPr>
            <a:r>
              <a:rPr lang="en-US" sz="2400" dirty="0">
                <a:cs typeface="Arial"/>
              </a:rPr>
              <a:t>Changes to Existing Fields</a:t>
            </a:r>
          </a:p>
          <a:p>
            <a:pPr>
              <a:lnSpc>
                <a:spcPct val="100000"/>
              </a:lnSpc>
              <a:spcBef>
                <a:spcPts val="800"/>
              </a:spcBef>
            </a:pPr>
            <a:r>
              <a:rPr lang="en-US" sz="2400" dirty="0">
                <a:cs typeface="Arial"/>
              </a:rPr>
              <a:t>Crosswalk Between Old and New 801A Electronic File Format</a:t>
            </a:r>
          </a:p>
          <a:p>
            <a:pPr lvl="1">
              <a:lnSpc>
                <a:spcPct val="100000"/>
              </a:lnSpc>
              <a:spcBef>
                <a:spcPts val="800"/>
              </a:spcBef>
            </a:pPr>
            <a:r>
              <a:rPr lang="en-US" sz="2400" dirty="0">
                <a:cs typeface="Arial"/>
              </a:rPr>
              <a:t>Order of data fields in new 801A electronic file template</a:t>
            </a:r>
          </a:p>
          <a:p>
            <a:pPr>
              <a:lnSpc>
                <a:spcPct val="100000"/>
              </a:lnSpc>
              <a:spcBef>
                <a:spcPts val="800"/>
              </a:spcBef>
            </a:pPr>
            <a:r>
              <a:rPr lang="en-US" sz="2400" dirty="0">
                <a:cs typeface="Arial"/>
              </a:rPr>
              <a:t>Update to Reporting Schedule for Fiscal Year (FY) 2024–25</a:t>
            </a:r>
          </a:p>
          <a:p>
            <a:pPr>
              <a:lnSpc>
                <a:spcPct val="100000"/>
              </a:lnSpc>
              <a:spcBef>
                <a:spcPts val="800"/>
              </a:spcBef>
            </a:pPr>
            <a:r>
              <a:rPr lang="en-US" sz="2400" dirty="0">
                <a:cs typeface="Arial"/>
              </a:rPr>
              <a:t>Resources</a:t>
            </a:r>
          </a:p>
          <a:p>
            <a:pPr>
              <a:lnSpc>
                <a:spcPct val="100000"/>
              </a:lnSpc>
              <a:spcBef>
                <a:spcPts val="800"/>
              </a:spcBef>
            </a:pPr>
            <a:r>
              <a:rPr lang="en-US" sz="2400" dirty="0">
                <a:cs typeface="Arial"/>
              </a:rPr>
              <a:t>Question and Answers</a:t>
            </a:r>
          </a:p>
        </p:txBody>
      </p:sp>
      <p:sp>
        <p:nvSpPr>
          <p:cNvPr id="2" name="Slide Number Placeholder 1">
            <a:extLst>
              <a:ext uri="{FF2B5EF4-FFF2-40B4-BE49-F238E27FC236}">
                <a16:creationId xmlns:a16="http://schemas.microsoft.com/office/drawing/2014/main" id="{0908B2CD-5339-04AC-8472-305725428FE3}"/>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A79CA-B376-8924-02A6-6BA367673F00}"/>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B64D2CE5-9E56-58AE-8F46-2801F6651C4D}"/>
              </a:ext>
            </a:extLst>
          </p:cNvPr>
          <p:cNvSpPr>
            <a:spLocks noGrp="1"/>
          </p:cNvSpPr>
          <p:nvPr>
            <p:ph type="title"/>
          </p:nvPr>
        </p:nvSpPr>
        <p:spPr>
          <a:xfrm>
            <a:off x="-81199" y="-64152"/>
            <a:ext cx="11677650" cy="1224951"/>
          </a:xfrm>
        </p:spPr>
        <p:txBody>
          <a:bodyPr/>
          <a:lstStyle/>
          <a:p>
            <a:r>
              <a:rPr lang="en-US" sz="3600" dirty="0">
                <a:solidFill>
                  <a:schemeClr val="bg1"/>
                </a:solidFill>
                <a:cs typeface="Arial"/>
              </a:rPr>
              <a:t>New 801A Field: Child’s Eligibility (1)</a:t>
            </a:r>
            <a:endParaRPr lang="en-US" sz="3600" dirty="0">
              <a:solidFill>
                <a:schemeClr val="bg1"/>
              </a:solidFill>
            </a:endParaRPr>
          </a:p>
        </p:txBody>
      </p:sp>
      <p:sp>
        <p:nvSpPr>
          <p:cNvPr id="2" name="Content Placeholder 2">
            <a:extLst>
              <a:ext uri="{FF2B5EF4-FFF2-40B4-BE49-F238E27FC236}">
                <a16:creationId xmlns:a16="http://schemas.microsoft.com/office/drawing/2014/main" id="{3BF70526-D437-89F1-92E1-7E01DF2EAF6D}"/>
              </a:ext>
            </a:extLst>
          </p:cNvPr>
          <p:cNvSpPr txBox="1">
            <a:spLocks noChangeArrowheads="1"/>
          </p:cNvSpPr>
          <p:nvPr/>
        </p:nvSpPr>
        <p:spPr bwMode="auto">
          <a:xfrm>
            <a:off x="513016" y="957041"/>
            <a:ext cx="10489221" cy="4943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The ‘Child’s Eligibility’ field indicates the criteria in which a child is eligible for CSPP services, as specified in California </a:t>
            </a:r>
            <a:r>
              <a:rPr lang="en-US" sz="2800" i="1" dirty="0">
                <a:cs typeface="Arial"/>
              </a:rPr>
              <a:t>Education Code (EC)</a:t>
            </a:r>
            <a:r>
              <a:rPr lang="en-US" sz="2800" dirty="0">
                <a:cs typeface="Arial"/>
              </a:rPr>
              <a:t> Section 8208(d)(4).</a:t>
            </a:r>
          </a:p>
          <a:p>
            <a:r>
              <a:rPr lang="en-US" sz="2800" dirty="0">
                <a:cs typeface="Arial"/>
              </a:rPr>
              <a:t>This field includes the following options:</a:t>
            </a:r>
          </a:p>
          <a:p>
            <a:pPr lvl="1"/>
            <a:r>
              <a:rPr lang="en-US" sz="2400" dirty="0">
                <a:cs typeface="Arial"/>
              </a:rPr>
              <a:t>A: Homeless</a:t>
            </a:r>
          </a:p>
          <a:p>
            <a:pPr lvl="1"/>
            <a:r>
              <a:rPr lang="en-US" sz="2400" dirty="0">
                <a:cs typeface="Arial"/>
              </a:rPr>
              <a:t>B: Income Eligible</a:t>
            </a:r>
          </a:p>
          <a:p>
            <a:pPr lvl="1"/>
            <a:r>
              <a:rPr lang="en-US" sz="2400" dirty="0">
                <a:cs typeface="Arial"/>
              </a:rPr>
              <a:t>C: Protective Services (CPS or At-Risk)</a:t>
            </a:r>
          </a:p>
          <a:p>
            <a:pPr lvl="1"/>
            <a:r>
              <a:rPr lang="en-US" sz="2400" dirty="0">
                <a:cs typeface="Arial"/>
              </a:rPr>
              <a:t>D: Qualified Neighborhood School</a:t>
            </a:r>
          </a:p>
          <a:p>
            <a:pPr lvl="1"/>
            <a:r>
              <a:rPr lang="en-US" sz="2400" dirty="0">
                <a:cs typeface="Arial"/>
              </a:rPr>
              <a:t>E: Current Aid Recipient</a:t>
            </a:r>
          </a:p>
          <a:p>
            <a:pPr lvl="1"/>
            <a:r>
              <a:rPr lang="en-US" sz="2400" dirty="0">
                <a:cs typeface="Arial"/>
              </a:rPr>
              <a:t>F: Children with Disabilities (Exceptional Needs)</a:t>
            </a:r>
          </a:p>
          <a:p>
            <a:pPr lvl="1"/>
            <a:r>
              <a:rPr lang="en-US" sz="2400" dirty="0">
                <a:cs typeface="Arial"/>
              </a:rPr>
              <a:t>G: Governmental Programs Categorical Eligibility</a:t>
            </a:r>
          </a:p>
          <a:p>
            <a:pPr lvl="1"/>
            <a:r>
              <a:rPr lang="en-US" sz="2400" dirty="0">
                <a:cs typeface="Arial"/>
              </a:rPr>
              <a:t>H: Early Enrollment TK Eligibility</a:t>
            </a:r>
          </a:p>
        </p:txBody>
      </p:sp>
      <p:sp>
        <p:nvSpPr>
          <p:cNvPr id="3" name="Slide Number Placeholder 2">
            <a:extLst>
              <a:ext uri="{FF2B5EF4-FFF2-40B4-BE49-F238E27FC236}">
                <a16:creationId xmlns:a16="http://schemas.microsoft.com/office/drawing/2014/main" id="{C58EE916-D594-5384-3385-FE29DA4844FC}"/>
              </a:ext>
            </a:extLst>
          </p:cNvPr>
          <p:cNvSpPr>
            <a:spLocks noGrp="1"/>
          </p:cNvSpPr>
          <p:nvPr>
            <p:ph type="sldNum" sz="quarter" idx="10"/>
          </p:nvPr>
        </p:nvSpPr>
        <p:spPr/>
        <p:txBody>
          <a:bodyPr/>
          <a:lstStyle/>
          <a:p>
            <a:fld id="{432ED76D-8188-4B28-B316-CD85396F47B0}" type="slidenum">
              <a:rPr lang="en-US" smtClean="0"/>
              <a:pPr/>
              <a:t>20</a:t>
            </a:fld>
            <a:endParaRPr lang="en-US"/>
          </a:p>
        </p:txBody>
      </p:sp>
    </p:spTree>
    <p:extLst>
      <p:ext uri="{BB962C8B-B14F-4D97-AF65-F5344CB8AC3E}">
        <p14:creationId xmlns:p14="http://schemas.microsoft.com/office/powerpoint/2010/main" val="4196810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3AE27-8950-F1F5-C068-E0573D1D1778}"/>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A0AA4D32-3338-858C-A351-ECD7C8ADC049}"/>
              </a:ext>
            </a:extLst>
          </p:cNvPr>
          <p:cNvSpPr>
            <a:spLocks noGrp="1"/>
          </p:cNvSpPr>
          <p:nvPr>
            <p:ph type="title"/>
          </p:nvPr>
        </p:nvSpPr>
        <p:spPr>
          <a:xfrm>
            <a:off x="257175" y="0"/>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Child’s Eligibility (2)</a:t>
            </a:r>
            <a:endParaRPr lang="en-US" sz="3600" dirty="0">
              <a:solidFill>
                <a:schemeClr val="bg1"/>
              </a:solidFill>
            </a:endParaRPr>
          </a:p>
        </p:txBody>
      </p:sp>
      <p:sp>
        <p:nvSpPr>
          <p:cNvPr id="2" name="Content Placeholder 2">
            <a:extLst>
              <a:ext uri="{FF2B5EF4-FFF2-40B4-BE49-F238E27FC236}">
                <a16:creationId xmlns:a16="http://schemas.microsoft.com/office/drawing/2014/main" id="{A3081685-2922-AEC0-C8E3-5276D44A5037}"/>
              </a:ext>
            </a:extLst>
          </p:cNvPr>
          <p:cNvSpPr txBox="1">
            <a:spLocks noChangeArrowheads="1"/>
          </p:cNvSpPr>
          <p:nvPr/>
        </p:nvSpPr>
        <p:spPr bwMode="auto">
          <a:xfrm>
            <a:off x="851389" y="2224785"/>
            <a:ext cx="10592751" cy="1392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This field is required; only one option may be selected</a:t>
            </a:r>
          </a:p>
          <a:p>
            <a:r>
              <a:rPr lang="en-US" sz="2800" dirty="0">
                <a:cs typeface="Arial"/>
              </a:rPr>
              <a:t>Where to Find It</a:t>
            </a:r>
          </a:p>
          <a:p>
            <a:pPr lvl="1"/>
            <a:r>
              <a:rPr lang="en-US" sz="2400" dirty="0">
                <a:cs typeface="Arial"/>
              </a:rPr>
              <a:t>On the EED 9600 Form, Section II ‘Eligibility’ </a:t>
            </a:r>
          </a:p>
        </p:txBody>
      </p:sp>
      <p:sp>
        <p:nvSpPr>
          <p:cNvPr id="3" name="Slide Number Placeholder 2">
            <a:extLst>
              <a:ext uri="{FF2B5EF4-FFF2-40B4-BE49-F238E27FC236}">
                <a16:creationId xmlns:a16="http://schemas.microsoft.com/office/drawing/2014/main" id="{259799E2-AE20-98D2-C945-66216DB4B1F2}"/>
              </a:ext>
            </a:extLst>
          </p:cNvPr>
          <p:cNvSpPr>
            <a:spLocks noGrp="1"/>
          </p:cNvSpPr>
          <p:nvPr>
            <p:ph type="sldNum" sz="quarter" idx="10"/>
          </p:nvPr>
        </p:nvSpPr>
        <p:spPr/>
        <p:txBody>
          <a:bodyPr/>
          <a:lstStyle/>
          <a:p>
            <a:fld id="{432ED76D-8188-4B28-B316-CD85396F47B0}" type="slidenum">
              <a:rPr lang="en-US" smtClean="0"/>
              <a:pPr/>
              <a:t>21</a:t>
            </a:fld>
            <a:endParaRPr lang="en-US"/>
          </a:p>
        </p:txBody>
      </p:sp>
    </p:spTree>
    <p:extLst>
      <p:ext uri="{BB962C8B-B14F-4D97-AF65-F5344CB8AC3E}">
        <p14:creationId xmlns:p14="http://schemas.microsoft.com/office/powerpoint/2010/main" val="2911806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158D5-F092-0C67-2E29-AA926B3B55C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90E82000-0F5F-B6F3-DCD1-DC1553A19842}"/>
              </a:ext>
            </a:extLst>
          </p:cNvPr>
          <p:cNvSpPr>
            <a:spLocks noGrp="1"/>
          </p:cNvSpPr>
          <p:nvPr>
            <p:ph type="title"/>
          </p:nvPr>
        </p:nvSpPr>
        <p:spPr>
          <a:xfrm>
            <a:off x="257175" y="77881"/>
            <a:ext cx="11677650" cy="1224951"/>
          </a:xfrm>
        </p:spPr>
        <p:txBody>
          <a:bodyPr/>
          <a:lstStyle/>
          <a:p>
            <a:r>
              <a:rPr lang="en-US" sz="3600" dirty="0">
                <a:solidFill>
                  <a:schemeClr val="bg1"/>
                </a:solidFill>
                <a:cs typeface="Arial"/>
              </a:rPr>
              <a:t>New 801A Field: Is Child Enrolled in a California Department of Social Services (DSS) Program? </a:t>
            </a:r>
            <a:endParaRPr lang="en-US" sz="3600" dirty="0">
              <a:solidFill>
                <a:schemeClr val="bg1"/>
              </a:solidFill>
            </a:endParaRPr>
          </a:p>
        </p:txBody>
      </p:sp>
      <p:sp>
        <p:nvSpPr>
          <p:cNvPr id="2" name="Content Placeholder 2">
            <a:extLst>
              <a:ext uri="{FF2B5EF4-FFF2-40B4-BE49-F238E27FC236}">
                <a16:creationId xmlns:a16="http://schemas.microsoft.com/office/drawing/2014/main" id="{37BAE929-9939-EB42-416E-B9470BBBD9E0}"/>
              </a:ext>
            </a:extLst>
          </p:cNvPr>
          <p:cNvSpPr txBox="1">
            <a:spLocks noChangeArrowheads="1"/>
          </p:cNvSpPr>
          <p:nvPr/>
        </p:nvSpPr>
        <p:spPr bwMode="auto">
          <a:xfrm>
            <a:off x="152400" y="1596620"/>
            <a:ext cx="10489221" cy="4474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cs typeface="Arial"/>
              </a:rPr>
              <a:t>The ‘Is Child Enrolled in a DSS Program?’ field indicates whether the child is also enrolled in a DSS childcare program, in addition to being enrolled in CSPP with the California Department of Education (CDE).</a:t>
            </a:r>
          </a:p>
          <a:p>
            <a:r>
              <a:rPr lang="en-US" sz="2400" dirty="0">
                <a:cs typeface="Arial"/>
              </a:rPr>
              <a:t>This field includes the following options:</a:t>
            </a:r>
          </a:p>
          <a:p>
            <a:pPr lvl="1"/>
            <a:r>
              <a:rPr lang="en-US" sz="2400" dirty="0">
                <a:cs typeface="Arial"/>
              </a:rPr>
              <a:t>01: No, the child is not enrolled in a DSS Program.</a:t>
            </a:r>
          </a:p>
          <a:p>
            <a:pPr lvl="1"/>
            <a:r>
              <a:rPr lang="en-US" sz="2400" dirty="0">
                <a:cs typeface="Arial"/>
              </a:rPr>
              <a:t>02: Yes, the child is enrolled in CalWORKs Stage One Child Care (C1AP).</a:t>
            </a:r>
          </a:p>
          <a:p>
            <a:pPr lvl="1"/>
            <a:r>
              <a:rPr lang="en-US" sz="2400" dirty="0">
                <a:cs typeface="Arial"/>
              </a:rPr>
              <a:t>03: Yes, the child is enrolled in CalWORKs Stage Two Child Care (C2AP).</a:t>
            </a:r>
          </a:p>
          <a:p>
            <a:pPr lvl="1"/>
            <a:r>
              <a:rPr lang="en-US" sz="2400" dirty="0">
                <a:cs typeface="Arial"/>
              </a:rPr>
              <a:t>04: Yes, the child is enrolled in CalWORKs Stage Three Child Care (C3AP)</a:t>
            </a:r>
          </a:p>
          <a:p>
            <a:pPr marL="457200" lvl="1" indent="0">
              <a:buNone/>
            </a:pPr>
            <a:endParaRPr lang="en-US" sz="2000" dirty="0">
              <a:cs typeface="Arial"/>
            </a:endParaRPr>
          </a:p>
        </p:txBody>
      </p:sp>
      <p:sp>
        <p:nvSpPr>
          <p:cNvPr id="3" name="Slide Number Placeholder 2">
            <a:extLst>
              <a:ext uri="{FF2B5EF4-FFF2-40B4-BE49-F238E27FC236}">
                <a16:creationId xmlns:a16="http://schemas.microsoft.com/office/drawing/2014/main" id="{E2D2FFBF-13E7-EC23-FFFB-1A62EA8467E9}"/>
              </a:ext>
            </a:extLst>
          </p:cNvPr>
          <p:cNvSpPr>
            <a:spLocks noGrp="1"/>
          </p:cNvSpPr>
          <p:nvPr>
            <p:ph type="sldNum" sz="quarter" idx="10"/>
          </p:nvPr>
        </p:nvSpPr>
        <p:spPr/>
        <p:txBody>
          <a:bodyPr/>
          <a:lstStyle/>
          <a:p>
            <a:fld id="{432ED76D-8188-4B28-B316-CD85396F47B0}" type="slidenum">
              <a:rPr lang="en-US" smtClean="0"/>
              <a:pPr/>
              <a:t>22</a:t>
            </a:fld>
            <a:endParaRPr lang="en-US"/>
          </a:p>
        </p:txBody>
      </p:sp>
    </p:spTree>
    <p:extLst>
      <p:ext uri="{BB962C8B-B14F-4D97-AF65-F5344CB8AC3E}">
        <p14:creationId xmlns:p14="http://schemas.microsoft.com/office/powerpoint/2010/main" val="1950347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F442F-F5F9-0660-9141-62F373B2EEC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677FA3E-F6E1-2501-48F8-AF437A561C96}"/>
              </a:ext>
            </a:extLst>
          </p:cNvPr>
          <p:cNvSpPr>
            <a:spLocks noGrp="1"/>
          </p:cNvSpPr>
          <p:nvPr>
            <p:ph type="title"/>
          </p:nvPr>
        </p:nvSpPr>
        <p:spPr>
          <a:xfrm>
            <a:off x="-103695" y="0"/>
            <a:ext cx="1248109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Is Child Enrolled in a DSS Program? (2) </a:t>
            </a:r>
            <a:endParaRPr lang="en-US" sz="3600" dirty="0">
              <a:solidFill>
                <a:schemeClr val="bg1"/>
              </a:solidFill>
            </a:endParaRPr>
          </a:p>
        </p:txBody>
      </p:sp>
      <p:sp>
        <p:nvSpPr>
          <p:cNvPr id="2" name="Content Placeholder 2">
            <a:extLst>
              <a:ext uri="{FF2B5EF4-FFF2-40B4-BE49-F238E27FC236}">
                <a16:creationId xmlns:a16="http://schemas.microsoft.com/office/drawing/2014/main" id="{CF53959D-7D54-3772-0FAE-6F4BC9106874}"/>
              </a:ext>
            </a:extLst>
          </p:cNvPr>
          <p:cNvSpPr txBox="1">
            <a:spLocks noChangeArrowheads="1"/>
          </p:cNvSpPr>
          <p:nvPr/>
        </p:nvSpPr>
        <p:spPr bwMode="auto">
          <a:xfrm>
            <a:off x="75084" y="1718437"/>
            <a:ext cx="11670714" cy="2287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2400" dirty="0">
                <a:cs typeface="Arial"/>
              </a:rPr>
              <a:t>05: Yes, the child is enrolled in Alternative Payment Program (CAPP)</a:t>
            </a:r>
          </a:p>
          <a:p>
            <a:pPr lvl="1"/>
            <a:r>
              <a:rPr lang="en-US" sz="2400" dirty="0">
                <a:cs typeface="Arial"/>
              </a:rPr>
              <a:t>06: Yes, the child is enrolled in Migrant Alternative Payment Program (CMAP)</a:t>
            </a:r>
          </a:p>
          <a:p>
            <a:pPr lvl="1"/>
            <a:r>
              <a:rPr lang="en-US" sz="2400" dirty="0">
                <a:cs typeface="Arial"/>
              </a:rPr>
              <a:t>07: Yes, the child is enrolled in Emergency Child Care Bridge Program for Foster Children (Bridge Program)</a:t>
            </a:r>
          </a:p>
          <a:p>
            <a:pPr lvl="1"/>
            <a:r>
              <a:rPr lang="en-US" sz="2400" dirty="0">
                <a:cs typeface="Arial"/>
              </a:rPr>
              <a:t>08: Yes, the child is enrolled in General Child Care and Development (CCTR)</a:t>
            </a:r>
          </a:p>
          <a:p>
            <a:pPr marL="457200" lvl="1" indent="0">
              <a:buNone/>
            </a:pPr>
            <a:endParaRPr lang="en-US" sz="2000" dirty="0">
              <a:cs typeface="Arial"/>
            </a:endParaRPr>
          </a:p>
        </p:txBody>
      </p:sp>
      <p:sp>
        <p:nvSpPr>
          <p:cNvPr id="3" name="Slide Number Placeholder 2">
            <a:extLst>
              <a:ext uri="{FF2B5EF4-FFF2-40B4-BE49-F238E27FC236}">
                <a16:creationId xmlns:a16="http://schemas.microsoft.com/office/drawing/2014/main" id="{DF3C7FB7-7EB0-A31F-E43B-E6005614A5A5}"/>
              </a:ext>
            </a:extLst>
          </p:cNvPr>
          <p:cNvSpPr>
            <a:spLocks noGrp="1"/>
          </p:cNvSpPr>
          <p:nvPr>
            <p:ph type="sldNum" sz="quarter" idx="10"/>
          </p:nvPr>
        </p:nvSpPr>
        <p:spPr/>
        <p:txBody>
          <a:bodyPr/>
          <a:lstStyle/>
          <a:p>
            <a:fld id="{432ED76D-8188-4B28-B316-CD85396F47B0}" type="slidenum">
              <a:rPr lang="en-US" smtClean="0"/>
              <a:pPr/>
              <a:t>23</a:t>
            </a:fld>
            <a:endParaRPr lang="en-US"/>
          </a:p>
        </p:txBody>
      </p:sp>
    </p:spTree>
    <p:extLst>
      <p:ext uri="{BB962C8B-B14F-4D97-AF65-F5344CB8AC3E}">
        <p14:creationId xmlns:p14="http://schemas.microsoft.com/office/powerpoint/2010/main" val="9840458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FBDC-DCA7-11A5-38F8-9AAD0D4AB10F}"/>
              </a:ext>
            </a:extLst>
          </p:cNvPr>
          <p:cNvSpPr>
            <a:spLocks noGrp="1"/>
          </p:cNvSpPr>
          <p:nvPr>
            <p:ph type="title"/>
          </p:nvPr>
        </p:nvSpPr>
        <p:spPr/>
        <p:txBody>
          <a:bodyPr/>
          <a:lstStyle/>
          <a:p>
            <a:r>
              <a:rPr lang="en-US" sz="4000" dirty="0">
                <a:solidFill>
                  <a:schemeClr val="bg1"/>
                </a:solidFill>
                <a:cs typeface="Arial"/>
              </a:rPr>
              <a:t>New 801A Field: Is Child Enrolled in a DSS Program? (3) </a:t>
            </a:r>
            <a:endParaRPr lang="en-US" dirty="0"/>
          </a:p>
        </p:txBody>
      </p:sp>
      <p:sp>
        <p:nvSpPr>
          <p:cNvPr id="3" name="Content Placeholder 2">
            <a:extLst>
              <a:ext uri="{FF2B5EF4-FFF2-40B4-BE49-F238E27FC236}">
                <a16:creationId xmlns:a16="http://schemas.microsoft.com/office/drawing/2014/main" id="{8C19B105-C3F3-4EA3-6AE5-7A9F1D95E41D}"/>
              </a:ext>
            </a:extLst>
          </p:cNvPr>
          <p:cNvSpPr>
            <a:spLocks noGrp="1"/>
          </p:cNvSpPr>
          <p:nvPr>
            <p:ph idx="1"/>
          </p:nvPr>
        </p:nvSpPr>
        <p:spPr/>
        <p:txBody>
          <a:bodyPr/>
          <a:lstStyle/>
          <a:p>
            <a:pPr lvl="1"/>
            <a:r>
              <a:rPr lang="en-US" sz="3200" dirty="0">
                <a:cs typeface="Arial"/>
              </a:rPr>
              <a:t>09: Yes, the child is enrolled in Migrant Child Care and Development Programs (CMIG)</a:t>
            </a:r>
          </a:p>
          <a:p>
            <a:pPr lvl="1"/>
            <a:r>
              <a:rPr lang="en-US" sz="3200" dirty="0">
                <a:cs typeface="Arial"/>
              </a:rPr>
              <a:t>10: Yes, the child is enrolled in Children with Severe Disabilities (CHAN)</a:t>
            </a:r>
          </a:p>
          <a:p>
            <a:pPr lvl="1"/>
            <a:r>
              <a:rPr lang="en-US" sz="3200" dirty="0">
                <a:cs typeface="Arial"/>
              </a:rPr>
              <a:t>11: Yes, the child is enrolled in Family Child Care Home Education Networks (CFCC</a:t>
            </a:r>
            <a:r>
              <a:rPr lang="en-US" dirty="0">
                <a:cs typeface="Arial"/>
              </a:rPr>
              <a:t>)</a:t>
            </a:r>
          </a:p>
          <a:p>
            <a:pPr lvl="1"/>
            <a:r>
              <a:rPr lang="en-US" sz="3200" dirty="0">
                <a:cs typeface="Arial"/>
              </a:rPr>
              <a:t>12: Unknown if the child is enrolled in a DSS Program</a:t>
            </a:r>
          </a:p>
          <a:p>
            <a:endParaRPr lang="en-US" dirty="0"/>
          </a:p>
        </p:txBody>
      </p:sp>
      <p:sp>
        <p:nvSpPr>
          <p:cNvPr id="4" name="Slide Number Placeholder 3">
            <a:extLst>
              <a:ext uri="{FF2B5EF4-FFF2-40B4-BE49-F238E27FC236}">
                <a16:creationId xmlns:a16="http://schemas.microsoft.com/office/drawing/2014/main" id="{78590749-D999-D43E-5984-D22A5A656340}"/>
              </a:ext>
            </a:extLst>
          </p:cNvPr>
          <p:cNvSpPr>
            <a:spLocks noGrp="1"/>
          </p:cNvSpPr>
          <p:nvPr>
            <p:ph type="sldNum" sz="quarter" idx="10"/>
          </p:nvPr>
        </p:nvSpPr>
        <p:spPr/>
        <p:txBody>
          <a:bodyPr/>
          <a:lstStyle/>
          <a:p>
            <a:fld id="{432ED76D-8188-4B28-B316-CD85396F47B0}" type="slidenum">
              <a:rPr lang="en-US" smtClean="0"/>
              <a:pPr/>
              <a:t>24</a:t>
            </a:fld>
            <a:endParaRPr lang="en-US"/>
          </a:p>
        </p:txBody>
      </p:sp>
    </p:spTree>
    <p:extLst>
      <p:ext uri="{BB962C8B-B14F-4D97-AF65-F5344CB8AC3E}">
        <p14:creationId xmlns:p14="http://schemas.microsoft.com/office/powerpoint/2010/main" val="38683953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0BE22-442D-94E4-130A-AE9BF284B2F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0F100DD6-EC54-7063-BD63-CA3F0336ABE3}"/>
              </a:ext>
            </a:extLst>
          </p:cNvPr>
          <p:cNvSpPr>
            <a:spLocks noGrp="1"/>
          </p:cNvSpPr>
          <p:nvPr>
            <p:ph type="title"/>
          </p:nvPr>
        </p:nvSpPr>
        <p:spPr>
          <a:xfrm>
            <a:off x="257175" y="272716"/>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Is Child Enrolled in a DSS Program? (4)</a:t>
            </a:r>
            <a:endParaRPr lang="en-US" sz="3600" dirty="0">
              <a:solidFill>
                <a:schemeClr val="bg1"/>
              </a:solidFill>
            </a:endParaRPr>
          </a:p>
        </p:txBody>
      </p:sp>
      <p:sp>
        <p:nvSpPr>
          <p:cNvPr id="2" name="Content Placeholder 2">
            <a:extLst>
              <a:ext uri="{FF2B5EF4-FFF2-40B4-BE49-F238E27FC236}">
                <a16:creationId xmlns:a16="http://schemas.microsoft.com/office/drawing/2014/main" id="{7825C6A7-135B-D814-1877-DD61A60BF872}"/>
              </a:ext>
            </a:extLst>
          </p:cNvPr>
          <p:cNvSpPr txBox="1">
            <a:spLocks noChangeArrowheads="1"/>
          </p:cNvSpPr>
          <p:nvPr/>
        </p:nvSpPr>
        <p:spPr bwMode="auto">
          <a:xfrm>
            <a:off x="537358" y="2237428"/>
            <a:ext cx="10859648" cy="1392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This field is required; only one option may be selected</a:t>
            </a:r>
          </a:p>
          <a:p>
            <a:r>
              <a:rPr lang="en-US" sz="2800" dirty="0">
                <a:cs typeface="Arial"/>
              </a:rPr>
              <a:t>Where to Find It</a:t>
            </a:r>
          </a:p>
          <a:p>
            <a:pPr lvl="1"/>
            <a:r>
              <a:rPr lang="en-US" sz="2400" dirty="0">
                <a:cs typeface="Arial"/>
              </a:rPr>
              <a:t>This information should be retained in the Child File within the Agency</a:t>
            </a:r>
          </a:p>
        </p:txBody>
      </p:sp>
      <p:sp>
        <p:nvSpPr>
          <p:cNvPr id="3" name="Slide Number Placeholder 2">
            <a:extLst>
              <a:ext uri="{FF2B5EF4-FFF2-40B4-BE49-F238E27FC236}">
                <a16:creationId xmlns:a16="http://schemas.microsoft.com/office/drawing/2014/main" id="{0CC248FA-74FC-F0C8-CC43-9891FD9676EF}"/>
              </a:ext>
            </a:extLst>
          </p:cNvPr>
          <p:cNvSpPr>
            <a:spLocks noGrp="1"/>
          </p:cNvSpPr>
          <p:nvPr>
            <p:ph type="sldNum" sz="quarter" idx="10"/>
          </p:nvPr>
        </p:nvSpPr>
        <p:spPr/>
        <p:txBody>
          <a:bodyPr/>
          <a:lstStyle/>
          <a:p>
            <a:fld id="{432ED76D-8188-4B28-B316-CD85396F47B0}" type="slidenum">
              <a:rPr lang="en-US" smtClean="0"/>
              <a:pPr/>
              <a:t>25</a:t>
            </a:fld>
            <a:endParaRPr lang="en-US"/>
          </a:p>
        </p:txBody>
      </p:sp>
    </p:spTree>
    <p:extLst>
      <p:ext uri="{BB962C8B-B14F-4D97-AF65-F5344CB8AC3E}">
        <p14:creationId xmlns:p14="http://schemas.microsoft.com/office/powerpoint/2010/main" val="2339742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E039F-7ADC-74A7-BC34-8A311E1D064E}"/>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B9F028FB-12D3-1007-F441-2E55EFD76543}"/>
              </a:ext>
            </a:extLst>
          </p:cNvPr>
          <p:cNvSpPr>
            <a:spLocks noGrp="1"/>
          </p:cNvSpPr>
          <p:nvPr>
            <p:ph type="title"/>
          </p:nvPr>
        </p:nvSpPr>
        <p:spPr>
          <a:xfrm>
            <a:off x="-65988" y="218631"/>
            <a:ext cx="12257988"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Is Child Enrolled in a Head Start Program? </a:t>
            </a:r>
            <a:endParaRPr lang="en-US" sz="3600" dirty="0">
              <a:solidFill>
                <a:schemeClr val="bg1"/>
              </a:solidFill>
            </a:endParaRPr>
          </a:p>
        </p:txBody>
      </p:sp>
      <p:sp>
        <p:nvSpPr>
          <p:cNvPr id="2" name="Content Placeholder 2">
            <a:extLst>
              <a:ext uri="{FF2B5EF4-FFF2-40B4-BE49-F238E27FC236}">
                <a16:creationId xmlns:a16="http://schemas.microsoft.com/office/drawing/2014/main" id="{69CFC445-2C82-DC30-C158-FA4EF16A8401}"/>
              </a:ext>
            </a:extLst>
          </p:cNvPr>
          <p:cNvSpPr txBox="1">
            <a:spLocks noChangeArrowheads="1"/>
          </p:cNvSpPr>
          <p:nvPr/>
        </p:nvSpPr>
        <p:spPr bwMode="auto">
          <a:xfrm>
            <a:off x="851389" y="1723778"/>
            <a:ext cx="10489221" cy="4666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cs typeface="Arial"/>
              </a:rPr>
              <a:t>The ‘</a:t>
            </a:r>
            <a:r>
              <a:rPr lang="en-US" sz="2400" dirty="0">
                <a:ea typeface="+mn-lt"/>
                <a:cs typeface="+mn-lt"/>
              </a:rPr>
              <a:t>Is Child Enrolled in a Head Start Program?</a:t>
            </a:r>
            <a:r>
              <a:rPr lang="en-US" sz="2400" dirty="0">
                <a:cs typeface="Arial"/>
              </a:rPr>
              <a:t>’ field indicates whether the child is also enrolled in a Head Start program, in addition to being enrolled in CSPP with the CDE.</a:t>
            </a:r>
          </a:p>
          <a:p>
            <a:r>
              <a:rPr lang="en-US" sz="2400" dirty="0">
                <a:cs typeface="Arial"/>
              </a:rPr>
              <a:t>This field includes the following options:</a:t>
            </a:r>
          </a:p>
          <a:p>
            <a:pPr lvl="1"/>
            <a:r>
              <a:rPr lang="en-US" sz="2400" dirty="0">
                <a:cs typeface="Arial"/>
              </a:rPr>
              <a:t>01: No, the child is not enrolled in a Head Start Program.</a:t>
            </a:r>
          </a:p>
          <a:p>
            <a:pPr lvl="1"/>
            <a:r>
              <a:rPr lang="en-US" sz="2400" dirty="0">
                <a:cs typeface="Arial"/>
              </a:rPr>
              <a:t>02: Yes, the child is enrolled in Head Start.</a:t>
            </a:r>
          </a:p>
          <a:p>
            <a:pPr lvl="1"/>
            <a:r>
              <a:rPr lang="en-US" sz="2400" dirty="0">
                <a:cs typeface="Arial"/>
              </a:rPr>
              <a:t>03: Yes, the child is enrolled in Early Head Start.</a:t>
            </a:r>
          </a:p>
          <a:p>
            <a:pPr lvl="1"/>
            <a:r>
              <a:rPr lang="en-US" sz="2400" dirty="0">
                <a:cs typeface="Arial"/>
              </a:rPr>
              <a:t>04: Yes, the child is enrolled in Migrant Head Start.</a:t>
            </a:r>
          </a:p>
          <a:p>
            <a:pPr lvl="1"/>
            <a:r>
              <a:rPr lang="en-US" sz="2400" dirty="0">
                <a:cs typeface="Arial"/>
              </a:rPr>
              <a:t>05: Yes, the child is enrolled in Tribal Head Start.</a:t>
            </a:r>
          </a:p>
          <a:p>
            <a:pPr lvl="1"/>
            <a:r>
              <a:rPr lang="en-US" sz="2400" dirty="0">
                <a:cs typeface="Arial"/>
              </a:rPr>
              <a:t>06: Unknown if the child is enrolled in a Head Start Program</a:t>
            </a:r>
          </a:p>
          <a:p>
            <a:pPr lvl="1"/>
            <a:endParaRPr lang="en-US" sz="1800" dirty="0">
              <a:cs typeface="Arial"/>
            </a:endParaRPr>
          </a:p>
          <a:p>
            <a:pPr lvl="1"/>
            <a:endParaRPr lang="en-US" sz="1800" dirty="0">
              <a:cs typeface="Arial"/>
            </a:endParaRPr>
          </a:p>
        </p:txBody>
      </p:sp>
      <p:sp>
        <p:nvSpPr>
          <p:cNvPr id="4" name="Slide Number Placeholder 3">
            <a:extLst>
              <a:ext uri="{FF2B5EF4-FFF2-40B4-BE49-F238E27FC236}">
                <a16:creationId xmlns:a16="http://schemas.microsoft.com/office/drawing/2014/main" id="{CB009D2D-4ED2-E27E-A6CE-B14ECF1809D8}"/>
              </a:ext>
            </a:extLst>
          </p:cNvPr>
          <p:cNvSpPr>
            <a:spLocks noGrp="1"/>
          </p:cNvSpPr>
          <p:nvPr>
            <p:ph type="sldNum" sz="quarter" idx="10"/>
          </p:nvPr>
        </p:nvSpPr>
        <p:spPr/>
        <p:txBody>
          <a:bodyPr/>
          <a:lstStyle/>
          <a:p>
            <a:fld id="{432ED76D-8188-4B28-B316-CD85396F47B0}" type="slidenum">
              <a:rPr lang="en-US" smtClean="0"/>
              <a:pPr/>
              <a:t>26</a:t>
            </a:fld>
            <a:endParaRPr lang="en-US"/>
          </a:p>
        </p:txBody>
      </p:sp>
    </p:spTree>
    <p:extLst>
      <p:ext uri="{BB962C8B-B14F-4D97-AF65-F5344CB8AC3E}">
        <p14:creationId xmlns:p14="http://schemas.microsoft.com/office/powerpoint/2010/main" val="1818866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4C24B-69B0-6177-2DB5-05320957BC2D}"/>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C8612C46-E13F-E35A-9B95-AE2F9EDA2574}"/>
              </a:ext>
            </a:extLst>
          </p:cNvPr>
          <p:cNvSpPr>
            <a:spLocks noGrp="1"/>
          </p:cNvSpPr>
          <p:nvPr>
            <p:ph type="title"/>
          </p:nvPr>
        </p:nvSpPr>
        <p:spPr>
          <a:xfrm>
            <a:off x="257173" y="218631"/>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Is Child Enrolled in a Head Start Program? (2)</a:t>
            </a:r>
            <a:endParaRPr lang="en-US" sz="3600" dirty="0">
              <a:solidFill>
                <a:schemeClr val="bg1"/>
              </a:solidFill>
            </a:endParaRPr>
          </a:p>
        </p:txBody>
      </p:sp>
      <p:sp>
        <p:nvSpPr>
          <p:cNvPr id="3" name="Content Placeholder 2">
            <a:extLst>
              <a:ext uri="{FF2B5EF4-FFF2-40B4-BE49-F238E27FC236}">
                <a16:creationId xmlns:a16="http://schemas.microsoft.com/office/drawing/2014/main" id="{55AD4585-B4B8-613B-C46F-98B075A3A455}"/>
              </a:ext>
            </a:extLst>
          </p:cNvPr>
          <p:cNvSpPr txBox="1">
            <a:spLocks noChangeArrowheads="1"/>
          </p:cNvSpPr>
          <p:nvPr/>
        </p:nvSpPr>
        <p:spPr bwMode="auto">
          <a:xfrm>
            <a:off x="643998" y="1892007"/>
            <a:ext cx="10489221" cy="12818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cs typeface="Arial"/>
              </a:rPr>
              <a:t>This field is required; only one option may be selected</a:t>
            </a:r>
          </a:p>
          <a:p>
            <a:r>
              <a:rPr lang="en-US" sz="2400" dirty="0">
                <a:cs typeface="Arial"/>
              </a:rPr>
              <a:t>Where to Find It</a:t>
            </a:r>
          </a:p>
          <a:p>
            <a:pPr lvl="1"/>
            <a:r>
              <a:rPr lang="en-US" sz="2400" dirty="0">
                <a:cs typeface="Arial"/>
              </a:rPr>
              <a:t>This information should be retained in the Child File within the Agency</a:t>
            </a:r>
          </a:p>
        </p:txBody>
      </p:sp>
      <p:sp>
        <p:nvSpPr>
          <p:cNvPr id="4" name="Slide Number Placeholder 3">
            <a:extLst>
              <a:ext uri="{FF2B5EF4-FFF2-40B4-BE49-F238E27FC236}">
                <a16:creationId xmlns:a16="http://schemas.microsoft.com/office/drawing/2014/main" id="{0E0ED8B9-4802-3B28-376F-F35348598214}"/>
              </a:ext>
            </a:extLst>
          </p:cNvPr>
          <p:cNvSpPr>
            <a:spLocks noGrp="1"/>
          </p:cNvSpPr>
          <p:nvPr>
            <p:ph type="sldNum" sz="quarter" idx="10"/>
          </p:nvPr>
        </p:nvSpPr>
        <p:spPr/>
        <p:txBody>
          <a:bodyPr/>
          <a:lstStyle/>
          <a:p>
            <a:fld id="{432ED76D-8188-4B28-B316-CD85396F47B0}" type="slidenum">
              <a:rPr lang="en-US" smtClean="0"/>
              <a:pPr/>
              <a:t>27</a:t>
            </a:fld>
            <a:endParaRPr lang="en-US"/>
          </a:p>
        </p:txBody>
      </p:sp>
    </p:spTree>
    <p:extLst>
      <p:ext uri="{BB962C8B-B14F-4D97-AF65-F5344CB8AC3E}">
        <p14:creationId xmlns:p14="http://schemas.microsoft.com/office/powerpoint/2010/main" val="13190554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446AB-7196-3864-AF44-C5E13119010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B8A7B9-4D71-4326-2FDF-01F0D1E5A317}"/>
              </a:ext>
            </a:extLst>
          </p:cNvPr>
          <p:cNvSpPr>
            <a:spLocks noGrp="1" noChangeArrowheads="1"/>
          </p:cNvSpPr>
          <p:nvPr>
            <p:ph type="title" idx="4294967295"/>
          </p:nvPr>
        </p:nvSpPr>
        <p:spPr bwMode="auto">
          <a:xfrm>
            <a:off x="852488" y="2276475"/>
            <a:ext cx="10488612" cy="142240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800" b="1" i="0" u="none" strike="noStrike" kern="1200" cap="none" spc="0" normalizeH="0" baseline="0" noProof="0" dirty="0">
                <a:ln>
                  <a:noFill/>
                </a:ln>
                <a:solidFill>
                  <a:schemeClr val="bg1"/>
                </a:solidFill>
                <a:effectLst/>
                <a:uLnTx/>
                <a:uFillTx/>
                <a:latin typeface="+mn-lt"/>
                <a:ea typeface="+mn-ea"/>
                <a:cs typeface="Arial"/>
              </a:rPr>
              <a:t>Updates to the Provider Domain in the 801A Report</a:t>
            </a:r>
          </a:p>
        </p:txBody>
      </p:sp>
      <p:sp>
        <p:nvSpPr>
          <p:cNvPr id="2" name="Slide Number Placeholder 1">
            <a:extLst>
              <a:ext uri="{FF2B5EF4-FFF2-40B4-BE49-F238E27FC236}">
                <a16:creationId xmlns:a16="http://schemas.microsoft.com/office/drawing/2014/main" id="{E024481F-0B3E-37A2-888F-BD73E6165A7B}"/>
              </a:ext>
            </a:extLst>
          </p:cNvPr>
          <p:cNvSpPr>
            <a:spLocks noGrp="1"/>
          </p:cNvSpPr>
          <p:nvPr>
            <p:ph type="sldNum" sz="quarter" idx="10"/>
          </p:nvPr>
        </p:nvSpPr>
        <p:spPr/>
        <p:txBody>
          <a:bodyPr/>
          <a:lstStyle/>
          <a:p>
            <a:fld id="{432ED76D-8188-4B28-B316-CD85396F47B0}" type="slidenum">
              <a:rPr lang="en-US" smtClean="0"/>
              <a:pPr/>
              <a:t>28</a:t>
            </a:fld>
            <a:endParaRPr lang="en-US"/>
          </a:p>
        </p:txBody>
      </p:sp>
    </p:spTree>
    <p:extLst>
      <p:ext uri="{BB962C8B-B14F-4D97-AF65-F5344CB8AC3E}">
        <p14:creationId xmlns:p14="http://schemas.microsoft.com/office/powerpoint/2010/main" val="1674334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CEDF7-54BE-84D2-00F5-767DA19107A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4FC3FA4C-90BC-71AC-FA7B-DA985B9A7009}"/>
              </a:ext>
            </a:extLst>
          </p:cNvPr>
          <p:cNvSpPr>
            <a:spLocks noGrp="1"/>
          </p:cNvSpPr>
          <p:nvPr>
            <p:ph type="title"/>
          </p:nvPr>
        </p:nvSpPr>
        <p:spPr>
          <a:xfrm>
            <a:off x="257175" y="0"/>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Is this Provider License-Exempt?</a:t>
            </a:r>
            <a:endParaRPr lang="en-US" sz="3600" dirty="0">
              <a:solidFill>
                <a:schemeClr val="bg1"/>
              </a:solidFill>
            </a:endParaRPr>
          </a:p>
        </p:txBody>
      </p:sp>
      <p:sp>
        <p:nvSpPr>
          <p:cNvPr id="2" name="Content Placeholder 2">
            <a:extLst>
              <a:ext uri="{FF2B5EF4-FFF2-40B4-BE49-F238E27FC236}">
                <a16:creationId xmlns:a16="http://schemas.microsoft.com/office/drawing/2014/main" id="{DE29B208-C1E8-DDF9-F514-FFF923476682}"/>
              </a:ext>
            </a:extLst>
          </p:cNvPr>
          <p:cNvSpPr txBox="1">
            <a:spLocks noChangeArrowheads="1"/>
          </p:cNvSpPr>
          <p:nvPr/>
        </p:nvSpPr>
        <p:spPr bwMode="auto">
          <a:xfrm>
            <a:off x="257175" y="1504258"/>
            <a:ext cx="11432062" cy="480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000" dirty="0">
                <a:cs typeface="Arial"/>
              </a:rPr>
              <a:t>The ‘Is this Provider License-Exempt?’ field indicates whether the provider is license-exempt or if they hold an active license number.</a:t>
            </a:r>
          </a:p>
          <a:p>
            <a:r>
              <a:rPr lang="en-US" sz="3000" dirty="0">
                <a:cs typeface="Arial"/>
              </a:rPr>
              <a:t>This field includes the following options:</a:t>
            </a:r>
          </a:p>
          <a:p>
            <a:pPr lvl="1"/>
            <a:r>
              <a:rPr lang="en-US" sz="2400" dirty="0">
                <a:cs typeface="Arial"/>
              </a:rPr>
              <a:t>Y: Yes, the provider is license-exempt</a:t>
            </a:r>
          </a:p>
          <a:p>
            <a:pPr lvl="1"/>
            <a:r>
              <a:rPr lang="en-US" sz="2400" dirty="0">
                <a:cs typeface="Arial"/>
              </a:rPr>
              <a:t>N: No, the provider is not license-exempt</a:t>
            </a:r>
          </a:p>
          <a:p>
            <a:r>
              <a:rPr lang="en-US" sz="3000" dirty="0">
                <a:cs typeface="Arial"/>
              </a:rPr>
              <a:t>This field is required; only one option may be selected</a:t>
            </a:r>
          </a:p>
          <a:p>
            <a:r>
              <a:rPr lang="en-US" sz="3000" dirty="0">
                <a:cs typeface="Arial"/>
              </a:rPr>
              <a:t>Where to Find It</a:t>
            </a:r>
          </a:p>
          <a:p>
            <a:pPr lvl="1"/>
            <a:r>
              <a:rPr lang="en-US" sz="2400" dirty="0">
                <a:cs typeface="Arial"/>
              </a:rPr>
              <a:t>This information should be retained where the agency maintains records on Provider Information</a:t>
            </a:r>
          </a:p>
          <a:p>
            <a:pPr lvl="1"/>
            <a:endParaRPr lang="en-US" sz="1800" dirty="0">
              <a:cs typeface="Arial"/>
            </a:endParaRPr>
          </a:p>
        </p:txBody>
      </p:sp>
      <p:sp>
        <p:nvSpPr>
          <p:cNvPr id="4" name="Slide Number Placeholder 3">
            <a:extLst>
              <a:ext uri="{FF2B5EF4-FFF2-40B4-BE49-F238E27FC236}">
                <a16:creationId xmlns:a16="http://schemas.microsoft.com/office/drawing/2014/main" id="{55BE7CD5-C5DE-C1CA-924F-85BF6F3E8F47}"/>
              </a:ext>
            </a:extLst>
          </p:cNvPr>
          <p:cNvSpPr>
            <a:spLocks noGrp="1"/>
          </p:cNvSpPr>
          <p:nvPr>
            <p:ph type="sldNum" sz="quarter" idx="10"/>
          </p:nvPr>
        </p:nvSpPr>
        <p:spPr/>
        <p:txBody>
          <a:bodyPr/>
          <a:lstStyle/>
          <a:p>
            <a:fld id="{432ED76D-8188-4B28-B316-CD85396F47B0}" type="slidenum">
              <a:rPr lang="en-US" smtClean="0"/>
              <a:pPr/>
              <a:t>29</a:t>
            </a:fld>
            <a:endParaRPr lang="en-US"/>
          </a:p>
        </p:txBody>
      </p:sp>
    </p:spTree>
    <p:extLst>
      <p:ext uri="{BB962C8B-B14F-4D97-AF65-F5344CB8AC3E}">
        <p14:creationId xmlns:p14="http://schemas.microsoft.com/office/powerpoint/2010/main" val="361972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F1A79C-DEAD-0F7E-5504-C6D52555E493}"/>
              </a:ext>
            </a:extLst>
          </p:cNvPr>
          <p:cNvSpPr>
            <a:spLocks noGrp="1" noChangeArrowheads="1"/>
          </p:cNvSpPr>
          <p:nvPr>
            <p:ph type="title" idx="4294967295"/>
          </p:nvPr>
        </p:nvSpPr>
        <p:spPr bwMode="auto">
          <a:xfrm>
            <a:off x="515938" y="2657475"/>
            <a:ext cx="10488612" cy="142240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800" b="1" i="0" u="none" strike="noStrike" kern="1200" cap="none" spc="0" normalizeH="0" baseline="0" noProof="0" dirty="0">
                <a:ln>
                  <a:noFill/>
                </a:ln>
                <a:solidFill>
                  <a:schemeClr val="bg1"/>
                </a:solidFill>
                <a:effectLst/>
                <a:uLnTx/>
                <a:uFillTx/>
                <a:latin typeface="+mn-lt"/>
                <a:ea typeface="+mn-ea"/>
                <a:cs typeface="Arial"/>
              </a:rPr>
              <a:t>Updates to the Family Domain in the 801A Report</a:t>
            </a:r>
          </a:p>
        </p:txBody>
      </p:sp>
      <p:sp>
        <p:nvSpPr>
          <p:cNvPr id="2" name="Slide Number Placeholder 1">
            <a:extLst>
              <a:ext uri="{FF2B5EF4-FFF2-40B4-BE49-F238E27FC236}">
                <a16:creationId xmlns:a16="http://schemas.microsoft.com/office/drawing/2014/main" id="{5E92F9CD-D239-21B9-FB7F-70AADBF0684F}"/>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42586142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50103-447A-30BA-B76E-97EB5D8FDBB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9DFD3FD-1782-1B63-52E4-F12E25D83684}"/>
              </a:ext>
            </a:extLst>
          </p:cNvPr>
          <p:cNvSpPr>
            <a:spLocks noGrp="1"/>
          </p:cNvSpPr>
          <p:nvPr>
            <p:ph type="title"/>
          </p:nvPr>
        </p:nvSpPr>
        <p:spPr>
          <a:xfrm>
            <a:off x="257175" y="0"/>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Provider License Number</a:t>
            </a:r>
            <a:endParaRPr lang="en-US" sz="3600" dirty="0">
              <a:solidFill>
                <a:schemeClr val="bg1"/>
              </a:solidFill>
            </a:endParaRPr>
          </a:p>
        </p:txBody>
      </p:sp>
      <p:sp>
        <p:nvSpPr>
          <p:cNvPr id="2" name="Content Placeholder 2">
            <a:extLst>
              <a:ext uri="{FF2B5EF4-FFF2-40B4-BE49-F238E27FC236}">
                <a16:creationId xmlns:a16="http://schemas.microsoft.com/office/drawing/2014/main" id="{3332541C-52F4-2E16-0BC2-4A2CFF36A67D}"/>
              </a:ext>
            </a:extLst>
          </p:cNvPr>
          <p:cNvSpPr txBox="1">
            <a:spLocks noChangeArrowheads="1"/>
          </p:cNvSpPr>
          <p:nvPr/>
        </p:nvSpPr>
        <p:spPr bwMode="auto">
          <a:xfrm>
            <a:off x="851389" y="1613134"/>
            <a:ext cx="10489221" cy="4308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If a Provider is licensed, please enter the Department of Social Services facility license number in the ‘Provider License Number’ field</a:t>
            </a:r>
          </a:p>
          <a:p>
            <a:r>
              <a:rPr lang="en-US" sz="2800" dirty="0">
                <a:cs typeface="Arial"/>
              </a:rPr>
              <a:t>If the ‘Is Provider License-Exempt?’ field is responded ‘No’, this field is required and the response must be 9 digits long</a:t>
            </a:r>
          </a:p>
          <a:p>
            <a:r>
              <a:rPr lang="en-US" sz="2800" dirty="0">
                <a:cs typeface="Arial"/>
              </a:rPr>
              <a:t>If the ‘Is Provider License-Exempt?’ field is responded ‘Yes’ this field is required to be left blank</a:t>
            </a:r>
          </a:p>
          <a:p>
            <a:r>
              <a:rPr lang="en-US" sz="2800" dirty="0">
                <a:cs typeface="Arial"/>
              </a:rPr>
              <a:t>Where to Find It</a:t>
            </a:r>
          </a:p>
          <a:p>
            <a:pPr lvl="1"/>
            <a:r>
              <a:rPr lang="en-US" sz="2400" dirty="0">
                <a:cs typeface="Arial"/>
              </a:rPr>
              <a:t>This information should be retained where the agency maintains records on Provider Information</a:t>
            </a:r>
          </a:p>
        </p:txBody>
      </p:sp>
      <p:sp>
        <p:nvSpPr>
          <p:cNvPr id="3" name="Slide Number Placeholder 2">
            <a:extLst>
              <a:ext uri="{FF2B5EF4-FFF2-40B4-BE49-F238E27FC236}">
                <a16:creationId xmlns:a16="http://schemas.microsoft.com/office/drawing/2014/main" id="{FA8BE9E2-A97E-C0D4-D35C-6E0E43785B8C}"/>
              </a:ext>
            </a:extLst>
          </p:cNvPr>
          <p:cNvSpPr>
            <a:spLocks noGrp="1"/>
          </p:cNvSpPr>
          <p:nvPr>
            <p:ph type="sldNum" sz="quarter" idx="10"/>
          </p:nvPr>
        </p:nvSpPr>
        <p:spPr/>
        <p:txBody>
          <a:bodyPr/>
          <a:lstStyle/>
          <a:p>
            <a:fld id="{432ED76D-8188-4B28-B316-CD85396F47B0}" type="slidenum">
              <a:rPr lang="en-US" smtClean="0"/>
              <a:pPr/>
              <a:t>30</a:t>
            </a:fld>
            <a:endParaRPr lang="en-US"/>
          </a:p>
        </p:txBody>
      </p:sp>
    </p:spTree>
    <p:extLst>
      <p:ext uri="{BB962C8B-B14F-4D97-AF65-F5344CB8AC3E}">
        <p14:creationId xmlns:p14="http://schemas.microsoft.com/office/powerpoint/2010/main" val="20092003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DBC09-1588-9905-D11B-771AA419FB9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AAAB9FB7-59CA-F184-4353-3C043FC3DFAB}"/>
              </a:ext>
            </a:extLst>
          </p:cNvPr>
          <p:cNvSpPr>
            <a:spLocks noGrp="1"/>
          </p:cNvSpPr>
          <p:nvPr>
            <p:ph type="title"/>
          </p:nvPr>
        </p:nvSpPr>
        <p:spPr>
          <a:xfrm>
            <a:off x="257174" y="377169"/>
            <a:ext cx="11677650" cy="1357363"/>
          </a:xfrm>
        </p:spPr>
        <p:txBody>
          <a:bodyPr>
            <a:normAutofit fontScale="90000"/>
          </a:bodyPr>
          <a:lstStyle/>
          <a:p>
            <a:r>
              <a:rPr lang="en-US" sz="3600" dirty="0">
                <a:solidFill>
                  <a:schemeClr val="bg1"/>
                </a:solidFill>
                <a:cs typeface="Arial"/>
              </a:rPr>
              <a:t>Removed 801A Field: </a:t>
            </a:r>
            <a:br>
              <a:rPr lang="en-US" sz="3600" dirty="0">
                <a:solidFill>
                  <a:schemeClr val="bg1"/>
                </a:solidFill>
                <a:cs typeface="Arial"/>
              </a:rPr>
            </a:br>
            <a:r>
              <a:rPr lang="en-US" sz="3600" dirty="0">
                <a:solidFill>
                  <a:schemeClr val="bg1"/>
                </a:solidFill>
                <a:cs typeface="Arial"/>
              </a:rPr>
              <a:t>Provider Federal Employer Identification Number (FEIN) </a:t>
            </a:r>
            <a:br>
              <a:rPr lang="en-US" sz="3600" dirty="0">
                <a:solidFill>
                  <a:schemeClr val="bg1"/>
                </a:solidFill>
                <a:cs typeface="Arial"/>
              </a:rPr>
            </a:br>
            <a:r>
              <a:rPr lang="en-US" sz="3600" dirty="0">
                <a:solidFill>
                  <a:schemeClr val="bg1"/>
                </a:solidFill>
                <a:cs typeface="Arial"/>
              </a:rPr>
              <a:t>or Social Security Number (SSN)</a:t>
            </a:r>
            <a:endParaRPr lang="en-US" sz="3600" dirty="0">
              <a:solidFill>
                <a:schemeClr val="bg1"/>
              </a:solidFill>
            </a:endParaRPr>
          </a:p>
        </p:txBody>
      </p:sp>
      <p:sp>
        <p:nvSpPr>
          <p:cNvPr id="3" name="Content Placeholder 2">
            <a:extLst>
              <a:ext uri="{FF2B5EF4-FFF2-40B4-BE49-F238E27FC236}">
                <a16:creationId xmlns:a16="http://schemas.microsoft.com/office/drawing/2014/main" id="{94685000-2C6E-16F2-CBDF-17D9B2556897}"/>
              </a:ext>
            </a:extLst>
          </p:cNvPr>
          <p:cNvSpPr>
            <a:spLocks noGrp="1" noChangeArrowheads="1"/>
          </p:cNvSpPr>
          <p:nvPr>
            <p:ph idx="1"/>
          </p:nvPr>
        </p:nvSpPr>
        <p:spPr bwMode="auto">
          <a:xfrm>
            <a:off x="851389" y="2339471"/>
            <a:ext cx="10489221"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a:t>
            </a:r>
            <a:r>
              <a:rPr lang="en-US" sz="2400" dirty="0">
                <a:solidFill>
                  <a:schemeClr val="bg1"/>
                </a:solidFill>
                <a:cs typeface="Arial"/>
              </a:rPr>
              <a:t>‘Provider Federal Employer Identification Number (FEIN) or Social Security Number (SSN)’ </a:t>
            </a:r>
            <a:r>
              <a:rPr lang="en-US" sz="2400" dirty="0">
                <a:cs typeface="Arial"/>
              </a:rPr>
              <a:t>fields will no longer be included in the 801A Report, beginning with the July 2025 801A Report.</a:t>
            </a:r>
          </a:p>
        </p:txBody>
      </p:sp>
      <p:sp>
        <p:nvSpPr>
          <p:cNvPr id="2" name="Slide Number Placeholder 1">
            <a:extLst>
              <a:ext uri="{FF2B5EF4-FFF2-40B4-BE49-F238E27FC236}">
                <a16:creationId xmlns:a16="http://schemas.microsoft.com/office/drawing/2014/main" id="{F2145C33-36D5-B9D2-547D-23DEB5A3EDB1}"/>
              </a:ext>
            </a:extLst>
          </p:cNvPr>
          <p:cNvSpPr>
            <a:spLocks noGrp="1"/>
          </p:cNvSpPr>
          <p:nvPr>
            <p:ph type="sldNum" sz="quarter" idx="10"/>
          </p:nvPr>
        </p:nvSpPr>
        <p:spPr/>
        <p:txBody>
          <a:bodyPr/>
          <a:lstStyle/>
          <a:p>
            <a:fld id="{432ED76D-8188-4B28-B316-CD85396F47B0}" type="slidenum">
              <a:rPr lang="en-US" smtClean="0"/>
              <a:pPr/>
              <a:t>31</a:t>
            </a:fld>
            <a:endParaRPr lang="en-US"/>
          </a:p>
        </p:txBody>
      </p:sp>
    </p:spTree>
    <p:extLst>
      <p:ext uri="{BB962C8B-B14F-4D97-AF65-F5344CB8AC3E}">
        <p14:creationId xmlns:p14="http://schemas.microsoft.com/office/powerpoint/2010/main" val="6463936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8103F-C7B2-74AC-0970-04ABF1AC3AEC}"/>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32D12414-522B-C83E-E044-7AC8B85142F6}"/>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Provider Address 1</a:t>
            </a:r>
            <a:endParaRPr lang="en-US" sz="3600" dirty="0">
              <a:solidFill>
                <a:schemeClr val="bg1"/>
              </a:solidFill>
            </a:endParaRPr>
          </a:p>
        </p:txBody>
      </p:sp>
      <p:sp>
        <p:nvSpPr>
          <p:cNvPr id="3" name="Content Placeholder 2">
            <a:extLst>
              <a:ext uri="{FF2B5EF4-FFF2-40B4-BE49-F238E27FC236}">
                <a16:creationId xmlns:a16="http://schemas.microsoft.com/office/drawing/2014/main" id="{4530DE5E-D17B-D0CD-E4C7-DF20042BE007}"/>
              </a:ext>
            </a:extLst>
          </p:cNvPr>
          <p:cNvSpPr>
            <a:spLocks noGrp="1" noChangeArrowheads="1"/>
          </p:cNvSpPr>
          <p:nvPr>
            <p:ph idx="1"/>
          </p:nvPr>
        </p:nvSpPr>
        <p:spPr bwMode="auto">
          <a:xfrm>
            <a:off x="515663" y="1473996"/>
            <a:ext cx="10489221" cy="4317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‘Provider Address 1’ field indicates the address where the Provider offers CSPP services</a:t>
            </a:r>
          </a:p>
          <a:p>
            <a:r>
              <a:rPr lang="en-US" sz="2800" dirty="0">
                <a:cs typeface="Arial"/>
              </a:rPr>
              <a:t>This field should include the following address components: Primary Street Number, </a:t>
            </a:r>
            <a:r>
              <a:rPr lang="en-US" sz="2800" dirty="0" err="1">
                <a:cs typeface="Arial"/>
              </a:rPr>
              <a:t>Predirectional</a:t>
            </a:r>
            <a:r>
              <a:rPr lang="en-US" sz="2800" dirty="0">
                <a:cs typeface="Arial"/>
              </a:rPr>
              <a:t>, Street name, Street Suffix, and </a:t>
            </a:r>
            <a:r>
              <a:rPr lang="en-US" sz="2800" dirty="0" err="1">
                <a:cs typeface="Arial"/>
              </a:rPr>
              <a:t>Postdirectional</a:t>
            </a:r>
            <a:endParaRPr lang="en-US" sz="2800" dirty="0">
              <a:cs typeface="Arial"/>
            </a:endParaRPr>
          </a:p>
          <a:p>
            <a:pPr lvl="1"/>
            <a:r>
              <a:rPr lang="en-US" sz="2400" dirty="0">
                <a:cs typeface="Arial"/>
              </a:rPr>
              <a:t>Example: 123 Main Street</a:t>
            </a:r>
            <a:endParaRPr lang="en-US" dirty="0">
              <a:cs typeface="Arial"/>
            </a:endParaRPr>
          </a:p>
          <a:p>
            <a:r>
              <a:rPr lang="en-US" sz="2800" dirty="0">
                <a:cs typeface="Arial"/>
              </a:rPr>
              <a:t>This field is required</a:t>
            </a:r>
          </a:p>
          <a:p>
            <a:r>
              <a:rPr lang="en-US" sz="2800" dirty="0">
                <a:cs typeface="Arial"/>
              </a:rPr>
              <a:t>Where to Find It</a:t>
            </a:r>
          </a:p>
          <a:p>
            <a:pPr lvl="1"/>
            <a:r>
              <a:rPr lang="en-US" sz="2400" dirty="0">
                <a:cs typeface="Arial"/>
              </a:rPr>
              <a:t>This information should be retained where the agency maintains records on Provider Information</a:t>
            </a:r>
          </a:p>
        </p:txBody>
      </p:sp>
      <p:sp>
        <p:nvSpPr>
          <p:cNvPr id="2" name="Slide Number Placeholder 1">
            <a:extLst>
              <a:ext uri="{FF2B5EF4-FFF2-40B4-BE49-F238E27FC236}">
                <a16:creationId xmlns:a16="http://schemas.microsoft.com/office/drawing/2014/main" id="{C0434649-2C6B-E345-91EC-512E7BD75DE3}"/>
              </a:ext>
            </a:extLst>
          </p:cNvPr>
          <p:cNvSpPr>
            <a:spLocks noGrp="1"/>
          </p:cNvSpPr>
          <p:nvPr>
            <p:ph type="sldNum" sz="quarter" idx="10"/>
          </p:nvPr>
        </p:nvSpPr>
        <p:spPr/>
        <p:txBody>
          <a:bodyPr/>
          <a:lstStyle/>
          <a:p>
            <a:fld id="{432ED76D-8188-4B28-B316-CD85396F47B0}" type="slidenum">
              <a:rPr lang="en-US" smtClean="0"/>
              <a:pPr/>
              <a:t>32</a:t>
            </a:fld>
            <a:endParaRPr lang="en-US"/>
          </a:p>
        </p:txBody>
      </p:sp>
    </p:spTree>
    <p:extLst>
      <p:ext uri="{BB962C8B-B14F-4D97-AF65-F5344CB8AC3E}">
        <p14:creationId xmlns:p14="http://schemas.microsoft.com/office/powerpoint/2010/main" val="33451967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1123F-3FFF-44C7-BC91-58968C1949CC}"/>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7337264-EE7F-094C-4134-6AFBB4E6D76C}"/>
              </a:ext>
            </a:extLst>
          </p:cNvPr>
          <p:cNvSpPr>
            <a:spLocks noGrp="1"/>
          </p:cNvSpPr>
          <p:nvPr>
            <p:ph type="title"/>
          </p:nvPr>
        </p:nvSpPr>
        <p:spPr>
          <a:xfrm>
            <a:off x="257175" y="178994"/>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Provider Address 2</a:t>
            </a:r>
            <a:endParaRPr lang="en-US" sz="3600" dirty="0">
              <a:solidFill>
                <a:schemeClr val="bg1"/>
              </a:solidFill>
            </a:endParaRPr>
          </a:p>
        </p:txBody>
      </p:sp>
      <p:sp>
        <p:nvSpPr>
          <p:cNvPr id="3" name="Content Placeholder 2">
            <a:extLst>
              <a:ext uri="{FF2B5EF4-FFF2-40B4-BE49-F238E27FC236}">
                <a16:creationId xmlns:a16="http://schemas.microsoft.com/office/drawing/2014/main" id="{1FEEFE43-19B7-A854-5F55-81BCBFD3DA63}"/>
              </a:ext>
            </a:extLst>
          </p:cNvPr>
          <p:cNvSpPr>
            <a:spLocks noGrp="1" noChangeArrowheads="1"/>
          </p:cNvSpPr>
          <p:nvPr>
            <p:ph idx="1"/>
          </p:nvPr>
        </p:nvSpPr>
        <p:spPr bwMode="auto">
          <a:xfrm>
            <a:off x="496810" y="1733883"/>
            <a:ext cx="11324402" cy="3929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‘Provider Address 2 field indicates secondary components of the address where the Provider offers CSPP services</a:t>
            </a:r>
          </a:p>
          <a:p>
            <a:r>
              <a:rPr lang="en-US" sz="2800" dirty="0">
                <a:cs typeface="Arial"/>
              </a:rPr>
              <a:t>This field should may include unit or apartment information not included in ‘Provider Address 2’</a:t>
            </a:r>
          </a:p>
          <a:p>
            <a:pPr lvl="1"/>
            <a:r>
              <a:rPr lang="en-US" sz="2400" dirty="0">
                <a:cs typeface="Arial"/>
              </a:rPr>
              <a:t>Example: Suite 23</a:t>
            </a:r>
          </a:p>
          <a:p>
            <a:r>
              <a:rPr lang="en-US" sz="2800" dirty="0">
                <a:cs typeface="Arial"/>
              </a:rPr>
              <a:t>This field is not required</a:t>
            </a:r>
          </a:p>
          <a:p>
            <a:r>
              <a:rPr lang="en-US" sz="2800" dirty="0">
                <a:cs typeface="Arial"/>
              </a:rPr>
              <a:t>Where to Find It</a:t>
            </a:r>
          </a:p>
          <a:p>
            <a:pPr lvl="1"/>
            <a:r>
              <a:rPr lang="en-US" sz="2400" dirty="0">
                <a:cs typeface="Arial"/>
              </a:rPr>
              <a:t>This information should be retained where the agency maintains records on Provider Information</a:t>
            </a:r>
          </a:p>
        </p:txBody>
      </p:sp>
      <p:sp>
        <p:nvSpPr>
          <p:cNvPr id="2" name="Slide Number Placeholder 1">
            <a:extLst>
              <a:ext uri="{FF2B5EF4-FFF2-40B4-BE49-F238E27FC236}">
                <a16:creationId xmlns:a16="http://schemas.microsoft.com/office/drawing/2014/main" id="{E8C86A0F-4B5F-75F9-F389-4A992094E22D}"/>
              </a:ext>
            </a:extLst>
          </p:cNvPr>
          <p:cNvSpPr>
            <a:spLocks noGrp="1"/>
          </p:cNvSpPr>
          <p:nvPr>
            <p:ph type="sldNum" sz="quarter" idx="10"/>
          </p:nvPr>
        </p:nvSpPr>
        <p:spPr/>
        <p:txBody>
          <a:bodyPr/>
          <a:lstStyle/>
          <a:p>
            <a:fld id="{432ED76D-8188-4B28-B316-CD85396F47B0}" type="slidenum">
              <a:rPr lang="en-US" smtClean="0"/>
              <a:pPr/>
              <a:t>33</a:t>
            </a:fld>
            <a:endParaRPr lang="en-US"/>
          </a:p>
        </p:txBody>
      </p:sp>
    </p:spTree>
    <p:extLst>
      <p:ext uri="{BB962C8B-B14F-4D97-AF65-F5344CB8AC3E}">
        <p14:creationId xmlns:p14="http://schemas.microsoft.com/office/powerpoint/2010/main" val="3561548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4EAC8-D908-1F46-25DE-14CB3D4AFC8C}"/>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EC468185-B728-6EEC-D9A7-0544F8CC8253}"/>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Provider City</a:t>
            </a:r>
            <a:endParaRPr lang="en-US" sz="3600" dirty="0">
              <a:solidFill>
                <a:schemeClr val="bg1"/>
              </a:solidFill>
            </a:endParaRPr>
          </a:p>
        </p:txBody>
      </p:sp>
      <p:sp>
        <p:nvSpPr>
          <p:cNvPr id="3" name="Content Placeholder 2">
            <a:extLst>
              <a:ext uri="{FF2B5EF4-FFF2-40B4-BE49-F238E27FC236}">
                <a16:creationId xmlns:a16="http://schemas.microsoft.com/office/drawing/2014/main" id="{9E3FE79B-32CB-F6CD-9B98-C8265C0F56DB}"/>
              </a:ext>
            </a:extLst>
          </p:cNvPr>
          <p:cNvSpPr>
            <a:spLocks noGrp="1" noChangeArrowheads="1"/>
          </p:cNvSpPr>
          <p:nvPr>
            <p:ph idx="1"/>
          </p:nvPr>
        </p:nvSpPr>
        <p:spPr bwMode="auto">
          <a:xfrm>
            <a:off x="515663" y="1597845"/>
            <a:ext cx="10489221" cy="3541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‘Provider City’ field indicates the formal name of the city or town where the Provider offers CSPP services</a:t>
            </a:r>
          </a:p>
          <a:p>
            <a:r>
              <a:rPr lang="en-US" sz="2800" dirty="0">
                <a:cs typeface="Arial"/>
              </a:rPr>
              <a:t>This field is required</a:t>
            </a:r>
          </a:p>
          <a:p>
            <a:r>
              <a:rPr lang="en-US" sz="2800" dirty="0">
                <a:cs typeface="Arial"/>
              </a:rPr>
              <a:t>Please spell the city out entirely; do not use abbreviations</a:t>
            </a:r>
          </a:p>
          <a:p>
            <a:pPr lvl="1"/>
            <a:r>
              <a:rPr lang="en-US" sz="2400" dirty="0">
                <a:cs typeface="Arial"/>
              </a:rPr>
              <a:t>Example: Use ‘Los Angeles’ not ‘LA’</a:t>
            </a:r>
          </a:p>
          <a:p>
            <a:r>
              <a:rPr lang="en-US" sz="2800" dirty="0">
                <a:cs typeface="Arial"/>
              </a:rPr>
              <a:t>Where to Find It</a:t>
            </a:r>
          </a:p>
          <a:p>
            <a:pPr lvl="1"/>
            <a:r>
              <a:rPr lang="en-US" sz="2400" dirty="0">
                <a:cs typeface="Arial"/>
              </a:rPr>
              <a:t>This information should be retained where the agency maintains records on Provider Information</a:t>
            </a:r>
          </a:p>
        </p:txBody>
      </p:sp>
      <p:sp>
        <p:nvSpPr>
          <p:cNvPr id="2" name="Slide Number Placeholder 1">
            <a:extLst>
              <a:ext uri="{FF2B5EF4-FFF2-40B4-BE49-F238E27FC236}">
                <a16:creationId xmlns:a16="http://schemas.microsoft.com/office/drawing/2014/main" id="{3C6002E0-D9D1-F838-3FB7-F212046153A4}"/>
              </a:ext>
            </a:extLst>
          </p:cNvPr>
          <p:cNvSpPr>
            <a:spLocks noGrp="1"/>
          </p:cNvSpPr>
          <p:nvPr>
            <p:ph type="sldNum" sz="quarter" idx="10"/>
          </p:nvPr>
        </p:nvSpPr>
        <p:spPr/>
        <p:txBody>
          <a:bodyPr/>
          <a:lstStyle/>
          <a:p>
            <a:fld id="{432ED76D-8188-4B28-B316-CD85396F47B0}" type="slidenum">
              <a:rPr lang="en-US" smtClean="0"/>
              <a:pPr/>
              <a:t>34</a:t>
            </a:fld>
            <a:endParaRPr lang="en-US"/>
          </a:p>
        </p:txBody>
      </p:sp>
    </p:spTree>
    <p:extLst>
      <p:ext uri="{BB962C8B-B14F-4D97-AF65-F5344CB8AC3E}">
        <p14:creationId xmlns:p14="http://schemas.microsoft.com/office/powerpoint/2010/main" val="40347373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6E65F-63AD-A758-C97D-A955A38EC821}"/>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5E624755-DC41-29CD-4A10-AEE8B4EAC2B0}"/>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New 801A Field: </a:t>
            </a:r>
            <a:br>
              <a:rPr lang="en-US" sz="3600" dirty="0">
                <a:solidFill>
                  <a:schemeClr val="bg1"/>
                </a:solidFill>
                <a:cs typeface="Arial"/>
              </a:rPr>
            </a:br>
            <a:r>
              <a:rPr lang="en-US" sz="3600" dirty="0">
                <a:solidFill>
                  <a:schemeClr val="bg1"/>
                </a:solidFill>
                <a:cs typeface="Arial"/>
              </a:rPr>
              <a:t>Provider State</a:t>
            </a:r>
            <a:endParaRPr lang="en-US" sz="3600" dirty="0">
              <a:solidFill>
                <a:schemeClr val="bg1"/>
              </a:solidFill>
            </a:endParaRPr>
          </a:p>
        </p:txBody>
      </p:sp>
      <p:sp>
        <p:nvSpPr>
          <p:cNvPr id="3" name="Content Placeholder 2">
            <a:extLst>
              <a:ext uri="{FF2B5EF4-FFF2-40B4-BE49-F238E27FC236}">
                <a16:creationId xmlns:a16="http://schemas.microsoft.com/office/drawing/2014/main" id="{6DC6C16C-E13F-51E7-6D15-4AD1F3D4FB28}"/>
              </a:ext>
            </a:extLst>
          </p:cNvPr>
          <p:cNvSpPr>
            <a:spLocks noGrp="1" noChangeArrowheads="1"/>
          </p:cNvSpPr>
          <p:nvPr>
            <p:ph idx="1"/>
          </p:nvPr>
        </p:nvSpPr>
        <p:spPr bwMode="auto">
          <a:xfrm>
            <a:off x="515663" y="1570145"/>
            <a:ext cx="10489221" cy="3596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‘Provider State’ field indicates the State/Province in an address where the Provider offers CSPP services, and is restricted to only United States, Provinces, or Territories</a:t>
            </a:r>
          </a:p>
          <a:p>
            <a:r>
              <a:rPr lang="en-US" sz="2400" dirty="0">
                <a:cs typeface="Arial"/>
              </a:rPr>
              <a:t>This field is required</a:t>
            </a:r>
          </a:p>
          <a:p>
            <a:r>
              <a:rPr lang="en-US" sz="2400" dirty="0">
                <a:cs typeface="Arial"/>
              </a:rPr>
              <a:t>Must use a valid code from the State Code List</a:t>
            </a:r>
          </a:p>
          <a:p>
            <a:pPr lvl="1"/>
            <a:r>
              <a:rPr lang="en-US" sz="2400" dirty="0">
                <a:cs typeface="Arial"/>
              </a:rPr>
              <a:t>Example: CA is correct, not California</a:t>
            </a:r>
          </a:p>
          <a:p>
            <a:r>
              <a:rPr lang="en-US" sz="2400" dirty="0">
                <a:cs typeface="Arial"/>
              </a:rPr>
              <a:t>Where to Find It</a:t>
            </a:r>
          </a:p>
          <a:p>
            <a:pPr lvl="1"/>
            <a:r>
              <a:rPr lang="en-US" sz="2400" dirty="0">
                <a:cs typeface="Arial"/>
              </a:rPr>
              <a:t>This information should be retained where the agency maintains records on Provider Information</a:t>
            </a:r>
          </a:p>
        </p:txBody>
      </p:sp>
      <p:sp>
        <p:nvSpPr>
          <p:cNvPr id="2" name="Slide Number Placeholder 1">
            <a:extLst>
              <a:ext uri="{FF2B5EF4-FFF2-40B4-BE49-F238E27FC236}">
                <a16:creationId xmlns:a16="http://schemas.microsoft.com/office/drawing/2014/main" id="{D12AC12B-B502-70F6-06F0-776A0294DDB1}"/>
              </a:ext>
            </a:extLst>
          </p:cNvPr>
          <p:cNvSpPr>
            <a:spLocks noGrp="1"/>
          </p:cNvSpPr>
          <p:nvPr>
            <p:ph type="sldNum" sz="quarter" idx="10"/>
          </p:nvPr>
        </p:nvSpPr>
        <p:spPr/>
        <p:txBody>
          <a:bodyPr/>
          <a:lstStyle/>
          <a:p>
            <a:fld id="{432ED76D-8188-4B28-B316-CD85396F47B0}" type="slidenum">
              <a:rPr lang="en-US" smtClean="0"/>
              <a:pPr/>
              <a:t>35</a:t>
            </a:fld>
            <a:endParaRPr lang="en-US"/>
          </a:p>
        </p:txBody>
      </p:sp>
    </p:spTree>
    <p:extLst>
      <p:ext uri="{BB962C8B-B14F-4D97-AF65-F5344CB8AC3E}">
        <p14:creationId xmlns:p14="http://schemas.microsoft.com/office/powerpoint/2010/main" val="38685288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F0174-541B-D952-E7E6-4E0D5FF11586}"/>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028DAE20-EAC6-4E70-3BA9-0C261D8E9A32}"/>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Updated 801A Field: </a:t>
            </a:r>
            <a:br>
              <a:rPr lang="en-US" sz="3600" dirty="0">
                <a:solidFill>
                  <a:schemeClr val="bg1"/>
                </a:solidFill>
                <a:cs typeface="Arial"/>
              </a:rPr>
            </a:br>
            <a:r>
              <a:rPr lang="en-US" sz="3600" dirty="0">
                <a:solidFill>
                  <a:schemeClr val="bg1"/>
                </a:solidFill>
                <a:cs typeface="Arial"/>
              </a:rPr>
              <a:t>Type of Childcare</a:t>
            </a:r>
            <a:endParaRPr lang="en-US" sz="3600" dirty="0">
              <a:solidFill>
                <a:schemeClr val="bg1"/>
              </a:solidFill>
            </a:endParaRPr>
          </a:p>
        </p:txBody>
      </p:sp>
      <p:sp>
        <p:nvSpPr>
          <p:cNvPr id="3" name="Content Placeholder 2">
            <a:extLst>
              <a:ext uri="{FF2B5EF4-FFF2-40B4-BE49-F238E27FC236}">
                <a16:creationId xmlns:a16="http://schemas.microsoft.com/office/drawing/2014/main" id="{DB62BD54-0EF4-3C27-4CC3-8698F87567C2}"/>
              </a:ext>
            </a:extLst>
          </p:cNvPr>
          <p:cNvSpPr>
            <a:spLocks noGrp="1" noChangeArrowheads="1"/>
          </p:cNvSpPr>
          <p:nvPr>
            <p:ph idx="1"/>
          </p:nvPr>
        </p:nvSpPr>
        <p:spPr bwMode="auto">
          <a:xfrm>
            <a:off x="525090" y="1519759"/>
            <a:ext cx="11126440" cy="3818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‘Type of Childcare’ field indicates the setting type in which the child receives CSPP services</a:t>
            </a:r>
          </a:p>
          <a:p>
            <a:r>
              <a:rPr lang="en-US" sz="2800" dirty="0">
                <a:cs typeface="Arial"/>
              </a:rPr>
              <a:t>This field is required; only one option may be selected</a:t>
            </a:r>
          </a:p>
          <a:p>
            <a:r>
              <a:rPr lang="en-US" sz="2800" dirty="0">
                <a:cs typeface="Arial"/>
              </a:rPr>
              <a:t>This field includes the following options:</a:t>
            </a:r>
          </a:p>
          <a:p>
            <a:pPr lvl="1"/>
            <a:r>
              <a:rPr lang="en-US" sz="2400" dirty="0">
                <a:cs typeface="Arial"/>
              </a:rPr>
              <a:t>02: Licensed Family Childcare Home (Small) (updated option available in the July 2025 801A Report and beyond)</a:t>
            </a:r>
          </a:p>
          <a:p>
            <a:pPr lvl="1"/>
            <a:r>
              <a:rPr lang="en-US" sz="2400" dirty="0">
                <a:cs typeface="Arial"/>
              </a:rPr>
              <a:t>03: Licensed Family Childcare Home (Large)</a:t>
            </a:r>
          </a:p>
          <a:p>
            <a:pPr lvl="1"/>
            <a:r>
              <a:rPr lang="en-US" sz="2400" dirty="0">
                <a:cs typeface="Arial"/>
              </a:rPr>
              <a:t>04: Licensed Center-Based Care</a:t>
            </a:r>
          </a:p>
          <a:p>
            <a:pPr lvl="1"/>
            <a:r>
              <a:rPr lang="en-US" sz="2400" dirty="0">
                <a:cs typeface="Arial"/>
              </a:rPr>
              <a:t>11: License-Exempt Center-Based Care</a:t>
            </a:r>
            <a:endParaRPr lang="en-US" dirty="0">
              <a:cs typeface="Arial"/>
            </a:endParaRPr>
          </a:p>
        </p:txBody>
      </p:sp>
      <p:sp>
        <p:nvSpPr>
          <p:cNvPr id="2" name="Slide Number Placeholder 1">
            <a:extLst>
              <a:ext uri="{FF2B5EF4-FFF2-40B4-BE49-F238E27FC236}">
                <a16:creationId xmlns:a16="http://schemas.microsoft.com/office/drawing/2014/main" id="{D2313E7F-E809-2BC6-62D3-EF56B84A3767}"/>
              </a:ext>
            </a:extLst>
          </p:cNvPr>
          <p:cNvSpPr>
            <a:spLocks noGrp="1"/>
          </p:cNvSpPr>
          <p:nvPr>
            <p:ph type="sldNum" sz="quarter" idx="10"/>
          </p:nvPr>
        </p:nvSpPr>
        <p:spPr/>
        <p:txBody>
          <a:bodyPr/>
          <a:lstStyle/>
          <a:p>
            <a:fld id="{432ED76D-8188-4B28-B316-CD85396F47B0}" type="slidenum">
              <a:rPr lang="en-US" smtClean="0"/>
              <a:pPr/>
              <a:t>36</a:t>
            </a:fld>
            <a:endParaRPr lang="en-US"/>
          </a:p>
        </p:txBody>
      </p:sp>
    </p:spTree>
    <p:extLst>
      <p:ext uri="{BB962C8B-B14F-4D97-AF65-F5344CB8AC3E}">
        <p14:creationId xmlns:p14="http://schemas.microsoft.com/office/powerpoint/2010/main" val="26047016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0B684-FA52-F321-A24C-E1C4D6FB3C4C}"/>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050CF7B5-6719-2DA0-3689-0AB3F279A227}"/>
              </a:ext>
            </a:extLst>
          </p:cNvPr>
          <p:cNvSpPr>
            <a:spLocks noGrp="1"/>
          </p:cNvSpPr>
          <p:nvPr>
            <p:ph type="title"/>
          </p:nvPr>
        </p:nvSpPr>
        <p:spPr>
          <a:xfrm>
            <a:off x="257175" y="0"/>
            <a:ext cx="11677650" cy="1224951"/>
          </a:xfrm>
        </p:spPr>
        <p:txBody>
          <a:bodyPr/>
          <a:lstStyle/>
          <a:p>
            <a:r>
              <a:rPr lang="en-US" sz="3600" dirty="0">
                <a:solidFill>
                  <a:schemeClr val="bg1"/>
                </a:solidFill>
                <a:cs typeface="Arial"/>
              </a:rPr>
              <a:t>Updated 801A Field: </a:t>
            </a:r>
            <a:br>
              <a:rPr lang="en-US" sz="3600" dirty="0">
                <a:solidFill>
                  <a:schemeClr val="bg1"/>
                </a:solidFill>
                <a:cs typeface="Arial"/>
              </a:rPr>
            </a:br>
            <a:r>
              <a:rPr lang="en-US" sz="3600" dirty="0">
                <a:solidFill>
                  <a:schemeClr val="bg1"/>
                </a:solidFill>
                <a:cs typeface="Arial"/>
              </a:rPr>
              <a:t>Type of Childcare (2)</a:t>
            </a:r>
            <a:endParaRPr lang="en-US" sz="3600" dirty="0">
              <a:solidFill>
                <a:schemeClr val="bg1"/>
              </a:solidFill>
            </a:endParaRPr>
          </a:p>
        </p:txBody>
      </p:sp>
      <p:sp>
        <p:nvSpPr>
          <p:cNvPr id="2" name="Content Placeholder 2">
            <a:extLst>
              <a:ext uri="{FF2B5EF4-FFF2-40B4-BE49-F238E27FC236}">
                <a16:creationId xmlns:a16="http://schemas.microsoft.com/office/drawing/2014/main" id="{5CA50DFC-AD2E-D731-24A1-FAB15B3256FE}"/>
              </a:ext>
            </a:extLst>
          </p:cNvPr>
          <p:cNvSpPr txBox="1">
            <a:spLocks noChangeArrowheads="1"/>
          </p:cNvSpPr>
          <p:nvPr/>
        </p:nvSpPr>
        <p:spPr bwMode="auto">
          <a:xfrm>
            <a:off x="851389" y="1487699"/>
            <a:ext cx="10489221" cy="3882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The following options will be removed from the 801A Report beginning with the July 2025 801A Report:</a:t>
            </a:r>
          </a:p>
          <a:p>
            <a:pPr lvl="1"/>
            <a:r>
              <a:rPr lang="en-US" sz="2400" dirty="0">
                <a:cs typeface="Arial"/>
              </a:rPr>
              <a:t>05: License-exempt in child’s home by a relative</a:t>
            </a:r>
          </a:p>
          <a:p>
            <a:pPr lvl="1"/>
            <a:r>
              <a:rPr lang="en-US" sz="2400" dirty="0">
                <a:cs typeface="Arial"/>
              </a:rPr>
              <a:t>06: License-exempt in a child’s home by a nonrelative</a:t>
            </a:r>
          </a:p>
          <a:p>
            <a:pPr lvl="1"/>
            <a:r>
              <a:rPr lang="en-US" sz="2400" dirty="0">
                <a:cs typeface="Arial"/>
              </a:rPr>
              <a:t>07: License-exempt outside the child’s home by a relative</a:t>
            </a:r>
          </a:p>
          <a:p>
            <a:pPr lvl="1"/>
            <a:r>
              <a:rPr lang="en-US" sz="2400" dirty="0">
                <a:cs typeface="Arial"/>
              </a:rPr>
              <a:t>08: License-exempt outside the child’s home by a nonrelative</a:t>
            </a:r>
          </a:p>
          <a:p>
            <a:r>
              <a:rPr lang="en-US" sz="2800" dirty="0">
                <a:cs typeface="Arial"/>
              </a:rPr>
              <a:t>This field is required; only one option may be selected</a:t>
            </a:r>
          </a:p>
          <a:p>
            <a:r>
              <a:rPr lang="en-US" sz="2800" dirty="0">
                <a:cs typeface="Arial"/>
              </a:rPr>
              <a:t>Where to Find It</a:t>
            </a:r>
            <a:endParaRPr lang="en-US" sz="3600" dirty="0"/>
          </a:p>
          <a:p>
            <a:pPr lvl="1"/>
            <a:r>
              <a:rPr lang="en-US" sz="2400" dirty="0">
                <a:cs typeface="Arial"/>
              </a:rPr>
              <a:t>This information should be retained in the Child File within the Agency</a:t>
            </a:r>
          </a:p>
        </p:txBody>
      </p:sp>
      <p:sp>
        <p:nvSpPr>
          <p:cNvPr id="3" name="Slide Number Placeholder 2">
            <a:extLst>
              <a:ext uri="{FF2B5EF4-FFF2-40B4-BE49-F238E27FC236}">
                <a16:creationId xmlns:a16="http://schemas.microsoft.com/office/drawing/2014/main" id="{FF210123-8A51-E14B-34BE-A72A3680956F}"/>
              </a:ext>
            </a:extLst>
          </p:cNvPr>
          <p:cNvSpPr>
            <a:spLocks noGrp="1"/>
          </p:cNvSpPr>
          <p:nvPr>
            <p:ph type="sldNum" sz="quarter" idx="10"/>
          </p:nvPr>
        </p:nvSpPr>
        <p:spPr/>
        <p:txBody>
          <a:bodyPr/>
          <a:lstStyle/>
          <a:p>
            <a:fld id="{432ED76D-8188-4B28-B316-CD85396F47B0}" type="slidenum">
              <a:rPr lang="en-US" smtClean="0"/>
              <a:pPr/>
              <a:t>37</a:t>
            </a:fld>
            <a:endParaRPr lang="en-US"/>
          </a:p>
        </p:txBody>
      </p:sp>
    </p:spTree>
    <p:extLst>
      <p:ext uri="{BB962C8B-B14F-4D97-AF65-F5344CB8AC3E}">
        <p14:creationId xmlns:p14="http://schemas.microsoft.com/office/powerpoint/2010/main" val="3684331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354E2-CC21-5BD1-C4FD-73B8791F833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93B6329C-D4B1-8F45-567C-2AD8D6EF1333}"/>
              </a:ext>
            </a:extLst>
          </p:cNvPr>
          <p:cNvSpPr>
            <a:spLocks noGrp="1"/>
          </p:cNvSpPr>
          <p:nvPr>
            <p:ph type="title"/>
          </p:nvPr>
        </p:nvSpPr>
        <p:spPr>
          <a:xfrm>
            <a:off x="257175" y="248832"/>
            <a:ext cx="11677650" cy="1224951"/>
          </a:xfrm>
        </p:spPr>
        <p:txBody>
          <a:bodyPr/>
          <a:lstStyle/>
          <a:p>
            <a:r>
              <a:rPr lang="en-US" sz="3600" dirty="0">
                <a:solidFill>
                  <a:schemeClr val="bg1"/>
                </a:solidFill>
                <a:cs typeface="Arial"/>
              </a:rPr>
              <a:t>Removed 801A Fields: </a:t>
            </a:r>
            <a:br>
              <a:rPr lang="en-US" sz="3600" dirty="0">
                <a:solidFill>
                  <a:schemeClr val="bg1"/>
                </a:solidFill>
                <a:cs typeface="Arial"/>
              </a:rPr>
            </a:br>
            <a:r>
              <a:rPr lang="en-US" sz="3600" dirty="0">
                <a:solidFill>
                  <a:schemeClr val="bg1"/>
                </a:solidFill>
                <a:cs typeface="Arial"/>
              </a:rPr>
              <a:t>Program Code 1, Program Code 2, Program Code 3</a:t>
            </a:r>
            <a:endParaRPr lang="en-US" sz="3600" dirty="0">
              <a:solidFill>
                <a:schemeClr val="bg1"/>
              </a:solidFill>
            </a:endParaRPr>
          </a:p>
        </p:txBody>
      </p:sp>
      <p:sp>
        <p:nvSpPr>
          <p:cNvPr id="3" name="Content Placeholder 2">
            <a:extLst>
              <a:ext uri="{FF2B5EF4-FFF2-40B4-BE49-F238E27FC236}">
                <a16:creationId xmlns:a16="http://schemas.microsoft.com/office/drawing/2014/main" id="{BCEC582E-2EC9-260C-DD91-2841AAA3C654}"/>
              </a:ext>
            </a:extLst>
          </p:cNvPr>
          <p:cNvSpPr>
            <a:spLocks noGrp="1" noChangeArrowheads="1"/>
          </p:cNvSpPr>
          <p:nvPr>
            <p:ph idx="1"/>
          </p:nvPr>
        </p:nvSpPr>
        <p:spPr bwMode="auto">
          <a:xfrm>
            <a:off x="527901" y="1903264"/>
            <a:ext cx="11217897" cy="2343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a:t>
            </a:r>
            <a:r>
              <a:rPr lang="en-US" sz="2400" dirty="0">
                <a:solidFill>
                  <a:schemeClr val="bg1"/>
                </a:solidFill>
                <a:cs typeface="Arial"/>
              </a:rPr>
              <a:t>Program Code 1’, ‘Program Code 2’, and ‘Program Code 3’ </a:t>
            </a:r>
            <a:r>
              <a:rPr lang="en-US" sz="2400" dirty="0">
                <a:cs typeface="Arial"/>
              </a:rPr>
              <a:t>fields will no longer be included in the 801A Report, beginning with the July 2025 801A Report.</a:t>
            </a:r>
          </a:p>
          <a:p>
            <a:r>
              <a:rPr lang="en-US" sz="2400" dirty="0">
                <a:cs typeface="Arial"/>
              </a:rPr>
              <a:t>Because the CDE 801A Report is only for CSPP contractors, the CDE no longer needs to collect Program Code</a:t>
            </a:r>
          </a:p>
          <a:p>
            <a:endParaRPr lang="en-US" sz="2400" dirty="0">
              <a:cs typeface="Arial"/>
            </a:endParaRPr>
          </a:p>
        </p:txBody>
      </p:sp>
      <p:sp>
        <p:nvSpPr>
          <p:cNvPr id="2" name="Slide Number Placeholder 1">
            <a:extLst>
              <a:ext uri="{FF2B5EF4-FFF2-40B4-BE49-F238E27FC236}">
                <a16:creationId xmlns:a16="http://schemas.microsoft.com/office/drawing/2014/main" id="{9F015016-8B81-D581-0634-4E921892F9D7}"/>
              </a:ext>
            </a:extLst>
          </p:cNvPr>
          <p:cNvSpPr>
            <a:spLocks noGrp="1"/>
          </p:cNvSpPr>
          <p:nvPr>
            <p:ph type="sldNum" sz="quarter" idx="10"/>
          </p:nvPr>
        </p:nvSpPr>
        <p:spPr/>
        <p:txBody>
          <a:bodyPr/>
          <a:lstStyle/>
          <a:p>
            <a:fld id="{432ED76D-8188-4B28-B316-CD85396F47B0}" type="slidenum">
              <a:rPr lang="en-US" smtClean="0"/>
              <a:pPr/>
              <a:t>38</a:t>
            </a:fld>
            <a:endParaRPr lang="en-US"/>
          </a:p>
        </p:txBody>
      </p:sp>
    </p:spTree>
    <p:extLst>
      <p:ext uri="{BB962C8B-B14F-4D97-AF65-F5344CB8AC3E}">
        <p14:creationId xmlns:p14="http://schemas.microsoft.com/office/powerpoint/2010/main" val="42336772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1335E-5137-C1FC-6213-D926A5CD98E7}"/>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2C3C5FA9-9B9A-82D5-B9F4-287A1F878256}"/>
              </a:ext>
            </a:extLst>
          </p:cNvPr>
          <p:cNvSpPr>
            <a:spLocks noGrp="1"/>
          </p:cNvSpPr>
          <p:nvPr>
            <p:ph type="title"/>
          </p:nvPr>
        </p:nvSpPr>
        <p:spPr>
          <a:xfrm>
            <a:off x="257175" y="248832"/>
            <a:ext cx="11677650" cy="1224951"/>
          </a:xfrm>
        </p:spPr>
        <p:txBody>
          <a:bodyPr/>
          <a:lstStyle/>
          <a:p>
            <a:r>
              <a:rPr lang="en-US" sz="3600" dirty="0">
                <a:solidFill>
                  <a:schemeClr val="bg1"/>
                </a:solidFill>
                <a:cs typeface="Arial"/>
              </a:rPr>
              <a:t>Removed 801A Fields: Attendance Status 2 and Attendance Status 3</a:t>
            </a:r>
            <a:endParaRPr lang="en-US" sz="3600" dirty="0">
              <a:solidFill>
                <a:schemeClr val="bg1"/>
              </a:solidFill>
            </a:endParaRPr>
          </a:p>
        </p:txBody>
      </p:sp>
      <p:sp>
        <p:nvSpPr>
          <p:cNvPr id="3" name="Content Placeholder 2">
            <a:extLst>
              <a:ext uri="{FF2B5EF4-FFF2-40B4-BE49-F238E27FC236}">
                <a16:creationId xmlns:a16="http://schemas.microsoft.com/office/drawing/2014/main" id="{3683D60E-E248-20D8-8C32-805515287A2E}"/>
              </a:ext>
            </a:extLst>
          </p:cNvPr>
          <p:cNvSpPr>
            <a:spLocks noGrp="1" noChangeArrowheads="1"/>
          </p:cNvSpPr>
          <p:nvPr>
            <p:ph idx="1"/>
          </p:nvPr>
        </p:nvSpPr>
        <p:spPr bwMode="auto">
          <a:xfrm>
            <a:off x="851389" y="1877385"/>
            <a:ext cx="10489221" cy="1217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a:t>
            </a:r>
            <a:r>
              <a:rPr lang="en-US" sz="2400" dirty="0">
                <a:solidFill>
                  <a:schemeClr val="bg1"/>
                </a:solidFill>
                <a:cs typeface="Arial"/>
              </a:rPr>
              <a:t>‘Attendance Status 2’, and ‘Attendance Status 3’ </a:t>
            </a:r>
            <a:r>
              <a:rPr lang="en-US" sz="2400" dirty="0">
                <a:cs typeface="Arial"/>
              </a:rPr>
              <a:t>fields will no longer be included in the 801A Report, beginning with the July 2025 801A Report.</a:t>
            </a:r>
          </a:p>
          <a:p>
            <a:endParaRPr lang="en-US" sz="2400" dirty="0">
              <a:cs typeface="Arial"/>
            </a:endParaRPr>
          </a:p>
        </p:txBody>
      </p:sp>
      <p:sp>
        <p:nvSpPr>
          <p:cNvPr id="2" name="Slide Number Placeholder 1">
            <a:extLst>
              <a:ext uri="{FF2B5EF4-FFF2-40B4-BE49-F238E27FC236}">
                <a16:creationId xmlns:a16="http://schemas.microsoft.com/office/drawing/2014/main" id="{85E95352-0FAA-5AA6-D059-A9138BCDE7CF}"/>
              </a:ext>
            </a:extLst>
          </p:cNvPr>
          <p:cNvSpPr>
            <a:spLocks noGrp="1"/>
          </p:cNvSpPr>
          <p:nvPr>
            <p:ph type="sldNum" sz="quarter" idx="10"/>
          </p:nvPr>
        </p:nvSpPr>
        <p:spPr/>
        <p:txBody>
          <a:bodyPr/>
          <a:lstStyle/>
          <a:p>
            <a:fld id="{432ED76D-8188-4B28-B316-CD85396F47B0}" type="slidenum">
              <a:rPr lang="en-US" smtClean="0"/>
              <a:pPr/>
              <a:t>39</a:t>
            </a:fld>
            <a:endParaRPr lang="en-US"/>
          </a:p>
        </p:txBody>
      </p:sp>
    </p:spTree>
    <p:extLst>
      <p:ext uri="{BB962C8B-B14F-4D97-AF65-F5344CB8AC3E}">
        <p14:creationId xmlns:p14="http://schemas.microsoft.com/office/powerpoint/2010/main" val="213639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4D0F7-CB0D-A5A6-797F-8D2B866AB50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45BED200-6187-64FB-9E19-10324378B54E}"/>
              </a:ext>
            </a:extLst>
          </p:cNvPr>
          <p:cNvSpPr>
            <a:spLocks noGrp="1"/>
          </p:cNvSpPr>
          <p:nvPr>
            <p:ph type="title"/>
          </p:nvPr>
        </p:nvSpPr>
        <p:spPr>
          <a:xfrm>
            <a:off x="152400" y="-6408"/>
            <a:ext cx="11677650" cy="1224951"/>
          </a:xfrm>
        </p:spPr>
        <p:txBody>
          <a:bodyPr/>
          <a:lstStyle/>
          <a:p>
            <a:r>
              <a:rPr lang="en-US" sz="3600">
                <a:solidFill>
                  <a:schemeClr val="bg1"/>
                </a:solidFill>
                <a:cs typeface="Arial"/>
              </a:rPr>
              <a:t>New 801A Field: Head-of-Household Address 1</a:t>
            </a:r>
            <a:endParaRPr lang="en-US" sz="3600">
              <a:solidFill>
                <a:schemeClr val="bg1"/>
              </a:solidFill>
            </a:endParaRPr>
          </a:p>
        </p:txBody>
      </p:sp>
      <p:sp>
        <p:nvSpPr>
          <p:cNvPr id="3" name="Content Placeholder 2">
            <a:extLst>
              <a:ext uri="{FF2B5EF4-FFF2-40B4-BE49-F238E27FC236}">
                <a16:creationId xmlns:a16="http://schemas.microsoft.com/office/drawing/2014/main" id="{136411C7-8FFA-3547-F762-0F159D45FC2E}"/>
              </a:ext>
            </a:extLst>
          </p:cNvPr>
          <p:cNvSpPr>
            <a:spLocks noGrp="1" noChangeArrowheads="1"/>
          </p:cNvSpPr>
          <p:nvPr>
            <p:ph idx="1"/>
          </p:nvPr>
        </p:nvSpPr>
        <p:spPr bwMode="auto">
          <a:xfrm>
            <a:off x="515663" y="1175821"/>
            <a:ext cx="11173574" cy="4649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‘Head-of-Household Address 1’ field indicates the address where the Head-of-Household resides</a:t>
            </a:r>
          </a:p>
          <a:p>
            <a:r>
              <a:rPr lang="en-US" sz="2800" dirty="0">
                <a:cs typeface="Arial"/>
              </a:rPr>
              <a:t>This field should include the following address components: Primary Street Number, </a:t>
            </a:r>
            <a:r>
              <a:rPr lang="en-US" sz="2800" dirty="0" err="1">
                <a:cs typeface="Arial"/>
              </a:rPr>
              <a:t>Predirectional</a:t>
            </a:r>
            <a:r>
              <a:rPr lang="en-US" sz="2800" dirty="0">
                <a:cs typeface="Arial"/>
              </a:rPr>
              <a:t>, Street Name, Street Suffix, and </a:t>
            </a:r>
            <a:r>
              <a:rPr lang="en-US" sz="2800" dirty="0" err="1">
                <a:cs typeface="Arial"/>
              </a:rPr>
              <a:t>Postdirectional</a:t>
            </a:r>
            <a:endParaRPr lang="en-US" sz="2800" dirty="0">
              <a:cs typeface="Arial"/>
            </a:endParaRPr>
          </a:p>
          <a:p>
            <a:pPr lvl="1"/>
            <a:r>
              <a:rPr lang="en-US" sz="2400" dirty="0">
                <a:cs typeface="Arial"/>
              </a:rPr>
              <a:t>Example: 123 Main Street</a:t>
            </a:r>
            <a:endParaRPr lang="en-US" dirty="0">
              <a:cs typeface="Arial"/>
            </a:endParaRPr>
          </a:p>
          <a:p>
            <a:r>
              <a:rPr lang="en-US" sz="2800" dirty="0">
                <a:cs typeface="Arial"/>
              </a:rPr>
              <a:t>This field is required</a:t>
            </a:r>
          </a:p>
          <a:p>
            <a:r>
              <a:rPr lang="en-US" sz="2800" dirty="0">
                <a:cs typeface="Arial"/>
              </a:rPr>
              <a:t>Where to Find It</a:t>
            </a:r>
          </a:p>
          <a:p>
            <a:pPr lvl="1"/>
            <a:r>
              <a:rPr lang="en-US" sz="2400" dirty="0">
                <a:cs typeface="Arial"/>
              </a:rPr>
              <a:t>On the Confidential Application for the California State Preschool Program (Early Education Division (EED) 9600 Form), it is on Page 1 in the  “Parent/Guardian A: Contact Information” Section as "Street Address"</a:t>
            </a:r>
          </a:p>
        </p:txBody>
      </p:sp>
      <p:sp>
        <p:nvSpPr>
          <p:cNvPr id="2" name="Slide Number Placeholder 1">
            <a:extLst>
              <a:ext uri="{FF2B5EF4-FFF2-40B4-BE49-F238E27FC236}">
                <a16:creationId xmlns:a16="http://schemas.microsoft.com/office/drawing/2014/main" id="{D7DB91BD-0F5B-BEE1-9448-FF3FC7560134}"/>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23984315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EE8F3-A5CF-0067-5129-8CDE57B1E2A1}"/>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B70D7D1-D164-1CF0-AA2E-F34C8B4AA7AC}"/>
              </a:ext>
            </a:extLst>
          </p:cNvPr>
          <p:cNvSpPr>
            <a:spLocks noGrp="1"/>
          </p:cNvSpPr>
          <p:nvPr>
            <p:ph type="title"/>
          </p:nvPr>
        </p:nvSpPr>
        <p:spPr>
          <a:xfrm>
            <a:off x="0" y="-183281"/>
            <a:ext cx="11677650" cy="1224951"/>
          </a:xfrm>
        </p:spPr>
        <p:txBody>
          <a:bodyPr/>
          <a:lstStyle/>
          <a:p>
            <a:r>
              <a:rPr lang="en-US" sz="3600" dirty="0">
                <a:solidFill>
                  <a:schemeClr val="bg1"/>
                </a:solidFill>
                <a:cs typeface="Arial"/>
              </a:rPr>
              <a:t>Updated 801A Field: Attendance Status</a:t>
            </a:r>
            <a:endParaRPr lang="en-US" sz="3600" dirty="0">
              <a:solidFill>
                <a:schemeClr val="bg1"/>
              </a:solidFill>
            </a:endParaRPr>
          </a:p>
        </p:txBody>
      </p:sp>
      <p:sp>
        <p:nvSpPr>
          <p:cNvPr id="3" name="Content Placeholder 2">
            <a:extLst>
              <a:ext uri="{FF2B5EF4-FFF2-40B4-BE49-F238E27FC236}">
                <a16:creationId xmlns:a16="http://schemas.microsoft.com/office/drawing/2014/main" id="{D95D4614-B43F-7758-0C9F-8A0B27B5056F}"/>
              </a:ext>
            </a:extLst>
          </p:cNvPr>
          <p:cNvSpPr>
            <a:spLocks noGrp="1" noChangeArrowheads="1"/>
          </p:cNvSpPr>
          <p:nvPr>
            <p:ph idx="1"/>
          </p:nvPr>
        </p:nvSpPr>
        <p:spPr bwMode="auto">
          <a:xfrm>
            <a:off x="376742" y="671322"/>
            <a:ext cx="10489221" cy="5515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‘Attendance Status’ field captures the attendance of each child enrolled in CSPP each month</a:t>
            </a:r>
          </a:p>
          <a:p>
            <a:r>
              <a:rPr lang="en-US" sz="2400" dirty="0">
                <a:cs typeface="Arial"/>
              </a:rPr>
              <a:t>This field is required; only one option may be selected</a:t>
            </a:r>
          </a:p>
          <a:p>
            <a:r>
              <a:rPr lang="en-US" sz="2400" dirty="0">
                <a:cs typeface="Arial"/>
              </a:rPr>
              <a:t>This field includes the following options:</a:t>
            </a:r>
          </a:p>
          <a:p>
            <a:pPr lvl="1">
              <a:buFont typeface="Courier New" panose="020B0604020202020204" pitchFamily="34" charset="0"/>
              <a:buChar char="o"/>
            </a:pPr>
            <a:r>
              <a:rPr lang="en-US" sz="2400" dirty="0">
                <a:cs typeface="Arial"/>
              </a:rPr>
              <a:t>01 – Child enrolled but did not attend any day due to program closure (temporary or emergency)</a:t>
            </a:r>
          </a:p>
          <a:p>
            <a:pPr lvl="1">
              <a:buFont typeface="Courier New" panose="020B0604020202020204" pitchFamily="34" charset="0"/>
              <a:buChar char="o"/>
            </a:pPr>
            <a:r>
              <a:rPr lang="en-US" sz="2400" dirty="0">
                <a:cs typeface="Arial"/>
              </a:rPr>
              <a:t>02 – Child enrolled but did not attend any day; program is open and operating</a:t>
            </a:r>
          </a:p>
          <a:p>
            <a:pPr lvl="1">
              <a:buFont typeface="Courier New" panose="020B0604020202020204" pitchFamily="34" charset="0"/>
              <a:buChar char="o"/>
            </a:pPr>
            <a:r>
              <a:rPr lang="en-US" sz="2400" dirty="0">
                <a:cs typeface="Arial"/>
              </a:rPr>
              <a:t>03 – Child attended all enrolled days with zero absences</a:t>
            </a:r>
          </a:p>
          <a:p>
            <a:pPr lvl="1">
              <a:buFont typeface="Courier New" panose="020B0604020202020204" pitchFamily="34" charset="0"/>
              <a:buChar char="o"/>
            </a:pPr>
            <a:r>
              <a:rPr lang="en-US" sz="2400" dirty="0">
                <a:cs typeface="Arial"/>
              </a:rPr>
              <a:t>04 – Child attended 1–5 day(s) in the month</a:t>
            </a:r>
          </a:p>
          <a:p>
            <a:pPr lvl="1">
              <a:buFont typeface="Courier New" panose="020B0604020202020204" pitchFamily="34" charset="0"/>
              <a:buChar char="o"/>
            </a:pPr>
            <a:r>
              <a:rPr lang="en-US" sz="2400" dirty="0">
                <a:cs typeface="Arial"/>
              </a:rPr>
              <a:t>05 – Child attended 6–10 days in the month</a:t>
            </a:r>
          </a:p>
          <a:p>
            <a:pPr lvl="1">
              <a:buFont typeface="Courier New" panose="020B0604020202020204" pitchFamily="34" charset="0"/>
              <a:buChar char="o"/>
            </a:pPr>
            <a:r>
              <a:rPr lang="en-US" sz="2400" dirty="0">
                <a:cs typeface="Arial"/>
              </a:rPr>
              <a:t>06 – Child attended 11–15 days in the month</a:t>
            </a:r>
          </a:p>
          <a:p>
            <a:pPr lvl="1">
              <a:buFont typeface="Courier New" panose="020B0604020202020204" pitchFamily="34" charset="0"/>
              <a:buChar char="o"/>
            </a:pPr>
            <a:r>
              <a:rPr lang="en-US" sz="2400" dirty="0">
                <a:cs typeface="Arial"/>
              </a:rPr>
              <a:t>07 – Child attended 16–20 days in the month</a:t>
            </a:r>
          </a:p>
          <a:p>
            <a:pPr lvl="1">
              <a:buFont typeface="Courier New" panose="020B0604020202020204" pitchFamily="34" charset="0"/>
              <a:buChar char="o"/>
            </a:pPr>
            <a:r>
              <a:rPr lang="en-US" sz="2400" dirty="0">
                <a:cs typeface="Arial"/>
              </a:rPr>
              <a:t>08 – Child attended 21+ days in the month</a:t>
            </a:r>
          </a:p>
        </p:txBody>
      </p:sp>
      <p:sp>
        <p:nvSpPr>
          <p:cNvPr id="2" name="Slide Number Placeholder 1">
            <a:extLst>
              <a:ext uri="{FF2B5EF4-FFF2-40B4-BE49-F238E27FC236}">
                <a16:creationId xmlns:a16="http://schemas.microsoft.com/office/drawing/2014/main" id="{87F4C84A-5AA4-1E10-FC6B-6DBD60ACB13E}"/>
              </a:ext>
            </a:extLst>
          </p:cNvPr>
          <p:cNvSpPr>
            <a:spLocks noGrp="1"/>
          </p:cNvSpPr>
          <p:nvPr>
            <p:ph type="sldNum" sz="quarter" idx="10"/>
          </p:nvPr>
        </p:nvSpPr>
        <p:spPr/>
        <p:txBody>
          <a:bodyPr/>
          <a:lstStyle/>
          <a:p>
            <a:fld id="{432ED76D-8188-4B28-B316-CD85396F47B0}" type="slidenum">
              <a:rPr lang="en-US" smtClean="0"/>
              <a:pPr/>
              <a:t>40</a:t>
            </a:fld>
            <a:endParaRPr lang="en-US"/>
          </a:p>
        </p:txBody>
      </p:sp>
    </p:spTree>
    <p:extLst>
      <p:ext uri="{BB962C8B-B14F-4D97-AF65-F5344CB8AC3E}">
        <p14:creationId xmlns:p14="http://schemas.microsoft.com/office/powerpoint/2010/main" val="124444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AB4E3-CE52-8748-93BD-C53E751FA0B7}"/>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382F3486-4D4B-8209-8308-54173D1F8AE8}"/>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Updated 801A Field: </a:t>
            </a:r>
            <a:br>
              <a:rPr lang="en-US" sz="3600" dirty="0">
                <a:solidFill>
                  <a:schemeClr val="bg1"/>
                </a:solidFill>
                <a:cs typeface="Arial"/>
              </a:rPr>
            </a:br>
            <a:r>
              <a:rPr lang="en-US" sz="3600" dirty="0">
                <a:solidFill>
                  <a:schemeClr val="bg1"/>
                </a:solidFill>
                <a:cs typeface="Arial"/>
              </a:rPr>
              <a:t>Attendance Status (2)</a:t>
            </a:r>
            <a:endParaRPr lang="en-US" sz="3600" dirty="0">
              <a:solidFill>
                <a:schemeClr val="bg1"/>
              </a:solidFill>
            </a:endParaRPr>
          </a:p>
        </p:txBody>
      </p:sp>
      <p:sp>
        <p:nvSpPr>
          <p:cNvPr id="3" name="Content Placeholder 2">
            <a:extLst>
              <a:ext uri="{FF2B5EF4-FFF2-40B4-BE49-F238E27FC236}">
                <a16:creationId xmlns:a16="http://schemas.microsoft.com/office/drawing/2014/main" id="{0680A142-35AA-EF5A-3BA2-63B437437278}"/>
              </a:ext>
            </a:extLst>
          </p:cNvPr>
          <p:cNvSpPr>
            <a:spLocks noGrp="1" noChangeArrowheads="1"/>
          </p:cNvSpPr>
          <p:nvPr>
            <p:ph idx="1"/>
          </p:nvPr>
        </p:nvSpPr>
        <p:spPr bwMode="auto">
          <a:xfrm>
            <a:off x="395926" y="1519793"/>
            <a:ext cx="11340445" cy="2509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following option will be removed from the 801A Report beginning with the July 2025 801A Report:</a:t>
            </a:r>
          </a:p>
          <a:p>
            <a:pPr lvl="1"/>
            <a:r>
              <a:rPr lang="en-US" sz="2400" dirty="0">
                <a:cs typeface="Arial"/>
              </a:rPr>
              <a:t>09: Alternative Payment Program – No Need</a:t>
            </a:r>
          </a:p>
          <a:p>
            <a:r>
              <a:rPr lang="en-US" sz="2800" dirty="0">
                <a:cs typeface="Arial"/>
              </a:rPr>
              <a:t>Where to Find It:</a:t>
            </a:r>
          </a:p>
          <a:p>
            <a:pPr lvl="1"/>
            <a:r>
              <a:rPr lang="en-US" sz="2400" dirty="0">
                <a:cs typeface="Arial"/>
              </a:rPr>
              <a:t>CSPP contractors are responsible for tracking the attendance status for each child internally for reporting purposes</a:t>
            </a:r>
          </a:p>
        </p:txBody>
      </p:sp>
      <p:sp>
        <p:nvSpPr>
          <p:cNvPr id="2" name="Slide Number Placeholder 1">
            <a:extLst>
              <a:ext uri="{FF2B5EF4-FFF2-40B4-BE49-F238E27FC236}">
                <a16:creationId xmlns:a16="http://schemas.microsoft.com/office/drawing/2014/main" id="{4B33FA7C-A00F-672D-1B7B-8041B709EEC6}"/>
              </a:ext>
            </a:extLst>
          </p:cNvPr>
          <p:cNvSpPr>
            <a:spLocks noGrp="1"/>
          </p:cNvSpPr>
          <p:nvPr>
            <p:ph type="sldNum" sz="quarter" idx="10"/>
          </p:nvPr>
        </p:nvSpPr>
        <p:spPr/>
        <p:txBody>
          <a:bodyPr/>
          <a:lstStyle/>
          <a:p>
            <a:fld id="{432ED76D-8188-4B28-B316-CD85396F47B0}" type="slidenum">
              <a:rPr lang="en-US" smtClean="0"/>
              <a:pPr/>
              <a:t>41</a:t>
            </a:fld>
            <a:endParaRPr lang="en-US"/>
          </a:p>
        </p:txBody>
      </p:sp>
    </p:spTree>
    <p:extLst>
      <p:ext uri="{BB962C8B-B14F-4D97-AF65-F5344CB8AC3E}">
        <p14:creationId xmlns:p14="http://schemas.microsoft.com/office/powerpoint/2010/main" val="38645024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BFFA9-316D-5124-7757-A1CFDB926704}"/>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53AE5CE2-A1FD-742A-A687-3B49525BB28D}"/>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Crosswalk of the Old and New 801A </a:t>
            </a:r>
            <a:br>
              <a:rPr lang="en-US" sz="3600" dirty="0">
                <a:solidFill>
                  <a:schemeClr val="bg1"/>
                </a:solidFill>
                <a:cs typeface="Arial"/>
              </a:rPr>
            </a:br>
            <a:r>
              <a:rPr lang="en-US" sz="3600" dirty="0">
                <a:solidFill>
                  <a:schemeClr val="bg1"/>
                </a:solidFill>
                <a:cs typeface="Arial"/>
              </a:rPr>
              <a:t>Electronic File Format</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0D6F5934-CAE4-6A47-F09F-F32A1F93E166}"/>
              </a:ext>
            </a:extLst>
          </p:cNvPr>
          <p:cNvGraphicFramePr>
            <a:graphicFrameLocks/>
          </p:cNvGraphicFramePr>
          <p:nvPr>
            <p:extLst>
              <p:ext uri="{D42A27DB-BD31-4B8C-83A1-F6EECF244321}">
                <p14:modId xmlns:p14="http://schemas.microsoft.com/office/powerpoint/2010/main" val="257850724"/>
              </p:ext>
            </p:extLst>
          </p:nvPr>
        </p:nvGraphicFramePr>
        <p:xfrm>
          <a:off x="395882" y="1218542"/>
          <a:ext cx="11400235" cy="4761708"/>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dirty="0">
                          <a:effectLst/>
                        </a:rPr>
                        <a:t>Old Field #</a:t>
                      </a:r>
                    </a:p>
                  </a:txBody>
                  <a:tcPr anchor="ctr"/>
                </a:tc>
                <a:tc>
                  <a:txBody>
                    <a:bodyPr/>
                    <a:lstStyle/>
                    <a:p>
                      <a:pPr algn="ctr" rtl="0" fontAlgn="base"/>
                      <a:r>
                        <a:rPr lang="en-US" sz="2400" dirty="0">
                          <a:effectLst/>
                        </a:rPr>
                        <a:t>Old 801A</a:t>
                      </a:r>
                      <a:endParaRPr lang="en-US" sz="2400" b="0" i="0" dirty="0">
                        <a:effectLst/>
                      </a:endParaRPr>
                    </a:p>
                  </a:txBody>
                  <a:tcPr anchor="ctr"/>
                </a:tc>
                <a:tc>
                  <a:txBody>
                    <a:bodyPr/>
                    <a:lstStyle/>
                    <a:p>
                      <a:pPr algn="ctr" rtl="0" fontAlgn="base"/>
                      <a:r>
                        <a:rPr lang="en-US" sz="2400" dirty="0">
                          <a:effectLst/>
                        </a:rPr>
                        <a:t>New Field #</a:t>
                      </a:r>
                      <a:endParaRPr lang="en-US" sz="2400" b="0" i="0" dirty="0">
                        <a:effectLst/>
                      </a:endParaRPr>
                    </a:p>
                  </a:txBody>
                  <a:tcPr anchor="ctr"/>
                </a:tc>
                <a:tc>
                  <a:txBody>
                    <a:bodyPr/>
                    <a:lstStyle/>
                    <a:p>
                      <a:pPr algn="ctr" rtl="0" fontAlgn="base"/>
                      <a:r>
                        <a:rPr lang="en-US" sz="2400">
                          <a:effectLst/>
                        </a:rPr>
                        <a:t>New 801A</a:t>
                      </a:r>
                      <a:endParaRPr lang="en-US" sz="2400" b="0" i="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endParaRPr lang="en-US" sz="2400">
                        <a:solidFill>
                          <a:srgbClr val="000000"/>
                        </a:solidFill>
                        <a:effectLst/>
                      </a:endParaRPr>
                    </a:p>
                    <a:p>
                      <a:pPr lvl="0" algn="ctr" rtl="0">
                        <a:buNone/>
                      </a:pPr>
                      <a:r>
                        <a:rPr lang="en-US" sz="2400">
                          <a:solidFill>
                            <a:srgbClr val="000000"/>
                          </a:solidFill>
                          <a:effectLst/>
                        </a:rPr>
                        <a:t>1</a:t>
                      </a:r>
                      <a:endParaRPr lang="en-US" sz="2400" b="0" i="0">
                        <a:solidFill>
                          <a:srgbClr val="000000"/>
                        </a:solidFill>
                        <a:effectLst/>
                      </a:endParaRPr>
                    </a:p>
                  </a:txBody>
                  <a:tcPr anchor="ctr"/>
                </a:tc>
                <a:tc>
                  <a:txBody>
                    <a:bodyPr/>
                    <a:lstStyle/>
                    <a:p>
                      <a:pPr lvl="0" algn="ctr">
                        <a:buNone/>
                      </a:pPr>
                      <a:r>
                        <a:rPr lang="en-US" sz="2400" dirty="0">
                          <a:solidFill>
                            <a:srgbClr val="000000"/>
                          </a:solidFill>
                          <a:effectLst/>
                        </a:rPr>
                        <a:t>Report Month/Year</a:t>
                      </a:r>
                    </a:p>
                  </a:txBody>
                  <a:tcPr anchor="ctr"/>
                </a:tc>
                <a:tc>
                  <a:txBody>
                    <a:bodyPr/>
                    <a:lstStyle/>
                    <a:p>
                      <a:pPr lvl="0" algn="ctr" rtl="0">
                        <a:buNone/>
                      </a:pPr>
                      <a:r>
                        <a:rPr lang="en-US" sz="2400" b="0" i="0">
                          <a:solidFill>
                            <a:srgbClr val="000000"/>
                          </a:solidFill>
                          <a:effectLst/>
                        </a:rPr>
                        <a:t>1</a:t>
                      </a:r>
                    </a:p>
                  </a:txBody>
                  <a:tcPr anchor="ctr"/>
                </a:tc>
                <a:tc>
                  <a:txBody>
                    <a:bodyPr/>
                    <a:lstStyle/>
                    <a:p>
                      <a:pPr lvl="0" algn="ctr" rtl="0">
                        <a:buNone/>
                      </a:pPr>
                      <a:r>
                        <a:rPr lang="en-US" sz="2400" b="0" i="0">
                          <a:solidFill>
                            <a:srgbClr val="000000"/>
                          </a:solidFill>
                          <a:effectLst/>
                        </a:rPr>
                        <a:t>Report Month/Year</a:t>
                      </a:r>
                    </a:p>
                  </a:txBody>
                  <a:tcPr anchor="ctr"/>
                </a:tc>
                <a:tc>
                  <a:txBody>
                    <a:bodyPr/>
                    <a:lstStyle/>
                    <a:p>
                      <a:pPr lvl="0" algn="ctr">
                        <a:buNone/>
                      </a:pPr>
                      <a:r>
                        <a:rPr lang="en-US" sz="2400" dirty="0">
                          <a:solidFill>
                            <a:srgbClr val="000000"/>
                          </a:solidFill>
                        </a:rPr>
                        <a:t>No Change</a:t>
                      </a:r>
                    </a:p>
                  </a:txBody>
                  <a:tcPr anchor="ctr"/>
                </a:tc>
                <a:extLst>
                  <a:ext uri="{0D108BD9-81ED-4DB2-BD59-A6C34878D82A}">
                    <a16:rowId xmlns:a16="http://schemas.microsoft.com/office/drawing/2014/main" val="3869714937"/>
                  </a:ext>
                </a:extLst>
              </a:tr>
              <a:tr h="537205">
                <a:tc>
                  <a:txBody>
                    <a:bodyPr/>
                    <a:lstStyle/>
                    <a:p>
                      <a:pPr algn="ctr" rtl="0" fontAlgn="base"/>
                      <a:r>
                        <a:rPr lang="en-US" sz="2400">
                          <a:solidFill>
                            <a:srgbClr val="000000"/>
                          </a:solidFill>
                          <a:effectLst/>
                        </a:rPr>
                        <a:t>2</a:t>
                      </a:r>
                    </a:p>
                  </a:txBody>
                  <a:tcPr anchor="ctr"/>
                </a:tc>
                <a:tc>
                  <a:txBody>
                    <a:bodyPr/>
                    <a:lstStyle/>
                    <a:p>
                      <a:pPr algn="ctr" rtl="0" fontAlgn="base"/>
                      <a:r>
                        <a:rPr lang="en-US" sz="2400">
                          <a:solidFill>
                            <a:srgbClr val="000000"/>
                          </a:solidFill>
                          <a:effectLst/>
                        </a:rPr>
                        <a:t>Vendor #/Sub-Agency</a:t>
                      </a:r>
                    </a:p>
                  </a:txBody>
                  <a:tcPr anchor="ctr"/>
                </a:tc>
                <a:tc>
                  <a:txBody>
                    <a:bodyPr/>
                    <a:lstStyle/>
                    <a:p>
                      <a:pPr algn="ctr" rtl="0" fontAlgn="base"/>
                      <a:r>
                        <a:rPr lang="en-US" sz="2400" b="0" i="0">
                          <a:solidFill>
                            <a:srgbClr val="000000"/>
                          </a:solidFill>
                          <a:effectLst/>
                        </a:rPr>
                        <a:t>2</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dirty="0">
                          <a:solidFill>
                            <a:srgbClr val="000000"/>
                          </a:solidFill>
                          <a:effectLst/>
                        </a:rPr>
                        <a:t>Vendor #/Sub-Agency</a:t>
                      </a:r>
                    </a:p>
                  </a:txBody>
                  <a:tcPr anchor="ctr"/>
                </a:tc>
                <a:tc>
                  <a:txBody>
                    <a:bodyPr/>
                    <a:lstStyle/>
                    <a:p>
                      <a:pPr lvl="0" algn="ctr">
                        <a:buNone/>
                      </a:pPr>
                      <a:r>
                        <a:rPr lang="en-US" sz="2400">
                          <a:solidFill>
                            <a:srgbClr val="000000"/>
                          </a:solidFill>
                          <a:effectLst/>
                        </a:rPr>
                        <a:t>No Change</a:t>
                      </a:r>
                    </a:p>
                  </a:txBody>
                  <a:tcPr anchor="ctr"/>
                </a:tc>
                <a:extLst>
                  <a:ext uri="{0D108BD9-81ED-4DB2-BD59-A6C34878D82A}">
                    <a16:rowId xmlns:a16="http://schemas.microsoft.com/office/drawing/2014/main" val="1328049697"/>
                  </a:ext>
                </a:extLst>
              </a:tr>
              <a:tr h="537205">
                <a:tc>
                  <a:txBody>
                    <a:bodyPr/>
                    <a:lstStyle/>
                    <a:p>
                      <a:pPr algn="ctr" rtl="0" fontAlgn="base"/>
                      <a:r>
                        <a:rPr lang="en-US" sz="2400">
                          <a:solidFill>
                            <a:srgbClr val="000000"/>
                          </a:solidFill>
                          <a:effectLst/>
                        </a:rPr>
                        <a:t>3</a:t>
                      </a:r>
                    </a:p>
                  </a:txBody>
                  <a:tcPr anchor="ctr"/>
                </a:tc>
                <a:tc>
                  <a:txBody>
                    <a:bodyPr/>
                    <a:lstStyle/>
                    <a:p>
                      <a:pPr algn="ctr" rtl="0" fontAlgn="base"/>
                      <a:r>
                        <a:rPr lang="en-US" sz="2400" dirty="0">
                          <a:solidFill>
                            <a:srgbClr val="000000"/>
                          </a:solidFill>
                          <a:effectLst/>
                        </a:rPr>
                        <a:t>Family Identification Case Number</a:t>
                      </a:r>
                    </a:p>
                  </a:txBody>
                  <a:tcPr anchor="ctr"/>
                </a:tc>
                <a:tc>
                  <a:txBody>
                    <a:bodyPr/>
                    <a:lstStyle/>
                    <a:p>
                      <a:pPr algn="ctr" rtl="0" fontAlgn="base"/>
                      <a:r>
                        <a:rPr lang="en-US" sz="2400" b="0" i="0">
                          <a:solidFill>
                            <a:srgbClr val="000000"/>
                          </a:solidFill>
                          <a:effectLst/>
                        </a:rPr>
                        <a:t>3</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Family Identification Case Number</a:t>
                      </a:r>
                    </a:p>
                  </a:txBody>
                  <a:tcPr anchor="ctr"/>
                </a:tc>
                <a:tc>
                  <a:txBody>
                    <a:bodyPr/>
                    <a:lstStyle/>
                    <a:p>
                      <a:pPr lvl="0" algn="ctr">
                        <a:buNone/>
                      </a:pPr>
                      <a:r>
                        <a:rPr lang="en-US" sz="2400">
                          <a:solidFill>
                            <a:srgbClr val="000000"/>
                          </a:solidFill>
                          <a:effectLst/>
                        </a:rPr>
                        <a:t>No Change</a:t>
                      </a:r>
                    </a:p>
                  </a:txBody>
                  <a:tcPr anchor="ctr"/>
                </a:tc>
                <a:extLst>
                  <a:ext uri="{0D108BD9-81ED-4DB2-BD59-A6C34878D82A}">
                    <a16:rowId xmlns:a16="http://schemas.microsoft.com/office/drawing/2014/main" val="1009825630"/>
                  </a:ext>
                </a:extLst>
              </a:tr>
              <a:tr h="537205">
                <a:tc>
                  <a:txBody>
                    <a:bodyPr/>
                    <a:lstStyle/>
                    <a:p>
                      <a:pPr algn="ctr" rtl="0" fontAlgn="base"/>
                      <a:r>
                        <a:rPr lang="en-US" sz="2400">
                          <a:solidFill>
                            <a:srgbClr val="000000"/>
                          </a:solidFill>
                          <a:effectLst/>
                        </a:rPr>
                        <a:t>4</a:t>
                      </a:r>
                    </a:p>
                  </a:txBody>
                  <a:tcPr anchor="ctr"/>
                </a:tc>
                <a:tc>
                  <a:txBody>
                    <a:bodyPr/>
                    <a:lstStyle/>
                    <a:p>
                      <a:pPr algn="ctr" rtl="0" fontAlgn="base"/>
                      <a:r>
                        <a:rPr lang="en-US" sz="2400" err="1">
                          <a:solidFill>
                            <a:srgbClr val="000000"/>
                          </a:solidFill>
                          <a:effectLst/>
                        </a:rPr>
                        <a:t>HoH</a:t>
                      </a:r>
                      <a:r>
                        <a:rPr lang="en-US" sz="2400">
                          <a:solidFill>
                            <a:srgbClr val="000000"/>
                          </a:solidFill>
                          <a:effectLst/>
                        </a:rPr>
                        <a:t> Last Name</a:t>
                      </a:r>
                    </a:p>
                  </a:txBody>
                  <a:tcPr anchor="ctr"/>
                </a:tc>
                <a:tc>
                  <a:txBody>
                    <a:bodyPr/>
                    <a:lstStyle/>
                    <a:p>
                      <a:pPr algn="ctr" rtl="0" fontAlgn="base"/>
                      <a:r>
                        <a:rPr lang="en-US" sz="2400" b="0" i="0">
                          <a:solidFill>
                            <a:srgbClr val="000000"/>
                          </a:solidFill>
                          <a:effectLst/>
                        </a:rPr>
                        <a:t>4</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err="1">
                          <a:solidFill>
                            <a:srgbClr val="000000"/>
                          </a:solidFill>
                          <a:effectLst/>
                        </a:rPr>
                        <a:t>HoH</a:t>
                      </a:r>
                      <a:r>
                        <a:rPr lang="en-US" sz="2400">
                          <a:solidFill>
                            <a:srgbClr val="000000"/>
                          </a:solidFill>
                          <a:effectLst/>
                        </a:rPr>
                        <a:t> Last Name</a:t>
                      </a:r>
                    </a:p>
                  </a:txBody>
                  <a:tcPr anchor="ctr"/>
                </a:tc>
                <a:tc>
                  <a:txBody>
                    <a:bodyPr/>
                    <a:lstStyle/>
                    <a:p>
                      <a:pPr lvl="0" algn="ctr">
                        <a:buNone/>
                      </a:pPr>
                      <a:r>
                        <a:rPr lang="en-US" sz="2400">
                          <a:solidFill>
                            <a:srgbClr val="000000"/>
                          </a:solidFill>
                          <a:effectLst/>
                        </a:rPr>
                        <a:t>No Change</a:t>
                      </a:r>
                    </a:p>
                  </a:txBody>
                  <a:tcPr anchor="ctr"/>
                </a:tc>
                <a:extLst>
                  <a:ext uri="{0D108BD9-81ED-4DB2-BD59-A6C34878D82A}">
                    <a16:rowId xmlns:a16="http://schemas.microsoft.com/office/drawing/2014/main" val="1868255391"/>
                  </a:ext>
                </a:extLst>
              </a:tr>
              <a:tr h="537205">
                <a:tc>
                  <a:txBody>
                    <a:bodyPr/>
                    <a:lstStyle/>
                    <a:p>
                      <a:pPr algn="ctr" rtl="0" fontAlgn="base"/>
                      <a:r>
                        <a:rPr lang="en-US" sz="2400">
                          <a:solidFill>
                            <a:srgbClr val="000000"/>
                          </a:solidFill>
                          <a:effectLst/>
                        </a:rPr>
                        <a:t>5</a:t>
                      </a:r>
                    </a:p>
                  </a:txBody>
                  <a:tcPr anchor="ctr"/>
                </a:tc>
                <a:tc>
                  <a:txBody>
                    <a:bodyPr/>
                    <a:lstStyle/>
                    <a:p>
                      <a:pPr algn="ctr" rtl="0" fontAlgn="base"/>
                      <a:r>
                        <a:rPr lang="en-US" sz="2400" dirty="0" err="1">
                          <a:solidFill>
                            <a:srgbClr val="000000"/>
                          </a:solidFill>
                          <a:effectLst/>
                        </a:rPr>
                        <a:t>HoH</a:t>
                      </a:r>
                      <a:r>
                        <a:rPr lang="en-US" sz="2400" dirty="0">
                          <a:solidFill>
                            <a:srgbClr val="000000"/>
                          </a:solidFill>
                          <a:effectLst/>
                        </a:rPr>
                        <a:t> First Name</a:t>
                      </a:r>
                    </a:p>
                  </a:txBody>
                  <a:tcPr anchor="ctr"/>
                </a:tc>
                <a:tc>
                  <a:txBody>
                    <a:bodyPr/>
                    <a:lstStyle/>
                    <a:p>
                      <a:pPr algn="ctr" rtl="0" fontAlgn="base"/>
                      <a:r>
                        <a:rPr lang="en-US" sz="2400" dirty="0">
                          <a:solidFill>
                            <a:srgbClr val="000000"/>
                          </a:solidFill>
                          <a:effectLst/>
                        </a:rPr>
                        <a:t>5</a:t>
                      </a:r>
                    </a:p>
                  </a:txBody>
                  <a:tcPr anchor="ctr"/>
                </a:tc>
                <a:tc>
                  <a:txBody>
                    <a:bodyPr/>
                    <a:lstStyle/>
                    <a:p>
                      <a:pPr algn="ctr" rtl="0" fontAlgn="base"/>
                      <a:r>
                        <a:rPr lang="en-US" sz="2400" err="1">
                          <a:solidFill>
                            <a:srgbClr val="000000"/>
                          </a:solidFill>
                          <a:effectLst/>
                        </a:rPr>
                        <a:t>HoH</a:t>
                      </a:r>
                      <a:r>
                        <a:rPr lang="en-US" sz="2400">
                          <a:solidFill>
                            <a:srgbClr val="000000"/>
                          </a:solidFill>
                          <a:effectLst/>
                        </a:rPr>
                        <a:t> First Name</a:t>
                      </a:r>
                    </a:p>
                  </a:txBody>
                  <a:tcPr anchor="ctr"/>
                </a:tc>
                <a:tc>
                  <a:txBody>
                    <a:bodyPr/>
                    <a:lstStyle/>
                    <a:p>
                      <a:pPr lvl="0" algn="ctr">
                        <a:buNone/>
                      </a:pPr>
                      <a:r>
                        <a:rPr lang="en-US" sz="2400">
                          <a:solidFill>
                            <a:srgbClr val="000000"/>
                          </a:solidFill>
                          <a:effectLst/>
                        </a:rPr>
                        <a:t>No Change</a:t>
                      </a:r>
                    </a:p>
                  </a:txBody>
                  <a:tcPr anchor="ctr"/>
                </a:tc>
                <a:extLst>
                  <a:ext uri="{0D108BD9-81ED-4DB2-BD59-A6C34878D82A}">
                    <a16:rowId xmlns:a16="http://schemas.microsoft.com/office/drawing/2014/main" val="1606240682"/>
                  </a:ext>
                </a:extLst>
              </a:tr>
              <a:tr h="537205">
                <a:tc>
                  <a:txBody>
                    <a:bodyPr/>
                    <a:lstStyle/>
                    <a:p>
                      <a:pPr algn="ctr" rtl="0" fontAlgn="base"/>
                      <a:r>
                        <a:rPr lang="en-US" sz="2400">
                          <a:solidFill>
                            <a:srgbClr val="000000"/>
                          </a:solidFill>
                          <a:effectLst/>
                        </a:rPr>
                        <a:t>6</a:t>
                      </a:r>
                    </a:p>
                  </a:txBody>
                  <a:tcPr anchor="ctr"/>
                </a:tc>
                <a:tc>
                  <a:txBody>
                    <a:bodyPr/>
                    <a:lstStyle/>
                    <a:p>
                      <a:pPr algn="ctr" rtl="0" fontAlgn="base"/>
                      <a:r>
                        <a:rPr lang="en-US" sz="2400" dirty="0" err="1">
                          <a:solidFill>
                            <a:srgbClr val="000000"/>
                          </a:solidFill>
                          <a:effectLst/>
                        </a:rPr>
                        <a:t>HoH</a:t>
                      </a:r>
                      <a:r>
                        <a:rPr lang="en-US" sz="2400" dirty="0">
                          <a:solidFill>
                            <a:srgbClr val="000000"/>
                          </a:solidFill>
                          <a:effectLst/>
                        </a:rPr>
                        <a:t> Middle Initial</a:t>
                      </a:r>
                    </a:p>
                  </a:txBody>
                  <a:tcPr anchor="ctr"/>
                </a:tc>
                <a:tc>
                  <a:txBody>
                    <a:bodyPr/>
                    <a:lstStyle/>
                    <a:p>
                      <a:pPr algn="ctr" rtl="0" fontAlgn="base"/>
                      <a:r>
                        <a:rPr lang="en-US" sz="2400">
                          <a:solidFill>
                            <a:srgbClr val="000000"/>
                          </a:solidFill>
                          <a:effectLst/>
                        </a:rPr>
                        <a:t>6</a:t>
                      </a:r>
                    </a:p>
                  </a:txBody>
                  <a:tcPr anchor="ctr"/>
                </a:tc>
                <a:tc>
                  <a:txBody>
                    <a:bodyPr/>
                    <a:lstStyle/>
                    <a:p>
                      <a:pPr algn="ctr" rtl="0" fontAlgn="base"/>
                      <a:r>
                        <a:rPr lang="en-US" sz="2400" err="1">
                          <a:solidFill>
                            <a:srgbClr val="000000"/>
                          </a:solidFill>
                          <a:effectLst/>
                        </a:rPr>
                        <a:t>HoH</a:t>
                      </a:r>
                      <a:r>
                        <a:rPr lang="en-US" sz="2400">
                          <a:solidFill>
                            <a:srgbClr val="000000"/>
                          </a:solidFill>
                          <a:effectLst/>
                        </a:rPr>
                        <a:t> Middle Initial</a:t>
                      </a:r>
                    </a:p>
                  </a:txBody>
                  <a:tcPr anchor="ctr"/>
                </a:tc>
                <a:tc>
                  <a:txBody>
                    <a:bodyPr/>
                    <a:lstStyle/>
                    <a:p>
                      <a:pPr lvl="0" algn="ctr">
                        <a:buNone/>
                      </a:pPr>
                      <a:r>
                        <a:rPr lang="en-US" sz="2400" dirty="0">
                          <a:solidFill>
                            <a:srgbClr val="000000"/>
                          </a:solidFill>
                          <a:effectLst/>
                        </a:rPr>
                        <a:t>No Change</a:t>
                      </a:r>
                    </a:p>
                  </a:txBody>
                  <a:tcPr anchor="ctr"/>
                </a:tc>
                <a:extLst>
                  <a:ext uri="{0D108BD9-81ED-4DB2-BD59-A6C34878D82A}">
                    <a16:rowId xmlns:a16="http://schemas.microsoft.com/office/drawing/2014/main" val="4135288473"/>
                  </a:ext>
                </a:extLst>
              </a:tr>
            </a:tbl>
          </a:graphicData>
        </a:graphic>
      </p:graphicFrame>
      <p:sp>
        <p:nvSpPr>
          <p:cNvPr id="2" name="Slide Number Placeholder 1">
            <a:extLst>
              <a:ext uri="{FF2B5EF4-FFF2-40B4-BE49-F238E27FC236}">
                <a16:creationId xmlns:a16="http://schemas.microsoft.com/office/drawing/2014/main" id="{D8D17D87-2C79-B6A6-DD66-D4AC1C47F8C1}"/>
              </a:ext>
            </a:extLst>
          </p:cNvPr>
          <p:cNvSpPr>
            <a:spLocks noGrp="1"/>
          </p:cNvSpPr>
          <p:nvPr>
            <p:ph type="sldNum" sz="quarter" idx="10"/>
          </p:nvPr>
        </p:nvSpPr>
        <p:spPr/>
        <p:txBody>
          <a:bodyPr/>
          <a:lstStyle/>
          <a:p>
            <a:fld id="{432ED76D-8188-4B28-B316-CD85396F47B0}" type="slidenum">
              <a:rPr lang="en-US" smtClean="0"/>
              <a:pPr/>
              <a:t>42</a:t>
            </a:fld>
            <a:endParaRPr lang="en-US"/>
          </a:p>
        </p:txBody>
      </p:sp>
    </p:spTree>
    <p:extLst>
      <p:ext uri="{BB962C8B-B14F-4D97-AF65-F5344CB8AC3E}">
        <p14:creationId xmlns:p14="http://schemas.microsoft.com/office/powerpoint/2010/main" val="41474829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FAACB-7E52-5860-63F4-015EC3F924B2}"/>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D2CDDA20-5076-3B54-530E-AEC3D4BCFA9F}"/>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Crosswalk of the Old and New 801A </a:t>
            </a:r>
            <a:br>
              <a:rPr lang="en-US" sz="3600" dirty="0">
                <a:solidFill>
                  <a:schemeClr val="bg1"/>
                </a:solidFill>
                <a:cs typeface="Arial"/>
              </a:rPr>
            </a:br>
            <a:r>
              <a:rPr lang="en-US" sz="3600" dirty="0">
                <a:solidFill>
                  <a:schemeClr val="bg1"/>
                </a:solidFill>
                <a:cs typeface="Arial"/>
              </a:rPr>
              <a:t>Electronic File Format (2)</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CFF49834-B05E-C264-1283-29DA76EE98AE}"/>
              </a:ext>
            </a:extLst>
          </p:cNvPr>
          <p:cNvGraphicFramePr>
            <a:graphicFrameLocks/>
          </p:cNvGraphicFramePr>
          <p:nvPr>
            <p:extLst>
              <p:ext uri="{D42A27DB-BD31-4B8C-83A1-F6EECF244321}">
                <p14:modId xmlns:p14="http://schemas.microsoft.com/office/powerpoint/2010/main" val="2437063796"/>
              </p:ext>
            </p:extLst>
          </p:nvPr>
        </p:nvGraphicFramePr>
        <p:xfrm>
          <a:off x="291107" y="1060772"/>
          <a:ext cx="11400235" cy="4990535"/>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a:effectLst/>
                        </a:rPr>
                        <a:t>Old Field #</a:t>
                      </a:r>
                    </a:p>
                  </a:txBody>
                  <a:tcPr anchor="ctr"/>
                </a:tc>
                <a:tc>
                  <a:txBody>
                    <a:bodyPr/>
                    <a:lstStyle/>
                    <a:p>
                      <a:pPr algn="ctr" rtl="0" fontAlgn="base"/>
                      <a:r>
                        <a:rPr lang="en-US" sz="2400">
                          <a:effectLst/>
                        </a:rPr>
                        <a:t>Old 801A</a:t>
                      </a:r>
                      <a:endParaRPr lang="en-US" sz="2400" b="0" i="0">
                        <a:effectLst/>
                      </a:endParaRPr>
                    </a:p>
                  </a:txBody>
                  <a:tcPr anchor="ctr"/>
                </a:tc>
                <a:tc>
                  <a:txBody>
                    <a:bodyPr/>
                    <a:lstStyle/>
                    <a:p>
                      <a:pPr algn="ctr" rtl="0" fontAlgn="base"/>
                      <a:r>
                        <a:rPr lang="en-US" sz="2400">
                          <a:effectLst/>
                        </a:rPr>
                        <a:t>New Field #</a:t>
                      </a:r>
                      <a:endParaRPr lang="en-US" sz="2400" b="0" i="0">
                        <a:effectLst/>
                      </a:endParaRPr>
                    </a:p>
                  </a:txBody>
                  <a:tcPr anchor="ctr"/>
                </a:tc>
                <a:tc>
                  <a:txBody>
                    <a:bodyPr/>
                    <a:lstStyle/>
                    <a:p>
                      <a:pPr algn="ctr" rtl="0" fontAlgn="base"/>
                      <a:r>
                        <a:rPr lang="en-US" sz="2400">
                          <a:effectLst/>
                        </a:rPr>
                        <a:t>New 801A</a:t>
                      </a:r>
                      <a:endParaRPr lang="en-US" sz="2400" b="0" i="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dirty="0">
                          <a:solidFill>
                            <a:srgbClr val="000000"/>
                          </a:solidFill>
                          <a:effectLst/>
                        </a:rPr>
                        <a:t>N/A</a:t>
                      </a:r>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rtl="0">
                        <a:buNone/>
                      </a:pPr>
                      <a:r>
                        <a:rPr lang="en-US" sz="2400" b="0" i="0">
                          <a:solidFill>
                            <a:srgbClr val="000000"/>
                          </a:solidFill>
                          <a:effectLst/>
                        </a:rPr>
                        <a:t>7</a:t>
                      </a:r>
                    </a:p>
                  </a:txBody>
                  <a:tcPr anchor="ctr"/>
                </a:tc>
                <a:tc>
                  <a:txBody>
                    <a:bodyPr/>
                    <a:lstStyle/>
                    <a:p>
                      <a:pPr lvl="0" algn="ctr" rtl="0">
                        <a:buNone/>
                      </a:pPr>
                      <a:r>
                        <a:rPr lang="en-US" sz="2400" b="0" i="0" err="1">
                          <a:solidFill>
                            <a:srgbClr val="000000"/>
                          </a:solidFill>
                          <a:effectLst/>
                        </a:rPr>
                        <a:t>HoH</a:t>
                      </a:r>
                      <a:r>
                        <a:rPr lang="en-US" sz="2400" b="0" i="0">
                          <a:solidFill>
                            <a:srgbClr val="000000"/>
                          </a:solidFill>
                          <a:effectLst/>
                        </a:rPr>
                        <a:t> Address 1</a:t>
                      </a:r>
                    </a:p>
                  </a:txBody>
                  <a:tcPr anchor="ctr"/>
                </a:tc>
                <a:tc>
                  <a:txBody>
                    <a:bodyPr/>
                    <a:lstStyle/>
                    <a:p>
                      <a:pPr lvl="0" algn="ctr">
                        <a:buNone/>
                      </a:pPr>
                      <a:r>
                        <a:rPr lang="en-US" sz="2400" dirty="0">
                          <a:solidFill>
                            <a:srgbClr val="000000"/>
                          </a:solidFill>
                        </a:rPr>
                        <a:t>New Field</a:t>
                      </a:r>
                    </a:p>
                  </a:txBody>
                  <a:tcPr anchor="ctr"/>
                </a:tc>
                <a:extLst>
                  <a:ext uri="{0D108BD9-81ED-4DB2-BD59-A6C34878D82A}">
                    <a16:rowId xmlns:a16="http://schemas.microsoft.com/office/drawing/2014/main" val="3869714937"/>
                  </a:ext>
                </a:extLst>
              </a:tr>
              <a:tr h="537205">
                <a:tc>
                  <a:txBody>
                    <a:bodyPr/>
                    <a:lstStyle/>
                    <a:p>
                      <a:pPr lvl="0" algn="ctr">
                        <a:buNone/>
                      </a:pPr>
                      <a:r>
                        <a:rPr lang="en-US" sz="2400" b="0" i="0" u="none" strike="noStrike" noProof="0">
                          <a:solidFill>
                            <a:srgbClr val="000000"/>
                          </a:solidFill>
                          <a:effectLst/>
                          <a:latin typeface="Arial"/>
                        </a:rPr>
                        <a:t>N/A</a:t>
                      </a:r>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8</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dirty="0" err="1">
                          <a:solidFill>
                            <a:srgbClr val="000000"/>
                          </a:solidFill>
                          <a:effectLst/>
                        </a:rPr>
                        <a:t>HoH</a:t>
                      </a:r>
                      <a:r>
                        <a:rPr lang="en-US" sz="2400" dirty="0">
                          <a:solidFill>
                            <a:srgbClr val="000000"/>
                          </a:solidFill>
                          <a:effectLst/>
                        </a:rPr>
                        <a:t> Address 2</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328049697"/>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9</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dirty="0" err="1">
                          <a:solidFill>
                            <a:srgbClr val="000000"/>
                          </a:solidFill>
                          <a:effectLst/>
                        </a:rPr>
                        <a:t>HoH</a:t>
                      </a:r>
                      <a:r>
                        <a:rPr lang="en-US" sz="2400" dirty="0">
                          <a:solidFill>
                            <a:srgbClr val="000000"/>
                          </a:solidFill>
                          <a:effectLst/>
                        </a:rPr>
                        <a:t> City</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009825630"/>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10</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dirty="0" err="1">
                          <a:solidFill>
                            <a:srgbClr val="000000"/>
                          </a:solidFill>
                          <a:effectLst/>
                        </a:rPr>
                        <a:t>HoH</a:t>
                      </a:r>
                      <a:r>
                        <a:rPr lang="en-US" sz="2400" dirty="0">
                          <a:solidFill>
                            <a:srgbClr val="000000"/>
                          </a:solidFill>
                          <a:effectLst/>
                        </a:rPr>
                        <a:t> State</a:t>
                      </a:r>
                    </a:p>
                  </a:txBody>
                  <a:tcPr anchor="ctr"/>
                </a:tc>
                <a:tc>
                  <a:txBody>
                    <a:bodyPr/>
                    <a:lstStyle/>
                    <a:p>
                      <a:pPr lvl="0" algn="ctr">
                        <a:buNone/>
                      </a:pPr>
                      <a:r>
                        <a:rPr lang="en-US" sz="2400" dirty="0">
                          <a:solidFill>
                            <a:srgbClr val="000000"/>
                          </a:solidFill>
                          <a:effectLst/>
                        </a:rPr>
                        <a:t>New Field</a:t>
                      </a:r>
                    </a:p>
                  </a:txBody>
                  <a:tcPr anchor="ctr"/>
                </a:tc>
                <a:extLst>
                  <a:ext uri="{0D108BD9-81ED-4DB2-BD59-A6C34878D82A}">
                    <a16:rowId xmlns:a16="http://schemas.microsoft.com/office/drawing/2014/main" val="1868255391"/>
                  </a:ext>
                </a:extLst>
              </a:tr>
              <a:tr h="537205">
                <a:tc>
                  <a:txBody>
                    <a:bodyPr/>
                    <a:lstStyle/>
                    <a:p>
                      <a:pPr algn="ctr" rtl="0" fontAlgn="base"/>
                      <a:r>
                        <a:rPr lang="en-US" sz="2400">
                          <a:solidFill>
                            <a:srgbClr val="000000"/>
                          </a:solidFill>
                          <a:effectLst/>
                        </a:rPr>
                        <a:t>7</a:t>
                      </a:r>
                    </a:p>
                  </a:txBody>
                  <a:tcPr anchor="ctr"/>
                </a:tc>
                <a:tc>
                  <a:txBody>
                    <a:bodyPr/>
                    <a:lstStyle/>
                    <a:p>
                      <a:pPr algn="ctr" rtl="0" fontAlgn="base"/>
                      <a:r>
                        <a:rPr lang="en-US" sz="2400" dirty="0" err="1">
                          <a:solidFill>
                            <a:srgbClr val="000000"/>
                          </a:solidFill>
                          <a:effectLst/>
                        </a:rPr>
                        <a:t>HoH</a:t>
                      </a:r>
                      <a:r>
                        <a:rPr lang="en-US" sz="2400" dirty="0">
                          <a:solidFill>
                            <a:srgbClr val="000000"/>
                          </a:solidFill>
                          <a:effectLst/>
                        </a:rPr>
                        <a:t> Zip Code</a:t>
                      </a:r>
                    </a:p>
                  </a:txBody>
                  <a:tcPr anchor="ctr"/>
                </a:tc>
                <a:tc>
                  <a:txBody>
                    <a:bodyPr/>
                    <a:lstStyle/>
                    <a:p>
                      <a:pPr algn="ctr" rtl="0" fontAlgn="base"/>
                      <a:r>
                        <a:rPr lang="en-US" sz="2400">
                          <a:solidFill>
                            <a:srgbClr val="000000"/>
                          </a:solidFill>
                          <a:effectLst/>
                        </a:rPr>
                        <a:t>11</a:t>
                      </a:r>
                    </a:p>
                  </a:txBody>
                  <a:tcPr anchor="ctr"/>
                </a:tc>
                <a:tc>
                  <a:txBody>
                    <a:bodyPr/>
                    <a:lstStyle/>
                    <a:p>
                      <a:pPr algn="ctr" rtl="0" fontAlgn="base"/>
                      <a:r>
                        <a:rPr lang="en-US" sz="2400" err="1">
                          <a:solidFill>
                            <a:srgbClr val="000000"/>
                          </a:solidFill>
                          <a:effectLst/>
                        </a:rPr>
                        <a:t>HoH</a:t>
                      </a:r>
                      <a:r>
                        <a:rPr lang="en-US" sz="2400">
                          <a:solidFill>
                            <a:srgbClr val="000000"/>
                          </a:solidFill>
                          <a:effectLst/>
                        </a:rPr>
                        <a:t> Zip Code</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606240682"/>
                  </a:ext>
                </a:extLst>
              </a:tr>
              <a:tr h="537205">
                <a:tc>
                  <a:txBody>
                    <a:bodyPr/>
                    <a:lstStyle/>
                    <a:p>
                      <a:pPr algn="ctr" rtl="0" fontAlgn="base"/>
                      <a:r>
                        <a:rPr lang="en-US" sz="2400">
                          <a:solidFill>
                            <a:srgbClr val="000000"/>
                          </a:solidFill>
                          <a:effectLst/>
                        </a:rPr>
                        <a:t>13</a:t>
                      </a:r>
                    </a:p>
                  </a:txBody>
                  <a:tcPr anchor="ctr"/>
                </a:tc>
                <a:tc>
                  <a:txBody>
                    <a:bodyPr/>
                    <a:lstStyle/>
                    <a:p>
                      <a:pPr algn="ctr" rtl="0" fontAlgn="base"/>
                      <a:r>
                        <a:rPr lang="en-US" sz="2400" dirty="0" err="1">
                          <a:solidFill>
                            <a:srgbClr val="000000"/>
                          </a:solidFill>
                          <a:effectLst/>
                        </a:rPr>
                        <a:t>HoH</a:t>
                      </a:r>
                      <a:r>
                        <a:rPr lang="en-US" sz="2400" dirty="0">
                          <a:solidFill>
                            <a:srgbClr val="000000"/>
                          </a:solidFill>
                          <a:effectLst/>
                        </a:rPr>
                        <a:t> Federal Information Processing Standards (FIPS) Code</a:t>
                      </a:r>
                    </a:p>
                  </a:txBody>
                  <a:tcPr anchor="ctr"/>
                </a:tc>
                <a:tc>
                  <a:txBody>
                    <a:bodyPr/>
                    <a:lstStyle/>
                    <a:p>
                      <a:pPr algn="ctr" rtl="0" fontAlgn="base"/>
                      <a:r>
                        <a:rPr lang="en-US" sz="2400">
                          <a:solidFill>
                            <a:srgbClr val="000000"/>
                          </a:solidFill>
                          <a:effectLst/>
                        </a:rPr>
                        <a:t>12</a:t>
                      </a:r>
                    </a:p>
                  </a:txBody>
                  <a:tcPr anchor="ctr"/>
                </a:tc>
                <a:tc>
                  <a:txBody>
                    <a:bodyPr/>
                    <a:lstStyle/>
                    <a:p>
                      <a:pPr algn="ctr" rtl="0" fontAlgn="base"/>
                      <a:r>
                        <a:rPr lang="en-US" sz="2400" dirty="0" err="1">
                          <a:solidFill>
                            <a:srgbClr val="000000"/>
                          </a:solidFill>
                          <a:effectLst/>
                        </a:rPr>
                        <a:t>HoH</a:t>
                      </a:r>
                      <a:r>
                        <a:rPr lang="en-US" sz="2400" dirty="0">
                          <a:solidFill>
                            <a:srgbClr val="000000"/>
                          </a:solidFill>
                          <a:effectLst/>
                        </a:rPr>
                        <a:t> FIPS Code</a:t>
                      </a:r>
                    </a:p>
                  </a:txBody>
                  <a:tcPr anchor="ctr"/>
                </a:tc>
                <a:tc>
                  <a:txBody>
                    <a:bodyPr/>
                    <a:lstStyle/>
                    <a:p>
                      <a:pPr lvl="0" algn="ctr">
                        <a:buNone/>
                      </a:pPr>
                      <a:r>
                        <a:rPr lang="en-US" sz="2400" dirty="0">
                          <a:solidFill>
                            <a:srgbClr val="000000"/>
                          </a:solidFill>
                          <a:effectLst/>
                        </a:rPr>
                        <a:t>Field # Change</a:t>
                      </a:r>
                    </a:p>
                  </a:txBody>
                  <a:tcPr anchor="ctr"/>
                </a:tc>
                <a:extLst>
                  <a:ext uri="{0D108BD9-81ED-4DB2-BD59-A6C34878D82A}">
                    <a16:rowId xmlns:a16="http://schemas.microsoft.com/office/drawing/2014/main" val="4135288473"/>
                  </a:ext>
                </a:extLst>
              </a:tr>
            </a:tbl>
          </a:graphicData>
        </a:graphic>
      </p:graphicFrame>
      <p:sp>
        <p:nvSpPr>
          <p:cNvPr id="2" name="Slide Number Placeholder 1">
            <a:extLst>
              <a:ext uri="{FF2B5EF4-FFF2-40B4-BE49-F238E27FC236}">
                <a16:creationId xmlns:a16="http://schemas.microsoft.com/office/drawing/2014/main" id="{26B53DB0-42EA-1993-C231-8579C145FA79}"/>
              </a:ext>
            </a:extLst>
          </p:cNvPr>
          <p:cNvSpPr>
            <a:spLocks noGrp="1"/>
          </p:cNvSpPr>
          <p:nvPr>
            <p:ph type="sldNum" sz="quarter" idx="10"/>
          </p:nvPr>
        </p:nvSpPr>
        <p:spPr/>
        <p:txBody>
          <a:bodyPr/>
          <a:lstStyle/>
          <a:p>
            <a:fld id="{432ED76D-8188-4B28-B316-CD85396F47B0}" type="slidenum">
              <a:rPr lang="en-US" smtClean="0"/>
              <a:pPr/>
              <a:t>43</a:t>
            </a:fld>
            <a:endParaRPr lang="en-US"/>
          </a:p>
        </p:txBody>
      </p:sp>
    </p:spTree>
    <p:extLst>
      <p:ext uri="{BB962C8B-B14F-4D97-AF65-F5344CB8AC3E}">
        <p14:creationId xmlns:p14="http://schemas.microsoft.com/office/powerpoint/2010/main" val="38762659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79E67-172F-6832-AB92-E91F0C07EFBD}"/>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2CCCB3C4-FEB2-5B00-4527-0C7B21B23166}"/>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Crosswalk of the Old and New 801A </a:t>
            </a:r>
            <a:br>
              <a:rPr lang="en-US" sz="3600" dirty="0">
                <a:solidFill>
                  <a:schemeClr val="bg1"/>
                </a:solidFill>
                <a:cs typeface="Arial"/>
              </a:rPr>
            </a:br>
            <a:r>
              <a:rPr lang="en-US" sz="3600" dirty="0">
                <a:solidFill>
                  <a:schemeClr val="bg1"/>
                </a:solidFill>
                <a:cs typeface="Arial"/>
              </a:rPr>
              <a:t>Electronic File Format (3)</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323ACE6D-2C2C-868A-AAE6-A048A2D04940}"/>
              </a:ext>
            </a:extLst>
          </p:cNvPr>
          <p:cNvGraphicFramePr>
            <a:graphicFrameLocks/>
          </p:cNvGraphicFramePr>
          <p:nvPr>
            <p:extLst>
              <p:ext uri="{D42A27DB-BD31-4B8C-83A1-F6EECF244321}">
                <p14:modId xmlns:p14="http://schemas.microsoft.com/office/powerpoint/2010/main" val="3524844621"/>
              </p:ext>
            </p:extLst>
          </p:nvPr>
        </p:nvGraphicFramePr>
        <p:xfrm>
          <a:off x="361950" y="1133701"/>
          <a:ext cx="11400235" cy="5047463"/>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dirty="0">
                          <a:effectLst/>
                        </a:rPr>
                        <a:t>Old Field #</a:t>
                      </a:r>
                    </a:p>
                  </a:txBody>
                  <a:tcPr anchor="ctr"/>
                </a:tc>
                <a:tc>
                  <a:txBody>
                    <a:bodyPr/>
                    <a:lstStyle/>
                    <a:p>
                      <a:pPr algn="ctr" rtl="0" fontAlgn="base"/>
                      <a:r>
                        <a:rPr lang="en-US" sz="2400" dirty="0">
                          <a:effectLst/>
                        </a:rPr>
                        <a:t>Old 801A</a:t>
                      </a:r>
                      <a:endParaRPr lang="en-US" sz="2400" b="0" i="0" dirty="0">
                        <a:effectLst/>
                      </a:endParaRPr>
                    </a:p>
                  </a:txBody>
                  <a:tcPr anchor="ctr"/>
                </a:tc>
                <a:tc>
                  <a:txBody>
                    <a:bodyPr/>
                    <a:lstStyle/>
                    <a:p>
                      <a:pPr algn="ctr" rtl="0" fontAlgn="base"/>
                      <a:r>
                        <a:rPr lang="en-US" sz="2400" dirty="0">
                          <a:effectLst/>
                        </a:rPr>
                        <a:t>New Field #</a:t>
                      </a:r>
                      <a:endParaRPr lang="en-US" sz="2400" b="0" i="0" dirty="0">
                        <a:effectLst/>
                      </a:endParaRPr>
                    </a:p>
                  </a:txBody>
                  <a:tcPr anchor="ctr"/>
                </a:tc>
                <a:tc>
                  <a:txBody>
                    <a:bodyPr/>
                    <a:lstStyle/>
                    <a:p>
                      <a:pPr algn="ctr" rtl="0" fontAlgn="base"/>
                      <a:r>
                        <a:rPr lang="en-US" sz="2400" dirty="0">
                          <a:effectLst/>
                        </a:rPr>
                        <a:t>New 801A</a:t>
                      </a:r>
                      <a:endParaRPr lang="en-US" sz="2400" b="0" i="0" dirty="0">
                        <a:effectLst/>
                      </a:endParaRPr>
                    </a:p>
                  </a:txBody>
                  <a:tcPr anchor="ctr"/>
                </a:tc>
                <a:tc>
                  <a:txBody>
                    <a:bodyPr/>
                    <a:lstStyle/>
                    <a:p>
                      <a:pPr lvl="0" algn="ctr">
                        <a:buNone/>
                      </a:pPr>
                      <a:r>
                        <a:rPr lang="en-US" sz="2400" dirty="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dirty="0">
                          <a:solidFill>
                            <a:srgbClr val="000000"/>
                          </a:solidFill>
                          <a:effectLst/>
                        </a:rPr>
                        <a:t>8</a:t>
                      </a:r>
                    </a:p>
                  </a:txBody>
                  <a:tcPr anchor="ctr"/>
                </a:tc>
                <a:tc>
                  <a:txBody>
                    <a:bodyPr/>
                    <a:lstStyle/>
                    <a:p>
                      <a:pPr lvl="0" algn="ctr">
                        <a:buNone/>
                      </a:pPr>
                      <a:r>
                        <a:rPr lang="en-US" sz="2400" dirty="0">
                          <a:solidFill>
                            <a:srgbClr val="000000"/>
                          </a:solidFill>
                          <a:effectLst/>
                        </a:rPr>
                        <a:t>TANF/CalWORKs Cash Aid Recipient?</a:t>
                      </a:r>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dirty="0">
                          <a:solidFill>
                            <a:srgbClr val="000000"/>
                          </a:solidFill>
                        </a:rPr>
                        <a:t>Removed Field</a:t>
                      </a:r>
                    </a:p>
                  </a:txBody>
                  <a:tcPr anchor="ctr"/>
                </a:tc>
                <a:extLst>
                  <a:ext uri="{0D108BD9-81ED-4DB2-BD59-A6C34878D82A}">
                    <a16:rowId xmlns:a16="http://schemas.microsoft.com/office/drawing/2014/main" val="3869714937"/>
                  </a:ext>
                </a:extLst>
              </a:tr>
              <a:tr h="537205">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algn="ctr" rtl="0" fontAlgn="base"/>
                      <a:r>
                        <a:rPr lang="en-US" sz="2400" b="0" i="0" dirty="0">
                          <a:solidFill>
                            <a:srgbClr val="000000"/>
                          </a:solidFill>
                          <a:effectLst/>
                        </a:rPr>
                        <a:t>13</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dirty="0">
                          <a:solidFill>
                            <a:srgbClr val="000000"/>
                          </a:solidFill>
                          <a:effectLst/>
                        </a:rPr>
                        <a:t>CalWORKs Recipient?</a:t>
                      </a:r>
                    </a:p>
                  </a:txBody>
                  <a:tcPr anchor="ctr"/>
                </a:tc>
                <a:tc>
                  <a:txBody>
                    <a:bodyPr/>
                    <a:lstStyle/>
                    <a:p>
                      <a:pPr lvl="0" algn="ctr">
                        <a:buNone/>
                      </a:pPr>
                      <a:r>
                        <a:rPr lang="en-US" sz="2400" dirty="0">
                          <a:solidFill>
                            <a:srgbClr val="000000"/>
                          </a:solidFill>
                          <a:effectLst/>
                        </a:rPr>
                        <a:t>New Field</a:t>
                      </a:r>
                    </a:p>
                  </a:txBody>
                  <a:tcPr anchor="ctr"/>
                </a:tc>
                <a:extLst>
                  <a:ext uri="{0D108BD9-81ED-4DB2-BD59-A6C34878D82A}">
                    <a16:rowId xmlns:a16="http://schemas.microsoft.com/office/drawing/2014/main" val="1328049697"/>
                  </a:ext>
                </a:extLst>
              </a:tr>
              <a:tr h="537205">
                <a:tc>
                  <a:txBody>
                    <a:bodyPr/>
                    <a:lstStyle/>
                    <a:p>
                      <a:pPr algn="ctr" rtl="0" fontAlgn="base"/>
                      <a:r>
                        <a:rPr lang="en-US" sz="2400" dirty="0">
                          <a:solidFill>
                            <a:srgbClr val="000000"/>
                          </a:solidFill>
                          <a:effectLst/>
                        </a:rPr>
                        <a:t>9</a:t>
                      </a:r>
                    </a:p>
                  </a:txBody>
                  <a:tcPr anchor="ctr"/>
                </a:tc>
                <a:tc>
                  <a:txBody>
                    <a:bodyPr/>
                    <a:lstStyle/>
                    <a:p>
                      <a:pPr algn="ctr" rtl="0" fontAlgn="base"/>
                      <a:r>
                        <a:rPr lang="en-US" sz="2400" dirty="0">
                          <a:solidFill>
                            <a:srgbClr val="000000"/>
                          </a:solidFill>
                          <a:effectLst/>
                        </a:rPr>
                        <a:t>Family Income Greater Than 85% of SMI?</a:t>
                      </a:r>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marL="0" marR="0" lvl="0" indent="0" algn="ctr" defTabSz="914400">
                        <a:lnSpc>
                          <a:spcPct val="100000"/>
                        </a:lnSpc>
                        <a:spcBef>
                          <a:spcPts val="0"/>
                        </a:spcBef>
                        <a:spcAft>
                          <a:spcPts val="0"/>
                        </a:spcAft>
                        <a:buNone/>
                        <a:tabLst/>
                        <a:defRPr/>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dirty="0">
                          <a:solidFill>
                            <a:srgbClr val="000000"/>
                          </a:solidFill>
                          <a:effectLst/>
                        </a:rPr>
                        <a:t>Removed Field</a:t>
                      </a:r>
                    </a:p>
                  </a:txBody>
                  <a:tcPr anchor="ctr"/>
                </a:tc>
                <a:extLst>
                  <a:ext uri="{0D108BD9-81ED-4DB2-BD59-A6C34878D82A}">
                    <a16:rowId xmlns:a16="http://schemas.microsoft.com/office/drawing/2014/main" val="1009825630"/>
                  </a:ext>
                </a:extLst>
              </a:tr>
              <a:tr h="537205">
                <a:tc>
                  <a:txBody>
                    <a:bodyPr/>
                    <a:lstStyle/>
                    <a:p>
                      <a:pPr algn="ctr" rtl="0" fontAlgn="base"/>
                      <a:r>
                        <a:rPr lang="en-US" sz="2400" dirty="0">
                          <a:solidFill>
                            <a:srgbClr val="000000"/>
                          </a:solidFill>
                          <a:effectLst/>
                        </a:rPr>
                        <a:t>10</a:t>
                      </a:r>
                    </a:p>
                  </a:txBody>
                  <a:tcPr anchor="ctr"/>
                </a:tc>
                <a:tc>
                  <a:txBody>
                    <a:bodyPr/>
                    <a:lstStyle/>
                    <a:p>
                      <a:pPr algn="ctr" rtl="0" fontAlgn="base"/>
                      <a:r>
                        <a:rPr lang="en-US" sz="2400" dirty="0">
                          <a:solidFill>
                            <a:srgbClr val="000000"/>
                          </a:solidFill>
                          <a:effectLst/>
                        </a:rPr>
                        <a:t>Family Size</a:t>
                      </a:r>
                    </a:p>
                  </a:txBody>
                  <a:tcPr anchor="ctr"/>
                </a:tc>
                <a:tc>
                  <a:txBody>
                    <a:bodyPr/>
                    <a:lstStyle/>
                    <a:p>
                      <a:pPr algn="ctr" rtl="0" fontAlgn="base"/>
                      <a:r>
                        <a:rPr lang="en-US" sz="2400" b="0" i="0" dirty="0">
                          <a:solidFill>
                            <a:srgbClr val="000000"/>
                          </a:solidFill>
                          <a:effectLst/>
                        </a:rPr>
                        <a:t>14</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dirty="0">
                          <a:solidFill>
                            <a:srgbClr val="000000"/>
                          </a:solidFill>
                          <a:effectLst/>
                        </a:rPr>
                        <a:t>Family Size</a:t>
                      </a:r>
                    </a:p>
                  </a:txBody>
                  <a:tcPr anchor="ctr"/>
                </a:tc>
                <a:tc>
                  <a:txBody>
                    <a:bodyPr/>
                    <a:lstStyle/>
                    <a:p>
                      <a:pPr lvl="0" algn="ctr">
                        <a:buNone/>
                      </a:pPr>
                      <a:r>
                        <a:rPr lang="en-US" sz="2400" dirty="0">
                          <a:solidFill>
                            <a:srgbClr val="000000"/>
                          </a:solidFill>
                          <a:effectLst/>
                        </a:rPr>
                        <a:t>Field # Change</a:t>
                      </a:r>
                    </a:p>
                  </a:txBody>
                  <a:tcPr anchor="ctr"/>
                </a:tc>
                <a:extLst>
                  <a:ext uri="{0D108BD9-81ED-4DB2-BD59-A6C34878D82A}">
                    <a16:rowId xmlns:a16="http://schemas.microsoft.com/office/drawing/2014/main" val="1868255391"/>
                  </a:ext>
                </a:extLst>
              </a:tr>
              <a:tr h="537205">
                <a:tc>
                  <a:txBody>
                    <a:bodyPr/>
                    <a:lstStyle/>
                    <a:p>
                      <a:pPr algn="ctr" rtl="0" fontAlgn="base"/>
                      <a:r>
                        <a:rPr lang="en-US" sz="2400" dirty="0">
                          <a:solidFill>
                            <a:srgbClr val="000000"/>
                          </a:solidFill>
                          <a:effectLst/>
                        </a:rPr>
                        <a:t>11</a:t>
                      </a:r>
                    </a:p>
                  </a:txBody>
                  <a:tcPr anchor="ctr"/>
                </a:tc>
                <a:tc>
                  <a:txBody>
                    <a:bodyPr/>
                    <a:lstStyle/>
                    <a:p>
                      <a:pPr algn="ctr" rtl="0" fontAlgn="base"/>
                      <a:r>
                        <a:rPr lang="en-US" sz="2400" dirty="0">
                          <a:solidFill>
                            <a:srgbClr val="000000"/>
                          </a:solidFill>
                          <a:effectLst/>
                        </a:rPr>
                        <a:t>Family Income</a:t>
                      </a:r>
                    </a:p>
                  </a:txBody>
                  <a:tcPr anchor="ctr"/>
                </a:tc>
                <a:tc>
                  <a:txBody>
                    <a:bodyPr/>
                    <a:lstStyle/>
                    <a:p>
                      <a:pPr algn="ctr" rtl="0" fontAlgn="base"/>
                      <a:r>
                        <a:rPr lang="en-US" sz="2400" dirty="0">
                          <a:solidFill>
                            <a:srgbClr val="000000"/>
                          </a:solidFill>
                          <a:effectLst/>
                        </a:rPr>
                        <a:t>15</a:t>
                      </a:r>
                    </a:p>
                  </a:txBody>
                  <a:tcPr anchor="ctr"/>
                </a:tc>
                <a:tc>
                  <a:txBody>
                    <a:bodyPr/>
                    <a:lstStyle/>
                    <a:p>
                      <a:pPr algn="ctr" rtl="0" fontAlgn="base"/>
                      <a:r>
                        <a:rPr lang="en-US" sz="2400" dirty="0">
                          <a:solidFill>
                            <a:srgbClr val="000000"/>
                          </a:solidFill>
                          <a:effectLst/>
                        </a:rPr>
                        <a:t>Family Income</a:t>
                      </a:r>
                    </a:p>
                  </a:txBody>
                  <a:tcPr anchor="ctr"/>
                </a:tc>
                <a:tc>
                  <a:txBody>
                    <a:bodyPr/>
                    <a:lstStyle/>
                    <a:p>
                      <a:pPr lvl="0" algn="ctr">
                        <a:buNone/>
                      </a:pPr>
                      <a:r>
                        <a:rPr lang="en-US" sz="2400" dirty="0">
                          <a:solidFill>
                            <a:srgbClr val="000000"/>
                          </a:solidFill>
                          <a:effectLst/>
                        </a:rPr>
                        <a:t>Field # Change</a:t>
                      </a:r>
                    </a:p>
                  </a:txBody>
                  <a:tcPr anchor="ctr"/>
                </a:tc>
                <a:extLst>
                  <a:ext uri="{0D108BD9-81ED-4DB2-BD59-A6C34878D82A}">
                    <a16:rowId xmlns:a16="http://schemas.microsoft.com/office/drawing/2014/main" val="1606240682"/>
                  </a:ext>
                </a:extLst>
              </a:tr>
              <a:tr h="537205">
                <a:tc>
                  <a:txBody>
                    <a:bodyPr/>
                    <a:lstStyle/>
                    <a:p>
                      <a:pPr algn="ctr" rtl="0" fontAlgn="base"/>
                      <a:r>
                        <a:rPr lang="en-US" sz="2400" dirty="0">
                          <a:solidFill>
                            <a:srgbClr val="000000"/>
                          </a:solidFill>
                          <a:effectLst/>
                        </a:rPr>
                        <a:t>12</a:t>
                      </a:r>
                    </a:p>
                  </a:txBody>
                  <a:tcPr anchor="ctr"/>
                </a:tc>
                <a:tc>
                  <a:txBody>
                    <a:bodyPr/>
                    <a:lstStyle/>
                    <a:p>
                      <a:pPr algn="ctr" rtl="0" fontAlgn="base"/>
                      <a:r>
                        <a:rPr lang="en-US" sz="2400" dirty="0">
                          <a:solidFill>
                            <a:srgbClr val="000000"/>
                          </a:solidFill>
                          <a:effectLst/>
                        </a:rPr>
                        <a:t>Reason for Receiving Child Care</a:t>
                      </a:r>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dirty="0">
                          <a:solidFill>
                            <a:srgbClr val="000000"/>
                          </a:solidFill>
                          <a:effectLst/>
                        </a:rPr>
                        <a:t>Removed Field</a:t>
                      </a:r>
                    </a:p>
                  </a:txBody>
                  <a:tcPr anchor="ctr"/>
                </a:tc>
                <a:extLst>
                  <a:ext uri="{0D108BD9-81ED-4DB2-BD59-A6C34878D82A}">
                    <a16:rowId xmlns:a16="http://schemas.microsoft.com/office/drawing/2014/main" val="4135288473"/>
                  </a:ext>
                </a:extLst>
              </a:tr>
            </a:tbl>
          </a:graphicData>
        </a:graphic>
      </p:graphicFrame>
      <p:sp>
        <p:nvSpPr>
          <p:cNvPr id="2" name="Slide Number Placeholder 1">
            <a:extLst>
              <a:ext uri="{FF2B5EF4-FFF2-40B4-BE49-F238E27FC236}">
                <a16:creationId xmlns:a16="http://schemas.microsoft.com/office/drawing/2014/main" id="{E93D2D2E-47B5-EAF2-1D3A-717EF1EFBB53}"/>
              </a:ext>
            </a:extLst>
          </p:cNvPr>
          <p:cNvSpPr>
            <a:spLocks noGrp="1"/>
          </p:cNvSpPr>
          <p:nvPr>
            <p:ph type="sldNum" sz="quarter" idx="10"/>
          </p:nvPr>
        </p:nvSpPr>
        <p:spPr/>
        <p:txBody>
          <a:bodyPr/>
          <a:lstStyle/>
          <a:p>
            <a:fld id="{432ED76D-8188-4B28-B316-CD85396F47B0}" type="slidenum">
              <a:rPr lang="en-US" smtClean="0"/>
              <a:pPr/>
              <a:t>44</a:t>
            </a:fld>
            <a:endParaRPr lang="en-US"/>
          </a:p>
        </p:txBody>
      </p:sp>
    </p:spTree>
    <p:extLst>
      <p:ext uri="{BB962C8B-B14F-4D97-AF65-F5344CB8AC3E}">
        <p14:creationId xmlns:p14="http://schemas.microsoft.com/office/powerpoint/2010/main" val="14276992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B0B3A-6DB4-A21F-852B-359820333F1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2240D80C-1513-1CCC-7F0B-2322C0E99A51}"/>
              </a:ext>
            </a:extLst>
          </p:cNvPr>
          <p:cNvSpPr>
            <a:spLocks noGrp="1"/>
          </p:cNvSpPr>
          <p:nvPr>
            <p:ph type="title"/>
          </p:nvPr>
        </p:nvSpPr>
        <p:spPr>
          <a:xfrm>
            <a:off x="152400" y="-6408"/>
            <a:ext cx="11677650" cy="1224951"/>
          </a:xfrm>
        </p:spPr>
        <p:txBody>
          <a:bodyPr/>
          <a:lstStyle/>
          <a:p>
            <a:r>
              <a:rPr lang="en-US" sz="3600">
                <a:solidFill>
                  <a:schemeClr val="bg1"/>
                </a:solidFill>
                <a:cs typeface="Arial"/>
              </a:rPr>
              <a:t>Crosswalk of the Old and New 801A </a:t>
            </a:r>
            <a:br>
              <a:rPr lang="en-US" sz="3600">
                <a:solidFill>
                  <a:schemeClr val="bg1"/>
                </a:solidFill>
                <a:cs typeface="Arial"/>
              </a:rPr>
            </a:br>
            <a:r>
              <a:rPr lang="en-US" sz="3600">
                <a:solidFill>
                  <a:schemeClr val="bg1"/>
                </a:solidFill>
                <a:cs typeface="Arial"/>
              </a:rPr>
              <a:t>Electronic File Format (4)</a:t>
            </a:r>
            <a:endParaRPr lang="en-US" sz="360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AAB8F59C-447B-BD5E-F2C4-093EC17AD3B1}"/>
              </a:ext>
            </a:extLst>
          </p:cNvPr>
          <p:cNvGraphicFramePr>
            <a:graphicFrameLocks/>
          </p:cNvGraphicFramePr>
          <p:nvPr>
            <p:extLst>
              <p:ext uri="{D42A27DB-BD31-4B8C-83A1-F6EECF244321}">
                <p14:modId xmlns:p14="http://schemas.microsoft.com/office/powerpoint/2010/main" val="305883715"/>
              </p:ext>
            </p:extLst>
          </p:nvPr>
        </p:nvGraphicFramePr>
        <p:xfrm>
          <a:off x="395882" y="1218542"/>
          <a:ext cx="11400235" cy="4475953"/>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dirty="0">
                          <a:effectLst/>
                        </a:rPr>
                        <a:t>Old Field #</a:t>
                      </a:r>
                    </a:p>
                  </a:txBody>
                  <a:tcPr anchor="ctr"/>
                </a:tc>
                <a:tc>
                  <a:txBody>
                    <a:bodyPr/>
                    <a:lstStyle/>
                    <a:p>
                      <a:pPr algn="ctr" rtl="0" fontAlgn="base"/>
                      <a:r>
                        <a:rPr lang="en-US" sz="2400" dirty="0">
                          <a:effectLst/>
                        </a:rPr>
                        <a:t>Old 801A</a:t>
                      </a:r>
                      <a:endParaRPr lang="en-US" sz="2400" b="0" i="0" dirty="0">
                        <a:effectLst/>
                      </a:endParaRPr>
                    </a:p>
                  </a:txBody>
                  <a:tcPr anchor="ctr"/>
                </a:tc>
                <a:tc>
                  <a:txBody>
                    <a:bodyPr/>
                    <a:lstStyle/>
                    <a:p>
                      <a:pPr algn="ctr" rtl="0" fontAlgn="base"/>
                      <a:r>
                        <a:rPr lang="en-US" sz="2400">
                          <a:effectLst/>
                        </a:rPr>
                        <a:t>New Field #</a:t>
                      </a:r>
                      <a:endParaRPr lang="en-US" sz="2400" b="0" i="0">
                        <a:effectLst/>
                      </a:endParaRPr>
                    </a:p>
                  </a:txBody>
                  <a:tcPr anchor="ctr"/>
                </a:tc>
                <a:tc>
                  <a:txBody>
                    <a:bodyPr/>
                    <a:lstStyle/>
                    <a:p>
                      <a:pPr algn="ctr" rtl="0" fontAlgn="base"/>
                      <a:r>
                        <a:rPr lang="en-US" sz="2400">
                          <a:effectLst/>
                        </a:rPr>
                        <a:t>New 801A</a:t>
                      </a:r>
                      <a:endParaRPr lang="en-US" sz="2400" b="0" i="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rtl="0">
                        <a:buNone/>
                      </a:pPr>
                      <a:r>
                        <a:rPr lang="en-US" sz="2400" b="0" i="0">
                          <a:solidFill>
                            <a:srgbClr val="000000"/>
                          </a:solidFill>
                          <a:effectLst/>
                        </a:rPr>
                        <a:t>16</a:t>
                      </a:r>
                    </a:p>
                  </a:txBody>
                  <a:tcPr anchor="ctr"/>
                </a:tc>
                <a:tc>
                  <a:txBody>
                    <a:bodyPr/>
                    <a:lstStyle/>
                    <a:p>
                      <a:pPr lvl="0" algn="ctr" rtl="0">
                        <a:buNone/>
                      </a:pPr>
                      <a:r>
                        <a:rPr lang="en-US" sz="2400" b="0" i="0">
                          <a:solidFill>
                            <a:srgbClr val="000000"/>
                          </a:solidFill>
                          <a:effectLst/>
                        </a:rPr>
                        <a:t>Reason for Needing Service</a:t>
                      </a:r>
                    </a:p>
                  </a:txBody>
                  <a:tcPr anchor="ctr"/>
                </a:tc>
                <a:tc>
                  <a:txBody>
                    <a:bodyPr/>
                    <a:lstStyle/>
                    <a:p>
                      <a:pPr lvl="0" algn="ctr">
                        <a:buNone/>
                      </a:pPr>
                      <a:r>
                        <a:rPr lang="en-US" sz="2400">
                          <a:solidFill>
                            <a:srgbClr val="000000"/>
                          </a:solidFill>
                        </a:rPr>
                        <a:t>New Field</a:t>
                      </a:r>
                    </a:p>
                  </a:txBody>
                  <a:tcPr anchor="ctr"/>
                </a:tc>
                <a:extLst>
                  <a:ext uri="{0D108BD9-81ED-4DB2-BD59-A6C34878D82A}">
                    <a16:rowId xmlns:a16="http://schemas.microsoft.com/office/drawing/2014/main" val="3869714937"/>
                  </a:ext>
                </a:extLst>
              </a:tr>
              <a:tr h="537205">
                <a:tc>
                  <a:txBody>
                    <a:bodyPr/>
                    <a:lstStyle/>
                    <a:p>
                      <a:pPr algn="ctr" rtl="0" fontAlgn="base"/>
                      <a:r>
                        <a:rPr lang="en-US" sz="2400">
                          <a:solidFill>
                            <a:srgbClr val="000000"/>
                          </a:solidFill>
                          <a:effectLst/>
                        </a:rPr>
                        <a:t>14</a:t>
                      </a:r>
                    </a:p>
                  </a:txBody>
                  <a:tcPr anchor="ctr"/>
                </a:tc>
                <a:tc>
                  <a:txBody>
                    <a:bodyPr/>
                    <a:lstStyle/>
                    <a:p>
                      <a:pPr algn="ctr" rtl="0" fontAlgn="base"/>
                      <a:r>
                        <a:rPr lang="en-US" sz="2400">
                          <a:solidFill>
                            <a:srgbClr val="000000"/>
                          </a:solidFill>
                          <a:effectLst/>
                        </a:rPr>
                        <a:t>Family Start Date</a:t>
                      </a:r>
                    </a:p>
                  </a:txBody>
                  <a:tcPr anchor="ctr"/>
                </a:tc>
                <a:tc>
                  <a:txBody>
                    <a:bodyPr/>
                    <a:lstStyle/>
                    <a:p>
                      <a:pPr algn="ctr" rtl="0" fontAlgn="base"/>
                      <a:r>
                        <a:rPr lang="en-US" sz="2400" b="0" i="0">
                          <a:solidFill>
                            <a:srgbClr val="000000"/>
                          </a:solidFill>
                          <a:effectLst/>
                        </a:rPr>
                        <a:t>17</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Family Start Date</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328049697"/>
                  </a:ext>
                </a:extLst>
              </a:tr>
              <a:tr h="537205">
                <a:tc>
                  <a:txBody>
                    <a:bodyPr/>
                    <a:lstStyle/>
                    <a:p>
                      <a:pPr algn="ctr" rtl="0" fontAlgn="base"/>
                      <a:r>
                        <a:rPr lang="en-US" sz="2400">
                          <a:solidFill>
                            <a:srgbClr val="000000"/>
                          </a:solidFill>
                          <a:effectLst/>
                        </a:rPr>
                        <a:t>15</a:t>
                      </a:r>
                    </a:p>
                  </a:txBody>
                  <a:tcPr anchor="ctr"/>
                </a:tc>
                <a:tc>
                  <a:txBody>
                    <a:bodyPr/>
                    <a:lstStyle/>
                    <a:p>
                      <a:pPr algn="ctr" rtl="0" fontAlgn="base"/>
                      <a:r>
                        <a:rPr lang="en-US" sz="2400">
                          <a:solidFill>
                            <a:srgbClr val="000000"/>
                          </a:solidFill>
                          <a:effectLst/>
                        </a:rPr>
                        <a:t>Child’s Last Name</a:t>
                      </a:r>
                    </a:p>
                  </a:txBody>
                  <a:tcPr anchor="ctr"/>
                </a:tc>
                <a:tc>
                  <a:txBody>
                    <a:bodyPr/>
                    <a:lstStyle/>
                    <a:p>
                      <a:pPr algn="ctr" rtl="0" fontAlgn="base"/>
                      <a:r>
                        <a:rPr lang="en-US" sz="2400" b="0" i="0">
                          <a:solidFill>
                            <a:srgbClr val="000000"/>
                          </a:solidFill>
                          <a:effectLst/>
                        </a:rPr>
                        <a:t>18</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Child’s Last Name</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009825630"/>
                  </a:ext>
                </a:extLst>
              </a:tr>
              <a:tr h="537205">
                <a:tc>
                  <a:txBody>
                    <a:bodyPr/>
                    <a:lstStyle/>
                    <a:p>
                      <a:pPr algn="ctr" rtl="0" fontAlgn="base"/>
                      <a:r>
                        <a:rPr lang="en-US" sz="2400">
                          <a:solidFill>
                            <a:srgbClr val="000000"/>
                          </a:solidFill>
                          <a:effectLst/>
                        </a:rPr>
                        <a:t>16</a:t>
                      </a:r>
                    </a:p>
                  </a:txBody>
                  <a:tcPr anchor="ctr"/>
                </a:tc>
                <a:tc>
                  <a:txBody>
                    <a:bodyPr/>
                    <a:lstStyle/>
                    <a:p>
                      <a:pPr algn="ctr" rtl="0" fontAlgn="base"/>
                      <a:r>
                        <a:rPr lang="en-US" sz="2400" dirty="0">
                          <a:solidFill>
                            <a:srgbClr val="000000"/>
                          </a:solidFill>
                          <a:effectLst/>
                        </a:rPr>
                        <a:t>Child’s First Name</a:t>
                      </a:r>
                    </a:p>
                  </a:txBody>
                  <a:tcPr anchor="ctr"/>
                </a:tc>
                <a:tc>
                  <a:txBody>
                    <a:bodyPr/>
                    <a:lstStyle/>
                    <a:p>
                      <a:pPr algn="ctr" rtl="0" fontAlgn="base"/>
                      <a:r>
                        <a:rPr lang="en-US" sz="2400" b="0" i="0">
                          <a:solidFill>
                            <a:srgbClr val="000000"/>
                          </a:solidFill>
                          <a:effectLst/>
                        </a:rPr>
                        <a:t>19</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Child’s First Name</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868255391"/>
                  </a:ext>
                </a:extLst>
              </a:tr>
              <a:tr h="537205">
                <a:tc>
                  <a:txBody>
                    <a:bodyPr/>
                    <a:lstStyle/>
                    <a:p>
                      <a:pPr algn="ctr" rtl="0" fontAlgn="base"/>
                      <a:r>
                        <a:rPr lang="en-US" sz="2400">
                          <a:solidFill>
                            <a:srgbClr val="000000"/>
                          </a:solidFill>
                          <a:effectLst/>
                        </a:rPr>
                        <a:t>17</a:t>
                      </a:r>
                    </a:p>
                  </a:txBody>
                  <a:tcPr anchor="ctr"/>
                </a:tc>
                <a:tc>
                  <a:txBody>
                    <a:bodyPr/>
                    <a:lstStyle/>
                    <a:p>
                      <a:pPr algn="ctr" rtl="0" fontAlgn="base"/>
                      <a:r>
                        <a:rPr lang="en-US" sz="2400">
                          <a:solidFill>
                            <a:srgbClr val="000000"/>
                          </a:solidFill>
                          <a:effectLst/>
                        </a:rPr>
                        <a:t>Child’s Middle Initial</a:t>
                      </a:r>
                    </a:p>
                  </a:txBody>
                  <a:tcPr anchor="ctr"/>
                </a:tc>
                <a:tc>
                  <a:txBody>
                    <a:bodyPr/>
                    <a:lstStyle/>
                    <a:p>
                      <a:pPr algn="ctr" rtl="0" fontAlgn="base"/>
                      <a:r>
                        <a:rPr lang="en-US" sz="2400">
                          <a:solidFill>
                            <a:srgbClr val="000000"/>
                          </a:solidFill>
                          <a:effectLst/>
                        </a:rPr>
                        <a:t>20</a:t>
                      </a:r>
                    </a:p>
                  </a:txBody>
                  <a:tcPr anchor="ctr"/>
                </a:tc>
                <a:tc>
                  <a:txBody>
                    <a:bodyPr/>
                    <a:lstStyle/>
                    <a:p>
                      <a:pPr algn="ctr" rtl="0" fontAlgn="base"/>
                      <a:r>
                        <a:rPr lang="en-US" sz="2400">
                          <a:solidFill>
                            <a:srgbClr val="000000"/>
                          </a:solidFill>
                          <a:effectLst/>
                        </a:rPr>
                        <a:t>Child’s Middle Initial</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606240682"/>
                  </a:ext>
                </a:extLst>
              </a:tr>
              <a:tr h="537205">
                <a:tc>
                  <a:txBody>
                    <a:bodyPr/>
                    <a:lstStyle/>
                    <a:p>
                      <a:pPr algn="ctr" rtl="0" fontAlgn="base"/>
                      <a:r>
                        <a:rPr lang="en-US" sz="2400">
                          <a:solidFill>
                            <a:srgbClr val="000000"/>
                          </a:solidFill>
                          <a:effectLst/>
                        </a:rPr>
                        <a:t>18</a:t>
                      </a:r>
                    </a:p>
                  </a:txBody>
                  <a:tcPr anchor="ctr"/>
                </a:tc>
                <a:tc>
                  <a:txBody>
                    <a:bodyPr/>
                    <a:lstStyle/>
                    <a:p>
                      <a:pPr algn="ctr" rtl="0" fontAlgn="base"/>
                      <a:r>
                        <a:rPr lang="en-US" sz="2400">
                          <a:solidFill>
                            <a:srgbClr val="000000"/>
                          </a:solidFill>
                          <a:effectLst/>
                        </a:rPr>
                        <a:t>Child’s Ethnicity</a:t>
                      </a:r>
                    </a:p>
                  </a:txBody>
                  <a:tcPr anchor="ctr"/>
                </a:tc>
                <a:tc>
                  <a:txBody>
                    <a:bodyPr/>
                    <a:lstStyle/>
                    <a:p>
                      <a:pPr algn="ctr" rtl="0" fontAlgn="base"/>
                      <a:r>
                        <a:rPr lang="en-US" sz="2400">
                          <a:solidFill>
                            <a:srgbClr val="000000"/>
                          </a:solidFill>
                          <a:effectLst/>
                        </a:rPr>
                        <a:t>21</a:t>
                      </a:r>
                    </a:p>
                  </a:txBody>
                  <a:tcPr anchor="ctr"/>
                </a:tc>
                <a:tc>
                  <a:txBody>
                    <a:bodyPr/>
                    <a:lstStyle/>
                    <a:p>
                      <a:pPr algn="ctr" rtl="0" fontAlgn="base"/>
                      <a:r>
                        <a:rPr lang="en-US" sz="2400">
                          <a:solidFill>
                            <a:srgbClr val="000000"/>
                          </a:solidFill>
                          <a:effectLst/>
                        </a:rPr>
                        <a:t>Child’s Ethnicity</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effectLst/>
                        </a:rPr>
                        <a:t>Field # Change</a:t>
                      </a:r>
                    </a:p>
                  </a:txBody>
                  <a:tcPr anchor="ctr"/>
                </a:tc>
                <a:extLst>
                  <a:ext uri="{0D108BD9-81ED-4DB2-BD59-A6C34878D82A}">
                    <a16:rowId xmlns:a16="http://schemas.microsoft.com/office/drawing/2014/main" val="4135288473"/>
                  </a:ext>
                </a:extLst>
              </a:tr>
            </a:tbl>
          </a:graphicData>
        </a:graphic>
      </p:graphicFrame>
      <p:sp>
        <p:nvSpPr>
          <p:cNvPr id="2" name="Slide Number Placeholder 1">
            <a:extLst>
              <a:ext uri="{FF2B5EF4-FFF2-40B4-BE49-F238E27FC236}">
                <a16:creationId xmlns:a16="http://schemas.microsoft.com/office/drawing/2014/main" id="{5D044F32-B889-AE7D-10A7-B6F24A17FE82}"/>
              </a:ext>
            </a:extLst>
          </p:cNvPr>
          <p:cNvSpPr>
            <a:spLocks noGrp="1"/>
          </p:cNvSpPr>
          <p:nvPr>
            <p:ph type="sldNum" sz="quarter" idx="10"/>
          </p:nvPr>
        </p:nvSpPr>
        <p:spPr/>
        <p:txBody>
          <a:bodyPr/>
          <a:lstStyle/>
          <a:p>
            <a:fld id="{432ED76D-8188-4B28-B316-CD85396F47B0}" type="slidenum">
              <a:rPr lang="en-US" smtClean="0"/>
              <a:pPr/>
              <a:t>45</a:t>
            </a:fld>
            <a:endParaRPr lang="en-US"/>
          </a:p>
        </p:txBody>
      </p:sp>
    </p:spTree>
    <p:extLst>
      <p:ext uri="{BB962C8B-B14F-4D97-AF65-F5344CB8AC3E}">
        <p14:creationId xmlns:p14="http://schemas.microsoft.com/office/powerpoint/2010/main" val="14230938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ABC7F-B420-D733-0635-1A8E5F7AA458}"/>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2F690928-E90A-74CD-8DDD-C72B28A57A35}"/>
              </a:ext>
            </a:extLst>
          </p:cNvPr>
          <p:cNvSpPr>
            <a:spLocks noGrp="1"/>
          </p:cNvSpPr>
          <p:nvPr>
            <p:ph type="title"/>
          </p:nvPr>
        </p:nvSpPr>
        <p:spPr>
          <a:xfrm>
            <a:off x="118467" y="-118375"/>
            <a:ext cx="11677650" cy="1224951"/>
          </a:xfrm>
        </p:spPr>
        <p:txBody>
          <a:bodyPr>
            <a:normAutofit/>
          </a:bodyPr>
          <a:lstStyle/>
          <a:p>
            <a:r>
              <a:rPr lang="en-US" sz="3200" dirty="0">
                <a:solidFill>
                  <a:schemeClr val="bg1"/>
                </a:solidFill>
                <a:cs typeface="Arial"/>
              </a:rPr>
              <a:t>Crosswalk of the Old and New 801A </a:t>
            </a:r>
            <a:br>
              <a:rPr lang="en-US" sz="3200" dirty="0">
                <a:solidFill>
                  <a:schemeClr val="bg1"/>
                </a:solidFill>
                <a:cs typeface="Arial"/>
              </a:rPr>
            </a:br>
            <a:r>
              <a:rPr lang="en-US" sz="3200" dirty="0">
                <a:solidFill>
                  <a:schemeClr val="bg1"/>
                </a:solidFill>
                <a:cs typeface="Arial"/>
              </a:rPr>
              <a:t>Electronic File Format (5)</a:t>
            </a:r>
            <a:endParaRPr lang="en-US" sz="32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C73D9A27-2236-8478-E424-F07BE4F1C950}"/>
              </a:ext>
            </a:extLst>
          </p:cNvPr>
          <p:cNvGraphicFramePr>
            <a:graphicFrameLocks/>
          </p:cNvGraphicFramePr>
          <p:nvPr>
            <p:extLst>
              <p:ext uri="{D42A27DB-BD31-4B8C-83A1-F6EECF244321}">
                <p14:modId xmlns:p14="http://schemas.microsoft.com/office/powerpoint/2010/main" val="3551686041"/>
              </p:ext>
            </p:extLst>
          </p:nvPr>
        </p:nvGraphicFramePr>
        <p:xfrm>
          <a:off x="257174" y="901302"/>
          <a:ext cx="11400235" cy="5241778"/>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dirty="0">
                          <a:effectLst/>
                        </a:rPr>
                        <a:t>Old Field #</a:t>
                      </a:r>
                    </a:p>
                  </a:txBody>
                  <a:tcPr anchor="ctr"/>
                </a:tc>
                <a:tc>
                  <a:txBody>
                    <a:bodyPr/>
                    <a:lstStyle/>
                    <a:p>
                      <a:pPr algn="ctr" rtl="0" fontAlgn="base"/>
                      <a:r>
                        <a:rPr lang="en-US" sz="2400" dirty="0">
                          <a:effectLst/>
                        </a:rPr>
                        <a:t>Old 801A</a:t>
                      </a:r>
                      <a:endParaRPr lang="en-US" sz="2400" b="0" i="0" dirty="0">
                        <a:effectLst/>
                      </a:endParaRPr>
                    </a:p>
                  </a:txBody>
                  <a:tcPr anchor="ctr"/>
                </a:tc>
                <a:tc>
                  <a:txBody>
                    <a:bodyPr/>
                    <a:lstStyle/>
                    <a:p>
                      <a:pPr algn="ctr" rtl="0" fontAlgn="base"/>
                      <a:r>
                        <a:rPr lang="en-US" sz="2400">
                          <a:effectLst/>
                        </a:rPr>
                        <a:t>New Field #</a:t>
                      </a:r>
                      <a:endParaRPr lang="en-US" sz="2400" b="0" i="0">
                        <a:effectLst/>
                      </a:endParaRPr>
                    </a:p>
                  </a:txBody>
                  <a:tcPr anchor="ctr"/>
                </a:tc>
                <a:tc>
                  <a:txBody>
                    <a:bodyPr/>
                    <a:lstStyle/>
                    <a:p>
                      <a:pPr algn="ctr" rtl="0" fontAlgn="base"/>
                      <a:r>
                        <a:rPr lang="en-US" sz="2400" dirty="0">
                          <a:effectLst/>
                        </a:rPr>
                        <a:t>New 801A</a:t>
                      </a:r>
                      <a:endParaRPr lang="en-US" sz="2400" b="0" i="0" dirty="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a:solidFill>
                            <a:srgbClr val="000000"/>
                          </a:solidFill>
                          <a:effectLst/>
                        </a:rPr>
                        <a:t>19</a:t>
                      </a:r>
                    </a:p>
                  </a:txBody>
                  <a:tcPr anchor="ctr"/>
                </a:tc>
                <a:tc>
                  <a:txBody>
                    <a:bodyPr/>
                    <a:lstStyle/>
                    <a:p>
                      <a:pPr lvl="0" algn="ctr">
                        <a:buNone/>
                      </a:pPr>
                      <a:r>
                        <a:rPr lang="en-US" sz="2400" dirty="0">
                          <a:solidFill>
                            <a:srgbClr val="000000"/>
                          </a:solidFill>
                          <a:effectLst/>
                        </a:rPr>
                        <a:t>Child’s Race: American Indian or Alaskan Native</a:t>
                      </a:r>
                    </a:p>
                  </a:txBody>
                  <a:tcPr anchor="ctr"/>
                </a:tc>
                <a:tc>
                  <a:txBody>
                    <a:bodyPr/>
                    <a:lstStyle/>
                    <a:p>
                      <a:pPr lvl="0" algn="ctr" rtl="0">
                        <a:buNone/>
                      </a:pPr>
                      <a:r>
                        <a:rPr lang="en-US" sz="2400" b="0" i="0">
                          <a:solidFill>
                            <a:srgbClr val="000000"/>
                          </a:solidFill>
                          <a:effectLst/>
                        </a:rPr>
                        <a:t>22</a:t>
                      </a:r>
                    </a:p>
                  </a:txBody>
                  <a:tcPr anchor="ctr"/>
                </a:tc>
                <a:tc>
                  <a:txBody>
                    <a:bodyPr/>
                    <a:lstStyle/>
                    <a:p>
                      <a:pPr lvl="0" algn="ctr" rtl="0">
                        <a:buNone/>
                      </a:pPr>
                      <a:r>
                        <a:rPr lang="en-US" sz="2400" b="0" i="0">
                          <a:solidFill>
                            <a:srgbClr val="000000"/>
                          </a:solidFill>
                          <a:effectLst/>
                        </a:rPr>
                        <a:t>Child’s Race: American Indian or Alaskan Native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effectLst/>
                        </a:rPr>
                        <a:t>Field # Change</a:t>
                      </a:r>
                    </a:p>
                  </a:txBody>
                  <a:tcPr anchor="ctr"/>
                </a:tc>
                <a:extLst>
                  <a:ext uri="{0D108BD9-81ED-4DB2-BD59-A6C34878D82A}">
                    <a16:rowId xmlns:a16="http://schemas.microsoft.com/office/drawing/2014/main" val="3869714937"/>
                  </a:ext>
                </a:extLst>
              </a:tr>
              <a:tr h="537205">
                <a:tc>
                  <a:txBody>
                    <a:bodyPr/>
                    <a:lstStyle/>
                    <a:p>
                      <a:pPr algn="ctr" rtl="0" fontAlgn="base"/>
                      <a:r>
                        <a:rPr lang="en-US" sz="2400">
                          <a:solidFill>
                            <a:srgbClr val="000000"/>
                          </a:solidFill>
                          <a:effectLst/>
                        </a:rPr>
                        <a:t>20</a:t>
                      </a:r>
                    </a:p>
                  </a:txBody>
                  <a:tcPr anchor="ctr"/>
                </a:tc>
                <a:tc>
                  <a:txBody>
                    <a:bodyPr/>
                    <a:lstStyle/>
                    <a:p>
                      <a:pPr algn="ctr" rtl="0" fontAlgn="base"/>
                      <a:r>
                        <a:rPr lang="en-US" sz="2400">
                          <a:solidFill>
                            <a:srgbClr val="000000"/>
                          </a:solidFill>
                          <a:effectLst/>
                        </a:rPr>
                        <a:t>Child’s Race: Asian</a:t>
                      </a:r>
                    </a:p>
                  </a:txBody>
                  <a:tcPr anchor="ctr"/>
                </a:tc>
                <a:tc>
                  <a:txBody>
                    <a:bodyPr/>
                    <a:lstStyle/>
                    <a:p>
                      <a:pPr algn="ctr" rtl="0" fontAlgn="base"/>
                      <a:r>
                        <a:rPr lang="en-US" sz="2400" b="0" i="0">
                          <a:solidFill>
                            <a:srgbClr val="000000"/>
                          </a:solidFill>
                          <a:effectLst/>
                        </a:rPr>
                        <a:t>23</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Child’s Race: Asian</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328049697"/>
                  </a:ext>
                </a:extLst>
              </a:tr>
              <a:tr h="537205">
                <a:tc>
                  <a:txBody>
                    <a:bodyPr/>
                    <a:lstStyle/>
                    <a:p>
                      <a:pPr algn="ctr" rtl="0" fontAlgn="base"/>
                      <a:r>
                        <a:rPr lang="en-US" sz="2400">
                          <a:solidFill>
                            <a:srgbClr val="000000"/>
                          </a:solidFill>
                          <a:effectLst/>
                        </a:rPr>
                        <a:t>21</a:t>
                      </a:r>
                    </a:p>
                  </a:txBody>
                  <a:tcPr anchor="ctr"/>
                </a:tc>
                <a:tc>
                  <a:txBody>
                    <a:bodyPr/>
                    <a:lstStyle/>
                    <a:p>
                      <a:pPr algn="ctr" rtl="0" fontAlgn="base"/>
                      <a:r>
                        <a:rPr lang="en-US" sz="2400">
                          <a:solidFill>
                            <a:srgbClr val="000000"/>
                          </a:solidFill>
                          <a:effectLst/>
                        </a:rPr>
                        <a:t>Child’s Race: Black or African American</a:t>
                      </a:r>
                    </a:p>
                  </a:txBody>
                  <a:tcPr anchor="ctr"/>
                </a:tc>
                <a:tc>
                  <a:txBody>
                    <a:bodyPr/>
                    <a:lstStyle/>
                    <a:p>
                      <a:pPr algn="ctr" rtl="0" fontAlgn="base"/>
                      <a:r>
                        <a:rPr lang="en-US" sz="2400" b="0" i="0">
                          <a:solidFill>
                            <a:srgbClr val="000000"/>
                          </a:solidFill>
                          <a:effectLst/>
                        </a:rPr>
                        <a:t>24</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Child’s Race: Black or African American</a:t>
                      </a:r>
                    </a:p>
                  </a:txBody>
                  <a:tcPr anchor="ctr"/>
                </a:tc>
                <a:tc>
                  <a:txBody>
                    <a:bodyPr/>
                    <a:lstStyle/>
                    <a:p>
                      <a:pPr lvl="0" algn="ctr">
                        <a:buNone/>
                      </a:pPr>
                      <a:r>
                        <a:rPr lang="en-US" sz="2400" dirty="0">
                          <a:solidFill>
                            <a:srgbClr val="000000"/>
                          </a:solidFill>
                          <a:effectLst/>
                        </a:rPr>
                        <a:t>Field # Change</a:t>
                      </a:r>
                    </a:p>
                  </a:txBody>
                  <a:tcPr anchor="ctr"/>
                </a:tc>
                <a:extLst>
                  <a:ext uri="{0D108BD9-81ED-4DB2-BD59-A6C34878D82A}">
                    <a16:rowId xmlns:a16="http://schemas.microsoft.com/office/drawing/2014/main" val="1009825630"/>
                  </a:ext>
                </a:extLst>
              </a:tr>
              <a:tr h="537205">
                <a:tc>
                  <a:txBody>
                    <a:bodyPr/>
                    <a:lstStyle/>
                    <a:p>
                      <a:pPr algn="ctr" rtl="0" fontAlgn="base"/>
                      <a:r>
                        <a:rPr lang="en-US" sz="2400">
                          <a:solidFill>
                            <a:srgbClr val="000000"/>
                          </a:solidFill>
                          <a:effectLst/>
                        </a:rPr>
                        <a:t>22</a:t>
                      </a:r>
                    </a:p>
                  </a:txBody>
                  <a:tcPr anchor="ctr"/>
                </a:tc>
                <a:tc>
                  <a:txBody>
                    <a:bodyPr/>
                    <a:lstStyle/>
                    <a:p>
                      <a:pPr algn="ctr" rtl="0" fontAlgn="base"/>
                      <a:r>
                        <a:rPr lang="en-US" sz="2400">
                          <a:solidFill>
                            <a:srgbClr val="000000"/>
                          </a:solidFill>
                          <a:effectLst/>
                        </a:rPr>
                        <a:t>Child’s Race: Native Hawaiian or Other Pacific Islander</a:t>
                      </a:r>
                    </a:p>
                  </a:txBody>
                  <a:tcPr anchor="ctr"/>
                </a:tc>
                <a:tc>
                  <a:txBody>
                    <a:bodyPr/>
                    <a:lstStyle/>
                    <a:p>
                      <a:pPr algn="ctr" rtl="0" fontAlgn="base"/>
                      <a:r>
                        <a:rPr lang="en-US" sz="2400" b="0" i="0">
                          <a:solidFill>
                            <a:srgbClr val="000000"/>
                          </a:solidFill>
                          <a:effectLst/>
                        </a:rPr>
                        <a:t>25</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Child’s Race: Native Hawaiian or Other Pacific Islander</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868255391"/>
                  </a:ext>
                </a:extLst>
              </a:tr>
              <a:tr h="537205">
                <a:tc>
                  <a:txBody>
                    <a:bodyPr/>
                    <a:lstStyle/>
                    <a:p>
                      <a:pPr algn="ctr" rtl="0" fontAlgn="base"/>
                      <a:r>
                        <a:rPr lang="en-US" sz="2400">
                          <a:solidFill>
                            <a:srgbClr val="000000"/>
                          </a:solidFill>
                          <a:effectLst/>
                        </a:rPr>
                        <a:t>23</a:t>
                      </a:r>
                    </a:p>
                  </a:txBody>
                  <a:tcPr anchor="ctr"/>
                </a:tc>
                <a:tc>
                  <a:txBody>
                    <a:bodyPr/>
                    <a:lstStyle/>
                    <a:p>
                      <a:pPr algn="ctr" rtl="0" fontAlgn="base"/>
                      <a:r>
                        <a:rPr lang="en-US" sz="2400">
                          <a:solidFill>
                            <a:srgbClr val="000000"/>
                          </a:solidFill>
                          <a:effectLst/>
                        </a:rPr>
                        <a:t>Child’s Race: White</a:t>
                      </a:r>
                    </a:p>
                  </a:txBody>
                  <a:tcPr anchor="ctr"/>
                </a:tc>
                <a:tc>
                  <a:txBody>
                    <a:bodyPr/>
                    <a:lstStyle/>
                    <a:p>
                      <a:pPr algn="ctr" rtl="0" fontAlgn="base"/>
                      <a:r>
                        <a:rPr lang="en-US" sz="2400">
                          <a:solidFill>
                            <a:srgbClr val="000000"/>
                          </a:solidFill>
                          <a:effectLst/>
                        </a:rPr>
                        <a:t>26</a:t>
                      </a:r>
                    </a:p>
                  </a:txBody>
                  <a:tcPr anchor="ctr"/>
                </a:tc>
                <a:tc>
                  <a:txBody>
                    <a:bodyPr/>
                    <a:lstStyle/>
                    <a:p>
                      <a:pPr algn="ctr" rtl="0" fontAlgn="base"/>
                      <a:r>
                        <a:rPr lang="en-US" sz="2400">
                          <a:solidFill>
                            <a:srgbClr val="000000"/>
                          </a:solidFill>
                          <a:effectLst/>
                        </a:rPr>
                        <a:t>Child’s Race: White</a:t>
                      </a:r>
                    </a:p>
                  </a:txBody>
                  <a:tcPr anchor="ctr"/>
                </a:tc>
                <a:tc>
                  <a:txBody>
                    <a:bodyPr/>
                    <a:lstStyle/>
                    <a:p>
                      <a:pPr lvl="0" algn="ctr">
                        <a:buNone/>
                      </a:pPr>
                      <a:r>
                        <a:rPr lang="en-US" sz="2400" dirty="0">
                          <a:solidFill>
                            <a:srgbClr val="000000"/>
                          </a:solidFill>
                          <a:effectLst/>
                        </a:rPr>
                        <a:t>Field # Change</a:t>
                      </a:r>
                    </a:p>
                  </a:txBody>
                  <a:tcPr anchor="ctr"/>
                </a:tc>
                <a:extLst>
                  <a:ext uri="{0D108BD9-81ED-4DB2-BD59-A6C34878D82A}">
                    <a16:rowId xmlns:a16="http://schemas.microsoft.com/office/drawing/2014/main" val="1606240682"/>
                  </a:ext>
                </a:extLst>
              </a:tr>
            </a:tbl>
          </a:graphicData>
        </a:graphic>
      </p:graphicFrame>
      <p:sp>
        <p:nvSpPr>
          <p:cNvPr id="2" name="Slide Number Placeholder 1">
            <a:extLst>
              <a:ext uri="{FF2B5EF4-FFF2-40B4-BE49-F238E27FC236}">
                <a16:creationId xmlns:a16="http://schemas.microsoft.com/office/drawing/2014/main" id="{0FA81F7E-9A8C-A300-8145-020A8CCAE90D}"/>
              </a:ext>
            </a:extLst>
          </p:cNvPr>
          <p:cNvSpPr>
            <a:spLocks noGrp="1"/>
          </p:cNvSpPr>
          <p:nvPr>
            <p:ph type="sldNum" sz="quarter" idx="10"/>
          </p:nvPr>
        </p:nvSpPr>
        <p:spPr/>
        <p:txBody>
          <a:bodyPr/>
          <a:lstStyle/>
          <a:p>
            <a:fld id="{432ED76D-8188-4B28-B316-CD85396F47B0}" type="slidenum">
              <a:rPr lang="en-US" smtClean="0"/>
              <a:pPr/>
              <a:t>46</a:t>
            </a:fld>
            <a:endParaRPr lang="en-US"/>
          </a:p>
        </p:txBody>
      </p:sp>
    </p:spTree>
    <p:extLst>
      <p:ext uri="{BB962C8B-B14F-4D97-AF65-F5344CB8AC3E}">
        <p14:creationId xmlns:p14="http://schemas.microsoft.com/office/powerpoint/2010/main" val="34517152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0FAE4-721F-0AB9-119A-8E489550CB6E}"/>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AE149374-5CD3-597C-6EBE-83AC1B7F1357}"/>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Crosswalk of the Old and New 801A </a:t>
            </a:r>
            <a:br>
              <a:rPr lang="en-US" sz="3600" dirty="0">
                <a:solidFill>
                  <a:schemeClr val="bg1"/>
                </a:solidFill>
                <a:cs typeface="Arial"/>
              </a:rPr>
            </a:br>
            <a:r>
              <a:rPr lang="en-US" sz="3600" dirty="0">
                <a:solidFill>
                  <a:schemeClr val="bg1"/>
                </a:solidFill>
                <a:cs typeface="Arial"/>
              </a:rPr>
              <a:t>Electronic File Format (6)</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B1CFD0FB-F62B-C716-3BCA-E4851F970216}"/>
              </a:ext>
            </a:extLst>
          </p:cNvPr>
          <p:cNvGraphicFramePr>
            <a:graphicFrameLocks/>
          </p:cNvGraphicFramePr>
          <p:nvPr>
            <p:extLst>
              <p:ext uri="{D42A27DB-BD31-4B8C-83A1-F6EECF244321}">
                <p14:modId xmlns:p14="http://schemas.microsoft.com/office/powerpoint/2010/main" val="1150557341"/>
              </p:ext>
            </p:extLst>
          </p:nvPr>
        </p:nvGraphicFramePr>
        <p:xfrm>
          <a:off x="395882" y="1218542"/>
          <a:ext cx="11400235" cy="4659080"/>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a:effectLst/>
                        </a:rPr>
                        <a:t>Old Field #</a:t>
                      </a:r>
                    </a:p>
                  </a:txBody>
                  <a:tcPr anchor="ctr"/>
                </a:tc>
                <a:tc>
                  <a:txBody>
                    <a:bodyPr/>
                    <a:lstStyle/>
                    <a:p>
                      <a:pPr algn="ctr" rtl="0" fontAlgn="base"/>
                      <a:r>
                        <a:rPr lang="en-US" sz="2400" dirty="0">
                          <a:effectLst/>
                        </a:rPr>
                        <a:t>Old 801A</a:t>
                      </a:r>
                      <a:endParaRPr lang="en-US" sz="2400" b="0" i="0" dirty="0">
                        <a:effectLst/>
                      </a:endParaRPr>
                    </a:p>
                  </a:txBody>
                  <a:tcPr anchor="ctr"/>
                </a:tc>
                <a:tc>
                  <a:txBody>
                    <a:bodyPr/>
                    <a:lstStyle/>
                    <a:p>
                      <a:pPr algn="ctr" rtl="0" fontAlgn="base"/>
                      <a:r>
                        <a:rPr lang="en-US" sz="2400">
                          <a:effectLst/>
                        </a:rPr>
                        <a:t>New Field #</a:t>
                      </a:r>
                      <a:endParaRPr lang="en-US" sz="2400" b="0" i="0">
                        <a:effectLst/>
                      </a:endParaRPr>
                    </a:p>
                  </a:txBody>
                  <a:tcPr anchor="ctr"/>
                </a:tc>
                <a:tc>
                  <a:txBody>
                    <a:bodyPr/>
                    <a:lstStyle/>
                    <a:p>
                      <a:pPr algn="ctr" rtl="0" fontAlgn="base"/>
                      <a:r>
                        <a:rPr lang="en-US" sz="2400">
                          <a:effectLst/>
                        </a:rPr>
                        <a:t>New 801A</a:t>
                      </a:r>
                      <a:endParaRPr lang="en-US" sz="2400" b="0" i="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a:solidFill>
                            <a:srgbClr val="000000"/>
                          </a:solidFill>
                          <a:effectLst/>
                        </a:rPr>
                        <a:t>24</a:t>
                      </a:r>
                    </a:p>
                  </a:txBody>
                  <a:tcPr anchor="ctr"/>
                </a:tc>
                <a:tc>
                  <a:txBody>
                    <a:bodyPr/>
                    <a:lstStyle/>
                    <a:p>
                      <a:pPr lvl="0" algn="ctr">
                        <a:buNone/>
                      </a:pPr>
                      <a:r>
                        <a:rPr lang="en-US" sz="2400" dirty="0">
                          <a:solidFill>
                            <a:srgbClr val="000000"/>
                          </a:solidFill>
                          <a:effectLst/>
                        </a:rPr>
                        <a:t>Child’s Gender</a:t>
                      </a:r>
                    </a:p>
                  </a:txBody>
                  <a:tcPr anchor="ctr"/>
                </a:tc>
                <a:tc>
                  <a:txBody>
                    <a:bodyPr/>
                    <a:lstStyle/>
                    <a:p>
                      <a:pPr lvl="0" algn="ctr" rtl="0">
                        <a:buNone/>
                      </a:pPr>
                      <a:r>
                        <a:rPr lang="en-US" sz="2400" b="0" i="0">
                          <a:solidFill>
                            <a:srgbClr val="000000"/>
                          </a:solidFill>
                          <a:effectLst/>
                        </a:rPr>
                        <a:t>27</a:t>
                      </a:r>
                    </a:p>
                  </a:txBody>
                  <a:tcPr anchor="ctr"/>
                </a:tc>
                <a:tc>
                  <a:txBody>
                    <a:bodyPr/>
                    <a:lstStyle/>
                    <a:p>
                      <a:pPr lvl="0" algn="ctr" rtl="0">
                        <a:buNone/>
                      </a:pPr>
                      <a:r>
                        <a:rPr lang="en-US" sz="2400" b="0" i="0">
                          <a:solidFill>
                            <a:srgbClr val="000000"/>
                          </a:solidFill>
                          <a:effectLst/>
                        </a:rPr>
                        <a:t>Child’s Gender</a:t>
                      </a:r>
                    </a:p>
                  </a:txBody>
                  <a:tcPr anchor="ctr"/>
                </a:tc>
                <a:tc>
                  <a:txBody>
                    <a:bodyPr/>
                    <a:lstStyle/>
                    <a:p>
                      <a:pPr lvl="0" algn="ctr">
                        <a:buNone/>
                      </a:pPr>
                      <a:r>
                        <a:rPr lang="en-US" sz="2400">
                          <a:solidFill>
                            <a:srgbClr val="000000"/>
                          </a:solidFill>
                        </a:rPr>
                        <a:t>Updated Field</a:t>
                      </a:r>
                    </a:p>
                  </a:txBody>
                  <a:tcPr anchor="ctr"/>
                </a:tc>
                <a:extLst>
                  <a:ext uri="{0D108BD9-81ED-4DB2-BD59-A6C34878D82A}">
                    <a16:rowId xmlns:a16="http://schemas.microsoft.com/office/drawing/2014/main" val="3869714937"/>
                  </a:ext>
                </a:extLst>
              </a:tr>
              <a:tr h="537205">
                <a:tc>
                  <a:txBody>
                    <a:bodyPr/>
                    <a:lstStyle/>
                    <a:p>
                      <a:pPr algn="ctr" rtl="0" fontAlgn="base"/>
                      <a:r>
                        <a:rPr lang="en-US" sz="2400">
                          <a:solidFill>
                            <a:srgbClr val="000000"/>
                          </a:solidFill>
                          <a:effectLst/>
                        </a:rPr>
                        <a:t>25</a:t>
                      </a:r>
                    </a:p>
                  </a:txBody>
                  <a:tcPr anchor="ctr"/>
                </a:tc>
                <a:tc>
                  <a:txBody>
                    <a:bodyPr/>
                    <a:lstStyle/>
                    <a:p>
                      <a:pPr algn="ctr" rtl="0" fontAlgn="base"/>
                      <a:r>
                        <a:rPr lang="en-US" sz="2400" dirty="0">
                          <a:solidFill>
                            <a:srgbClr val="000000"/>
                          </a:solidFill>
                          <a:effectLst/>
                        </a:rPr>
                        <a:t>Child’s Date of Birth</a:t>
                      </a:r>
                    </a:p>
                  </a:txBody>
                  <a:tcPr anchor="ctr"/>
                </a:tc>
                <a:tc>
                  <a:txBody>
                    <a:bodyPr/>
                    <a:lstStyle/>
                    <a:p>
                      <a:pPr algn="ctr" rtl="0" fontAlgn="base"/>
                      <a:r>
                        <a:rPr lang="en-US" sz="2400" b="0" i="0">
                          <a:solidFill>
                            <a:srgbClr val="000000"/>
                          </a:solidFill>
                          <a:effectLst/>
                        </a:rPr>
                        <a:t>28</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Child’s Date of Birth</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328049697"/>
                  </a:ext>
                </a:extLst>
              </a:tr>
              <a:tr h="537205">
                <a:tc>
                  <a:txBody>
                    <a:bodyPr/>
                    <a:lstStyle/>
                    <a:p>
                      <a:pPr algn="ctr" rtl="0" fontAlgn="base"/>
                      <a:r>
                        <a:rPr lang="en-US" sz="2400">
                          <a:solidFill>
                            <a:srgbClr val="000000"/>
                          </a:solidFill>
                          <a:effectLst/>
                        </a:rPr>
                        <a:t>26</a:t>
                      </a:r>
                    </a:p>
                  </a:txBody>
                  <a:tcPr anchor="ctr"/>
                </a:tc>
                <a:tc>
                  <a:txBody>
                    <a:bodyPr/>
                    <a:lstStyle/>
                    <a:p>
                      <a:pPr algn="ctr" rtl="0" fontAlgn="base"/>
                      <a:r>
                        <a:rPr lang="en-US" sz="2400">
                          <a:solidFill>
                            <a:srgbClr val="000000"/>
                          </a:solidFill>
                          <a:effectLst/>
                        </a:rPr>
                        <a:t>Child has an IEP or IFSP</a:t>
                      </a:r>
                    </a:p>
                  </a:txBody>
                  <a:tcPr anchor="ctr"/>
                </a:tc>
                <a:tc>
                  <a:txBody>
                    <a:bodyPr/>
                    <a:lstStyle/>
                    <a:p>
                      <a:pPr algn="ctr" rtl="0" fontAlgn="base"/>
                      <a:r>
                        <a:rPr lang="en-US" sz="2400" b="0" i="0">
                          <a:solidFill>
                            <a:srgbClr val="000000"/>
                          </a:solidFill>
                          <a:effectLst/>
                        </a:rPr>
                        <a:t>29</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 has an IEP or IFSP</a:t>
                      </a:r>
                    </a:p>
                  </a:txBody>
                  <a:tcPr anchor="ctr"/>
                </a:tc>
                <a:tc>
                  <a:txBody>
                    <a:bodyPr/>
                    <a:lstStyle/>
                    <a:p>
                      <a:pPr lvl="0" algn="ctr">
                        <a:buNone/>
                      </a:pPr>
                      <a:r>
                        <a:rPr lang="en-US" sz="2400">
                          <a:solidFill>
                            <a:srgbClr val="000000"/>
                          </a:solidFill>
                          <a:effectLst/>
                        </a:rPr>
                        <a:t>Updated Field</a:t>
                      </a:r>
                    </a:p>
                  </a:txBody>
                  <a:tcPr anchor="ctr"/>
                </a:tc>
                <a:extLst>
                  <a:ext uri="{0D108BD9-81ED-4DB2-BD59-A6C34878D82A}">
                    <a16:rowId xmlns:a16="http://schemas.microsoft.com/office/drawing/2014/main" val="1009825630"/>
                  </a:ext>
                </a:extLst>
              </a:tr>
              <a:tr h="537205">
                <a:tc>
                  <a:txBody>
                    <a:bodyPr/>
                    <a:lstStyle/>
                    <a:p>
                      <a:pPr algn="ctr" rtl="0" fontAlgn="base"/>
                      <a:r>
                        <a:rPr lang="en-US" sz="2400">
                          <a:solidFill>
                            <a:srgbClr val="000000"/>
                          </a:solidFill>
                          <a:effectLst/>
                        </a:rPr>
                        <a:t>27</a:t>
                      </a:r>
                    </a:p>
                  </a:txBody>
                  <a:tcPr anchor="ctr"/>
                </a:tc>
                <a:tc>
                  <a:txBody>
                    <a:bodyPr/>
                    <a:lstStyle/>
                    <a:p>
                      <a:pPr algn="ctr" rtl="0" fontAlgn="base"/>
                      <a:r>
                        <a:rPr lang="en-US" sz="2400">
                          <a:solidFill>
                            <a:srgbClr val="000000"/>
                          </a:solidFill>
                          <a:effectLst/>
                        </a:rPr>
                        <a:t>Child’s Primary Language</a:t>
                      </a:r>
                    </a:p>
                  </a:txBody>
                  <a:tcPr anchor="ctr"/>
                </a:tc>
                <a:tc>
                  <a:txBody>
                    <a:bodyPr/>
                    <a:lstStyle/>
                    <a:p>
                      <a:pPr algn="ctr" rtl="0" fontAlgn="base"/>
                      <a:r>
                        <a:rPr lang="en-US" sz="2400" b="0" i="0">
                          <a:solidFill>
                            <a:srgbClr val="000000"/>
                          </a:solidFill>
                          <a:effectLst/>
                        </a:rPr>
                        <a:t>N/A</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N/A</a:t>
                      </a:r>
                    </a:p>
                  </a:txBody>
                  <a:tcPr anchor="ctr"/>
                </a:tc>
                <a:tc>
                  <a:txBody>
                    <a:bodyPr/>
                    <a:lstStyle/>
                    <a:p>
                      <a:pPr lvl="0" algn="ctr">
                        <a:buNone/>
                      </a:pPr>
                      <a:r>
                        <a:rPr lang="en-US" sz="2400">
                          <a:solidFill>
                            <a:srgbClr val="000000"/>
                          </a:solidFill>
                          <a:effectLst/>
                        </a:rPr>
                        <a:t>Removed Field</a:t>
                      </a:r>
                    </a:p>
                  </a:txBody>
                  <a:tcPr anchor="ctr"/>
                </a:tc>
                <a:extLst>
                  <a:ext uri="{0D108BD9-81ED-4DB2-BD59-A6C34878D82A}">
                    <a16:rowId xmlns:a16="http://schemas.microsoft.com/office/drawing/2014/main" val="1868255391"/>
                  </a:ext>
                </a:extLst>
              </a:tr>
              <a:tr h="537205">
                <a:tc>
                  <a:txBody>
                    <a:bodyPr/>
                    <a:lstStyle/>
                    <a:p>
                      <a:pPr algn="ctr" rtl="0" fontAlgn="base"/>
                      <a:r>
                        <a:rPr lang="en-US" sz="2400">
                          <a:solidFill>
                            <a:srgbClr val="000000"/>
                          </a:solidFill>
                          <a:effectLst/>
                        </a:rPr>
                        <a:t>28</a:t>
                      </a:r>
                    </a:p>
                  </a:txBody>
                  <a:tcPr anchor="ctr"/>
                </a:tc>
                <a:tc>
                  <a:txBody>
                    <a:bodyPr/>
                    <a:lstStyle/>
                    <a:p>
                      <a:pPr algn="ctr" rtl="0" fontAlgn="base"/>
                      <a:r>
                        <a:rPr lang="en-US" sz="2400">
                          <a:solidFill>
                            <a:srgbClr val="000000"/>
                          </a:solidFill>
                          <a:effectLst/>
                        </a:rPr>
                        <a:t>Child is English Learner</a:t>
                      </a:r>
                    </a:p>
                  </a:txBody>
                  <a:tcPr anchor="ctr"/>
                </a:tc>
                <a:tc>
                  <a:txBody>
                    <a:bodyPr/>
                    <a:lstStyle/>
                    <a:p>
                      <a:pPr algn="ctr" rtl="0" fontAlgn="base"/>
                      <a:r>
                        <a:rPr lang="en-US" sz="2400">
                          <a:solidFill>
                            <a:srgbClr val="000000"/>
                          </a:solidFill>
                          <a:effectLst/>
                        </a:rPr>
                        <a:t>N/A</a:t>
                      </a:r>
                    </a:p>
                  </a:txBody>
                  <a:tcPr anchor="ctr"/>
                </a:tc>
                <a:tc>
                  <a:txBody>
                    <a:bodyPr/>
                    <a:lstStyle/>
                    <a:p>
                      <a:pPr algn="ctr" rtl="0" fontAlgn="base"/>
                      <a:r>
                        <a:rPr lang="en-US" sz="2400">
                          <a:solidFill>
                            <a:srgbClr val="000000"/>
                          </a:solidFill>
                          <a:effectLst/>
                        </a:rPr>
                        <a:t>N/A</a:t>
                      </a:r>
                    </a:p>
                  </a:txBody>
                  <a:tcPr anchor="ctr"/>
                </a:tc>
                <a:tc>
                  <a:txBody>
                    <a:bodyPr/>
                    <a:lstStyle/>
                    <a:p>
                      <a:pPr lvl="0" algn="ctr">
                        <a:buNone/>
                      </a:pPr>
                      <a:r>
                        <a:rPr lang="en-US" sz="2400" dirty="0">
                          <a:solidFill>
                            <a:srgbClr val="000000"/>
                          </a:solidFill>
                          <a:effectLst/>
                        </a:rPr>
                        <a:t>Removed Field</a:t>
                      </a:r>
                    </a:p>
                  </a:txBody>
                  <a:tcPr anchor="ctr"/>
                </a:tc>
                <a:extLst>
                  <a:ext uri="{0D108BD9-81ED-4DB2-BD59-A6C34878D82A}">
                    <a16:rowId xmlns:a16="http://schemas.microsoft.com/office/drawing/2014/main" val="1606240682"/>
                  </a:ext>
                </a:extLst>
              </a:tr>
            </a:tbl>
          </a:graphicData>
        </a:graphic>
      </p:graphicFrame>
      <p:sp>
        <p:nvSpPr>
          <p:cNvPr id="2" name="Slide Number Placeholder 1">
            <a:extLst>
              <a:ext uri="{FF2B5EF4-FFF2-40B4-BE49-F238E27FC236}">
                <a16:creationId xmlns:a16="http://schemas.microsoft.com/office/drawing/2014/main" id="{40DD2707-2B00-0DA6-5435-793CEE28FDF8}"/>
              </a:ext>
            </a:extLst>
          </p:cNvPr>
          <p:cNvSpPr>
            <a:spLocks noGrp="1"/>
          </p:cNvSpPr>
          <p:nvPr>
            <p:ph type="sldNum" sz="quarter" idx="10"/>
          </p:nvPr>
        </p:nvSpPr>
        <p:spPr/>
        <p:txBody>
          <a:bodyPr/>
          <a:lstStyle/>
          <a:p>
            <a:fld id="{432ED76D-8188-4B28-B316-CD85396F47B0}" type="slidenum">
              <a:rPr lang="en-US" smtClean="0"/>
              <a:pPr/>
              <a:t>47</a:t>
            </a:fld>
            <a:endParaRPr lang="en-US"/>
          </a:p>
        </p:txBody>
      </p:sp>
    </p:spTree>
    <p:extLst>
      <p:ext uri="{BB962C8B-B14F-4D97-AF65-F5344CB8AC3E}">
        <p14:creationId xmlns:p14="http://schemas.microsoft.com/office/powerpoint/2010/main" val="31132847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7E415-FF7A-F697-90A1-A6043F8927D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A9B139A1-A412-0249-EE1F-663151246F6E}"/>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Crosswalk of the Old and New 801A </a:t>
            </a:r>
            <a:br>
              <a:rPr lang="en-US" sz="3600" dirty="0">
                <a:solidFill>
                  <a:schemeClr val="bg1"/>
                </a:solidFill>
                <a:cs typeface="Arial"/>
              </a:rPr>
            </a:br>
            <a:r>
              <a:rPr lang="en-US" sz="3600" dirty="0">
                <a:solidFill>
                  <a:schemeClr val="bg1"/>
                </a:solidFill>
                <a:cs typeface="Arial"/>
              </a:rPr>
              <a:t>Electronic File Format (7)</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D35B6AC0-79EF-AEC6-92FD-DCCCE513AB83}"/>
              </a:ext>
            </a:extLst>
          </p:cNvPr>
          <p:cNvGraphicFramePr>
            <a:graphicFrameLocks/>
          </p:cNvGraphicFramePr>
          <p:nvPr>
            <p:extLst>
              <p:ext uri="{D42A27DB-BD31-4B8C-83A1-F6EECF244321}">
                <p14:modId xmlns:p14="http://schemas.microsoft.com/office/powerpoint/2010/main" val="3369889235"/>
              </p:ext>
            </p:extLst>
          </p:nvPr>
        </p:nvGraphicFramePr>
        <p:xfrm>
          <a:off x="395882" y="1218542"/>
          <a:ext cx="11400235" cy="4338813"/>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a:effectLst/>
                        </a:rPr>
                        <a:t>Old Field #</a:t>
                      </a:r>
                    </a:p>
                  </a:txBody>
                  <a:tcPr anchor="ctr"/>
                </a:tc>
                <a:tc>
                  <a:txBody>
                    <a:bodyPr/>
                    <a:lstStyle/>
                    <a:p>
                      <a:pPr algn="ctr" rtl="0" fontAlgn="base"/>
                      <a:r>
                        <a:rPr lang="en-US" sz="2400">
                          <a:effectLst/>
                        </a:rPr>
                        <a:t>Old 801A</a:t>
                      </a:r>
                      <a:endParaRPr lang="en-US" sz="2400" b="0" i="0">
                        <a:effectLst/>
                      </a:endParaRPr>
                    </a:p>
                  </a:txBody>
                  <a:tcPr anchor="ctr"/>
                </a:tc>
                <a:tc>
                  <a:txBody>
                    <a:bodyPr/>
                    <a:lstStyle/>
                    <a:p>
                      <a:pPr algn="ctr" rtl="0" fontAlgn="base"/>
                      <a:r>
                        <a:rPr lang="en-US" sz="2400">
                          <a:effectLst/>
                        </a:rPr>
                        <a:t>New Field #</a:t>
                      </a:r>
                      <a:endParaRPr lang="en-US" sz="2400" b="0" i="0">
                        <a:effectLst/>
                      </a:endParaRPr>
                    </a:p>
                  </a:txBody>
                  <a:tcPr anchor="ctr"/>
                </a:tc>
                <a:tc>
                  <a:txBody>
                    <a:bodyPr/>
                    <a:lstStyle/>
                    <a:p>
                      <a:pPr algn="ctr" rtl="0" fontAlgn="base"/>
                      <a:r>
                        <a:rPr lang="en-US" sz="2400">
                          <a:effectLst/>
                        </a:rPr>
                        <a:t>New 801A</a:t>
                      </a:r>
                      <a:endParaRPr lang="en-US" sz="2400" b="0" i="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rtl="0">
                        <a:buNone/>
                      </a:pPr>
                      <a:r>
                        <a:rPr lang="en-US" sz="2400" b="0" i="0">
                          <a:solidFill>
                            <a:srgbClr val="000000"/>
                          </a:solidFill>
                          <a:effectLst/>
                        </a:rPr>
                        <a:t>30</a:t>
                      </a:r>
                    </a:p>
                  </a:txBody>
                  <a:tcPr anchor="ctr"/>
                </a:tc>
                <a:tc>
                  <a:txBody>
                    <a:bodyPr/>
                    <a:lstStyle/>
                    <a:p>
                      <a:pPr lvl="0" algn="ctr" rtl="0">
                        <a:buNone/>
                      </a:pPr>
                      <a:r>
                        <a:rPr lang="en-US" sz="2400" b="0" i="0">
                          <a:solidFill>
                            <a:srgbClr val="000000"/>
                          </a:solidFill>
                          <a:effectLst/>
                        </a:rPr>
                        <a:t>Is Child Receiving Extended Learning and Care?</a:t>
                      </a:r>
                    </a:p>
                  </a:txBody>
                  <a:tcPr anchor="ctr"/>
                </a:tc>
                <a:tc>
                  <a:txBody>
                    <a:bodyPr/>
                    <a:lstStyle/>
                    <a:p>
                      <a:pPr lvl="0" algn="ctr">
                        <a:buNone/>
                      </a:pPr>
                      <a:r>
                        <a:rPr lang="en-US" sz="2400">
                          <a:solidFill>
                            <a:srgbClr val="000000"/>
                          </a:solidFill>
                        </a:rPr>
                        <a:t>New Field</a:t>
                      </a:r>
                    </a:p>
                  </a:txBody>
                  <a:tcPr anchor="ctr"/>
                </a:tc>
                <a:extLst>
                  <a:ext uri="{0D108BD9-81ED-4DB2-BD59-A6C34878D82A}">
                    <a16:rowId xmlns:a16="http://schemas.microsoft.com/office/drawing/2014/main" val="3869714937"/>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31</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Child’s Eligibility</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328049697"/>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32</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Is Child Enrolled in a DSS Program?</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009825630"/>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algn="ctr" rtl="0" fontAlgn="base"/>
                      <a:r>
                        <a:rPr lang="en-US" sz="2400" b="0" i="0">
                          <a:solidFill>
                            <a:srgbClr val="000000"/>
                          </a:solidFill>
                          <a:effectLst/>
                        </a:rPr>
                        <a:t>33</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Is Child Enrolled in a Head Start Program?</a:t>
                      </a:r>
                    </a:p>
                  </a:txBody>
                  <a:tcPr anchor="ctr"/>
                </a:tc>
                <a:tc>
                  <a:txBody>
                    <a:bodyPr/>
                    <a:lstStyle/>
                    <a:p>
                      <a:pPr lvl="0" algn="ctr">
                        <a:buNone/>
                      </a:pPr>
                      <a:r>
                        <a:rPr lang="en-US" sz="2400" dirty="0">
                          <a:solidFill>
                            <a:srgbClr val="000000"/>
                          </a:solidFill>
                          <a:effectLst/>
                        </a:rPr>
                        <a:t>New Field</a:t>
                      </a:r>
                    </a:p>
                  </a:txBody>
                  <a:tcPr anchor="ctr"/>
                </a:tc>
                <a:extLst>
                  <a:ext uri="{0D108BD9-81ED-4DB2-BD59-A6C34878D82A}">
                    <a16:rowId xmlns:a16="http://schemas.microsoft.com/office/drawing/2014/main" val="1868255391"/>
                  </a:ext>
                </a:extLst>
              </a:tr>
            </a:tbl>
          </a:graphicData>
        </a:graphic>
      </p:graphicFrame>
      <p:sp>
        <p:nvSpPr>
          <p:cNvPr id="2" name="Slide Number Placeholder 1">
            <a:extLst>
              <a:ext uri="{FF2B5EF4-FFF2-40B4-BE49-F238E27FC236}">
                <a16:creationId xmlns:a16="http://schemas.microsoft.com/office/drawing/2014/main" id="{3F37E4E3-866D-ADC4-4467-256E7F664883}"/>
              </a:ext>
            </a:extLst>
          </p:cNvPr>
          <p:cNvSpPr>
            <a:spLocks noGrp="1"/>
          </p:cNvSpPr>
          <p:nvPr>
            <p:ph type="sldNum" sz="quarter" idx="10"/>
          </p:nvPr>
        </p:nvSpPr>
        <p:spPr/>
        <p:txBody>
          <a:bodyPr/>
          <a:lstStyle/>
          <a:p>
            <a:fld id="{432ED76D-8188-4B28-B316-CD85396F47B0}" type="slidenum">
              <a:rPr lang="en-US" smtClean="0"/>
              <a:pPr/>
              <a:t>48</a:t>
            </a:fld>
            <a:endParaRPr lang="en-US"/>
          </a:p>
        </p:txBody>
      </p:sp>
    </p:spTree>
    <p:extLst>
      <p:ext uri="{BB962C8B-B14F-4D97-AF65-F5344CB8AC3E}">
        <p14:creationId xmlns:p14="http://schemas.microsoft.com/office/powerpoint/2010/main" val="42705056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7ED0A-B9D9-E188-6D1D-EF1FCA59F01D}"/>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D4A2F7D7-514C-9FD6-58CA-011F44CBE5A2}"/>
              </a:ext>
            </a:extLst>
          </p:cNvPr>
          <p:cNvSpPr>
            <a:spLocks noGrp="1"/>
          </p:cNvSpPr>
          <p:nvPr>
            <p:ph type="title"/>
          </p:nvPr>
        </p:nvSpPr>
        <p:spPr>
          <a:xfrm>
            <a:off x="152400" y="-6408"/>
            <a:ext cx="11677650" cy="1224951"/>
          </a:xfrm>
        </p:spPr>
        <p:txBody>
          <a:bodyPr/>
          <a:lstStyle/>
          <a:p>
            <a:r>
              <a:rPr lang="en-US" sz="3600">
                <a:solidFill>
                  <a:schemeClr val="bg1"/>
                </a:solidFill>
                <a:cs typeface="Arial"/>
              </a:rPr>
              <a:t>Crosswalk of the Old and New 801A </a:t>
            </a:r>
            <a:br>
              <a:rPr lang="en-US" sz="3600">
                <a:solidFill>
                  <a:schemeClr val="bg1"/>
                </a:solidFill>
                <a:cs typeface="Arial"/>
              </a:rPr>
            </a:br>
            <a:r>
              <a:rPr lang="en-US" sz="3600">
                <a:solidFill>
                  <a:schemeClr val="bg1"/>
                </a:solidFill>
                <a:cs typeface="Arial"/>
              </a:rPr>
              <a:t>Electronic File Format (8)</a:t>
            </a:r>
            <a:endParaRPr lang="en-US" sz="360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AF5845C5-57EE-0504-9106-42F46333E7EC}"/>
              </a:ext>
            </a:extLst>
          </p:cNvPr>
          <p:cNvGraphicFramePr>
            <a:graphicFrameLocks/>
          </p:cNvGraphicFramePr>
          <p:nvPr>
            <p:extLst>
              <p:ext uri="{D42A27DB-BD31-4B8C-83A1-F6EECF244321}">
                <p14:modId xmlns:p14="http://schemas.microsoft.com/office/powerpoint/2010/main" val="3070589010"/>
              </p:ext>
            </p:extLst>
          </p:nvPr>
        </p:nvGraphicFramePr>
        <p:xfrm>
          <a:off x="395882" y="1218542"/>
          <a:ext cx="11400235" cy="4510258"/>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a:effectLst/>
                        </a:rPr>
                        <a:t>Old Field #</a:t>
                      </a:r>
                    </a:p>
                  </a:txBody>
                  <a:tcPr anchor="ctr"/>
                </a:tc>
                <a:tc>
                  <a:txBody>
                    <a:bodyPr/>
                    <a:lstStyle/>
                    <a:p>
                      <a:pPr algn="ctr" rtl="0" fontAlgn="base"/>
                      <a:r>
                        <a:rPr lang="en-US" sz="2400" dirty="0">
                          <a:effectLst/>
                        </a:rPr>
                        <a:t>Old 801A</a:t>
                      </a:r>
                      <a:endParaRPr lang="en-US" sz="2400" b="0" i="0" dirty="0">
                        <a:effectLst/>
                      </a:endParaRPr>
                    </a:p>
                  </a:txBody>
                  <a:tcPr anchor="ctr"/>
                </a:tc>
                <a:tc>
                  <a:txBody>
                    <a:bodyPr/>
                    <a:lstStyle/>
                    <a:p>
                      <a:pPr algn="ctr" rtl="0" fontAlgn="base"/>
                      <a:r>
                        <a:rPr lang="en-US" sz="2400">
                          <a:effectLst/>
                        </a:rPr>
                        <a:t>New Field #</a:t>
                      </a:r>
                      <a:endParaRPr lang="en-US" sz="2400" b="0" i="0">
                        <a:effectLst/>
                      </a:endParaRPr>
                    </a:p>
                  </a:txBody>
                  <a:tcPr anchor="ctr"/>
                </a:tc>
                <a:tc>
                  <a:txBody>
                    <a:bodyPr/>
                    <a:lstStyle/>
                    <a:p>
                      <a:pPr algn="ctr" rtl="0" fontAlgn="base"/>
                      <a:r>
                        <a:rPr lang="en-US" sz="2400">
                          <a:effectLst/>
                        </a:rPr>
                        <a:t>New 801A</a:t>
                      </a:r>
                      <a:endParaRPr lang="en-US" sz="2400" b="0" i="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a:solidFill>
                            <a:srgbClr val="000000"/>
                          </a:solidFill>
                          <a:effectLst/>
                        </a:rPr>
                        <a:t>30</a:t>
                      </a:r>
                    </a:p>
                  </a:txBody>
                  <a:tcPr anchor="ctr"/>
                </a:tc>
                <a:tc>
                  <a:txBody>
                    <a:bodyPr/>
                    <a:lstStyle/>
                    <a:p>
                      <a:pPr lvl="0" algn="ctr">
                        <a:buNone/>
                      </a:pPr>
                      <a:r>
                        <a:rPr lang="en-US" sz="2400" dirty="0">
                          <a:solidFill>
                            <a:srgbClr val="000000"/>
                          </a:solidFill>
                          <a:effectLst/>
                        </a:rPr>
                        <a:t>Services Type and Length</a:t>
                      </a:r>
                    </a:p>
                  </a:txBody>
                  <a:tcPr anchor="ctr"/>
                </a:tc>
                <a:tc>
                  <a:txBody>
                    <a:bodyPr/>
                    <a:lstStyle/>
                    <a:p>
                      <a:pPr lvl="0" algn="ctr" rtl="0">
                        <a:buNone/>
                      </a:pPr>
                      <a:r>
                        <a:rPr lang="en-US" sz="2400" b="0" i="0">
                          <a:solidFill>
                            <a:srgbClr val="000000"/>
                          </a:solidFill>
                          <a:effectLst/>
                        </a:rPr>
                        <a:t>34</a:t>
                      </a:r>
                    </a:p>
                  </a:txBody>
                  <a:tcPr anchor="ctr"/>
                </a:tc>
                <a:tc>
                  <a:txBody>
                    <a:bodyPr/>
                    <a:lstStyle/>
                    <a:p>
                      <a:pPr lvl="0" algn="ctr" rtl="0">
                        <a:buNone/>
                      </a:pPr>
                      <a:r>
                        <a:rPr lang="en-US" sz="2400" b="0" i="0">
                          <a:solidFill>
                            <a:srgbClr val="000000"/>
                          </a:solidFill>
                          <a:effectLst/>
                        </a:rPr>
                        <a:t>Services Type and Length</a:t>
                      </a:r>
                    </a:p>
                  </a:txBody>
                  <a:tcPr anchor="ctr"/>
                </a:tc>
                <a:tc>
                  <a:txBody>
                    <a:bodyPr/>
                    <a:lstStyle/>
                    <a:p>
                      <a:pPr lvl="0" algn="ctr">
                        <a:buNone/>
                      </a:pPr>
                      <a:r>
                        <a:rPr lang="en-US" sz="2400">
                          <a:solidFill>
                            <a:srgbClr val="000000"/>
                          </a:solidFill>
                        </a:rPr>
                        <a:t>Field # Change</a:t>
                      </a:r>
                    </a:p>
                  </a:txBody>
                  <a:tcPr anchor="ctr"/>
                </a:tc>
                <a:extLst>
                  <a:ext uri="{0D108BD9-81ED-4DB2-BD59-A6C34878D82A}">
                    <a16:rowId xmlns:a16="http://schemas.microsoft.com/office/drawing/2014/main" val="3869714937"/>
                  </a:ext>
                </a:extLst>
              </a:tr>
              <a:tr h="537205">
                <a:tc>
                  <a:txBody>
                    <a:bodyPr/>
                    <a:lstStyle/>
                    <a:p>
                      <a:pPr algn="ctr" rtl="0" fontAlgn="base"/>
                      <a:r>
                        <a:rPr lang="en-US" sz="2400">
                          <a:solidFill>
                            <a:srgbClr val="000000"/>
                          </a:solidFill>
                          <a:effectLst/>
                        </a:rPr>
                        <a:t>29</a:t>
                      </a:r>
                    </a:p>
                  </a:txBody>
                  <a:tcPr anchor="ctr"/>
                </a:tc>
                <a:tc>
                  <a:txBody>
                    <a:bodyPr/>
                    <a:lstStyle/>
                    <a:p>
                      <a:pPr lvl="0" algn="ctr">
                        <a:buNone/>
                      </a:pPr>
                      <a:r>
                        <a:rPr lang="en-US" sz="2400">
                          <a:solidFill>
                            <a:srgbClr val="000000"/>
                          </a:solidFill>
                          <a:effectLst/>
                        </a:rPr>
                        <a:t>Child Start Date</a:t>
                      </a:r>
                    </a:p>
                  </a:txBody>
                  <a:tcPr anchor="ctr"/>
                </a:tc>
                <a:tc>
                  <a:txBody>
                    <a:bodyPr/>
                    <a:lstStyle/>
                    <a:p>
                      <a:pPr algn="ctr" rtl="0" fontAlgn="base"/>
                      <a:r>
                        <a:rPr lang="en-US" sz="2400" b="0" i="0">
                          <a:solidFill>
                            <a:srgbClr val="000000"/>
                          </a:solidFill>
                          <a:effectLst/>
                        </a:rPr>
                        <a:t>35</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Child Start Date</a:t>
                      </a:r>
                    </a:p>
                  </a:txBody>
                  <a:tcPr anchor="ctr"/>
                </a:tc>
                <a:tc>
                  <a:txBody>
                    <a:bodyPr/>
                    <a:lstStyle/>
                    <a:p>
                      <a:pPr lvl="0" algn="ctr">
                        <a:buNone/>
                      </a:pPr>
                      <a:r>
                        <a:rPr lang="en-US" sz="2400">
                          <a:solidFill>
                            <a:srgbClr val="000000"/>
                          </a:solidFill>
                          <a:effectLst/>
                        </a:rPr>
                        <a:t>Field # Change</a:t>
                      </a:r>
                    </a:p>
                  </a:txBody>
                  <a:tcPr anchor="ctr"/>
                </a:tc>
                <a:extLst>
                  <a:ext uri="{0D108BD9-81ED-4DB2-BD59-A6C34878D82A}">
                    <a16:rowId xmlns:a16="http://schemas.microsoft.com/office/drawing/2014/main" val="1328049697"/>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36</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Is this Provider License-Exempt?</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009825630"/>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37</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Provider License Number</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868255391"/>
                  </a:ext>
                </a:extLst>
              </a:tr>
              <a:tr h="537205">
                <a:tc>
                  <a:txBody>
                    <a:bodyPr/>
                    <a:lstStyle/>
                    <a:p>
                      <a:pPr algn="ctr" rtl="0" fontAlgn="base"/>
                      <a:r>
                        <a:rPr lang="en-US" sz="2400">
                          <a:solidFill>
                            <a:srgbClr val="000000"/>
                          </a:solidFill>
                          <a:effectLst/>
                        </a:rPr>
                        <a:t>31</a:t>
                      </a:r>
                    </a:p>
                  </a:txBody>
                  <a:tcPr anchor="ctr"/>
                </a:tc>
                <a:tc>
                  <a:txBody>
                    <a:bodyPr/>
                    <a:lstStyle/>
                    <a:p>
                      <a:pPr algn="ctr" rtl="0" fontAlgn="base"/>
                      <a:r>
                        <a:rPr lang="en-US" sz="2400">
                          <a:solidFill>
                            <a:srgbClr val="000000"/>
                          </a:solidFill>
                          <a:effectLst/>
                        </a:rPr>
                        <a:t>Provider FEIN or SSN</a:t>
                      </a:r>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marL="0" marR="0" lvl="0" indent="0" algn="ctr" defTabSz="914400">
                        <a:lnSpc>
                          <a:spcPct val="100000"/>
                        </a:lnSpc>
                        <a:spcBef>
                          <a:spcPts val="0"/>
                        </a:spcBef>
                        <a:spcAft>
                          <a:spcPts val="0"/>
                        </a:spcAft>
                        <a:buNone/>
                        <a:tabLst/>
                        <a:defRPr/>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dirty="0">
                          <a:solidFill>
                            <a:srgbClr val="000000"/>
                          </a:solidFill>
                          <a:effectLst/>
                        </a:rPr>
                        <a:t>Removed Field</a:t>
                      </a:r>
                    </a:p>
                  </a:txBody>
                  <a:tcPr anchor="ctr"/>
                </a:tc>
                <a:extLst>
                  <a:ext uri="{0D108BD9-81ED-4DB2-BD59-A6C34878D82A}">
                    <a16:rowId xmlns:a16="http://schemas.microsoft.com/office/drawing/2014/main" val="1401508302"/>
                  </a:ext>
                </a:extLst>
              </a:tr>
            </a:tbl>
          </a:graphicData>
        </a:graphic>
      </p:graphicFrame>
      <p:sp>
        <p:nvSpPr>
          <p:cNvPr id="2" name="Slide Number Placeholder 1">
            <a:extLst>
              <a:ext uri="{FF2B5EF4-FFF2-40B4-BE49-F238E27FC236}">
                <a16:creationId xmlns:a16="http://schemas.microsoft.com/office/drawing/2014/main" id="{96D4D9B8-983A-CE3D-8B68-F79183C9FD63}"/>
              </a:ext>
            </a:extLst>
          </p:cNvPr>
          <p:cNvSpPr>
            <a:spLocks noGrp="1"/>
          </p:cNvSpPr>
          <p:nvPr>
            <p:ph type="sldNum" sz="quarter" idx="10"/>
          </p:nvPr>
        </p:nvSpPr>
        <p:spPr/>
        <p:txBody>
          <a:bodyPr/>
          <a:lstStyle/>
          <a:p>
            <a:fld id="{432ED76D-8188-4B28-B316-CD85396F47B0}" type="slidenum">
              <a:rPr lang="en-US" smtClean="0"/>
              <a:pPr/>
              <a:t>49</a:t>
            </a:fld>
            <a:endParaRPr lang="en-US"/>
          </a:p>
        </p:txBody>
      </p:sp>
    </p:spTree>
    <p:extLst>
      <p:ext uri="{BB962C8B-B14F-4D97-AF65-F5344CB8AC3E}">
        <p14:creationId xmlns:p14="http://schemas.microsoft.com/office/powerpoint/2010/main" val="1065014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5B397-6E87-BD04-559A-11DF54641169}"/>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E6C39022-6598-3DD7-BC48-F2F63599EEB0}"/>
              </a:ext>
            </a:extLst>
          </p:cNvPr>
          <p:cNvSpPr>
            <a:spLocks noGrp="1"/>
          </p:cNvSpPr>
          <p:nvPr>
            <p:ph type="title"/>
          </p:nvPr>
        </p:nvSpPr>
        <p:spPr>
          <a:xfrm>
            <a:off x="152400" y="-6408"/>
            <a:ext cx="11677650" cy="1224951"/>
          </a:xfrm>
        </p:spPr>
        <p:txBody>
          <a:bodyPr/>
          <a:lstStyle/>
          <a:p>
            <a:r>
              <a:rPr lang="en-US" sz="3600">
                <a:solidFill>
                  <a:schemeClr val="bg1"/>
                </a:solidFill>
                <a:cs typeface="Arial"/>
              </a:rPr>
              <a:t>New 801A Field: Head-of-Household Address 2</a:t>
            </a:r>
            <a:endParaRPr lang="en-US" sz="3600">
              <a:solidFill>
                <a:schemeClr val="bg1"/>
              </a:solidFill>
            </a:endParaRPr>
          </a:p>
        </p:txBody>
      </p:sp>
      <p:sp>
        <p:nvSpPr>
          <p:cNvPr id="3" name="Content Placeholder 2">
            <a:extLst>
              <a:ext uri="{FF2B5EF4-FFF2-40B4-BE49-F238E27FC236}">
                <a16:creationId xmlns:a16="http://schemas.microsoft.com/office/drawing/2014/main" id="{9E4662B4-71E7-A3A5-2AA5-CB6D1C255A4A}"/>
              </a:ext>
            </a:extLst>
          </p:cNvPr>
          <p:cNvSpPr>
            <a:spLocks noGrp="1" noChangeArrowheads="1"/>
          </p:cNvSpPr>
          <p:nvPr>
            <p:ph idx="1"/>
          </p:nvPr>
        </p:nvSpPr>
        <p:spPr bwMode="auto">
          <a:xfrm>
            <a:off x="515663" y="1237746"/>
            <a:ext cx="11183001" cy="426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‘Head-of-Household Address 2’ field indicates secondary components of the address where the Head-of-Household resides</a:t>
            </a:r>
          </a:p>
          <a:p>
            <a:r>
              <a:rPr lang="en-US" sz="2800" dirty="0">
                <a:cs typeface="Arial"/>
              </a:rPr>
              <a:t>This field should may include unit or apartment information not included in the ‘Head-of-Household Address 1’ field</a:t>
            </a:r>
          </a:p>
          <a:p>
            <a:pPr lvl="1"/>
            <a:r>
              <a:rPr lang="en-US" sz="2400" dirty="0">
                <a:cs typeface="Arial"/>
              </a:rPr>
              <a:t>Example: Unit 23</a:t>
            </a:r>
          </a:p>
          <a:p>
            <a:r>
              <a:rPr lang="en-US" sz="2800" dirty="0">
                <a:cs typeface="Arial"/>
              </a:rPr>
              <a:t>This field is not required</a:t>
            </a:r>
          </a:p>
          <a:p>
            <a:r>
              <a:rPr lang="en-US" sz="2800" dirty="0">
                <a:cs typeface="Arial"/>
              </a:rPr>
              <a:t>Where to Find It</a:t>
            </a:r>
          </a:p>
          <a:p>
            <a:pPr lvl="1"/>
            <a:r>
              <a:rPr lang="en-US" sz="2400" dirty="0">
                <a:cs typeface="Arial"/>
              </a:rPr>
              <a:t>On the Confidential Application for the California State Preschool Program (EED 9600 Form), it is on Page 1 in the  “Parent/Guardian A: Contact Information” Section as “Street Address”</a:t>
            </a:r>
          </a:p>
        </p:txBody>
      </p:sp>
      <p:sp>
        <p:nvSpPr>
          <p:cNvPr id="2" name="Slide Number Placeholder 1">
            <a:extLst>
              <a:ext uri="{FF2B5EF4-FFF2-40B4-BE49-F238E27FC236}">
                <a16:creationId xmlns:a16="http://schemas.microsoft.com/office/drawing/2014/main" id="{55782D23-97C2-720F-B0AF-2993C76C0FF1}"/>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28655394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9DBAB-E949-1B9B-F8D3-36BFBBF1FE4E}"/>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D3D2EF19-3372-3438-890F-EB5DAE095980}"/>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Crosswalk of the Old and New 801A </a:t>
            </a:r>
            <a:br>
              <a:rPr lang="en-US" sz="3600" dirty="0">
                <a:solidFill>
                  <a:schemeClr val="bg1"/>
                </a:solidFill>
                <a:cs typeface="Arial"/>
              </a:rPr>
            </a:br>
            <a:r>
              <a:rPr lang="en-US" sz="3600" dirty="0">
                <a:solidFill>
                  <a:schemeClr val="bg1"/>
                </a:solidFill>
                <a:cs typeface="Arial"/>
              </a:rPr>
              <a:t>Electronic File Format (9)</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2D757A05-74DC-F183-6981-D3776D335DA0}"/>
              </a:ext>
            </a:extLst>
          </p:cNvPr>
          <p:cNvGraphicFramePr>
            <a:graphicFrameLocks/>
          </p:cNvGraphicFramePr>
          <p:nvPr>
            <p:extLst>
              <p:ext uri="{D42A27DB-BD31-4B8C-83A1-F6EECF244321}">
                <p14:modId xmlns:p14="http://schemas.microsoft.com/office/powerpoint/2010/main" val="819308584"/>
              </p:ext>
            </p:extLst>
          </p:nvPr>
        </p:nvGraphicFramePr>
        <p:xfrm>
          <a:off x="395882" y="1218542"/>
          <a:ext cx="11400235" cy="4339020"/>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a:effectLst/>
                        </a:rPr>
                        <a:t>Old Field #</a:t>
                      </a:r>
                    </a:p>
                  </a:txBody>
                  <a:tcPr anchor="ctr"/>
                </a:tc>
                <a:tc>
                  <a:txBody>
                    <a:bodyPr/>
                    <a:lstStyle/>
                    <a:p>
                      <a:pPr algn="ctr" rtl="0" fontAlgn="base"/>
                      <a:r>
                        <a:rPr lang="en-US" sz="2400">
                          <a:effectLst/>
                        </a:rPr>
                        <a:t>Old 801A</a:t>
                      </a:r>
                      <a:endParaRPr lang="en-US" sz="2400" b="0" i="0">
                        <a:effectLst/>
                      </a:endParaRPr>
                    </a:p>
                  </a:txBody>
                  <a:tcPr anchor="ctr"/>
                </a:tc>
                <a:tc>
                  <a:txBody>
                    <a:bodyPr/>
                    <a:lstStyle/>
                    <a:p>
                      <a:pPr algn="ctr" rtl="0" fontAlgn="base"/>
                      <a:r>
                        <a:rPr lang="en-US" sz="2400">
                          <a:effectLst/>
                        </a:rPr>
                        <a:t>New Field #</a:t>
                      </a:r>
                      <a:endParaRPr lang="en-US" sz="2400" b="0" i="0">
                        <a:effectLst/>
                      </a:endParaRPr>
                    </a:p>
                  </a:txBody>
                  <a:tcPr anchor="ctr"/>
                </a:tc>
                <a:tc>
                  <a:txBody>
                    <a:bodyPr/>
                    <a:lstStyle/>
                    <a:p>
                      <a:pPr algn="ctr" rtl="0" fontAlgn="base"/>
                      <a:r>
                        <a:rPr lang="en-US" sz="2400">
                          <a:effectLst/>
                        </a:rPr>
                        <a:t>New 801A</a:t>
                      </a:r>
                      <a:endParaRPr lang="en-US" sz="2400" b="0" i="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lvl="0" algn="ctr" rtl="0">
                        <a:buNone/>
                      </a:pPr>
                      <a:r>
                        <a:rPr lang="en-US" sz="2400" b="0" i="0">
                          <a:solidFill>
                            <a:srgbClr val="000000"/>
                          </a:solidFill>
                          <a:effectLst/>
                        </a:rPr>
                        <a:t>38</a:t>
                      </a:r>
                    </a:p>
                  </a:txBody>
                  <a:tcPr anchor="ctr"/>
                </a:tc>
                <a:tc>
                  <a:txBody>
                    <a:bodyPr/>
                    <a:lstStyle/>
                    <a:p>
                      <a:pPr lvl="0" algn="ctr" rtl="0">
                        <a:buNone/>
                      </a:pPr>
                      <a:r>
                        <a:rPr lang="en-US" sz="2400" b="0" i="0">
                          <a:solidFill>
                            <a:srgbClr val="000000"/>
                          </a:solidFill>
                          <a:effectLst/>
                        </a:rPr>
                        <a:t>Provider Address 1</a:t>
                      </a:r>
                    </a:p>
                  </a:txBody>
                  <a:tcPr anchor="ctr"/>
                </a:tc>
                <a:tc>
                  <a:txBody>
                    <a:bodyPr/>
                    <a:lstStyle/>
                    <a:p>
                      <a:pPr lvl="0" algn="ctr">
                        <a:buNone/>
                      </a:pPr>
                      <a:r>
                        <a:rPr lang="en-US" sz="2400">
                          <a:solidFill>
                            <a:srgbClr val="000000"/>
                          </a:solidFill>
                        </a:rPr>
                        <a:t>New Field</a:t>
                      </a:r>
                    </a:p>
                  </a:txBody>
                  <a:tcPr anchor="ctr"/>
                </a:tc>
                <a:extLst>
                  <a:ext uri="{0D108BD9-81ED-4DB2-BD59-A6C34878D82A}">
                    <a16:rowId xmlns:a16="http://schemas.microsoft.com/office/drawing/2014/main" val="3869714937"/>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39</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Provider Address 2</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328049697"/>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40</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Provider City</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009825630"/>
                  </a:ext>
                </a:extLst>
              </a:tr>
              <a:tr h="537205">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algn="ctr" rtl="0" fontAlgn="base"/>
                      <a:r>
                        <a:rPr lang="en-US" sz="2400" b="0" i="0">
                          <a:solidFill>
                            <a:srgbClr val="000000"/>
                          </a:solidFill>
                          <a:effectLst/>
                        </a:rPr>
                        <a:t>41</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Provider State</a:t>
                      </a:r>
                    </a:p>
                  </a:txBody>
                  <a:tcPr anchor="ctr"/>
                </a:tc>
                <a:tc>
                  <a:txBody>
                    <a:bodyPr/>
                    <a:lstStyle/>
                    <a:p>
                      <a:pPr lvl="0" algn="ctr">
                        <a:buNone/>
                      </a:pPr>
                      <a:r>
                        <a:rPr lang="en-US" sz="2400">
                          <a:solidFill>
                            <a:srgbClr val="000000"/>
                          </a:solidFill>
                          <a:effectLst/>
                        </a:rPr>
                        <a:t>New Field</a:t>
                      </a:r>
                    </a:p>
                  </a:txBody>
                  <a:tcPr anchor="ctr"/>
                </a:tc>
                <a:extLst>
                  <a:ext uri="{0D108BD9-81ED-4DB2-BD59-A6C34878D82A}">
                    <a16:rowId xmlns:a16="http://schemas.microsoft.com/office/drawing/2014/main" val="1868255391"/>
                  </a:ext>
                </a:extLst>
              </a:tr>
              <a:tr h="537205">
                <a:tc>
                  <a:txBody>
                    <a:bodyPr/>
                    <a:lstStyle/>
                    <a:p>
                      <a:pPr algn="ctr" rtl="0" fontAlgn="base"/>
                      <a:r>
                        <a:rPr lang="en-US" sz="2400">
                          <a:solidFill>
                            <a:srgbClr val="000000"/>
                          </a:solidFill>
                          <a:effectLst/>
                        </a:rPr>
                        <a:t>33</a:t>
                      </a:r>
                    </a:p>
                  </a:txBody>
                  <a:tcPr anchor="ctr"/>
                </a:tc>
                <a:tc>
                  <a:txBody>
                    <a:bodyPr/>
                    <a:lstStyle/>
                    <a:p>
                      <a:pPr lvl="0" algn="ctr">
                        <a:buNone/>
                      </a:pPr>
                      <a:r>
                        <a:rPr lang="en-US" sz="2400">
                          <a:solidFill>
                            <a:srgbClr val="000000"/>
                          </a:solidFill>
                          <a:effectLst/>
                        </a:rPr>
                        <a:t>Provider Zip Code</a:t>
                      </a:r>
                    </a:p>
                  </a:txBody>
                  <a:tcPr anchor="ctr"/>
                </a:tc>
                <a:tc>
                  <a:txBody>
                    <a:bodyPr/>
                    <a:lstStyle/>
                    <a:p>
                      <a:pPr algn="ctr" rtl="0" fontAlgn="base"/>
                      <a:r>
                        <a:rPr lang="en-US" sz="2400" b="0" i="0">
                          <a:solidFill>
                            <a:srgbClr val="000000"/>
                          </a:solidFill>
                          <a:effectLst/>
                        </a:rPr>
                        <a:t>42</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Provider Zip Code</a:t>
                      </a:r>
                    </a:p>
                  </a:txBody>
                  <a:tcPr anchor="ctr"/>
                </a:tc>
                <a:tc>
                  <a:txBody>
                    <a:bodyPr/>
                    <a:lstStyle/>
                    <a:p>
                      <a:pPr lvl="0" algn="ctr">
                        <a:buNone/>
                      </a:pPr>
                      <a:r>
                        <a:rPr lang="en-US" sz="2400">
                          <a:solidFill>
                            <a:srgbClr val="000000"/>
                          </a:solidFill>
                          <a:effectLst/>
                        </a:rPr>
                        <a:t>Field # Update</a:t>
                      </a:r>
                    </a:p>
                  </a:txBody>
                  <a:tcPr anchor="ctr"/>
                </a:tc>
                <a:extLst>
                  <a:ext uri="{0D108BD9-81ED-4DB2-BD59-A6C34878D82A}">
                    <a16:rowId xmlns:a16="http://schemas.microsoft.com/office/drawing/2014/main" val="1401508302"/>
                  </a:ext>
                </a:extLst>
              </a:tr>
              <a:tr h="537205">
                <a:tc>
                  <a:txBody>
                    <a:bodyPr/>
                    <a:lstStyle/>
                    <a:p>
                      <a:pPr algn="ctr" rtl="0" fontAlgn="base"/>
                      <a:r>
                        <a:rPr lang="en-US" sz="2400">
                          <a:solidFill>
                            <a:srgbClr val="000000"/>
                          </a:solidFill>
                          <a:effectLst/>
                        </a:rPr>
                        <a:t>32</a:t>
                      </a:r>
                    </a:p>
                  </a:txBody>
                  <a:tcPr anchor="ctr"/>
                </a:tc>
                <a:tc>
                  <a:txBody>
                    <a:bodyPr/>
                    <a:lstStyle/>
                    <a:p>
                      <a:pPr algn="ctr" rtl="0" fontAlgn="base"/>
                      <a:r>
                        <a:rPr lang="en-US" sz="2400">
                          <a:solidFill>
                            <a:srgbClr val="000000"/>
                          </a:solidFill>
                          <a:effectLst/>
                        </a:rPr>
                        <a:t>Provider FIPS Code</a:t>
                      </a:r>
                    </a:p>
                  </a:txBody>
                  <a:tcPr anchor="ctr"/>
                </a:tc>
                <a:tc>
                  <a:txBody>
                    <a:bodyPr/>
                    <a:lstStyle/>
                    <a:p>
                      <a:pPr algn="ctr" rtl="0" fontAlgn="base"/>
                      <a:r>
                        <a:rPr lang="en-US" sz="2400" b="0" i="0">
                          <a:solidFill>
                            <a:srgbClr val="000000"/>
                          </a:solidFill>
                          <a:effectLst/>
                        </a:rPr>
                        <a:t>43</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Provider FIPS Code</a:t>
                      </a:r>
                    </a:p>
                  </a:txBody>
                  <a:tcPr anchor="ctr"/>
                </a:tc>
                <a:tc>
                  <a:txBody>
                    <a:bodyPr/>
                    <a:lstStyle/>
                    <a:p>
                      <a:pPr lvl="0" algn="ctr">
                        <a:buNone/>
                      </a:pPr>
                      <a:r>
                        <a:rPr lang="en-US" sz="2400" dirty="0">
                          <a:solidFill>
                            <a:srgbClr val="000000"/>
                          </a:solidFill>
                          <a:effectLst/>
                        </a:rPr>
                        <a:t>Field # Update</a:t>
                      </a:r>
                    </a:p>
                  </a:txBody>
                  <a:tcPr anchor="ctr"/>
                </a:tc>
                <a:extLst>
                  <a:ext uri="{0D108BD9-81ED-4DB2-BD59-A6C34878D82A}">
                    <a16:rowId xmlns:a16="http://schemas.microsoft.com/office/drawing/2014/main" val="4219203375"/>
                  </a:ext>
                </a:extLst>
              </a:tr>
            </a:tbl>
          </a:graphicData>
        </a:graphic>
      </p:graphicFrame>
      <p:sp>
        <p:nvSpPr>
          <p:cNvPr id="2" name="Slide Number Placeholder 1">
            <a:extLst>
              <a:ext uri="{FF2B5EF4-FFF2-40B4-BE49-F238E27FC236}">
                <a16:creationId xmlns:a16="http://schemas.microsoft.com/office/drawing/2014/main" id="{4CB8C7D5-8531-00CB-5648-3767C37655EA}"/>
              </a:ext>
            </a:extLst>
          </p:cNvPr>
          <p:cNvSpPr>
            <a:spLocks noGrp="1"/>
          </p:cNvSpPr>
          <p:nvPr>
            <p:ph type="sldNum" sz="quarter" idx="10"/>
          </p:nvPr>
        </p:nvSpPr>
        <p:spPr/>
        <p:txBody>
          <a:bodyPr/>
          <a:lstStyle/>
          <a:p>
            <a:fld id="{432ED76D-8188-4B28-B316-CD85396F47B0}" type="slidenum">
              <a:rPr lang="en-US" smtClean="0"/>
              <a:pPr/>
              <a:t>50</a:t>
            </a:fld>
            <a:endParaRPr lang="en-US"/>
          </a:p>
        </p:txBody>
      </p:sp>
    </p:spTree>
    <p:extLst>
      <p:ext uri="{BB962C8B-B14F-4D97-AF65-F5344CB8AC3E}">
        <p14:creationId xmlns:p14="http://schemas.microsoft.com/office/powerpoint/2010/main" val="27881278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8F25B-67AD-BABB-211D-5AE911158AF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E716C8C2-FBA2-0B66-5C00-4325D6046660}"/>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Crosswalk of the Old and New 801A </a:t>
            </a:r>
            <a:br>
              <a:rPr lang="en-US" sz="3600" dirty="0">
                <a:solidFill>
                  <a:schemeClr val="bg1"/>
                </a:solidFill>
                <a:cs typeface="Arial"/>
              </a:rPr>
            </a:br>
            <a:r>
              <a:rPr lang="en-US" sz="3600" dirty="0">
                <a:solidFill>
                  <a:schemeClr val="bg1"/>
                </a:solidFill>
                <a:cs typeface="Arial"/>
              </a:rPr>
              <a:t>Electronic File Format (10)</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CE5CEF2B-3E0B-B9BF-5C36-DFB76534E749}"/>
              </a:ext>
            </a:extLst>
          </p:cNvPr>
          <p:cNvGraphicFramePr>
            <a:graphicFrameLocks/>
          </p:cNvGraphicFramePr>
          <p:nvPr>
            <p:extLst>
              <p:ext uri="{D42A27DB-BD31-4B8C-83A1-F6EECF244321}">
                <p14:modId xmlns:p14="http://schemas.microsoft.com/office/powerpoint/2010/main" val="236337546"/>
              </p:ext>
            </p:extLst>
          </p:nvPr>
        </p:nvGraphicFramePr>
        <p:xfrm>
          <a:off x="395882" y="1218542"/>
          <a:ext cx="11400235" cy="4841713"/>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dirty="0">
                          <a:effectLst/>
                        </a:rPr>
                        <a:t>Old Field #</a:t>
                      </a:r>
                    </a:p>
                  </a:txBody>
                  <a:tcPr anchor="ctr"/>
                </a:tc>
                <a:tc>
                  <a:txBody>
                    <a:bodyPr/>
                    <a:lstStyle/>
                    <a:p>
                      <a:pPr algn="ctr" rtl="0" fontAlgn="base"/>
                      <a:r>
                        <a:rPr lang="en-US" sz="2400" dirty="0">
                          <a:effectLst/>
                        </a:rPr>
                        <a:t>Old 801A</a:t>
                      </a:r>
                      <a:endParaRPr lang="en-US" sz="2400" b="0" i="0" dirty="0">
                        <a:effectLst/>
                      </a:endParaRPr>
                    </a:p>
                  </a:txBody>
                  <a:tcPr anchor="ctr"/>
                </a:tc>
                <a:tc>
                  <a:txBody>
                    <a:bodyPr/>
                    <a:lstStyle/>
                    <a:p>
                      <a:pPr algn="ctr" rtl="0" fontAlgn="base"/>
                      <a:r>
                        <a:rPr lang="en-US" sz="2400" dirty="0">
                          <a:effectLst/>
                        </a:rPr>
                        <a:t>New Field #</a:t>
                      </a:r>
                      <a:endParaRPr lang="en-US" sz="2400" b="0" i="0" dirty="0">
                        <a:effectLst/>
                      </a:endParaRPr>
                    </a:p>
                  </a:txBody>
                  <a:tcPr anchor="ctr"/>
                </a:tc>
                <a:tc>
                  <a:txBody>
                    <a:bodyPr/>
                    <a:lstStyle/>
                    <a:p>
                      <a:pPr algn="ctr" rtl="0" fontAlgn="base"/>
                      <a:r>
                        <a:rPr lang="en-US" sz="2400" dirty="0">
                          <a:effectLst/>
                        </a:rPr>
                        <a:t>New 801A</a:t>
                      </a:r>
                      <a:endParaRPr lang="en-US" sz="2400" b="0" i="0" dirty="0">
                        <a:effectLst/>
                      </a:endParaRPr>
                    </a:p>
                  </a:txBody>
                  <a:tcPr anchor="ctr"/>
                </a:tc>
                <a:tc>
                  <a:txBody>
                    <a:bodyPr/>
                    <a:lstStyle/>
                    <a:p>
                      <a:pPr lvl="0" algn="ctr">
                        <a:buNone/>
                      </a:pPr>
                      <a:r>
                        <a:rPr lang="en-US" sz="2400" dirty="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dirty="0">
                          <a:solidFill>
                            <a:srgbClr val="000000"/>
                          </a:solidFill>
                          <a:effectLst/>
                        </a:rPr>
                        <a:t>34</a:t>
                      </a:r>
                    </a:p>
                  </a:txBody>
                  <a:tcPr anchor="ctr"/>
                </a:tc>
                <a:tc>
                  <a:txBody>
                    <a:bodyPr/>
                    <a:lstStyle/>
                    <a:p>
                      <a:pPr lvl="0" algn="ctr">
                        <a:buNone/>
                      </a:pPr>
                      <a:r>
                        <a:rPr lang="en-US" sz="2400" dirty="0">
                          <a:solidFill>
                            <a:srgbClr val="000000"/>
                          </a:solidFill>
                          <a:effectLst/>
                        </a:rPr>
                        <a:t>Quality Rating and Improvement System (QRIS) Participation</a:t>
                      </a:r>
                    </a:p>
                  </a:txBody>
                  <a:tcPr anchor="ctr"/>
                </a:tc>
                <a:tc>
                  <a:txBody>
                    <a:bodyPr/>
                    <a:lstStyle/>
                    <a:p>
                      <a:pPr lvl="0" algn="ctr" rtl="0">
                        <a:buNone/>
                      </a:pPr>
                      <a:r>
                        <a:rPr lang="en-US" sz="2400" b="0" i="0" dirty="0">
                          <a:solidFill>
                            <a:srgbClr val="000000"/>
                          </a:solidFill>
                          <a:effectLst/>
                        </a:rPr>
                        <a:t>44</a:t>
                      </a:r>
                    </a:p>
                  </a:txBody>
                  <a:tcPr anchor="ctr"/>
                </a:tc>
                <a:tc>
                  <a:txBody>
                    <a:bodyPr/>
                    <a:lstStyle/>
                    <a:p>
                      <a:pPr lvl="0" algn="ctr" rtl="0">
                        <a:buNone/>
                      </a:pPr>
                      <a:r>
                        <a:rPr lang="en-US" sz="2400" b="0" i="0" dirty="0">
                          <a:solidFill>
                            <a:srgbClr val="000000"/>
                          </a:solidFill>
                          <a:effectLst/>
                        </a:rPr>
                        <a:t>QRIS Participation</a:t>
                      </a:r>
                    </a:p>
                  </a:txBody>
                  <a:tcPr anchor="ctr"/>
                </a:tc>
                <a:tc>
                  <a:txBody>
                    <a:bodyPr/>
                    <a:lstStyle/>
                    <a:p>
                      <a:pPr lvl="0" algn="ctr">
                        <a:buNone/>
                      </a:pPr>
                      <a:r>
                        <a:rPr lang="en-US" sz="2400" dirty="0">
                          <a:solidFill>
                            <a:srgbClr val="000000"/>
                          </a:solidFill>
                        </a:rPr>
                        <a:t>Field # Change</a:t>
                      </a:r>
                    </a:p>
                  </a:txBody>
                  <a:tcPr anchor="ctr"/>
                </a:tc>
                <a:extLst>
                  <a:ext uri="{0D108BD9-81ED-4DB2-BD59-A6C34878D82A}">
                    <a16:rowId xmlns:a16="http://schemas.microsoft.com/office/drawing/2014/main" val="3869714937"/>
                  </a:ext>
                </a:extLst>
              </a:tr>
              <a:tr h="537205">
                <a:tc>
                  <a:txBody>
                    <a:bodyPr/>
                    <a:lstStyle/>
                    <a:p>
                      <a:pPr algn="ctr" rtl="0" fontAlgn="base"/>
                      <a:r>
                        <a:rPr lang="en-US" sz="2400" dirty="0">
                          <a:solidFill>
                            <a:srgbClr val="000000"/>
                          </a:solidFill>
                          <a:effectLst/>
                        </a:rPr>
                        <a:t>35</a:t>
                      </a:r>
                    </a:p>
                  </a:txBody>
                  <a:tcPr anchor="ctr"/>
                </a:tc>
                <a:tc>
                  <a:txBody>
                    <a:bodyPr/>
                    <a:lstStyle/>
                    <a:p>
                      <a:pPr algn="ctr" rtl="0" fontAlgn="base"/>
                      <a:r>
                        <a:rPr lang="en-US" sz="2400" dirty="0">
                          <a:solidFill>
                            <a:srgbClr val="000000"/>
                          </a:solidFill>
                          <a:effectLst/>
                        </a:rPr>
                        <a:t>Accreditation Status</a:t>
                      </a:r>
                    </a:p>
                  </a:txBody>
                  <a:tcPr anchor="ctr"/>
                </a:tc>
                <a:tc>
                  <a:txBody>
                    <a:bodyPr/>
                    <a:lstStyle/>
                    <a:p>
                      <a:pPr algn="ctr" rtl="0" fontAlgn="base"/>
                      <a:r>
                        <a:rPr lang="en-US" sz="2400" b="0" i="0" dirty="0">
                          <a:solidFill>
                            <a:srgbClr val="000000"/>
                          </a:solidFill>
                          <a:effectLst/>
                        </a:rPr>
                        <a:t>45</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dirty="0">
                          <a:solidFill>
                            <a:srgbClr val="000000"/>
                          </a:solidFill>
                          <a:effectLst/>
                        </a:rPr>
                        <a:t>Accreditation Status</a:t>
                      </a:r>
                    </a:p>
                  </a:txBody>
                  <a:tcPr anchor="ctr"/>
                </a:tc>
                <a:tc>
                  <a:txBody>
                    <a:bodyPr/>
                    <a:lstStyle/>
                    <a:p>
                      <a:pPr lvl="0" algn="ctr">
                        <a:buNone/>
                      </a:pPr>
                      <a:r>
                        <a:rPr lang="en-US" sz="2400" dirty="0">
                          <a:solidFill>
                            <a:srgbClr val="000000"/>
                          </a:solidFill>
                          <a:effectLst/>
                        </a:rPr>
                        <a:t>Field # Change</a:t>
                      </a:r>
                    </a:p>
                  </a:txBody>
                  <a:tcPr anchor="ctr"/>
                </a:tc>
                <a:extLst>
                  <a:ext uri="{0D108BD9-81ED-4DB2-BD59-A6C34878D82A}">
                    <a16:rowId xmlns:a16="http://schemas.microsoft.com/office/drawing/2014/main" val="1328049697"/>
                  </a:ext>
                </a:extLst>
              </a:tr>
              <a:tr h="537205">
                <a:tc>
                  <a:txBody>
                    <a:bodyPr/>
                    <a:lstStyle/>
                    <a:p>
                      <a:pPr algn="ctr" rtl="0" fontAlgn="base"/>
                      <a:r>
                        <a:rPr lang="en-US" sz="2400" dirty="0">
                          <a:solidFill>
                            <a:srgbClr val="000000"/>
                          </a:solidFill>
                          <a:effectLst/>
                        </a:rPr>
                        <a:t>36</a:t>
                      </a:r>
                    </a:p>
                  </a:txBody>
                  <a:tcPr anchor="ctr"/>
                </a:tc>
                <a:tc>
                  <a:txBody>
                    <a:bodyPr/>
                    <a:lstStyle/>
                    <a:p>
                      <a:pPr algn="ctr" rtl="0" fontAlgn="base"/>
                      <a:r>
                        <a:rPr lang="en-US" sz="2400" dirty="0">
                          <a:solidFill>
                            <a:srgbClr val="000000"/>
                          </a:solidFill>
                          <a:effectLst/>
                        </a:rPr>
                        <a:t>Type of Childcare</a:t>
                      </a:r>
                    </a:p>
                  </a:txBody>
                  <a:tcPr anchor="ctr"/>
                </a:tc>
                <a:tc>
                  <a:txBody>
                    <a:bodyPr/>
                    <a:lstStyle/>
                    <a:p>
                      <a:pPr algn="ctr" rtl="0" fontAlgn="base"/>
                      <a:r>
                        <a:rPr lang="en-US" sz="2400" b="0" i="0" dirty="0">
                          <a:solidFill>
                            <a:srgbClr val="000000"/>
                          </a:solidFill>
                          <a:effectLst/>
                        </a:rPr>
                        <a:t>46</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dirty="0">
                          <a:solidFill>
                            <a:srgbClr val="000000"/>
                          </a:solidFill>
                          <a:effectLst/>
                        </a:rPr>
                        <a:t>Type of Childcare</a:t>
                      </a:r>
                    </a:p>
                  </a:txBody>
                  <a:tcPr anchor="ctr"/>
                </a:tc>
                <a:tc>
                  <a:txBody>
                    <a:bodyPr/>
                    <a:lstStyle/>
                    <a:p>
                      <a:pPr lvl="0" algn="ctr">
                        <a:buNone/>
                      </a:pPr>
                      <a:r>
                        <a:rPr lang="en-US" sz="2400" dirty="0">
                          <a:solidFill>
                            <a:srgbClr val="000000"/>
                          </a:solidFill>
                          <a:effectLst/>
                        </a:rPr>
                        <a:t>Updated Field</a:t>
                      </a:r>
                    </a:p>
                  </a:txBody>
                  <a:tcPr anchor="ctr"/>
                </a:tc>
                <a:extLst>
                  <a:ext uri="{0D108BD9-81ED-4DB2-BD59-A6C34878D82A}">
                    <a16:rowId xmlns:a16="http://schemas.microsoft.com/office/drawing/2014/main" val="1009825630"/>
                  </a:ext>
                </a:extLst>
              </a:tr>
              <a:tr h="537205">
                <a:tc>
                  <a:txBody>
                    <a:bodyPr/>
                    <a:lstStyle/>
                    <a:p>
                      <a:pPr algn="ctr" rtl="0" fontAlgn="base"/>
                      <a:r>
                        <a:rPr lang="en-US" sz="2400" dirty="0">
                          <a:solidFill>
                            <a:srgbClr val="000000"/>
                          </a:solidFill>
                          <a:effectLst/>
                        </a:rPr>
                        <a:t>37</a:t>
                      </a:r>
                    </a:p>
                  </a:txBody>
                  <a:tcPr anchor="ctr"/>
                </a:tc>
                <a:tc>
                  <a:txBody>
                    <a:bodyPr/>
                    <a:lstStyle/>
                    <a:p>
                      <a:pPr algn="ctr" rtl="0" fontAlgn="base"/>
                      <a:r>
                        <a:rPr lang="en-US" sz="2400" dirty="0">
                          <a:solidFill>
                            <a:srgbClr val="000000"/>
                          </a:solidFill>
                          <a:effectLst/>
                        </a:rPr>
                        <a:t>Program Code 1</a:t>
                      </a:r>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marL="0" marR="0" lvl="0" indent="0" algn="ctr" defTabSz="914400">
                        <a:lnSpc>
                          <a:spcPct val="100000"/>
                        </a:lnSpc>
                        <a:spcBef>
                          <a:spcPts val="0"/>
                        </a:spcBef>
                        <a:spcAft>
                          <a:spcPts val="0"/>
                        </a:spcAft>
                        <a:buNone/>
                        <a:tabLst/>
                        <a:defRPr/>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dirty="0">
                          <a:solidFill>
                            <a:srgbClr val="000000"/>
                          </a:solidFill>
                          <a:effectLst/>
                        </a:rPr>
                        <a:t>Removed Field</a:t>
                      </a:r>
                    </a:p>
                  </a:txBody>
                  <a:tcPr anchor="ctr"/>
                </a:tc>
                <a:extLst>
                  <a:ext uri="{0D108BD9-81ED-4DB2-BD59-A6C34878D82A}">
                    <a16:rowId xmlns:a16="http://schemas.microsoft.com/office/drawing/2014/main" val="1868255391"/>
                  </a:ext>
                </a:extLst>
              </a:tr>
              <a:tr h="537205">
                <a:tc>
                  <a:txBody>
                    <a:bodyPr/>
                    <a:lstStyle/>
                    <a:p>
                      <a:pPr algn="ctr" rtl="0" fontAlgn="base"/>
                      <a:r>
                        <a:rPr lang="en-US" sz="2400" dirty="0">
                          <a:solidFill>
                            <a:srgbClr val="000000"/>
                          </a:solidFill>
                          <a:effectLst/>
                        </a:rPr>
                        <a:t>38</a:t>
                      </a:r>
                    </a:p>
                  </a:txBody>
                  <a:tcPr anchor="ctr"/>
                </a:tc>
                <a:tc>
                  <a:txBody>
                    <a:bodyPr/>
                    <a:lstStyle/>
                    <a:p>
                      <a:pPr algn="ctr" rtl="0" fontAlgn="base"/>
                      <a:r>
                        <a:rPr lang="en-US" sz="2400" dirty="0">
                          <a:solidFill>
                            <a:srgbClr val="000000"/>
                          </a:solidFill>
                          <a:effectLst/>
                        </a:rPr>
                        <a:t>Program Code 2</a:t>
                      </a:r>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marL="0" marR="0" lvl="0" indent="0" algn="ctr" defTabSz="914400">
                        <a:lnSpc>
                          <a:spcPct val="100000"/>
                        </a:lnSpc>
                        <a:spcBef>
                          <a:spcPts val="0"/>
                        </a:spcBef>
                        <a:spcAft>
                          <a:spcPts val="0"/>
                        </a:spcAft>
                        <a:buNone/>
                        <a:tabLst/>
                        <a:defRPr/>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dirty="0">
                          <a:solidFill>
                            <a:srgbClr val="000000"/>
                          </a:solidFill>
                          <a:effectLst/>
                        </a:rPr>
                        <a:t>Removed Field</a:t>
                      </a:r>
                    </a:p>
                  </a:txBody>
                  <a:tcPr anchor="ctr"/>
                </a:tc>
                <a:extLst>
                  <a:ext uri="{0D108BD9-81ED-4DB2-BD59-A6C34878D82A}">
                    <a16:rowId xmlns:a16="http://schemas.microsoft.com/office/drawing/2014/main" val="1401508302"/>
                  </a:ext>
                </a:extLst>
              </a:tr>
              <a:tr h="537205">
                <a:tc>
                  <a:txBody>
                    <a:bodyPr/>
                    <a:lstStyle/>
                    <a:p>
                      <a:pPr algn="ctr" rtl="0" fontAlgn="base"/>
                      <a:r>
                        <a:rPr lang="en-US" sz="2400" dirty="0">
                          <a:solidFill>
                            <a:srgbClr val="000000"/>
                          </a:solidFill>
                          <a:effectLst/>
                        </a:rPr>
                        <a:t>39</a:t>
                      </a:r>
                    </a:p>
                  </a:txBody>
                  <a:tcPr anchor="ctr"/>
                </a:tc>
                <a:tc>
                  <a:txBody>
                    <a:bodyPr/>
                    <a:lstStyle/>
                    <a:p>
                      <a:pPr algn="ctr" rtl="0" fontAlgn="base"/>
                      <a:r>
                        <a:rPr lang="en-US" sz="2400" dirty="0">
                          <a:solidFill>
                            <a:srgbClr val="000000"/>
                          </a:solidFill>
                          <a:effectLst/>
                        </a:rPr>
                        <a:t>Program Code 3</a:t>
                      </a:r>
                    </a:p>
                  </a:txBody>
                  <a:tcPr anchor="ctr"/>
                </a:tc>
                <a:tc>
                  <a:txBody>
                    <a:bodyPr/>
                    <a:lstStyle/>
                    <a:p>
                      <a:pPr lvl="0" algn="ctr">
                        <a:buNone/>
                      </a:pPr>
                      <a:r>
                        <a:rPr lang="en-US" sz="2400" b="0" i="0" u="none" strike="noStrike" noProof="0" dirty="0">
                          <a:solidFill>
                            <a:srgbClr val="000000"/>
                          </a:solidFill>
                          <a:effectLst/>
                          <a:latin typeface="Arial"/>
                        </a:rPr>
                        <a:t>N/A</a:t>
                      </a:r>
                      <a:endParaRPr lang="en-US" dirty="0"/>
                    </a:p>
                  </a:txBody>
                  <a:tcPr anchor="ctr"/>
                </a:tc>
                <a:tc>
                  <a:txBody>
                    <a:bodyPr/>
                    <a:lstStyle/>
                    <a:p>
                      <a:pPr marL="0" marR="0" lvl="0" indent="0" algn="ctr" defTabSz="914400">
                        <a:lnSpc>
                          <a:spcPct val="100000"/>
                        </a:lnSpc>
                        <a:spcBef>
                          <a:spcPts val="0"/>
                        </a:spcBef>
                        <a:spcAft>
                          <a:spcPts val="0"/>
                        </a:spcAft>
                        <a:buNone/>
                        <a:tabLst/>
                        <a:defRPr/>
                      </a:pPr>
                      <a:r>
                        <a:rPr lang="en-US" sz="2400" b="0" i="0" u="none" strike="noStrike" noProof="0" dirty="0">
                          <a:solidFill>
                            <a:srgbClr val="000000"/>
                          </a:solidFill>
                          <a:effectLst/>
                          <a:latin typeface="Arial"/>
                        </a:rPr>
                        <a:t>N/A</a:t>
                      </a:r>
                      <a:endParaRPr lang="en-US" dirty="0"/>
                    </a:p>
                  </a:txBody>
                  <a:tcPr anchor="ctr"/>
                </a:tc>
                <a:tc>
                  <a:txBody>
                    <a:bodyPr/>
                    <a:lstStyle/>
                    <a:p>
                      <a:pPr lvl="0" algn="ctr">
                        <a:buNone/>
                      </a:pPr>
                      <a:r>
                        <a:rPr lang="en-US" sz="2400" dirty="0">
                          <a:solidFill>
                            <a:srgbClr val="000000"/>
                          </a:solidFill>
                          <a:effectLst/>
                        </a:rPr>
                        <a:t>Removed Field</a:t>
                      </a:r>
                    </a:p>
                  </a:txBody>
                  <a:tcPr anchor="ctr"/>
                </a:tc>
                <a:extLst>
                  <a:ext uri="{0D108BD9-81ED-4DB2-BD59-A6C34878D82A}">
                    <a16:rowId xmlns:a16="http://schemas.microsoft.com/office/drawing/2014/main" val="4219203375"/>
                  </a:ext>
                </a:extLst>
              </a:tr>
            </a:tbl>
          </a:graphicData>
        </a:graphic>
      </p:graphicFrame>
      <p:sp>
        <p:nvSpPr>
          <p:cNvPr id="2" name="Slide Number Placeholder 1">
            <a:extLst>
              <a:ext uri="{FF2B5EF4-FFF2-40B4-BE49-F238E27FC236}">
                <a16:creationId xmlns:a16="http://schemas.microsoft.com/office/drawing/2014/main" id="{D18F6D92-D280-6BDD-3CA4-84B4A0C752DF}"/>
              </a:ext>
            </a:extLst>
          </p:cNvPr>
          <p:cNvSpPr>
            <a:spLocks noGrp="1"/>
          </p:cNvSpPr>
          <p:nvPr>
            <p:ph type="sldNum" sz="quarter" idx="10"/>
          </p:nvPr>
        </p:nvSpPr>
        <p:spPr/>
        <p:txBody>
          <a:bodyPr/>
          <a:lstStyle/>
          <a:p>
            <a:fld id="{432ED76D-8188-4B28-B316-CD85396F47B0}" type="slidenum">
              <a:rPr lang="en-US" smtClean="0"/>
              <a:pPr/>
              <a:t>51</a:t>
            </a:fld>
            <a:endParaRPr lang="en-US"/>
          </a:p>
        </p:txBody>
      </p:sp>
    </p:spTree>
    <p:extLst>
      <p:ext uri="{BB962C8B-B14F-4D97-AF65-F5344CB8AC3E}">
        <p14:creationId xmlns:p14="http://schemas.microsoft.com/office/powerpoint/2010/main" val="20293929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2B8F5-1743-1378-E905-65B33238670D}"/>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4F8307E-64D3-98DE-40E1-94BF1403D6A1}"/>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Crosswalk of the Old and New 801A </a:t>
            </a:r>
            <a:br>
              <a:rPr lang="en-US" sz="3600" dirty="0">
                <a:solidFill>
                  <a:schemeClr val="bg1"/>
                </a:solidFill>
                <a:cs typeface="Arial"/>
              </a:rPr>
            </a:br>
            <a:r>
              <a:rPr lang="en-US" sz="3600" dirty="0">
                <a:solidFill>
                  <a:schemeClr val="bg1"/>
                </a:solidFill>
                <a:cs typeface="Arial"/>
              </a:rPr>
              <a:t>Electronic File Format (11)</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7A0B2BFC-709C-BDD1-8C41-9D962D63AB34}"/>
              </a:ext>
            </a:extLst>
          </p:cNvPr>
          <p:cNvGraphicFramePr>
            <a:graphicFrameLocks/>
          </p:cNvGraphicFramePr>
          <p:nvPr>
            <p:extLst>
              <p:ext uri="{D42A27DB-BD31-4B8C-83A1-F6EECF244321}">
                <p14:modId xmlns:p14="http://schemas.microsoft.com/office/powerpoint/2010/main" val="3709362856"/>
              </p:ext>
            </p:extLst>
          </p:nvPr>
        </p:nvGraphicFramePr>
        <p:xfrm>
          <a:off x="395882" y="1218542"/>
          <a:ext cx="11400235" cy="3264610"/>
        </p:xfrm>
        <a:graphic>
          <a:graphicData uri="http://schemas.openxmlformats.org/drawingml/2006/table">
            <a:tbl>
              <a:tblPr firstRow="1" bandRow="1">
                <a:tableStyleId>{5C22544A-7EE6-4342-B048-85BDC9FD1C3A}</a:tableStyleId>
              </a:tblPr>
              <a:tblGrid>
                <a:gridCol w="1176244">
                  <a:extLst>
                    <a:ext uri="{9D8B030D-6E8A-4147-A177-3AD203B41FA5}">
                      <a16:colId xmlns:a16="http://schemas.microsoft.com/office/drawing/2014/main" val="3151897459"/>
                    </a:ext>
                  </a:extLst>
                </a:gridCol>
                <a:gridCol w="3383850">
                  <a:extLst>
                    <a:ext uri="{9D8B030D-6E8A-4147-A177-3AD203B41FA5}">
                      <a16:colId xmlns:a16="http://schemas.microsoft.com/office/drawing/2014/main" val="1502339424"/>
                    </a:ext>
                  </a:extLst>
                </a:gridCol>
                <a:gridCol w="1204192">
                  <a:extLst>
                    <a:ext uri="{9D8B030D-6E8A-4147-A177-3AD203B41FA5}">
                      <a16:colId xmlns:a16="http://schemas.microsoft.com/office/drawing/2014/main" val="365157436"/>
                    </a:ext>
                  </a:extLst>
                </a:gridCol>
                <a:gridCol w="3355902">
                  <a:extLst>
                    <a:ext uri="{9D8B030D-6E8A-4147-A177-3AD203B41FA5}">
                      <a16:colId xmlns:a16="http://schemas.microsoft.com/office/drawing/2014/main" val="512564369"/>
                    </a:ext>
                  </a:extLst>
                </a:gridCol>
                <a:gridCol w="2280047">
                  <a:extLst>
                    <a:ext uri="{9D8B030D-6E8A-4147-A177-3AD203B41FA5}">
                      <a16:colId xmlns:a16="http://schemas.microsoft.com/office/drawing/2014/main" val="2825657404"/>
                    </a:ext>
                  </a:extLst>
                </a:gridCol>
              </a:tblGrid>
              <a:tr h="966968">
                <a:tc>
                  <a:txBody>
                    <a:bodyPr/>
                    <a:lstStyle/>
                    <a:p>
                      <a:pPr algn="ctr" rtl="0" fontAlgn="base"/>
                      <a:r>
                        <a:rPr lang="en-US" sz="2400" b="1" i="0">
                          <a:effectLst/>
                        </a:rPr>
                        <a:t>Old Field #</a:t>
                      </a:r>
                    </a:p>
                  </a:txBody>
                  <a:tcPr anchor="ctr"/>
                </a:tc>
                <a:tc>
                  <a:txBody>
                    <a:bodyPr/>
                    <a:lstStyle/>
                    <a:p>
                      <a:pPr algn="ctr" rtl="0" fontAlgn="base"/>
                      <a:r>
                        <a:rPr lang="en-US" sz="2400" dirty="0">
                          <a:effectLst/>
                        </a:rPr>
                        <a:t>Old 801A</a:t>
                      </a:r>
                      <a:endParaRPr lang="en-US" sz="2400" b="0" i="0" dirty="0">
                        <a:effectLst/>
                      </a:endParaRPr>
                    </a:p>
                  </a:txBody>
                  <a:tcPr anchor="ctr"/>
                </a:tc>
                <a:tc>
                  <a:txBody>
                    <a:bodyPr/>
                    <a:lstStyle/>
                    <a:p>
                      <a:pPr algn="ctr" rtl="0" fontAlgn="base"/>
                      <a:r>
                        <a:rPr lang="en-US" sz="2400">
                          <a:effectLst/>
                        </a:rPr>
                        <a:t>New Field #</a:t>
                      </a:r>
                      <a:endParaRPr lang="en-US" sz="2400" b="0" i="0">
                        <a:effectLst/>
                      </a:endParaRPr>
                    </a:p>
                  </a:txBody>
                  <a:tcPr anchor="ctr"/>
                </a:tc>
                <a:tc>
                  <a:txBody>
                    <a:bodyPr/>
                    <a:lstStyle/>
                    <a:p>
                      <a:pPr algn="ctr" rtl="0" fontAlgn="base"/>
                      <a:r>
                        <a:rPr lang="en-US" sz="2400">
                          <a:effectLst/>
                        </a:rPr>
                        <a:t>New 801A</a:t>
                      </a:r>
                      <a:endParaRPr lang="en-US" sz="2400" b="0" i="0">
                        <a:effectLst/>
                      </a:endParaRPr>
                    </a:p>
                  </a:txBody>
                  <a:tcPr anchor="ctr"/>
                </a:tc>
                <a:tc>
                  <a:txBody>
                    <a:bodyPr/>
                    <a:lstStyle/>
                    <a:p>
                      <a:pPr lvl="0" algn="ctr">
                        <a:buNone/>
                      </a:pPr>
                      <a:r>
                        <a:rPr lang="en-US" sz="2400">
                          <a:effectLst/>
                        </a:rPr>
                        <a:t>Status</a:t>
                      </a:r>
                    </a:p>
                  </a:txBody>
                  <a:tcPr anchor="ctr"/>
                </a:tc>
                <a:extLst>
                  <a:ext uri="{0D108BD9-81ED-4DB2-BD59-A6C34878D82A}">
                    <a16:rowId xmlns:a16="http://schemas.microsoft.com/office/drawing/2014/main" val="3395298983"/>
                  </a:ext>
                </a:extLst>
              </a:tr>
              <a:tr h="686027">
                <a:tc>
                  <a:txBody>
                    <a:bodyPr/>
                    <a:lstStyle/>
                    <a:p>
                      <a:pPr lvl="0" algn="ctr">
                        <a:buNone/>
                      </a:pPr>
                      <a:r>
                        <a:rPr lang="en-US" sz="2400">
                          <a:solidFill>
                            <a:srgbClr val="000000"/>
                          </a:solidFill>
                          <a:effectLst/>
                        </a:rPr>
                        <a:t>40</a:t>
                      </a:r>
                    </a:p>
                  </a:txBody>
                  <a:tcPr anchor="ctr"/>
                </a:tc>
                <a:tc>
                  <a:txBody>
                    <a:bodyPr/>
                    <a:lstStyle/>
                    <a:p>
                      <a:pPr lvl="0" algn="ctr">
                        <a:buNone/>
                      </a:pPr>
                      <a:r>
                        <a:rPr lang="en-US" sz="2400">
                          <a:solidFill>
                            <a:srgbClr val="000000"/>
                          </a:solidFill>
                          <a:effectLst/>
                        </a:rPr>
                        <a:t>Attendance Status 1</a:t>
                      </a:r>
                    </a:p>
                  </a:txBody>
                  <a:tcPr anchor="ctr"/>
                </a:tc>
                <a:tc>
                  <a:txBody>
                    <a:bodyPr/>
                    <a:lstStyle/>
                    <a:p>
                      <a:pPr lvl="0" algn="ctr" rtl="0">
                        <a:buNone/>
                      </a:pPr>
                      <a:r>
                        <a:rPr lang="en-US" sz="2400" b="0" i="0">
                          <a:solidFill>
                            <a:srgbClr val="000000"/>
                          </a:solidFill>
                          <a:effectLst/>
                        </a:rPr>
                        <a:t>47</a:t>
                      </a:r>
                    </a:p>
                  </a:txBody>
                  <a:tcPr anchor="ctr"/>
                </a:tc>
                <a:tc>
                  <a:txBody>
                    <a:bodyPr/>
                    <a:lstStyle/>
                    <a:p>
                      <a:pPr lvl="0" algn="ctr" rtl="0">
                        <a:buNone/>
                      </a:pPr>
                      <a:r>
                        <a:rPr lang="en-US" sz="2400" b="0" i="0">
                          <a:solidFill>
                            <a:srgbClr val="000000"/>
                          </a:solidFill>
                          <a:effectLst/>
                        </a:rPr>
                        <a:t>Attendance Status</a:t>
                      </a:r>
                    </a:p>
                  </a:txBody>
                  <a:tcPr anchor="ctr"/>
                </a:tc>
                <a:tc>
                  <a:txBody>
                    <a:bodyPr/>
                    <a:lstStyle/>
                    <a:p>
                      <a:pPr lvl="0" algn="ctr">
                        <a:buNone/>
                      </a:pPr>
                      <a:r>
                        <a:rPr lang="en-US" sz="2400">
                          <a:solidFill>
                            <a:srgbClr val="000000"/>
                          </a:solidFill>
                        </a:rPr>
                        <a:t>Updated Field</a:t>
                      </a:r>
                    </a:p>
                  </a:txBody>
                  <a:tcPr anchor="ctr"/>
                </a:tc>
                <a:extLst>
                  <a:ext uri="{0D108BD9-81ED-4DB2-BD59-A6C34878D82A}">
                    <a16:rowId xmlns:a16="http://schemas.microsoft.com/office/drawing/2014/main" val="3869714937"/>
                  </a:ext>
                </a:extLst>
              </a:tr>
              <a:tr h="537205">
                <a:tc>
                  <a:txBody>
                    <a:bodyPr/>
                    <a:lstStyle/>
                    <a:p>
                      <a:pPr algn="ctr" rtl="0" fontAlgn="base"/>
                      <a:r>
                        <a:rPr lang="en-US" sz="2400">
                          <a:solidFill>
                            <a:srgbClr val="000000"/>
                          </a:solidFill>
                          <a:effectLst/>
                        </a:rPr>
                        <a:t>41</a:t>
                      </a:r>
                    </a:p>
                  </a:txBody>
                  <a:tcPr anchor="ctr"/>
                </a:tc>
                <a:tc>
                  <a:txBody>
                    <a:bodyPr/>
                    <a:lstStyle/>
                    <a:p>
                      <a:pPr algn="ctr" rtl="0" fontAlgn="base"/>
                      <a:r>
                        <a:rPr lang="en-US" sz="2400" dirty="0">
                          <a:solidFill>
                            <a:srgbClr val="000000"/>
                          </a:solidFill>
                          <a:effectLst/>
                        </a:rPr>
                        <a:t>Attendance Status 2</a:t>
                      </a:r>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marL="0" marR="0" lvl="0" indent="0" algn="ctr" defTabSz="914400">
                        <a:lnSpc>
                          <a:spcPct val="100000"/>
                        </a:lnSpc>
                        <a:spcBef>
                          <a:spcPts val="0"/>
                        </a:spcBef>
                        <a:spcAft>
                          <a:spcPts val="0"/>
                        </a:spcAft>
                        <a:buNone/>
                        <a:tabLst/>
                        <a:defRPr/>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a:solidFill>
                            <a:srgbClr val="000000"/>
                          </a:solidFill>
                          <a:effectLst/>
                        </a:rPr>
                        <a:t>Removed Field</a:t>
                      </a:r>
                    </a:p>
                  </a:txBody>
                  <a:tcPr anchor="ctr"/>
                </a:tc>
                <a:extLst>
                  <a:ext uri="{0D108BD9-81ED-4DB2-BD59-A6C34878D82A}">
                    <a16:rowId xmlns:a16="http://schemas.microsoft.com/office/drawing/2014/main" val="1328049697"/>
                  </a:ext>
                </a:extLst>
              </a:tr>
              <a:tr h="537205">
                <a:tc>
                  <a:txBody>
                    <a:bodyPr/>
                    <a:lstStyle/>
                    <a:p>
                      <a:pPr algn="ctr" rtl="0" fontAlgn="base"/>
                      <a:r>
                        <a:rPr lang="en-US" sz="2400">
                          <a:solidFill>
                            <a:srgbClr val="000000"/>
                          </a:solidFill>
                          <a:effectLst/>
                        </a:rPr>
                        <a:t>42</a:t>
                      </a:r>
                    </a:p>
                  </a:txBody>
                  <a:tcPr anchor="ctr"/>
                </a:tc>
                <a:tc>
                  <a:txBody>
                    <a:bodyPr/>
                    <a:lstStyle/>
                    <a:p>
                      <a:pPr algn="ctr" rtl="0" fontAlgn="base"/>
                      <a:r>
                        <a:rPr lang="en-US" sz="2400">
                          <a:solidFill>
                            <a:srgbClr val="000000"/>
                          </a:solidFill>
                          <a:effectLst/>
                        </a:rPr>
                        <a:t>Attendance Status 3</a:t>
                      </a:r>
                    </a:p>
                  </a:txBody>
                  <a:tcPr anchor="ctr"/>
                </a:tc>
                <a:tc>
                  <a:txBody>
                    <a:bodyPr/>
                    <a:lstStyle/>
                    <a:p>
                      <a:pPr lvl="0" algn="ctr">
                        <a:buNone/>
                      </a:pPr>
                      <a:r>
                        <a:rPr lang="en-US" sz="2400" b="0" i="0" u="none" strike="noStrike" noProof="0">
                          <a:solidFill>
                            <a:srgbClr val="000000"/>
                          </a:solidFill>
                          <a:effectLst/>
                          <a:latin typeface="Arial"/>
                        </a:rPr>
                        <a:t>N/A</a:t>
                      </a:r>
                      <a:endParaRPr lang="en-US"/>
                    </a:p>
                  </a:txBody>
                  <a:tcPr anchor="ctr"/>
                </a:tc>
                <a:tc>
                  <a:txBody>
                    <a:bodyPr/>
                    <a:lstStyle/>
                    <a:p>
                      <a:pPr marL="0" marR="0" lvl="0" indent="0" algn="ctr" defTabSz="914400">
                        <a:lnSpc>
                          <a:spcPct val="100000"/>
                        </a:lnSpc>
                        <a:spcBef>
                          <a:spcPts val="0"/>
                        </a:spcBef>
                        <a:spcAft>
                          <a:spcPts val="0"/>
                        </a:spcAft>
                        <a:buNone/>
                        <a:tabLst/>
                        <a:defRPr/>
                      </a:pPr>
                      <a:r>
                        <a:rPr lang="en-US" sz="2400" b="0" i="0" u="none" strike="noStrike" noProof="0">
                          <a:solidFill>
                            <a:srgbClr val="000000"/>
                          </a:solidFill>
                          <a:effectLst/>
                          <a:latin typeface="Arial"/>
                        </a:rPr>
                        <a:t>N/A</a:t>
                      </a:r>
                      <a:endParaRPr lang="en-US"/>
                    </a:p>
                  </a:txBody>
                  <a:tcPr anchor="ctr"/>
                </a:tc>
                <a:tc>
                  <a:txBody>
                    <a:bodyPr/>
                    <a:lstStyle/>
                    <a:p>
                      <a:pPr lvl="0" algn="ctr">
                        <a:buNone/>
                      </a:pPr>
                      <a:r>
                        <a:rPr lang="en-US" sz="2400">
                          <a:solidFill>
                            <a:srgbClr val="000000"/>
                          </a:solidFill>
                          <a:effectLst/>
                        </a:rPr>
                        <a:t>Removed Field</a:t>
                      </a:r>
                    </a:p>
                  </a:txBody>
                  <a:tcPr anchor="ctr"/>
                </a:tc>
                <a:extLst>
                  <a:ext uri="{0D108BD9-81ED-4DB2-BD59-A6C34878D82A}">
                    <a16:rowId xmlns:a16="http://schemas.microsoft.com/office/drawing/2014/main" val="1009825630"/>
                  </a:ext>
                </a:extLst>
              </a:tr>
              <a:tr h="537205">
                <a:tc>
                  <a:txBody>
                    <a:bodyPr/>
                    <a:lstStyle/>
                    <a:p>
                      <a:pPr algn="ctr" rtl="0" fontAlgn="base"/>
                      <a:r>
                        <a:rPr lang="en-US" sz="2400">
                          <a:solidFill>
                            <a:srgbClr val="000000"/>
                          </a:solidFill>
                          <a:effectLst/>
                        </a:rPr>
                        <a:t>43</a:t>
                      </a:r>
                    </a:p>
                  </a:txBody>
                  <a:tcPr anchor="ctr"/>
                </a:tc>
                <a:tc>
                  <a:txBody>
                    <a:bodyPr/>
                    <a:lstStyle/>
                    <a:p>
                      <a:pPr algn="ctr" rtl="0" fontAlgn="base"/>
                      <a:r>
                        <a:rPr lang="en-US" sz="2400" dirty="0">
                          <a:solidFill>
                            <a:srgbClr val="000000"/>
                          </a:solidFill>
                          <a:effectLst/>
                        </a:rPr>
                        <a:t>Services Date</a:t>
                      </a:r>
                    </a:p>
                  </a:txBody>
                  <a:tcPr anchor="ctr"/>
                </a:tc>
                <a:tc>
                  <a:txBody>
                    <a:bodyPr/>
                    <a:lstStyle/>
                    <a:p>
                      <a:pPr algn="ctr" rtl="0" fontAlgn="base"/>
                      <a:r>
                        <a:rPr lang="en-US" sz="2400" b="0" i="0">
                          <a:solidFill>
                            <a:srgbClr val="000000"/>
                          </a:solidFill>
                          <a:effectLst/>
                        </a:rPr>
                        <a:t>48</a:t>
                      </a:r>
                    </a:p>
                  </a:txBody>
                  <a:tcPr anchor="ct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2400">
                          <a:solidFill>
                            <a:srgbClr val="000000"/>
                          </a:solidFill>
                          <a:effectLst/>
                        </a:rPr>
                        <a:t>Services Date</a:t>
                      </a:r>
                    </a:p>
                  </a:txBody>
                  <a:tcPr anchor="ctr"/>
                </a:tc>
                <a:tc>
                  <a:txBody>
                    <a:bodyPr/>
                    <a:lstStyle/>
                    <a:p>
                      <a:pPr lvl="0" algn="ctr">
                        <a:buNone/>
                      </a:pPr>
                      <a:r>
                        <a:rPr lang="en-US" sz="2400" dirty="0">
                          <a:solidFill>
                            <a:srgbClr val="000000"/>
                          </a:solidFill>
                          <a:effectLst/>
                        </a:rPr>
                        <a:t>Field # Change</a:t>
                      </a:r>
                    </a:p>
                  </a:txBody>
                  <a:tcPr anchor="ctr"/>
                </a:tc>
                <a:extLst>
                  <a:ext uri="{0D108BD9-81ED-4DB2-BD59-A6C34878D82A}">
                    <a16:rowId xmlns:a16="http://schemas.microsoft.com/office/drawing/2014/main" val="1868255391"/>
                  </a:ext>
                </a:extLst>
              </a:tr>
            </a:tbl>
          </a:graphicData>
        </a:graphic>
      </p:graphicFrame>
      <p:sp>
        <p:nvSpPr>
          <p:cNvPr id="2" name="Slide Number Placeholder 1">
            <a:extLst>
              <a:ext uri="{FF2B5EF4-FFF2-40B4-BE49-F238E27FC236}">
                <a16:creationId xmlns:a16="http://schemas.microsoft.com/office/drawing/2014/main" id="{1552CC68-922F-CF8E-7B9C-96E90E666D35}"/>
              </a:ext>
            </a:extLst>
          </p:cNvPr>
          <p:cNvSpPr>
            <a:spLocks noGrp="1"/>
          </p:cNvSpPr>
          <p:nvPr>
            <p:ph type="sldNum" sz="quarter" idx="10"/>
          </p:nvPr>
        </p:nvSpPr>
        <p:spPr/>
        <p:txBody>
          <a:bodyPr/>
          <a:lstStyle/>
          <a:p>
            <a:fld id="{432ED76D-8188-4B28-B316-CD85396F47B0}" type="slidenum">
              <a:rPr lang="en-US" smtClean="0"/>
              <a:pPr/>
              <a:t>52</a:t>
            </a:fld>
            <a:endParaRPr lang="en-US"/>
          </a:p>
        </p:txBody>
      </p:sp>
    </p:spTree>
    <p:extLst>
      <p:ext uri="{BB962C8B-B14F-4D97-AF65-F5344CB8AC3E}">
        <p14:creationId xmlns:p14="http://schemas.microsoft.com/office/powerpoint/2010/main" val="8850908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7DCC3-5E60-95AF-7597-530491E6155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B2959D41-5E52-8CEB-C22B-87E27A69F9EA}"/>
              </a:ext>
            </a:extLst>
          </p:cNvPr>
          <p:cNvSpPr>
            <a:spLocks noGrp="1"/>
          </p:cNvSpPr>
          <p:nvPr>
            <p:ph type="title"/>
          </p:nvPr>
        </p:nvSpPr>
        <p:spPr>
          <a:xfrm>
            <a:off x="257174" y="282350"/>
            <a:ext cx="11677650" cy="1224951"/>
          </a:xfrm>
        </p:spPr>
        <p:txBody>
          <a:bodyPr/>
          <a:lstStyle/>
          <a:p>
            <a:r>
              <a:rPr lang="en-US" sz="3600" dirty="0">
                <a:solidFill>
                  <a:schemeClr val="bg1"/>
                </a:solidFill>
                <a:cs typeface="Arial"/>
              </a:rPr>
              <a:t>Updated Reporting Schedule</a:t>
            </a:r>
            <a:br>
              <a:rPr lang="en-US" sz="3600" dirty="0">
                <a:solidFill>
                  <a:schemeClr val="bg1"/>
                </a:solidFill>
                <a:cs typeface="Arial"/>
              </a:rPr>
            </a:br>
            <a:r>
              <a:rPr lang="en-US" sz="3600" dirty="0">
                <a:solidFill>
                  <a:schemeClr val="bg1"/>
                </a:solidFill>
                <a:cs typeface="Arial"/>
              </a:rPr>
              <a:t>for April, May, and July 2025 801A Reports</a:t>
            </a:r>
            <a:endParaRPr lang="en-US" sz="3600" dirty="0">
              <a:solidFill>
                <a:schemeClr val="bg1"/>
              </a:solidFill>
            </a:endParaRPr>
          </a:p>
        </p:txBody>
      </p:sp>
      <p:graphicFrame>
        <p:nvGraphicFramePr>
          <p:cNvPr id="8" name="Table 5" descr="Table comparing old and new 801A electronic file formats. ">
            <a:extLst>
              <a:ext uri="{FF2B5EF4-FFF2-40B4-BE49-F238E27FC236}">
                <a16:creationId xmlns:a16="http://schemas.microsoft.com/office/drawing/2014/main" id="{5B21AE74-D550-5898-291B-469E4BA0C3CA}"/>
              </a:ext>
            </a:extLst>
          </p:cNvPr>
          <p:cNvGraphicFramePr>
            <a:graphicFrameLocks/>
          </p:cNvGraphicFramePr>
          <p:nvPr>
            <p:extLst>
              <p:ext uri="{D42A27DB-BD31-4B8C-83A1-F6EECF244321}">
                <p14:modId xmlns:p14="http://schemas.microsoft.com/office/powerpoint/2010/main" val="876523086"/>
              </p:ext>
            </p:extLst>
          </p:nvPr>
        </p:nvGraphicFramePr>
        <p:xfrm>
          <a:off x="574930" y="1961172"/>
          <a:ext cx="11042139" cy="2935656"/>
        </p:xfrm>
        <a:graphic>
          <a:graphicData uri="http://schemas.openxmlformats.org/drawingml/2006/table">
            <a:tbl>
              <a:tblPr firstRow="1" bandRow="1">
                <a:tableStyleId>{5C22544A-7EE6-4342-B048-85BDC9FD1C3A}</a:tableStyleId>
              </a:tblPr>
              <a:tblGrid>
                <a:gridCol w="2956919">
                  <a:extLst>
                    <a:ext uri="{9D8B030D-6E8A-4147-A177-3AD203B41FA5}">
                      <a16:colId xmlns:a16="http://schemas.microsoft.com/office/drawing/2014/main" val="3151897459"/>
                    </a:ext>
                  </a:extLst>
                </a:gridCol>
                <a:gridCol w="4219074">
                  <a:extLst>
                    <a:ext uri="{9D8B030D-6E8A-4147-A177-3AD203B41FA5}">
                      <a16:colId xmlns:a16="http://schemas.microsoft.com/office/drawing/2014/main" val="1502339424"/>
                    </a:ext>
                  </a:extLst>
                </a:gridCol>
                <a:gridCol w="3866146">
                  <a:extLst>
                    <a:ext uri="{9D8B030D-6E8A-4147-A177-3AD203B41FA5}">
                      <a16:colId xmlns:a16="http://schemas.microsoft.com/office/drawing/2014/main" val="365157436"/>
                    </a:ext>
                  </a:extLst>
                </a:gridCol>
              </a:tblGrid>
              <a:tr h="1040801">
                <a:tc>
                  <a:txBody>
                    <a:bodyPr/>
                    <a:lstStyle/>
                    <a:p>
                      <a:pPr algn="ctr" rtl="0" fontAlgn="base"/>
                      <a:r>
                        <a:rPr lang="en-US" sz="2400" b="1" i="0" dirty="0">
                          <a:effectLst/>
                        </a:rPr>
                        <a:t>Report Period</a:t>
                      </a:r>
                    </a:p>
                  </a:txBody>
                  <a:tcPr anchor="ctr"/>
                </a:tc>
                <a:tc>
                  <a:txBody>
                    <a:bodyPr/>
                    <a:lstStyle/>
                    <a:p>
                      <a:pPr algn="ctr" rtl="0" fontAlgn="base"/>
                      <a:r>
                        <a:rPr lang="en-US" sz="2400">
                          <a:effectLst/>
                        </a:rPr>
                        <a:t>Report Due Date</a:t>
                      </a:r>
                      <a:endParaRPr lang="en-US" sz="2400" b="0" i="0">
                        <a:effectLst/>
                      </a:endParaRPr>
                    </a:p>
                  </a:txBody>
                  <a:tcPr anchor="ctr"/>
                </a:tc>
                <a:tc>
                  <a:txBody>
                    <a:bodyPr/>
                    <a:lstStyle/>
                    <a:p>
                      <a:pPr algn="ctr" rtl="0" fontAlgn="base"/>
                      <a:r>
                        <a:rPr lang="en-US" sz="2400">
                          <a:effectLst/>
                        </a:rPr>
                        <a:t>Report Lock Date</a:t>
                      </a:r>
                    </a:p>
                    <a:p>
                      <a:pPr lvl="0" algn="ctr">
                        <a:buNone/>
                      </a:pPr>
                      <a:r>
                        <a:rPr lang="en-US" sz="2400">
                          <a:effectLst/>
                        </a:rPr>
                        <a:t>(Updated)</a:t>
                      </a:r>
                    </a:p>
                  </a:txBody>
                  <a:tcPr anchor="ctr"/>
                </a:tc>
                <a:extLst>
                  <a:ext uri="{0D108BD9-81ED-4DB2-BD59-A6C34878D82A}">
                    <a16:rowId xmlns:a16="http://schemas.microsoft.com/office/drawing/2014/main" val="3395298983"/>
                  </a:ext>
                </a:extLst>
              </a:tr>
              <a:tr h="738409">
                <a:tc>
                  <a:txBody>
                    <a:bodyPr/>
                    <a:lstStyle/>
                    <a:p>
                      <a:pPr lvl="0" algn="ctr">
                        <a:buNone/>
                      </a:pPr>
                      <a:r>
                        <a:rPr lang="en-US" sz="2400">
                          <a:solidFill>
                            <a:srgbClr val="000000"/>
                          </a:solidFill>
                          <a:effectLst/>
                        </a:rPr>
                        <a:t>April 2025 801A</a:t>
                      </a:r>
                    </a:p>
                  </a:txBody>
                  <a:tcPr anchor="ctr"/>
                </a:tc>
                <a:tc>
                  <a:txBody>
                    <a:bodyPr/>
                    <a:lstStyle/>
                    <a:p>
                      <a:pPr lvl="0" algn="ctr">
                        <a:buNone/>
                      </a:pPr>
                      <a:r>
                        <a:rPr lang="en-US" sz="2400">
                          <a:solidFill>
                            <a:srgbClr val="000000"/>
                          </a:solidFill>
                          <a:effectLst/>
                        </a:rPr>
                        <a:t>May 20, 2025</a:t>
                      </a:r>
                    </a:p>
                  </a:txBody>
                  <a:tcPr anchor="ctr"/>
                </a:tc>
                <a:tc>
                  <a:txBody>
                    <a:bodyPr/>
                    <a:lstStyle/>
                    <a:p>
                      <a:pPr lvl="0" algn="ctr" rtl="0">
                        <a:buNone/>
                      </a:pPr>
                      <a:r>
                        <a:rPr lang="en-US" sz="2400" b="1" i="0">
                          <a:solidFill>
                            <a:srgbClr val="000000"/>
                          </a:solidFill>
                          <a:effectLst/>
                        </a:rPr>
                        <a:t>July 31, 2025</a:t>
                      </a:r>
                    </a:p>
                  </a:txBody>
                  <a:tcPr anchor="ctr"/>
                </a:tc>
                <a:extLst>
                  <a:ext uri="{0D108BD9-81ED-4DB2-BD59-A6C34878D82A}">
                    <a16:rowId xmlns:a16="http://schemas.microsoft.com/office/drawing/2014/main" val="3869714937"/>
                  </a:ext>
                </a:extLst>
              </a:tr>
              <a:tr h="578223">
                <a:tc>
                  <a:txBody>
                    <a:bodyPr/>
                    <a:lstStyle/>
                    <a:p>
                      <a:pPr algn="ctr" rtl="0" fontAlgn="base"/>
                      <a:r>
                        <a:rPr lang="en-US" sz="2400" dirty="0">
                          <a:solidFill>
                            <a:srgbClr val="000000"/>
                          </a:solidFill>
                          <a:effectLst/>
                        </a:rPr>
                        <a:t>May 2025 801A</a:t>
                      </a:r>
                    </a:p>
                  </a:txBody>
                  <a:tcPr anchor="ctr"/>
                </a:tc>
                <a:tc>
                  <a:txBody>
                    <a:bodyPr/>
                    <a:lstStyle/>
                    <a:p>
                      <a:pPr algn="ctr" rtl="0" fontAlgn="base"/>
                      <a:r>
                        <a:rPr lang="en-US" sz="2400">
                          <a:solidFill>
                            <a:srgbClr val="000000"/>
                          </a:solidFill>
                          <a:effectLst/>
                        </a:rPr>
                        <a:t>June 20, 2025</a:t>
                      </a:r>
                    </a:p>
                  </a:txBody>
                  <a:tcPr anchor="ctr"/>
                </a:tc>
                <a:tc>
                  <a:txBody>
                    <a:bodyPr/>
                    <a:lstStyle/>
                    <a:p>
                      <a:pPr algn="ctr" rtl="0" fontAlgn="base"/>
                      <a:r>
                        <a:rPr lang="en-US" sz="2400" b="1" i="0">
                          <a:solidFill>
                            <a:srgbClr val="000000"/>
                          </a:solidFill>
                          <a:effectLst/>
                        </a:rPr>
                        <a:t>July 31, 2025</a:t>
                      </a:r>
                    </a:p>
                  </a:txBody>
                  <a:tcPr anchor="ctr"/>
                </a:tc>
                <a:extLst>
                  <a:ext uri="{0D108BD9-81ED-4DB2-BD59-A6C34878D82A}">
                    <a16:rowId xmlns:a16="http://schemas.microsoft.com/office/drawing/2014/main" val="1328049697"/>
                  </a:ext>
                </a:extLst>
              </a:tr>
              <a:tr h="578223">
                <a:tc>
                  <a:txBody>
                    <a:bodyPr/>
                    <a:lstStyle/>
                    <a:p>
                      <a:pPr algn="ctr" rtl="0" fontAlgn="base"/>
                      <a:r>
                        <a:rPr lang="en-US" sz="2400">
                          <a:solidFill>
                            <a:srgbClr val="000000"/>
                          </a:solidFill>
                          <a:effectLst/>
                        </a:rPr>
                        <a:t>June 2025 801A</a:t>
                      </a:r>
                    </a:p>
                  </a:txBody>
                  <a:tcPr anchor="ctr"/>
                </a:tc>
                <a:tc>
                  <a:txBody>
                    <a:bodyPr/>
                    <a:lstStyle/>
                    <a:p>
                      <a:pPr algn="ctr" rtl="0" fontAlgn="base"/>
                      <a:r>
                        <a:rPr lang="en-US" sz="2400">
                          <a:solidFill>
                            <a:srgbClr val="000000"/>
                          </a:solidFill>
                          <a:effectLst/>
                        </a:rPr>
                        <a:t>July 21, 2025</a:t>
                      </a:r>
                    </a:p>
                  </a:txBody>
                  <a:tcPr anchor="ctr"/>
                </a:tc>
                <a:tc>
                  <a:txBody>
                    <a:bodyPr/>
                    <a:lstStyle/>
                    <a:p>
                      <a:pPr algn="ctr" rtl="0" fontAlgn="base"/>
                      <a:r>
                        <a:rPr lang="en-US" sz="2400" b="1" i="0" dirty="0">
                          <a:solidFill>
                            <a:srgbClr val="000000"/>
                          </a:solidFill>
                          <a:effectLst/>
                        </a:rPr>
                        <a:t>July 31, 2025</a:t>
                      </a:r>
                    </a:p>
                  </a:txBody>
                  <a:tcPr anchor="ctr"/>
                </a:tc>
                <a:extLst>
                  <a:ext uri="{0D108BD9-81ED-4DB2-BD59-A6C34878D82A}">
                    <a16:rowId xmlns:a16="http://schemas.microsoft.com/office/drawing/2014/main" val="1009825630"/>
                  </a:ext>
                </a:extLst>
              </a:tr>
            </a:tbl>
          </a:graphicData>
        </a:graphic>
      </p:graphicFrame>
      <p:sp>
        <p:nvSpPr>
          <p:cNvPr id="2" name="Slide Number Placeholder 1">
            <a:extLst>
              <a:ext uri="{FF2B5EF4-FFF2-40B4-BE49-F238E27FC236}">
                <a16:creationId xmlns:a16="http://schemas.microsoft.com/office/drawing/2014/main" id="{5A71E09A-FE6C-2FCA-AB3B-DD1176F8C18E}"/>
              </a:ext>
            </a:extLst>
          </p:cNvPr>
          <p:cNvSpPr>
            <a:spLocks noGrp="1"/>
          </p:cNvSpPr>
          <p:nvPr>
            <p:ph type="sldNum" sz="quarter" idx="10"/>
          </p:nvPr>
        </p:nvSpPr>
        <p:spPr/>
        <p:txBody>
          <a:bodyPr/>
          <a:lstStyle/>
          <a:p>
            <a:fld id="{432ED76D-8188-4B28-B316-CD85396F47B0}" type="slidenum">
              <a:rPr lang="en-US" smtClean="0"/>
              <a:pPr/>
              <a:t>53</a:t>
            </a:fld>
            <a:endParaRPr lang="en-US"/>
          </a:p>
        </p:txBody>
      </p:sp>
    </p:spTree>
    <p:extLst>
      <p:ext uri="{BB962C8B-B14F-4D97-AF65-F5344CB8AC3E}">
        <p14:creationId xmlns:p14="http://schemas.microsoft.com/office/powerpoint/2010/main" val="34879731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5B9D6-DF76-431C-9FB8-81E504A95478}"/>
              </a:ext>
            </a:extLst>
          </p:cNvPr>
          <p:cNvSpPr>
            <a:spLocks noGrp="1"/>
          </p:cNvSpPr>
          <p:nvPr>
            <p:ph type="title"/>
          </p:nvPr>
        </p:nvSpPr>
        <p:spPr>
          <a:xfrm>
            <a:off x="152400" y="2516"/>
            <a:ext cx="11887200" cy="1325563"/>
          </a:xfrm>
        </p:spPr>
        <p:txBody>
          <a:bodyPr>
            <a:normAutofit/>
          </a:bodyPr>
          <a:lstStyle/>
          <a:p>
            <a:r>
              <a:rPr lang="en-US" sz="4000" b="1" dirty="0">
                <a:solidFill>
                  <a:schemeClr val="bg1"/>
                </a:solidFill>
              </a:rPr>
              <a:t>Resources and Contact Information</a:t>
            </a:r>
          </a:p>
        </p:txBody>
      </p:sp>
      <p:sp>
        <p:nvSpPr>
          <p:cNvPr id="3" name="Content Placeholder 2">
            <a:extLst>
              <a:ext uri="{FF2B5EF4-FFF2-40B4-BE49-F238E27FC236}">
                <a16:creationId xmlns:a16="http://schemas.microsoft.com/office/drawing/2014/main" id="{61B0B254-0A91-4BA5-9365-C764BE3A5832}"/>
              </a:ext>
            </a:extLst>
          </p:cNvPr>
          <p:cNvSpPr>
            <a:spLocks noGrp="1"/>
          </p:cNvSpPr>
          <p:nvPr>
            <p:ph idx="4294967295"/>
          </p:nvPr>
        </p:nvSpPr>
        <p:spPr>
          <a:xfrm>
            <a:off x="569343" y="1082944"/>
            <a:ext cx="11024559" cy="4576106"/>
          </a:xfrm>
        </p:spPr>
        <p:txBody>
          <a:bodyPr vert="horz" lIns="91440" tIns="45720" rIns="91440" bIns="45720" rtlCol="0" anchor="t">
            <a:normAutofit/>
          </a:bodyPr>
          <a:lstStyle/>
          <a:p>
            <a:pPr marL="0" indent="0" algn="ctr">
              <a:buNone/>
            </a:pPr>
            <a:endParaRPr lang="en-US" dirty="0"/>
          </a:p>
          <a:p>
            <a:pPr>
              <a:spcAft>
                <a:spcPts val="1200"/>
              </a:spcAft>
            </a:pPr>
            <a:r>
              <a:rPr lang="en-US" dirty="0"/>
              <a:t>CDMIS technical assistance inbox:</a:t>
            </a:r>
            <a:endParaRPr lang="en-US" u="sng" dirty="0">
              <a:solidFill>
                <a:schemeClr val="accent4">
                  <a:lumMod val="40000"/>
                  <a:lumOff val="60000"/>
                </a:schemeClr>
              </a:solidFil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3"/>
              </a:rPr>
              <a:t>CDMIS@cde.ca.gov</a:t>
            </a:r>
            <a:endParaRPr lang="en-US" u="sng" dirty="0">
              <a:solidFill>
                <a:schemeClr val="accent4">
                  <a:lumMod val="40000"/>
                  <a:lumOff val="60000"/>
                </a:schemeClr>
              </a:solidFill>
            </a:endParaRPr>
          </a:p>
          <a:p>
            <a:pPr>
              <a:spcAft>
                <a:spcPts val="1200"/>
              </a:spcAft>
              <a:buFont typeface="Wingdings" panose="05000000000000000000" pitchFamily="2" charset="2"/>
              <a:buChar char="Ø"/>
            </a:pPr>
            <a:r>
              <a:rPr lang="en-US" dirty="0"/>
              <a:t>CDMIS Support Webpage: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ea typeface="+mn-lt"/>
                <a:cs typeface="+mn-lt"/>
                <a:hlinkClick r:id="rId4" tooltip="CDMIS Support Page"/>
              </a:rPr>
              <a:t>https://www.cde.ca.gov/sp/cd/ci/main.asp</a:t>
            </a:r>
            <a:endParaRPr lang="en-US" dirty="0">
              <a:solidFill>
                <a:schemeClr val="accent4">
                  <a:lumMod val="40000"/>
                  <a:lumOff val="60000"/>
                </a:schemeClr>
              </a:solidFill>
              <a:cs typeface="Arial" panose="020B0604020202020204"/>
            </a:endParaRPr>
          </a:p>
          <a:p>
            <a:pPr>
              <a:spcAft>
                <a:spcPts val="1200"/>
              </a:spcAft>
            </a:pPr>
            <a:r>
              <a:rPr lang="en-US" dirty="0"/>
              <a:t>CDMIS Site: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5" tooltip="CDMIS Login"/>
              </a:rPr>
              <a:t>https://www4.cde.ca.gov/cdmis</a:t>
            </a:r>
            <a:endParaRPr lang="en-US" u="sng" dirty="0">
              <a:solidFill>
                <a:schemeClr val="accent4">
                  <a:lumMod val="40000"/>
                  <a:lumOff val="60000"/>
                </a:schemeClr>
              </a:solidFill>
              <a:cs typeface="Arial"/>
              <a:hlinkClick r:id="rId5">
                <a:extLst>
                  <a:ext uri="{A12FA001-AC4F-418D-AE19-62706E023703}">
                    <ahyp:hlinkClr xmlns:ahyp="http://schemas.microsoft.com/office/drawing/2018/hyperlinkcolor" val="tx"/>
                  </a:ext>
                </a:extLst>
              </a:hlinkClick>
            </a:endParaRPr>
          </a:p>
          <a:p>
            <a:pPr>
              <a:spcAft>
                <a:spcPts val="1200"/>
              </a:spcAft>
              <a:buFont typeface="Arial" panose="05000000000000000000" pitchFamily="2" charset="2"/>
              <a:buChar char="•"/>
            </a:pPr>
            <a:endParaRPr lang="en-US" dirty="0">
              <a:solidFill>
                <a:srgbClr val="FFFFFF"/>
              </a:solidFill>
              <a:cs typeface="Arial"/>
            </a:endParaRPr>
          </a:p>
        </p:txBody>
      </p:sp>
      <p:sp>
        <p:nvSpPr>
          <p:cNvPr id="7" name="Slide Number Placeholder 6">
            <a:extLst>
              <a:ext uri="{FF2B5EF4-FFF2-40B4-BE49-F238E27FC236}">
                <a16:creationId xmlns:a16="http://schemas.microsoft.com/office/drawing/2014/main" id="{DD81176F-D8E6-B0EC-2CB4-884C0102053D}"/>
              </a:ext>
            </a:extLst>
          </p:cNvPr>
          <p:cNvSpPr>
            <a:spLocks noGrp="1"/>
          </p:cNvSpPr>
          <p:nvPr>
            <p:ph type="sldNum" sz="quarter" idx="11"/>
          </p:nvPr>
        </p:nvSpPr>
        <p:spPr/>
        <p:txBody>
          <a:bodyPr/>
          <a:lstStyle/>
          <a:p>
            <a:r>
              <a:rPr lang="en-US" dirty="0"/>
              <a:t>53</a:t>
            </a:r>
          </a:p>
        </p:txBody>
      </p:sp>
    </p:spTree>
    <p:extLst>
      <p:ext uri="{BB962C8B-B14F-4D97-AF65-F5344CB8AC3E}">
        <p14:creationId xmlns:p14="http://schemas.microsoft.com/office/powerpoint/2010/main" val="13777000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dirty="0">
                <a:solidFill>
                  <a:schemeClr val="bg1"/>
                </a:solidFill>
                <a:cs typeface="Arial"/>
              </a:rPr>
              <a:t>Questions and Answers</a:t>
            </a:r>
            <a:endParaRPr lang="en-US" dirty="0"/>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55</a:t>
            </a:fld>
            <a:endParaRPr lang="en-US"/>
          </a:p>
        </p:txBody>
      </p:sp>
    </p:spTree>
    <p:extLst>
      <p:ext uri="{BB962C8B-B14F-4D97-AF65-F5344CB8AC3E}">
        <p14:creationId xmlns:p14="http://schemas.microsoft.com/office/powerpoint/2010/main" val="25420238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
        <p:nvSpPr>
          <p:cNvPr id="3" name="Slide Number Placeholder 2">
            <a:extLst>
              <a:ext uri="{FF2B5EF4-FFF2-40B4-BE49-F238E27FC236}">
                <a16:creationId xmlns:a16="http://schemas.microsoft.com/office/drawing/2014/main" id="{C7733A1D-973D-3B47-6A06-768DD6FCCED5}"/>
              </a:ext>
            </a:extLst>
          </p:cNvPr>
          <p:cNvSpPr>
            <a:spLocks noGrp="1"/>
          </p:cNvSpPr>
          <p:nvPr>
            <p:ph type="sldNum" sz="quarter" idx="10"/>
          </p:nvPr>
        </p:nvSpPr>
        <p:spPr/>
        <p:txBody>
          <a:bodyPr/>
          <a:lstStyle/>
          <a:p>
            <a:fld id="{432ED76D-8188-4B28-B316-CD85396F47B0}" type="slidenum">
              <a:rPr lang="en-US" smtClean="0"/>
              <a:pPr/>
              <a:t>56</a:t>
            </a:fld>
            <a:endParaRPr lang="en-US"/>
          </a:p>
        </p:txBody>
      </p:sp>
    </p:spTree>
    <p:extLst>
      <p:ext uri="{BB962C8B-B14F-4D97-AF65-F5344CB8AC3E}">
        <p14:creationId xmlns:p14="http://schemas.microsoft.com/office/powerpoint/2010/main" val="2671731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D6EA0-4F5D-7B9F-0DEF-832422098F96}"/>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6C348EC2-B2D1-28C9-D0D2-F0110AF753EC}"/>
              </a:ext>
            </a:extLst>
          </p:cNvPr>
          <p:cNvSpPr>
            <a:spLocks noGrp="1"/>
          </p:cNvSpPr>
          <p:nvPr>
            <p:ph type="title"/>
          </p:nvPr>
        </p:nvSpPr>
        <p:spPr>
          <a:xfrm>
            <a:off x="152400" y="-6408"/>
            <a:ext cx="11677650" cy="1224951"/>
          </a:xfrm>
        </p:spPr>
        <p:txBody>
          <a:bodyPr/>
          <a:lstStyle/>
          <a:p>
            <a:r>
              <a:rPr lang="en-US" sz="3600" dirty="0">
                <a:solidFill>
                  <a:schemeClr val="bg1"/>
                </a:solidFill>
                <a:cs typeface="Arial"/>
              </a:rPr>
              <a:t>New 801A Field: Head-of-Household City</a:t>
            </a:r>
            <a:endParaRPr lang="en-US" sz="3600" dirty="0">
              <a:solidFill>
                <a:schemeClr val="bg1"/>
              </a:solidFill>
            </a:endParaRPr>
          </a:p>
        </p:txBody>
      </p:sp>
      <p:sp>
        <p:nvSpPr>
          <p:cNvPr id="3" name="Content Placeholder 2">
            <a:extLst>
              <a:ext uri="{FF2B5EF4-FFF2-40B4-BE49-F238E27FC236}">
                <a16:creationId xmlns:a16="http://schemas.microsoft.com/office/drawing/2014/main" id="{1A73A2B1-C178-2D4C-3599-2050D6E68BD9}"/>
              </a:ext>
            </a:extLst>
          </p:cNvPr>
          <p:cNvSpPr>
            <a:spLocks noGrp="1" noChangeArrowheads="1"/>
          </p:cNvSpPr>
          <p:nvPr>
            <p:ph idx="1"/>
          </p:nvPr>
        </p:nvSpPr>
        <p:spPr bwMode="auto">
          <a:xfrm>
            <a:off x="515663" y="1431646"/>
            <a:ext cx="10994465" cy="3873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‘Head-of-Household City’ field indicates the formal name of the city or town where the Head-of-Household resides</a:t>
            </a:r>
          </a:p>
          <a:p>
            <a:r>
              <a:rPr lang="en-US" sz="2800" dirty="0">
                <a:cs typeface="Arial"/>
              </a:rPr>
              <a:t>This field is required</a:t>
            </a:r>
          </a:p>
          <a:p>
            <a:r>
              <a:rPr lang="en-US" sz="2800" dirty="0">
                <a:cs typeface="Arial"/>
              </a:rPr>
              <a:t>Please spell the city name out entirely; do not use abbreviations</a:t>
            </a:r>
          </a:p>
          <a:p>
            <a:pPr lvl="1"/>
            <a:r>
              <a:rPr lang="en-US" sz="2400" dirty="0">
                <a:cs typeface="Arial"/>
              </a:rPr>
              <a:t>Example: Use ‘Los Angeles’ not ‘LA’</a:t>
            </a:r>
          </a:p>
          <a:p>
            <a:r>
              <a:rPr lang="en-US" sz="2800" dirty="0">
                <a:cs typeface="Arial"/>
              </a:rPr>
              <a:t>Where to Find It</a:t>
            </a:r>
          </a:p>
          <a:p>
            <a:pPr lvl="1"/>
            <a:r>
              <a:rPr lang="en-US" sz="2400" dirty="0">
                <a:cs typeface="Arial"/>
              </a:rPr>
              <a:t>On the Confidential Application for the California State Preschool Program (EED 9600 Form), it is on Page 1 in the  “Parent/Guardian A: Contact Information” Section as “City”</a:t>
            </a:r>
          </a:p>
        </p:txBody>
      </p:sp>
      <p:sp>
        <p:nvSpPr>
          <p:cNvPr id="2" name="Slide Number Placeholder 1">
            <a:extLst>
              <a:ext uri="{FF2B5EF4-FFF2-40B4-BE49-F238E27FC236}">
                <a16:creationId xmlns:a16="http://schemas.microsoft.com/office/drawing/2014/main" id="{F142F058-ACF1-02B9-2922-AEA08B2C8427}"/>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3829062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214B0-1D7E-CC53-86D7-C54D54A02CC2}"/>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AC2409E-B693-3A5C-12FB-B05CF4734B6D}"/>
              </a:ext>
            </a:extLst>
          </p:cNvPr>
          <p:cNvSpPr>
            <a:spLocks noGrp="1"/>
          </p:cNvSpPr>
          <p:nvPr>
            <p:ph type="title"/>
          </p:nvPr>
        </p:nvSpPr>
        <p:spPr>
          <a:xfrm>
            <a:off x="152400" y="-6408"/>
            <a:ext cx="11677650" cy="1224951"/>
          </a:xfrm>
        </p:spPr>
        <p:txBody>
          <a:bodyPr/>
          <a:lstStyle/>
          <a:p>
            <a:r>
              <a:rPr lang="en-US" sz="3600">
                <a:solidFill>
                  <a:schemeClr val="bg1"/>
                </a:solidFill>
                <a:cs typeface="Arial"/>
              </a:rPr>
              <a:t>New 801A Field: Head-of-Household State</a:t>
            </a:r>
            <a:endParaRPr lang="en-US" sz="3600">
              <a:solidFill>
                <a:schemeClr val="bg1"/>
              </a:solidFill>
            </a:endParaRPr>
          </a:p>
        </p:txBody>
      </p:sp>
      <p:sp>
        <p:nvSpPr>
          <p:cNvPr id="3" name="Content Placeholder 2">
            <a:extLst>
              <a:ext uri="{FF2B5EF4-FFF2-40B4-BE49-F238E27FC236}">
                <a16:creationId xmlns:a16="http://schemas.microsoft.com/office/drawing/2014/main" id="{471EA415-2361-360D-7D22-10C985339F49}"/>
              </a:ext>
            </a:extLst>
          </p:cNvPr>
          <p:cNvSpPr>
            <a:spLocks noGrp="1" noChangeArrowheads="1"/>
          </p:cNvSpPr>
          <p:nvPr>
            <p:ph idx="1"/>
          </p:nvPr>
        </p:nvSpPr>
        <p:spPr bwMode="auto">
          <a:xfrm>
            <a:off x="515663" y="1237747"/>
            <a:ext cx="11069879" cy="426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The ‘Head-of-Household State’ field indicates the State/Province in an address where the Head-of-Household resides, and is restricted to only United States, Provinces, or Territories</a:t>
            </a:r>
          </a:p>
          <a:p>
            <a:r>
              <a:rPr lang="en-US" sz="2800" dirty="0">
                <a:cs typeface="Arial"/>
              </a:rPr>
              <a:t>This field is required</a:t>
            </a:r>
          </a:p>
          <a:p>
            <a:r>
              <a:rPr lang="en-US" sz="2800" dirty="0">
                <a:cs typeface="Arial"/>
              </a:rPr>
              <a:t>Must use a valid code from the State Code List</a:t>
            </a:r>
          </a:p>
          <a:p>
            <a:pPr lvl="1"/>
            <a:r>
              <a:rPr lang="en-US" sz="2400" dirty="0">
                <a:cs typeface="Arial"/>
              </a:rPr>
              <a:t>Example: CA is correct, not California</a:t>
            </a:r>
          </a:p>
          <a:p>
            <a:r>
              <a:rPr lang="en-US" sz="2800" dirty="0">
                <a:cs typeface="Arial"/>
              </a:rPr>
              <a:t>Where to Find It</a:t>
            </a:r>
          </a:p>
          <a:p>
            <a:pPr lvl="1"/>
            <a:r>
              <a:rPr lang="en-US" sz="2400" dirty="0">
                <a:cs typeface="Arial"/>
              </a:rPr>
              <a:t>On the Confidential Application for the California State Preschool Program (EED 9600 Form), it is on Page 1 in the  “Parent/Guardian A: Contact Information” Section as “State”</a:t>
            </a:r>
          </a:p>
        </p:txBody>
      </p:sp>
      <p:sp>
        <p:nvSpPr>
          <p:cNvPr id="2" name="Slide Number Placeholder 1">
            <a:extLst>
              <a:ext uri="{FF2B5EF4-FFF2-40B4-BE49-F238E27FC236}">
                <a16:creationId xmlns:a16="http://schemas.microsoft.com/office/drawing/2014/main" id="{F895FEED-D361-4C36-005C-B533F46FA230}"/>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2467840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A0A99-4C4F-C23B-9848-349F74EBBE4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3E90B7A4-1FBB-D3DF-E048-3A2ACEF3FCA2}"/>
              </a:ext>
            </a:extLst>
          </p:cNvPr>
          <p:cNvSpPr>
            <a:spLocks noGrp="1"/>
          </p:cNvSpPr>
          <p:nvPr>
            <p:ph type="title"/>
          </p:nvPr>
        </p:nvSpPr>
        <p:spPr>
          <a:xfrm>
            <a:off x="257175" y="349473"/>
            <a:ext cx="11677650" cy="1224951"/>
          </a:xfrm>
        </p:spPr>
        <p:txBody>
          <a:bodyPr/>
          <a:lstStyle/>
          <a:p>
            <a:r>
              <a:rPr lang="en-US" sz="3600" dirty="0">
                <a:solidFill>
                  <a:schemeClr val="bg1"/>
                </a:solidFill>
                <a:cs typeface="Arial"/>
              </a:rPr>
              <a:t>Removed 801A Field: </a:t>
            </a:r>
            <a:br>
              <a:rPr lang="en-US" sz="3600" dirty="0">
                <a:solidFill>
                  <a:schemeClr val="bg1"/>
                </a:solidFill>
                <a:cs typeface="Arial"/>
              </a:rPr>
            </a:br>
            <a:r>
              <a:rPr lang="en-US" sz="3600" dirty="0">
                <a:solidFill>
                  <a:schemeClr val="bg1"/>
                </a:solidFill>
                <a:cs typeface="Arial"/>
              </a:rPr>
              <a:t>TANF/CalWORKs Cash Aid Recipient?</a:t>
            </a:r>
            <a:endParaRPr lang="en-US" sz="3600" dirty="0">
              <a:solidFill>
                <a:schemeClr val="bg1"/>
              </a:solidFill>
            </a:endParaRPr>
          </a:p>
        </p:txBody>
      </p:sp>
      <p:sp>
        <p:nvSpPr>
          <p:cNvPr id="3" name="Content Placeholder 2">
            <a:extLst>
              <a:ext uri="{FF2B5EF4-FFF2-40B4-BE49-F238E27FC236}">
                <a16:creationId xmlns:a16="http://schemas.microsoft.com/office/drawing/2014/main" id="{111C5593-CA88-DDE3-EFDD-6610BE6FDDB9}"/>
              </a:ext>
            </a:extLst>
          </p:cNvPr>
          <p:cNvSpPr>
            <a:spLocks noGrp="1" noChangeArrowheads="1"/>
          </p:cNvSpPr>
          <p:nvPr>
            <p:ph idx="1"/>
          </p:nvPr>
        </p:nvSpPr>
        <p:spPr bwMode="auto">
          <a:xfrm>
            <a:off x="711807" y="2321517"/>
            <a:ext cx="10489221" cy="2214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cs typeface="Arial"/>
              </a:rPr>
              <a:t>The ‘</a:t>
            </a:r>
            <a:r>
              <a:rPr lang="en-US" sz="2400" dirty="0">
                <a:solidFill>
                  <a:srgbClr val="FFFFFF"/>
                </a:solidFill>
                <a:latin typeface="Arial"/>
                <a:ea typeface="Calibri"/>
                <a:cs typeface="Arial"/>
              </a:rPr>
              <a:t>Temporary Assistance for Needy Families (TANF)/California Work Opportunity and Responsibility to Kids (CalWORKs) </a:t>
            </a:r>
            <a:r>
              <a:rPr lang="en-US" sz="2400" dirty="0">
                <a:cs typeface="Arial"/>
              </a:rPr>
              <a:t>Cash Aid Recipient?’ field will no longer be collected beginning with the July 2025 801A Report, and for every 801A Report thereafter</a:t>
            </a:r>
          </a:p>
          <a:p>
            <a:r>
              <a:rPr lang="en-US" sz="2400" dirty="0">
                <a:cs typeface="Arial"/>
              </a:rPr>
              <a:t>The data collection from this field will be replaced by the ‘CalWORKs Recipient’ field</a:t>
            </a:r>
            <a:endParaRPr lang="en-US" sz="2000" dirty="0">
              <a:cs typeface="Arial"/>
            </a:endParaRPr>
          </a:p>
        </p:txBody>
      </p:sp>
      <p:sp>
        <p:nvSpPr>
          <p:cNvPr id="2" name="Slide Number Placeholder 1">
            <a:extLst>
              <a:ext uri="{FF2B5EF4-FFF2-40B4-BE49-F238E27FC236}">
                <a16:creationId xmlns:a16="http://schemas.microsoft.com/office/drawing/2014/main" id="{5517DD70-D182-5CFD-ECE5-5C91DF665DE6}"/>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152142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F89BE-C5C3-C8D4-FA5D-A1E1128A6CA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EF354CE6-70FC-E887-B507-49C164BC3088}"/>
              </a:ext>
            </a:extLst>
          </p:cNvPr>
          <p:cNvSpPr>
            <a:spLocks noGrp="1"/>
          </p:cNvSpPr>
          <p:nvPr>
            <p:ph type="title"/>
          </p:nvPr>
        </p:nvSpPr>
        <p:spPr>
          <a:xfrm>
            <a:off x="257175" y="0"/>
            <a:ext cx="11677650" cy="1224951"/>
          </a:xfrm>
        </p:spPr>
        <p:txBody>
          <a:bodyPr/>
          <a:lstStyle/>
          <a:p>
            <a:r>
              <a:rPr lang="en-US" sz="3600">
                <a:solidFill>
                  <a:schemeClr val="bg1"/>
                </a:solidFill>
                <a:cs typeface="Arial"/>
              </a:rPr>
              <a:t>New 801A Field: CalWORKs Recipient</a:t>
            </a:r>
            <a:endParaRPr lang="en-US" sz="3600">
              <a:solidFill>
                <a:schemeClr val="bg1"/>
              </a:solidFill>
            </a:endParaRPr>
          </a:p>
        </p:txBody>
      </p:sp>
      <p:sp>
        <p:nvSpPr>
          <p:cNvPr id="2" name="Content Placeholder 2">
            <a:extLst>
              <a:ext uri="{FF2B5EF4-FFF2-40B4-BE49-F238E27FC236}">
                <a16:creationId xmlns:a16="http://schemas.microsoft.com/office/drawing/2014/main" id="{76276335-1B22-0229-52E7-1E9E39CC3868}"/>
              </a:ext>
            </a:extLst>
          </p:cNvPr>
          <p:cNvSpPr txBox="1">
            <a:spLocks noChangeArrowheads="1"/>
          </p:cNvSpPr>
          <p:nvPr/>
        </p:nvSpPr>
        <p:spPr bwMode="auto">
          <a:xfrm>
            <a:off x="654232" y="1061431"/>
            <a:ext cx="11091566" cy="4731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cs typeface="Arial"/>
              </a:rPr>
              <a:t>The ‘CalWORKs Recipient’ field indicates whether the family receives any CalWORKs services</a:t>
            </a:r>
          </a:p>
          <a:p>
            <a:r>
              <a:rPr lang="en-US" sz="2800" dirty="0">
                <a:cs typeface="Arial"/>
              </a:rPr>
              <a:t>This field includes the following options:</a:t>
            </a:r>
          </a:p>
          <a:p>
            <a:pPr lvl="1"/>
            <a:r>
              <a:rPr lang="en-US" sz="2400" dirty="0">
                <a:cs typeface="Arial"/>
              </a:rPr>
              <a:t>01: Adult(s) and Child(ren) Cash Aid</a:t>
            </a:r>
          </a:p>
          <a:p>
            <a:pPr lvl="1"/>
            <a:r>
              <a:rPr lang="en-US" sz="2400" dirty="0">
                <a:cs typeface="Arial"/>
              </a:rPr>
              <a:t>02: Child(ren) Cash Aid</a:t>
            </a:r>
          </a:p>
          <a:p>
            <a:pPr lvl="1"/>
            <a:r>
              <a:rPr lang="en-US" sz="2400" dirty="0">
                <a:cs typeface="Arial"/>
              </a:rPr>
              <a:t>03: Diversion Services</a:t>
            </a:r>
          </a:p>
          <a:p>
            <a:pPr lvl="1"/>
            <a:r>
              <a:rPr lang="en-US" sz="2400" dirty="0">
                <a:cs typeface="Arial"/>
              </a:rPr>
              <a:t>04: Not Applicable</a:t>
            </a:r>
          </a:p>
          <a:p>
            <a:r>
              <a:rPr lang="en-US" sz="2800" dirty="0">
                <a:cs typeface="Arial"/>
              </a:rPr>
              <a:t>This field is required; only one option may be selected</a:t>
            </a:r>
          </a:p>
          <a:p>
            <a:r>
              <a:rPr lang="en-US" sz="2800" dirty="0">
                <a:cs typeface="Arial"/>
              </a:rPr>
              <a:t>Where to Find It</a:t>
            </a:r>
          </a:p>
          <a:p>
            <a:pPr lvl="1"/>
            <a:r>
              <a:rPr lang="en-US" sz="2400" dirty="0">
                <a:cs typeface="Arial"/>
              </a:rPr>
              <a:t>On the EED 9600 Appendix, in Section 1: Additional Child Information, under "CalWORKs Recipient?"</a:t>
            </a:r>
          </a:p>
        </p:txBody>
      </p:sp>
      <p:sp>
        <p:nvSpPr>
          <p:cNvPr id="3" name="Slide Number Placeholder 2">
            <a:extLst>
              <a:ext uri="{FF2B5EF4-FFF2-40B4-BE49-F238E27FC236}">
                <a16:creationId xmlns:a16="http://schemas.microsoft.com/office/drawing/2014/main" id="{2FFBA2AD-0530-C9E4-94A4-CCD2B357FA09}"/>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473210691"/>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4315</Words>
  <Application>Microsoft Office PowerPoint</Application>
  <PresentationFormat>Widescreen</PresentationFormat>
  <Paragraphs>746</Paragraphs>
  <Slides>56</Slides>
  <Notes>55</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56</vt:i4>
      </vt:variant>
    </vt:vector>
  </HeadingPairs>
  <TitlesOfParts>
    <vt:vector size="65" baseType="lpstr">
      <vt:lpstr>Arial</vt:lpstr>
      <vt:lpstr>Arial,Sans-Serif</vt:lpstr>
      <vt:lpstr>Calibri</vt:lpstr>
      <vt:lpstr>Courier New</vt:lpstr>
      <vt:lpstr>Wingdings</vt:lpstr>
      <vt:lpstr>CDE Set 1</vt:lpstr>
      <vt:lpstr>CDE Set 1</vt:lpstr>
      <vt:lpstr>CDE Set 1</vt:lpstr>
      <vt:lpstr>2_CDE Set 2</vt:lpstr>
      <vt:lpstr>Child Development Management Information System (CDMIS) Updates  May 15, 2025, 10:00 – 11:30 a.m.</vt:lpstr>
      <vt:lpstr>Agenda</vt:lpstr>
      <vt:lpstr>Updates to the Family Domain in the 801A Report</vt:lpstr>
      <vt:lpstr>New 801A Field: Head-of-Household Address 1</vt:lpstr>
      <vt:lpstr>New 801A Field: Head-of-Household Address 2</vt:lpstr>
      <vt:lpstr>New 801A Field: Head-of-Household City</vt:lpstr>
      <vt:lpstr>New 801A Field: Head-of-Household State</vt:lpstr>
      <vt:lpstr>Removed 801A Field:  TANF/CalWORKs Cash Aid Recipient?</vt:lpstr>
      <vt:lpstr>New 801A Field: CalWORKs Recipient</vt:lpstr>
      <vt:lpstr>Removed 801A Field:  Family Income Greater Than 85 Percent  of the State Median Income</vt:lpstr>
      <vt:lpstr>Removed 801A Field:  Reason for Receiving Child Care</vt:lpstr>
      <vt:lpstr>New 801A Field: Reason for Needing Service</vt:lpstr>
      <vt:lpstr>New 801A Field:  Reason for Needing Service (2)</vt:lpstr>
      <vt:lpstr>Updates to the Child Domain in the 801A Report</vt:lpstr>
      <vt:lpstr>Updated 801A Field:  Child’s Gender</vt:lpstr>
      <vt:lpstr>Updated 801A Field: Child has an IEP or IFSP</vt:lpstr>
      <vt:lpstr>Removed 801A Field: Child’s Primary Language</vt:lpstr>
      <vt:lpstr>Removed 801A Field: Child is English Learner</vt:lpstr>
      <vt:lpstr>New 801A Field: Is Child Receiving Extended Learning and Care?</vt:lpstr>
      <vt:lpstr>New 801A Field: Child’s Eligibility (1)</vt:lpstr>
      <vt:lpstr>New 801A Field:  Child’s Eligibility (2)</vt:lpstr>
      <vt:lpstr>New 801A Field: Is Child Enrolled in a California Department of Social Services (DSS) Program? </vt:lpstr>
      <vt:lpstr>New 801A Field:  Is Child Enrolled in a DSS Program? (2) </vt:lpstr>
      <vt:lpstr>New 801A Field: Is Child Enrolled in a DSS Program? (3) </vt:lpstr>
      <vt:lpstr>New 801A Field:  Is Child Enrolled in a DSS Program? (4)</vt:lpstr>
      <vt:lpstr>New 801A Field:  Is Child Enrolled in a Head Start Program? </vt:lpstr>
      <vt:lpstr>New 801A Field:  Is Child Enrolled in a Head Start Program? (2)</vt:lpstr>
      <vt:lpstr>Updates to the Provider Domain in the 801A Report</vt:lpstr>
      <vt:lpstr>New 801A Field:  Is this Provider License-Exempt?</vt:lpstr>
      <vt:lpstr>New 801A Field:  Provider License Number</vt:lpstr>
      <vt:lpstr>Removed 801A Field:  Provider Federal Employer Identification Number (FEIN)  or Social Security Number (SSN)</vt:lpstr>
      <vt:lpstr>New 801A Field:  Provider Address 1</vt:lpstr>
      <vt:lpstr>New 801A Field:  Provider Address 2</vt:lpstr>
      <vt:lpstr>New 801A Field:  Provider City</vt:lpstr>
      <vt:lpstr>New 801A Field:  Provider State</vt:lpstr>
      <vt:lpstr>Updated 801A Field:  Type of Childcare</vt:lpstr>
      <vt:lpstr>Updated 801A Field:  Type of Childcare (2)</vt:lpstr>
      <vt:lpstr>Removed 801A Fields:  Program Code 1, Program Code 2, Program Code 3</vt:lpstr>
      <vt:lpstr>Removed 801A Fields: Attendance Status 2 and Attendance Status 3</vt:lpstr>
      <vt:lpstr>Updated 801A Field: Attendance Status</vt:lpstr>
      <vt:lpstr>Updated 801A Field:  Attendance Status (2)</vt:lpstr>
      <vt:lpstr>Crosswalk of the Old and New 801A  Electronic File Format</vt:lpstr>
      <vt:lpstr>Crosswalk of the Old and New 801A  Electronic File Format (2)</vt:lpstr>
      <vt:lpstr>Crosswalk of the Old and New 801A  Electronic File Format (3)</vt:lpstr>
      <vt:lpstr>Crosswalk of the Old and New 801A  Electronic File Format (4)</vt:lpstr>
      <vt:lpstr>Crosswalk of the Old and New 801A  Electronic File Format (5)</vt:lpstr>
      <vt:lpstr>Crosswalk of the Old and New 801A  Electronic File Format (6)</vt:lpstr>
      <vt:lpstr>Crosswalk of the Old and New 801A  Electronic File Format (7)</vt:lpstr>
      <vt:lpstr>Crosswalk of the Old and New 801A  Electronic File Format (8)</vt:lpstr>
      <vt:lpstr>Crosswalk of the Old and New 801A  Electronic File Format (9)</vt:lpstr>
      <vt:lpstr>Crosswalk of the Old and New 801A  Electronic File Format (10)</vt:lpstr>
      <vt:lpstr>Crosswalk of the Old and New 801A  Electronic File Format (11)</vt:lpstr>
      <vt:lpstr>Updated Reporting Schedule for April, May, and July 2025 801A Reports</vt:lpstr>
      <vt:lpstr>Resources and Contact Information</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CDMIS Webinar May 15, 2025 – Contractor Info (CA Dept of Education)</dc:title>
  <dc:subject>Child Development Management Information System (CDMIS) webinar presentation covering updates to the 801A monthly population report for the California State Preschool Program (CSPP), including new, removed, and revised data fields, reporting schedule changes, and file format crosswalks. Intended for use by CSPP contractors and the Early Education Division.</dc:subject>
  <dc:creator/>
  <cp:revision>1</cp:revision>
  <dcterms:created xsi:type="dcterms:W3CDTF">2025-05-15T15:23:39Z</dcterms:created>
  <dcterms:modified xsi:type="dcterms:W3CDTF">2025-05-15T18:50:42Z</dcterms:modified>
</cp:coreProperties>
</file>