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42"/>
  </p:notesMasterIdLst>
  <p:sldIdLst>
    <p:sldId id="258" r:id="rId5"/>
    <p:sldId id="505" r:id="rId6"/>
    <p:sldId id="282" r:id="rId7"/>
    <p:sldId id="490" r:id="rId8"/>
    <p:sldId id="493" r:id="rId9"/>
    <p:sldId id="495" r:id="rId10"/>
    <p:sldId id="292" r:id="rId11"/>
    <p:sldId id="447" r:id="rId12"/>
    <p:sldId id="492" r:id="rId13"/>
    <p:sldId id="502" r:id="rId14"/>
    <p:sldId id="473" r:id="rId15"/>
    <p:sldId id="474" r:id="rId16"/>
    <p:sldId id="439" r:id="rId17"/>
    <p:sldId id="448" r:id="rId18"/>
    <p:sldId id="456" r:id="rId19"/>
    <p:sldId id="471" r:id="rId20"/>
    <p:sldId id="503" r:id="rId21"/>
    <p:sldId id="504" r:id="rId22"/>
    <p:sldId id="475" r:id="rId23"/>
    <p:sldId id="294" r:id="rId24"/>
    <p:sldId id="463" r:id="rId25"/>
    <p:sldId id="440" r:id="rId26"/>
    <p:sldId id="441" r:id="rId27"/>
    <p:sldId id="465" r:id="rId28"/>
    <p:sldId id="466" r:id="rId29"/>
    <p:sldId id="496" r:id="rId30"/>
    <p:sldId id="485" r:id="rId31"/>
    <p:sldId id="489" r:id="rId32"/>
    <p:sldId id="501" r:id="rId33"/>
    <p:sldId id="500" r:id="rId34"/>
    <p:sldId id="499" r:id="rId35"/>
    <p:sldId id="498" r:id="rId36"/>
    <p:sldId id="506" r:id="rId37"/>
    <p:sldId id="437" r:id="rId38"/>
    <p:sldId id="468" r:id="rId39"/>
    <p:sldId id="286" r:id="rId40"/>
    <p:sldId id="295"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72EB78-554C-6205-5A66-7FACE9424D3A}" v="7" dt="2024-03-08T00:58:21.168"/>
    <p1510:client id="{B38C833A-A4FF-3D20-5B1B-D7A7ADD49201}" v="1" dt="2024-03-08T16:17:17.677"/>
    <p1510:client id="{FAC21707-7769-48FE-901B-F4FD90EE91DC}" v="4142" dt="2024-03-08T22:10:27.148"/>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182" autoAdjust="0"/>
  </p:normalViewPr>
  <p:slideViewPr>
    <p:cSldViewPr snapToGrid="0">
      <p:cViewPr varScale="1">
        <p:scale>
          <a:sx n="102" d="100"/>
          <a:sy n="102" d="100"/>
        </p:scale>
        <p:origin x="91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6/5/2025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11</a:t>
            </a:fld>
            <a:endParaRPr lang="en-US"/>
          </a:p>
        </p:txBody>
      </p:sp>
    </p:spTree>
    <p:extLst>
      <p:ext uri="{BB962C8B-B14F-4D97-AF65-F5344CB8AC3E}">
        <p14:creationId xmlns:p14="http://schemas.microsoft.com/office/powerpoint/2010/main" val="15463827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12</a:t>
            </a:fld>
            <a:endParaRPr lang="en-US"/>
          </a:p>
        </p:txBody>
      </p:sp>
    </p:spTree>
    <p:extLst>
      <p:ext uri="{BB962C8B-B14F-4D97-AF65-F5344CB8AC3E}">
        <p14:creationId xmlns:p14="http://schemas.microsoft.com/office/powerpoint/2010/main" val="32835123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13</a:t>
            </a:fld>
            <a:endParaRPr lang="en-US"/>
          </a:p>
        </p:txBody>
      </p:sp>
    </p:spTree>
    <p:extLst>
      <p:ext uri="{BB962C8B-B14F-4D97-AF65-F5344CB8AC3E}">
        <p14:creationId xmlns:p14="http://schemas.microsoft.com/office/powerpoint/2010/main" val="1170745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14</a:t>
            </a:fld>
            <a:endParaRPr lang="en-US"/>
          </a:p>
        </p:txBody>
      </p:sp>
    </p:spTree>
    <p:extLst>
      <p:ext uri="{BB962C8B-B14F-4D97-AF65-F5344CB8AC3E}">
        <p14:creationId xmlns:p14="http://schemas.microsoft.com/office/powerpoint/2010/main" val="635068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A42E6-B23A-CE31-0B7C-7054CA477C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B7A9C-7641-C945-BD40-FB5222EA71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D8B0C3-0F26-56F6-BDE4-B226C1A217D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39B64E3-B94A-A5C9-AE7D-86297D854EC0}"/>
              </a:ext>
            </a:extLst>
          </p:cNvPr>
          <p:cNvSpPr>
            <a:spLocks noGrp="1"/>
          </p:cNvSpPr>
          <p:nvPr>
            <p:ph type="sldNum" sz="quarter" idx="5"/>
          </p:nvPr>
        </p:nvSpPr>
        <p:spPr/>
        <p:txBody>
          <a:bodyPr/>
          <a:lstStyle/>
          <a:p>
            <a:fld id="{2AF6E7D6-2E86-402D-9F32-6E72606BE399}" type="slidenum">
              <a:rPr lang="en-US" smtClean="0"/>
              <a:t>15</a:t>
            </a:fld>
            <a:endParaRPr lang="en-US"/>
          </a:p>
        </p:txBody>
      </p:sp>
    </p:spTree>
    <p:extLst>
      <p:ext uri="{BB962C8B-B14F-4D97-AF65-F5344CB8AC3E}">
        <p14:creationId xmlns:p14="http://schemas.microsoft.com/office/powerpoint/2010/main" val="37572426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A42E6-B23A-CE31-0B7C-7054CA477C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B7A9C-7641-C945-BD40-FB5222EA71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D8B0C3-0F26-56F6-BDE4-B226C1A217D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39B64E3-B94A-A5C9-AE7D-86297D854EC0}"/>
              </a:ext>
            </a:extLst>
          </p:cNvPr>
          <p:cNvSpPr>
            <a:spLocks noGrp="1"/>
          </p:cNvSpPr>
          <p:nvPr>
            <p:ph type="sldNum" sz="quarter" idx="5"/>
          </p:nvPr>
        </p:nvSpPr>
        <p:spPr/>
        <p:txBody>
          <a:bodyPr/>
          <a:lstStyle/>
          <a:p>
            <a:fld id="{2AF6E7D6-2E86-402D-9F32-6E72606BE399}" type="slidenum">
              <a:rPr lang="en-US" smtClean="0"/>
              <a:t>16</a:t>
            </a:fld>
            <a:endParaRPr lang="en-US"/>
          </a:p>
        </p:txBody>
      </p:sp>
    </p:spTree>
    <p:extLst>
      <p:ext uri="{BB962C8B-B14F-4D97-AF65-F5344CB8AC3E}">
        <p14:creationId xmlns:p14="http://schemas.microsoft.com/office/powerpoint/2010/main" val="5217345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A42E6-B23A-CE31-0B7C-7054CA477C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B7A9C-7641-C945-BD40-FB5222EA71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D8B0C3-0F26-56F6-BDE4-B226C1A217D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39B64E3-B94A-A5C9-AE7D-86297D854EC0}"/>
              </a:ext>
            </a:extLst>
          </p:cNvPr>
          <p:cNvSpPr>
            <a:spLocks noGrp="1"/>
          </p:cNvSpPr>
          <p:nvPr>
            <p:ph type="sldNum" sz="quarter" idx="5"/>
          </p:nvPr>
        </p:nvSpPr>
        <p:spPr/>
        <p:txBody>
          <a:bodyPr/>
          <a:lstStyle/>
          <a:p>
            <a:fld id="{2AF6E7D6-2E86-402D-9F32-6E72606BE399}" type="slidenum">
              <a:rPr lang="en-US" smtClean="0"/>
              <a:t>19</a:t>
            </a:fld>
            <a:endParaRPr lang="en-US"/>
          </a:p>
        </p:txBody>
      </p:sp>
    </p:spTree>
    <p:extLst>
      <p:ext uri="{BB962C8B-B14F-4D97-AF65-F5344CB8AC3E}">
        <p14:creationId xmlns:p14="http://schemas.microsoft.com/office/powerpoint/2010/main" val="22545692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20</a:t>
            </a:fld>
            <a:endParaRPr lang="en-US"/>
          </a:p>
        </p:txBody>
      </p:sp>
    </p:spTree>
    <p:extLst>
      <p:ext uri="{BB962C8B-B14F-4D97-AF65-F5344CB8AC3E}">
        <p14:creationId xmlns:p14="http://schemas.microsoft.com/office/powerpoint/2010/main" val="73263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21</a:t>
            </a:fld>
            <a:endParaRPr lang="en-US"/>
          </a:p>
        </p:txBody>
      </p:sp>
    </p:spTree>
    <p:extLst>
      <p:ext uri="{BB962C8B-B14F-4D97-AF65-F5344CB8AC3E}">
        <p14:creationId xmlns:p14="http://schemas.microsoft.com/office/powerpoint/2010/main" val="21998406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D99E0-EBD4-7381-AC2F-0A446D3354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B7A139-64AC-8960-B355-2F1A2C40DD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79C4A5-8EAB-62BE-AB1A-F6625AFDA14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90458CA-9773-891D-A266-29B19C79B466}"/>
              </a:ext>
            </a:extLst>
          </p:cNvPr>
          <p:cNvSpPr>
            <a:spLocks noGrp="1"/>
          </p:cNvSpPr>
          <p:nvPr>
            <p:ph type="sldNum" sz="quarter" idx="5"/>
          </p:nvPr>
        </p:nvSpPr>
        <p:spPr/>
        <p:txBody>
          <a:bodyPr/>
          <a:lstStyle/>
          <a:p>
            <a:fld id="{2AF6E7D6-2E86-402D-9F32-6E72606BE399}" type="slidenum">
              <a:rPr lang="en-US" smtClean="0"/>
              <a:t>22</a:t>
            </a:fld>
            <a:endParaRPr lang="en-US"/>
          </a:p>
        </p:txBody>
      </p:sp>
    </p:spTree>
    <p:extLst>
      <p:ext uri="{BB962C8B-B14F-4D97-AF65-F5344CB8AC3E}">
        <p14:creationId xmlns:p14="http://schemas.microsoft.com/office/powerpoint/2010/main" val="4201755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5929884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23</a:t>
            </a:fld>
            <a:endParaRPr lang="en-US"/>
          </a:p>
        </p:txBody>
      </p:sp>
    </p:spTree>
    <p:extLst>
      <p:ext uri="{BB962C8B-B14F-4D97-AF65-F5344CB8AC3E}">
        <p14:creationId xmlns:p14="http://schemas.microsoft.com/office/powerpoint/2010/main" val="11959452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24</a:t>
            </a:fld>
            <a:endParaRPr lang="en-US"/>
          </a:p>
        </p:txBody>
      </p:sp>
    </p:spTree>
    <p:extLst>
      <p:ext uri="{BB962C8B-B14F-4D97-AF65-F5344CB8AC3E}">
        <p14:creationId xmlns:p14="http://schemas.microsoft.com/office/powerpoint/2010/main" val="41961484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25</a:t>
            </a:fld>
            <a:endParaRPr lang="en-US"/>
          </a:p>
        </p:txBody>
      </p:sp>
    </p:spTree>
    <p:extLst>
      <p:ext uri="{BB962C8B-B14F-4D97-AF65-F5344CB8AC3E}">
        <p14:creationId xmlns:p14="http://schemas.microsoft.com/office/powerpoint/2010/main" val="15466131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26</a:t>
            </a:fld>
            <a:endParaRPr lang="en-US"/>
          </a:p>
        </p:txBody>
      </p:sp>
    </p:spTree>
    <p:extLst>
      <p:ext uri="{BB962C8B-B14F-4D97-AF65-F5344CB8AC3E}">
        <p14:creationId xmlns:p14="http://schemas.microsoft.com/office/powerpoint/2010/main" val="38765651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27</a:t>
            </a:fld>
            <a:endParaRPr lang="en-US"/>
          </a:p>
        </p:txBody>
      </p:sp>
    </p:spTree>
    <p:extLst>
      <p:ext uri="{BB962C8B-B14F-4D97-AF65-F5344CB8AC3E}">
        <p14:creationId xmlns:p14="http://schemas.microsoft.com/office/powerpoint/2010/main" val="39224134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28</a:t>
            </a:fld>
            <a:endParaRPr lang="en-US"/>
          </a:p>
        </p:txBody>
      </p:sp>
    </p:spTree>
    <p:extLst>
      <p:ext uri="{BB962C8B-B14F-4D97-AF65-F5344CB8AC3E}">
        <p14:creationId xmlns:p14="http://schemas.microsoft.com/office/powerpoint/2010/main" val="29640906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29</a:t>
            </a:fld>
            <a:endParaRPr lang="en-US"/>
          </a:p>
        </p:txBody>
      </p:sp>
    </p:spTree>
    <p:extLst>
      <p:ext uri="{BB962C8B-B14F-4D97-AF65-F5344CB8AC3E}">
        <p14:creationId xmlns:p14="http://schemas.microsoft.com/office/powerpoint/2010/main" val="10399417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30</a:t>
            </a:fld>
            <a:endParaRPr lang="en-US"/>
          </a:p>
        </p:txBody>
      </p:sp>
    </p:spTree>
    <p:extLst>
      <p:ext uri="{BB962C8B-B14F-4D97-AF65-F5344CB8AC3E}">
        <p14:creationId xmlns:p14="http://schemas.microsoft.com/office/powerpoint/2010/main" val="17819645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31</a:t>
            </a:fld>
            <a:endParaRPr lang="en-US"/>
          </a:p>
        </p:txBody>
      </p:sp>
    </p:spTree>
    <p:extLst>
      <p:ext uri="{BB962C8B-B14F-4D97-AF65-F5344CB8AC3E}">
        <p14:creationId xmlns:p14="http://schemas.microsoft.com/office/powerpoint/2010/main" val="7834462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32</a:t>
            </a:fld>
            <a:endParaRPr lang="en-US"/>
          </a:p>
        </p:txBody>
      </p:sp>
    </p:spTree>
    <p:extLst>
      <p:ext uri="{BB962C8B-B14F-4D97-AF65-F5344CB8AC3E}">
        <p14:creationId xmlns:p14="http://schemas.microsoft.com/office/powerpoint/2010/main" val="1432952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34</a:t>
            </a:fld>
            <a:endParaRPr lang="en-US"/>
          </a:p>
        </p:txBody>
      </p:sp>
    </p:spTree>
    <p:extLst>
      <p:ext uri="{BB962C8B-B14F-4D97-AF65-F5344CB8AC3E}">
        <p14:creationId xmlns:p14="http://schemas.microsoft.com/office/powerpoint/2010/main" val="10714806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35</a:t>
            </a:fld>
            <a:endParaRPr lang="en-US"/>
          </a:p>
        </p:txBody>
      </p:sp>
    </p:spTree>
    <p:extLst>
      <p:ext uri="{BB962C8B-B14F-4D97-AF65-F5344CB8AC3E}">
        <p14:creationId xmlns:p14="http://schemas.microsoft.com/office/powerpoint/2010/main" val="21585039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36</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37</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4</a:t>
            </a:fld>
            <a:endParaRPr lang="en-US"/>
          </a:p>
        </p:txBody>
      </p:sp>
    </p:spTree>
    <p:extLst>
      <p:ext uri="{BB962C8B-B14F-4D97-AF65-F5344CB8AC3E}">
        <p14:creationId xmlns:p14="http://schemas.microsoft.com/office/powerpoint/2010/main" val="3012038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CC283-18F8-2409-7FFA-2BC15278A6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720B40-B5DB-06FB-CAC6-A7F55E4070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DAD347-14F6-6CAB-72F0-A64D3BDF14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E80D56-B898-5FB5-215E-34A3606863C3}"/>
              </a:ext>
            </a:extLst>
          </p:cNvPr>
          <p:cNvSpPr>
            <a:spLocks noGrp="1"/>
          </p:cNvSpPr>
          <p:nvPr>
            <p:ph type="sldNum" sz="quarter" idx="5"/>
          </p:nvPr>
        </p:nvSpPr>
        <p:spPr/>
        <p:txBody>
          <a:bodyPr/>
          <a:lstStyle/>
          <a:p>
            <a:fld id="{2AF6E7D6-2E86-402D-9F32-6E72606BE399}" type="slidenum">
              <a:rPr lang="en-US" smtClean="0"/>
              <a:t>5</a:t>
            </a:fld>
            <a:endParaRPr lang="en-US"/>
          </a:p>
        </p:txBody>
      </p:sp>
    </p:spTree>
    <p:extLst>
      <p:ext uri="{BB962C8B-B14F-4D97-AF65-F5344CB8AC3E}">
        <p14:creationId xmlns:p14="http://schemas.microsoft.com/office/powerpoint/2010/main" val="723617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smtClean="0"/>
              <a:t>6</a:t>
            </a:fld>
            <a:endParaRPr lang="en-US"/>
          </a:p>
        </p:txBody>
      </p:sp>
    </p:spTree>
    <p:extLst>
      <p:ext uri="{BB962C8B-B14F-4D97-AF65-F5344CB8AC3E}">
        <p14:creationId xmlns:p14="http://schemas.microsoft.com/office/powerpoint/2010/main" val="3051799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21992964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79FAD-B182-353F-CAAE-30B6A5167F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09923C-C9EF-A12A-157C-3C47026F2A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8F5A18-B7C5-2E4E-5052-60EB00F065E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51D9BDF-EA80-525C-86CB-D22332108D1E}"/>
              </a:ext>
            </a:extLst>
          </p:cNvPr>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29191803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79FAD-B182-353F-CAAE-30B6A5167F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09923C-C9EF-A12A-157C-3C47026F2A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8F5A18-B7C5-2E4E-5052-60EB00F065EF}"/>
              </a:ext>
            </a:extLst>
          </p:cNvPr>
          <p:cNvSpPr>
            <a:spLocks noGrp="1"/>
          </p:cNvSpPr>
          <p:nvPr>
            <p:ph type="body" idx="1"/>
          </p:nvPr>
        </p:nvSpPr>
        <p:spPr/>
        <p:txBody>
          <a:bodyPr/>
          <a:lstStyle/>
          <a:p>
            <a:pPr lvl="2">
              <a:lnSpc>
                <a:spcPct val="90000"/>
              </a:lnSpc>
              <a:spcBef>
                <a:spcPts val="500"/>
              </a:spcBef>
            </a:pPr>
            <a:endParaRPr lang="en-US"/>
          </a:p>
        </p:txBody>
      </p:sp>
      <p:sp>
        <p:nvSpPr>
          <p:cNvPr id="4" name="Slide Number Placeholder 3">
            <a:extLst>
              <a:ext uri="{FF2B5EF4-FFF2-40B4-BE49-F238E27FC236}">
                <a16:creationId xmlns:a16="http://schemas.microsoft.com/office/drawing/2014/main" id="{751D9BDF-EA80-525C-86CB-D22332108D1E}"/>
              </a:ext>
            </a:extLst>
          </p:cNvPr>
          <p:cNvSpPr>
            <a:spLocks noGrp="1"/>
          </p:cNvSpPr>
          <p:nvPr>
            <p:ph type="sldNum" sz="quarter" idx="5"/>
          </p:nvPr>
        </p:nvSpPr>
        <p:spPr/>
        <p:txBody>
          <a:bodyPr/>
          <a:lstStyle/>
          <a:p>
            <a:fld id="{2AF6E7D6-2E86-402D-9F32-6E72606BE399}" type="slidenum">
              <a:rPr lang="en-US" smtClean="0"/>
              <a:t>9</a:t>
            </a:fld>
            <a:endParaRPr lang="en-US"/>
          </a:p>
        </p:txBody>
      </p:sp>
    </p:spTree>
    <p:extLst>
      <p:ext uri="{BB962C8B-B14F-4D97-AF65-F5344CB8AC3E}">
        <p14:creationId xmlns:p14="http://schemas.microsoft.com/office/powerpoint/2010/main" val="3172597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7878831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theme" Target="../theme/theme2.xml"/><Relationship Id="rId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theme" Target="../theme/theme3.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ft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9.xml"/><Relationship Id="rId5" Type="http://schemas.openxmlformats.org/officeDocument/2006/relationships/hyperlink" Target="https://www.elroadmap.org/" TargetMode="External"/><Relationship Id="rId4" Type="http://schemas.openxmlformats.org/officeDocument/2006/relationships/hyperlink" Target="https://www.cde.ca.gov/sp/el/rm/index.asp"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mailto:CAPSDAC@cde.ca.gov"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mailto:CAPSDAC@cde.ca.gov"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hyperlink" Target="mailto:CAPSDAC@cde.ca.gov&#160;"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mailto:CDMIS@cde.ca.gov" TargetMode="External"/><Relationship Id="rId2" Type="http://schemas.openxmlformats.org/officeDocument/2006/relationships/notesSlide" Target="../notesSlides/notesSlide30.xml"/><Relationship Id="rId1" Type="http://schemas.openxmlformats.org/officeDocument/2006/relationships/slideLayout" Target="../slideLayouts/slideLayout45.xml"/><Relationship Id="rId6" Type="http://schemas.openxmlformats.org/officeDocument/2006/relationships/hyperlink" Target="https://www4.cde.ca.gov/cdmis" TargetMode="External"/><Relationship Id="rId5" Type="http://schemas.openxmlformats.org/officeDocument/2006/relationships/hyperlink" Target="https://www.cde.ca.gov/sp/cd/ci/main.asp" TargetMode="External"/><Relationship Id="rId4" Type="http://schemas.openxmlformats.org/officeDocument/2006/relationships/hyperlink" Target="mailto:CDMIS@dss.ca.gov"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mailto:CAPSDAC@cde.ca.gov" TargetMode="External"/><Relationship Id="rId2" Type="http://schemas.openxmlformats.org/officeDocument/2006/relationships/notesSlide" Target="../notesSlides/notesSlide31.xml"/><Relationship Id="rId1" Type="http://schemas.openxmlformats.org/officeDocument/2006/relationships/slideLayout" Target="../slideLayouts/slideLayout45.xml"/></Relationships>
</file>

<file path=ppt/slides/_rels/slide3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hyperlink" Target="https://www.cde.ca.gov/sp/cd/ci/update.asp"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hyperlink" Target="https://www.cde.ca.gov/sp/cd/ci/cdmisupdate32.asp"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cde.ca.gov/sp/cd/ci/cdmisupdate33.asp"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s://www.cde.ca.gov/sp/cd/ci/cdmisupdate34.asp"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185740" y="478398"/>
            <a:ext cx="11482799" cy="1329610"/>
          </a:xfrm>
        </p:spPr>
        <p:txBody>
          <a:bodyPr vert="horz" lIns="91440" tIns="45720" rIns="91440" bIns="45720" rtlCol="0" anchor="ctr">
            <a:noAutofit/>
          </a:bodyPr>
          <a:lstStyle/>
          <a:p>
            <a:r>
              <a:rPr lang="en-US" sz="3500">
                <a:solidFill>
                  <a:schemeClr val="bg1"/>
                </a:solidFill>
                <a:ea typeface="+mj-lt"/>
                <a:cs typeface="+mj-lt"/>
              </a:rPr>
              <a:t> Child Development Management Information System (CDMIS), Preschool Language Information System (PLIS), and California Preschool Data Collection</a:t>
            </a:r>
            <a:r>
              <a:rPr lang="en-US" sz="3900">
                <a:solidFill>
                  <a:schemeClr val="bg1"/>
                </a:solidFill>
                <a:ea typeface="+mj-lt"/>
                <a:cs typeface="+mj-lt"/>
              </a:rPr>
              <a:t> </a:t>
            </a:r>
            <a:r>
              <a:rPr lang="en-US" sz="3500">
                <a:solidFill>
                  <a:schemeClr val="bg1"/>
                </a:solidFill>
                <a:ea typeface="+mj-lt"/>
                <a:cs typeface="+mj-lt"/>
              </a:rPr>
              <a:t>(CAPSDAC) System Updates</a:t>
            </a:r>
            <a:endParaRPr lang="en-US" sz="35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dirty="0">
              <a:ea typeface="+mn-lt"/>
              <a:cs typeface="+mn-lt"/>
            </a:endParaRPr>
          </a:p>
          <a:p>
            <a:pPr marL="0" indent="0" algn="ctr">
              <a:buNone/>
            </a:pPr>
            <a:r>
              <a:rPr lang="en-US" sz="2900" b="1" dirty="0">
                <a:ea typeface="+mn-lt"/>
                <a:cs typeface="+mn-lt"/>
              </a:rPr>
              <a:t>Applied Data Research and Evaluation Office (ADRE)</a:t>
            </a:r>
            <a:endParaRPr lang="en-US" dirty="0"/>
          </a:p>
          <a:p>
            <a:pPr marL="0" indent="0" algn="ctr">
              <a:buNone/>
            </a:pPr>
            <a:r>
              <a:rPr lang="en-US" sz="2900" b="1" dirty="0">
                <a:ea typeface="+mn-lt"/>
                <a:cs typeface="+mn-lt"/>
              </a:rPr>
              <a:t>California Department of Education (CDE)</a:t>
            </a:r>
            <a:endParaRPr lang="en-US" sz="2900" dirty="0">
              <a:cs typeface="Arial"/>
            </a:endParaRPr>
          </a:p>
          <a:p>
            <a:pPr marL="0" indent="0" algn="ctr">
              <a:buNone/>
            </a:pPr>
            <a:endParaRPr lang="en-US" b="1" dirty="0">
              <a:ea typeface="+mn-lt"/>
              <a:cs typeface="+mn-lt"/>
            </a:endParaRPr>
          </a:p>
          <a:p>
            <a:pPr marL="0" indent="0" algn="ctr">
              <a:buNone/>
            </a:pPr>
            <a:r>
              <a:rPr lang="en-US" b="1" dirty="0">
                <a:ea typeface="+mn-lt"/>
                <a:cs typeface="+mn-lt"/>
              </a:rPr>
              <a:t>Date: March 12, 2024</a:t>
            </a:r>
            <a:endParaRPr lang="en-US" dirty="0">
              <a:ea typeface="+mn-lt"/>
              <a:cs typeface="+mn-lt"/>
            </a:endParaRPr>
          </a:p>
          <a:p>
            <a:pPr marL="0" indent="0" algn="ctr">
              <a:buNone/>
            </a:pPr>
            <a:r>
              <a:rPr lang="en-US" b="1" dirty="0">
                <a:ea typeface="+mn-lt"/>
                <a:cs typeface="+mn-lt"/>
              </a:rPr>
              <a:t>Time: 10–11:30 a.m.</a:t>
            </a:r>
            <a:endParaRPr lang="en-US" dirty="0">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CFB01-63E7-B2AE-D022-EE19FCABB387}"/>
              </a:ext>
            </a:extLst>
          </p:cNvPr>
          <p:cNvSpPr>
            <a:spLocks noGrp="1"/>
          </p:cNvSpPr>
          <p:nvPr>
            <p:ph type="title"/>
          </p:nvPr>
        </p:nvSpPr>
        <p:spPr>
          <a:xfrm>
            <a:off x="152400" y="183199"/>
            <a:ext cx="11887200" cy="606097"/>
          </a:xfrm>
        </p:spPr>
        <p:txBody>
          <a:bodyPr/>
          <a:lstStyle/>
          <a:p>
            <a:r>
              <a:rPr lang="en-US" sz="3600" dirty="0">
                <a:solidFill>
                  <a:schemeClr val="bg1"/>
                </a:solidFill>
              </a:rPr>
              <a:t>Reason Code V  vs. Reason Code Q (4)</a:t>
            </a:r>
            <a:endParaRPr lang="en-US" dirty="0"/>
          </a:p>
        </p:txBody>
      </p:sp>
      <p:sp>
        <p:nvSpPr>
          <p:cNvPr id="3" name="Content Placeholder 2">
            <a:extLst>
              <a:ext uri="{FF2B5EF4-FFF2-40B4-BE49-F238E27FC236}">
                <a16:creationId xmlns:a16="http://schemas.microsoft.com/office/drawing/2014/main" id="{A9A71E4C-F46D-F589-570D-FBA12A7BF490}"/>
              </a:ext>
            </a:extLst>
          </p:cNvPr>
          <p:cNvSpPr>
            <a:spLocks noGrp="1"/>
          </p:cNvSpPr>
          <p:nvPr>
            <p:ph sz="half" idx="1"/>
          </p:nvPr>
        </p:nvSpPr>
        <p:spPr>
          <a:xfrm>
            <a:off x="1161965" y="4553290"/>
            <a:ext cx="9868069" cy="1647148"/>
          </a:xfrm>
        </p:spPr>
        <p:txBody>
          <a:bodyPr>
            <a:normAutofit fontScale="92500" lnSpcReduction="10000"/>
          </a:bodyPr>
          <a:lstStyle/>
          <a:p>
            <a:pPr marL="0" indent="0">
              <a:buNone/>
            </a:pPr>
            <a:r>
              <a:rPr lang="en-US" sz="2600" b="1" dirty="0"/>
              <a:t>Important: </a:t>
            </a:r>
            <a:r>
              <a:rPr lang="en-US" sz="2600" dirty="0"/>
              <a:t>The CDMIS, PLIS, and CAPSDAC should not be used to determine whether a family or child is eligible for a program. We recommend that you direct these questions over to your assigned CDE/CDSS  PQI Consultant, as they are the experts on eligibility and enrollment.</a:t>
            </a:r>
          </a:p>
        </p:txBody>
      </p:sp>
      <p:graphicFrame>
        <p:nvGraphicFramePr>
          <p:cNvPr id="6" name="Content Placeholder 5">
            <a:extLst>
              <a:ext uri="{FF2B5EF4-FFF2-40B4-BE49-F238E27FC236}">
                <a16:creationId xmlns:a16="http://schemas.microsoft.com/office/drawing/2014/main" id="{67203DBD-4EC4-5DF2-0AD5-722F7FA3F783}"/>
              </a:ext>
            </a:extLst>
          </p:cNvPr>
          <p:cNvGraphicFramePr>
            <a:graphicFrameLocks noGrp="1"/>
          </p:cNvGraphicFramePr>
          <p:nvPr>
            <p:ph sz="half" idx="2"/>
            <p:extLst>
              <p:ext uri="{D42A27DB-BD31-4B8C-83A1-F6EECF244321}">
                <p14:modId xmlns:p14="http://schemas.microsoft.com/office/powerpoint/2010/main" val="766397410"/>
              </p:ext>
            </p:extLst>
          </p:nvPr>
        </p:nvGraphicFramePr>
        <p:xfrm>
          <a:off x="1548961" y="924584"/>
          <a:ext cx="9094078" cy="3383280"/>
        </p:xfrm>
        <a:graphic>
          <a:graphicData uri="http://schemas.openxmlformats.org/drawingml/2006/table">
            <a:tbl>
              <a:tblPr firstRow="1" bandRow="1">
                <a:tableStyleId>{5C22544A-7EE6-4342-B048-85BDC9FD1C3A}</a:tableStyleId>
              </a:tblPr>
              <a:tblGrid>
                <a:gridCol w="4547039">
                  <a:extLst>
                    <a:ext uri="{9D8B030D-6E8A-4147-A177-3AD203B41FA5}">
                      <a16:colId xmlns:a16="http://schemas.microsoft.com/office/drawing/2014/main" val="1246349780"/>
                    </a:ext>
                  </a:extLst>
                </a:gridCol>
                <a:gridCol w="4547039">
                  <a:extLst>
                    <a:ext uri="{9D8B030D-6E8A-4147-A177-3AD203B41FA5}">
                      <a16:colId xmlns:a16="http://schemas.microsoft.com/office/drawing/2014/main" val="2693497420"/>
                    </a:ext>
                  </a:extLst>
                </a:gridCol>
              </a:tblGrid>
              <a:tr h="370840">
                <a:tc>
                  <a:txBody>
                    <a:bodyPr/>
                    <a:lstStyle/>
                    <a:p>
                      <a:pPr algn="ctr"/>
                      <a:r>
                        <a:rPr lang="en-US" sz="2400"/>
                        <a:t>Reason Code V – Means Tested Government Program</a:t>
                      </a:r>
                    </a:p>
                  </a:txBody>
                  <a:tcPr/>
                </a:tc>
                <a:tc>
                  <a:txBody>
                    <a:bodyPr/>
                    <a:lstStyle/>
                    <a:p>
                      <a:pPr algn="ctr"/>
                      <a:r>
                        <a:rPr lang="en-US" sz="2400"/>
                        <a:t>Reason Code Q – Part-Day CSPP</a:t>
                      </a:r>
                    </a:p>
                  </a:txBody>
                  <a:tcPr/>
                </a:tc>
                <a:extLst>
                  <a:ext uri="{0D108BD9-81ED-4DB2-BD59-A6C34878D82A}">
                    <a16:rowId xmlns:a16="http://schemas.microsoft.com/office/drawing/2014/main" val="4063538806"/>
                  </a:ext>
                </a:extLst>
              </a:tr>
              <a:tr h="370840">
                <a:tc>
                  <a:txBody>
                    <a:bodyPr/>
                    <a:lstStyle/>
                    <a:p>
                      <a:r>
                        <a:rPr lang="en-US" sz="2400">
                          <a:solidFill>
                            <a:srgbClr val="000000"/>
                          </a:solidFill>
                        </a:rPr>
                        <a:t>All program codes</a:t>
                      </a:r>
                    </a:p>
                  </a:txBody>
                  <a:tcPr/>
                </a:tc>
                <a:tc>
                  <a:txBody>
                    <a:bodyPr/>
                    <a:lstStyle/>
                    <a:p>
                      <a:r>
                        <a:rPr lang="en-US" sz="2400">
                          <a:solidFill>
                            <a:srgbClr val="000000"/>
                          </a:solidFill>
                        </a:rPr>
                        <a:t>CSPP only</a:t>
                      </a:r>
                    </a:p>
                  </a:txBody>
                  <a:tcPr/>
                </a:tc>
                <a:extLst>
                  <a:ext uri="{0D108BD9-81ED-4DB2-BD59-A6C34878D82A}">
                    <a16:rowId xmlns:a16="http://schemas.microsoft.com/office/drawing/2014/main" val="1416925510"/>
                  </a:ext>
                </a:extLst>
              </a:tr>
              <a:tr h="370840">
                <a:tc>
                  <a:txBody>
                    <a:bodyPr/>
                    <a:lstStyle/>
                    <a:p>
                      <a:r>
                        <a:rPr lang="en-US" sz="2400">
                          <a:solidFill>
                            <a:srgbClr val="000000"/>
                          </a:solidFill>
                        </a:rPr>
                        <a:t>Full-Day, Part-Day or a mix of both</a:t>
                      </a:r>
                    </a:p>
                  </a:txBody>
                  <a:tcPr/>
                </a:tc>
                <a:tc>
                  <a:txBody>
                    <a:bodyPr/>
                    <a:lstStyle/>
                    <a:p>
                      <a:r>
                        <a:rPr lang="en-US" sz="2400" dirty="0">
                          <a:solidFill>
                            <a:srgbClr val="000000"/>
                          </a:solidFill>
                        </a:rPr>
                        <a:t>Part-Day Services Only</a:t>
                      </a:r>
                    </a:p>
                  </a:txBody>
                  <a:tcPr/>
                </a:tc>
                <a:extLst>
                  <a:ext uri="{0D108BD9-81ED-4DB2-BD59-A6C34878D82A}">
                    <a16:rowId xmlns:a16="http://schemas.microsoft.com/office/drawing/2014/main" val="504978974"/>
                  </a:ext>
                </a:extLst>
              </a:tr>
              <a:tr h="370840">
                <a:tc>
                  <a:txBody>
                    <a:bodyPr/>
                    <a:lstStyle/>
                    <a:p>
                      <a:r>
                        <a:rPr lang="en-US" sz="2400">
                          <a:solidFill>
                            <a:srgbClr val="000000"/>
                          </a:solidFill>
                        </a:rPr>
                        <a:t>Eligibility based on Means-Tested Government Programs</a:t>
                      </a:r>
                    </a:p>
                  </a:txBody>
                  <a:tcPr/>
                </a:tc>
                <a:tc>
                  <a:txBody>
                    <a:bodyPr/>
                    <a:lstStyle/>
                    <a:p>
                      <a:r>
                        <a:rPr lang="en-US" sz="2400" dirty="0">
                          <a:solidFill>
                            <a:srgbClr val="000000"/>
                          </a:solidFill>
                        </a:rPr>
                        <a:t>Eligibility based on income</a:t>
                      </a:r>
                    </a:p>
                  </a:txBody>
                  <a:tcPr/>
                </a:tc>
                <a:extLst>
                  <a:ext uri="{0D108BD9-81ED-4DB2-BD59-A6C34878D82A}">
                    <a16:rowId xmlns:a16="http://schemas.microsoft.com/office/drawing/2014/main" val="3898542647"/>
                  </a:ext>
                </a:extLst>
              </a:tr>
              <a:tr h="370840">
                <a:tc>
                  <a:txBody>
                    <a:bodyPr/>
                    <a:lstStyle/>
                    <a:p>
                      <a:r>
                        <a:rPr lang="en-US" sz="2400">
                          <a:solidFill>
                            <a:srgbClr val="000000"/>
                          </a:solidFill>
                        </a:rPr>
                        <a:t>No other reason code applies</a:t>
                      </a:r>
                    </a:p>
                  </a:txBody>
                  <a:tcPr/>
                </a:tc>
                <a:tc>
                  <a:txBody>
                    <a:bodyPr/>
                    <a:lstStyle/>
                    <a:p>
                      <a:r>
                        <a:rPr lang="en-US" sz="2400" dirty="0">
                          <a:solidFill>
                            <a:srgbClr val="000000"/>
                          </a:solidFill>
                        </a:rPr>
                        <a:t>N/A</a:t>
                      </a:r>
                    </a:p>
                  </a:txBody>
                  <a:tcPr/>
                </a:tc>
                <a:extLst>
                  <a:ext uri="{0D108BD9-81ED-4DB2-BD59-A6C34878D82A}">
                    <a16:rowId xmlns:a16="http://schemas.microsoft.com/office/drawing/2014/main" val="2079598185"/>
                  </a:ext>
                </a:extLst>
              </a:tr>
            </a:tbl>
          </a:graphicData>
        </a:graphic>
      </p:graphicFrame>
      <p:sp>
        <p:nvSpPr>
          <p:cNvPr id="5" name="Slide Number Placeholder 4">
            <a:extLst>
              <a:ext uri="{FF2B5EF4-FFF2-40B4-BE49-F238E27FC236}">
                <a16:creationId xmlns:a16="http://schemas.microsoft.com/office/drawing/2014/main" id="{6C13AE3C-A214-1D5E-B461-2ABA219B6BB1}"/>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292944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ABFB3-0031-FF7E-F907-5A167F0E122C}"/>
              </a:ext>
            </a:extLst>
          </p:cNvPr>
          <p:cNvSpPr>
            <a:spLocks noGrp="1"/>
          </p:cNvSpPr>
          <p:nvPr>
            <p:ph type="title"/>
          </p:nvPr>
        </p:nvSpPr>
        <p:spPr/>
        <p:txBody>
          <a:bodyPr/>
          <a:lstStyle/>
          <a:p>
            <a:r>
              <a:rPr lang="en-US">
                <a:solidFill>
                  <a:schemeClr val="bg1"/>
                </a:solidFill>
                <a:cs typeface="Arial"/>
              </a:rPr>
              <a:t>Accurate Data Submission Regarding</a:t>
            </a:r>
            <a:br>
              <a:rPr lang="en-US">
                <a:solidFill>
                  <a:schemeClr val="bg1"/>
                </a:solidFill>
                <a:cs typeface="Arial"/>
              </a:rPr>
            </a:br>
            <a:r>
              <a:rPr lang="en-US">
                <a:solidFill>
                  <a:schemeClr val="bg1"/>
                </a:solidFill>
                <a:cs typeface="Arial"/>
              </a:rPr>
              <a:t>Children with Disabilities (CWD) (1)</a:t>
            </a:r>
          </a:p>
        </p:txBody>
      </p:sp>
      <p:sp>
        <p:nvSpPr>
          <p:cNvPr id="3" name="Content Placeholder 2">
            <a:extLst>
              <a:ext uri="{FF2B5EF4-FFF2-40B4-BE49-F238E27FC236}">
                <a16:creationId xmlns:a16="http://schemas.microsoft.com/office/drawing/2014/main" id="{93DEF95A-7AB4-DB62-9E8C-53E212C8BE3A}"/>
              </a:ext>
            </a:extLst>
          </p:cNvPr>
          <p:cNvSpPr>
            <a:spLocks noGrp="1"/>
          </p:cNvSpPr>
          <p:nvPr>
            <p:ph idx="1"/>
          </p:nvPr>
        </p:nvSpPr>
        <p:spPr>
          <a:xfrm>
            <a:off x="167287" y="1523395"/>
            <a:ext cx="11880319" cy="4673528"/>
          </a:xfrm>
        </p:spPr>
        <p:txBody>
          <a:bodyPr vert="horz" lIns="91440" tIns="45720" rIns="91440" bIns="45720" rtlCol="0" anchor="t">
            <a:normAutofit/>
          </a:bodyPr>
          <a:lstStyle/>
          <a:p>
            <a:r>
              <a:rPr lang="en-US" i="1" dirty="0">
                <a:cs typeface="Arial"/>
              </a:rPr>
              <a:t>EC</a:t>
            </a:r>
            <a:r>
              <a:rPr lang="en-US" dirty="0">
                <a:cs typeface="Arial"/>
              </a:rPr>
              <a:t> Sections 8208(c)(1) and (d)(2)(A) outline the requirements for enrolling children with disabilities into a CSPP.</a:t>
            </a:r>
            <a:endParaRPr lang="en-US" dirty="0">
              <a:ea typeface="+mn-lt"/>
              <a:cs typeface="+mn-lt"/>
            </a:endParaRPr>
          </a:p>
          <a:p>
            <a:pPr lvl="1">
              <a:buFont typeface="Arial" panose="020B0604020202020204" pitchFamily="34" charset="0"/>
              <a:buChar char="•"/>
            </a:pPr>
            <a:r>
              <a:rPr lang="en-US" dirty="0">
                <a:ea typeface="+mn-lt"/>
                <a:cs typeface="+mn-lt"/>
              </a:rPr>
              <a:t>For the 2023</a:t>
            </a:r>
            <a:r>
              <a:rPr lang="en-US" dirty="0">
                <a:latin typeface="Arial"/>
                <a:ea typeface="+mn-lt"/>
                <a:cs typeface="Arial"/>
              </a:rPr>
              <a:t>−</a:t>
            </a:r>
            <a:r>
              <a:rPr lang="en-US" dirty="0">
                <a:ea typeface="+mn-lt"/>
                <a:cs typeface="+mn-lt"/>
              </a:rPr>
              <a:t>24 and 2024</a:t>
            </a:r>
            <a:r>
              <a:rPr lang="en-US" dirty="0">
                <a:latin typeface="Arial"/>
                <a:ea typeface="+mn-lt"/>
                <a:cs typeface="Arial"/>
              </a:rPr>
              <a:t>−</a:t>
            </a:r>
            <a:r>
              <a:rPr lang="en-US" dirty="0">
                <a:ea typeface="+mn-lt"/>
                <a:cs typeface="+mn-lt"/>
              </a:rPr>
              <a:t>25 fiscal years, 5 percent of the CSPP contractor's funded enrollment must be reserved for children with disabilities.</a:t>
            </a:r>
          </a:p>
          <a:p>
            <a:r>
              <a:rPr lang="en-US" dirty="0">
                <a:ea typeface="+mn-lt"/>
                <a:cs typeface="+mn-lt"/>
              </a:rPr>
              <a:t>Compliance is being tracked through quarterly fiscal enrollment and attendance reporting, supplemented by an annual survey on Children with Disabilities in CSPP and monthly CDD-801A reporting.</a:t>
            </a:r>
          </a:p>
        </p:txBody>
      </p:sp>
      <p:sp>
        <p:nvSpPr>
          <p:cNvPr id="4" name="Slide Number Placeholder 3">
            <a:extLst>
              <a:ext uri="{FF2B5EF4-FFF2-40B4-BE49-F238E27FC236}">
                <a16:creationId xmlns:a16="http://schemas.microsoft.com/office/drawing/2014/main" id="{BD834828-9601-FA8F-397F-D38A6E5D44F6}"/>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2426897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ABFB3-0031-FF7E-F907-5A167F0E122C}"/>
              </a:ext>
            </a:extLst>
          </p:cNvPr>
          <p:cNvSpPr>
            <a:spLocks noGrp="1"/>
          </p:cNvSpPr>
          <p:nvPr>
            <p:ph type="title"/>
          </p:nvPr>
        </p:nvSpPr>
        <p:spPr>
          <a:xfrm>
            <a:off x="152400" y="-4019"/>
            <a:ext cx="11887200" cy="1325563"/>
          </a:xfrm>
        </p:spPr>
        <p:txBody>
          <a:bodyPr/>
          <a:lstStyle/>
          <a:p>
            <a:r>
              <a:rPr lang="en-US">
                <a:solidFill>
                  <a:schemeClr val="bg1"/>
                </a:solidFill>
                <a:cs typeface="Arial"/>
              </a:rPr>
              <a:t>Accurate Data Submission Regarding</a:t>
            </a:r>
            <a:br>
              <a:rPr lang="en-US">
                <a:solidFill>
                  <a:schemeClr val="bg1"/>
                </a:solidFill>
                <a:cs typeface="Arial"/>
              </a:rPr>
            </a:br>
            <a:r>
              <a:rPr lang="en-US">
                <a:solidFill>
                  <a:schemeClr val="bg1"/>
                </a:solidFill>
                <a:cs typeface="Arial"/>
              </a:rPr>
              <a:t>Children with Disabilities (CWD) (2)</a:t>
            </a:r>
          </a:p>
        </p:txBody>
      </p:sp>
      <p:sp>
        <p:nvSpPr>
          <p:cNvPr id="3" name="Content Placeholder 2">
            <a:extLst>
              <a:ext uri="{FF2B5EF4-FFF2-40B4-BE49-F238E27FC236}">
                <a16:creationId xmlns:a16="http://schemas.microsoft.com/office/drawing/2014/main" id="{93DEF95A-7AB4-DB62-9E8C-53E212C8BE3A}"/>
              </a:ext>
            </a:extLst>
          </p:cNvPr>
          <p:cNvSpPr>
            <a:spLocks noGrp="1"/>
          </p:cNvSpPr>
          <p:nvPr>
            <p:ph idx="1"/>
          </p:nvPr>
        </p:nvSpPr>
        <p:spPr>
          <a:xfrm>
            <a:off x="298007" y="1426010"/>
            <a:ext cx="11236037" cy="4422866"/>
          </a:xfrm>
        </p:spPr>
        <p:txBody>
          <a:bodyPr vert="horz" lIns="91440" tIns="45720" rIns="91440" bIns="45720" rtlCol="0" anchor="t">
            <a:normAutofit lnSpcReduction="10000"/>
          </a:bodyPr>
          <a:lstStyle/>
          <a:p>
            <a:r>
              <a:rPr lang="en-US" dirty="0">
                <a:ea typeface="+mn-lt"/>
                <a:cs typeface="+mn-lt"/>
              </a:rPr>
              <a:t>The 801A has a child-level field that indicates whether the child has an active Individualized Education Plan (IEP) or Individual Family Services Plan (IFSP).</a:t>
            </a:r>
          </a:p>
          <a:p>
            <a:r>
              <a:rPr lang="en-US" dirty="0">
                <a:ea typeface="+mn-lt"/>
                <a:cs typeface="+mn-lt"/>
              </a:rPr>
              <a:t>Maintaining up-to-date IEP and IFSP information in your monthly 801A report assures you are not only submitting accurate data, but will also assist in the completion of the annual CWD Survey.</a:t>
            </a:r>
          </a:p>
          <a:p>
            <a:r>
              <a:rPr lang="en-US" dirty="0">
                <a:ea typeface="+mn-lt"/>
                <a:cs typeface="+mn-lt"/>
              </a:rPr>
              <a:t>20 agencies did not submit the CWD Survey for 2022</a:t>
            </a:r>
            <a:r>
              <a:rPr lang="en-US" dirty="0">
                <a:latin typeface="Arial" panose="020B0604020202020204"/>
                <a:ea typeface="+mn-lt"/>
                <a:cs typeface="Arial" panose="020B0604020202020204"/>
              </a:rPr>
              <a:t>−</a:t>
            </a:r>
            <a:r>
              <a:rPr lang="en-US" dirty="0">
                <a:ea typeface="+mn-lt"/>
                <a:cs typeface="+mn-lt"/>
              </a:rPr>
              <a:t>23; there are potential fiscal consequences for not submitting it for 2023</a:t>
            </a:r>
            <a:r>
              <a:rPr lang="en-US" dirty="0">
                <a:latin typeface="Arial"/>
                <a:ea typeface="+mn-lt"/>
                <a:cs typeface="Arial"/>
              </a:rPr>
              <a:t>−</a:t>
            </a:r>
            <a:r>
              <a:rPr lang="en-US" dirty="0">
                <a:ea typeface="+mn-lt"/>
                <a:cs typeface="+mn-lt"/>
              </a:rPr>
              <a:t>24.</a:t>
            </a:r>
          </a:p>
        </p:txBody>
      </p:sp>
      <p:sp>
        <p:nvSpPr>
          <p:cNvPr id="4" name="Slide Number Placeholder 3">
            <a:extLst>
              <a:ext uri="{FF2B5EF4-FFF2-40B4-BE49-F238E27FC236}">
                <a16:creationId xmlns:a16="http://schemas.microsoft.com/office/drawing/2014/main" id="{BD834828-9601-FA8F-397F-D38A6E5D44F6}"/>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3187655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850CB-CECD-DE02-FDFE-5B22F173B772}"/>
              </a:ext>
            </a:extLst>
          </p:cNvPr>
          <p:cNvSpPr>
            <a:spLocks noGrp="1"/>
          </p:cNvSpPr>
          <p:nvPr>
            <p:ph type="title"/>
          </p:nvPr>
        </p:nvSpPr>
        <p:spPr/>
        <p:txBody>
          <a:bodyPr/>
          <a:lstStyle/>
          <a:p>
            <a:r>
              <a:rPr lang="en-US" sz="3600">
                <a:solidFill>
                  <a:schemeClr val="bg1"/>
                </a:solidFill>
              </a:rPr>
              <a:t>Agency Site and Office Information</a:t>
            </a:r>
            <a:endParaRPr lang="en-US">
              <a:solidFill>
                <a:schemeClr val="bg1"/>
              </a:solidFill>
            </a:endParaRPr>
          </a:p>
        </p:txBody>
      </p:sp>
      <p:sp>
        <p:nvSpPr>
          <p:cNvPr id="3" name="Content Placeholder 2">
            <a:extLst>
              <a:ext uri="{FF2B5EF4-FFF2-40B4-BE49-F238E27FC236}">
                <a16:creationId xmlns:a16="http://schemas.microsoft.com/office/drawing/2014/main" id="{8D0D03C7-D1E6-ACAF-9A54-85102619604E}"/>
              </a:ext>
            </a:extLst>
          </p:cNvPr>
          <p:cNvSpPr>
            <a:spLocks noGrp="1"/>
          </p:cNvSpPr>
          <p:nvPr>
            <p:ph idx="1"/>
          </p:nvPr>
        </p:nvSpPr>
        <p:spPr/>
        <p:txBody>
          <a:bodyPr vert="horz" lIns="91440" tIns="45720" rIns="91440" bIns="45720" rtlCol="0" anchor="t">
            <a:normAutofit/>
          </a:bodyPr>
          <a:lstStyle/>
          <a:p>
            <a:r>
              <a:rPr lang="en-US" dirty="0">
                <a:cs typeface="Arial"/>
              </a:rPr>
              <a:t>Site: The physical location where subsidized care is occurring</a:t>
            </a:r>
          </a:p>
          <a:p>
            <a:pPr lvl="1">
              <a:buFont typeface="Arial" panose="020B0604020202020204" pitchFamily="34" charset="0"/>
              <a:buChar char="•"/>
            </a:pPr>
            <a:r>
              <a:rPr lang="en-US" dirty="0">
                <a:cs typeface="Arial"/>
              </a:rPr>
              <a:t>Sites are typically used for CCTR, CHAN, CMIG and CSPP</a:t>
            </a:r>
          </a:p>
          <a:p>
            <a:r>
              <a:rPr lang="en-US" dirty="0">
                <a:cs typeface="Arial"/>
              </a:rPr>
              <a:t>Office: The administrative location where subsidized care is applied for</a:t>
            </a:r>
          </a:p>
          <a:p>
            <a:pPr lvl="1">
              <a:buFont typeface="Arial" panose="020B0604020202020204" pitchFamily="34" charset="0"/>
              <a:buChar char="•"/>
            </a:pPr>
            <a:r>
              <a:rPr lang="en-US" dirty="0">
                <a:cs typeface="Arial"/>
              </a:rPr>
              <a:t>Offices are typically used for C2AP, C3AP, CAPP, CFCC, CMAP, and CRRP. They would also be used for the other four contract types when the care is outside of the office location, such as in a family childcare home. </a:t>
            </a:r>
          </a:p>
        </p:txBody>
      </p:sp>
      <p:sp>
        <p:nvSpPr>
          <p:cNvPr id="4" name="Slide Number Placeholder 3">
            <a:extLst>
              <a:ext uri="{FF2B5EF4-FFF2-40B4-BE49-F238E27FC236}">
                <a16:creationId xmlns:a16="http://schemas.microsoft.com/office/drawing/2014/main" id="{4D70E992-B2A2-B70A-E6E9-E5FC2932686A}"/>
              </a:ext>
            </a:extLst>
          </p:cNvPr>
          <p:cNvSpPr>
            <a:spLocks noGrp="1"/>
          </p:cNvSpPr>
          <p:nvPr>
            <p:ph type="sldNum" sz="quarter" idx="10"/>
          </p:nvPr>
        </p:nvSpPr>
        <p:spPr/>
        <p:txBody>
          <a:bodyPr/>
          <a:lstStyle/>
          <a:p>
            <a:fld id="{432ED76D-8188-4B28-B316-CD85396F47B0}" type="slidenum">
              <a:rPr lang="en-US" dirty="0" smtClean="0"/>
              <a:pPr/>
              <a:t>13</a:t>
            </a:fld>
            <a:endParaRPr lang="en-US"/>
          </a:p>
        </p:txBody>
      </p:sp>
    </p:spTree>
    <p:extLst>
      <p:ext uri="{BB962C8B-B14F-4D97-AF65-F5344CB8AC3E}">
        <p14:creationId xmlns:p14="http://schemas.microsoft.com/office/powerpoint/2010/main" val="1108214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6F765-3687-ED4B-60E9-B45FA8631D73}"/>
              </a:ext>
            </a:extLst>
          </p:cNvPr>
          <p:cNvSpPr>
            <a:spLocks noGrp="1"/>
          </p:cNvSpPr>
          <p:nvPr>
            <p:ph type="title"/>
          </p:nvPr>
        </p:nvSpPr>
        <p:spPr/>
        <p:txBody>
          <a:bodyPr/>
          <a:lstStyle/>
          <a:p>
            <a:r>
              <a:rPr lang="en-US" sz="4000">
                <a:solidFill>
                  <a:schemeClr val="bg1"/>
                </a:solidFill>
              </a:rPr>
              <a:t>Updating Agency Site and Office Child Counts</a:t>
            </a:r>
            <a:endParaRPr lang="en-US"/>
          </a:p>
        </p:txBody>
      </p:sp>
      <p:sp>
        <p:nvSpPr>
          <p:cNvPr id="4" name="Content Placeholder 3">
            <a:extLst>
              <a:ext uri="{FF2B5EF4-FFF2-40B4-BE49-F238E27FC236}">
                <a16:creationId xmlns:a16="http://schemas.microsoft.com/office/drawing/2014/main" id="{2620A41A-F2AE-A9AC-46CC-98ACB8ED2F05}"/>
              </a:ext>
            </a:extLst>
          </p:cNvPr>
          <p:cNvSpPr>
            <a:spLocks noGrp="1"/>
          </p:cNvSpPr>
          <p:nvPr>
            <p:ph sz="quarter" idx="11"/>
          </p:nvPr>
        </p:nvSpPr>
        <p:spPr>
          <a:xfrm>
            <a:off x="619125" y="1419372"/>
            <a:ext cx="10686927" cy="2286000"/>
          </a:xfrm>
        </p:spPr>
        <p:txBody>
          <a:bodyPr/>
          <a:lstStyle/>
          <a:p>
            <a:r>
              <a:rPr lang="en-US" dirty="0">
                <a:cs typeface="Arial"/>
              </a:rPr>
              <a:t>"Number of Children Served in Each Contract" changing to capture Licensed Capacity</a:t>
            </a:r>
          </a:p>
          <a:p>
            <a:pPr lvl="1">
              <a:buFont typeface="Arial" panose="020B0604020202020204" pitchFamily="34" charset="0"/>
              <a:buChar char="•"/>
            </a:pPr>
            <a:r>
              <a:rPr lang="en-US" sz="2800" dirty="0"/>
              <a:t>FCCH child counts are not captured in this area. Those numbers are captured in the FCCH Information section</a:t>
            </a:r>
            <a:r>
              <a:rPr lang="en-US" dirty="0"/>
              <a:t>.</a:t>
            </a:r>
          </a:p>
          <a:p>
            <a:pPr lvl="1"/>
            <a:endParaRPr lang="en-US" dirty="0"/>
          </a:p>
          <a:p>
            <a:pPr marL="0" indent="0">
              <a:buNone/>
            </a:pPr>
            <a:endParaRPr lang="en-US" dirty="0"/>
          </a:p>
        </p:txBody>
      </p:sp>
      <p:sp>
        <p:nvSpPr>
          <p:cNvPr id="5" name="Content Placeholder 4">
            <a:extLst>
              <a:ext uri="{FF2B5EF4-FFF2-40B4-BE49-F238E27FC236}">
                <a16:creationId xmlns:a16="http://schemas.microsoft.com/office/drawing/2014/main" id="{6816C705-166B-A22F-C2FA-327802DFE006}"/>
              </a:ext>
            </a:extLst>
          </p:cNvPr>
          <p:cNvSpPr>
            <a:spLocks noGrp="1"/>
          </p:cNvSpPr>
          <p:nvPr>
            <p:ph sz="quarter" idx="12"/>
          </p:nvPr>
        </p:nvSpPr>
        <p:spPr>
          <a:xfrm>
            <a:off x="769597" y="3429000"/>
            <a:ext cx="4592856" cy="2462213"/>
          </a:xfrm>
        </p:spPr>
        <p:txBody>
          <a:bodyPr>
            <a:normAutofit fontScale="92500" lnSpcReduction="10000"/>
          </a:bodyPr>
          <a:lstStyle/>
          <a:p>
            <a:pPr marL="0" indent="0">
              <a:buNone/>
            </a:pPr>
            <a:r>
              <a:rPr lang="en-US" sz="3500" b="1" dirty="0">
                <a:cs typeface="Arial"/>
              </a:rPr>
              <a:t>CSPP Example:</a:t>
            </a:r>
          </a:p>
          <a:p>
            <a:pPr marL="0" indent="0">
              <a:buNone/>
            </a:pPr>
            <a:r>
              <a:rPr lang="en-US" sz="3000" dirty="0">
                <a:cs typeface="Arial"/>
              </a:rPr>
              <a:t>Licensed Capacity is 28</a:t>
            </a:r>
          </a:p>
          <a:p>
            <a:pPr marL="0" indent="0">
              <a:buNone/>
            </a:pPr>
            <a:r>
              <a:rPr lang="en-US" sz="3000" dirty="0">
                <a:cs typeface="Arial"/>
              </a:rPr>
              <a:t>3 Year Olds: 14</a:t>
            </a:r>
          </a:p>
          <a:p>
            <a:pPr marL="0" indent="0">
              <a:buNone/>
            </a:pPr>
            <a:r>
              <a:rPr lang="en-US" sz="3000" dirty="0">
                <a:cs typeface="Arial"/>
              </a:rPr>
              <a:t>4 Year Olds: 14</a:t>
            </a:r>
          </a:p>
          <a:p>
            <a:pPr marL="0" indent="0">
              <a:buNone/>
            </a:pPr>
            <a:r>
              <a:rPr lang="en-US" sz="3000" dirty="0">
                <a:cs typeface="Arial"/>
              </a:rPr>
              <a:t>Other: 0</a:t>
            </a:r>
          </a:p>
        </p:txBody>
      </p:sp>
      <p:sp>
        <p:nvSpPr>
          <p:cNvPr id="6" name="Content Placeholder 5">
            <a:extLst>
              <a:ext uri="{FF2B5EF4-FFF2-40B4-BE49-F238E27FC236}">
                <a16:creationId xmlns:a16="http://schemas.microsoft.com/office/drawing/2014/main" id="{0C86BA26-E319-D158-C5BD-E7BA2F6CFC09}"/>
              </a:ext>
            </a:extLst>
          </p:cNvPr>
          <p:cNvSpPr>
            <a:spLocks noGrp="1"/>
          </p:cNvSpPr>
          <p:nvPr>
            <p:ph sz="quarter" idx="13"/>
          </p:nvPr>
        </p:nvSpPr>
        <p:spPr>
          <a:xfrm>
            <a:off x="5075258" y="3429000"/>
            <a:ext cx="4221142" cy="2602281"/>
          </a:xfrm>
        </p:spPr>
        <p:txBody>
          <a:bodyPr>
            <a:normAutofit fontScale="47500" lnSpcReduction="20000"/>
          </a:bodyPr>
          <a:lstStyle/>
          <a:p>
            <a:pPr marL="0" indent="0">
              <a:buNone/>
            </a:pPr>
            <a:r>
              <a:rPr lang="en-US" sz="6700" b="1" dirty="0">
                <a:cs typeface="Arial"/>
              </a:rPr>
              <a:t>CCTR Example:</a:t>
            </a:r>
          </a:p>
          <a:p>
            <a:pPr marL="0" indent="0">
              <a:buNone/>
            </a:pPr>
            <a:r>
              <a:rPr lang="en-US" sz="5900" dirty="0">
                <a:cs typeface="Arial"/>
              </a:rPr>
              <a:t>Licensed Capacity is 28</a:t>
            </a:r>
          </a:p>
          <a:p>
            <a:pPr marL="0" indent="0">
              <a:buNone/>
            </a:pPr>
            <a:r>
              <a:rPr lang="en-US" sz="5900" dirty="0">
                <a:cs typeface="Arial"/>
              </a:rPr>
              <a:t>Infants: 4</a:t>
            </a:r>
          </a:p>
          <a:p>
            <a:pPr marL="0" indent="0">
              <a:buNone/>
            </a:pPr>
            <a:r>
              <a:rPr lang="en-US" sz="5900" dirty="0">
                <a:cs typeface="Arial"/>
              </a:rPr>
              <a:t>Toddlers: 4</a:t>
            </a:r>
          </a:p>
          <a:p>
            <a:pPr marL="0" indent="0">
              <a:buNone/>
            </a:pPr>
            <a:r>
              <a:rPr lang="en-US" sz="5900" dirty="0">
                <a:cs typeface="Arial"/>
              </a:rPr>
              <a:t>Pre School: 10</a:t>
            </a:r>
          </a:p>
          <a:p>
            <a:pPr marL="0" indent="0">
              <a:buNone/>
            </a:pPr>
            <a:r>
              <a:rPr lang="en-US" sz="5900" dirty="0">
                <a:cs typeface="Arial"/>
              </a:rPr>
              <a:t>School Age: 10</a:t>
            </a:r>
          </a:p>
        </p:txBody>
      </p:sp>
      <p:sp>
        <p:nvSpPr>
          <p:cNvPr id="3" name="Slide Number Placeholder 2">
            <a:extLst>
              <a:ext uri="{FF2B5EF4-FFF2-40B4-BE49-F238E27FC236}">
                <a16:creationId xmlns:a16="http://schemas.microsoft.com/office/drawing/2014/main" id="{F8FFF43F-A235-0C22-5A30-1602DE55CC01}"/>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1479157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5DD13-FC8C-E97E-A3AC-DF78732ABB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1CF464-EB32-2443-0AB6-8D0F89CF1B0B}"/>
              </a:ext>
            </a:extLst>
          </p:cNvPr>
          <p:cNvSpPr>
            <a:spLocks noGrp="1"/>
          </p:cNvSpPr>
          <p:nvPr>
            <p:ph type="title"/>
          </p:nvPr>
        </p:nvSpPr>
        <p:spPr>
          <a:xfrm>
            <a:off x="152400" y="-197417"/>
            <a:ext cx="11887200" cy="1325563"/>
          </a:xfrm>
        </p:spPr>
        <p:txBody>
          <a:bodyPr/>
          <a:lstStyle/>
          <a:p>
            <a:r>
              <a:rPr lang="en-US" sz="4000" dirty="0">
                <a:solidFill>
                  <a:schemeClr val="bg1"/>
                </a:solidFill>
              </a:rPr>
              <a:t>Reporting Type of Child Care</a:t>
            </a:r>
            <a:endParaRPr lang="en-US" dirty="0">
              <a:solidFill>
                <a:schemeClr val="bg1"/>
              </a:solidFill>
              <a:cs typeface="Arial" panose="020B0604020202020204"/>
            </a:endParaRPr>
          </a:p>
        </p:txBody>
      </p:sp>
      <p:sp>
        <p:nvSpPr>
          <p:cNvPr id="4" name="Content Placeholder 3">
            <a:extLst>
              <a:ext uri="{FF2B5EF4-FFF2-40B4-BE49-F238E27FC236}">
                <a16:creationId xmlns:a16="http://schemas.microsoft.com/office/drawing/2014/main" id="{28A2053D-A805-3AB4-4468-284743C049E5}"/>
              </a:ext>
            </a:extLst>
          </p:cNvPr>
          <p:cNvSpPr>
            <a:spLocks noGrp="1"/>
          </p:cNvSpPr>
          <p:nvPr>
            <p:ph sz="quarter" idx="11"/>
          </p:nvPr>
        </p:nvSpPr>
        <p:spPr>
          <a:xfrm>
            <a:off x="372960" y="959743"/>
            <a:ext cx="11666640" cy="5349933"/>
          </a:xfrm>
        </p:spPr>
        <p:txBody>
          <a:bodyPr vert="horz" lIns="91440" tIns="45720" rIns="91440" bIns="45720" rtlCol="0" anchor="t">
            <a:normAutofit/>
          </a:bodyPr>
          <a:lstStyle/>
          <a:p>
            <a:pPr marL="342900" indent="-342900">
              <a:lnSpc>
                <a:spcPct val="100000"/>
              </a:lnSpc>
              <a:spcBef>
                <a:spcPts val="0"/>
              </a:spcBef>
              <a:buFont typeface="Arial,Sans-Serif"/>
              <a:buChar char="•"/>
            </a:pPr>
            <a:r>
              <a:rPr lang="en-US" sz="2800" dirty="0">
                <a:cs typeface="Arial"/>
              </a:rPr>
              <a:t>Users should only be able to use a Family Child Care Home Type of Child Care if, the "Number of Homes" in CDMIS is greater than or equal to one AND at least one Office or Site is listed. </a:t>
            </a:r>
            <a:endParaRPr lang="en-US" sz="2800" dirty="0">
              <a:solidFill>
                <a:srgbClr val="000000"/>
              </a:solidFill>
              <a:cs typeface="Arial"/>
            </a:endParaRPr>
          </a:p>
          <a:p>
            <a:pPr marL="342900" indent="0">
              <a:lnSpc>
                <a:spcPct val="100000"/>
              </a:lnSpc>
              <a:spcBef>
                <a:spcPts val="0"/>
              </a:spcBef>
              <a:buNone/>
            </a:pPr>
            <a:br>
              <a:rPr lang="en-US" sz="2200" dirty="0">
                <a:cs typeface="Arial"/>
              </a:rPr>
            </a:br>
            <a:r>
              <a:rPr lang="en-US" sz="2400" dirty="0">
                <a:cs typeface="Arial"/>
              </a:rPr>
              <a:t>CDD-801A Field: Type of Child Care</a:t>
            </a:r>
            <a:br>
              <a:rPr lang="en-US" sz="2400" dirty="0">
                <a:cs typeface="Arial"/>
              </a:rPr>
            </a:br>
            <a:r>
              <a:rPr lang="en-US" sz="2400" dirty="0">
                <a:cs typeface="Arial"/>
              </a:rPr>
              <a:t>02 – Licensed family child care home</a:t>
            </a:r>
            <a:br>
              <a:rPr lang="en-US" sz="2400" dirty="0">
                <a:cs typeface="Arial"/>
              </a:rPr>
            </a:br>
            <a:r>
              <a:rPr lang="en-US" sz="2400" dirty="0">
                <a:cs typeface="Arial"/>
              </a:rPr>
              <a:t>03 – Licensed large family child care home</a:t>
            </a:r>
            <a:endParaRPr lang="en-US" sz="2400" dirty="0">
              <a:solidFill>
                <a:srgbClr val="000000"/>
              </a:solidFill>
              <a:cs typeface="Arial"/>
            </a:endParaRPr>
          </a:p>
          <a:p>
            <a:pPr marL="342900" indent="0">
              <a:lnSpc>
                <a:spcPct val="100000"/>
              </a:lnSpc>
              <a:spcBef>
                <a:spcPts val="0"/>
              </a:spcBef>
              <a:buNone/>
            </a:pPr>
            <a:r>
              <a:rPr lang="en-US" sz="2400" dirty="0">
                <a:solidFill>
                  <a:srgbClr val="FFFFFF"/>
                </a:solidFill>
                <a:cs typeface="Arial"/>
              </a:rPr>
              <a:t>04 -  Licensed center-based care</a:t>
            </a:r>
            <a:br>
              <a:rPr lang="en-US" sz="2400" dirty="0">
                <a:cs typeface="Arial"/>
              </a:rPr>
            </a:br>
            <a:r>
              <a:rPr lang="en-US" sz="2400" dirty="0">
                <a:solidFill>
                  <a:srgbClr val="FFFFFF"/>
                </a:solidFill>
                <a:cs typeface="Arial"/>
              </a:rPr>
              <a:t>05 – License-exempt in child’s home by a relative</a:t>
            </a:r>
            <a:br>
              <a:rPr lang="en-US" sz="2400" dirty="0">
                <a:cs typeface="Arial"/>
              </a:rPr>
            </a:br>
            <a:r>
              <a:rPr lang="en-US" sz="2400" dirty="0">
                <a:solidFill>
                  <a:srgbClr val="FFFFFF"/>
                </a:solidFill>
                <a:cs typeface="Arial"/>
              </a:rPr>
              <a:t>06 – License-exempt in child’s home by a nonrelative</a:t>
            </a:r>
            <a:br>
              <a:rPr lang="en-US" sz="2400" dirty="0">
                <a:cs typeface="Arial"/>
              </a:rPr>
            </a:br>
            <a:r>
              <a:rPr lang="en-US" sz="2400" dirty="0">
                <a:solidFill>
                  <a:srgbClr val="FFFFFF"/>
                </a:solidFill>
                <a:cs typeface="Arial"/>
              </a:rPr>
              <a:t>07 – License-exempt outside the child’s home by a relative</a:t>
            </a:r>
            <a:br>
              <a:rPr lang="en-US" sz="2400" dirty="0">
                <a:cs typeface="Arial"/>
              </a:rPr>
            </a:br>
            <a:r>
              <a:rPr lang="en-US" sz="2400" dirty="0">
                <a:solidFill>
                  <a:srgbClr val="FFFFFF"/>
                </a:solidFill>
                <a:cs typeface="Arial"/>
              </a:rPr>
              <a:t>08 – License-exempt outside the child’s home by a nonrelative</a:t>
            </a:r>
            <a:endParaRPr lang="en-US" sz="2400" dirty="0">
              <a:solidFill>
                <a:srgbClr val="000000"/>
              </a:solidFill>
              <a:cs typeface="Arial"/>
            </a:endParaRPr>
          </a:p>
          <a:p>
            <a:pPr marL="342900" indent="0">
              <a:lnSpc>
                <a:spcPct val="100000"/>
              </a:lnSpc>
              <a:spcBef>
                <a:spcPts val="0"/>
              </a:spcBef>
              <a:buNone/>
            </a:pPr>
            <a:r>
              <a:rPr lang="en-US" sz="2400" dirty="0">
                <a:cs typeface="Arial"/>
              </a:rPr>
              <a:t>11 – License-exempt center-based care</a:t>
            </a:r>
            <a:endParaRPr lang="en-US" sz="3600" dirty="0">
              <a:cs typeface="Arial"/>
            </a:endParaRPr>
          </a:p>
        </p:txBody>
      </p:sp>
      <p:sp>
        <p:nvSpPr>
          <p:cNvPr id="3" name="Slide Number Placeholder 2">
            <a:extLst>
              <a:ext uri="{FF2B5EF4-FFF2-40B4-BE49-F238E27FC236}">
                <a16:creationId xmlns:a16="http://schemas.microsoft.com/office/drawing/2014/main" id="{0886B658-8339-DEA7-AD81-771BDE5F9571}"/>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1979720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5DD13-FC8C-E97E-A3AC-DF78732ABB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1CF464-EB32-2443-0AB6-8D0F89CF1B0B}"/>
              </a:ext>
            </a:extLst>
          </p:cNvPr>
          <p:cNvSpPr>
            <a:spLocks noGrp="1"/>
          </p:cNvSpPr>
          <p:nvPr>
            <p:ph type="title"/>
          </p:nvPr>
        </p:nvSpPr>
        <p:spPr/>
        <p:txBody>
          <a:bodyPr/>
          <a:lstStyle/>
          <a:p>
            <a:r>
              <a:rPr lang="en-US" sz="4000" dirty="0">
                <a:solidFill>
                  <a:schemeClr val="bg1"/>
                </a:solidFill>
              </a:rPr>
              <a:t>Updating FCCH Information</a:t>
            </a:r>
            <a:endParaRPr lang="en-US" sz="4000" dirty="0">
              <a:solidFill>
                <a:schemeClr val="bg1"/>
              </a:solidFill>
              <a:cs typeface="Arial" panose="020B0604020202020204"/>
            </a:endParaRPr>
          </a:p>
        </p:txBody>
      </p:sp>
      <p:sp>
        <p:nvSpPr>
          <p:cNvPr id="4" name="Content Placeholder 3">
            <a:extLst>
              <a:ext uri="{FF2B5EF4-FFF2-40B4-BE49-F238E27FC236}">
                <a16:creationId xmlns:a16="http://schemas.microsoft.com/office/drawing/2014/main" id="{28A2053D-A805-3AB4-4468-284743C049E5}"/>
              </a:ext>
            </a:extLst>
          </p:cNvPr>
          <p:cNvSpPr>
            <a:spLocks noGrp="1"/>
          </p:cNvSpPr>
          <p:nvPr>
            <p:ph sz="quarter" idx="11"/>
          </p:nvPr>
        </p:nvSpPr>
        <p:spPr>
          <a:xfrm>
            <a:off x="252970" y="1216436"/>
            <a:ext cx="11666640" cy="4755143"/>
          </a:xfrm>
        </p:spPr>
        <p:txBody>
          <a:bodyPr vert="horz" lIns="91440" tIns="45720" rIns="91440" bIns="45720" rtlCol="0" anchor="t">
            <a:normAutofit lnSpcReduction="10000"/>
          </a:bodyPr>
          <a:lstStyle/>
          <a:p>
            <a:pPr marL="342900" indent="-342900">
              <a:lnSpc>
                <a:spcPct val="100000"/>
              </a:lnSpc>
              <a:spcBef>
                <a:spcPts val="0"/>
              </a:spcBef>
              <a:buFont typeface="Arial,Sans-Serif"/>
              <a:buChar char="•"/>
            </a:pPr>
            <a:endParaRPr lang="en-US" sz="2800" dirty="0">
              <a:cs typeface="Arial"/>
            </a:endParaRPr>
          </a:p>
          <a:p>
            <a:pPr marL="342900" indent="-342900">
              <a:lnSpc>
                <a:spcPct val="100000"/>
              </a:lnSpc>
              <a:spcBef>
                <a:spcPts val="0"/>
              </a:spcBef>
              <a:buFont typeface="Arial,Sans-Serif" panose="020B0604020202020204" pitchFamily="34" charset="0"/>
              <a:buChar char="•"/>
            </a:pPr>
            <a:r>
              <a:rPr lang="en-US" sz="2800" dirty="0">
                <a:cs typeface="Arial"/>
              </a:rPr>
              <a:t>Login to CDMIS</a:t>
            </a:r>
          </a:p>
          <a:p>
            <a:pPr marL="342900" indent="-342900">
              <a:lnSpc>
                <a:spcPct val="100000"/>
              </a:lnSpc>
              <a:spcBef>
                <a:spcPts val="0"/>
              </a:spcBef>
              <a:buFont typeface="Arial,Sans-Serif" panose="020B0604020202020204" pitchFamily="34" charset="0"/>
            </a:pPr>
            <a:r>
              <a:rPr lang="en-US" sz="2800" dirty="0">
                <a:cs typeface="Arial"/>
              </a:rPr>
              <a:t>Select </a:t>
            </a:r>
          </a:p>
          <a:p>
            <a:pPr marL="1028700" lvl="1" indent="-457200">
              <a:lnSpc>
                <a:spcPct val="100000"/>
              </a:lnSpc>
              <a:spcBef>
                <a:spcPts val="0"/>
              </a:spcBef>
              <a:buFont typeface="Wingdings" panose="05000000000000000000" pitchFamily="2" charset="2"/>
              <a:buChar char="§"/>
            </a:pPr>
            <a:r>
              <a:rPr lang="en-US" sz="2800" dirty="0">
                <a:cs typeface="Arial"/>
              </a:rPr>
              <a:t>User Settings</a:t>
            </a:r>
          </a:p>
          <a:p>
            <a:pPr marL="1028700" lvl="1" indent="-457200">
              <a:lnSpc>
                <a:spcPct val="100000"/>
              </a:lnSpc>
              <a:spcBef>
                <a:spcPts val="0"/>
              </a:spcBef>
              <a:buFont typeface="Wingdings" panose="05000000000000000000" pitchFamily="2" charset="2"/>
              <a:buChar char="§"/>
            </a:pPr>
            <a:r>
              <a:rPr lang="en-US" sz="2800" dirty="0">
                <a:cs typeface="Arial"/>
              </a:rPr>
              <a:t>Update Agency Information</a:t>
            </a:r>
          </a:p>
          <a:p>
            <a:pPr marL="342900" indent="-342900">
              <a:lnSpc>
                <a:spcPct val="100000"/>
              </a:lnSpc>
              <a:spcBef>
                <a:spcPts val="0"/>
              </a:spcBef>
            </a:pPr>
            <a:r>
              <a:rPr lang="en-US" sz="2800" dirty="0">
                <a:cs typeface="Arial"/>
              </a:rPr>
              <a:t>Click on </a:t>
            </a:r>
          </a:p>
          <a:p>
            <a:pPr marL="1028700" lvl="1" indent="-457200">
              <a:lnSpc>
                <a:spcPct val="100000"/>
              </a:lnSpc>
              <a:spcBef>
                <a:spcPts val="0"/>
              </a:spcBef>
              <a:buFont typeface="Wingdings" panose="05000000000000000000" pitchFamily="2" charset="2"/>
              <a:buChar char="§"/>
            </a:pPr>
            <a:r>
              <a:rPr lang="en-US" sz="2800" dirty="0">
                <a:cs typeface="Arial"/>
              </a:rPr>
              <a:t>Add/Edit FCCH Information</a:t>
            </a:r>
          </a:p>
          <a:p>
            <a:pPr marL="1028700" lvl="1" indent="-457200">
              <a:lnSpc>
                <a:spcPct val="100000"/>
              </a:lnSpc>
              <a:spcBef>
                <a:spcPts val="0"/>
              </a:spcBef>
              <a:buFont typeface="Wingdings" panose="05000000000000000000" pitchFamily="2" charset="2"/>
              <a:buChar char="§"/>
            </a:pPr>
            <a:r>
              <a:rPr lang="en-US" sz="2800" dirty="0">
                <a:cs typeface="Arial"/>
              </a:rPr>
              <a:t>Add a FCCH Contract</a:t>
            </a:r>
          </a:p>
          <a:p>
            <a:r>
              <a:rPr lang="en-US" sz="2800" dirty="0">
                <a:cs typeface="Arial"/>
              </a:rPr>
              <a:t>Select each contract associated with a FCCH and input the number of home and child count information.</a:t>
            </a:r>
          </a:p>
          <a:p>
            <a:r>
              <a:rPr lang="en-US" sz="2600" dirty="0">
                <a:cs typeface="Arial"/>
              </a:rPr>
              <a:t>* Please note - Only agency Super Users can update agency information</a:t>
            </a:r>
          </a:p>
        </p:txBody>
      </p:sp>
      <p:sp>
        <p:nvSpPr>
          <p:cNvPr id="3" name="Slide Number Placeholder 2">
            <a:extLst>
              <a:ext uri="{FF2B5EF4-FFF2-40B4-BE49-F238E27FC236}">
                <a16:creationId xmlns:a16="http://schemas.microsoft.com/office/drawing/2014/main" id="{0886B658-8339-DEA7-AD81-771BDE5F9571}"/>
              </a:ext>
            </a:extLst>
          </p:cNvPr>
          <p:cNvSpPr>
            <a:spLocks noGrp="1"/>
          </p:cNvSpPr>
          <p:nvPr>
            <p:ph type="sldNum" sz="quarter" idx="10"/>
          </p:nvPr>
        </p:nvSpPr>
        <p:spPr/>
        <p:txBody>
          <a:bodyPr/>
          <a:lstStyle/>
          <a:p>
            <a:fld id="{432ED76D-8188-4B28-B316-CD85396F47B0}" type="slidenum">
              <a:rPr lang="en-US" smtClean="0"/>
              <a:pPr/>
              <a:t>16</a:t>
            </a:fld>
            <a:endParaRPr lang="en-US"/>
          </a:p>
        </p:txBody>
      </p:sp>
    </p:spTree>
    <p:extLst>
      <p:ext uri="{BB962C8B-B14F-4D97-AF65-F5344CB8AC3E}">
        <p14:creationId xmlns:p14="http://schemas.microsoft.com/office/powerpoint/2010/main" val="3453520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760DB-A86F-6B52-8A93-C2C5F88B75B7}"/>
              </a:ext>
            </a:extLst>
          </p:cNvPr>
          <p:cNvSpPr>
            <a:spLocks noGrp="1"/>
          </p:cNvSpPr>
          <p:nvPr>
            <p:ph type="title"/>
          </p:nvPr>
        </p:nvSpPr>
        <p:spPr>
          <a:xfrm>
            <a:off x="-309121" y="278247"/>
            <a:ext cx="12810241" cy="875971"/>
          </a:xfrm>
        </p:spPr>
        <p:txBody>
          <a:bodyPr>
            <a:normAutofit/>
          </a:bodyPr>
          <a:lstStyle/>
          <a:p>
            <a:r>
              <a:rPr lang="en-US" sz="3600" dirty="0">
                <a:solidFill>
                  <a:schemeClr val="bg1"/>
                </a:solidFill>
              </a:rPr>
              <a:t>California English Learner (EL) Roadmap Principles (1)</a:t>
            </a:r>
            <a:endParaRPr lang="en-US" sz="3600" dirty="0"/>
          </a:p>
        </p:txBody>
      </p:sp>
      <p:sp>
        <p:nvSpPr>
          <p:cNvPr id="3" name="Content Placeholder 2">
            <a:extLst>
              <a:ext uri="{FF2B5EF4-FFF2-40B4-BE49-F238E27FC236}">
                <a16:creationId xmlns:a16="http://schemas.microsoft.com/office/drawing/2014/main" id="{2EF2648C-DC18-226F-E116-7043E0DD2909}"/>
              </a:ext>
            </a:extLst>
          </p:cNvPr>
          <p:cNvSpPr>
            <a:spLocks noGrp="1"/>
          </p:cNvSpPr>
          <p:nvPr>
            <p:ph sz="half" idx="1"/>
          </p:nvPr>
        </p:nvSpPr>
        <p:spPr>
          <a:xfrm>
            <a:off x="152400" y="1544637"/>
            <a:ext cx="11627796" cy="4597130"/>
          </a:xfrm>
        </p:spPr>
        <p:txBody>
          <a:bodyPr>
            <a:normAutofit/>
          </a:bodyPr>
          <a:lstStyle/>
          <a:p>
            <a:r>
              <a:rPr lang="en-US" b="1" dirty="0"/>
              <a:t>Principle One</a:t>
            </a:r>
            <a:r>
              <a:rPr lang="en-US" dirty="0"/>
              <a:t>: Assets-Oriented and Needs-Responsive Schools</a:t>
            </a:r>
          </a:p>
          <a:p>
            <a:r>
              <a:rPr lang="en-US" b="1" dirty="0"/>
              <a:t>Principle Two</a:t>
            </a:r>
            <a:r>
              <a:rPr lang="en-US" dirty="0"/>
              <a:t>: Intellectual Quality of Instruction and Meaningful Access</a:t>
            </a:r>
          </a:p>
          <a:p>
            <a:r>
              <a:rPr lang="en-US" b="1" dirty="0"/>
              <a:t>Principle Three</a:t>
            </a:r>
            <a:r>
              <a:rPr lang="en-US" dirty="0"/>
              <a:t>: System Conditions that Support Effectiveness</a:t>
            </a:r>
          </a:p>
          <a:p>
            <a:r>
              <a:rPr lang="en-US" b="1" dirty="0"/>
              <a:t>Principle Four</a:t>
            </a:r>
            <a:r>
              <a:rPr lang="en-US" dirty="0"/>
              <a:t>: Alignment and Articulation Within and Across Systems</a:t>
            </a:r>
          </a:p>
        </p:txBody>
      </p:sp>
      <p:sp>
        <p:nvSpPr>
          <p:cNvPr id="5" name="Slide Number Placeholder 4">
            <a:extLst>
              <a:ext uri="{FF2B5EF4-FFF2-40B4-BE49-F238E27FC236}">
                <a16:creationId xmlns:a16="http://schemas.microsoft.com/office/drawing/2014/main" id="{A43983E5-1EA8-54CF-555F-4E01060B2DE7}"/>
              </a:ext>
            </a:extLst>
          </p:cNvPr>
          <p:cNvSpPr>
            <a:spLocks noGrp="1"/>
          </p:cNvSpPr>
          <p:nvPr>
            <p:ph type="sldNum" sz="quarter" idx="10"/>
          </p:nvPr>
        </p:nvSpPr>
        <p:spPr/>
        <p:txBody>
          <a:bodyPr/>
          <a:lstStyle/>
          <a:p>
            <a:fld id="{432ED76D-8188-4B28-B316-CD85396F47B0}" type="slidenum">
              <a:rPr lang="en-US" smtClean="0"/>
              <a:pPr/>
              <a:t>17</a:t>
            </a:fld>
            <a:endParaRPr lang="en-US"/>
          </a:p>
        </p:txBody>
      </p:sp>
    </p:spTree>
    <p:extLst>
      <p:ext uri="{BB962C8B-B14F-4D97-AF65-F5344CB8AC3E}">
        <p14:creationId xmlns:p14="http://schemas.microsoft.com/office/powerpoint/2010/main" val="27314004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2D9C6-DE44-EBAB-9FD4-6A6588311F4A}"/>
              </a:ext>
            </a:extLst>
          </p:cNvPr>
          <p:cNvSpPr>
            <a:spLocks noGrp="1"/>
          </p:cNvSpPr>
          <p:nvPr>
            <p:ph type="title"/>
          </p:nvPr>
        </p:nvSpPr>
        <p:spPr>
          <a:xfrm>
            <a:off x="-157899" y="382905"/>
            <a:ext cx="12507798" cy="842830"/>
          </a:xfrm>
        </p:spPr>
        <p:txBody>
          <a:bodyPr>
            <a:normAutofit/>
          </a:bodyPr>
          <a:lstStyle/>
          <a:p>
            <a:r>
              <a:rPr lang="en-US" sz="3600" dirty="0">
                <a:solidFill>
                  <a:schemeClr val="bg1"/>
                </a:solidFill>
              </a:rPr>
              <a:t>California English Learner (EL) Roadmap Principles (2)</a:t>
            </a:r>
            <a:endParaRPr lang="en-US" sz="3600" dirty="0"/>
          </a:p>
        </p:txBody>
      </p:sp>
      <p:sp>
        <p:nvSpPr>
          <p:cNvPr id="3" name="Content Placeholder 2">
            <a:extLst>
              <a:ext uri="{FF2B5EF4-FFF2-40B4-BE49-F238E27FC236}">
                <a16:creationId xmlns:a16="http://schemas.microsoft.com/office/drawing/2014/main" id="{927B4274-57A2-1CA7-CD74-B711A5B36753}"/>
              </a:ext>
            </a:extLst>
          </p:cNvPr>
          <p:cNvSpPr>
            <a:spLocks noGrp="1"/>
          </p:cNvSpPr>
          <p:nvPr>
            <p:ph sz="half" idx="1"/>
          </p:nvPr>
        </p:nvSpPr>
        <p:spPr>
          <a:xfrm>
            <a:off x="579437" y="1454651"/>
            <a:ext cx="10848975" cy="1510027"/>
          </a:xfrm>
        </p:spPr>
        <p:txBody>
          <a:bodyPr>
            <a:normAutofit/>
          </a:bodyPr>
          <a:lstStyle/>
          <a:p>
            <a:r>
              <a:rPr lang="en-US" sz="2400" dirty="0"/>
              <a:t>Multilingual learners "fully and meaningfully access and participate in a 21st century education from early childhood through grade twelve that results in their attaining high levels of English proficiency, mastery of grade level standards, and opportunities to develop proficiency in multiple languages."</a:t>
            </a:r>
          </a:p>
        </p:txBody>
      </p:sp>
      <p:pic>
        <p:nvPicPr>
          <p:cNvPr id="11" name="Content Placeholder 10" descr="A qr code that navigates users to the English Learner Roadmap Resource Hub.">
            <a:extLst>
              <a:ext uri="{FF2B5EF4-FFF2-40B4-BE49-F238E27FC236}">
                <a16:creationId xmlns:a16="http://schemas.microsoft.com/office/drawing/2014/main" id="{5BACB056-FBAF-9D38-8528-55DA5E002D65}"/>
              </a:ext>
            </a:extLst>
          </p:cNvPr>
          <p:cNvPicPr>
            <a:picLocks noGrp="1" noChangeAspect="1"/>
          </p:cNvPicPr>
          <p:nvPr>
            <p:ph sz="quarter" idx="12"/>
          </p:nvPr>
        </p:nvPicPr>
        <p:blipFill>
          <a:blip r:embed="rId2" cstate="print">
            <a:extLst>
              <a:ext uri="{28A0092B-C50C-407E-A947-70E740481C1C}">
                <a14:useLocalDpi xmlns:a14="http://schemas.microsoft.com/office/drawing/2010/main" val="0"/>
              </a:ext>
            </a:extLst>
          </a:blip>
          <a:stretch>
            <a:fillRect/>
          </a:stretch>
        </p:blipFill>
        <p:spPr>
          <a:xfrm>
            <a:off x="2364826" y="3078161"/>
            <a:ext cx="2042830" cy="2046287"/>
          </a:xfrm>
        </p:spPr>
      </p:pic>
      <p:pic>
        <p:nvPicPr>
          <p:cNvPr id="9" name="Content Placeholder 8" descr="A qr code that navigates users to the CDE English Learner Roadmap.">
            <a:extLst>
              <a:ext uri="{FF2B5EF4-FFF2-40B4-BE49-F238E27FC236}">
                <a16:creationId xmlns:a16="http://schemas.microsoft.com/office/drawing/2014/main" id="{F1E9412A-05A9-4F47-FF06-8E0F2CCC8B36}"/>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784345" y="3078161"/>
            <a:ext cx="2129470" cy="2046287"/>
          </a:xfrm>
        </p:spPr>
      </p:pic>
      <p:sp>
        <p:nvSpPr>
          <p:cNvPr id="6" name="Content Placeholder 5">
            <a:extLst>
              <a:ext uri="{FF2B5EF4-FFF2-40B4-BE49-F238E27FC236}">
                <a16:creationId xmlns:a16="http://schemas.microsoft.com/office/drawing/2014/main" id="{681D3192-D5D3-19D8-DFB1-96A4E50E972B}"/>
              </a:ext>
            </a:extLst>
          </p:cNvPr>
          <p:cNvSpPr>
            <a:spLocks noGrp="1"/>
          </p:cNvSpPr>
          <p:nvPr>
            <p:ph sz="quarter" idx="11"/>
          </p:nvPr>
        </p:nvSpPr>
        <p:spPr>
          <a:xfrm>
            <a:off x="763587" y="5237931"/>
            <a:ext cx="12199937" cy="842829"/>
          </a:xfrm>
        </p:spPr>
        <p:txBody>
          <a:bodyPr>
            <a:normAutofit/>
          </a:bodyPr>
          <a:lstStyle/>
          <a:p>
            <a:pPr marL="0" indent="0">
              <a:buNone/>
            </a:pPr>
            <a:r>
              <a:rPr lang="en-US" sz="2400" dirty="0"/>
              <a:t>Scan QR codes to access EL Roadmap Resources at </a:t>
            </a:r>
            <a:r>
              <a:rPr lang="en-US" sz="2400" dirty="0">
                <a:hlinkClick r:id="rId4" tooltip="EL Roadmap Resources"/>
              </a:rPr>
              <a:t>https://www.cde.ca.gov/sp/el/rm/index.asp</a:t>
            </a:r>
            <a:r>
              <a:rPr lang="en-US" sz="2400" dirty="0"/>
              <a:t> and </a:t>
            </a:r>
            <a:r>
              <a:rPr lang="en-US" sz="2400" dirty="0">
                <a:hlinkClick r:id="rId5" tooltip="EL Roadmap Website Link"/>
              </a:rPr>
              <a:t>https://www.elroadmap.org/ </a:t>
            </a:r>
            <a:endParaRPr lang="en-US" sz="2400" dirty="0"/>
          </a:p>
        </p:txBody>
      </p:sp>
      <p:sp>
        <p:nvSpPr>
          <p:cNvPr id="5" name="Slide Number Placeholder 4">
            <a:extLst>
              <a:ext uri="{FF2B5EF4-FFF2-40B4-BE49-F238E27FC236}">
                <a16:creationId xmlns:a16="http://schemas.microsoft.com/office/drawing/2014/main" id="{F7569098-F481-D4DA-851B-0B09C321B916}"/>
              </a:ext>
            </a:extLst>
          </p:cNvPr>
          <p:cNvSpPr>
            <a:spLocks noGrp="1"/>
          </p:cNvSpPr>
          <p:nvPr>
            <p:ph type="sldNum" sz="quarter" idx="10"/>
          </p:nvPr>
        </p:nvSpPr>
        <p:spPr/>
        <p:txBody>
          <a:bodyPr/>
          <a:lstStyle/>
          <a:p>
            <a:fld id="{432ED76D-8188-4B28-B316-CD85396F47B0}" type="slidenum">
              <a:rPr lang="en-US" smtClean="0"/>
              <a:pPr/>
              <a:t>18</a:t>
            </a:fld>
            <a:endParaRPr lang="en-US"/>
          </a:p>
        </p:txBody>
      </p:sp>
    </p:spTree>
    <p:extLst>
      <p:ext uri="{BB962C8B-B14F-4D97-AF65-F5344CB8AC3E}">
        <p14:creationId xmlns:p14="http://schemas.microsoft.com/office/powerpoint/2010/main" val="278727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5DD13-FC8C-E97E-A3AC-DF78732ABB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1CF464-EB32-2443-0AB6-8D0F89CF1B0B}"/>
              </a:ext>
            </a:extLst>
          </p:cNvPr>
          <p:cNvSpPr>
            <a:spLocks noGrp="1"/>
          </p:cNvSpPr>
          <p:nvPr>
            <p:ph type="title"/>
          </p:nvPr>
        </p:nvSpPr>
        <p:spPr/>
        <p:txBody>
          <a:bodyPr/>
          <a:lstStyle/>
          <a:p>
            <a:r>
              <a:rPr lang="en-US" sz="4000">
                <a:solidFill>
                  <a:schemeClr val="bg1"/>
                </a:solidFill>
              </a:rPr>
              <a:t>Preschool Language Information System (PLIS):</a:t>
            </a:r>
            <a:br>
              <a:rPr lang="en-US" sz="4000">
                <a:solidFill>
                  <a:schemeClr val="bg1"/>
                </a:solidFill>
              </a:rPr>
            </a:br>
            <a:r>
              <a:rPr lang="en-US" sz="4000">
                <a:solidFill>
                  <a:schemeClr val="bg1"/>
                </a:solidFill>
                <a:cs typeface="Arial"/>
              </a:rPr>
              <a:t>Updates</a:t>
            </a:r>
            <a:endParaRPr lang="en-US">
              <a:solidFill>
                <a:schemeClr val="bg1"/>
              </a:solidFill>
            </a:endParaRPr>
          </a:p>
        </p:txBody>
      </p:sp>
      <p:sp>
        <p:nvSpPr>
          <p:cNvPr id="4" name="Content Placeholder 3">
            <a:extLst>
              <a:ext uri="{FF2B5EF4-FFF2-40B4-BE49-F238E27FC236}">
                <a16:creationId xmlns:a16="http://schemas.microsoft.com/office/drawing/2014/main" id="{28A2053D-A805-3AB4-4468-284743C049E5}"/>
              </a:ext>
            </a:extLst>
          </p:cNvPr>
          <p:cNvSpPr>
            <a:spLocks noGrp="1"/>
          </p:cNvSpPr>
          <p:nvPr>
            <p:ph sz="quarter" idx="11"/>
          </p:nvPr>
        </p:nvSpPr>
        <p:spPr>
          <a:xfrm>
            <a:off x="265065" y="1434150"/>
            <a:ext cx="11666640" cy="4755143"/>
          </a:xfrm>
        </p:spPr>
        <p:txBody>
          <a:bodyPr vert="horz" lIns="91440" tIns="45720" rIns="91440" bIns="45720" rtlCol="0" anchor="t">
            <a:normAutofit/>
          </a:bodyPr>
          <a:lstStyle/>
          <a:p>
            <a:pPr marL="342900" indent="-342900">
              <a:lnSpc>
                <a:spcPct val="100000"/>
              </a:lnSpc>
              <a:spcBef>
                <a:spcPts val="0"/>
              </a:spcBef>
              <a:buFont typeface="Arial,Sans-Serif"/>
              <a:buChar char="•"/>
            </a:pPr>
            <a:r>
              <a:rPr lang="en-US" sz="2800" dirty="0">
                <a:cs typeface="Arial"/>
              </a:rPr>
              <a:t>Teacher and Other Staff Language Options</a:t>
            </a:r>
          </a:p>
          <a:p>
            <a:pPr lvl="1">
              <a:lnSpc>
                <a:spcPct val="100000"/>
              </a:lnSpc>
              <a:spcBef>
                <a:spcPts val="0"/>
              </a:spcBef>
              <a:buFont typeface="Wingdings" panose="05000000000000000000" pitchFamily="2" charset="2"/>
              <a:buChar char="§"/>
            </a:pPr>
            <a:r>
              <a:rPr lang="en-US" sz="2600" dirty="0">
                <a:cs typeface="Arial"/>
              </a:rPr>
              <a:t>1200 Teachers and Other Staff reported with the language used in the classroom and most proficient language as "Unknown".</a:t>
            </a:r>
          </a:p>
          <a:p>
            <a:pPr lvl="1">
              <a:lnSpc>
                <a:spcPct val="100000"/>
              </a:lnSpc>
              <a:spcBef>
                <a:spcPts val="0"/>
              </a:spcBef>
              <a:buFont typeface="Wingdings" panose="05000000000000000000" pitchFamily="2" charset="2"/>
              <a:buChar char="§"/>
            </a:pPr>
            <a:r>
              <a:rPr lang="en-US" sz="2600" dirty="0">
                <a:cs typeface="Arial"/>
              </a:rPr>
              <a:t>Unknown should only be used when a child deemed a dual language learner disenrolls before the Family Language and Interest Interview is conducted.</a:t>
            </a:r>
          </a:p>
          <a:p>
            <a:pPr lvl="1">
              <a:lnSpc>
                <a:spcPct val="100000"/>
              </a:lnSpc>
              <a:spcBef>
                <a:spcPts val="0"/>
              </a:spcBef>
              <a:buFont typeface="Wingdings" panose="05000000000000000000" pitchFamily="2" charset="2"/>
              <a:buChar char="§"/>
            </a:pPr>
            <a:r>
              <a:rPr lang="en-US" sz="2600" dirty="0">
                <a:cs typeface="Arial"/>
              </a:rPr>
              <a:t>If the language the teacher or other staff uses in the classroom or is proficient in is a language option that is not currently available, please use the language 99 - Other non-English Language.</a:t>
            </a:r>
          </a:p>
          <a:p>
            <a:pPr lvl="1">
              <a:lnSpc>
                <a:spcPct val="100000"/>
              </a:lnSpc>
              <a:spcBef>
                <a:spcPts val="0"/>
              </a:spcBef>
              <a:buFont typeface="Wingdings" panose="05000000000000000000" pitchFamily="2" charset="2"/>
              <a:buChar char="§"/>
            </a:pPr>
            <a:r>
              <a:rPr lang="en-US" sz="2600" dirty="0">
                <a:cs typeface="Arial"/>
              </a:rPr>
              <a:t>If this code is used, PLIS Support Staff will reach out and inquire about what language option is not available.</a:t>
            </a:r>
          </a:p>
        </p:txBody>
      </p:sp>
      <p:sp>
        <p:nvSpPr>
          <p:cNvPr id="3" name="Slide Number Placeholder 2">
            <a:extLst>
              <a:ext uri="{FF2B5EF4-FFF2-40B4-BE49-F238E27FC236}">
                <a16:creationId xmlns:a16="http://schemas.microsoft.com/office/drawing/2014/main" id="{0886B658-8339-DEA7-AD81-771BDE5F9571}"/>
              </a:ext>
            </a:extLst>
          </p:cNvPr>
          <p:cNvSpPr>
            <a:spLocks noGrp="1"/>
          </p:cNvSpPr>
          <p:nvPr>
            <p:ph type="sldNum" sz="quarter" idx="10"/>
          </p:nvPr>
        </p:nvSpPr>
        <p:spPr/>
        <p:txBody>
          <a:bodyPr/>
          <a:lstStyle/>
          <a:p>
            <a:fld id="{432ED76D-8188-4B28-B316-CD85396F47B0}" type="slidenum">
              <a:rPr lang="en-US" smtClean="0"/>
              <a:pPr/>
              <a:t>19</a:t>
            </a:fld>
            <a:endParaRPr lang="en-US"/>
          </a:p>
        </p:txBody>
      </p:sp>
    </p:spTree>
    <p:extLst>
      <p:ext uri="{BB962C8B-B14F-4D97-AF65-F5344CB8AC3E}">
        <p14:creationId xmlns:p14="http://schemas.microsoft.com/office/powerpoint/2010/main" val="796758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97764"/>
            <a:ext cx="11887200" cy="1325563"/>
          </a:xfrm>
        </p:spPr>
        <p:txBody>
          <a:bodyPr/>
          <a:lstStyle/>
          <a:p>
            <a:r>
              <a:rPr lang="en-US" dirty="0">
                <a:solidFill>
                  <a:schemeClr val="bg1"/>
                </a:solidFill>
                <a:cs typeface="Arial"/>
              </a:rPr>
              <a:t>Agenda (1)</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152400" y="944995"/>
            <a:ext cx="11452266" cy="5547243"/>
          </a:xfrm>
        </p:spPr>
        <p:txBody>
          <a:bodyPr vert="horz" lIns="91440" tIns="45720" rIns="91440" bIns="45720" rtlCol="0" anchor="t">
            <a:normAutofit/>
          </a:bodyPr>
          <a:lstStyle/>
          <a:p>
            <a:pPr>
              <a:lnSpc>
                <a:spcPct val="100000"/>
              </a:lnSpc>
            </a:pPr>
            <a:r>
              <a:rPr lang="en-US" sz="2800" dirty="0">
                <a:cs typeface="Arial"/>
              </a:rPr>
              <a:t>CDMIS Updates</a:t>
            </a:r>
            <a:endParaRPr lang="en-US" dirty="0">
              <a:cs typeface="Arial"/>
            </a:endParaRPr>
          </a:p>
          <a:p>
            <a:pPr>
              <a:lnSpc>
                <a:spcPct val="100000"/>
              </a:lnSpc>
            </a:pPr>
            <a:r>
              <a:rPr lang="en-US" sz="2800" dirty="0">
                <a:cs typeface="Arial"/>
              </a:rPr>
              <a:t>Reason Code V vs. Reason Code Q</a:t>
            </a:r>
            <a:endParaRPr lang="en-US" dirty="0">
              <a:cs typeface="Arial"/>
            </a:endParaRPr>
          </a:p>
          <a:p>
            <a:pPr>
              <a:lnSpc>
                <a:spcPct val="100000"/>
              </a:lnSpc>
            </a:pPr>
            <a:r>
              <a:rPr lang="en-US" sz="2800" dirty="0">
                <a:cs typeface="Arial"/>
              </a:rPr>
              <a:t>Accurate Data Submission Regarding Children With Disabilities (CWD)</a:t>
            </a:r>
          </a:p>
          <a:p>
            <a:pPr>
              <a:lnSpc>
                <a:spcPct val="100000"/>
              </a:lnSpc>
            </a:pPr>
            <a:r>
              <a:rPr lang="en-US" sz="2800" dirty="0">
                <a:cs typeface="Arial"/>
              </a:rPr>
              <a:t>Updating Agency Site and Office Information</a:t>
            </a:r>
          </a:p>
          <a:p>
            <a:pPr>
              <a:lnSpc>
                <a:spcPct val="100000"/>
              </a:lnSpc>
            </a:pPr>
            <a:r>
              <a:rPr lang="en-US" sz="2800" dirty="0">
                <a:cs typeface="Arial"/>
              </a:rPr>
              <a:t>Reporting Type of Childcare</a:t>
            </a:r>
          </a:p>
          <a:p>
            <a:pPr>
              <a:lnSpc>
                <a:spcPct val="100000"/>
              </a:lnSpc>
            </a:pPr>
            <a:r>
              <a:rPr lang="en-US" sz="2800" dirty="0">
                <a:cs typeface="Arial"/>
              </a:rPr>
              <a:t>Updating Family Child Care Home (FCCH) Information</a:t>
            </a:r>
          </a:p>
          <a:p>
            <a:pPr>
              <a:lnSpc>
                <a:spcPct val="100000"/>
              </a:lnSpc>
            </a:pPr>
            <a:r>
              <a:rPr lang="en-US" sz="2800" dirty="0">
                <a:cs typeface="Arial"/>
              </a:rPr>
              <a:t>PLIS Updates</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529682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44A0-8A08-1CC5-14AC-CCB7FEBE981F}"/>
              </a:ext>
            </a:extLst>
          </p:cNvPr>
          <p:cNvSpPr>
            <a:spLocks noGrp="1"/>
          </p:cNvSpPr>
          <p:nvPr>
            <p:ph type="title"/>
          </p:nvPr>
        </p:nvSpPr>
        <p:spPr>
          <a:xfrm>
            <a:off x="133737" y="-69633"/>
            <a:ext cx="11710087" cy="980507"/>
          </a:xfrm>
        </p:spPr>
        <p:txBody>
          <a:bodyPr>
            <a:normAutofit/>
          </a:bodyPr>
          <a:lstStyle/>
          <a:p>
            <a:r>
              <a:rPr lang="en-US" sz="3600" dirty="0">
                <a:solidFill>
                  <a:schemeClr val="bg1"/>
                </a:solidFill>
              </a:rPr>
              <a:t>CAPSDAC Updates</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52674428-3500-4CD6-0280-74BA27B80784}"/>
              </a:ext>
            </a:extLst>
          </p:cNvPr>
          <p:cNvSpPr>
            <a:spLocks noGrp="1"/>
          </p:cNvSpPr>
          <p:nvPr>
            <p:ph idx="1"/>
          </p:nvPr>
        </p:nvSpPr>
        <p:spPr>
          <a:xfrm>
            <a:off x="-164891" y="768885"/>
            <a:ext cx="11854922" cy="4939420"/>
          </a:xfrm>
        </p:spPr>
        <p:txBody>
          <a:bodyPr vert="horz" lIns="91440" tIns="45720" rIns="91440" bIns="45720" rtlCol="0" anchor="t">
            <a:noAutofit/>
          </a:bodyPr>
          <a:lstStyle/>
          <a:p>
            <a:pPr marL="457200" indent="-457200"/>
            <a:r>
              <a:rPr lang="en-US" sz="2400" dirty="0">
                <a:cs typeface="Arial"/>
              </a:rPr>
              <a:t>CAPSDAC will be a web portal outside of the Child Development Management Information System (CDMIS) and Preschool Language Information System (PLIS).</a:t>
            </a:r>
            <a:endParaRPr lang="en-US" dirty="0"/>
          </a:p>
          <a:p>
            <a:pPr marL="457200" indent="-457200"/>
            <a:r>
              <a:rPr lang="en-US" sz="2400" dirty="0">
                <a:cs typeface="Arial"/>
              </a:rPr>
              <a:t>Intending external testing with existing Local Education Agency (LEA) CSPP contractor CDMIS and PLIS users tentatively in late March 2024 or early April. </a:t>
            </a:r>
          </a:p>
          <a:p>
            <a:pPr marL="457200" indent="-457200"/>
            <a:r>
              <a:rPr lang="en-US" sz="2400" dirty="0">
                <a:cs typeface="Arial"/>
              </a:rPr>
              <a:t>There is a CAPSDAC email address now.</a:t>
            </a:r>
          </a:p>
          <a:p>
            <a:pPr marL="1028700" lvl="1" indent="-342900">
              <a:buFont typeface="Wingdings" panose="020B0604020202020204" pitchFamily="34" charset="0"/>
              <a:buChar char="§"/>
            </a:pPr>
            <a:r>
              <a:rPr lang="en-US" sz="2400" dirty="0">
                <a:cs typeface="Arial"/>
                <a:hlinkClick r:id="rId3"/>
              </a:rPr>
              <a:t>CAPSDAC@cde.ca.gov</a:t>
            </a:r>
            <a:endParaRPr lang="en-US" sz="2400" dirty="0">
              <a:cs typeface="Arial"/>
            </a:endParaRPr>
          </a:p>
          <a:p>
            <a:pPr marL="457200" indent="-457200"/>
            <a:r>
              <a:rPr lang="en-US" sz="2400" dirty="0">
                <a:cs typeface="Arial"/>
              </a:rPr>
              <a:t>There are four phases planned for the development of CAPSDAC to fully implement Assembly Bill 22 requirements to collect the same data as CALPADS collects for TK from LEAs</a:t>
            </a:r>
          </a:p>
          <a:p>
            <a:pPr marL="914400" lvl="1" indent="-457200">
              <a:buFont typeface="Wingdings" panose="020B0604020202020204" pitchFamily="34" charset="0"/>
              <a:buChar char="§"/>
            </a:pPr>
            <a:r>
              <a:rPr lang="en-US" sz="2400" dirty="0">
                <a:cs typeface="Arial"/>
              </a:rPr>
              <a:t>Phase 1 Demographics, enrollments, and limited staff: July 2024 </a:t>
            </a:r>
          </a:p>
          <a:p>
            <a:pPr marL="914400" lvl="1" indent="-457200">
              <a:buFont typeface="Wingdings" panose="020B0604020202020204" pitchFamily="34" charset="0"/>
              <a:buChar char="§"/>
            </a:pPr>
            <a:r>
              <a:rPr lang="en-US" sz="2400" dirty="0">
                <a:cs typeface="Arial"/>
              </a:rPr>
              <a:t>Phase 2 Limited LEA facing reporting and program records collection: December 2024 </a:t>
            </a:r>
          </a:p>
          <a:p>
            <a:pPr marL="914400" lvl="1" indent="-457200">
              <a:buFont typeface="Wingdings" panose="020B0604020202020204" pitchFamily="34" charset="0"/>
              <a:buChar char="§"/>
            </a:pPr>
            <a:r>
              <a:rPr lang="en-US" sz="2400" dirty="0">
                <a:cs typeface="Arial"/>
              </a:rPr>
              <a:t>Phase 3 Identity management &amp; full collection development: July 2025 </a:t>
            </a:r>
          </a:p>
          <a:p>
            <a:pPr marL="914400" lvl="1" indent="-457200">
              <a:buFont typeface="Wingdings" panose="020B0604020202020204" pitchFamily="34" charset="0"/>
              <a:buChar char="§"/>
            </a:pPr>
            <a:r>
              <a:rPr lang="en-US" sz="2400" dirty="0">
                <a:cs typeface="Arial"/>
              </a:rPr>
              <a:t>Phase 4 Transition to full collection: December 2025</a:t>
            </a:r>
          </a:p>
        </p:txBody>
      </p:sp>
      <p:sp>
        <p:nvSpPr>
          <p:cNvPr id="4" name="Slide Number Placeholder 3">
            <a:extLst>
              <a:ext uri="{FF2B5EF4-FFF2-40B4-BE49-F238E27FC236}">
                <a16:creationId xmlns:a16="http://schemas.microsoft.com/office/drawing/2014/main" id="{31F5E88E-6311-EF4A-E3BC-774E9032A19B}"/>
              </a:ext>
            </a:extLst>
          </p:cNvPr>
          <p:cNvSpPr>
            <a:spLocks noGrp="1"/>
          </p:cNvSpPr>
          <p:nvPr>
            <p:ph type="sldNum" sz="quarter" idx="10"/>
          </p:nvPr>
        </p:nvSpPr>
        <p:spPr/>
        <p:txBody>
          <a:bodyPr/>
          <a:lstStyle/>
          <a:p>
            <a:fld id="{432ED76D-8188-4B28-B316-CD85396F47B0}" type="slidenum">
              <a:rPr lang="en-US" smtClean="0"/>
              <a:pPr/>
              <a:t>20</a:t>
            </a:fld>
            <a:endParaRPr lang="en-US"/>
          </a:p>
        </p:txBody>
      </p:sp>
    </p:spTree>
    <p:extLst>
      <p:ext uri="{BB962C8B-B14F-4D97-AF65-F5344CB8AC3E}">
        <p14:creationId xmlns:p14="http://schemas.microsoft.com/office/powerpoint/2010/main" val="590713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44A0-8A08-1CC5-14AC-CCB7FEBE981F}"/>
              </a:ext>
            </a:extLst>
          </p:cNvPr>
          <p:cNvSpPr>
            <a:spLocks noGrp="1"/>
          </p:cNvSpPr>
          <p:nvPr>
            <p:ph type="title"/>
          </p:nvPr>
        </p:nvSpPr>
        <p:spPr>
          <a:xfrm>
            <a:off x="240956" y="0"/>
            <a:ext cx="11710087" cy="980507"/>
          </a:xfrm>
        </p:spPr>
        <p:txBody>
          <a:bodyPr>
            <a:normAutofit/>
          </a:bodyPr>
          <a:lstStyle/>
          <a:p>
            <a:r>
              <a:rPr lang="en-US" sz="3600" dirty="0">
                <a:solidFill>
                  <a:schemeClr val="bg1"/>
                </a:solidFill>
              </a:rPr>
              <a:t>What to Expect</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52674428-3500-4CD6-0280-74BA27B80784}"/>
              </a:ext>
            </a:extLst>
          </p:cNvPr>
          <p:cNvSpPr>
            <a:spLocks noGrp="1"/>
          </p:cNvSpPr>
          <p:nvPr>
            <p:ph idx="1"/>
          </p:nvPr>
        </p:nvSpPr>
        <p:spPr>
          <a:xfrm>
            <a:off x="327781" y="844444"/>
            <a:ext cx="11536438" cy="5169112"/>
          </a:xfrm>
        </p:spPr>
        <p:txBody>
          <a:bodyPr vert="horz" lIns="91440" tIns="45720" rIns="91440" bIns="45720" rtlCol="0" anchor="t">
            <a:noAutofit/>
          </a:bodyPr>
          <a:lstStyle/>
          <a:p>
            <a:pPr marL="457200" indent="-457200"/>
            <a:r>
              <a:rPr lang="en-US" sz="2400" dirty="0">
                <a:cs typeface="Arial"/>
              </a:rPr>
              <a:t>Continued monthly webinars. Current planned dates for the next webinars are:</a:t>
            </a:r>
            <a:endParaRPr lang="en-US" dirty="0">
              <a:cs typeface="Arial" panose="020B0604020202020204"/>
            </a:endParaRPr>
          </a:p>
          <a:p>
            <a:pPr marL="1028700" lvl="1" indent="-342900">
              <a:buFont typeface="Wingdings" panose="020B0604020202020204" pitchFamily="34" charset="0"/>
              <a:buChar char="§"/>
            </a:pPr>
            <a:r>
              <a:rPr lang="en-US" sz="2400" dirty="0">
                <a:cs typeface="Arial"/>
              </a:rPr>
              <a:t>April webinar: 04/23/2024, 10:00–11:30 a.m.</a:t>
            </a:r>
          </a:p>
          <a:p>
            <a:pPr marL="1028700" lvl="1" indent="-342900">
              <a:buFont typeface="Wingdings" panose="020B0604020202020204" pitchFamily="34" charset="0"/>
              <a:buChar char="§"/>
            </a:pPr>
            <a:r>
              <a:rPr lang="en-US" sz="2400" dirty="0">
                <a:cs typeface="Arial"/>
              </a:rPr>
              <a:t>May webinar: 05/14/2024, 10:00–11:30 a.m.</a:t>
            </a:r>
          </a:p>
          <a:p>
            <a:pPr marL="1028700" lvl="1" indent="-342900">
              <a:buFont typeface="Wingdings" panose="020B0604020202020204" pitchFamily="34" charset="0"/>
              <a:buChar char="§"/>
            </a:pPr>
            <a:r>
              <a:rPr lang="en-US" sz="2400" dirty="0">
                <a:cs typeface="Arial"/>
              </a:rPr>
              <a:t>June webinar: 06/11/2024, 10:00–11:30 a.m.</a:t>
            </a:r>
          </a:p>
          <a:p>
            <a:pPr marL="457200" indent="-457200"/>
            <a:r>
              <a:rPr lang="en-US" sz="2400" dirty="0">
                <a:cs typeface="Arial"/>
              </a:rPr>
              <a:t>Outreach regarding participation in the external user acceptance testing.</a:t>
            </a:r>
          </a:p>
          <a:p>
            <a:pPr marL="914400" lvl="1" indent="-457200">
              <a:buFont typeface="Wingdings" panose="020B0604020202020204" pitchFamily="34" charset="0"/>
              <a:buChar char="§"/>
            </a:pPr>
            <a:r>
              <a:rPr lang="en-US" sz="2400" dirty="0">
                <a:cs typeface="Arial"/>
              </a:rPr>
              <a:t>CDE is asking for volunteers to get involved in the CAPSDAC system development and user acceptance testing. Please email us at </a:t>
            </a:r>
            <a:r>
              <a:rPr lang="en-US" sz="2400" dirty="0">
                <a:cs typeface="Arial"/>
                <a:hlinkClick r:id="rId3"/>
              </a:rPr>
              <a:t>CAPSDAC@cde.ca.gov</a:t>
            </a:r>
            <a:r>
              <a:rPr lang="en-US" sz="2400" dirty="0">
                <a:cs typeface="Arial"/>
                <a:hlinkClick r:id="rId4" tooltip="CAPSDAC Email Inbox"/>
              </a:rPr>
              <a:t> </a:t>
            </a:r>
            <a:r>
              <a:rPr lang="en-US" sz="2400" dirty="0">
                <a:cs typeface="Arial"/>
              </a:rPr>
              <a:t>if you can volunteer.</a:t>
            </a:r>
          </a:p>
          <a:p>
            <a:pPr marL="457200" indent="-457200"/>
            <a:r>
              <a:rPr lang="en-US" sz="2400" dirty="0">
                <a:cs typeface="Arial"/>
              </a:rPr>
              <a:t>Management Bulletins on CAPSDAC Data Submission that will provide instructions, timelines, and schedules. </a:t>
            </a:r>
          </a:p>
          <a:p>
            <a:pPr marL="457200" indent="-457200"/>
            <a:r>
              <a:rPr lang="en-US" sz="2400" dirty="0">
                <a:cs typeface="Arial"/>
              </a:rPr>
              <a:t>Webinar based training on use of the CAPSDAC for data submission. </a:t>
            </a:r>
          </a:p>
          <a:p>
            <a:pPr marL="457200" indent="-457200"/>
            <a:r>
              <a:rPr lang="en-US" sz="2400" dirty="0">
                <a:cs typeface="Arial"/>
              </a:rPr>
              <a:t>Changes in data submission with the transition of each of the four phases of CAPSDAC.</a:t>
            </a:r>
            <a:endParaRPr lang="en-US" sz="2400" b="1" dirty="0">
              <a:cs typeface="Arial"/>
            </a:endParaRPr>
          </a:p>
        </p:txBody>
      </p:sp>
      <p:sp>
        <p:nvSpPr>
          <p:cNvPr id="4" name="Slide Number Placeholder 3">
            <a:extLst>
              <a:ext uri="{FF2B5EF4-FFF2-40B4-BE49-F238E27FC236}">
                <a16:creationId xmlns:a16="http://schemas.microsoft.com/office/drawing/2014/main" id="{31F5E88E-6311-EF4A-E3BC-774E9032A19B}"/>
              </a:ext>
            </a:extLst>
          </p:cNvPr>
          <p:cNvSpPr>
            <a:spLocks noGrp="1"/>
          </p:cNvSpPr>
          <p:nvPr>
            <p:ph type="sldNum" sz="quarter" idx="10"/>
          </p:nvPr>
        </p:nvSpPr>
        <p:spPr/>
        <p:txBody>
          <a:bodyPr/>
          <a:lstStyle/>
          <a:p>
            <a:fld id="{432ED76D-8188-4B28-B316-CD85396F47B0}" type="slidenum">
              <a:rPr lang="en-US" smtClean="0"/>
              <a:pPr/>
              <a:t>21</a:t>
            </a:fld>
            <a:endParaRPr lang="en-US"/>
          </a:p>
        </p:txBody>
      </p:sp>
    </p:spTree>
    <p:extLst>
      <p:ext uri="{BB962C8B-B14F-4D97-AF65-F5344CB8AC3E}">
        <p14:creationId xmlns:p14="http://schemas.microsoft.com/office/powerpoint/2010/main" val="30372028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8C7B4-CC93-218A-B4C7-9F0F6E1CA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DD7B4B-7242-BAD5-3FD7-0A99FCCC858A}"/>
              </a:ext>
            </a:extLst>
          </p:cNvPr>
          <p:cNvSpPr>
            <a:spLocks noGrp="1"/>
          </p:cNvSpPr>
          <p:nvPr>
            <p:ph type="title"/>
          </p:nvPr>
        </p:nvSpPr>
        <p:spPr>
          <a:xfrm>
            <a:off x="164495" y="-114459"/>
            <a:ext cx="11697992" cy="1023183"/>
          </a:xfrm>
        </p:spPr>
        <p:txBody>
          <a:bodyPr>
            <a:normAutofit/>
          </a:bodyPr>
          <a:lstStyle/>
          <a:p>
            <a:r>
              <a:rPr lang="en-US" sz="3600">
                <a:solidFill>
                  <a:schemeClr val="bg1"/>
                </a:solidFill>
              </a:rPr>
              <a:t>LEA and Non-LEA CSPP Reporting (1)</a:t>
            </a:r>
            <a:endParaRPr lang="en-US">
              <a:solidFill>
                <a:schemeClr val="bg1"/>
              </a:solidFill>
            </a:endParaRPr>
          </a:p>
        </p:txBody>
      </p:sp>
      <p:sp>
        <p:nvSpPr>
          <p:cNvPr id="3" name="Content Placeholder 2">
            <a:extLst>
              <a:ext uri="{FF2B5EF4-FFF2-40B4-BE49-F238E27FC236}">
                <a16:creationId xmlns:a16="http://schemas.microsoft.com/office/drawing/2014/main" id="{2758CE39-C2AB-A564-582E-6CAB368A220B}"/>
              </a:ext>
            </a:extLst>
          </p:cNvPr>
          <p:cNvSpPr>
            <a:spLocks noGrp="1"/>
          </p:cNvSpPr>
          <p:nvPr>
            <p:ph idx="1"/>
          </p:nvPr>
        </p:nvSpPr>
        <p:spPr>
          <a:xfrm>
            <a:off x="448733" y="899770"/>
            <a:ext cx="11136574" cy="5121042"/>
          </a:xfrm>
        </p:spPr>
        <p:txBody>
          <a:bodyPr vert="horz" lIns="91440" tIns="45720" rIns="91440" bIns="45720" rtlCol="0" anchor="t">
            <a:noAutofit/>
          </a:bodyPr>
          <a:lstStyle/>
          <a:p>
            <a:pPr marL="0" indent="0">
              <a:buNone/>
            </a:pPr>
            <a:r>
              <a:rPr lang="en-US" sz="2400" b="1" dirty="0">
                <a:cs typeface="Arial"/>
              </a:rPr>
              <a:t>LEA CSPP Contractors with CDE</a:t>
            </a:r>
          </a:p>
          <a:p>
            <a:pPr marL="457200" indent="-457200"/>
            <a:r>
              <a:rPr lang="en-US" sz="2400" dirty="0">
                <a:cs typeface="Arial"/>
              </a:rPr>
              <a:t>Will transition to submitting data containing pupil, educator, classroom, and enrollment elements through CAPSDAC on a monthly basis. </a:t>
            </a:r>
          </a:p>
          <a:p>
            <a:pPr marL="457200" indent="-457200"/>
            <a:r>
              <a:rPr lang="en-US" sz="2400" dirty="0">
                <a:cs typeface="Arial"/>
              </a:rPr>
              <a:t>Data submission will need to be certified by the LEA CSPP contractor.</a:t>
            </a:r>
          </a:p>
          <a:p>
            <a:pPr marL="457200" indent="-457200"/>
            <a:r>
              <a:rPr lang="en-US" sz="2400" dirty="0">
                <a:cs typeface="Arial"/>
              </a:rPr>
              <a:t>Will have a shortened data submission period compared to the CDMIS; once the period is over, no further changes can be made in the CAPSDAC.</a:t>
            </a:r>
            <a:endParaRPr lang="en-US" dirty="0">
              <a:cs typeface="Arial"/>
            </a:endParaRPr>
          </a:p>
          <a:p>
            <a:pPr marL="457200" indent="-457200"/>
            <a:r>
              <a:rPr lang="en-US" sz="2400" dirty="0">
                <a:cs typeface="Arial"/>
              </a:rPr>
              <a:t>Will no longer be required to submit data to the PLIS or the CDD-801A Report to the CDMIS.</a:t>
            </a:r>
          </a:p>
          <a:p>
            <a:pPr marL="457200" indent="-457200"/>
            <a:r>
              <a:rPr lang="en-US" sz="2400" dirty="0">
                <a:cs typeface="Arial"/>
              </a:rPr>
              <a:t>LEA CSPP contractors that provide CSPP services through an approved CSPP Family Childcare Home Education Network (FCCHEN) will still be required to submit the Subsidized Provider Report (SPR) to the CDMIS. </a:t>
            </a:r>
            <a:endParaRPr lang="en-US" dirty="0"/>
          </a:p>
          <a:p>
            <a:pPr marL="457200" indent="-457200"/>
            <a:r>
              <a:rPr lang="en-US" sz="2400" dirty="0">
                <a:cs typeface="Arial"/>
              </a:rPr>
              <a:t>LEA CSPP contractors will still be responsible for updating and maintaining their agency information via the CDMIS.</a:t>
            </a:r>
          </a:p>
        </p:txBody>
      </p:sp>
      <p:sp>
        <p:nvSpPr>
          <p:cNvPr id="4" name="Slide Number Placeholder 3">
            <a:extLst>
              <a:ext uri="{FF2B5EF4-FFF2-40B4-BE49-F238E27FC236}">
                <a16:creationId xmlns:a16="http://schemas.microsoft.com/office/drawing/2014/main" id="{A4BF7E72-198A-B468-606B-18C09C92E1CC}"/>
              </a:ext>
            </a:extLst>
          </p:cNvPr>
          <p:cNvSpPr>
            <a:spLocks noGrp="1"/>
          </p:cNvSpPr>
          <p:nvPr>
            <p:ph type="sldNum" sz="quarter" idx="10"/>
          </p:nvPr>
        </p:nvSpPr>
        <p:spPr/>
        <p:txBody>
          <a:bodyPr/>
          <a:lstStyle/>
          <a:p>
            <a:fld id="{432ED76D-8188-4B28-B316-CD85396F47B0}" type="slidenum">
              <a:rPr lang="en-US" smtClean="0"/>
              <a:pPr/>
              <a:t>22</a:t>
            </a:fld>
            <a:endParaRPr lang="en-US"/>
          </a:p>
        </p:txBody>
      </p:sp>
    </p:spTree>
    <p:extLst>
      <p:ext uri="{BB962C8B-B14F-4D97-AF65-F5344CB8AC3E}">
        <p14:creationId xmlns:p14="http://schemas.microsoft.com/office/powerpoint/2010/main" val="2150489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152399" y="-4545"/>
            <a:ext cx="11710087" cy="1325563"/>
          </a:xfrm>
        </p:spPr>
        <p:txBody>
          <a:bodyPr>
            <a:normAutofit/>
          </a:bodyPr>
          <a:lstStyle/>
          <a:p>
            <a:r>
              <a:rPr lang="en-US" sz="3600">
                <a:solidFill>
                  <a:schemeClr val="bg1"/>
                </a:solidFill>
              </a:rPr>
              <a:t>LEA and Non-LEA Reporting (2)</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152400" y="1028876"/>
            <a:ext cx="11887200" cy="4943661"/>
          </a:xfrm>
        </p:spPr>
        <p:txBody>
          <a:bodyPr vert="horz" lIns="91440" tIns="45720" rIns="91440" bIns="45720" rtlCol="0" anchor="t">
            <a:noAutofit/>
          </a:bodyPr>
          <a:lstStyle/>
          <a:p>
            <a:pPr marL="0" indent="0">
              <a:buNone/>
            </a:pPr>
            <a:r>
              <a:rPr lang="en-US" sz="2400" b="1" dirty="0">
                <a:cs typeface="Arial"/>
              </a:rPr>
              <a:t>Non-LEA CSPP Contractors with CDE</a:t>
            </a:r>
          </a:p>
          <a:p>
            <a:pPr marL="457200" indent="-457200"/>
            <a:r>
              <a:rPr lang="en-US" sz="2400" dirty="0">
                <a:cs typeface="Arial"/>
              </a:rPr>
              <a:t>Will continue to submit data in the PLIS and the CDMIS for the respective reports. </a:t>
            </a:r>
          </a:p>
          <a:p>
            <a:pPr marL="0" indent="0">
              <a:buNone/>
            </a:pPr>
            <a:endParaRPr lang="en-US" sz="2400" b="1" dirty="0">
              <a:cs typeface="Arial"/>
            </a:endParaRPr>
          </a:p>
          <a:p>
            <a:pPr marL="0" indent="0">
              <a:buNone/>
            </a:pPr>
            <a:r>
              <a:rPr lang="en-US" sz="2400" b="1" dirty="0">
                <a:cs typeface="Arial"/>
              </a:rPr>
              <a:t>LEA CSPP contractors with CDE and CDSS</a:t>
            </a:r>
            <a:endParaRPr lang="en-US" dirty="0"/>
          </a:p>
          <a:p>
            <a:pPr marL="457200" indent="-457200">
              <a:buFont typeface="Arial"/>
              <a:buChar char="•"/>
            </a:pPr>
            <a:r>
              <a:rPr lang="en-US" sz="2400" dirty="0">
                <a:cs typeface="Arial"/>
              </a:rPr>
              <a:t>Will submit pupil data to the CAPSDAC for children enrolled in CSPP and will also submit the CDD-801A Report to the CDMIS for their CDSS contracts until further notice.</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23</a:t>
            </a:fld>
            <a:endParaRPr lang="en-US"/>
          </a:p>
        </p:txBody>
      </p:sp>
    </p:spTree>
    <p:extLst>
      <p:ext uri="{BB962C8B-B14F-4D97-AF65-F5344CB8AC3E}">
        <p14:creationId xmlns:p14="http://schemas.microsoft.com/office/powerpoint/2010/main" val="27989713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152399" y="-4545"/>
            <a:ext cx="11710087" cy="1325563"/>
          </a:xfrm>
        </p:spPr>
        <p:txBody>
          <a:bodyPr>
            <a:normAutofit/>
          </a:bodyPr>
          <a:lstStyle/>
          <a:p>
            <a:r>
              <a:rPr lang="en-US" sz="3600">
                <a:solidFill>
                  <a:schemeClr val="bg1"/>
                </a:solidFill>
                <a:latin typeface="Arial"/>
                <a:cs typeface="Arial"/>
              </a:rPr>
              <a:t>CAPSDAC 1.0 - Phased Rollout</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544688" y="1197982"/>
            <a:ext cx="11647312" cy="4987365"/>
          </a:xfrm>
        </p:spPr>
        <p:txBody>
          <a:bodyPr vert="horz" lIns="91440" tIns="45720" rIns="91440" bIns="45720" rtlCol="0" anchor="t">
            <a:noAutofit/>
          </a:bodyPr>
          <a:lstStyle/>
          <a:p>
            <a:pPr marL="0" indent="0">
              <a:buNone/>
            </a:pPr>
            <a:r>
              <a:rPr lang="en-US" sz="2800" b="1" dirty="0">
                <a:cs typeface="Arial"/>
              </a:rPr>
              <a:t>CAPSDAC 1.0 (Phase I)</a:t>
            </a:r>
          </a:p>
          <a:p>
            <a:pPr lvl="1">
              <a:buFont typeface="Arial" panose="020B0604020202020204" pitchFamily="34" charset="0"/>
              <a:buChar char="•"/>
            </a:pPr>
            <a:r>
              <a:rPr lang="en-US" sz="2400" dirty="0">
                <a:cs typeface="Arial"/>
              </a:rPr>
              <a:t>Release Date: July 1st, 2024 </a:t>
            </a:r>
          </a:p>
          <a:p>
            <a:pPr lvl="1">
              <a:buFont typeface="Arial" panose="020B0604020202020204" pitchFamily="34" charset="0"/>
              <a:buChar char="•"/>
            </a:pPr>
            <a:r>
              <a:rPr lang="en-US" sz="2400" dirty="0">
                <a:cs typeface="Arial"/>
              </a:rPr>
              <a:t>Required Data Submission Periods: July 2024 to December 2024</a:t>
            </a:r>
          </a:p>
          <a:p>
            <a:pPr lvl="1">
              <a:buFont typeface="Arial" panose="020B0604020202020204" pitchFamily="34" charset="0"/>
              <a:buChar char="•"/>
            </a:pPr>
            <a:r>
              <a:rPr lang="en-US" sz="2400" dirty="0">
                <a:cs typeface="Arial"/>
              </a:rPr>
              <a:t>First date of required data submission: August 1st, 2024</a:t>
            </a:r>
          </a:p>
          <a:p>
            <a:pPr lvl="1">
              <a:buFont typeface="Arial" panose="020B0604020202020204" pitchFamily="34" charset="0"/>
              <a:buChar char="•"/>
            </a:pPr>
            <a:r>
              <a:rPr lang="en-US" sz="2400" dirty="0">
                <a:cs typeface="Arial"/>
              </a:rPr>
              <a:t>Data Collection: Classroom, Staff, and Child records</a:t>
            </a:r>
          </a:p>
          <a:p>
            <a:pPr marL="457200" lvl="1" indent="0">
              <a:buNone/>
            </a:pPr>
            <a:endParaRPr lang="en-US" sz="2000" b="1" dirty="0">
              <a:cs typeface="Arial"/>
            </a:endParaRPr>
          </a:p>
          <a:p>
            <a:r>
              <a:rPr lang="en-US" sz="2800" b="1" dirty="0">
                <a:cs typeface="Arial"/>
              </a:rPr>
              <a:t>CAPSDAC 1.0 (Phase II)</a:t>
            </a:r>
            <a:endParaRPr lang="en-US" sz="2800" dirty="0">
              <a:cs typeface="Arial"/>
            </a:endParaRPr>
          </a:p>
          <a:p>
            <a:pPr lvl="1">
              <a:buFont typeface="Arial" panose="020B0604020202020204" pitchFamily="34" charset="0"/>
              <a:buChar char="•"/>
            </a:pPr>
            <a:r>
              <a:rPr lang="en-US" sz="2400" dirty="0">
                <a:cs typeface="Arial"/>
              </a:rPr>
              <a:t>Release Date: January 1st, 2025</a:t>
            </a:r>
          </a:p>
          <a:p>
            <a:pPr lvl="1">
              <a:buFont typeface="Arial" panose="020B0604020202020204" pitchFamily="34" charset="0"/>
              <a:buChar char="•"/>
            </a:pPr>
            <a:r>
              <a:rPr lang="en-US" sz="2400" dirty="0">
                <a:cs typeface="Arial"/>
              </a:rPr>
              <a:t>Required Data Submission Periods: January 2025 to June 2025</a:t>
            </a:r>
          </a:p>
          <a:p>
            <a:pPr lvl="1">
              <a:buFont typeface="Arial" panose="020B0604020202020204" pitchFamily="34" charset="0"/>
              <a:buChar char="•"/>
            </a:pPr>
            <a:r>
              <a:rPr lang="en-US" sz="2400" dirty="0">
                <a:cs typeface="Arial"/>
              </a:rPr>
              <a:t>First date of required data submission: February 1st, 2025</a:t>
            </a:r>
          </a:p>
          <a:p>
            <a:pPr lvl="1">
              <a:buFont typeface="Arial" panose="020B0604020202020204" pitchFamily="34" charset="0"/>
              <a:buChar char="•"/>
            </a:pPr>
            <a:r>
              <a:rPr lang="en-US" sz="2400" dirty="0">
                <a:cs typeface="Arial"/>
              </a:rPr>
              <a:t>Additional Data Collection: Expanded Disability Type and Service, Disciplinary, Attendance, etc.</a:t>
            </a:r>
          </a:p>
          <a:p>
            <a:endParaRPr lang="en-US" sz="2400" dirty="0">
              <a:cs typeface="Arial"/>
            </a:endParaRP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24</a:t>
            </a:fld>
            <a:endParaRPr lang="en-US"/>
          </a:p>
        </p:txBody>
      </p:sp>
    </p:spTree>
    <p:extLst>
      <p:ext uri="{BB962C8B-B14F-4D97-AF65-F5344CB8AC3E}">
        <p14:creationId xmlns:p14="http://schemas.microsoft.com/office/powerpoint/2010/main" val="7957104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329513" y="471"/>
            <a:ext cx="11710087" cy="1325563"/>
          </a:xfrm>
        </p:spPr>
        <p:txBody>
          <a:bodyPr>
            <a:normAutofit/>
          </a:bodyPr>
          <a:lstStyle/>
          <a:p>
            <a:r>
              <a:rPr lang="en-US" sz="3600">
                <a:solidFill>
                  <a:schemeClr val="bg1"/>
                </a:solidFill>
                <a:latin typeface="Arial"/>
                <a:cs typeface="Arial"/>
              </a:rPr>
              <a:t>CAPSDAC 1.0 - Reporting Frequency</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266131" y="1151539"/>
            <a:ext cx="11659738" cy="4943661"/>
          </a:xfrm>
        </p:spPr>
        <p:txBody>
          <a:bodyPr vert="horz" lIns="91440" tIns="45720" rIns="91440" bIns="45720" rtlCol="0" anchor="t">
            <a:noAutofit/>
          </a:bodyPr>
          <a:lstStyle/>
          <a:p>
            <a:pPr marL="0" indent="0">
              <a:spcAft>
                <a:spcPts val="1200"/>
              </a:spcAft>
              <a:buNone/>
            </a:pPr>
            <a:r>
              <a:rPr lang="en-US" sz="2800" b="1" dirty="0">
                <a:cs typeface="Arial"/>
              </a:rPr>
              <a:t>Reporting Frequency</a:t>
            </a:r>
          </a:p>
          <a:p>
            <a:pPr lvl="1"/>
            <a:r>
              <a:rPr lang="en-US" sz="2400" dirty="0">
                <a:cs typeface="Arial"/>
              </a:rPr>
              <a:t>The CAPSDAC Data Submission will be collected monthly, and the due date will always be on the fifteenth the month following the end of the report period. This due date is subject to change as technical guidance for contractors is still being developed.</a:t>
            </a:r>
          </a:p>
          <a:p>
            <a:pPr lvl="1"/>
            <a:r>
              <a:rPr lang="en-US" sz="2400" dirty="0">
                <a:cs typeface="Arial"/>
              </a:rPr>
              <a:t>However, the data submission reporting period will be closing approximately fifteen (15) days after the due date. This timeline is significantly shorter than the current “Locking Schedule” that is used for the CDD-801A report.</a:t>
            </a:r>
          </a:p>
          <a:p>
            <a:r>
              <a:rPr lang="en-US" sz="2800" b="1" dirty="0">
                <a:cs typeface="Arial"/>
              </a:rPr>
              <a:t>Example:</a:t>
            </a:r>
          </a:p>
          <a:p>
            <a:pPr lvl="1"/>
            <a:r>
              <a:rPr lang="en-US" sz="2400" dirty="0">
                <a:cs typeface="Arial"/>
              </a:rPr>
              <a:t>For example, the October 2024 CAPSDAC Data Submission is due on November 15</a:t>
            </a:r>
            <a:r>
              <a:rPr lang="en-US" sz="2400" baseline="30000" dirty="0">
                <a:cs typeface="Arial"/>
              </a:rPr>
              <a:t>th</a:t>
            </a:r>
            <a:r>
              <a:rPr lang="en-US" sz="2400" dirty="0">
                <a:cs typeface="Arial"/>
              </a:rPr>
              <a:t>, 2024. Late notifications will be sent via email to agencies who have failed to upload and certify their data on the following business day.</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25</a:t>
            </a:fld>
            <a:endParaRPr lang="en-US"/>
          </a:p>
        </p:txBody>
      </p:sp>
    </p:spTree>
    <p:extLst>
      <p:ext uri="{BB962C8B-B14F-4D97-AF65-F5344CB8AC3E}">
        <p14:creationId xmlns:p14="http://schemas.microsoft.com/office/powerpoint/2010/main" val="15459076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136152" y="-281262"/>
            <a:ext cx="12175752" cy="1325563"/>
          </a:xfrm>
        </p:spPr>
        <p:txBody>
          <a:bodyPr>
            <a:normAutofit/>
          </a:bodyPr>
          <a:lstStyle/>
          <a:p>
            <a:r>
              <a:rPr lang="en-US" sz="3600" dirty="0">
                <a:solidFill>
                  <a:schemeClr val="bg1"/>
                </a:solidFill>
                <a:latin typeface="Arial"/>
                <a:cs typeface="Arial"/>
              </a:rPr>
              <a:t>CAPSDAC 1.0 – Data Submission Options</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266131" y="824967"/>
            <a:ext cx="11659738" cy="4943661"/>
          </a:xfrm>
        </p:spPr>
        <p:txBody>
          <a:bodyPr vert="horz" lIns="91440" tIns="45720" rIns="91440" bIns="45720" rtlCol="0" anchor="t">
            <a:noAutofit/>
          </a:bodyPr>
          <a:lstStyle/>
          <a:p>
            <a:pPr marL="0" indent="0">
              <a:buNone/>
            </a:pPr>
            <a:r>
              <a:rPr lang="en-US" sz="2800" b="1" dirty="0">
                <a:cs typeface="Arial"/>
              </a:rPr>
              <a:t>Manual Entry:</a:t>
            </a:r>
          </a:p>
          <a:p>
            <a:pPr lvl="1"/>
            <a:r>
              <a:rPr lang="en-US" sz="2400" dirty="0">
                <a:cs typeface="Arial"/>
              </a:rPr>
              <a:t>The CAPSDAC will provide users with the capability to manually add, edit, and delete records within the system.</a:t>
            </a:r>
          </a:p>
          <a:p>
            <a:pPr marL="0" indent="0">
              <a:buNone/>
            </a:pPr>
            <a:r>
              <a:rPr lang="en-US" sz="2800" b="1" dirty="0">
                <a:cs typeface="Arial"/>
              </a:rPr>
              <a:t>Electronic File Upload:</a:t>
            </a:r>
          </a:p>
          <a:p>
            <a:pPr lvl="1"/>
            <a:r>
              <a:rPr lang="en-US" sz="2400" dirty="0">
                <a:cs typeface="Arial"/>
              </a:rPr>
              <a:t>The CAPSDAC will provide users with the capability to add records through the upload of Comma Separated Value (CSV) files, with a specific requirement for users to submit three separate CSV files dedicated to the Classroom, Staff, and Child</a:t>
            </a:r>
          </a:p>
          <a:p>
            <a:pPr marL="0" indent="0">
              <a:buNone/>
            </a:pPr>
            <a:r>
              <a:rPr lang="en-US" sz="2800" b="1" dirty="0">
                <a:cs typeface="Arial"/>
              </a:rPr>
              <a:t>Copy Forward:</a:t>
            </a:r>
          </a:p>
          <a:p>
            <a:pPr lvl="1"/>
            <a:r>
              <a:rPr lang="en-US" sz="2400" dirty="0">
                <a:cs typeface="Arial"/>
              </a:rPr>
              <a:t>The CAPSDAC will provide users the convenience of “Copy Forwarding” their records into the system by allowing them to download their prior report data in CSV format and subsequently upload these files during the submission of subsequent report periods, ensuring a seamless and efficient data transfer process.</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26</a:t>
            </a:fld>
            <a:endParaRPr lang="en-US"/>
          </a:p>
        </p:txBody>
      </p:sp>
    </p:spTree>
    <p:extLst>
      <p:ext uri="{BB962C8B-B14F-4D97-AF65-F5344CB8AC3E}">
        <p14:creationId xmlns:p14="http://schemas.microsoft.com/office/powerpoint/2010/main" val="2620454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4E213-CA67-B885-DB89-B6A06C8BAB8D}"/>
              </a:ext>
            </a:extLst>
          </p:cNvPr>
          <p:cNvSpPr>
            <a:spLocks noGrp="1"/>
          </p:cNvSpPr>
          <p:nvPr>
            <p:ph type="title"/>
          </p:nvPr>
        </p:nvSpPr>
        <p:spPr/>
        <p:txBody>
          <a:bodyPr/>
          <a:lstStyle/>
          <a:p>
            <a:r>
              <a:rPr lang="en-US" sz="4000">
                <a:solidFill>
                  <a:schemeClr val="bg1"/>
                </a:solidFill>
                <a:latin typeface="Arial"/>
                <a:cs typeface="Arial"/>
              </a:rPr>
              <a:t>CAPSDAC 1.0 - Site Level Submission</a:t>
            </a:r>
            <a:endParaRPr lang="en-US">
              <a:solidFill>
                <a:schemeClr val="bg1"/>
              </a:solidFill>
            </a:endParaRPr>
          </a:p>
        </p:txBody>
      </p:sp>
      <p:sp>
        <p:nvSpPr>
          <p:cNvPr id="3" name="Content Placeholder 2">
            <a:extLst>
              <a:ext uri="{FF2B5EF4-FFF2-40B4-BE49-F238E27FC236}">
                <a16:creationId xmlns:a16="http://schemas.microsoft.com/office/drawing/2014/main" id="{9CE2F0DA-36BF-6C96-7413-6A9EED20EB8E}"/>
              </a:ext>
            </a:extLst>
          </p:cNvPr>
          <p:cNvSpPr>
            <a:spLocks noGrp="1"/>
          </p:cNvSpPr>
          <p:nvPr>
            <p:ph sz="half" idx="1"/>
          </p:nvPr>
        </p:nvSpPr>
        <p:spPr>
          <a:xfrm>
            <a:off x="152400" y="1388950"/>
            <a:ext cx="5771322" cy="4713676"/>
          </a:xfrm>
        </p:spPr>
        <p:txBody>
          <a:bodyPr>
            <a:normAutofit/>
          </a:bodyPr>
          <a:lstStyle/>
          <a:p>
            <a:pPr marL="0" indent="0">
              <a:spcAft>
                <a:spcPts val="1200"/>
              </a:spcAft>
              <a:buNone/>
            </a:pPr>
            <a:r>
              <a:rPr lang="en-US" sz="2800" b="1" dirty="0">
                <a:cs typeface="Arial"/>
              </a:rPr>
              <a:t>Site Level Data Submission: </a:t>
            </a:r>
          </a:p>
          <a:p>
            <a:pPr lvl="1"/>
            <a:r>
              <a:rPr lang="en-US" sz="2400" dirty="0">
                <a:cs typeface="Arial"/>
              </a:rPr>
              <a:t>The CAPSDAC Data Submission requires that users submit their data at the site level. Users must verify the correct Preschool Site Name and Preschool CDS Code is visible in the “Overview” pop-up window prior to adding any Classroom, Staff, or Child records.</a:t>
            </a:r>
          </a:p>
          <a:p>
            <a:pPr lvl="1"/>
            <a:r>
              <a:rPr lang="en-US" sz="2400" dirty="0">
                <a:cs typeface="Arial"/>
              </a:rPr>
              <a:t>The site list for each agency was imported from the CDMIS’s Site Data in the “Update Agency Information” section. </a:t>
            </a:r>
          </a:p>
        </p:txBody>
      </p:sp>
      <p:pic>
        <p:nvPicPr>
          <p:cNvPr id="13" name="Content Placeholder 12" descr="A screenshot that showcases the Preschool Site Name and the drop-down options. The three options are as follows: Preschool #9, Preschool #10, and Preschool #11.">
            <a:extLst>
              <a:ext uri="{FF2B5EF4-FFF2-40B4-BE49-F238E27FC236}">
                <a16:creationId xmlns:a16="http://schemas.microsoft.com/office/drawing/2014/main" id="{89C3DE1C-30DD-157F-A12A-9DC6FC4CE01C}"/>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188075" y="1818928"/>
            <a:ext cx="5851525" cy="4048819"/>
          </a:xfrm>
        </p:spPr>
      </p:pic>
      <p:sp>
        <p:nvSpPr>
          <p:cNvPr id="5" name="Slide Number Placeholder 4">
            <a:extLst>
              <a:ext uri="{FF2B5EF4-FFF2-40B4-BE49-F238E27FC236}">
                <a16:creationId xmlns:a16="http://schemas.microsoft.com/office/drawing/2014/main" id="{AD71FD1B-31BC-1733-FE60-2A35A67B11D7}"/>
              </a:ext>
            </a:extLst>
          </p:cNvPr>
          <p:cNvSpPr>
            <a:spLocks noGrp="1"/>
          </p:cNvSpPr>
          <p:nvPr>
            <p:ph type="sldNum" sz="quarter" idx="10"/>
          </p:nvPr>
        </p:nvSpPr>
        <p:spPr/>
        <p:txBody>
          <a:bodyPr/>
          <a:lstStyle/>
          <a:p>
            <a:fld id="{432ED76D-8188-4B28-B316-CD85396F47B0}" type="slidenum">
              <a:rPr lang="en-US" smtClean="0"/>
              <a:pPr/>
              <a:t>27</a:t>
            </a:fld>
            <a:endParaRPr lang="en-US"/>
          </a:p>
        </p:txBody>
      </p:sp>
    </p:spTree>
    <p:extLst>
      <p:ext uri="{BB962C8B-B14F-4D97-AF65-F5344CB8AC3E}">
        <p14:creationId xmlns:p14="http://schemas.microsoft.com/office/powerpoint/2010/main" val="2755369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A9AC0-8E19-B93D-BF91-D780BE87E3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3600F1-599C-925A-976D-912605F6510B}"/>
              </a:ext>
            </a:extLst>
          </p:cNvPr>
          <p:cNvSpPr>
            <a:spLocks noGrp="1"/>
          </p:cNvSpPr>
          <p:nvPr>
            <p:ph type="title"/>
          </p:nvPr>
        </p:nvSpPr>
        <p:spPr>
          <a:xfrm>
            <a:off x="152400" y="183199"/>
            <a:ext cx="11887200" cy="1325563"/>
          </a:xfrm>
        </p:spPr>
        <p:txBody>
          <a:bodyPr/>
          <a:lstStyle/>
          <a:p>
            <a:r>
              <a:rPr lang="en-US" sz="4000" dirty="0">
                <a:solidFill>
                  <a:schemeClr val="bg1"/>
                </a:solidFill>
                <a:latin typeface="Arial"/>
                <a:cs typeface="Arial"/>
              </a:rPr>
              <a:t>CAPSDAC 1.0 - Certification</a:t>
            </a:r>
            <a:endParaRPr lang="en-US" dirty="0"/>
          </a:p>
        </p:txBody>
      </p:sp>
      <p:sp>
        <p:nvSpPr>
          <p:cNvPr id="3" name="Content Placeholder 2">
            <a:extLst>
              <a:ext uri="{FF2B5EF4-FFF2-40B4-BE49-F238E27FC236}">
                <a16:creationId xmlns:a16="http://schemas.microsoft.com/office/drawing/2014/main" id="{AEBAE537-9FF3-A572-62EC-2F66A8F235C8}"/>
              </a:ext>
            </a:extLst>
          </p:cNvPr>
          <p:cNvSpPr>
            <a:spLocks noGrp="1"/>
          </p:cNvSpPr>
          <p:nvPr>
            <p:ph sz="half" idx="1"/>
          </p:nvPr>
        </p:nvSpPr>
        <p:spPr>
          <a:xfrm>
            <a:off x="439309" y="1440427"/>
            <a:ext cx="11313382" cy="3150427"/>
          </a:xfrm>
        </p:spPr>
        <p:txBody>
          <a:bodyPr>
            <a:normAutofit lnSpcReduction="10000"/>
          </a:bodyPr>
          <a:lstStyle/>
          <a:p>
            <a:pPr marL="0" indent="0">
              <a:spcAft>
                <a:spcPts val="600"/>
              </a:spcAft>
              <a:buNone/>
            </a:pPr>
            <a:r>
              <a:rPr lang="en-US" b="1" dirty="0">
                <a:cs typeface="Arial"/>
              </a:rPr>
              <a:t>Certification: </a:t>
            </a:r>
          </a:p>
          <a:p>
            <a:pPr>
              <a:spcAft>
                <a:spcPts val="1200"/>
              </a:spcAft>
            </a:pPr>
            <a:r>
              <a:rPr lang="en-US" sz="2800" dirty="0">
                <a:cs typeface="Arial"/>
              </a:rPr>
              <a:t>After entering all Classroom, Staff, and Child Records into the California Preschool Data Collection (CAPSDAC) system, users are required to certify their data submission.</a:t>
            </a:r>
          </a:p>
          <a:p>
            <a:pPr>
              <a:spcAft>
                <a:spcPts val="1200"/>
              </a:spcAft>
            </a:pPr>
            <a:r>
              <a:rPr lang="en-US" sz="2800" dirty="0">
                <a:cs typeface="Arial"/>
              </a:rPr>
              <a:t>Users must formally attest to the accuracy and completeness of their submitted data, ensuring a reliable and trustworthy dataset for analysis and reporting purposes.</a:t>
            </a:r>
          </a:p>
        </p:txBody>
      </p:sp>
      <p:sp>
        <p:nvSpPr>
          <p:cNvPr id="5" name="Slide Number Placeholder 4">
            <a:extLst>
              <a:ext uri="{FF2B5EF4-FFF2-40B4-BE49-F238E27FC236}">
                <a16:creationId xmlns:a16="http://schemas.microsoft.com/office/drawing/2014/main" id="{333E3397-87FB-9C29-FB07-6EDAF91D9EE0}"/>
              </a:ext>
            </a:extLst>
          </p:cNvPr>
          <p:cNvSpPr>
            <a:spLocks noGrp="1"/>
          </p:cNvSpPr>
          <p:nvPr>
            <p:ph type="sldNum" sz="quarter" idx="10"/>
          </p:nvPr>
        </p:nvSpPr>
        <p:spPr/>
        <p:txBody>
          <a:bodyPr/>
          <a:lstStyle/>
          <a:p>
            <a:fld id="{432ED76D-8188-4B28-B316-CD85396F47B0}" type="slidenum">
              <a:rPr lang="en-US" smtClean="0"/>
              <a:pPr/>
              <a:t>28</a:t>
            </a:fld>
            <a:endParaRPr lang="en-US"/>
          </a:p>
        </p:txBody>
      </p:sp>
    </p:spTree>
    <p:extLst>
      <p:ext uri="{BB962C8B-B14F-4D97-AF65-F5344CB8AC3E}">
        <p14:creationId xmlns:p14="http://schemas.microsoft.com/office/powerpoint/2010/main" val="27838050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04005-EFEC-4CEB-287A-B408AC9942F1}"/>
              </a:ext>
            </a:extLst>
          </p:cNvPr>
          <p:cNvSpPr>
            <a:spLocks noGrp="1"/>
          </p:cNvSpPr>
          <p:nvPr>
            <p:ph type="title"/>
          </p:nvPr>
        </p:nvSpPr>
        <p:spPr>
          <a:xfrm>
            <a:off x="152400" y="3774"/>
            <a:ext cx="11887200" cy="1325563"/>
          </a:xfrm>
        </p:spPr>
        <p:txBody>
          <a:bodyPr/>
          <a:lstStyle/>
          <a:p>
            <a:r>
              <a:rPr lang="en-US">
                <a:solidFill>
                  <a:schemeClr val="bg1"/>
                </a:solidFill>
                <a:cs typeface="Arial"/>
              </a:rPr>
              <a:t>New Data Fields Collected in CAPSDAC</a:t>
            </a:r>
            <a:br>
              <a:rPr lang="en-US">
                <a:solidFill>
                  <a:schemeClr val="bg1"/>
                </a:solidFill>
                <a:cs typeface="Arial"/>
              </a:rPr>
            </a:br>
            <a:r>
              <a:rPr lang="en-US">
                <a:solidFill>
                  <a:schemeClr val="bg1"/>
                </a:solidFill>
                <a:cs typeface="Arial"/>
              </a:rPr>
              <a:t>Classroom Records</a:t>
            </a:r>
          </a:p>
        </p:txBody>
      </p:sp>
      <p:graphicFrame>
        <p:nvGraphicFramePr>
          <p:cNvPr id="6" name="Content Placeholder 5">
            <a:extLst>
              <a:ext uri="{FF2B5EF4-FFF2-40B4-BE49-F238E27FC236}">
                <a16:creationId xmlns:a16="http://schemas.microsoft.com/office/drawing/2014/main" id="{7988313F-EB1D-08BB-60DC-C161EC592EDE}"/>
              </a:ext>
            </a:extLst>
          </p:cNvPr>
          <p:cNvGraphicFramePr>
            <a:graphicFrameLocks noGrp="1"/>
          </p:cNvGraphicFramePr>
          <p:nvPr>
            <p:ph idx="1"/>
            <p:extLst>
              <p:ext uri="{D42A27DB-BD31-4B8C-83A1-F6EECF244321}">
                <p14:modId xmlns:p14="http://schemas.microsoft.com/office/powerpoint/2010/main" val="846564357"/>
              </p:ext>
            </p:extLst>
          </p:nvPr>
        </p:nvGraphicFramePr>
        <p:xfrm>
          <a:off x="152400" y="1495425"/>
          <a:ext cx="11887198" cy="2783205"/>
        </p:xfrm>
        <a:graphic>
          <a:graphicData uri="http://schemas.openxmlformats.org/drawingml/2006/table">
            <a:tbl>
              <a:tblPr firstRow="1" bandRow="1">
                <a:tableStyleId>{5C22544A-7EE6-4342-B048-85BDC9FD1C3A}</a:tableStyleId>
              </a:tblPr>
              <a:tblGrid>
                <a:gridCol w="4070052">
                  <a:extLst>
                    <a:ext uri="{9D8B030D-6E8A-4147-A177-3AD203B41FA5}">
                      <a16:colId xmlns:a16="http://schemas.microsoft.com/office/drawing/2014/main" val="2878197557"/>
                    </a:ext>
                  </a:extLst>
                </a:gridCol>
                <a:gridCol w="5170879">
                  <a:extLst>
                    <a:ext uri="{9D8B030D-6E8A-4147-A177-3AD203B41FA5}">
                      <a16:colId xmlns:a16="http://schemas.microsoft.com/office/drawing/2014/main" val="12533481"/>
                    </a:ext>
                  </a:extLst>
                </a:gridCol>
                <a:gridCol w="2646267">
                  <a:extLst>
                    <a:ext uri="{9D8B030D-6E8A-4147-A177-3AD203B41FA5}">
                      <a16:colId xmlns:a16="http://schemas.microsoft.com/office/drawing/2014/main" val="2864038469"/>
                    </a:ext>
                  </a:extLst>
                </a:gridCol>
              </a:tblGrid>
              <a:tr h="466725">
                <a:tc>
                  <a:txBody>
                    <a:bodyPr/>
                    <a:lstStyle/>
                    <a:p>
                      <a:pPr algn="ctr" fontAlgn="base"/>
                      <a:r>
                        <a:rPr lang="en-US" sz="1800" b="1" i="0" u="none" strike="noStrike" dirty="0">
                          <a:solidFill>
                            <a:schemeClr val="bg1"/>
                          </a:solidFill>
                          <a:effectLst/>
                          <a:highlight>
                            <a:srgbClr val="4472C4"/>
                          </a:highlight>
                          <a:latin typeface="Arial"/>
                        </a:rPr>
                        <a:t>Data Field</a:t>
                      </a:r>
                      <a:endParaRPr lang="en-US" b="1" i="0" dirty="0">
                        <a:solidFill>
                          <a:schemeClr val="bg1"/>
                        </a:solidFill>
                        <a:effectLst/>
                        <a:highlight>
                          <a:srgbClr val="4472C4"/>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lvl="0" algn="ctr">
                        <a:buNone/>
                      </a:pPr>
                      <a:r>
                        <a:rPr lang="en-US" sz="1800" b="1" i="0" u="none" strike="noStrike" dirty="0">
                          <a:solidFill>
                            <a:schemeClr val="bg1"/>
                          </a:solidFill>
                          <a:effectLst/>
                          <a:highlight>
                            <a:srgbClr val="4472C4"/>
                          </a:highlight>
                          <a:latin typeface="Arial"/>
                        </a:rPr>
                        <a:t>Definition</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algn="ctr" fontAlgn="base"/>
                      <a:r>
                        <a:rPr lang="en-US" sz="1800" b="1" i="0" u="none" strike="noStrike" dirty="0">
                          <a:solidFill>
                            <a:schemeClr val="bg1"/>
                          </a:solidFill>
                          <a:effectLst/>
                          <a:highlight>
                            <a:srgbClr val="4472C4"/>
                          </a:highlight>
                          <a:latin typeface="Arial"/>
                        </a:rPr>
                        <a:t>Examples</a:t>
                      </a:r>
                      <a:endParaRPr lang="en-US" b="1" i="0" dirty="0">
                        <a:solidFill>
                          <a:schemeClr val="bg1"/>
                        </a:solidFill>
                        <a:effectLst/>
                        <a:highlight>
                          <a:srgbClr val="4472C4"/>
                        </a:highligh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13595968"/>
                  </a:ext>
                </a:extLst>
              </a:tr>
              <a:tr h="466725">
                <a:tc>
                  <a:txBody>
                    <a:bodyPr/>
                    <a:lstStyle/>
                    <a:p>
                      <a:pPr lvl="0" algn="l">
                        <a:buNone/>
                      </a:pPr>
                      <a:r>
                        <a:rPr lang="en-US" sz="1600" b="0" i="0" u="none" strike="noStrike" dirty="0">
                          <a:solidFill>
                            <a:srgbClr val="000000"/>
                          </a:solidFill>
                          <a:effectLst/>
                          <a:highlight>
                            <a:srgbClr val="CFD5EA"/>
                          </a:highlight>
                          <a:latin typeface="Arial"/>
                        </a:rPr>
                        <a:t>Preschool CDS Code</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dirty="0">
                          <a:solidFill>
                            <a:srgbClr val="000000"/>
                          </a:solidFill>
                          <a:effectLst/>
                          <a:highlight>
                            <a:srgbClr val="CFD5EA"/>
                          </a:highlight>
                          <a:latin typeface="Arial"/>
                        </a:rPr>
                        <a:t>The County-District-School code of the preschool site that this classroom is at.</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12345678987654</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942150537"/>
                  </a:ext>
                </a:extLst>
              </a:tr>
              <a:tr h="466725">
                <a:tc>
                  <a:txBody>
                    <a:bodyPr/>
                    <a:lstStyle/>
                    <a:p>
                      <a:pPr lvl="0" algn="l">
                        <a:buNone/>
                      </a:pPr>
                      <a:r>
                        <a:rPr lang="en-US" sz="1600" b="0" i="0" u="none" strike="noStrike" dirty="0">
                          <a:solidFill>
                            <a:srgbClr val="000000"/>
                          </a:solidFill>
                          <a:effectLst/>
                          <a:highlight>
                            <a:srgbClr val="E9EBF5"/>
                          </a:highlight>
                          <a:latin typeface="Arial"/>
                        </a:rPr>
                        <a:t>Classroom ID</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dirty="0">
                          <a:solidFill>
                            <a:srgbClr val="000000"/>
                          </a:solidFill>
                          <a:effectLst/>
                          <a:highlight>
                            <a:srgbClr val="E9EBF5"/>
                          </a:highlight>
                          <a:latin typeface="Arial"/>
                        </a:rPr>
                        <a:t>The unique identifier for a classroom assigned by an LEA.</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CLASS320</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031629757"/>
                  </a:ext>
                </a:extLst>
              </a:tr>
              <a:tr h="466725">
                <a:tc>
                  <a:txBody>
                    <a:bodyPr/>
                    <a:lstStyle/>
                    <a:p>
                      <a:pPr lvl="0" algn="l">
                        <a:buNone/>
                      </a:pPr>
                      <a:r>
                        <a:rPr lang="en-US" sz="1600" b="0" i="0" dirty="0">
                          <a:solidFill>
                            <a:srgbClr val="212529"/>
                          </a:solidFill>
                          <a:effectLst/>
                          <a:highlight>
                            <a:srgbClr val="CFD5EA"/>
                          </a:highlight>
                          <a:latin typeface="Arial"/>
                        </a:rPr>
                        <a:t>Classroom Name</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dirty="0">
                          <a:solidFill>
                            <a:srgbClr val="000000"/>
                          </a:solidFill>
                          <a:effectLst/>
                          <a:highlight>
                            <a:srgbClr val="CFD5EA"/>
                          </a:highlight>
                          <a:latin typeface="Arial"/>
                        </a:rPr>
                        <a:t>The unique name or label assigned to a specific learning space within a preschool site.</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Apple Classroom</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250535297"/>
                  </a:ext>
                </a:extLst>
              </a:tr>
              <a:tr h="466724">
                <a:tc>
                  <a:txBody>
                    <a:bodyPr/>
                    <a:lstStyle/>
                    <a:p>
                      <a:pPr lvl="0" algn="l">
                        <a:buNone/>
                      </a:pPr>
                      <a:r>
                        <a:rPr lang="en-US" sz="1600" b="0" i="0" dirty="0">
                          <a:solidFill>
                            <a:srgbClr val="212529"/>
                          </a:solidFill>
                          <a:effectLst/>
                          <a:highlight>
                            <a:srgbClr val="E9EBF5"/>
                          </a:highlight>
                          <a:latin typeface="Arial"/>
                        </a:rPr>
                        <a:t>Care Type</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Indicates whether the classroom offers full-day or part-day care.</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tc>
                  <a:txBody>
                    <a:bodyPr/>
                    <a:lstStyle/>
                    <a:p>
                      <a:pPr lvl="0" algn="l">
                        <a:buNone/>
                      </a:pPr>
                      <a:r>
                        <a:rPr lang="en-US" sz="1600" b="0" i="0" u="none" strike="noStrike" dirty="0">
                          <a:solidFill>
                            <a:srgbClr val="000000"/>
                          </a:solidFill>
                          <a:effectLst/>
                          <a:highlight>
                            <a:srgbClr val="E9EBF5"/>
                          </a:highlight>
                          <a:latin typeface="Arial"/>
                        </a:rPr>
                        <a:t>Full-Day</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extLst>
                  <a:ext uri="{0D108BD9-81ED-4DB2-BD59-A6C34878D82A}">
                    <a16:rowId xmlns:a16="http://schemas.microsoft.com/office/drawing/2014/main" val="1276578025"/>
                  </a:ext>
                </a:extLst>
              </a:tr>
            </a:tbl>
          </a:graphicData>
        </a:graphic>
      </p:graphicFrame>
      <p:sp>
        <p:nvSpPr>
          <p:cNvPr id="4" name="Slide Number Placeholder 3">
            <a:extLst>
              <a:ext uri="{FF2B5EF4-FFF2-40B4-BE49-F238E27FC236}">
                <a16:creationId xmlns:a16="http://schemas.microsoft.com/office/drawing/2014/main" id="{9EB21BCD-5412-8E40-73C6-CC4025D84D23}"/>
              </a:ext>
            </a:extLst>
          </p:cNvPr>
          <p:cNvSpPr>
            <a:spLocks noGrp="1"/>
          </p:cNvSpPr>
          <p:nvPr>
            <p:ph type="sldNum" sz="quarter" idx="10"/>
          </p:nvPr>
        </p:nvSpPr>
        <p:spPr/>
        <p:txBody>
          <a:bodyPr/>
          <a:lstStyle/>
          <a:p>
            <a:fld id="{432ED76D-8188-4B28-B316-CD85396F47B0}" type="slidenum">
              <a:rPr lang="en-US" dirty="0" smtClean="0"/>
              <a:pPr/>
              <a:t>29</a:t>
            </a:fld>
            <a:endParaRPr lang="en-US"/>
          </a:p>
        </p:txBody>
      </p:sp>
    </p:spTree>
    <p:extLst>
      <p:ext uri="{BB962C8B-B14F-4D97-AF65-F5344CB8AC3E}">
        <p14:creationId xmlns:p14="http://schemas.microsoft.com/office/powerpoint/2010/main" val="2652251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0"/>
            <a:ext cx="11887200" cy="1325563"/>
          </a:xfrm>
        </p:spPr>
        <p:txBody>
          <a:bodyPr/>
          <a:lstStyle/>
          <a:p>
            <a:r>
              <a:rPr lang="en-US" dirty="0">
                <a:solidFill>
                  <a:schemeClr val="bg1"/>
                </a:solidFill>
                <a:cs typeface="Arial"/>
              </a:rPr>
              <a:t>Agenda (2)</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152400" y="1078509"/>
            <a:ext cx="11452266" cy="5547243"/>
          </a:xfrm>
        </p:spPr>
        <p:txBody>
          <a:bodyPr vert="horz" lIns="91440" tIns="45720" rIns="91440" bIns="45720" rtlCol="0" anchor="t">
            <a:normAutofit/>
          </a:bodyPr>
          <a:lstStyle/>
          <a:p>
            <a:pPr>
              <a:lnSpc>
                <a:spcPct val="100000"/>
              </a:lnSpc>
            </a:pPr>
            <a:r>
              <a:rPr lang="en-US" sz="2800" dirty="0">
                <a:cs typeface="Arial"/>
              </a:rPr>
              <a:t>CAPSDAC System Updates</a:t>
            </a:r>
          </a:p>
          <a:p>
            <a:pPr>
              <a:lnSpc>
                <a:spcPct val="100000"/>
              </a:lnSpc>
            </a:pPr>
            <a:r>
              <a:rPr lang="en-US" sz="2800" dirty="0">
                <a:cs typeface="Arial"/>
              </a:rPr>
              <a:t>Local Educational Agency (LEA) and Non-LEA Reporting</a:t>
            </a:r>
          </a:p>
          <a:p>
            <a:pPr>
              <a:lnSpc>
                <a:spcPct val="100000"/>
              </a:lnSpc>
            </a:pPr>
            <a:r>
              <a:rPr lang="en-US" sz="2800" dirty="0">
                <a:cs typeface="Arial"/>
              </a:rPr>
              <a:t>CASPDAC 1.0 vs 2.0</a:t>
            </a:r>
          </a:p>
          <a:p>
            <a:pPr>
              <a:lnSpc>
                <a:spcPct val="100000"/>
              </a:lnSpc>
            </a:pPr>
            <a:r>
              <a:rPr lang="en-US" sz="2800" dirty="0">
                <a:cs typeface="Arial"/>
              </a:rPr>
              <a:t>CASPDAC 1.0 Basic Data Submission</a:t>
            </a:r>
          </a:p>
          <a:p>
            <a:pPr>
              <a:lnSpc>
                <a:spcPct val="100000"/>
              </a:lnSpc>
            </a:pPr>
            <a:r>
              <a:rPr lang="en-US" sz="2800" dirty="0">
                <a:cs typeface="Arial"/>
              </a:rPr>
              <a:t>CASPDAC 1.0 Expected Data Elements</a:t>
            </a:r>
          </a:p>
          <a:p>
            <a:pPr>
              <a:lnSpc>
                <a:spcPct val="100000"/>
              </a:lnSpc>
            </a:pPr>
            <a:r>
              <a:rPr lang="en-US" sz="2800" dirty="0">
                <a:cs typeface="Arial"/>
              </a:rPr>
              <a:t>Resources</a:t>
            </a:r>
          </a:p>
          <a:p>
            <a:pPr>
              <a:lnSpc>
                <a:spcPct val="100000"/>
              </a:lnSpc>
            </a:pPr>
            <a:r>
              <a:rPr lang="en-US" sz="2800" dirty="0">
                <a:cs typeface="Arial"/>
              </a:rPr>
              <a:t>Question and Answer</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27437006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04005-EFEC-4CEB-287A-B408AC9942F1}"/>
              </a:ext>
            </a:extLst>
          </p:cNvPr>
          <p:cNvSpPr>
            <a:spLocks noGrp="1"/>
          </p:cNvSpPr>
          <p:nvPr>
            <p:ph type="title"/>
          </p:nvPr>
        </p:nvSpPr>
        <p:spPr>
          <a:xfrm>
            <a:off x="152400" y="3774"/>
            <a:ext cx="11887200" cy="1325563"/>
          </a:xfrm>
        </p:spPr>
        <p:txBody>
          <a:bodyPr/>
          <a:lstStyle/>
          <a:p>
            <a:r>
              <a:rPr lang="en-US">
                <a:solidFill>
                  <a:schemeClr val="bg1"/>
                </a:solidFill>
                <a:cs typeface="Arial"/>
              </a:rPr>
              <a:t>New Data Fields Collected in CAPSDAC</a:t>
            </a:r>
            <a:br>
              <a:rPr lang="en-US">
                <a:solidFill>
                  <a:schemeClr val="bg1"/>
                </a:solidFill>
                <a:cs typeface="Arial"/>
              </a:rPr>
            </a:br>
            <a:r>
              <a:rPr lang="en-US">
                <a:solidFill>
                  <a:schemeClr val="bg1"/>
                </a:solidFill>
                <a:cs typeface="Arial"/>
              </a:rPr>
              <a:t>Staff Records (1)</a:t>
            </a:r>
          </a:p>
        </p:txBody>
      </p:sp>
      <p:graphicFrame>
        <p:nvGraphicFramePr>
          <p:cNvPr id="6" name="Content Placeholder 5">
            <a:extLst>
              <a:ext uri="{FF2B5EF4-FFF2-40B4-BE49-F238E27FC236}">
                <a16:creationId xmlns:a16="http://schemas.microsoft.com/office/drawing/2014/main" id="{7988313F-EB1D-08BB-60DC-C161EC592EDE}"/>
              </a:ext>
            </a:extLst>
          </p:cNvPr>
          <p:cNvGraphicFramePr>
            <a:graphicFrameLocks noGrp="1"/>
          </p:cNvGraphicFramePr>
          <p:nvPr>
            <p:ph idx="1"/>
            <p:extLst>
              <p:ext uri="{D42A27DB-BD31-4B8C-83A1-F6EECF244321}">
                <p14:modId xmlns:p14="http://schemas.microsoft.com/office/powerpoint/2010/main" val="2472409619"/>
              </p:ext>
            </p:extLst>
          </p:nvPr>
        </p:nvGraphicFramePr>
        <p:xfrm>
          <a:off x="152400" y="1219200"/>
          <a:ext cx="11887198" cy="3315836"/>
        </p:xfrm>
        <a:graphic>
          <a:graphicData uri="http://schemas.openxmlformats.org/drawingml/2006/table">
            <a:tbl>
              <a:tblPr firstRow="1" bandRow="1">
                <a:tableStyleId>{5C22544A-7EE6-4342-B048-85BDC9FD1C3A}</a:tableStyleId>
              </a:tblPr>
              <a:tblGrid>
                <a:gridCol w="4070052">
                  <a:extLst>
                    <a:ext uri="{9D8B030D-6E8A-4147-A177-3AD203B41FA5}">
                      <a16:colId xmlns:a16="http://schemas.microsoft.com/office/drawing/2014/main" val="2878197557"/>
                    </a:ext>
                  </a:extLst>
                </a:gridCol>
                <a:gridCol w="5170879">
                  <a:extLst>
                    <a:ext uri="{9D8B030D-6E8A-4147-A177-3AD203B41FA5}">
                      <a16:colId xmlns:a16="http://schemas.microsoft.com/office/drawing/2014/main" val="12533481"/>
                    </a:ext>
                  </a:extLst>
                </a:gridCol>
                <a:gridCol w="2646267">
                  <a:extLst>
                    <a:ext uri="{9D8B030D-6E8A-4147-A177-3AD203B41FA5}">
                      <a16:colId xmlns:a16="http://schemas.microsoft.com/office/drawing/2014/main" val="2864038469"/>
                    </a:ext>
                  </a:extLst>
                </a:gridCol>
              </a:tblGrid>
              <a:tr h="466725">
                <a:tc>
                  <a:txBody>
                    <a:bodyPr/>
                    <a:lstStyle/>
                    <a:p>
                      <a:pPr algn="ctr" fontAlgn="base"/>
                      <a:r>
                        <a:rPr lang="en-US" sz="1800" b="1" i="0" u="none" strike="noStrike" dirty="0">
                          <a:solidFill>
                            <a:schemeClr val="bg1"/>
                          </a:solidFill>
                          <a:effectLst/>
                          <a:highlight>
                            <a:srgbClr val="4472C4"/>
                          </a:highlight>
                          <a:latin typeface="Arial"/>
                        </a:rPr>
                        <a:t>Data Field</a:t>
                      </a:r>
                      <a:endParaRPr lang="en-US" b="1" i="0" dirty="0">
                        <a:solidFill>
                          <a:schemeClr val="bg1"/>
                        </a:solidFill>
                        <a:effectLst/>
                        <a:highlight>
                          <a:srgbClr val="4472C4"/>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lvl="0" algn="ctr">
                        <a:buNone/>
                      </a:pPr>
                      <a:r>
                        <a:rPr lang="en-US" sz="1800" b="1" i="0" u="none" strike="noStrike">
                          <a:solidFill>
                            <a:schemeClr val="bg1"/>
                          </a:solidFill>
                          <a:effectLst/>
                          <a:highlight>
                            <a:srgbClr val="4472C4"/>
                          </a:highlight>
                          <a:latin typeface="Arial"/>
                        </a:rPr>
                        <a:t>Definition</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algn="ctr" fontAlgn="base"/>
                      <a:r>
                        <a:rPr lang="en-US" sz="1800" b="1" i="0" u="none" strike="noStrike" dirty="0">
                          <a:solidFill>
                            <a:schemeClr val="bg1"/>
                          </a:solidFill>
                          <a:effectLst/>
                          <a:highlight>
                            <a:srgbClr val="4472C4"/>
                          </a:highlight>
                          <a:latin typeface="Arial"/>
                        </a:rPr>
                        <a:t>Examples</a:t>
                      </a:r>
                      <a:endParaRPr lang="en-US" b="1" i="0" dirty="0">
                        <a:solidFill>
                          <a:schemeClr val="bg1"/>
                        </a:solidFill>
                        <a:effectLst/>
                        <a:highlight>
                          <a:srgbClr val="4472C4"/>
                        </a:highligh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13595968"/>
                  </a:ext>
                </a:extLst>
              </a:tr>
              <a:tr h="466725">
                <a:tc>
                  <a:txBody>
                    <a:bodyPr/>
                    <a:lstStyle/>
                    <a:p>
                      <a:pPr lvl="0" algn="l">
                        <a:buNone/>
                      </a:pPr>
                      <a:r>
                        <a:rPr lang="en-US" sz="1600" b="0" i="0" u="none" strike="noStrike">
                          <a:solidFill>
                            <a:srgbClr val="000000"/>
                          </a:solidFill>
                          <a:effectLst/>
                          <a:highlight>
                            <a:srgbClr val="CFD5EA"/>
                          </a:highlight>
                          <a:latin typeface="Arial"/>
                        </a:rPr>
                        <a:t>Staff ID</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a:solidFill>
                            <a:srgbClr val="000000"/>
                          </a:solidFill>
                          <a:latin typeface="+mn-lt"/>
                        </a:rPr>
                        <a:t>LEA-assigned identifier unique to this child</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l" fontAlgn="base"/>
                      <a:r>
                        <a:rPr lang="en-US" sz="1600" b="0" i="0" u="none" strike="noStrike">
                          <a:solidFill>
                            <a:srgbClr val="000000"/>
                          </a:solidFill>
                          <a:effectLst/>
                          <a:highlight>
                            <a:srgbClr val="CFD5EA"/>
                          </a:highlight>
                          <a:latin typeface="Arial"/>
                        </a:rPr>
                        <a:t>GAR-4393</a:t>
                      </a:r>
                      <a:endParaRPr lang="en-US" b="0" i="0">
                        <a:solidFill>
                          <a:srgbClr val="FFFFFF"/>
                        </a:solidFill>
                        <a:effectLst/>
                        <a:highlight>
                          <a:srgbClr val="CFD5EA"/>
                        </a:highligh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942150537"/>
                  </a:ext>
                </a:extLst>
              </a:tr>
              <a:tr h="466724">
                <a:tc>
                  <a:txBody>
                    <a:bodyPr/>
                    <a:lstStyle/>
                    <a:p>
                      <a:pPr lvl="0" algn="l">
                        <a:buNone/>
                      </a:pPr>
                      <a:r>
                        <a:rPr lang="en-US" sz="1600" b="0" i="0" u="none" strike="noStrike">
                          <a:solidFill>
                            <a:srgbClr val="000000"/>
                          </a:solidFill>
                          <a:effectLst/>
                          <a:highlight>
                            <a:srgbClr val="E9EBF5"/>
                          </a:highlight>
                          <a:latin typeface="Arial"/>
                        </a:rPr>
                        <a:t>Staff Last Name</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noProof="0">
                          <a:solidFill>
                            <a:srgbClr val="000000"/>
                          </a:solidFill>
                          <a:latin typeface="+mn-lt"/>
                        </a:rPr>
                        <a:t>The last name of a staff member </a:t>
                      </a:r>
                      <a:endParaRPr lang="en-US" sz="1600">
                        <a:solidFill>
                          <a:srgbClr val="000000"/>
                        </a:solidFill>
                        <a:latin typeface="+mn-l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Brown</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031629757"/>
                  </a:ext>
                </a:extLst>
              </a:tr>
              <a:tr h="466725">
                <a:tc>
                  <a:txBody>
                    <a:bodyPr/>
                    <a:lstStyle/>
                    <a:p>
                      <a:pPr lvl="0" algn="l">
                        <a:buNone/>
                      </a:pPr>
                      <a:r>
                        <a:rPr lang="en-US" sz="1600" b="0" i="0">
                          <a:solidFill>
                            <a:srgbClr val="212529"/>
                          </a:solidFill>
                          <a:effectLst/>
                          <a:highlight>
                            <a:srgbClr val="CFD5EA"/>
                          </a:highlight>
                          <a:latin typeface="Arial"/>
                        </a:rPr>
                        <a:t>Staff Date of Birth</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a:solidFill>
                            <a:srgbClr val="000000"/>
                          </a:solidFill>
                          <a:latin typeface="+mn-lt"/>
                        </a:rPr>
                        <a:t>The date the child disenrolls from CSPP with this LEA</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02/29/1990</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250535297"/>
                  </a:ext>
                </a:extLst>
              </a:tr>
              <a:tr h="466724">
                <a:tc>
                  <a:txBody>
                    <a:bodyPr/>
                    <a:lstStyle/>
                    <a:p>
                      <a:pPr lvl="0" algn="l">
                        <a:buNone/>
                      </a:pPr>
                      <a:r>
                        <a:rPr lang="en-US" sz="1600" b="0" i="0" dirty="0">
                          <a:solidFill>
                            <a:srgbClr val="212529"/>
                          </a:solidFill>
                          <a:effectLst/>
                          <a:highlight>
                            <a:srgbClr val="E9EBF5"/>
                          </a:highlight>
                          <a:latin typeface="Arial"/>
                        </a:rPr>
                        <a:t>Staff Gender</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tc>
                  <a:txBody>
                    <a:bodyPr/>
                    <a:lstStyle/>
                    <a:p>
                      <a:pPr lvl="0" algn="l">
                        <a:buNone/>
                      </a:pPr>
                      <a:r>
                        <a:rPr lang="en-US" sz="1600" noProof="0" dirty="0">
                          <a:solidFill>
                            <a:srgbClr val="000000"/>
                          </a:solidFill>
                          <a:latin typeface="+mn-lt"/>
                        </a:rPr>
                        <a:t>A coded value representing the person's gender</a:t>
                      </a:r>
                      <a:endParaRPr lang="en-US" sz="1600" dirty="0">
                        <a:solidFill>
                          <a:srgbClr val="000000"/>
                        </a:solidFill>
                        <a:latin typeface="+mn-lt"/>
                      </a:endParaRP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F</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extLst>
                  <a:ext uri="{0D108BD9-81ED-4DB2-BD59-A6C34878D82A}">
                    <a16:rowId xmlns:a16="http://schemas.microsoft.com/office/drawing/2014/main" val="1276578025"/>
                  </a:ext>
                </a:extLst>
              </a:tr>
              <a:tr h="491107">
                <a:tc>
                  <a:txBody>
                    <a:bodyPr/>
                    <a:lstStyle/>
                    <a:p>
                      <a:pPr lvl="0" algn="l">
                        <a:buNone/>
                      </a:pPr>
                      <a:r>
                        <a:rPr lang="en-US" sz="1600" b="0" i="0">
                          <a:solidFill>
                            <a:srgbClr val="212529"/>
                          </a:solidFill>
                          <a:effectLst/>
                          <a:highlight>
                            <a:srgbClr val="CFD5EA"/>
                          </a:highlight>
                          <a:latin typeface="Arial"/>
                        </a:rPr>
                        <a:t>Staff Hispanic Ethnicity Indicator</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noProof="0" dirty="0">
                          <a:solidFill>
                            <a:srgbClr val="000000"/>
                          </a:solidFill>
                          <a:latin typeface="+mn-lt"/>
                        </a:rPr>
                        <a:t>The staff is Hispanic (regardless of other Race)</a:t>
                      </a:r>
                      <a:endParaRPr lang="en-US" sz="1600" dirty="0">
                        <a:solidFill>
                          <a:srgbClr val="000000"/>
                        </a:solidFill>
                        <a:latin typeface="+mn-lt"/>
                      </a:endParaRP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Y</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351001145"/>
                  </a:ext>
                </a:extLst>
              </a:tr>
              <a:tr h="491106">
                <a:tc>
                  <a:txBody>
                    <a:bodyPr/>
                    <a:lstStyle/>
                    <a:p>
                      <a:pPr lvl="0" algn="l">
                        <a:buNone/>
                      </a:pPr>
                      <a:r>
                        <a:rPr lang="en-US" sz="1600" b="0" i="0">
                          <a:solidFill>
                            <a:srgbClr val="212529"/>
                          </a:solidFill>
                          <a:effectLst/>
                          <a:highlight>
                            <a:srgbClr val="E9EBF5"/>
                          </a:highlight>
                          <a:latin typeface="Arial"/>
                        </a:rPr>
                        <a:t>Staff Race</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noProof="0" dirty="0">
                          <a:solidFill>
                            <a:srgbClr val="000000"/>
                          </a:solidFill>
                          <a:latin typeface="+mn-lt"/>
                        </a:rPr>
                        <a:t>Racial background(s)</a:t>
                      </a:r>
                      <a:endParaRPr lang="en-US" sz="1600" dirty="0">
                        <a:solidFill>
                          <a:srgbClr val="000000"/>
                        </a:solidFill>
                        <a:latin typeface="+mn-lt"/>
                      </a:endParaRP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dirty="0">
                          <a:solidFill>
                            <a:srgbClr val="000000"/>
                          </a:solidFill>
                          <a:effectLst/>
                          <a:highlight>
                            <a:srgbClr val="E9EBF5"/>
                          </a:highlight>
                          <a:latin typeface="Arial"/>
                        </a:rPr>
                        <a:t>Asia</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969819643"/>
                  </a:ext>
                </a:extLst>
              </a:tr>
            </a:tbl>
          </a:graphicData>
        </a:graphic>
      </p:graphicFrame>
      <p:sp>
        <p:nvSpPr>
          <p:cNvPr id="4" name="Slide Number Placeholder 3">
            <a:extLst>
              <a:ext uri="{FF2B5EF4-FFF2-40B4-BE49-F238E27FC236}">
                <a16:creationId xmlns:a16="http://schemas.microsoft.com/office/drawing/2014/main" id="{9EB21BCD-5412-8E40-73C6-CC4025D84D23}"/>
              </a:ext>
            </a:extLst>
          </p:cNvPr>
          <p:cNvSpPr>
            <a:spLocks noGrp="1"/>
          </p:cNvSpPr>
          <p:nvPr>
            <p:ph type="sldNum" sz="quarter" idx="10"/>
          </p:nvPr>
        </p:nvSpPr>
        <p:spPr/>
        <p:txBody>
          <a:bodyPr/>
          <a:lstStyle/>
          <a:p>
            <a:fld id="{432ED76D-8188-4B28-B316-CD85396F47B0}" type="slidenum">
              <a:rPr lang="en-US" smtClean="0"/>
              <a:pPr/>
              <a:t>30</a:t>
            </a:fld>
            <a:endParaRPr lang="en-US"/>
          </a:p>
        </p:txBody>
      </p:sp>
    </p:spTree>
    <p:extLst>
      <p:ext uri="{BB962C8B-B14F-4D97-AF65-F5344CB8AC3E}">
        <p14:creationId xmlns:p14="http://schemas.microsoft.com/office/powerpoint/2010/main" val="539543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04005-EFEC-4CEB-287A-B408AC9942F1}"/>
              </a:ext>
            </a:extLst>
          </p:cNvPr>
          <p:cNvSpPr>
            <a:spLocks noGrp="1"/>
          </p:cNvSpPr>
          <p:nvPr>
            <p:ph type="title"/>
          </p:nvPr>
        </p:nvSpPr>
        <p:spPr>
          <a:xfrm>
            <a:off x="152400" y="3774"/>
            <a:ext cx="11887200" cy="1325563"/>
          </a:xfrm>
        </p:spPr>
        <p:txBody>
          <a:bodyPr/>
          <a:lstStyle/>
          <a:p>
            <a:r>
              <a:rPr lang="en-US">
                <a:solidFill>
                  <a:schemeClr val="bg1"/>
                </a:solidFill>
                <a:cs typeface="Arial"/>
              </a:rPr>
              <a:t>New Data Fields Collected in CAPSDAC</a:t>
            </a:r>
            <a:br>
              <a:rPr lang="en-US">
                <a:solidFill>
                  <a:schemeClr val="bg1"/>
                </a:solidFill>
                <a:cs typeface="Arial"/>
              </a:rPr>
            </a:br>
            <a:r>
              <a:rPr lang="en-US">
                <a:solidFill>
                  <a:schemeClr val="bg1"/>
                </a:solidFill>
                <a:cs typeface="Arial"/>
              </a:rPr>
              <a:t>Staff Records (2)</a:t>
            </a:r>
          </a:p>
        </p:txBody>
      </p:sp>
      <p:graphicFrame>
        <p:nvGraphicFramePr>
          <p:cNvPr id="6" name="Content Placeholder 5">
            <a:extLst>
              <a:ext uri="{FF2B5EF4-FFF2-40B4-BE49-F238E27FC236}">
                <a16:creationId xmlns:a16="http://schemas.microsoft.com/office/drawing/2014/main" id="{7988313F-EB1D-08BB-60DC-C161EC592EDE}"/>
              </a:ext>
            </a:extLst>
          </p:cNvPr>
          <p:cNvGraphicFramePr>
            <a:graphicFrameLocks noGrp="1"/>
          </p:cNvGraphicFramePr>
          <p:nvPr>
            <p:ph idx="1"/>
            <p:extLst>
              <p:ext uri="{D42A27DB-BD31-4B8C-83A1-F6EECF244321}">
                <p14:modId xmlns:p14="http://schemas.microsoft.com/office/powerpoint/2010/main" val="1669716949"/>
              </p:ext>
            </p:extLst>
          </p:nvPr>
        </p:nvGraphicFramePr>
        <p:xfrm>
          <a:off x="152400" y="1329337"/>
          <a:ext cx="11887198" cy="4726613"/>
        </p:xfrm>
        <a:graphic>
          <a:graphicData uri="http://schemas.openxmlformats.org/drawingml/2006/table">
            <a:tbl>
              <a:tblPr firstRow="1" bandRow="1">
                <a:tableStyleId>{5C22544A-7EE6-4342-B048-85BDC9FD1C3A}</a:tableStyleId>
              </a:tblPr>
              <a:tblGrid>
                <a:gridCol w="4070052">
                  <a:extLst>
                    <a:ext uri="{9D8B030D-6E8A-4147-A177-3AD203B41FA5}">
                      <a16:colId xmlns:a16="http://schemas.microsoft.com/office/drawing/2014/main" val="2878197557"/>
                    </a:ext>
                  </a:extLst>
                </a:gridCol>
                <a:gridCol w="5170879">
                  <a:extLst>
                    <a:ext uri="{9D8B030D-6E8A-4147-A177-3AD203B41FA5}">
                      <a16:colId xmlns:a16="http://schemas.microsoft.com/office/drawing/2014/main" val="12533481"/>
                    </a:ext>
                  </a:extLst>
                </a:gridCol>
                <a:gridCol w="2646267">
                  <a:extLst>
                    <a:ext uri="{9D8B030D-6E8A-4147-A177-3AD203B41FA5}">
                      <a16:colId xmlns:a16="http://schemas.microsoft.com/office/drawing/2014/main" val="2864038469"/>
                    </a:ext>
                  </a:extLst>
                </a:gridCol>
              </a:tblGrid>
              <a:tr h="466725">
                <a:tc>
                  <a:txBody>
                    <a:bodyPr/>
                    <a:lstStyle/>
                    <a:p>
                      <a:pPr algn="ctr" fontAlgn="base"/>
                      <a:r>
                        <a:rPr lang="en-US" sz="1800" b="1" i="0" u="none" strike="noStrike" dirty="0">
                          <a:solidFill>
                            <a:schemeClr val="bg1"/>
                          </a:solidFill>
                          <a:effectLst/>
                          <a:highlight>
                            <a:srgbClr val="4472C4"/>
                          </a:highlight>
                          <a:latin typeface="Arial"/>
                        </a:rPr>
                        <a:t>Data Field</a:t>
                      </a:r>
                      <a:endParaRPr lang="en-US" b="1" i="0" dirty="0">
                        <a:solidFill>
                          <a:schemeClr val="bg1"/>
                        </a:solidFill>
                        <a:effectLst/>
                        <a:highlight>
                          <a:srgbClr val="4472C4"/>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lvl="0" algn="ctr">
                        <a:buNone/>
                      </a:pPr>
                      <a:r>
                        <a:rPr lang="en-US" sz="1800" b="1" i="0" u="none" strike="noStrike">
                          <a:solidFill>
                            <a:schemeClr val="bg1"/>
                          </a:solidFill>
                          <a:effectLst/>
                          <a:highlight>
                            <a:srgbClr val="4472C4"/>
                          </a:highlight>
                          <a:latin typeface="Arial"/>
                        </a:rPr>
                        <a:t>Definition</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algn="ctr" fontAlgn="base"/>
                      <a:r>
                        <a:rPr lang="en-US" sz="1800" b="1" i="0" u="none" strike="noStrike" dirty="0">
                          <a:solidFill>
                            <a:schemeClr val="bg1"/>
                          </a:solidFill>
                          <a:effectLst/>
                          <a:highlight>
                            <a:srgbClr val="4472C4"/>
                          </a:highlight>
                          <a:latin typeface="Arial"/>
                        </a:rPr>
                        <a:t>Examples</a:t>
                      </a:r>
                      <a:endParaRPr lang="en-US" b="1" i="0" dirty="0">
                        <a:solidFill>
                          <a:schemeClr val="bg1"/>
                        </a:solidFill>
                        <a:effectLst/>
                        <a:highlight>
                          <a:srgbClr val="4472C4"/>
                        </a:highligh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13595968"/>
                  </a:ext>
                </a:extLst>
              </a:tr>
              <a:tr h="466725">
                <a:tc>
                  <a:txBody>
                    <a:bodyPr/>
                    <a:lstStyle/>
                    <a:p>
                      <a:pPr lvl="0" algn="l">
                        <a:buNone/>
                      </a:pPr>
                      <a:r>
                        <a:rPr lang="en-US" sz="1600" b="0" i="0" u="none" strike="noStrike">
                          <a:solidFill>
                            <a:srgbClr val="000000"/>
                          </a:solidFill>
                          <a:effectLst/>
                          <a:highlight>
                            <a:srgbClr val="CFD5EA"/>
                          </a:highlight>
                          <a:latin typeface="Arial"/>
                        </a:rPr>
                        <a:t>Staff Role</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The educational service job classification of this staff.</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Teacher</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942150537"/>
                  </a:ext>
                </a:extLst>
              </a:tr>
              <a:tr h="497897">
                <a:tc>
                  <a:txBody>
                    <a:bodyPr/>
                    <a:lstStyle/>
                    <a:p>
                      <a:pPr lvl="0" algn="l">
                        <a:buNone/>
                      </a:pPr>
                      <a:r>
                        <a:rPr lang="en-US" sz="1600" b="0" i="0" u="none" strike="noStrike">
                          <a:solidFill>
                            <a:srgbClr val="000000"/>
                          </a:solidFill>
                          <a:effectLst/>
                          <a:highlight>
                            <a:srgbClr val="E9EBF5"/>
                          </a:highlight>
                          <a:latin typeface="Arial"/>
                        </a:rPr>
                        <a:t>Staff Highest Degree</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The highest degree the staff has earned</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Master's Degree</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031629757"/>
                  </a:ext>
                </a:extLst>
              </a:tr>
              <a:tr h="466725">
                <a:tc>
                  <a:txBody>
                    <a:bodyPr/>
                    <a:lstStyle/>
                    <a:p>
                      <a:pPr lvl="0" algn="l">
                        <a:buNone/>
                      </a:pPr>
                      <a:r>
                        <a:rPr lang="en-US" sz="1600" b="0" i="0">
                          <a:solidFill>
                            <a:srgbClr val="212529"/>
                          </a:solidFill>
                          <a:effectLst/>
                          <a:highlight>
                            <a:srgbClr val="CFD5EA"/>
                          </a:highlight>
                          <a:latin typeface="Arial"/>
                        </a:rPr>
                        <a:t>Staff Years of Experience in LEA</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The count of years a staff member has been providing educational service for a particular LEA</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7 years</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250535297"/>
                  </a:ext>
                </a:extLst>
              </a:tr>
              <a:tr h="466724">
                <a:tc>
                  <a:txBody>
                    <a:bodyPr/>
                    <a:lstStyle/>
                    <a:p>
                      <a:pPr lvl="0" algn="l">
                        <a:buNone/>
                      </a:pPr>
                      <a:r>
                        <a:rPr lang="en-US" sz="1600" b="0" i="0">
                          <a:solidFill>
                            <a:srgbClr val="212529"/>
                          </a:solidFill>
                          <a:effectLst/>
                          <a:highlight>
                            <a:srgbClr val="E9EBF5"/>
                          </a:highlight>
                          <a:latin typeface="Arial"/>
                        </a:rPr>
                        <a:t>Staff Waiver</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Indicates whether the staff has received a local assignment waiver that is different from a permit or credential.</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No</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extLst>
                  <a:ext uri="{0D108BD9-81ED-4DB2-BD59-A6C34878D82A}">
                    <a16:rowId xmlns:a16="http://schemas.microsoft.com/office/drawing/2014/main" val="1276578025"/>
                  </a:ext>
                </a:extLst>
              </a:tr>
              <a:tr h="491107">
                <a:tc>
                  <a:txBody>
                    <a:bodyPr/>
                    <a:lstStyle/>
                    <a:p>
                      <a:pPr lvl="0" algn="l">
                        <a:buNone/>
                      </a:pPr>
                      <a:r>
                        <a:rPr lang="en-US" sz="1600" b="0" i="0">
                          <a:solidFill>
                            <a:srgbClr val="212529"/>
                          </a:solidFill>
                          <a:effectLst/>
                          <a:highlight>
                            <a:srgbClr val="CFD5EA"/>
                          </a:highlight>
                          <a:latin typeface="Arial"/>
                        </a:rPr>
                        <a:t>California Statewide Educator Identifier (SEID)</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The staff's California Statewide Educator Identifier (SEID).</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123456690</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351001145"/>
                  </a:ext>
                </a:extLst>
              </a:tr>
              <a:tr h="491106">
                <a:tc>
                  <a:txBody>
                    <a:bodyPr/>
                    <a:lstStyle/>
                    <a:p>
                      <a:pPr lvl="0" algn="l">
                        <a:buNone/>
                      </a:pPr>
                      <a:r>
                        <a:rPr lang="en-US" sz="1600" b="0" i="0">
                          <a:solidFill>
                            <a:srgbClr val="212529"/>
                          </a:solidFill>
                          <a:effectLst/>
                          <a:highlight>
                            <a:srgbClr val="E9EBF5"/>
                          </a:highlight>
                          <a:latin typeface="Arial"/>
                        </a:rPr>
                        <a:t>Staff Permit/Credentials</a:t>
                      </a:r>
                    </a:p>
                  </a:txBody>
                  <a:tcPr>
                    <a:lnL w="9524">
                      <a:solidFill>
                        <a:srgbClr val="FFFFFF"/>
                      </a:solidFill>
                    </a:lnL>
                    <a:lnR w="9524">
                      <a:solidFill>
                        <a:srgbClr val="FFFFFF"/>
                      </a:solidFill>
                    </a:lnR>
                    <a:lnT w="9524">
                      <a:solidFill>
                        <a:srgbClr val="FFFFFF"/>
                      </a:solidFill>
                    </a:lnT>
                    <a:lnB w="9524">
                      <a:solidFill>
                        <a:srgbClr val="FFFFFF"/>
                      </a:solidFill>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The staff's highest level of teaching permit or credential.</a:t>
                      </a:r>
                    </a:p>
                  </a:txBody>
                  <a:tcPr>
                    <a:lnL w="9524">
                      <a:solidFill>
                        <a:srgbClr val="FFFFFF"/>
                      </a:solidFill>
                    </a:lnL>
                    <a:lnR w="9524">
                      <a:solidFill>
                        <a:srgbClr val="FFFFFF"/>
                      </a:solidFill>
                    </a:lnR>
                    <a:lnT w="9524">
                      <a:solidFill>
                        <a:srgbClr val="FFFFFF"/>
                      </a:solidFill>
                    </a:lnT>
                    <a:lnB w="9524">
                      <a:solidFill>
                        <a:srgbClr val="FFFFFF"/>
                      </a:solidFill>
                    </a:lnB>
                    <a:solidFill>
                      <a:srgbClr val="E9EBF5"/>
                    </a:solidFill>
                  </a:tcPr>
                </a:tc>
                <a:tc>
                  <a:txBody>
                    <a:bodyPr/>
                    <a:lstStyle/>
                    <a:p>
                      <a:pPr lvl="0" algn="l">
                        <a:lnSpc>
                          <a:spcPct val="100000"/>
                        </a:lnSpc>
                        <a:spcBef>
                          <a:spcPts val="0"/>
                        </a:spcBef>
                        <a:spcAft>
                          <a:spcPts val="0"/>
                        </a:spcAft>
                        <a:buNone/>
                      </a:pPr>
                      <a:r>
                        <a:rPr lang="en-US" sz="1600" b="0" i="0" u="none" strike="noStrike" noProof="0">
                          <a:solidFill>
                            <a:srgbClr val="000000"/>
                          </a:solidFill>
                          <a:effectLst/>
                          <a:highlight>
                            <a:srgbClr val="E9EBF5"/>
                          </a:highlight>
                          <a:latin typeface="Arial"/>
                        </a:rPr>
                        <a:t>Child Development Master Teacher Permit</a:t>
                      </a:r>
                      <a:endParaRPr lang="en-US" sz="1600" b="0" i="0" u="none" strike="noStrike" noProof="0">
                        <a:solidFill>
                          <a:srgbClr val="FFFFFF"/>
                        </a:solidFill>
                        <a:effectLst/>
                        <a:highlight>
                          <a:srgbClr val="E9EBF5"/>
                        </a:highlight>
                        <a:latin typeface="Arial"/>
                      </a:endParaRPr>
                    </a:p>
                    <a:p>
                      <a:pPr lvl="0" algn="l">
                        <a:buNone/>
                      </a:pPr>
                      <a:endParaRPr lang="en-US" sz="1600" b="0" i="0" u="none" strike="noStrike">
                        <a:solidFill>
                          <a:srgbClr val="000000"/>
                        </a:solidFill>
                        <a:effectLst/>
                        <a:highlight>
                          <a:srgbClr val="E9EBF5"/>
                        </a:highlight>
                        <a:latin typeface="Arial"/>
                      </a:endParaRPr>
                    </a:p>
                  </a:txBody>
                  <a:tcPr>
                    <a:lnL w="9524">
                      <a:solidFill>
                        <a:srgbClr val="FFFFFF"/>
                      </a:solidFill>
                    </a:lnL>
                    <a:lnR w="9524">
                      <a:solidFill>
                        <a:srgbClr val="FFFFFF"/>
                      </a:solidFill>
                    </a:lnR>
                    <a:lnT w="9524">
                      <a:solidFill>
                        <a:srgbClr val="FFFFFF"/>
                      </a:solidFill>
                    </a:lnT>
                    <a:lnB w="9524">
                      <a:solidFill>
                        <a:srgbClr val="FFFFFF"/>
                      </a:solidFill>
                    </a:lnB>
                    <a:solidFill>
                      <a:srgbClr val="E9EBF5"/>
                    </a:solidFill>
                  </a:tcPr>
                </a:tc>
                <a:extLst>
                  <a:ext uri="{0D108BD9-81ED-4DB2-BD59-A6C34878D82A}">
                    <a16:rowId xmlns:a16="http://schemas.microsoft.com/office/drawing/2014/main" val="2969819643"/>
                  </a:ext>
                </a:extLst>
              </a:tr>
              <a:tr h="491106">
                <a:tc>
                  <a:txBody>
                    <a:bodyPr/>
                    <a:lstStyle/>
                    <a:p>
                      <a:pPr lvl="0" algn="l">
                        <a:buNone/>
                      </a:pPr>
                      <a:r>
                        <a:rPr lang="en-US" sz="1600" b="0" i="0">
                          <a:solidFill>
                            <a:srgbClr val="212529"/>
                          </a:solidFill>
                          <a:effectLst/>
                          <a:highlight>
                            <a:srgbClr val="CFD5EA"/>
                          </a:highlight>
                          <a:latin typeface="Arial"/>
                        </a:rPr>
                        <a:t>Classroom Assignments</a:t>
                      </a:r>
                    </a:p>
                  </a:txBody>
                  <a:tcPr>
                    <a:lnL w="9524">
                      <a:solidFill>
                        <a:srgbClr val="FFFFFF"/>
                      </a:solidFill>
                    </a:lnL>
                    <a:lnR w="9524">
                      <a:solidFill>
                        <a:srgbClr val="FFFFFF"/>
                      </a:solidFill>
                    </a:lnR>
                    <a:lnT w="9524">
                      <a:solidFill>
                        <a:srgbClr val="FFFFFF"/>
                      </a:solidFill>
                    </a:lnT>
                    <a:lnB w="9524">
                      <a:solidFill>
                        <a:srgbClr val="FFFFFF"/>
                      </a:solidFill>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The classroom that the staff is assigned</a:t>
                      </a:r>
                    </a:p>
                  </a:txBody>
                  <a:tcPr>
                    <a:lnL w="9524">
                      <a:solidFill>
                        <a:srgbClr val="FFFFFF"/>
                      </a:solidFill>
                    </a:lnL>
                    <a:lnR w="9524">
                      <a:solidFill>
                        <a:srgbClr val="FFFFFF"/>
                      </a:solidFill>
                    </a:lnR>
                    <a:lnT w="9524">
                      <a:solidFill>
                        <a:srgbClr val="FFFFFF"/>
                      </a:solidFill>
                    </a:lnT>
                    <a:lnB w="9524">
                      <a:solidFill>
                        <a:srgbClr val="FFFFFF"/>
                      </a:solidFill>
                    </a:lnB>
                    <a:solidFill>
                      <a:srgbClr val="CFD5EA"/>
                    </a:solidFill>
                  </a:tcPr>
                </a:tc>
                <a:tc>
                  <a:txBody>
                    <a:bodyPr/>
                    <a:lstStyle/>
                    <a:p>
                      <a:pPr lvl="0" algn="l">
                        <a:buNone/>
                      </a:pPr>
                      <a:r>
                        <a:rPr lang="en-US" sz="1600" b="0" i="0" u="none" strike="noStrike" dirty="0">
                          <a:solidFill>
                            <a:srgbClr val="000000"/>
                          </a:solidFill>
                          <a:effectLst/>
                          <a:highlight>
                            <a:srgbClr val="CFD5EA"/>
                          </a:highlight>
                          <a:latin typeface="Arial"/>
                        </a:rPr>
                        <a:t>123</a:t>
                      </a:r>
                    </a:p>
                  </a:txBody>
                  <a:tcPr>
                    <a:lnL w="9524">
                      <a:solidFill>
                        <a:srgbClr val="FFFFFF"/>
                      </a:solidFill>
                    </a:lnL>
                    <a:lnR w="9524">
                      <a:solidFill>
                        <a:srgbClr val="FFFFFF"/>
                      </a:solidFill>
                    </a:lnR>
                    <a:lnT w="9524">
                      <a:solidFill>
                        <a:srgbClr val="FFFFFF"/>
                      </a:solidFill>
                    </a:lnT>
                    <a:lnB w="9524">
                      <a:solidFill>
                        <a:srgbClr val="FFFFFF"/>
                      </a:solidFill>
                    </a:lnB>
                    <a:solidFill>
                      <a:srgbClr val="CFD5EA"/>
                    </a:solidFill>
                  </a:tcPr>
                </a:tc>
                <a:extLst>
                  <a:ext uri="{0D108BD9-81ED-4DB2-BD59-A6C34878D82A}">
                    <a16:rowId xmlns:a16="http://schemas.microsoft.com/office/drawing/2014/main" val="1937376531"/>
                  </a:ext>
                </a:extLst>
              </a:tr>
            </a:tbl>
          </a:graphicData>
        </a:graphic>
      </p:graphicFrame>
      <p:sp>
        <p:nvSpPr>
          <p:cNvPr id="4" name="Slide Number Placeholder 3">
            <a:extLst>
              <a:ext uri="{FF2B5EF4-FFF2-40B4-BE49-F238E27FC236}">
                <a16:creationId xmlns:a16="http://schemas.microsoft.com/office/drawing/2014/main" id="{9EB21BCD-5412-8E40-73C6-CC4025D84D23}"/>
              </a:ext>
            </a:extLst>
          </p:cNvPr>
          <p:cNvSpPr>
            <a:spLocks noGrp="1"/>
          </p:cNvSpPr>
          <p:nvPr>
            <p:ph type="sldNum" sz="quarter" idx="10"/>
          </p:nvPr>
        </p:nvSpPr>
        <p:spPr/>
        <p:txBody>
          <a:bodyPr/>
          <a:lstStyle/>
          <a:p>
            <a:fld id="{432ED76D-8188-4B28-B316-CD85396F47B0}" type="slidenum">
              <a:rPr lang="en-US" smtClean="0"/>
              <a:pPr/>
              <a:t>31</a:t>
            </a:fld>
            <a:endParaRPr lang="en-US"/>
          </a:p>
        </p:txBody>
      </p:sp>
    </p:spTree>
    <p:extLst>
      <p:ext uri="{BB962C8B-B14F-4D97-AF65-F5344CB8AC3E}">
        <p14:creationId xmlns:p14="http://schemas.microsoft.com/office/powerpoint/2010/main" val="30049464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04005-EFEC-4CEB-287A-B408AC9942F1}"/>
              </a:ext>
            </a:extLst>
          </p:cNvPr>
          <p:cNvSpPr>
            <a:spLocks noGrp="1"/>
          </p:cNvSpPr>
          <p:nvPr>
            <p:ph type="title"/>
          </p:nvPr>
        </p:nvSpPr>
        <p:spPr>
          <a:xfrm>
            <a:off x="152400" y="3774"/>
            <a:ext cx="11887200" cy="1325563"/>
          </a:xfrm>
        </p:spPr>
        <p:txBody>
          <a:bodyPr/>
          <a:lstStyle/>
          <a:p>
            <a:r>
              <a:rPr lang="en-US">
                <a:solidFill>
                  <a:schemeClr val="bg1"/>
                </a:solidFill>
                <a:cs typeface="Arial"/>
              </a:rPr>
              <a:t>New Data Fields Collected in CAPSDAC</a:t>
            </a:r>
            <a:br>
              <a:rPr lang="en-US">
                <a:solidFill>
                  <a:schemeClr val="bg1"/>
                </a:solidFill>
                <a:cs typeface="Arial"/>
              </a:rPr>
            </a:br>
            <a:r>
              <a:rPr lang="en-US">
                <a:solidFill>
                  <a:schemeClr val="bg1"/>
                </a:solidFill>
                <a:cs typeface="Arial"/>
              </a:rPr>
              <a:t>Child Records (1)</a:t>
            </a:r>
          </a:p>
        </p:txBody>
      </p:sp>
      <p:graphicFrame>
        <p:nvGraphicFramePr>
          <p:cNvPr id="6" name="Content Placeholder 5">
            <a:extLst>
              <a:ext uri="{FF2B5EF4-FFF2-40B4-BE49-F238E27FC236}">
                <a16:creationId xmlns:a16="http://schemas.microsoft.com/office/drawing/2014/main" id="{7988313F-EB1D-08BB-60DC-C161EC592EDE}"/>
              </a:ext>
            </a:extLst>
          </p:cNvPr>
          <p:cNvGraphicFramePr>
            <a:graphicFrameLocks noGrp="1"/>
          </p:cNvGraphicFramePr>
          <p:nvPr>
            <p:ph idx="1"/>
            <p:extLst>
              <p:ext uri="{D42A27DB-BD31-4B8C-83A1-F6EECF244321}">
                <p14:modId xmlns:p14="http://schemas.microsoft.com/office/powerpoint/2010/main" val="2596032647"/>
              </p:ext>
            </p:extLst>
          </p:nvPr>
        </p:nvGraphicFramePr>
        <p:xfrm>
          <a:off x="152400" y="1219200"/>
          <a:ext cx="11887198" cy="5118735"/>
        </p:xfrm>
        <a:graphic>
          <a:graphicData uri="http://schemas.openxmlformats.org/drawingml/2006/table">
            <a:tbl>
              <a:tblPr firstRow="1" bandRow="1">
                <a:tableStyleId>{5C22544A-7EE6-4342-B048-85BDC9FD1C3A}</a:tableStyleId>
              </a:tblPr>
              <a:tblGrid>
                <a:gridCol w="4070052">
                  <a:extLst>
                    <a:ext uri="{9D8B030D-6E8A-4147-A177-3AD203B41FA5}">
                      <a16:colId xmlns:a16="http://schemas.microsoft.com/office/drawing/2014/main" val="2878197557"/>
                    </a:ext>
                  </a:extLst>
                </a:gridCol>
                <a:gridCol w="5170879">
                  <a:extLst>
                    <a:ext uri="{9D8B030D-6E8A-4147-A177-3AD203B41FA5}">
                      <a16:colId xmlns:a16="http://schemas.microsoft.com/office/drawing/2014/main" val="12533481"/>
                    </a:ext>
                  </a:extLst>
                </a:gridCol>
                <a:gridCol w="2646267">
                  <a:extLst>
                    <a:ext uri="{9D8B030D-6E8A-4147-A177-3AD203B41FA5}">
                      <a16:colId xmlns:a16="http://schemas.microsoft.com/office/drawing/2014/main" val="2864038469"/>
                    </a:ext>
                  </a:extLst>
                </a:gridCol>
              </a:tblGrid>
              <a:tr h="466725">
                <a:tc>
                  <a:txBody>
                    <a:bodyPr/>
                    <a:lstStyle/>
                    <a:p>
                      <a:pPr algn="ctr" fontAlgn="base"/>
                      <a:r>
                        <a:rPr lang="en-US" sz="1800" b="1" i="0" u="none" strike="noStrike" dirty="0">
                          <a:solidFill>
                            <a:schemeClr val="bg1"/>
                          </a:solidFill>
                          <a:effectLst/>
                          <a:highlight>
                            <a:srgbClr val="4472C4"/>
                          </a:highlight>
                          <a:latin typeface="Arial"/>
                        </a:rPr>
                        <a:t>Data Field</a:t>
                      </a:r>
                      <a:endParaRPr lang="en-US" b="1" i="0" dirty="0">
                        <a:solidFill>
                          <a:schemeClr val="bg1"/>
                        </a:solidFill>
                        <a:effectLst/>
                        <a:highlight>
                          <a:srgbClr val="4472C4"/>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lvl="0" algn="ctr">
                        <a:buNone/>
                      </a:pPr>
                      <a:r>
                        <a:rPr lang="en-US" sz="1800" b="1" i="0" u="none" strike="noStrike">
                          <a:solidFill>
                            <a:schemeClr val="bg1"/>
                          </a:solidFill>
                          <a:effectLst/>
                          <a:highlight>
                            <a:srgbClr val="4472C4"/>
                          </a:highlight>
                          <a:latin typeface="Arial"/>
                        </a:rPr>
                        <a:t>Definition</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algn="ctr" fontAlgn="base"/>
                      <a:r>
                        <a:rPr lang="en-US" sz="1800" b="1" i="0" u="none" strike="noStrike" dirty="0">
                          <a:solidFill>
                            <a:schemeClr val="bg1"/>
                          </a:solidFill>
                          <a:effectLst/>
                          <a:highlight>
                            <a:srgbClr val="4472C4"/>
                          </a:highlight>
                          <a:latin typeface="Arial"/>
                        </a:rPr>
                        <a:t>Examples</a:t>
                      </a:r>
                      <a:endParaRPr lang="en-US" b="1" i="0" dirty="0">
                        <a:solidFill>
                          <a:schemeClr val="bg1"/>
                        </a:solidFill>
                        <a:effectLst/>
                        <a:highlight>
                          <a:srgbClr val="4472C4"/>
                        </a:highligh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13595968"/>
                  </a:ext>
                </a:extLst>
              </a:tr>
              <a:tr h="466725">
                <a:tc>
                  <a:txBody>
                    <a:bodyPr/>
                    <a:lstStyle/>
                    <a:p>
                      <a:pPr lvl="0" algn="l">
                        <a:buNone/>
                      </a:pPr>
                      <a:r>
                        <a:rPr lang="en-US" sz="1600" b="0" i="0" u="none" strike="noStrike">
                          <a:solidFill>
                            <a:srgbClr val="000000"/>
                          </a:solidFill>
                          <a:effectLst/>
                          <a:highlight>
                            <a:srgbClr val="CFD5EA"/>
                          </a:highlight>
                          <a:latin typeface="Arial"/>
                        </a:rPr>
                        <a:t>Child ID</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LEA-assigned identifier unique to this child</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l" fontAlgn="base"/>
                      <a:r>
                        <a:rPr lang="en-US" sz="1600" b="0" i="0" u="none" strike="noStrike">
                          <a:solidFill>
                            <a:srgbClr val="000000"/>
                          </a:solidFill>
                          <a:effectLst/>
                          <a:highlight>
                            <a:srgbClr val="CFD5EA"/>
                          </a:highlight>
                          <a:latin typeface="Arial"/>
                        </a:rPr>
                        <a:t>GAR-4393</a:t>
                      </a:r>
                      <a:endParaRPr lang="en-US" b="0" i="0">
                        <a:solidFill>
                          <a:srgbClr val="FFFFFF"/>
                        </a:solidFill>
                        <a:effectLst/>
                        <a:highlight>
                          <a:srgbClr val="CFD5EA"/>
                        </a:highligh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942150537"/>
                  </a:ext>
                </a:extLst>
              </a:tr>
              <a:tr h="466725">
                <a:tc>
                  <a:txBody>
                    <a:bodyPr/>
                    <a:lstStyle/>
                    <a:p>
                      <a:pPr algn="l" fontAlgn="base"/>
                      <a:r>
                        <a:rPr lang="en-US" sz="1600" b="0" i="0" u="none" strike="noStrike">
                          <a:solidFill>
                            <a:srgbClr val="000000"/>
                          </a:solidFill>
                          <a:effectLst/>
                          <a:highlight>
                            <a:srgbClr val="E9EBF5"/>
                          </a:highlight>
                          <a:latin typeface="Arial"/>
                        </a:rPr>
                        <a:t>End Date of CSPP Enrollment</a:t>
                      </a:r>
                      <a:endParaRPr lang="en-US" b="0" i="0">
                        <a:solidFill>
                          <a:srgbClr val="FFFFFF"/>
                        </a:solidFill>
                        <a:effectLst/>
                        <a:highlight>
                          <a:srgbClr val="E9EBF5"/>
                        </a:highligh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The date the child disenrolls from CSPP with this LEA</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02/29/2024</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031629757"/>
                  </a:ext>
                </a:extLst>
              </a:tr>
              <a:tr h="466725">
                <a:tc>
                  <a:txBody>
                    <a:bodyPr/>
                    <a:lstStyle/>
                    <a:p>
                      <a:pPr lvl="0" algn="l">
                        <a:buNone/>
                      </a:pPr>
                      <a:r>
                        <a:rPr lang="en-US" sz="1600" b="0" i="0">
                          <a:solidFill>
                            <a:srgbClr val="212529"/>
                          </a:solidFill>
                          <a:effectLst/>
                          <a:highlight>
                            <a:srgbClr val="CFD5EA"/>
                          </a:highlight>
                          <a:latin typeface="Arial"/>
                        </a:rPr>
                        <a:t>Child Country, State, and City of Birth</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dirty="0">
                          <a:solidFill>
                            <a:srgbClr val="000000"/>
                          </a:solidFill>
                          <a:effectLst/>
                          <a:highlight>
                            <a:srgbClr val="CFD5EA"/>
                          </a:highlight>
                          <a:latin typeface="Arial"/>
                        </a:rPr>
                        <a:t>The country, state, and city the child was born in.</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l" fontAlgn="base"/>
                      <a:r>
                        <a:rPr lang="en-US" sz="1600" b="0" i="0" u="none" strike="noStrike">
                          <a:solidFill>
                            <a:srgbClr val="000000"/>
                          </a:solidFill>
                          <a:effectLst/>
                          <a:highlight>
                            <a:srgbClr val="CFD5EA"/>
                          </a:highlight>
                          <a:latin typeface="Arial"/>
                        </a:rPr>
                        <a:t>Country: US; State: California; City: San Diego</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250535297"/>
                  </a:ext>
                </a:extLst>
              </a:tr>
              <a:tr h="466724">
                <a:tc>
                  <a:txBody>
                    <a:bodyPr/>
                    <a:lstStyle/>
                    <a:p>
                      <a:pPr lvl="0" algn="l">
                        <a:buNone/>
                      </a:pPr>
                      <a:r>
                        <a:rPr lang="en-US" sz="1600" b="0" i="0">
                          <a:solidFill>
                            <a:srgbClr val="212529"/>
                          </a:solidFill>
                          <a:effectLst/>
                          <a:highlight>
                            <a:srgbClr val="E9EBF5"/>
                          </a:highlight>
                          <a:latin typeface="Arial"/>
                        </a:rPr>
                        <a:t>Child Eligibility Status*</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The criteria in which the child was eligible and enrolled into CSPP.</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Income Eligible</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4">
                      <a:solidFill>
                        <a:srgbClr val="FFFFFF"/>
                      </a:solidFill>
                    </a:lnB>
                    <a:solidFill>
                      <a:srgbClr val="E9EBF5"/>
                    </a:solidFill>
                  </a:tcPr>
                </a:tc>
                <a:extLst>
                  <a:ext uri="{0D108BD9-81ED-4DB2-BD59-A6C34878D82A}">
                    <a16:rowId xmlns:a16="http://schemas.microsoft.com/office/drawing/2014/main" val="1276578025"/>
                  </a:ext>
                </a:extLst>
              </a:tr>
              <a:tr h="491107">
                <a:tc>
                  <a:txBody>
                    <a:bodyPr/>
                    <a:lstStyle/>
                    <a:p>
                      <a:pPr lvl="0" algn="l">
                        <a:buNone/>
                      </a:pPr>
                      <a:r>
                        <a:rPr lang="en-US" sz="1600" b="0" i="0">
                          <a:solidFill>
                            <a:srgbClr val="212529"/>
                          </a:solidFill>
                          <a:effectLst/>
                          <a:highlight>
                            <a:srgbClr val="CFD5EA"/>
                          </a:highlight>
                          <a:latin typeface="Arial"/>
                        </a:rPr>
                        <a:t>Head of Household Education (1st &amp; 2nd)</a:t>
                      </a:r>
                      <a:endParaRPr lang="en-US" sz="1600" b="0" i="0" dirty="0">
                        <a:solidFill>
                          <a:srgbClr val="212529"/>
                        </a:solidFill>
                        <a:effectLst/>
                        <a:highlight>
                          <a:srgbClr val="CFD5EA"/>
                        </a:highlight>
                        <a:latin typeface="Arial"/>
                      </a:endParaRP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The highest level of education obtained by the Head of Household (both </a:t>
                      </a:r>
                      <a:r>
                        <a:rPr lang="en-US" sz="1600" b="0" i="0" u="none" strike="noStrike" err="1">
                          <a:solidFill>
                            <a:srgbClr val="000000"/>
                          </a:solidFill>
                          <a:effectLst/>
                          <a:highlight>
                            <a:srgbClr val="CFD5EA"/>
                          </a:highlight>
                          <a:latin typeface="Arial"/>
                        </a:rPr>
                        <a:t>HoH</a:t>
                      </a:r>
                      <a:r>
                        <a:rPr lang="en-US" sz="1600" b="0" i="0" u="none" strike="noStrike">
                          <a:solidFill>
                            <a:srgbClr val="000000"/>
                          </a:solidFill>
                          <a:effectLst/>
                          <a:highlight>
                            <a:srgbClr val="CFD5EA"/>
                          </a:highlight>
                          <a:latin typeface="Arial"/>
                        </a:rPr>
                        <a:t> 1 and </a:t>
                      </a:r>
                      <a:r>
                        <a:rPr lang="en-US" sz="1600" b="0" i="0" u="none" strike="noStrike" err="1">
                          <a:solidFill>
                            <a:srgbClr val="000000"/>
                          </a:solidFill>
                          <a:effectLst/>
                          <a:highlight>
                            <a:srgbClr val="CFD5EA"/>
                          </a:highlight>
                          <a:latin typeface="Arial"/>
                        </a:rPr>
                        <a:t>HoH</a:t>
                      </a:r>
                      <a:r>
                        <a:rPr lang="en-US" sz="1600" b="0" i="0" u="none" strike="noStrike">
                          <a:solidFill>
                            <a:srgbClr val="000000"/>
                          </a:solidFill>
                          <a:effectLst/>
                          <a:highlight>
                            <a:srgbClr val="CFD5EA"/>
                          </a:highlight>
                          <a:latin typeface="Arial"/>
                        </a:rPr>
                        <a:t> 2)</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Master's Degree</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351001145"/>
                  </a:ext>
                </a:extLst>
              </a:tr>
              <a:tr h="491106">
                <a:tc>
                  <a:txBody>
                    <a:bodyPr/>
                    <a:lstStyle/>
                    <a:p>
                      <a:pPr lvl="0" algn="l">
                        <a:buNone/>
                      </a:pPr>
                      <a:r>
                        <a:rPr lang="en-US" sz="1600" b="0" i="0">
                          <a:solidFill>
                            <a:srgbClr val="212529"/>
                          </a:solidFill>
                          <a:effectLst/>
                          <a:highlight>
                            <a:srgbClr val="E9EBF5"/>
                          </a:highlight>
                          <a:latin typeface="Arial"/>
                        </a:rPr>
                        <a:t>Head of Household 2 First and Last Name</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The first and last name of the second head of household </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John I. Doe</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969819643"/>
                  </a:ext>
                </a:extLst>
              </a:tr>
              <a:tr h="491106">
                <a:tc>
                  <a:txBody>
                    <a:bodyPr/>
                    <a:lstStyle/>
                    <a:p>
                      <a:pPr lvl="0" algn="l">
                        <a:buNone/>
                      </a:pPr>
                      <a:r>
                        <a:rPr lang="en-US" sz="1600" b="0" i="0">
                          <a:solidFill>
                            <a:srgbClr val="212529"/>
                          </a:solidFill>
                          <a:effectLst/>
                          <a:highlight>
                            <a:srgbClr val="CFD5EA"/>
                          </a:highlight>
                          <a:latin typeface="Arial"/>
                        </a:rPr>
                        <a:t>Home Address</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The home address (including street, city, state, and zip code) where the child resides</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123 Main Street</a:t>
                      </a:r>
                    </a:p>
                    <a:p>
                      <a:pPr lvl="0" algn="l">
                        <a:buNone/>
                      </a:pPr>
                      <a:r>
                        <a:rPr lang="en-US" sz="1600" b="0" i="0" u="none" strike="noStrike">
                          <a:solidFill>
                            <a:srgbClr val="000000"/>
                          </a:solidFill>
                          <a:effectLst/>
                          <a:highlight>
                            <a:srgbClr val="CFD5EA"/>
                          </a:highlight>
                          <a:latin typeface="Arial"/>
                        </a:rPr>
                        <a:t>San Diego, CA 92101</a:t>
                      </a:r>
                    </a:p>
                  </a:txBody>
                  <a:tcPr>
                    <a:lnL w="9524">
                      <a:solidFill>
                        <a:srgbClr val="FFFFFF"/>
                      </a:solidFill>
                    </a:lnL>
                    <a:lnR w="9524">
                      <a:solidFill>
                        <a:srgbClr val="FFFFFF"/>
                      </a:solidFill>
                    </a:lnR>
                    <a:lnT w="9524">
                      <a:solidFill>
                        <a:srgbClr val="FFFFFF"/>
                      </a:solidFill>
                    </a:lnT>
                    <a:lnB w="9524"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509345804"/>
                  </a:ext>
                </a:extLst>
              </a:tr>
              <a:tr h="491106">
                <a:tc>
                  <a:txBody>
                    <a:bodyPr/>
                    <a:lstStyle/>
                    <a:p>
                      <a:pPr lvl="0" algn="l">
                        <a:buNone/>
                      </a:pPr>
                      <a:r>
                        <a:rPr lang="en-US" sz="1600" b="0" i="0">
                          <a:solidFill>
                            <a:srgbClr val="212529"/>
                          </a:solidFill>
                          <a:effectLst/>
                          <a:highlight>
                            <a:srgbClr val="E9EBF5"/>
                          </a:highlight>
                          <a:latin typeface="Arial"/>
                        </a:rPr>
                        <a:t>Mailing Address</a:t>
                      </a:r>
                    </a:p>
                  </a:txBody>
                  <a:tcPr>
                    <a:lnL w="9524">
                      <a:solidFill>
                        <a:srgbClr val="FFFFFF"/>
                      </a:solidFill>
                    </a:lnL>
                    <a:lnR w="9524">
                      <a:solidFill>
                        <a:srgbClr val="FFFFFF"/>
                      </a:solidFill>
                    </a:lnR>
                    <a:lnT w="9524">
                      <a:solidFill>
                        <a:srgbClr val="FFFFFF"/>
                      </a:solidFill>
                    </a:lnT>
                    <a:lnB w="9524">
                      <a:solidFill>
                        <a:srgbClr val="FFFFFF"/>
                      </a:solidFill>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The mailing address (including street, city, state, and zip code) where the family receives mail (if different from home address)</a:t>
                      </a:r>
                    </a:p>
                  </a:txBody>
                  <a:tcPr>
                    <a:lnL w="9524">
                      <a:solidFill>
                        <a:srgbClr val="FFFFFF"/>
                      </a:solidFill>
                    </a:lnL>
                    <a:lnR w="9524">
                      <a:solidFill>
                        <a:srgbClr val="FFFFFF"/>
                      </a:solidFill>
                    </a:lnR>
                    <a:lnT w="9524">
                      <a:solidFill>
                        <a:srgbClr val="FFFFFF"/>
                      </a:solidFill>
                    </a:lnT>
                    <a:lnB w="9524">
                      <a:solidFill>
                        <a:srgbClr val="FFFFFF"/>
                      </a:solidFill>
                    </a:lnB>
                    <a:solidFill>
                      <a:srgbClr val="E9EBF5"/>
                    </a:solidFill>
                  </a:tcPr>
                </a:tc>
                <a:tc>
                  <a:txBody>
                    <a:bodyPr/>
                    <a:lstStyle/>
                    <a:p>
                      <a:pPr lvl="0" algn="l">
                        <a:buNone/>
                      </a:pPr>
                      <a:r>
                        <a:rPr lang="en-US" sz="1600" b="0" i="0" u="none" strike="noStrike" dirty="0">
                          <a:solidFill>
                            <a:srgbClr val="000000"/>
                          </a:solidFill>
                          <a:effectLst/>
                          <a:highlight>
                            <a:srgbClr val="E9EBF5"/>
                          </a:highlight>
                          <a:latin typeface="Arial"/>
                        </a:rPr>
                        <a:t>PO Box 58</a:t>
                      </a:r>
                    </a:p>
                    <a:p>
                      <a:pPr lvl="0" algn="l">
                        <a:buNone/>
                      </a:pPr>
                      <a:r>
                        <a:rPr lang="en-US" sz="1600" b="0" i="0" u="none" strike="noStrike" dirty="0">
                          <a:solidFill>
                            <a:srgbClr val="000000"/>
                          </a:solidFill>
                          <a:effectLst/>
                          <a:highlight>
                            <a:srgbClr val="E9EBF5"/>
                          </a:highlight>
                          <a:latin typeface="Arial"/>
                        </a:rPr>
                        <a:t>San Diego, CA 92101</a:t>
                      </a:r>
                    </a:p>
                  </a:txBody>
                  <a:tcPr>
                    <a:lnL w="9524">
                      <a:solidFill>
                        <a:srgbClr val="FFFFFF"/>
                      </a:solidFill>
                    </a:lnL>
                    <a:lnR w="9524">
                      <a:solidFill>
                        <a:srgbClr val="FFFFFF"/>
                      </a:solidFill>
                    </a:lnR>
                    <a:lnT w="9524">
                      <a:solidFill>
                        <a:srgbClr val="FFFFFF"/>
                      </a:solidFill>
                    </a:lnT>
                    <a:lnB w="9524">
                      <a:solidFill>
                        <a:srgbClr val="FFFFFF"/>
                      </a:solidFill>
                    </a:lnB>
                    <a:solidFill>
                      <a:srgbClr val="E9EBF5"/>
                    </a:solidFill>
                  </a:tcPr>
                </a:tc>
                <a:extLst>
                  <a:ext uri="{0D108BD9-81ED-4DB2-BD59-A6C34878D82A}">
                    <a16:rowId xmlns:a16="http://schemas.microsoft.com/office/drawing/2014/main" val="1376558760"/>
                  </a:ext>
                </a:extLst>
              </a:tr>
            </a:tbl>
          </a:graphicData>
        </a:graphic>
      </p:graphicFrame>
      <p:sp>
        <p:nvSpPr>
          <p:cNvPr id="4" name="Slide Number Placeholder 3">
            <a:extLst>
              <a:ext uri="{FF2B5EF4-FFF2-40B4-BE49-F238E27FC236}">
                <a16:creationId xmlns:a16="http://schemas.microsoft.com/office/drawing/2014/main" id="{9EB21BCD-5412-8E40-73C6-CC4025D84D23}"/>
              </a:ext>
            </a:extLst>
          </p:cNvPr>
          <p:cNvSpPr>
            <a:spLocks noGrp="1"/>
          </p:cNvSpPr>
          <p:nvPr>
            <p:ph type="sldNum" sz="quarter" idx="10"/>
          </p:nvPr>
        </p:nvSpPr>
        <p:spPr/>
        <p:txBody>
          <a:bodyPr/>
          <a:lstStyle/>
          <a:p>
            <a:fld id="{432ED76D-8188-4B28-B316-CD85396F47B0}" type="slidenum">
              <a:rPr lang="en-US" smtClean="0"/>
              <a:pPr/>
              <a:t>32</a:t>
            </a:fld>
            <a:endParaRPr lang="en-US"/>
          </a:p>
        </p:txBody>
      </p:sp>
    </p:spTree>
    <p:extLst>
      <p:ext uri="{BB962C8B-B14F-4D97-AF65-F5344CB8AC3E}">
        <p14:creationId xmlns:p14="http://schemas.microsoft.com/office/powerpoint/2010/main" val="745844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E569A-87CA-717A-67B9-0C14BC69B0B7}"/>
              </a:ext>
            </a:extLst>
          </p:cNvPr>
          <p:cNvSpPr>
            <a:spLocks noGrp="1"/>
          </p:cNvSpPr>
          <p:nvPr>
            <p:ph type="title"/>
          </p:nvPr>
        </p:nvSpPr>
        <p:spPr/>
        <p:txBody>
          <a:bodyPr/>
          <a:lstStyle/>
          <a:p>
            <a:r>
              <a:rPr lang="en-US" dirty="0">
                <a:solidFill>
                  <a:schemeClr val="bg1"/>
                </a:solidFill>
                <a:cs typeface="Arial"/>
              </a:rPr>
              <a:t>New Data Fields Collected in CAPSDAC</a:t>
            </a:r>
            <a:br>
              <a:rPr lang="en-US" dirty="0">
                <a:solidFill>
                  <a:schemeClr val="bg1"/>
                </a:solidFill>
                <a:cs typeface="Arial"/>
              </a:rPr>
            </a:br>
            <a:r>
              <a:rPr lang="en-US" dirty="0">
                <a:solidFill>
                  <a:schemeClr val="bg1"/>
                </a:solidFill>
                <a:cs typeface="Arial"/>
              </a:rPr>
              <a:t>Child Records (2)</a:t>
            </a:r>
            <a:endParaRPr lang="en-US" dirty="0"/>
          </a:p>
        </p:txBody>
      </p:sp>
      <p:graphicFrame>
        <p:nvGraphicFramePr>
          <p:cNvPr id="7" name="Content Placeholder 5">
            <a:extLst>
              <a:ext uri="{FF2B5EF4-FFF2-40B4-BE49-F238E27FC236}">
                <a16:creationId xmlns:a16="http://schemas.microsoft.com/office/drawing/2014/main" id="{6F351D0C-CEAA-AB3C-E951-A38ABAF4DD2B}"/>
              </a:ext>
            </a:extLst>
          </p:cNvPr>
          <p:cNvGraphicFramePr>
            <a:graphicFrameLocks noGrp="1"/>
          </p:cNvGraphicFramePr>
          <p:nvPr>
            <p:ph sz="half" idx="1"/>
            <p:extLst>
              <p:ext uri="{D42A27DB-BD31-4B8C-83A1-F6EECF244321}">
                <p14:modId xmlns:p14="http://schemas.microsoft.com/office/powerpoint/2010/main" val="3963588259"/>
              </p:ext>
            </p:extLst>
          </p:nvPr>
        </p:nvGraphicFramePr>
        <p:xfrm>
          <a:off x="152400" y="1638300"/>
          <a:ext cx="11885689" cy="2783205"/>
        </p:xfrm>
        <a:graphic>
          <a:graphicData uri="http://schemas.openxmlformats.org/drawingml/2006/table">
            <a:tbl>
              <a:tblPr firstRow="1" bandRow="1">
                <a:tableStyleId>{5C22544A-7EE6-4342-B048-85BDC9FD1C3A}</a:tableStyleId>
              </a:tblPr>
              <a:tblGrid>
                <a:gridCol w="4068543">
                  <a:extLst>
                    <a:ext uri="{9D8B030D-6E8A-4147-A177-3AD203B41FA5}">
                      <a16:colId xmlns:a16="http://schemas.microsoft.com/office/drawing/2014/main" val="2878197557"/>
                    </a:ext>
                  </a:extLst>
                </a:gridCol>
                <a:gridCol w="5170879">
                  <a:extLst>
                    <a:ext uri="{9D8B030D-6E8A-4147-A177-3AD203B41FA5}">
                      <a16:colId xmlns:a16="http://schemas.microsoft.com/office/drawing/2014/main" val="12533481"/>
                    </a:ext>
                  </a:extLst>
                </a:gridCol>
                <a:gridCol w="2646267">
                  <a:extLst>
                    <a:ext uri="{9D8B030D-6E8A-4147-A177-3AD203B41FA5}">
                      <a16:colId xmlns:a16="http://schemas.microsoft.com/office/drawing/2014/main" val="2864038469"/>
                    </a:ext>
                  </a:extLst>
                </a:gridCol>
              </a:tblGrid>
              <a:tr h="466725">
                <a:tc>
                  <a:txBody>
                    <a:bodyPr/>
                    <a:lstStyle/>
                    <a:p>
                      <a:pPr algn="ctr" fontAlgn="base"/>
                      <a:r>
                        <a:rPr lang="en-US" sz="1800" b="1" i="0" u="none" strike="noStrike" dirty="0">
                          <a:solidFill>
                            <a:schemeClr val="bg1"/>
                          </a:solidFill>
                          <a:effectLst/>
                          <a:highlight>
                            <a:srgbClr val="4472C4"/>
                          </a:highlight>
                          <a:latin typeface="Arial"/>
                        </a:rPr>
                        <a:t>Data Field</a:t>
                      </a:r>
                      <a:endParaRPr lang="en-US" b="1" i="0" dirty="0">
                        <a:solidFill>
                          <a:schemeClr val="bg1"/>
                        </a:solidFill>
                        <a:effectLst/>
                        <a:highlight>
                          <a:srgbClr val="4472C4"/>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lvl="0" algn="ctr">
                        <a:buNone/>
                      </a:pPr>
                      <a:r>
                        <a:rPr lang="en-US" sz="1800" b="1" i="0" u="none" strike="noStrike" dirty="0">
                          <a:solidFill>
                            <a:schemeClr val="bg1"/>
                          </a:solidFill>
                          <a:effectLst/>
                          <a:highlight>
                            <a:srgbClr val="4472C4"/>
                          </a:highlight>
                          <a:latin typeface="Arial"/>
                        </a:rPr>
                        <a:t>Definition</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algn="ctr" fontAlgn="base"/>
                      <a:r>
                        <a:rPr lang="en-US" sz="1800" b="1" i="0" u="none" strike="noStrike" dirty="0">
                          <a:solidFill>
                            <a:schemeClr val="bg1"/>
                          </a:solidFill>
                          <a:effectLst/>
                          <a:highlight>
                            <a:srgbClr val="4472C4"/>
                          </a:highlight>
                          <a:latin typeface="Arial"/>
                        </a:rPr>
                        <a:t>Examples</a:t>
                      </a:r>
                      <a:endParaRPr lang="en-US" b="1" i="0" dirty="0">
                        <a:solidFill>
                          <a:schemeClr val="bg1"/>
                        </a:solidFill>
                        <a:effectLst/>
                        <a:highlight>
                          <a:srgbClr val="4472C4"/>
                        </a:highligh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13595968"/>
                  </a:ext>
                </a:extLst>
              </a:tr>
              <a:tr h="466725">
                <a:tc>
                  <a:txBody>
                    <a:bodyPr/>
                    <a:lstStyle/>
                    <a:p>
                      <a:pPr lvl="0" algn="l">
                        <a:buNone/>
                      </a:pPr>
                      <a:r>
                        <a:rPr lang="en-US" sz="1600" b="0" i="0" u="none" strike="noStrike" dirty="0">
                          <a:solidFill>
                            <a:srgbClr val="000000"/>
                          </a:solidFill>
                          <a:effectLst/>
                          <a:highlight>
                            <a:srgbClr val="CFD5EA"/>
                          </a:highlight>
                          <a:latin typeface="Arial"/>
                        </a:rPr>
                        <a:t>Reason for Needing Service*</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The reason the family qualifies for needing CSPP.</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Actively Seeking Employment</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942150537"/>
                  </a:ext>
                </a:extLst>
              </a:tr>
              <a:tr h="466725">
                <a:tc>
                  <a:txBody>
                    <a:bodyPr/>
                    <a:lstStyle/>
                    <a:p>
                      <a:pPr lvl="0" algn="l">
                        <a:buNone/>
                      </a:pPr>
                      <a:r>
                        <a:rPr lang="en-US" sz="1600" b="0" i="0" u="none" strike="noStrike" dirty="0">
                          <a:solidFill>
                            <a:srgbClr val="000000"/>
                          </a:solidFill>
                          <a:effectLst/>
                          <a:highlight>
                            <a:srgbClr val="E9EBF5"/>
                          </a:highlight>
                          <a:latin typeface="Arial"/>
                        </a:rPr>
                        <a:t>Service Type</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Indicates whether the child is enrolled in direct or subcontracted services at the LEA.</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a:solidFill>
                            <a:srgbClr val="000000"/>
                          </a:solidFill>
                          <a:effectLst/>
                          <a:highlight>
                            <a:srgbClr val="E9EBF5"/>
                          </a:highlight>
                          <a:latin typeface="Arial"/>
                        </a:rPr>
                        <a:t>Direct Services</a:t>
                      </a:r>
                      <a:endParaRPr lang="en-US"/>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031629757"/>
                  </a:ext>
                </a:extLst>
              </a:tr>
              <a:tr h="466725">
                <a:tc>
                  <a:txBody>
                    <a:bodyPr/>
                    <a:lstStyle/>
                    <a:p>
                      <a:pPr lvl="0" algn="l">
                        <a:buNone/>
                      </a:pPr>
                      <a:r>
                        <a:rPr lang="en-US" sz="1600" b="0" i="0" dirty="0">
                          <a:solidFill>
                            <a:srgbClr val="212529"/>
                          </a:solidFill>
                          <a:effectLst/>
                          <a:highlight>
                            <a:srgbClr val="CFD5EA"/>
                          </a:highlight>
                          <a:latin typeface="Arial"/>
                        </a:rPr>
                        <a:t>Full-Time Enrollments</a:t>
                      </a:r>
                      <a:endParaRPr lang="en-US"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a:solidFill>
                            <a:srgbClr val="000000"/>
                          </a:solidFill>
                          <a:effectLst/>
                          <a:highlight>
                            <a:srgbClr val="CFD5EA"/>
                          </a:highlight>
                          <a:latin typeface="Arial"/>
                        </a:rPr>
                        <a:t>Indicates the classroom names and IDs the child is enrolled in full-time.</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lvl="0" algn="l">
                        <a:buNone/>
                      </a:pPr>
                      <a:r>
                        <a:rPr lang="en-US" sz="1600" b="0" i="0" u="none" strike="noStrike" err="1">
                          <a:solidFill>
                            <a:srgbClr val="000000"/>
                          </a:solidFill>
                          <a:effectLst/>
                          <a:highlight>
                            <a:srgbClr val="CFD5EA"/>
                          </a:highlight>
                          <a:latin typeface="Arial"/>
                        </a:rPr>
                        <a:t>HappySchool</a:t>
                      </a:r>
                      <a:r>
                        <a:rPr lang="en-US" sz="1600" b="0" i="0" u="none" strike="noStrike">
                          <a:solidFill>
                            <a:srgbClr val="000000"/>
                          </a:solidFill>
                          <a:effectLst/>
                          <a:highlight>
                            <a:srgbClr val="CFD5EA"/>
                          </a:highlight>
                          <a:latin typeface="Arial"/>
                        </a:rPr>
                        <a:t>-Apple Classroom (09876)</a:t>
                      </a: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250535297"/>
                  </a:ext>
                </a:extLst>
              </a:tr>
              <a:tr h="466724">
                <a:tc>
                  <a:txBody>
                    <a:bodyPr/>
                    <a:lstStyle/>
                    <a:p>
                      <a:pPr lvl="0" algn="l">
                        <a:buNone/>
                      </a:pPr>
                      <a:r>
                        <a:rPr lang="en-US" sz="1600" b="0" i="0" dirty="0">
                          <a:solidFill>
                            <a:srgbClr val="212529"/>
                          </a:solidFill>
                          <a:effectLst/>
                          <a:highlight>
                            <a:srgbClr val="E9EBF5"/>
                          </a:highlight>
                          <a:latin typeface="Arial"/>
                        </a:rPr>
                        <a:t>Part-Time Enrollments</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dirty="0">
                          <a:solidFill>
                            <a:srgbClr val="000000"/>
                          </a:solidFill>
                          <a:effectLst/>
                          <a:highlight>
                            <a:srgbClr val="E9EBF5"/>
                          </a:highlight>
                          <a:latin typeface="Arial"/>
                        </a:rPr>
                        <a:t>Indicates the classroom names and IDs the child is enrolled in part-time.</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lvl="0" algn="l">
                        <a:buNone/>
                      </a:pPr>
                      <a:r>
                        <a:rPr lang="en-US" sz="1600" b="0" i="0" u="none" strike="noStrike" dirty="0" err="1">
                          <a:solidFill>
                            <a:srgbClr val="000000"/>
                          </a:solidFill>
                          <a:effectLst/>
                          <a:highlight>
                            <a:srgbClr val="E9EBF5"/>
                          </a:highlight>
                          <a:latin typeface="Arial"/>
                        </a:rPr>
                        <a:t>HappySchool</a:t>
                      </a:r>
                      <a:r>
                        <a:rPr lang="en-US" sz="1600" b="0" i="0" u="none" strike="noStrike" dirty="0">
                          <a:solidFill>
                            <a:srgbClr val="000000"/>
                          </a:solidFill>
                          <a:effectLst/>
                          <a:highlight>
                            <a:srgbClr val="E9EBF5"/>
                          </a:highlight>
                          <a:latin typeface="Arial"/>
                        </a:rPr>
                        <a:t>-Carrot Classroom (12345)</a:t>
                      </a:r>
                    </a:p>
                  </a:txBody>
                  <a:tcPr>
                    <a:lnL w="9524">
                      <a:solidFill>
                        <a:srgbClr val="FFFFFF"/>
                      </a:solidFill>
                    </a:lnL>
                    <a:lnR w="9524">
                      <a:solidFill>
                        <a:srgbClr val="FFFFFF"/>
                      </a:solid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276578025"/>
                  </a:ext>
                </a:extLst>
              </a:tr>
            </a:tbl>
          </a:graphicData>
        </a:graphic>
      </p:graphicFrame>
      <p:sp>
        <p:nvSpPr>
          <p:cNvPr id="4" name="Content Placeholder 3">
            <a:extLst>
              <a:ext uri="{FF2B5EF4-FFF2-40B4-BE49-F238E27FC236}">
                <a16:creationId xmlns:a16="http://schemas.microsoft.com/office/drawing/2014/main" id="{8095EB8C-7D91-27E6-70B4-E5FD21ACD7EA}"/>
              </a:ext>
            </a:extLst>
          </p:cNvPr>
          <p:cNvSpPr>
            <a:spLocks noGrp="1"/>
          </p:cNvSpPr>
          <p:nvPr>
            <p:ph sz="half" idx="2"/>
          </p:nvPr>
        </p:nvSpPr>
        <p:spPr>
          <a:xfrm>
            <a:off x="152400" y="4713225"/>
            <a:ext cx="9715579" cy="1012950"/>
          </a:xfrm>
        </p:spPr>
        <p:txBody>
          <a:bodyPr>
            <a:normAutofit/>
          </a:bodyPr>
          <a:lstStyle/>
          <a:p>
            <a:pPr marL="0" indent="0">
              <a:buNone/>
            </a:pPr>
            <a:r>
              <a:rPr lang="en-US" sz="2400" dirty="0"/>
              <a:t>Note: All data fields are subject to change; final guidance will be in a forthcoming Management Bulletin.</a:t>
            </a:r>
          </a:p>
        </p:txBody>
      </p:sp>
      <p:sp>
        <p:nvSpPr>
          <p:cNvPr id="5" name="Slide Number Placeholder 4">
            <a:extLst>
              <a:ext uri="{FF2B5EF4-FFF2-40B4-BE49-F238E27FC236}">
                <a16:creationId xmlns:a16="http://schemas.microsoft.com/office/drawing/2014/main" id="{ED2F9E09-A2EF-77F0-DEA3-A7BAA115F9A9}"/>
              </a:ext>
            </a:extLst>
          </p:cNvPr>
          <p:cNvSpPr>
            <a:spLocks noGrp="1"/>
          </p:cNvSpPr>
          <p:nvPr>
            <p:ph type="sldNum" sz="quarter" idx="10"/>
          </p:nvPr>
        </p:nvSpPr>
        <p:spPr/>
        <p:txBody>
          <a:bodyPr/>
          <a:lstStyle/>
          <a:p>
            <a:fld id="{432ED76D-8188-4B28-B316-CD85396F47B0}" type="slidenum">
              <a:rPr lang="en-US" smtClean="0"/>
              <a:pPr/>
              <a:t>33</a:t>
            </a:fld>
            <a:endParaRPr lang="en-US"/>
          </a:p>
        </p:txBody>
      </p:sp>
    </p:spTree>
    <p:extLst>
      <p:ext uri="{BB962C8B-B14F-4D97-AF65-F5344CB8AC3E}">
        <p14:creationId xmlns:p14="http://schemas.microsoft.com/office/powerpoint/2010/main" val="39234095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5B9D6-DF76-431C-9FB8-81E504A95478}"/>
              </a:ext>
            </a:extLst>
          </p:cNvPr>
          <p:cNvSpPr>
            <a:spLocks noGrp="1"/>
          </p:cNvSpPr>
          <p:nvPr>
            <p:ph type="title"/>
          </p:nvPr>
        </p:nvSpPr>
        <p:spPr/>
        <p:txBody>
          <a:bodyPr>
            <a:normAutofit/>
          </a:bodyPr>
          <a:lstStyle/>
          <a:p>
            <a:r>
              <a:rPr lang="en-US" sz="4000" b="1">
                <a:solidFill>
                  <a:schemeClr val="bg1"/>
                </a:solidFill>
              </a:rPr>
              <a:t>Resources and Contact Information </a:t>
            </a:r>
            <a:r>
              <a:rPr lang="en-US" sz="4000">
                <a:solidFill>
                  <a:schemeClr val="bg1"/>
                </a:solidFill>
              </a:rPr>
              <a:t>(1)</a:t>
            </a:r>
            <a:endParaRPr lang="en-US" sz="4000" b="1">
              <a:solidFill>
                <a:schemeClr val="bg1"/>
              </a:solidFill>
            </a:endParaRPr>
          </a:p>
        </p:txBody>
      </p:sp>
      <p:sp>
        <p:nvSpPr>
          <p:cNvPr id="3" name="Content Placeholder 2">
            <a:extLst>
              <a:ext uri="{FF2B5EF4-FFF2-40B4-BE49-F238E27FC236}">
                <a16:creationId xmlns:a16="http://schemas.microsoft.com/office/drawing/2014/main" id="{61B0B254-0A91-4BA5-9365-C764BE3A5832}"/>
              </a:ext>
            </a:extLst>
          </p:cNvPr>
          <p:cNvSpPr>
            <a:spLocks noGrp="1"/>
          </p:cNvSpPr>
          <p:nvPr>
            <p:ph idx="4294967295"/>
          </p:nvPr>
        </p:nvSpPr>
        <p:spPr>
          <a:xfrm>
            <a:off x="152400" y="1082944"/>
            <a:ext cx="11887200" cy="4576106"/>
          </a:xfrm>
        </p:spPr>
        <p:txBody>
          <a:bodyPr vert="horz" lIns="91440" tIns="45720" rIns="91440" bIns="45720" rtlCol="0" anchor="t">
            <a:normAutofit/>
          </a:bodyPr>
          <a:lstStyle/>
          <a:p>
            <a:pPr marL="0" indent="0" algn="ctr">
              <a:buNone/>
            </a:pPr>
            <a:endParaRPr lang="en-US" dirty="0"/>
          </a:p>
          <a:p>
            <a:pPr>
              <a:spcAft>
                <a:spcPts val="1200"/>
              </a:spcAft>
            </a:pPr>
            <a:r>
              <a:rPr lang="en-US" dirty="0"/>
              <a:t>CDMIS technical assistance inbox:</a:t>
            </a:r>
            <a:endParaRPr lang="en-US" u="sng" dirty="0">
              <a:solidFill>
                <a:schemeClr val="accent4">
                  <a:lumMod val="40000"/>
                  <a:lumOff val="60000"/>
                </a:schemeClr>
              </a:solidFil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3"/>
              </a:rPr>
              <a:t>CDMIS@cde.ca.gov</a:t>
            </a:r>
            <a:r>
              <a:rPr lang="en-US" dirty="0">
                <a:solidFill>
                  <a:schemeClr val="accent4">
                    <a:lumMod val="40000"/>
                    <a:lumOff val="60000"/>
                  </a:schemeClr>
                </a:solidFill>
                <a:hlinkClick r:id="rId3"/>
              </a:rPr>
              <a:t> </a:t>
            </a:r>
            <a:r>
              <a:rPr lang="en-US" dirty="0"/>
              <a:t>and </a:t>
            </a:r>
            <a:r>
              <a:rPr lang="en-US" dirty="0">
                <a:solidFill>
                  <a:schemeClr val="accent4">
                    <a:lumMod val="40000"/>
                    <a:lumOff val="60000"/>
                  </a:schemeClr>
                </a:solidFill>
                <a:hlinkClick r:id="rId4">
                  <a:extLst>
                    <a:ext uri="{A12FA001-AC4F-418D-AE19-62706E023703}">
                      <ahyp:hlinkClr xmlns:ahyp="http://schemas.microsoft.com/office/drawing/2018/hyperlinkcolor" val="tx"/>
                    </a:ext>
                  </a:extLst>
                </a:hlinkClick>
              </a:rPr>
              <a:t>CDMIS@dss.ca.gov</a:t>
            </a:r>
            <a:endParaRPr lang="en-US" u="sng" dirty="0">
              <a:solidFill>
                <a:schemeClr val="accent4">
                  <a:lumMod val="40000"/>
                  <a:lumOff val="60000"/>
                </a:schemeClr>
              </a:solidFill>
              <a:cs typeface="Arial"/>
            </a:endParaRPr>
          </a:p>
          <a:p>
            <a:pPr>
              <a:spcAft>
                <a:spcPts val="1200"/>
              </a:spcAft>
            </a:pPr>
            <a:r>
              <a:rPr lang="en-US" dirty="0"/>
              <a:t>CDMIS Resources Webpage: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ea typeface="+mn-lt"/>
                <a:cs typeface="+mn-lt"/>
                <a:hlinkClick r:id="rId5" tooltip="CDMIS Resource Web Page">
                  <a:extLst>
                    <a:ext uri="{A12FA001-AC4F-418D-AE19-62706E023703}">
                      <ahyp:hlinkClr xmlns:ahyp="http://schemas.microsoft.com/office/drawing/2018/hyperlinkcolor" val="tx"/>
                    </a:ext>
                  </a:extLst>
                </a:hlinkClick>
              </a:rPr>
              <a:t>https://www.cde.ca.gov/sp/cd/ci/main.asp</a:t>
            </a:r>
            <a:endParaRPr lang="en-US" dirty="0">
              <a:solidFill>
                <a:schemeClr val="accent4">
                  <a:lumMod val="40000"/>
                  <a:lumOff val="60000"/>
                </a:schemeClr>
              </a:solidFill>
              <a:cs typeface="Arial" panose="020B0604020202020204"/>
            </a:endParaRPr>
          </a:p>
          <a:p>
            <a:pPr>
              <a:spcAft>
                <a:spcPts val="1200"/>
              </a:spcAft>
            </a:pPr>
            <a:r>
              <a:rPr lang="en-US" dirty="0"/>
              <a:t>CDMIS Site: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6" tooltip="CDMIS Live Site Link">
                  <a:extLst>
                    <a:ext uri="{A12FA001-AC4F-418D-AE19-62706E023703}">
                      <ahyp:hlinkClr xmlns:ahyp="http://schemas.microsoft.com/office/drawing/2018/hyperlinkcolor" val="tx"/>
                    </a:ext>
                  </a:extLst>
                </a:hlinkClick>
              </a:rPr>
              <a:t>https://www4.cde.ca.gov/cdmis</a:t>
            </a:r>
          </a:p>
          <a:p>
            <a:pPr>
              <a:spcAft>
                <a:spcPts val="1200"/>
              </a:spcAft>
              <a:buFont typeface="Arial" panose="05000000000000000000" pitchFamily="2" charset="2"/>
              <a:buChar char="•"/>
            </a:pPr>
            <a:endParaRPr lang="en-US" dirty="0">
              <a:solidFill>
                <a:srgbClr val="FFFFFF"/>
              </a:solidFill>
              <a:cs typeface="Arial"/>
            </a:endParaRPr>
          </a:p>
        </p:txBody>
      </p:sp>
      <p:sp>
        <p:nvSpPr>
          <p:cNvPr id="7" name="Slide Number Placeholder 6">
            <a:extLst>
              <a:ext uri="{FF2B5EF4-FFF2-40B4-BE49-F238E27FC236}">
                <a16:creationId xmlns:a16="http://schemas.microsoft.com/office/drawing/2014/main" id="{DD81176F-D8E6-B0EC-2CB4-884C0102053D}"/>
              </a:ext>
            </a:extLst>
          </p:cNvPr>
          <p:cNvSpPr>
            <a:spLocks noGrp="1"/>
          </p:cNvSpPr>
          <p:nvPr>
            <p:ph type="sldNum" sz="quarter" idx="11"/>
          </p:nvPr>
        </p:nvSpPr>
        <p:spPr/>
        <p:txBody>
          <a:bodyPr/>
          <a:lstStyle/>
          <a:p>
            <a:r>
              <a:rPr lang="en-US" dirty="0"/>
              <a:t>33</a:t>
            </a:r>
          </a:p>
        </p:txBody>
      </p:sp>
    </p:spTree>
    <p:extLst>
      <p:ext uri="{BB962C8B-B14F-4D97-AF65-F5344CB8AC3E}">
        <p14:creationId xmlns:p14="http://schemas.microsoft.com/office/powerpoint/2010/main" val="13777000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5B9D6-DF76-431C-9FB8-81E504A95478}"/>
              </a:ext>
            </a:extLst>
          </p:cNvPr>
          <p:cNvSpPr>
            <a:spLocks noGrp="1"/>
          </p:cNvSpPr>
          <p:nvPr>
            <p:ph type="title"/>
          </p:nvPr>
        </p:nvSpPr>
        <p:spPr/>
        <p:txBody>
          <a:bodyPr>
            <a:normAutofit/>
          </a:bodyPr>
          <a:lstStyle/>
          <a:p>
            <a:r>
              <a:rPr lang="en-US" sz="4000" b="1">
                <a:solidFill>
                  <a:schemeClr val="bg1"/>
                </a:solidFill>
              </a:rPr>
              <a:t>Resources and Contact Information </a:t>
            </a:r>
            <a:r>
              <a:rPr lang="en-US" sz="4000">
                <a:solidFill>
                  <a:schemeClr val="bg1"/>
                </a:solidFill>
              </a:rPr>
              <a:t>(2)</a:t>
            </a:r>
            <a:endParaRPr lang="en-US" sz="4000" b="1">
              <a:solidFill>
                <a:schemeClr val="bg1"/>
              </a:solidFill>
            </a:endParaRPr>
          </a:p>
        </p:txBody>
      </p:sp>
      <p:sp>
        <p:nvSpPr>
          <p:cNvPr id="3" name="Content Placeholder 2">
            <a:extLst>
              <a:ext uri="{FF2B5EF4-FFF2-40B4-BE49-F238E27FC236}">
                <a16:creationId xmlns:a16="http://schemas.microsoft.com/office/drawing/2014/main" id="{61B0B254-0A91-4BA5-9365-C764BE3A5832}"/>
              </a:ext>
            </a:extLst>
          </p:cNvPr>
          <p:cNvSpPr>
            <a:spLocks noGrp="1"/>
          </p:cNvSpPr>
          <p:nvPr>
            <p:ph idx="4294967295"/>
          </p:nvPr>
        </p:nvSpPr>
        <p:spPr>
          <a:xfrm>
            <a:off x="282863" y="1241569"/>
            <a:ext cx="11293252" cy="4576106"/>
          </a:xfrm>
        </p:spPr>
        <p:txBody>
          <a:bodyPr vert="horz" lIns="91440" tIns="45720" rIns="91440" bIns="45720" rtlCol="0" anchor="t">
            <a:normAutofit/>
          </a:bodyPr>
          <a:lstStyle/>
          <a:p>
            <a:pPr marL="0" indent="0" algn="ctr">
              <a:buNone/>
            </a:pPr>
            <a:endParaRPr lang="en-US" dirty="0"/>
          </a:p>
          <a:p>
            <a:pPr>
              <a:spcAft>
                <a:spcPts val="1200"/>
              </a:spcAft>
            </a:pPr>
            <a:r>
              <a:rPr lang="en-US" dirty="0">
                <a:solidFill>
                  <a:srgbClr val="FFFFFF"/>
                </a:solidFill>
                <a:cs typeface="Arial" panose="020B0604020202020204"/>
              </a:rPr>
              <a:t>CAPSDAC technical assistance inbox:</a:t>
            </a:r>
            <a:endParaRPr lang="en-US" u="sng" dirty="0">
              <a:solidFill>
                <a:schemeClr val="accent4">
                  <a:lumMod val="40000"/>
                  <a:lumOff val="60000"/>
                </a:schemeClr>
              </a:solidFill>
              <a:cs typeface="Arial" panose="020B0604020202020204"/>
            </a:endParaRPr>
          </a:p>
          <a:p>
            <a:pPr lvl="1">
              <a:spcAft>
                <a:spcPts val="1200"/>
              </a:spcAft>
              <a:buFont typeface="Wingdings" panose="05000000000000000000" pitchFamily="2" charset="2"/>
              <a:buChar char="Ø"/>
            </a:pPr>
            <a:r>
              <a:rPr lang="en-US" u="sng" dirty="0">
                <a:solidFill>
                  <a:schemeClr val="accent4">
                    <a:lumMod val="40000"/>
                    <a:lumOff val="60000"/>
                  </a:schemeClr>
                </a:solidFill>
                <a:cs typeface="Arial" panose="020B0604020202020204"/>
                <a:hlinkClick r:id="rId3"/>
              </a:rPr>
              <a:t>CAPSDAC@cde.ca.gov</a:t>
            </a:r>
            <a:r>
              <a:rPr lang="en-US" dirty="0">
                <a:solidFill>
                  <a:schemeClr val="accent4">
                    <a:lumMod val="40000"/>
                    <a:lumOff val="60000"/>
                  </a:schemeClr>
                </a:solidFill>
                <a:cs typeface="Arial" panose="020B0604020202020204"/>
                <a:hlinkClick r:id="rId3"/>
              </a:rPr>
              <a:t> </a:t>
            </a:r>
            <a:endParaRPr lang="en-US" dirty="0">
              <a:solidFill>
                <a:schemeClr val="accent4">
                  <a:lumMod val="40000"/>
                  <a:lumOff val="60000"/>
                </a:schemeClr>
              </a:solidFill>
              <a:cs typeface="Arial" panose="020B0604020202020204"/>
            </a:endParaRPr>
          </a:p>
          <a:p>
            <a:pPr lvl="2">
              <a:spcAft>
                <a:spcPts val="1200"/>
              </a:spcAft>
            </a:pPr>
            <a:r>
              <a:rPr lang="en-US" sz="2400" dirty="0">
                <a:solidFill>
                  <a:srgbClr val="FFFFFF"/>
                </a:solidFill>
                <a:cs typeface="Arial" panose="020B0604020202020204"/>
              </a:rPr>
              <a:t>CDE is asking for volunteers to get involved in the CAPSDAC system development and user acceptance testing. Please reach out to the email address listed above if you are interested.</a:t>
            </a:r>
            <a:endParaRPr lang="en-US" sz="3600" dirty="0"/>
          </a:p>
          <a:p>
            <a:pPr>
              <a:spcAft>
                <a:spcPts val="1200"/>
              </a:spcAft>
            </a:pPr>
            <a:r>
              <a:rPr lang="en-US" dirty="0">
                <a:solidFill>
                  <a:srgbClr val="FFFFFF"/>
                </a:solidFill>
                <a:cs typeface="Arial" panose="020B0604020202020204"/>
              </a:rPr>
              <a:t>CAPSDAC Resources web page (Coming Soon):</a:t>
            </a:r>
            <a:endParaRPr lang="en-US" dirty="0">
              <a:cs typeface="Arial"/>
            </a:endParaRPr>
          </a:p>
          <a:p>
            <a:pPr>
              <a:spcAft>
                <a:spcPts val="1200"/>
              </a:spcAft>
            </a:pPr>
            <a:r>
              <a:rPr lang="en-US" dirty="0"/>
              <a:t>CAPSDAC Site (Coming Soon):</a:t>
            </a:r>
            <a:endParaRPr lang="en-US" dirty="0">
              <a:cs typeface="Arial"/>
            </a:endParaRPr>
          </a:p>
        </p:txBody>
      </p:sp>
      <p:sp>
        <p:nvSpPr>
          <p:cNvPr id="7" name="Slide Number Placeholder 6">
            <a:extLst>
              <a:ext uri="{FF2B5EF4-FFF2-40B4-BE49-F238E27FC236}">
                <a16:creationId xmlns:a16="http://schemas.microsoft.com/office/drawing/2014/main" id="{DD81176F-D8E6-B0EC-2CB4-884C0102053D}"/>
              </a:ext>
            </a:extLst>
          </p:cNvPr>
          <p:cNvSpPr>
            <a:spLocks noGrp="1"/>
          </p:cNvSpPr>
          <p:nvPr>
            <p:ph type="sldNum" sz="quarter" idx="11"/>
          </p:nvPr>
        </p:nvSpPr>
        <p:spPr/>
        <p:txBody>
          <a:bodyPr/>
          <a:lstStyle/>
          <a:p>
            <a:r>
              <a:rPr lang="en-US" dirty="0"/>
              <a:t>34</a:t>
            </a:r>
          </a:p>
        </p:txBody>
      </p:sp>
    </p:spTree>
    <p:extLst>
      <p:ext uri="{BB962C8B-B14F-4D97-AF65-F5344CB8AC3E}">
        <p14:creationId xmlns:p14="http://schemas.microsoft.com/office/powerpoint/2010/main" val="31334428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bubbles.">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r>
              <a:rPr lang="en-US" dirty="0"/>
              <a:t>35</a:t>
            </a:r>
          </a:p>
        </p:txBody>
      </p:sp>
    </p:spTree>
    <p:extLst>
      <p:ext uri="{BB962C8B-B14F-4D97-AF65-F5344CB8AC3E}">
        <p14:creationId xmlns:p14="http://schemas.microsoft.com/office/powerpoint/2010/main" val="25420238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
        <p:nvSpPr>
          <p:cNvPr id="3" name="Slide Number Placeholder 2">
            <a:extLst>
              <a:ext uri="{FF2B5EF4-FFF2-40B4-BE49-F238E27FC236}">
                <a16:creationId xmlns:a16="http://schemas.microsoft.com/office/drawing/2014/main" id="{60247927-566E-D85E-5724-521A1D6C5FC7}"/>
              </a:ext>
            </a:extLst>
          </p:cNvPr>
          <p:cNvSpPr>
            <a:spLocks noGrp="1"/>
          </p:cNvSpPr>
          <p:nvPr>
            <p:ph type="sldNum" sz="quarter" idx="10"/>
          </p:nvPr>
        </p:nvSpPr>
        <p:spPr/>
        <p:txBody>
          <a:bodyPr/>
          <a:lstStyle/>
          <a:p>
            <a:r>
              <a:rPr lang="en-US" dirty="0"/>
              <a:t>36</a:t>
            </a:r>
          </a:p>
        </p:txBody>
      </p:sp>
    </p:spTree>
    <p:extLst>
      <p:ext uri="{BB962C8B-B14F-4D97-AF65-F5344CB8AC3E}">
        <p14:creationId xmlns:p14="http://schemas.microsoft.com/office/powerpoint/2010/main" val="2671731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290456"/>
            <a:ext cx="9527060" cy="1325563"/>
          </a:xfrm>
        </p:spPr>
        <p:txBody>
          <a:bodyPr>
            <a:normAutofit/>
          </a:bodyPr>
          <a:lstStyle/>
          <a:p>
            <a:r>
              <a:rPr lang="en-US" sz="4000">
                <a:solidFill>
                  <a:schemeClr val="bg1"/>
                </a:solidFill>
              </a:rPr>
              <a:t>CDMIS Updates (1)</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631114" y="1180915"/>
            <a:ext cx="10929769" cy="4496170"/>
          </a:xfrm>
        </p:spPr>
        <p:txBody>
          <a:bodyPr vert="horz" lIns="91440" tIns="45720" rIns="91440" bIns="45720" rtlCol="0" anchor="t">
            <a:normAutofit/>
          </a:bodyPr>
          <a:lstStyle/>
          <a:p>
            <a:pPr lvl="1">
              <a:buFont typeface="Arial" panose="020B0604020202020204" pitchFamily="34" charset="0"/>
              <a:buChar char="•"/>
            </a:pPr>
            <a:r>
              <a:rPr lang="en-US" sz="2400" b="1" dirty="0">
                <a:cs typeface="Arial" panose="020B0604020202020204"/>
              </a:rPr>
              <a:t>Reminder</a:t>
            </a:r>
            <a:r>
              <a:rPr lang="en-US" sz="2400" dirty="0">
                <a:cs typeface="Arial" panose="020B0604020202020204"/>
              </a:rPr>
              <a:t>: The CDMIS Support Team regularly releases updates on future changes to the CDMIS to keep users informed about upcoming reporting changes and system improvements, ensuring transparency and facilitating a smooth user experience.</a:t>
            </a:r>
          </a:p>
          <a:p>
            <a:pPr lvl="2">
              <a:spcAft>
                <a:spcPts val="1800"/>
              </a:spcAft>
              <a:buClr>
                <a:srgbClr val="FFFF00"/>
              </a:buClr>
              <a:buFont typeface="Wingdings" panose="05000000000000000000" pitchFamily="2" charset="2"/>
              <a:buChar char="Ø"/>
            </a:pPr>
            <a:r>
              <a:rPr lang="en-US" sz="2200" dirty="0">
                <a:solidFill>
                  <a:schemeClr val="accent4">
                    <a:lumMod val="60000"/>
                    <a:lumOff val="40000"/>
                  </a:schemeClr>
                </a:solidFill>
                <a:cs typeface="Arial" panose="020B0604020202020204"/>
                <a:hlinkClick r:id="rId3" tooltip="CDMIS Updates Web Page"/>
              </a:rPr>
              <a:t>https://www.cde.ca.gov/sp/cd/ci/update.asp</a:t>
            </a:r>
            <a:endParaRPr lang="en-US" sz="2200" dirty="0">
              <a:solidFill>
                <a:schemeClr val="accent4">
                  <a:lumMod val="60000"/>
                  <a:lumOff val="40000"/>
                </a:schemeClr>
              </a:solidFill>
              <a:cs typeface="Arial" panose="020B0604020202020204"/>
            </a:endParaRPr>
          </a:p>
          <a:p>
            <a:pPr lvl="1">
              <a:buFont typeface="Arial" panose="020B0604020202020204" pitchFamily="34" charset="0"/>
              <a:buChar char="•"/>
            </a:pPr>
            <a:r>
              <a:rPr lang="en-US" sz="2400" b="1" dirty="0">
                <a:cs typeface="Arial" panose="020B0604020202020204"/>
              </a:rPr>
              <a:t>Issue #32: Reason Code U &amp; V</a:t>
            </a:r>
          </a:p>
          <a:p>
            <a:pPr lvl="2">
              <a:buFont typeface="Arial" panose="020B0604020202020204" pitchFamily="34" charset="0"/>
              <a:buChar char="•"/>
            </a:pPr>
            <a:r>
              <a:rPr lang="en-US" sz="2400" dirty="0">
                <a:cs typeface="Arial" panose="020B0604020202020204"/>
              </a:rPr>
              <a:t>The “Reason for Receiving Child Care Services” information field in the CDMIS includes two new reason codes, "U - CSPP Early Enrollment" and "V - Means-Tested Government Program," added starting February 1, 2024. </a:t>
            </a:r>
          </a:p>
          <a:p>
            <a:pPr lvl="2">
              <a:buClr>
                <a:srgbClr val="FFFF00"/>
              </a:buClr>
              <a:buFont typeface="Wingdings" panose="05000000000000000000" pitchFamily="2" charset="2"/>
              <a:buChar char="Ø"/>
            </a:pPr>
            <a:r>
              <a:rPr lang="en-US" sz="2200" dirty="0">
                <a:solidFill>
                  <a:schemeClr val="accent4">
                    <a:lumMod val="60000"/>
                    <a:lumOff val="40000"/>
                  </a:schemeClr>
                </a:solidFill>
                <a:cs typeface="Arial" panose="020B0604020202020204"/>
                <a:hlinkClick r:id="rId4" tooltip="CDMIS Update #32"/>
              </a:rPr>
              <a:t>https://www.cde.ca.gov/sp/cd/ci/cdmisupdate32.asp</a:t>
            </a:r>
            <a:endParaRPr lang="en-US" sz="2400" dirty="0">
              <a:cs typeface="Arial" panose="020B0604020202020204"/>
            </a:endParaRPr>
          </a:p>
          <a:p>
            <a:endParaRPr lang="en-US" sz="2400" dirty="0">
              <a:cs typeface="Arial" panose="020B0604020202020204"/>
            </a:endParaRPr>
          </a:p>
          <a:p>
            <a:pPr marL="457200" lvl="1" indent="0">
              <a:buNone/>
            </a:pPr>
            <a:endParaRPr lang="en-US" sz="2400" dirty="0">
              <a:cs typeface="Arial" panose="020B0604020202020204"/>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4005905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F2195-02D8-3071-A296-ED8970D06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262B1-2D7F-0E06-2E0E-ED0571023EB2}"/>
              </a:ext>
            </a:extLst>
          </p:cNvPr>
          <p:cNvSpPr>
            <a:spLocks noGrp="1"/>
          </p:cNvSpPr>
          <p:nvPr>
            <p:ph type="title"/>
          </p:nvPr>
        </p:nvSpPr>
        <p:spPr>
          <a:xfrm>
            <a:off x="1332468" y="332167"/>
            <a:ext cx="9527060" cy="1325563"/>
          </a:xfrm>
        </p:spPr>
        <p:txBody>
          <a:bodyPr>
            <a:normAutofit/>
          </a:bodyPr>
          <a:lstStyle/>
          <a:p>
            <a:r>
              <a:rPr lang="en-US" sz="4000">
                <a:solidFill>
                  <a:schemeClr val="bg1"/>
                </a:solidFill>
              </a:rPr>
              <a:t>CDMIS Updates (2)</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0A57AC9A-FC86-CC45-4CBC-826891D8A4FA}"/>
              </a:ext>
            </a:extLst>
          </p:cNvPr>
          <p:cNvSpPr>
            <a:spLocks noGrp="1"/>
          </p:cNvSpPr>
          <p:nvPr>
            <p:ph idx="1"/>
          </p:nvPr>
        </p:nvSpPr>
        <p:spPr>
          <a:xfrm>
            <a:off x="424312" y="1291968"/>
            <a:ext cx="11343371" cy="5200270"/>
          </a:xfrm>
        </p:spPr>
        <p:txBody>
          <a:bodyPr vert="horz" lIns="91440" tIns="45720" rIns="91440" bIns="45720" rtlCol="0" anchor="t">
            <a:normAutofit/>
          </a:bodyPr>
          <a:lstStyle/>
          <a:p>
            <a:pPr lvl="1">
              <a:buFont typeface="Arial" panose="020B0604020202020204" pitchFamily="34" charset="0"/>
              <a:buChar char="•"/>
            </a:pPr>
            <a:r>
              <a:rPr lang="en-US" sz="2400" b="1" dirty="0">
                <a:cs typeface="Arial" panose="020B0604020202020204"/>
              </a:rPr>
              <a:t>Issue #33: Services Type and Length Field</a:t>
            </a:r>
          </a:p>
          <a:p>
            <a:pPr lvl="2">
              <a:buFont typeface="Arial" panose="020B0604020202020204" pitchFamily="34" charset="0"/>
              <a:buChar char="•"/>
            </a:pPr>
            <a:r>
              <a:rPr lang="en-US" sz="2400" dirty="0">
                <a:cs typeface="Arial" panose="020B0604020202020204"/>
              </a:rPr>
              <a:t>The CDMIS enhanced the 'Child Receives Part-Day Care' field to become the 'Services Type and Length' field, now allowing users to specify whether a child is enrolled in direct or subcontracted services, with options for full-day or part-day care.</a:t>
            </a:r>
          </a:p>
          <a:p>
            <a:pPr lvl="2">
              <a:spcAft>
                <a:spcPts val="1200"/>
              </a:spcAft>
              <a:buClr>
                <a:srgbClr val="FFFF00"/>
              </a:buClr>
              <a:buFont typeface="Wingdings" panose="05000000000000000000" pitchFamily="2" charset="2"/>
              <a:buChar char="Ø"/>
            </a:pPr>
            <a:r>
              <a:rPr lang="en-US" sz="2400" dirty="0">
                <a:cs typeface="Arial" panose="020B0604020202020204"/>
                <a:hlinkClick r:id="rId3" tooltip="CDMIS Update #33 Web Page"/>
              </a:rPr>
              <a:t>https://www.cde.ca.gov/sp/cd/ci/cdmisupdate33.asp</a:t>
            </a:r>
            <a:endParaRPr lang="en-US" sz="2400" dirty="0">
              <a:cs typeface="Arial" panose="020B0604020202020204"/>
            </a:endParaRPr>
          </a:p>
          <a:p>
            <a:pPr lvl="1">
              <a:buFont typeface="Arial" panose="020B0604020202020204" pitchFamily="34" charset="0"/>
              <a:buChar char="•"/>
            </a:pPr>
            <a:r>
              <a:rPr lang="en-US" sz="2400" b="1" dirty="0">
                <a:cs typeface="Arial" panose="020B0604020202020204"/>
              </a:rPr>
              <a:t>Issue #34: Copy Forward Issues</a:t>
            </a:r>
          </a:p>
          <a:p>
            <a:pPr lvl="2">
              <a:buFont typeface="Arial" panose="020B0604020202020204" pitchFamily="34" charset="0"/>
              <a:buChar char="•"/>
            </a:pPr>
            <a:r>
              <a:rPr lang="en-US" sz="2400" dirty="0">
                <a:cs typeface="Arial" panose="020B0604020202020204"/>
              </a:rPr>
              <a:t>Users experiencing issues with copying forward CDD-801A reports from December 2023 to January 2024 can find assistance from the CDMIS Support Team. This update provides instructions for users to export and transfer data to the new format for a smooth transition.</a:t>
            </a:r>
          </a:p>
          <a:p>
            <a:pPr lvl="2">
              <a:buClr>
                <a:srgbClr val="FFFF00"/>
              </a:buClr>
              <a:buFont typeface="Wingdings" panose="05000000000000000000" pitchFamily="2" charset="2"/>
              <a:buChar char="Ø"/>
            </a:pPr>
            <a:r>
              <a:rPr lang="en-US" sz="2400" dirty="0">
                <a:cs typeface="Arial" panose="020B0604020202020204"/>
                <a:hlinkClick r:id="rId4" tooltip="CDMIS Update #34"/>
              </a:rPr>
              <a:t>https://www.cde.ca.gov/sp/cd/ci/cdmisupdate34.asp</a:t>
            </a:r>
            <a:endParaRPr lang="en-US" sz="2400" dirty="0">
              <a:cs typeface="Arial" panose="020B0604020202020204"/>
            </a:endParaRPr>
          </a:p>
        </p:txBody>
      </p:sp>
      <p:sp>
        <p:nvSpPr>
          <p:cNvPr id="4" name="Slide Number Placeholder 3">
            <a:extLst>
              <a:ext uri="{FF2B5EF4-FFF2-40B4-BE49-F238E27FC236}">
                <a16:creationId xmlns:a16="http://schemas.microsoft.com/office/drawing/2014/main" id="{EC7C683D-3A3E-EBE2-3002-36CBDA0CF9F5}"/>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700994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28A81-D864-F7A7-2C8A-78E68A5E26EC}"/>
              </a:ext>
            </a:extLst>
          </p:cNvPr>
          <p:cNvSpPr>
            <a:spLocks noGrp="1"/>
          </p:cNvSpPr>
          <p:nvPr>
            <p:ph type="title"/>
          </p:nvPr>
        </p:nvSpPr>
        <p:spPr>
          <a:xfrm>
            <a:off x="152400" y="-75900"/>
            <a:ext cx="11887200" cy="1325563"/>
          </a:xfrm>
        </p:spPr>
        <p:txBody>
          <a:bodyPr/>
          <a:lstStyle/>
          <a:p>
            <a:r>
              <a:rPr lang="en-US" sz="3600" dirty="0">
                <a:solidFill>
                  <a:schemeClr val="bg1"/>
                </a:solidFill>
              </a:rPr>
              <a:t>CDMIS Updates (3)</a:t>
            </a:r>
            <a:endParaRPr lang="en-US" dirty="0"/>
          </a:p>
        </p:txBody>
      </p:sp>
      <p:sp>
        <p:nvSpPr>
          <p:cNvPr id="3" name="Content Placeholder 2">
            <a:extLst>
              <a:ext uri="{FF2B5EF4-FFF2-40B4-BE49-F238E27FC236}">
                <a16:creationId xmlns:a16="http://schemas.microsoft.com/office/drawing/2014/main" id="{AD8BC79A-3293-183D-3685-44EA4DB12A2B}"/>
              </a:ext>
            </a:extLst>
          </p:cNvPr>
          <p:cNvSpPr>
            <a:spLocks noGrp="1"/>
          </p:cNvSpPr>
          <p:nvPr>
            <p:ph sz="half" idx="1"/>
          </p:nvPr>
        </p:nvSpPr>
        <p:spPr>
          <a:xfrm>
            <a:off x="152400" y="1249663"/>
            <a:ext cx="5700393" cy="4727352"/>
          </a:xfrm>
        </p:spPr>
        <p:txBody>
          <a:bodyPr>
            <a:normAutofit lnSpcReduction="10000"/>
          </a:bodyPr>
          <a:lstStyle/>
          <a:p>
            <a:pPr marL="0" indent="0">
              <a:buNone/>
            </a:pPr>
            <a:r>
              <a:rPr lang="en-US" b="1" dirty="0"/>
              <a:t>Messages and Notifications:</a:t>
            </a:r>
          </a:p>
          <a:p>
            <a:r>
              <a:rPr lang="en-US" sz="2400" dirty="0"/>
              <a:t>The CDMIS Support Team disseminates important updates, including a summary of recent changes, through the "Messages and Notifications" window on the CDMIS Landing Page.</a:t>
            </a:r>
          </a:p>
          <a:p>
            <a:r>
              <a:rPr lang="en-US" sz="2400" dirty="0"/>
              <a:t>Contractors are advised to regularly check this section for crucial information such as system outages, extensions to report deadlines, and other essential announcements to stay informed and ensure compliance.</a:t>
            </a:r>
          </a:p>
        </p:txBody>
      </p:sp>
      <p:pic>
        <p:nvPicPr>
          <p:cNvPr id="11" name="Content Placeholder 10" descr="A screenshot showcasing the &quot;Messages and Notifications&quot; screen in the CDMIS.">
            <a:extLst>
              <a:ext uri="{FF2B5EF4-FFF2-40B4-BE49-F238E27FC236}">
                <a16:creationId xmlns:a16="http://schemas.microsoft.com/office/drawing/2014/main" id="{F7BB4D60-FAFF-043B-5956-6840E5F6EC08}"/>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188075" y="1519870"/>
            <a:ext cx="5851525" cy="3818259"/>
          </a:xfrm>
        </p:spPr>
      </p:pic>
      <p:sp>
        <p:nvSpPr>
          <p:cNvPr id="5" name="Slide Number Placeholder 4">
            <a:extLst>
              <a:ext uri="{FF2B5EF4-FFF2-40B4-BE49-F238E27FC236}">
                <a16:creationId xmlns:a16="http://schemas.microsoft.com/office/drawing/2014/main" id="{15870B99-DD9E-CAF6-76F7-BC506343191E}"/>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1234955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44A0-8A08-1CC5-14AC-CCB7FEBE981F}"/>
              </a:ext>
            </a:extLst>
          </p:cNvPr>
          <p:cNvSpPr>
            <a:spLocks noGrp="1"/>
          </p:cNvSpPr>
          <p:nvPr>
            <p:ph type="title"/>
          </p:nvPr>
        </p:nvSpPr>
        <p:spPr>
          <a:xfrm>
            <a:off x="1332470" y="183199"/>
            <a:ext cx="9527060" cy="779224"/>
          </a:xfrm>
        </p:spPr>
        <p:txBody>
          <a:bodyPr>
            <a:normAutofit fontScale="90000"/>
          </a:bodyPr>
          <a:lstStyle/>
          <a:p>
            <a:r>
              <a:rPr lang="en-US" sz="3600">
                <a:solidFill>
                  <a:schemeClr val="bg1"/>
                </a:solidFill>
              </a:rPr>
              <a:t>Reason Code V vs. Reason Code Q (1)</a:t>
            </a:r>
            <a:br>
              <a:rPr lang="en-US" sz="3600"/>
            </a:br>
            <a:endParaRPr lang="en-US" sz="4000">
              <a:solidFill>
                <a:schemeClr val="bg1"/>
              </a:solidFill>
            </a:endParaRPr>
          </a:p>
        </p:txBody>
      </p:sp>
      <p:sp>
        <p:nvSpPr>
          <p:cNvPr id="3" name="Content Placeholder 2">
            <a:extLst>
              <a:ext uri="{FF2B5EF4-FFF2-40B4-BE49-F238E27FC236}">
                <a16:creationId xmlns:a16="http://schemas.microsoft.com/office/drawing/2014/main" id="{52674428-3500-4CD6-0280-74BA27B80784}"/>
              </a:ext>
            </a:extLst>
          </p:cNvPr>
          <p:cNvSpPr>
            <a:spLocks noGrp="1"/>
          </p:cNvSpPr>
          <p:nvPr>
            <p:ph idx="1"/>
          </p:nvPr>
        </p:nvSpPr>
        <p:spPr>
          <a:xfrm>
            <a:off x="4551" y="639268"/>
            <a:ext cx="12251140" cy="6019518"/>
          </a:xfrm>
        </p:spPr>
        <p:txBody>
          <a:bodyPr vert="horz" lIns="91440" tIns="45720" rIns="91440" bIns="45720" rtlCol="0" anchor="t">
            <a:normAutofit/>
          </a:bodyPr>
          <a:lstStyle/>
          <a:p>
            <a:r>
              <a:rPr lang="en-US" sz="2400" dirty="0">
                <a:cs typeface="Arial"/>
              </a:rPr>
              <a:t>Reason Code V – Means-Tested Government Program vs Reason Code Q – Part-Day CSPP</a:t>
            </a:r>
          </a:p>
          <a:p>
            <a:r>
              <a:rPr lang="en-US" sz="2400" dirty="0">
                <a:cs typeface="Arial"/>
              </a:rPr>
              <a:t>Who Should be Using </a:t>
            </a:r>
            <a:r>
              <a:rPr lang="en-US" sz="2400" dirty="0">
                <a:solidFill>
                  <a:srgbClr val="FFFFFF"/>
                </a:solidFill>
                <a:latin typeface="Arial"/>
                <a:cs typeface="Arial"/>
              </a:rPr>
              <a:t>Reason Code V – Means-Tested Government Program</a:t>
            </a:r>
            <a:r>
              <a:rPr lang="en-US" sz="2400" dirty="0">
                <a:cs typeface="Arial"/>
              </a:rPr>
              <a:t>:</a:t>
            </a:r>
          </a:p>
          <a:p>
            <a:pPr lvl="1">
              <a:buFont typeface="Arial" panose="020B0604020202020204" pitchFamily="34" charset="0"/>
              <a:buChar char="•"/>
            </a:pPr>
            <a:r>
              <a:rPr lang="en-US" sz="2400" dirty="0">
                <a:solidFill>
                  <a:srgbClr val="FFFFFF"/>
                </a:solidFill>
                <a:latin typeface="Arial"/>
                <a:cs typeface="Arial"/>
              </a:rPr>
              <a:t>Children and families who are over the allowable income threshold but are eligible for subsidized services through Means-Tested Government Programs under the provisions of </a:t>
            </a:r>
            <a:r>
              <a:rPr lang="en-US" sz="2400" i="1" dirty="0">
                <a:solidFill>
                  <a:srgbClr val="FFFFFF"/>
                </a:solidFill>
                <a:latin typeface="Arial"/>
                <a:cs typeface="Arial"/>
              </a:rPr>
              <a:t>Education Code (EC) </a:t>
            </a:r>
            <a:r>
              <a:rPr lang="en-US" sz="2400" dirty="0">
                <a:solidFill>
                  <a:srgbClr val="FFFFFF"/>
                </a:solidFill>
                <a:latin typeface="Arial"/>
                <a:cs typeface="Arial"/>
              </a:rPr>
              <a:t>8213.5 (a) – (c)</a:t>
            </a:r>
          </a:p>
          <a:p>
            <a:pPr lvl="1">
              <a:buFont typeface="Arial" panose="020B0604020202020204" pitchFamily="34" charset="0"/>
              <a:buChar char="•"/>
            </a:pPr>
            <a:r>
              <a:rPr lang="en-US" sz="2400" dirty="0">
                <a:solidFill>
                  <a:srgbClr val="FFFFFF"/>
                </a:solidFill>
                <a:latin typeface="Arial"/>
                <a:cs typeface="Arial"/>
              </a:rPr>
              <a:t>Children and families who fulfill the above requirements and do not qualify for any other reason code</a:t>
            </a:r>
          </a:p>
          <a:p>
            <a:r>
              <a:rPr lang="en-US" sz="2400" dirty="0">
                <a:cs typeface="Arial" panose="020B0604020202020204"/>
              </a:rPr>
              <a:t>Restrictions:</a:t>
            </a:r>
          </a:p>
          <a:p>
            <a:pPr lvl="1">
              <a:buFont typeface="Arial" panose="020B0604020202020204" pitchFamily="34" charset="0"/>
              <a:buChar char="•"/>
            </a:pPr>
            <a:r>
              <a:rPr lang="en-US" sz="2400" dirty="0">
                <a:cs typeface="Arial" panose="020B0604020202020204"/>
              </a:rPr>
              <a:t>This code can be used when any of the children in the family are receiving services in California State Preschool Program (CSPP), General Child Care and Development Programs (CCTR), Migrant Child Care and Development Programs (CMIG), California Family Child Care Home Education Networks (CFCC), California Alternative Payment Programs (CAPP), CalWORKs Stage 2 (C2AP), CalWORKs Stage 3 (C3AP), and Migrant Child Care Alternative Payment Programs (CMAP).</a:t>
            </a:r>
          </a:p>
        </p:txBody>
      </p:sp>
      <p:sp>
        <p:nvSpPr>
          <p:cNvPr id="4" name="Slide Number Placeholder 3">
            <a:extLst>
              <a:ext uri="{FF2B5EF4-FFF2-40B4-BE49-F238E27FC236}">
                <a16:creationId xmlns:a16="http://schemas.microsoft.com/office/drawing/2014/main" id="{31F5E88E-6311-EF4A-E3BC-774E9032A19B}"/>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1848773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F3132-40FF-E07A-E9F3-3C3828D0A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37C462-2135-0DE6-2168-B6C5F499A054}"/>
              </a:ext>
            </a:extLst>
          </p:cNvPr>
          <p:cNvSpPr>
            <a:spLocks noGrp="1"/>
          </p:cNvSpPr>
          <p:nvPr>
            <p:ph type="title"/>
          </p:nvPr>
        </p:nvSpPr>
        <p:spPr>
          <a:xfrm>
            <a:off x="1332470" y="183199"/>
            <a:ext cx="9527060" cy="1325563"/>
          </a:xfrm>
        </p:spPr>
        <p:txBody>
          <a:bodyPr>
            <a:normAutofit fontScale="90000"/>
          </a:bodyPr>
          <a:lstStyle/>
          <a:p>
            <a:r>
              <a:rPr lang="en-US" sz="4000">
                <a:solidFill>
                  <a:schemeClr val="bg1"/>
                </a:solidFill>
              </a:rPr>
              <a:t>Reason Code V  vs. Reason Code Q (2)</a:t>
            </a:r>
            <a:br>
              <a:rPr lang="en-US" sz="4000"/>
            </a:br>
            <a:endParaRPr lang="en-US" sz="4000">
              <a:solidFill>
                <a:schemeClr val="bg1"/>
              </a:solidFill>
            </a:endParaRPr>
          </a:p>
        </p:txBody>
      </p:sp>
      <p:sp>
        <p:nvSpPr>
          <p:cNvPr id="3" name="Content Placeholder 2">
            <a:extLst>
              <a:ext uri="{FF2B5EF4-FFF2-40B4-BE49-F238E27FC236}">
                <a16:creationId xmlns:a16="http://schemas.microsoft.com/office/drawing/2014/main" id="{38E0716F-1C03-38DD-3213-F2C515AA96CA}"/>
              </a:ext>
            </a:extLst>
          </p:cNvPr>
          <p:cNvSpPr>
            <a:spLocks noGrp="1"/>
          </p:cNvSpPr>
          <p:nvPr>
            <p:ph idx="1"/>
          </p:nvPr>
        </p:nvSpPr>
        <p:spPr>
          <a:xfrm>
            <a:off x="-5751" y="1408993"/>
            <a:ext cx="11887200" cy="4836714"/>
          </a:xfrm>
        </p:spPr>
        <p:txBody>
          <a:bodyPr vert="horz" lIns="91440" tIns="45720" rIns="91440" bIns="45720" rtlCol="0" anchor="t">
            <a:normAutofit/>
          </a:bodyPr>
          <a:lstStyle/>
          <a:p>
            <a:pPr lvl="1">
              <a:buFont typeface="Arial" panose="020B0604020202020204" pitchFamily="34" charset="0"/>
              <a:buChar char="•"/>
            </a:pPr>
            <a:r>
              <a:rPr lang="en-US">
                <a:cs typeface="Arial" panose="020B0604020202020204"/>
              </a:rPr>
              <a:t>This code can be used when all of the children received Full-Day Services, Part</a:t>
            </a:r>
            <a:r>
              <a:rPr lang="en-US" sz="2400">
                <a:cs typeface="Arial" panose="020B0604020202020204"/>
              </a:rPr>
              <a:t>-</a:t>
            </a:r>
            <a:r>
              <a:rPr lang="en-US">
                <a:cs typeface="Arial" panose="020B0604020202020204"/>
              </a:rPr>
              <a:t>Day Services, or a mix of both length of care types.</a:t>
            </a:r>
          </a:p>
          <a:p>
            <a:pPr lvl="1">
              <a:buFont typeface="Arial" panose="020B0604020202020204" pitchFamily="34" charset="0"/>
              <a:buChar char="•"/>
            </a:pPr>
            <a:r>
              <a:rPr lang="en-US">
                <a:cs typeface="Arial" panose="020B0604020202020204"/>
              </a:rPr>
              <a:t>This code can only be used when all of the children in the family are age eligible for their respective contract types.</a:t>
            </a:r>
          </a:p>
          <a:p>
            <a:pPr lvl="1">
              <a:buFont typeface="Arial" panose="020B0604020202020204" pitchFamily="34" charset="0"/>
              <a:buChar char="•"/>
            </a:pPr>
            <a:r>
              <a:rPr lang="en-US">
                <a:cs typeface="Arial" panose="020B0604020202020204"/>
              </a:rPr>
              <a:t>This code has no income limits, and the family can exceed the 100% x 1.15 State Median Income Threshold limits. </a:t>
            </a:r>
          </a:p>
          <a:p>
            <a:pPr lvl="1">
              <a:buFont typeface="Arial" panose="020B0604020202020204" pitchFamily="34" charset="0"/>
              <a:buChar char="•"/>
            </a:pPr>
            <a:r>
              <a:rPr lang="en-US">
                <a:cs typeface="Arial" panose="020B0604020202020204"/>
              </a:rPr>
              <a:t>This code can only be used in the following report periods: July 2023 into perpetuity.</a:t>
            </a:r>
            <a:endParaRPr lang="en-US"/>
          </a:p>
        </p:txBody>
      </p:sp>
      <p:sp>
        <p:nvSpPr>
          <p:cNvPr id="4" name="Slide Number Placeholder 3">
            <a:extLst>
              <a:ext uri="{FF2B5EF4-FFF2-40B4-BE49-F238E27FC236}">
                <a16:creationId xmlns:a16="http://schemas.microsoft.com/office/drawing/2014/main" id="{D4FB0E7A-7B1D-E862-1650-CE08FC782EC3}"/>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3695286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F3132-40FF-E07A-E9F3-3C3828D0A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37C462-2135-0DE6-2168-B6C5F499A054}"/>
              </a:ext>
            </a:extLst>
          </p:cNvPr>
          <p:cNvSpPr>
            <a:spLocks noGrp="1"/>
          </p:cNvSpPr>
          <p:nvPr>
            <p:ph type="title"/>
          </p:nvPr>
        </p:nvSpPr>
        <p:spPr>
          <a:xfrm>
            <a:off x="1332470" y="183199"/>
            <a:ext cx="9527060" cy="1325563"/>
          </a:xfrm>
        </p:spPr>
        <p:txBody>
          <a:bodyPr>
            <a:normAutofit fontScale="90000"/>
          </a:bodyPr>
          <a:lstStyle/>
          <a:p>
            <a:r>
              <a:rPr lang="en-US" sz="4000">
                <a:solidFill>
                  <a:schemeClr val="bg1"/>
                </a:solidFill>
              </a:rPr>
              <a:t>Reason Code V  vs. Reason Code Q (3)</a:t>
            </a:r>
            <a:br>
              <a:rPr lang="en-US" sz="4000"/>
            </a:br>
            <a:endParaRPr lang="en-US" sz="4000">
              <a:solidFill>
                <a:schemeClr val="bg1"/>
              </a:solidFill>
            </a:endParaRPr>
          </a:p>
        </p:txBody>
      </p:sp>
      <p:sp>
        <p:nvSpPr>
          <p:cNvPr id="3" name="Content Placeholder 2">
            <a:extLst>
              <a:ext uri="{FF2B5EF4-FFF2-40B4-BE49-F238E27FC236}">
                <a16:creationId xmlns:a16="http://schemas.microsoft.com/office/drawing/2014/main" id="{38E0716F-1C03-38DD-3213-F2C515AA96CA}"/>
              </a:ext>
            </a:extLst>
          </p:cNvPr>
          <p:cNvSpPr>
            <a:spLocks noGrp="1"/>
          </p:cNvSpPr>
          <p:nvPr>
            <p:ph idx="1"/>
          </p:nvPr>
        </p:nvSpPr>
        <p:spPr>
          <a:xfrm>
            <a:off x="-5751" y="1408993"/>
            <a:ext cx="11887200" cy="4836714"/>
          </a:xfrm>
        </p:spPr>
        <p:txBody>
          <a:bodyPr vert="horz" lIns="91440" tIns="45720" rIns="91440" bIns="45720" rtlCol="0" anchor="t">
            <a:normAutofit/>
          </a:bodyPr>
          <a:lstStyle/>
          <a:p>
            <a:pPr lvl="1">
              <a:buChar char="•"/>
            </a:pPr>
            <a:r>
              <a:rPr lang="en-US" dirty="0">
                <a:cs typeface="Arial"/>
              </a:rPr>
              <a:t>Who Should be Using Reason Code </a:t>
            </a:r>
            <a:r>
              <a:rPr lang="en-US" dirty="0">
                <a:solidFill>
                  <a:srgbClr val="FFFFFF"/>
                </a:solidFill>
                <a:ea typeface="+mn-lt"/>
                <a:cs typeface="+mn-lt"/>
              </a:rPr>
              <a:t>Q – Part-Day CSPP</a:t>
            </a:r>
            <a:r>
              <a:rPr lang="en-US" dirty="0">
                <a:cs typeface="Arial"/>
              </a:rPr>
              <a:t>:</a:t>
            </a:r>
            <a:endParaRPr lang="en-US" dirty="0"/>
          </a:p>
          <a:p>
            <a:pPr lvl="2">
              <a:buFont typeface="Wingdings" panose="020B0604020202020204" pitchFamily="34" charset="0"/>
              <a:buChar char="§"/>
            </a:pPr>
            <a:r>
              <a:rPr lang="en-US" dirty="0">
                <a:cs typeface="Arial"/>
              </a:rPr>
              <a:t>Families where all children in the family receive only part-day CSPP services</a:t>
            </a:r>
          </a:p>
          <a:p>
            <a:pPr lvl="3">
              <a:buFont typeface="Arial" panose="020B0604020202020204" pitchFamily="34" charset="0"/>
              <a:buChar char="•"/>
            </a:pPr>
            <a:r>
              <a:rPr lang="en-US" dirty="0">
                <a:solidFill>
                  <a:srgbClr val="FFFFFF"/>
                </a:solidFill>
                <a:ea typeface="+mn-lt"/>
                <a:cs typeface="+mn-lt"/>
              </a:rPr>
              <a:t>“Services Type and Length of Care” must be "B: Direct Services Part-Day" OR "D: Subcontracted/Voucher/FCCHEN Services Part-Day"</a:t>
            </a:r>
            <a:endParaRPr lang="en-US" dirty="0">
              <a:solidFill>
                <a:srgbClr val="FFFFFF"/>
              </a:solidFill>
              <a:cs typeface="Arial"/>
            </a:endParaRPr>
          </a:p>
          <a:p>
            <a:pPr lvl="2">
              <a:buFont typeface="Wingdings" panose="020B0604020202020204" pitchFamily="34" charset="0"/>
              <a:buChar char="§"/>
            </a:pPr>
            <a:r>
              <a:rPr lang="en-US" dirty="0">
                <a:cs typeface="Arial"/>
              </a:rPr>
              <a:t>AND the family's eligibility is based on income, not</a:t>
            </a:r>
            <a:r>
              <a:rPr lang="en-US" dirty="0">
                <a:solidFill>
                  <a:srgbClr val="FFFFFF"/>
                </a:solidFill>
                <a:ea typeface="+mn-lt"/>
                <a:cs typeface="+mn-lt"/>
              </a:rPr>
              <a:t> Child Protective Services (CPS) </a:t>
            </a:r>
            <a:r>
              <a:rPr lang="en-US" dirty="0">
                <a:cs typeface="Arial"/>
              </a:rPr>
              <a:t>or Homelessness</a:t>
            </a:r>
          </a:p>
        </p:txBody>
      </p:sp>
      <p:sp>
        <p:nvSpPr>
          <p:cNvPr id="4" name="Slide Number Placeholder 3">
            <a:extLst>
              <a:ext uri="{FF2B5EF4-FFF2-40B4-BE49-F238E27FC236}">
                <a16:creationId xmlns:a16="http://schemas.microsoft.com/office/drawing/2014/main" id="{D4FB0E7A-7B1D-E862-1650-CE08FC782EC3}"/>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3334641930"/>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3590</Words>
  <Application>Microsoft Office PowerPoint</Application>
  <PresentationFormat>Widescreen</PresentationFormat>
  <Paragraphs>390</Paragraphs>
  <Slides>37</Slides>
  <Notes>33</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37</vt:i4>
      </vt:variant>
    </vt:vector>
  </HeadingPairs>
  <TitlesOfParts>
    <vt:vector size="46" baseType="lpstr">
      <vt:lpstr>Arial</vt:lpstr>
      <vt:lpstr>Arial,Sans-Serif</vt:lpstr>
      <vt:lpstr>Calibri</vt:lpstr>
      <vt:lpstr>Courier New</vt:lpstr>
      <vt:lpstr>Wingdings</vt:lpstr>
      <vt:lpstr>CDE Set 1</vt:lpstr>
      <vt:lpstr>CDE Set 1</vt:lpstr>
      <vt:lpstr>CDE Set 1</vt:lpstr>
      <vt:lpstr>2_CDE Set 2</vt:lpstr>
      <vt:lpstr> Child Development Management Information System (CDMIS), Preschool Language Information System (PLIS), and California Preschool Data Collection (CAPSDAC) System Updates</vt:lpstr>
      <vt:lpstr>Agenda (1)</vt:lpstr>
      <vt:lpstr>Agenda (2)</vt:lpstr>
      <vt:lpstr>CDMIS Updates (1) </vt:lpstr>
      <vt:lpstr>CDMIS Updates (2) </vt:lpstr>
      <vt:lpstr>CDMIS Updates (3)</vt:lpstr>
      <vt:lpstr>Reason Code V vs. Reason Code Q (1) </vt:lpstr>
      <vt:lpstr>Reason Code V  vs. Reason Code Q (2) </vt:lpstr>
      <vt:lpstr>Reason Code V  vs. Reason Code Q (3) </vt:lpstr>
      <vt:lpstr>Reason Code V  vs. Reason Code Q (4)</vt:lpstr>
      <vt:lpstr>Accurate Data Submission Regarding Children with Disabilities (CWD) (1)</vt:lpstr>
      <vt:lpstr>Accurate Data Submission Regarding Children with Disabilities (CWD) (2)</vt:lpstr>
      <vt:lpstr>Agency Site and Office Information</vt:lpstr>
      <vt:lpstr>Updating Agency Site and Office Child Counts</vt:lpstr>
      <vt:lpstr>Reporting Type of Child Care</vt:lpstr>
      <vt:lpstr>Updating FCCH Information</vt:lpstr>
      <vt:lpstr>California English Learner (EL) Roadmap Principles (1)</vt:lpstr>
      <vt:lpstr>California English Learner (EL) Roadmap Principles (2)</vt:lpstr>
      <vt:lpstr>Preschool Language Information System (PLIS): Updates</vt:lpstr>
      <vt:lpstr>CAPSDAC Updates</vt:lpstr>
      <vt:lpstr>What to Expect</vt:lpstr>
      <vt:lpstr>LEA and Non-LEA CSPP Reporting (1)</vt:lpstr>
      <vt:lpstr>LEA and Non-LEA Reporting (2)</vt:lpstr>
      <vt:lpstr>CAPSDAC 1.0 - Phased Rollout</vt:lpstr>
      <vt:lpstr>CAPSDAC 1.0 - Reporting Frequency</vt:lpstr>
      <vt:lpstr>CAPSDAC 1.0 – Data Submission Options</vt:lpstr>
      <vt:lpstr>CAPSDAC 1.0 - Site Level Submission</vt:lpstr>
      <vt:lpstr>CAPSDAC 1.0 - Certification</vt:lpstr>
      <vt:lpstr>New Data Fields Collected in CAPSDAC Classroom Records</vt:lpstr>
      <vt:lpstr>New Data Fields Collected in CAPSDAC Staff Records (1)</vt:lpstr>
      <vt:lpstr>New Data Fields Collected in CAPSDAC Staff Records (2)</vt:lpstr>
      <vt:lpstr>New Data Fields Collected in CAPSDAC Child Records (1)</vt:lpstr>
      <vt:lpstr>New Data Fields Collected in CAPSDAC Child Records (2)</vt:lpstr>
      <vt:lpstr>Resources and Contact Information (1)</vt:lpstr>
      <vt:lpstr>Resources and Contact Information (2)</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CDMIS TA Training Webinar - Child Development (CA Dept of Education)</dc:title>
  <dc:subject>Child Development Management Information System (CDMIS) Technical Assistance (TA) Training Webinar Training for contractors.</dc:subject>
  <dc:creator/>
  <cp:lastModifiedBy/>
  <cp:revision>1</cp:revision>
  <dcterms:created xsi:type="dcterms:W3CDTF">2024-03-10T17:57:22Z</dcterms:created>
  <dcterms:modified xsi:type="dcterms:W3CDTF">2025-06-05T16:57:17Z</dcterms:modified>
</cp:coreProperties>
</file>