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3"/>
  </p:notesMasterIdLst>
  <p:sldIdLst>
    <p:sldId id="258" r:id="rId2"/>
    <p:sldId id="284" r:id="rId3"/>
    <p:sldId id="300" r:id="rId4"/>
    <p:sldId id="312" r:id="rId5"/>
    <p:sldId id="311" r:id="rId6"/>
    <p:sldId id="308" r:id="rId7"/>
    <p:sldId id="309" r:id="rId8"/>
    <p:sldId id="307" r:id="rId9"/>
    <p:sldId id="292" r:id="rId10"/>
    <p:sldId id="294" r:id="rId11"/>
    <p:sldId id="29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1612D1-172F-F662-1DF9-BBA662292E01}" v="1" dt="2026-01-05T16:28:03.907"/>
    <p1510:client id="{7461B9B1-0761-0748-A2CB-BC751292AA66}" v="2" dt="2026-01-05T13:40:54.627"/>
    <p1510:client id="{B241B21C-4C39-846F-4060-2E7DBCE99AE3}" v="147" dt="2026-01-05T17:46:14.385"/>
    <p1510:client id="{D291E5BA-B36C-A628-315F-E3F95CFA6A37}" v="199" dt="2026-01-04T22:45:55.5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/>
              <a:t>Yu Zhang (Talking):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/>
              <a:t>Thank you, XX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Here is a clean, polished rewrite that stays concise and professional, suitable for a 45-second delivery: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CALPADS is the authoritative system of record for IEP and IFSP data, and CAPSDAC 2.0 will use CALPADS as its source.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This report allows LEAs to compare existing CAPSDAC 1.0 IEP/IFSP records with CALPADS to identify potential mismatches early.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LEAs can download an LEA-specific CSV sync table that lists all CAPSDAC 1.0 children with IEP/IFSPs and their CALPADS match status.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Sync status indicators—including Success, No Match, Multiple Matches, and No Active IEP/IFSP—help highlight alignment issues that may require follow-up.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Overall, the report supports early data review and cleanup to help ensure a smooth transition to CAPSDAC 2.0.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4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F77C3-A258-DDFF-794C-A7D9FE65C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10BED7-4CB4-C4BD-8DFC-4FB0C435B7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7AACD-B618-D2BB-19F3-3F7F30977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/>
              <a:t>Yu Zhang (Talking):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/>
              <a:t>Thank you, XX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Here is a clean, polished rewrite that stays concise and professional, suitable for a 45-second delivery: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CALPADS is the authoritative system of record for IEP and IFSP data, and CAPSDAC 2.0 will use CALPADS as its source.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This report allows LEAs to compare existing CAPSDAC 1.0 IEP/IFSP records with CALPADS to identify potential mismatches early.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LEAs can download an LEA-specific CSV sync table that lists all CAPSDAC 1.0 children with IEP/IFSPs and their CALPADS match status.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Sync status indicators—including Success, No Match, Multiple Matches, and No Active IEP/IFSP—help highlight alignment issues that may require follow-up.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/>
              <a:t>Overall, the report supports early data review and cleanup to help ensure a smooth transition to CAPSDAC 2.0.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97817-9E8D-B731-C684-35537528C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33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F18EC-302A-0E0B-8C42-8DB7567A4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053691-418A-2EC7-C1A8-35C81A9BC8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EE5486-90F5-6FB5-74DA-BAD7CD7BB7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chemeClr val="tx2">
                    <a:lumMod val="49000"/>
                  </a:schemeClr>
                </a:solidFill>
                <a:ea typeface="Calibri"/>
                <a:cs typeface="Calibri"/>
              </a:rPr>
              <a:t>Upcoming Webinars: </a:t>
            </a:r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b="1">
                <a:solidFill>
                  <a:schemeClr val="tx2">
                    <a:lumMod val="49000"/>
                  </a:schemeClr>
                </a:solidFill>
              </a:rPr>
              <a:t>February 3, 2026 </a:t>
            </a:r>
            <a:endParaRPr lang="en-US">
              <a:solidFill>
                <a:schemeClr val="tx2">
                  <a:lumMod val="49000"/>
                </a:schemeClr>
              </a:solidFill>
              <a:ea typeface="Calibri"/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b="1">
                <a:solidFill>
                  <a:schemeClr val="tx2">
                    <a:lumMod val="49000"/>
                  </a:schemeClr>
                </a:solidFill>
              </a:rPr>
              <a:t>March 17, 2026 </a:t>
            </a:r>
            <a:endParaRPr lang="en-US">
              <a:solidFill>
                <a:schemeClr val="tx2">
                  <a:lumMod val="49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77BFD-F5EA-D2EF-310F-0A178EDF5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22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96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psdac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e.ca.gov/sp/cd/ci/capsdacportalsupport.asp" TargetMode="External"/><Relationship Id="rId4" Type="http://schemas.openxmlformats.org/officeDocument/2006/relationships/hyperlink" Target="https://www.cde.ca.gov/sp/cd/ci/capsdacsupportlanding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78465"/>
            <a:ext cx="12415835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Contractor Training Webinar</a:t>
            </a:r>
            <a:endParaRPr lang="en-US" sz="360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108075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Applied Data Research and Evaluation Office </a:t>
            </a:r>
            <a:endParaRPr lang="en-US"/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California Department of Education (CDE) </a:t>
            </a:r>
            <a:endParaRPr lang="en-US" sz="2900">
              <a:cs typeface="Arial"/>
            </a:endParaRPr>
          </a:p>
          <a:p>
            <a:pPr marL="0" indent="0" algn="ctr">
              <a:buNone/>
            </a:pPr>
            <a:endParaRPr lang="en-US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Date: January 6, 2026</a:t>
            </a:r>
            <a:endParaRPr lang="en-US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Time: 10:00am – 11:30 a.m.</a:t>
            </a:r>
            <a:endParaRPr lang="en-US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93A7D41-0046-33D5-EE26-C3177ACB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Agenda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C7692-6665-A8E1-B6C2-59639C3E3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3" y="1076200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>
                <a:solidFill>
                  <a:srgbClr val="FFFFFF"/>
                </a:solidFill>
                <a:cs typeface="Arial" panose="020B0604020202020204"/>
              </a:rPr>
              <a:t>CAPSDAC 1.0  Children with Disabilities (CWD) Sync with California Longitudinal Pupil Achievement Data Systems (CALPADs) Downloadable Function</a:t>
            </a:r>
          </a:p>
          <a:p>
            <a:r>
              <a:rPr lang="en-US" sz="2800" dirty="0">
                <a:cs typeface="Arial" panose="020B0604020202020204"/>
              </a:rPr>
              <a:t>Phase 2 Demonstration Session Schedule</a:t>
            </a:r>
            <a:endParaRPr lang="en-US" sz="2800" dirty="0">
              <a:solidFill>
                <a:srgbClr val="FFFFFF"/>
              </a:solidFill>
              <a:cs typeface="Arial" panose="020B0604020202020204"/>
            </a:endParaRPr>
          </a:p>
          <a:p>
            <a:r>
              <a:rPr lang="en-US" sz="2800" dirty="0">
                <a:solidFill>
                  <a:srgbClr val="FFFFFF"/>
                </a:solidFill>
                <a:cs typeface="Arial" panose="020B0604020202020204"/>
              </a:rPr>
              <a:t>Phase 3  Timeline Release Schedule </a:t>
            </a:r>
          </a:p>
          <a:p>
            <a:r>
              <a:rPr lang="en-US" sz="2800" dirty="0">
                <a:solidFill>
                  <a:srgbClr val="FFFFFF"/>
                </a:solidFill>
                <a:cs typeface="Arial" panose="020B0604020202020204"/>
              </a:rPr>
              <a:t>Revised Certification Timeline Schedule </a:t>
            </a:r>
          </a:p>
          <a:p>
            <a:endParaRPr lang="en-US" sz="2800" dirty="0">
              <a:solidFill>
                <a:srgbClr val="FFFFFF"/>
              </a:solidFill>
              <a:cs typeface="Arial" panose="020B060402020202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A0EB1-44A1-237B-DDBF-C6C047AA01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4CF7-4F59-690B-1029-256424933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cs typeface="Arial" panose="020B0604020202020204"/>
              </a:rPr>
              <a:t>CAPSDAC 1.0 CWD Sync (with CALPADS) Report Downloadable Function (1)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BFFA966-AD4D-7077-3B36-B7A6075F7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ea typeface="Calibri"/>
                <a:cs typeface="Calibri"/>
              </a:rPr>
              <a:t>CALPADS is the system of record for CWD data</a:t>
            </a:r>
            <a:endParaRPr lang="en-US" sz="2400" dirty="0">
              <a:cs typeface="Arial" panose="020B0604020202020204"/>
            </a:endParaRPr>
          </a:p>
          <a:p>
            <a:r>
              <a:rPr lang="en-US" sz="2400" dirty="0">
                <a:cs typeface="Calibri"/>
              </a:rPr>
              <a:t>CAPSDAC 2.0 will reconcile Local Educational Agency (LEA) reported CWD data with CALPADS Individualized Education Program (IEP)/ Individualized Family Service Plan (IFSP) status</a:t>
            </a:r>
          </a:p>
          <a:p>
            <a:r>
              <a:rPr lang="en-US" sz="2400" dirty="0">
                <a:cs typeface="Calibri"/>
              </a:rPr>
              <a:t>This report helps LEAs compare CAPSDAC 1.0 data with CALPADS and make correction in both systems</a:t>
            </a:r>
          </a:p>
          <a:p>
            <a:r>
              <a:rPr lang="en-US" sz="2400" dirty="0">
                <a:cs typeface="Calibri"/>
              </a:rPr>
              <a:t>Supports early identification and cleanup of data mismatches </a:t>
            </a:r>
            <a:r>
              <a:rPr lang="en-US" sz="2400" dirty="0">
                <a:ea typeface="Calibri"/>
                <a:cs typeface="Calibri"/>
              </a:rPr>
              <a:t>before CAPSDAC 2.0 launch</a:t>
            </a:r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BEA63-46B0-9C50-F366-317B28045D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7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60C0E-9FD2-B180-0751-1FF6B5CE9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A8DC3-1F3F-A96B-0CB7-31F183F39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cs typeface="Arial" panose="020B0604020202020204"/>
              </a:rPr>
              <a:t>CAPSDAC 1.0 CWD Sync (with CALPADS) Report Downloadable Function (2)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4709544-049D-5004-AA56-C5507BFF6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Arial"/>
                <a:ea typeface="Calibri"/>
                <a:cs typeface="Calibri"/>
              </a:rPr>
              <a:t>LEA will be able to download CWD Sync Report that includes all CAPSDAC 1.0 children with IEP/IFSP and their CALPADS match status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rial"/>
                <a:ea typeface="Calibri"/>
                <a:cs typeface="Calibri"/>
              </a:rPr>
              <a:t>Example Sync Status Values:</a:t>
            </a:r>
            <a:endParaRPr lang="en-US" sz="2400" dirty="0">
              <a:latin typeface="Arial"/>
              <a:cs typeface="Arial"/>
            </a:endParaRPr>
          </a:p>
          <a:p>
            <a:pPr lvl="1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400" dirty="0">
                <a:latin typeface="Arial"/>
                <a:ea typeface="Calibri"/>
                <a:cs typeface="Calibri"/>
              </a:rPr>
              <a:t>Success</a:t>
            </a:r>
            <a:endParaRPr lang="en-US" sz="2400" dirty="0">
              <a:latin typeface="Arial"/>
              <a:cs typeface="Arial"/>
            </a:endParaRPr>
          </a:p>
          <a:p>
            <a:pPr lvl="1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400" dirty="0">
                <a:latin typeface="Arial"/>
                <a:ea typeface="Calibri"/>
                <a:cs typeface="Calibri"/>
              </a:rPr>
              <a:t>No match</a:t>
            </a:r>
            <a:endParaRPr lang="en-US" sz="2400" dirty="0">
              <a:latin typeface="Arial"/>
              <a:cs typeface="Arial"/>
            </a:endParaRPr>
          </a:p>
          <a:p>
            <a:pPr lvl="1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400" dirty="0">
                <a:latin typeface="Arial"/>
                <a:ea typeface="Calibri"/>
                <a:cs typeface="Calibri"/>
              </a:rPr>
              <a:t>Multiple matches</a:t>
            </a:r>
            <a:endParaRPr lang="en-US" sz="2400" dirty="0">
              <a:latin typeface="Arial"/>
              <a:cs typeface="Arial"/>
            </a:endParaRPr>
          </a:p>
          <a:p>
            <a:pPr lvl="1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400" dirty="0">
                <a:latin typeface="Arial"/>
                <a:ea typeface="Calibri"/>
                <a:cs typeface="Calibri"/>
              </a:rPr>
              <a:t>No active IEP/IFSP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rial"/>
                <a:ea typeface="Calibri"/>
                <a:cs typeface="Calibri"/>
              </a:rPr>
              <a:t>Example fields: Vendor #, LEA Name, Child ID, First/Last Name, Date of Birth, Sync Status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US" sz="22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5F291C-3844-5F52-4B04-890A1ADE2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8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E1BC4-1EE3-FB64-32C5-DEBF9EB2E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Phase 2 Demonstration Session Schedule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C6ED10C-8653-BEA7-374A-C88A255B6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" y="1198952"/>
            <a:ext cx="1161985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Phase 2 Start Date: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February 20, 2026</a:t>
            </a:r>
            <a:br>
              <a:rPr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Available to all CAPSDAC 1.0 users</a:t>
            </a:r>
            <a:endParaRPr lang="en-US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User Notification:</a:t>
            </a:r>
            <a:br>
              <a:rPr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An email will be sent to all CAPSDAC 1.0 users with login instructions 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  and guidance on submitting data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Phase 2 Demonstration Session:</a:t>
            </a:r>
            <a:br>
              <a:rPr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March 5, 2026  10:00 AM – 11:30 AM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Testing &amp; Training Feedback Session:</a:t>
            </a:r>
            <a:br>
              <a:rPr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March 17, 2026 10:00 AM – 11:30 AM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1"/>
                </a:solidFill>
                <a:latin typeface="Arial"/>
                <a:cs typeface="Arial"/>
              </a:rPr>
              <a:t>CDE encourages LEAs and software vendors to participate in testing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22CA5-93BA-8404-E212-58E3DAFDD0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5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DB509-55B2-A9A6-DFA8-94689378B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Phase 3  Timeline Release Schedule 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26E1A-878F-6D72-8A2B-DE52459E9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Timeline</a:t>
            </a:r>
            <a:endParaRPr lang="en-US" dirty="0"/>
          </a:p>
          <a:p>
            <a:pPr lvl="1"/>
            <a:r>
              <a:rPr lang="en-US" b="1" dirty="0"/>
              <a:t>Start:</a:t>
            </a:r>
            <a:r>
              <a:rPr lang="en-US" dirty="0"/>
              <a:t> April 17, 2026</a:t>
            </a:r>
          </a:p>
          <a:p>
            <a:pPr lvl="1"/>
            <a:r>
              <a:rPr lang="en-US" b="1" dirty="0"/>
              <a:t>End:</a:t>
            </a:r>
            <a:r>
              <a:rPr lang="en-US" dirty="0"/>
              <a:t> July 9, 2026</a:t>
            </a:r>
          </a:p>
          <a:p>
            <a:pPr lvl="1"/>
            <a:r>
              <a:rPr lang="en-US" b="1" dirty="0"/>
              <a:t>Duration:</a:t>
            </a:r>
            <a:r>
              <a:rPr lang="en-US" dirty="0"/>
              <a:t>  3 months</a:t>
            </a:r>
          </a:p>
          <a:p>
            <a:r>
              <a:rPr lang="en-US" b="1" dirty="0"/>
              <a:t>What Users Will Do</a:t>
            </a:r>
            <a:endParaRPr lang="en-US" dirty="0"/>
          </a:p>
          <a:p>
            <a:pPr lvl="1"/>
            <a:r>
              <a:rPr lang="en-US" dirty="0">
                <a:cs typeface="Arial"/>
              </a:rPr>
              <a:t>Testing certification functions</a:t>
            </a:r>
            <a:endParaRPr lang="en-US" dirty="0"/>
          </a:p>
          <a:p>
            <a:pPr lvl="1"/>
            <a:r>
              <a:rPr lang="en-US" dirty="0"/>
              <a:t>Continue testing electronic file uploads</a:t>
            </a:r>
          </a:p>
          <a:p>
            <a:pPr lvl="1"/>
            <a:r>
              <a:rPr lang="en-US" dirty="0"/>
              <a:t>Continue testing manual entry uploads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D97C6-6556-532E-56E6-2E31668EC0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4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0BDF-6749-85AB-E4FD-C5EEB0EA2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674"/>
            <a:ext cx="11887200" cy="1325563"/>
          </a:xfrm>
        </p:spPr>
        <p:txBody>
          <a:bodyPr/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Revised Certification Timeline Schedule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DCF8-D13F-273F-E6D8-883D10A31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413" y="1334237"/>
            <a:ext cx="11347174" cy="4713812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3000" b="1"/>
              <a:t>Monthly Certification</a:t>
            </a:r>
            <a:r>
              <a:rPr lang="en-US" sz="3000"/>
              <a:t>: Beginning in Fiscal Year 2026–27, Local Educational Agencies (LEAs) will be required to certify the data elements in the Child and Enrollment domains on a monthly basis. This is a retroactive reporting requirement, meaning data for a given month will be certified in the following month (i.e., October 2026 data will be due by November 15, 2026)</a:t>
            </a:r>
          </a:p>
          <a:p>
            <a:r>
              <a:rPr lang="en-US" sz="3000" b="1"/>
              <a:t>Annual Certification</a:t>
            </a:r>
            <a:r>
              <a:rPr lang="en-US" sz="3000"/>
              <a:t>: In the spring of 2027, contractors will be required to certify all applicable CAPSDAC 2.0 domains and attest that the data they submitted across the ten domains is accurate.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691DC-24A6-2883-D502-37716782C3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5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3FC41-21AF-F00C-D8FD-29641BAF1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F73FDDB-9EFE-83C6-D8B9-96CC96B97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Upcoming Webinar Schedule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75460-A8D9-A2C8-583F-0D9EF218C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3" y="1076200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>
                <a:cs typeface="Arial"/>
              </a:rPr>
              <a:t>February 3, 2026</a:t>
            </a:r>
          </a:p>
          <a:p>
            <a:r>
              <a:rPr lang="en-US" sz="2800" b="1">
                <a:cs typeface="Arial"/>
              </a:rPr>
              <a:t>March 17, 2026</a:t>
            </a:r>
          </a:p>
          <a:p>
            <a:pPr marL="0">
              <a:buNone/>
            </a:pPr>
            <a:endParaRPr lang="en-US" sz="2000">
              <a:cs typeface="Arial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endParaRPr lang="en-US" sz="2800">
              <a:cs typeface="Arial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A7B6DD-3196-50B4-9556-778C8B16B7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2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2079-ED98-B723-F85C-0F8F270F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CAPSDAC Resources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1758-9B86-F51B-B127-8C8B0CA0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Resources</a:t>
            </a:r>
          </a:p>
          <a:p>
            <a:pPr>
              <a:spcAft>
                <a:spcPts val="1200"/>
              </a:spcAft>
            </a:pPr>
            <a:r>
              <a:rPr lang="en-US" sz="2400" b="1">
                <a:cs typeface="Arial" panose="020B0604020202020204"/>
              </a:rPr>
              <a:t>CAPSDAC Online Portal</a:t>
            </a:r>
            <a:r>
              <a:rPr lang="en-US" sz="2400">
                <a:cs typeface="Arial" panose="020B0604020202020204"/>
              </a:rPr>
              <a:t>: </a:t>
            </a:r>
            <a:r>
              <a:rPr lang="en-US" sz="2400">
                <a:cs typeface="Arial" panose="020B0604020202020204"/>
                <a:hlinkClick r:id="rId3" tooltip="CAPSDAC Online Portal"/>
              </a:rPr>
              <a:t>https://www.capsdac.org/</a:t>
            </a:r>
            <a:endParaRPr lang="en-US" sz="2400">
              <a:cs typeface="Arial" panose="020B0604020202020204"/>
            </a:endParaRPr>
          </a:p>
          <a:p>
            <a:r>
              <a:rPr lang="en-US" sz="2400" b="1">
                <a:cs typeface="Arial" panose="020B0604020202020204"/>
              </a:rPr>
              <a:t>CDE CAPSDAC Support web page: </a:t>
            </a:r>
            <a:r>
              <a:rPr lang="en-US" sz="2400">
                <a:cs typeface="Arial" panose="020B0604020202020204"/>
                <a:hlinkClick r:id="rId4" tooltip="CDE CAPSDAC Support web page"/>
              </a:rPr>
              <a:t>https://www.cde.ca.gov/sp/cd/ci/capsdacsupportlanding.asp</a:t>
            </a:r>
            <a:r>
              <a:rPr lang="en-US" sz="2400" b="1">
                <a:cs typeface="Arial" panose="020B0604020202020204"/>
                <a:hlinkClick r:id="rId4" tooltip="CDE CAPSDAC Support web page"/>
              </a:rPr>
              <a:t> </a:t>
            </a:r>
            <a:endParaRPr lang="en-US" sz="2400">
              <a:cs typeface="Arial" panose="020B0604020202020204"/>
            </a:endParaRPr>
          </a:p>
          <a:p>
            <a:r>
              <a:rPr lang="en-US" sz="2400">
                <a:cs typeface="Arial" panose="020B0604020202020204"/>
              </a:rPr>
              <a:t>CAPSDAC Customer Support Training PowerPoint Slide Deck and Training Video have been posted on the CDE CAPSDAC Customer Support Resource Page: </a:t>
            </a:r>
            <a:r>
              <a:rPr lang="en-US" sz="2400">
                <a:ea typeface="+mn-lt"/>
                <a:cs typeface="+mn-lt"/>
                <a:hlinkClick r:id="rId5" tooltip="CDE CAPSDAC Customer Support Resource Page"/>
              </a:rPr>
              <a:t>https://www.cde.ca.gov/sp/cd/ci/capsdacportalsupport.asp</a:t>
            </a:r>
            <a:endParaRPr lang="en-US" sz="2400">
              <a:cs typeface="Arial" panose="020B0604020202020204"/>
            </a:endParaRPr>
          </a:p>
          <a:p>
            <a:r>
              <a:rPr lang="en-US" sz="2400">
                <a:cs typeface="Arial" panose="020B0604020202020204"/>
              </a:rPr>
              <a:t>Individual or small group training can be provided by the CDE CAPSDAC Support Team upon requests</a:t>
            </a:r>
          </a:p>
          <a:p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CF9FA-DAE3-3954-7F18-2412044597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65970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908</Words>
  <Application>Microsoft Office PowerPoint</Application>
  <PresentationFormat>Widescreen</PresentationFormat>
  <Paragraphs>96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CDE Set 1</vt:lpstr>
      <vt:lpstr> California Preschool Data Collection (CAPSDAC) Contractor Training Webinar</vt:lpstr>
      <vt:lpstr>Agenda</vt:lpstr>
      <vt:lpstr>CAPSDAC 1.0 CWD Sync (with CALPADS) Report Downloadable Function (1)</vt:lpstr>
      <vt:lpstr>CAPSDAC 1.0 CWD Sync (with CALPADS) Report Downloadable Function (2)</vt:lpstr>
      <vt:lpstr>Phase 2 Demonstration Session Schedule</vt:lpstr>
      <vt:lpstr>Phase 3  Timeline Release Schedule </vt:lpstr>
      <vt:lpstr>Revised Certification Timeline Schedule </vt:lpstr>
      <vt:lpstr>Upcoming Webinar Schedule</vt:lpstr>
      <vt:lpstr>CAPSDAC Resources 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Child Development (CA Dept of Education)</dc:title>
  <dc:subject>California Preschool Data Collection (CAPSDAC) Technical Assistance (TA) Training Webinar Training for contractors.</dc:subject>
  <dc:creator/>
  <cp:revision>1</cp:revision>
  <dcterms:created xsi:type="dcterms:W3CDTF">2026-01-05T21:26:09Z</dcterms:created>
  <dcterms:modified xsi:type="dcterms:W3CDTF">2026-01-05T22:50:35Z</dcterms:modified>
</cp:coreProperties>
</file>