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1" r:id="rId1"/>
    <p:sldMasterId id="2147483880" r:id="rId2"/>
    <p:sldMasterId id="2147483895" r:id="rId3"/>
    <p:sldMasterId id="2147483926" r:id="rId4"/>
  </p:sldMasterIdLst>
  <p:notesMasterIdLst>
    <p:notesMasterId r:id="rId26"/>
  </p:notesMasterIdLst>
  <p:handoutMasterIdLst>
    <p:handoutMasterId r:id="rId27"/>
  </p:handoutMasterIdLst>
  <p:sldIdLst>
    <p:sldId id="309" r:id="rId5"/>
    <p:sldId id="484" r:id="rId6"/>
    <p:sldId id="263" r:id="rId7"/>
    <p:sldId id="1302" r:id="rId8"/>
    <p:sldId id="1306" r:id="rId9"/>
    <p:sldId id="1080" r:id="rId10"/>
    <p:sldId id="1081" r:id="rId11"/>
    <p:sldId id="1307" r:id="rId12"/>
    <p:sldId id="1309" r:id="rId13"/>
    <p:sldId id="1088" r:id="rId14"/>
    <p:sldId id="1310" r:id="rId15"/>
    <p:sldId id="1311" r:id="rId16"/>
    <p:sldId id="1314" r:id="rId17"/>
    <p:sldId id="1101" r:id="rId18"/>
    <p:sldId id="1128" r:id="rId19"/>
    <p:sldId id="307" r:id="rId20"/>
    <p:sldId id="324" r:id="rId21"/>
    <p:sldId id="1127" r:id="rId22"/>
    <p:sldId id="1125" r:id="rId23"/>
    <p:sldId id="1124" r:id="rId24"/>
    <p:sldId id="11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7EE"/>
    <a:srgbClr val="2E75B6"/>
    <a:srgbClr val="ED8B6F"/>
    <a:srgbClr val="0C4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12/31/2025</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338334"/>
          </a:xfrm>
        </p:spPr>
        <p:txBody>
          <a:bodyPr/>
          <a:lstStyle/>
          <a:p>
            <a:endParaRPr lang="en-US"/>
          </a:p>
        </p:txBody>
      </p:sp>
      <p:sp>
        <p:nvSpPr>
          <p:cNvPr id="4" name="Slide Number Placeholder 3"/>
          <p:cNvSpPr>
            <a:spLocks noGrp="1"/>
          </p:cNvSpPr>
          <p:nvPr>
            <p:ph type="sldNum" sz="quarter" idx="5"/>
          </p:nvPr>
        </p:nvSpPr>
        <p:spPr>
          <a:xfrm>
            <a:off x="3834994" y="8629299"/>
            <a:ext cx="2971800" cy="458787"/>
          </a:xfrm>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87863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35502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spcAft>
                <a:spcPts val="1200"/>
              </a:spcAft>
              <a:buFont typeface="Arial"/>
              <a:buChar char="•"/>
            </a:pPr>
            <a:endParaRPr lang="en-US"/>
          </a:p>
        </p:txBody>
      </p:sp>
      <p:sp>
        <p:nvSpPr>
          <p:cNvPr id="4" name="Slide Number Placeholder 3"/>
          <p:cNvSpPr>
            <a:spLocks noGrp="1"/>
          </p:cNvSpPr>
          <p:nvPr>
            <p:ph type="sldNum" sz="quarter" idx="5"/>
          </p:nvPr>
        </p:nvSpPr>
        <p:spPr/>
        <p:txBody>
          <a:bodyPr/>
          <a:lstStyle/>
          <a:p>
            <a:fld id="{C9FDA42F-C296-4A1A-AEFB-45B76D7B6932}" type="slidenum">
              <a:t>18</a:t>
            </a:fld>
            <a:endParaRPr lang="en-US"/>
          </a:p>
        </p:txBody>
      </p:sp>
    </p:spTree>
    <p:extLst>
      <p:ext uri="{BB962C8B-B14F-4D97-AF65-F5344CB8AC3E}">
        <p14:creationId xmlns:p14="http://schemas.microsoft.com/office/powerpoint/2010/main" val="100023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3128-2803-1DF9-C0BD-E1E406AD4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A3E1E-3FEF-ABE8-7825-4CA7A12A5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3A823-B794-0121-7FEE-60C9F78B917C}"/>
              </a:ext>
            </a:extLst>
          </p:cNvPr>
          <p:cNvSpPr>
            <a:spLocks noGrp="1"/>
          </p:cNvSpPr>
          <p:nvPr>
            <p:ph type="body" idx="1"/>
          </p:nvPr>
        </p:nvSpPr>
        <p:spPr/>
        <p:txBody>
          <a:bodyPr/>
          <a:lstStyle/>
          <a:p>
            <a:pPr marL="971550" lvl="1" indent="-171450">
              <a:lnSpc>
                <a:spcPct val="90000"/>
              </a:lnSpc>
              <a:spcBef>
                <a:spcPts val="1000"/>
              </a:spcBef>
              <a:buFont typeface="Arial"/>
              <a:buChar char="•"/>
            </a:pPr>
            <a:endParaRPr lang="en-US"/>
          </a:p>
        </p:txBody>
      </p:sp>
      <p:sp>
        <p:nvSpPr>
          <p:cNvPr id="4" name="Slide Number Placeholder 3">
            <a:extLst>
              <a:ext uri="{FF2B5EF4-FFF2-40B4-BE49-F238E27FC236}">
                <a16:creationId xmlns:a16="http://schemas.microsoft.com/office/drawing/2014/main" id="{994B6DD6-4A31-86E2-FD9B-C22F2CFE338E}"/>
              </a:ext>
            </a:extLst>
          </p:cNvPr>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2218508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77AA-37E4-8B05-E1E5-FE7D762A1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4BE1D-F0E6-DB51-3618-1857B77BB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0DBD2-EE04-86B4-8AD5-309F5290C8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8CD92F-57AF-FDC8-9547-91226C8175D8}"/>
              </a:ext>
            </a:extLst>
          </p:cNvPr>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336907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9948-8A3B-205F-2408-4CAFD4C1A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1B79E-0A12-426E-5285-802B63272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DFAC7-3DB2-A7A7-22D4-1ADA4B2BABBB}"/>
              </a:ext>
            </a:extLst>
          </p:cNvPr>
          <p:cNvSpPr>
            <a:spLocks noGrp="1"/>
          </p:cNvSpPr>
          <p:nvPr>
            <p:ph type="body" idx="1"/>
          </p:nvPr>
        </p:nvSpPr>
        <p:spPr/>
        <p:txBody>
          <a:bodyPr/>
          <a:lstStyle/>
          <a:p>
            <a:pPr marL="171450" indent="-171450">
              <a:lnSpc>
                <a:spcPct val="90000"/>
              </a:lnSpc>
              <a:spcBef>
                <a:spcPts val="1000"/>
              </a:spcBef>
              <a:buFont typeface="Arial"/>
              <a:buChar char="•"/>
            </a:pPr>
            <a:endParaRPr lang="en-US"/>
          </a:p>
        </p:txBody>
      </p:sp>
      <p:sp>
        <p:nvSpPr>
          <p:cNvPr id="4" name="Slide Number Placeholder 3">
            <a:extLst>
              <a:ext uri="{FF2B5EF4-FFF2-40B4-BE49-F238E27FC236}">
                <a16:creationId xmlns:a16="http://schemas.microsoft.com/office/drawing/2014/main" id="{BB652132-AC9C-6D86-C1EC-1E8AC10C95FF}"/>
              </a:ext>
            </a:extLst>
          </p:cNvPr>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45598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39198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372971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76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83133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427582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81907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30125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197508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532932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152400" y="203799"/>
            <a:ext cx="118872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422866"/>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200"/>
            </a:lvl1pPr>
            <a:lvl2pPr marL="9144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800"/>
            </a:lvl2pPr>
            <a:lvl3pPr marL="13716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8288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717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Click to edit Master text styles</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a:ln>
                  <a:noFill/>
                </a:ln>
                <a:solidFill>
                  <a:prstClr val="white"/>
                </a:solidFill>
                <a:effectLst/>
                <a:uLnTx/>
                <a:uFillTx/>
                <a:latin typeface="+mn-lt"/>
                <a:ea typeface="+mn-ea"/>
                <a:cs typeface="+mn-cs"/>
              </a:rPr>
              <a:t>Second level</a:t>
            </a:r>
          </a:p>
          <a:p>
            <a:pPr marL="1371600"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mn-lt"/>
                <a:ea typeface="+mn-ea"/>
                <a:cs typeface="+mn-cs"/>
              </a:rPr>
              <a:t>Third level</a:t>
            </a:r>
          </a:p>
          <a:p>
            <a:pPr marL="1828800" marR="0" lvl="3"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FFFFFF"/>
                </a:solidFill>
                <a:effectLst/>
                <a:uLnTx/>
                <a:uFillTx/>
                <a:latin typeface="+mn-lt"/>
                <a:ea typeface="+mn-ea"/>
                <a:cs typeface="+mn-cs"/>
              </a:rPr>
              <a:t>Fourth level</a:t>
            </a:r>
          </a:p>
          <a:p>
            <a:pPr marL="2171700" marR="0" lvl="4"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mn-lt"/>
                <a:ea typeface="+mn-ea"/>
                <a:cs typeface="+mn-cs"/>
              </a:rPr>
              <a:t>Fifth Level  </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4201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0820-3A10-4197-B68C-E5994ECB37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1414D71-E084-4F49-A265-985590A1EB0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43D439BD-01F3-4835-895C-74DCFE4CF663}"/>
              </a:ext>
            </a:extLst>
          </p:cNvPr>
          <p:cNvSpPr>
            <a:spLocks noGrp="1"/>
          </p:cNvSpPr>
          <p:nvPr>
            <p:ph sz="quarter" idx="11"/>
          </p:nvPr>
        </p:nvSpPr>
        <p:spPr>
          <a:xfrm>
            <a:off x="152400" y="1724025"/>
            <a:ext cx="4732338" cy="2508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261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24"/>
        <p:cNvGrpSpPr/>
        <p:nvPr/>
      </p:nvGrpSpPr>
      <p:grpSpPr>
        <a:xfrm>
          <a:off x="0" y="0"/>
          <a:ext cx="0" cy="0"/>
          <a:chOff x="0" y="0"/>
          <a:chExt cx="0" cy="0"/>
        </a:xfrm>
      </p:grpSpPr>
      <p:pic>
        <p:nvPicPr>
          <p:cNvPr id="25" name="Google Shape;25;p27"/>
          <p:cNvPicPr preferRelativeResize="0"/>
          <p:nvPr/>
        </p:nvPicPr>
        <p:blipFill rotWithShape="1">
          <a:blip r:embed="rId2">
            <a:alphaModFix/>
          </a:blip>
          <a:srcRect/>
          <a:stretch/>
        </p:blipFill>
        <p:spPr>
          <a:xfrm>
            <a:off x="8907242" y="394288"/>
            <a:ext cx="3073400" cy="5461000"/>
          </a:xfrm>
          <a:prstGeom prst="rect">
            <a:avLst/>
          </a:prstGeom>
          <a:noFill/>
          <a:ln>
            <a:noFill/>
          </a:ln>
        </p:spPr>
      </p:pic>
      <p:sp>
        <p:nvSpPr>
          <p:cNvPr id="26" name="Google Shape;26;p27"/>
          <p:cNvSpPr>
            <a:spLocks noGrp="1"/>
          </p:cNvSpPr>
          <p:nvPr>
            <p:ph type="pic" idx="2"/>
          </p:nvPr>
        </p:nvSpPr>
        <p:spPr>
          <a:xfrm>
            <a:off x="8233134" y="-1"/>
            <a:ext cx="2996871" cy="1800859"/>
          </a:xfrm>
          <a:prstGeom prst="rect">
            <a:avLst/>
          </a:prstGeom>
          <a:noFill/>
          <a:ln>
            <a:noFill/>
          </a:ln>
        </p:spPr>
      </p:sp>
      <p:sp>
        <p:nvSpPr>
          <p:cNvPr id="27" name="Google Shape;27;p27"/>
          <p:cNvSpPr>
            <a:spLocks noGrp="1"/>
          </p:cNvSpPr>
          <p:nvPr>
            <p:ph type="pic" idx="3"/>
          </p:nvPr>
        </p:nvSpPr>
        <p:spPr>
          <a:xfrm>
            <a:off x="10225960" y="1217924"/>
            <a:ext cx="1966039" cy="2437631"/>
          </a:xfrm>
          <a:prstGeom prst="rect">
            <a:avLst/>
          </a:prstGeom>
          <a:noFill/>
          <a:ln>
            <a:noFill/>
          </a:ln>
        </p:spPr>
      </p:sp>
      <p:sp>
        <p:nvSpPr>
          <p:cNvPr id="28" name="Google Shape;28;p27"/>
          <p:cNvSpPr>
            <a:spLocks noGrp="1"/>
          </p:cNvSpPr>
          <p:nvPr>
            <p:ph type="pic" idx="4"/>
          </p:nvPr>
        </p:nvSpPr>
        <p:spPr>
          <a:xfrm>
            <a:off x="8641986" y="3077973"/>
            <a:ext cx="2785916" cy="2785917"/>
          </a:xfrm>
          <a:prstGeom prst="rect">
            <a:avLst/>
          </a:prstGeom>
          <a:noFill/>
          <a:ln>
            <a:noFill/>
          </a:ln>
        </p:spPr>
      </p:sp>
    </p:spTree>
    <p:extLst>
      <p:ext uri="{BB962C8B-B14F-4D97-AF65-F5344CB8AC3E}">
        <p14:creationId xmlns:p14="http://schemas.microsoft.com/office/powerpoint/2010/main" val="4271914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29"/>
        <p:cNvGrpSpPr/>
        <p:nvPr/>
      </p:nvGrpSpPr>
      <p:grpSpPr>
        <a:xfrm>
          <a:off x="0" y="0"/>
          <a:ext cx="0" cy="0"/>
          <a:chOff x="0" y="0"/>
          <a:chExt cx="0" cy="0"/>
        </a:xfrm>
      </p:grpSpPr>
      <p:pic>
        <p:nvPicPr>
          <p:cNvPr id="30" name="Google Shape;30;p28"/>
          <p:cNvPicPr preferRelativeResize="0"/>
          <p:nvPr/>
        </p:nvPicPr>
        <p:blipFill rotWithShape="1">
          <a:blip r:embed="rId2">
            <a:alphaModFix/>
          </a:blip>
          <a:srcRect/>
          <a:stretch/>
        </p:blipFill>
        <p:spPr>
          <a:xfrm>
            <a:off x="9020097" y="254673"/>
            <a:ext cx="2933700" cy="5537200"/>
          </a:xfrm>
          <a:prstGeom prst="rect">
            <a:avLst/>
          </a:prstGeom>
          <a:noFill/>
          <a:ln>
            <a:noFill/>
          </a:ln>
        </p:spPr>
      </p:pic>
      <p:sp>
        <p:nvSpPr>
          <p:cNvPr id="31" name="Google Shape;31;p28"/>
          <p:cNvSpPr>
            <a:spLocks noGrp="1"/>
          </p:cNvSpPr>
          <p:nvPr>
            <p:ph type="pic" idx="2"/>
          </p:nvPr>
        </p:nvSpPr>
        <p:spPr>
          <a:xfrm>
            <a:off x="8871697" y="1"/>
            <a:ext cx="2451123" cy="1979589"/>
          </a:xfrm>
          <a:prstGeom prst="rect">
            <a:avLst/>
          </a:prstGeom>
          <a:noFill/>
          <a:ln>
            <a:noFill/>
          </a:ln>
        </p:spPr>
      </p:sp>
      <p:sp>
        <p:nvSpPr>
          <p:cNvPr id="32" name="Google Shape;32;p28"/>
          <p:cNvSpPr>
            <a:spLocks noGrp="1"/>
          </p:cNvSpPr>
          <p:nvPr>
            <p:ph type="pic" idx="3"/>
          </p:nvPr>
        </p:nvSpPr>
        <p:spPr>
          <a:xfrm>
            <a:off x="10247453" y="1302340"/>
            <a:ext cx="1937699" cy="2887066"/>
          </a:xfrm>
          <a:prstGeom prst="rect">
            <a:avLst/>
          </a:prstGeom>
          <a:noFill/>
          <a:ln>
            <a:noFill/>
          </a:ln>
        </p:spPr>
      </p:sp>
      <p:sp>
        <p:nvSpPr>
          <p:cNvPr id="33" name="Google Shape;33;p28"/>
          <p:cNvSpPr>
            <a:spLocks noGrp="1"/>
          </p:cNvSpPr>
          <p:nvPr>
            <p:ph type="pic" idx="4"/>
          </p:nvPr>
        </p:nvSpPr>
        <p:spPr>
          <a:xfrm>
            <a:off x="8674129" y="3479764"/>
            <a:ext cx="2438362" cy="2438362"/>
          </a:xfrm>
          <a:prstGeom prst="rect">
            <a:avLst/>
          </a:prstGeom>
          <a:noFill/>
          <a:ln>
            <a:noFill/>
          </a:ln>
        </p:spPr>
      </p:sp>
    </p:spTree>
    <p:extLst>
      <p:ext uri="{BB962C8B-B14F-4D97-AF65-F5344CB8AC3E}">
        <p14:creationId xmlns:p14="http://schemas.microsoft.com/office/powerpoint/2010/main" val="383111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17" name="Google Shape;17;p25"/>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4417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3488796"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a:p>
        </p:txBody>
      </p:sp>
      <p:sp>
        <p:nvSpPr>
          <p:cNvPr id="9" name="Content Placeholder 8">
            <a:extLst>
              <a:ext uri="{FF2B5EF4-FFF2-40B4-BE49-F238E27FC236}">
                <a16:creationId xmlns:a16="http://schemas.microsoft.com/office/drawing/2014/main" id="{4EE1BF9B-9BCA-4595-9EC0-B047B7185A4D}"/>
              </a:ext>
            </a:extLst>
          </p:cNvPr>
          <p:cNvSpPr>
            <a:spLocks noGrp="1"/>
          </p:cNvSpPr>
          <p:nvPr>
            <p:ph sz="quarter" idx="13" hasCustomPrompt="1"/>
          </p:nvPr>
        </p:nvSpPr>
        <p:spPr>
          <a:xfrm>
            <a:off x="6139392"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AE727D58-6707-4718-AD7A-0524C2C07CFB}"/>
              </a:ext>
            </a:extLst>
          </p:cNvPr>
          <p:cNvSpPr>
            <a:spLocks noGrp="1"/>
          </p:cNvSpPr>
          <p:nvPr>
            <p:ph sz="quarter" idx="14" hasCustomPrompt="1"/>
          </p:nvPr>
        </p:nvSpPr>
        <p:spPr>
          <a:xfrm>
            <a:off x="8789987" y="1825625"/>
            <a:ext cx="2560320" cy="4351338"/>
          </a:xfrm>
        </p:spPr>
        <p:txBody>
          <a:bodyPr>
            <a:norm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3241734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330606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824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41977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8713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417164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55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342820"/>
            <a:ext cx="5852160" cy="4993490"/>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342819"/>
            <a:ext cx="5852160" cy="3935033"/>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hasCustomPrompt="1"/>
          </p:nvPr>
        </p:nvSpPr>
        <p:spPr>
          <a:xfrm>
            <a:off x="6188075" y="5277851"/>
            <a:ext cx="5851525" cy="1058459"/>
          </a:xfrm>
        </p:spPr>
        <p:txBody>
          <a:bodyPr/>
          <a:lstStyle>
            <a:lvl1pPr marL="0" indent="0">
              <a:buNone/>
              <a:defRPr/>
            </a:lvl1pPr>
          </a:lstStyle>
          <a:p>
            <a:pPr lvl="0"/>
            <a:r>
              <a:rPr lang="en-US"/>
              <a:t>Photo Credit</a:t>
            </a:r>
          </a:p>
        </p:txBody>
      </p:sp>
    </p:spTree>
    <p:extLst>
      <p:ext uri="{BB962C8B-B14F-4D97-AF65-F5344CB8AC3E}">
        <p14:creationId xmlns:p14="http://schemas.microsoft.com/office/powerpoint/2010/main" val="830348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23315"/>
            <a:ext cx="3840480" cy="2286000"/>
          </a:xfr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292921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354015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1F97D8A8-5019-5D6D-7883-42E30E510B72}"/>
              </a:ext>
            </a:extLst>
          </p:cNvPr>
          <p:cNvSpPr txBox="1">
            <a:spLocks/>
          </p:cNvSpPr>
          <p:nvPr userDrawn="1"/>
        </p:nvSpPr>
        <p:spPr>
          <a:xfrm>
            <a:off x="9375913" y="63762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185396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a:p>
        </p:txBody>
      </p:sp>
      <p:sp>
        <p:nvSpPr>
          <p:cNvPr id="16" name="Picture Placeholder 17">
            <a:extLst>
              <a:ext uri="{FF2B5EF4-FFF2-40B4-BE49-F238E27FC236}">
                <a16:creationId xmlns:a16="http://schemas.microsoft.com/office/drawing/2014/main" id="{FA5D3317-CAC6-7EB1-4ECC-BCD3E3AECE85}"/>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a:p>
        </p:txBody>
      </p:sp>
      <p:sp>
        <p:nvSpPr>
          <p:cNvPr id="17" name="Picture Placeholder 18">
            <a:extLst>
              <a:ext uri="{FF2B5EF4-FFF2-40B4-BE49-F238E27FC236}">
                <a16:creationId xmlns:a16="http://schemas.microsoft.com/office/drawing/2014/main" id="{3BFB9AF4-C87E-D6BB-A69B-A17330E52EC0}"/>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775575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9C8F27F-F56D-14FD-CC77-3D14F286442A}"/>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a:p>
        </p:txBody>
      </p:sp>
      <p:sp>
        <p:nvSpPr>
          <p:cNvPr id="13" name="Picture Placeholder 41">
            <a:extLst>
              <a:ext uri="{FF2B5EF4-FFF2-40B4-BE49-F238E27FC236}">
                <a16:creationId xmlns:a16="http://schemas.microsoft.com/office/drawing/2014/main" id="{CCF787B4-3E01-7444-BEE7-4AECA85BEFEB}"/>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810586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1</a:t>
              </a:r>
            </a:p>
          </p:txBody>
        </p:sp>
      </p:gr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403214"/>
            <a:ext cx="1880713" cy="867993"/>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3</a:t>
              </a:r>
            </a:p>
          </p:txBody>
        </p:sp>
      </p:gr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2</a:t>
              </a:r>
            </a:p>
          </p:txBody>
        </p:sp>
      </p:gr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a:solidFill>
                    <a:srgbClr val="083958"/>
                  </a:solidFill>
                  <a:effectLst/>
                  <a:latin typeface="Calibri" panose="020F0502020204030204" pitchFamily="34" charset="0"/>
                  <a:cs typeface="Calibri" panose="020F0502020204030204" pitchFamily="34" charset="0"/>
                </a:rPr>
                <a:t>4</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160961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452AF-1549-12A9-DF40-48154E020FCB}"/>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B0D750-FE4B-B04E-0F3B-2A147B4FB2BE}"/>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681324-C909-5898-1075-E15D93770F06}"/>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42EDB989-2AF1-F371-7CBD-1BCD6EE2767C}"/>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69094" y="1744535"/>
            <a:ext cx="994205" cy="754308"/>
          </a:xfr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1699704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46560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57784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pic>
        <p:nvPicPr>
          <p:cNvPr id="3" name="Picture 2">
            <a:extLst>
              <a:ext uri="{FF2B5EF4-FFF2-40B4-BE49-F238E27FC236}">
                <a16:creationId xmlns:a16="http://schemas.microsoft.com/office/drawing/2014/main" id="{FB8A6299-6479-330C-E1AF-99AC1A1EC874}"/>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3662826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17" name="Google Shape;17;p25"/>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panose="020B0604020202020204" pitchFamily="34" charset="0"/>
                <a:ea typeface="Arial" panose="020B0604020202020204" pitchFamily="34" charset="0"/>
                <a:cs typeface="Arial" panose="020B0604020202020204" pitchFamily="34" charset="0"/>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Slide Number Placeholder 10">
            <a:extLst>
              <a:ext uri="{FF2B5EF4-FFF2-40B4-BE49-F238E27FC236}">
                <a16:creationId xmlns:a16="http://schemas.microsoft.com/office/drawing/2014/main" id="{729CAE8C-621E-65B4-446E-0DA9C38736DB}"/>
              </a:ext>
            </a:extLst>
          </p:cNvPr>
          <p:cNvSpPr>
            <a:spLocks noGrp="1"/>
          </p:cNvSpPr>
          <p:nvPr>
            <p:ph type="sldNum" sz="quarter" idx="31"/>
          </p:nvPr>
        </p:nvSpPr>
        <p:spPr>
          <a:xfrm>
            <a:off x="8610600" y="6127752"/>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35941941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DDD6A1-BBB1-4F08-4386-9EF55F78AD85}"/>
              </a:ext>
            </a:extLst>
          </p:cNvPr>
          <p:cNvPicPr>
            <a:picLocks noChangeAspect="1"/>
          </p:cNvPicPr>
          <p:nvPr userDrawn="1"/>
        </p:nvPicPr>
        <p:blipFill>
          <a:blip r:embed="rId2"/>
          <a:stretch>
            <a:fillRect/>
          </a:stretch>
        </p:blipFill>
        <p:spPr>
          <a:xfrm>
            <a:off x="0" y="0"/>
            <a:ext cx="6600825" cy="6858000"/>
          </a:xfrm>
          <a:prstGeom prst="rect">
            <a:avLst/>
          </a:prstGeom>
        </p:spPr>
      </p:pic>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665048" y="1840675"/>
            <a:ext cx="4470717" cy="2037586"/>
          </a:xfrm>
        </p:spPr>
        <p:txBody>
          <a:bodyPr lIns="0" tIns="0" rIns="0" bIns="0" anchor="b">
            <a:normAutofit/>
          </a:bodyPr>
          <a:lstStyle>
            <a:lvl1pPr algn="ctr">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B6077C69-12E1-F6CC-F199-C8FC17B8A020}"/>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935162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descr="The official seal of the California Department of Education">
            <a:extLst>
              <a:ext uri="{FF2B5EF4-FFF2-40B4-BE49-F238E27FC236}">
                <a16:creationId xmlns:a16="http://schemas.microsoft.com/office/drawing/2014/main" id="{C1EB1CFF-243D-0DF2-F029-83CD1EFF785C}"/>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3752216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1723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178831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4161142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5109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001391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330606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6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17" name="Google Shape;17;p25"/>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3569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152400" y="203799"/>
            <a:ext cx="118872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422866"/>
          </a:xfrm>
        </p:spPr>
        <p:txBody>
          <a:bodyPr>
            <a:normAutofit/>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3200"/>
            </a:lvl1pPr>
            <a:lvl2pPr marL="9144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800"/>
            </a:lvl2pPr>
            <a:lvl3pPr marL="13716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8288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717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mn-lt"/>
                <a:ea typeface="+mn-ea"/>
                <a:cs typeface="+mn-cs"/>
              </a:rPr>
              <a:t>Click to edit Master text styles</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a:ln>
                  <a:noFill/>
                </a:ln>
                <a:solidFill>
                  <a:prstClr val="white"/>
                </a:solidFill>
                <a:effectLst/>
                <a:uLnTx/>
                <a:uFillTx/>
                <a:latin typeface="+mn-lt"/>
                <a:ea typeface="+mn-ea"/>
                <a:cs typeface="+mn-cs"/>
              </a:rPr>
              <a:t>Second level</a:t>
            </a:r>
          </a:p>
          <a:p>
            <a:pPr marL="1371600"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mn-lt"/>
                <a:ea typeface="+mn-ea"/>
                <a:cs typeface="+mn-cs"/>
              </a:rPr>
              <a:t>Third level</a:t>
            </a:r>
          </a:p>
          <a:p>
            <a:pPr marL="1828800" marR="0" lvl="3"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FFFFFF"/>
                </a:solidFill>
                <a:effectLst/>
                <a:uLnTx/>
                <a:uFillTx/>
                <a:latin typeface="+mn-lt"/>
                <a:ea typeface="+mn-ea"/>
                <a:cs typeface="+mn-cs"/>
              </a:rPr>
              <a:t>Fourth level</a:t>
            </a:r>
          </a:p>
          <a:p>
            <a:pPr marL="2171700" marR="0" lvl="4"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mn-lt"/>
                <a:ea typeface="+mn-ea"/>
                <a:cs typeface="+mn-cs"/>
              </a:rPr>
              <a:t>Fifth Level  </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image" Target="../media/image6.emf"/><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710" r:id="rId5"/>
    <p:sldLayoutId id="2147483879"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952" r:id="rId1"/>
    <p:sldLayoutId id="2147483881" r:id="rId2"/>
    <p:sldLayoutId id="2147483882" r:id="rId3"/>
    <p:sldLayoutId id="2147483883" r:id="rId4"/>
    <p:sldLayoutId id="2147483884" r:id="rId5"/>
    <p:sldLayoutId id="2147483885" r:id="rId6"/>
    <p:sldLayoutId id="2147483886" r:id="rId7"/>
    <p:sldLayoutId id="2147483953" r:id="rId8"/>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7" r:id="rId1"/>
    <p:sldLayoutId id="2147483896" r:id="rId2"/>
    <p:sldLayoutId id="2147483752" r:id="rId3"/>
    <p:sldLayoutId id="2147483897" r:id="rId4"/>
    <p:sldLayoutId id="2147483898" r:id="rId5"/>
    <p:sldLayoutId id="2147483899" r:id="rId6"/>
    <p:sldLayoutId id="2147483900" r:id="rId7"/>
    <p:sldLayoutId id="2147483751" r:id="rId8"/>
    <p:sldLayoutId id="2147483902" r:id="rId9"/>
    <p:sldLayoutId id="2147483903" r:id="rId10"/>
    <p:sldLayoutId id="2147483904" r:id="rId11"/>
    <p:sldLayoutId id="2147483905" r:id="rId12"/>
    <p:sldLayoutId id="2147483906" r:id="rId13"/>
    <p:sldLayoutId id="2147483907" r:id="rId14"/>
    <p:sldLayoutId id="2147483744" r:id="rId15"/>
    <p:sldLayoutId id="2147483776" r:id="rId16"/>
    <p:sldLayoutId id="2147483745" r:id="rId17"/>
    <p:sldLayoutId id="2147483746" r:id="rId18"/>
    <p:sldLayoutId id="2147483747" r:id="rId19"/>
    <p:sldLayoutId id="2147483748" r:id="rId20"/>
    <p:sldLayoutId id="2147483761" r:id="rId21"/>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Lst>
          </p:cNvPr>
          <p:cNvPicPr>
            <a:picLocks noChangeAspect="1"/>
          </p:cNvPicPr>
          <p:nvPr userDrawn="1"/>
        </p:nvPicPr>
        <p:blipFill>
          <a:blip r:embed="rId26"/>
          <a:stretch>
            <a:fillRect/>
          </a:stretch>
        </p:blipFill>
        <p:spPr>
          <a:xfrm>
            <a:off x="648452" y="6330699"/>
            <a:ext cx="2161974" cy="370736"/>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9177131"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spTree>
    <p:extLst>
      <p:ext uri="{BB962C8B-B14F-4D97-AF65-F5344CB8AC3E}">
        <p14:creationId xmlns:p14="http://schemas.microsoft.com/office/powerpoint/2010/main" val="85255843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5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Lst>
  <p:hf hdr="0" ftr="0" dt="0"/>
  <p:txStyles>
    <p:titleStyle>
      <a:lvl1pPr algn="ctr" defTabSz="914400" rtl="0" eaLnBrk="1" latinLnBrk="0" hangingPunct="1">
        <a:lnSpc>
          <a:spcPct val="90000"/>
        </a:lnSpc>
        <a:spcBef>
          <a:spcPct val="0"/>
        </a:spcBef>
        <a:buNone/>
        <a:defRPr sz="44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fg/aa/cd/fundedenrollment.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873070" y="453799"/>
            <a:ext cx="10241238" cy="2091996"/>
          </a:xfrm>
        </p:spPr>
        <p:txBody>
          <a:bodyPr>
            <a:normAutofit fontScale="90000"/>
          </a:bodyPr>
          <a:lstStyle/>
          <a:p>
            <a:pPr algn="ctr"/>
            <a:r>
              <a:rPr lang="en-US" dirty="0">
                <a:latin typeface="Arial"/>
                <a:cs typeface="Arial"/>
              </a:rPr>
              <a:t>Maximizing Enrollment and Earning Your Contract: Moving Away from "Hold Harmless" Webinar</a:t>
            </a:r>
            <a:endParaRPr lang="en-US" dirty="0">
              <a:solidFill>
                <a:schemeClr val="bg1"/>
              </a:solidFill>
              <a:latin typeface="Arial"/>
              <a:cs typeface="Aria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half" idx="1"/>
          </p:nvPr>
        </p:nvSpPr>
        <p:spPr>
          <a:xfrm>
            <a:off x="1618421" y="2623779"/>
            <a:ext cx="8955157" cy="2454767"/>
          </a:xfrm>
        </p:spPr>
        <p:txBody>
          <a:bodyPr vert="horz" lIns="91440" tIns="45720" rIns="91440" bIns="45720" rtlCol="0" anchor="t">
            <a:normAutofit/>
          </a:bodyPr>
          <a:lstStyle/>
          <a:p>
            <a:pPr marL="0" indent="0" algn="ctr">
              <a:lnSpc>
                <a:spcPct val="120000"/>
              </a:lnSpc>
              <a:buNone/>
            </a:pPr>
            <a:r>
              <a:rPr lang="en-US" altLang="en-US" sz="3200" b="1" dirty="0">
                <a:latin typeface="Arial"/>
                <a:cs typeface="Arial"/>
              </a:rPr>
              <a:t>Early Education Division </a:t>
            </a:r>
            <a:endParaRPr lang="en-US" altLang="en-US" sz="3200" b="1" dirty="0"/>
          </a:p>
          <a:p>
            <a:pPr marL="0" indent="0" algn="ctr">
              <a:lnSpc>
                <a:spcPct val="120000"/>
              </a:lnSpc>
              <a:buNone/>
            </a:pPr>
            <a:r>
              <a:rPr lang="en-US" sz="3200" b="1" dirty="0">
                <a:latin typeface="Arial"/>
                <a:ea typeface="Calibri"/>
                <a:cs typeface="Calibri"/>
              </a:rPr>
              <a:t>Fiscal and Administrative Services Division</a:t>
            </a:r>
            <a:endParaRPr lang="en-US" sz="3200" b="1" dirty="0">
              <a:latin typeface="Arial"/>
            </a:endParaRPr>
          </a:p>
          <a:p>
            <a:pPr marL="0" indent="0" algn="ctr">
              <a:lnSpc>
                <a:spcPct val="120000"/>
              </a:lnSpc>
              <a:buNone/>
            </a:pPr>
            <a:r>
              <a:rPr lang="en-US" altLang="en-US" sz="3200" b="1" dirty="0">
                <a:latin typeface="Arial"/>
                <a:cs typeface="Arial"/>
              </a:rPr>
              <a:t>November 20, 2025</a:t>
            </a:r>
            <a:endParaRPr lang="en-US" altLang="en-US" sz="3200" b="1" dirty="0"/>
          </a:p>
          <a:p>
            <a:endParaRPr lang="en-US" dirty="0"/>
          </a:p>
        </p:txBody>
      </p:sp>
    </p:spTree>
    <p:extLst>
      <p:ext uri="{BB962C8B-B14F-4D97-AF65-F5344CB8AC3E}">
        <p14:creationId xmlns:p14="http://schemas.microsoft.com/office/powerpoint/2010/main" val="339861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8223-2C33-1EEE-AF62-31E71D9A124E}"/>
              </a:ext>
            </a:extLst>
          </p:cNvPr>
          <p:cNvSpPr>
            <a:spLocks noGrp="1"/>
          </p:cNvSpPr>
          <p:nvPr>
            <p:ph type="title"/>
          </p:nvPr>
        </p:nvSpPr>
        <p:spPr/>
        <p:txBody>
          <a:bodyPr/>
          <a:lstStyle/>
          <a:p>
            <a:r>
              <a:rPr lang="en-US"/>
              <a:t>Funded Enrollment Resources</a:t>
            </a:r>
          </a:p>
        </p:txBody>
      </p:sp>
      <p:sp>
        <p:nvSpPr>
          <p:cNvPr id="3" name="Content Placeholder 2">
            <a:extLst>
              <a:ext uri="{FF2B5EF4-FFF2-40B4-BE49-F238E27FC236}">
                <a16:creationId xmlns:a16="http://schemas.microsoft.com/office/drawing/2014/main" id="{9ADBB3DF-5076-2504-6EEA-229E5A0F1B5A}"/>
              </a:ext>
            </a:extLst>
          </p:cNvPr>
          <p:cNvSpPr>
            <a:spLocks noGrp="1"/>
          </p:cNvSpPr>
          <p:nvPr>
            <p:ph idx="1"/>
          </p:nvPr>
        </p:nvSpPr>
        <p:spPr/>
        <p:txBody>
          <a:bodyPr vert="horz" lIns="91440" tIns="45720" rIns="91440" bIns="45720" rtlCol="0" anchor="t">
            <a:normAutofit/>
          </a:bodyPr>
          <a:lstStyle/>
          <a:p>
            <a:r>
              <a:rPr lang="en-US" dirty="0"/>
              <a:t>Early Education and Nutrition Fiscal Services has developed a funded enrollment calculator with video walkthrough which contractors can use as a tool to determine the number of children funded to serve by service county, as well as the number of children required to meet the set aside to serve children with exceptional needs and children with disabilities. </a:t>
            </a:r>
          </a:p>
          <a:p>
            <a:pPr>
              <a:spcBef>
                <a:spcPts val="1500"/>
              </a:spcBef>
            </a:pPr>
            <a:r>
              <a:rPr lang="en-US" dirty="0"/>
              <a:t>The funded enrollment resources can be found at </a:t>
            </a:r>
            <a:r>
              <a:rPr lang="en-US" u="sng" dirty="0">
                <a:solidFill>
                  <a:schemeClr val="accent4">
                    <a:lumMod val="40000"/>
                    <a:lumOff val="60000"/>
                  </a:schemeClr>
                </a:solidFill>
                <a:effectLst/>
                <a:latin typeface="Arial"/>
                <a:ea typeface="Calibri"/>
                <a:cs typeface="Arial"/>
                <a:hlinkClick r:id="rId3" tooltip="Funded enrollment resources">
                  <a:extLst>
                    <a:ext uri="{A12FA001-AC4F-418D-AE19-62706E023703}">
                      <ahyp:hlinkClr xmlns:ahyp="http://schemas.microsoft.com/office/drawing/2018/hyperlinkcolor" val="tx"/>
                    </a:ext>
                  </a:extLst>
                </a:hlinkClick>
              </a:rPr>
              <a:t>https://www.cde.ca.gov/fg/aa/cd</a:t>
            </a:r>
            <a:r>
              <a:rPr lang="en-US" u="sng" dirty="0">
                <a:solidFill>
                  <a:schemeClr val="accent4">
                    <a:lumMod val="40000"/>
                    <a:lumOff val="60000"/>
                  </a:schemeClr>
                </a:solidFill>
                <a:latin typeface="Arial"/>
                <a:ea typeface="Calibri"/>
                <a:cs typeface="Arial"/>
                <a:hlinkClick r:id="rId3" tooltip="Funded enrollment resources">
                  <a:extLst>
                    <a:ext uri="{A12FA001-AC4F-418D-AE19-62706E023703}">
                      <ahyp:hlinkClr xmlns:ahyp="http://schemas.microsoft.com/office/drawing/2018/hyperlinkcolor" val="tx"/>
                    </a:ext>
                  </a:extLst>
                </a:hlinkClick>
              </a:rPr>
              <a:t>/fundedenrollment.asp</a:t>
            </a:r>
            <a:r>
              <a:rPr lang="en-US" dirty="0">
                <a:latin typeface="Arial"/>
                <a:ea typeface="Calibri"/>
                <a:cs typeface="Arial"/>
              </a:rPr>
              <a:t>.</a:t>
            </a:r>
          </a:p>
        </p:txBody>
      </p:sp>
      <p:sp>
        <p:nvSpPr>
          <p:cNvPr id="6" name="Slide Number Placeholder 3">
            <a:extLst>
              <a:ext uri="{FF2B5EF4-FFF2-40B4-BE49-F238E27FC236}">
                <a16:creationId xmlns:a16="http://schemas.microsoft.com/office/drawing/2014/main" id="{9E7ACCBE-4825-C01E-8074-8AE2313EFD0C}"/>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ED76D-8188-4B28-B316-CD85396F47B0}" type="slidenum">
              <a:rPr kumimoji="0" lang="en-US" sz="2400" b="0" i="0" u="none" strike="noStrike" kern="1200" cap="none" spc="0" normalizeH="0" baseline="0" noProof="0" smtClean="0">
                <a:ln>
                  <a:noFill/>
                </a:ln>
                <a:solidFill>
                  <a:srgbClr val="FFFFFF">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a:ln>
                <a:noFill/>
              </a:ln>
              <a:solidFill>
                <a:srgbClr val="FFFFFF">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5999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A0DF-2F3A-E653-1CC2-9227768A389E}"/>
              </a:ext>
            </a:extLst>
          </p:cNvPr>
          <p:cNvSpPr>
            <a:spLocks noGrp="1"/>
          </p:cNvSpPr>
          <p:nvPr>
            <p:ph type="title"/>
          </p:nvPr>
        </p:nvSpPr>
        <p:spPr/>
        <p:txBody>
          <a:bodyPr/>
          <a:lstStyle/>
          <a:p>
            <a:r>
              <a:rPr lang="en-US" dirty="0">
                <a:solidFill>
                  <a:schemeClr val="bg1"/>
                </a:solidFill>
              </a:rPr>
              <a:t>Enrolling Children After the Program Start Date: Impact on Funded Enrollment</a:t>
            </a:r>
          </a:p>
        </p:txBody>
      </p:sp>
      <p:sp>
        <p:nvSpPr>
          <p:cNvPr id="4" name="Content Placeholder 3">
            <a:extLst>
              <a:ext uri="{FF2B5EF4-FFF2-40B4-BE49-F238E27FC236}">
                <a16:creationId xmlns:a16="http://schemas.microsoft.com/office/drawing/2014/main" id="{2CBAFEC9-2563-A2F5-E87A-54631DA66CE0}"/>
              </a:ext>
            </a:extLst>
          </p:cNvPr>
          <p:cNvSpPr>
            <a:spLocks noGrp="1"/>
          </p:cNvSpPr>
          <p:nvPr>
            <p:ph sz="quarter" idx="11"/>
          </p:nvPr>
        </p:nvSpPr>
        <p:spPr>
          <a:xfrm>
            <a:off x="447919" y="1542493"/>
            <a:ext cx="11131306" cy="1325563"/>
          </a:xfrm>
        </p:spPr>
        <p:txBody>
          <a:bodyPr>
            <a:normAutofit fontScale="92500" lnSpcReduction="20000"/>
          </a:bodyPr>
          <a:lstStyle/>
          <a:p>
            <a:pPr marL="0" lvl="1" indent="0" algn="ctr">
              <a:lnSpc>
                <a:spcPct val="150000"/>
              </a:lnSpc>
              <a:buNone/>
            </a:pPr>
            <a:r>
              <a:rPr lang="en-US" sz="2600" b="1" dirty="0">
                <a:solidFill>
                  <a:srgbClr val="FFFF00"/>
                </a:solidFill>
              </a:rPr>
              <a:t>MRA:</a:t>
            </a:r>
            <a:r>
              <a:rPr lang="en-US" sz="2600" dirty="0">
                <a:solidFill>
                  <a:srgbClr val="FFFF00"/>
                </a:solidFill>
              </a:rPr>
              <a:t> $500,000 </a:t>
            </a:r>
            <a:r>
              <a:rPr lang="en-US" sz="2600" dirty="0"/>
              <a:t>| </a:t>
            </a:r>
            <a:r>
              <a:rPr lang="en-US" sz="2600" b="1" dirty="0">
                <a:solidFill>
                  <a:srgbClr val="C9A7EE"/>
                </a:solidFill>
              </a:rPr>
              <a:t>Contract Rate:</a:t>
            </a:r>
            <a:r>
              <a:rPr lang="en-US" sz="2600" dirty="0">
                <a:solidFill>
                  <a:srgbClr val="C9A7EE"/>
                </a:solidFill>
              </a:rPr>
              <a:t> $55.27 </a:t>
            </a:r>
            <a:r>
              <a:rPr lang="en-US" sz="2600" dirty="0"/>
              <a:t>| </a:t>
            </a:r>
            <a:r>
              <a:rPr lang="en-US" sz="2600" b="1" dirty="0">
                <a:solidFill>
                  <a:srgbClr val="92D050"/>
                </a:solidFill>
              </a:rPr>
              <a:t>MDO:</a:t>
            </a:r>
            <a:r>
              <a:rPr lang="en-US" sz="2600" dirty="0">
                <a:solidFill>
                  <a:srgbClr val="92D050"/>
                </a:solidFill>
              </a:rPr>
              <a:t> 246 </a:t>
            </a:r>
            <a:r>
              <a:rPr lang="en-US" sz="2600" dirty="0"/>
              <a:t>| </a:t>
            </a:r>
            <a:r>
              <a:rPr lang="en-US" sz="2600" b="1" dirty="0">
                <a:solidFill>
                  <a:schemeClr val="accent2">
                    <a:lumMod val="40000"/>
                    <a:lumOff val="60000"/>
                  </a:schemeClr>
                </a:solidFill>
              </a:rPr>
              <a:t>Funded Enrollment:</a:t>
            </a:r>
            <a:r>
              <a:rPr lang="en-US" sz="2600" dirty="0">
                <a:solidFill>
                  <a:schemeClr val="accent2">
                    <a:lumMod val="40000"/>
                    <a:lumOff val="60000"/>
                  </a:schemeClr>
                </a:solidFill>
              </a:rPr>
              <a:t> 37</a:t>
            </a:r>
            <a:endParaRPr lang="en-US" sz="2600" dirty="0">
              <a:solidFill>
                <a:schemeClr val="accent2">
                  <a:lumMod val="40000"/>
                  <a:lumOff val="60000"/>
                </a:schemeClr>
              </a:solidFill>
              <a:cs typeface="Arial" panose="020B0604020202020204"/>
            </a:endParaRPr>
          </a:p>
          <a:p>
            <a:pPr marL="0" lvl="1" indent="0">
              <a:buNone/>
            </a:pPr>
            <a:r>
              <a:rPr lang="en-US" b="1" dirty="0"/>
              <a:t>Scenario: </a:t>
            </a:r>
            <a:r>
              <a:rPr lang="en-US" dirty="0"/>
              <a:t>A contractor enrolls 37 four-year-old children over the course of the year, with different start dates. </a:t>
            </a:r>
            <a:endParaRPr lang="en-US" dirty="0">
              <a:cs typeface="Arial"/>
            </a:endParaRPr>
          </a:p>
          <a:p>
            <a:pPr marL="0" indent="0">
              <a:buNone/>
            </a:pPr>
            <a:endParaRPr lang="en-US" dirty="0"/>
          </a:p>
        </p:txBody>
      </p:sp>
      <p:graphicFrame>
        <p:nvGraphicFramePr>
          <p:cNvPr id="7" name="Content Placeholder 6">
            <a:extLst>
              <a:ext uri="{FF2B5EF4-FFF2-40B4-BE49-F238E27FC236}">
                <a16:creationId xmlns:a16="http://schemas.microsoft.com/office/drawing/2014/main" id="{A75E171F-4E9E-16B0-5C0A-3773BC270CCB}"/>
              </a:ext>
            </a:extLst>
          </p:cNvPr>
          <p:cNvGraphicFramePr>
            <a:graphicFrameLocks noGrp="1"/>
          </p:cNvGraphicFramePr>
          <p:nvPr>
            <p:ph sz="quarter" idx="12"/>
            <p:extLst>
              <p:ext uri="{D42A27DB-BD31-4B8C-83A1-F6EECF244321}">
                <p14:modId xmlns:p14="http://schemas.microsoft.com/office/powerpoint/2010/main" val="1457611550"/>
              </p:ext>
            </p:extLst>
          </p:nvPr>
        </p:nvGraphicFramePr>
        <p:xfrm>
          <a:off x="536697" y="2904268"/>
          <a:ext cx="11207385" cy="1737360"/>
        </p:xfrm>
        <a:graphic>
          <a:graphicData uri="http://schemas.openxmlformats.org/drawingml/2006/table">
            <a:tbl>
              <a:tblPr firstRow="1" bandRow="1">
                <a:tableStyleId>{5C22544A-7EE6-4342-B048-85BDC9FD1C3A}</a:tableStyleId>
              </a:tblPr>
              <a:tblGrid>
                <a:gridCol w="1717616">
                  <a:extLst>
                    <a:ext uri="{9D8B030D-6E8A-4147-A177-3AD203B41FA5}">
                      <a16:colId xmlns:a16="http://schemas.microsoft.com/office/drawing/2014/main" val="4175678900"/>
                    </a:ext>
                  </a:extLst>
                </a:gridCol>
                <a:gridCol w="3820562">
                  <a:extLst>
                    <a:ext uri="{9D8B030D-6E8A-4147-A177-3AD203B41FA5}">
                      <a16:colId xmlns:a16="http://schemas.microsoft.com/office/drawing/2014/main" val="419346129"/>
                    </a:ext>
                  </a:extLst>
                </a:gridCol>
                <a:gridCol w="2245260">
                  <a:extLst>
                    <a:ext uri="{9D8B030D-6E8A-4147-A177-3AD203B41FA5}">
                      <a16:colId xmlns:a16="http://schemas.microsoft.com/office/drawing/2014/main" val="918725805"/>
                    </a:ext>
                  </a:extLst>
                </a:gridCol>
                <a:gridCol w="1647730">
                  <a:extLst>
                    <a:ext uri="{9D8B030D-6E8A-4147-A177-3AD203B41FA5}">
                      <a16:colId xmlns:a16="http://schemas.microsoft.com/office/drawing/2014/main" val="2597496368"/>
                    </a:ext>
                  </a:extLst>
                </a:gridCol>
                <a:gridCol w="1776217">
                  <a:extLst>
                    <a:ext uri="{9D8B030D-6E8A-4147-A177-3AD203B41FA5}">
                      <a16:colId xmlns:a16="http://schemas.microsoft.com/office/drawing/2014/main" val="3522718736"/>
                    </a:ext>
                  </a:extLst>
                </a:gridCol>
              </a:tblGrid>
              <a:tr h="370840">
                <a:tc>
                  <a:txBody>
                    <a:bodyPr/>
                    <a:lstStyle/>
                    <a:p>
                      <a:r>
                        <a:rPr lang="en-US" sz="2400" dirty="0"/>
                        <a:t>Number of Children</a:t>
                      </a:r>
                    </a:p>
                  </a:txBody>
                  <a:tcPr/>
                </a:tc>
                <a:tc>
                  <a:txBody>
                    <a:bodyPr/>
                    <a:lstStyle/>
                    <a:p>
                      <a:r>
                        <a:rPr lang="en-US" sz="2400" dirty="0"/>
                        <a:t>Number of Days Enrolled in the Program</a:t>
                      </a:r>
                    </a:p>
                  </a:txBody>
                  <a:tcPr/>
                </a:tc>
                <a:tc>
                  <a:txBody>
                    <a:bodyPr/>
                    <a:lstStyle/>
                    <a:p>
                      <a:r>
                        <a:rPr lang="en-US" sz="2400" dirty="0"/>
                        <a:t>Adjustment Factor</a:t>
                      </a:r>
                    </a:p>
                  </a:txBody>
                  <a:tcPr/>
                </a:tc>
                <a:tc>
                  <a:txBody>
                    <a:bodyPr/>
                    <a:lstStyle/>
                    <a:p>
                      <a:r>
                        <a:rPr lang="en-US" sz="2400"/>
                        <a:t>Rate</a:t>
                      </a:r>
                    </a:p>
                  </a:txBody>
                  <a:tcPr/>
                </a:tc>
                <a:tc>
                  <a:txBody>
                    <a:bodyPr/>
                    <a:lstStyle/>
                    <a:p>
                      <a:r>
                        <a:rPr lang="en-US" sz="2400"/>
                        <a:t>Service Earnings</a:t>
                      </a:r>
                    </a:p>
                  </a:txBody>
                  <a:tcPr/>
                </a:tc>
                <a:extLst>
                  <a:ext uri="{0D108BD9-81ED-4DB2-BD59-A6C34878D82A}">
                    <a16:rowId xmlns:a16="http://schemas.microsoft.com/office/drawing/2014/main" val="492390342"/>
                  </a:ext>
                </a:extLst>
              </a:tr>
              <a:tr h="370840">
                <a:tc>
                  <a:txBody>
                    <a:bodyPr/>
                    <a:lstStyle/>
                    <a:p>
                      <a:r>
                        <a:rPr lang="en-US" sz="2400">
                          <a:solidFill>
                            <a:schemeClr val="bg2">
                              <a:lumMod val="10000"/>
                            </a:schemeClr>
                          </a:solidFill>
                          <a:latin typeface="+mn-lt"/>
                        </a:rPr>
                        <a:t>32</a:t>
                      </a:r>
                    </a:p>
                  </a:txBody>
                  <a:tcPr/>
                </a:tc>
                <a:tc>
                  <a:txBody>
                    <a:bodyPr/>
                    <a:lstStyle/>
                    <a:p>
                      <a:r>
                        <a:rPr lang="en-US" sz="2400">
                          <a:solidFill>
                            <a:schemeClr val="bg2">
                              <a:lumMod val="10000"/>
                            </a:schemeClr>
                          </a:solidFill>
                          <a:latin typeface="+mn-lt"/>
                        </a:rPr>
                        <a:t>246</a:t>
                      </a:r>
                    </a:p>
                  </a:txBody>
                  <a:tcPr/>
                </a:tc>
                <a:tc>
                  <a:txBody>
                    <a:bodyPr/>
                    <a:lstStyle/>
                    <a:p>
                      <a:r>
                        <a:rPr lang="en-US" sz="2400">
                          <a:solidFill>
                            <a:schemeClr val="bg2">
                              <a:lumMod val="10000"/>
                            </a:schemeClr>
                          </a:solidFill>
                          <a:latin typeface="+mn-lt"/>
                        </a:rPr>
                        <a:t>1</a:t>
                      </a:r>
                    </a:p>
                  </a:txBody>
                  <a:tcPr/>
                </a:tc>
                <a:tc>
                  <a:txBody>
                    <a:bodyPr/>
                    <a:lstStyle/>
                    <a:p>
                      <a:r>
                        <a:rPr lang="en-US" sz="2400">
                          <a:solidFill>
                            <a:schemeClr val="bg2">
                              <a:lumMod val="10000"/>
                            </a:schemeClr>
                          </a:solidFill>
                          <a:latin typeface="+mn-lt"/>
                        </a:rPr>
                        <a:t>$55.27</a:t>
                      </a:r>
                    </a:p>
                  </a:txBody>
                  <a:tcPr/>
                </a:tc>
                <a:tc>
                  <a:txBody>
                    <a:bodyPr/>
                    <a:lstStyle/>
                    <a:p>
                      <a:r>
                        <a:rPr lang="en-US" sz="2400">
                          <a:solidFill>
                            <a:schemeClr val="bg2">
                              <a:lumMod val="10000"/>
                            </a:schemeClr>
                          </a:solidFill>
                          <a:latin typeface="+mn-lt"/>
                        </a:rPr>
                        <a:t>$435,085</a:t>
                      </a:r>
                    </a:p>
                  </a:txBody>
                  <a:tcPr/>
                </a:tc>
                <a:extLst>
                  <a:ext uri="{0D108BD9-81ED-4DB2-BD59-A6C34878D82A}">
                    <a16:rowId xmlns:a16="http://schemas.microsoft.com/office/drawing/2014/main" val="1132435968"/>
                  </a:ext>
                </a:extLst>
              </a:tr>
              <a:tr h="370840">
                <a:tc>
                  <a:txBody>
                    <a:bodyPr/>
                    <a:lstStyle/>
                    <a:p>
                      <a:r>
                        <a:rPr lang="en-US" sz="2400">
                          <a:solidFill>
                            <a:schemeClr val="bg2">
                              <a:lumMod val="10000"/>
                            </a:schemeClr>
                          </a:solidFill>
                          <a:latin typeface="+mn-lt"/>
                        </a:rPr>
                        <a:t>5</a:t>
                      </a:r>
                    </a:p>
                  </a:txBody>
                  <a:tcPr/>
                </a:tc>
                <a:tc>
                  <a:txBody>
                    <a:bodyPr/>
                    <a:lstStyle/>
                    <a:p>
                      <a:r>
                        <a:rPr lang="en-US" sz="2400">
                          <a:solidFill>
                            <a:schemeClr val="bg2">
                              <a:lumMod val="10000"/>
                            </a:schemeClr>
                          </a:solidFill>
                          <a:latin typeface="+mn-lt"/>
                        </a:rPr>
                        <a:t>146</a:t>
                      </a:r>
                    </a:p>
                  </a:txBody>
                  <a:tcPr/>
                </a:tc>
                <a:tc>
                  <a:txBody>
                    <a:bodyPr/>
                    <a:lstStyle/>
                    <a:p>
                      <a:r>
                        <a:rPr lang="en-US" sz="2400">
                          <a:solidFill>
                            <a:schemeClr val="bg2">
                              <a:lumMod val="10000"/>
                            </a:schemeClr>
                          </a:solidFill>
                          <a:latin typeface="+mn-lt"/>
                        </a:rPr>
                        <a:t>1</a:t>
                      </a:r>
                    </a:p>
                  </a:txBody>
                  <a:tcPr/>
                </a:tc>
                <a:tc>
                  <a:txBody>
                    <a:bodyPr/>
                    <a:lstStyle/>
                    <a:p>
                      <a:r>
                        <a:rPr lang="en-US" sz="2400" dirty="0">
                          <a:solidFill>
                            <a:schemeClr val="bg2">
                              <a:lumMod val="10000"/>
                            </a:schemeClr>
                          </a:solidFill>
                          <a:latin typeface="+mn-lt"/>
                        </a:rPr>
                        <a:t>$55.27</a:t>
                      </a:r>
                    </a:p>
                  </a:txBody>
                  <a:tcPr/>
                </a:tc>
                <a:tc>
                  <a:txBody>
                    <a:bodyPr/>
                    <a:lstStyle/>
                    <a:p>
                      <a:r>
                        <a:rPr lang="en-US" sz="2400" dirty="0">
                          <a:solidFill>
                            <a:schemeClr val="bg2">
                              <a:lumMod val="10000"/>
                            </a:schemeClr>
                          </a:solidFill>
                          <a:latin typeface="+mn-lt"/>
                        </a:rPr>
                        <a:t>$40,347</a:t>
                      </a:r>
                    </a:p>
                  </a:txBody>
                  <a:tcPr/>
                </a:tc>
                <a:extLst>
                  <a:ext uri="{0D108BD9-81ED-4DB2-BD59-A6C34878D82A}">
                    <a16:rowId xmlns:a16="http://schemas.microsoft.com/office/drawing/2014/main" val="1114442266"/>
                  </a:ext>
                </a:extLst>
              </a:tr>
            </a:tbl>
          </a:graphicData>
        </a:graphic>
      </p:graphicFrame>
      <p:sp>
        <p:nvSpPr>
          <p:cNvPr id="6" name="Content Placeholder 5">
            <a:extLst>
              <a:ext uri="{FF2B5EF4-FFF2-40B4-BE49-F238E27FC236}">
                <a16:creationId xmlns:a16="http://schemas.microsoft.com/office/drawing/2014/main" id="{66047BFF-08D1-BE0C-71C1-CDBA96DDC8FC}"/>
              </a:ext>
            </a:extLst>
          </p:cNvPr>
          <p:cNvSpPr>
            <a:spLocks noGrp="1"/>
          </p:cNvSpPr>
          <p:nvPr>
            <p:ph sz="quarter" idx="13"/>
          </p:nvPr>
        </p:nvSpPr>
        <p:spPr>
          <a:xfrm>
            <a:off x="536697" y="4805127"/>
            <a:ext cx="11118606" cy="1260695"/>
          </a:xfrm>
        </p:spPr>
        <p:txBody>
          <a:bodyPr>
            <a:normAutofit fontScale="92500" lnSpcReduction="10000"/>
          </a:bodyPr>
          <a:lstStyle/>
          <a:p>
            <a:pPr marL="457200" lvl="1" indent="0" algn="ctr">
              <a:buNone/>
            </a:pPr>
            <a:r>
              <a:rPr lang="en-US" dirty="0"/>
              <a:t>Total service earnings = $435,085 + $40,347 = $475,432</a:t>
            </a:r>
            <a:endParaRPr lang="en-US" dirty="0">
              <a:cs typeface="Arial"/>
            </a:endParaRPr>
          </a:p>
          <a:p>
            <a:pPr marL="0" algn="ctr">
              <a:buNone/>
            </a:pPr>
            <a:r>
              <a:rPr lang="en-US" sz="2800" dirty="0">
                <a:cs typeface="Arial"/>
              </a:rPr>
              <a:t>Although 37 children are enrolled in the program, due to the late enrollment of the five students, the MRA cannot be fully earned.</a:t>
            </a:r>
          </a:p>
          <a:p>
            <a:pPr marL="0" indent="0">
              <a:buNone/>
            </a:pPr>
            <a:endParaRPr lang="en-US" dirty="0"/>
          </a:p>
        </p:txBody>
      </p:sp>
      <p:sp>
        <p:nvSpPr>
          <p:cNvPr id="3" name="Slide Number Placeholder 2">
            <a:extLst>
              <a:ext uri="{FF2B5EF4-FFF2-40B4-BE49-F238E27FC236}">
                <a16:creationId xmlns:a16="http://schemas.microsoft.com/office/drawing/2014/main" id="{1F9FC0D6-108E-28FB-4D63-42B3D398DAA4}"/>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273015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AEC6D-8362-4310-02DC-CA6035319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92678-DE51-6790-AFCC-5DCA3E62D3D6}"/>
              </a:ext>
            </a:extLst>
          </p:cNvPr>
          <p:cNvSpPr>
            <a:spLocks noGrp="1"/>
          </p:cNvSpPr>
          <p:nvPr>
            <p:ph type="title"/>
          </p:nvPr>
        </p:nvSpPr>
        <p:spPr/>
        <p:txBody>
          <a:bodyPr/>
          <a:lstStyle/>
          <a:p>
            <a:r>
              <a:rPr lang="en-US" dirty="0">
                <a:solidFill>
                  <a:schemeClr val="bg1"/>
                </a:solidFill>
              </a:rPr>
              <a:t>Providing Full-Time and Part-Time Services:</a:t>
            </a:r>
            <a:br>
              <a:rPr lang="en-US" dirty="0">
                <a:solidFill>
                  <a:schemeClr val="bg1"/>
                </a:solidFill>
              </a:rPr>
            </a:br>
            <a:r>
              <a:rPr lang="en-US" dirty="0">
                <a:solidFill>
                  <a:schemeClr val="bg1"/>
                </a:solidFill>
              </a:rPr>
              <a:t>Impact on Funded Enrollment</a:t>
            </a:r>
          </a:p>
        </p:txBody>
      </p:sp>
      <p:sp>
        <p:nvSpPr>
          <p:cNvPr id="4" name="Content Placeholder 3">
            <a:extLst>
              <a:ext uri="{FF2B5EF4-FFF2-40B4-BE49-F238E27FC236}">
                <a16:creationId xmlns:a16="http://schemas.microsoft.com/office/drawing/2014/main" id="{2F4EE087-3433-6392-ADD0-B985DC328780}"/>
              </a:ext>
            </a:extLst>
          </p:cNvPr>
          <p:cNvSpPr>
            <a:spLocks noGrp="1"/>
          </p:cNvSpPr>
          <p:nvPr>
            <p:ph sz="quarter" idx="11"/>
          </p:nvPr>
        </p:nvSpPr>
        <p:spPr>
          <a:xfrm>
            <a:off x="199177" y="1542493"/>
            <a:ext cx="11832879" cy="1325563"/>
          </a:xfrm>
        </p:spPr>
        <p:txBody>
          <a:bodyPr>
            <a:normAutofit fontScale="92500"/>
          </a:bodyPr>
          <a:lstStyle/>
          <a:p>
            <a:pPr marL="0" lvl="1" indent="0" algn="ctr">
              <a:buNone/>
            </a:pPr>
            <a:r>
              <a:rPr lang="en-US" sz="2800" b="1" dirty="0">
                <a:solidFill>
                  <a:srgbClr val="FFFF00"/>
                </a:solidFill>
              </a:rPr>
              <a:t>MRA:</a:t>
            </a:r>
            <a:r>
              <a:rPr lang="en-US" sz="2800" dirty="0">
                <a:solidFill>
                  <a:srgbClr val="FFFF00"/>
                </a:solidFill>
              </a:rPr>
              <a:t> $500,000 </a:t>
            </a:r>
            <a:r>
              <a:rPr lang="en-US" sz="2800" dirty="0"/>
              <a:t>| </a:t>
            </a:r>
            <a:r>
              <a:rPr lang="en-US" sz="2800" b="1" dirty="0">
                <a:solidFill>
                  <a:srgbClr val="C9A7EE"/>
                </a:solidFill>
              </a:rPr>
              <a:t>Contract Rate:</a:t>
            </a:r>
            <a:r>
              <a:rPr lang="en-US" sz="2800" dirty="0">
                <a:solidFill>
                  <a:srgbClr val="C9A7EE"/>
                </a:solidFill>
              </a:rPr>
              <a:t> $55.27 </a:t>
            </a:r>
            <a:r>
              <a:rPr lang="en-US" sz="2800" dirty="0"/>
              <a:t>| </a:t>
            </a:r>
            <a:r>
              <a:rPr lang="en-US" sz="2800" b="1" dirty="0">
                <a:solidFill>
                  <a:srgbClr val="92D050"/>
                </a:solidFill>
              </a:rPr>
              <a:t>MDO:</a:t>
            </a:r>
            <a:r>
              <a:rPr lang="en-US" sz="2800" dirty="0">
                <a:solidFill>
                  <a:srgbClr val="92D050"/>
                </a:solidFill>
              </a:rPr>
              <a:t> 246 </a:t>
            </a:r>
            <a:r>
              <a:rPr lang="en-US" sz="2800" dirty="0"/>
              <a:t>| </a:t>
            </a:r>
            <a:r>
              <a:rPr lang="en-US" sz="2800" b="1" dirty="0">
                <a:solidFill>
                  <a:schemeClr val="accent2">
                    <a:lumMod val="40000"/>
                    <a:lumOff val="60000"/>
                  </a:schemeClr>
                </a:solidFill>
              </a:rPr>
              <a:t>Funded Enrollment:</a:t>
            </a:r>
            <a:r>
              <a:rPr lang="en-US" sz="2800" dirty="0">
                <a:solidFill>
                  <a:schemeClr val="accent2">
                    <a:lumMod val="40000"/>
                    <a:lumOff val="60000"/>
                  </a:schemeClr>
                </a:solidFill>
              </a:rPr>
              <a:t> 37</a:t>
            </a:r>
            <a:endParaRPr lang="en-US" sz="2800" dirty="0">
              <a:solidFill>
                <a:schemeClr val="accent2">
                  <a:lumMod val="40000"/>
                  <a:lumOff val="60000"/>
                </a:schemeClr>
              </a:solidFill>
              <a:cs typeface="Arial"/>
            </a:endParaRPr>
          </a:p>
          <a:p>
            <a:pPr marL="0" lvl="1" indent="0">
              <a:buNone/>
            </a:pPr>
            <a:r>
              <a:rPr lang="en-US" sz="2800" b="1" dirty="0">
                <a:cs typeface="Arial"/>
              </a:rPr>
              <a:t>Scenario: </a:t>
            </a:r>
            <a:r>
              <a:rPr lang="en-US" sz="2800" dirty="0">
                <a:cs typeface="Arial"/>
              </a:rPr>
              <a:t>A contractor enrolls 37 four-year-old full-time and part-time children at the beginning of the year. </a:t>
            </a:r>
          </a:p>
          <a:p>
            <a:pPr marL="0" indent="0">
              <a:buNone/>
            </a:pPr>
            <a:endParaRPr lang="en-US" dirty="0"/>
          </a:p>
        </p:txBody>
      </p:sp>
      <p:graphicFrame>
        <p:nvGraphicFramePr>
          <p:cNvPr id="7" name="Content Placeholder 6">
            <a:extLst>
              <a:ext uri="{FF2B5EF4-FFF2-40B4-BE49-F238E27FC236}">
                <a16:creationId xmlns:a16="http://schemas.microsoft.com/office/drawing/2014/main" id="{84832D3E-CFDC-B8AA-6D0D-F44D834B2F61}"/>
              </a:ext>
            </a:extLst>
          </p:cNvPr>
          <p:cNvGraphicFramePr>
            <a:graphicFrameLocks noGrp="1"/>
          </p:cNvGraphicFramePr>
          <p:nvPr>
            <p:ph sz="quarter" idx="12"/>
            <p:extLst>
              <p:ext uri="{D42A27DB-BD31-4B8C-83A1-F6EECF244321}">
                <p14:modId xmlns:p14="http://schemas.microsoft.com/office/powerpoint/2010/main" val="854050831"/>
              </p:ext>
            </p:extLst>
          </p:nvPr>
        </p:nvGraphicFramePr>
        <p:xfrm>
          <a:off x="536697" y="2904268"/>
          <a:ext cx="11207385" cy="1737360"/>
        </p:xfrm>
        <a:graphic>
          <a:graphicData uri="http://schemas.openxmlformats.org/drawingml/2006/table">
            <a:tbl>
              <a:tblPr firstRow="1" bandRow="1">
                <a:tableStyleId>{5C22544A-7EE6-4342-B048-85BDC9FD1C3A}</a:tableStyleId>
              </a:tblPr>
              <a:tblGrid>
                <a:gridCol w="1717616">
                  <a:extLst>
                    <a:ext uri="{9D8B030D-6E8A-4147-A177-3AD203B41FA5}">
                      <a16:colId xmlns:a16="http://schemas.microsoft.com/office/drawing/2014/main" val="4175678900"/>
                    </a:ext>
                  </a:extLst>
                </a:gridCol>
                <a:gridCol w="3820562">
                  <a:extLst>
                    <a:ext uri="{9D8B030D-6E8A-4147-A177-3AD203B41FA5}">
                      <a16:colId xmlns:a16="http://schemas.microsoft.com/office/drawing/2014/main" val="419346129"/>
                    </a:ext>
                  </a:extLst>
                </a:gridCol>
                <a:gridCol w="2245260">
                  <a:extLst>
                    <a:ext uri="{9D8B030D-6E8A-4147-A177-3AD203B41FA5}">
                      <a16:colId xmlns:a16="http://schemas.microsoft.com/office/drawing/2014/main" val="918725805"/>
                    </a:ext>
                  </a:extLst>
                </a:gridCol>
                <a:gridCol w="1647730">
                  <a:extLst>
                    <a:ext uri="{9D8B030D-6E8A-4147-A177-3AD203B41FA5}">
                      <a16:colId xmlns:a16="http://schemas.microsoft.com/office/drawing/2014/main" val="2597496368"/>
                    </a:ext>
                  </a:extLst>
                </a:gridCol>
                <a:gridCol w="1776217">
                  <a:extLst>
                    <a:ext uri="{9D8B030D-6E8A-4147-A177-3AD203B41FA5}">
                      <a16:colId xmlns:a16="http://schemas.microsoft.com/office/drawing/2014/main" val="3522718736"/>
                    </a:ext>
                  </a:extLst>
                </a:gridCol>
              </a:tblGrid>
              <a:tr h="370840">
                <a:tc>
                  <a:txBody>
                    <a:bodyPr/>
                    <a:lstStyle/>
                    <a:p>
                      <a:r>
                        <a:rPr lang="en-US" sz="2400" dirty="0"/>
                        <a:t>Number of Children</a:t>
                      </a:r>
                    </a:p>
                  </a:txBody>
                  <a:tcPr/>
                </a:tc>
                <a:tc>
                  <a:txBody>
                    <a:bodyPr/>
                    <a:lstStyle/>
                    <a:p>
                      <a:r>
                        <a:rPr lang="en-US" sz="2400" dirty="0"/>
                        <a:t>Number of Days Enrolled in the Program</a:t>
                      </a:r>
                    </a:p>
                  </a:txBody>
                  <a:tcPr/>
                </a:tc>
                <a:tc>
                  <a:txBody>
                    <a:bodyPr/>
                    <a:lstStyle/>
                    <a:p>
                      <a:r>
                        <a:rPr lang="en-US" sz="2400" dirty="0"/>
                        <a:t>Adjustment Factor</a:t>
                      </a:r>
                    </a:p>
                  </a:txBody>
                  <a:tcPr/>
                </a:tc>
                <a:tc>
                  <a:txBody>
                    <a:bodyPr/>
                    <a:lstStyle/>
                    <a:p>
                      <a:r>
                        <a:rPr lang="en-US" sz="2400"/>
                        <a:t>Rate</a:t>
                      </a:r>
                    </a:p>
                  </a:txBody>
                  <a:tcPr/>
                </a:tc>
                <a:tc>
                  <a:txBody>
                    <a:bodyPr/>
                    <a:lstStyle/>
                    <a:p>
                      <a:r>
                        <a:rPr lang="en-US" sz="2400"/>
                        <a:t>Service Earnings</a:t>
                      </a:r>
                    </a:p>
                  </a:txBody>
                  <a:tcPr/>
                </a:tc>
                <a:extLst>
                  <a:ext uri="{0D108BD9-81ED-4DB2-BD59-A6C34878D82A}">
                    <a16:rowId xmlns:a16="http://schemas.microsoft.com/office/drawing/2014/main" val="492390342"/>
                  </a:ext>
                </a:extLst>
              </a:tr>
              <a:tr h="370840">
                <a:tc>
                  <a:txBody>
                    <a:bodyPr/>
                    <a:lstStyle/>
                    <a:p>
                      <a:r>
                        <a:rPr lang="en-US" sz="2400">
                          <a:solidFill>
                            <a:schemeClr val="bg2">
                              <a:lumMod val="10000"/>
                            </a:schemeClr>
                          </a:solidFill>
                        </a:rPr>
                        <a:t>24</a:t>
                      </a:r>
                    </a:p>
                  </a:txBody>
                  <a:tcPr/>
                </a:tc>
                <a:tc>
                  <a:txBody>
                    <a:bodyPr/>
                    <a:lstStyle/>
                    <a:p>
                      <a:r>
                        <a:rPr lang="en-US" sz="2400">
                          <a:solidFill>
                            <a:schemeClr val="bg2">
                              <a:lumMod val="10000"/>
                            </a:schemeClr>
                          </a:solidFill>
                        </a:rPr>
                        <a:t>246</a:t>
                      </a:r>
                    </a:p>
                  </a:txBody>
                  <a:tcPr/>
                </a:tc>
                <a:tc>
                  <a:txBody>
                    <a:bodyPr/>
                    <a:lstStyle/>
                    <a:p>
                      <a:r>
                        <a:rPr lang="en-US" sz="2400">
                          <a:solidFill>
                            <a:schemeClr val="bg2">
                              <a:lumMod val="10000"/>
                            </a:schemeClr>
                          </a:solidFill>
                        </a:rPr>
                        <a:t>1</a:t>
                      </a:r>
                    </a:p>
                  </a:txBody>
                  <a:tcPr/>
                </a:tc>
                <a:tc>
                  <a:txBody>
                    <a:bodyPr/>
                    <a:lstStyle/>
                    <a:p>
                      <a:r>
                        <a:rPr lang="en-US" sz="2400">
                          <a:solidFill>
                            <a:schemeClr val="bg2">
                              <a:lumMod val="10000"/>
                            </a:schemeClr>
                          </a:solidFill>
                        </a:rPr>
                        <a:t>$55.27</a:t>
                      </a:r>
                    </a:p>
                  </a:txBody>
                  <a:tcPr/>
                </a:tc>
                <a:tc>
                  <a:txBody>
                    <a:bodyPr/>
                    <a:lstStyle/>
                    <a:p>
                      <a:r>
                        <a:rPr lang="en-US" sz="2400" dirty="0">
                          <a:solidFill>
                            <a:schemeClr val="bg2">
                              <a:lumMod val="10000"/>
                            </a:schemeClr>
                          </a:solidFill>
                        </a:rPr>
                        <a:t>$326,314</a:t>
                      </a:r>
                    </a:p>
                  </a:txBody>
                  <a:tcPr/>
                </a:tc>
                <a:extLst>
                  <a:ext uri="{0D108BD9-81ED-4DB2-BD59-A6C34878D82A}">
                    <a16:rowId xmlns:a16="http://schemas.microsoft.com/office/drawing/2014/main" val="1132435968"/>
                  </a:ext>
                </a:extLst>
              </a:tr>
              <a:tr h="370840">
                <a:tc>
                  <a:txBody>
                    <a:bodyPr/>
                    <a:lstStyle/>
                    <a:p>
                      <a:r>
                        <a:rPr lang="en-US" sz="2400">
                          <a:solidFill>
                            <a:schemeClr val="bg2">
                              <a:lumMod val="10000"/>
                            </a:schemeClr>
                          </a:solidFill>
                        </a:rPr>
                        <a:t>13</a:t>
                      </a:r>
                    </a:p>
                  </a:txBody>
                  <a:tcPr/>
                </a:tc>
                <a:tc>
                  <a:txBody>
                    <a:bodyPr/>
                    <a:lstStyle/>
                    <a:p>
                      <a:r>
                        <a:rPr lang="en-US" sz="2400" dirty="0">
                          <a:solidFill>
                            <a:schemeClr val="bg2">
                              <a:lumMod val="10000"/>
                            </a:schemeClr>
                          </a:solidFill>
                        </a:rPr>
                        <a:t>246</a:t>
                      </a:r>
                    </a:p>
                  </a:txBody>
                  <a:tcPr/>
                </a:tc>
                <a:tc>
                  <a:txBody>
                    <a:bodyPr/>
                    <a:lstStyle/>
                    <a:p>
                      <a:r>
                        <a:rPr lang="en-US" sz="2400">
                          <a:solidFill>
                            <a:schemeClr val="bg2">
                              <a:lumMod val="10000"/>
                            </a:schemeClr>
                          </a:solidFill>
                        </a:rPr>
                        <a:t>0.6193</a:t>
                      </a:r>
                    </a:p>
                  </a:txBody>
                  <a:tcPr/>
                </a:tc>
                <a:tc>
                  <a:txBody>
                    <a:bodyPr/>
                    <a:lstStyle/>
                    <a:p>
                      <a:r>
                        <a:rPr lang="en-US" sz="2400">
                          <a:solidFill>
                            <a:schemeClr val="bg2">
                              <a:lumMod val="10000"/>
                            </a:schemeClr>
                          </a:solidFill>
                        </a:rPr>
                        <a:t>$55.27</a:t>
                      </a:r>
                    </a:p>
                  </a:txBody>
                  <a:tcPr/>
                </a:tc>
                <a:tc>
                  <a:txBody>
                    <a:bodyPr/>
                    <a:lstStyle/>
                    <a:p>
                      <a:r>
                        <a:rPr lang="en-US" sz="2400" dirty="0">
                          <a:solidFill>
                            <a:schemeClr val="bg2">
                              <a:lumMod val="10000"/>
                            </a:schemeClr>
                          </a:solidFill>
                        </a:rPr>
                        <a:t>$109,463</a:t>
                      </a:r>
                    </a:p>
                  </a:txBody>
                  <a:tcPr/>
                </a:tc>
                <a:extLst>
                  <a:ext uri="{0D108BD9-81ED-4DB2-BD59-A6C34878D82A}">
                    <a16:rowId xmlns:a16="http://schemas.microsoft.com/office/drawing/2014/main" val="1114442266"/>
                  </a:ext>
                </a:extLst>
              </a:tr>
            </a:tbl>
          </a:graphicData>
        </a:graphic>
      </p:graphicFrame>
      <p:sp>
        <p:nvSpPr>
          <p:cNvPr id="6" name="Content Placeholder 5">
            <a:extLst>
              <a:ext uri="{FF2B5EF4-FFF2-40B4-BE49-F238E27FC236}">
                <a16:creationId xmlns:a16="http://schemas.microsoft.com/office/drawing/2014/main" id="{8857C94C-2433-A506-5DFC-DDC16F4700BB}"/>
              </a:ext>
            </a:extLst>
          </p:cNvPr>
          <p:cNvSpPr>
            <a:spLocks noGrp="1"/>
          </p:cNvSpPr>
          <p:nvPr>
            <p:ph sz="quarter" idx="13"/>
          </p:nvPr>
        </p:nvSpPr>
        <p:spPr>
          <a:xfrm>
            <a:off x="536697" y="4805127"/>
            <a:ext cx="11118606" cy="1260695"/>
          </a:xfrm>
        </p:spPr>
        <p:txBody>
          <a:bodyPr/>
          <a:lstStyle/>
          <a:p>
            <a:pPr marL="457200" lvl="1" indent="0" algn="ctr">
              <a:buNone/>
            </a:pPr>
            <a:r>
              <a:rPr lang="en-US" sz="2400" dirty="0"/>
              <a:t>Total service earnings = $326,314 + $109,463 = $435,777</a:t>
            </a:r>
            <a:endParaRPr lang="en-US" sz="2400" dirty="0">
              <a:cs typeface="Arial"/>
            </a:endParaRPr>
          </a:p>
          <a:p>
            <a:pPr marL="0" algn="ctr">
              <a:buNone/>
            </a:pPr>
            <a:r>
              <a:rPr lang="en-US" sz="2400" dirty="0">
                <a:cs typeface="Arial"/>
              </a:rPr>
              <a:t>Although 37 children are enrolled in the program, due to 13 children being part-time children, the MRA cannot be fully earned without increasing enrollment.</a:t>
            </a:r>
          </a:p>
          <a:p>
            <a:pPr marL="0" indent="0">
              <a:buNone/>
            </a:pPr>
            <a:endParaRPr lang="en-US" dirty="0"/>
          </a:p>
        </p:txBody>
      </p:sp>
      <p:sp>
        <p:nvSpPr>
          <p:cNvPr id="3" name="Slide Number Placeholder 2">
            <a:extLst>
              <a:ext uri="{FF2B5EF4-FFF2-40B4-BE49-F238E27FC236}">
                <a16:creationId xmlns:a16="http://schemas.microsoft.com/office/drawing/2014/main" id="{C9CF91AE-DEE3-8506-7FFF-ACD7C082C99D}"/>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16220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65C3-1A31-CAA5-892F-9A036BE24C80}"/>
              </a:ext>
            </a:extLst>
          </p:cNvPr>
          <p:cNvSpPr>
            <a:spLocks noGrp="1"/>
          </p:cNvSpPr>
          <p:nvPr>
            <p:ph type="title"/>
          </p:nvPr>
        </p:nvSpPr>
        <p:spPr>
          <a:xfrm>
            <a:off x="152400" y="-176443"/>
            <a:ext cx="11887200" cy="1325563"/>
          </a:xfrm>
        </p:spPr>
        <p:txBody>
          <a:bodyPr/>
          <a:lstStyle/>
          <a:p>
            <a:r>
              <a:rPr lang="en-US" sz="3600" dirty="0"/>
              <a:t>Cost of Care is Ongoing, Not One-Time</a:t>
            </a:r>
            <a:endParaRPr lang="en-US" dirty="0"/>
          </a:p>
        </p:txBody>
      </p:sp>
      <p:sp>
        <p:nvSpPr>
          <p:cNvPr id="3" name="Content Placeholder 2">
            <a:extLst>
              <a:ext uri="{FF2B5EF4-FFF2-40B4-BE49-F238E27FC236}">
                <a16:creationId xmlns:a16="http://schemas.microsoft.com/office/drawing/2014/main" id="{C5F3E59D-CE37-E2C8-3A4A-967DBF2B1DC1}"/>
              </a:ext>
            </a:extLst>
          </p:cNvPr>
          <p:cNvSpPr>
            <a:spLocks noGrp="1"/>
          </p:cNvSpPr>
          <p:nvPr>
            <p:ph idx="1"/>
          </p:nvPr>
        </p:nvSpPr>
        <p:spPr>
          <a:xfrm>
            <a:off x="152400" y="787300"/>
            <a:ext cx="11887200" cy="4422866"/>
          </a:xfrm>
        </p:spPr>
        <p:txBody>
          <a:bodyPr>
            <a:noAutofit/>
          </a:bodyPr>
          <a:lstStyle/>
          <a:p>
            <a:pPr>
              <a:lnSpc>
                <a:spcPct val="110000"/>
              </a:lnSpc>
              <a:spcAft>
                <a:spcPts val="1200"/>
              </a:spcAft>
            </a:pPr>
            <a:r>
              <a:rPr lang="en-US" sz="2400" dirty="0"/>
              <a:t>While Cost of Care Plus rate payments have been allocated outside of CSPP contracts, pursuant to </a:t>
            </a:r>
            <a:r>
              <a:rPr lang="en-US" sz="2400" i="1" dirty="0"/>
              <a:t>Welfare and Institutions Code</a:t>
            </a:r>
            <a:r>
              <a:rPr lang="en-US" sz="2400" dirty="0"/>
              <a:t> (</a:t>
            </a:r>
            <a:r>
              <a:rPr lang="en-US" sz="2400" i="1" dirty="0"/>
              <a:t>WIC</a:t>
            </a:r>
            <a:r>
              <a:rPr lang="en-US" sz="2400" dirty="0"/>
              <a:t>) Section 10227.6(i) and (j), </a:t>
            </a:r>
            <a:r>
              <a:rPr lang="en-US" sz="2400" b="1" dirty="0"/>
              <a:t>reimbursement rates beyond fiscal year (FY) 2025–26 and rates established by the alternative methodology, shall not be less than the contractors’ current reimbursement rate, inclusive of the cost of care plus rates</a:t>
            </a:r>
            <a:r>
              <a:rPr lang="en-US" sz="2400" dirty="0"/>
              <a:t> established </a:t>
            </a:r>
            <a:r>
              <a:rPr lang="en-US" sz="2400" i="1" dirty="0"/>
              <a:t>WIC</a:t>
            </a:r>
            <a:r>
              <a:rPr lang="en-US" sz="2400" dirty="0"/>
              <a:t> sections 10277.1(b) and 10277.2(b).</a:t>
            </a:r>
          </a:p>
          <a:p>
            <a:pPr>
              <a:spcAft>
                <a:spcPts val="1200"/>
              </a:spcAft>
            </a:pPr>
            <a:r>
              <a:rPr lang="en-US" sz="2400" b="1" dirty="0"/>
              <a:t>Due to ongoing workforce challenges, the California Department of Education encourages CSPP contractors to use these funds to support employee compensation.</a:t>
            </a:r>
            <a:r>
              <a:rPr lang="en-US" sz="2400" dirty="0"/>
              <a:t> </a:t>
            </a:r>
          </a:p>
          <a:p>
            <a:pPr>
              <a:spcAft>
                <a:spcPts val="1200"/>
              </a:spcAft>
            </a:pPr>
            <a:r>
              <a:rPr lang="en-US" sz="2400" dirty="0"/>
              <a:t>“Nothing in this section shall be construed to limit the authority of childcare contractors and providers to pass on rates and one-time payments...to their employees in the form of compensation, including...salaries, wages, and direct benefits.” -</a:t>
            </a:r>
            <a:r>
              <a:rPr lang="en-US" sz="2400" i="1" dirty="0"/>
              <a:t>WIC </a:t>
            </a:r>
            <a:r>
              <a:rPr lang="en-US" sz="2400" dirty="0"/>
              <a:t>10277.1(k) and 10277.2(j)</a:t>
            </a:r>
          </a:p>
        </p:txBody>
      </p:sp>
      <p:sp>
        <p:nvSpPr>
          <p:cNvPr id="4" name="Slide Number Placeholder 3">
            <a:extLst>
              <a:ext uri="{FF2B5EF4-FFF2-40B4-BE49-F238E27FC236}">
                <a16:creationId xmlns:a16="http://schemas.microsoft.com/office/drawing/2014/main" id="{DA3DCBBC-64D5-35DD-C0DD-2B8A37CA6764}"/>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245778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BB48-1461-AB7E-F221-3BD2BC33B694}"/>
              </a:ext>
            </a:extLst>
          </p:cNvPr>
          <p:cNvSpPr>
            <a:spLocks noGrp="1"/>
          </p:cNvSpPr>
          <p:nvPr>
            <p:ph type="ctrTitle"/>
          </p:nvPr>
        </p:nvSpPr>
        <p:spPr>
          <a:xfrm>
            <a:off x="1524000" y="1122363"/>
            <a:ext cx="9144000" cy="2387600"/>
          </a:xfrm>
        </p:spPr>
        <p:txBody>
          <a:bodyPr wrap="square" anchor="b">
            <a:normAutofit/>
          </a:bodyPr>
          <a:lstStyle/>
          <a:p>
            <a:r>
              <a:rPr lang="en-US" dirty="0">
                <a:solidFill>
                  <a:schemeClr val="bg1"/>
                </a:solidFill>
              </a:rPr>
              <a:t>Spending Contract Funds</a:t>
            </a:r>
          </a:p>
        </p:txBody>
      </p:sp>
      <p:sp>
        <p:nvSpPr>
          <p:cNvPr id="9" name="Subtitle 2">
            <a:extLst>
              <a:ext uri="{FF2B5EF4-FFF2-40B4-BE49-F238E27FC236}">
                <a16:creationId xmlns:a16="http://schemas.microsoft.com/office/drawing/2014/main" id="{DB028739-B4F1-6D3D-4994-0583B2AFB2EA}"/>
              </a:ext>
            </a:extLst>
          </p:cNvPr>
          <p:cNvSpPr>
            <a:spLocks noGrp="1"/>
          </p:cNvSpPr>
          <p:nvPr>
            <p:ph type="subTitle" idx="1"/>
          </p:nvPr>
        </p:nvSpPr>
        <p:spPr>
          <a:xfrm>
            <a:off x="1524000" y="3602038"/>
            <a:ext cx="9144000" cy="1655762"/>
          </a:xfrm>
        </p:spPr>
        <p:txBody>
          <a:bodyPr>
            <a:normAutofit/>
          </a:bodyPr>
          <a:lstStyle/>
          <a:p>
            <a:r>
              <a:rPr lang="en-US" sz="3600" dirty="0">
                <a:cs typeface="Arial"/>
              </a:rPr>
              <a:t>And Serving More Families!</a:t>
            </a:r>
            <a:endParaRPr lang="en-US" sz="3600" dirty="0"/>
          </a:p>
        </p:txBody>
      </p:sp>
      <p:sp>
        <p:nvSpPr>
          <p:cNvPr id="10" name="Slide Number Placeholder 3">
            <a:extLst>
              <a:ext uri="{FF2B5EF4-FFF2-40B4-BE49-F238E27FC236}">
                <a16:creationId xmlns:a16="http://schemas.microsoft.com/office/drawing/2014/main" id="{7A487A04-5560-7D88-7066-600AB6755461}"/>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3125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B063-7754-B0DA-E660-7686122FED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54A63D-21B3-16E3-9490-8DA315EBE871}"/>
              </a:ext>
            </a:extLst>
          </p:cNvPr>
          <p:cNvSpPr>
            <a:spLocks noGrp="1"/>
          </p:cNvSpPr>
          <p:nvPr>
            <p:ph type="title"/>
          </p:nvPr>
        </p:nvSpPr>
        <p:spPr/>
        <p:txBody>
          <a:bodyPr>
            <a:normAutofit/>
          </a:bodyPr>
          <a:lstStyle/>
          <a:p>
            <a:r>
              <a:rPr lang="en-US" sz="5400" dirty="0">
                <a:solidFill>
                  <a:schemeClr val="bg1"/>
                </a:solidFill>
                <a:cs typeface="Arial"/>
              </a:rPr>
              <a:t>Non-Reimbursable Costs</a:t>
            </a:r>
          </a:p>
        </p:txBody>
      </p:sp>
      <p:sp>
        <p:nvSpPr>
          <p:cNvPr id="9" name="Subtitle 2">
            <a:extLst>
              <a:ext uri="{FF2B5EF4-FFF2-40B4-BE49-F238E27FC236}">
                <a16:creationId xmlns:a16="http://schemas.microsoft.com/office/drawing/2014/main" id="{5AC86FE6-6B34-4018-4376-9A7D0A21B51C}"/>
              </a:ext>
            </a:extLst>
          </p:cNvPr>
          <p:cNvSpPr>
            <a:spLocks noGrp="1"/>
          </p:cNvSpPr>
          <p:nvPr>
            <p:ph idx="1"/>
          </p:nvPr>
        </p:nvSpPr>
        <p:spPr/>
        <p:txBody>
          <a:bodyPr vert="horz" lIns="91440" tIns="45720" rIns="91440" bIns="45720" rtlCol="0" anchor="t">
            <a:normAutofit/>
          </a:bodyPr>
          <a:lstStyle/>
          <a:p>
            <a:pPr marL="0" indent="0">
              <a:buNone/>
            </a:pPr>
            <a:r>
              <a:rPr lang="en-US" sz="4800" dirty="0">
                <a:cs typeface="Arial"/>
              </a:rPr>
              <a:t>Regulations specify non-reimbursable costs in </a:t>
            </a:r>
            <a:r>
              <a:rPr lang="en-US" sz="4800" i="1" dirty="0">
                <a:cs typeface="Arial"/>
              </a:rPr>
              <a:t>California Code of Regulations, </a:t>
            </a:r>
            <a:r>
              <a:rPr lang="en-US" sz="4800" dirty="0">
                <a:cs typeface="Arial"/>
              </a:rPr>
              <a:t>Title 5,</a:t>
            </a:r>
            <a:r>
              <a:rPr lang="en-US" sz="4800" i="1" dirty="0">
                <a:cs typeface="Arial"/>
              </a:rPr>
              <a:t> </a:t>
            </a:r>
            <a:r>
              <a:rPr lang="en-US" sz="4800" dirty="0">
                <a:cs typeface="Arial"/>
              </a:rPr>
              <a:t>Section</a:t>
            </a:r>
            <a:r>
              <a:rPr lang="en-US" sz="4800" i="1" dirty="0">
                <a:cs typeface="Arial"/>
              </a:rPr>
              <a:t> </a:t>
            </a:r>
            <a:r>
              <a:rPr lang="en-US" sz="4800" dirty="0">
                <a:cs typeface="Arial"/>
              </a:rPr>
              <a:t>17806.</a:t>
            </a:r>
            <a:endParaRPr lang="en-US" dirty="0">
              <a:cs typeface="Arial" panose="020B0604020202020204"/>
            </a:endParaRPr>
          </a:p>
        </p:txBody>
      </p:sp>
      <p:sp>
        <p:nvSpPr>
          <p:cNvPr id="10" name="Slide Number Placeholder 3">
            <a:extLst>
              <a:ext uri="{FF2B5EF4-FFF2-40B4-BE49-F238E27FC236}">
                <a16:creationId xmlns:a16="http://schemas.microsoft.com/office/drawing/2014/main" id="{59DFE318-E8C6-CC4B-D80A-1CADBF094E18}"/>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15</a:t>
            </a:fld>
            <a:endParaRPr lang="en-US">
              <a:solidFill>
                <a:schemeClr val="bg1"/>
              </a:solidFill>
            </a:endParaRPr>
          </a:p>
        </p:txBody>
      </p:sp>
    </p:spTree>
    <p:extLst>
      <p:ext uri="{BB962C8B-B14F-4D97-AF65-F5344CB8AC3E}">
        <p14:creationId xmlns:p14="http://schemas.microsoft.com/office/powerpoint/2010/main" val="370527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F11B-8C7D-590A-B4A6-4EBB709133DA}"/>
              </a:ext>
            </a:extLst>
          </p:cNvPr>
          <p:cNvSpPr>
            <a:spLocks noGrp="1"/>
          </p:cNvSpPr>
          <p:nvPr>
            <p:ph type="title"/>
          </p:nvPr>
        </p:nvSpPr>
        <p:spPr>
          <a:xfrm>
            <a:off x="100010" y="1003"/>
            <a:ext cx="11846011" cy="923969"/>
          </a:xfrm>
        </p:spPr>
        <p:txBody>
          <a:bodyPr/>
          <a:lstStyle/>
          <a:p>
            <a:r>
              <a:rPr lang="en-US">
                <a:solidFill>
                  <a:schemeClr val="tx1"/>
                </a:solidFill>
                <a:cs typeface="Arial"/>
              </a:rPr>
              <a:t>Ways to Spend Funds</a:t>
            </a:r>
            <a:endParaRPr lang="en-US">
              <a:solidFill>
                <a:schemeClr val="tx1"/>
              </a:solidFill>
            </a:endParaRPr>
          </a:p>
        </p:txBody>
      </p:sp>
      <p:sp>
        <p:nvSpPr>
          <p:cNvPr id="3" name="Content Placeholder 2">
            <a:extLst>
              <a:ext uri="{FF2B5EF4-FFF2-40B4-BE49-F238E27FC236}">
                <a16:creationId xmlns:a16="http://schemas.microsoft.com/office/drawing/2014/main" id="{16B82EC6-120D-03B1-D96F-609E7B89FF40}"/>
              </a:ext>
            </a:extLst>
          </p:cNvPr>
          <p:cNvSpPr>
            <a:spLocks noGrp="1"/>
          </p:cNvSpPr>
          <p:nvPr>
            <p:ph idx="1"/>
          </p:nvPr>
        </p:nvSpPr>
        <p:spPr>
          <a:xfrm>
            <a:off x="157504" y="882340"/>
            <a:ext cx="11875185" cy="5105387"/>
          </a:xfrm>
        </p:spPr>
        <p:txBody>
          <a:bodyPr vert="horz" lIns="91440" tIns="45720" rIns="91440" bIns="45720" rtlCol="0" anchor="t">
            <a:noAutofit/>
          </a:bodyPr>
          <a:lstStyle/>
          <a:p>
            <a:pPr>
              <a:spcAft>
                <a:spcPts val="1200"/>
              </a:spcAft>
            </a:pPr>
            <a:r>
              <a:rPr lang="en-US" sz="2600" dirty="0">
                <a:cs typeface="Arial"/>
              </a:rPr>
              <a:t>Personnel costs, benefits, premium pay</a:t>
            </a:r>
          </a:p>
          <a:p>
            <a:pPr>
              <a:spcAft>
                <a:spcPts val="1200"/>
              </a:spcAft>
            </a:pPr>
            <a:r>
              <a:rPr lang="en-US" sz="2600" dirty="0">
                <a:cs typeface="Arial"/>
              </a:rPr>
              <a:t>Recruitment and retention of workforce</a:t>
            </a:r>
          </a:p>
          <a:p>
            <a:pPr>
              <a:spcAft>
                <a:spcPts val="1200"/>
              </a:spcAft>
            </a:pPr>
            <a:r>
              <a:rPr lang="en-US" sz="2600" dirty="0">
                <a:cs typeface="Arial"/>
              </a:rPr>
              <a:t>Rent or mortgage payments</a:t>
            </a:r>
          </a:p>
          <a:p>
            <a:pPr>
              <a:spcAft>
                <a:spcPts val="1200"/>
              </a:spcAft>
            </a:pPr>
            <a:r>
              <a:rPr lang="en-US" sz="2600" dirty="0">
                <a:cs typeface="Arial"/>
              </a:rPr>
              <a:t>Outreach efforts to support enrollment</a:t>
            </a:r>
          </a:p>
          <a:p>
            <a:pPr>
              <a:spcAft>
                <a:spcPts val="1200"/>
              </a:spcAft>
            </a:pPr>
            <a:r>
              <a:rPr lang="en-US" sz="2600" dirty="0">
                <a:cs typeface="Arial"/>
              </a:rPr>
              <a:t>Activities to support Classroom Assessment Scoring System (CLASS) implementation</a:t>
            </a:r>
          </a:p>
          <a:p>
            <a:pPr>
              <a:spcAft>
                <a:spcPts val="1200"/>
              </a:spcAft>
            </a:pPr>
            <a:r>
              <a:rPr lang="en-US" sz="2600" dirty="0">
                <a:cs typeface="Arial"/>
              </a:rPr>
              <a:t>Activities, training, equipment, and supplies to support all children, but more specifically, children with disabilities, children who are dual language learners,</a:t>
            </a:r>
            <a:r>
              <a:rPr lang="en-US" sz="2600" dirty="0">
                <a:solidFill>
                  <a:schemeClr val="tx1"/>
                </a:solidFill>
                <a:cs typeface="Arial"/>
              </a:rPr>
              <a:t> as well as addressing prevention of exclusionary practices including suspension or expulsion</a:t>
            </a:r>
          </a:p>
        </p:txBody>
      </p:sp>
      <p:sp>
        <p:nvSpPr>
          <p:cNvPr id="6" name="Slide Number Placeholder 3">
            <a:extLst>
              <a:ext uri="{FF2B5EF4-FFF2-40B4-BE49-F238E27FC236}">
                <a16:creationId xmlns:a16="http://schemas.microsoft.com/office/drawing/2014/main" id="{6ED9C957-069A-5BCC-9636-C2BC0FEE438D}"/>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16</a:t>
            </a:fld>
            <a:endParaRPr lang="en-US">
              <a:solidFill>
                <a:schemeClr val="bg1"/>
              </a:solidFill>
            </a:endParaRPr>
          </a:p>
        </p:txBody>
      </p:sp>
    </p:spTree>
    <p:extLst>
      <p:ext uri="{BB962C8B-B14F-4D97-AF65-F5344CB8AC3E}">
        <p14:creationId xmlns:p14="http://schemas.microsoft.com/office/powerpoint/2010/main" val="426553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7E55-A52D-0BA4-996C-3238B3D8D0B1}"/>
              </a:ext>
            </a:extLst>
          </p:cNvPr>
          <p:cNvSpPr>
            <a:spLocks noGrp="1"/>
          </p:cNvSpPr>
          <p:nvPr>
            <p:ph type="title"/>
          </p:nvPr>
        </p:nvSpPr>
        <p:spPr/>
        <p:txBody>
          <a:bodyPr>
            <a:normAutofit/>
          </a:bodyPr>
          <a:lstStyle/>
          <a:p>
            <a:r>
              <a:rPr lang="en-US">
                <a:solidFill>
                  <a:schemeClr val="bg1"/>
                </a:solidFill>
              </a:rPr>
              <a:t>Outreach to Increase Enrollment</a:t>
            </a:r>
          </a:p>
        </p:txBody>
      </p:sp>
      <p:sp>
        <p:nvSpPr>
          <p:cNvPr id="3" name="Content Placeholder 2">
            <a:extLst>
              <a:ext uri="{FF2B5EF4-FFF2-40B4-BE49-F238E27FC236}">
                <a16:creationId xmlns:a16="http://schemas.microsoft.com/office/drawing/2014/main" id="{FB91EF4D-43EE-A0E1-AEAD-619D932B661A}"/>
              </a:ext>
            </a:extLst>
          </p:cNvPr>
          <p:cNvSpPr>
            <a:spLocks noGrp="1"/>
          </p:cNvSpPr>
          <p:nvPr>
            <p:ph idx="1"/>
          </p:nvPr>
        </p:nvSpPr>
        <p:spPr/>
        <p:txBody>
          <a:bodyPr vert="horz" lIns="91440" tIns="45720" rIns="91440" bIns="45720" rtlCol="0" anchor="t">
            <a:normAutofit/>
          </a:bodyPr>
          <a:lstStyle/>
          <a:p>
            <a:r>
              <a:rPr lang="en-US" sz="2800" dirty="0">
                <a:cs typeface="Arial"/>
              </a:rPr>
              <a:t>Community outreach to special education partners </a:t>
            </a:r>
          </a:p>
          <a:p>
            <a:r>
              <a:rPr lang="en-US" sz="2800" dirty="0">
                <a:cs typeface="Arial"/>
              </a:rPr>
              <a:t>Conduct free activities in local libraries and parks and recreation</a:t>
            </a:r>
          </a:p>
          <a:p>
            <a:r>
              <a:rPr lang="en-US" sz="2800" dirty="0">
                <a:cs typeface="Arial"/>
              </a:rPr>
              <a:t>Participate in local community events such as fundraising events, food drives, farmers markets and resource fairs</a:t>
            </a:r>
          </a:p>
          <a:p>
            <a:r>
              <a:rPr lang="en-US" sz="2800" dirty="0">
                <a:cs typeface="Arial"/>
              </a:rPr>
              <a:t>Provide informational materials in community boards such as posting flyers in doctors' offices, grocery stores, etc.</a:t>
            </a:r>
          </a:p>
          <a:p>
            <a:r>
              <a:rPr lang="en-US" sz="2800" dirty="0">
                <a:cs typeface="Arial"/>
              </a:rPr>
              <a:t>Get involved in your local Universal Prekindergarten (UPK) Mixed Delivery Grantees’ work on local planning for UPK enrollment across Mixed Delivery</a:t>
            </a:r>
          </a:p>
        </p:txBody>
      </p:sp>
      <p:sp>
        <p:nvSpPr>
          <p:cNvPr id="6" name="Slide Number Placeholder 3">
            <a:extLst>
              <a:ext uri="{FF2B5EF4-FFF2-40B4-BE49-F238E27FC236}">
                <a16:creationId xmlns:a16="http://schemas.microsoft.com/office/drawing/2014/main" id="{B93B4521-0878-464A-514C-3F3BA0B9E3EE}"/>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17</a:t>
            </a:fld>
            <a:endParaRPr lang="en-US">
              <a:solidFill>
                <a:schemeClr val="bg1"/>
              </a:solidFill>
            </a:endParaRPr>
          </a:p>
        </p:txBody>
      </p:sp>
    </p:spTree>
    <p:extLst>
      <p:ext uri="{BB962C8B-B14F-4D97-AF65-F5344CB8AC3E}">
        <p14:creationId xmlns:p14="http://schemas.microsoft.com/office/powerpoint/2010/main" val="248027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C047-8711-015F-FF6F-615C94E9DD3E}"/>
              </a:ext>
            </a:extLst>
          </p:cNvPr>
          <p:cNvSpPr>
            <a:spLocks noGrp="1"/>
          </p:cNvSpPr>
          <p:nvPr>
            <p:ph type="title"/>
          </p:nvPr>
        </p:nvSpPr>
        <p:spPr>
          <a:xfrm>
            <a:off x="201540" y="-6273"/>
            <a:ext cx="11837087" cy="970027"/>
          </a:xfrm>
        </p:spPr>
        <p:txBody>
          <a:bodyPr>
            <a:noAutofit/>
          </a:bodyPr>
          <a:lstStyle/>
          <a:p>
            <a:r>
              <a:rPr lang="en-US">
                <a:latin typeface="Arial"/>
                <a:cs typeface="Arial"/>
              </a:rPr>
              <a:t>Neighborhood School Eligibility</a:t>
            </a:r>
          </a:p>
        </p:txBody>
      </p:sp>
      <p:sp>
        <p:nvSpPr>
          <p:cNvPr id="3" name="Content Placeholder 2">
            <a:extLst>
              <a:ext uri="{FF2B5EF4-FFF2-40B4-BE49-F238E27FC236}">
                <a16:creationId xmlns:a16="http://schemas.microsoft.com/office/drawing/2014/main" id="{76FF83EA-8C87-6C3C-8061-16AFB231D3E7}"/>
              </a:ext>
            </a:extLst>
          </p:cNvPr>
          <p:cNvSpPr>
            <a:spLocks noGrp="1"/>
          </p:cNvSpPr>
          <p:nvPr>
            <p:ph idx="1"/>
          </p:nvPr>
        </p:nvSpPr>
        <p:spPr>
          <a:xfrm>
            <a:off x="32143" y="1046707"/>
            <a:ext cx="12138462" cy="5180016"/>
          </a:xfrm>
        </p:spPr>
        <p:txBody>
          <a:bodyPr vert="horz" lIns="91440" tIns="45720" rIns="91440" bIns="45720" rtlCol="0" anchor="t">
            <a:noAutofit/>
          </a:bodyPr>
          <a:lstStyle/>
          <a:p>
            <a:pPr>
              <a:lnSpc>
                <a:spcPct val="120000"/>
              </a:lnSpc>
              <a:spcAft>
                <a:spcPts val="1200"/>
              </a:spcAft>
            </a:pPr>
            <a:r>
              <a:rPr lang="en-US" sz="2400" dirty="0">
                <a:latin typeface="Arial"/>
                <a:cs typeface="Arial"/>
              </a:rPr>
              <a:t>CSPP Neighborhood School Eligibility must be approved for each site participating prior to enrolling any families under this provision and must be reverified each program year. </a:t>
            </a:r>
            <a:endParaRPr lang="en-US" sz="2400" dirty="0">
              <a:cs typeface="Arial" panose="020B0604020202020204"/>
            </a:endParaRPr>
          </a:p>
          <a:p>
            <a:pPr>
              <a:lnSpc>
                <a:spcPct val="120000"/>
              </a:lnSpc>
              <a:spcAft>
                <a:spcPts val="1200"/>
              </a:spcAft>
            </a:pPr>
            <a:r>
              <a:rPr lang="en-US" sz="2400" dirty="0">
                <a:latin typeface="Arial"/>
                <a:cs typeface="Arial"/>
              </a:rPr>
              <a:t>Contractors</a:t>
            </a:r>
            <a:r>
              <a:rPr lang="en-US" sz="2400" dirty="0">
                <a:ea typeface="+mn-lt"/>
                <a:cs typeface="+mn-lt"/>
              </a:rPr>
              <a:t> operating within the attendance boundary of a qualified </a:t>
            </a:r>
            <a:r>
              <a:rPr lang="en-US" sz="2400" dirty="0">
                <a:latin typeface="Arial"/>
                <a:ea typeface="Calibri"/>
                <a:cs typeface="Calibri"/>
              </a:rPr>
              <a:t>Free and Reduced-Price Meal</a:t>
            </a:r>
            <a:r>
              <a:rPr lang="en-US" sz="2400" dirty="0">
                <a:ea typeface="+mn-lt"/>
                <a:cs typeface="+mn-lt"/>
              </a:rPr>
              <a:t> </a:t>
            </a:r>
            <a:r>
              <a:rPr lang="en-US" sz="2400" dirty="0">
                <a:solidFill>
                  <a:srgbClr val="FFFFFF"/>
                </a:solidFill>
                <a:latin typeface="Arial"/>
                <a:ea typeface="Calibri"/>
                <a:cs typeface="Arial"/>
              </a:rPr>
              <a:t>(FRPM</a:t>
            </a:r>
            <a:r>
              <a:rPr lang="en-US" sz="2400" dirty="0">
                <a:ea typeface="Calibri"/>
                <a:cs typeface="+mn-lt"/>
              </a:rPr>
              <a:t>)</a:t>
            </a:r>
            <a:r>
              <a:rPr lang="en-US" sz="2400" dirty="0">
                <a:ea typeface="+mn-lt"/>
                <a:cs typeface="+mn-lt"/>
              </a:rPr>
              <a:t> elementary school may enroll, after all other priorities:</a:t>
            </a:r>
            <a:endParaRPr lang="en-US" sz="2400" dirty="0">
              <a:cs typeface="Arial"/>
            </a:endParaRPr>
          </a:p>
          <a:p>
            <a:pPr lvl="1">
              <a:lnSpc>
                <a:spcPct val="120000"/>
              </a:lnSpc>
              <a:spcAft>
                <a:spcPts val="1200"/>
              </a:spcAft>
              <a:buFont typeface="Wingdings" panose="020B0604020202020204" pitchFamily="34" charset="0"/>
              <a:buChar char="§"/>
            </a:pPr>
            <a:r>
              <a:rPr lang="en-US" sz="2400" dirty="0">
                <a:ea typeface="+mn-lt"/>
                <a:cs typeface="+mn-lt"/>
              </a:rPr>
              <a:t>Any </a:t>
            </a:r>
            <a:r>
              <a:rPr lang="en-US" sz="2400" b="1" dirty="0">
                <a:ea typeface="+mn-lt"/>
                <a:cs typeface="+mn-lt"/>
              </a:rPr>
              <a:t>two-, three-, and four-year-old children</a:t>
            </a:r>
            <a:r>
              <a:rPr lang="en-US" sz="2400" dirty="0">
                <a:ea typeface="+mn-lt"/>
                <a:cs typeface="+mn-lt"/>
              </a:rPr>
              <a:t> whose families reside within the attendance boundary of the same qualified FRPM elementary school.</a:t>
            </a:r>
          </a:p>
          <a:p>
            <a:pPr lvl="1">
              <a:lnSpc>
                <a:spcPct val="120000"/>
              </a:lnSpc>
              <a:spcAft>
                <a:spcPts val="1200"/>
              </a:spcAft>
              <a:buFont typeface="Wingdings" panose="020B0604020202020204" pitchFamily="34" charset="0"/>
              <a:buChar char="§"/>
            </a:pPr>
            <a:r>
              <a:rPr lang="en-US" sz="2400" dirty="0">
                <a:ea typeface="+mn-lt"/>
                <a:cs typeface="+mn-lt"/>
              </a:rPr>
              <a:t>These</a:t>
            </a:r>
            <a:r>
              <a:rPr lang="en-US" sz="2400" dirty="0">
                <a:latin typeface="Arial"/>
                <a:cs typeface="Arial"/>
              </a:rPr>
              <a:t> children must, to the extent possible, be enrolled from lowest to highest income, three- and four-year-old children before two-year-old children.</a:t>
            </a:r>
            <a:endParaRPr lang="en-US" sz="2400" dirty="0">
              <a:cs typeface="Arial"/>
            </a:endParaRPr>
          </a:p>
        </p:txBody>
      </p:sp>
      <p:sp>
        <p:nvSpPr>
          <p:cNvPr id="4" name="Slide Number Placeholder 3">
            <a:extLst>
              <a:ext uri="{FF2B5EF4-FFF2-40B4-BE49-F238E27FC236}">
                <a16:creationId xmlns:a16="http://schemas.microsoft.com/office/drawing/2014/main" id="{DBE7AF9F-614D-7CDD-0D11-0D90AA18DE83}"/>
              </a:ext>
            </a:extLst>
          </p:cNvPr>
          <p:cNvSpPr>
            <a:spLocks noGrp="1"/>
          </p:cNvSpPr>
          <p:nvPr>
            <p:ph type="sldNum" sz="quarter" idx="10"/>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260350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5E708-A59E-6161-2409-F7196BAAB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EA63B-97C4-DA2B-6257-1F82AAFAE929}"/>
              </a:ext>
            </a:extLst>
          </p:cNvPr>
          <p:cNvSpPr>
            <a:spLocks noGrp="1"/>
          </p:cNvSpPr>
          <p:nvPr>
            <p:ph type="title"/>
          </p:nvPr>
        </p:nvSpPr>
        <p:spPr/>
        <p:txBody>
          <a:bodyPr>
            <a:normAutofit/>
          </a:bodyPr>
          <a:lstStyle/>
          <a:p>
            <a:r>
              <a:rPr lang="en-US">
                <a:solidFill>
                  <a:schemeClr val="bg1"/>
                </a:solidFill>
              </a:rPr>
              <a:t>Extended Learning and Care in Part-day CSPP</a:t>
            </a:r>
          </a:p>
        </p:txBody>
      </p:sp>
      <p:sp>
        <p:nvSpPr>
          <p:cNvPr id="3" name="Content Placeholder 2">
            <a:extLst>
              <a:ext uri="{FF2B5EF4-FFF2-40B4-BE49-F238E27FC236}">
                <a16:creationId xmlns:a16="http://schemas.microsoft.com/office/drawing/2014/main" id="{120BACD2-2D6E-DDB2-6DF9-01779D2BBB10}"/>
              </a:ext>
            </a:extLst>
          </p:cNvPr>
          <p:cNvSpPr>
            <a:spLocks noGrp="1"/>
          </p:cNvSpPr>
          <p:nvPr>
            <p:ph idx="1"/>
          </p:nvPr>
        </p:nvSpPr>
        <p:spPr>
          <a:xfrm>
            <a:off x="152400" y="1408263"/>
            <a:ext cx="11973463" cy="5112978"/>
          </a:xfrm>
        </p:spPr>
        <p:txBody>
          <a:bodyPr vert="horz" lIns="91440" tIns="45720" rIns="91440" bIns="45720" rtlCol="0" anchor="t">
            <a:normAutofit/>
          </a:bodyPr>
          <a:lstStyle/>
          <a:p>
            <a:r>
              <a:rPr lang="en-US" sz="2800" dirty="0">
                <a:cs typeface="Arial"/>
              </a:rPr>
              <a:t>As of July 1, 2022, children enrolled in a transitional kindergarten (TK) or kindergarten (K) program may be enrolled in part-day CSPP for extended learning and care services during the hours that they are not receiving educational services in a TK or K program.</a:t>
            </a:r>
          </a:p>
          <a:p>
            <a:r>
              <a:rPr lang="en-US" sz="2800" dirty="0">
                <a:cs typeface="Arial"/>
              </a:rPr>
              <a:t>CSPP contractors are required to follow all current laws in place for CSPP, including eligibility, priority, and certification.</a:t>
            </a:r>
          </a:p>
          <a:p>
            <a:r>
              <a:rPr lang="en-US" sz="2800" dirty="0">
                <a:cs typeface="Arial"/>
              </a:rPr>
              <a:t>CSPP part-day hours cannot overlap with the hours of TK or K.</a:t>
            </a:r>
          </a:p>
          <a:p>
            <a:r>
              <a:rPr lang="en-US" sz="2800" dirty="0">
                <a:cs typeface="Arial"/>
              </a:rPr>
              <a:t>CSPPs on a local educational agency campus may operate a part-day CSPP that has flexibility in the operational hours and enrollment cutoff dates to better align with the enrollment for the new school year.</a:t>
            </a:r>
          </a:p>
        </p:txBody>
      </p:sp>
      <p:sp>
        <p:nvSpPr>
          <p:cNvPr id="6" name="Slide Number Placeholder 3">
            <a:extLst>
              <a:ext uri="{FF2B5EF4-FFF2-40B4-BE49-F238E27FC236}">
                <a16:creationId xmlns:a16="http://schemas.microsoft.com/office/drawing/2014/main" id="{5B89F5A8-D8AA-028C-C941-2BE49354CCCC}"/>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35147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idx="4294967295"/>
          </p:nvPr>
        </p:nvSpPr>
        <p:spPr>
          <a:xfrm>
            <a:off x="0" y="17463"/>
            <a:ext cx="12192000" cy="1325562"/>
          </a:xfrm>
        </p:spPr>
        <p:txBody>
          <a:bodyPr/>
          <a:lstStyle/>
          <a:p>
            <a:r>
              <a:rPr lang="en-US">
                <a:solidFill>
                  <a:schemeClr val="bg1"/>
                </a:solidFil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0" y="1212850"/>
            <a:ext cx="5895975" cy="4422775"/>
          </a:xfrm>
        </p:spPr>
      </p:pic>
    </p:spTree>
    <p:extLst>
      <p:ext uri="{BB962C8B-B14F-4D97-AF65-F5344CB8AC3E}">
        <p14:creationId xmlns:p14="http://schemas.microsoft.com/office/powerpoint/2010/main" val="47647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643D-B2F7-0361-5867-DB2A9B3FD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1356F-7669-D6E0-82CF-401EA61266D7}"/>
              </a:ext>
            </a:extLst>
          </p:cNvPr>
          <p:cNvSpPr>
            <a:spLocks noGrp="1"/>
          </p:cNvSpPr>
          <p:nvPr>
            <p:ph type="title"/>
          </p:nvPr>
        </p:nvSpPr>
        <p:spPr/>
        <p:txBody>
          <a:bodyPr>
            <a:normAutofit/>
          </a:bodyPr>
          <a:lstStyle/>
          <a:p>
            <a:r>
              <a:rPr lang="en-US">
                <a:solidFill>
                  <a:schemeClr val="bg1"/>
                </a:solidFill>
                <a:cs typeface="Arial"/>
              </a:rPr>
              <a:t>Serving Two-Year-Old Children</a:t>
            </a:r>
          </a:p>
        </p:txBody>
      </p:sp>
      <p:sp>
        <p:nvSpPr>
          <p:cNvPr id="3" name="Content Placeholder 2">
            <a:extLst>
              <a:ext uri="{FF2B5EF4-FFF2-40B4-BE49-F238E27FC236}">
                <a16:creationId xmlns:a16="http://schemas.microsoft.com/office/drawing/2014/main" id="{14E8BD1A-2712-353F-12D0-7966B60646EE}"/>
              </a:ext>
            </a:extLst>
          </p:cNvPr>
          <p:cNvSpPr>
            <a:spLocks noGrp="1"/>
          </p:cNvSpPr>
          <p:nvPr>
            <p:ph idx="1"/>
          </p:nvPr>
        </p:nvSpPr>
        <p:spPr/>
        <p:txBody>
          <a:bodyPr vert="horz" lIns="91440" tIns="45720" rIns="91440" bIns="45720" rtlCol="0" anchor="t">
            <a:normAutofit/>
          </a:bodyPr>
          <a:lstStyle/>
          <a:p>
            <a:r>
              <a:rPr lang="en-US" sz="2800" dirty="0">
                <a:ea typeface="+mn-lt"/>
                <a:cs typeface="+mn-lt"/>
              </a:rPr>
              <a:t>Beginning July 2, 2024, and through June 30, 2027, CSPP contractors may enroll two-year-old children in the CSPP. If contractors choose to enroll two-year-old children, all current requirements must be followed for children in the CSPP.</a:t>
            </a:r>
            <a:endParaRPr lang="en-US" sz="2800" dirty="0">
              <a:cs typeface="Arial"/>
            </a:endParaRPr>
          </a:p>
          <a:p>
            <a:r>
              <a:rPr lang="en-US" sz="2800" dirty="0">
                <a:ea typeface="+mn-lt"/>
                <a:cs typeface="+mn-lt"/>
              </a:rPr>
              <a:t>A child being toilet trained is not a requirement for eligibility in the CSPP; therefore, children must not be denied services or skipped over in priority order because of their toilet training status.</a:t>
            </a:r>
            <a:endParaRPr lang="en-US" sz="2800" dirty="0">
              <a:cs typeface="Arial"/>
            </a:endParaRPr>
          </a:p>
          <a:p>
            <a:r>
              <a:rPr lang="en-US" sz="2800" dirty="0">
                <a:ea typeface="+mn-lt"/>
                <a:cs typeface="+mn-lt"/>
              </a:rPr>
              <a:t>Two-year-old children must meet an eligibility criteria and a need criteria as applicable for full-day CSPP.</a:t>
            </a:r>
            <a:endParaRPr lang="en-US" dirty="0"/>
          </a:p>
        </p:txBody>
      </p:sp>
      <p:sp>
        <p:nvSpPr>
          <p:cNvPr id="6" name="Slide Number Placeholder 3">
            <a:extLst>
              <a:ext uri="{FF2B5EF4-FFF2-40B4-BE49-F238E27FC236}">
                <a16:creationId xmlns:a16="http://schemas.microsoft.com/office/drawing/2014/main" id="{CD37319B-7355-3812-24E1-7E054459478B}"/>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20</a:t>
            </a:fld>
            <a:endParaRPr lang="en-US">
              <a:solidFill>
                <a:schemeClr val="bg1"/>
              </a:solidFill>
            </a:endParaRPr>
          </a:p>
        </p:txBody>
      </p:sp>
    </p:spTree>
    <p:extLst>
      <p:ext uri="{BB962C8B-B14F-4D97-AF65-F5344CB8AC3E}">
        <p14:creationId xmlns:p14="http://schemas.microsoft.com/office/powerpoint/2010/main" val="95011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35F4-8818-CF73-6FF2-2C1B771AA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2EA09-60F1-D2F4-8C30-057A6DDB1177}"/>
              </a:ext>
            </a:extLst>
          </p:cNvPr>
          <p:cNvSpPr>
            <a:spLocks noGrp="1"/>
          </p:cNvSpPr>
          <p:nvPr>
            <p:ph type="title"/>
          </p:nvPr>
        </p:nvSpPr>
        <p:spPr>
          <a:xfrm>
            <a:off x="152400" y="-40616"/>
            <a:ext cx="11887200" cy="1325563"/>
          </a:xfrm>
        </p:spPr>
        <p:txBody>
          <a:bodyPr>
            <a:normAutofit/>
          </a:bodyPr>
          <a:lstStyle/>
          <a:p>
            <a:r>
              <a:rPr lang="en-US">
                <a:solidFill>
                  <a:schemeClr val="bg1"/>
                </a:solidFill>
                <a:cs typeface="Arial"/>
              </a:rPr>
              <a:t>Changing Your Service Model</a:t>
            </a:r>
          </a:p>
        </p:txBody>
      </p:sp>
      <p:sp>
        <p:nvSpPr>
          <p:cNvPr id="3" name="Content Placeholder 2">
            <a:extLst>
              <a:ext uri="{FF2B5EF4-FFF2-40B4-BE49-F238E27FC236}">
                <a16:creationId xmlns:a16="http://schemas.microsoft.com/office/drawing/2014/main" id="{FAFC5E0A-5F21-4F7C-92D0-995E08687E59}"/>
              </a:ext>
            </a:extLst>
          </p:cNvPr>
          <p:cNvSpPr>
            <a:spLocks noGrp="1"/>
          </p:cNvSpPr>
          <p:nvPr>
            <p:ph idx="1"/>
          </p:nvPr>
        </p:nvSpPr>
        <p:spPr>
          <a:xfrm>
            <a:off x="152400" y="1293243"/>
            <a:ext cx="11959086" cy="4609772"/>
          </a:xfrm>
        </p:spPr>
        <p:txBody>
          <a:bodyPr vert="horz" lIns="91440" tIns="45720" rIns="91440" bIns="45720" rtlCol="0" anchor="t">
            <a:normAutofit/>
          </a:bodyPr>
          <a:lstStyle/>
          <a:p>
            <a:r>
              <a:rPr lang="en-US" sz="2800" dirty="0">
                <a:cs typeface="Arial"/>
              </a:rPr>
              <a:t>If operating a program with the current service model (part-day or full-day) is not allowing your agency to be fully enrolled, consider changing your agency’s service model.</a:t>
            </a:r>
          </a:p>
          <a:p>
            <a:r>
              <a:rPr lang="en-US" sz="2800" dirty="0">
                <a:cs typeface="Arial"/>
              </a:rPr>
              <a:t>Options may include repurposing a portion of your contract funds to operate a family childcare home education network (FCCHEN) or switching from part-day programs to a full-day program to better meet the needs of the families in your area.</a:t>
            </a:r>
          </a:p>
          <a:p>
            <a:r>
              <a:rPr lang="en-US" sz="2800" dirty="0">
                <a:cs typeface="Arial"/>
              </a:rPr>
              <a:t>Discuss opportunities to change your service model with your Program Quality Implementation (PQI) office consultant. Changes in your service model require a new program narrative to be submitted along with other applicable documentation.</a:t>
            </a:r>
          </a:p>
        </p:txBody>
      </p:sp>
      <p:sp>
        <p:nvSpPr>
          <p:cNvPr id="6" name="Slide Number Placeholder 3">
            <a:extLst>
              <a:ext uri="{FF2B5EF4-FFF2-40B4-BE49-F238E27FC236}">
                <a16:creationId xmlns:a16="http://schemas.microsoft.com/office/drawing/2014/main" id="{9C85DF49-6CD2-C513-B12A-F790EBF89853}"/>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20605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5D24-42F4-4C6A-83B3-0033912E2AC0}"/>
              </a:ext>
            </a:extLst>
          </p:cNvPr>
          <p:cNvSpPr>
            <a:spLocks noGrp="1"/>
          </p:cNvSpPr>
          <p:nvPr>
            <p:ph type="title"/>
          </p:nvPr>
        </p:nvSpPr>
        <p:spPr>
          <a:xfrm>
            <a:off x="152400" y="203799"/>
            <a:ext cx="11887200" cy="1432719"/>
          </a:xfrm>
        </p:spPr>
        <p:txBody>
          <a:bodyPr>
            <a:normAutofit/>
          </a:bodyPr>
          <a:lstStyle/>
          <a:p>
            <a:r>
              <a:rPr lang="en-US" b="1">
                <a:ea typeface="+mj-lt"/>
                <a:cs typeface="+mj-lt"/>
              </a:rPr>
              <a:t>Agenda</a:t>
            </a:r>
          </a:p>
        </p:txBody>
      </p:sp>
      <p:sp>
        <p:nvSpPr>
          <p:cNvPr id="5" name="Content Placeholder 4">
            <a:extLst>
              <a:ext uri="{FF2B5EF4-FFF2-40B4-BE49-F238E27FC236}">
                <a16:creationId xmlns:a16="http://schemas.microsoft.com/office/drawing/2014/main" id="{F74CF666-DE1A-8266-94A3-C2332603D61F}"/>
              </a:ext>
            </a:extLst>
          </p:cNvPr>
          <p:cNvSpPr>
            <a:spLocks noGrp="1"/>
          </p:cNvSpPr>
          <p:nvPr>
            <p:ph idx="1"/>
          </p:nvPr>
        </p:nvSpPr>
        <p:spPr>
          <a:xfrm>
            <a:off x="267419" y="1379509"/>
            <a:ext cx="11671539" cy="4580727"/>
          </a:xfrm>
        </p:spPr>
        <p:txBody>
          <a:bodyPr vert="horz" lIns="91440" tIns="45720" rIns="91440" bIns="45720" rtlCol="0" anchor="t">
            <a:normAutofit/>
          </a:bodyPr>
          <a:lstStyle/>
          <a:p>
            <a:pPr marL="0" indent="0">
              <a:spcAft>
                <a:spcPts val="1200"/>
              </a:spcAft>
              <a:buNone/>
            </a:pPr>
            <a:r>
              <a:rPr lang="en-US" sz="3600" dirty="0">
                <a:cs typeface="Arial" panose="020B0604020202020204"/>
              </a:rPr>
              <a:t>Why are we here? </a:t>
            </a:r>
            <a:endParaRPr lang="en-US" dirty="0">
              <a:cs typeface="Arial" panose="020B0604020202020204"/>
            </a:endParaRPr>
          </a:p>
          <a:p>
            <a:pPr lvl="1">
              <a:spcAft>
                <a:spcPts val="1200"/>
              </a:spcAft>
            </a:pPr>
            <a:r>
              <a:rPr lang="en-US" sz="3000" dirty="0">
                <a:cs typeface="Arial" panose="020B0604020202020204"/>
              </a:rPr>
              <a:t>Discuss Transition in Reimbursement Models from "Hold Harmless" to Funding Based on Enrollment</a:t>
            </a:r>
          </a:p>
          <a:p>
            <a:pPr lvl="1">
              <a:spcAft>
                <a:spcPts val="1200"/>
              </a:spcAft>
            </a:pPr>
            <a:r>
              <a:rPr lang="en-US" sz="3000" dirty="0">
                <a:cs typeface="Arial" panose="020B0604020202020204"/>
              </a:rPr>
              <a:t>Discuss How to Earn Your California State Preschool Program (CSPP) Contract from a Fiscal Perspective</a:t>
            </a:r>
          </a:p>
          <a:p>
            <a:pPr lvl="1">
              <a:spcAft>
                <a:spcPts val="1200"/>
              </a:spcAft>
            </a:pPr>
            <a:r>
              <a:rPr lang="en-US" sz="3000" dirty="0">
                <a:cs typeface="Arial" panose="020B0604020202020204"/>
              </a:rPr>
              <a:t>Discuss How to Spend Contract Funds and Ideas for How to Increase Enrollment</a:t>
            </a:r>
          </a:p>
        </p:txBody>
      </p:sp>
      <p:sp>
        <p:nvSpPr>
          <p:cNvPr id="3" name="Slide Number Placeholder 3">
            <a:extLst>
              <a:ext uri="{FF2B5EF4-FFF2-40B4-BE49-F238E27FC236}">
                <a16:creationId xmlns:a16="http://schemas.microsoft.com/office/drawing/2014/main" id="{F6DD935D-F31D-762F-AED0-1068B5C377AD}"/>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254472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1F04-4DFF-223A-1623-3E0C891304A7}"/>
              </a:ext>
            </a:extLst>
          </p:cNvPr>
          <p:cNvSpPr>
            <a:spLocks noGrp="1"/>
          </p:cNvSpPr>
          <p:nvPr>
            <p:ph type="title"/>
          </p:nvPr>
        </p:nvSpPr>
        <p:spPr>
          <a:xfrm>
            <a:off x="152400" y="4507"/>
            <a:ext cx="11887200" cy="1325563"/>
          </a:xfrm>
        </p:spPr>
        <p:txBody>
          <a:bodyPr/>
          <a:lstStyle/>
          <a:p>
            <a:r>
              <a:rPr lang="en-US">
                <a:cs typeface="Arial"/>
              </a:rPr>
              <a:t>CSPP Transition in Reimbursement Models</a:t>
            </a:r>
            <a:endParaRPr lang="en-US"/>
          </a:p>
        </p:txBody>
      </p:sp>
      <p:graphicFrame>
        <p:nvGraphicFramePr>
          <p:cNvPr id="11" name="Content Placeholder 10" descr="A table titled “CSPP Transition in Funding Models” compares two funding models for the California State Preschool Program. The first column lists categories. The middle column describes the “COVID-Era and Recovery Attendance Protections (Hold Harmless)” model, which applies from 2020 through 2025-26 and bases funding on the lesser of contract amount or costs. The right column describes “Funding Based on Enrollment,” which begins in 2026-27 and beyond, with funding based on the lesser of contract amount, costs, or adjusted child days of enrollment times the contract rate.&#10;">
            <a:extLst>
              <a:ext uri="{FF2B5EF4-FFF2-40B4-BE49-F238E27FC236}">
                <a16:creationId xmlns:a16="http://schemas.microsoft.com/office/drawing/2014/main" id="{86D01406-2451-C212-0483-F8366963D13F}"/>
              </a:ext>
            </a:extLst>
          </p:cNvPr>
          <p:cNvGraphicFramePr>
            <a:graphicFrameLocks noGrp="1"/>
          </p:cNvGraphicFramePr>
          <p:nvPr>
            <p:ph idx="1"/>
            <p:extLst>
              <p:ext uri="{D42A27DB-BD31-4B8C-83A1-F6EECF244321}">
                <p14:modId xmlns:p14="http://schemas.microsoft.com/office/powerpoint/2010/main" val="3558681715"/>
              </p:ext>
            </p:extLst>
          </p:nvPr>
        </p:nvGraphicFramePr>
        <p:xfrm>
          <a:off x="152400" y="1157654"/>
          <a:ext cx="11887196" cy="4765041"/>
        </p:xfrm>
        <a:graphic>
          <a:graphicData uri="http://schemas.openxmlformats.org/drawingml/2006/table">
            <a:tbl>
              <a:tblPr firstRow="1" bandRow="1"/>
              <a:tblGrid>
                <a:gridCol w="2746053">
                  <a:extLst>
                    <a:ext uri="{9D8B030D-6E8A-4147-A177-3AD203B41FA5}">
                      <a16:colId xmlns:a16="http://schemas.microsoft.com/office/drawing/2014/main" val="420825427"/>
                    </a:ext>
                  </a:extLst>
                </a:gridCol>
                <a:gridCol w="4439919">
                  <a:extLst>
                    <a:ext uri="{9D8B030D-6E8A-4147-A177-3AD203B41FA5}">
                      <a16:colId xmlns:a16="http://schemas.microsoft.com/office/drawing/2014/main" val="2309208637"/>
                    </a:ext>
                  </a:extLst>
                </a:gridCol>
                <a:gridCol w="4701224">
                  <a:extLst>
                    <a:ext uri="{9D8B030D-6E8A-4147-A177-3AD203B41FA5}">
                      <a16:colId xmlns:a16="http://schemas.microsoft.com/office/drawing/2014/main" val="941677627"/>
                    </a:ext>
                  </a:extLst>
                </a:gridCol>
              </a:tblGrid>
              <a:tr h="12430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noProof="0">
                          <a:solidFill>
                            <a:srgbClr val="FFFFFF"/>
                          </a:solidFill>
                          <a:effectLst/>
                          <a:latin typeface="Arial"/>
                          <a:cs typeface="Arial"/>
                        </a:rPr>
                        <a:t>Category</a:t>
                      </a:r>
                      <a:endParaRPr lang="en-US" sz="2400" b="1" kern="1200">
                        <a:solidFill>
                          <a:srgbClr val="FFFFFF"/>
                        </a:solidFill>
                        <a:effectLst/>
                        <a:latin typeface="Arial"/>
                        <a:cs typeface="Arial"/>
                      </a:endParaRPr>
                    </a:p>
                    <a:p>
                      <a:pPr lvl="0" algn="ctr">
                        <a:buNone/>
                      </a:pPr>
                      <a:endParaRPr lang="en-US" sz="2400" b="1" kern="1200">
                        <a:solidFill>
                          <a:srgbClr val="FFFFFF"/>
                        </a:solidFill>
                        <a:effectLst/>
                        <a:latin typeface="Arial"/>
                        <a:cs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lvl="0" algn="ctr">
                        <a:buNone/>
                      </a:pPr>
                      <a:r>
                        <a:rPr lang="en-US" sz="2400" b="1">
                          <a:solidFill>
                            <a:srgbClr val="FFFFFF"/>
                          </a:solidFill>
                          <a:effectLst/>
                          <a:latin typeface="Arial"/>
                        </a:rPr>
                        <a:t>Hold Harmless</a:t>
                      </a:r>
                      <a:endParaRPr lang="en-US"/>
                    </a:p>
                    <a:p>
                      <a:pPr marL="0" lvl="0" algn="ctr">
                        <a:buNone/>
                      </a:pPr>
                      <a:r>
                        <a:rPr lang="en-US" sz="2400" b="1">
                          <a:solidFill>
                            <a:srgbClr val="FFFFFF"/>
                          </a:solidFill>
                          <a:effectLst/>
                          <a:latin typeface="Arial"/>
                        </a:rPr>
                        <a:t>(Based on Costs)</a:t>
                      </a:r>
                    </a:p>
                    <a:p>
                      <a:pPr marL="0" lvl="0" algn="ctr">
                        <a:buNone/>
                      </a:pPr>
                      <a:endParaRPr lang="en-US" sz="1800">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a:txBody>
                    <a:bodyPr/>
                    <a:lstStyle/>
                    <a:p>
                      <a:pPr marL="0" marR="0" lvl="0" indent="0" algn="ctr" rtl="0" eaLnBrk="1" fontAlgn="t" latinLnBrk="0" hangingPunct="1">
                        <a:lnSpc>
                          <a:spcPct val="100000"/>
                        </a:lnSpc>
                        <a:spcBef>
                          <a:spcPts val="0"/>
                        </a:spcBef>
                        <a:spcAft>
                          <a:spcPts val="0"/>
                        </a:spcAft>
                        <a:buClrTx/>
                        <a:buSzTx/>
                        <a:buFontTx/>
                        <a:buNone/>
                      </a:pPr>
                      <a:r>
                        <a:rPr lang="en-US" sz="2400" b="1">
                          <a:solidFill>
                            <a:srgbClr val="FFFFFF"/>
                          </a:solidFill>
                          <a:effectLst/>
                          <a:latin typeface="Arial"/>
                        </a:rPr>
                        <a:t>Post Hold Harmless</a:t>
                      </a:r>
                      <a:endParaRPr lang="en-US" sz="2400">
                        <a:effectLst/>
                        <a:latin typeface="Arial"/>
                      </a:endParaRPr>
                    </a:p>
                    <a:p>
                      <a:pPr marL="0" marR="0" lvl="0" indent="0" algn="ctr">
                        <a:lnSpc>
                          <a:spcPct val="100000"/>
                        </a:lnSpc>
                        <a:spcBef>
                          <a:spcPts val="0"/>
                        </a:spcBef>
                        <a:spcAft>
                          <a:spcPts val="0"/>
                        </a:spcAft>
                        <a:buClrTx/>
                        <a:buSzTx/>
                        <a:buFontTx/>
                        <a:buNone/>
                      </a:pPr>
                      <a:r>
                        <a:rPr lang="en-US" sz="2400" b="1">
                          <a:solidFill>
                            <a:srgbClr val="FFFFFF"/>
                          </a:solidFill>
                          <a:effectLst/>
                          <a:latin typeface="Arial"/>
                        </a:rPr>
                        <a:t>(Based on Enrollment)</a:t>
                      </a:r>
                      <a:endParaRPr lang="en-US" sz="2400">
                        <a:effectLst/>
                        <a:latin typeface="Arial"/>
                      </a:endParaRPr>
                    </a:p>
                    <a:p>
                      <a:pPr marL="0" algn="ctr" rtl="0" fontAlgn="t" latinLnBrk="0">
                        <a:buNone/>
                      </a:pPr>
                      <a:endParaRPr lang="en-US" sz="1800">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586112046"/>
                  </a:ext>
                </a:extLst>
              </a:tr>
              <a:tr h="517939">
                <a:tc>
                  <a:txBody>
                    <a:bodyPr/>
                    <a:lstStyle/>
                    <a:p>
                      <a:pPr marL="0" algn="l" rtl="0" fontAlgn="t" latinLnBrk="0">
                        <a:buNone/>
                      </a:pPr>
                      <a:r>
                        <a:rPr lang="en-US" sz="2400">
                          <a:solidFill>
                            <a:srgbClr val="000000"/>
                          </a:solidFill>
                          <a:effectLst/>
                          <a:latin typeface="Arial"/>
                        </a:rPr>
                        <a:t>Time Period</a:t>
                      </a:r>
                      <a:endParaRPr lang="en-US" sz="1800">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fontAlgn="t" latinLnBrk="0">
                        <a:buNone/>
                      </a:pPr>
                      <a:r>
                        <a:rPr lang="en-US" sz="2400" dirty="0">
                          <a:solidFill>
                            <a:srgbClr val="000000"/>
                          </a:solidFill>
                          <a:effectLst/>
                          <a:latin typeface="Arial"/>
                        </a:rPr>
                        <a:t>2020</a:t>
                      </a:r>
                      <a:r>
                        <a:rPr lang="en-US" sz="2400" b="0" i="0" u="none" strike="noStrike" noProof="0" dirty="0">
                          <a:solidFill>
                            <a:srgbClr val="000000"/>
                          </a:solidFill>
                          <a:effectLst/>
                          <a:latin typeface="Arial"/>
                        </a:rPr>
                        <a:t>–</a:t>
                      </a:r>
                      <a:r>
                        <a:rPr lang="en-US" sz="2400" dirty="0">
                          <a:solidFill>
                            <a:srgbClr val="000000"/>
                          </a:solidFill>
                          <a:effectLst/>
                          <a:latin typeface="Arial"/>
                        </a:rPr>
                        <a:t>21 through 2025–26</a:t>
                      </a:r>
                      <a:endParaRPr lang="en-US" sz="1800" dirty="0">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algn="l" rtl="0" fontAlgn="t" latinLnBrk="0">
                        <a:buNone/>
                      </a:pPr>
                      <a:r>
                        <a:rPr lang="en-US" sz="2400">
                          <a:solidFill>
                            <a:srgbClr val="000000"/>
                          </a:solidFill>
                          <a:effectLst/>
                          <a:latin typeface="Arial"/>
                        </a:rPr>
                        <a:t>2026–27 and Beyond</a:t>
                      </a:r>
                      <a:endParaRPr lang="en-US" sz="1800">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909633788"/>
                  </a:ext>
                </a:extLst>
              </a:tr>
              <a:tr h="3004047">
                <a:tc>
                  <a:txBody>
                    <a:bodyPr/>
                    <a:lstStyle/>
                    <a:p>
                      <a:pPr marL="0" rtl="0" fontAlgn="t" latinLnBrk="0">
                        <a:buNone/>
                      </a:pPr>
                      <a:r>
                        <a:rPr lang="en-US" sz="2400" dirty="0">
                          <a:solidFill>
                            <a:srgbClr val="000000"/>
                          </a:solidFill>
                          <a:effectLst/>
                          <a:latin typeface="Arial"/>
                        </a:rPr>
                        <a:t>Reimbursement Model</a:t>
                      </a:r>
                      <a:endParaRPr lang="en-US" sz="1800" dirty="0">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buNone/>
                      </a:pPr>
                      <a:r>
                        <a:rPr lang="en-US" sz="2400">
                          <a:solidFill>
                            <a:srgbClr val="000000"/>
                          </a:solidFill>
                          <a:effectLst/>
                          <a:latin typeface="Arial"/>
                        </a:rPr>
                        <a:t>Funding based on the lesser of:</a:t>
                      </a:r>
                      <a:endParaRPr lang="en-US" sz="1800">
                        <a:effectLst/>
                        <a:latin typeface="Arial"/>
                      </a:endParaRPr>
                    </a:p>
                    <a:p>
                      <a:pPr marL="283210" indent="-283210" rtl="0" fontAlgn="t" latinLnBrk="0">
                        <a:buNone/>
                      </a:pPr>
                      <a:r>
                        <a:rPr lang="en-US" sz="2400">
                          <a:solidFill>
                            <a:schemeClr val="bg2">
                              <a:lumMod val="10000"/>
                            </a:schemeClr>
                          </a:solidFill>
                          <a:effectLst/>
                          <a:latin typeface="Arial"/>
                        </a:rPr>
                        <a:t>• Contract Maximum Reimbursable Amount (MRA) </a:t>
                      </a:r>
                    </a:p>
                    <a:p>
                      <a:pPr marL="283210" indent="-283210" rtl="0" fontAlgn="t" latinLnBrk="0">
                        <a:buNone/>
                      </a:pPr>
                      <a:r>
                        <a:rPr lang="en-US" sz="2400">
                          <a:solidFill>
                            <a:schemeClr val="bg2">
                              <a:lumMod val="10000"/>
                            </a:schemeClr>
                          </a:solidFill>
                          <a:effectLst/>
                          <a:latin typeface="Arial"/>
                        </a:rPr>
                        <a:t>• Net Reimbursable Program Costs</a:t>
                      </a:r>
                      <a:endParaRPr lang="en-US" sz="1800">
                        <a:solidFill>
                          <a:schemeClr val="bg2">
                            <a:lumMod val="10000"/>
                          </a:schemeClr>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rtl="0" fontAlgn="t" latinLnBrk="0">
                        <a:buNone/>
                      </a:pPr>
                      <a:r>
                        <a:rPr lang="en-US" sz="2400" dirty="0">
                          <a:solidFill>
                            <a:srgbClr val="000000"/>
                          </a:solidFill>
                          <a:effectLst/>
                          <a:latin typeface="Arial"/>
                        </a:rPr>
                        <a:t>Funding based on the lesser of:</a:t>
                      </a:r>
                      <a:endParaRPr lang="en-US" sz="1800" dirty="0">
                        <a:effectLst/>
                        <a:latin typeface="Arial"/>
                      </a:endParaRPr>
                    </a:p>
                    <a:p>
                      <a:pPr marL="283210" indent="-283210" rtl="0" fontAlgn="t" latinLnBrk="0">
                        <a:buNone/>
                      </a:pPr>
                      <a:r>
                        <a:rPr lang="en-US" sz="2400" dirty="0">
                          <a:solidFill>
                            <a:schemeClr val="bg2">
                              <a:lumMod val="10000"/>
                            </a:schemeClr>
                          </a:solidFill>
                          <a:effectLst/>
                          <a:latin typeface="Arial"/>
                        </a:rPr>
                        <a:t>•Contract MRA</a:t>
                      </a:r>
                    </a:p>
                    <a:p>
                      <a:pPr marL="283210" indent="-283210" rtl="0" fontAlgn="t" latinLnBrk="0">
                        <a:buNone/>
                      </a:pPr>
                      <a:r>
                        <a:rPr lang="en-US" sz="2400" dirty="0">
                          <a:solidFill>
                            <a:schemeClr val="bg2">
                              <a:lumMod val="10000"/>
                            </a:schemeClr>
                          </a:solidFill>
                          <a:effectLst/>
                          <a:latin typeface="Arial"/>
                        </a:rPr>
                        <a:t>•Net Reimbursable Program Costs</a:t>
                      </a:r>
                      <a:endParaRPr lang="en-US" sz="1800" dirty="0">
                        <a:solidFill>
                          <a:schemeClr val="bg2">
                            <a:lumMod val="10000"/>
                          </a:schemeClr>
                        </a:solidFill>
                        <a:effectLst/>
                        <a:latin typeface="Arial"/>
                      </a:endParaRPr>
                    </a:p>
                    <a:p>
                      <a:pPr marL="283210" indent="-283210" rtl="0" fontAlgn="t" latinLnBrk="0">
                        <a:buNone/>
                      </a:pPr>
                      <a:r>
                        <a:rPr lang="en-US" sz="2400" dirty="0">
                          <a:solidFill>
                            <a:schemeClr val="bg2">
                              <a:lumMod val="10000"/>
                            </a:schemeClr>
                          </a:solidFill>
                          <a:effectLst/>
                          <a:latin typeface="Arial"/>
                        </a:rPr>
                        <a:t>•</a:t>
                      </a:r>
                      <a:r>
                        <a:rPr lang="en-US" sz="2400" b="0" i="0" u="none" strike="noStrike" noProof="0" dirty="0">
                          <a:solidFill>
                            <a:schemeClr val="bg2">
                              <a:lumMod val="10000"/>
                            </a:schemeClr>
                          </a:solidFill>
                          <a:effectLst/>
                        </a:rPr>
                        <a:t>Adjusted child days of enrollment times the contract rate (Service Earnings)</a:t>
                      </a:r>
                      <a:endParaRPr lang="en-US" sz="2400" dirty="0">
                        <a:solidFill>
                          <a:schemeClr val="bg2">
                            <a:lumMod val="10000"/>
                          </a:schemeClr>
                        </a:solidFill>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423422715"/>
                  </a:ext>
                </a:extLst>
              </a:tr>
            </a:tbl>
          </a:graphicData>
        </a:graphic>
      </p:graphicFrame>
      <p:sp>
        <p:nvSpPr>
          <p:cNvPr id="4" name="Slide Number Placeholder 3">
            <a:extLst>
              <a:ext uri="{FF2B5EF4-FFF2-40B4-BE49-F238E27FC236}">
                <a16:creationId xmlns:a16="http://schemas.microsoft.com/office/drawing/2014/main" id="{88A29B8B-FEF1-0BC3-BC3D-70FC336EB50F}"/>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70688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A6F-6283-A0EF-2074-D184CE0CB60C}"/>
              </a:ext>
            </a:extLst>
          </p:cNvPr>
          <p:cNvSpPr>
            <a:spLocks noGrp="1"/>
          </p:cNvSpPr>
          <p:nvPr>
            <p:ph type="title"/>
          </p:nvPr>
        </p:nvSpPr>
        <p:spPr>
          <a:xfrm>
            <a:off x="152400" y="-149274"/>
            <a:ext cx="11887200" cy="1325563"/>
          </a:xfrm>
        </p:spPr>
        <p:txBody>
          <a:bodyPr>
            <a:normAutofit/>
          </a:bodyPr>
          <a:lstStyle/>
          <a:p>
            <a:r>
              <a:rPr lang="en-US" sz="3200" dirty="0">
                <a:cs typeface="Arial"/>
              </a:rPr>
              <a:t>Limits of Reimbursement: Examples Under </a:t>
            </a:r>
            <a:br>
              <a:rPr lang="en-US" sz="3200" dirty="0">
                <a:cs typeface="Arial"/>
              </a:rPr>
            </a:br>
            <a:r>
              <a:rPr lang="en-US" sz="3200" dirty="0">
                <a:cs typeface="Arial"/>
              </a:rPr>
              <a:t>Hold Harmless and Non-Hold Harmless</a:t>
            </a:r>
            <a:endParaRPr lang="en-US" sz="3200" dirty="0"/>
          </a:p>
        </p:txBody>
      </p:sp>
      <p:graphicFrame>
        <p:nvGraphicFramePr>
          <p:cNvPr id="5" name="Content Placeholder 4">
            <a:extLst>
              <a:ext uri="{FF2B5EF4-FFF2-40B4-BE49-F238E27FC236}">
                <a16:creationId xmlns:a16="http://schemas.microsoft.com/office/drawing/2014/main" id="{3292CA59-9CF8-5406-4F7F-045E9C16BBC9}"/>
              </a:ext>
            </a:extLst>
          </p:cNvPr>
          <p:cNvGraphicFramePr>
            <a:graphicFrameLocks noGrp="1"/>
          </p:cNvGraphicFramePr>
          <p:nvPr>
            <p:ph idx="1"/>
            <p:extLst>
              <p:ext uri="{D42A27DB-BD31-4B8C-83A1-F6EECF244321}">
                <p14:modId xmlns:p14="http://schemas.microsoft.com/office/powerpoint/2010/main" val="3668909748"/>
              </p:ext>
            </p:extLst>
          </p:nvPr>
        </p:nvGraphicFramePr>
        <p:xfrm>
          <a:off x="152400" y="968351"/>
          <a:ext cx="11887200" cy="5120640"/>
        </p:xfrm>
        <a:graphic>
          <a:graphicData uri="http://schemas.openxmlformats.org/drawingml/2006/table">
            <a:tbl>
              <a:tblPr firstRow="1" bandRow="1">
                <a:tableStyleId>{5C22544A-7EE6-4342-B048-85BDC9FD1C3A}</a:tableStyleId>
              </a:tblPr>
              <a:tblGrid>
                <a:gridCol w="5424535">
                  <a:extLst>
                    <a:ext uri="{9D8B030D-6E8A-4147-A177-3AD203B41FA5}">
                      <a16:colId xmlns:a16="http://schemas.microsoft.com/office/drawing/2014/main" val="372676543"/>
                    </a:ext>
                  </a:extLst>
                </a:gridCol>
                <a:gridCol w="3385996">
                  <a:extLst>
                    <a:ext uri="{9D8B030D-6E8A-4147-A177-3AD203B41FA5}">
                      <a16:colId xmlns:a16="http://schemas.microsoft.com/office/drawing/2014/main" val="1749466016"/>
                    </a:ext>
                  </a:extLst>
                </a:gridCol>
                <a:gridCol w="3076669">
                  <a:extLst>
                    <a:ext uri="{9D8B030D-6E8A-4147-A177-3AD203B41FA5}">
                      <a16:colId xmlns:a16="http://schemas.microsoft.com/office/drawing/2014/main" val="1893486455"/>
                    </a:ext>
                  </a:extLst>
                </a:gridCol>
              </a:tblGrid>
              <a:tr h="370840">
                <a:tc>
                  <a:txBody>
                    <a:bodyPr/>
                    <a:lstStyle/>
                    <a:p>
                      <a:r>
                        <a:rPr lang="en-US" sz="2400" dirty="0"/>
                        <a:t>Examples</a:t>
                      </a:r>
                    </a:p>
                  </a:txBody>
                  <a:tcPr/>
                </a:tc>
                <a:tc>
                  <a:txBody>
                    <a:bodyPr/>
                    <a:lstStyle/>
                    <a:p>
                      <a:r>
                        <a:rPr lang="en-US" sz="2400" dirty="0"/>
                        <a:t>Hold Harmless</a:t>
                      </a:r>
                    </a:p>
                  </a:txBody>
                  <a:tcPr/>
                </a:tc>
                <a:tc>
                  <a:txBody>
                    <a:bodyPr/>
                    <a:lstStyle/>
                    <a:p>
                      <a:r>
                        <a:rPr lang="en-US" sz="2400" dirty="0"/>
                        <a:t>Non-Hold Harmless</a:t>
                      </a:r>
                    </a:p>
                  </a:txBody>
                  <a:tcPr/>
                </a:tc>
                <a:extLst>
                  <a:ext uri="{0D108BD9-81ED-4DB2-BD59-A6C34878D82A}">
                    <a16:rowId xmlns:a16="http://schemas.microsoft.com/office/drawing/2014/main" val="1656042947"/>
                  </a:ext>
                </a:extLst>
              </a:tr>
              <a:tr h="370840">
                <a:tc>
                  <a:txBody>
                    <a:bodyPr/>
                    <a:lstStyle/>
                    <a:p>
                      <a:pPr rtl="0" fontAlgn="base"/>
                      <a:r>
                        <a:rPr lang="en-US" sz="2400" b="1" i="0" u="none" strike="noStrike" kern="1200" dirty="0">
                          <a:solidFill>
                            <a:schemeClr val="bg2">
                              <a:lumMod val="10000"/>
                            </a:schemeClr>
                          </a:solidFill>
                          <a:effectLst/>
                          <a:latin typeface="+mn-lt"/>
                          <a:ea typeface="+mn-ea"/>
                          <a:cs typeface="+mn-cs"/>
                        </a:rPr>
                        <a:t>Example 1:</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1) MRA: $250,000</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2) Net Reimbursable Costs: $150,000</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3) Service Earnings: $200,000</a:t>
                      </a:r>
                      <a:endParaRPr lang="en-US" sz="2400" b="0" i="0" kern="1200" dirty="0">
                        <a:solidFill>
                          <a:schemeClr val="bg2">
                            <a:lumMod val="10000"/>
                          </a:schemeClr>
                        </a:solidFill>
                        <a:effectLst/>
                        <a:latin typeface="+mn-lt"/>
                        <a:ea typeface="+mn-ea"/>
                        <a:cs typeface="+mn-cs"/>
                      </a:endParaRPr>
                    </a:p>
                  </a:txBody>
                  <a:tcPr/>
                </a:tc>
                <a:tc>
                  <a:txBody>
                    <a:bodyPr/>
                    <a:lstStyle/>
                    <a:p>
                      <a:pPr rtl="0" fontAlgn="base"/>
                      <a:r>
                        <a:rPr lang="en-US" sz="2400" b="0" i="0" u="none" strike="noStrike" kern="1200" dirty="0">
                          <a:solidFill>
                            <a:schemeClr val="bg2">
                              <a:lumMod val="10000"/>
                            </a:schemeClr>
                          </a:solidFill>
                          <a:effectLst/>
                          <a:latin typeface="+mn-lt"/>
                          <a:ea typeface="+mn-ea"/>
                          <a:cs typeface="+mn-cs"/>
                        </a:rPr>
                        <a:t>$150,000 based on </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Net Reimbursable Costs</a:t>
                      </a:r>
                      <a:endParaRPr lang="en-US" sz="2400" b="0" i="0" kern="1200" dirty="0">
                        <a:solidFill>
                          <a:schemeClr val="bg2">
                            <a:lumMod val="10000"/>
                          </a:schemeClr>
                        </a:solidFill>
                        <a:effectLst/>
                        <a:latin typeface="+mn-lt"/>
                        <a:ea typeface="+mn-ea"/>
                        <a:cs typeface="+mn-cs"/>
                      </a:endParaRPr>
                    </a:p>
                  </a:txBody>
                  <a:tcPr/>
                </a:tc>
                <a:tc>
                  <a:txBody>
                    <a:bodyPr/>
                    <a:lstStyle/>
                    <a:p>
                      <a:pPr rtl="0" fontAlgn="base"/>
                      <a:r>
                        <a:rPr lang="en-US" sz="2400" b="0" i="0" u="none" strike="noStrike" kern="1200" dirty="0">
                          <a:solidFill>
                            <a:schemeClr val="bg2">
                              <a:lumMod val="10000"/>
                            </a:schemeClr>
                          </a:solidFill>
                          <a:effectLst/>
                          <a:latin typeface="+mn-lt"/>
                          <a:ea typeface="+mn-ea"/>
                          <a:cs typeface="+mn-cs"/>
                        </a:rPr>
                        <a:t>$150,000 based on </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Net Reimbursable Costs</a:t>
                      </a:r>
                      <a:endParaRPr lang="en-US" sz="2400" b="0" i="0" kern="1200" dirty="0">
                        <a:solidFill>
                          <a:schemeClr val="bg2">
                            <a:lumMod val="10000"/>
                          </a:schemeClr>
                        </a:solidFill>
                        <a:effectLst/>
                        <a:latin typeface="+mn-lt"/>
                        <a:ea typeface="+mn-ea"/>
                        <a:cs typeface="+mn-cs"/>
                      </a:endParaRPr>
                    </a:p>
                  </a:txBody>
                  <a:tcPr/>
                </a:tc>
                <a:extLst>
                  <a:ext uri="{0D108BD9-81ED-4DB2-BD59-A6C34878D82A}">
                    <a16:rowId xmlns:a16="http://schemas.microsoft.com/office/drawing/2014/main" val="1007811911"/>
                  </a:ext>
                </a:extLst>
              </a:tr>
              <a:tr h="370840">
                <a:tc>
                  <a:txBody>
                    <a:bodyPr/>
                    <a:lstStyle/>
                    <a:p>
                      <a:pPr rtl="0" fontAlgn="base"/>
                      <a:r>
                        <a:rPr lang="en-US" sz="2400" b="1" i="0" u="none" strike="noStrike" kern="1200" dirty="0">
                          <a:solidFill>
                            <a:schemeClr val="bg2">
                              <a:lumMod val="10000"/>
                            </a:schemeClr>
                          </a:solidFill>
                          <a:effectLst/>
                          <a:latin typeface="+mn-lt"/>
                          <a:ea typeface="+mn-ea"/>
                          <a:cs typeface="+mn-cs"/>
                        </a:rPr>
                        <a:t>Example 2:</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1) MRA: $250,000</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2) Net Reimbursable Costs: $300,000</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3) Service Earnings: $300,000</a:t>
                      </a:r>
                      <a:endParaRPr lang="en-US" sz="2400" b="0" i="0" kern="1200" dirty="0">
                        <a:solidFill>
                          <a:schemeClr val="bg2">
                            <a:lumMod val="10000"/>
                          </a:schemeClr>
                        </a:solidFill>
                        <a:effectLst/>
                        <a:latin typeface="+mn-lt"/>
                        <a:ea typeface="+mn-ea"/>
                        <a:cs typeface="+mn-cs"/>
                      </a:endParaRPr>
                    </a:p>
                  </a:txBody>
                  <a:tcPr/>
                </a:tc>
                <a:tc>
                  <a:txBody>
                    <a:bodyPr/>
                    <a:lstStyle/>
                    <a:p>
                      <a:pPr rtl="0" fontAlgn="base"/>
                      <a:r>
                        <a:rPr lang="en-US" sz="2400" b="0" i="0" u="none" strike="noStrike" kern="1200" dirty="0">
                          <a:solidFill>
                            <a:schemeClr val="bg2">
                              <a:lumMod val="10000"/>
                            </a:schemeClr>
                          </a:solidFill>
                          <a:effectLst/>
                          <a:latin typeface="+mn-lt"/>
                          <a:ea typeface="+mn-ea"/>
                          <a:cs typeface="+mn-cs"/>
                        </a:rPr>
                        <a:t>$250,000 based on </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the contract MRA</a:t>
                      </a:r>
                      <a:endParaRPr lang="en-US" sz="2400" b="0" i="0" kern="1200" dirty="0">
                        <a:solidFill>
                          <a:schemeClr val="bg2">
                            <a:lumMod val="10000"/>
                          </a:schemeClr>
                        </a:solidFill>
                        <a:effectLst/>
                        <a:latin typeface="+mn-lt"/>
                        <a:ea typeface="+mn-ea"/>
                        <a:cs typeface="+mn-cs"/>
                      </a:endParaRPr>
                    </a:p>
                  </a:txBody>
                  <a:tcPr/>
                </a:tc>
                <a:tc>
                  <a:txBody>
                    <a:bodyPr/>
                    <a:lstStyle/>
                    <a:p>
                      <a:pPr rtl="0" fontAlgn="base"/>
                      <a:r>
                        <a:rPr lang="en-US" sz="2400" b="0" i="0" u="none" strike="noStrike" kern="1200" dirty="0">
                          <a:solidFill>
                            <a:schemeClr val="bg2">
                              <a:lumMod val="10000"/>
                            </a:schemeClr>
                          </a:solidFill>
                          <a:effectLst/>
                          <a:latin typeface="+mn-lt"/>
                          <a:ea typeface="+mn-ea"/>
                          <a:cs typeface="+mn-cs"/>
                        </a:rPr>
                        <a:t>$250,000 based on </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the contract MRA</a:t>
                      </a:r>
                      <a:endParaRPr lang="en-US" sz="2400" b="0" i="0" kern="1200" dirty="0">
                        <a:solidFill>
                          <a:schemeClr val="bg2">
                            <a:lumMod val="10000"/>
                          </a:schemeClr>
                        </a:solidFill>
                        <a:effectLst/>
                        <a:latin typeface="+mn-lt"/>
                        <a:ea typeface="+mn-ea"/>
                        <a:cs typeface="+mn-cs"/>
                      </a:endParaRPr>
                    </a:p>
                  </a:txBody>
                  <a:tcPr/>
                </a:tc>
                <a:extLst>
                  <a:ext uri="{0D108BD9-81ED-4DB2-BD59-A6C34878D82A}">
                    <a16:rowId xmlns:a16="http://schemas.microsoft.com/office/drawing/2014/main" val="161215336"/>
                  </a:ext>
                </a:extLst>
              </a:tr>
              <a:tr h="370840">
                <a:tc>
                  <a:txBody>
                    <a:bodyPr/>
                    <a:lstStyle/>
                    <a:p>
                      <a:pPr rtl="0" fontAlgn="base"/>
                      <a:r>
                        <a:rPr lang="en-US" sz="2400" b="1" i="0" u="none" strike="noStrike" kern="1200" dirty="0">
                          <a:solidFill>
                            <a:schemeClr val="bg2">
                              <a:lumMod val="10000"/>
                            </a:schemeClr>
                          </a:solidFill>
                          <a:effectLst/>
                          <a:latin typeface="+mn-lt"/>
                          <a:ea typeface="+mn-ea"/>
                          <a:cs typeface="+mn-cs"/>
                        </a:rPr>
                        <a:t>Example 3:</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1) MRA: $250,000</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2) Net Reimbursable Costs: $180,000</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3) Service Earnings: $100,000</a:t>
                      </a:r>
                      <a:endParaRPr lang="en-US" sz="2400" b="0" i="0" kern="1200" dirty="0">
                        <a:solidFill>
                          <a:schemeClr val="bg2">
                            <a:lumMod val="10000"/>
                          </a:schemeClr>
                        </a:solidFill>
                        <a:effectLst/>
                        <a:latin typeface="+mn-lt"/>
                        <a:ea typeface="+mn-ea"/>
                        <a:cs typeface="+mn-cs"/>
                      </a:endParaRPr>
                    </a:p>
                  </a:txBody>
                  <a:tcPr/>
                </a:tc>
                <a:tc>
                  <a:txBody>
                    <a:bodyPr/>
                    <a:lstStyle/>
                    <a:p>
                      <a:pPr rtl="0" fontAlgn="base"/>
                      <a:r>
                        <a:rPr lang="en-US" sz="2400" b="0" i="0" u="none" strike="noStrike" kern="1200" dirty="0">
                          <a:solidFill>
                            <a:schemeClr val="bg2">
                              <a:lumMod val="10000"/>
                            </a:schemeClr>
                          </a:solidFill>
                          <a:effectLst/>
                          <a:latin typeface="+mn-lt"/>
                          <a:ea typeface="+mn-ea"/>
                          <a:cs typeface="+mn-cs"/>
                        </a:rPr>
                        <a:t>$180,000 based on </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Net Reimbursable Costs</a:t>
                      </a:r>
                      <a:endParaRPr lang="en-US" sz="2400" b="0" i="0" kern="1200" dirty="0">
                        <a:solidFill>
                          <a:schemeClr val="bg2">
                            <a:lumMod val="10000"/>
                          </a:schemeClr>
                        </a:solidFill>
                        <a:effectLst/>
                        <a:latin typeface="+mn-lt"/>
                        <a:ea typeface="+mn-ea"/>
                        <a:cs typeface="+mn-cs"/>
                      </a:endParaRPr>
                    </a:p>
                  </a:txBody>
                  <a:tcPr/>
                </a:tc>
                <a:tc>
                  <a:txBody>
                    <a:bodyPr/>
                    <a:lstStyle/>
                    <a:p>
                      <a:pPr rtl="0" fontAlgn="base"/>
                      <a:r>
                        <a:rPr lang="en-US" sz="2400" b="0" i="0" u="none" strike="noStrike" kern="1200" dirty="0">
                          <a:solidFill>
                            <a:schemeClr val="bg2">
                              <a:lumMod val="10000"/>
                            </a:schemeClr>
                          </a:solidFill>
                          <a:effectLst/>
                          <a:latin typeface="+mn-lt"/>
                          <a:ea typeface="+mn-ea"/>
                          <a:cs typeface="+mn-cs"/>
                        </a:rPr>
                        <a:t>$100,000 based on </a:t>
                      </a:r>
                      <a:r>
                        <a:rPr lang="en-US" sz="2400" b="0" i="0" kern="1200" dirty="0">
                          <a:solidFill>
                            <a:schemeClr val="bg2">
                              <a:lumMod val="10000"/>
                            </a:schemeClr>
                          </a:solidFill>
                          <a:effectLst/>
                          <a:latin typeface="+mn-lt"/>
                          <a:ea typeface="+mn-ea"/>
                          <a:cs typeface="+mn-cs"/>
                        </a:rPr>
                        <a:t>​</a:t>
                      </a:r>
                    </a:p>
                    <a:p>
                      <a:pPr rtl="0" fontAlgn="base"/>
                      <a:r>
                        <a:rPr lang="en-US" sz="2400" b="0" i="0" u="none" strike="noStrike" kern="1200" dirty="0">
                          <a:solidFill>
                            <a:schemeClr val="bg2">
                              <a:lumMod val="10000"/>
                            </a:schemeClr>
                          </a:solidFill>
                          <a:effectLst/>
                          <a:latin typeface="+mn-lt"/>
                          <a:ea typeface="+mn-ea"/>
                          <a:cs typeface="+mn-cs"/>
                        </a:rPr>
                        <a:t>Service Earnings</a:t>
                      </a:r>
                      <a:endParaRPr lang="en-US" sz="2400" b="0" i="0" kern="1200" dirty="0">
                        <a:solidFill>
                          <a:schemeClr val="bg2">
                            <a:lumMod val="10000"/>
                          </a:schemeClr>
                        </a:solidFill>
                        <a:effectLst/>
                        <a:latin typeface="+mn-lt"/>
                        <a:ea typeface="+mn-ea"/>
                        <a:cs typeface="+mn-cs"/>
                      </a:endParaRPr>
                    </a:p>
                  </a:txBody>
                  <a:tcPr/>
                </a:tc>
                <a:extLst>
                  <a:ext uri="{0D108BD9-81ED-4DB2-BD59-A6C34878D82A}">
                    <a16:rowId xmlns:a16="http://schemas.microsoft.com/office/drawing/2014/main" val="1676386356"/>
                  </a:ext>
                </a:extLst>
              </a:tr>
            </a:tbl>
          </a:graphicData>
        </a:graphic>
      </p:graphicFrame>
      <p:sp>
        <p:nvSpPr>
          <p:cNvPr id="4" name="Slide Number Placeholder 3">
            <a:extLst>
              <a:ext uri="{FF2B5EF4-FFF2-40B4-BE49-F238E27FC236}">
                <a16:creationId xmlns:a16="http://schemas.microsoft.com/office/drawing/2014/main" id="{C94D6C5B-99F4-FB90-26D0-EF86757EA377}"/>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277061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C745A-263B-7473-03C9-7EDCE366972B}"/>
              </a:ext>
            </a:extLst>
          </p:cNvPr>
          <p:cNvSpPr>
            <a:spLocks noGrp="1"/>
          </p:cNvSpPr>
          <p:nvPr>
            <p:ph type="title"/>
          </p:nvPr>
        </p:nvSpPr>
        <p:spPr>
          <a:xfrm>
            <a:off x="304800" y="2656054"/>
            <a:ext cx="11887200" cy="1325563"/>
          </a:xfrm>
        </p:spPr>
        <p:txBody>
          <a:bodyPr>
            <a:normAutofit/>
          </a:bodyPr>
          <a:lstStyle/>
          <a:p>
            <a:pPr rtl="0" eaLnBrk="1" latinLnBrk="0" hangingPunct="1"/>
            <a:r>
              <a:rPr lang="en-US" sz="4800" b="1" kern="1200">
                <a:solidFill>
                  <a:srgbClr val="FFFFFF"/>
                </a:solidFill>
                <a:effectLst/>
                <a:latin typeface="Arial" panose="020B0604020202020204" pitchFamily="34" charset="0"/>
                <a:ea typeface="+mn-ea"/>
                <a:cs typeface="Arial" panose="020B0604020202020204" pitchFamily="34" charset="0"/>
              </a:rPr>
              <a:t>Earning the </a:t>
            </a:r>
            <a:r>
              <a:rPr lang="en-US" sz="4800">
                <a:solidFill>
                  <a:srgbClr val="FFFFFF"/>
                </a:solidFill>
                <a:latin typeface="Arial" panose="020B0604020202020204" pitchFamily="34" charset="0"/>
                <a:ea typeface="+mn-ea"/>
                <a:cs typeface="Arial" panose="020B0604020202020204" pitchFamily="34" charset="0"/>
              </a:rPr>
              <a:t>CSPP </a:t>
            </a:r>
            <a:r>
              <a:rPr lang="en-US" sz="4800" b="1" kern="1200">
                <a:solidFill>
                  <a:srgbClr val="FFFFFF"/>
                </a:solidFill>
                <a:effectLst/>
                <a:latin typeface="Arial" panose="020B0604020202020204" pitchFamily="34" charset="0"/>
                <a:ea typeface="+mn-ea"/>
                <a:cs typeface="Arial" panose="020B0604020202020204" pitchFamily="34" charset="0"/>
              </a:rPr>
              <a:t>Contract</a:t>
            </a:r>
            <a:endParaRPr lang="en-US"/>
          </a:p>
        </p:txBody>
      </p:sp>
      <p:sp>
        <p:nvSpPr>
          <p:cNvPr id="5" name="Slide Number Placeholder 3">
            <a:extLst>
              <a:ext uri="{FF2B5EF4-FFF2-40B4-BE49-F238E27FC236}">
                <a16:creationId xmlns:a16="http://schemas.microsoft.com/office/drawing/2014/main" id="{AD86791D-0D69-4A30-B9BC-A63C1049DF8C}"/>
              </a:ext>
            </a:extLst>
          </p:cNvPr>
          <p:cNvSpPr>
            <a:spLocks noGrp="1"/>
          </p:cNvSpPr>
          <p:nvPr/>
        </p:nvSpPr>
        <p:spPr>
          <a:xfrm>
            <a:off x="9365973" y="63363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dirty="0"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220309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8223-2C33-1EEE-AF62-31E71D9A124E}"/>
              </a:ext>
            </a:extLst>
          </p:cNvPr>
          <p:cNvSpPr>
            <a:spLocks noGrp="1"/>
          </p:cNvSpPr>
          <p:nvPr>
            <p:ph type="title"/>
          </p:nvPr>
        </p:nvSpPr>
        <p:spPr/>
        <p:txBody>
          <a:bodyPr/>
          <a:lstStyle/>
          <a:p>
            <a:r>
              <a:rPr lang="en-US" b="1"/>
              <a:t>Know Your Funded Enrollment</a:t>
            </a:r>
            <a:endParaRPr lang="en-US" b="1">
              <a:cs typeface="Arial"/>
            </a:endParaRPr>
          </a:p>
        </p:txBody>
      </p:sp>
      <p:sp>
        <p:nvSpPr>
          <p:cNvPr id="3" name="Content Placeholder 2">
            <a:extLst>
              <a:ext uri="{FF2B5EF4-FFF2-40B4-BE49-F238E27FC236}">
                <a16:creationId xmlns:a16="http://schemas.microsoft.com/office/drawing/2014/main" id="{9ADBB3DF-5076-2504-6EEA-229E5A0F1B5A}"/>
              </a:ext>
            </a:extLst>
          </p:cNvPr>
          <p:cNvSpPr>
            <a:spLocks noGrp="1"/>
          </p:cNvSpPr>
          <p:nvPr>
            <p:ph idx="1"/>
          </p:nvPr>
        </p:nvSpPr>
        <p:spPr>
          <a:xfrm>
            <a:off x="152400" y="1529362"/>
            <a:ext cx="11887200" cy="5124839"/>
          </a:xfrm>
        </p:spPr>
        <p:txBody>
          <a:bodyPr vert="horz" lIns="91440" tIns="45720" rIns="91440" bIns="45720" rtlCol="0" anchor="t">
            <a:normAutofit/>
          </a:bodyPr>
          <a:lstStyle/>
          <a:p>
            <a:pPr>
              <a:spcBef>
                <a:spcPts val="1500"/>
              </a:spcBef>
            </a:pPr>
            <a:r>
              <a:rPr lang="en-US" sz="3000" dirty="0"/>
              <a:t>For contractors to fully earn their contract, based on service earnings, they need to estimate how many enrolled CSPP children their contract MRA can support.</a:t>
            </a:r>
          </a:p>
          <a:p>
            <a:pPr>
              <a:spcBef>
                <a:spcPts val="1500"/>
              </a:spcBef>
            </a:pPr>
            <a:r>
              <a:rPr lang="en-US" sz="3000" i="1" dirty="0"/>
              <a:t>Education Code (EC) </a:t>
            </a:r>
            <a:r>
              <a:rPr lang="en-US" sz="3000" dirty="0"/>
              <a:t>Section 8205(</a:t>
            </a:r>
            <a:r>
              <a:rPr lang="en-US" sz="3000" dirty="0" err="1"/>
              <a:t>af</a:t>
            </a:r>
            <a:r>
              <a:rPr lang="en-US" sz="3000" dirty="0"/>
              <a:t>) defines funded enrollment as the number of subsidized children funded to be enrolled, based on the MRA, contract rate, inclusive of any adjustment factors, and approved program calendar, by a CSPP contractor.</a:t>
            </a:r>
            <a:endParaRPr lang="en-US" sz="3000" dirty="0">
              <a:cs typeface="Arial"/>
            </a:endParaRPr>
          </a:p>
        </p:txBody>
      </p:sp>
      <p:sp>
        <p:nvSpPr>
          <p:cNvPr id="5" name="Slide Number Placeholder 3">
            <a:extLst>
              <a:ext uri="{FF2B5EF4-FFF2-40B4-BE49-F238E27FC236}">
                <a16:creationId xmlns:a16="http://schemas.microsoft.com/office/drawing/2014/main" id="{795BD6C9-3CD8-B394-0DCF-FEAD6F19DA11}"/>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2ED76D-8188-4B28-B316-CD85396F47B0}" type="slidenum">
              <a:rPr kumimoji="0" lang="en-US" sz="2400" b="0" i="0" u="none" strike="noStrike" kern="1200" cap="none" spc="0" normalizeH="0" baseline="0" noProof="0" smtClean="0">
                <a:ln>
                  <a:noFill/>
                </a:ln>
                <a:solidFill>
                  <a:srgbClr val="FFFFFF">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0" i="0" u="none" strike="noStrike" kern="1200" cap="none" spc="0" normalizeH="0" baseline="0" noProof="0">
              <a:ln>
                <a:noFill/>
              </a:ln>
              <a:solidFill>
                <a:srgbClr val="FFFFFF">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8452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780B-30DC-3B42-3926-E0FC0A84F9D3}"/>
              </a:ext>
            </a:extLst>
          </p:cNvPr>
          <p:cNvSpPr>
            <a:spLocks noGrp="1"/>
          </p:cNvSpPr>
          <p:nvPr>
            <p:ph type="title"/>
          </p:nvPr>
        </p:nvSpPr>
        <p:spPr/>
        <p:txBody>
          <a:bodyPr/>
          <a:lstStyle/>
          <a:p>
            <a:r>
              <a:rPr lang="en-US" dirty="0">
                <a:solidFill>
                  <a:schemeClr val="bg1"/>
                </a:solidFill>
              </a:rPr>
              <a:t>How to Calculate Funded Enrollment (1)</a:t>
            </a:r>
            <a:endParaRPr lang="en-US" dirty="0"/>
          </a:p>
        </p:txBody>
      </p:sp>
      <p:sp>
        <p:nvSpPr>
          <p:cNvPr id="3" name="Content Placeholder 2">
            <a:extLst>
              <a:ext uri="{FF2B5EF4-FFF2-40B4-BE49-F238E27FC236}">
                <a16:creationId xmlns:a16="http://schemas.microsoft.com/office/drawing/2014/main" id="{452509C0-0D90-51BA-FE27-654C56E01F9E}"/>
              </a:ext>
            </a:extLst>
          </p:cNvPr>
          <p:cNvSpPr>
            <a:spLocks noGrp="1"/>
          </p:cNvSpPr>
          <p:nvPr>
            <p:ph sz="half" idx="1"/>
          </p:nvPr>
        </p:nvSpPr>
        <p:spPr>
          <a:xfrm>
            <a:off x="192386" y="1396313"/>
            <a:ext cx="11776295" cy="803673"/>
          </a:xfrm>
        </p:spPr>
        <p:txBody>
          <a:bodyPr>
            <a:normAutofit fontScale="32500" lnSpcReduction="20000"/>
          </a:bodyPr>
          <a:lstStyle/>
          <a:p>
            <a:pPr marL="0" indent="0" algn="ctr">
              <a:buNone/>
            </a:pPr>
            <a:r>
              <a:rPr lang="en-US" sz="7400" b="1" dirty="0">
                <a:cs typeface="Arial"/>
              </a:rPr>
              <a:t>Funded Enrollment = </a:t>
            </a:r>
          </a:p>
          <a:p>
            <a:pPr marL="0" indent="0" algn="ctr">
              <a:buNone/>
            </a:pPr>
            <a:r>
              <a:rPr lang="en-US" sz="7400" b="1" dirty="0">
                <a:cs typeface="Arial"/>
              </a:rPr>
              <a:t>MRA ÷ contract rate ÷ adjustment factors ÷ Minimum Days of Operation  (MDO)</a:t>
            </a:r>
          </a:p>
          <a:p>
            <a:pPr marL="0" indent="0">
              <a:buNone/>
            </a:pPr>
            <a:endParaRPr lang="en-US" dirty="0"/>
          </a:p>
        </p:txBody>
      </p:sp>
      <p:sp>
        <p:nvSpPr>
          <p:cNvPr id="4" name="Content Placeholder 3">
            <a:extLst>
              <a:ext uri="{FF2B5EF4-FFF2-40B4-BE49-F238E27FC236}">
                <a16:creationId xmlns:a16="http://schemas.microsoft.com/office/drawing/2014/main" id="{EDC70E26-BA21-053B-C435-C01CDF5C8F87}"/>
              </a:ext>
            </a:extLst>
          </p:cNvPr>
          <p:cNvSpPr>
            <a:spLocks noGrp="1"/>
          </p:cNvSpPr>
          <p:nvPr>
            <p:ph sz="half" idx="2"/>
          </p:nvPr>
        </p:nvSpPr>
        <p:spPr>
          <a:xfrm>
            <a:off x="435503" y="2676802"/>
            <a:ext cx="5222913" cy="2058160"/>
          </a:xfrm>
        </p:spPr>
        <p:txBody>
          <a:bodyPr>
            <a:noAutofit/>
          </a:bodyPr>
          <a:lstStyle/>
          <a:p>
            <a:pPr marL="0" indent="0">
              <a:buNone/>
            </a:pPr>
            <a:r>
              <a:rPr lang="en-US" sz="2600" b="1" dirty="0">
                <a:cs typeface="Arial"/>
              </a:rPr>
              <a:t>Full Day Program Example</a:t>
            </a:r>
            <a:endParaRPr lang="en-US" sz="2600" b="1"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cs typeface="Arial"/>
              </a:rPr>
              <a:t>MRA: $500,000                   </a:t>
            </a:r>
          </a:p>
          <a:p>
            <a:pPr marL="514350" indent="-514350">
              <a:buFont typeface="+mj-lt"/>
              <a:buAutoNum type="arabicPeriod"/>
            </a:pPr>
            <a:r>
              <a:rPr lang="en-US" sz="2600" dirty="0">
                <a:cs typeface="Arial"/>
              </a:rPr>
              <a:t>County Rate: $55.27</a:t>
            </a: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cs typeface="Arial"/>
              </a:rPr>
              <a:t>Minimum Days of Operation (MDO): 246</a:t>
            </a:r>
          </a:p>
        </p:txBody>
      </p:sp>
      <p:sp>
        <p:nvSpPr>
          <p:cNvPr id="6" name="Content Placeholder 5">
            <a:extLst>
              <a:ext uri="{FF2B5EF4-FFF2-40B4-BE49-F238E27FC236}">
                <a16:creationId xmlns:a16="http://schemas.microsoft.com/office/drawing/2014/main" id="{8576D396-473A-E579-C17F-3F80CECC199D}"/>
              </a:ext>
            </a:extLst>
          </p:cNvPr>
          <p:cNvSpPr>
            <a:spLocks noGrp="1"/>
          </p:cNvSpPr>
          <p:nvPr>
            <p:ph sz="quarter" idx="11"/>
          </p:nvPr>
        </p:nvSpPr>
        <p:spPr>
          <a:xfrm>
            <a:off x="5951296" y="2903138"/>
            <a:ext cx="5520501" cy="1605487"/>
          </a:xfrm>
        </p:spPr>
        <p:txBody>
          <a:bodyPr>
            <a:normAutofit fontScale="92500"/>
          </a:bodyPr>
          <a:lstStyle/>
          <a:p>
            <a:pPr marL="0" indent="0" algn="ctr">
              <a:buNone/>
            </a:pPr>
            <a:r>
              <a:rPr lang="en-US" sz="2800" dirty="0">
                <a:cs typeface="Arial"/>
              </a:rPr>
              <a:t>Contractor can enroll approximately 37 full-time equivalent children to fully earn contract based on service earnings</a:t>
            </a:r>
          </a:p>
        </p:txBody>
      </p:sp>
      <p:sp>
        <p:nvSpPr>
          <p:cNvPr id="7" name="Content Placeholder 6">
            <a:extLst>
              <a:ext uri="{FF2B5EF4-FFF2-40B4-BE49-F238E27FC236}">
                <a16:creationId xmlns:a16="http://schemas.microsoft.com/office/drawing/2014/main" id="{D743356D-887B-F26A-FEBE-A65D3305523E}"/>
              </a:ext>
            </a:extLst>
          </p:cNvPr>
          <p:cNvSpPr>
            <a:spLocks noGrp="1"/>
          </p:cNvSpPr>
          <p:nvPr>
            <p:ph sz="quarter" idx="12"/>
          </p:nvPr>
        </p:nvSpPr>
        <p:spPr>
          <a:xfrm>
            <a:off x="2614950" y="5226716"/>
            <a:ext cx="6962100" cy="711090"/>
          </a:xfrm>
        </p:spPr>
        <p:txBody>
          <a:bodyPr>
            <a:normAutofit/>
          </a:bodyPr>
          <a:lstStyle/>
          <a:p>
            <a:pPr marL="0" indent="0">
              <a:buNone/>
            </a:pPr>
            <a:r>
              <a:rPr lang="en-US" sz="2800" b="1" dirty="0"/>
              <a:t>$500,000 </a:t>
            </a:r>
            <a:r>
              <a:rPr lang="en-US" sz="2800" b="1" dirty="0">
                <a:cs typeface="Arial"/>
              </a:rPr>
              <a:t>÷ $55.27 ÷ 1 ÷ 246 = 36.77</a:t>
            </a:r>
            <a:endParaRPr lang="en-US" sz="2800" b="1" dirty="0"/>
          </a:p>
        </p:txBody>
      </p:sp>
      <p:sp>
        <p:nvSpPr>
          <p:cNvPr id="5" name="Slide Number Placeholder 4">
            <a:extLst>
              <a:ext uri="{FF2B5EF4-FFF2-40B4-BE49-F238E27FC236}">
                <a16:creationId xmlns:a16="http://schemas.microsoft.com/office/drawing/2014/main" id="{EC2E604B-C778-063F-0157-7567FB8B84D7}"/>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290247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4A399-072D-0623-7446-22EAA755B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B592B-ECD4-58BA-EBC5-37F10E4D4E4A}"/>
              </a:ext>
            </a:extLst>
          </p:cNvPr>
          <p:cNvSpPr>
            <a:spLocks noGrp="1"/>
          </p:cNvSpPr>
          <p:nvPr>
            <p:ph type="title"/>
          </p:nvPr>
        </p:nvSpPr>
        <p:spPr/>
        <p:txBody>
          <a:bodyPr/>
          <a:lstStyle/>
          <a:p>
            <a:r>
              <a:rPr lang="en-US" dirty="0">
                <a:solidFill>
                  <a:schemeClr val="bg1"/>
                </a:solidFill>
              </a:rPr>
              <a:t>How to Calculate Funded Enrollment (2)</a:t>
            </a:r>
            <a:endParaRPr lang="en-US" dirty="0"/>
          </a:p>
        </p:txBody>
      </p:sp>
      <p:sp>
        <p:nvSpPr>
          <p:cNvPr id="3" name="Content Placeholder 2">
            <a:extLst>
              <a:ext uri="{FF2B5EF4-FFF2-40B4-BE49-F238E27FC236}">
                <a16:creationId xmlns:a16="http://schemas.microsoft.com/office/drawing/2014/main" id="{F49E8D47-8A4F-BF1A-F127-3E38822C1B25}"/>
              </a:ext>
            </a:extLst>
          </p:cNvPr>
          <p:cNvSpPr>
            <a:spLocks noGrp="1"/>
          </p:cNvSpPr>
          <p:nvPr>
            <p:ph sz="half" idx="1"/>
          </p:nvPr>
        </p:nvSpPr>
        <p:spPr>
          <a:xfrm>
            <a:off x="192386" y="1396313"/>
            <a:ext cx="11776295" cy="803673"/>
          </a:xfrm>
        </p:spPr>
        <p:txBody>
          <a:bodyPr>
            <a:normAutofit fontScale="32500" lnSpcReduction="20000"/>
          </a:bodyPr>
          <a:lstStyle/>
          <a:p>
            <a:pPr marL="0" indent="0" algn="ctr">
              <a:buNone/>
            </a:pPr>
            <a:r>
              <a:rPr lang="en-US" sz="7400" b="1" dirty="0">
                <a:cs typeface="Arial"/>
              </a:rPr>
              <a:t>Funded Enrollment = </a:t>
            </a:r>
          </a:p>
          <a:p>
            <a:pPr marL="0" indent="0" algn="ctr">
              <a:buNone/>
            </a:pPr>
            <a:r>
              <a:rPr lang="en-US" sz="7400" b="1" dirty="0">
                <a:cs typeface="Arial"/>
              </a:rPr>
              <a:t>MRA ÷ contract rate ÷ adjustment factors ÷ MDO</a:t>
            </a:r>
          </a:p>
          <a:p>
            <a:pPr marL="0" indent="0">
              <a:buNone/>
            </a:pPr>
            <a:endParaRPr lang="en-US" dirty="0"/>
          </a:p>
        </p:txBody>
      </p:sp>
      <p:sp>
        <p:nvSpPr>
          <p:cNvPr id="4" name="Content Placeholder 3">
            <a:extLst>
              <a:ext uri="{FF2B5EF4-FFF2-40B4-BE49-F238E27FC236}">
                <a16:creationId xmlns:a16="http://schemas.microsoft.com/office/drawing/2014/main" id="{F1CDDF7B-FF3B-41AE-9310-89D7C9B6C181}"/>
              </a:ext>
            </a:extLst>
          </p:cNvPr>
          <p:cNvSpPr>
            <a:spLocks noGrp="1"/>
          </p:cNvSpPr>
          <p:nvPr>
            <p:ph sz="half" idx="2"/>
          </p:nvPr>
        </p:nvSpPr>
        <p:spPr>
          <a:xfrm>
            <a:off x="435503" y="2516543"/>
            <a:ext cx="5222913" cy="2058160"/>
          </a:xfrm>
        </p:spPr>
        <p:txBody>
          <a:bodyPr>
            <a:noAutofit/>
          </a:bodyPr>
          <a:lstStyle/>
          <a:p>
            <a:pPr marL="0" indent="0">
              <a:buNone/>
            </a:pPr>
            <a:r>
              <a:rPr lang="en-US" sz="2600" b="1" dirty="0">
                <a:cs typeface="Arial"/>
              </a:rPr>
              <a:t>Part Day Program Example</a:t>
            </a:r>
            <a:endParaRPr lang="en-US" sz="2600" b="1"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cs typeface="Arial"/>
              </a:rPr>
              <a:t>MRA: $500,000                   </a:t>
            </a:r>
          </a:p>
          <a:p>
            <a:pPr marL="514350" indent="-514350">
              <a:buFont typeface="+mj-lt"/>
              <a:buAutoNum type="arabicPeriod"/>
            </a:pPr>
            <a:r>
              <a:rPr lang="en-US" sz="2600" dirty="0">
                <a:cs typeface="Arial"/>
              </a:rPr>
              <a:t>County Rate: $55.27</a:t>
            </a:r>
          </a:p>
          <a:p>
            <a:pPr marL="514350" indent="-514350">
              <a:buFont typeface="+mj-lt"/>
              <a:buAutoNum type="arabicPeriod"/>
            </a:pPr>
            <a:r>
              <a:rPr lang="en-US" sz="2600" dirty="0">
                <a:latin typeface="Arial" panose="020B0604020202020204" pitchFamily="34" charset="0"/>
                <a:cs typeface="Arial"/>
              </a:rPr>
              <a:t>Adjustment Factor: 0.6193</a:t>
            </a: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cs typeface="Arial"/>
              </a:rPr>
              <a:t>Minimum Days of Operation (MDO): 180</a:t>
            </a:r>
          </a:p>
        </p:txBody>
      </p:sp>
      <p:sp>
        <p:nvSpPr>
          <p:cNvPr id="6" name="Content Placeholder 5">
            <a:extLst>
              <a:ext uri="{FF2B5EF4-FFF2-40B4-BE49-F238E27FC236}">
                <a16:creationId xmlns:a16="http://schemas.microsoft.com/office/drawing/2014/main" id="{92AFBE1B-4009-2B3B-66D1-0AFAC115F989}"/>
              </a:ext>
            </a:extLst>
          </p:cNvPr>
          <p:cNvSpPr>
            <a:spLocks noGrp="1"/>
          </p:cNvSpPr>
          <p:nvPr>
            <p:ph sz="quarter" idx="11"/>
          </p:nvPr>
        </p:nvSpPr>
        <p:spPr>
          <a:xfrm>
            <a:off x="5951296" y="2903138"/>
            <a:ext cx="5520501" cy="1605487"/>
          </a:xfrm>
        </p:spPr>
        <p:txBody>
          <a:bodyPr>
            <a:normAutofit fontScale="92500"/>
          </a:bodyPr>
          <a:lstStyle/>
          <a:p>
            <a:pPr marL="0" indent="0" algn="ctr">
              <a:buNone/>
            </a:pPr>
            <a:r>
              <a:rPr lang="en-US" sz="2800" dirty="0">
                <a:cs typeface="Arial"/>
              </a:rPr>
              <a:t>Contractor can enroll approximately 82 part-time children in their part day program to fully earn contract based on service earnings</a:t>
            </a:r>
          </a:p>
        </p:txBody>
      </p:sp>
      <p:sp>
        <p:nvSpPr>
          <p:cNvPr id="7" name="Content Placeholder 6">
            <a:extLst>
              <a:ext uri="{FF2B5EF4-FFF2-40B4-BE49-F238E27FC236}">
                <a16:creationId xmlns:a16="http://schemas.microsoft.com/office/drawing/2014/main" id="{5AB1541B-3D93-006B-7143-B32D25D78EBC}"/>
              </a:ext>
            </a:extLst>
          </p:cNvPr>
          <p:cNvSpPr>
            <a:spLocks noGrp="1"/>
          </p:cNvSpPr>
          <p:nvPr>
            <p:ph sz="quarter" idx="12"/>
          </p:nvPr>
        </p:nvSpPr>
        <p:spPr>
          <a:xfrm>
            <a:off x="2614950" y="5349267"/>
            <a:ext cx="6962100" cy="711090"/>
          </a:xfrm>
        </p:spPr>
        <p:txBody>
          <a:bodyPr>
            <a:normAutofit/>
          </a:bodyPr>
          <a:lstStyle/>
          <a:p>
            <a:pPr marL="0" indent="0">
              <a:buNone/>
            </a:pPr>
            <a:r>
              <a:rPr lang="en-US" sz="2800" b="1" dirty="0"/>
              <a:t>$500,000 </a:t>
            </a:r>
            <a:r>
              <a:rPr lang="en-US" sz="2800" b="1" dirty="0">
                <a:cs typeface="Arial"/>
              </a:rPr>
              <a:t>÷ $55.27 ÷ .6193 ÷ 180 = 81.15</a:t>
            </a:r>
            <a:endParaRPr lang="en-US" sz="2800" b="1" dirty="0"/>
          </a:p>
        </p:txBody>
      </p:sp>
      <p:sp>
        <p:nvSpPr>
          <p:cNvPr id="5" name="Slide Number Placeholder 4">
            <a:extLst>
              <a:ext uri="{FF2B5EF4-FFF2-40B4-BE49-F238E27FC236}">
                <a16:creationId xmlns:a16="http://schemas.microsoft.com/office/drawing/2014/main" id="{79E906E8-D19C-7D69-6666-F3CD5E6B25F2}"/>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1362880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1695</Words>
  <Application>Microsoft Office PowerPoint</Application>
  <PresentationFormat>Widescreen</PresentationFormat>
  <Paragraphs>193</Paragraphs>
  <Slides>21</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Cambria</vt:lpstr>
      <vt:lpstr>Courier New</vt:lpstr>
      <vt:lpstr>Helvetica Neue</vt:lpstr>
      <vt:lpstr>Wingdings</vt:lpstr>
      <vt:lpstr>CDE Set 1</vt:lpstr>
      <vt:lpstr>CDE Set 1</vt:lpstr>
      <vt:lpstr>CDE Set 1</vt:lpstr>
      <vt:lpstr>2_Custom Design</vt:lpstr>
      <vt:lpstr>Maximizing Enrollment and Earning Your Contract: Moving Away from "Hold Harmless" Webinar</vt:lpstr>
      <vt:lpstr>Welcome and Introductions</vt:lpstr>
      <vt:lpstr>Agenda</vt:lpstr>
      <vt:lpstr>CSPP Transition in Reimbursement Models</vt:lpstr>
      <vt:lpstr>Limits of Reimbursement: Examples Under  Hold Harmless and Non-Hold Harmless</vt:lpstr>
      <vt:lpstr>Earning the CSPP Contract</vt:lpstr>
      <vt:lpstr>Know Your Funded Enrollment</vt:lpstr>
      <vt:lpstr>How to Calculate Funded Enrollment (1)</vt:lpstr>
      <vt:lpstr>How to Calculate Funded Enrollment (2)</vt:lpstr>
      <vt:lpstr>Funded Enrollment Resources</vt:lpstr>
      <vt:lpstr>Enrolling Children After the Program Start Date: Impact on Funded Enrollment</vt:lpstr>
      <vt:lpstr>Providing Full-Time and Part-Time Services: Impact on Funded Enrollment</vt:lpstr>
      <vt:lpstr>Cost of Care is Ongoing, Not One-Time</vt:lpstr>
      <vt:lpstr>Spending Contract Funds</vt:lpstr>
      <vt:lpstr>Non-Reimbursable Costs</vt:lpstr>
      <vt:lpstr>Ways to Spend Funds</vt:lpstr>
      <vt:lpstr>Outreach to Increase Enrollment</vt:lpstr>
      <vt:lpstr>Neighborhood School Eligibility</vt:lpstr>
      <vt:lpstr>Extended Learning and Care in Part-day CSPP</vt:lpstr>
      <vt:lpstr>Serving Two-Year-Old Children</vt:lpstr>
      <vt:lpstr>Changing Your Service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 2025 Maximizing Enrollment Webinar - Contractor Information (CA Dept of Education)</dc:title>
  <dc:subject>Webinar slides covering maximizing enrollment, earning your contract and transitioning away from hold harmless for state preschool contractors.</dc:subject>
  <dc:creator/>
  <cp:lastModifiedBy/>
  <cp:revision>1</cp:revision>
  <dcterms:created xsi:type="dcterms:W3CDTF">2025-12-30T20:36:37Z</dcterms:created>
  <dcterms:modified xsi:type="dcterms:W3CDTF">2025-12-31T17:43:59Z</dcterms:modified>
</cp:coreProperties>
</file>