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4.xml" ContentType="application/vnd.openxmlformats-officedocument.theme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5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6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7.xml" ContentType="application/vnd.openxmlformats-officedocument.theme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8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9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theme/theme10.xml" ContentType="application/vnd.openxmlformats-officedocument.theme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11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86" r:id="rId1"/>
    <p:sldMasterId id="2147483693" r:id="rId2"/>
    <p:sldMasterId id="2147483659" r:id="rId3"/>
    <p:sldMasterId id="2147483648" r:id="rId4"/>
    <p:sldMasterId id="2147483664" r:id="rId5"/>
    <p:sldMasterId id="2147483671" r:id="rId6"/>
    <p:sldMasterId id="2147483676" r:id="rId7"/>
    <p:sldMasterId id="2147483681" r:id="rId8"/>
    <p:sldMasterId id="2147483654" r:id="rId9"/>
    <p:sldMasterId id="2147483737" r:id="rId10"/>
    <p:sldMasterId id="2147483739" r:id="rId11"/>
    <p:sldMasterId id="2147483738" r:id="rId12"/>
  </p:sldMasterIdLst>
  <p:notesMasterIdLst>
    <p:notesMasterId r:id="rId26"/>
  </p:notesMasterIdLst>
  <p:handoutMasterIdLst>
    <p:handoutMasterId r:id="rId27"/>
  </p:handoutMasterIdLst>
  <p:sldIdLst>
    <p:sldId id="519" r:id="rId13"/>
    <p:sldId id="594" r:id="rId14"/>
    <p:sldId id="521" r:id="rId15"/>
    <p:sldId id="595" r:id="rId16"/>
    <p:sldId id="587" r:id="rId17"/>
    <p:sldId id="593" r:id="rId18"/>
    <p:sldId id="589" r:id="rId19"/>
    <p:sldId id="591" r:id="rId20"/>
    <p:sldId id="590" r:id="rId21"/>
    <p:sldId id="592" r:id="rId22"/>
    <p:sldId id="588" r:id="rId23"/>
    <p:sldId id="577" r:id="rId24"/>
    <p:sldId id="531" r:id="rId25"/>
  </p:sldIdLst>
  <p:sldSz cx="12192000" cy="6858000"/>
  <p:notesSz cx="7004050" cy="9290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80FF80"/>
    <a:srgbClr val="0C4A6D"/>
    <a:srgbClr val="99FF66"/>
    <a:srgbClr val="99FF33"/>
    <a:srgbClr val="66FF33"/>
    <a:srgbClr val="0000FF"/>
    <a:srgbClr val="CCFF66"/>
    <a:srgbClr val="FFFF66"/>
    <a:srgbClr val="ED8B6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D3BF74F-E431-97CE-F8EB-AC3933DD3214}" v="425" dt="2023-06-28T23:41:32.153"/>
    <p1510:client id="{32C7BE1A-431D-448B-2613-2812C3442CE6}" v="1" dt="2023-07-05T17:04:38.060"/>
    <p1510:client id="{3607D27D-4636-D719-CF3D-B52FFB5B95C3}" v="240" dt="2023-07-02T17:45:17.078"/>
    <p1510:client id="{4870A425-6EB7-61DD-D10C-96114DB2076A}" v="171" dt="2023-06-29T23:40:21.621"/>
    <p1510:client id="{6A277A8F-947F-C77A-C546-BF0FE0965FB1}" v="315" dt="2023-07-01T00:17:41.014"/>
    <p1510:client id="{816770B4-20BD-2B45-04FD-A177A5467957}" v="3" dt="2023-07-05T15:24:16.580"/>
    <p1510:client id="{838E8CC9-4937-6F74-3456-03F1FCBEF740}" v="13" dt="2023-07-05T16:51:46.803"/>
    <p1510:client id="{89A220E3-1FBB-02EE-F21F-2A39D27FF9EB}" v="7" dt="2023-07-05T16:51:08.961"/>
    <p1510:client id="{8E979B53-A75B-D4FA-7B00-FF1269980C3B}" v="86" dt="2023-06-27T20:09:59.029"/>
    <p1510:client id="{8FF889F4-745E-4EB9-9C02-048750AB9A5B}" v="469" dt="2023-06-27T23:55:06.803"/>
    <p1510:client id="{B7E5F588-DE9C-D409-6969-4DD6CEDE6EC8}" v="163" dt="2023-06-28T19:53:20.533"/>
    <p1510:client id="{EC4EEDB1-2A93-6B01-593F-9710F47B5990}" v="3" dt="2023-06-29T20:33:53.212"/>
    <p1510:client id="{EFCA5510-71DB-B2F3-0FBC-C72503EB316D}" v="13" dt="2023-07-03T19:28:30.73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34" Type="http://schemas.microsoft.com/office/2018/10/relationships/authors" Target="author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33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commentAuthors" Target="commentAuthor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E931343-2F6C-4EC9-9DC2-9270877BDB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088" cy="466115"/>
          </a:xfrm>
          <a:prstGeom prst="rect">
            <a:avLst/>
          </a:prstGeom>
        </p:spPr>
        <p:txBody>
          <a:bodyPr vert="horz" lIns="93102" tIns="46552" rIns="93102" bIns="4655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7EEC52-11A2-463D-8A0E-792EF2BC214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67341" y="0"/>
            <a:ext cx="3035088" cy="466115"/>
          </a:xfrm>
          <a:prstGeom prst="rect">
            <a:avLst/>
          </a:prstGeom>
        </p:spPr>
        <p:txBody>
          <a:bodyPr vert="horz" lIns="93102" tIns="46552" rIns="93102" bIns="46552" rtlCol="0"/>
          <a:lstStyle>
            <a:lvl1pPr algn="r">
              <a:defRPr sz="1200"/>
            </a:lvl1pPr>
          </a:lstStyle>
          <a:p>
            <a:fld id="{8A08BE69-669F-416A-93EF-12E394687B1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2C21C6-577A-414D-80D9-7CC98EBCB7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3936"/>
            <a:ext cx="3035088" cy="466114"/>
          </a:xfrm>
          <a:prstGeom prst="rect">
            <a:avLst/>
          </a:prstGeom>
        </p:spPr>
        <p:txBody>
          <a:bodyPr vert="horz" lIns="93102" tIns="46552" rIns="93102" bIns="4655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581264-43C8-4B2A-8249-E8564476D45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67341" y="8823936"/>
            <a:ext cx="3035088" cy="466114"/>
          </a:xfrm>
          <a:prstGeom prst="rect">
            <a:avLst/>
          </a:prstGeom>
        </p:spPr>
        <p:txBody>
          <a:bodyPr vert="horz" lIns="93102" tIns="46552" rIns="93102" bIns="46552" rtlCol="0" anchor="b"/>
          <a:lstStyle>
            <a:lvl1pPr algn="r">
              <a:defRPr sz="1200"/>
            </a:lvl1pPr>
          </a:lstStyle>
          <a:p>
            <a:fld id="{E8F29019-704D-4805-9B43-8A1089A67E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4621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088" cy="466115"/>
          </a:xfrm>
          <a:prstGeom prst="rect">
            <a:avLst/>
          </a:prstGeom>
        </p:spPr>
        <p:txBody>
          <a:bodyPr vert="horz" lIns="93102" tIns="46552" rIns="93102" bIns="4655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7341" y="0"/>
            <a:ext cx="3035088" cy="466115"/>
          </a:xfrm>
          <a:prstGeom prst="rect">
            <a:avLst/>
          </a:prstGeom>
        </p:spPr>
        <p:txBody>
          <a:bodyPr vert="horz" lIns="93102" tIns="46552" rIns="93102" bIns="46552" rtlCol="0"/>
          <a:lstStyle>
            <a:lvl1pPr algn="r">
              <a:defRPr sz="1200"/>
            </a:lvl1pPr>
          </a:lstStyle>
          <a:p>
            <a:fld id="{45110321-FE7C-41D5-A6A6-9361CA1AFD5B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0463"/>
            <a:ext cx="5572125" cy="31353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02" tIns="46552" rIns="93102" bIns="4655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405" y="4470836"/>
            <a:ext cx="5603240" cy="3657958"/>
          </a:xfrm>
          <a:prstGeom prst="rect">
            <a:avLst/>
          </a:prstGeom>
        </p:spPr>
        <p:txBody>
          <a:bodyPr vert="horz" lIns="93102" tIns="46552" rIns="93102" bIns="4655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3936"/>
            <a:ext cx="3035088" cy="466114"/>
          </a:xfrm>
          <a:prstGeom prst="rect">
            <a:avLst/>
          </a:prstGeom>
        </p:spPr>
        <p:txBody>
          <a:bodyPr vert="horz" lIns="93102" tIns="46552" rIns="93102" bIns="4655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7341" y="8823936"/>
            <a:ext cx="3035088" cy="466114"/>
          </a:xfrm>
          <a:prstGeom prst="rect">
            <a:avLst/>
          </a:prstGeom>
        </p:spPr>
        <p:txBody>
          <a:bodyPr vert="horz" lIns="93102" tIns="46552" rIns="93102" bIns="46552" rtlCol="0" anchor="b"/>
          <a:lstStyle>
            <a:lvl1pPr algn="r">
              <a:defRPr sz="1200"/>
            </a:lvl1pPr>
          </a:lstStyle>
          <a:p>
            <a:fld id="{0852AC79-A108-4FDF-A0BE-96CEB0D6FF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869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4187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8945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1908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63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9291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88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1423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364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1142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1178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52AC79-A108-4FDF-A0BE-96CEB0D6FF0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1859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7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8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0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‒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Wingdings" panose="05000000000000000000" pitchFamily="2" charset="2"/>
              <a:buChar char="v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6C063-05E6-4B81-9F11-8D88327370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29107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 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2F62-2E1A-415E-8588-0D10ECAD5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3B0444-9EC7-4457-9BF5-9298D13FA2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78384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149D05-DD72-47E2-AC34-B09AF83C27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0C4A6D"/>
                </a:solidFill>
              </a:defRPr>
            </a:lvl1pPr>
          </a:lstStyle>
          <a:p>
            <a:fld id="{434DB716-4346-4392-B904-40164E6AF3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88607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‒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Wingdings" panose="05000000000000000000" pitchFamily="2" charset="2"/>
              <a:buChar char="v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•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B539649-5F7A-4C9D-B668-07F1C88F2D0F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54200" y="1566863"/>
            <a:ext cx="10123488" cy="3171825"/>
          </a:xfrm>
        </p:spPr>
        <p:txBody>
          <a:bodyPr/>
          <a:lstStyle>
            <a:lvl1pPr marL="228600" indent="-228600"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•"/>
              <a:defRPr sz="3000">
                <a:solidFill>
                  <a:schemeClr val="bg1"/>
                </a:solidFill>
              </a:defRPr>
            </a:lvl2pPr>
            <a:lvl3pPr marL="1143000" indent="-228600">
              <a:buFont typeface="Arial" panose="020B0604020202020204" pitchFamily="34" charset="0"/>
              <a:buChar char="•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Arial" panose="020B0604020202020204" pitchFamily="34" charset="0"/>
              <a:buChar char="•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2010982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97157-E2D8-4A79-B927-A9CF00A4E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35E358-2197-48B2-9A26-4B6D1F40DAE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79400" y="18399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40157CF-C48E-48AD-8925-20983337A9A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324350" y="1839913"/>
            <a:ext cx="284003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65AE4EE2-60BD-4146-90ED-AD7B882E4F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89912" y="19923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760ECB-197D-4597-B97F-D5D29B0131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3D07944D-C9BC-4802-887A-2451CC20832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9094" y="3830881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8764562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73323-0A4B-4291-A37F-4135FE20B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34D7B9-365F-4C6A-B80F-15C87BBCF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07E85D-F070-4B7F-9FE4-CDAEB177FCD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7919" y="1714500"/>
            <a:ext cx="5003311" cy="228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35A39-33A5-4793-8D4D-18E01C32543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02350" y="1749425"/>
            <a:ext cx="5476875" cy="24622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DBBE6-0E4C-4A49-A93B-C4312111E2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19375" y="4343400"/>
            <a:ext cx="6076950" cy="1952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927544"/>
      </p:ext>
    </p:extLst>
  </p:cSld>
  <p:clrMapOvr>
    <a:masterClrMapping/>
  </p:clrMapOvr>
  <p:hf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A6C063-05E6-4B81-9F11-8D88327370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729107"/>
      </p:ext>
    </p:extLst>
  </p:cSld>
  <p:clrMapOvr>
    <a:masterClrMapping/>
  </p:clrMapOvr>
  <p:hf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slide 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CD2F62-2E1A-415E-8588-0D10ECAD5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63B0444-9EC7-4457-9BF5-9298D13FA21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978384"/>
      </p:ext>
    </p:extLst>
  </p:cSld>
  <p:clrMapOvr>
    <a:masterClrMapping/>
  </p:clrMapOvr>
  <p:hf hd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F149D05-DD72-47E2-AC34-B09AF83C270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0C4A6D"/>
                </a:solidFill>
              </a:defRPr>
            </a:lvl1pPr>
          </a:lstStyle>
          <a:p>
            <a:fld id="{434DB716-4346-4392-B904-40164E6AF3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88607"/>
      </p:ext>
    </p:extLst>
  </p:cSld>
  <p:clrMapOvr>
    <a:masterClrMapping/>
  </p:clrMapOvr>
  <p:hf hd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02D13CA-4EE1-4AEB-8DF1-98656C143E7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rgbClr val="0C4A6D"/>
                </a:solidFill>
              </a:defRPr>
            </a:lvl1pPr>
          </a:lstStyle>
          <a:p>
            <a:fld id="{43627AA6-F28E-4E07-9FB1-B47D85C728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09085"/>
      </p:ext>
    </p:extLst>
  </p:cSld>
  <p:clrMapOvr>
    <a:masterClrMapping/>
  </p:clrMapOvr>
  <p:hf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52400" y="1638300"/>
            <a:ext cx="11887200" cy="4650775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 marL="1143000" indent="-228600">
              <a:buFont typeface="Courier New" panose="02070309020205020404" pitchFamily="49" charset="0"/>
              <a:buChar char="o"/>
              <a:defRPr sz="2800">
                <a:solidFill>
                  <a:schemeClr val="bg1"/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600">
                <a:solidFill>
                  <a:schemeClr val="bg1"/>
                </a:solidFill>
              </a:defRPr>
            </a:lvl4pPr>
            <a:lvl5pPr marL="2057400" indent="-228600">
              <a:buFont typeface="Wingdings" panose="05000000000000000000" pitchFamily="2" charset="2"/>
              <a:buChar char="v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 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9090D4-DC51-40B7-8CEE-30FBE743A20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27AA6-F28E-4E07-9FB1-B47D85C728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944556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650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9BD57F-1FCF-4D34-ADD9-8414F6777B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27AA6-F28E-4E07-9FB1-B47D85C728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794577"/>
      </p:ext>
    </p:extLst>
  </p:cSld>
  <p:clrMapOvr>
    <a:masterClrMapping/>
  </p:clrMapOvr>
  <p:hf hd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0BB6A88-46B3-4785-A181-8616E8D0D9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627AA6-F28E-4E07-9FB1-B47D85C728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3147"/>
      </p:ext>
    </p:extLst>
  </p:cSld>
  <p:clrMapOvr>
    <a:masterClrMapping/>
  </p:clrMapOvr>
  <p:hf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2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6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21" y="3900878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3"/>
            <a:ext cx="8477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CALIFORNIA DEPARTMENT OF EDUCATION</a:t>
            </a:r>
          </a:p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19" y="61041"/>
            <a:ext cx="11636368" cy="1329610"/>
          </a:xfrm>
        </p:spPr>
        <p:txBody>
          <a:bodyPr anchor="ctr"/>
          <a:lstStyle>
            <a:lvl1pPr algn="ctr">
              <a:defRPr sz="4500">
                <a:solidFill>
                  <a:srgbClr val="99FF99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865E07-2A58-432E-BFE3-168CBC3B5A3B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514475" y="1628354"/>
            <a:ext cx="10463213" cy="319129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82552651"/>
      </p:ext>
    </p:extLst>
  </p:cSld>
  <p:clrMapOvr>
    <a:masterClrMapping/>
  </p:clrMapOvr>
  <p:hf hd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2"/>
            <a:ext cx="5852160" cy="24036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85800"/>
            <a:fld id="{432ED76D-8188-4B28-B316-CD85396F47B0}" type="slidenum">
              <a:rPr lang="en-US" smtClean="0">
                <a:solidFill>
                  <a:srgbClr val="FFFFFF">
                    <a:tint val="75000"/>
                  </a:srgbClr>
                </a:solidFill>
              </a:rPr>
              <a:pPr defTabSz="685800"/>
              <a:t>‹#›</a:t>
            </a:fld>
            <a:endParaRPr lang="en-US">
              <a:solidFill>
                <a:srgbClr val="FFFFFF">
                  <a:tint val="75000"/>
                </a:srgbClr>
              </a:solidFill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6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6424610"/>
      </p:ext>
    </p:extLst>
  </p:cSld>
  <p:clrMapOvr>
    <a:masterClrMapping/>
  </p:clrMapOvr>
  <p:hf hd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3886949"/>
      </p:ext>
    </p:extLst>
  </p:cSld>
  <p:clrMapOvr>
    <a:masterClrMapping/>
  </p:clrMapOvr>
  <p:hf hd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51570577"/>
      </p:ext>
    </p:extLst>
  </p:cSld>
  <p:clrMapOvr>
    <a:masterClrMapping/>
  </p:clrMapOvr>
  <p:hf hd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516547917"/>
      </p:ext>
    </p:extLst>
  </p:cSld>
  <p:clrMapOvr>
    <a:masterClrMapping/>
  </p:clrMapOvr>
  <p:hf hd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053959"/>
      </p:ext>
    </p:extLst>
  </p:cSld>
  <p:clrMapOvr>
    <a:masterClrMapping/>
  </p:clrMapOvr>
  <p:hf hd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65858863"/>
      </p:ext>
    </p:extLst>
  </p:cSld>
  <p:clrMapOvr>
    <a:masterClrMapping/>
  </p:clrMapOvr>
  <p:hf hd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43729046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32188366"/>
      </p:ext>
    </p:extLst>
  </p:cSld>
  <p:clrMapOvr>
    <a:masterClrMapping/>
  </p:clrMapOvr>
  <p:hf hd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5458949"/>
      </p:ext>
    </p:extLst>
  </p:cSld>
  <p:clrMapOvr>
    <a:masterClrMapping/>
  </p:clrMapOvr>
  <p:hf hd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13720822"/>
      </p:ext>
    </p:extLst>
  </p:cSld>
  <p:clrMapOvr>
    <a:masterClrMapping/>
  </p:clrMapOvr>
  <p:hf hd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12507755"/>
      </p:ext>
    </p:extLst>
  </p:cSld>
  <p:clrMapOvr>
    <a:masterClrMapping/>
  </p:clrMapOvr>
  <p:hf hdr="0" dt="0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154873183"/>
      </p:ext>
    </p:extLst>
  </p:cSld>
  <p:clrMapOvr>
    <a:masterClrMapping/>
  </p:clrMapOvr>
  <p:hf hdr="0" dt="0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420008"/>
      </p:ext>
    </p:extLst>
  </p:cSld>
  <p:clrMapOvr>
    <a:masterClrMapping/>
  </p:clrMapOvr>
  <p:hf hd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48797022"/>
      </p:ext>
    </p:extLst>
  </p:cSld>
  <p:clrMapOvr>
    <a:masterClrMapping/>
  </p:clrMapOvr>
  <p:hf hd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530804634"/>
      </p:ext>
    </p:extLst>
  </p:cSld>
  <p:clrMapOvr>
    <a:masterClrMapping/>
  </p:clrMapOvr>
  <p:hf hdr="0" dt="0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75933739"/>
      </p:ext>
    </p:extLst>
  </p:cSld>
  <p:clrMapOvr>
    <a:masterClrMapping/>
  </p:clrMapOvr>
  <p:hf hdr="0" dt="0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092397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4422866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9D5211-F6B9-42B5-8EA5-81EA7F24EA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914931"/>
      </p:ext>
    </p:extLst>
  </p:cSld>
  <p:clrMapOvr>
    <a:masterClrMapping/>
  </p:clrMapOvr>
  <p:hf hd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70992876"/>
      </p:ext>
    </p:extLst>
  </p:cSld>
  <p:clrMapOvr>
    <a:masterClrMapping/>
  </p:clrMapOvr>
  <p:hf hdr="0" dt="0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997246616"/>
      </p:ext>
    </p:extLst>
  </p:cSld>
  <p:clrMapOvr>
    <a:masterClrMapping/>
  </p:clrMapOvr>
  <p:hf hd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16044735"/>
      </p:ext>
    </p:extLst>
  </p:cSld>
  <p:clrMapOvr>
    <a:masterClrMapping/>
  </p:clrMapOvr>
  <p:hf hdr="0" dt="0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471622"/>
      </p:ext>
    </p:extLst>
  </p:cSld>
  <p:clrMapOvr>
    <a:masterClrMapping/>
  </p:clrMapOvr>
  <p:hf hdr="0" dt="0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-1" y="5298"/>
            <a:ext cx="12191999" cy="68527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CC35A081-3005-4A0A-8613-6F350DD754D9}"/>
              </a:ext>
            </a:extLst>
          </p:cNvPr>
          <p:cNvGrpSpPr/>
          <p:nvPr userDrawn="1"/>
        </p:nvGrpSpPr>
        <p:grpSpPr>
          <a:xfrm>
            <a:off x="0" y="990600"/>
            <a:ext cx="12192000" cy="4645492"/>
            <a:chOff x="0" y="990600"/>
            <a:chExt cx="12192000" cy="4645492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E4EA3A2-1F8E-4D59-8CCD-ADE780EA398C}"/>
                </a:ext>
              </a:extLst>
            </p:cNvPr>
            <p:cNvSpPr>
              <a:spLocks/>
            </p:cNvSpPr>
            <p:nvPr userDrawn="1"/>
          </p:nvSpPr>
          <p:spPr>
            <a:xfrm>
              <a:off x="0" y="990600"/>
              <a:ext cx="12191999" cy="4462612"/>
            </a:xfrm>
            <a:prstGeom prst="rect">
              <a:avLst/>
            </a:prstGeom>
            <a:solidFill>
              <a:srgbClr val="0C4A6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158AE10-268E-471E-AD35-10FC854F29EF}"/>
                </a:ext>
              </a:extLst>
            </p:cNvPr>
            <p:cNvSpPr>
              <a:spLocks/>
            </p:cNvSpPr>
            <p:nvPr userDrawn="1"/>
          </p:nvSpPr>
          <p:spPr>
            <a:xfrm>
              <a:off x="1" y="5453212"/>
              <a:ext cx="12191999" cy="182880"/>
            </a:xfrm>
            <a:prstGeom prst="rect">
              <a:avLst/>
            </a:prstGeom>
            <a:solidFill>
              <a:srgbClr val="ED8B6F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4BACA4FE-73B4-4E69-9F95-2126EED44CD0}"/>
              </a:ext>
            </a:extLst>
          </p:cNvPr>
          <p:cNvGrpSpPr/>
          <p:nvPr userDrawn="1"/>
        </p:nvGrpSpPr>
        <p:grpSpPr>
          <a:xfrm>
            <a:off x="152397" y="161925"/>
            <a:ext cx="11887200" cy="6462519"/>
            <a:chOff x="152397" y="161925"/>
            <a:chExt cx="11887200" cy="6462519"/>
          </a:xfrm>
        </p:grpSpPr>
        <p:pic>
          <p:nvPicPr>
            <p:cNvPr id="12" name="Picture 11" descr="The official seal of the California Department of Education">
              <a:extLst>
                <a:ext uri="{FF2B5EF4-FFF2-40B4-BE49-F238E27FC236}">
                  <a16:creationId xmlns:a16="http://schemas.microsoft.com/office/drawing/2014/main" id="{229AE4EE-F2AE-45EA-8EDB-B364C7286BA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5276651" y="161925"/>
              <a:ext cx="1638692" cy="1655762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BB3E5DD-A548-4B13-B011-AD7381826A90}"/>
                </a:ext>
              </a:extLst>
            </p:cNvPr>
            <p:cNvSpPr txBox="1"/>
            <p:nvPr userDrawn="1"/>
          </p:nvSpPr>
          <p:spPr>
            <a:xfrm>
              <a:off x="152397" y="5793447"/>
              <a:ext cx="11887200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CALIFORNIA DEPARTMENT OF EDUCATION</a:t>
              </a:r>
            </a:p>
            <a:p>
              <a:pPr algn="ctr"/>
              <a:r>
                <a:rPr lang="en-US" sz="2400">
                  <a:solidFill>
                    <a:srgbClr val="0C4A6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Tony Thurmond, State Superintendent of Public Instruction</a:t>
              </a: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1524000" y="2514600"/>
            <a:ext cx="9144000" cy="182880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789737822"/>
      </p:ext>
    </p:extLst>
  </p:cSld>
  <p:clrMapOvr>
    <a:masterClrMapping/>
  </p:clrMapOvr>
  <p:hf hdr="0" dt="0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23396611"/>
      </p:ext>
    </p:extLst>
  </p:cSld>
  <p:clrMapOvr>
    <a:masterClrMapping/>
  </p:clrMapOvr>
  <p:hf hdr="0" dt="0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451168796"/>
      </p:ext>
    </p:extLst>
  </p:cSld>
  <p:clrMapOvr>
    <a:masterClrMapping/>
  </p:clrMapOvr>
  <p:hf hdr="0" dt="0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99124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6" name="Picture 5" descr="The official seal of the California Department of Education">
            <a:extLst>
              <a:ext uri="{FF2B5EF4-FFF2-40B4-BE49-F238E27FC236}">
                <a16:creationId xmlns:a16="http://schemas.microsoft.com/office/drawing/2014/main" id="{27B09E01-EEB8-43B2-9841-EDF28826665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8152" y="2810668"/>
            <a:ext cx="2095696" cy="2117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300978"/>
      </p:ext>
    </p:extLst>
  </p:cSld>
  <p:clrMapOvr>
    <a:masterClrMapping/>
  </p:clrMapOvr>
  <p:hf hdr="0" dt="0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341320" y="182881"/>
            <a:ext cx="11680022" cy="1478280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DEE983-71A8-42AF-8B02-DF032CB2DD26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514475" y="1800225"/>
            <a:ext cx="9260205" cy="31369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54048436"/>
      </p:ext>
    </p:extLst>
  </p:cSld>
  <p:clrMapOvr>
    <a:masterClrMapping/>
  </p:clrMapOvr>
  <p:hf hdr="0" dt="0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</a:defRPr>
            </a:lvl1pPr>
            <a:lvl2pPr marL="685800" indent="-228600">
              <a:buFont typeface="Arial" panose="020B0604020202020204" pitchFamily="34" charset="0"/>
              <a:buChar char="‒"/>
              <a:defRPr sz="2800">
                <a:solidFill>
                  <a:schemeClr val="bg1"/>
                </a:solidFill>
              </a:defRPr>
            </a:lvl2pPr>
            <a:lvl3pPr marL="1143000" indent="-228600">
              <a:buFont typeface="Courier New" panose="02070309020205020404" pitchFamily="49" charset="0"/>
              <a:buChar char="o"/>
              <a:defRPr sz="2400">
                <a:solidFill>
                  <a:schemeClr val="bg1"/>
                </a:solidFill>
              </a:defRPr>
            </a:lvl3pPr>
            <a:lvl4pPr marL="1600200" indent="-228600">
              <a:buFont typeface="Wingdings" panose="05000000000000000000" pitchFamily="2" charset="2"/>
              <a:buChar char="§"/>
              <a:defRPr sz="2400">
                <a:solidFill>
                  <a:schemeClr val="bg1"/>
                </a:solidFill>
              </a:defRPr>
            </a:lvl4pPr>
            <a:lvl5pPr marL="2057400" indent="-228600">
              <a:buFont typeface="Wingdings" panose="05000000000000000000" pitchFamily="2" charset="2"/>
              <a:buChar char="v"/>
              <a:defRPr sz="24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74813-043C-43CB-9E82-7CAA19F318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796489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440980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4409804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112418"/>
      </p:ext>
    </p:extLst>
  </p:cSld>
  <p:clrMapOvr>
    <a:masterClrMapping/>
  </p:clrMapOvr>
  <p:hf hdr="0" dt="0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74813-043C-43CB-9E82-7CAA19F318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593856"/>
      </p:ext>
    </p:extLst>
  </p:cSld>
  <p:clrMapOvr>
    <a:masterClrMapping/>
  </p:clrMapOvr>
  <p:hf hdr="0" dt="0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22805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22805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74813-043C-43CB-9E82-7CAA19F318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1BA3769-9C0F-4F8D-A4FD-1D00A03775C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122738"/>
            <a:ext cx="5851525" cy="19732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209AE68-C82E-40D7-A973-6A632269277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122738"/>
            <a:ext cx="5851525" cy="19732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60034539"/>
      </p:ext>
    </p:extLst>
  </p:cSld>
  <p:clrMapOvr>
    <a:masterClrMapping/>
  </p:clrMapOvr>
  <p:hf hdr="0" dt="0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74813-043C-43CB-9E82-7CAA19F318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991564"/>
      </p:ext>
    </p:extLst>
  </p:cSld>
  <p:clrMapOvr>
    <a:masterClrMapping/>
  </p:clrMapOvr>
  <p:hf hdr="0" dt="0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1D460932-8CB6-4C8F-B4AD-397CBB756A85}"/>
              </a:ext>
            </a:extLst>
          </p:cNvPr>
          <p:cNvSpPr/>
          <p:nvPr userDrawn="1"/>
        </p:nvSpPr>
        <p:spPr>
          <a:xfrm>
            <a:off x="1" y="2649"/>
            <a:ext cx="12191999" cy="6852702"/>
          </a:xfrm>
          <a:prstGeom prst="rect">
            <a:avLst/>
          </a:prstGeom>
          <a:solidFill>
            <a:srgbClr val="0C4A6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2867816" y="1390650"/>
            <a:ext cx="9153525" cy="3347821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54048436"/>
      </p:ext>
    </p:extLst>
  </p:cSld>
  <p:clrMapOvr>
    <a:masterClrMapping/>
  </p:clrMapOvr>
  <p:hf hdr="0" dt="0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90796489"/>
      </p:ext>
    </p:extLst>
  </p:cSld>
  <p:clrMapOvr>
    <a:masterClrMapping/>
  </p:clrMapOvr>
  <p:hf hdr="0" dt="0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96593856"/>
      </p:ext>
    </p:extLst>
  </p:cSld>
  <p:clrMapOvr>
    <a:masterClrMapping/>
  </p:clrMapOvr>
  <p:hf hdr="0" dt="0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991564"/>
      </p:ext>
    </p:extLst>
  </p:cSld>
  <p:clrMapOvr>
    <a:masterClrMapping/>
  </p:clrMapOvr>
  <p:hf hdr="0" dt="0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2_Title and Content 3">
  <p:cSld name="2_Title and Content 3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/>
          <p:nvPr/>
        </p:nvSpPr>
        <p:spPr>
          <a:xfrm>
            <a:off x="11037977" y="4488954"/>
            <a:ext cx="1151255" cy="2369185"/>
          </a:xfrm>
          <a:custGeom>
            <a:avLst/>
            <a:gdLst/>
            <a:ahLst/>
            <a:cxnLst/>
            <a:rect l="l" t="t" r="r" b="b"/>
            <a:pathLst>
              <a:path w="1151254" h="2369184" extrusionOk="0">
                <a:moveTo>
                  <a:pt x="1150975" y="0"/>
                </a:moveTo>
                <a:lnTo>
                  <a:pt x="0" y="2369045"/>
                </a:lnTo>
                <a:lnTo>
                  <a:pt x="1150975" y="2369045"/>
                </a:lnTo>
                <a:lnTo>
                  <a:pt x="1150975" y="0"/>
                </a:lnTo>
                <a:close/>
              </a:path>
            </a:pathLst>
          </a:custGeom>
          <a:solidFill>
            <a:srgbClr val="386EA3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5"/>
          <p:cNvSpPr txBox="1">
            <a:spLocks noGrp="1"/>
          </p:cNvSpPr>
          <p:nvPr>
            <p:ph type="title"/>
          </p:nvPr>
        </p:nvSpPr>
        <p:spPr>
          <a:xfrm>
            <a:off x="480152" y="603169"/>
            <a:ext cx="10035447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400"/>
              <a:buNone/>
              <a:defRPr sz="3200" b="1" i="0">
                <a:solidFill>
                  <a:srgbClr val="386EA3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1"/>
          </p:nvPr>
        </p:nvSpPr>
        <p:spPr>
          <a:xfrm>
            <a:off x="479425" y="1527605"/>
            <a:ext cx="10036174" cy="40530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ts val="2800"/>
              <a:buChar char="•"/>
              <a:defRPr/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400"/>
              <a:buChar char="•"/>
              <a:defRPr/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20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39" name="Google Shape;39;p5"/>
          <p:cNvPicPr preferRelativeResize="0"/>
          <p:nvPr/>
        </p:nvPicPr>
        <p:blipFill rotWithShape="1">
          <a:blip r:embed="rId2">
            <a:alphaModFix/>
          </a:blip>
          <a:srcRect r="42999" b="-301"/>
          <a:stretch/>
        </p:blipFill>
        <p:spPr>
          <a:xfrm>
            <a:off x="480152" y="5926166"/>
            <a:ext cx="3504597" cy="523033"/>
          </a:xfrm>
          <a:prstGeom prst="rect">
            <a:avLst/>
          </a:prstGeom>
          <a:noFill/>
          <a:ln>
            <a:noFill/>
          </a:ln>
        </p:spPr>
      </p:pic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0980260" y="6172200"/>
            <a:ext cx="90694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83740071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4032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22805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22805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74813-043C-43CB-9E82-7CAA19F318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1BA3769-9C0F-4F8D-A4FD-1D00A03775CE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122738"/>
            <a:ext cx="5851525" cy="19732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209AE68-C82E-40D7-A973-6A6322692771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122738"/>
            <a:ext cx="5851525" cy="19732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23843892"/>
      </p:ext>
    </p:extLst>
  </p:cSld>
  <p:clrMapOvr>
    <a:masterClrMapping/>
  </p:clrMapOvr>
  <p:hf hdr="0" dt="0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930BA-4F69-484D-94CF-A12CFCB3A5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832449"/>
            <a:ext cx="118872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3" name="Picture 2" descr="The official seal of the California Department of Education">
            <a:extLst>
              <a:ext uri="{FF2B5EF4-FFF2-40B4-BE49-F238E27FC236}">
                <a16:creationId xmlns:a16="http://schemas.microsoft.com/office/drawing/2014/main" id="{9327F4AD-5BBF-43C4-AF18-70C77C96173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18081" y="2448361"/>
            <a:ext cx="2355839" cy="2380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6991564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397157-E2D8-4A79-B927-A9CF00A4E5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135E358-2197-48B2-9A26-4B6D1F40DAEF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279400" y="18399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40157CF-C48E-48AD-8925-20983337A9A2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4324350" y="1839913"/>
            <a:ext cx="284003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65AE4EE2-60BD-4146-90ED-AD7B882E4F9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189912" y="1992313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D760ECB-197D-4597-B97F-D5D29B0131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4">
            <a:extLst>
              <a:ext uri="{FF2B5EF4-FFF2-40B4-BE49-F238E27FC236}">
                <a16:creationId xmlns:a16="http://schemas.microsoft.com/office/drawing/2014/main" id="{3D07944D-C9BC-4802-887A-2451CC208321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69094" y="3830881"/>
            <a:ext cx="3722688" cy="200025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8764562"/>
      </p:ext>
    </p:extLst>
  </p:cSld>
  <p:clrMapOvr>
    <a:masterClrMapping/>
  </p:clrMapOvr>
  <p:hf hdr="0" dt="0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96593856"/>
      </p:ext>
    </p:extLst>
  </p:cSld>
  <p:clrMapOvr>
    <a:masterClrMapping/>
  </p:clrMapOvr>
  <p:hf hdr="0" dt="0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690796489"/>
      </p:ext>
    </p:extLst>
  </p:cSld>
  <p:clrMapOvr>
    <a:masterClrMapping/>
  </p:clrMapOvr>
  <p:hf hdr="0" dt="0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E4EA3A2-1F8E-4D59-8CCD-ADE780EA398C}"/>
              </a:ext>
            </a:extLst>
          </p:cNvPr>
          <p:cNvSpPr>
            <a:spLocks/>
          </p:cNvSpPr>
          <p:nvPr userDrawn="1"/>
        </p:nvSpPr>
        <p:spPr>
          <a:xfrm>
            <a:off x="1514475" y="5057774"/>
            <a:ext cx="10677525" cy="409576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The official seal of the California Department of Education">
            <a:extLst>
              <a:ext uri="{FF2B5EF4-FFF2-40B4-BE49-F238E27FC236}">
                <a16:creationId xmlns:a16="http://schemas.microsoft.com/office/drawing/2014/main" id="{229AE4EE-F2AE-45EA-8EDB-B364C7286B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1319" y="3900876"/>
            <a:ext cx="2355839" cy="238037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BB3E5DD-A548-4B13-B011-AD7381826A90}"/>
              </a:ext>
            </a:extLst>
          </p:cNvPr>
          <p:cNvSpPr txBox="1"/>
          <p:nvPr userDrawn="1"/>
        </p:nvSpPr>
        <p:spPr>
          <a:xfrm>
            <a:off x="3500437" y="5705051"/>
            <a:ext cx="84772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CALIFORNIA DEPARTMENT OF EDUCATION</a:t>
            </a:r>
          </a:p>
          <a:p>
            <a:pPr algn="r"/>
            <a:r>
              <a:rPr lang="en-US"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Tony Thurmond, State Superintendent of Public Instruction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043B94-67A5-43F0-8312-3B3546AB5965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2867816" y="1390650"/>
            <a:ext cx="9153525" cy="3347821"/>
          </a:xfrm>
        </p:spPr>
        <p:txBody>
          <a:bodyPr anchor="ctr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54048436"/>
      </p:ext>
    </p:extLst>
  </p:cSld>
  <p:clrMapOvr>
    <a:masterClrMapping/>
  </p:clrMapOvr>
  <p:hf hdr="0" dt="0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38300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299"/>
            <a:ext cx="5852160" cy="50159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Google Shape;40;p5">
            <a:extLst>
              <a:ext uri="{FF2B5EF4-FFF2-40B4-BE49-F238E27FC236}">
                <a16:creationId xmlns:a16="http://schemas.microsoft.com/office/drawing/2014/main" id="{BD089685-8E3D-4FD0-8556-D9F8CF86050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0980260" y="6172200"/>
            <a:ext cx="90694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96593856"/>
      </p:ext>
    </p:extLst>
  </p:cSld>
  <p:clrMapOvr>
    <a:masterClrMapping/>
  </p:clrMapOvr>
  <p:hf hdr="0" dt="0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BF7E8-8715-44C7-AB4D-6A1CD54B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7A0CB1-6378-482F-9628-FBE17C2FB6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638300"/>
            <a:ext cx="11887200" cy="5015901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Google Shape;40;p5">
            <a:extLst>
              <a:ext uri="{FF2B5EF4-FFF2-40B4-BE49-F238E27FC236}">
                <a16:creationId xmlns:a16="http://schemas.microsoft.com/office/drawing/2014/main" id="{9FD6E66A-D84D-45A9-93BA-C134ECF80DD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0980260" y="6172200"/>
            <a:ext cx="90694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90796489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773323-0A4B-4291-A37F-4135FE20B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D34D7B9-365F-4C6A-B80F-15C87BBCFB6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207E85D-F070-4B7F-9FE4-CDAEB177FCD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47919" y="1714500"/>
            <a:ext cx="5003311" cy="22860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1BB35A39-33A5-4793-8D4D-18E01C325437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02350" y="1749425"/>
            <a:ext cx="5476875" cy="246221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937DBBE6-0E4C-4A49-A93B-C4312111E2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619375" y="4343400"/>
            <a:ext cx="6076950" cy="19526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3927544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F1089-B6D6-44BE-A8B4-ABB4F1EFA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FFB99-5C60-4A25-9C78-8858D869687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0" y="1658900"/>
            <a:ext cx="5852160" cy="240364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5DD4EF-EAC0-4560-B942-D9517E5CAF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87440" y="1638300"/>
            <a:ext cx="5852160" cy="24242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8698E-D1CF-4C8D-AE08-B481224FF7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6BDE543-094E-40E0-BF3B-8C1FBBCF3222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152400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ADAC9E9C-0CC5-42F6-926A-496D9EA65C5C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6188075" y="4259263"/>
            <a:ext cx="5851525" cy="18018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1755682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5.xml"/><Relationship Id="rId7" Type="http://schemas.openxmlformats.org/officeDocument/2006/relationships/theme" Target="../theme/theme10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6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1.xml"/><Relationship Id="rId2" Type="http://schemas.openxmlformats.org/officeDocument/2006/relationships/slideLayout" Target="../slideLayouts/slideLayout70.xml"/><Relationship Id="rId1" Type="http://schemas.openxmlformats.org/officeDocument/2006/relationships/slideLayout" Target="../slideLayouts/slideLayout69.xml"/><Relationship Id="rId5" Type="http://schemas.openxmlformats.org/officeDocument/2006/relationships/theme" Target="../theme/theme11.xml"/><Relationship Id="rId4" Type="http://schemas.openxmlformats.org/officeDocument/2006/relationships/slideLayout" Target="../slideLayouts/slideLayout72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theme" Target="../theme/theme12.xml"/><Relationship Id="rId2" Type="http://schemas.openxmlformats.org/officeDocument/2006/relationships/slideLayout" Target="../slideLayouts/slideLayout74.xml"/><Relationship Id="rId1" Type="http://schemas.openxmlformats.org/officeDocument/2006/relationships/slideLayout" Target="../slideLayouts/slideLayout73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5" Type="http://schemas.openxmlformats.org/officeDocument/2006/relationships/slideLayout" Target="../slideLayouts/slideLayout32.xml"/><Relationship Id="rId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41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4.xml"/><Relationship Id="rId2" Type="http://schemas.openxmlformats.org/officeDocument/2006/relationships/slideLayout" Target="../slideLayouts/slideLayout43.xml"/><Relationship Id="rId1" Type="http://schemas.openxmlformats.org/officeDocument/2006/relationships/slideLayout" Target="../slideLayouts/slideLayout42.xml"/><Relationship Id="rId5" Type="http://schemas.openxmlformats.org/officeDocument/2006/relationships/theme" Target="../theme/theme5.xml"/><Relationship Id="rId4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8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5" Type="http://schemas.openxmlformats.org/officeDocument/2006/relationships/theme" Target="../theme/theme6.xml"/><Relationship Id="rId4" Type="http://schemas.openxmlformats.org/officeDocument/2006/relationships/slideLayout" Target="../slideLayouts/slideLayout49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2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5" Type="http://schemas.openxmlformats.org/officeDocument/2006/relationships/theme" Target="../theme/theme7.xml"/><Relationship Id="rId4" Type="http://schemas.openxmlformats.org/officeDocument/2006/relationships/slideLayout" Target="../slideLayouts/slideLayout53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5.xml"/><Relationship Id="rId1" Type="http://schemas.openxmlformats.org/officeDocument/2006/relationships/slideLayout" Target="../slideLayouts/slideLayout54.xml"/><Relationship Id="rId5" Type="http://schemas.openxmlformats.org/officeDocument/2006/relationships/theme" Target="../theme/theme8.xml"/><Relationship Id="rId4" Type="http://schemas.openxmlformats.org/officeDocument/2006/relationships/slideLayout" Target="../slideLayouts/slideLayout57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theme" Target="../theme/theme9.xml"/><Relationship Id="rId5" Type="http://schemas.openxmlformats.org/officeDocument/2006/relationships/slideLayout" Target="../slideLayouts/slideLayout62.xml"/><Relationship Id="rId4" Type="http://schemas.openxmlformats.org/officeDocument/2006/relationships/slideLayout" Target="../slideLayouts/slideLayout6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28EC11-7AAC-4049-9A83-CF2265C43055}"/>
              </a:ext>
            </a:extLst>
          </p:cNvPr>
          <p:cNvSpPr/>
          <p:nvPr userDrawn="1"/>
        </p:nvSpPr>
        <p:spPr>
          <a:xfrm rot="5400000">
            <a:off x="5730240" y="396240"/>
            <a:ext cx="731520" cy="121919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1"/>
            <a:ext cx="11887200" cy="44881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294452-BD1E-480D-83DF-78B1FFBA8E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3096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ED76D-8188-4B28-B316-CD85396F47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044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7" r:id="rId3"/>
    <p:sldLayoutId id="2147483778" r:id="rId4"/>
    <p:sldLayoutId id="2147483772" r:id="rId5"/>
    <p:sldLayoutId id="2147483773" r:id="rId6"/>
    <p:sldLayoutId id="2147483774" r:id="rId7"/>
    <p:sldLayoutId id="2147483779" r:id="rId8"/>
    <p:sldLayoutId id="2147483766" r:id="rId9"/>
    <p:sldLayoutId id="2147483780" r:id="rId10"/>
    <p:sldLayoutId id="2147483767" r:id="rId11"/>
    <p:sldLayoutId id="2147483771" r:id="rId12"/>
    <p:sldLayoutId id="2147483781" r:id="rId13"/>
    <p:sldLayoutId id="2147483753" r:id="rId14"/>
    <p:sldLayoutId id="2147483687" r:id="rId15"/>
    <p:sldLayoutId id="2147483752" r:id="rId16"/>
    <p:sldLayoutId id="2147483688" r:id="rId17"/>
    <p:sldLayoutId id="2147483689" r:id="rId18"/>
    <p:sldLayoutId id="2147483745" r:id="rId19"/>
    <p:sldLayoutId id="2147483746" r:id="rId20"/>
    <p:sldLayoutId id="2147483751" r:id="rId21"/>
    <p:sldLayoutId id="2147483703" r:id="rId22"/>
    <p:sldLayoutId id="2147483690" r:id="rId23"/>
    <p:sldLayoutId id="2147483736" r:id="rId24"/>
    <p:sldLayoutId id="2147483691" r:id="rId25"/>
    <p:sldLayoutId id="2147483744" r:id="rId26"/>
    <p:sldLayoutId id="2147483692" r:id="rId27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rgbClr val="99FF9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3000" kern="1200">
          <a:solidFill>
            <a:schemeClr val="bg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indent="-3429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v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28EC11-7AAC-4049-9A83-CF2265C43055}"/>
              </a:ext>
            </a:extLst>
          </p:cNvPr>
          <p:cNvSpPr/>
          <p:nvPr userDrawn="1"/>
        </p:nvSpPr>
        <p:spPr>
          <a:xfrm rot="5400000">
            <a:off x="5730240" y="396240"/>
            <a:ext cx="731520" cy="121919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273882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710" r:id="rId5"/>
    <p:sldLayoutId id="2147483722" r:id="rId6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28EC11-7AAC-4049-9A83-CF2265C43055}"/>
              </a:ext>
            </a:extLst>
          </p:cNvPr>
          <p:cNvSpPr/>
          <p:nvPr userDrawn="1"/>
        </p:nvSpPr>
        <p:spPr>
          <a:xfrm rot="5400000">
            <a:off x="5730240" y="396240"/>
            <a:ext cx="731520" cy="121919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273882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2" r:id="rId2"/>
    <p:sldLayoutId id="2147483741" r:id="rId3"/>
    <p:sldLayoutId id="2147483740" r:id="rId4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28EC11-7AAC-4049-9A83-CF2265C43055}"/>
              </a:ext>
            </a:extLst>
          </p:cNvPr>
          <p:cNvSpPr/>
          <p:nvPr userDrawn="1"/>
        </p:nvSpPr>
        <p:spPr>
          <a:xfrm rot="5400000">
            <a:off x="5730240" y="396240"/>
            <a:ext cx="731520" cy="121919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Google Shape;40;p5">
            <a:extLst>
              <a:ext uri="{FF2B5EF4-FFF2-40B4-BE49-F238E27FC236}">
                <a16:creationId xmlns:a16="http://schemas.microsoft.com/office/drawing/2014/main" id="{BB33C76D-A160-4E3E-9140-EE2DE7105F15}"/>
              </a:ext>
            </a:extLst>
          </p:cNvPr>
          <p:cNvSpPr txBox="1">
            <a:spLocks noGrp="1"/>
          </p:cNvSpPr>
          <p:nvPr>
            <p:ph type="sldNum" idx="4"/>
          </p:nvPr>
        </p:nvSpPr>
        <p:spPr>
          <a:xfrm>
            <a:off x="10980260" y="6172200"/>
            <a:ext cx="906940" cy="276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marL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73882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5" r:id="rId1"/>
    <p:sldLayoutId id="2147483734" r:id="rId2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152400" y="203800"/>
            <a:ext cx="11887200" cy="6450401"/>
          </a:xfrm>
          <a:prstGeom prst="rect">
            <a:avLst/>
          </a:prstGeom>
          <a:noFill/>
          <a:ln w="25400" cmpd="sng">
            <a:solidFill>
              <a:srgbClr val="ED8B6F"/>
            </a:solidFill>
            <a:miter lim="800000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 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F2D152-6EF6-4B00-A676-C86DE6C6E8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96400" y="62890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bg1"/>
                </a:solidFill>
              </a:defRPr>
            </a:lvl1pPr>
          </a:lstStyle>
          <a:p>
            <a:fld id="{43627AA6-F28E-4E07-9FB1-B47D85C728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030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700" r:id="rId6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rgbClr val="99FF99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b="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3000" b="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6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v"/>
        <a:defRPr sz="2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152400" y="203800"/>
            <a:ext cx="11887200" cy="6450401"/>
          </a:xfrm>
          <a:prstGeom prst="rect">
            <a:avLst/>
          </a:prstGeom>
          <a:noFill/>
          <a:ln w="25400" cmpd="sng">
            <a:solidFill>
              <a:srgbClr val="ED8B6F"/>
            </a:solidFill>
            <a:miter lim="800000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02199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61" r:id="rId2"/>
    <p:sldLayoutId id="2147483662" r:id="rId3"/>
    <p:sldLayoutId id="2147483663" r:id="rId4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C4A6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rgbClr val="0C4A6D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0C4A6D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152400" y="203800"/>
            <a:ext cx="11887200" cy="6450401"/>
          </a:xfrm>
          <a:prstGeom prst="rect">
            <a:avLst/>
          </a:prstGeom>
          <a:noFill/>
          <a:ln w="25400" cmpd="sng">
            <a:solidFill>
              <a:srgbClr val="ED8B6F"/>
            </a:solidFill>
            <a:miter lim="800000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877708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0" y="0"/>
            <a:ext cx="152400" cy="6858000"/>
          </a:xfrm>
          <a:prstGeom prst="rect">
            <a:avLst/>
          </a:prstGeom>
          <a:solidFill>
            <a:srgbClr val="ED8B6F"/>
          </a:solidFill>
          <a:ln w="25400" cmpd="sng">
            <a:noFill/>
            <a:miter lim="800000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956017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66" r:id="rId2"/>
    <p:sldLayoutId id="2147483667" r:id="rId3"/>
    <p:sldLayoutId id="2147483668" r:id="rId4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C4A6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rgbClr val="0C4A6D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0C4A6D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12039600" y="0"/>
            <a:ext cx="152400" cy="6858000"/>
          </a:xfrm>
          <a:prstGeom prst="rect">
            <a:avLst/>
          </a:prstGeom>
          <a:solidFill>
            <a:srgbClr val="ED8B6F"/>
          </a:solidFill>
          <a:ln w="25400" cmpd="sng">
            <a:noFill/>
            <a:miter lim="800000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29396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1" y="6654200"/>
            <a:ext cx="12192000" cy="203799"/>
          </a:xfrm>
          <a:prstGeom prst="rect">
            <a:avLst/>
          </a:prstGeom>
          <a:solidFill>
            <a:srgbClr val="ED8B6F"/>
          </a:solidFill>
          <a:ln w="25400" cmpd="sng">
            <a:noFill/>
            <a:miter lim="800000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498434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C4A6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rgbClr val="0C4A6D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rgbClr val="0C4A6D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B20AFA68-59B4-4AB7-9DF5-F06BCC09554C}"/>
              </a:ext>
            </a:extLst>
          </p:cNvPr>
          <p:cNvSpPr/>
          <p:nvPr userDrawn="1"/>
        </p:nvSpPr>
        <p:spPr>
          <a:xfrm>
            <a:off x="1" y="6654200"/>
            <a:ext cx="12192000" cy="203799"/>
          </a:xfrm>
          <a:prstGeom prst="rect">
            <a:avLst/>
          </a:prstGeom>
          <a:solidFill>
            <a:srgbClr val="ED8B6F"/>
          </a:solidFill>
          <a:ln w="25400" cmpd="sng">
            <a:noFill/>
            <a:miter lim="800000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99010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C4A6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428EC11-7AAC-4049-9A83-CF2265C43055}"/>
              </a:ext>
            </a:extLst>
          </p:cNvPr>
          <p:cNvSpPr/>
          <p:nvPr userDrawn="1"/>
        </p:nvSpPr>
        <p:spPr>
          <a:xfrm rot="5400000">
            <a:off x="5730240" y="396240"/>
            <a:ext cx="731520" cy="1219199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4F9F5-9568-4EE1-80A6-57C3752A9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203799"/>
            <a:ext cx="11887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C752BC-2660-4A7B-8B2C-4206F3E2A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" y="1638300"/>
            <a:ext cx="11887200" cy="5015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96400" y="63096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bg1"/>
                </a:solidFill>
              </a:defRPr>
            </a:lvl1pPr>
          </a:lstStyle>
          <a:p>
            <a:fld id="{2AA74813-043C-43CB-9E82-7CAA19F3182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882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04" r:id="rId4"/>
    <p:sldLayoutId id="2147483727" r:id="rId5"/>
  </p:sldLayoutIdLst>
  <p:hf hd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800" b="1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‒"/>
        <a:defRPr sz="30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28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2600" kern="1200">
          <a:solidFill>
            <a:schemeClr val="bg1"/>
          </a:solidFill>
          <a:latin typeface="+mn-lt"/>
          <a:ea typeface="+mn-ea"/>
          <a:cs typeface="+mn-cs"/>
        </a:defRPr>
      </a:lvl4pPr>
      <a:lvl5pPr marL="2171700" indent="-3429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v"/>
        <a:defRPr sz="2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3.cde.ca.gov/plis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Relationship Id="rId5" Type="http://schemas.openxmlformats.org/officeDocument/2006/relationships/hyperlink" Target="mailto:PLIS@cde.ca.gov" TargetMode="External"/><Relationship Id="rId4" Type="http://schemas.openxmlformats.org/officeDocument/2006/relationships/hyperlink" Target="https://www.cde.ca.gov/sp/cd/ci/plissupportlanding.asp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F3EB5-52DB-3A87-4E5A-8BF18FC65E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6812" y="608921"/>
            <a:ext cx="11636368" cy="1329610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4800" dirty="0">
                <a:solidFill>
                  <a:schemeClr val="tx1"/>
                </a:solidFill>
                <a:cs typeface="Arial"/>
              </a:rPr>
              <a:t>Preschool Language Information System (PLIS) 2022-23 Quarter 4 Reporting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EDB00-97B2-E5B2-FB4A-CF57994B5B1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1899692" y="2622138"/>
            <a:ext cx="10123488" cy="31718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en-US" sz="3600" b="1" dirty="0">
                <a:ea typeface="+mn-lt"/>
                <a:cs typeface="+mn-lt"/>
              </a:rPr>
              <a:t>Early Education Division (EED)</a:t>
            </a:r>
          </a:p>
          <a:p>
            <a:pPr marL="0" indent="0" algn="ctr">
              <a:buNone/>
            </a:pPr>
            <a:endParaRPr lang="en-US" sz="3600" b="1" dirty="0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sz="3600" b="1" dirty="0">
                <a:ea typeface="+mn-lt"/>
                <a:cs typeface="+mn-lt"/>
              </a:rPr>
              <a:t>Date: July 5, 2023</a:t>
            </a:r>
            <a:endParaRPr lang="en-US" sz="3600" dirty="0">
              <a:ea typeface="+mn-lt"/>
              <a:cs typeface="+mn-lt"/>
            </a:endParaRPr>
          </a:p>
          <a:p>
            <a:pPr marL="0" indent="0" algn="ctr">
              <a:buNone/>
            </a:pPr>
            <a:r>
              <a:rPr lang="en-US" sz="3600" b="1" dirty="0">
                <a:ea typeface="+mn-lt"/>
                <a:cs typeface="+mn-lt"/>
              </a:rPr>
              <a:t>Time: 10:00-11:30 a.m.</a:t>
            </a:r>
            <a:endParaRPr lang="en-US" sz="3600" dirty="0">
              <a:cs typeface="Arial" panose="020B06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221524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8C352-F5A0-CCB0-5C1C-1B2A8B3AE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cs typeface="Arial"/>
              </a:rPr>
              <a:t>PLIS to 801A-CDMIS Data Crosswalk Updates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902B5-2295-E044-3454-543C463F4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Most-Used Language (no longer linked to Primary Language)</a:t>
            </a:r>
            <a:endParaRPr lang="en-US" dirty="0"/>
          </a:p>
          <a:p>
            <a:pPr lvl="1"/>
            <a:r>
              <a:rPr lang="en-US" dirty="0">
                <a:solidFill>
                  <a:srgbClr val="FFFFFF"/>
                </a:solidFill>
                <a:cs typeface="Arial"/>
              </a:rPr>
              <a:t>Previously linked to "Child's Primary Language" in 801A</a:t>
            </a:r>
          </a:p>
          <a:p>
            <a:pPr lvl="1"/>
            <a:r>
              <a:rPr lang="en-US" dirty="0">
                <a:solidFill>
                  <a:srgbClr val="FFFFFF"/>
                </a:solidFill>
                <a:cs typeface="Arial"/>
              </a:rPr>
              <a:t>Now should reflect the language spoken the most overall, as seen in Question #6 in the Family Language and Interest Interview</a:t>
            </a:r>
          </a:p>
          <a:p>
            <a:pPr lvl="1"/>
            <a:r>
              <a:rPr lang="en-US" dirty="0">
                <a:solidFill>
                  <a:srgbClr val="FFFFFF"/>
                </a:solidFill>
                <a:cs typeface="Arial"/>
              </a:rPr>
              <a:t>Incorrect: "Child's Primary Language field" in the 801A</a:t>
            </a:r>
          </a:p>
          <a:p>
            <a:pPr lvl="1"/>
            <a:r>
              <a:rPr lang="en-US" dirty="0">
                <a:solidFill>
                  <a:srgbClr val="FFFFFF"/>
                </a:solidFill>
                <a:cs typeface="Arial"/>
              </a:rPr>
              <a:t>Correct: Family Language and Interest Interview Question 6: Which language does your child speak the most overall?</a:t>
            </a:r>
            <a:endParaRPr lang="en-US" dirty="0">
              <a:cs typeface="Arial"/>
            </a:endParaRPr>
          </a:p>
          <a:p>
            <a:pPr lvl="1"/>
            <a:r>
              <a:rPr lang="en-US" dirty="0">
                <a:solidFill>
                  <a:srgbClr val="FFFFFF"/>
                </a:solidFill>
                <a:cs typeface="Arial"/>
              </a:rPr>
              <a:t>Field still required if Dual Language Learner (DLL) Field is Yes/"Y"</a:t>
            </a:r>
          </a:p>
        </p:txBody>
      </p:sp>
    </p:spTree>
    <p:extLst>
      <p:ext uri="{BB962C8B-B14F-4D97-AF65-F5344CB8AC3E}">
        <p14:creationId xmlns:p14="http://schemas.microsoft.com/office/powerpoint/2010/main" val="3371383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EC6F8B-E463-FA13-9A8B-498E042B3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cs typeface="Arial"/>
              </a:rPr>
              <a:t>Important Reminders!</a:t>
            </a:r>
            <a:br>
              <a:rPr lang="en-US">
                <a:cs typeface="Arial"/>
              </a:rPr>
            </a:b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C145D-C45F-4B96-3E56-C91EE9C4E5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092955"/>
            <a:ext cx="11887200" cy="5015901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Please submit your Quarter 4 PLIS Report by July 20th, and ensure your report is fully accurate by September 30th</a:t>
            </a:r>
            <a:endParaRPr lang="en-US" dirty="0"/>
          </a:p>
          <a:p>
            <a:endParaRPr lang="en-US" dirty="0">
              <a:cs typeface="Arial"/>
            </a:endParaRPr>
          </a:p>
          <a:p>
            <a:r>
              <a:rPr lang="en-US" dirty="0">
                <a:cs typeface="Arial"/>
              </a:rPr>
              <a:t>While you are enrolling new students for the 2023-24 school year, ensure you are conducting the Family Language Instrument for all families (unless they are TK/K and have the Home Language Survey).</a:t>
            </a:r>
          </a:p>
          <a:p>
            <a:endParaRPr lang="en-US" dirty="0">
              <a:cs typeface="Arial"/>
            </a:endParaRPr>
          </a:p>
          <a:p>
            <a:r>
              <a:rPr lang="en-US" dirty="0">
                <a:cs typeface="Arial"/>
              </a:rPr>
              <a:t>Ensure that children identified as DLL on the Family Language Instrument are also assessed with the Family Language and Interest Interview</a:t>
            </a:r>
          </a:p>
        </p:txBody>
      </p:sp>
    </p:spTree>
    <p:extLst>
      <p:ext uri="{BB962C8B-B14F-4D97-AF65-F5344CB8AC3E}">
        <p14:creationId xmlns:p14="http://schemas.microsoft.com/office/powerpoint/2010/main" val="6533854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7C5EB-ED72-5E05-BC2C-EB79689211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751" y="2516"/>
            <a:ext cx="11887200" cy="1325563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chemeClr val="bg1"/>
                </a:solidFill>
                <a:cs typeface="Arial"/>
              </a:rPr>
              <a:t>PLIS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C8C273-192E-A35D-89D9-A35DA7443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551" y="976471"/>
            <a:ext cx="11887200" cy="527113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sz="3600" dirty="0">
              <a:cs typeface="Arial"/>
            </a:endParaRPr>
          </a:p>
          <a:p>
            <a:r>
              <a:rPr lang="en-US" sz="3600" dirty="0">
                <a:cs typeface="Arial"/>
              </a:rPr>
              <a:t>Preschool Language Information System (PLIS) Site: </a:t>
            </a:r>
            <a:r>
              <a:rPr lang="en-US" sz="3600" dirty="0">
                <a:ea typeface="+mn-lt"/>
                <a:cs typeface="+mn-lt"/>
                <a:hlinkClick r:id="rId3" tooltip="PLIS Site"/>
              </a:rPr>
              <a:t>https://www3.cde.ca.gov/plis</a:t>
            </a:r>
            <a:endParaRPr lang="en-US" dirty="0">
              <a:cs typeface="Arial" panose="020B0604020202020204"/>
            </a:endParaRPr>
          </a:p>
          <a:p>
            <a:r>
              <a:rPr lang="en-US" sz="3600" dirty="0">
                <a:cs typeface="Arial"/>
              </a:rPr>
              <a:t>Preschool Language Information System (PLIS) Landing Page: </a:t>
            </a:r>
            <a:r>
              <a:rPr lang="en-US" sz="3600" dirty="0">
                <a:ea typeface="+mn-lt"/>
                <a:cs typeface="+mn-lt"/>
                <a:hlinkClick r:id="rId4" tooltip="PLIS Support Landing Page"/>
              </a:rPr>
              <a:t>https://www.cde.ca.gov/sp/cd/ci/plissupportlanding.asp</a:t>
            </a:r>
            <a:endParaRPr lang="en-US" sz="3600" dirty="0">
              <a:ea typeface="+mn-lt"/>
              <a:cs typeface="+mn-lt"/>
            </a:endParaRPr>
          </a:p>
          <a:p>
            <a:r>
              <a:rPr lang="en-US" sz="3600" dirty="0">
                <a:ea typeface="+mn-lt"/>
                <a:cs typeface="+mn-lt"/>
              </a:rPr>
              <a:t>PLIS Email Support Inbox: </a:t>
            </a:r>
            <a:r>
              <a:rPr lang="en-US" sz="3600" dirty="0">
                <a:ea typeface="+mn-lt"/>
                <a:cs typeface="+mn-lt"/>
                <a:hlinkClick r:id="rId5"/>
              </a:rPr>
              <a:t>PLIS@cde.ca.gov</a:t>
            </a:r>
            <a:endParaRPr lang="en-US" sz="3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8436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B07F6-86D8-49A7-A2B3-B68534219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cs typeface="Arial"/>
              </a:rPr>
              <a:t>Thank you!</a:t>
            </a:r>
            <a:endParaRPr lang="en-US" b="1"/>
          </a:p>
        </p:txBody>
      </p:sp>
    </p:spTree>
    <p:extLst>
      <p:ext uri="{BB962C8B-B14F-4D97-AF65-F5344CB8AC3E}">
        <p14:creationId xmlns:p14="http://schemas.microsoft.com/office/powerpoint/2010/main" val="3807863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34B7C0-20F4-5F48-85C3-00D6553B69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bg1"/>
                </a:solidFill>
                <a:cs typeface="Arial"/>
              </a:rPr>
              <a:t>Webinar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09E6F3-B0A9-33A0-200C-21ECD9B1F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sz="3500" dirty="0">
                <a:cs typeface="Arial"/>
              </a:rPr>
              <a:t>PLIS Data Reporting Instructions</a:t>
            </a:r>
            <a:endParaRPr lang="en-US" dirty="0">
              <a:cs typeface="Arial"/>
            </a:endParaRPr>
          </a:p>
          <a:p>
            <a:r>
              <a:rPr lang="en-US" dirty="0">
                <a:cs typeface="Arial"/>
              </a:rPr>
              <a:t>Quarter 4 Reporting Schedule</a:t>
            </a:r>
            <a:endParaRPr lang="en-US" dirty="0"/>
          </a:p>
          <a:p>
            <a:r>
              <a:rPr lang="en-US" dirty="0">
                <a:cs typeface="Arial"/>
              </a:rPr>
              <a:t>Electronic File Error List Update</a:t>
            </a:r>
          </a:p>
          <a:p>
            <a:r>
              <a:rPr lang="en-US" sz="3500" dirty="0">
                <a:cs typeface="Arial"/>
              </a:rPr>
              <a:t>Demonstration of download/upload features and updated error list</a:t>
            </a:r>
          </a:p>
          <a:p>
            <a:r>
              <a:rPr lang="en-US" dirty="0">
                <a:cs typeface="Arial"/>
              </a:rPr>
              <a:t>PLIS and CDMIS/801A Record Match</a:t>
            </a:r>
          </a:p>
          <a:p>
            <a:r>
              <a:rPr lang="en-US" dirty="0">
                <a:cs typeface="Arial"/>
              </a:rPr>
              <a:t>PLIS to 801A/CDMIS Data Crosswalk Updates</a:t>
            </a:r>
          </a:p>
          <a:p>
            <a:r>
              <a:rPr lang="en-US" dirty="0">
                <a:cs typeface="Arial"/>
              </a:rPr>
              <a:t>Questions and Answers</a:t>
            </a:r>
          </a:p>
        </p:txBody>
      </p:sp>
    </p:spTree>
    <p:extLst>
      <p:ext uri="{BB962C8B-B14F-4D97-AF65-F5344CB8AC3E}">
        <p14:creationId xmlns:p14="http://schemas.microsoft.com/office/powerpoint/2010/main" val="1222873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3AF29-8653-45C1-BB00-1E8E882171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-4968"/>
            <a:ext cx="11887200" cy="1325563"/>
          </a:xfrm>
        </p:spPr>
        <p:txBody>
          <a:bodyPr/>
          <a:lstStyle/>
          <a:p>
            <a:r>
              <a:rPr lang="en-US" b="1">
                <a:cs typeface="Arial"/>
              </a:rPr>
              <a:t>PLIS Data Reporting Instructions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25E13-849A-48CD-B849-43EA36324B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891" y="1043117"/>
            <a:ext cx="11887200" cy="4910927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Manual Input</a:t>
            </a:r>
          </a:p>
          <a:p>
            <a:pPr lvl="1"/>
            <a:r>
              <a:rPr lang="en-US" dirty="0">
                <a:cs typeface="Arial"/>
              </a:rPr>
              <a:t>Click "Add Child" </a:t>
            </a:r>
          </a:p>
          <a:p>
            <a:pPr lvl="1"/>
            <a:r>
              <a:rPr lang="en-US" dirty="0">
                <a:cs typeface="Arial"/>
              </a:rPr>
              <a:t>Report is separated into three fields: Child, Family, Classroom and Facility</a:t>
            </a:r>
          </a:p>
          <a:p>
            <a:pPr lvl="1"/>
            <a:r>
              <a:rPr lang="en-US" dirty="0">
                <a:cs typeface="Arial"/>
              </a:rPr>
              <a:t>Once all information is input, click "Add Child Record" to save</a:t>
            </a:r>
          </a:p>
          <a:p>
            <a:r>
              <a:rPr lang="en-US" dirty="0">
                <a:cs typeface="Arial"/>
              </a:rPr>
              <a:t>Electronic File Input</a:t>
            </a:r>
          </a:p>
          <a:p>
            <a:pPr lvl="1"/>
            <a:r>
              <a:rPr lang="en-US" dirty="0">
                <a:cs typeface="Arial"/>
              </a:rPr>
              <a:t>Click "Upload Child Records"</a:t>
            </a:r>
          </a:p>
          <a:p>
            <a:pPr lvl="1"/>
            <a:r>
              <a:rPr lang="en-US" dirty="0">
                <a:cs typeface="Arial"/>
              </a:rPr>
              <a:t>If a previous quarter has already been reported on, there's an option to download the previous report as a tab-delimited file to reupload</a:t>
            </a:r>
          </a:p>
          <a:p>
            <a:pPr lvl="1"/>
            <a:r>
              <a:rPr lang="en-US" dirty="0">
                <a:cs typeface="Arial"/>
              </a:rPr>
              <a:t>After uploading, if there are errors, all errors will pop up on the screen</a:t>
            </a:r>
          </a:p>
          <a:p>
            <a:pPr lvl="1"/>
            <a:r>
              <a:rPr lang="en-US" dirty="0">
                <a:cs typeface="Arial"/>
              </a:rPr>
              <a:t>Upon successful upload, a message will populate, and all information will be available in manual input</a:t>
            </a:r>
          </a:p>
        </p:txBody>
      </p:sp>
    </p:spTree>
    <p:extLst>
      <p:ext uri="{BB962C8B-B14F-4D97-AF65-F5344CB8AC3E}">
        <p14:creationId xmlns:p14="http://schemas.microsoft.com/office/powerpoint/2010/main" val="1640146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A047D-39E6-2DA8-B0D4-812710B40A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cs typeface="Arial"/>
              </a:rPr>
              <a:t>PLIS Reporting Schedule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85CDB-8774-09E7-735E-34C826AE806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77693" y="1298409"/>
            <a:ext cx="11887200" cy="11614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bg1"/>
                </a:solidFill>
              </a:rPr>
              <a:t>The reporting schedule for the next two reporting quarter for PLIS:</a:t>
            </a:r>
            <a:endParaRPr lang="en-US" sz="2800" dirty="0">
              <a:solidFill>
                <a:schemeClr val="bg1"/>
              </a:solidFill>
              <a:cs typeface="Arial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B0ED42BC-34C5-4FAE-68FB-319A6815539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622365602"/>
              </p:ext>
            </p:extLst>
          </p:nvPr>
        </p:nvGraphicFramePr>
        <p:xfrm>
          <a:off x="311561" y="1956091"/>
          <a:ext cx="11400235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0047">
                  <a:extLst>
                    <a:ext uri="{9D8B030D-6E8A-4147-A177-3AD203B41FA5}">
                      <a16:colId xmlns:a16="http://schemas.microsoft.com/office/drawing/2014/main" val="3151897459"/>
                    </a:ext>
                  </a:extLst>
                </a:gridCol>
                <a:gridCol w="2280047">
                  <a:extLst>
                    <a:ext uri="{9D8B030D-6E8A-4147-A177-3AD203B41FA5}">
                      <a16:colId xmlns:a16="http://schemas.microsoft.com/office/drawing/2014/main" val="1502339424"/>
                    </a:ext>
                  </a:extLst>
                </a:gridCol>
                <a:gridCol w="2280047">
                  <a:extLst>
                    <a:ext uri="{9D8B030D-6E8A-4147-A177-3AD203B41FA5}">
                      <a16:colId xmlns:a16="http://schemas.microsoft.com/office/drawing/2014/main" val="365157436"/>
                    </a:ext>
                  </a:extLst>
                </a:gridCol>
                <a:gridCol w="2280047">
                  <a:extLst>
                    <a:ext uri="{9D8B030D-6E8A-4147-A177-3AD203B41FA5}">
                      <a16:colId xmlns:a16="http://schemas.microsoft.com/office/drawing/2014/main" val="512564369"/>
                    </a:ext>
                  </a:extLst>
                </a:gridCol>
                <a:gridCol w="2280047">
                  <a:extLst>
                    <a:ext uri="{9D8B030D-6E8A-4147-A177-3AD203B41FA5}">
                      <a16:colId xmlns:a16="http://schemas.microsoft.com/office/drawing/2014/main" val="28256574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2400" dirty="0">
                          <a:effectLst/>
                        </a:rPr>
                        <a:t>Report Quarter </a:t>
                      </a:r>
                      <a:endParaRPr lang="en-US" sz="2400" b="0" i="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2400" dirty="0">
                          <a:effectLst/>
                        </a:rPr>
                        <a:t>Reporting Period </a:t>
                      </a:r>
                      <a:endParaRPr lang="en-US" sz="2400" b="0" i="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2400">
                          <a:effectLst/>
                        </a:rPr>
                        <a:t>First Day Reports May Be Submitted </a:t>
                      </a:r>
                      <a:endParaRPr lang="en-US" sz="2400" b="0" i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2400" dirty="0">
                          <a:effectLst/>
                        </a:rPr>
                        <a:t>Report Due Date </a:t>
                      </a:r>
                      <a:endParaRPr lang="en-US" sz="2400" b="0" i="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>
                          <a:effectLst/>
                        </a:rPr>
                        <a:t>Report Lock 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52989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400">
                        <a:effectLst/>
                      </a:endParaRPr>
                    </a:p>
                    <a:p>
                      <a:pPr lvl="0" algn="ctr" rtl="0">
                        <a:buNone/>
                      </a:pPr>
                      <a:r>
                        <a:rPr lang="en-US" sz="2400">
                          <a:effectLst/>
                        </a:rPr>
                        <a:t>FY 2022-23 Quarter 4 </a:t>
                      </a:r>
                      <a:endParaRPr lang="en-US" sz="2400" b="0" i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2400">
                        <a:effectLst/>
                      </a:endParaRPr>
                    </a:p>
                    <a:p>
                      <a:pPr lvl="0" algn="ctr" rtl="0">
                        <a:buNone/>
                      </a:pPr>
                      <a:r>
                        <a:rPr lang="en-US" sz="2400">
                          <a:effectLst/>
                        </a:rPr>
                        <a:t>April 1, 2023</a:t>
                      </a:r>
                      <a:r>
                        <a:rPr lang="en-US" sz="2400" b="0" i="0" u="none" strike="noStrike" noProof="0">
                          <a:effectLst/>
                          <a:latin typeface="Arial"/>
                        </a:rPr>
                        <a:t>–</a:t>
                      </a:r>
                      <a:r>
                        <a:rPr lang="en-US" sz="2400">
                          <a:effectLst/>
                        </a:rPr>
                        <a:t>June 30, 2023 </a:t>
                      </a:r>
                      <a:endParaRPr lang="en-US" sz="2400" b="0" i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 rtl="0">
                        <a:buNone/>
                      </a:pPr>
                      <a:r>
                        <a:rPr lang="en-US" sz="2400">
                          <a:effectLst/>
                        </a:rPr>
                        <a:t>July 1, 2023 </a:t>
                      </a:r>
                      <a:endParaRPr lang="en-US" sz="2400" b="0" i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 rtl="0">
                        <a:buNone/>
                      </a:pPr>
                      <a:r>
                        <a:rPr lang="en-US" sz="2400">
                          <a:effectLst/>
                        </a:rPr>
                        <a:t>July 20, 2023 </a:t>
                      </a:r>
                      <a:endParaRPr lang="en-US" sz="2400" b="0" i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dirty="0">
                          <a:effectLst/>
                        </a:rPr>
                        <a:t>September 30, 2023</a:t>
                      </a:r>
                      <a:endParaRPr lang="en-US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69714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2400" dirty="0">
                          <a:effectLst/>
                        </a:rPr>
                        <a:t>FY 2023-24 Quarter 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/>
                      <a:endParaRPr lang="en-US" sz="2400" dirty="0">
                        <a:effectLst/>
                      </a:endParaRPr>
                    </a:p>
                    <a:p>
                      <a:pPr algn="ctr" rtl="0" fontAlgn="base"/>
                      <a:r>
                        <a:rPr lang="en-US" sz="2400" dirty="0">
                          <a:effectLst/>
                        </a:rPr>
                        <a:t>July 1, 2023</a:t>
                      </a:r>
                      <a:r>
                        <a:rPr lang="en-US" sz="2400" b="0" i="0" u="none" strike="noStrike" noProof="0" dirty="0">
                          <a:effectLst/>
                          <a:latin typeface="Arial"/>
                        </a:rPr>
                        <a:t>–</a:t>
                      </a:r>
                      <a:r>
                        <a:rPr lang="en-US" sz="2400" dirty="0">
                          <a:effectLst/>
                        </a:rPr>
                        <a:t>September 30, 2023</a:t>
                      </a:r>
                      <a:endParaRPr lang="en-US" sz="2400" b="0" i="0" dirty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2400">
                          <a:effectLst/>
                        </a:rPr>
                        <a:t>October 1, 2023 </a:t>
                      </a:r>
                      <a:endParaRPr lang="en-US" sz="2400" b="0" i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rtl="0" fontAlgn="base"/>
                      <a:r>
                        <a:rPr lang="en-US" sz="2400">
                          <a:effectLst/>
                        </a:rPr>
                        <a:t>October 20, 2023 </a:t>
                      </a:r>
                      <a:endParaRPr lang="en-US" sz="2400" b="0" i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2400" dirty="0">
                          <a:effectLst/>
                        </a:rPr>
                        <a:t>December 31, 2023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280496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783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7B3C0-76AE-9588-1E97-14961384C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145656" y="-127699"/>
            <a:ext cx="22483312" cy="1325563"/>
          </a:xfrm>
        </p:spPr>
        <p:txBody>
          <a:bodyPr/>
          <a:lstStyle/>
          <a:p>
            <a:r>
              <a:rPr lang="en-US" b="1">
                <a:cs typeface="Arial"/>
              </a:rPr>
              <a:t>Important Dates for Quarter 4 PLIS Report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9C0B7B-DD93-2CF4-BB64-2C339F9727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664" y="968016"/>
            <a:ext cx="11887200" cy="55159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800" dirty="0">
                <a:cs typeface="Arial"/>
              </a:rPr>
              <a:t>July 1st </a:t>
            </a:r>
          </a:p>
          <a:p>
            <a:pPr lvl="1"/>
            <a:r>
              <a:rPr lang="en-US" dirty="0">
                <a:cs typeface="Arial"/>
              </a:rPr>
              <a:t>Quarter 4 Submission Period Opens</a:t>
            </a:r>
          </a:p>
          <a:p>
            <a:r>
              <a:rPr lang="en-US" sz="2800" dirty="0">
                <a:cs typeface="Arial"/>
              </a:rPr>
              <a:t>July 20 </a:t>
            </a:r>
          </a:p>
          <a:p>
            <a:pPr lvl="1"/>
            <a:r>
              <a:rPr lang="en-US" dirty="0">
                <a:cs typeface="Arial"/>
              </a:rPr>
              <a:t>Due date for submitting Quarter 4 PLIS Report</a:t>
            </a:r>
          </a:p>
          <a:p>
            <a:r>
              <a:rPr lang="en-US" sz="2800" dirty="0">
                <a:cs typeface="Arial"/>
              </a:rPr>
              <a:t>July 21</a:t>
            </a:r>
          </a:p>
          <a:p>
            <a:pPr lvl="1"/>
            <a:r>
              <a:rPr lang="en-US" dirty="0">
                <a:cs typeface="Arial"/>
              </a:rPr>
              <a:t>Late notice email sent to agencies who have not submitted any children on their Quarter 4 PLIS Report</a:t>
            </a:r>
          </a:p>
          <a:p>
            <a:r>
              <a:rPr lang="en-US" sz="2800" dirty="0">
                <a:cs typeface="Arial"/>
              </a:rPr>
              <a:t>August 1st and 15th; September 1st and 15th </a:t>
            </a:r>
          </a:p>
          <a:p>
            <a:pPr lvl="1"/>
            <a:r>
              <a:rPr lang="en-US" dirty="0">
                <a:cs typeface="Arial"/>
              </a:rPr>
              <a:t>Delinquent contractors will have their apportionments withheld</a:t>
            </a:r>
          </a:p>
          <a:p>
            <a:r>
              <a:rPr lang="en-US" sz="2800" dirty="0">
                <a:cs typeface="Arial"/>
              </a:rPr>
              <a:t>September 30th </a:t>
            </a:r>
          </a:p>
          <a:p>
            <a:pPr lvl="1"/>
            <a:r>
              <a:rPr lang="en-US" dirty="0">
                <a:cs typeface="Arial"/>
              </a:rPr>
              <a:t>Last day of submitting or revising data for Quarter 4 before lock</a:t>
            </a:r>
          </a:p>
        </p:txBody>
      </p:sp>
    </p:spTree>
    <p:extLst>
      <p:ext uri="{BB962C8B-B14F-4D97-AF65-F5344CB8AC3E}">
        <p14:creationId xmlns:p14="http://schemas.microsoft.com/office/powerpoint/2010/main" val="3394867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1A6AD-7EC6-4C4A-F2A5-C2982B014D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cs typeface="Arial"/>
              </a:rPr>
              <a:t>Electronic File Error List Update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996CCB-1795-B5BF-CFD6-A2981D69F3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The PLIS Electronic File Upload feature has been updated to provide a list of the first 100 errors contained in an electronic file upload; this is increased from the 10 it previously populated.</a:t>
            </a:r>
          </a:p>
          <a:p>
            <a:r>
              <a:rPr lang="en-US" dirty="0">
                <a:cs typeface="Arial"/>
              </a:rPr>
              <a:t>Tip: although there is no "Download File" option to view the errors, if you click "Ctrl + A" then "Ctrl + C", and open a new Microsoft Word document, then "Ctrl + V" in the document, you can create an external error list for reference.</a:t>
            </a:r>
          </a:p>
        </p:txBody>
      </p:sp>
    </p:spTree>
    <p:extLst>
      <p:ext uri="{BB962C8B-B14F-4D97-AF65-F5344CB8AC3E}">
        <p14:creationId xmlns:p14="http://schemas.microsoft.com/office/powerpoint/2010/main" val="2577914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70AC7A-3916-68F7-5D13-B88A9A974F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cs typeface="Arial"/>
              </a:rPr>
              <a:t>Demonstration of Q4 Submission and PLIS Error List Update</a:t>
            </a:r>
            <a:endParaRPr lang="en-US">
              <a:cs typeface="Arial" panose="020B060402020202020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2A1410-C200-99C5-CDF7-881CF9AC6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Move to PLIS to demonstrate the Download/Upload feature and Error List Update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5472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D4C78F-3AEB-C355-6C66-14C99F986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190782"/>
            <a:ext cx="12039600" cy="1325563"/>
          </a:xfrm>
        </p:spPr>
        <p:txBody>
          <a:bodyPr>
            <a:normAutofit/>
          </a:bodyPr>
          <a:lstStyle/>
          <a:p>
            <a:r>
              <a:rPr lang="en-US" sz="4000" b="1" dirty="0"/>
              <a:t>PLIS to 801A Data Matching Common Errors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180CE-B285-F545-920A-713A1DD095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401" y="1514380"/>
            <a:ext cx="5852160" cy="5015901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n-US" sz="3000" dirty="0"/>
              <a:t>Users reporting children into both the CDD-801A report and PLIS report need to ensure that the Child’s First Name, Child’s Last Name, Date of Birth, and Family Identification Case Number (FICN) are identical.</a:t>
            </a:r>
          </a:p>
          <a:p>
            <a:r>
              <a:rPr lang="en-US" sz="3000" dirty="0"/>
              <a:t>These four fields are used for data matching and must be the same.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6C56AFDA-904B-AEAF-FCDE-2816C15E908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87403898"/>
              </p:ext>
            </p:extLst>
          </p:nvPr>
        </p:nvGraphicFramePr>
        <p:xfrm>
          <a:off x="6188075" y="1514379"/>
          <a:ext cx="5851524" cy="4377373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1950508">
                  <a:extLst>
                    <a:ext uri="{9D8B030D-6E8A-4147-A177-3AD203B41FA5}">
                      <a16:colId xmlns:a16="http://schemas.microsoft.com/office/drawing/2014/main" val="1736644146"/>
                    </a:ext>
                  </a:extLst>
                </a:gridCol>
                <a:gridCol w="1950508">
                  <a:extLst>
                    <a:ext uri="{9D8B030D-6E8A-4147-A177-3AD203B41FA5}">
                      <a16:colId xmlns:a16="http://schemas.microsoft.com/office/drawing/2014/main" val="2109760563"/>
                    </a:ext>
                  </a:extLst>
                </a:gridCol>
                <a:gridCol w="1950508">
                  <a:extLst>
                    <a:ext uri="{9D8B030D-6E8A-4147-A177-3AD203B41FA5}">
                      <a16:colId xmlns:a16="http://schemas.microsoft.com/office/drawing/2014/main" val="1023730637"/>
                    </a:ext>
                  </a:extLst>
                </a:gridCol>
              </a:tblGrid>
              <a:tr h="862555">
                <a:tc>
                  <a:txBody>
                    <a:bodyPr/>
                    <a:lstStyle/>
                    <a:p>
                      <a:pPr algn="ctr"/>
                      <a:r>
                        <a:rPr lang="en-US" sz="2200" b="1" dirty="0">
                          <a:solidFill>
                            <a:schemeClr val="tx1"/>
                          </a:solidFill>
                        </a:rPr>
                        <a:t>Field 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>
                          <a:solidFill>
                            <a:schemeClr val="tx1"/>
                          </a:solidFill>
                        </a:rPr>
                        <a:t>CDD-801A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>
                          <a:solidFill>
                            <a:schemeClr val="tx1"/>
                          </a:solidFill>
                        </a:rPr>
                        <a:t>PLIS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7338649"/>
                  </a:ext>
                </a:extLst>
              </a:tr>
              <a:tr h="862555"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tx1"/>
                          </a:solidFill>
                        </a:rPr>
                        <a:t>First 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tx1"/>
                          </a:solidFill>
                        </a:rPr>
                        <a:t>Steven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Stephen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141243"/>
                  </a:ext>
                </a:extLst>
              </a:tr>
              <a:tr h="862555"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tx1"/>
                          </a:solidFill>
                        </a:rPr>
                        <a:t>Last Name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tx1"/>
                          </a:solidFill>
                        </a:rPr>
                        <a:t>Granados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err="1">
                          <a:solidFill>
                            <a:schemeClr val="tx1"/>
                          </a:solidFill>
                        </a:rPr>
                        <a:t>Grnados</a:t>
                      </a:r>
                      <a:endParaRPr lang="en-US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2582650"/>
                  </a:ext>
                </a:extLst>
              </a:tr>
              <a:tr h="862555"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tx1"/>
                          </a:solidFill>
                        </a:rPr>
                        <a:t>Date of Birth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tx1"/>
                          </a:solidFill>
                        </a:rPr>
                        <a:t>02/15/2019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02/05/2019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9505227"/>
                  </a:ext>
                </a:extLst>
              </a:tr>
              <a:tr h="927153">
                <a:tc>
                  <a:txBody>
                    <a:bodyPr/>
                    <a:lstStyle/>
                    <a:p>
                      <a:pPr algn="ctr"/>
                      <a:r>
                        <a:rPr lang="en-US" b="1">
                          <a:solidFill>
                            <a:schemeClr val="tx1"/>
                          </a:solidFill>
                        </a:rPr>
                        <a:t>Family Identification Case Number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GRAN123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GRAN213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37661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16676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48C352-F5A0-CCB0-5C1C-1B2A8B3AE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cs typeface="Arial"/>
              </a:rPr>
              <a:t>PLIS to 801A-CDMIS Data Crosswalk Updates</a:t>
            </a:r>
            <a:r>
              <a:rPr lang="en-US" b="1">
                <a:solidFill>
                  <a:schemeClr val="accent6"/>
                </a:solidFill>
                <a:cs typeface="Arial"/>
              </a:rPr>
              <a:t> </a:t>
            </a:r>
            <a:r>
              <a:rPr lang="en-US" b="1">
                <a:cs typeface="Arial"/>
              </a:rPr>
              <a:t>(1)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9902B5-2295-E044-3454-543C463F43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Date of Enrollment (CSPP Enrollment Date)</a:t>
            </a:r>
          </a:p>
          <a:p>
            <a:pPr lvl="1"/>
            <a:r>
              <a:rPr lang="en-US" dirty="0">
                <a:cs typeface="Arial"/>
              </a:rPr>
              <a:t>Previously described as the Child's Start Date</a:t>
            </a:r>
          </a:p>
          <a:p>
            <a:pPr lvl="1"/>
            <a:r>
              <a:rPr lang="en-US" dirty="0">
                <a:cs typeface="Arial"/>
              </a:rPr>
              <a:t>Should reflect the Child's Date of Enrollment into CSPP</a:t>
            </a:r>
            <a:endParaRPr lang="en-US" dirty="0"/>
          </a:p>
          <a:p>
            <a:pPr lvl="1"/>
            <a:r>
              <a:rPr lang="en-US" dirty="0">
                <a:cs typeface="Arial"/>
              </a:rPr>
              <a:t>Incorrect: Child's Start Date</a:t>
            </a:r>
          </a:p>
          <a:p>
            <a:pPr lvl="1"/>
            <a:r>
              <a:rPr lang="en-US" dirty="0">
                <a:cs typeface="Arial"/>
              </a:rPr>
              <a:t>Correct: Child's Date of Enrollment into CSPP</a:t>
            </a:r>
          </a:p>
          <a:p>
            <a:pPr lvl="1"/>
            <a:r>
              <a:rPr lang="en-US" dirty="0">
                <a:cs typeface="Arial"/>
              </a:rPr>
              <a:t>Required</a:t>
            </a:r>
          </a:p>
          <a:p>
            <a:pPr lvl="1"/>
            <a:r>
              <a:rPr lang="en-US" dirty="0">
                <a:cs typeface="Arial"/>
              </a:rPr>
              <a:t>Must be formatted as MM/DD/YY</a:t>
            </a:r>
          </a:p>
        </p:txBody>
      </p:sp>
    </p:spTree>
    <p:extLst>
      <p:ext uri="{BB962C8B-B14F-4D97-AF65-F5344CB8AC3E}">
        <p14:creationId xmlns:p14="http://schemas.microsoft.com/office/powerpoint/2010/main" val="4235941701"/>
      </p:ext>
    </p:extLst>
  </p:cSld>
  <p:clrMapOvr>
    <a:masterClrMapping/>
  </p:clrMapOvr>
</p:sld>
</file>

<file path=ppt/theme/theme1.xml><?xml version="1.0" encoding="utf-8"?>
<a:theme xmlns:a="http://schemas.openxmlformats.org/drawingml/2006/main" name="CDE Set 1">
  <a:themeElements>
    <a:clrScheme name="Custom 20">
      <a:dk1>
        <a:srgbClr val="FFFFFF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66"/>
      </a:hlink>
      <a:folHlink>
        <a:srgbClr val="FFC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CDE Set 1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DE Set 1">
  <a:themeElements>
    <a:clrScheme name="CDE Set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FFFFFF"/>
      </a:hlink>
      <a:folHlink>
        <a:srgbClr val="FFFFF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DE Set 1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DE Set 2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DE Set 3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DE Set 4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DE Set 5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DE Set 6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DE Set 7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DE Set 8">
  <a:themeElements>
    <a:clrScheme name="Custom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DE Set 1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E1E180"/>
      </a:hlink>
      <a:folHlink>
        <a:srgbClr val="FFC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853</Words>
  <Application>Microsoft Office PowerPoint</Application>
  <PresentationFormat>Widescreen</PresentationFormat>
  <Paragraphs>115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12</vt:i4>
      </vt:variant>
      <vt:variant>
        <vt:lpstr>Slide Titles</vt:lpstr>
      </vt:variant>
      <vt:variant>
        <vt:i4>13</vt:i4>
      </vt:variant>
    </vt:vector>
  </HeadingPairs>
  <TitlesOfParts>
    <vt:vector size="30" baseType="lpstr">
      <vt:lpstr>Arial</vt:lpstr>
      <vt:lpstr>Calibri</vt:lpstr>
      <vt:lpstr>Cambria</vt:lpstr>
      <vt:lpstr>Courier New</vt:lpstr>
      <vt:lpstr>Wingdings</vt:lpstr>
      <vt:lpstr>CDE Set 1</vt:lpstr>
      <vt:lpstr>CDE Set 2</vt:lpstr>
      <vt:lpstr>CDE Set 3</vt:lpstr>
      <vt:lpstr>CDE Set 4</vt:lpstr>
      <vt:lpstr>CDE Set 5</vt:lpstr>
      <vt:lpstr>CDE Set 6</vt:lpstr>
      <vt:lpstr>CDE Set 7</vt:lpstr>
      <vt:lpstr>CDE Set 8</vt:lpstr>
      <vt:lpstr>CDE Set 1</vt:lpstr>
      <vt:lpstr>CDE Set 1</vt:lpstr>
      <vt:lpstr>CDE Set 1</vt:lpstr>
      <vt:lpstr>CDE Set 1</vt:lpstr>
      <vt:lpstr>Preschool Language Information System (PLIS) 2022-23 Quarter 4 Reporting</vt:lpstr>
      <vt:lpstr>Webinar Overview</vt:lpstr>
      <vt:lpstr>PLIS Data Reporting Instructions</vt:lpstr>
      <vt:lpstr>PLIS Reporting Schedule</vt:lpstr>
      <vt:lpstr>Important Dates for Quarter 4 PLIS Report</vt:lpstr>
      <vt:lpstr>Electronic File Error List Update</vt:lpstr>
      <vt:lpstr>Demonstration of Q4 Submission and PLIS Error List Update</vt:lpstr>
      <vt:lpstr>PLIS to 801A Data Matching Common Errors</vt:lpstr>
      <vt:lpstr>PLIS to 801A-CDMIS Data Crosswalk Updates (1)</vt:lpstr>
      <vt:lpstr>PLIS to 801A-CDMIS Data Crosswalk Updates (2)</vt:lpstr>
      <vt:lpstr>Important Reminders! </vt:lpstr>
      <vt:lpstr>PLIS Resources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PLIS TA Training Webinar - Child Development (CA Dept of Education)</dc:title>
  <dc:subject>CDE PowerPoint template for presentations posted on the CDE website and webinar video recording.</dc:subject>
  <dc:creator/>
  <dc:description/>
  <cp:lastModifiedBy/>
  <cp:revision>1</cp:revision>
  <dcterms:created xsi:type="dcterms:W3CDTF">2024-10-10T15:26:01Z</dcterms:created>
  <dcterms:modified xsi:type="dcterms:W3CDTF">2024-10-10T15:28:30Z</dcterms:modified>
</cp:coreProperties>
</file>