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6" r:id="rId1"/>
  </p:sldMasterIdLst>
  <p:notesMasterIdLst>
    <p:notesMasterId r:id="rId41"/>
  </p:notesMasterIdLst>
  <p:handoutMasterIdLst>
    <p:handoutMasterId r:id="rId42"/>
  </p:handoutMasterIdLst>
  <p:sldIdLst>
    <p:sldId id="579" r:id="rId2"/>
    <p:sldId id="592" r:id="rId3"/>
    <p:sldId id="664" r:id="rId4"/>
    <p:sldId id="543" r:id="rId5"/>
    <p:sldId id="585" r:id="rId6"/>
    <p:sldId id="673" r:id="rId7"/>
    <p:sldId id="565" r:id="rId8"/>
    <p:sldId id="583" r:id="rId9"/>
    <p:sldId id="677" r:id="rId10"/>
    <p:sldId id="678" r:id="rId11"/>
    <p:sldId id="679" r:id="rId12"/>
    <p:sldId id="680" r:id="rId13"/>
    <p:sldId id="681" r:id="rId14"/>
    <p:sldId id="666" r:id="rId15"/>
    <p:sldId id="584" r:id="rId16"/>
    <p:sldId id="578" r:id="rId17"/>
    <p:sldId id="589" r:id="rId18"/>
    <p:sldId id="587" r:id="rId19"/>
    <p:sldId id="591" r:id="rId20"/>
    <p:sldId id="607" r:id="rId21"/>
    <p:sldId id="581" r:id="rId22"/>
    <p:sldId id="676" r:id="rId23"/>
    <p:sldId id="595" r:id="rId24"/>
    <p:sldId id="596" r:id="rId25"/>
    <p:sldId id="597" r:id="rId26"/>
    <p:sldId id="590" r:id="rId27"/>
    <p:sldId id="594" r:id="rId28"/>
    <p:sldId id="598" r:id="rId29"/>
    <p:sldId id="600" r:id="rId30"/>
    <p:sldId id="669" r:id="rId31"/>
    <p:sldId id="670" r:id="rId32"/>
    <p:sldId id="603" r:id="rId33"/>
    <p:sldId id="671" r:id="rId34"/>
    <p:sldId id="672" r:id="rId35"/>
    <p:sldId id="604" r:id="rId36"/>
    <p:sldId id="602" r:id="rId37"/>
    <p:sldId id="487" r:id="rId38"/>
    <p:sldId id="569" r:id="rId39"/>
    <p:sldId id="675" r:id="rId40"/>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C4A6D"/>
    <a:srgbClr val="FFE699"/>
    <a:srgbClr val="00FFFF"/>
    <a:srgbClr val="80FF80"/>
    <a:srgbClr val="99FF66"/>
    <a:srgbClr val="99FF33"/>
    <a:srgbClr val="66FF33"/>
    <a:srgbClr val="0000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50B0A-6DA8-DF77-F09A-A7CE4E1209BF}" v="34" dt="2024-10-10T21:05:29.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10/14/2024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10/14/2024</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41297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52292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216871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16630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8239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70810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45980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037971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181177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562402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223423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4777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3577314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711742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85197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37228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873146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755780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1611001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418511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47328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362917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727122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930211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2007065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2573368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1750098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59397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518366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645579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172727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348148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81692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26441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97476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6985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254994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45820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1" y="17257"/>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0" y="1342820"/>
            <a:ext cx="12192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34197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4242099"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4242099"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0" y="0"/>
            <a:ext cx="3968750" cy="5554663"/>
          </a:xfrm>
          <a:prstGeom prst="rect">
            <a:avLst/>
          </a:prstGeom>
          <a:solidFill>
            <a:schemeClr val="bg2">
              <a:lumMod val="90000"/>
            </a:schemeClr>
          </a:solidFill>
        </p:spPr>
        <p:txBody>
          <a:bodyPr/>
          <a:lstStyle/>
          <a:p>
            <a:endParaRPr lang="en-US"/>
          </a:p>
        </p:txBody>
      </p:sp>
      <p:sp>
        <p:nvSpPr>
          <p:cNvPr id="3" name="Slide Number Placeholder 5">
            <a:extLst>
              <a:ext uri="{FF2B5EF4-FFF2-40B4-BE49-F238E27FC236}">
                <a16:creationId xmlns:a16="http://schemas.microsoft.com/office/drawing/2014/main" id="{829AB3EC-924A-42A4-8AC3-73BB20C4E74D}"/>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218539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14" name="Picture 13">
            <a:extLst>
              <a:ext uri="{FF2B5EF4-FFF2-40B4-BE49-F238E27FC236}">
                <a16:creationId xmlns:a16="http://schemas.microsoft.com/office/drawing/2014/main" id="{5DD2CAEE-DE22-259A-CAD8-9E308AECE29C}"/>
              </a:ext>
            </a:extLst>
          </p:cNvPr>
          <p:cNvPicPr>
            <a:picLocks noChangeAspect="1"/>
          </p:cNvPicPr>
          <p:nvPr userDrawn="1"/>
        </p:nvPicPr>
        <p:blipFill>
          <a:blip r:embed="rId2"/>
          <a:stretch>
            <a:fillRect/>
          </a:stretch>
        </p:blipFill>
        <p:spPr>
          <a:xfrm>
            <a:off x="9020097" y="254673"/>
            <a:ext cx="2933700" cy="5537200"/>
          </a:xfrm>
          <a:prstGeom prst="rect">
            <a:avLst/>
          </a:prstGeom>
        </p:spPr>
      </p:pic>
      <p:sp>
        <p:nvSpPr>
          <p:cNvPr id="15" name="Picture Placeholder 16">
            <a:extLst>
              <a:ext uri="{FF2B5EF4-FFF2-40B4-BE49-F238E27FC236}">
                <a16:creationId xmlns:a16="http://schemas.microsoft.com/office/drawing/2014/main" id="{AE5ECD63-3767-CAD3-DD2D-3BD3F31BCA62}"/>
              </a:ext>
              <a:ext uri="{C183D7F6-B498-43B3-948B-1728B52AA6E4}">
                <adec:decorative xmlns:adec="http://schemas.microsoft.com/office/drawing/2017/decorative" val="1"/>
              </a:ext>
            </a:extLst>
          </p:cNvPr>
          <p:cNvSpPr>
            <a:spLocks noGrp="1"/>
          </p:cNvSpPr>
          <p:nvPr>
            <p:ph type="pic" sz="quarter" idx="10"/>
          </p:nvPr>
        </p:nvSpPr>
        <p:spPr>
          <a:xfrm>
            <a:off x="8871697" y="1"/>
            <a:ext cx="2451123" cy="1979589"/>
          </a:xfrm>
          <a:custGeom>
            <a:avLst/>
            <a:gdLst>
              <a:gd name="connsiteX0" fmla="*/ 303351 w 2451123"/>
              <a:gd name="connsiteY0" fmla="*/ 0 h 1979589"/>
              <a:gd name="connsiteX1" fmla="*/ 1295609 w 2451123"/>
              <a:gd name="connsiteY1" fmla="*/ 0 h 1979589"/>
              <a:gd name="connsiteX2" fmla="*/ 2395447 w 2451123"/>
              <a:gd name="connsiteY2" fmla="*/ 895350 h 1979589"/>
              <a:gd name="connsiteX3" fmla="*/ 2354946 w 2451123"/>
              <a:gd name="connsiteY3" fmla="*/ 1151890 h 1979589"/>
              <a:gd name="connsiteX4" fmla="*/ 202100 w 2451123"/>
              <a:gd name="connsiteY4" fmla="*/ 1969770 h 1979589"/>
              <a:gd name="connsiteX5" fmla="*/ 2129 w 2451123"/>
              <a:gd name="connsiteY5" fmla="*/ 1804670 h 19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23" h="1979589">
                <a:moveTo>
                  <a:pt x="303351" y="0"/>
                </a:moveTo>
                <a:lnTo>
                  <a:pt x="1295609" y="0"/>
                </a:lnTo>
                <a:lnTo>
                  <a:pt x="2395447" y="895350"/>
                </a:lnTo>
                <a:cubicBezTo>
                  <a:pt x="2485307" y="967740"/>
                  <a:pt x="2462525" y="1111250"/>
                  <a:pt x="2354946" y="1151890"/>
                </a:cubicBezTo>
                <a:lnTo>
                  <a:pt x="202100" y="1969770"/>
                </a:lnTo>
                <a:cubicBezTo>
                  <a:pt x="94521" y="2010410"/>
                  <a:pt x="-16855" y="1918970"/>
                  <a:pt x="2129" y="1804670"/>
                </a:cubicBezTo>
                <a:close/>
              </a:path>
            </a:pathLst>
          </a:custGeom>
        </p:spPr>
        <p:txBody>
          <a:bodyPr wrap="square">
            <a:noAutofit/>
          </a:bodyPr>
          <a:lstStyle/>
          <a:p>
            <a:endParaRPr lang="en-US"/>
          </a:p>
        </p:txBody>
      </p:sp>
      <p:sp>
        <p:nvSpPr>
          <p:cNvPr id="16" name="Picture Placeholder 17">
            <a:extLst>
              <a:ext uri="{FF2B5EF4-FFF2-40B4-BE49-F238E27FC236}">
                <a16:creationId xmlns:a16="http://schemas.microsoft.com/office/drawing/2014/main" id="{FA5D3317-CAC6-7EB1-4ECC-BCD3E3AECE85}"/>
              </a:ext>
              <a:ext uri="{C183D7F6-B498-43B3-948B-1728B52AA6E4}">
                <adec:decorative xmlns:adec="http://schemas.microsoft.com/office/drawing/2017/decorative" val="1"/>
              </a:ext>
            </a:extLst>
          </p:cNvPr>
          <p:cNvSpPr>
            <a:spLocks noGrp="1"/>
          </p:cNvSpPr>
          <p:nvPr>
            <p:ph type="pic" sz="quarter" idx="11"/>
          </p:nvPr>
        </p:nvSpPr>
        <p:spPr>
          <a:xfrm>
            <a:off x="10247453" y="1302340"/>
            <a:ext cx="1937699" cy="2887066"/>
          </a:xfrm>
          <a:custGeom>
            <a:avLst/>
            <a:gdLst>
              <a:gd name="connsiteX0" fmla="*/ 1404794 w 1937699"/>
              <a:gd name="connsiteY0" fmla="*/ 68 h 2887066"/>
              <a:gd name="connsiteX1" fmla="*/ 1538784 w 1937699"/>
              <a:gd name="connsiteY1" fmla="*/ 51104 h 2887066"/>
              <a:gd name="connsiteX2" fmla="*/ 1936412 w 1937699"/>
              <a:gd name="connsiteY2" fmla="*/ 424730 h 2887066"/>
              <a:gd name="connsiteX3" fmla="*/ 1937699 w 1937699"/>
              <a:gd name="connsiteY3" fmla="*/ 424730 h 2887066"/>
              <a:gd name="connsiteX4" fmla="*/ 1937699 w 1937699"/>
              <a:gd name="connsiteY4" fmla="*/ 2493151 h 2887066"/>
              <a:gd name="connsiteX5" fmla="*/ 1619854 w 1937699"/>
              <a:gd name="connsiteY5" fmla="*/ 2828259 h 2887066"/>
              <a:gd name="connsiteX6" fmla="*/ 1354769 w 1937699"/>
              <a:gd name="connsiteY6" fmla="*/ 2835962 h 2887066"/>
              <a:gd name="connsiteX7" fmla="*/ 58940 w 1937699"/>
              <a:gd name="connsiteY7" fmla="*/ 1614939 h 2887066"/>
              <a:gd name="connsiteX8" fmla="*/ 51219 w 1937699"/>
              <a:gd name="connsiteY8" fmla="*/ 1350448 h 2887066"/>
              <a:gd name="connsiteX9" fmla="*/ 1273699 w 1937699"/>
              <a:gd name="connsiteY9" fmla="*/ 58808 h 2887066"/>
              <a:gd name="connsiteX10" fmla="*/ 1404794 w 1937699"/>
              <a:gd name="connsiteY10" fmla="*/ 68 h 288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699" h="2887066">
                <a:moveTo>
                  <a:pt x="1404794" y="68"/>
                </a:moveTo>
                <a:cubicBezTo>
                  <a:pt x="1452889" y="-1216"/>
                  <a:pt x="1501467" y="15796"/>
                  <a:pt x="1538784" y="51104"/>
                </a:cubicBezTo>
                <a:lnTo>
                  <a:pt x="1936412" y="424730"/>
                </a:lnTo>
                <a:lnTo>
                  <a:pt x="1937699" y="424730"/>
                </a:lnTo>
                <a:lnTo>
                  <a:pt x="1937699" y="2493151"/>
                </a:lnTo>
                <a:lnTo>
                  <a:pt x="1619854" y="2828259"/>
                </a:lnTo>
                <a:cubicBezTo>
                  <a:pt x="1549079" y="2904011"/>
                  <a:pt x="1429404" y="2906579"/>
                  <a:pt x="1354769" y="2835962"/>
                </a:cubicBezTo>
                <a:lnTo>
                  <a:pt x="58940" y="1614939"/>
                </a:lnTo>
                <a:cubicBezTo>
                  <a:pt x="-16983" y="1544322"/>
                  <a:pt x="-19556" y="1424916"/>
                  <a:pt x="51219" y="1350448"/>
                </a:cubicBezTo>
                <a:lnTo>
                  <a:pt x="1273699" y="58808"/>
                </a:lnTo>
                <a:cubicBezTo>
                  <a:pt x="1309087" y="20932"/>
                  <a:pt x="1356699" y="1352"/>
                  <a:pt x="1404794" y="68"/>
                </a:cubicBezTo>
                <a:close/>
              </a:path>
            </a:pathLst>
          </a:custGeom>
        </p:spPr>
        <p:txBody>
          <a:bodyPr wrap="square">
            <a:noAutofit/>
          </a:bodyPr>
          <a:lstStyle/>
          <a:p>
            <a:endParaRPr lang="en-US"/>
          </a:p>
        </p:txBody>
      </p:sp>
      <p:sp>
        <p:nvSpPr>
          <p:cNvPr id="17" name="Picture Placeholder 18">
            <a:extLst>
              <a:ext uri="{FF2B5EF4-FFF2-40B4-BE49-F238E27FC236}">
                <a16:creationId xmlns:a16="http://schemas.microsoft.com/office/drawing/2014/main" id="{3BFB9AF4-C87E-D6BB-A69B-A17330E52EC0}"/>
              </a:ext>
              <a:ext uri="{C183D7F6-B498-43B3-948B-1728B52AA6E4}">
                <adec:decorative xmlns:adec="http://schemas.microsoft.com/office/drawing/2017/decorative" val="1"/>
              </a:ext>
            </a:extLst>
          </p:cNvPr>
          <p:cNvSpPr>
            <a:spLocks noGrp="1"/>
          </p:cNvSpPr>
          <p:nvPr>
            <p:ph type="pic" sz="quarter" idx="12"/>
          </p:nvPr>
        </p:nvSpPr>
        <p:spPr>
          <a:xfrm>
            <a:off x="8674129" y="3479764"/>
            <a:ext cx="2438362" cy="2438362"/>
          </a:xfrm>
          <a:custGeom>
            <a:avLst/>
            <a:gdLst>
              <a:gd name="connsiteX0" fmla="*/ 1219181 w 2438362"/>
              <a:gd name="connsiteY0" fmla="*/ 0 h 2438362"/>
              <a:gd name="connsiteX1" fmla="*/ 2081272 w 2438362"/>
              <a:gd name="connsiteY1" fmla="*/ 357089 h 2438362"/>
              <a:gd name="connsiteX2" fmla="*/ 2081272 w 2438362"/>
              <a:gd name="connsiteY2" fmla="*/ 2081272 h 2438362"/>
              <a:gd name="connsiteX3" fmla="*/ 357090 w 2438362"/>
              <a:gd name="connsiteY3" fmla="*/ 2081272 h 2438362"/>
              <a:gd name="connsiteX4" fmla="*/ 357090 w 2438362"/>
              <a:gd name="connsiteY4" fmla="*/ 357089 h 2438362"/>
              <a:gd name="connsiteX5" fmla="*/ 1219181 w 2438362"/>
              <a:gd name="connsiteY5" fmla="*/ 0 h 24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62" h="2438362">
                <a:moveTo>
                  <a:pt x="1219181" y="0"/>
                </a:moveTo>
                <a:cubicBezTo>
                  <a:pt x="1531197" y="0"/>
                  <a:pt x="1843212" y="119030"/>
                  <a:pt x="2081272" y="357089"/>
                </a:cubicBezTo>
                <a:cubicBezTo>
                  <a:pt x="2557392" y="833209"/>
                  <a:pt x="2557392" y="1605152"/>
                  <a:pt x="2081272" y="2081272"/>
                </a:cubicBezTo>
                <a:cubicBezTo>
                  <a:pt x="1605153" y="2557392"/>
                  <a:pt x="833210" y="2557392"/>
                  <a:pt x="357090" y="2081272"/>
                </a:cubicBezTo>
                <a:cubicBezTo>
                  <a:pt x="-119030" y="1605152"/>
                  <a:pt x="-119030" y="833209"/>
                  <a:pt x="357090" y="357089"/>
                </a:cubicBezTo>
                <a:cubicBezTo>
                  <a:pt x="595150" y="119030"/>
                  <a:pt x="907166" y="0"/>
                  <a:pt x="1219181" y="0"/>
                </a:cubicBezTo>
                <a:close/>
              </a:path>
            </a:pathLst>
          </a:custGeom>
        </p:spPr>
        <p:txBody>
          <a:bodyPr wrap="square">
            <a:noAutofit/>
          </a:bodyPr>
          <a:lstStyle/>
          <a:p>
            <a:endParaRPr lang="en-US"/>
          </a:p>
        </p:txBody>
      </p:sp>
      <p:sp>
        <p:nvSpPr>
          <p:cNvPr id="10" name="Slide Number Placeholder 9">
            <a:extLst>
              <a:ext uri="{FF2B5EF4-FFF2-40B4-BE49-F238E27FC236}">
                <a16:creationId xmlns:a16="http://schemas.microsoft.com/office/drawing/2014/main" id="{3A8ACFC6-3B9E-E88E-4ADA-9D270917BF8E}"/>
              </a:ext>
            </a:extLst>
          </p:cNvPr>
          <p:cNvSpPr>
            <a:spLocks noGrp="1"/>
          </p:cNvSpPr>
          <p:nvPr>
            <p:ph type="sldNum" sz="quarter" idx="2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77557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7" name="Picture 6">
            <a:extLst>
              <a:ext uri="{FF2B5EF4-FFF2-40B4-BE49-F238E27FC236}">
                <a16:creationId xmlns:a16="http://schemas.microsoft.com/office/drawing/2014/main" id="{A15874AE-7EFF-B83B-FEE8-F565F248A5F1}"/>
              </a:ext>
            </a:extLst>
          </p:cNvPr>
          <p:cNvPicPr>
            <a:picLocks noChangeAspect="1"/>
          </p:cNvPicPr>
          <p:nvPr userDrawn="1"/>
        </p:nvPicPr>
        <p:blipFill>
          <a:blip r:embed="rId2"/>
          <a:stretch>
            <a:fillRect/>
          </a:stretch>
        </p:blipFill>
        <p:spPr>
          <a:xfrm>
            <a:off x="8907242" y="394288"/>
            <a:ext cx="3073400" cy="5461000"/>
          </a:xfrm>
          <a:prstGeom prst="rect">
            <a:avLst/>
          </a:prstGeom>
        </p:spPr>
      </p:pic>
      <p:sp>
        <p:nvSpPr>
          <p:cNvPr id="11" name="Picture Placeholder 8">
            <a:extLst>
              <a:ext uri="{FF2B5EF4-FFF2-40B4-BE49-F238E27FC236}">
                <a16:creationId xmlns:a16="http://schemas.microsoft.com/office/drawing/2014/main" id="{94E4BF22-7F99-DED6-2B4B-D637C8D4EDC0}"/>
              </a:ext>
              <a:ext uri="{C183D7F6-B498-43B3-948B-1728B52AA6E4}">
                <adec:decorative xmlns:adec="http://schemas.microsoft.com/office/drawing/2017/decorative" val="1"/>
              </a:ext>
            </a:extLst>
          </p:cNvPr>
          <p:cNvSpPr>
            <a:spLocks noGrp="1"/>
          </p:cNvSpPr>
          <p:nvPr>
            <p:ph type="pic" sz="quarter" idx="10"/>
          </p:nvPr>
        </p:nvSpPr>
        <p:spPr>
          <a:xfrm>
            <a:off x="8233134" y="-1"/>
            <a:ext cx="2996871" cy="1800859"/>
          </a:xfrm>
          <a:custGeom>
            <a:avLst/>
            <a:gdLst>
              <a:gd name="connsiteX0" fmla="*/ 31855 w 2996871"/>
              <a:gd name="connsiteY0" fmla="*/ 0 h 1800859"/>
              <a:gd name="connsiteX1" fmla="*/ 2965017 w 2996871"/>
              <a:gd name="connsiteY1" fmla="*/ 0 h 1800859"/>
              <a:gd name="connsiteX2" fmla="*/ 2996871 w 2996871"/>
              <a:gd name="connsiteY2" fmla="*/ 307340 h 1800859"/>
              <a:gd name="connsiteX3" fmla="*/ 1498436 w 2996871"/>
              <a:gd name="connsiteY3" fmla="*/ 1800859 h 1800859"/>
              <a:gd name="connsiteX4" fmla="*/ 0 w 2996871"/>
              <a:gd name="connsiteY4" fmla="*/ 307340 h 1800859"/>
              <a:gd name="connsiteX5" fmla="*/ 31855 w 2996871"/>
              <a:gd name="connsiteY5" fmla="*/ 0 h 18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71" h="1800859">
                <a:moveTo>
                  <a:pt x="31855" y="0"/>
                </a:moveTo>
                <a:lnTo>
                  <a:pt x="2965017" y="0"/>
                </a:lnTo>
                <a:cubicBezTo>
                  <a:pt x="2985404" y="99060"/>
                  <a:pt x="2996871" y="201930"/>
                  <a:pt x="2996871" y="307340"/>
                </a:cubicBezTo>
                <a:cubicBezTo>
                  <a:pt x="2996871" y="1132839"/>
                  <a:pt x="2325379" y="1800859"/>
                  <a:pt x="1498436" y="1800859"/>
                </a:cubicBezTo>
                <a:cubicBezTo>
                  <a:pt x="671493" y="1800859"/>
                  <a:pt x="0" y="1132839"/>
                  <a:pt x="0" y="307340"/>
                </a:cubicBezTo>
                <a:cubicBezTo>
                  <a:pt x="0" y="201930"/>
                  <a:pt x="11468" y="99060"/>
                  <a:pt x="31855"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79C8F27F-F56D-14FD-CC77-3D14F286442A}"/>
              </a:ext>
              <a:ext uri="{C183D7F6-B498-43B3-948B-1728B52AA6E4}">
                <adec:decorative xmlns:adec="http://schemas.microsoft.com/office/drawing/2017/decorative" val="1"/>
              </a:ext>
            </a:extLst>
          </p:cNvPr>
          <p:cNvSpPr>
            <a:spLocks noGrp="1"/>
          </p:cNvSpPr>
          <p:nvPr>
            <p:ph type="pic" sz="quarter" idx="11"/>
          </p:nvPr>
        </p:nvSpPr>
        <p:spPr>
          <a:xfrm>
            <a:off x="10225960" y="1217924"/>
            <a:ext cx="1966039" cy="2437631"/>
          </a:xfrm>
          <a:custGeom>
            <a:avLst/>
            <a:gdLst>
              <a:gd name="connsiteX0" fmla="*/ 1966039 w 1966039"/>
              <a:gd name="connsiteY0" fmla="*/ 0 h 2437631"/>
              <a:gd name="connsiteX1" fmla="*/ 1966039 w 1966039"/>
              <a:gd name="connsiteY1" fmla="*/ 2437631 h 2437631"/>
              <a:gd name="connsiteX2" fmla="*/ 72631 w 1966039"/>
              <a:gd name="connsiteY2" fmla="*/ 1300155 h 2437631"/>
              <a:gd name="connsiteX3" fmla="*/ 77704 w 1966039"/>
              <a:gd name="connsiteY3" fmla="*/ 1040886 h 2437631"/>
            </a:gdLst>
            <a:ahLst/>
            <a:cxnLst>
              <a:cxn ang="0">
                <a:pos x="connsiteX0" y="connsiteY0"/>
              </a:cxn>
              <a:cxn ang="0">
                <a:pos x="connsiteX1" y="connsiteY1"/>
              </a:cxn>
              <a:cxn ang="0">
                <a:pos x="connsiteX2" y="connsiteY2"/>
              </a:cxn>
              <a:cxn ang="0">
                <a:pos x="connsiteX3" y="connsiteY3"/>
              </a:cxn>
            </a:cxnLst>
            <a:rect l="l" t="t" r="r" b="b"/>
            <a:pathLst>
              <a:path w="1966039" h="2437631">
                <a:moveTo>
                  <a:pt x="1966039" y="0"/>
                </a:moveTo>
                <a:lnTo>
                  <a:pt x="1966039" y="2437631"/>
                </a:lnTo>
                <a:lnTo>
                  <a:pt x="72631" y="1300155"/>
                </a:lnTo>
                <a:cubicBezTo>
                  <a:pt x="-26288" y="1241692"/>
                  <a:pt x="-23751" y="1096807"/>
                  <a:pt x="77704" y="1040886"/>
                </a:cubicBezTo>
                <a:close/>
              </a:path>
            </a:pathLst>
          </a:custGeom>
        </p:spPr>
        <p:txBody>
          <a:bodyPr wrap="square">
            <a:noAutofit/>
          </a:bodyPr>
          <a:lstStyle/>
          <a:p>
            <a:endParaRPr lang="en-US"/>
          </a:p>
        </p:txBody>
      </p:sp>
      <p:sp>
        <p:nvSpPr>
          <p:cNvPr id="13" name="Picture Placeholder 41">
            <a:extLst>
              <a:ext uri="{FF2B5EF4-FFF2-40B4-BE49-F238E27FC236}">
                <a16:creationId xmlns:a16="http://schemas.microsoft.com/office/drawing/2014/main" id="{CCF787B4-3E01-7444-BEE7-4AECA85BEFEB}"/>
              </a:ext>
              <a:ext uri="{C183D7F6-B498-43B3-948B-1728B52AA6E4}">
                <adec:decorative xmlns:adec="http://schemas.microsoft.com/office/drawing/2017/decorative" val="1"/>
              </a:ext>
            </a:extLst>
          </p:cNvPr>
          <p:cNvSpPr>
            <a:spLocks noGrp="1"/>
          </p:cNvSpPr>
          <p:nvPr>
            <p:ph type="pic" sz="quarter" idx="12"/>
          </p:nvPr>
        </p:nvSpPr>
        <p:spPr>
          <a:xfrm>
            <a:off x="8641986" y="3077973"/>
            <a:ext cx="2785916" cy="2785917"/>
          </a:xfrm>
          <a:custGeom>
            <a:avLst/>
            <a:gdLst>
              <a:gd name="connsiteX0" fmla="*/ 1794247 w 2785916"/>
              <a:gd name="connsiteY0" fmla="*/ 329 h 2785917"/>
              <a:gd name="connsiteX1" fmla="*/ 1958043 w 2785916"/>
              <a:gd name="connsiteY1" fmla="*/ 94930 h 2785917"/>
              <a:gd name="connsiteX2" fmla="*/ 2767869 w 2785916"/>
              <a:gd name="connsiteY2" fmla="*/ 1728678 h 2785917"/>
              <a:gd name="connsiteX3" fmla="*/ 2690987 w 2785916"/>
              <a:gd name="connsiteY3" fmla="*/ 1958044 h 2785917"/>
              <a:gd name="connsiteX4" fmla="*/ 1057239 w 2785916"/>
              <a:gd name="connsiteY4" fmla="*/ 2767870 h 2785917"/>
              <a:gd name="connsiteX5" fmla="*/ 827874 w 2785916"/>
              <a:gd name="connsiteY5" fmla="*/ 2690988 h 2785917"/>
              <a:gd name="connsiteX6" fmla="*/ 18047 w 2785916"/>
              <a:gd name="connsiteY6" fmla="*/ 1057240 h 2785917"/>
              <a:gd name="connsiteX7" fmla="*/ 94929 w 2785916"/>
              <a:gd name="connsiteY7" fmla="*/ 827875 h 2785917"/>
              <a:gd name="connsiteX8" fmla="*/ 1728677 w 2785916"/>
              <a:gd name="connsiteY8" fmla="*/ 18048 h 2785917"/>
              <a:gd name="connsiteX9" fmla="*/ 1794247 w 2785916"/>
              <a:gd name="connsiteY9" fmla="*/ 329 h 278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16" h="2785917">
                <a:moveTo>
                  <a:pt x="1794247" y="329"/>
                </a:moveTo>
                <a:cubicBezTo>
                  <a:pt x="1860739" y="-3815"/>
                  <a:pt x="1926329" y="31503"/>
                  <a:pt x="1958043" y="94930"/>
                </a:cubicBezTo>
                <a:lnTo>
                  <a:pt x="2767869" y="1728678"/>
                </a:lnTo>
                <a:cubicBezTo>
                  <a:pt x="2810155" y="1813249"/>
                  <a:pt x="2775558" y="1917040"/>
                  <a:pt x="2690987" y="1958044"/>
                </a:cubicBezTo>
                <a:lnTo>
                  <a:pt x="1057239" y="2767870"/>
                </a:lnTo>
                <a:cubicBezTo>
                  <a:pt x="972668" y="2810156"/>
                  <a:pt x="870159" y="2775559"/>
                  <a:pt x="827874" y="2690988"/>
                </a:cubicBezTo>
                <a:lnTo>
                  <a:pt x="18047" y="1057240"/>
                </a:lnTo>
                <a:cubicBezTo>
                  <a:pt x="-24238" y="972669"/>
                  <a:pt x="10359" y="870160"/>
                  <a:pt x="94929" y="827875"/>
                </a:cubicBezTo>
                <a:lnTo>
                  <a:pt x="1728677" y="18048"/>
                </a:lnTo>
                <a:cubicBezTo>
                  <a:pt x="1749820" y="7477"/>
                  <a:pt x="1772084" y="1711"/>
                  <a:pt x="1794247" y="329"/>
                </a:cubicBezTo>
                <a:close/>
              </a:path>
            </a:pathLst>
          </a:custGeom>
        </p:spPr>
        <p:txBody>
          <a:bodyPr wrap="square">
            <a:noAutofit/>
          </a:bodyPr>
          <a:lstStyle/>
          <a:p>
            <a:endParaRPr lang="en-US"/>
          </a:p>
        </p:txBody>
      </p:sp>
      <p:sp>
        <p:nvSpPr>
          <p:cNvPr id="5" name="Slide Number Placeholder 5">
            <a:extLst>
              <a:ext uri="{FF2B5EF4-FFF2-40B4-BE49-F238E27FC236}">
                <a16:creationId xmlns:a16="http://schemas.microsoft.com/office/drawing/2014/main" id="{E3365B84-D4CA-69C0-6280-FCD94981963D}"/>
              </a:ext>
            </a:extLst>
          </p:cNvPr>
          <p:cNvSpPr txBox="1">
            <a:spLocks/>
          </p:cNvSpPr>
          <p:nvPr userDrawn="1"/>
        </p:nvSpPr>
        <p:spPr>
          <a:xfrm>
            <a:off x="9356035" y="6313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81058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8098DDC0-19CC-A62F-8B52-331F5070FFD6}"/>
              </a:ext>
            </a:extLst>
          </p:cNvPr>
          <p:cNvCxnSpPr>
            <a:cxnSpLocks/>
          </p:cNvCxnSpPr>
          <p:nvPr userDrawn="1"/>
        </p:nvCxnSpPr>
        <p:spPr>
          <a:xfrm>
            <a:off x="-1" y="3932604"/>
            <a:ext cx="12192001" cy="0"/>
          </a:xfrm>
          <a:prstGeom prst="line">
            <a:avLst/>
          </a:prstGeom>
          <a:ln w="25400" cap="rnd">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5C034F-BBCA-4EE6-B2FA-4E09AF3C4E40}"/>
              </a:ext>
            </a:extLst>
          </p:cNvPr>
          <p:cNvGrpSpPr/>
          <p:nvPr userDrawn="1"/>
        </p:nvGrpSpPr>
        <p:grpSpPr>
          <a:xfrm>
            <a:off x="824737" y="3403214"/>
            <a:ext cx="1880713" cy="867993"/>
            <a:chOff x="824737" y="3403214"/>
            <a:chExt cx="1880713" cy="867993"/>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p:nvCxnSpPr>
          <p:spPr>
            <a:xfrm flipV="1">
              <a:off x="1765093" y="3403214"/>
              <a:ext cx="0" cy="529389"/>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958EFDE-F9CE-C2FD-8C12-38A176AFCD6E}"/>
                </a:ext>
              </a:extLst>
            </p:cNvPr>
            <p:cNvSpPr/>
            <p:nvPr/>
          </p:nvSpPr>
          <p:spPr>
            <a:xfrm>
              <a:off x="1431646" y="3604313"/>
              <a:ext cx="666894" cy="666894"/>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B140F5-B064-B361-294A-730D3DEEC9DB}"/>
                </a:ext>
              </a:extLst>
            </p:cNvPr>
            <p:cNvCxnSpPr>
              <a:cxnSpLocks/>
            </p:cNvCxnSpPr>
            <p:nvPr/>
          </p:nvCxnSpPr>
          <p:spPr>
            <a:xfrm>
              <a:off x="824737" y="3403214"/>
              <a:ext cx="1880713" cy="0"/>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E47725-CD1A-D70C-B112-16655EB6D019}"/>
                </a:ext>
              </a:extLst>
            </p:cNvPr>
            <p:cNvSpPr txBox="1">
              <a:spLocks/>
            </p:cNvSpPr>
            <p:nvPr/>
          </p:nvSpPr>
          <p:spPr>
            <a:xfrm>
              <a:off x="154164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1</a:t>
              </a:r>
            </a:p>
          </p:txBody>
        </p:sp>
      </p:grpSp>
      <p:sp>
        <p:nvSpPr>
          <p:cNvPr id="28" name="Text Placeholder 58">
            <a:extLst>
              <a:ext uri="{FF2B5EF4-FFF2-40B4-BE49-F238E27FC236}">
                <a16:creationId xmlns:a16="http://schemas.microsoft.com/office/drawing/2014/main" id="{B0C4EFDC-777D-7B45-44A2-89F03D997BA3}"/>
              </a:ext>
            </a:extLst>
          </p:cNvPr>
          <p:cNvSpPr>
            <a:spLocks noGrp="1"/>
          </p:cNvSpPr>
          <p:nvPr>
            <p:ph type="body" sz="quarter" idx="13"/>
          </p:nvPr>
        </p:nvSpPr>
        <p:spPr>
          <a:xfrm>
            <a:off x="824735"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8" name="Group 17">
            <a:extLst>
              <a:ext uri="{FF2B5EF4-FFF2-40B4-BE49-F238E27FC236}">
                <a16:creationId xmlns:a16="http://schemas.microsoft.com/office/drawing/2014/main" id="{458D8A46-2169-F8EB-48CA-8D3F37C29FAD}"/>
              </a:ext>
            </a:extLst>
          </p:cNvPr>
          <p:cNvGrpSpPr/>
          <p:nvPr userDrawn="1"/>
        </p:nvGrpSpPr>
        <p:grpSpPr>
          <a:xfrm>
            <a:off x="2983805" y="3604313"/>
            <a:ext cx="1880713" cy="867993"/>
            <a:chOff x="2551991" y="3604313"/>
            <a:chExt cx="1880713" cy="867993"/>
          </a:xfrm>
        </p:grpSpPr>
        <p:cxnSp>
          <p:nvCxnSpPr>
            <p:cNvPr id="19" name="Straight Connector 18">
              <a:extLst>
                <a:ext uri="{FF2B5EF4-FFF2-40B4-BE49-F238E27FC236}">
                  <a16:creationId xmlns:a16="http://schemas.microsoft.com/office/drawing/2014/main" id="{C8EBFA42-881D-C1A3-E815-4C94D9A7949E}"/>
                </a:ext>
              </a:extLst>
            </p:cNvPr>
            <p:cNvCxnSpPr>
              <a:cxnSpLocks/>
            </p:cNvCxnSpPr>
            <p:nvPr/>
          </p:nvCxnSpPr>
          <p:spPr>
            <a:xfrm rot="10800000" flipV="1">
              <a:off x="3492348" y="3942917"/>
              <a:ext cx="0" cy="529389"/>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B0D750-FE4B-B04E-0F3B-2A147B4FB2BE}"/>
                </a:ext>
              </a:extLst>
            </p:cNvPr>
            <p:cNvSpPr/>
            <p:nvPr/>
          </p:nvSpPr>
          <p:spPr>
            <a:xfrm rot="10800000">
              <a:off x="3158901" y="3604313"/>
              <a:ext cx="666894" cy="666894"/>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0EFE6FD-304A-64E6-44BB-81A574B1710A}"/>
                </a:ext>
              </a:extLst>
            </p:cNvPr>
            <p:cNvCxnSpPr>
              <a:cxnSpLocks/>
            </p:cNvCxnSpPr>
            <p:nvPr/>
          </p:nvCxnSpPr>
          <p:spPr>
            <a:xfrm rot="10800000">
              <a:off x="2551991" y="4472306"/>
              <a:ext cx="1880713" cy="0"/>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1243835A-45F2-B5AC-CB2B-7F0F88C2048B}"/>
                </a:ext>
              </a:extLst>
            </p:cNvPr>
            <p:cNvSpPr txBox="1">
              <a:spLocks/>
            </p:cNvSpPr>
            <p:nvPr/>
          </p:nvSpPr>
          <p:spPr>
            <a:xfrm>
              <a:off x="326890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2</a:t>
              </a:r>
            </a:p>
          </p:txBody>
        </p:sp>
      </p:grpSp>
      <p:sp>
        <p:nvSpPr>
          <p:cNvPr id="29" name="Text Placeholder 58">
            <a:extLst>
              <a:ext uri="{FF2B5EF4-FFF2-40B4-BE49-F238E27FC236}">
                <a16:creationId xmlns:a16="http://schemas.microsoft.com/office/drawing/2014/main" id="{42B1A18E-7189-ACE2-6985-B8A86AD2AFF7}"/>
              </a:ext>
            </a:extLst>
          </p:cNvPr>
          <p:cNvSpPr>
            <a:spLocks noGrp="1"/>
          </p:cNvSpPr>
          <p:nvPr>
            <p:ph type="body" sz="quarter" idx="14"/>
          </p:nvPr>
        </p:nvSpPr>
        <p:spPr>
          <a:xfrm>
            <a:off x="2983804"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3" name="Group 12">
            <a:extLst>
              <a:ext uri="{FF2B5EF4-FFF2-40B4-BE49-F238E27FC236}">
                <a16:creationId xmlns:a16="http://schemas.microsoft.com/office/drawing/2014/main" id="{CF717857-3609-A573-6888-863113445ADC}"/>
              </a:ext>
            </a:extLst>
          </p:cNvPr>
          <p:cNvGrpSpPr/>
          <p:nvPr userDrawn="1"/>
        </p:nvGrpSpPr>
        <p:grpSpPr>
          <a:xfrm>
            <a:off x="5142873" y="3384332"/>
            <a:ext cx="1920079" cy="886876"/>
            <a:chOff x="4279247" y="3403214"/>
            <a:chExt cx="1880713" cy="867993"/>
          </a:xfrm>
        </p:grpSpPr>
        <p:cxnSp>
          <p:nvCxnSpPr>
            <p:cNvPr id="14" name="Straight Connector 13">
              <a:extLst>
                <a:ext uri="{FF2B5EF4-FFF2-40B4-BE49-F238E27FC236}">
                  <a16:creationId xmlns:a16="http://schemas.microsoft.com/office/drawing/2014/main" id="{E6113C69-260C-47AA-9646-9FE9514AFFA6}"/>
                </a:ext>
              </a:extLst>
            </p:cNvPr>
            <p:cNvCxnSpPr>
              <a:cxnSpLocks/>
            </p:cNvCxnSpPr>
            <p:nvPr/>
          </p:nvCxnSpPr>
          <p:spPr>
            <a:xfrm flipV="1">
              <a:off x="5219603" y="3403214"/>
              <a:ext cx="0" cy="529389"/>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E452AF-1549-12A9-DF40-48154E020FCB}"/>
                </a:ext>
              </a:extLst>
            </p:cNvPr>
            <p:cNvSpPr/>
            <p:nvPr/>
          </p:nvSpPr>
          <p:spPr>
            <a:xfrm>
              <a:off x="4886156" y="3604313"/>
              <a:ext cx="666894" cy="666894"/>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AD60AA-0AC3-5F07-5DD2-F029883D2076}"/>
                </a:ext>
              </a:extLst>
            </p:cNvPr>
            <p:cNvCxnSpPr>
              <a:cxnSpLocks/>
            </p:cNvCxnSpPr>
            <p:nvPr/>
          </p:nvCxnSpPr>
          <p:spPr>
            <a:xfrm>
              <a:off x="4279247" y="3403214"/>
              <a:ext cx="1880713" cy="0"/>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1EB11E12-6156-3FBF-CA30-4874BF930AB3}"/>
                </a:ext>
              </a:extLst>
            </p:cNvPr>
            <p:cNvSpPr txBox="1">
              <a:spLocks/>
            </p:cNvSpPr>
            <p:nvPr/>
          </p:nvSpPr>
          <p:spPr>
            <a:xfrm>
              <a:off x="499615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3</a:t>
              </a:r>
            </a:p>
          </p:txBody>
        </p:sp>
      </p:grpSp>
      <p:sp>
        <p:nvSpPr>
          <p:cNvPr id="31" name="Text Placeholder 58">
            <a:extLst>
              <a:ext uri="{FF2B5EF4-FFF2-40B4-BE49-F238E27FC236}">
                <a16:creationId xmlns:a16="http://schemas.microsoft.com/office/drawing/2014/main" id="{764A8802-0851-6BEF-7CDB-2ADC87AF9A48}"/>
              </a:ext>
            </a:extLst>
          </p:cNvPr>
          <p:cNvSpPr>
            <a:spLocks noGrp="1"/>
          </p:cNvSpPr>
          <p:nvPr>
            <p:ph type="body" sz="quarter" idx="17"/>
          </p:nvPr>
        </p:nvSpPr>
        <p:spPr>
          <a:xfrm>
            <a:off x="5142871"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23" name="Group 22">
            <a:extLst>
              <a:ext uri="{FF2B5EF4-FFF2-40B4-BE49-F238E27FC236}">
                <a16:creationId xmlns:a16="http://schemas.microsoft.com/office/drawing/2014/main" id="{7B9A37AB-B112-A048-95CB-59BBC355BA3A}"/>
              </a:ext>
            </a:extLst>
          </p:cNvPr>
          <p:cNvGrpSpPr/>
          <p:nvPr userDrawn="1"/>
        </p:nvGrpSpPr>
        <p:grpSpPr>
          <a:xfrm>
            <a:off x="7301941" y="3604313"/>
            <a:ext cx="1880713" cy="867993"/>
            <a:chOff x="6006501" y="3604313"/>
            <a:chExt cx="1880713" cy="867993"/>
          </a:xfrm>
        </p:grpSpPr>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rot="10800000" flipV="1">
              <a:off x="6946858" y="3942917"/>
              <a:ext cx="0" cy="529389"/>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A681324-C909-5898-1075-E15D93770F06}"/>
                </a:ext>
              </a:extLst>
            </p:cNvPr>
            <p:cNvSpPr/>
            <p:nvPr/>
          </p:nvSpPr>
          <p:spPr>
            <a:xfrm rot="10800000">
              <a:off x="6613411" y="3604313"/>
              <a:ext cx="666894" cy="666894"/>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6DD17E7-AE33-78FF-9BDD-8EA65F32944A}"/>
                </a:ext>
              </a:extLst>
            </p:cNvPr>
            <p:cNvCxnSpPr>
              <a:cxnSpLocks/>
            </p:cNvCxnSpPr>
            <p:nvPr/>
          </p:nvCxnSpPr>
          <p:spPr>
            <a:xfrm rot="10800000">
              <a:off x="6006501" y="4472306"/>
              <a:ext cx="1880713" cy="0"/>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B9708AFA-0E27-79A6-6210-C68A759A5F37}"/>
                </a:ext>
              </a:extLst>
            </p:cNvPr>
            <p:cNvSpPr txBox="1">
              <a:spLocks/>
            </p:cNvSpPr>
            <p:nvPr/>
          </p:nvSpPr>
          <p:spPr>
            <a:xfrm>
              <a:off x="672341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a:solidFill>
                    <a:srgbClr val="083958"/>
                  </a:solidFill>
                  <a:effectLst/>
                  <a:latin typeface="Calibri" panose="020F0502020204030204" pitchFamily="34" charset="0"/>
                  <a:cs typeface="Calibri" panose="020F0502020204030204" pitchFamily="34" charset="0"/>
                </a:rPr>
                <a:t>4</a:t>
              </a:r>
            </a:p>
          </p:txBody>
        </p:sp>
      </p:grpSp>
      <p:sp>
        <p:nvSpPr>
          <p:cNvPr id="30" name="Text Placeholder 58">
            <a:extLst>
              <a:ext uri="{FF2B5EF4-FFF2-40B4-BE49-F238E27FC236}">
                <a16:creationId xmlns:a16="http://schemas.microsoft.com/office/drawing/2014/main" id="{DF4F4559-2288-A5FF-BF21-6BEC72F19155}"/>
              </a:ext>
            </a:extLst>
          </p:cNvPr>
          <p:cNvSpPr>
            <a:spLocks noGrp="1"/>
          </p:cNvSpPr>
          <p:nvPr>
            <p:ph type="body" sz="quarter" idx="19"/>
          </p:nvPr>
        </p:nvSpPr>
        <p:spPr>
          <a:xfrm>
            <a:off x="7301941"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32" name="Group 31">
            <a:extLst>
              <a:ext uri="{FF2B5EF4-FFF2-40B4-BE49-F238E27FC236}">
                <a16:creationId xmlns:a16="http://schemas.microsoft.com/office/drawing/2014/main" id="{66607EAB-AF26-875B-8D0A-825CC707C2FB}"/>
              </a:ext>
            </a:extLst>
          </p:cNvPr>
          <p:cNvGrpSpPr/>
          <p:nvPr userDrawn="1"/>
        </p:nvGrpSpPr>
        <p:grpSpPr>
          <a:xfrm>
            <a:off x="9461009" y="3403214"/>
            <a:ext cx="1880713" cy="867993"/>
            <a:chOff x="7733757" y="3403214"/>
            <a:chExt cx="1880713" cy="867993"/>
          </a:xfrm>
        </p:grpSpPr>
        <p:cxnSp>
          <p:nvCxnSpPr>
            <p:cNvPr id="33" name="Straight Connector 32">
              <a:extLst>
                <a:ext uri="{FF2B5EF4-FFF2-40B4-BE49-F238E27FC236}">
                  <a16:creationId xmlns:a16="http://schemas.microsoft.com/office/drawing/2014/main" id="{48BDF205-0298-59FB-3C28-EEDBC6D79D6F}"/>
                </a:ext>
              </a:extLst>
            </p:cNvPr>
            <p:cNvCxnSpPr>
              <a:cxnSpLocks/>
            </p:cNvCxnSpPr>
            <p:nvPr/>
          </p:nvCxnSpPr>
          <p:spPr>
            <a:xfrm flipV="1">
              <a:off x="8674113" y="3403214"/>
              <a:ext cx="0" cy="529389"/>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EDB989-2AF1-F371-7CBD-1BCD6EE2767C}"/>
                </a:ext>
              </a:extLst>
            </p:cNvPr>
            <p:cNvSpPr/>
            <p:nvPr/>
          </p:nvSpPr>
          <p:spPr>
            <a:xfrm>
              <a:off x="8340666" y="3604313"/>
              <a:ext cx="666894" cy="666894"/>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549FC02-398A-583A-139F-35C667EE7051}"/>
                </a:ext>
              </a:extLst>
            </p:cNvPr>
            <p:cNvCxnSpPr>
              <a:cxnSpLocks/>
            </p:cNvCxnSpPr>
            <p:nvPr/>
          </p:nvCxnSpPr>
          <p:spPr>
            <a:xfrm>
              <a:off x="7733757" y="3403214"/>
              <a:ext cx="1880713" cy="0"/>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6C89315D-E2FB-C8F7-D2E0-6608FD46F149}"/>
                </a:ext>
              </a:extLst>
            </p:cNvPr>
            <p:cNvSpPr txBox="1">
              <a:spLocks/>
            </p:cNvSpPr>
            <p:nvPr/>
          </p:nvSpPr>
          <p:spPr>
            <a:xfrm>
              <a:off x="845066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5</a:t>
              </a:r>
            </a:p>
          </p:txBody>
        </p:sp>
      </p:grpSp>
      <p:sp>
        <p:nvSpPr>
          <p:cNvPr id="37" name="Text Placeholder 58">
            <a:extLst>
              <a:ext uri="{FF2B5EF4-FFF2-40B4-BE49-F238E27FC236}">
                <a16:creationId xmlns:a16="http://schemas.microsoft.com/office/drawing/2014/main" id="{FDD1FD9C-4771-259F-3C7E-D38AAA5EC556}"/>
              </a:ext>
            </a:extLst>
          </p:cNvPr>
          <p:cNvSpPr>
            <a:spLocks noGrp="1"/>
          </p:cNvSpPr>
          <p:nvPr>
            <p:ph type="body" sz="quarter" idx="20"/>
          </p:nvPr>
        </p:nvSpPr>
        <p:spPr>
          <a:xfrm>
            <a:off x="9461008"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40" name="Slide Number Placeholder 39">
            <a:extLst>
              <a:ext uri="{FF2B5EF4-FFF2-40B4-BE49-F238E27FC236}">
                <a16:creationId xmlns:a16="http://schemas.microsoft.com/office/drawing/2014/main" id="{5DC1B9FD-1F5D-6D06-6E08-D4CAEAFB2B0E}"/>
              </a:ext>
            </a:extLst>
          </p:cNvPr>
          <p:cNvSpPr>
            <a:spLocks noGrp="1"/>
          </p:cNvSpPr>
          <p:nvPr>
            <p:ph type="sldNum" sz="quarter" idx="23"/>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16096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9761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Oval 9">
            <a:extLst>
              <a:ext uri="{FF2B5EF4-FFF2-40B4-BE49-F238E27FC236}">
                <a16:creationId xmlns:a16="http://schemas.microsoft.com/office/drawing/2014/main" id="{8958EFDE-F9CE-C2FD-8C12-38A176AFCD6E}"/>
              </a:ext>
              <a:ext uri="{C183D7F6-B498-43B3-948B-1728B52AA6E4}">
                <adec:decorative xmlns:adec="http://schemas.microsoft.com/office/drawing/2017/decorative" val="1"/>
              </a:ext>
            </a:extLst>
          </p:cNvPr>
          <p:cNvSpPr/>
          <p:nvPr/>
        </p:nvSpPr>
        <p:spPr>
          <a:xfrm>
            <a:off x="1269094" y="1631705"/>
            <a:ext cx="991997" cy="991997"/>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B0D750-FE4B-B04E-0F3B-2A147B4FB2BE}"/>
              </a:ext>
              <a:ext uri="{C183D7F6-B498-43B3-948B-1728B52AA6E4}">
                <adec:decorative xmlns:adec="http://schemas.microsoft.com/office/drawing/2017/decorative" val="1"/>
              </a:ext>
            </a:extLst>
          </p:cNvPr>
          <p:cNvSpPr/>
          <p:nvPr/>
        </p:nvSpPr>
        <p:spPr>
          <a:xfrm rot="10800000">
            <a:off x="3428161" y="1631705"/>
            <a:ext cx="991997" cy="991997"/>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452AF-1549-12A9-DF40-48154E020FCB}"/>
              </a:ext>
              <a:ext uri="{C183D7F6-B498-43B3-948B-1728B52AA6E4}">
                <adec:decorative xmlns:adec="http://schemas.microsoft.com/office/drawing/2017/decorative" val="1"/>
              </a:ext>
            </a:extLst>
          </p:cNvPr>
          <p:cNvSpPr/>
          <p:nvPr/>
        </p:nvSpPr>
        <p:spPr>
          <a:xfrm>
            <a:off x="5587228" y="1631705"/>
            <a:ext cx="991997" cy="991997"/>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681324-C909-5898-1075-E15D93770F06}"/>
              </a:ext>
              <a:ext uri="{C183D7F6-B498-43B3-948B-1728B52AA6E4}">
                <adec:decorative xmlns:adec="http://schemas.microsoft.com/office/drawing/2017/decorative" val="1"/>
              </a:ext>
            </a:extLst>
          </p:cNvPr>
          <p:cNvSpPr/>
          <p:nvPr/>
        </p:nvSpPr>
        <p:spPr>
          <a:xfrm rot="10800000">
            <a:off x="7746298" y="1631705"/>
            <a:ext cx="991997" cy="991997"/>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EDB989-2AF1-F371-7CBD-1BCD6EE2767C}"/>
              </a:ext>
              <a:ext uri="{C183D7F6-B498-43B3-948B-1728B52AA6E4}">
                <adec:decorative xmlns:adec="http://schemas.microsoft.com/office/drawing/2017/decorative" val="1"/>
              </a:ext>
            </a:extLst>
          </p:cNvPr>
          <p:cNvSpPr/>
          <p:nvPr/>
        </p:nvSpPr>
        <p:spPr>
          <a:xfrm>
            <a:off x="9901259" y="1631705"/>
            <a:ext cx="991997" cy="991997"/>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65">
            <a:extLst>
              <a:ext uri="{FF2B5EF4-FFF2-40B4-BE49-F238E27FC236}">
                <a16:creationId xmlns:a16="http://schemas.microsoft.com/office/drawing/2014/main" id="{4EB1E34C-E615-D753-56E3-96C516733357}"/>
              </a:ext>
            </a:extLst>
          </p:cNvPr>
          <p:cNvSpPr>
            <a:spLocks noGrp="1"/>
          </p:cNvSpPr>
          <p:nvPr>
            <p:ph type="body" sz="quarter" idx="24" hasCustomPrompt="1"/>
          </p:nvPr>
        </p:nvSpPr>
        <p:spPr>
          <a:xfrm>
            <a:off x="1219383" y="1838328"/>
            <a:ext cx="1093626" cy="566723"/>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2021</a:t>
            </a:r>
          </a:p>
        </p:txBody>
      </p:sp>
      <p:sp>
        <p:nvSpPr>
          <p:cNvPr id="67" name="Text Placeholder 65">
            <a:extLst>
              <a:ext uri="{FF2B5EF4-FFF2-40B4-BE49-F238E27FC236}">
                <a16:creationId xmlns:a16="http://schemas.microsoft.com/office/drawing/2014/main" id="{406D9EE9-E2F5-5547-EBFE-6FBF3AAA94F6}"/>
              </a:ext>
            </a:extLst>
          </p:cNvPr>
          <p:cNvSpPr>
            <a:spLocks noGrp="1"/>
          </p:cNvSpPr>
          <p:nvPr>
            <p:ph type="body" sz="quarter" idx="25" hasCustomPrompt="1"/>
          </p:nvPr>
        </p:nvSpPr>
        <p:spPr>
          <a:xfrm>
            <a:off x="3429834"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2022</a:t>
            </a:r>
          </a:p>
        </p:txBody>
      </p:sp>
      <p:sp>
        <p:nvSpPr>
          <p:cNvPr id="68" name="Text Placeholder 65">
            <a:extLst>
              <a:ext uri="{FF2B5EF4-FFF2-40B4-BE49-F238E27FC236}">
                <a16:creationId xmlns:a16="http://schemas.microsoft.com/office/drawing/2014/main" id="{C7729C8C-B176-04D5-A51E-4FABAA86663B}"/>
              </a:ext>
            </a:extLst>
          </p:cNvPr>
          <p:cNvSpPr>
            <a:spLocks noGrp="1"/>
          </p:cNvSpPr>
          <p:nvPr>
            <p:ph type="body" sz="quarter" idx="26" hasCustomPrompt="1"/>
          </p:nvPr>
        </p:nvSpPr>
        <p:spPr>
          <a:xfrm>
            <a:off x="559683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2023</a:t>
            </a:r>
          </a:p>
        </p:txBody>
      </p:sp>
      <p:sp>
        <p:nvSpPr>
          <p:cNvPr id="69" name="Text Placeholder 65">
            <a:extLst>
              <a:ext uri="{FF2B5EF4-FFF2-40B4-BE49-F238E27FC236}">
                <a16:creationId xmlns:a16="http://schemas.microsoft.com/office/drawing/2014/main" id="{B5D01AE9-E552-5E67-CD13-2A0090555F10}"/>
              </a:ext>
            </a:extLst>
          </p:cNvPr>
          <p:cNvSpPr>
            <a:spLocks noGrp="1"/>
          </p:cNvSpPr>
          <p:nvPr>
            <p:ph type="body" sz="quarter" idx="27" hasCustomPrompt="1"/>
          </p:nvPr>
        </p:nvSpPr>
        <p:spPr>
          <a:xfrm>
            <a:off x="7745050"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2024</a:t>
            </a:r>
          </a:p>
        </p:txBody>
      </p:sp>
      <p:sp>
        <p:nvSpPr>
          <p:cNvPr id="70" name="Text Placeholder 65">
            <a:extLst>
              <a:ext uri="{FF2B5EF4-FFF2-40B4-BE49-F238E27FC236}">
                <a16:creationId xmlns:a16="http://schemas.microsoft.com/office/drawing/2014/main" id="{68139ADC-FD54-7189-6654-211D873F7B1F}"/>
              </a:ext>
            </a:extLst>
          </p:cNvPr>
          <p:cNvSpPr>
            <a:spLocks noGrp="1"/>
          </p:cNvSpPr>
          <p:nvPr>
            <p:ph type="body" sz="quarter" idx="28" hasCustomPrompt="1"/>
          </p:nvPr>
        </p:nvSpPr>
        <p:spPr>
          <a:xfrm>
            <a:off x="989952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2025</a:t>
            </a:r>
          </a:p>
        </p:txBody>
      </p:sp>
      <p:grpSp>
        <p:nvGrpSpPr>
          <p:cNvPr id="57" name="Group 56">
            <a:extLst>
              <a:ext uri="{FF2B5EF4-FFF2-40B4-BE49-F238E27FC236}">
                <a16:creationId xmlns:a16="http://schemas.microsoft.com/office/drawing/2014/main" id="{8FD50874-4DD1-19B5-181E-065D63A135C4}"/>
              </a:ext>
            </a:extLst>
          </p:cNvPr>
          <p:cNvGrpSpPr/>
          <p:nvPr userDrawn="1"/>
        </p:nvGrpSpPr>
        <p:grpSpPr>
          <a:xfrm>
            <a:off x="1765085" y="2495522"/>
            <a:ext cx="8636280" cy="3462800"/>
            <a:chOff x="1765085" y="1464415"/>
            <a:chExt cx="8636280" cy="2478501"/>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userDrawn="1"/>
          </p:nvCxnSpPr>
          <p:spPr>
            <a:xfrm flipH="1" flipV="1">
              <a:off x="1765085" y="1464415"/>
              <a:ext cx="8" cy="2468188"/>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13C69-260C-47AA-9646-9FE9514AFFA6}"/>
                </a:ext>
              </a:extLst>
            </p:cNvPr>
            <p:cNvCxnSpPr>
              <a:cxnSpLocks/>
              <a:endCxn id="9" idx="2"/>
            </p:cNvCxnSpPr>
            <p:nvPr userDrawn="1"/>
          </p:nvCxnSpPr>
          <p:spPr>
            <a:xfrm flipV="1">
              <a:off x="6083229" y="1464415"/>
              <a:ext cx="15493" cy="2468188"/>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EBFA42-881D-C1A3-E815-4C94D9A7949E}"/>
                </a:ext>
              </a:extLst>
            </p:cNvPr>
            <p:cNvCxnSpPr>
              <a:cxnSpLocks/>
            </p:cNvCxnSpPr>
            <p:nvPr userDrawn="1"/>
          </p:nvCxnSpPr>
          <p:spPr>
            <a:xfrm flipH="1" flipV="1">
              <a:off x="3924155" y="1464415"/>
              <a:ext cx="7" cy="2478501"/>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flipV="1">
              <a:off x="8242298" y="1464415"/>
              <a:ext cx="0" cy="2478501"/>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DF205-0298-59FB-3C28-EEDBC6D79D6F}"/>
                </a:ext>
              </a:extLst>
            </p:cNvPr>
            <p:cNvCxnSpPr>
              <a:cxnSpLocks/>
            </p:cNvCxnSpPr>
            <p:nvPr userDrawn="1"/>
          </p:nvCxnSpPr>
          <p:spPr>
            <a:xfrm flipV="1">
              <a:off x="10401365" y="1464415"/>
              <a:ext cx="0" cy="2468188"/>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C94F6A52-A581-0736-2A8F-47E4DBDB3AF4}"/>
              </a:ext>
            </a:extLst>
          </p:cNvPr>
          <p:cNvSpPr>
            <a:spLocks noGrp="1"/>
          </p:cNvSpPr>
          <p:nvPr>
            <p:ph type="sldNum" sz="quarter" idx="3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1699704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060177"/>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646560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a:solidFill>
                  <a:srgbClr val="083958"/>
                </a:solidFill>
              </a:rPr>
              <a:t>Click to edit Master title style</a:t>
            </a:r>
          </a:p>
        </p:txBody>
      </p:sp>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a:prstGeom prst="rect">
            <a:avLst/>
          </a:prstGeom>
        </p:spPr>
        <p:txBody>
          <a:bodyPr/>
          <a:lstStyle>
            <a:lvl1pPr marL="0" indent="0">
              <a:buNone/>
              <a:defRPr>
                <a:solidFill>
                  <a:srgbClr val="083958"/>
                </a:solidFill>
              </a:defRPr>
            </a:lvl1pPr>
            <a:lvl2pPr marL="457200" indent="0">
              <a:buNone/>
              <a:defRPr>
                <a:solidFill>
                  <a:schemeClr val="bg1"/>
                </a:solidFill>
              </a:defRPr>
            </a:lvl2pPr>
          </a:lstStyle>
          <a:p>
            <a:pPr lvl="0"/>
            <a:endParaRPr lang="en-US"/>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3577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1544625" y="880028"/>
            <a:ext cx="9102749" cy="4556531"/>
          </a:xfrm>
          <a:prstGeom prst="rect">
            <a:avLst/>
          </a:prstGeom>
        </p:spPr>
        <p:txBody>
          <a:bodyPr anchor="ctr">
            <a:normAutofit/>
          </a:bodyPr>
          <a:lstStyle>
            <a:lvl1pPr marL="0" indent="0" algn="ctr">
              <a:buNone/>
              <a:defRPr sz="3200" b="1" i="0">
                <a:solidFill>
                  <a:srgbClr val="083958"/>
                </a:solidFill>
                <a:latin typeface="Calibri" panose="020F0502020204030204" pitchFamily="34" charset="0"/>
                <a:cs typeface="Calibri" panose="020F0502020204030204" pitchFamily="34" charset="0"/>
              </a:defRPr>
            </a:lvl1pPr>
          </a:lstStyle>
          <a:p>
            <a:pPr lvl="0"/>
            <a:r>
              <a:rPr lang="en-US"/>
              <a:t>text</a:t>
            </a:r>
          </a:p>
        </p:txBody>
      </p:sp>
      <p:cxnSp>
        <p:nvCxnSpPr>
          <p:cNvPr id="5" name="Straight Connector 4">
            <a:extLst>
              <a:ext uri="{FF2B5EF4-FFF2-40B4-BE49-F238E27FC236}">
                <a16:creationId xmlns:a16="http://schemas.microsoft.com/office/drawing/2014/main" id="{A95D27CC-1E0D-1937-D825-5B3F83E52CD7}"/>
              </a:ext>
              <a:ext uri="{C183D7F6-B498-43B3-948B-1728B52AA6E4}">
                <adec:decorative xmlns:adec="http://schemas.microsoft.com/office/drawing/2017/decorative" val="1"/>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FE0ACE7D-66FF-6281-9B0E-B6226551A312}"/>
              </a:ext>
              <a:ext uri="{C183D7F6-B498-43B3-948B-1728B52AA6E4}">
                <adec:decorative xmlns:adec="http://schemas.microsoft.com/office/drawing/2017/decorative" val="1"/>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pic>
        <p:nvPicPr>
          <p:cNvPr id="3" name="Picture 2">
            <a:extLst>
              <a:ext uri="{FF2B5EF4-FFF2-40B4-BE49-F238E27FC236}">
                <a16:creationId xmlns:a16="http://schemas.microsoft.com/office/drawing/2014/main" id="{FB8A6299-6479-330C-E1AF-99AC1A1EC8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34690" y="6327926"/>
            <a:ext cx="2161974" cy="370736"/>
          </a:xfrm>
          <a:prstGeom prst="rect">
            <a:avLst/>
          </a:prstGeom>
        </p:spPr>
      </p:pic>
    </p:spTree>
    <p:extLst>
      <p:ext uri="{BB962C8B-B14F-4D97-AF65-F5344CB8AC3E}">
        <p14:creationId xmlns:p14="http://schemas.microsoft.com/office/powerpoint/2010/main" val="3662826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C52F20-506A-0B32-B4B9-A15BFEF22379}"/>
              </a:ext>
            </a:extLst>
          </p:cNvPr>
          <p:cNvSpPr txBox="1">
            <a:spLocks/>
          </p:cNvSpPr>
          <p:nvPr userDrawn="1"/>
        </p:nvSpPr>
        <p:spPr>
          <a:xfrm>
            <a:off x="563765" y="2025245"/>
            <a:ext cx="4572000" cy="3944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83958"/>
                </a:solidFill>
                <a:latin typeface="Arial" panose="020B0604020202020204" pitchFamily="34" charset="0"/>
                <a:ea typeface="+mj-ea"/>
                <a:cs typeface="Arial" panose="020B0604020202020204" pitchFamily="34" charset="0"/>
              </a:defRPr>
            </a:lvl1pPr>
          </a:lstStyle>
          <a:p>
            <a:r>
              <a:rPr lang="en-US">
                <a:solidFill>
                  <a:schemeClr val="bg1"/>
                </a:solidFill>
              </a:rPr>
              <a:t>Click to edit Master title style</a:t>
            </a:r>
          </a:p>
        </p:txBody>
      </p:sp>
      <p:pic>
        <p:nvPicPr>
          <p:cNvPr id="5" name="Picture 4">
            <a:extLst>
              <a:ext uri="{FF2B5EF4-FFF2-40B4-BE49-F238E27FC236}">
                <a16:creationId xmlns:a16="http://schemas.microsoft.com/office/drawing/2014/main" id="{2EDDD6A1-BBB1-4F08-4386-9EF55F78AD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2042" y="-233402"/>
            <a:ext cx="6600825" cy="6858000"/>
          </a:xfrm>
          <a:prstGeom prst="rect">
            <a:avLst/>
          </a:prstGeom>
        </p:spPr>
      </p:pic>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65048" y="682970"/>
            <a:ext cx="4470717" cy="766640"/>
          </a:xfrm>
          <a:prstGeom prst="rect">
            <a:avLst/>
          </a:prstGeom>
        </p:spPr>
      </p:pic>
      <p:sp>
        <p:nvSpPr>
          <p:cNvPr id="3" name="Slide Number Placeholder 5">
            <a:extLst>
              <a:ext uri="{FF2B5EF4-FFF2-40B4-BE49-F238E27FC236}">
                <a16:creationId xmlns:a16="http://schemas.microsoft.com/office/drawing/2014/main" id="{B97748B5-EF11-0CB4-6526-D10548C3807D}"/>
              </a:ext>
            </a:extLst>
          </p:cNvPr>
          <p:cNvSpPr txBox="1">
            <a:spLocks/>
          </p:cNvSpPr>
          <p:nvPr userDrawn="1"/>
        </p:nvSpPr>
        <p:spPr>
          <a:xfrm>
            <a:off x="9323714" y="63961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935162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1EB1CFF-243D-0DF2-F029-83CD1EFF785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 uri="{C183D7F6-B498-43B3-948B-1728B52AA6E4}">
                <adec:decorative xmlns:adec="http://schemas.microsoft.com/office/drawing/2017/decorative" val="1"/>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375221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314960" y="152399"/>
            <a:ext cx="5627536" cy="4916557"/>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6482080" y="17258"/>
            <a:ext cx="5120640" cy="6159706"/>
          </a:xfrm>
          <a:prstGeom prst="rect">
            <a:avLst/>
          </a:prstGeom>
        </p:spPr>
        <p:txBody>
          <a:bodyPr>
            <a:normAutofit/>
          </a:bodyPr>
          <a:lstStyle>
            <a:lvl1pPr marL="0" indent="0">
              <a:buNone/>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endParaRPr lang="en-US"/>
          </a:p>
        </p:txBody>
      </p:sp>
      <p:sp>
        <p:nvSpPr>
          <p:cNvPr id="4" name="Content Placeholder 2">
            <a:extLst>
              <a:ext uri="{FF2B5EF4-FFF2-40B4-BE49-F238E27FC236}">
                <a16:creationId xmlns:a16="http://schemas.microsoft.com/office/drawing/2014/main" id="{84EB71AB-360D-3FC4-F9B4-41D26168B261}"/>
              </a:ext>
            </a:extLst>
          </p:cNvPr>
          <p:cNvSpPr>
            <a:spLocks noGrp="1"/>
          </p:cNvSpPr>
          <p:nvPr>
            <p:ph idx="13"/>
          </p:nvPr>
        </p:nvSpPr>
        <p:spPr>
          <a:xfrm>
            <a:off x="589280" y="5129035"/>
            <a:ext cx="5404568"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607370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p:nvPr>
        </p:nvSpPr>
        <p:spPr>
          <a:xfrm>
            <a:off x="1544625" y="1024403"/>
            <a:ext cx="9102749" cy="4556531"/>
          </a:xfrm>
          <a:prstGeom prst="rect">
            <a:avLst/>
          </a:prstGeom>
        </p:spPr>
        <p:txBody>
          <a:bodyPr anchor="ctr">
            <a:normAutofit/>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2172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a:prstGeom prst="rect">
            <a:avLst/>
          </a:prstGeom>
        </p:spPr>
        <p:txBody>
          <a:bodyPr anchor="b">
            <a:normAutofit/>
          </a:bodyPr>
          <a:lstStyle>
            <a:lvl1pPr algn="ctr">
              <a:lnSpc>
                <a:spcPts val="4660"/>
              </a:lnSpc>
              <a:defRPr sz="4800">
                <a:solidFill>
                  <a:srgbClr val="083958"/>
                </a:solidFill>
              </a:defRPr>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a:prstGeom prst="rect">
            <a:avLst/>
          </a:prstGeo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a:p>
        </p:txBody>
      </p:sp>
      <p:sp>
        <p:nvSpPr>
          <p:cNvPr id="4" name="Slide Number Placeholder 5">
            <a:extLst>
              <a:ext uri="{FF2B5EF4-FFF2-40B4-BE49-F238E27FC236}">
                <a16:creationId xmlns:a16="http://schemas.microsoft.com/office/drawing/2014/main" id="{651E5C9D-215B-C96D-B862-7BF42793CA71}"/>
              </a:ext>
            </a:extLst>
          </p:cNvPr>
          <p:cNvSpPr txBox="1">
            <a:spLocks/>
          </p:cNvSpPr>
          <p:nvPr userDrawn="1"/>
        </p:nvSpPr>
        <p:spPr>
          <a:xfrm>
            <a:off x="9365976" y="6406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3178831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2" name="Title 1">
            <a:extLst>
              <a:ext uri="{FF2B5EF4-FFF2-40B4-BE49-F238E27FC236}">
                <a16:creationId xmlns:a16="http://schemas.microsoft.com/office/drawing/2014/main" id="{293E1E3F-2FC0-2716-2F97-579ACDD123D6}"/>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3C823B5C-1DF2-CB1C-1E76-0962551C5D19}"/>
              </a:ext>
            </a:extLst>
          </p:cNvPr>
          <p:cNvSpPr>
            <a:spLocks noGrp="1"/>
          </p:cNvSpPr>
          <p:nvPr>
            <p:ph type="body" sz="quarter" idx="17"/>
          </p:nvPr>
        </p:nvSpPr>
        <p:spPr>
          <a:xfrm>
            <a:off x="1544625" y="2365513"/>
            <a:ext cx="9102749" cy="3215421"/>
          </a:xfrm>
          <a:prstGeom prst="rect">
            <a:avLst/>
          </a:prstGeom>
        </p:spPr>
        <p:txBody>
          <a:bodyPr anchor="ctr">
            <a:normAutofit/>
          </a:bodyPr>
          <a:lstStyle>
            <a:lvl1pPr marL="0" indent="0" algn="ctr">
              <a:buNone/>
              <a:defRPr sz="3200" b="1" i="0">
                <a:solidFill>
                  <a:srgbClr val="083958"/>
                </a:solidFill>
                <a:latin typeface="Arial" panose="020B0604020202020204" pitchFamily="34" charset="0"/>
                <a:cs typeface="Arial" panose="020B0604020202020204" pitchFamily="34" charset="0"/>
              </a:defRPr>
            </a:lvl1pPr>
          </a:lstStyle>
          <a:p>
            <a:pPr lvl="0"/>
            <a:endParaRPr lang="en-US"/>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a:p>
        </p:txBody>
      </p:sp>
    </p:spTree>
    <p:extLst>
      <p:ext uri="{BB962C8B-B14F-4D97-AF65-F5344CB8AC3E}">
        <p14:creationId xmlns:p14="http://schemas.microsoft.com/office/powerpoint/2010/main" val="4161142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a:prstGeom prst="rect">
            <a:avLst/>
          </a:prstGeo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15109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a:xfrm>
            <a:off x="9177131"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001391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1"/>
            <a:ext cx="1850967" cy="1550142"/>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2584707" y="1658901"/>
            <a:ext cx="1567585" cy="1550142"/>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7243156" y="1720651"/>
            <a:ext cx="1493521" cy="1321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4741083" y="1720651"/>
            <a:ext cx="1324492" cy="142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222888E-4C9A-4E79-875F-053595AB2EE0}"/>
              </a:ext>
            </a:extLst>
          </p:cNvPr>
          <p:cNvSpPr>
            <a:spLocks noGrp="1"/>
          </p:cNvSpPr>
          <p:nvPr>
            <p:ph sz="quarter" idx="13"/>
          </p:nvPr>
        </p:nvSpPr>
        <p:spPr>
          <a:xfrm>
            <a:off x="10451233" y="1651002"/>
            <a:ext cx="1463676" cy="14962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800403F6-8193-4EFE-A2E9-A336CA28091A}"/>
              </a:ext>
            </a:extLst>
          </p:cNvPr>
          <p:cNvSpPr>
            <a:spLocks noGrp="1"/>
          </p:cNvSpPr>
          <p:nvPr>
            <p:ph sz="quarter" idx="14"/>
          </p:nvPr>
        </p:nvSpPr>
        <p:spPr>
          <a:xfrm>
            <a:off x="152400" y="3890357"/>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2721AADA-2B24-4A83-8C31-DE2926F36FE2}"/>
              </a:ext>
            </a:extLst>
          </p:cNvPr>
          <p:cNvSpPr>
            <a:spLocks noGrp="1"/>
          </p:cNvSpPr>
          <p:nvPr>
            <p:ph sz="quarter" idx="15"/>
          </p:nvPr>
        </p:nvSpPr>
        <p:spPr>
          <a:xfrm>
            <a:off x="2584707" y="3959630"/>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24A931C7-63E4-419A-8BCA-A6DCB62EC46A}"/>
              </a:ext>
            </a:extLst>
          </p:cNvPr>
          <p:cNvSpPr>
            <a:spLocks noGrp="1"/>
          </p:cNvSpPr>
          <p:nvPr>
            <p:ph sz="quarter" idx="16"/>
          </p:nvPr>
        </p:nvSpPr>
        <p:spPr>
          <a:xfrm>
            <a:off x="4741083" y="4026132"/>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6F13A848-3CD4-41D1-8D9D-3031CD2A9D83}"/>
              </a:ext>
            </a:extLst>
          </p:cNvPr>
          <p:cNvSpPr>
            <a:spLocks noGrp="1"/>
          </p:cNvSpPr>
          <p:nvPr>
            <p:ph sz="quarter" idx="17"/>
          </p:nvPr>
        </p:nvSpPr>
        <p:spPr>
          <a:xfrm>
            <a:off x="7437120" y="4020591"/>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F2CFFBF7-8528-41D1-9A74-0ACF840A403C}"/>
              </a:ext>
            </a:extLst>
          </p:cNvPr>
          <p:cNvSpPr>
            <a:spLocks noGrp="1"/>
          </p:cNvSpPr>
          <p:nvPr>
            <p:ph sz="quarter" idx="18"/>
          </p:nvPr>
        </p:nvSpPr>
        <p:spPr>
          <a:xfrm>
            <a:off x="10401661" y="3890357"/>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011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66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photo with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23384"/>
            <a:ext cx="6289040" cy="621050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6420678" y="0"/>
            <a:ext cx="5771322" cy="483518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hasCustomPrompt="1"/>
          </p:nvPr>
        </p:nvSpPr>
        <p:spPr>
          <a:xfrm>
            <a:off x="6959600" y="4835179"/>
            <a:ext cx="4836160" cy="1351943"/>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Photo Credit:</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227208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7871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and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DCB0-4FB1-873A-2EFB-D0891FD33F75}"/>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55274638-CA76-A64C-FC54-9911CBEAA54E}"/>
              </a:ext>
            </a:extLst>
          </p:cNvPr>
          <p:cNvSpPr>
            <a:spLocks noGrp="1"/>
          </p:cNvSpPr>
          <p:nvPr>
            <p:ph idx="1"/>
          </p:nvPr>
        </p:nvSpPr>
        <p:spPr>
          <a:xfrm>
            <a:off x="0" y="1342820"/>
            <a:ext cx="6096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C54578-0AEB-6FF0-B098-60D48EC8641A}"/>
              </a:ext>
            </a:extLst>
          </p:cNvPr>
          <p:cNvSpPr>
            <a:spLocks noGrp="1"/>
          </p:cNvSpPr>
          <p:nvPr>
            <p:ph idx="11"/>
          </p:nvPr>
        </p:nvSpPr>
        <p:spPr>
          <a:xfrm>
            <a:off x="6095998" y="1342820"/>
            <a:ext cx="6096001" cy="3726137"/>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45EF57-1543-E855-5243-44DC76E9202D}"/>
              </a:ext>
            </a:extLst>
          </p:cNvPr>
          <p:cNvSpPr>
            <a:spLocks noGrp="1"/>
          </p:cNvSpPr>
          <p:nvPr>
            <p:ph idx="12"/>
          </p:nvPr>
        </p:nvSpPr>
        <p:spPr>
          <a:xfrm>
            <a:off x="6095998" y="5068957"/>
            <a:ext cx="6096002"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7F092BA3-0103-E012-0995-476B7106D56A}"/>
              </a:ext>
            </a:extLst>
          </p:cNvPr>
          <p:cNvSpPr>
            <a:spLocks noGrp="1"/>
          </p:cNvSpPr>
          <p:nvPr>
            <p:ph type="sldNum" sz="quarter" idx="10"/>
          </p:nvPr>
        </p:nvSpPr>
        <p:spPr>
          <a:xfrm>
            <a:off x="9177131" y="6336310"/>
            <a:ext cx="2743200" cy="365125"/>
          </a:xfrm>
          <a:prstGeom prst="rect">
            <a:avLst/>
          </a:prstGeom>
        </p:spPr>
        <p:txBody>
          <a:bodyPr/>
          <a:lstStyle/>
          <a:p>
            <a:fld id="{48E4644C-19C6-4ECB-AB75-D9A9349B1B98}" type="slidenum">
              <a:rPr lang="en-US" smtClean="0"/>
              <a:pPr/>
              <a:t>‹#›</a:t>
            </a:fld>
            <a:endParaRPr lang="en-US"/>
          </a:p>
        </p:txBody>
      </p:sp>
    </p:spTree>
    <p:extLst>
      <p:ext uri="{BB962C8B-B14F-4D97-AF65-F5344CB8AC3E}">
        <p14:creationId xmlns:p14="http://schemas.microsoft.com/office/powerpoint/2010/main" val="205637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EBF0-415C-1CA2-FAAE-6F1013D4E81C}"/>
              </a:ext>
            </a:extLst>
          </p:cNvPr>
          <p:cNvSpPr>
            <a:spLocks noGrp="1"/>
          </p:cNvSpPr>
          <p:nvPr>
            <p:ph type="title"/>
          </p:nvPr>
        </p:nvSpPr>
        <p:spPr>
          <a:xfrm>
            <a:off x="0" y="7319"/>
            <a:ext cx="12192000" cy="1325563"/>
          </a:xfrm>
          <a:prstGeom prst="rect">
            <a:avLst/>
          </a:prstGeom>
        </p:spPr>
        <p:txBody>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CDBA4A8-CBDB-E20B-6F28-195098B8E970}"/>
              </a:ext>
            </a:extLst>
          </p:cNvPr>
          <p:cNvSpPr>
            <a:spLocks noGrp="1"/>
          </p:cNvSpPr>
          <p:nvPr>
            <p:ph type="body" idx="1"/>
          </p:nvPr>
        </p:nvSpPr>
        <p:spPr>
          <a:xfrm>
            <a:off x="839788" y="1681163"/>
            <a:ext cx="5157787"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D336E-3432-05F8-D0E9-C489D16ECF11}"/>
              </a:ext>
            </a:extLst>
          </p:cNvPr>
          <p:cNvSpPr>
            <a:spLocks noGrp="1"/>
          </p:cNvSpPr>
          <p:nvPr>
            <p:ph sz="half" idx="2"/>
          </p:nvPr>
        </p:nvSpPr>
        <p:spPr>
          <a:xfrm>
            <a:off x="839788" y="2505075"/>
            <a:ext cx="5157787"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6E4B7-E381-A78F-F584-D84EEE496D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88D2B-6250-FC67-327A-733A60A87E57}"/>
              </a:ext>
            </a:extLst>
          </p:cNvPr>
          <p:cNvSpPr>
            <a:spLocks noGrp="1"/>
          </p:cNvSpPr>
          <p:nvPr>
            <p:ph sz="quarter" idx="4"/>
          </p:nvPr>
        </p:nvSpPr>
        <p:spPr>
          <a:xfrm>
            <a:off x="6172200" y="2505075"/>
            <a:ext cx="5183188"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A2DBAF6-8291-A580-0167-679DF159626C}"/>
              </a:ext>
            </a:extLst>
          </p:cNvPr>
          <p:cNvSpPr>
            <a:spLocks noGrp="1"/>
          </p:cNvSpPr>
          <p:nvPr>
            <p:ph type="sldNum" sz="quarter" idx="12"/>
          </p:nvPr>
        </p:nvSpPr>
        <p:spPr>
          <a:xfrm>
            <a:off x="9365973" y="6336310"/>
            <a:ext cx="2743200" cy="365125"/>
          </a:xfrm>
          <a:prstGeom prst="rect">
            <a:avLst/>
          </a:prstGeom>
        </p:spPr>
        <p:txBody>
          <a:bodyPr/>
          <a:lstStyle>
            <a:lvl1pPr>
              <a:defRPr sz="2400">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4171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79920"/>
            <a:ext cx="5852160" cy="2403649"/>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a:prstGeom prst="rect">
            <a:avLst/>
          </a:prstGeom>
        </p:spPr>
        <p:txBody>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64955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33825"/>
            <a:ext cx="3840480" cy="2286000"/>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29292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8223250" y="0"/>
            <a:ext cx="3968750" cy="5554663"/>
          </a:xfrm>
          <a:prstGeom prst="rect">
            <a:avLst/>
          </a:prstGeom>
          <a:solidFill>
            <a:schemeClr val="bg2">
              <a:lumMod val="90000"/>
            </a:schemeClr>
          </a:solidFill>
        </p:spPr>
        <p:txBody>
          <a:bodyPr/>
          <a:lstStyle/>
          <a:p>
            <a:endParaRPr lang="en-US"/>
          </a:p>
        </p:txBody>
      </p:sp>
      <p:sp>
        <p:nvSpPr>
          <p:cNvPr id="5" name="Slide Number Placeholder 5">
            <a:extLst>
              <a:ext uri="{FF2B5EF4-FFF2-40B4-BE49-F238E27FC236}">
                <a16:creationId xmlns:a16="http://schemas.microsoft.com/office/drawing/2014/main" id="{ECFADEB9-91F0-8A84-02BB-56C098DAD4CA}"/>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35401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DA844-87DB-348C-4040-271D4359DDCA}"/>
              </a:ext>
            </a:extLst>
          </p:cNvPr>
          <p:cNvSpPr>
            <a:spLocks noGrp="1"/>
          </p:cNvSpPr>
          <p:nvPr>
            <p:ph type="body" idx="1"/>
          </p:nvPr>
        </p:nvSpPr>
        <p:spPr>
          <a:xfrm>
            <a:off x="0" y="1342820"/>
            <a:ext cx="12192000" cy="4834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2B7E90-CC74-958F-1950-CED6D66CA259}"/>
              </a:ext>
              <a:ext uri="{C183D7F6-B498-43B3-948B-1728B52AA6E4}">
                <adec:decorative xmlns:adec="http://schemas.microsoft.com/office/drawing/2017/decorative" val="1"/>
              </a:ext>
            </a:extLst>
          </p:cNvPr>
          <p:cNvPicPr>
            <a:picLocks noChangeAspect="1"/>
          </p:cNvPicPr>
          <p:nvPr userDrawn="1"/>
        </p:nvPicPr>
        <p:blipFill>
          <a:blip r:embed="rId28"/>
          <a:stretch>
            <a:fillRect/>
          </a:stretch>
        </p:blipFill>
        <p:spPr>
          <a:xfrm>
            <a:off x="552917" y="6239425"/>
            <a:ext cx="2694241" cy="462009"/>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8890523"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a:p>
        </p:txBody>
      </p:sp>
      <p:cxnSp>
        <p:nvCxnSpPr>
          <p:cNvPr id="14" name="Straight Connector 13">
            <a:extLst>
              <a:ext uri="{FF2B5EF4-FFF2-40B4-BE49-F238E27FC236}">
                <a16:creationId xmlns:a16="http://schemas.microsoft.com/office/drawing/2014/main" id="{FBB4803E-9DCF-2A72-657C-89251674C02A}"/>
              </a:ext>
            </a:extLst>
          </p:cNvPr>
          <p:cNvCxnSpPr>
            <a:cxnSpLocks/>
          </p:cNvCxnSpPr>
          <p:nvPr userDrawn="1"/>
        </p:nvCxnSpPr>
        <p:spPr>
          <a:xfrm>
            <a:off x="552917" y="6163315"/>
            <a:ext cx="11080806"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55843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29" r:id="rId6"/>
    <p:sldLayoutId id="2147483962" r:id="rId7"/>
    <p:sldLayoutId id="2147483932" r:id="rId8"/>
    <p:sldLayoutId id="2147483933" r:id="rId9"/>
    <p:sldLayoutId id="2147483934" r:id="rId10"/>
    <p:sldLayoutId id="2147483935" r:id="rId11"/>
    <p:sldLayoutId id="2147483936" r:id="rId12"/>
    <p:sldLayoutId id="2147483937" r:id="rId13"/>
    <p:sldLayoutId id="2147483938" r:id="rId14"/>
    <p:sldLayoutId id="2147483963" r:id="rId15"/>
    <p:sldLayoutId id="2147483964" r:id="rId16"/>
    <p:sldLayoutId id="2147483965" r:id="rId17"/>
    <p:sldLayoutId id="2147483943" r:id="rId18"/>
    <p:sldLayoutId id="2147483966" r:id="rId19"/>
    <p:sldLayoutId id="2147483967" r:id="rId20"/>
    <p:sldLayoutId id="2147483946" r:id="rId21"/>
    <p:sldLayoutId id="2147483968" r:id="rId22"/>
    <p:sldLayoutId id="2147483969" r:id="rId23"/>
    <p:sldLayoutId id="2147483949" r:id="rId24"/>
    <p:sldLayoutId id="2147483955" r:id="rId25"/>
    <p:sldLayoutId id="2147483977" r:id="rId26"/>
  </p:sldLayoutIdLst>
  <p:hf hdr="0" ftr="0" dt="0"/>
  <p:txStyles>
    <p:titleStyle>
      <a:lvl1pPr algn="ctr" defTabSz="914400" rtl="0" eaLnBrk="1" latinLnBrk="0" hangingPunct="1">
        <a:lnSpc>
          <a:spcPct val="90000"/>
        </a:lnSpc>
        <a:spcBef>
          <a:spcPct val="0"/>
        </a:spcBef>
        <a:buNone/>
        <a:defRPr sz="40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mailto:EEDTitle5@cde.ca.gov" TargetMode="External"/><Relationship Id="rId5" Type="http://schemas.openxmlformats.org/officeDocument/2006/relationships/hyperlink" Target="https://www.cde.ca.gov/sp/cd/ci/emailguidance.asp" TargetMode="External"/><Relationship Id="rId4" Type="http://schemas.openxmlformats.org/officeDocument/2006/relationships/hyperlink" Target="https://www.cde.ca.gov/fg/aa/cd/faad.as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430B-D76C-D045-A3D9-6CBCD217DA69}"/>
              </a:ext>
            </a:extLst>
          </p:cNvPr>
          <p:cNvSpPr>
            <a:spLocks noGrp="1"/>
          </p:cNvSpPr>
          <p:nvPr>
            <p:ph type="ctrTitle"/>
          </p:nvPr>
        </p:nvSpPr>
        <p:spPr/>
        <p:txBody>
          <a:bodyPr/>
          <a:lstStyle/>
          <a:p>
            <a:pPr algn="ctr"/>
            <a:r>
              <a:rPr lang="en-US">
                <a:solidFill>
                  <a:schemeClr val="bg1"/>
                </a:solidFill>
                <a:cs typeface="Arial"/>
              </a:rPr>
              <a:t>2024</a:t>
            </a:r>
            <a:r>
              <a:rPr lang="en-US" sz="4800">
                <a:latin typeface="Arial"/>
                <a:cs typeface="Arial"/>
              </a:rPr>
              <a:t>–</a:t>
            </a:r>
            <a:r>
              <a:rPr lang="en-US">
                <a:solidFill>
                  <a:schemeClr val="bg1"/>
                </a:solidFill>
                <a:cs typeface="Arial"/>
              </a:rPr>
              <a:t>25 Budget</a:t>
            </a:r>
            <a:endParaRPr lang="en-US">
              <a:solidFill>
                <a:schemeClr val="bg1"/>
              </a:solidFill>
            </a:endParaRPr>
          </a:p>
        </p:txBody>
      </p:sp>
      <p:sp>
        <p:nvSpPr>
          <p:cNvPr id="6" name="Content Placeholder 4">
            <a:extLst>
              <a:ext uri="{FF2B5EF4-FFF2-40B4-BE49-F238E27FC236}">
                <a16:creationId xmlns:a16="http://schemas.microsoft.com/office/drawing/2014/main" id="{9DF31E1A-50D1-4607-B4A1-C18D612F7A12}"/>
              </a:ext>
            </a:extLst>
          </p:cNvPr>
          <p:cNvSpPr>
            <a:spLocks noGrp="1"/>
          </p:cNvSpPr>
          <p:nvPr/>
        </p:nvSpPr>
        <p:spPr>
          <a:xfrm>
            <a:off x="1620270" y="1563083"/>
            <a:ext cx="8955157" cy="30120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b="1">
                <a:latin typeface="Arial"/>
                <a:cs typeface="Arial"/>
              </a:rPr>
              <a:t>Early Education Division (EED) </a:t>
            </a:r>
          </a:p>
          <a:p>
            <a:pPr marL="0" indent="0" algn="ctr">
              <a:lnSpc>
                <a:spcPct val="120000"/>
              </a:lnSpc>
              <a:buNone/>
            </a:pPr>
            <a:r>
              <a:rPr lang="en-US" altLang="en-US" b="1">
                <a:latin typeface="Arial"/>
                <a:cs typeface="Arial"/>
              </a:rPr>
              <a:t>Budget Brief</a:t>
            </a:r>
            <a:br>
              <a:rPr lang="en-US" altLang="en-US" b="1"/>
            </a:br>
            <a:endParaRPr lang="en-US" altLang="en-US" b="1">
              <a:cs typeface="Arial"/>
            </a:endParaRPr>
          </a:p>
          <a:p>
            <a:pPr marL="0" indent="0" algn="ctr">
              <a:buNone/>
            </a:pPr>
            <a:r>
              <a:rPr lang="en-US" b="1">
                <a:latin typeface="Arial"/>
                <a:cs typeface="Arial"/>
              </a:rPr>
              <a:t>Date: October 7, 2024</a:t>
            </a:r>
          </a:p>
          <a:p>
            <a:pPr marL="0" indent="0" algn="ctr">
              <a:buNone/>
            </a:pPr>
            <a:endParaRPr lang="en-US" b="1">
              <a:latin typeface="Arial"/>
              <a:cs typeface="Arial"/>
            </a:endParaRPr>
          </a:p>
          <a:p>
            <a:endParaRPr lang="en-US"/>
          </a:p>
        </p:txBody>
      </p:sp>
    </p:spTree>
    <p:extLst>
      <p:ext uri="{BB962C8B-B14F-4D97-AF65-F5344CB8AC3E}">
        <p14:creationId xmlns:p14="http://schemas.microsoft.com/office/powerpoint/2010/main" val="214757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56FB-1B1A-406B-9491-A37F3652C831}"/>
              </a:ext>
            </a:extLst>
          </p:cNvPr>
          <p:cNvSpPr>
            <a:spLocks noGrp="1"/>
          </p:cNvSpPr>
          <p:nvPr>
            <p:ph type="title"/>
          </p:nvPr>
        </p:nvSpPr>
        <p:spPr>
          <a:xfrm>
            <a:off x="0" y="203799"/>
            <a:ext cx="11887200" cy="1256818"/>
          </a:xfrm>
        </p:spPr>
        <p:txBody>
          <a:bodyPr>
            <a:noAutofit/>
          </a:bodyPr>
          <a:lstStyle/>
          <a:p>
            <a:r>
              <a:rPr lang="en-US" sz="3200">
                <a:solidFill>
                  <a:schemeClr val="accent1">
                    <a:lumMod val="50000"/>
                  </a:schemeClr>
                </a:solidFill>
                <a:latin typeface="Arial"/>
                <a:cs typeface="Arial"/>
              </a:rPr>
              <a:t>Enrollment Priorities for Part-Day and Full-Day CSPP (1)</a:t>
            </a:r>
            <a:br>
              <a:rPr lang="en-US">
                <a:cs typeface="Arial"/>
              </a:rPr>
            </a:br>
            <a:endParaRPr lang="en-US">
              <a:solidFill>
                <a:schemeClr val="accent1">
                  <a:lumMod val="50000"/>
                </a:schemeClr>
              </a:solidFill>
              <a:cs typeface="Arial"/>
            </a:endParaRPr>
          </a:p>
        </p:txBody>
      </p:sp>
      <p:sp>
        <p:nvSpPr>
          <p:cNvPr id="3" name="Content Placeholder 2">
            <a:extLst>
              <a:ext uri="{FF2B5EF4-FFF2-40B4-BE49-F238E27FC236}">
                <a16:creationId xmlns:a16="http://schemas.microsoft.com/office/drawing/2014/main" id="{D94D43F9-F518-4046-A3B9-2B3455C97E1B}"/>
              </a:ext>
            </a:extLst>
          </p:cNvPr>
          <p:cNvSpPr>
            <a:spLocks noGrp="1"/>
          </p:cNvSpPr>
          <p:nvPr>
            <p:ph idx="1"/>
          </p:nvPr>
        </p:nvSpPr>
        <p:spPr>
          <a:xfrm>
            <a:off x="119268" y="813621"/>
            <a:ext cx="11887200" cy="5230758"/>
          </a:xfrm>
        </p:spPr>
        <p:txBody>
          <a:bodyPr vert="horz" lIns="91440" tIns="45720" rIns="91440" bIns="45720" rtlCol="0" anchor="t">
            <a:noAutofit/>
          </a:bodyPr>
          <a:lstStyle/>
          <a:p>
            <a:pPr marL="514350" indent="-514350">
              <a:lnSpc>
                <a:spcPct val="100000"/>
              </a:lnSpc>
              <a:spcBef>
                <a:spcPts val="0"/>
              </a:spcBef>
              <a:spcAft>
                <a:spcPts val="1200"/>
              </a:spcAft>
              <a:buAutoNum type="arabicPeriod"/>
            </a:pPr>
            <a:r>
              <a:rPr lang="en-US" sz="2400">
                <a:latin typeface="Arial"/>
                <a:ea typeface="+mn-lt"/>
                <a:cs typeface="+mn-lt"/>
              </a:rPr>
              <a:t>CPS (Child Protective Services) or at-risk (3- and 4-year-old children before</a:t>
            </a:r>
            <a:r>
              <a:rPr lang="en-US" sz="2400" b="1" i="1">
                <a:latin typeface="Arial"/>
                <a:ea typeface="+mn-lt"/>
                <a:cs typeface="+mn-lt"/>
              </a:rPr>
              <a:t> 2-year-old children)</a:t>
            </a:r>
            <a:endParaRPr lang="en-US" sz="2800" b="1" i="1">
              <a:latin typeface="Arial"/>
              <a:cs typeface="Arial"/>
            </a:endParaRPr>
          </a:p>
          <a:p>
            <a:pPr marL="514350" indent="-514350">
              <a:lnSpc>
                <a:spcPct val="100000"/>
              </a:lnSpc>
              <a:spcBef>
                <a:spcPts val="0"/>
              </a:spcBef>
              <a:spcAft>
                <a:spcPts val="1200"/>
              </a:spcAft>
              <a:buFont typeface="+mj-lt"/>
              <a:buAutoNum type="arabicPeriod"/>
            </a:pPr>
            <a:r>
              <a:rPr lang="en-US" sz="2400">
                <a:latin typeface="Arial"/>
                <a:ea typeface="+mn-lt"/>
                <a:cs typeface="+mn-lt"/>
              </a:rPr>
              <a:t>Child with a disability (3- and 4-year-old children only) beyond the set aside that are income eligible</a:t>
            </a:r>
          </a:p>
          <a:p>
            <a:pPr marL="1028700" lvl="1" indent="-285750">
              <a:lnSpc>
                <a:spcPct val="100000"/>
              </a:lnSpc>
              <a:spcBef>
                <a:spcPts val="0"/>
              </a:spcBef>
              <a:spcAft>
                <a:spcPts val="1200"/>
              </a:spcAft>
            </a:pPr>
            <a:r>
              <a:rPr lang="en-US" sz="2400">
                <a:latin typeface="Arial"/>
                <a:ea typeface="+mn-lt"/>
                <a:cs typeface="+mn-lt"/>
              </a:rPr>
              <a:t>Within this priority category, children from families with the lowest income shall be enrolled first. </a:t>
            </a:r>
          </a:p>
          <a:p>
            <a:pPr marL="514350" indent="-514350">
              <a:lnSpc>
                <a:spcPct val="100000"/>
              </a:lnSpc>
              <a:spcBef>
                <a:spcPts val="0"/>
              </a:spcBef>
              <a:buFont typeface="+mj-lt"/>
              <a:buAutoNum type="arabicPeriod"/>
            </a:pPr>
            <a:r>
              <a:rPr lang="en-US" sz="2400">
                <a:latin typeface="Arial"/>
                <a:ea typeface="+mn-lt"/>
                <a:cs typeface="+mn-lt"/>
              </a:rPr>
              <a:t>Eligible 3-year-old or 4-year-old children not enrolled in TK in income order</a:t>
            </a:r>
          </a:p>
          <a:p>
            <a:pPr marL="1085850" indent="-342900">
              <a:lnSpc>
                <a:spcPct val="100000"/>
              </a:lnSpc>
            </a:pPr>
            <a:r>
              <a:rPr lang="en-US" sz="2400">
                <a:latin typeface="Arial"/>
                <a:ea typeface="+mn-lt"/>
                <a:cs typeface="+mn-lt"/>
              </a:rPr>
              <a:t>If two or more families have the same income ranking according to the most recent schedule of income ceiling eligibility table, a child who is identified as a dual language learner shall be enrolled first.</a:t>
            </a:r>
          </a:p>
          <a:p>
            <a:pPr marL="1085850" indent="-342900">
              <a:lnSpc>
                <a:spcPct val="100000"/>
              </a:lnSpc>
            </a:pPr>
            <a:r>
              <a:rPr lang="en-US" sz="2400">
                <a:latin typeface="Arial"/>
                <a:ea typeface="+mn-lt"/>
                <a:cs typeface="+mn-lt"/>
              </a:rPr>
              <a:t>If there are no children who are identified as dual language learners, the child that has been on the waiting list for the longest time shall be admitted first.</a:t>
            </a:r>
            <a:endParaRPr lang="en-US" sz="2400">
              <a:latin typeface="Arial"/>
              <a:cs typeface="Arial" panose="020B0604020202020204"/>
            </a:endParaRPr>
          </a:p>
          <a:p>
            <a:pPr marL="971550" lvl="1">
              <a:lnSpc>
                <a:spcPct val="100000"/>
              </a:lnSpc>
              <a:spcBef>
                <a:spcPts val="0"/>
              </a:spcBef>
            </a:pPr>
            <a:endParaRPr lang="en-US" sz="2100">
              <a:ea typeface="+mn-lt"/>
              <a:cs typeface="+mn-lt"/>
            </a:endParaRPr>
          </a:p>
          <a:p>
            <a:pPr marL="457200" indent="-457200">
              <a:lnSpc>
                <a:spcPct val="100000"/>
              </a:lnSpc>
              <a:spcBef>
                <a:spcPts val="0"/>
              </a:spcBef>
              <a:buFont typeface="Arial" panose="020B0604020202020204"/>
              <a:buAutoNum type="arabicPeriod"/>
            </a:pPr>
            <a:endParaRPr lang="en-US" sz="2500">
              <a:ea typeface="+mn-lt"/>
              <a:cs typeface="+mn-lt"/>
            </a:endParaRPr>
          </a:p>
        </p:txBody>
      </p:sp>
      <p:sp>
        <p:nvSpPr>
          <p:cNvPr id="4" name="Slide Number Placeholder 3">
            <a:extLst>
              <a:ext uri="{FF2B5EF4-FFF2-40B4-BE49-F238E27FC236}">
                <a16:creationId xmlns:a16="http://schemas.microsoft.com/office/drawing/2014/main" id="{60EE2594-FE45-41D0-81E7-380286EEA6EC}"/>
              </a:ext>
            </a:extLst>
          </p:cNvPr>
          <p:cNvSpPr>
            <a:spLocks noGrp="1"/>
          </p:cNvSpPr>
          <p:nvPr>
            <p:ph type="sldNum" sz="quarter" idx="10"/>
          </p:nvPr>
        </p:nvSpPr>
        <p:spPr>
          <a:xfrm>
            <a:off x="9296400" y="6289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766DFC-3A80-4B23-8F34-5E6B9B8F3ED1}" type="slidenum">
              <a:rPr lang="en-US" dirty="0" smtClean="0">
                <a:solidFill>
                  <a:schemeClr val="tx1"/>
                </a:solidFill>
              </a:rPr>
              <a:pPr/>
              <a:t>10</a:t>
            </a:fld>
            <a:endParaRPr lang="en-US">
              <a:solidFill>
                <a:schemeClr val="tx1"/>
              </a:solidFill>
            </a:endParaRPr>
          </a:p>
        </p:txBody>
      </p:sp>
    </p:spTree>
    <p:extLst>
      <p:ext uri="{BB962C8B-B14F-4D97-AF65-F5344CB8AC3E}">
        <p14:creationId xmlns:p14="http://schemas.microsoft.com/office/powerpoint/2010/main" val="206322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56FB-1B1A-406B-9491-A37F3652C831}"/>
              </a:ext>
            </a:extLst>
          </p:cNvPr>
          <p:cNvSpPr>
            <a:spLocks noGrp="1"/>
          </p:cNvSpPr>
          <p:nvPr>
            <p:ph type="title"/>
          </p:nvPr>
        </p:nvSpPr>
        <p:spPr>
          <a:xfrm>
            <a:off x="152400" y="203799"/>
            <a:ext cx="11887200" cy="1005712"/>
          </a:xfrm>
        </p:spPr>
        <p:txBody>
          <a:bodyPr>
            <a:noAutofit/>
          </a:bodyPr>
          <a:lstStyle/>
          <a:p>
            <a:r>
              <a:rPr lang="en-US" sz="3200">
                <a:solidFill>
                  <a:schemeClr val="accent1">
                    <a:lumMod val="50000"/>
                  </a:schemeClr>
                </a:solidFill>
                <a:latin typeface="Arial"/>
                <a:cs typeface="Arial"/>
              </a:rPr>
              <a:t>Enrollment Priorities for Part-Day and Full-Day CSPP (2)</a:t>
            </a:r>
          </a:p>
        </p:txBody>
      </p:sp>
      <p:sp>
        <p:nvSpPr>
          <p:cNvPr id="3" name="Content Placeholder 2">
            <a:extLst>
              <a:ext uri="{FF2B5EF4-FFF2-40B4-BE49-F238E27FC236}">
                <a16:creationId xmlns:a16="http://schemas.microsoft.com/office/drawing/2014/main" id="{D94D43F9-F518-4046-A3B9-2B3455C97E1B}"/>
              </a:ext>
            </a:extLst>
          </p:cNvPr>
          <p:cNvSpPr>
            <a:spLocks noGrp="1"/>
          </p:cNvSpPr>
          <p:nvPr>
            <p:ph idx="1"/>
          </p:nvPr>
        </p:nvSpPr>
        <p:spPr>
          <a:xfrm>
            <a:off x="276700" y="1079748"/>
            <a:ext cx="11901577" cy="3505551"/>
          </a:xfrm>
        </p:spPr>
        <p:txBody>
          <a:bodyPr vert="horz" lIns="91440" tIns="45720" rIns="91440" bIns="45720" rtlCol="0" anchor="t">
            <a:noAutofit/>
          </a:bodyPr>
          <a:lstStyle/>
          <a:p>
            <a:pPr marL="0" indent="0">
              <a:lnSpc>
                <a:spcPct val="100000"/>
              </a:lnSpc>
              <a:spcBef>
                <a:spcPts val="0"/>
              </a:spcBef>
              <a:buNone/>
            </a:pPr>
            <a:r>
              <a:rPr lang="en-US" sz="2400">
                <a:latin typeface="Arial"/>
                <a:ea typeface="+mn-lt"/>
                <a:cs typeface="+mn-lt"/>
              </a:rPr>
              <a:t>4. Eligible </a:t>
            </a:r>
            <a:r>
              <a:rPr lang="en-US" sz="2400" b="1" i="1">
                <a:latin typeface="Arial"/>
                <a:ea typeface="+mn-lt"/>
                <a:cs typeface="+mn-lt"/>
              </a:rPr>
              <a:t>2-year-old children</a:t>
            </a:r>
            <a:r>
              <a:rPr lang="en-US" sz="2400">
                <a:latin typeface="Arial"/>
                <a:ea typeface="+mn-lt"/>
                <a:cs typeface="+mn-lt"/>
              </a:rPr>
              <a:t> in income order</a:t>
            </a:r>
            <a:endParaRPr lang="en-US" sz="2400">
              <a:solidFill>
                <a:srgbClr val="000000"/>
              </a:solidFill>
              <a:latin typeface="Arial"/>
              <a:ea typeface="+mn-lt"/>
              <a:cs typeface="+mn-lt"/>
            </a:endParaRPr>
          </a:p>
          <a:p>
            <a:pPr marL="1085850" indent="-342900">
              <a:lnSpc>
                <a:spcPct val="100000"/>
              </a:lnSpc>
            </a:pPr>
            <a:r>
              <a:rPr lang="en-US" sz="2400">
                <a:latin typeface="Arial"/>
                <a:ea typeface="+mn-lt"/>
                <a:cs typeface="+mn-lt"/>
              </a:rPr>
              <a:t>If two or more families have the same income ranking according to the most recent schedule of income ceiling eligibility table, a child who is identified as a dual language learner shall be enrolled first.</a:t>
            </a:r>
            <a:endParaRPr lang="en-US" sz="2400">
              <a:solidFill>
                <a:srgbClr val="000000"/>
              </a:solidFill>
              <a:latin typeface="Arial"/>
              <a:ea typeface="+mn-lt"/>
              <a:cs typeface="+mn-lt"/>
            </a:endParaRPr>
          </a:p>
          <a:p>
            <a:pPr marL="1085850" indent="-342900">
              <a:lnSpc>
                <a:spcPct val="100000"/>
              </a:lnSpc>
            </a:pPr>
            <a:r>
              <a:rPr lang="en-US" sz="2400">
                <a:latin typeface="Arial"/>
                <a:ea typeface="+mn-lt"/>
                <a:cs typeface="+mn-lt"/>
              </a:rPr>
              <a:t>If there are no children who are identified as dual language learners, the child that has been on the waiting list for the longest time shall be admitted first.</a:t>
            </a:r>
            <a:endParaRPr lang="en-US" sz="2400">
              <a:solidFill>
                <a:srgbClr val="000000"/>
              </a:solidFill>
              <a:latin typeface="Arial"/>
              <a:ea typeface="+mn-lt"/>
              <a:cs typeface="+mn-lt"/>
            </a:endParaRPr>
          </a:p>
          <a:p>
            <a:pPr marL="0" indent="0">
              <a:lnSpc>
                <a:spcPct val="100000"/>
              </a:lnSpc>
              <a:spcBef>
                <a:spcPts val="0"/>
              </a:spcBef>
              <a:spcAft>
                <a:spcPts val="2400"/>
              </a:spcAft>
              <a:buNone/>
            </a:pPr>
            <a:r>
              <a:rPr lang="en-US" sz="2400">
                <a:latin typeface="Arial"/>
                <a:ea typeface="+mn-lt"/>
                <a:cs typeface="+mn-lt"/>
              </a:rPr>
              <a:t>5. Three- and four- year-old children from families whose income is no more than 15 percent above the eligibility income threshold</a:t>
            </a:r>
          </a:p>
          <a:p>
            <a:pPr marL="800100" lvl="1" indent="-342900">
              <a:lnSpc>
                <a:spcPct val="100000"/>
              </a:lnSpc>
              <a:spcBef>
                <a:spcPts val="0"/>
              </a:spcBef>
              <a:spcAft>
                <a:spcPts val="2400"/>
              </a:spcAft>
            </a:pPr>
            <a:r>
              <a:rPr lang="en-US" sz="2400">
                <a:latin typeface="Arial"/>
                <a:ea typeface="+mn-lt"/>
                <a:cs typeface="+mn-lt"/>
              </a:rPr>
              <a:t>Children with disabilities must be enrolled first, then other </a:t>
            </a:r>
            <a:r>
              <a:rPr lang="en-US" sz="2400" b="1" i="1">
                <a:latin typeface="Arial"/>
                <a:ea typeface="+mn-lt"/>
                <a:cs typeface="+mn-lt"/>
              </a:rPr>
              <a:t>3- and 4-year-old</a:t>
            </a:r>
            <a:r>
              <a:rPr lang="en-US" sz="2400">
                <a:latin typeface="Arial"/>
                <a:ea typeface="+mn-lt"/>
                <a:cs typeface="+mn-lt"/>
              </a:rPr>
              <a:t> children in income ranking order.</a:t>
            </a:r>
          </a:p>
        </p:txBody>
      </p:sp>
      <p:sp>
        <p:nvSpPr>
          <p:cNvPr id="4" name="Slide Number Placeholder 3">
            <a:extLst>
              <a:ext uri="{FF2B5EF4-FFF2-40B4-BE49-F238E27FC236}">
                <a16:creationId xmlns:a16="http://schemas.microsoft.com/office/drawing/2014/main" id="{60EE2594-FE45-41D0-81E7-380286EEA6EC}"/>
              </a:ext>
            </a:extLst>
          </p:cNvPr>
          <p:cNvSpPr>
            <a:spLocks noGrp="1"/>
          </p:cNvSpPr>
          <p:nvPr>
            <p:ph type="sldNum" sz="quarter" idx="10"/>
          </p:nvPr>
        </p:nvSpPr>
        <p:spPr>
          <a:xfrm>
            <a:off x="9296400" y="6289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766DFC-3A80-4B23-8F34-5E6B9B8F3ED1}" type="slidenum">
              <a:rPr lang="en-US" dirty="0" smtClean="0">
                <a:solidFill>
                  <a:schemeClr val="tx1"/>
                </a:solidFill>
              </a:rPr>
              <a:pPr/>
              <a:t>11</a:t>
            </a:fld>
            <a:endParaRPr lang="en-US">
              <a:solidFill>
                <a:schemeClr val="tx1"/>
              </a:solidFill>
            </a:endParaRPr>
          </a:p>
        </p:txBody>
      </p:sp>
    </p:spTree>
    <p:extLst>
      <p:ext uri="{BB962C8B-B14F-4D97-AF65-F5344CB8AC3E}">
        <p14:creationId xmlns:p14="http://schemas.microsoft.com/office/powerpoint/2010/main" val="247599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56FB-1B1A-406B-9491-A37F3652C831}"/>
              </a:ext>
            </a:extLst>
          </p:cNvPr>
          <p:cNvSpPr>
            <a:spLocks noGrp="1"/>
          </p:cNvSpPr>
          <p:nvPr>
            <p:ph type="title"/>
          </p:nvPr>
        </p:nvSpPr>
        <p:spPr>
          <a:xfrm>
            <a:off x="76200" y="362822"/>
            <a:ext cx="11887200" cy="1005712"/>
          </a:xfrm>
        </p:spPr>
        <p:txBody>
          <a:bodyPr>
            <a:noAutofit/>
          </a:bodyPr>
          <a:lstStyle/>
          <a:p>
            <a:r>
              <a:rPr lang="en-US" sz="3600">
                <a:solidFill>
                  <a:schemeClr val="accent1">
                    <a:lumMod val="50000"/>
                  </a:schemeClr>
                </a:solidFill>
                <a:latin typeface="Arial"/>
                <a:cs typeface="Arial"/>
              </a:rPr>
              <a:t>Sixth Priority for Part-Day CSPP </a:t>
            </a:r>
            <a:endParaRPr lang="en-US">
              <a:solidFill>
                <a:schemeClr val="accent1">
                  <a:lumMod val="50000"/>
                </a:schemeClr>
              </a:solidFill>
              <a:latin typeface="Arial"/>
              <a:cs typeface="Arial"/>
            </a:endParaRPr>
          </a:p>
        </p:txBody>
      </p:sp>
      <p:sp>
        <p:nvSpPr>
          <p:cNvPr id="3" name="Content Placeholder 2">
            <a:extLst>
              <a:ext uri="{FF2B5EF4-FFF2-40B4-BE49-F238E27FC236}">
                <a16:creationId xmlns:a16="http://schemas.microsoft.com/office/drawing/2014/main" id="{D94D43F9-F518-4046-A3B9-2B3455C97E1B}"/>
              </a:ext>
            </a:extLst>
          </p:cNvPr>
          <p:cNvSpPr>
            <a:spLocks noGrp="1"/>
          </p:cNvSpPr>
          <p:nvPr>
            <p:ph idx="1"/>
          </p:nvPr>
        </p:nvSpPr>
        <p:spPr>
          <a:xfrm>
            <a:off x="276700" y="1888211"/>
            <a:ext cx="11910869" cy="2697088"/>
          </a:xfrm>
        </p:spPr>
        <p:txBody>
          <a:bodyPr vert="horz" lIns="91440" tIns="45720" rIns="91440" bIns="45720" rtlCol="0" anchor="t">
            <a:noAutofit/>
          </a:bodyPr>
          <a:lstStyle/>
          <a:p>
            <a:pPr marL="0" indent="0">
              <a:lnSpc>
                <a:spcPct val="100000"/>
              </a:lnSpc>
              <a:spcBef>
                <a:spcPts val="0"/>
              </a:spcBef>
              <a:spcAft>
                <a:spcPts val="2400"/>
              </a:spcAft>
              <a:buNone/>
            </a:pPr>
            <a:r>
              <a:rPr lang="en-US" sz="2800" dirty="0">
                <a:latin typeface="Arial"/>
                <a:ea typeface="+mn-lt"/>
                <a:cs typeface="+mn-lt"/>
              </a:rPr>
              <a:t>6. Enroll in the following order:</a:t>
            </a:r>
            <a:endParaRPr lang="en-US" dirty="0"/>
          </a:p>
          <a:p>
            <a:pPr marL="342900" indent="-342900">
              <a:lnSpc>
                <a:spcPct val="100000"/>
              </a:lnSpc>
              <a:spcBef>
                <a:spcPts val="0"/>
              </a:spcBef>
              <a:spcAft>
                <a:spcPts val="2400"/>
              </a:spcAft>
            </a:pPr>
            <a:r>
              <a:rPr lang="en-US" sz="2800" dirty="0">
                <a:latin typeface="Arial"/>
                <a:ea typeface="+mn-lt"/>
                <a:cs typeface="+mn-lt"/>
              </a:rPr>
              <a:t>CSPP Neighborhood School Eligibility (NSE)</a:t>
            </a:r>
          </a:p>
          <a:p>
            <a:pPr lvl="1">
              <a:lnSpc>
                <a:spcPct val="100000"/>
              </a:lnSpc>
              <a:spcBef>
                <a:spcPts val="0"/>
              </a:spcBef>
              <a:spcAft>
                <a:spcPts val="2400"/>
              </a:spcAft>
            </a:pPr>
            <a:r>
              <a:rPr lang="en-US" sz="2400" dirty="0">
                <a:latin typeface="Arial"/>
                <a:ea typeface="+mn-lt"/>
                <a:cs typeface="+mn-lt"/>
              </a:rPr>
              <a:t>Enroll three and four year old children </a:t>
            </a:r>
            <a:r>
              <a:rPr lang="en-US" sz="2400" b="1" i="1" dirty="0">
                <a:latin typeface="Arial"/>
                <a:ea typeface="+mn-lt"/>
                <a:cs typeface="+mn-lt"/>
              </a:rPr>
              <a:t>before two year old children</a:t>
            </a:r>
          </a:p>
          <a:p>
            <a:pPr>
              <a:lnSpc>
                <a:spcPct val="100000"/>
              </a:lnSpc>
              <a:spcBef>
                <a:spcPts val="0"/>
              </a:spcBef>
              <a:spcAft>
                <a:spcPts val="2400"/>
              </a:spcAft>
            </a:pPr>
            <a:r>
              <a:rPr lang="en-US" sz="2800" dirty="0">
                <a:latin typeface="Arial"/>
                <a:ea typeface="+mn-lt"/>
                <a:cs typeface="+mn-lt"/>
              </a:rPr>
              <a:t>Extended Learning and Care (Children enrolled in TK and Kindergarten and only allowed for part-day CSPP)</a:t>
            </a:r>
          </a:p>
          <a:p>
            <a:pPr marL="0" indent="0">
              <a:lnSpc>
                <a:spcPct val="100000"/>
              </a:lnSpc>
              <a:spcBef>
                <a:spcPts val="0"/>
              </a:spcBef>
              <a:buNone/>
            </a:pPr>
            <a:endParaRPr lang="en-US" sz="2400" dirty="0">
              <a:ea typeface="+mn-lt"/>
              <a:cs typeface="+mn-lt"/>
            </a:endParaRPr>
          </a:p>
        </p:txBody>
      </p:sp>
      <p:sp>
        <p:nvSpPr>
          <p:cNvPr id="4" name="Slide Number Placeholder 3">
            <a:extLst>
              <a:ext uri="{FF2B5EF4-FFF2-40B4-BE49-F238E27FC236}">
                <a16:creationId xmlns:a16="http://schemas.microsoft.com/office/drawing/2014/main" id="{60EE2594-FE45-41D0-81E7-380286EEA6EC}"/>
              </a:ext>
            </a:extLst>
          </p:cNvPr>
          <p:cNvSpPr>
            <a:spLocks noGrp="1"/>
          </p:cNvSpPr>
          <p:nvPr>
            <p:ph type="sldNum" sz="quarter" idx="10"/>
          </p:nvPr>
        </p:nvSpPr>
        <p:spPr>
          <a:xfrm>
            <a:off x="9296400" y="6289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766DFC-3A80-4B23-8F34-5E6B9B8F3ED1}" type="slidenum">
              <a:rPr lang="en-US" dirty="0" smtClean="0">
                <a:solidFill>
                  <a:schemeClr val="tx1"/>
                </a:solidFill>
              </a:rPr>
              <a:pPr/>
              <a:t>12</a:t>
            </a:fld>
            <a:endParaRPr lang="en-US">
              <a:solidFill>
                <a:schemeClr val="tx1"/>
              </a:solidFill>
            </a:endParaRPr>
          </a:p>
        </p:txBody>
      </p:sp>
    </p:spTree>
    <p:extLst>
      <p:ext uri="{BB962C8B-B14F-4D97-AF65-F5344CB8AC3E}">
        <p14:creationId xmlns:p14="http://schemas.microsoft.com/office/powerpoint/2010/main" val="26454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56FB-1B1A-406B-9491-A37F3652C831}"/>
              </a:ext>
            </a:extLst>
          </p:cNvPr>
          <p:cNvSpPr>
            <a:spLocks noGrp="1"/>
          </p:cNvSpPr>
          <p:nvPr>
            <p:ph type="title"/>
          </p:nvPr>
        </p:nvSpPr>
        <p:spPr>
          <a:xfrm>
            <a:off x="152400" y="388706"/>
            <a:ext cx="11887200" cy="1062156"/>
          </a:xfrm>
        </p:spPr>
        <p:txBody>
          <a:bodyPr>
            <a:noAutofit/>
          </a:bodyPr>
          <a:lstStyle/>
          <a:p>
            <a:r>
              <a:rPr lang="en-US">
                <a:solidFill>
                  <a:schemeClr val="accent1">
                    <a:lumMod val="50000"/>
                  </a:schemeClr>
                </a:solidFill>
                <a:latin typeface="Arial"/>
                <a:cs typeface="Arial"/>
              </a:rPr>
              <a:t>Sixth Priority for Full-Day CSPP</a:t>
            </a:r>
            <a:br>
              <a:rPr lang="en-US">
                <a:cs typeface="Arial"/>
              </a:rPr>
            </a:br>
            <a:endParaRPr lang="en-US">
              <a:solidFill>
                <a:schemeClr val="accent1">
                  <a:lumMod val="50000"/>
                </a:schemeClr>
              </a:solidFill>
              <a:cs typeface="Arial"/>
            </a:endParaRPr>
          </a:p>
        </p:txBody>
      </p:sp>
      <p:sp>
        <p:nvSpPr>
          <p:cNvPr id="3" name="Content Placeholder 2">
            <a:extLst>
              <a:ext uri="{FF2B5EF4-FFF2-40B4-BE49-F238E27FC236}">
                <a16:creationId xmlns:a16="http://schemas.microsoft.com/office/drawing/2014/main" id="{D94D43F9-F518-4046-A3B9-2B3455C97E1B}"/>
              </a:ext>
            </a:extLst>
          </p:cNvPr>
          <p:cNvSpPr>
            <a:spLocks noGrp="1"/>
          </p:cNvSpPr>
          <p:nvPr>
            <p:ph idx="1"/>
          </p:nvPr>
        </p:nvSpPr>
        <p:spPr>
          <a:xfrm>
            <a:off x="430695" y="1436752"/>
            <a:ext cx="11197087" cy="4500377"/>
          </a:xfrm>
        </p:spPr>
        <p:txBody>
          <a:bodyPr vert="horz" lIns="91440" tIns="45720" rIns="91440" bIns="45720" rtlCol="0" anchor="t">
            <a:normAutofit/>
          </a:bodyPr>
          <a:lstStyle/>
          <a:p>
            <a:pPr marL="0" indent="0">
              <a:spcAft>
                <a:spcPts val="2400"/>
              </a:spcAft>
              <a:buNone/>
            </a:pPr>
            <a:r>
              <a:rPr lang="en-US" sz="2800" dirty="0">
                <a:latin typeface="Arial"/>
                <a:ea typeface="+mn-lt"/>
                <a:cs typeface="+mn-lt"/>
              </a:rPr>
              <a:t>6. Enroll in the following order:</a:t>
            </a:r>
          </a:p>
          <a:p>
            <a:pPr marL="342900" indent="-342900">
              <a:spcAft>
                <a:spcPts val="2400"/>
              </a:spcAft>
            </a:pPr>
            <a:r>
              <a:rPr lang="en-US" sz="2800" dirty="0">
                <a:latin typeface="Arial"/>
                <a:ea typeface="+mn-lt"/>
                <a:cs typeface="+mn-lt"/>
              </a:rPr>
              <a:t> No Need (must be eligible for services)</a:t>
            </a:r>
          </a:p>
          <a:p>
            <a:pPr lvl="1">
              <a:spcAft>
                <a:spcPts val="2400"/>
              </a:spcAft>
            </a:pPr>
            <a:r>
              <a:rPr lang="en-US" sz="2400" dirty="0">
                <a:latin typeface="Arial"/>
                <a:ea typeface="+mn-lt"/>
                <a:cs typeface="+mn-lt"/>
              </a:rPr>
              <a:t>Enroll three- and four-year-old children </a:t>
            </a:r>
            <a:r>
              <a:rPr lang="en-US" sz="2400" b="1" i="1" dirty="0">
                <a:latin typeface="Arial"/>
                <a:ea typeface="+mn-lt"/>
                <a:cs typeface="+mn-lt"/>
              </a:rPr>
              <a:t>before two-year-old children</a:t>
            </a:r>
            <a:endParaRPr lang="en-US" sz="2400" dirty="0">
              <a:latin typeface="Arial"/>
              <a:ea typeface="+mn-lt"/>
              <a:cs typeface="+mn-lt"/>
            </a:endParaRPr>
          </a:p>
          <a:p>
            <a:pPr marL="342900" indent="-342900">
              <a:spcAft>
                <a:spcPts val="2400"/>
              </a:spcAft>
            </a:pPr>
            <a:r>
              <a:rPr lang="en-US" sz="2800" dirty="0">
                <a:latin typeface="Arial"/>
                <a:ea typeface="+mn-lt"/>
                <a:cs typeface="+mn-lt"/>
              </a:rPr>
              <a:t> Neighborhood School Eligibility (NSE)</a:t>
            </a:r>
          </a:p>
          <a:p>
            <a:pPr lvl="1">
              <a:spcAft>
                <a:spcPts val="2400"/>
              </a:spcAft>
            </a:pPr>
            <a:r>
              <a:rPr lang="en-US" sz="2400" dirty="0">
                <a:latin typeface="Arial"/>
                <a:cs typeface="Arial"/>
              </a:rPr>
              <a:t> Enroll three- and four-year-old children </a:t>
            </a:r>
            <a:r>
              <a:rPr lang="en-US" sz="2400" b="1" i="1" dirty="0">
                <a:latin typeface="Arial"/>
                <a:cs typeface="Arial"/>
              </a:rPr>
              <a:t>before two-year-old children</a:t>
            </a:r>
            <a:endParaRPr lang="en-US" sz="2400" dirty="0">
              <a:latin typeface="Arial"/>
              <a:cs typeface="Arial"/>
            </a:endParaRPr>
          </a:p>
          <a:p>
            <a:pPr marL="514350" indent="-514350"/>
            <a:endParaRPr lang="en-US" dirty="0">
              <a:ea typeface="+mn-lt"/>
              <a:cs typeface="+mn-lt"/>
            </a:endParaRPr>
          </a:p>
          <a:p>
            <a:pPr marL="742950" indent="-742950"/>
            <a:endParaRPr lang="en-US" sz="3600" dirty="0">
              <a:ea typeface="+mn-lt"/>
              <a:cs typeface="+mn-lt"/>
            </a:endParaRPr>
          </a:p>
        </p:txBody>
      </p:sp>
      <p:sp>
        <p:nvSpPr>
          <p:cNvPr id="4" name="Slide Number Placeholder 3">
            <a:extLst>
              <a:ext uri="{FF2B5EF4-FFF2-40B4-BE49-F238E27FC236}">
                <a16:creationId xmlns:a16="http://schemas.microsoft.com/office/drawing/2014/main" id="{60EE2594-FE45-41D0-81E7-380286EEA6EC}"/>
              </a:ext>
            </a:extLst>
          </p:cNvPr>
          <p:cNvSpPr>
            <a:spLocks noGrp="1"/>
          </p:cNvSpPr>
          <p:nvPr>
            <p:ph type="sldNum" sz="quarter" idx="10"/>
          </p:nvPr>
        </p:nvSpPr>
        <p:spPr>
          <a:xfrm>
            <a:off x="9296400" y="6289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766DFC-3A80-4B23-8F34-5E6B9B8F3ED1}" type="slidenum">
              <a:rPr lang="en-US" dirty="0" smtClean="0">
                <a:solidFill>
                  <a:schemeClr val="tx1"/>
                </a:solidFill>
              </a:rPr>
              <a:pPr/>
              <a:t>13</a:t>
            </a:fld>
            <a:endParaRPr lang="en-US">
              <a:solidFill>
                <a:schemeClr val="tx1"/>
              </a:solidFill>
            </a:endParaRPr>
          </a:p>
        </p:txBody>
      </p:sp>
    </p:spTree>
    <p:extLst>
      <p:ext uri="{BB962C8B-B14F-4D97-AF65-F5344CB8AC3E}">
        <p14:creationId xmlns:p14="http://schemas.microsoft.com/office/powerpoint/2010/main" val="90844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28182"/>
            <a:ext cx="11887200" cy="1325563"/>
          </a:xfrm>
        </p:spPr>
        <p:txBody>
          <a:bodyPr/>
          <a:lstStyle/>
          <a:p>
            <a:r>
              <a:rPr lang="en-US">
                <a:latin typeface="Arial"/>
                <a:cs typeface="Arial"/>
              </a:rPr>
              <a:t>Other CSPP Updates</a:t>
            </a:r>
            <a:endParaRPr lang="en-US"/>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4480" y="1223991"/>
            <a:ext cx="11872823" cy="5264559"/>
          </a:xfrm>
        </p:spPr>
        <p:txBody>
          <a:bodyPr vert="horz" lIns="91440" tIns="45720" rIns="91440" bIns="45720" rtlCol="0" anchor="t">
            <a:normAutofit/>
          </a:bodyPr>
          <a:lstStyle/>
          <a:p>
            <a:pPr>
              <a:lnSpc>
                <a:spcPct val="120000"/>
              </a:lnSpc>
              <a:spcAft>
                <a:spcPts val="500"/>
              </a:spcAft>
            </a:pPr>
            <a:r>
              <a:rPr lang="en-US" sz="3200">
                <a:latin typeface="Arial"/>
                <a:cs typeface="Arial"/>
              </a:rPr>
              <a:t>Changes to percentage requirement for serving Children with Disabilities to stay at 5 percent of funded enrollment</a:t>
            </a:r>
            <a:endParaRPr lang="en-US" sz="3200"/>
          </a:p>
          <a:p>
            <a:pPr>
              <a:lnSpc>
                <a:spcPct val="120000"/>
              </a:lnSpc>
              <a:spcAft>
                <a:spcPts val="500"/>
              </a:spcAft>
            </a:pPr>
            <a:r>
              <a:rPr lang="en-US" sz="3200">
                <a:latin typeface="Arial"/>
                <a:cs typeface="Arial"/>
              </a:rPr>
              <a:t>One item we would like to note is that the Cost-of-Living-Adjustment (COLA) of 1.07% does not apply to CSPP. </a:t>
            </a:r>
          </a:p>
          <a:p>
            <a:pPr>
              <a:lnSpc>
                <a:spcPct val="120000"/>
              </a:lnSpc>
              <a:spcAft>
                <a:spcPts val="500"/>
              </a:spcAft>
            </a:pPr>
            <a:endParaRPr lang="en-US" sz="3200"/>
          </a:p>
          <a:p>
            <a:pPr>
              <a:lnSpc>
                <a:spcPct val="120000"/>
              </a:lnSpc>
              <a:spcAft>
                <a:spcPts val="500"/>
              </a:spcAft>
            </a:pPr>
            <a:endParaRPr lang="en-US" sz="5600"/>
          </a:p>
          <a:p>
            <a:pPr marL="457200" indent="-457200">
              <a:lnSpc>
                <a:spcPct val="120000"/>
              </a:lnSpc>
              <a:spcAft>
                <a:spcPts val="500"/>
              </a:spcAft>
            </a:pPr>
            <a:endParaRPr lang="en-US" sz="280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233132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88854"/>
            <a:ext cx="11887200" cy="1325563"/>
          </a:xfrm>
        </p:spPr>
        <p:txBody>
          <a:bodyPr>
            <a:normAutofit fontScale="90000"/>
          </a:bodyPr>
          <a:lstStyle/>
          <a:p>
            <a:r>
              <a:rPr lang="en-US">
                <a:latin typeface="Arial"/>
                <a:cs typeface="Arial"/>
              </a:rPr>
              <a:t>2024–25 Budget:</a:t>
            </a:r>
            <a:br>
              <a:rPr lang="en-US">
                <a:cs typeface="Arial"/>
              </a:rPr>
            </a:br>
            <a:r>
              <a:rPr lang="en-US">
                <a:latin typeface="Arial"/>
                <a:cs typeface="Arial"/>
              </a:rPr>
              <a:t>Streamlined Request for Application (RFA) Process</a:t>
            </a:r>
            <a:endParaRPr lang="en-US">
              <a:latin typeface="Arial"/>
            </a:endParaRP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4480" y="1477399"/>
            <a:ext cx="11872823" cy="4844180"/>
          </a:xfrm>
        </p:spPr>
        <p:txBody>
          <a:bodyPr vert="horz" lIns="91440" tIns="45720" rIns="91440" bIns="45720" rtlCol="0" anchor="t">
            <a:normAutofit/>
          </a:bodyPr>
          <a:lstStyle/>
          <a:p>
            <a:pPr marL="457200" indent="-457200">
              <a:lnSpc>
                <a:spcPct val="120000"/>
              </a:lnSpc>
              <a:spcAft>
                <a:spcPts val="500"/>
              </a:spcAft>
            </a:pPr>
            <a:r>
              <a:rPr lang="en-US" sz="2800">
                <a:latin typeface="Arial"/>
                <a:cs typeface="Arial"/>
              </a:rPr>
              <a:t>Includes language for a streamlined RFA process for qualified CSPP contractors to be awarded new CSPP slots</a:t>
            </a:r>
          </a:p>
          <a:p>
            <a:pPr marL="1143000" lvl="1" indent="-457200">
              <a:lnSpc>
                <a:spcPct val="120000"/>
              </a:lnSpc>
              <a:spcAft>
                <a:spcPts val="500"/>
              </a:spcAft>
              <a:buFont typeface="Wingdings" panose="05000000000000000000" pitchFamily="2" charset="2"/>
              <a:buChar char="§"/>
            </a:pPr>
            <a:r>
              <a:rPr lang="en-US" sz="2600" i="1">
                <a:latin typeface="Arial"/>
                <a:cs typeface="Arial"/>
              </a:rPr>
              <a:t>Education Code </a:t>
            </a:r>
            <a:r>
              <a:rPr lang="en-US" sz="2600">
                <a:latin typeface="Arial"/>
                <a:cs typeface="Arial"/>
              </a:rPr>
              <a:t>8334</a:t>
            </a:r>
          </a:p>
          <a:p>
            <a:pPr marL="1143000" lvl="1" indent="-457200">
              <a:lnSpc>
                <a:spcPct val="120000"/>
              </a:lnSpc>
              <a:spcAft>
                <a:spcPts val="500"/>
              </a:spcAft>
              <a:buFont typeface="Wingdings" panose="05000000000000000000" pitchFamily="2" charset="2"/>
              <a:buChar char="§"/>
            </a:pPr>
            <a:r>
              <a:rPr lang="en-US" sz="2600">
                <a:latin typeface="Arial"/>
                <a:cs typeface="Arial"/>
              </a:rPr>
              <a:t>This applies to CSPP and Childcare</a:t>
            </a:r>
            <a:endParaRPr lang="en-US" sz="2600">
              <a:latin typeface="Arial"/>
              <a:ea typeface="Verdana"/>
              <a:cs typeface="Arial"/>
            </a:endParaRPr>
          </a:p>
          <a:p>
            <a:pPr marL="1143000" lvl="1" indent="-457200">
              <a:lnSpc>
                <a:spcPct val="120000"/>
              </a:lnSpc>
              <a:spcAft>
                <a:spcPts val="500"/>
              </a:spcAft>
              <a:buFont typeface="Wingdings" panose="05000000000000000000" pitchFamily="2" charset="2"/>
              <a:buChar char="§"/>
            </a:pPr>
            <a:r>
              <a:rPr lang="en-US" sz="2600">
                <a:latin typeface="Arial"/>
                <a:cs typeface="Arial"/>
              </a:rPr>
              <a:t>Language requires CDE to develop and implement in collaboration with the California Department of Social Services (CDSS) to ensure, where applicable, the processes are similar</a:t>
            </a:r>
            <a:endParaRPr lang="en-US" sz="2600">
              <a:latin typeface="Arial"/>
              <a:ea typeface="Verdana"/>
              <a:cs typeface="Arial"/>
            </a:endParaRPr>
          </a:p>
          <a:p>
            <a:pPr marL="914400" lvl="1">
              <a:lnSpc>
                <a:spcPct val="120000"/>
              </a:lnSpc>
              <a:spcAft>
                <a:spcPts val="500"/>
              </a:spcAft>
              <a:buFont typeface="Courier New" panose="020B0604020202020204" pitchFamily="34" charset="0"/>
              <a:buChar char="o"/>
            </a:pPr>
            <a:endParaRPr lang="en-US" sz="2400">
              <a:latin typeface="Verdana"/>
              <a:ea typeface="Verdana"/>
              <a:cs typeface="Arial"/>
            </a:endParaRPr>
          </a:p>
          <a:p>
            <a:pPr marL="914400" lvl="1">
              <a:lnSpc>
                <a:spcPct val="120000"/>
              </a:lnSpc>
              <a:spcAft>
                <a:spcPts val="500"/>
              </a:spcAft>
              <a:buFont typeface="Courier New" panose="020B0604020202020204" pitchFamily="34" charset="0"/>
              <a:buChar char="o"/>
            </a:pPr>
            <a:endParaRPr lang="en-US" sz="240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15</a:t>
            </a:fld>
            <a:endParaRPr lang="en-US"/>
          </a:p>
        </p:txBody>
      </p:sp>
    </p:spTree>
    <p:extLst>
      <p:ext uri="{BB962C8B-B14F-4D97-AF65-F5344CB8AC3E}">
        <p14:creationId xmlns:p14="http://schemas.microsoft.com/office/powerpoint/2010/main" val="10472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D3D2-9C9C-273A-3F5F-3B85991F6044}"/>
              </a:ext>
            </a:extLst>
          </p:cNvPr>
          <p:cNvSpPr>
            <a:spLocks noGrp="1"/>
          </p:cNvSpPr>
          <p:nvPr>
            <p:ph type="title"/>
          </p:nvPr>
        </p:nvSpPr>
        <p:spPr/>
        <p:txBody>
          <a:bodyPr/>
          <a:lstStyle/>
          <a:p>
            <a:r>
              <a:rPr lang="en-US">
                <a:latin typeface="Arial"/>
                <a:cs typeface="Arial"/>
              </a:rPr>
              <a:t>IEEEP</a:t>
            </a:r>
            <a:endParaRPr lang="en-US">
              <a:latin typeface="Arial"/>
            </a:endParaRPr>
          </a:p>
        </p:txBody>
      </p:sp>
      <p:sp>
        <p:nvSpPr>
          <p:cNvPr id="3" name="Content Placeholder 2">
            <a:extLst>
              <a:ext uri="{FF2B5EF4-FFF2-40B4-BE49-F238E27FC236}">
                <a16:creationId xmlns:a16="http://schemas.microsoft.com/office/drawing/2014/main" id="{39299DCC-C4BD-99C1-8F67-998D6C7241E2}"/>
              </a:ext>
            </a:extLst>
          </p:cNvPr>
          <p:cNvSpPr>
            <a:spLocks noGrp="1"/>
          </p:cNvSpPr>
          <p:nvPr>
            <p:ph idx="1"/>
          </p:nvPr>
        </p:nvSpPr>
        <p:spPr>
          <a:xfrm>
            <a:off x="0" y="1472216"/>
            <a:ext cx="12192000" cy="4834143"/>
          </a:xfrm>
        </p:spPr>
        <p:txBody>
          <a:bodyPr vert="horz" lIns="91440" tIns="45720" rIns="91440" bIns="45720" rtlCol="0" anchor="t">
            <a:normAutofit fontScale="92500" lnSpcReduction="10000"/>
          </a:bodyPr>
          <a:lstStyle/>
          <a:p>
            <a:r>
              <a:rPr lang="en-US">
                <a:solidFill>
                  <a:srgbClr val="0C4A6D"/>
                </a:solidFill>
                <a:latin typeface="Arial"/>
                <a:cs typeface="Arial"/>
              </a:rPr>
              <a:t>IEEEP Appropriation has been reduced to $100 million </a:t>
            </a:r>
          </a:p>
          <a:p>
            <a:pPr lvl="1"/>
            <a:r>
              <a:rPr lang="en-US">
                <a:solidFill>
                  <a:srgbClr val="0C4A6D"/>
                </a:solidFill>
                <a:latin typeface="Arial"/>
                <a:cs typeface="Arial"/>
              </a:rPr>
              <a:t>$150 million has been reappropriated to other programs</a:t>
            </a:r>
          </a:p>
          <a:p>
            <a:r>
              <a:rPr lang="en-US">
                <a:solidFill>
                  <a:srgbClr val="0C4A6D"/>
                </a:solidFill>
                <a:latin typeface="Arial"/>
                <a:cs typeface="Arial"/>
              </a:rPr>
              <a:t>The reduced IEEEP funds include:</a:t>
            </a:r>
          </a:p>
          <a:p>
            <a:pPr lvl="1"/>
            <a:r>
              <a:rPr lang="en-US">
                <a:solidFill>
                  <a:srgbClr val="0C4A6D"/>
                </a:solidFill>
                <a:latin typeface="Arial"/>
                <a:cs typeface="Arial"/>
              </a:rPr>
              <a:t>$80 million in local grant funds for local educational agencies (LEAs) and local partners as applicable</a:t>
            </a:r>
          </a:p>
          <a:p>
            <a:pPr lvl="1">
              <a:buFont typeface="Arial" panose="020B0604020202020204" pitchFamily="34" charset="0"/>
              <a:buChar char="•"/>
            </a:pPr>
            <a:r>
              <a:rPr lang="en-US">
                <a:solidFill>
                  <a:srgbClr val="0C4A6D"/>
                </a:solidFill>
                <a:latin typeface="Arial"/>
                <a:cs typeface="Arial"/>
              </a:rPr>
              <a:t>$11 million in statewide system supports for inclusion to benefit both LEAs and community-based organizations (CBOs)</a:t>
            </a:r>
          </a:p>
          <a:p>
            <a:pPr lvl="1"/>
            <a:r>
              <a:rPr lang="en-US">
                <a:solidFill>
                  <a:srgbClr val="0C4A6D"/>
                </a:solidFill>
                <a:latin typeface="Arial"/>
                <a:cs typeface="Arial"/>
              </a:rPr>
              <a:t>$8.2 million for Achieving Success in Positive Interactions Relationships and Environment (ASPIRE) program grants with a focus on children with disabilities</a:t>
            </a:r>
            <a:endParaRPr lang="en-US">
              <a:solidFill>
                <a:srgbClr val="0C4A6D"/>
              </a:solidFill>
              <a:cs typeface="Arial"/>
            </a:endParaRPr>
          </a:p>
          <a:p>
            <a:pPr lvl="1">
              <a:buFont typeface="Arial" panose="020B0604020202020204" pitchFamily="34" charset="0"/>
              <a:buChar char="•"/>
            </a:pPr>
            <a:r>
              <a:rPr lang="en-US">
                <a:solidFill>
                  <a:srgbClr val="0C4A6D"/>
                </a:solidFill>
                <a:latin typeface="Arial"/>
                <a:cs typeface="Arial"/>
              </a:rPr>
              <a:t>$800,000 for an evaluation of IEEEP activities</a:t>
            </a:r>
          </a:p>
        </p:txBody>
      </p:sp>
      <p:sp>
        <p:nvSpPr>
          <p:cNvPr id="4" name="Slide Number Placeholder 3">
            <a:extLst>
              <a:ext uri="{FF2B5EF4-FFF2-40B4-BE49-F238E27FC236}">
                <a16:creationId xmlns:a16="http://schemas.microsoft.com/office/drawing/2014/main" id="{DED4C97C-72B3-99FB-5CB7-EB4E933E032D}"/>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45699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D3D2-9C9C-273A-3F5F-3B85991F6044}"/>
              </a:ext>
            </a:extLst>
          </p:cNvPr>
          <p:cNvSpPr>
            <a:spLocks noGrp="1"/>
          </p:cNvSpPr>
          <p:nvPr>
            <p:ph type="title"/>
          </p:nvPr>
        </p:nvSpPr>
        <p:spPr>
          <a:xfrm>
            <a:off x="152400" y="203799"/>
            <a:ext cx="11887200" cy="830932"/>
          </a:xfrm>
        </p:spPr>
        <p:txBody>
          <a:bodyPr/>
          <a:lstStyle/>
          <a:p>
            <a:r>
              <a:rPr lang="en-US" sz="4400">
                <a:latin typeface="Arial"/>
                <a:ea typeface="Calibri Light"/>
                <a:cs typeface="Calibri Light"/>
              </a:rPr>
              <a:t>Statewide Level Support for Inclusion</a:t>
            </a:r>
            <a:endParaRPr lang="en-US">
              <a:latin typeface="Arial"/>
              <a:cs typeface="Arial"/>
            </a:endParaRPr>
          </a:p>
        </p:txBody>
      </p:sp>
      <p:sp>
        <p:nvSpPr>
          <p:cNvPr id="3" name="Content Placeholder 2">
            <a:extLst>
              <a:ext uri="{FF2B5EF4-FFF2-40B4-BE49-F238E27FC236}">
                <a16:creationId xmlns:a16="http://schemas.microsoft.com/office/drawing/2014/main" id="{39299DCC-C4BD-99C1-8F67-998D6C7241E2}"/>
              </a:ext>
            </a:extLst>
          </p:cNvPr>
          <p:cNvSpPr>
            <a:spLocks noGrp="1"/>
          </p:cNvSpPr>
          <p:nvPr>
            <p:ph idx="1"/>
          </p:nvPr>
        </p:nvSpPr>
        <p:spPr>
          <a:xfrm>
            <a:off x="152400" y="1262858"/>
            <a:ext cx="11887200" cy="5041376"/>
          </a:xfrm>
        </p:spPr>
        <p:txBody>
          <a:bodyPr vert="horz" lIns="91440" tIns="45720" rIns="91440" bIns="45720" rtlCol="0" anchor="t">
            <a:normAutofit/>
          </a:bodyPr>
          <a:lstStyle/>
          <a:p>
            <a:r>
              <a:rPr lang="en-US" sz="3000" dirty="0">
                <a:solidFill>
                  <a:srgbClr val="0C4A6D"/>
                </a:solidFill>
                <a:latin typeface="Arial"/>
                <a:cs typeface="Arial"/>
              </a:rPr>
              <a:t>IEEEP provides $11 million to support state level systems building and professional development. </a:t>
            </a:r>
            <a:endParaRPr lang="en-US" sz="2800" dirty="0">
              <a:solidFill>
                <a:srgbClr val="0C4A6D"/>
              </a:solidFill>
              <a:latin typeface="Arial"/>
              <a:cs typeface="Arial"/>
            </a:endParaRPr>
          </a:p>
          <a:p>
            <a:pPr marL="457200" lvl="1" indent="0">
              <a:buNone/>
            </a:pPr>
            <a:r>
              <a:rPr lang="en-US" dirty="0">
                <a:solidFill>
                  <a:srgbClr val="0C4A6D"/>
                </a:solidFill>
                <a:latin typeface="Arial"/>
                <a:cs typeface="Arial"/>
              </a:rPr>
              <a:t>• </a:t>
            </a:r>
            <a:r>
              <a:rPr lang="en-US" sz="2800" dirty="0">
                <a:solidFill>
                  <a:srgbClr val="0C4A6D"/>
                </a:solidFill>
                <a:latin typeface="Arial"/>
                <a:cs typeface="Arial"/>
              </a:rPr>
              <a:t>Funds will be used to support a high level of need for a variety of programs across the state, not just CSPP, in several areas including</a:t>
            </a:r>
            <a:r>
              <a:rPr lang="en-US" dirty="0">
                <a:solidFill>
                  <a:srgbClr val="0C4A6D"/>
                </a:solidFill>
                <a:latin typeface="Arial"/>
                <a:cs typeface="Arial"/>
              </a:rPr>
              <a:t>:</a:t>
            </a:r>
            <a:endParaRPr lang="en-US" sz="2800" dirty="0">
              <a:solidFill>
                <a:srgbClr val="0C4A6D"/>
              </a:solidFill>
              <a:latin typeface="Arial"/>
              <a:cs typeface="Arial"/>
            </a:endParaRPr>
          </a:p>
          <a:p>
            <a:pPr lvl="2"/>
            <a:r>
              <a:rPr lang="en-US" sz="2600" dirty="0">
                <a:solidFill>
                  <a:srgbClr val="0C4A6D"/>
                </a:solidFill>
                <a:latin typeface="Arial"/>
                <a:cs typeface="Arial"/>
              </a:rPr>
              <a:t>Communities of Practice</a:t>
            </a:r>
          </a:p>
          <a:p>
            <a:pPr lvl="3">
              <a:buFont typeface="Wingdings" panose="05000000000000000000" pitchFamily="2" charset="2"/>
              <a:buChar char="§"/>
            </a:pPr>
            <a:r>
              <a:rPr lang="en-US" sz="2600" dirty="0">
                <a:solidFill>
                  <a:srgbClr val="0C4A6D"/>
                </a:solidFill>
                <a:latin typeface="Arial"/>
                <a:cs typeface="Arial"/>
              </a:rPr>
              <a:t>Teaching and support staff</a:t>
            </a:r>
          </a:p>
          <a:p>
            <a:pPr lvl="3">
              <a:buFont typeface="Wingdings" panose="05000000000000000000" pitchFamily="2" charset="2"/>
              <a:buChar char="§"/>
            </a:pPr>
            <a:r>
              <a:rPr lang="en-US" sz="2600" dirty="0">
                <a:solidFill>
                  <a:srgbClr val="0C4A6D"/>
                </a:solidFill>
                <a:latin typeface="Arial"/>
                <a:cs typeface="Arial"/>
              </a:rPr>
              <a:t>Administrators</a:t>
            </a:r>
          </a:p>
          <a:p>
            <a:pPr lvl="2"/>
            <a:r>
              <a:rPr lang="en-US" sz="2600" dirty="0">
                <a:solidFill>
                  <a:srgbClr val="0C4A6D"/>
                </a:solidFill>
                <a:latin typeface="Arial"/>
                <a:cs typeface="Arial"/>
              </a:rPr>
              <a:t>Professional development webinars</a:t>
            </a:r>
          </a:p>
          <a:p>
            <a:pPr lvl="3">
              <a:buFont typeface="Wingdings" panose="020B0604020202020204" pitchFamily="34" charset="0"/>
              <a:buChar char="§"/>
            </a:pPr>
            <a:r>
              <a:rPr lang="en-US" sz="2600" dirty="0">
                <a:solidFill>
                  <a:srgbClr val="0C4A6D"/>
                </a:solidFill>
                <a:latin typeface="Arial"/>
                <a:cs typeface="Arial"/>
              </a:rPr>
              <a:t>Instructional practices that support inclusion</a:t>
            </a:r>
          </a:p>
          <a:p>
            <a:pPr lvl="2"/>
            <a:r>
              <a:rPr lang="en-US" sz="2600" dirty="0">
                <a:solidFill>
                  <a:srgbClr val="0C4A6D"/>
                </a:solidFill>
                <a:latin typeface="Arial"/>
                <a:cs typeface="Arial"/>
              </a:rPr>
              <a:t>Expert Professional Learning for Coaches</a:t>
            </a:r>
          </a:p>
        </p:txBody>
      </p:sp>
      <p:sp>
        <p:nvSpPr>
          <p:cNvPr id="4" name="Slide Number Placeholder 3">
            <a:extLst>
              <a:ext uri="{FF2B5EF4-FFF2-40B4-BE49-F238E27FC236}">
                <a16:creationId xmlns:a16="http://schemas.microsoft.com/office/drawing/2014/main" id="{DED4C97C-72B3-99FB-5CB7-EB4E933E032D}"/>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17</a:t>
            </a:fld>
            <a:endParaRPr lang="en-US"/>
          </a:p>
        </p:txBody>
      </p:sp>
    </p:spTree>
    <p:extLst>
      <p:ext uri="{BB962C8B-B14F-4D97-AF65-F5344CB8AC3E}">
        <p14:creationId xmlns:p14="http://schemas.microsoft.com/office/powerpoint/2010/main" val="270833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108-272F-5E2C-65A5-CCBAE18D4DEE}"/>
              </a:ext>
            </a:extLst>
          </p:cNvPr>
          <p:cNvSpPr>
            <a:spLocks noGrp="1"/>
          </p:cNvSpPr>
          <p:nvPr>
            <p:ph type="title"/>
          </p:nvPr>
        </p:nvSpPr>
        <p:spPr>
          <a:xfrm>
            <a:off x="-1" y="3403"/>
            <a:ext cx="12191999" cy="1090036"/>
          </a:xfrm>
        </p:spPr>
        <p:txBody>
          <a:bodyPr/>
          <a:lstStyle/>
          <a:p>
            <a:r>
              <a:rPr lang="en-US">
                <a:latin typeface="Arial"/>
                <a:cs typeface="Arial"/>
              </a:rPr>
              <a:t>CLASS and CLASS Environment </a:t>
            </a:r>
            <a:endParaRPr lang="en-US">
              <a:latin typeface="Arial"/>
            </a:endParaRPr>
          </a:p>
        </p:txBody>
      </p:sp>
      <p:sp>
        <p:nvSpPr>
          <p:cNvPr id="3" name="Content Placeholder 2">
            <a:extLst>
              <a:ext uri="{FF2B5EF4-FFF2-40B4-BE49-F238E27FC236}">
                <a16:creationId xmlns:a16="http://schemas.microsoft.com/office/drawing/2014/main" id="{4289A297-480D-ACBE-2547-D39DBDD85204}"/>
              </a:ext>
            </a:extLst>
          </p:cNvPr>
          <p:cNvSpPr>
            <a:spLocks noGrp="1"/>
          </p:cNvSpPr>
          <p:nvPr>
            <p:ph idx="1"/>
          </p:nvPr>
        </p:nvSpPr>
        <p:spPr>
          <a:xfrm>
            <a:off x="0" y="1119579"/>
            <a:ext cx="12192000" cy="5169265"/>
          </a:xfrm>
        </p:spPr>
        <p:txBody>
          <a:bodyPr vert="horz" lIns="91440" tIns="45720" rIns="91440" bIns="45720" rtlCol="0" anchor="t">
            <a:normAutofit lnSpcReduction="10000"/>
          </a:bodyPr>
          <a:lstStyle/>
          <a:p>
            <a:r>
              <a:rPr lang="en-US" sz="2800">
                <a:solidFill>
                  <a:srgbClr val="0C4A6D"/>
                </a:solidFill>
                <a:latin typeface="Arial"/>
                <a:cs typeface="Arial"/>
              </a:rPr>
              <a:t>Section 106 of Senate Bill (SB) 114 (Chapter 48, Statutes of 2023) and Assembly Bill (AB) 102 (Chapter 38, Statutes of 2023) requires CSPP contractors to implement CLASS Second Edition Pre-K-3rd, the CLASS Environment.</a:t>
            </a:r>
          </a:p>
          <a:p>
            <a:r>
              <a:rPr lang="en-US" sz="2800">
                <a:solidFill>
                  <a:srgbClr val="0C4A6D"/>
                </a:solidFill>
                <a:latin typeface="Arial"/>
                <a:cs typeface="Arial"/>
              </a:rPr>
              <a:t>CLASS will be implemented with a graduated phase-in approach beginning July 1, 2024, with 15 percent of the agency's contract; that will allow time for the state and contractors to increase CLASS Observation capacity until full implementation in program year 2028–29.</a:t>
            </a:r>
          </a:p>
          <a:p>
            <a:r>
              <a:rPr lang="en-US" sz="2800">
                <a:solidFill>
                  <a:srgbClr val="0C4A6D"/>
                </a:solidFill>
                <a:latin typeface="Arial"/>
                <a:cs typeface="Arial"/>
              </a:rPr>
              <a:t>Beginning July 1, 2028, all contractors are required to obtain at least one CLASS and CLASS Environment Observation on each CSPP classroom per program year.</a:t>
            </a:r>
          </a:p>
          <a:p>
            <a:r>
              <a:rPr lang="en-US" sz="2800">
                <a:solidFill>
                  <a:srgbClr val="0C4A6D"/>
                </a:solidFill>
                <a:latin typeface="Arial"/>
                <a:cs typeface="Arial"/>
              </a:rPr>
              <a:t>CLASS data should be used by CSPP programs to inform professional development, coaching, and other continuous quality improvement efforts.</a:t>
            </a:r>
          </a:p>
          <a:p>
            <a:endParaRPr lang="en-US" sz="2800">
              <a:solidFill>
                <a:srgbClr val="0C4A6D"/>
              </a:solidFill>
              <a:cs typeface="Arial"/>
            </a:endParaRPr>
          </a:p>
          <a:p>
            <a:endParaRPr lang="en-US" sz="2800">
              <a:solidFill>
                <a:srgbClr val="0C4A6D"/>
              </a:solidFill>
              <a:cs typeface="Arial"/>
            </a:endParaRPr>
          </a:p>
          <a:p>
            <a:endParaRPr lang="en-US">
              <a:solidFill>
                <a:srgbClr val="0C4A6D"/>
              </a:solidFill>
              <a:cs typeface="Arial"/>
            </a:endParaRPr>
          </a:p>
          <a:p>
            <a:endParaRPr lang="en-US">
              <a:solidFill>
                <a:srgbClr val="0C4A6D"/>
              </a:solidFill>
              <a:cs typeface="Arial"/>
            </a:endParaRPr>
          </a:p>
        </p:txBody>
      </p:sp>
      <p:sp>
        <p:nvSpPr>
          <p:cNvPr id="4" name="Slide Number Placeholder 3">
            <a:extLst>
              <a:ext uri="{FF2B5EF4-FFF2-40B4-BE49-F238E27FC236}">
                <a16:creationId xmlns:a16="http://schemas.microsoft.com/office/drawing/2014/main" id="{D0918195-9B3E-A39D-89F8-610E2B915190}"/>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18</a:t>
            </a:fld>
            <a:endParaRPr lang="en-US"/>
          </a:p>
        </p:txBody>
      </p:sp>
    </p:spTree>
    <p:extLst>
      <p:ext uri="{BB962C8B-B14F-4D97-AF65-F5344CB8AC3E}">
        <p14:creationId xmlns:p14="http://schemas.microsoft.com/office/powerpoint/2010/main" val="114024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589E-2C7D-F7EE-BC6B-2AF130AD0322}"/>
              </a:ext>
            </a:extLst>
          </p:cNvPr>
          <p:cNvSpPr>
            <a:spLocks noGrp="1"/>
          </p:cNvSpPr>
          <p:nvPr>
            <p:ph type="title"/>
          </p:nvPr>
        </p:nvSpPr>
        <p:spPr>
          <a:xfrm>
            <a:off x="152400" y="-4019"/>
            <a:ext cx="11887200" cy="1008888"/>
          </a:xfrm>
        </p:spPr>
        <p:txBody>
          <a:bodyPr/>
          <a:lstStyle/>
          <a:p>
            <a:r>
              <a:rPr lang="en-US" dirty="0">
                <a:cs typeface="Arial"/>
              </a:rPr>
              <a:t>ASPIRE (1) </a:t>
            </a:r>
            <a:endParaRPr lang="en-US" dirty="0"/>
          </a:p>
        </p:txBody>
      </p:sp>
      <p:sp>
        <p:nvSpPr>
          <p:cNvPr id="3" name="Content Placeholder 2">
            <a:extLst>
              <a:ext uri="{FF2B5EF4-FFF2-40B4-BE49-F238E27FC236}">
                <a16:creationId xmlns:a16="http://schemas.microsoft.com/office/drawing/2014/main" id="{855A97F4-B4D0-A65C-E7B9-D95463D13A4E}"/>
              </a:ext>
            </a:extLst>
          </p:cNvPr>
          <p:cNvSpPr>
            <a:spLocks noGrp="1"/>
          </p:cNvSpPr>
          <p:nvPr>
            <p:ph idx="1"/>
          </p:nvPr>
        </p:nvSpPr>
        <p:spPr>
          <a:xfrm>
            <a:off x="152400" y="1004950"/>
            <a:ext cx="11887200" cy="5669043"/>
          </a:xfrm>
        </p:spPr>
        <p:txBody>
          <a:bodyPr vert="horz" lIns="91440" tIns="45720" rIns="91440" bIns="45720" rtlCol="0" anchor="t">
            <a:normAutofit/>
          </a:bodyPr>
          <a:lstStyle/>
          <a:p>
            <a:r>
              <a:rPr lang="en-US" sz="3000" dirty="0">
                <a:solidFill>
                  <a:srgbClr val="0C4A6D"/>
                </a:solidFill>
                <a:latin typeface="Arial"/>
                <a:cs typeface="Arial"/>
              </a:rPr>
              <a:t>ASPIRE provides $8.2 million to support state level CLASS and CLASS Environment implementation. </a:t>
            </a:r>
            <a:endParaRPr lang="en-US" sz="3000" dirty="0">
              <a:solidFill>
                <a:srgbClr val="0C4A6D"/>
              </a:solidFill>
              <a:latin typeface="Arial"/>
            </a:endParaRPr>
          </a:p>
          <a:p>
            <a:r>
              <a:rPr lang="en-US" sz="3000" dirty="0">
                <a:solidFill>
                  <a:srgbClr val="0C4A6D"/>
                </a:solidFill>
                <a:latin typeface="Arial"/>
                <a:cs typeface="Arial"/>
              </a:rPr>
              <a:t>The CDE funded one Statewide and four Regional leads to support CLASS implementation through the ASPIRE grant. </a:t>
            </a:r>
          </a:p>
          <a:p>
            <a:pPr lvl="1"/>
            <a:r>
              <a:rPr lang="en-US" sz="2800">
                <a:solidFill>
                  <a:srgbClr val="0C4A6D"/>
                </a:solidFill>
                <a:latin typeface="Arial"/>
                <a:cs typeface="Arial"/>
              </a:rPr>
              <a:t>Statewide Lead</a:t>
            </a:r>
            <a:endParaRPr lang="en-US" sz="2800">
              <a:solidFill>
                <a:srgbClr val="000000"/>
              </a:solidFill>
              <a:latin typeface="Arial"/>
              <a:cs typeface="Arial"/>
            </a:endParaRPr>
          </a:p>
          <a:p>
            <a:pPr lvl="2">
              <a:buFont typeface="Wingdings,Sans-Serif" panose="020B0604020202020204" pitchFamily="34" charset="0"/>
              <a:buChar char="§"/>
            </a:pPr>
            <a:r>
              <a:rPr lang="en-US" dirty="0">
                <a:solidFill>
                  <a:srgbClr val="0C4A6D"/>
                </a:solidFill>
                <a:latin typeface="Arial"/>
                <a:cs typeface="Arial"/>
              </a:rPr>
              <a:t>El Dorado County Office of Education</a:t>
            </a:r>
            <a:endParaRPr lang="en-US" dirty="0">
              <a:solidFill>
                <a:srgbClr val="000000"/>
              </a:solidFill>
              <a:latin typeface="Arial"/>
              <a:cs typeface="Arial"/>
            </a:endParaRPr>
          </a:p>
          <a:p>
            <a:pPr lvl="1"/>
            <a:r>
              <a:rPr lang="en-US" sz="2800">
                <a:solidFill>
                  <a:srgbClr val="0C4A6D"/>
                </a:solidFill>
                <a:latin typeface="Arial"/>
                <a:cs typeface="Arial"/>
              </a:rPr>
              <a:t>Regional Leads</a:t>
            </a:r>
            <a:endParaRPr lang="en-US" sz="2800">
              <a:solidFill>
                <a:srgbClr val="000000"/>
              </a:solidFill>
              <a:latin typeface="Arial"/>
              <a:cs typeface="Arial"/>
            </a:endParaRPr>
          </a:p>
          <a:p>
            <a:pPr lvl="2">
              <a:buFont typeface="Wingdings,Sans-Serif" panose="020B0604020202020204" pitchFamily="34" charset="0"/>
              <a:buChar char="§"/>
            </a:pPr>
            <a:r>
              <a:rPr lang="en-US" dirty="0">
                <a:solidFill>
                  <a:srgbClr val="0C4A6D"/>
                </a:solidFill>
                <a:latin typeface="Arial"/>
                <a:cs typeface="Arial"/>
              </a:rPr>
              <a:t>Region A- Shasta County Office of Education</a:t>
            </a:r>
            <a:endParaRPr lang="en-US" dirty="0">
              <a:solidFill>
                <a:srgbClr val="000000"/>
              </a:solidFill>
              <a:latin typeface="Arial"/>
              <a:cs typeface="Arial"/>
            </a:endParaRPr>
          </a:p>
          <a:p>
            <a:pPr lvl="2">
              <a:buFont typeface="Wingdings,Sans-Serif" panose="020B0604020202020204" pitchFamily="34" charset="0"/>
              <a:buChar char="§"/>
            </a:pPr>
            <a:r>
              <a:rPr lang="en-US" dirty="0">
                <a:solidFill>
                  <a:srgbClr val="0C4A6D"/>
                </a:solidFill>
                <a:latin typeface="Arial"/>
                <a:cs typeface="Arial"/>
              </a:rPr>
              <a:t>Region B- El Dorado County Office of Education</a:t>
            </a:r>
            <a:endParaRPr lang="en-US" dirty="0">
              <a:solidFill>
                <a:srgbClr val="000000"/>
              </a:solidFill>
              <a:latin typeface="Arial"/>
              <a:cs typeface="Arial"/>
            </a:endParaRPr>
          </a:p>
          <a:p>
            <a:pPr lvl="2">
              <a:buFont typeface="Wingdings,Sans-Serif" panose="020B0604020202020204" pitchFamily="34" charset="0"/>
              <a:buChar char="§"/>
            </a:pPr>
            <a:r>
              <a:rPr lang="en-US" dirty="0">
                <a:solidFill>
                  <a:srgbClr val="0C4A6D"/>
                </a:solidFill>
                <a:latin typeface="Arial"/>
                <a:cs typeface="Arial"/>
              </a:rPr>
              <a:t>Region C- Ventura County Office of Education</a:t>
            </a:r>
            <a:endParaRPr lang="en-US" dirty="0">
              <a:solidFill>
                <a:srgbClr val="000000"/>
              </a:solidFill>
              <a:latin typeface="Arial"/>
              <a:cs typeface="Arial"/>
            </a:endParaRPr>
          </a:p>
          <a:p>
            <a:pPr lvl="2">
              <a:buFont typeface="Wingdings,Sans-Serif" panose="020B0604020202020204" pitchFamily="34" charset="0"/>
              <a:buChar char="§"/>
            </a:pPr>
            <a:r>
              <a:rPr lang="en-US" dirty="0">
                <a:solidFill>
                  <a:srgbClr val="0C4A6D"/>
                </a:solidFill>
                <a:latin typeface="Arial"/>
                <a:cs typeface="Arial"/>
              </a:rPr>
              <a:t>Region D- San Diego County Office of Education</a:t>
            </a:r>
            <a:endParaRPr lang="en-US" dirty="0">
              <a:solidFill>
                <a:srgbClr val="000000"/>
              </a:solidFill>
              <a:latin typeface="Arial"/>
              <a:cs typeface="Arial"/>
            </a:endParaRPr>
          </a:p>
          <a:p>
            <a:endParaRPr lang="en-US" sz="3000">
              <a:solidFill>
                <a:srgbClr val="0C4A6D"/>
              </a:solidFill>
              <a:latin typeface="Arial"/>
              <a:cs typeface="Arial"/>
            </a:endParaRPr>
          </a:p>
        </p:txBody>
      </p:sp>
      <p:sp>
        <p:nvSpPr>
          <p:cNvPr id="4" name="Slide Number Placeholder 3">
            <a:extLst>
              <a:ext uri="{FF2B5EF4-FFF2-40B4-BE49-F238E27FC236}">
                <a16:creationId xmlns:a16="http://schemas.microsoft.com/office/drawing/2014/main" id="{6168F2BB-8A3D-C54B-DFBF-15CA10CF218F}"/>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19</a:t>
            </a:fld>
            <a:endParaRPr lang="en-US"/>
          </a:p>
        </p:txBody>
      </p:sp>
    </p:spTree>
    <p:extLst>
      <p:ext uri="{BB962C8B-B14F-4D97-AF65-F5344CB8AC3E}">
        <p14:creationId xmlns:p14="http://schemas.microsoft.com/office/powerpoint/2010/main" val="412704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7780-128D-82CE-4243-F474E0EEBA27}"/>
              </a:ext>
            </a:extLst>
          </p:cNvPr>
          <p:cNvSpPr>
            <a:spLocks noGrp="1"/>
          </p:cNvSpPr>
          <p:nvPr>
            <p:ph type="title"/>
          </p:nvPr>
        </p:nvSpPr>
        <p:spPr/>
        <p:txBody>
          <a:bodyPr/>
          <a:lstStyle/>
          <a:p>
            <a:r>
              <a:rPr lang="en-US" sz="4000">
                <a:solidFill>
                  <a:srgbClr val="0C4A6D"/>
                </a:solidFill>
                <a:cs typeface="Arial"/>
              </a:rPr>
              <a:t>Welcome and Introductions</a:t>
            </a:r>
            <a:endParaRPr lang="en-US">
              <a:solidFill>
                <a:srgbClr val="0C4A6D"/>
              </a:solidFill>
            </a:endParaRPr>
          </a:p>
        </p:txBody>
      </p:sp>
      <p:pic>
        <p:nvPicPr>
          <p:cNvPr id="5" name="Content Placeholder 4" descr="Collage of Children with the words Everyone Belongs Todos Somos Unidos. ">
            <a:extLst>
              <a:ext uri="{FF2B5EF4-FFF2-40B4-BE49-F238E27FC236}">
                <a16:creationId xmlns:a16="http://schemas.microsoft.com/office/drawing/2014/main" id="{43BEEB52-2EB9-24F9-B774-F176D37BDD33}"/>
              </a:ext>
            </a:extLst>
          </p:cNvPr>
          <p:cNvPicPr>
            <a:picLocks noGrp="1" noChangeAspect="1"/>
          </p:cNvPicPr>
          <p:nvPr>
            <p:ph idx="1"/>
          </p:nvPr>
        </p:nvPicPr>
        <p:blipFill>
          <a:blip r:embed="rId3"/>
          <a:stretch>
            <a:fillRect/>
          </a:stretch>
        </p:blipFill>
        <p:spPr>
          <a:xfrm>
            <a:off x="3148873" y="1523281"/>
            <a:ext cx="5894253" cy="4422866"/>
          </a:xfrm>
        </p:spPr>
      </p:pic>
      <p:sp>
        <p:nvSpPr>
          <p:cNvPr id="4" name="Slide Number Placeholder 3">
            <a:extLst>
              <a:ext uri="{FF2B5EF4-FFF2-40B4-BE49-F238E27FC236}">
                <a16:creationId xmlns:a16="http://schemas.microsoft.com/office/drawing/2014/main" id="{A3C9CF78-70B3-5841-6FA7-C38929FCE710}"/>
              </a:ext>
            </a:extLst>
          </p:cNvPr>
          <p:cNvSpPr>
            <a:spLocks noGrp="1"/>
          </p:cNvSpPr>
          <p:nvPr>
            <p:ph type="sldNum" sz="quarter" idx="12"/>
          </p:nvPr>
        </p:nvSpPr>
        <p:spPr>
          <a:xfrm>
            <a:off x="9448800" y="6289675"/>
            <a:ext cx="2743200" cy="365125"/>
          </a:xfrm>
          <a:prstGeom prst="rect">
            <a:avLst/>
          </a:prstGeom>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166299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589E-2C7D-F7EE-BC6B-2AF130AD0322}"/>
              </a:ext>
            </a:extLst>
          </p:cNvPr>
          <p:cNvSpPr>
            <a:spLocks noGrp="1"/>
          </p:cNvSpPr>
          <p:nvPr>
            <p:ph type="title"/>
          </p:nvPr>
        </p:nvSpPr>
        <p:spPr>
          <a:xfrm>
            <a:off x="152400" y="-4019"/>
            <a:ext cx="11887200" cy="1008888"/>
          </a:xfrm>
        </p:spPr>
        <p:txBody>
          <a:bodyPr/>
          <a:lstStyle/>
          <a:p>
            <a:r>
              <a:rPr lang="en-US" dirty="0">
                <a:cs typeface="Arial"/>
              </a:rPr>
              <a:t>ASPIRE (2) </a:t>
            </a:r>
            <a:endParaRPr lang="en-US" dirty="0"/>
          </a:p>
        </p:txBody>
      </p:sp>
      <p:sp>
        <p:nvSpPr>
          <p:cNvPr id="3" name="Content Placeholder 2">
            <a:extLst>
              <a:ext uri="{FF2B5EF4-FFF2-40B4-BE49-F238E27FC236}">
                <a16:creationId xmlns:a16="http://schemas.microsoft.com/office/drawing/2014/main" id="{855A97F4-B4D0-A65C-E7B9-D95463D13A4E}"/>
              </a:ext>
            </a:extLst>
          </p:cNvPr>
          <p:cNvSpPr>
            <a:spLocks noGrp="1"/>
          </p:cNvSpPr>
          <p:nvPr>
            <p:ph idx="1"/>
          </p:nvPr>
        </p:nvSpPr>
        <p:spPr>
          <a:xfrm>
            <a:off x="152400" y="1004950"/>
            <a:ext cx="11887200" cy="5669043"/>
          </a:xfrm>
        </p:spPr>
        <p:txBody>
          <a:bodyPr vert="horz" lIns="91440" tIns="45720" rIns="91440" bIns="45720" rtlCol="0" anchor="t">
            <a:normAutofit/>
          </a:bodyPr>
          <a:lstStyle/>
          <a:p>
            <a:pPr>
              <a:spcAft>
                <a:spcPts val="1200"/>
              </a:spcAft>
            </a:pPr>
            <a:r>
              <a:rPr lang="en-US" sz="2800" dirty="0">
                <a:solidFill>
                  <a:srgbClr val="0C4A6D"/>
                </a:solidFill>
                <a:latin typeface="Arial"/>
                <a:cs typeface="Arial"/>
              </a:rPr>
              <a:t>The Statewide and Regional Leads have begun gathering needs assessments data to develop regional plans</a:t>
            </a:r>
            <a:endParaRPr lang="en-US" sz="3000" dirty="0">
              <a:solidFill>
                <a:srgbClr val="0C4A6D"/>
              </a:solidFill>
              <a:latin typeface="Arial"/>
            </a:endParaRPr>
          </a:p>
          <a:p>
            <a:pPr>
              <a:spcAft>
                <a:spcPts val="1200"/>
              </a:spcAft>
            </a:pPr>
            <a:r>
              <a:rPr lang="en-US" sz="3000" dirty="0">
                <a:solidFill>
                  <a:srgbClr val="0C4A6D"/>
                </a:solidFill>
                <a:latin typeface="Arial"/>
                <a:cs typeface="Arial"/>
              </a:rPr>
              <a:t>The contract between </a:t>
            </a:r>
            <a:r>
              <a:rPr lang="en-US" sz="3000" dirty="0" err="1">
                <a:solidFill>
                  <a:srgbClr val="0C4A6D"/>
                </a:solidFill>
                <a:latin typeface="Arial"/>
                <a:cs typeface="Arial"/>
              </a:rPr>
              <a:t>Teachstone</a:t>
            </a:r>
            <a:r>
              <a:rPr lang="en-US" sz="3000" dirty="0">
                <a:solidFill>
                  <a:srgbClr val="0C4A6D"/>
                </a:solidFill>
                <a:latin typeface="Arial"/>
                <a:cs typeface="Arial"/>
              </a:rPr>
              <a:t> and the Statewide Lead includes:</a:t>
            </a:r>
          </a:p>
          <a:p>
            <a:pPr lvl="1">
              <a:spcAft>
                <a:spcPts val="1200"/>
              </a:spcAft>
              <a:buFont typeface="Wingdings" panose="05000000000000000000" pitchFamily="2" charset="2"/>
              <a:buChar char="§"/>
            </a:pPr>
            <a:r>
              <a:rPr lang="en-US" sz="2800" dirty="0">
                <a:solidFill>
                  <a:srgbClr val="0C4A6D"/>
                </a:solidFill>
                <a:latin typeface="Arial"/>
                <a:cs typeface="Arial"/>
              </a:rPr>
              <a:t>Training and support for CLASS Observer capacity</a:t>
            </a:r>
          </a:p>
          <a:p>
            <a:pPr lvl="1">
              <a:spcAft>
                <a:spcPts val="1200"/>
              </a:spcAft>
              <a:buFont typeface="Wingdings" panose="05000000000000000000" pitchFamily="2" charset="2"/>
              <a:buChar char="§"/>
            </a:pPr>
            <a:r>
              <a:rPr lang="en-US" sz="2800" dirty="0">
                <a:solidFill>
                  <a:srgbClr val="0C4A6D"/>
                </a:solidFill>
                <a:latin typeface="Arial"/>
                <a:cs typeface="Arial"/>
              </a:rPr>
              <a:t>Training and support for CLASS Trainer capacity</a:t>
            </a:r>
          </a:p>
          <a:p>
            <a:pPr lvl="1">
              <a:spcAft>
                <a:spcPts val="1200"/>
              </a:spcAft>
              <a:buFont typeface="Wingdings" panose="05000000000000000000" pitchFamily="2" charset="2"/>
              <a:buChar char="§"/>
            </a:pPr>
            <a:r>
              <a:rPr lang="en-US" sz="2800" dirty="0">
                <a:solidFill>
                  <a:srgbClr val="0C4A6D"/>
                </a:solidFill>
                <a:latin typeface="Arial"/>
                <a:cs typeface="Arial"/>
              </a:rPr>
              <a:t>Observations on a phase-in approach</a:t>
            </a:r>
            <a:r>
              <a:rPr lang="en-US" dirty="0">
                <a:solidFill>
                  <a:srgbClr val="0C4A6D"/>
                </a:solidFill>
                <a:latin typeface="Arial"/>
                <a:cs typeface="Arial"/>
              </a:rPr>
              <a:t> </a:t>
            </a:r>
          </a:p>
        </p:txBody>
      </p:sp>
      <p:sp>
        <p:nvSpPr>
          <p:cNvPr id="4" name="Slide Number Placeholder 3">
            <a:extLst>
              <a:ext uri="{FF2B5EF4-FFF2-40B4-BE49-F238E27FC236}">
                <a16:creationId xmlns:a16="http://schemas.microsoft.com/office/drawing/2014/main" id="{6168F2BB-8A3D-C54B-DFBF-15CA10CF218F}"/>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20</a:t>
            </a:fld>
            <a:endParaRPr lang="en-US"/>
          </a:p>
        </p:txBody>
      </p:sp>
    </p:spTree>
    <p:extLst>
      <p:ext uri="{BB962C8B-B14F-4D97-AF65-F5344CB8AC3E}">
        <p14:creationId xmlns:p14="http://schemas.microsoft.com/office/powerpoint/2010/main" val="75507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43774"/>
            <a:ext cx="11887200" cy="1325563"/>
          </a:xfrm>
        </p:spPr>
        <p:txBody>
          <a:bodyPr/>
          <a:lstStyle/>
          <a:p>
            <a:r>
              <a:rPr lang="en-US">
                <a:latin typeface="Arial"/>
                <a:cs typeface="Arial"/>
              </a:rPr>
              <a:t>2024–25 Budget:</a:t>
            </a:r>
            <a:br>
              <a:rPr lang="en-US">
                <a:cs typeface="Arial"/>
              </a:rPr>
            </a:br>
            <a:r>
              <a:rPr lang="en-US">
                <a:latin typeface="Arial"/>
                <a:cs typeface="Arial"/>
              </a:rPr>
              <a:t>Other Investments</a:t>
            </a:r>
            <a:endParaRPr lang="en-US">
              <a:latin typeface="Arial"/>
            </a:endParaRP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63445" y="1726485"/>
            <a:ext cx="11887200" cy="5275500"/>
          </a:xfrm>
        </p:spPr>
        <p:txBody>
          <a:bodyPr vert="horz" lIns="91440" tIns="45720" rIns="91440" bIns="45720" rtlCol="0" anchor="t">
            <a:normAutofit/>
          </a:bodyPr>
          <a:lstStyle/>
          <a:p>
            <a:pPr>
              <a:lnSpc>
                <a:spcPct val="110000"/>
              </a:lnSpc>
              <a:spcAft>
                <a:spcPts val="1000"/>
              </a:spcAft>
              <a:buFont typeface="Arial"/>
            </a:pPr>
            <a:r>
              <a:rPr lang="en-US" sz="3000">
                <a:cs typeface="Arial"/>
              </a:rPr>
              <a:t>$550 million investment for the California Preschool, TK, and Full-Day Kindergarten Facilities Grant Program has been forgone</a:t>
            </a:r>
          </a:p>
          <a:p>
            <a:pPr lvl="1">
              <a:lnSpc>
                <a:spcPct val="110000"/>
              </a:lnSpc>
              <a:spcAft>
                <a:spcPts val="1000"/>
              </a:spcAft>
              <a:buFont typeface="Wingdings" panose="05000000000000000000" pitchFamily="2" charset="2"/>
              <a:buChar char="§"/>
            </a:pPr>
            <a:r>
              <a:rPr lang="en-US" sz="3000">
                <a:cs typeface="Arial"/>
              </a:rPr>
              <a:t>Previously, this had been delayed.</a:t>
            </a:r>
          </a:p>
          <a:p>
            <a:pPr>
              <a:lnSpc>
                <a:spcPct val="110000"/>
              </a:lnSpc>
              <a:spcAft>
                <a:spcPts val="1000"/>
              </a:spcAft>
              <a:buFont typeface="Arial"/>
            </a:pPr>
            <a:r>
              <a:rPr lang="en-US" sz="3000">
                <a:cs typeface="Arial"/>
              </a:rPr>
              <a:t>$25 million to support Teacher Preparation and Professional Development for educators to administer literacy screenings</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21</a:t>
            </a:fld>
            <a:endParaRPr lang="en-US"/>
          </a:p>
        </p:txBody>
      </p:sp>
    </p:spTree>
    <p:extLst>
      <p:ext uri="{BB962C8B-B14F-4D97-AF65-F5344CB8AC3E}">
        <p14:creationId xmlns:p14="http://schemas.microsoft.com/office/powerpoint/2010/main" val="126281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43774"/>
            <a:ext cx="11901577" cy="822356"/>
          </a:xfrm>
        </p:spPr>
        <p:txBody>
          <a:bodyPr>
            <a:normAutofit/>
          </a:bodyPr>
          <a:lstStyle/>
          <a:p>
            <a:r>
              <a:rPr lang="en-US" sz="3200">
                <a:latin typeface="Arial"/>
                <a:cs typeface="Arial"/>
              </a:rPr>
              <a:t>2024–25 Bills </a:t>
            </a:r>
            <a:endParaRPr lang="en-US" sz="3200">
              <a:latin typeface="Arial"/>
            </a:endParaRP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4374" y="1036886"/>
            <a:ext cx="11887200" cy="5275500"/>
          </a:xfrm>
        </p:spPr>
        <p:txBody>
          <a:bodyPr vert="horz" lIns="91440" tIns="45720" rIns="91440" bIns="45720" rtlCol="0" anchor="t">
            <a:normAutofit lnSpcReduction="10000"/>
          </a:bodyPr>
          <a:lstStyle/>
          <a:p>
            <a:pPr>
              <a:lnSpc>
                <a:spcPct val="110000"/>
              </a:lnSpc>
              <a:spcAft>
                <a:spcPts val="1000"/>
              </a:spcAft>
              <a:buFont typeface="Arial"/>
            </a:pPr>
            <a:r>
              <a:rPr lang="en-US" sz="2400" dirty="0">
                <a:latin typeface="Arial"/>
                <a:cs typeface="Arial"/>
              </a:rPr>
              <a:t>Signed: </a:t>
            </a:r>
            <a:endParaRPr lang="en-US" sz="2400" dirty="0"/>
          </a:p>
          <a:p>
            <a:pPr lvl="1">
              <a:lnSpc>
                <a:spcPct val="110000"/>
              </a:lnSpc>
              <a:spcAft>
                <a:spcPts val="1000"/>
              </a:spcAft>
              <a:buFont typeface="Arial"/>
              <a:buChar char="•"/>
            </a:pPr>
            <a:r>
              <a:rPr lang="en-US" sz="2400" dirty="0">
                <a:latin typeface="Arial"/>
                <a:cs typeface="Arial"/>
              </a:rPr>
              <a:t>AB 51: Early Childcare and Education: CSPP. Establishing a Trained Workforce</a:t>
            </a:r>
          </a:p>
          <a:p>
            <a:pPr lvl="1">
              <a:lnSpc>
                <a:spcPct val="110000"/>
              </a:lnSpc>
              <a:spcAft>
                <a:spcPts val="1000"/>
              </a:spcAft>
              <a:buFont typeface="Arial"/>
              <a:buChar char="•"/>
            </a:pPr>
            <a:r>
              <a:rPr lang="en-US" sz="2400" dirty="0">
                <a:latin typeface="Arial"/>
                <a:cs typeface="Arial"/>
              </a:rPr>
              <a:t>AB 1930: Teaching Credentials: Child Development Associate Teacher Permit: Renewal</a:t>
            </a:r>
          </a:p>
          <a:p>
            <a:pPr lvl="1">
              <a:lnSpc>
                <a:spcPct val="110000"/>
              </a:lnSpc>
              <a:spcAft>
                <a:spcPts val="1000"/>
              </a:spcAft>
              <a:buFont typeface="Arial"/>
              <a:buChar char="•"/>
            </a:pPr>
            <a:r>
              <a:rPr lang="en-US" sz="2400" dirty="0">
                <a:latin typeface="Arial"/>
                <a:cs typeface="Arial"/>
              </a:rPr>
              <a:t>AB 2074: English Learner Roadmap Policy: Statewide Implementation plan</a:t>
            </a:r>
          </a:p>
          <a:p>
            <a:pPr lvl="1">
              <a:lnSpc>
                <a:spcPct val="110000"/>
              </a:lnSpc>
              <a:spcAft>
                <a:spcPts val="1000"/>
              </a:spcAft>
              <a:buFont typeface="Arial"/>
              <a:buChar char="•"/>
            </a:pPr>
            <a:r>
              <a:rPr lang="en-US" sz="2400" dirty="0">
                <a:latin typeface="Arial"/>
                <a:cs typeface="Arial"/>
              </a:rPr>
              <a:t>AB 2268: English Learners: Initial Identification: English Language Proficiency Assessment of California (ELPAC).</a:t>
            </a:r>
          </a:p>
          <a:p>
            <a:pPr>
              <a:lnSpc>
                <a:spcPct val="110000"/>
              </a:lnSpc>
              <a:spcAft>
                <a:spcPts val="1000"/>
              </a:spcAft>
              <a:buFont typeface="Arial"/>
            </a:pPr>
            <a:r>
              <a:rPr lang="en-US" sz="2400" dirty="0">
                <a:latin typeface="Arial"/>
                <a:cs typeface="Arial"/>
              </a:rPr>
              <a:t>Vetoed: </a:t>
            </a:r>
          </a:p>
          <a:p>
            <a:pPr lvl="1">
              <a:lnSpc>
                <a:spcPct val="110000"/>
              </a:lnSpc>
              <a:spcAft>
                <a:spcPts val="1000"/>
              </a:spcAft>
              <a:buFont typeface="Arial"/>
              <a:buChar char="•"/>
            </a:pPr>
            <a:r>
              <a:rPr lang="en-US" sz="2400" dirty="0">
                <a:latin typeface="Arial"/>
                <a:cs typeface="Arial"/>
              </a:rPr>
              <a:t>AB 2381: CSPP: Reimbursement Rates</a:t>
            </a:r>
            <a:endParaRPr lang="en-US" sz="2400" dirty="0"/>
          </a:p>
          <a:p>
            <a:pPr lvl="1">
              <a:lnSpc>
                <a:spcPct val="110000"/>
              </a:lnSpc>
              <a:spcAft>
                <a:spcPts val="1000"/>
              </a:spcAft>
              <a:buFont typeface="Arial"/>
              <a:buChar char="•"/>
            </a:pPr>
            <a:r>
              <a:rPr lang="en-US" sz="2400" dirty="0">
                <a:latin typeface="Arial"/>
                <a:cs typeface="Arial"/>
              </a:rPr>
              <a:t>AB 1947: </a:t>
            </a:r>
            <a:r>
              <a:rPr lang="en-US" sz="2400" dirty="0">
                <a:latin typeface="Arial"/>
                <a:ea typeface="Verdana"/>
                <a:cs typeface="Arial"/>
              </a:rPr>
              <a:t>CSPP: contracting agencies: staff training days</a:t>
            </a:r>
            <a:endParaRPr lang="en-US" sz="2400" dirty="0"/>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22</a:t>
            </a:fld>
            <a:endParaRPr lang="en-US"/>
          </a:p>
        </p:txBody>
      </p:sp>
    </p:spTree>
    <p:extLst>
      <p:ext uri="{BB962C8B-B14F-4D97-AF65-F5344CB8AC3E}">
        <p14:creationId xmlns:p14="http://schemas.microsoft.com/office/powerpoint/2010/main" val="43460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43774"/>
            <a:ext cx="11887200" cy="1325563"/>
          </a:xfrm>
        </p:spPr>
        <p:txBody>
          <a:bodyPr/>
          <a:lstStyle/>
          <a:p>
            <a:r>
              <a:rPr lang="en-US">
                <a:latin typeface="Arial"/>
                <a:cs typeface="Arial"/>
              </a:rPr>
              <a:t>2024–25 CSPP Budget Act Amendments</a:t>
            </a:r>
            <a:endParaRPr lang="en-US"/>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317938" y="1217375"/>
            <a:ext cx="11887200" cy="5275500"/>
          </a:xfrm>
        </p:spPr>
        <p:txBody>
          <a:bodyPr vert="horz" lIns="91440" tIns="45720" rIns="91440" bIns="45720" rtlCol="0" anchor="t">
            <a:normAutofit fontScale="85000" lnSpcReduction="10000"/>
          </a:bodyPr>
          <a:lstStyle/>
          <a:p>
            <a:pPr>
              <a:lnSpc>
                <a:spcPct val="110000"/>
              </a:lnSpc>
              <a:spcAft>
                <a:spcPts val="1000"/>
              </a:spcAft>
              <a:buFont typeface="Arial"/>
            </a:pPr>
            <a:r>
              <a:rPr lang="en-US">
                <a:latin typeface="Arial"/>
                <a:cs typeface="Arial"/>
              </a:rPr>
              <a:t>Fiscal Year (FY) 2024–25  CSPP Budget Act Amendments released August 2024 and may have included: </a:t>
            </a:r>
          </a:p>
          <a:p>
            <a:pPr lvl="1">
              <a:lnSpc>
                <a:spcPct val="110000"/>
              </a:lnSpc>
              <a:spcAft>
                <a:spcPts val="1000"/>
              </a:spcAft>
              <a:buFont typeface="Arial"/>
            </a:pPr>
            <a:r>
              <a:rPr lang="en-US" b="0" i="0">
                <a:latin typeface="Arial"/>
                <a:ea typeface="Calibri" panose="020F0502020204030204"/>
                <a:cs typeface="Calibri"/>
              </a:rPr>
              <a:t>Annualization of family fee schedule changes </a:t>
            </a:r>
          </a:p>
          <a:p>
            <a:pPr marL="628650" lvl="1" indent="-171450"/>
            <a:r>
              <a:rPr lang="en-US" b="0" i="0">
                <a:latin typeface="Arial"/>
                <a:ea typeface="Calibri" panose="020F0502020204030204"/>
                <a:cs typeface="Calibri"/>
              </a:rPr>
              <a:t>Annualization of changes to the part-time and full-time definition changes that were effective March 1, 2024</a:t>
            </a:r>
          </a:p>
          <a:p>
            <a:pPr marL="628650" lvl="1" indent="-171450"/>
            <a:r>
              <a:rPr lang="en-US" b="0" i="0">
                <a:latin typeface="Arial"/>
                <a:ea typeface="Calibri" panose="020F0502020204030204"/>
                <a:cs typeface="Calibri"/>
              </a:rPr>
              <a:t>Program Cost Account (PCA) fund shift</a:t>
            </a:r>
          </a:p>
          <a:p>
            <a:pPr marL="171450" indent="-171450"/>
            <a:r>
              <a:rPr lang="en-US" b="0" i="0">
                <a:latin typeface="Arial"/>
                <a:ea typeface="Calibri" panose="020F0502020204030204"/>
                <a:cs typeface="Calibri"/>
              </a:rPr>
              <a:t>Budget Act amendments were processed as Allocation </a:t>
            </a:r>
            <a:r>
              <a:rPr lang="en-US">
                <a:latin typeface="Arial"/>
                <a:ea typeface="Calibri" panose="020F0502020204030204"/>
                <a:cs typeface="Calibri"/>
              </a:rPr>
              <a:t>Letters</a:t>
            </a:r>
            <a:r>
              <a:rPr lang="en-US" b="0" i="0">
                <a:latin typeface="Arial"/>
                <a:ea typeface="Calibri" panose="020F0502020204030204"/>
                <a:cs typeface="Calibri"/>
              </a:rPr>
              <a:t>.</a:t>
            </a:r>
          </a:p>
          <a:p>
            <a:pPr>
              <a:lnSpc>
                <a:spcPct val="110000"/>
              </a:lnSpc>
              <a:spcAft>
                <a:spcPts val="1000"/>
              </a:spcAft>
              <a:buFont typeface="Arial"/>
            </a:pPr>
            <a:r>
              <a:rPr lang="en-US">
                <a:latin typeface="Arial"/>
                <a:cs typeface="Arial"/>
              </a:rPr>
              <a:t>Not all contractors received an allocation for each of these purposes. Contact your fiscal analyst if you would like a breakdown of the changes of your agency’s contract amendment.  </a:t>
            </a:r>
          </a:p>
          <a:p>
            <a:pPr lvl="1">
              <a:lnSpc>
                <a:spcPct val="110000"/>
              </a:lnSpc>
              <a:spcAft>
                <a:spcPts val="1000"/>
              </a:spcAft>
              <a:buFont typeface="Courier New"/>
              <a:buChar char="o"/>
            </a:pPr>
            <a:endParaRPr lang="en-US">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23</a:t>
            </a:fld>
            <a:endParaRPr lang="en-US"/>
          </a:p>
        </p:txBody>
      </p:sp>
    </p:spTree>
    <p:extLst>
      <p:ext uri="{BB962C8B-B14F-4D97-AF65-F5344CB8AC3E}">
        <p14:creationId xmlns:p14="http://schemas.microsoft.com/office/powerpoint/2010/main" val="378330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706"/>
            <a:ext cx="11887200" cy="1325563"/>
          </a:xfrm>
        </p:spPr>
        <p:txBody>
          <a:bodyPr/>
          <a:lstStyle/>
          <a:p>
            <a:r>
              <a:rPr lang="en-US">
                <a:latin typeface="Arial"/>
                <a:cs typeface="Arial"/>
              </a:rPr>
              <a:t>Cost of Care Plus Rate Allocations (1)</a:t>
            </a:r>
            <a:endParaRPr lang="en-US"/>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304800" y="1034813"/>
            <a:ext cx="11887200" cy="5275500"/>
          </a:xfrm>
        </p:spPr>
        <p:txBody>
          <a:bodyPr vert="horz" lIns="91440" tIns="45720" rIns="91440" bIns="45720" rtlCol="0" anchor="t">
            <a:normAutofit fontScale="85000" lnSpcReduction="20000"/>
          </a:bodyPr>
          <a:lstStyle/>
          <a:p>
            <a:pPr>
              <a:lnSpc>
                <a:spcPct val="110000"/>
              </a:lnSpc>
              <a:spcAft>
                <a:spcPts val="1000"/>
              </a:spcAft>
            </a:pPr>
            <a:r>
              <a:rPr lang="en-US">
                <a:latin typeface="Arial"/>
                <a:cs typeface="Arial"/>
              </a:rPr>
              <a:t>SB 140 (Chapter 193, Statutes of 2023) authorized the CDE to provide family childcare providers and centers with monthly cost of care plus rate allocations between January 1, 2024, and June 30, 2025.</a:t>
            </a:r>
          </a:p>
          <a:p>
            <a:pPr>
              <a:lnSpc>
                <a:spcPct val="110000"/>
              </a:lnSpc>
              <a:spcAft>
                <a:spcPts val="1000"/>
              </a:spcAft>
            </a:pPr>
            <a:r>
              <a:rPr lang="en-US">
                <a:cs typeface="Arial"/>
              </a:rPr>
              <a:t>Based on a per-child rate amount dependent upon the region in which the family childcare provider or center is located. </a:t>
            </a:r>
          </a:p>
          <a:p>
            <a:pPr>
              <a:lnSpc>
                <a:spcPct val="110000"/>
              </a:lnSpc>
              <a:spcAft>
                <a:spcPts val="1000"/>
              </a:spcAft>
            </a:pPr>
            <a:r>
              <a:rPr lang="en-US">
                <a:latin typeface="Arial"/>
                <a:cs typeface="Arial"/>
              </a:rPr>
              <a:t>Allocations will include a 10 percent administrative fee for those CSPP contractors who are required to distribute payments to providers or subcontractors.   </a:t>
            </a:r>
          </a:p>
          <a:p>
            <a:pPr>
              <a:lnSpc>
                <a:spcPct val="110000"/>
              </a:lnSpc>
              <a:spcAft>
                <a:spcPts val="1000"/>
              </a:spcAft>
            </a:pPr>
            <a:r>
              <a:rPr lang="en-US">
                <a:cs typeface="Arial"/>
              </a:rPr>
              <a:t>These allocations are paid outside of the CSPP contract. </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24</a:t>
            </a:fld>
            <a:endParaRPr lang="en-US"/>
          </a:p>
        </p:txBody>
      </p:sp>
    </p:spTree>
    <p:extLst>
      <p:ext uri="{BB962C8B-B14F-4D97-AF65-F5344CB8AC3E}">
        <p14:creationId xmlns:p14="http://schemas.microsoft.com/office/powerpoint/2010/main" val="3736571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43774"/>
            <a:ext cx="11887200" cy="1325563"/>
          </a:xfrm>
        </p:spPr>
        <p:txBody>
          <a:bodyPr/>
          <a:lstStyle/>
          <a:p>
            <a:r>
              <a:rPr lang="en-US">
                <a:latin typeface="Arial"/>
                <a:cs typeface="Arial"/>
              </a:rPr>
              <a:t>Cost of Care Plus Rate Allocations (2)</a:t>
            </a:r>
            <a:endParaRPr lang="en-US"/>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304800" y="1217375"/>
            <a:ext cx="11887200" cy="5275500"/>
          </a:xfrm>
        </p:spPr>
        <p:txBody>
          <a:bodyPr vert="horz" lIns="91440" tIns="45720" rIns="91440" bIns="45720" rtlCol="0" anchor="t">
            <a:normAutofit fontScale="77500" lnSpcReduction="20000"/>
          </a:bodyPr>
          <a:lstStyle/>
          <a:p>
            <a:pPr>
              <a:lnSpc>
                <a:spcPct val="110000"/>
              </a:lnSpc>
              <a:spcAft>
                <a:spcPts val="1000"/>
              </a:spcAft>
            </a:pPr>
            <a:r>
              <a:rPr lang="en-US" dirty="0">
                <a:latin typeface="Arial"/>
                <a:cs typeface="Arial"/>
              </a:rPr>
              <a:t>The CDE has been issuing these allocations as quarterly advances and reconciled using actual enrollment data, when available. </a:t>
            </a:r>
          </a:p>
          <a:p>
            <a:pPr lvl="1">
              <a:lnSpc>
                <a:spcPct val="110000"/>
              </a:lnSpc>
              <a:spcAft>
                <a:spcPts val="1000"/>
              </a:spcAft>
            </a:pPr>
            <a:r>
              <a:rPr lang="en-US" dirty="0">
                <a:cs typeface="Arial"/>
              </a:rPr>
              <a:t>CSPP contractors are expected to receive the next allocation at the end of September 2024. This payment is expected to cover payments for October, November, and December. </a:t>
            </a:r>
          </a:p>
          <a:p>
            <a:pPr>
              <a:lnSpc>
                <a:spcPct val="110000"/>
              </a:lnSpc>
              <a:spcAft>
                <a:spcPts val="1000"/>
              </a:spcAft>
            </a:pPr>
            <a:r>
              <a:rPr lang="en-US" dirty="0">
                <a:latin typeface="Arial"/>
                <a:cs typeface="Arial"/>
              </a:rPr>
              <a:t>The October 2024–December 2024 advance may have been adjusted based on CDE’s assessment of whether your agency’s January 2024–April 2024 advance payments were over- or under-allocated.</a:t>
            </a:r>
          </a:p>
          <a:p>
            <a:pPr>
              <a:lnSpc>
                <a:spcPct val="110000"/>
              </a:lnSpc>
              <a:spcAft>
                <a:spcPts val="1000"/>
              </a:spcAft>
            </a:pPr>
            <a:r>
              <a:rPr lang="en-US" dirty="0">
                <a:latin typeface="Arial"/>
                <a:cs typeface="Arial"/>
              </a:rPr>
              <a:t>CSPP contractors will receive an email from their fiscal analyst that includes details of their upcoming payment.  </a:t>
            </a:r>
          </a:p>
          <a:p>
            <a:pPr>
              <a:lnSpc>
                <a:spcPct val="110000"/>
              </a:lnSpc>
              <a:spcAft>
                <a:spcPts val="1000"/>
              </a:spcAft>
            </a:pPr>
            <a:endParaRPr lang="en-US" dirty="0">
              <a:cs typeface="Arial"/>
            </a:endParaRPr>
          </a:p>
          <a:p>
            <a:pPr>
              <a:lnSpc>
                <a:spcPct val="110000"/>
              </a:lnSpc>
              <a:spcAft>
                <a:spcPts val="1000"/>
              </a:spcAft>
            </a:pPr>
            <a:endParaRPr lang="en-US" dirty="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25</a:t>
            </a:fld>
            <a:endParaRPr lang="en-US"/>
          </a:p>
        </p:txBody>
      </p:sp>
    </p:spTree>
    <p:extLst>
      <p:ext uri="{BB962C8B-B14F-4D97-AF65-F5344CB8AC3E}">
        <p14:creationId xmlns:p14="http://schemas.microsoft.com/office/powerpoint/2010/main" val="168100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p:txBody>
          <a:bodyPr/>
          <a:lstStyle/>
          <a:p>
            <a:r>
              <a:rPr lang="en-US">
                <a:latin typeface="Arial"/>
                <a:cs typeface="Arial"/>
              </a:rPr>
              <a:t>Reporting Accurate Subcontractor Data (1)</a:t>
            </a:r>
            <a:endParaRPr lang="en-US"/>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152400" y="1290918"/>
            <a:ext cx="12192000" cy="4834143"/>
          </a:xfrm>
        </p:spPr>
        <p:txBody>
          <a:bodyPr vert="horz" lIns="91440" tIns="45720" rIns="91440" bIns="45720" rtlCol="0" anchor="t">
            <a:normAutofit fontScale="92500" lnSpcReduction="10000"/>
          </a:bodyPr>
          <a:lstStyle/>
          <a:p>
            <a:r>
              <a:rPr lang="en-US" sz="3200">
                <a:latin typeface="Arial"/>
                <a:cs typeface="Arial"/>
              </a:rPr>
              <a:t>Cost of Care Plus Rate Allocations sent to contractors as an advance; subsequent payments are reconciled based on CDD-801A or California Preschool Data Collection (CAPSDAC) data submissions. </a:t>
            </a:r>
            <a:endParaRPr lang="en-US"/>
          </a:p>
          <a:p>
            <a:r>
              <a:rPr lang="en-US" sz="3200">
                <a:latin typeface="Arial"/>
                <a:cs typeface="Arial"/>
              </a:rPr>
              <a:t>Contractors approved to subcontract receive an additional administrative allocation for distributing payments to subcontractors.</a:t>
            </a:r>
            <a:endParaRPr lang="en-US" sz="3200"/>
          </a:p>
          <a:p>
            <a:r>
              <a:rPr lang="en-US" sz="3200">
                <a:latin typeface="Arial"/>
                <a:cs typeface="Arial"/>
              </a:rPr>
              <a:t>Cost of Care Plus Rate data based on CDD-801A data; for Quarter 3 (January</a:t>
            </a:r>
            <a:r>
              <a:rPr lang="en-US" sz="3200">
                <a:solidFill>
                  <a:srgbClr val="0C4A6D"/>
                </a:solidFill>
                <a:latin typeface="Arial"/>
                <a:cs typeface="Arial"/>
              </a:rPr>
              <a:t>–</a:t>
            </a:r>
            <a:r>
              <a:rPr lang="en-US" sz="3200">
                <a:latin typeface="Arial"/>
                <a:cs typeface="Arial"/>
              </a:rPr>
              <a:t>March):</a:t>
            </a:r>
            <a:endParaRPr lang="en-US" sz="3200"/>
          </a:p>
          <a:p>
            <a:pPr lvl="1">
              <a:buFont typeface="Wingdings" panose="05000000000000000000" pitchFamily="2" charset="2"/>
              <a:buChar char="§"/>
            </a:pPr>
            <a:r>
              <a:rPr lang="en-US" sz="3000">
                <a:latin typeface="Arial"/>
                <a:cs typeface="Arial"/>
              </a:rPr>
              <a:t>24 agencies with approved subcontractors that did not report subcontracted services.</a:t>
            </a:r>
            <a:endParaRPr lang="en-US" sz="3000"/>
          </a:p>
          <a:p>
            <a:pPr lvl="1">
              <a:buFont typeface="Wingdings" panose="05000000000000000000" pitchFamily="2" charset="2"/>
              <a:buChar char="§"/>
            </a:pPr>
            <a:r>
              <a:rPr lang="en-US" sz="3000">
                <a:latin typeface="Arial"/>
                <a:cs typeface="Arial"/>
              </a:rPr>
              <a:t>32 agencies that do not have approved subcontractors but reported children receiving subcontracted services.</a:t>
            </a:r>
            <a:endParaRPr lang="en-US" sz="3000"/>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26</a:t>
            </a:fld>
            <a:endParaRPr lang="en-US"/>
          </a:p>
        </p:txBody>
      </p:sp>
    </p:spTree>
    <p:extLst>
      <p:ext uri="{BB962C8B-B14F-4D97-AF65-F5344CB8AC3E}">
        <p14:creationId xmlns:p14="http://schemas.microsoft.com/office/powerpoint/2010/main" val="3661680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p:txBody>
          <a:bodyPr/>
          <a:lstStyle/>
          <a:p>
            <a:r>
              <a:rPr lang="en-US">
                <a:latin typeface="Arial"/>
                <a:cs typeface="Arial"/>
              </a:rPr>
              <a:t>Reporting Accurate Subcontractor Data (2)</a:t>
            </a:r>
            <a:endParaRPr lang="en-US"/>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152400" y="1290918"/>
            <a:ext cx="12192000" cy="4834143"/>
          </a:xfrm>
        </p:spPr>
        <p:txBody>
          <a:bodyPr vert="horz" lIns="91440" tIns="45720" rIns="91440" bIns="45720" rtlCol="0" anchor="t">
            <a:normAutofit/>
          </a:bodyPr>
          <a:lstStyle/>
          <a:p>
            <a:pPr>
              <a:spcAft>
                <a:spcPts val="1000"/>
              </a:spcAft>
            </a:pPr>
            <a:r>
              <a:rPr lang="en-US" sz="3200">
                <a:latin typeface="Arial"/>
                <a:cs typeface="Arial"/>
              </a:rPr>
              <a:t>Subcontracted Services are collected in the CDD-801A Report data field "Services Type and Length" for non-LEA CSPPs.</a:t>
            </a:r>
            <a:endParaRPr lang="en-US" sz="3200"/>
          </a:p>
          <a:p>
            <a:pPr lvl="1">
              <a:spcAft>
                <a:spcPts val="1000"/>
              </a:spcAft>
              <a:buFont typeface="Wingdings" panose="05000000000000000000" pitchFamily="2" charset="2"/>
              <a:buChar char="§"/>
            </a:pPr>
            <a:r>
              <a:rPr lang="en-US" sz="3000">
                <a:latin typeface="Arial"/>
                <a:cs typeface="Arial"/>
              </a:rPr>
              <a:t>If a child is receiving subcontracted services, you must select the option C or D for this field.</a:t>
            </a:r>
          </a:p>
          <a:p>
            <a:r>
              <a:rPr lang="en-US" sz="3200">
                <a:latin typeface="Arial"/>
                <a:cs typeface="Arial"/>
              </a:rPr>
              <a:t>For LEA CSPPs, this data is collected in the CAPSDAC Monthly Data Submission "Service Type" data field.</a:t>
            </a:r>
          </a:p>
          <a:p>
            <a:pPr lvl="1">
              <a:spcBef>
                <a:spcPts val="1000"/>
              </a:spcBef>
              <a:spcAft>
                <a:spcPts val="1000"/>
              </a:spcAft>
              <a:buFont typeface="Wingdings" panose="05000000000000000000" pitchFamily="2" charset="2"/>
              <a:buChar char="§"/>
            </a:pPr>
            <a:r>
              <a:rPr lang="en-US" sz="3000">
                <a:latin typeface="Arial"/>
                <a:cs typeface="Arial"/>
              </a:rPr>
              <a:t>If a child is receiving subcontracted services, select either the "Subcontracted Full-Day" or "Subcontracted Part Day" option.</a:t>
            </a:r>
            <a:endParaRPr lang="en-US" sz="3000"/>
          </a:p>
          <a:p>
            <a:endParaRPr lang="en-US"/>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27</a:t>
            </a:fld>
            <a:endParaRPr lang="en-US"/>
          </a:p>
        </p:txBody>
      </p:sp>
    </p:spTree>
    <p:extLst>
      <p:ext uri="{BB962C8B-B14F-4D97-AF65-F5344CB8AC3E}">
        <p14:creationId xmlns:p14="http://schemas.microsoft.com/office/powerpoint/2010/main" val="807004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p:txBody>
          <a:bodyPr/>
          <a:lstStyle/>
          <a:p>
            <a:r>
              <a:rPr lang="en-US">
                <a:latin typeface="Arial"/>
                <a:cs typeface="Arial"/>
              </a:rPr>
              <a:t>California Preschool Accounting Reporting Information System Updates </a:t>
            </a:r>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152400" y="1492624"/>
            <a:ext cx="12192000" cy="4632437"/>
          </a:xfrm>
        </p:spPr>
        <p:txBody>
          <a:bodyPr vert="horz" lIns="91440" tIns="45720" rIns="91440" bIns="45720" rtlCol="0" anchor="t">
            <a:normAutofit/>
          </a:bodyPr>
          <a:lstStyle/>
          <a:p>
            <a:r>
              <a:rPr lang="en-US">
                <a:latin typeface="Arial"/>
                <a:cs typeface="Arial"/>
              </a:rPr>
              <a:t>California Preschool Accounting Reporting Information System (CPARIS) Updates Coming Soon! </a:t>
            </a:r>
          </a:p>
          <a:p>
            <a:pPr lvl="1"/>
            <a:r>
              <a:rPr lang="en-US">
                <a:latin typeface="Arial"/>
                <a:cs typeface="Arial"/>
              </a:rPr>
              <a:t>Allocations paid outside of a CSPP contract will soon be viewable in CPARIS. </a:t>
            </a:r>
          </a:p>
          <a:p>
            <a:pPr lvl="1"/>
            <a:r>
              <a:rPr lang="en-US">
                <a:latin typeface="Arial"/>
                <a:cs typeface="Arial"/>
              </a:rPr>
              <a:t>Contractors will be able to view CSPP and Prekindergarten and Family Literacy (CPKS) contract invoices issued by the CDE. </a:t>
            </a:r>
          </a:p>
          <a:p>
            <a:pPr lvl="1"/>
            <a:r>
              <a:rPr lang="en-US">
                <a:latin typeface="Arial"/>
                <a:cs typeface="Arial"/>
              </a:rPr>
              <a:t>EENFS Correspondence</a:t>
            </a:r>
          </a:p>
          <a:p>
            <a:r>
              <a:rPr lang="en-US">
                <a:latin typeface="Arial"/>
                <a:cs typeface="Arial"/>
              </a:rPr>
              <a:t>Updated CPARIS User Manual, as of August 2024. </a:t>
            </a:r>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28</a:t>
            </a:fld>
            <a:endParaRPr lang="en-US"/>
          </a:p>
        </p:txBody>
      </p:sp>
    </p:spTree>
    <p:extLst>
      <p:ext uri="{BB962C8B-B14F-4D97-AF65-F5344CB8AC3E}">
        <p14:creationId xmlns:p14="http://schemas.microsoft.com/office/powerpoint/2010/main" val="1128959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a:xfrm>
            <a:off x="349624" y="17257"/>
            <a:ext cx="11582400" cy="1325563"/>
          </a:xfrm>
        </p:spPr>
        <p:txBody>
          <a:bodyPr>
            <a:normAutofit/>
          </a:bodyPr>
          <a:lstStyle/>
          <a:p>
            <a:r>
              <a:rPr lang="en-US" sz="3600" dirty="0">
                <a:latin typeface="Arial"/>
                <a:cs typeface="Arial"/>
              </a:rPr>
              <a:t>CPARIS Updates – Reporting Child Days of Enrollment in Age Categories (1)</a:t>
            </a:r>
            <a:endParaRPr lang="en-US" sz="3600" dirty="0"/>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80344" y="1658732"/>
            <a:ext cx="12192000" cy="4834143"/>
          </a:xfrm>
        </p:spPr>
        <p:txBody>
          <a:bodyPr vert="horz" lIns="91440" tIns="45720" rIns="91440" bIns="45720" rtlCol="0" anchor="t">
            <a:normAutofit/>
          </a:bodyPr>
          <a:lstStyle/>
          <a:p>
            <a:r>
              <a:rPr lang="en-US" sz="3000" dirty="0">
                <a:latin typeface="Arial"/>
                <a:cs typeface="Arial"/>
              </a:rPr>
              <a:t>Reporting Two-Year-Olds in CPARIS:</a:t>
            </a:r>
          </a:p>
          <a:p>
            <a:pPr lvl="1"/>
            <a:r>
              <a:rPr lang="en-US" sz="3000" i="1" dirty="0">
                <a:latin typeface="Arial"/>
                <a:cs typeface="Arial"/>
              </a:rPr>
              <a:t>EC </a:t>
            </a:r>
            <a:r>
              <a:rPr lang="en-US" sz="3000" dirty="0">
                <a:latin typeface="Arial"/>
                <a:cs typeface="Arial"/>
              </a:rPr>
              <a:t>Section 8244 provides a 1.8 adjustment factor for two- year-olds</a:t>
            </a:r>
          </a:p>
          <a:p>
            <a:pPr lvl="1"/>
            <a:r>
              <a:rPr lang="en-US" sz="3000" dirty="0">
                <a:latin typeface="Arial"/>
                <a:cs typeface="Arial"/>
              </a:rPr>
              <a:t>The </a:t>
            </a:r>
            <a:r>
              <a:rPr lang="en-US" sz="3000" i="1" dirty="0">
                <a:latin typeface="Arial"/>
                <a:cs typeface="Arial"/>
              </a:rPr>
              <a:t>Three Years Old</a:t>
            </a:r>
            <a:r>
              <a:rPr lang="en-US" sz="3000" dirty="0">
                <a:latin typeface="Arial"/>
                <a:cs typeface="Arial"/>
              </a:rPr>
              <a:t> lines of the FY 2024–25 Enrollment, Attendance, and Fiscal Reports has been updated to </a:t>
            </a:r>
            <a:r>
              <a:rPr lang="en-US" sz="3000" i="1" dirty="0">
                <a:latin typeface="Arial"/>
                <a:cs typeface="Arial"/>
              </a:rPr>
              <a:t>Two Years Old and Three Years Old</a:t>
            </a:r>
            <a:r>
              <a:rPr lang="en-US" sz="3000" dirty="0">
                <a:latin typeface="Arial"/>
                <a:cs typeface="Arial"/>
              </a:rPr>
              <a:t>. </a:t>
            </a:r>
          </a:p>
          <a:p>
            <a:pPr lvl="1"/>
            <a:r>
              <a:rPr lang="en-US" sz="3000" dirty="0">
                <a:latin typeface="Arial"/>
                <a:cs typeface="Arial"/>
              </a:rPr>
              <a:t>Contractors will report both two-year-old and three-year-old child days of enrollment in this section.</a:t>
            </a:r>
          </a:p>
          <a:p>
            <a:endParaRPr lang="en-US" dirty="0">
              <a:latin typeface="Arial"/>
              <a:cs typeface="Arial"/>
            </a:endParaRPr>
          </a:p>
          <a:p>
            <a:endParaRPr lang="en-US"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29</a:t>
            </a:fld>
            <a:endParaRPr lang="en-US"/>
          </a:p>
        </p:txBody>
      </p:sp>
    </p:spTree>
    <p:extLst>
      <p:ext uri="{BB962C8B-B14F-4D97-AF65-F5344CB8AC3E}">
        <p14:creationId xmlns:p14="http://schemas.microsoft.com/office/powerpoint/2010/main" val="396177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8D4C-F40F-1C7E-F83C-CC5D621C67C2}"/>
              </a:ext>
            </a:extLst>
          </p:cNvPr>
          <p:cNvSpPr>
            <a:spLocks noGrp="1"/>
          </p:cNvSpPr>
          <p:nvPr>
            <p:ph type="title"/>
          </p:nvPr>
        </p:nvSpPr>
        <p:spPr>
          <a:xfrm>
            <a:off x="-1" y="-47319"/>
            <a:ext cx="12191999" cy="1325563"/>
          </a:xfrm>
        </p:spPr>
        <p:txBody>
          <a:bodyPr/>
          <a:lstStyle/>
          <a:p>
            <a:r>
              <a:rPr lang="en-US">
                <a:cs typeface="Arial"/>
              </a:rPr>
              <a:t>State Fiscal Condition Weaker than Estimated in January</a:t>
            </a:r>
            <a:endParaRPr lang="en-US"/>
          </a:p>
        </p:txBody>
      </p:sp>
      <p:sp>
        <p:nvSpPr>
          <p:cNvPr id="3" name="Content Placeholder 2">
            <a:extLst>
              <a:ext uri="{FF2B5EF4-FFF2-40B4-BE49-F238E27FC236}">
                <a16:creationId xmlns:a16="http://schemas.microsoft.com/office/drawing/2014/main" id="{AB45887D-4F06-363D-B96D-4B4292913F2C}"/>
              </a:ext>
            </a:extLst>
          </p:cNvPr>
          <p:cNvSpPr>
            <a:spLocks noGrp="1"/>
          </p:cNvSpPr>
          <p:nvPr>
            <p:ph idx="1"/>
          </p:nvPr>
        </p:nvSpPr>
        <p:spPr>
          <a:xfrm>
            <a:off x="152400" y="1284958"/>
            <a:ext cx="11887200" cy="5015901"/>
          </a:xfrm>
        </p:spPr>
        <p:txBody>
          <a:bodyPr vert="horz" lIns="91440" tIns="45720" rIns="91440" bIns="45720" rtlCol="0" anchor="t">
            <a:normAutofit lnSpcReduction="10000"/>
          </a:bodyPr>
          <a:lstStyle/>
          <a:p>
            <a:r>
              <a:rPr lang="en-US" sz="3200">
                <a:latin typeface="Arial"/>
                <a:cs typeface="Arial"/>
              </a:rPr>
              <a:t>Since January, the deficit had grown by approximately $9 billion from $37.9 billion to roughly $46.8 billion.</a:t>
            </a:r>
            <a:endParaRPr lang="en-US" sz="3200">
              <a:latin typeface="Arial"/>
            </a:endParaRPr>
          </a:p>
          <a:p>
            <a:r>
              <a:rPr lang="en-US" sz="3200">
                <a:solidFill>
                  <a:srgbClr val="0C4A6D"/>
                </a:solidFill>
                <a:latin typeface="Arial"/>
                <a:cs typeface="Arial"/>
              </a:rPr>
              <a:t>In order to solve the $46.8 billion deficit, the 2024–25 Budget reflects reductions across the entire state budget, including some reductions for early education.</a:t>
            </a:r>
            <a:r>
              <a:rPr lang="en-US">
                <a:solidFill>
                  <a:srgbClr val="0C4A6D"/>
                </a:solidFill>
                <a:latin typeface="Arial"/>
                <a:cs typeface="Arial"/>
              </a:rPr>
              <a:t> </a:t>
            </a:r>
          </a:p>
          <a:p>
            <a:pPr lvl="1"/>
            <a:r>
              <a:rPr lang="en-US" sz="2800">
                <a:solidFill>
                  <a:srgbClr val="0C4A6D"/>
                </a:solidFill>
                <a:latin typeface="Arial"/>
                <a:cs typeface="Arial"/>
              </a:rPr>
              <a:t>No cuts to CSPP contracts or delays to TK expansion</a:t>
            </a:r>
            <a:endParaRPr lang="en-US" sz="2800">
              <a:solidFill>
                <a:srgbClr val="000000"/>
              </a:solidFill>
              <a:latin typeface="Arial"/>
              <a:cs typeface="Arial"/>
            </a:endParaRPr>
          </a:p>
          <a:p>
            <a:pPr lvl="1"/>
            <a:r>
              <a:rPr lang="en-US" sz="2800">
                <a:solidFill>
                  <a:srgbClr val="0C4A6D"/>
                </a:solidFill>
                <a:latin typeface="Arial"/>
                <a:cs typeface="Arial"/>
              </a:rPr>
              <a:t>Inclusive Early Education Expansion Program (IEEEP) reappropriation</a:t>
            </a:r>
            <a:endParaRPr lang="en-US"/>
          </a:p>
          <a:p>
            <a:r>
              <a:rPr lang="en-US" sz="3200">
                <a:solidFill>
                  <a:srgbClr val="0C4A6D"/>
                </a:solidFill>
                <a:latin typeface="Arial"/>
                <a:cs typeface="Arial"/>
              </a:rPr>
              <a:t>Despite this, </a:t>
            </a:r>
            <a:r>
              <a:rPr lang="en-US" sz="3200" b="1">
                <a:solidFill>
                  <a:srgbClr val="0C4A6D"/>
                </a:solidFill>
                <a:latin typeface="Arial"/>
                <a:cs typeface="Arial"/>
              </a:rPr>
              <a:t>PreK Appropriations increased to $5 billion</a:t>
            </a:r>
            <a:r>
              <a:rPr lang="en-US" sz="3200">
                <a:solidFill>
                  <a:srgbClr val="0C4A6D"/>
                </a:solidFill>
                <a:latin typeface="Arial"/>
                <a:cs typeface="Arial"/>
              </a:rPr>
              <a:t>:</a:t>
            </a:r>
            <a:endParaRPr lang="en-US" sz="3200">
              <a:solidFill>
                <a:srgbClr val="000000"/>
              </a:solidFill>
              <a:latin typeface="Arial"/>
              <a:cs typeface="Arial"/>
            </a:endParaRPr>
          </a:p>
          <a:p>
            <a:pPr lvl="1"/>
            <a:r>
              <a:rPr lang="en-US" sz="2800">
                <a:solidFill>
                  <a:srgbClr val="0C4A6D"/>
                </a:solidFill>
                <a:latin typeface="Arial"/>
                <a:cs typeface="Arial"/>
              </a:rPr>
              <a:t>Transitional Kindergarten (TK): $2.8 billion</a:t>
            </a:r>
            <a:endParaRPr lang="en-US" sz="2800">
              <a:solidFill>
                <a:srgbClr val="000000"/>
              </a:solidFill>
              <a:latin typeface="Arial"/>
              <a:cs typeface="Arial"/>
            </a:endParaRPr>
          </a:p>
          <a:p>
            <a:pPr lvl="1"/>
            <a:r>
              <a:rPr lang="en-US" sz="2800">
                <a:solidFill>
                  <a:srgbClr val="0C4A6D"/>
                </a:solidFill>
                <a:latin typeface="Arial"/>
                <a:cs typeface="Arial"/>
              </a:rPr>
              <a:t>California State Preschool Program (CSPP): $2.2 billion</a:t>
            </a:r>
            <a:endParaRPr lang="en-US">
              <a:latin typeface="Arial"/>
            </a:endParaRPr>
          </a:p>
          <a:p>
            <a:endParaRPr lang="en-US">
              <a:cs typeface="Arial"/>
            </a:endParaRPr>
          </a:p>
        </p:txBody>
      </p:sp>
      <p:sp>
        <p:nvSpPr>
          <p:cNvPr id="4" name="Slide Number Placeholder 3">
            <a:extLst>
              <a:ext uri="{FF2B5EF4-FFF2-40B4-BE49-F238E27FC236}">
                <a16:creationId xmlns:a16="http://schemas.microsoft.com/office/drawing/2014/main" id="{B90BF70B-BB70-59DE-4296-3A7A4A837457}"/>
              </a:ext>
            </a:extLst>
          </p:cNvPr>
          <p:cNvSpPr>
            <a:spLocks noGrp="1"/>
          </p:cNvSpPr>
          <p:nvPr>
            <p:ph type="sldNum" sz="quarter" idx="12"/>
          </p:nvPr>
        </p:nvSpPr>
        <p:spPr>
          <a:xfrm>
            <a:off x="9448800" y="6310313"/>
            <a:ext cx="2743200" cy="365125"/>
          </a:xfrm>
          <a:prstGeom prst="rect">
            <a:avLst/>
          </a:prstGeom>
        </p:spPr>
        <p:txBody>
          <a:bodyPr/>
          <a:lstStyle/>
          <a:p>
            <a:r>
              <a:rPr lang="en-US">
                <a:cs typeface="Arial"/>
              </a:rPr>
              <a:t>4</a:t>
            </a:r>
          </a:p>
        </p:txBody>
      </p:sp>
    </p:spTree>
    <p:extLst>
      <p:ext uri="{BB962C8B-B14F-4D97-AF65-F5344CB8AC3E}">
        <p14:creationId xmlns:p14="http://schemas.microsoft.com/office/powerpoint/2010/main" val="68704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p:txBody>
          <a:bodyPr/>
          <a:lstStyle/>
          <a:p>
            <a:r>
              <a:rPr lang="en-US" dirty="0">
                <a:latin typeface="Arial"/>
                <a:cs typeface="Arial"/>
              </a:rPr>
              <a:t>CPARIS Updates – Reporting Child Days of Enrollment in Age Categories (2)</a:t>
            </a:r>
            <a:endParaRPr lang="en-US" dirty="0"/>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8626" y="1334050"/>
            <a:ext cx="12192000" cy="5164822"/>
          </a:xfrm>
        </p:spPr>
        <p:txBody>
          <a:bodyPr vert="horz" lIns="91440" tIns="45720" rIns="91440" bIns="45720" rtlCol="0" anchor="t">
            <a:normAutofit/>
          </a:bodyPr>
          <a:lstStyle/>
          <a:p>
            <a:r>
              <a:rPr lang="en-US" sz="3200" dirty="0">
                <a:latin typeface="Arial"/>
                <a:cs typeface="Arial"/>
              </a:rPr>
              <a:t>Reporting Children Turning Four:</a:t>
            </a:r>
          </a:p>
          <a:p>
            <a:pPr lvl="1"/>
            <a:r>
              <a:rPr lang="en-US" dirty="0">
                <a:latin typeface="Arial"/>
                <a:cs typeface="Arial"/>
              </a:rPr>
              <a:t>Previous guidance: </a:t>
            </a:r>
          </a:p>
          <a:p>
            <a:pPr lvl="2">
              <a:buFont typeface="Wingdings" panose="020B0604020202020204" pitchFamily="34" charset="0"/>
              <a:buChar char="§"/>
            </a:pPr>
            <a:r>
              <a:rPr lang="en-US" dirty="0">
                <a:latin typeface="Arial"/>
                <a:cs typeface="Arial"/>
              </a:rPr>
              <a:t>Children reported in the </a:t>
            </a:r>
            <a:r>
              <a:rPr lang="en-US" i="1" dirty="0">
                <a:latin typeface="Arial"/>
                <a:cs typeface="Arial"/>
              </a:rPr>
              <a:t>Three Years Old</a:t>
            </a:r>
            <a:r>
              <a:rPr lang="en-US" dirty="0">
                <a:latin typeface="Arial"/>
                <a:cs typeface="Arial"/>
              </a:rPr>
              <a:t> adjustment factor category must be ages 47 months or younger </a:t>
            </a:r>
          </a:p>
          <a:p>
            <a:pPr lvl="2">
              <a:buFont typeface="Wingdings" panose="020B0604020202020204" pitchFamily="34" charset="0"/>
              <a:buChar char="§"/>
            </a:pPr>
            <a:r>
              <a:rPr lang="en-US" dirty="0">
                <a:latin typeface="Arial"/>
                <a:cs typeface="Arial"/>
              </a:rPr>
              <a:t>Upon the child's fourth birthday, the contractor would begin reporting the child in the </a:t>
            </a:r>
            <a:r>
              <a:rPr lang="en-US" i="1" dirty="0">
                <a:latin typeface="Arial"/>
                <a:cs typeface="Arial"/>
              </a:rPr>
              <a:t>Four Years Old</a:t>
            </a:r>
            <a:r>
              <a:rPr lang="en-US" dirty="0">
                <a:latin typeface="Arial"/>
                <a:cs typeface="Arial"/>
              </a:rPr>
              <a:t> adjustment factor category.</a:t>
            </a:r>
            <a:endParaRPr lang="en-US" dirty="0"/>
          </a:p>
          <a:p>
            <a:pPr lvl="1"/>
            <a:r>
              <a:rPr lang="en-US" dirty="0">
                <a:latin typeface="Arial"/>
                <a:cs typeface="Arial"/>
              </a:rPr>
              <a:t>Effective FY 2024–25 through FY 2026–27:</a:t>
            </a:r>
          </a:p>
          <a:p>
            <a:pPr lvl="2">
              <a:buFont typeface="Wingdings" panose="020B0604020202020204" pitchFamily="34" charset="0"/>
              <a:buChar char="§"/>
            </a:pPr>
            <a:r>
              <a:rPr lang="en-US" dirty="0">
                <a:latin typeface="Arial"/>
                <a:cs typeface="Arial"/>
              </a:rPr>
              <a:t>Contractors will no longer report a child in the </a:t>
            </a:r>
            <a:r>
              <a:rPr lang="en-US" i="1" dirty="0">
                <a:latin typeface="Arial"/>
                <a:cs typeface="Arial"/>
              </a:rPr>
              <a:t>Four Years Old </a:t>
            </a:r>
            <a:r>
              <a:rPr lang="en-US" dirty="0">
                <a:latin typeface="Arial"/>
                <a:cs typeface="Arial"/>
              </a:rPr>
              <a:t>adjustment factor category on the child's fourth birthday </a:t>
            </a:r>
            <a:endParaRPr lang="en-US" dirty="0"/>
          </a:p>
          <a:p>
            <a:pPr lvl="2">
              <a:buFont typeface="Wingdings" panose="020B0604020202020204" pitchFamily="34" charset="0"/>
              <a:buChar char="§"/>
            </a:pPr>
            <a:r>
              <a:rPr lang="en-US" dirty="0">
                <a:latin typeface="Arial"/>
                <a:cs typeface="Arial"/>
              </a:rPr>
              <a:t>Continue to report the child in the </a:t>
            </a:r>
            <a:r>
              <a:rPr lang="en-US" i="1" dirty="0">
                <a:latin typeface="Arial"/>
                <a:cs typeface="Arial"/>
              </a:rPr>
              <a:t>Two Years Old and Three Years Old </a:t>
            </a:r>
            <a:r>
              <a:rPr lang="en-US" dirty="0">
                <a:latin typeface="Arial"/>
                <a:cs typeface="Arial"/>
              </a:rPr>
              <a:t>adjustment factor category for the entire fiscal year.  </a:t>
            </a:r>
            <a:endParaRPr lang="en-US" dirty="0"/>
          </a:p>
          <a:p>
            <a:endParaRPr lang="en-US" dirty="0">
              <a:latin typeface="Arial"/>
              <a:cs typeface="Arial"/>
            </a:endParaRPr>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30</a:t>
            </a:fld>
            <a:endParaRPr lang="en-US"/>
          </a:p>
        </p:txBody>
      </p:sp>
    </p:spTree>
    <p:extLst>
      <p:ext uri="{BB962C8B-B14F-4D97-AF65-F5344CB8AC3E}">
        <p14:creationId xmlns:p14="http://schemas.microsoft.com/office/powerpoint/2010/main" val="162911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a:xfrm>
            <a:off x="-1" y="204163"/>
            <a:ext cx="12191999" cy="1325563"/>
          </a:xfrm>
        </p:spPr>
        <p:txBody>
          <a:bodyPr>
            <a:normAutofit/>
          </a:bodyPr>
          <a:lstStyle/>
          <a:p>
            <a:r>
              <a:rPr lang="en-US">
                <a:latin typeface="Arial"/>
                <a:cs typeface="Arial"/>
              </a:rPr>
              <a:t>Unearned Prior Year Exceptional Needs/Severely Disabled Service Level Exemption Credits</a:t>
            </a:r>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4289" y="1486109"/>
            <a:ext cx="12192000" cy="4834143"/>
          </a:xfrm>
        </p:spPr>
        <p:txBody>
          <a:bodyPr vert="horz" lIns="91440" tIns="45720" rIns="91440" bIns="45720" rtlCol="0" anchor="t">
            <a:normAutofit lnSpcReduction="10000"/>
          </a:bodyPr>
          <a:lstStyle/>
          <a:p>
            <a:r>
              <a:rPr lang="en-US">
                <a:latin typeface="Arial"/>
                <a:cs typeface="Arial"/>
              </a:rPr>
              <a:t>Pursuant to </a:t>
            </a:r>
            <a:r>
              <a:rPr lang="en-US" i="1">
                <a:latin typeface="Arial"/>
                <a:cs typeface="Arial"/>
              </a:rPr>
              <a:t>EC</a:t>
            </a:r>
            <a:r>
              <a:rPr lang="en-US">
                <a:latin typeface="Arial"/>
                <a:cs typeface="Arial"/>
              </a:rPr>
              <a:t> Section 8208(c)(2)(B), contractors were fully funded in FY 2022–23 and FY 2023–24 for the percentage of funded enrollment set aside amounts to ensure funding was available to enroll children with exceptional needs. </a:t>
            </a:r>
            <a:endParaRPr lang="en-US"/>
          </a:p>
          <a:p>
            <a:r>
              <a:rPr lang="en-US">
                <a:latin typeface="Arial"/>
                <a:cs typeface="Arial"/>
              </a:rPr>
              <a:t>Contractors that did not fully earn the FY 2022–23 or FY 2023–24 set aside through providing services to exceptional needs and severely disabled children received a service level exemption credit in those fiscal years. </a:t>
            </a:r>
          </a:p>
          <a:p>
            <a:endParaRPr lang="en-US"/>
          </a:p>
          <a:p>
            <a:endParaRPr lang="en-US"/>
          </a:p>
          <a:p>
            <a:endParaRPr lang="en-US"/>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31</a:t>
            </a:fld>
            <a:endParaRPr lang="en-US"/>
          </a:p>
        </p:txBody>
      </p:sp>
    </p:spTree>
    <p:extLst>
      <p:ext uri="{BB962C8B-B14F-4D97-AF65-F5344CB8AC3E}">
        <p14:creationId xmlns:p14="http://schemas.microsoft.com/office/powerpoint/2010/main" val="138327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a:xfrm>
            <a:off x="-1" y="204163"/>
            <a:ext cx="12191999" cy="1325563"/>
          </a:xfrm>
        </p:spPr>
        <p:txBody>
          <a:bodyPr>
            <a:normAutofit fontScale="90000"/>
          </a:bodyPr>
          <a:lstStyle/>
          <a:p>
            <a:r>
              <a:rPr lang="en-US">
                <a:latin typeface="Arial"/>
                <a:cs typeface="Arial"/>
              </a:rPr>
              <a:t>CPARIS Updates – Reporting Prior Year Exceptional Needs/Severely Disabled Service Level Exemption Credits</a:t>
            </a:r>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8627" y="1290918"/>
            <a:ext cx="12335773" cy="4834143"/>
          </a:xfrm>
        </p:spPr>
        <p:txBody>
          <a:bodyPr vert="horz" lIns="91440" tIns="45720" rIns="91440" bIns="45720" rtlCol="0" anchor="t">
            <a:normAutofit fontScale="85000" lnSpcReduction="10000"/>
          </a:bodyPr>
          <a:lstStyle/>
          <a:p>
            <a:endParaRPr lang="en-US"/>
          </a:p>
          <a:p>
            <a:r>
              <a:rPr lang="en-US">
                <a:latin typeface="Arial"/>
                <a:cs typeface="Arial"/>
              </a:rPr>
              <a:t>Any unspent exceptional needs/severely disabled credit that were apportioned in FY 2022-23 and FY 2023-24 will not be invoiced, but will be considered deferred revenue, and contractors may use that funding to cover FY 2024–25 expenses.</a:t>
            </a:r>
          </a:p>
          <a:p>
            <a:r>
              <a:rPr lang="en-US" b="1">
                <a:latin typeface="Arial"/>
                <a:cs typeface="Arial"/>
              </a:rPr>
              <a:t>The deferred revenue related to unspent FY 2022–23 or FY 2023–24 set aside should be spent prior to other income sources, including current year contract funds.</a:t>
            </a:r>
          </a:p>
          <a:p>
            <a:r>
              <a:rPr lang="en-US">
                <a:latin typeface="Arial"/>
                <a:cs typeface="Arial"/>
              </a:rPr>
              <a:t>Report as restricted revenue on the </a:t>
            </a:r>
            <a:r>
              <a:rPr lang="en-US" i="1">
                <a:latin typeface="Arial"/>
                <a:cs typeface="Arial"/>
              </a:rPr>
              <a:t>Restricted Income: Exceptional Needs/Severely Disabled Service-Level Exemption Credit</a:t>
            </a:r>
            <a:r>
              <a:rPr lang="en-US">
                <a:latin typeface="Arial"/>
                <a:cs typeface="Arial"/>
              </a:rPr>
              <a:t> line in the FY 2024–25 Enrollment, Attendance, and Fiscal Report</a:t>
            </a:r>
          </a:p>
          <a:p>
            <a:endParaRPr lang="en-US">
              <a:latin typeface="Arial"/>
              <a:cs typeface="Arial"/>
            </a:endParaRPr>
          </a:p>
          <a:p>
            <a:endParaRPr lang="en-US">
              <a:latin typeface="Arial"/>
              <a:cs typeface="Arial"/>
            </a:endParaRPr>
          </a:p>
          <a:p>
            <a:endParaRPr lang="en-US">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32</a:t>
            </a:fld>
            <a:endParaRPr lang="en-US"/>
          </a:p>
        </p:txBody>
      </p:sp>
    </p:spTree>
    <p:extLst>
      <p:ext uri="{BB962C8B-B14F-4D97-AF65-F5344CB8AC3E}">
        <p14:creationId xmlns:p14="http://schemas.microsoft.com/office/powerpoint/2010/main" val="2008880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a:xfrm>
            <a:off x="-1" y="204163"/>
            <a:ext cx="12191999" cy="1325563"/>
          </a:xfrm>
        </p:spPr>
        <p:txBody>
          <a:bodyPr>
            <a:normAutofit fontScale="90000"/>
          </a:bodyPr>
          <a:lstStyle/>
          <a:p>
            <a:r>
              <a:rPr lang="en-US">
                <a:latin typeface="Arial"/>
                <a:cs typeface="Arial"/>
              </a:rPr>
              <a:t>CPARIS Updates – Reporting Expenditures Associated with Exceptional Needs/Severely Disabled Service Level Exemption Credits</a:t>
            </a:r>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8627" y="1290918"/>
            <a:ext cx="12192000" cy="5380482"/>
          </a:xfrm>
        </p:spPr>
        <p:txBody>
          <a:bodyPr vert="horz" lIns="91440" tIns="45720" rIns="91440" bIns="45720" rtlCol="0" anchor="t">
            <a:normAutofit fontScale="92500" lnSpcReduction="10000"/>
          </a:bodyPr>
          <a:lstStyle/>
          <a:p>
            <a:endParaRPr lang="en-US"/>
          </a:p>
          <a:p>
            <a:r>
              <a:rPr lang="en-US" dirty="0">
                <a:latin typeface="Arial"/>
                <a:cs typeface="Arial"/>
              </a:rPr>
              <a:t>Expenses section in the FY 2024–25 Enrollment, Attendance, and Fiscal Report:</a:t>
            </a:r>
            <a:endParaRPr lang="en-US" dirty="0"/>
          </a:p>
          <a:p>
            <a:pPr lvl="1"/>
            <a:r>
              <a:rPr lang="en-US" dirty="0">
                <a:latin typeface="Arial"/>
                <a:cs typeface="Arial"/>
              </a:rPr>
              <a:t>A new field was added where contractors must report expenses associated with the total exceptional needs/severely disabled service-level exemption credit. </a:t>
            </a:r>
            <a:endParaRPr lang="en-US" dirty="0"/>
          </a:p>
          <a:p>
            <a:pPr lvl="2">
              <a:buFont typeface="Wingdings" panose="020B0604020202020204" pitchFamily="34" charset="0"/>
              <a:buChar char="§"/>
            </a:pPr>
            <a:r>
              <a:rPr lang="en-US" i="1" dirty="0">
                <a:latin typeface="Arial"/>
                <a:cs typeface="Arial"/>
              </a:rPr>
              <a:t>Total Exceptional Needs/Severely Disabled Service-Level Exemption Credit Expenses</a:t>
            </a:r>
            <a:r>
              <a:rPr lang="en-US" dirty="0">
                <a:latin typeface="Arial"/>
                <a:cs typeface="Arial"/>
              </a:rPr>
              <a:t> line.</a:t>
            </a:r>
            <a:endParaRPr lang="en-US" dirty="0"/>
          </a:p>
          <a:p>
            <a:pPr lvl="1"/>
            <a:r>
              <a:rPr lang="en-US" dirty="0">
                <a:latin typeface="Arial"/>
                <a:cs typeface="Arial"/>
              </a:rPr>
              <a:t>Expenses reported in this field should already be reported in the appropriate category. </a:t>
            </a:r>
            <a:endParaRPr lang="en-US" dirty="0"/>
          </a:p>
          <a:p>
            <a:pPr lvl="1"/>
            <a:r>
              <a:rPr lang="en-US" dirty="0">
                <a:latin typeface="Arial"/>
                <a:cs typeface="Arial"/>
              </a:rPr>
              <a:t>The purpose of this reporting field is to allow contractors and the CDE to monitor expenses associated with the set aside.</a:t>
            </a:r>
            <a:endParaRPr lang="en-US" dirty="0"/>
          </a:p>
          <a:p>
            <a:endParaRPr lang="en-US">
              <a:latin typeface="Arial"/>
              <a:cs typeface="Arial"/>
            </a:endParaRPr>
          </a:p>
          <a:p>
            <a:endParaRPr lang="en-US">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33</a:t>
            </a:fld>
            <a:endParaRPr lang="en-US"/>
          </a:p>
        </p:txBody>
      </p:sp>
    </p:spTree>
    <p:extLst>
      <p:ext uri="{BB962C8B-B14F-4D97-AF65-F5344CB8AC3E}">
        <p14:creationId xmlns:p14="http://schemas.microsoft.com/office/powerpoint/2010/main" val="84908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a:xfrm>
            <a:off x="-1" y="204163"/>
            <a:ext cx="12191999" cy="1325563"/>
          </a:xfrm>
        </p:spPr>
        <p:txBody>
          <a:bodyPr>
            <a:normAutofit fontScale="90000"/>
          </a:bodyPr>
          <a:lstStyle/>
          <a:p>
            <a:r>
              <a:rPr lang="en-US">
                <a:latin typeface="Arial"/>
                <a:cs typeface="Arial"/>
              </a:rPr>
              <a:t>Example of Reporting Exceptional Needs/Severely Disabled Credit Revenue and Expenses</a:t>
            </a:r>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5750" y="1477824"/>
            <a:ext cx="12335773" cy="4834143"/>
          </a:xfrm>
        </p:spPr>
        <p:txBody>
          <a:bodyPr vert="horz" lIns="91440" tIns="45720" rIns="91440" bIns="45720" rtlCol="0" anchor="t">
            <a:normAutofit lnSpcReduction="10000"/>
          </a:bodyPr>
          <a:lstStyle/>
          <a:p>
            <a:r>
              <a:rPr lang="en-US" dirty="0">
                <a:latin typeface="Arial"/>
                <a:cs typeface="Arial"/>
              </a:rPr>
              <a:t>Unspent exceptional needs/severely disabled credit from prior years was $100,000 and $25,000 was spent in the first quarter of FY 2024–25.</a:t>
            </a:r>
          </a:p>
          <a:p>
            <a:r>
              <a:rPr lang="en-US" dirty="0">
                <a:latin typeface="Arial"/>
                <a:cs typeface="Arial"/>
              </a:rPr>
              <a:t>Contractor will report in the FY 2024–25 Enrollment, Attendance, and Fiscal Report: </a:t>
            </a:r>
          </a:p>
          <a:p>
            <a:pPr lvl="1"/>
            <a:r>
              <a:rPr lang="en-US">
                <a:latin typeface="Arial"/>
                <a:cs typeface="Arial"/>
              </a:rPr>
              <a:t>$25,000 on the </a:t>
            </a:r>
            <a:r>
              <a:rPr lang="en-US" sz="3100" i="1">
                <a:latin typeface="Arial"/>
                <a:cs typeface="Arial"/>
              </a:rPr>
              <a:t>Restricted Income: Exceptional Needs/Severely Disabled Service-Level Exemption Credit</a:t>
            </a:r>
            <a:r>
              <a:rPr lang="en-US" sz="3100" dirty="0">
                <a:latin typeface="Arial"/>
                <a:cs typeface="Arial"/>
              </a:rPr>
              <a:t> </a:t>
            </a:r>
            <a:r>
              <a:rPr lang="en-US" sz="3100">
                <a:latin typeface="Arial"/>
                <a:cs typeface="Arial"/>
              </a:rPr>
              <a:t>line </a:t>
            </a:r>
          </a:p>
          <a:p>
            <a:pPr lvl="1"/>
            <a:r>
              <a:rPr lang="en-US" sz="3100">
                <a:latin typeface="Arial"/>
                <a:cs typeface="Arial"/>
              </a:rPr>
              <a:t>$25,000 in the appropriate expenditure category. </a:t>
            </a:r>
          </a:p>
          <a:p>
            <a:pPr lvl="1"/>
            <a:r>
              <a:rPr lang="en-US" sz="3100">
                <a:latin typeface="Arial"/>
                <a:cs typeface="Arial"/>
              </a:rPr>
              <a:t>$25,000 in the </a:t>
            </a:r>
            <a:r>
              <a:rPr lang="en-US" sz="3100" i="1">
                <a:latin typeface="Arial"/>
                <a:cs typeface="Arial"/>
              </a:rPr>
              <a:t>Total Exceptional Needs/Severely Disabled Service-Level Exemption Credit Expenses</a:t>
            </a:r>
            <a:r>
              <a:rPr lang="en-US" sz="3100" dirty="0">
                <a:latin typeface="Arial"/>
                <a:cs typeface="Arial"/>
              </a:rPr>
              <a:t> </a:t>
            </a:r>
            <a:r>
              <a:rPr lang="en-US" sz="3100">
                <a:latin typeface="Arial"/>
                <a:cs typeface="Arial"/>
              </a:rPr>
              <a:t>line</a:t>
            </a:r>
            <a:endParaRPr lang="en-US" sz="3100" dirty="0">
              <a:latin typeface="Arial"/>
              <a:cs typeface="Arial"/>
            </a:endParaRPr>
          </a:p>
          <a:p>
            <a:pPr lvl="1"/>
            <a:endParaRPr lang="en-US">
              <a:latin typeface="Arial"/>
              <a:cs typeface="Arial"/>
            </a:endParaRPr>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34</a:t>
            </a:fld>
            <a:endParaRPr lang="en-US"/>
          </a:p>
        </p:txBody>
      </p:sp>
    </p:spTree>
    <p:extLst>
      <p:ext uri="{BB962C8B-B14F-4D97-AF65-F5344CB8AC3E}">
        <p14:creationId xmlns:p14="http://schemas.microsoft.com/office/powerpoint/2010/main" val="2102862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2AB6-2E85-452C-DA62-A831B640A6C9}"/>
              </a:ext>
            </a:extLst>
          </p:cNvPr>
          <p:cNvSpPr>
            <a:spLocks noGrp="1"/>
          </p:cNvSpPr>
          <p:nvPr>
            <p:ph type="title"/>
          </p:nvPr>
        </p:nvSpPr>
        <p:spPr/>
        <p:txBody>
          <a:bodyPr/>
          <a:lstStyle/>
          <a:p>
            <a:r>
              <a:rPr lang="en-US">
                <a:latin typeface="Arial"/>
                <a:cs typeface="Arial"/>
              </a:rPr>
              <a:t>CPARIS Updates – New Expenditure Reporting Category </a:t>
            </a:r>
          </a:p>
        </p:txBody>
      </p:sp>
      <p:sp>
        <p:nvSpPr>
          <p:cNvPr id="3" name="Content Placeholder 2">
            <a:extLst>
              <a:ext uri="{FF2B5EF4-FFF2-40B4-BE49-F238E27FC236}">
                <a16:creationId xmlns:a16="http://schemas.microsoft.com/office/drawing/2014/main" id="{D293D828-9CA6-8757-A37A-7CE83B3F7D51}"/>
              </a:ext>
            </a:extLst>
          </p:cNvPr>
          <p:cNvSpPr>
            <a:spLocks noGrp="1"/>
          </p:cNvSpPr>
          <p:nvPr>
            <p:ph idx="1"/>
          </p:nvPr>
        </p:nvSpPr>
        <p:spPr>
          <a:xfrm>
            <a:off x="152400" y="1334050"/>
            <a:ext cx="12033850" cy="4791011"/>
          </a:xfrm>
        </p:spPr>
        <p:txBody>
          <a:bodyPr vert="horz" lIns="91440" tIns="45720" rIns="91440" bIns="45720" rtlCol="0" anchor="t">
            <a:normAutofit/>
          </a:bodyPr>
          <a:lstStyle/>
          <a:p>
            <a:r>
              <a:rPr lang="en-US">
                <a:latin typeface="Arial"/>
                <a:cs typeface="Arial"/>
              </a:rPr>
              <a:t>6600 Lease Assets Expenditure category was added to the FY 2024–25 Enrollment, Attendance, and Fiscal Report to align with </a:t>
            </a:r>
            <a:r>
              <a:rPr lang="en-US" i="1">
                <a:latin typeface="Arial"/>
                <a:cs typeface="Arial"/>
              </a:rPr>
              <a:t>California School Accounting Manual</a:t>
            </a:r>
            <a:r>
              <a:rPr lang="en-US">
                <a:latin typeface="Arial"/>
                <a:cs typeface="Arial"/>
              </a:rPr>
              <a:t>.</a:t>
            </a:r>
            <a:endParaRPr lang="en-US"/>
          </a:p>
          <a:p>
            <a:r>
              <a:rPr lang="en-US">
                <a:latin typeface="Arial"/>
                <a:cs typeface="Arial"/>
              </a:rPr>
              <a:t>Expenditures reported in category 6600 are for Capital outlay expenditures used in governmental funds only.</a:t>
            </a:r>
            <a:endParaRPr lang="en-US"/>
          </a:p>
          <a:p>
            <a:endParaRPr lang="en-US"/>
          </a:p>
          <a:p>
            <a:endParaRPr lang="en-US"/>
          </a:p>
        </p:txBody>
      </p:sp>
      <p:sp>
        <p:nvSpPr>
          <p:cNvPr id="4" name="Slide Number Placeholder 3">
            <a:extLst>
              <a:ext uri="{FF2B5EF4-FFF2-40B4-BE49-F238E27FC236}">
                <a16:creationId xmlns:a16="http://schemas.microsoft.com/office/drawing/2014/main" id="{E94535EA-D635-E912-5151-EFDDCC3647F6}"/>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35</a:t>
            </a:fld>
            <a:endParaRPr lang="en-US"/>
          </a:p>
        </p:txBody>
      </p:sp>
    </p:spTree>
    <p:extLst>
      <p:ext uri="{BB962C8B-B14F-4D97-AF65-F5344CB8AC3E}">
        <p14:creationId xmlns:p14="http://schemas.microsoft.com/office/powerpoint/2010/main" val="1359576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00641"/>
            <a:ext cx="11887200" cy="1325563"/>
          </a:xfrm>
        </p:spPr>
        <p:txBody>
          <a:bodyPr/>
          <a:lstStyle/>
          <a:p>
            <a:r>
              <a:rPr lang="en-US">
                <a:latin typeface="Arial"/>
                <a:cs typeface="Arial"/>
              </a:rPr>
              <a:t>CSPP Apportionment Schedule Changes </a:t>
            </a:r>
            <a:endParaRPr lang="en-US"/>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2876" y="843564"/>
            <a:ext cx="12189125" cy="5649311"/>
          </a:xfrm>
        </p:spPr>
        <p:txBody>
          <a:bodyPr vert="horz" lIns="91440" tIns="45720" rIns="91440" bIns="45720" rtlCol="0" anchor="t">
            <a:noAutofit/>
          </a:bodyPr>
          <a:lstStyle/>
          <a:p>
            <a:pPr>
              <a:lnSpc>
                <a:spcPct val="110000"/>
              </a:lnSpc>
              <a:spcAft>
                <a:spcPts val="1000"/>
              </a:spcAft>
            </a:pPr>
            <a:r>
              <a:rPr lang="en-US" sz="2700">
                <a:latin typeface="Arial"/>
                <a:cs typeface="Arial"/>
              </a:rPr>
              <a:t>Contractors will receive an apportionment payment equal to one month beginning with the apportionment associated with the December service month.</a:t>
            </a:r>
            <a:endParaRPr lang="en-US" sz="2700"/>
          </a:p>
          <a:p>
            <a:pPr>
              <a:lnSpc>
                <a:spcPct val="110000"/>
              </a:lnSpc>
              <a:spcAft>
                <a:spcPts val="1000"/>
              </a:spcAft>
            </a:pPr>
            <a:endParaRPr lang="en-US" sz="3000">
              <a:latin typeface="Arial"/>
              <a:cs typeface="Arial"/>
            </a:endParaRPr>
          </a:p>
          <a:p>
            <a:pPr>
              <a:lnSpc>
                <a:spcPct val="110000"/>
              </a:lnSpc>
              <a:spcAft>
                <a:spcPts val="1000"/>
              </a:spcAft>
            </a:pPr>
            <a:endParaRPr lang="en-US" sz="3000">
              <a:cs typeface="Arial"/>
            </a:endParaRPr>
          </a:p>
          <a:p>
            <a:pPr>
              <a:lnSpc>
                <a:spcPct val="110000"/>
              </a:lnSpc>
              <a:spcAft>
                <a:spcPts val="1000"/>
              </a:spcAft>
            </a:pPr>
            <a:endParaRPr lang="en-US" sz="3000">
              <a:cs typeface="Arial"/>
            </a:endParaRPr>
          </a:p>
          <a:p>
            <a:pPr marL="182880">
              <a:lnSpc>
                <a:spcPct val="100000"/>
              </a:lnSpc>
              <a:spcBef>
                <a:spcPts val="900"/>
              </a:spcBef>
              <a:spcAft>
                <a:spcPts val="900"/>
              </a:spcAft>
            </a:pPr>
            <a:endParaRPr lang="en-US" sz="2700">
              <a:latin typeface="Arial"/>
              <a:cs typeface="Arial"/>
            </a:endParaRPr>
          </a:p>
          <a:p>
            <a:pPr marL="182880">
              <a:lnSpc>
                <a:spcPct val="100000"/>
              </a:lnSpc>
              <a:spcBef>
                <a:spcPts val="900"/>
              </a:spcBef>
              <a:spcAft>
                <a:spcPts val="900"/>
              </a:spcAft>
            </a:pPr>
            <a:r>
              <a:rPr lang="en-US" sz="2700">
                <a:latin typeface="Arial"/>
                <a:cs typeface="Arial"/>
              </a:rPr>
              <a:t>Apportionment payment now have an invoice identification that begin with "PR."</a:t>
            </a:r>
          </a:p>
        </p:txBody>
      </p:sp>
      <p:graphicFrame>
        <p:nvGraphicFramePr>
          <p:cNvPr id="5" name="Table 4">
            <a:extLst>
              <a:ext uri="{FF2B5EF4-FFF2-40B4-BE49-F238E27FC236}">
                <a16:creationId xmlns:a16="http://schemas.microsoft.com/office/drawing/2014/main" id="{D190B67A-01E3-4392-7F95-A25881D99DD4}"/>
              </a:ext>
            </a:extLst>
          </p:cNvPr>
          <p:cNvGraphicFramePr>
            <a:graphicFrameLocks noGrp="1"/>
          </p:cNvGraphicFramePr>
          <p:nvPr>
            <p:extLst>
              <p:ext uri="{D42A27DB-BD31-4B8C-83A1-F6EECF244321}">
                <p14:modId xmlns:p14="http://schemas.microsoft.com/office/powerpoint/2010/main" val="2884385769"/>
              </p:ext>
            </p:extLst>
          </p:nvPr>
        </p:nvGraphicFramePr>
        <p:xfrm>
          <a:off x="287547" y="2214113"/>
          <a:ext cx="11635949" cy="2932065"/>
        </p:xfrm>
        <a:graphic>
          <a:graphicData uri="http://schemas.openxmlformats.org/drawingml/2006/table">
            <a:tbl>
              <a:tblPr firstRow="1" bandRow="1">
                <a:tableStyleId>{5C22544A-7EE6-4342-B048-85BDC9FD1C3A}</a:tableStyleId>
              </a:tblPr>
              <a:tblGrid>
                <a:gridCol w="4933950">
                  <a:extLst>
                    <a:ext uri="{9D8B030D-6E8A-4147-A177-3AD203B41FA5}">
                      <a16:colId xmlns:a16="http://schemas.microsoft.com/office/drawing/2014/main" val="881459341"/>
                    </a:ext>
                  </a:extLst>
                </a:gridCol>
                <a:gridCol w="4107249">
                  <a:extLst>
                    <a:ext uri="{9D8B030D-6E8A-4147-A177-3AD203B41FA5}">
                      <a16:colId xmlns:a16="http://schemas.microsoft.com/office/drawing/2014/main" val="3355700075"/>
                    </a:ext>
                  </a:extLst>
                </a:gridCol>
                <a:gridCol w="2594750">
                  <a:extLst>
                    <a:ext uri="{9D8B030D-6E8A-4147-A177-3AD203B41FA5}">
                      <a16:colId xmlns:a16="http://schemas.microsoft.com/office/drawing/2014/main" val="2219791690"/>
                    </a:ext>
                  </a:extLst>
                </a:gridCol>
              </a:tblGrid>
              <a:tr h="914400">
                <a:tc>
                  <a:txBody>
                    <a:bodyPr/>
                    <a:lstStyle/>
                    <a:p>
                      <a:r>
                        <a:rPr lang="en-US" sz="2300"/>
                        <a:t>Expected Month the Apportionment will be Received</a:t>
                      </a:r>
                    </a:p>
                  </a:txBody>
                  <a:tcPr/>
                </a:tc>
                <a:tc>
                  <a:txBody>
                    <a:bodyPr/>
                    <a:lstStyle/>
                    <a:p>
                      <a:r>
                        <a:rPr lang="en-US" sz="2300"/>
                        <a:t>Service Month</a:t>
                      </a:r>
                    </a:p>
                  </a:txBody>
                  <a:tcPr/>
                </a:tc>
                <a:tc>
                  <a:txBody>
                    <a:bodyPr/>
                    <a:lstStyle/>
                    <a:p>
                      <a:r>
                        <a:rPr lang="en-US" sz="2300"/>
                        <a:t>Apportionment Percentage </a:t>
                      </a:r>
                    </a:p>
                  </a:txBody>
                  <a:tcPr/>
                </a:tc>
                <a:extLst>
                  <a:ext uri="{0D108BD9-81ED-4DB2-BD59-A6C34878D82A}">
                    <a16:rowId xmlns:a16="http://schemas.microsoft.com/office/drawing/2014/main" val="1660487477"/>
                  </a:ext>
                </a:extLst>
              </a:tr>
              <a:tr h="691785">
                <a:tc>
                  <a:txBody>
                    <a:bodyPr/>
                    <a:lstStyle/>
                    <a:p>
                      <a:r>
                        <a:rPr lang="en-US" sz="2300"/>
                        <a:t>July</a:t>
                      </a:r>
                    </a:p>
                  </a:txBody>
                  <a:tcPr/>
                </a:tc>
                <a:tc>
                  <a:txBody>
                    <a:bodyPr/>
                    <a:lstStyle/>
                    <a:p>
                      <a:r>
                        <a:rPr lang="en-US" sz="2300"/>
                        <a:t>July, August, September</a:t>
                      </a:r>
                    </a:p>
                  </a:txBody>
                  <a:tcPr/>
                </a:tc>
                <a:tc>
                  <a:txBody>
                    <a:bodyPr/>
                    <a:lstStyle/>
                    <a:p>
                      <a:r>
                        <a:rPr lang="en-US" sz="2300"/>
                        <a:t>25%</a:t>
                      </a:r>
                    </a:p>
                  </a:txBody>
                  <a:tcPr/>
                </a:tc>
                <a:extLst>
                  <a:ext uri="{0D108BD9-81ED-4DB2-BD59-A6C34878D82A}">
                    <a16:rowId xmlns:a16="http://schemas.microsoft.com/office/drawing/2014/main" val="1867842839"/>
                  </a:ext>
                </a:extLst>
              </a:tr>
              <a:tr h="425714">
                <a:tc>
                  <a:txBody>
                    <a:bodyPr/>
                    <a:lstStyle/>
                    <a:p>
                      <a:r>
                        <a:rPr lang="en-US" sz="2300"/>
                        <a:t>September</a:t>
                      </a:r>
                    </a:p>
                  </a:txBody>
                  <a:tcPr/>
                </a:tc>
                <a:tc>
                  <a:txBody>
                    <a:bodyPr/>
                    <a:lstStyle/>
                    <a:p>
                      <a:r>
                        <a:rPr lang="en-US" sz="2300"/>
                        <a:t>October, November</a:t>
                      </a:r>
                    </a:p>
                  </a:txBody>
                  <a:tcPr/>
                </a:tc>
                <a:tc>
                  <a:txBody>
                    <a:bodyPr/>
                    <a:lstStyle/>
                    <a:p>
                      <a:r>
                        <a:rPr lang="en-US" sz="2300"/>
                        <a:t>16.6%</a:t>
                      </a:r>
                    </a:p>
                  </a:txBody>
                  <a:tcPr/>
                </a:tc>
                <a:extLst>
                  <a:ext uri="{0D108BD9-81ED-4DB2-BD59-A6C34878D82A}">
                    <a16:rowId xmlns:a16="http://schemas.microsoft.com/office/drawing/2014/main" val="3585251070"/>
                  </a:ext>
                </a:extLst>
              </a:tr>
              <a:tr h="425714">
                <a:tc>
                  <a:txBody>
                    <a:bodyPr/>
                    <a:lstStyle/>
                    <a:p>
                      <a:r>
                        <a:rPr lang="en-US" sz="2300" i="1"/>
                        <a:t>November</a:t>
                      </a:r>
                      <a:endParaRPr lang="en-US" sz="2300"/>
                    </a:p>
                  </a:txBody>
                  <a:tcPr/>
                </a:tc>
                <a:tc>
                  <a:txBody>
                    <a:bodyPr/>
                    <a:lstStyle/>
                    <a:p>
                      <a:r>
                        <a:rPr lang="en-US" sz="2300"/>
                        <a:t>December</a:t>
                      </a:r>
                    </a:p>
                  </a:txBody>
                  <a:tcPr/>
                </a:tc>
                <a:tc>
                  <a:txBody>
                    <a:bodyPr/>
                    <a:lstStyle/>
                    <a:p>
                      <a:r>
                        <a:rPr lang="en-US" sz="2300"/>
                        <a:t>8.4%</a:t>
                      </a:r>
                    </a:p>
                  </a:txBody>
                  <a:tcPr/>
                </a:tc>
                <a:extLst>
                  <a:ext uri="{0D108BD9-81ED-4DB2-BD59-A6C34878D82A}">
                    <a16:rowId xmlns:a16="http://schemas.microsoft.com/office/drawing/2014/main" val="3972529069"/>
                  </a:ext>
                </a:extLst>
              </a:tr>
              <a:tr h="425714">
                <a:tc>
                  <a:txBody>
                    <a:bodyPr/>
                    <a:lstStyle/>
                    <a:p>
                      <a:pPr lvl="0">
                        <a:buNone/>
                      </a:pPr>
                      <a:r>
                        <a:rPr lang="en-US" sz="2300" i="1"/>
                        <a:t>December</a:t>
                      </a:r>
                    </a:p>
                  </a:txBody>
                  <a:tcPr/>
                </a:tc>
                <a:tc>
                  <a:txBody>
                    <a:bodyPr/>
                    <a:lstStyle/>
                    <a:p>
                      <a:pPr lvl="0">
                        <a:buNone/>
                      </a:pPr>
                      <a:r>
                        <a:rPr lang="en-US" sz="2300"/>
                        <a:t>January</a:t>
                      </a:r>
                    </a:p>
                  </a:txBody>
                  <a:tcPr/>
                </a:tc>
                <a:tc>
                  <a:txBody>
                    <a:bodyPr/>
                    <a:lstStyle/>
                    <a:p>
                      <a:pPr lvl="0">
                        <a:buNone/>
                      </a:pPr>
                      <a:r>
                        <a:rPr lang="en-US" sz="2300" dirty="0"/>
                        <a:t>8.3%</a:t>
                      </a:r>
                    </a:p>
                  </a:txBody>
                  <a:tcPr/>
                </a:tc>
                <a:extLst>
                  <a:ext uri="{0D108BD9-81ED-4DB2-BD59-A6C34878D82A}">
                    <a16:rowId xmlns:a16="http://schemas.microsoft.com/office/drawing/2014/main" val="331145218"/>
                  </a:ext>
                </a:extLst>
              </a:tr>
            </a:tbl>
          </a:graphicData>
        </a:graphic>
      </p:graphicFrame>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36</a:t>
            </a:fld>
            <a:endParaRPr lang="en-US"/>
          </a:p>
        </p:txBody>
      </p:sp>
    </p:spTree>
    <p:extLst>
      <p:ext uri="{BB962C8B-B14F-4D97-AF65-F5344CB8AC3E}">
        <p14:creationId xmlns:p14="http://schemas.microsoft.com/office/powerpoint/2010/main" val="1835622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a:solidFill>
                  <a:srgbClr val="0C4A6D"/>
                </a:solidFill>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452223" y="5379875"/>
            <a:ext cx="5852160" cy="843643"/>
          </a:xfrm>
        </p:spPr>
        <p:txBody>
          <a:bodyPr vert="horz" lIns="91440" tIns="45720" rIns="91440" bIns="45720" rtlCol="0" anchor="t">
            <a:normAutofit/>
          </a:bodyPr>
          <a:lstStyle/>
          <a:p>
            <a:pPr marL="0" indent="-182880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2"/>
          </p:nvPr>
        </p:nvSpPr>
        <p:spPr>
          <a:xfrm>
            <a:off x="9448800" y="6289675"/>
            <a:ext cx="2743200" cy="365125"/>
          </a:xfrm>
          <a:prstGeom prst="rect">
            <a:avLst/>
          </a:prstGeom>
        </p:spPr>
        <p:txBody>
          <a:bodyPr/>
          <a:lstStyle/>
          <a:p>
            <a:fld id="{614608DE-72A6-4621-8C24-CDFC0FE1ED35}" type="slidenum">
              <a:rPr lang="en-US" smtClean="0"/>
              <a:pPr/>
              <a:t>37</a:t>
            </a:fld>
            <a:endParaRPr lang="en-US"/>
          </a:p>
        </p:txBody>
      </p:sp>
    </p:spTree>
    <p:extLst>
      <p:ext uri="{BB962C8B-B14F-4D97-AF65-F5344CB8AC3E}">
        <p14:creationId xmlns:p14="http://schemas.microsoft.com/office/powerpoint/2010/main" val="690871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F043-BE35-0C49-4912-2FDFD060B7E0}"/>
              </a:ext>
            </a:extLst>
          </p:cNvPr>
          <p:cNvSpPr>
            <a:spLocks noGrp="1"/>
          </p:cNvSpPr>
          <p:nvPr>
            <p:ph type="title"/>
          </p:nvPr>
        </p:nvSpPr>
        <p:spPr/>
        <p:txBody>
          <a:bodyPr>
            <a:normAutofit/>
          </a:bodyPr>
          <a:lstStyle/>
          <a:p>
            <a:r>
              <a:rPr lang="en-US" sz="4400">
                <a:solidFill>
                  <a:srgbClr val="0C4A6D"/>
                </a:solidFill>
                <a:cs typeface="Arial"/>
              </a:rPr>
              <a:t>Resources</a:t>
            </a:r>
          </a:p>
        </p:txBody>
      </p:sp>
      <p:sp>
        <p:nvSpPr>
          <p:cNvPr id="3" name="Content Placeholder 2">
            <a:extLst>
              <a:ext uri="{FF2B5EF4-FFF2-40B4-BE49-F238E27FC236}">
                <a16:creationId xmlns:a16="http://schemas.microsoft.com/office/drawing/2014/main" id="{218EFFF5-23C0-D590-CA73-00C38B727729}"/>
              </a:ext>
            </a:extLst>
          </p:cNvPr>
          <p:cNvSpPr>
            <a:spLocks noGrp="1"/>
          </p:cNvSpPr>
          <p:nvPr>
            <p:ph idx="1"/>
          </p:nvPr>
        </p:nvSpPr>
        <p:spPr>
          <a:xfrm>
            <a:off x="152400" y="1408263"/>
            <a:ext cx="11887200" cy="4897318"/>
          </a:xfrm>
        </p:spPr>
        <p:txBody>
          <a:bodyPr vert="horz" lIns="91440" tIns="45720" rIns="91440" bIns="45720" rtlCol="0" anchor="t">
            <a:normAutofit fontScale="92500" lnSpcReduction="10000"/>
          </a:bodyPr>
          <a:lstStyle/>
          <a:p>
            <a:pPr marL="0" indent="0">
              <a:spcAft>
                <a:spcPts val="1000"/>
              </a:spcAft>
              <a:buNone/>
            </a:pPr>
            <a:r>
              <a:rPr lang="en-US" sz="2800" b="1" dirty="0">
                <a:latin typeface="Arial"/>
                <a:cs typeface="Arial" panose="020B0604020202020204"/>
              </a:rPr>
              <a:t>Program Quality Implementation (PQI) Office Regional Consultants Directory</a:t>
            </a:r>
            <a:endParaRPr lang="en-US" sz="2800" dirty="0">
              <a:latin typeface="Arial"/>
              <a:cs typeface="Arial" panose="020B0604020202020204"/>
            </a:endParaRPr>
          </a:p>
          <a:p>
            <a:pPr marL="971550" lvl="1" indent="-285750">
              <a:spcAft>
                <a:spcPts val="1000"/>
              </a:spcAft>
              <a:buFont typeface="Arial"/>
              <a:buChar char="•"/>
            </a:pPr>
            <a:r>
              <a:rPr lang="en-US" sz="2800" u="sng" dirty="0">
                <a:solidFill>
                  <a:srgbClr val="0563C1"/>
                </a:solidFill>
                <a:latin typeface="Arial"/>
                <a:cs typeface="Arial" panose="020B0604020202020204"/>
                <a:hlinkClick r:id="rId3" tooltip="Program Quality Implementation (PQI) Consultant Directory">
                  <a:extLst>
                    <a:ext uri="{A12FA001-AC4F-418D-AE19-62706E023703}">
                      <ahyp:hlinkClr xmlns:ahyp="http://schemas.microsoft.com/office/drawing/2018/hyperlinkcolor" val="tx"/>
                    </a:ext>
                  </a:extLst>
                </a:hlinkClick>
              </a:rPr>
              <a:t>https://www.cde.ca.gov/sp/cd/ci/assignments.asp</a:t>
            </a:r>
            <a:endParaRPr lang="en-US" sz="2800" dirty="0">
              <a:solidFill>
                <a:schemeClr val="bg1"/>
              </a:solidFill>
              <a:cs typeface="Arial" panose="020B0604020202020204"/>
            </a:endParaRPr>
          </a:p>
          <a:p>
            <a:pPr marL="0" indent="0">
              <a:spcBef>
                <a:spcPts val="500"/>
              </a:spcBef>
              <a:spcAft>
                <a:spcPts val="1000"/>
              </a:spcAft>
              <a:buNone/>
            </a:pPr>
            <a:r>
              <a:rPr lang="en-US" sz="2800" b="1" dirty="0">
                <a:latin typeface="Arial"/>
                <a:cs typeface="Arial" panose="020B0604020202020204"/>
              </a:rPr>
              <a:t>Early Education and Nutrition Fiscal Services (EENFS), Fiscal Apportionment Analyst Directory</a:t>
            </a:r>
            <a:endParaRPr lang="en-US" sz="2800" dirty="0">
              <a:latin typeface="Arial"/>
              <a:cs typeface="Arial" panose="020B0604020202020204"/>
            </a:endParaRPr>
          </a:p>
          <a:p>
            <a:pPr marL="971550" lvl="1" indent="-285750">
              <a:spcAft>
                <a:spcPts val="1000"/>
              </a:spcAft>
              <a:buFont typeface="Arial"/>
              <a:buChar char="•"/>
            </a:pPr>
            <a:r>
              <a:rPr lang="en-US" sz="2800" u="sng" dirty="0">
                <a:solidFill>
                  <a:srgbClr val="0563C1"/>
                </a:solidFill>
                <a:latin typeface="Arial"/>
                <a:cs typeface="Arial" panose="020B0604020202020204"/>
                <a:hlinkClick r:id="rId4" tooltip="Early Education and Nutrition Fiscal Services (EENFS) Fiscal Apportionment Analyst Directory">
                  <a:extLst>
                    <a:ext uri="{A12FA001-AC4F-418D-AE19-62706E023703}">
                      <ahyp:hlinkClr xmlns:ahyp="http://schemas.microsoft.com/office/drawing/2018/hyperlinkcolor" val="tx"/>
                    </a:ext>
                  </a:extLst>
                </a:hlinkClick>
              </a:rPr>
              <a:t>https://www.cde.ca.gov/fg/aa/cd/faad.asp</a:t>
            </a:r>
            <a:r>
              <a:rPr lang="en-US" sz="2800" u="sng" dirty="0">
                <a:solidFill>
                  <a:srgbClr val="0563C1"/>
                </a:solidFill>
                <a:latin typeface="Arial"/>
                <a:cs typeface="Arial" panose="020B0604020202020204"/>
              </a:rPr>
              <a:t> </a:t>
            </a:r>
            <a:endParaRPr lang="en-US" sz="2800" dirty="0">
              <a:solidFill>
                <a:srgbClr val="0563C1"/>
              </a:solidFill>
              <a:latin typeface="Arial"/>
              <a:cs typeface="Arial" panose="020B0604020202020204"/>
            </a:endParaRPr>
          </a:p>
          <a:p>
            <a:pPr marL="0" lvl="1" indent="0">
              <a:spcAft>
                <a:spcPts val="1000"/>
              </a:spcAft>
              <a:buNone/>
            </a:pPr>
            <a:r>
              <a:rPr lang="en-US" sz="2800" b="1" dirty="0">
                <a:latin typeface="Arial"/>
                <a:cs typeface="Arial" panose="020B0604020202020204"/>
              </a:rPr>
              <a:t>Early Education Email Guidance</a:t>
            </a:r>
          </a:p>
          <a:p>
            <a:pPr marL="969010" lvl="2" indent="-283210">
              <a:spcAft>
                <a:spcPts val="1000"/>
              </a:spcAft>
            </a:pPr>
            <a:r>
              <a:rPr lang="en-US" dirty="0">
                <a:solidFill>
                  <a:srgbClr val="0563C1"/>
                </a:solidFill>
                <a:latin typeface="Arial"/>
                <a:cs typeface="Arial" panose="020B0604020202020204"/>
                <a:hlinkClick r:id="rId5" tooltip="Early Education Email Guidance">
                  <a:extLst>
                    <a:ext uri="{A12FA001-AC4F-418D-AE19-62706E023703}">
                      <ahyp:hlinkClr xmlns:ahyp="http://schemas.microsoft.com/office/drawing/2018/hyperlinkcolor" val="tx"/>
                    </a:ext>
                  </a:extLst>
                </a:hlinkClick>
              </a:rPr>
              <a:t>https://www.cde.ca.gov/sp/cd/ci/emailguidance.asp</a:t>
            </a:r>
            <a:endParaRPr lang="en-US" b="1" dirty="0">
              <a:solidFill>
                <a:srgbClr val="0563C1"/>
              </a:solidFill>
              <a:latin typeface="Arial"/>
              <a:cs typeface="Arial" panose="020B0604020202020204"/>
            </a:endParaRPr>
          </a:p>
          <a:p>
            <a:pPr marL="0" lvl="1" indent="0">
              <a:spcAft>
                <a:spcPts val="1000"/>
              </a:spcAft>
              <a:buNone/>
            </a:pPr>
            <a:r>
              <a:rPr lang="en-US" sz="2800" b="1" dirty="0">
                <a:latin typeface="Arial"/>
                <a:cs typeface="Arial" panose="020B0604020202020204"/>
              </a:rPr>
              <a:t>Regulation Related Questions</a:t>
            </a:r>
            <a:endParaRPr lang="en-US" sz="2800" dirty="0">
              <a:latin typeface="Arial"/>
              <a:cs typeface="Arial" panose="020B0604020202020204"/>
            </a:endParaRPr>
          </a:p>
          <a:p>
            <a:pPr marL="971550" lvl="1" indent="-285750">
              <a:spcAft>
                <a:spcPts val="1000"/>
              </a:spcAft>
              <a:buFont typeface="Arial"/>
              <a:buChar char="•"/>
            </a:pPr>
            <a:r>
              <a:rPr lang="en-US" sz="2800" dirty="0">
                <a:solidFill>
                  <a:srgbClr val="0563C1"/>
                </a:solidFill>
                <a:latin typeface="Arial"/>
                <a:cs typeface="Arial" panose="020B0604020202020204"/>
                <a:hlinkClick r:id="rId6">
                  <a:extLst>
                    <a:ext uri="{A12FA001-AC4F-418D-AE19-62706E023703}">
                      <ahyp:hlinkClr xmlns:ahyp="http://schemas.microsoft.com/office/drawing/2018/hyperlinkcolor" val="tx"/>
                    </a:ext>
                  </a:extLst>
                </a:hlinkClick>
              </a:rPr>
              <a:t>EEDTitle5@cde.ca.gov</a:t>
            </a:r>
            <a:endParaRPr lang="en-US" sz="2800" dirty="0">
              <a:solidFill>
                <a:srgbClr val="0563C1"/>
              </a:solidFill>
              <a:latin typeface="Arial"/>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36AED4EA-C496-C5FD-6491-8A08F01A4F39}"/>
              </a:ext>
            </a:extLst>
          </p:cNvPr>
          <p:cNvSpPr>
            <a:spLocks noGrp="1"/>
          </p:cNvSpPr>
          <p:nvPr>
            <p:ph type="sldNum" sz="quarter" idx="12"/>
          </p:nvPr>
        </p:nvSpPr>
        <p:spPr>
          <a:xfrm>
            <a:off x="9448800" y="6289675"/>
            <a:ext cx="2743200" cy="365125"/>
          </a:xfrm>
          <a:prstGeom prst="rect">
            <a:avLst/>
          </a:prstGeom>
        </p:spPr>
        <p:txBody>
          <a:bodyPr/>
          <a:lstStyle/>
          <a:p>
            <a:fld id="{432ED76D-8188-4B28-B316-CD85396F47B0}" type="slidenum">
              <a:rPr lang="en-US" smtClean="0"/>
              <a:pPr/>
              <a:t>38</a:t>
            </a:fld>
            <a:endParaRPr lang="en-US"/>
          </a:p>
        </p:txBody>
      </p:sp>
    </p:spTree>
    <p:extLst>
      <p:ext uri="{BB962C8B-B14F-4D97-AF65-F5344CB8AC3E}">
        <p14:creationId xmlns:p14="http://schemas.microsoft.com/office/powerpoint/2010/main" val="912953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8506-DEB2-1361-10BF-A1ED9D93BCD6}"/>
              </a:ext>
            </a:extLst>
          </p:cNvPr>
          <p:cNvSpPr>
            <a:spLocks noGrp="1"/>
          </p:cNvSpPr>
          <p:nvPr>
            <p:ph type="title"/>
          </p:nvPr>
        </p:nvSpPr>
        <p:spPr>
          <a:xfrm>
            <a:off x="131379" y="2447775"/>
            <a:ext cx="6385036" cy="1085986"/>
          </a:xfrm>
        </p:spPr>
        <p:txBody>
          <a:bodyPr/>
          <a:lstStyle/>
          <a:p>
            <a:r>
              <a:rPr lang="en-US">
                <a:solidFill>
                  <a:srgbClr val="0C4A6D"/>
                </a:solidFill>
                <a:latin typeface="Arial"/>
                <a:cs typeface="Arial"/>
              </a:rPr>
              <a:t>Closing</a:t>
            </a:r>
          </a:p>
        </p:txBody>
      </p:sp>
      <p:sp>
        <p:nvSpPr>
          <p:cNvPr id="3" name="Content Placeholder 2">
            <a:extLst>
              <a:ext uri="{FF2B5EF4-FFF2-40B4-BE49-F238E27FC236}">
                <a16:creationId xmlns:a16="http://schemas.microsoft.com/office/drawing/2014/main" id="{274C4696-AD76-A34B-7EEF-A6101BD352FA}"/>
              </a:ext>
            </a:extLst>
          </p:cNvPr>
          <p:cNvSpPr>
            <a:spLocks noGrp="1"/>
          </p:cNvSpPr>
          <p:nvPr>
            <p:ph sz="half" idx="1"/>
          </p:nvPr>
        </p:nvSpPr>
        <p:spPr>
          <a:xfrm>
            <a:off x="248478" y="5223174"/>
            <a:ext cx="5771322" cy="1629525"/>
          </a:xfrm>
        </p:spPr>
        <p:txBody>
          <a:bodyPr vert="horz" lIns="91440" tIns="45720" rIns="91440" bIns="45720" rtlCol="0" anchor="t">
            <a:normAutofit/>
          </a:bodyPr>
          <a:lstStyle/>
          <a:p>
            <a:pPr marL="0" indent="0">
              <a:buNone/>
            </a:pPr>
            <a:r>
              <a:rPr lang="en-US" sz="2400">
                <a:solidFill>
                  <a:srgbClr val="0C4A6D"/>
                </a:solidFill>
                <a:latin typeface="Arial"/>
                <a:cs typeface="Arial"/>
              </a:rPr>
              <a:t>Photo Credit: Debra Manrique Family Child Care; Oxnard, CA</a:t>
            </a:r>
          </a:p>
        </p:txBody>
      </p:sp>
      <p:pic>
        <p:nvPicPr>
          <p:cNvPr id="6" name="Picture 6" descr="A picture of a young boy blowing bubbles.">
            <a:extLst>
              <a:ext uri="{FF2B5EF4-FFF2-40B4-BE49-F238E27FC236}">
                <a16:creationId xmlns:a16="http://schemas.microsoft.com/office/drawing/2014/main" id="{B935C7FC-1471-2173-37F6-978C8CCE1B71}"/>
              </a:ext>
            </a:extLst>
          </p:cNvPr>
          <p:cNvPicPr>
            <a:picLocks noChangeAspect="1"/>
          </p:cNvPicPr>
          <p:nvPr/>
        </p:nvPicPr>
        <p:blipFill>
          <a:blip r:embed="rId3"/>
          <a:stretch>
            <a:fillRect/>
          </a:stretch>
        </p:blipFill>
        <p:spPr>
          <a:xfrm>
            <a:off x="7536810" y="128678"/>
            <a:ext cx="3915421" cy="5847539"/>
          </a:xfrm>
          <a:prstGeom prst="rect">
            <a:avLst/>
          </a:prstGeom>
        </p:spPr>
      </p:pic>
      <p:sp>
        <p:nvSpPr>
          <p:cNvPr id="5" name="Slide Number Placeholder 3">
            <a:extLst>
              <a:ext uri="{FF2B5EF4-FFF2-40B4-BE49-F238E27FC236}">
                <a16:creationId xmlns:a16="http://schemas.microsoft.com/office/drawing/2014/main" id="{221A6048-2B36-ABF2-7363-0A64567C301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39</a:t>
            </a:fld>
            <a:endParaRPr lang="en-US" sz="2400">
              <a:latin typeface="Arial"/>
            </a:endParaRPr>
          </a:p>
        </p:txBody>
      </p:sp>
    </p:spTree>
    <p:extLst>
      <p:ext uri="{BB962C8B-B14F-4D97-AF65-F5344CB8AC3E}">
        <p14:creationId xmlns:p14="http://schemas.microsoft.com/office/powerpoint/2010/main" val="392340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52400" y="273574"/>
            <a:ext cx="11887200" cy="1066789"/>
          </a:xfrm>
        </p:spPr>
        <p:txBody>
          <a:bodyPr>
            <a:noAutofit/>
          </a:bodyPr>
          <a:lstStyle/>
          <a:p>
            <a:r>
              <a:rPr lang="en-US">
                <a:latin typeface="Arial"/>
                <a:cs typeface="Arial"/>
              </a:rPr>
              <a:t>2024–25 Budget:</a:t>
            </a:r>
            <a:br>
              <a:rPr lang="en-US">
                <a:cs typeface="Arial"/>
              </a:rPr>
            </a:br>
            <a:r>
              <a:rPr lang="en-US">
                <a:latin typeface="Arial"/>
                <a:cs typeface="Arial"/>
              </a:rPr>
              <a:t>Universal Transitional Kindergarten </a:t>
            </a:r>
            <a:endParaRPr lang="en-US">
              <a:latin typeface="Arial"/>
            </a:endParaRPr>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48706" y="1808572"/>
            <a:ext cx="11881582" cy="4418585"/>
          </a:xfrm>
        </p:spPr>
        <p:txBody>
          <a:bodyPr vert="horz" lIns="91440" tIns="45720" rIns="91440" bIns="45720" rtlCol="0" anchor="t">
            <a:noAutofit/>
          </a:bodyPr>
          <a:lstStyle/>
          <a:p>
            <a:pPr>
              <a:buFont typeface="Arial"/>
              <a:buChar char="•"/>
            </a:pPr>
            <a:r>
              <a:rPr lang="en-US" sz="3200">
                <a:solidFill>
                  <a:srgbClr val="0C4A6D"/>
                </a:solidFill>
                <a:latin typeface="Arial"/>
                <a:cs typeface="Arial"/>
              </a:rPr>
              <a:t>Continues to support expansion of TK:</a:t>
            </a:r>
          </a:p>
          <a:p>
            <a:pPr lvl="1">
              <a:lnSpc>
                <a:spcPct val="100000"/>
              </a:lnSpc>
              <a:spcBef>
                <a:spcPts val="0"/>
              </a:spcBef>
            </a:pPr>
            <a:r>
              <a:rPr lang="en-US">
                <a:solidFill>
                  <a:srgbClr val="0C4A6D"/>
                </a:solidFill>
                <a:latin typeface="Arial"/>
                <a:cs typeface="Calibri"/>
              </a:rPr>
              <a:t>2024–25: Includes $2.8 billion to support UTK to support: </a:t>
            </a:r>
          </a:p>
          <a:p>
            <a:pPr lvl="2" indent="-171450">
              <a:lnSpc>
                <a:spcPct val="100000"/>
              </a:lnSpc>
              <a:spcBef>
                <a:spcPts val="0"/>
              </a:spcBef>
              <a:buFont typeface="Wingdings,Sans-Serif" panose="020B0604020202020204" pitchFamily="34" charset="0"/>
              <a:buChar char="§"/>
            </a:pPr>
            <a:r>
              <a:rPr lang="en-US" sz="3200">
                <a:solidFill>
                  <a:srgbClr val="0C4A6D"/>
                </a:solidFill>
                <a:latin typeface="Arial"/>
                <a:cs typeface="Calibri"/>
              </a:rPr>
              <a:t>Including birthdays between April 2 and June 2, making TK available for all children turning five years old between September 2 and June 2.</a:t>
            </a:r>
            <a:endParaRPr lang="en-US" sz="3200"/>
          </a:p>
          <a:p>
            <a:pPr lvl="2" indent="-171450">
              <a:lnSpc>
                <a:spcPct val="100000"/>
              </a:lnSpc>
              <a:spcBef>
                <a:spcPts val="0"/>
              </a:spcBef>
              <a:buFont typeface="Wingdings,Sans-Serif" panose="020B0604020202020204" pitchFamily="34" charset="0"/>
              <a:buChar char="§"/>
            </a:pPr>
            <a:r>
              <a:rPr lang="en-US" sz="3200">
                <a:solidFill>
                  <a:srgbClr val="0C4A6D"/>
                </a:solidFill>
                <a:latin typeface="Arial"/>
                <a:cs typeface="Arial"/>
              </a:rPr>
              <a:t>Including additional funding for an aide to support average ratios of 1:12 for all newly eligible children</a:t>
            </a:r>
            <a:endParaRPr lang="en-US" sz="3200">
              <a:solidFill>
                <a:srgbClr val="0C4A6D"/>
              </a:solidFill>
            </a:endParaRPr>
          </a:p>
          <a:p>
            <a:pPr lvl="1">
              <a:lnSpc>
                <a:spcPct val="100000"/>
              </a:lnSpc>
              <a:spcBef>
                <a:spcPts val="0"/>
              </a:spcBef>
            </a:pPr>
            <a:r>
              <a:rPr lang="en-US">
                <a:solidFill>
                  <a:srgbClr val="0C4A6D"/>
                </a:solidFill>
                <a:latin typeface="Arial"/>
                <a:cs typeface="Calibri"/>
              </a:rPr>
              <a:t>2023–24: Adjusted total of investment to $2.1 billion</a:t>
            </a:r>
            <a:endParaRPr lang="en-US">
              <a:solidFill>
                <a:srgbClr val="0C4A6D"/>
              </a:solidFill>
              <a:cs typeface="Calibri"/>
            </a:endParaRPr>
          </a:p>
          <a:p>
            <a:pPr marL="1085850" lvl="2" indent="-171450">
              <a:lnSpc>
                <a:spcPct val="100000"/>
              </a:lnSpc>
              <a:spcBef>
                <a:spcPts val="0"/>
              </a:spcBef>
              <a:buFont typeface="Wingdings,Sans-Serif" panose="02070309020205020404" pitchFamily="49" charset="0"/>
              <a:buChar char="§"/>
            </a:pPr>
            <a:endParaRPr lang="en-US" sz="3200">
              <a:solidFill>
                <a:srgbClr val="0C4A6D"/>
              </a:solidFill>
              <a:cs typeface="Calibri"/>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2"/>
          </p:nvPr>
        </p:nvSpPr>
        <p:spPr>
          <a:xfrm>
            <a:off x="9448800" y="6310313"/>
            <a:ext cx="2743200" cy="365125"/>
          </a:xfrm>
          <a:prstGeom prst="rect">
            <a:avLst/>
          </a:prstGeom>
        </p:spPr>
        <p:txBody>
          <a:bodyPr/>
          <a:lstStyle/>
          <a:p>
            <a:r>
              <a:rPr lang="en-US">
                <a:cs typeface="Arial"/>
              </a:rPr>
              <a:t>5</a:t>
            </a:r>
          </a:p>
        </p:txBody>
      </p:sp>
    </p:spTree>
    <p:extLst>
      <p:ext uri="{BB962C8B-B14F-4D97-AF65-F5344CB8AC3E}">
        <p14:creationId xmlns:p14="http://schemas.microsoft.com/office/powerpoint/2010/main" val="175305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324927" y="462115"/>
            <a:ext cx="11887200" cy="1066789"/>
          </a:xfrm>
        </p:spPr>
        <p:txBody>
          <a:bodyPr>
            <a:noAutofit/>
          </a:bodyPr>
          <a:lstStyle/>
          <a:p>
            <a:r>
              <a:rPr lang="en-US">
                <a:latin typeface="Arial"/>
                <a:cs typeface="Arial"/>
              </a:rPr>
              <a:t>2024–25  Budget:</a:t>
            </a:r>
            <a:br>
              <a:rPr lang="en-US">
                <a:cs typeface="Arial"/>
              </a:rPr>
            </a:br>
            <a:r>
              <a:rPr lang="en-US">
                <a:latin typeface="Arial"/>
                <a:cs typeface="Arial"/>
              </a:rPr>
              <a:t>UTK Continued</a:t>
            </a:r>
            <a:endParaRPr lang="en-US">
              <a:latin typeface="Arial"/>
            </a:endParaRPr>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04888" y="1268705"/>
            <a:ext cx="11924714" cy="4404208"/>
          </a:xfrm>
        </p:spPr>
        <p:txBody>
          <a:bodyPr vert="horz" lIns="91440" tIns="45720" rIns="91440" bIns="45720" rtlCol="0" anchor="t">
            <a:noAutofit/>
          </a:bodyPr>
          <a:lstStyle/>
          <a:p>
            <a:pPr marL="0" indent="0">
              <a:lnSpc>
                <a:spcPct val="100000"/>
              </a:lnSpc>
              <a:spcBef>
                <a:spcPts val="0"/>
              </a:spcBef>
              <a:buNone/>
            </a:pPr>
            <a:endParaRPr lang="en-US" sz="1200">
              <a:solidFill>
                <a:srgbClr val="0C4A6D"/>
              </a:solidFill>
              <a:latin typeface="Calibri"/>
              <a:cs typeface="Calibri"/>
            </a:endParaRPr>
          </a:p>
          <a:p>
            <a:pPr marL="457200" lvl="1" indent="0">
              <a:lnSpc>
                <a:spcPct val="100000"/>
              </a:lnSpc>
              <a:spcBef>
                <a:spcPts val="0"/>
              </a:spcBef>
              <a:buNone/>
            </a:pPr>
            <a:endParaRPr lang="en-US" sz="2400">
              <a:solidFill>
                <a:srgbClr val="0C4A6D"/>
              </a:solidFill>
              <a:latin typeface="Arial"/>
              <a:cs typeface="Calibri"/>
            </a:endParaRPr>
          </a:p>
          <a:p>
            <a:pPr lvl="1">
              <a:spcAft>
                <a:spcPts val="1200"/>
              </a:spcAft>
            </a:pPr>
            <a:r>
              <a:rPr lang="en-US" sz="2800">
                <a:solidFill>
                  <a:srgbClr val="0C4A6D"/>
                </a:solidFill>
                <a:latin typeface="Arial"/>
                <a:cs typeface="Arial"/>
              </a:rPr>
              <a:t>Includes technical language to reflect the name of the recently released Preschool/TK Learning Foundations and to reflect that it is the Legislature’s intent that these be used in TK. </a:t>
            </a:r>
          </a:p>
          <a:p>
            <a:pPr lvl="1">
              <a:spcAft>
                <a:spcPts val="1200"/>
              </a:spcAft>
            </a:pPr>
            <a:r>
              <a:rPr lang="en-US" sz="2800">
                <a:solidFill>
                  <a:srgbClr val="0C4A6D"/>
                </a:solidFill>
                <a:latin typeface="Arial"/>
                <a:cs typeface="Arial"/>
              </a:rPr>
              <a:t>Includes cleanup language clarifying that the Classroom Assessment Scoring System (CLASS) will be required in TK classrooms that also serve CSPP-enrolled children.</a:t>
            </a:r>
          </a:p>
          <a:p>
            <a:pPr lvl="2">
              <a:buFont typeface="Arial" panose="02070309020205020404" pitchFamily="49" charset="0"/>
              <a:buChar char="•"/>
            </a:pPr>
            <a:endParaRPr lang="en-US">
              <a:solidFill>
                <a:srgbClr val="0C4A6D"/>
              </a:solidFill>
              <a:cs typeface="Arial"/>
            </a:endParaRPr>
          </a:p>
          <a:p>
            <a:pPr>
              <a:buFont typeface="Arial"/>
              <a:buChar char="•"/>
            </a:pPr>
            <a:endParaRPr lang="en-US" sz="2600">
              <a:solidFill>
                <a:srgbClr val="0C4A6D"/>
              </a:solidFill>
              <a:cs typeface="Arial"/>
            </a:endParaRPr>
          </a:p>
          <a:p>
            <a:pPr marL="0" indent="0">
              <a:buNone/>
            </a:pPr>
            <a:endParaRPr lang="en-US" sz="2800">
              <a:solidFill>
                <a:srgbClr val="0C4A6D"/>
              </a:solidFill>
              <a:cs typeface="Arial"/>
            </a:endParaRPr>
          </a:p>
          <a:p>
            <a:pPr marL="0" indent="0">
              <a:buNone/>
            </a:pPr>
            <a:endParaRPr lang="en-US" sz="2800">
              <a:solidFill>
                <a:srgbClr val="0C4A6D"/>
              </a:solidFill>
              <a:cs typeface="Arial"/>
            </a:endParaRPr>
          </a:p>
          <a:p>
            <a:pPr marL="0" indent="0">
              <a:buNone/>
            </a:pPr>
            <a:endParaRPr lang="en-US" sz="2800">
              <a:solidFill>
                <a:srgbClr val="0C4A6D"/>
              </a:solidFill>
              <a:cs typeface="Arial"/>
            </a:endParaRPr>
          </a:p>
          <a:p>
            <a:endParaRPr lang="en-US" sz="2800">
              <a:solidFill>
                <a:srgbClr val="0C4A6D"/>
              </a:solidFill>
              <a:cs typeface="Arial"/>
            </a:endParaRPr>
          </a:p>
          <a:p>
            <a:endParaRPr lang="en-US" sz="2800">
              <a:solidFill>
                <a:srgbClr val="0C4A6D"/>
              </a:solidFill>
              <a:cs typeface="Arial"/>
            </a:endParaRPr>
          </a:p>
          <a:p>
            <a:endParaRPr lang="en-US" sz="2800">
              <a:solidFill>
                <a:srgbClr val="0C4A6D"/>
              </a:solidFill>
              <a:cs typeface="Arial"/>
            </a:endParaRPr>
          </a:p>
          <a:p>
            <a:endParaRPr lang="en-US" sz="2800">
              <a:solidFill>
                <a:srgbClr val="0C4A6D"/>
              </a:solidFill>
              <a:cs typeface="Arial"/>
            </a:endParaRPr>
          </a:p>
          <a:p>
            <a:endParaRPr lang="en-US" sz="2800">
              <a:solidFill>
                <a:srgbClr val="0C4A6D"/>
              </a:solidFill>
              <a:cs typeface="Arial"/>
            </a:endParaRPr>
          </a:p>
          <a:p>
            <a:pPr marL="0" indent="0">
              <a:buNone/>
            </a:pPr>
            <a:endParaRPr lang="en-US" sz="2800">
              <a:solidFill>
                <a:srgbClr val="0C4A6D"/>
              </a:solidFill>
              <a:cs typeface="Arial"/>
            </a:endParaRPr>
          </a:p>
          <a:p>
            <a:pPr marL="0" indent="0">
              <a:buNone/>
            </a:pPr>
            <a:endParaRPr lang="en-US">
              <a:solidFill>
                <a:srgbClr val="0C4A6D"/>
              </a:solidFill>
              <a:cs typeface="Arial"/>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245002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968-C037-AB65-9754-DB13315BAF6B}"/>
              </a:ext>
            </a:extLst>
          </p:cNvPr>
          <p:cNvSpPr>
            <a:spLocks noGrp="1"/>
          </p:cNvSpPr>
          <p:nvPr>
            <p:ph type="title"/>
          </p:nvPr>
        </p:nvSpPr>
        <p:spPr/>
        <p:txBody>
          <a:bodyPr/>
          <a:lstStyle/>
          <a:p>
            <a:r>
              <a:rPr lang="en-US">
                <a:latin typeface="Arial"/>
                <a:cs typeface="Arial"/>
              </a:rPr>
              <a:t>Reminders on TK Policy </a:t>
            </a:r>
            <a:endParaRPr lang="en-US"/>
          </a:p>
        </p:txBody>
      </p:sp>
      <p:sp>
        <p:nvSpPr>
          <p:cNvPr id="3" name="Content Placeholder 2">
            <a:extLst>
              <a:ext uri="{FF2B5EF4-FFF2-40B4-BE49-F238E27FC236}">
                <a16:creationId xmlns:a16="http://schemas.microsoft.com/office/drawing/2014/main" id="{529D63F3-06C0-1701-3DD0-958B8026FA06}"/>
              </a:ext>
            </a:extLst>
          </p:cNvPr>
          <p:cNvSpPr>
            <a:spLocks noGrp="1"/>
          </p:cNvSpPr>
          <p:nvPr>
            <p:ph idx="1"/>
          </p:nvPr>
        </p:nvSpPr>
        <p:spPr/>
        <p:txBody>
          <a:bodyPr vert="horz" lIns="91440" tIns="45720" rIns="91440" bIns="45720" rtlCol="0" anchor="t">
            <a:normAutofit/>
          </a:bodyPr>
          <a:lstStyle/>
          <a:p>
            <a:r>
              <a:rPr lang="en-US" sz="2800">
                <a:latin typeface="Arial"/>
                <a:cs typeface="Arial"/>
              </a:rPr>
              <a:t>Ratio for TK remains 1 adult to 12 children</a:t>
            </a:r>
          </a:p>
          <a:p>
            <a:pPr lvl="1"/>
            <a:r>
              <a:rPr lang="en-US" sz="2400">
                <a:latin typeface="Arial"/>
                <a:cs typeface="Arial"/>
              </a:rPr>
              <a:t>Ratio beginning in 2025–26 is 1 adult to 10 children</a:t>
            </a:r>
          </a:p>
          <a:p>
            <a:r>
              <a:rPr lang="en-US" sz="2800">
                <a:latin typeface="Arial"/>
                <a:cs typeface="Arial"/>
              </a:rPr>
              <a:t>Extension of additional TK teacher requirements by August 1, 2025:</a:t>
            </a:r>
          </a:p>
          <a:p>
            <a:pPr lvl="1"/>
            <a:r>
              <a:rPr lang="en-US" sz="2400">
                <a:latin typeface="Arial"/>
                <a:cs typeface="Arial"/>
              </a:rPr>
              <a:t>At least 24 units of early childhood education, child development, or both,</a:t>
            </a:r>
          </a:p>
          <a:p>
            <a:pPr lvl="1"/>
            <a:r>
              <a:rPr lang="en-US" sz="2400">
                <a:latin typeface="Arial"/>
                <a:cs typeface="Arial"/>
              </a:rPr>
              <a:t>As determined by the local educational agency (LEA) employing the teacher, professional experience in a classroom setting with preschool age children meeting the criteria established by the governing board or body of the LEA that is comparable to the 24 units of education above, or</a:t>
            </a:r>
          </a:p>
          <a:p>
            <a:pPr lvl="1"/>
            <a:r>
              <a:rPr lang="en-US" sz="2400">
                <a:latin typeface="Arial"/>
                <a:cs typeface="Arial"/>
              </a:rPr>
              <a:t>A child development teacher permit or early childhood education specialist credential</a:t>
            </a:r>
          </a:p>
          <a:p>
            <a:pPr lvl="1"/>
            <a:endParaRPr lang="en-US" sz="2400" i="1"/>
          </a:p>
          <a:p>
            <a:endParaRPr lang="en-US" sz="2800"/>
          </a:p>
        </p:txBody>
      </p:sp>
      <p:sp>
        <p:nvSpPr>
          <p:cNvPr id="4" name="Slide Number Placeholder 3">
            <a:extLst>
              <a:ext uri="{FF2B5EF4-FFF2-40B4-BE49-F238E27FC236}">
                <a16:creationId xmlns:a16="http://schemas.microsoft.com/office/drawing/2014/main" id="{F48B4551-ADD6-FC84-643B-A5AD9CEE89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6</a:t>
            </a:fld>
            <a:endParaRPr lang="en-US" sz="2400">
              <a:latin typeface="Arial"/>
            </a:endParaRPr>
          </a:p>
        </p:txBody>
      </p:sp>
    </p:spTree>
    <p:extLst>
      <p:ext uri="{BB962C8B-B14F-4D97-AF65-F5344CB8AC3E}">
        <p14:creationId xmlns:p14="http://schemas.microsoft.com/office/powerpoint/2010/main" val="324760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36638"/>
            <a:ext cx="11887200" cy="1325563"/>
          </a:xfrm>
        </p:spPr>
        <p:txBody>
          <a:bodyPr>
            <a:normAutofit fontScale="90000"/>
          </a:bodyPr>
          <a:lstStyle/>
          <a:p>
            <a:r>
              <a:rPr lang="en-US">
                <a:latin typeface="Arial"/>
                <a:cs typeface="Arial"/>
              </a:rPr>
              <a:t>2024–25 Budget:</a:t>
            </a:r>
            <a:br>
              <a:rPr lang="en-US">
                <a:cs typeface="Arial"/>
              </a:rPr>
            </a:br>
            <a:r>
              <a:rPr lang="en-US">
                <a:latin typeface="Arial"/>
                <a:cs typeface="Arial"/>
              </a:rPr>
              <a:t>Serving Two-Year-Old Children in the California State Preschool Program (CSPP)</a:t>
            </a:r>
            <a:endParaRPr lang="en-US">
              <a:latin typeface="Arial"/>
            </a:endParaRP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4480" y="1456155"/>
            <a:ext cx="11872823" cy="5031085"/>
          </a:xfrm>
        </p:spPr>
        <p:txBody>
          <a:bodyPr vert="horz" lIns="91440" tIns="45720" rIns="91440" bIns="45720" rtlCol="0" anchor="t">
            <a:normAutofit/>
          </a:bodyPr>
          <a:lstStyle/>
          <a:p>
            <a:pPr>
              <a:lnSpc>
                <a:spcPct val="120000"/>
              </a:lnSpc>
              <a:spcAft>
                <a:spcPts val="500"/>
              </a:spcAft>
            </a:pPr>
            <a:r>
              <a:rPr lang="en-US" sz="2800">
                <a:latin typeface="Arial"/>
                <a:cs typeface="Arial"/>
              </a:rPr>
              <a:t>CSPP can now serve children beginning at 24-months.</a:t>
            </a:r>
          </a:p>
          <a:p>
            <a:pPr marL="1028700" lvl="1">
              <a:lnSpc>
                <a:spcPct val="120000"/>
              </a:lnSpc>
              <a:spcBef>
                <a:spcPts val="1000"/>
              </a:spcBef>
              <a:spcAft>
                <a:spcPts val="500"/>
              </a:spcAft>
            </a:pPr>
            <a:r>
              <a:rPr lang="en-US" sz="2800">
                <a:latin typeface="Arial"/>
                <a:cs typeface="Arial"/>
              </a:rPr>
              <a:t>Serving two-year-old children is optional for CSPP contractors between July 2, 2024 and June 30, 2027 </a:t>
            </a:r>
          </a:p>
          <a:p>
            <a:pPr marL="1028700" lvl="1">
              <a:lnSpc>
                <a:spcPct val="120000"/>
              </a:lnSpc>
              <a:spcBef>
                <a:spcPts val="1000"/>
              </a:spcBef>
              <a:spcAft>
                <a:spcPts val="500"/>
              </a:spcAft>
            </a:pPr>
            <a:r>
              <a:rPr lang="en-US" sz="2800">
                <a:latin typeface="Arial"/>
                <a:cs typeface="Arial"/>
              </a:rPr>
              <a:t>If contractors choose to serve two-year-old children, all current requirements must be followed for children in the CSPP</a:t>
            </a:r>
          </a:p>
          <a:p>
            <a:pPr marL="1028700" lvl="1">
              <a:lnSpc>
                <a:spcPct val="120000"/>
              </a:lnSpc>
              <a:spcBef>
                <a:spcPts val="1000"/>
              </a:spcBef>
              <a:spcAft>
                <a:spcPts val="500"/>
              </a:spcAft>
            </a:pPr>
            <a:r>
              <a:rPr lang="en-US" sz="2800">
                <a:latin typeface="Arial"/>
                <a:cs typeface="Arial"/>
              </a:rPr>
              <a:t>CDE has released interim guidance by email and posted this guidance </a:t>
            </a:r>
            <a:r>
              <a:rPr lang="en-US" sz="2800">
                <a:latin typeface="Arial"/>
                <a:ea typeface="+mn-lt"/>
                <a:cs typeface="+mn-lt"/>
              </a:rPr>
              <a:t>on the CDE email guidance webpage.</a:t>
            </a:r>
            <a:endParaRPr lang="en-US" sz="2800">
              <a:latin typeface="Arial"/>
              <a:cs typeface="Arial"/>
            </a:endParaRPr>
          </a:p>
          <a:p>
            <a:pPr marL="1028700" lvl="1">
              <a:lnSpc>
                <a:spcPct val="120000"/>
              </a:lnSpc>
              <a:spcBef>
                <a:spcPts val="1000"/>
              </a:spcBef>
              <a:spcAft>
                <a:spcPts val="500"/>
              </a:spcAft>
            </a:pPr>
            <a:endParaRPr lang="en-US" sz="2800"/>
          </a:p>
          <a:p>
            <a:pPr marL="0" indent="0">
              <a:lnSpc>
                <a:spcPct val="120000"/>
              </a:lnSpc>
              <a:spcAft>
                <a:spcPts val="500"/>
              </a:spcAft>
              <a:buNone/>
            </a:pPr>
            <a:endParaRPr lang="en-US" sz="2800">
              <a:latin typeface="Arial"/>
              <a:cs typeface="Arial"/>
            </a:endParaRPr>
          </a:p>
          <a:p>
            <a:pPr marL="457200" lvl="1" indent="0">
              <a:lnSpc>
                <a:spcPct val="120000"/>
              </a:lnSpc>
              <a:spcAft>
                <a:spcPts val="500"/>
              </a:spcAft>
              <a:buNone/>
            </a:pPr>
            <a:endParaRPr lang="en-US" sz="2400">
              <a:ea typeface="+mn-lt"/>
              <a:cs typeface="+mn-lt"/>
            </a:endParaRPr>
          </a:p>
          <a:p>
            <a:pPr marL="914400" lvl="2" indent="0">
              <a:lnSpc>
                <a:spcPct val="120000"/>
              </a:lnSpc>
              <a:spcAft>
                <a:spcPts val="500"/>
              </a:spcAft>
              <a:buNone/>
            </a:pPr>
            <a:endParaRPr lang="en-US" sz="2000">
              <a:cs typeface="Arial"/>
            </a:endParaRPr>
          </a:p>
          <a:p>
            <a:pPr lvl="1">
              <a:lnSpc>
                <a:spcPct val="120000"/>
              </a:lnSpc>
              <a:spcAft>
                <a:spcPts val="500"/>
              </a:spcAft>
              <a:buFont typeface="Arial"/>
              <a:buChar char="‒"/>
            </a:pPr>
            <a:endParaRPr lang="en-US" sz="2400">
              <a:cs typeface="Arial"/>
            </a:endParaRPr>
          </a:p>
          <a:p>
            <a:pPr lvl="2">
              <a:lnSpc>
                <a:spcPct val="120000"/>
              </a:lnSpc>
              <a:spcAft>
                <a:spcPts val="500"/>
              </a:spcAft>
              <a:buFont typeface="Arial"/>
              <a:buChar char="‒"/>
            </a:pPr>
            <a:endParaRPr lang="en-US" sz="2000">
              <a:cs typeface="Arial"/>
            </a:endParaRPr>
          </a:p>
          <a:p>
            <a:pPr lvl="2">
              <a:lnSpc>
                <a:spcPct val="120000"/>
              </a:lnSpc>
              <a:spcAft>
                <a:spcPts val="500"/>
              </a:spcAft>
              <a:buFont typeface="Arial"/>
              <a:buChar char="‒"/>
            </a:pPr>
            <a:endParaRPr lang="en-US" sz="2000">
              <a:cs typeface="Arial"/>
            </a:endParaRPr>
          </a:p>
          <a:p>
            <a:pPr lvl="1" indent="0">
              <a:lnSpc>
                <a:spcPct val="120000"/>
              </a:lnSpc>
              <a:spcAft>
                <a:spcPts val="500"/>
              </a:spcAft>
              <a:buFont typeface="Arial"/>
              <a:buChar char="‒"/>
            </a:pPr>
            <a:endParaRPr lang="en-US" sz="2400">
              <a:cs typeface="Arial"/>
            </a:endParaRPr>
          </a:p>
          <a:p>
            <a:pPr lvl="1" indent="0">
              <a:lnSpc>
                <a:spcPct val="120000"/>
              </a:lnSpc>
              <a:spcAft>
                <a:spcPts val="500"/>
              </a:spcAft>
              <a:buFont typeface="Arial"/>
              <a:buChar char="‒"/>
            </a:pPr>
            <a:endParaRPr lang="en-US" sz="240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415737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5592"/>
            <a:ext cx="11887200" cy="1325563"/>
          </a:xfrm>
        </p:spPr>
        <p:txBody>
          <a:bodyPr/>
          <a:lstStyle/>
          <a:p>
            <a:r>
              <a:rPr lang="en-US">
                <a:latin typeface="Arial"/>
                <a:cs typeface="Arial"/>
              </a:rPr>
              <a:t>2024-25 Budget: Serving Two-Year-Old Children in CSPP (2)</a:t>
            </a:r>
            <a:endParaRPr lang="en-US">
              <a:latin typeface="Arial"/>
            </a:endParaRP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4480" y="1339010"/>
            <a:ext cx="11872823" cy="4612787"/>
          </a:xfrm>
        </p:spPr>
        <p:txBody>
          <a:bodyPr vert="horz" lIns="91440" tIns="45720" rIns="91440" bIns="45720" rtlCol="0" anchor="t">
            <a:normAutofit fontScale="40000" lnSpcReduction="20000"/>
          </a:bodyPr>
          <a:lstStyle/>
          <a:p>
            <a:pPr>
              <a:lnSpc>
                <a:spcPct val="120000"/>
              </a:lnSpc>
              <a:spcAft>
                <a:spcPts val="500"/>
              </a:spcAft>
            </a:pPr>
            <a:r>
              <a:rPr lang="en-US" sz="6000" b="1">
                <a:latin typeface="Arial"/>
                <a:cs typeface="Arial"/>
              </a:rPr>
              <a:t>Ratios: Two options </a:t>
            </a:r>
            <a:endParaRPr lang="en-US" sz="6000">
              <a:solidFill>
                <a:srgbClr val="000000"/>
              </a:solidFill>
              <a:latin typeface="Arial"/>
              <a:cs typeface="Arial"/>
            </a:endParaRPr>
          </a:p>
          <a:p>
            <a:pPr lvl="1">
              <a:lnSpc>
                <a:spcPct val="120000"/>
              </a:lnSpc>
              <a:spcAft>
                <a:spcPts val="500"/>
              </a:spcAft>
            </a:pPr>
            <a:r>
              <a:rPr lang="en-US" sz="6000">
                <a:latin typeface="Arial"/>
                <a:cs typeface="Arial"/>
              </a:rPr>
              <a:t>The contractor may operate using a 1:8 adult to child ratio, with a 1:24 teacher to child ratio, if and only if the number of two-year-old children enrolled in the classroom does not exceed eight children or more than 30 percent of all children enrolled in the classroom, whichever is less.</a:t>
            </a:r>
            <a:endParaRPr lang="en-US" sz="6000">
              <a:solidFill>
                <a:srgbClr val="000000"/>
              </a:solidFill>
              <a:latin typeface="Arial"/>
              <a:cs typeface="Arial"/>
            </a:endParaRPr>
          </a:p>
          <a:p>
            <a:pPr lvl="1">
              <a:lnSpc>
                <a:spcPct val="120000"/>
              </a:lnSpc>
              <a:spcAft>
                <a:spcPts val="500"/>
              </a:spcAft>
            </a:pPr>
            <a:r>
              <a:rPr lang="en-US" sz="6000">
                <a:latin typeface="Arial"/>
                <a:cs typeface="Arial"/>
              </a:rPr>
              <a:t>If a contractor chooses to enroll more two-year-old children in a classroom than described above, a 1:4 adult to child ratio and 1:16 teacher to child ratio must be followed for two-year-old children.</a:t>
            </a:r>
          </a:p>
          <a:p>
            <a:pPr marL="0" indent="0">
              <a:lnSpc>
                <a:spcPct val="120000"/>
              </a:lnSpc>
              <a:spcAft>
                <a:spcPts val="500"/>
              </a:spcAft>
              <a:buNone/>
            </a:pPr>
            <a:r>
              <a:rPr lang="en-US" sz="5900">
                <a:latin typeface="Arial"/>
                <a:cs typeface="Arial"/>
              </a:rPr>
              <a:t>"Two-year-old children" means children who have had their second birthday and do not otherwise meet the definition of "three-year-old children."</a:t>
            </a:r>
          </a:p>
          <a:p>
            <a:pPr marL="0" indent="0">
              <a:lnSpc>
                <a:spcPct val="120000"/>
              </a:lnSpc>
              <a:spcAft>
                <a:spcPts val="500"/>
              </a:spcAft>
              <a:buNone/>
            </a:pPr>
            <a:endParaRPr lang="en-US" sz="6000">
              <a:cs typeface="Arial"/>
            </a:endParaRPr>
          </a:p>
          <a:p>
            <a:pPr marL="457200" indent="-457200">
              <a:lnSpc>
                <a:spcPct val="120000"/>
              </a:lnSpc>
              <a:spcAft>
                <a:spcPts val="500"/>
              </a:spcAft>
            </a:pPr>
            <a:endParaRPr lang="en-US" sz="280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a:xfrm>
            <a:off x="9448800" y="6310313"/>
            <a:ext cx="2743200" cy="365125"/>
          </a:xfrm>
          <a:prstGeom prst="rect">
            <a:avLst/>
          </a:prstGeom>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314637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2690-AC1B-4E66-83CD-1935E2225F8E}"/>
              </a:ext>
            </a:extLst>
          </p:cNvPr>
          <p:cNvSpPr>
            <a:spLocks noGrp="1"/>
          </p:cNvSpPr>
          <p:nvPr>
            <p:ph type="title"/>
          </p:nvPr>
        </p:nvSpPr>
        <p:spPr/>
        <p:txBody>
          <a:bodyPr>
            <a:normAutofit/>
          </a:bodyPr>
          <a:lstStyle/>
          <a:p>
            <a:r>
              <a:rPr lang="en-US">
                <a:solidFill>
                  <a:schemeClr val="accent1">
                    <a:lumMod val="50000"/>
                  </a:schemeClr>
                </a:solidFill>
                <a:latin typeface="Arial"/>
                <a:cs typeface="Arial"/>
              </a:rPr>
              <a:t>2024-25 Budget: Serving Two-year-old Children in CSPP (3)</a:t>
            </a:r>
          </a:p>
        </p:txBody>
      </p:sp>
      <p:sp>
        <p:nvSpPr>
          <p:cNvPr id="3" name="Content Placeholder 2">
            <a:extLst>
              <a:ext uri="{FF2B5EF4-FFF2-40B4-BE49-F238E27FC236}">
                <a16:creationId xmlns:a16="http://schemas.microsoft.com/office/drawing/2014/main" id="{3227C86A-59D3-4654-ADFF-C0562E4E3A9B}"/>
              </a:ext>
            </a:extLst>
          </p:cNvPr>
          <p:cNvSpPr>
            <a:spLocks noGrp="1"/>
          </p:cNvSpPr>
          <p:nvPr>
            <p:ph idx="1"/>
          </p:nvPr>
        </p:nvSpPr>
        <p:spPr>
          <a:xfrm>
            <a:off x="298172" y="1638301"/>
            <a:ext cx="11887200" cy="4139648"/>
          </a:xfrm>
        </p:spPr>
        <p:txBody>
          <a:bodyPr vert="horz" lIns="91440" tIns="45720" rIns="91440" bIns="45720" rtlCol="0" anchor="t">
            <a:noAutofit/>
          </a:bodyPr>
          <a:lstStyle/>
          <a:p>
            <a:pPr marL="457200" indent="-457200"/>
            <a:r>
              <a:rPr lang="en-US">
                <a:solidFill>
                  <a:schemeClr val="accent1">
                    <a:lumMod val="50000"/>
                  </a:schemeClr>
                </a:solidFill>
                <a:ea typeface="+mn-lt"/>
                <a:cs typeface="+mn-lt"/>
              </a:rPr>
              <a:t>A child being toilet trained is not a requirement for eligibility in the CSPP; therefore, children must not be denied services or skipped over in priority order because of their toilet training status.</a:t>
            </a:r>
            <a:endParaRPr lang="en-US">
              <a:solidFill>
                <a:schemeClr val="accent1">
                  <a:lumMod val="50000"/>
                </a:schemeClr>
              </a:solidFill>
              <a:latin typeface="Arial"/>
              <a:cs typeface="Arial"/>
            </a:endParaRPr>
          </a:p>
          <a:p>
            <a:pPr marL="457200" indent="-457200"/>
            <a:r>
              <a:rPr lang="en-US">
                <a:solidFill>
                  <a:schemeClr val="accent1">
                    <a:lumMod val="50000"/>
                  </a:schemeClr>
                </a:solidFill>
                <a:latin typeface="Arial"/>
                <a:cs typeface="Arial"/>
              </a:rPr>
              <a:t>Two-year-old children must meet an eligibility criteria and a need criteria as applicable.</a:t>
            </a:r>
          </a:p>
          <a:p>
            <a:pPr marL="457200" indent="-457200"/>
            <a:endParaRPr lang="en-US">
              <a:solidFill>
                <a:srgbClr val="FFFFFF"/>
              </a:solidFill>
              <a:latin typeface="Arial"/>
              <a:cs typeface="Arial"/>
            </a:endParaRPr>
          </a:p>
          <a:p>
            <a:pPr marL="0" indent="0">
              <a:buNone/>
            </a:pPr>
            <a:endParaRPr lang="en-US">
              <a:solidFill>
                <a:srgbClr val="FFFFFF"/>
              </a:solidFill>
              <a:latin typeface="Arial"/>
              <a:cs typeface="Arial"/>
            </a:endParaRPr>
          </a:p>
        </p:txBody>
      </p:sp>
      <p:sp>
        <p:nvSpPr>
          <p:cNvPr id="4" name="Slide Number Placeholder 3">
            <a:extLst>
              <a:ext uri="{FF2B5EF4-FFF2-40B4-BE49-F238E27FC236}">
                <a16:creationId xmlns:a16="http://schemas.microsoft.com/office/drawing/2014/main" id="{01674A50-4BFB-46B0-B657-40BA7ECB0AB1}"/>
              </a:ext>
            </a:extLst>
          </p:cNvPr>
          <p:cNvSpPr>
            <a:spLocks noGrp="1"/>
          </p:cNvSpPr>
          <p:nvPr>
            <p:ph type="sldNum" sz="quarter" idx="10"/>
          </p:nvPr>
        </p:nvSpPr>
        <p:spPr>
          <a:xfrm>
            <a:off x="9296400" y="6289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766DFC-3A80-4B23-8F34-5E6B9B8F3ED1}" type="slidenum">
              <a:rPr lang="en-US" dirty="0" smtClean="0">
                <a:solidFill>
                  <a:schemeClr val="tx1"/>
                </a:solidFill>
              </a:rPr>
              <a:pPr/>
              <a:t>9</a:t>
            </a:fld>
            <a:endParaRPr lang="en-US">
              <a:solidFill>
                <a:schemeClr val="tx1"/>
              </a:solidFill>
            </a:endParaRPr>
          </a:p>
        </p:txBody>
      </p:sp>
    </p:spTree>
    <p:extLst>
      <p:ext uri="{BB962C8B-B14F-4D97-AF65-F5344CB8AC3E}">
        <p14:creationId xmlns:p14="http://schemas.microsoft.com/office/powerpoint/2010/main" val="4174055993"/>
      </p:ext>
    </p:extLst>
  </p:cSld>
  <p:clrMapOvr>
    <a:masterClrMapping/>
  </p:clrMapOvr>
</p:sld>
</file>

<file path=ppt/theme/theme1.xml><?xml version="1.0" encoding="utf-8"?>
<a:theme xmlns:a="http://schemas.openxmlformats.org/drawingml/2006/main" name="White deck with UPK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3153</Words>
  <Application>Microsoft Office PowerPoint</Application>
  <PresentationFormat>Widescreen</PresentationFormat>
  <Paragraphs>335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Helvetica Neue</vt:lpstr>
      <vt:lpstr>Symbol</vt:lpstr>
      <vt:lpstr>Verdana</vt:lpstr>
      <vt:lpstr>Wingdings</vt:lpstr>
      <vt:lpstr>Wingdings,Sans-Serif</vt:lpstr>
      <vt:lpstr>White deck with UPK logo</vt:lpstr>
      <vt:lpstr>2024–25 Budget</vt:lpstr>
      <vt:lpstr>Welcome and Introductions</vt:lpstr>
      <vt:lpstr>State Fiscal Condition Weaker than Estimated in January</vt:lpstr>
      <vt:lpstr>2024–25 Budget: Universal Transitional Kindergarten </vt:lpstr>
      <vt:lpstr>2024–25  Budget: UTK Continued</vt:lpstr>
      <vt:lpstr>Reminders on TK Policy </vt:lpstr>
      <vt:lpstr>2024–25 Budget: Serving Two-Year-Old Children in the California State Preschool Program (CSPP)</vt:lpstr>
      <vt:lpstr>2024-25 Budget: Serving Two-Year-Old Children in CSPP (2)</vt:lpstr>
      <vt:lpstr>2024-25 Budget: Serving Two-year-old Children in CSPP (3)</vt:lpstr>
      <vt:lpstr>Enrollment Priorities for Part-Day and Full-Day CSPP (1) </vt:lpstr>
      <vt:lpstr>Enrollment Priorities for Part-Day and Full-Day CSPP (2)</vt:lpstr>
      <vt:lpstr>Sixth Priority for Part-Day CSPP </vt:lpstr>
      <vt:lpstr>Sixth Priority for Full-Day CSPP </vt:lpstr>
      <vt:lpstr>Other CSPP Updates</vt:lpstr>
      <vt:lpstr>2024–25 Budget: Streamlined Request for Application (RFA) Process</vt:lpstr>
      <vt:lpstr>IEEEP</vt:lpstr>
      <vt:lpstr>Statewide Level Support for Inclusion</vt:lpstr>
      <vt:lpstr>CLASS and CLASS Environment </vt:lpstr>
      <vt:lpstr>ASPIRE (1) </vt:lpstr>
      <vt:lpstr>ASPIRE (2) </vt:lpstr>
      <vt:lpstr>2024–25 Budget: Other Investments</vt:lpstr>
      <vt:lpstr>2024–25 Bills </vt:lpstr>
      <vt:lpstr>2024–25 CSPP Budget Act Amendments</vt:lpstr>
      <vt:lpstr>Cost of Care Plus Rate Allocations (1)</vt:lpstr>
      <vt:lpstr>Cost of Care Plus Rate Allocations (2)</vt:lpstr>
      <vt:lpstr>Reporting Accurate Subcontractor Data (1)</vt:lpstr>
      <vt:lpstr>Reporting Accurate Subcontractor Data (2)</vt:lpstr>
      <vt:lpstr>California Preschool Accounting Reporting Information System Updates </vt:lpstr>
      <vt:lpstr>CPARIS Updates – Reporting Child Days of Enrollment in Age Categories (1)</vt:lpstr>
      <vt:lpstr>CPARIS Updates – Reporting Child Days of Enrollment in Age Categories (2)</vt:lpstr>
      <vt:lpstr>Unearned Prior Year Exceptional Needs/Severely Disabled Service Level Exemption Credits</vt:lpstr>
      <vt:lpstr>CPARIS Updates – Reporting Prior Year Exceptional Needs/Severely Disabled Service Level Exemption Credits</vt:lpstr>
      <vt:lpstr>CPARIS Updates – Reporting Expenditures Associated with Exceptional Needs/Severely Disabled Service Level Exemption Credits</vt:lpstr>
      <vt:lpstr>Example of Reporting Exceptional Needs/Severely Disabled Credit Revenue and Expenses</vt:lpstr>
      <vt:lpstr>CPARIS Updates – New Expenditure Reporting Category </vt:lpstr>
      <vt:lpstr>CSPP Apportionment Schedule Changes </vt:lpstr>
      <vt:lpstr>Questions</vt:lpstr>
      <vt:lpstr>Resources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Webinar - Resources (CA Dept of Education)</dc:title>
  <dc:subject>Overview of the budget, interim guidance, and trailer bill language.The goal of these webinars is to continue to build a partnership with the early education field and foster open communication and transparency. Through these webinars, the CDE will provide guidance and information on the work we are doing and answer questions that come in from the profession. </dc:subject>
  <dc:creator/>
  <cp:revision>1</cp:revision>
  <dcterms:created xsi:type="dcterms:W3CDTF">2024-10-14T15:54:24Z</dcterms:created>
  <dcterms:modified xsi:type="dcterms:W3CDTF">2024-10-14T22:22:51Z</dcterms:modified>
</cp:coreProperties>
</file>