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585" r:id="rId1"/>
  </p:sldMasterIdLst>
  <p:notesMasterIdLst>
    <p:notesMasterId r:id="rId67"/>
  </p:notesMasterIdLst>
  <p:handoutMasterIdLst>
    <p:handoutMasterId r:id="rId68"/>
  </p:handoutMasterIdLst>
  <p:sldIdLst>
    <p:sldId id="498" r:id="rId2"/>
    <p:sldId id="312" r:id="rId3"/>
    <p:sldId id="479" r:id="rId4"/>
    <p:sldId id="314" r:id="rId5"/>
    <p:sldId id="315" r:id="rId6"/>
    <p:sldId id="500" r:id="rId7"/>
    <p:sldId id="530" r:id="rId8"/>
    <p:sldId id="320" r:id="rId9"/>
    <p:sldId id="502" r:id="rId10"/>
    <p:sldId id="493" r:id="rId11"/>
    <p:sldId id="342" r:id="rId12"/>
    <p:sldId id="287" r:id="rId13"/>
    <p:sldId id="406" r:id="rId14"/>
    <p:sldId id="531" r:id="rId15"/>
    <p:sldId id="353" r:id="rId16"/>
    <p:sldId id="356" r:id="rId17"/>
    <p:sldId id="532" r:id="rId18"/>
    <p:sldId id="495" r:id="rId19"/>
    <p:sldId id="452" r:id="rId20"/>
    <p:sldId id="453" r:id="rId21"/>
    <p:sldId id="455" r:id="rId22"/>
    <p:sldId id="416" r:id="rId23"/>
    <p:sldId id="444" r:id="rId24"/>
    <p:sldId id="442" r:id="rId25"/>
    <p:sldId id="454" r:id="rId26"/>
    <p:sldId id="420" r:id="rId27"/>
    <p:sldId id="456" r:id="rId28"/>
    <p:sldId id="496" r:id="rId29"/>
    <p:sldId id="445" r:id="rId30"/>
    <p:sldId id="424" r:id="rId31"/>
    <p:sldId id="458" r:id="rId32"/>
    <p:sldId id="426" r:id="rId33"/>
    <p:sldId id="511" r:id="rId34"/>
    <p:sldId id="513" r:id="rId35"/>
    <p:sldId id="514" r:id="rId36"/>
    <p:sldId id="509" r:id="rId37"/>
    <p:sldId id="427" r:id="rId38"/>
    <p:sldId id="470" r:id="rId39"/>
    <p:sldId id="466" r:id="rId40"/>
    <p:sldId id="482" r:id="rId41"/>
    <p:sldId id="503" r:id="rId42"/>
    <p:sldId id="504" r:id="rId43"/>
    <p:sldId id="522" r:id="rId44"/>
    <p:sldId id="512" r:id="rId45"/>
    <p:sldId id="459" r:id="rId46"/>
    <p:sldId id="529" r:id="rId47"/>
    <p:sldId id="429" r:id="rId48"/>
    <p:sldId id="473" r:id="rId49"/>
    <p:sldId id="333" r:id="rId50"/>
    <p:sldId id="334" r:id="rId51"/>
    <p:sldId id="497" r:id="rId52"/>
    <p:sldId id="520" r:id="rId53"/>
    <p:sldId id="430" r:id="rId54"/>
    <p:sldId id="524" r:id="rId55"/>
    <p:sldId id="525" r:id="rId56"/>
    <p:sldId id="528" r:id="rId57"/>
    <p:sldId id="527" r:id="rId58"/>
    <p:sldId id="434" r:id="rId59"/>
    <p:sldId id="437" r:id="rId60"/>
    <p:sldId id="492" r:id="rId61"/>
    <p:sldId id="439" r:id="rId62"/>
    <p:sldId id="440" r:id="rId63"/>
    <p:sldId id="441" r:id="rId64"/>
    <p:sldId id="507" r:id="rId65"/>
    <p:sldId id="508" r:id="rId6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FF"/>
    <a:srgbClr val="005D5D"/>
    <a:srgbClr val="0563C1"/>
    <a:srgbClr val="3A596E"/>
    <a:srgbClr val="3366CC"/>
    <a:srgbClr val="D9D9D9"/>
    <a:srgbClr val="155E76"/>
    <a:srgbClr val="56395D"/>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B3948-4D6A-450D-99A3-305AB2401C03}" v="4" dt="2026-05-11T21:52:37.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1" autoAdjust="0"/>
    <p:restoredTop sz="86410" autoAdjust="0"/>
  </p:normalViewPr>
  <p:slideViewPr>
    <p:cSldViewPr snapToGrid="0">
      <p:cViewPr varScale="1">
        <p:scale>
          <a:sx n="61" d="100"/>
          <a:sy n="61" d="100"/>
        </p:scale>
        <p:origin x="132" y="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sp/sw/t1/csipromptguidance.asp" TargetMode="External"/><Relationship Id="rId1" Type="http://schemas.openxmlformats.org/officeDocument/2006/relationships/hyperlink" Target="https://www.cde.ca.gov/sp/sw/t1/csicoeproginformation21.asp" TargetMode="External"/><Relationship Id="rId4" Type="http://schemas.openxmlformats.org/officeDocument/2006/relationships/hyperlink" Target="https://www.cde.ca.gov/sp/sw/t1/essaschoolsupportfaqs.asp"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cde.ca.gov/re/lc/" TargetMode="External"/><Relationship Id="rId2" Type="http://schemas.openxmlformats.org/officeDocument/2006/relationships/hyperlink" Target="https://www.cde.ca.gov/sp/sw/t1/csipromptguidance.asp" TargetMode="External"/><Relationship Id="rId1" Type="http://schemas.openxmlformats.org/officeDocument/2006/relationships/hyperlink" Target="https://www.cde.ca.gov/sp/sw/t1/csicoeproginformation21.asp" TargetMode="External"/><Relationship Id="rId4" Type="http://schemas.openxmlformats.org/officeDocument/2006/relationships/hyperlink" Target="https://www.cde.ca.gov/sp/sw/t1/essaschoolsupportfaqs.asp"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DA124-651E-43E1-B9E9-7046391C6B0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AC64C64-A5ED-4B3F-A801-15A1EE4D2B32}">
      <dgm:prSet/>
      <dgm:spPr>
        <a:solidFill>
          <a:schemeClr val="bg1"/>
        </a:solidFill>
        <a:ln w="57150">
          <a:solidFill>
            <a:srgbClr val="A50021"/>
          </a:solidFill>
        </a:ln>
      </dgm:spPr>
      <dgm:t>
        <a:bodyPr/>
        <a:lstStyle/>
        <a:p>
          <a:r>
            <a:rPr lang="en-US" b="1" dirty="0">
              <a:solidFill>
                <a:schemeClr val="tx1"/>
              </a:solidFill>
              <a:hlinkClick xmlns:r="http://schemas.openxmlformats.org/officeDocument/2006/relationships" r:id="rId1"/>
            </a:rPr>
            <a:t>CSI COE Program</a:t>
          </a:r>
          <a:r>
            <a:rPr lang="en-US" b="1" dirty="0">
              <a:hlinkClick xmlns:r="http://schemas.openxmlformats.org/officeDocument/2006/relationships" r:id="rId1"/>
            </a:rPr>
            <a:t> </a:t>
          </a:r>
          <a:r>
            <a:rPr lang="en-US" b="1" dirty="0">
              <a:solidFill>
                <a:schemeClr val="tx1"/>
              </a:solidFill>
              <a:hlinkClick xmlns:r="http://schemas.openxmlformats.org/officeDocument/2006/relationships" r:id="rId1"/>
            </a:rPr>
            <a:t>Information</a:t>
          </a:r>
          <a:r>
            <a:rPr lang="en-US" b="1" dirty="0">
              <a:hlinkClick xmlns:r="http://schemas.openxmlformats.org/officeDocument/2006/relationships" r:id="rId1"/>
            </a:rPr>
            <a:t> </a:t>
          </a:r>
          <a:endParaRPr lang="en-US" b="1" dirty="0"/>
        </a:p>
      </dgm:t>
    </dgm:pt>
    <dgm:pt modelId="{3074405F-C18C-4258-823A-7F1472D08ED7}" type="parTrans" cxnId="{ED9E0166-00F1-4939-BBB4-FAFBC143BA91}">
      <dgm:prSet/>
      <dgm:spPr/>
      <dgm:t>
        <a:bodyPr/>
        <a:lstStyle/>
        <a:p>
          <a:endParaRPr lang="en-US"/>
        </a:p>
      </dgm:t>
    </dgm:pt>
    <dgm:pt modelId="{22FAB593-F6A3-4B31-981C-7667B382A447}" type="sibTrans" cxnId="{ED9E0166-00F1-4939-BBB4-FAFBC143BA91}">
      <dgm:prSet/>
      <dgm:spPr/>
      <dgm:t>
        <a:bodyPr/>
        <a:lstStyle/>
        <a:p>
          <a:endParaRPr lang="en-US"/>
        </a:p>
      </dgm:t>
    </dgm:pt>
    <dgm:pt modelId="{389DF059-5E1A-49DF-B11A-916EE31D8365}">
      <dgm:prSet/>
      <dgm:spPr>
        <a:solidFill>
          <a:schemeClr val="bg1"/>
        </a:solidFill>
        <a:ln w="57150">
          <a:solidFill>
            <a:srgbClr val="0000FF"/>
          </a:solidFill>
        </a:ln>
      </dgm:spPr>
      <dgm:t>
        <a:bodyPr/>
        <a:lstStyle/>
        <a:p>
          <a:r>
            <a:rPr lang="en-US" b="1" dirty="0">
              <a:solidFill>
                <a:schemeClr val="tx1"/>
              </a:solidFill>
              <a:hlinkClick xmlns:r="http://schemas.openxmlformats.org/officeDocument/2006/relationships" r:id="rId1"/>
            </a:rPr>
            <a:t>CSI COE Background information</a:t>
          </a:r>
          <a:endParaRPr lang="en-US" b="1" dirty="0">
            <a:solidFill>
              <a:schemeClr val="tx1"/>
            </a:solidFill>
          </a:endParaRPr>
        </a:p>
      </dgm:t>
    </dgm:pt>
    <dgm:pt modelId="{5B16CAEF-49C2-4F98-A7B8-29E6CABECFEE}" type="parTrans" cxnId="{1CAB862A-6F91-42DF-AB9F-DCA8D443AEF3}">
      <dgm:prSet/>
      <dgm:spPr/>
      <dgm:t>
        <a:bodyPr/>
        <a:lstStyle/>
        <a:p>
          <a:endParaRPr lang="en-US"/>
        </a:p>
      </dgm:t>
    </dgm:pt>
    <dgm:pt modelId="{737A08A7-5BD9-4EB5-9339-E6CF0714247A}" type="sibTrans" cxnId="{1CAB862A-6F91-42DF-AB9F-DCA8D443AEF3}">
      <dgm:prSet/>
      <dgm:spPr/>
      <dgm:t>
        <a:bodyPr/>
        <a:lstStyle/>
        <a:p>
          <a:endParaRPr lang="en-US"/>
        </a:p>
      </dgm:t>
    </dgm:pt>
    <dgm:pt modelId="{21B86200-FB05-4DB5-8BB4-1463EA9C3B81}">
      <dgm:prSet/>
      <dgm:spPr>
        <a:solidFill>
          <a:schemeClr val="bg1"/>
        </a:solidFill>
        <a:ln w="57150">
          <a:solidFill>
            <a:srgbClr val="7030A0"/>
          </a:solidFill>
        </a:ln>
      </dgm:spPr>
      <dgm:t>
        <a:bodyPr/>
        <a:lstStyle/>
        <a:p>
          <a:r>
            <a:rPr lang="en-US" b="1" dirty="0">
              <a:solidFill>
                <a:schemeClr val="tx1"/>
              </a:solidFill>
              <a:hlinkClick xmlns:r="http://schemas.openxmlformats.org/officeDocument/2006/relationships" r:id="rId2"/>
            </a:rPr>
            <a:t>Program Requirements (includes Guidelines for the Review and Approval Process of CSI Prompts)</a:t>
          </a:r>
          <a:endParaRPr lang="en-US" b="1" dirty="0">
            <a:solidFill>
              <a:schemeClr val="tx1"/>
            </a:solidFill>
          </a:endParaRPr>
        </a:p>
      </dgm:t>
    </dgm:pt>
    <dgm:pt modelId="{6B629DE9-45D9-4FE9-9B3E-8CD56F980C22}" type="parTrans" cxnId="{24FF1B76-4D07-4B70-9379-0035E731BA7C}">
      <dgm:prSet/>
      <dgm:spPr/>
      <dgm:t>
        <a:bodyPr/>
        <a:lstStyle/>
        <a:p>
          <a:endParaRPr lang="en-US"/>
        </a:p>
      </dgm:t>
    </dgm:pt>
    <dgm:pt modelId="{6441CBC3-E3F8-44C5-8E2A-422EC6EF649B}" type="sibTrans" cxnId="{24FF1B76-4D07-4B70-9379-0035E731BA7C}">
      <dgm:prSet/>
      <dgm:spPr/>
      <dgm:t>
        <a:bodyPr/>
        <a:lstStyle/>
        <a:p>
          <a:endParaRPr lang="en-US"/>
        </a:p>
      </dgm:t>
    </dgm:pt>
    <dgm:pt modelId="{CE427FBC-4BA9-441E-A271-89DAB9C34052}">
      <dgm:prSet/>
      <dgm:spPr>
        <a:solidFill>
          <a:schemeClr val="bg1"/>
        </a:solidFill>
        <a:ln w="57150">
          <a:solidFill>
            <a:srgbClr val="00B050"/>
          </a:solidFill>
        </a:ln>
      </dgm:spPr>
      <dgm:t>
        <a:bodyPr/>
        <a:lstStyle/>
        <a:p>
          <a:r>
            <a:rPr lang="en-US" b="1" dirty="0">
              <a:solidFill>
                <a:schemeClr val="tx1"/>
              </a:solidFill>
              <a:hlinkClick xmlns:r="http://schemas.openxmlformats.org/officeDocument/2006/relationships" r:id="rId1"/>
            </a:rPr>
            <a:t>Guidance on Conflict of Interest</a:t>
          </a:r>
          <a:endParaRPr lang="en-US" b="1" dirty="0">
            <a:solidFill>
              <a:schemeClr val="tx1"/>
            </a:solidFill>
          </a:endParaRPr>
        </a:p>
      </dgm:t>
    </dgm:pt>
    <dgm:pt modelId="{F8D95ACC-D88D-4D59-9EFE-464D52E81B8C}" type="parTrans" cxnId="{D2A1967D-7EE5-47C9-9781-35CC7935C8C1}">
      <dgm:prSet/>
      <dgm:spPr/>
      <dgm:t>
        <a:bodyPr/>
        <a:lstStyle/>
        <a:p>
          <a:endParaRPr lang="en-US"/>
        </a:p>
      </dgm:t>
    </dgm:pt>
    <dgm:pt modelId="{F9C0C36D-CBD9-49EF-8468-2B58BCA0F0A7}" type="sibTrans" cxnId="{D2A1967D-7EE5-47C9-9781-35CC7935C8C1}">
      <dgm:prSet/>
      <dgm:spPr/>
      <dgm:t>
        <a:bodyPr/>
        <a:lstStyle/>
        <a:p>
          <a:endParaRPr lang="en-US"/>
        </a:p>
      </dgm:t>
    </dgm:pt>
    <dgm:pt modelId="{C0E757B6-3ADC-4155-BBA2-C2A1BD08D43D}">
      <dgm:prSet/>
      <dgm:spPr>
        <a:solidFill>
          <a:schemeClr val="bg1"/>
        </a:solidFill>
        <a:ln w="57150">
          <a:solidFill>
            <a:srgbClr val="005D5D"/>
          </a:solidFill>
        </a:ln>
      </dgm:spPr>
      <dgm:t>
        <a:bodyPr/>
        <a:lstStyle/>
        <a:p>
          <a:r>
            <a:rPr lang="en-US" b="1" dirty="0">
              <a:solidFill>
                <a:schemeClr val="tx1"/>
              </a:solidFill>
              <a:hlinkClick xmlns:r="http://schemas.openxmlformats.org/officeDocument/2006/relationships" r:id="rId3"/>
            </a:rPr>
            <a:t>LCAP Resources</a:t>
          </a:r>
          <a:endParaRPr lang="en-US" b="1" dirty="0">
            <a:solidFill>
              <a:schemeClr val="tx1"/>
            </a:solidFill>
          </a:endParaRPr>
        </a:p>
      </dgm:t>
    </dgm:pt>
    <dgm:pt modelId="{2021D6F3-1B57-45D3-86FA-8E61BE86C6D1}" type="parTrans" cxnId="{B54364D2-BB58-4F54-8B55-88114C5433F7}">
      <dgm:prSet/>
      <dgm:spPr/>
      <dgm:t>
        <a:bodyPr/>
        <a:lstStyle/>
        <a:p>
          <a:endParaRPr lang="en-US"/>
        </a:p>
      </dgm:t>
    </dgm:pt>
    <dgm:pt modelId="{7F6A504C-4C75-4F74-B9F0-26E336AE1208}" type="sibTrans" cxnId="{B54364D2-BB58-4F54-8B55-88114C5433F7}">
      <dgm:prSet/>
      <dgm:spPr/>
      <dgm:t>
        <a:bodyPr/>
        <a:lstStyle/>
        <a:p>
          <a:endParaRPr lang="en-US"/>
        </a:p>
      </dgm:t>
    </dgm:pt>
    <dgm:pt modelId="{C11D5671-DAD4-4384-A010-325508F251F3}">
      <dgm:prSet/>
      <dgm:spPr>
        <a:solidFill>
          <a:schemeClr val="bg1"/>
        </a:solidFill>
        <a:ln w="57150">
          <a:solidFill>
            <a:srgbClr val="FFC000"/>
          </a:solidFill>
        </a:ln>
      </dgm:spPr>
      <dgm:t>
        <a:bodyPr/>
        <a:lstStyle/>
        <a:p>
          <a:r>
            <a:rPr lang="en-US" b="1" dirty="0">
              <a:solidFill>
                <a:schemeClr val="tx1"/>
              </a:solidFill>
              <a:hlinkClick xmlns:r="http://schemas.openxmlformats.org/officeDocument/2006/relationships" r:id="rId1"/>
            </a:rPr>
            <a:t>CSI Resources</a:t>
          </a:r>
          <a:endParaRPr lang="en-US" b="1" dirty="0">
            <a:solidFill>
              <a:schemeClr val="tx1"/>
            </a:solidFill>
          </a:endParaRPr>
        </a:p>
      </dgm:t>
    </dgm:pt>
    <dgm:pt modelId="{BC06DD51-B6C0-4D8C-AAF0-1C3907AF31B5}" type="parTrans" cxnId="{5725D88D-E195-4920-8BC8-1B2758978627}">
      <dgm:prSet/>
      <dgm:spPr/>
      <dgm:t>
        <a:bodyPr/>
        <a:lstStyle/>
        <a:p>
          <a:endParaRPr lang="en-US"/>
        </a:p>
      </dgm:t>
    </dgm:pt>
    <dgm:pt modelId="{4C1A5B45-CE75-4E27-AE39-6CE21B024A9C}" type="sibTrans" cxnId="{5725D88D-E195-4920-8BC8-1B2758978627}">
      <dgm:prSet/>
      <dgm:spPr/>
      <dgm:t>
        <a:bodyPr/>
        <a:lstStyle/>
        <a:p>
          <a:endParaRPr lang="en-US"/>
        </a:p>
      </dgm:t>
    </dgm:pt>
    <dgm:pt modelId="{7F8358EE-DF0C-4C84-813A-97FCB8E007DC}">
      <dgm:prSet/>
      <dgm:spPr>
        <a:solidFill>
          <a:schemeClr val="bg1"/>
        </a:solidFill>
        <a:ln w="57150">
          <a:solidFill>
            <a:schemeClr val="accent3">
              <a:lumMod val="75000"/>
            </a:schemeClr>
          </a:solidFill>
        </a:ln>
      </dgm:spPr>
      <dgm:t>
        <a:bodyPr/>
        <a:lstStyle/>
        <a:p>
          <a:r>
            <a:rPr lang="en-US" b="1" dirty="0">
              <a:solidFill>
                <a:schemeClr val="tx1"/>
              </a:solidFill>
              <a:hlinkClick xmlns:r="http://schemas.openxmlformats.org/officeDocument/2006/relationships" r:id="rId4"/>
            </a:rPr>
            <a:t>FAQs</a:t>
          </a:r>
          <a:endParaRPr lang="en-US" b="1" dirty="0">
            <a:solidFill>
              <a:schemeClr val="tx1"/>
            </a:solidFill>
          </a:endParaRPr>
        </a:p>
      </dgm:t>
    </dgm:pt>
    <dgm:pt modelId="{1805DE38-09D1-40EE-A67A-812DAF189B82}" type="parTrans" cxnId="{FD28FE39-AA54-46C3-881F-6BBB0038CBB4}">
      <dgm:prSet/>
      <dgm:spPr/>
      <dgm:t>
        <a:bodyPr/>
        <a:lstStyle/>
        <a:p>
          <a:endParaRPr lang="en-US"/>
        </a:p>
      </dgm:t>
    </dgm:pt>
    <dgm:pt modelId="{5300DD99-5184-4154-B240-33D5871A43D9}" type="sibTrans" cxnId="{FD28FE39-AA54-46C3-881F-6BBB0038CBB4}">
      <dgm:prSet/>
      <dgm:spPr/>
      <dgm:t>
        <a:bodyPr/>
        <a:lstStyle/>
        <a:p>
          <a:endParaRPr lang="en-US"/>
        </a:p>
      </dgm:t>
    </dgm:pt>
    <dgm:pt modelId="{716194DA-113F-4E67-BF7E-2AC3298DCD9A}" type="pres">
      <dgm:prSet presAssocID="{06BDA124-651E-43E1-B9E9-7046391C6B08}" presName="diagram" presStyleCnt="0">
        <dgm:presLayoutVars>
          <dgm:dir/>
          <dgm:resizeHandles val="exact"/>
        </dgm:presLayoutVars>
      </dgm:prSet>
      <dgm:spPr/>
    </dgm:pt>
    <dgm:pt modelId="{8BEFEB50-00EA-4B2B-BC0F-297753F164C8}" type="pres">
      <dgm:prSet presAssocID="{8AC64C64-A5ED-4B3F-A801-15A1EE4D2B32}" presName="node" presStyleLbl="node1" presStyleIdx="0" presStyleCnt="7">
        <dgm:presLayoutVars>
          <dgm:bulletEnabled val="1"/>
        </dgm:presLayoutVars>
      </dgm:prSet>
      <dgm:spPr/>
    </dgm:pt>
    <dgm:pt modelId="{88548855-DEAD-4358-AAD5-D949B9FF9650}" type="pres">
      <dgm:prSet presAssocID="{22FAB593-F6A3-4B31-981C-7667B382A447}" presName="sibTrans" presStyleCnt="0"/>
      <dgm:spPr/>
    </dgm:pt>
    <dgm:pt modelId="{A3F356F3-014E-4B49-8B8A-F80876DFD384}" type="pres">
      <dgm:prSet presAssocID="{389DF059-5E1A-49DF-B11A-916EE31D8365}" presName="node" presStyleLbl="node1" presStyleIdx="1" presStyleCnt="7">
        <dgm:presLayoutVars>
          <dgm:bulletEnabled val="1"/>
        </dgm:presLayoutVars>
      </dgm:prSet>
      <dgm:spPr/>
    </dgm:pt>
    <dgm:pt modelId="{7FCFA5BC-B25E-4A36-92A3-166831925AC5}" type="pres">
      <dgm:prSet presAssocID="{737A08A7-5BD9-4EB5-9339-E6CF0714247A}" presName="sibTrans" presStyleCnt="0"/>
      <dgm:spPr/>
    </dgm:pt>
    <dgm:pt modelId="{1E598561-F33B-4A5E-ADF6-C84419101A31}" type="pres">
      <dgm:prSet presAssocID="{21B86200-FB05-4DB5-8BB4-1463EA9C3B81}" presName="node" presStyleLbl="node1" presStyleIdx="2" presStyleCnt="7">
        <dgm:presLayoutVars>
          <dgm:bulletEnabled val="1"/>
        </dgm:presLayoutVars>
      </dgm:prSet>
      <dgm:spPr/>
    </dgm:pt>
    <dgm:pt modelId="{11125005-6308-4908-8A3F-2F168CCCC4FF}" type="pres">
      <dgm:prSet presAssocID="{6441CBC3-E3F8-44C5-8E2A-422EC6EF649B}" presName="sibTrans" presStyleCnt="0"/>
      <dgm:spPr/>
    </dgm:pt>
    <dgm:pt modelId="{71BD79AF-97D5-4790-B8C7-FFF55DB472C0}" type="pres">
      <dgm:prSet presAssocID="{CE427FBC-4BA9-441E-A271-89DAB9C34052}" presName="node" presStyleLbl="node1" presStyleIdx="3" presStyleCnt="7">
        <dgm:presLayoutVars>
          <dgm:bulletEnabled val="1"/>
        </dgm:presLayoutVars>
      </dgm:prSet>
      <dgm:spPr/>
    </dgm:pt>
    <dgm:pt modelId="{F859EE47-11F2-4F8D-AB63-DD46B0E8C00A}" type="pres">
      <dgm:prSet presAssocID="{F9C0C36D-CBD9-49EF-8468-2B58BCA0F0A7}" presName="sibTrans" presStyleCnt="0"/>
      <dgm:spPr/>
    </dgm:pt>
    <dgm:pt modelId="{ECE05D22-C17F-4AD8-B22C-92A0239BDC72}" type="pres">
      <dgm:prSet presAssocID="{C0E757B6-3ADC-4155-BBA2-C2A1BD08D43D}" presName="node" presStyleLbl="node1" presStyleIdx="4" presStyleCnt="7">
        <dgm:presLayoutVars>
          <dgm:bulletEnabled val="1"/>
        </dgm:presLayoutVars>
      </dgm:prSet>
      <dgm:spPr/>
    </dgm:pt>
    <dgm:pt modelId="{EE7A584B-78B1-471A-9931-64E74D24975A}" type="pres">
      <dgm:prSet presAssocID="{7F6A504C-4C75-4F74-B9F0-26E336AE1208}" presName="sibTrans" presStyleCnt="0"/>
      <dgm:spPr/>
    </dgm:pt>
    <dgm:pt modelId="{A78A508F-79ED-488F-A692-89521681799E}" type="pres">
      <dgm:prSet presAssocID="{C11D5671-DAD4-4384-A010-325508F251F3}" presName="node" presStyleLbl="node1" presStyleIdx="5" presStyleCnt="7">
        <dgm:presLayoutVars>
          <dgm:bulletEnabled val="1"/>
        </dgm:presLayoutVars>
      </dgm:prSet>
      <dgm:spPr/>
    </dgm:pt>
    <dgm:pt modelId="{2568CB0F-4021-4BD2-9BC3-A25927A41A79}" type="pres">
      <dgm:prSet presAssocID="{4C1A5B45-CE75-4E27-AE39-6CE21B024A9C}" presName="sibTrans" presStyleCnt="0"/>
      <dgm:spPr/>
    </dgm:pt>
    <dgm:pt modelId="{5C659930-447F-4357-BBD3-0DFF5038BA79}" type="pres">
      <dgm:prSet presAssocID="{7F8358EE-DF0C-4C84-813A-97FCB8E007DC}" presName="node" presStyleLbl="node1" presStyleIdx="6" presStyleCnt="7">
        <dgm:presLayoutVars>
          <dgm:bulletEnabled val="1"/>
        </dgm:presLayoutVars>
      </dgm:prSet>
      <dgm:spPr/>
    </dgm:pt>
  </dgm:ptLst>
  <dgm:cxnLst>
    <dgm:cxn modelId="{8A614B14-1241-49F5-AA14-C469BA2EF1B8}" type="presOf" srcId="{8AC64C64-A5ED-4B3F-A801-15A1EE4D2B32}" destId="{8BEFEB50-00EA-4B2B-BC0F-297753F164C8}" srcOrd="0" destOrd="0" presId="urn:microsoft.com/office/officeart/2005/8/layout/default"/>
    <dgm:cxn modelId="{D6C1BE1F-92F9-490C-9072-CA7C3C0B0180}" type="presOf" srcId="{06BDA124-651E-43E1-B9E9-7046391C6B08}" destId="{716194DA-113F-4E67-BF7E-2AC3298DCD9A}" srcOrd="0" destOrd="0" presId="urn:microsoft.com/office/officeart/2005/8/layout/default"/>
    <dgm:cxn modelId="{1CAB862A-6F91-42DF-AB9F-DCA8D443AEF3}" srcId="{06BDA124-651E-43E1-B9E9-7046391C6B08}" destId="{389DF059-5E1A-49DF-B11A-916EE31D8365}" srcOrd="1" destOrd="0" parTransId="{5B16CAEF-49C2-4F98-A7B8-29E6CABECFEE}" sibTransId="{737A08A7-5BD9-4EB5-9339-E6CF0714247A}"/>
    <dgm:cxn modelId="{FD28FE39-AA54-46C3-881F-6BBB0038CBB4}" srcId="{06BDA124-651E-43E1-B9E9-7046391C6B08}" destId="{7F8358EE-DF0C-4C84-813A-97FCB8E007DC}" srcOrd="6" destOrd="0" parTransId="{1805DE38-09D1-40EE-A67A-812DAF189B82}" sibTransId="{5300DD99-5184-4154-B240-33D5871A43D9}"/>
    <dgm:cxn modelId="{4900403B-835D-4DA7-9F2A-3E13D873B272}" type="presOf" srcId="{C11D5671-DAD4-4384-A010-325508F251F3}" destId="{A78A508F-79ED-488F-A692-89521681799E}" srcOrd="0" destOrd="0" presId="urn:microsoft.com/office/officeart/2005/8/layout/default"/>
    <dgm:cxn modelId="{ED9E0166-00F1-4939-BBB4-FAFBC143BA91}" srcId="{06BDA124-651E-43E1-B9E9-7046391C6B08}" destId="{8AC64C64-A5ED-4B3F-A801-15A1EE4D2B32}" srcOrd="0" destOrd="0" parTransId="{3074405F-C18C-4258-823A-7F1472D08ED7}" sibTransId="{22FAB593-F6A3-4B31-981C-7667B382A447}"/>
    <dgm:cxn modelId="{EFB03E48-E9F9-4C28-A278-71B52337F301}" type="presOf" srcId="{7F8358EE-DF0C-4C84-813A-97FCB8E007DC}" destId="{5C659930-447F-4357-BBD3-0DFF5038BA79}" srcOrd="0" destOrd="0" presId="urn:microsoft.com/office/officeart/2005/8/layout/default"/>
    <dgm:cxn modelId="{24FF1B76-4D07-4B70-9379-0035E731BA7C}" srcId="{06BDA124-651E-43E1-B9E9-7046391C6B08}" destId="{21B86200-FB05-4DB5-8BB4-1463EA9C3B81}" srcOrd="2" destOrd="0" parTransId="{6B629DE9-45D9-4FE9-9B3E-8CD56F980C22}" sibTransId="{6441CBC3-E3F8-44C5-8E2A-422EC6EF649B}"/>
    <dgm:cxn modelId="{D2A1967D-7EE5-47C9-9781-35CC7935C8C1}" srcId="{06BDA124-651E-43E1-B9E9-7046391C6B08}" destId="{CE427FBC-4BA9-441E-A271-89DAB9C34052}" srcOrd="3" destOrd="0" parTransId="{F8D95ACC-D88D-4D59-9EFE-464D52E81B8C}" sibTransId="{F9C0C36D-CBD9-49EF-8468-2B58BCA0F0A7}"/>
    <dgm:cxn modelId="{5725D88D-E195-4920-8BC8-1B2758978627}" srcId="{06BDA124-651E-43E1-B9E9-7046391C6B08}" destId="{C11D5671-DAD4-4384-A010-325508F251F3}" srcOrd="5" destOrd="0" parTransId="{BC06DD51-B6C0-4D8C-AAF0-1C3907AF31B5}" sibTransId="{4C1A5B45-CE75-4E27-AE39-6CE21B024A9C}"/>
    <dgm:cxn modelId="{D8A2E794-066C-4F06-8C9D-B164B76477AA}" type="presOf" srcId="{389DF059-5E1A-49DF-B11A-916EE31D8365}" destId="{A3F356F3-014E-4B49-8B8A-F80876DFD384}" srcOrd="0" destOrd="0" presId="urn:microsoft.com/office/officeart/2005/8/layout/default"/>
    <dgm:cxn modelId="{E176FFA7-1DB2-4209-A45F-0B6540014ABD}" type="presOf" srcId="{C0E757B6-3ADC-4155-BBA2-C2A1BD08D43D}" destId="{ECE05D22-C17F-4AD8-B22C-92A0239BDC72}" srcOrd="0" destOrd="0" presId="urn:microsoft.com/office/officeart/2005/8/layout/default"/>
    <dgm:cxn modelId="{B54364D2-BB58-4F54-8B55-88114C5433F7}" srcId="{06BDA124-651E-43E1-B9E9-7046391C6B08}" destId="{C0E757B6-3ADC-4155-BBA2-C2A1BD08D43D}" srcOrd="4" destOrd="0" parTransId="{2021D6F3-1B57-45D3-86FA-8E61BE86C6D1}" sibTransId="{7F6A504C-4C75-4F74-B9F0-26E336AE1208}"/>
    <dgm:cxn modelId="{79EF4CF3-1961-46AC-BD09-27503E02328E}" type="presOf" srcId="{CE427FBC-4BA9-441E-A271-89DAB9C34052}" destId="{71BD79AF-97D5-4790-B8C7-FFF55DB472C0}" srcOrd="0" destOrd="0" presId="urn:microsoft.com/office/officeart/2005/8/layout/default"/>
    <dgm:cxn modelId="{235476FD-61C6-4FA3-BEEE-70F970AE2168}" type="presOf" srcId="{21B86200-FB05-4DB5-8BB4-1463EA9C3B81}" destId="{1E598561-F33B-4A5E-ADF6-C84419101A31}" srcOrd="0" destOrd="0" presId="urn:microsoft.com/office/officeart/2005/8/layout/default"/>
    <dgm:cxn modelId="{63528857-F691-4800-9323-B7D1317A8D54}" type="presParOf" srcId="{716194DA-113F-4E67-BF7E-2AC3298DCD9A}" destId="{8BEFEB50-00EA-4B2B-BC0F-297753F164C8}" srcOrd="0" destOrd="0" presId="urn:microsoft.com/office/officeart/2005/8/layout/default"/>
    <dgm:cxn modelId="{74A9C1EB-A44D-4F28-9637-64E58BF3706C}" type="presParOf" srcId="{716194DA-113F-4E67-BF7E-2AC3298DCD9A}" destId="{88548855-DEAD-4358-AAD5-D949B9FF9650}" srcOrd="1" destOrd="0" presId="urn:microsoft.com/office/officeart/2005/8/layout/default"/>
    <dgm:cxn modelId="{9B7B1E29-2239-4E3B-89A2-25429582BD70}" type="presParOf" srcId="{716194DA-113F-4E67-BF7E-2AC3298DCD9A}" destId="{A3F356F3-014E-4B49-8B8A-F80876DFD384}" srcOrd="2" destOrd="0" presId="urn:microsoft.com/office/officeart/2005/8/layout/default"/>
    <dgm:cxn modelId="{AAD4D27B-2E44-4121-9949-9BD2126DE37E}" type="presParOf" srcId="{716194DA-113F-4E67-BF7E-2AC3298DCD9A}" destId="{7FCFA5BC-B25E-4A36-92A3-166831925AC5}" srcOrd="3" destOrd="0" presId="urn:microsoft.com/office/officeart/2005/8/layout/default"/>
    <dgm:cxn modelId="{1180EEF6-6CBD-4F55-95A5-1A221C0B65C6}" type="presParOf" srcId="{716194DA-113F-4E67-BF7E-2AC3298DCD9A}" destId="{1E598561-F33B-4A5E-ADF6-C84419101A31}" srcOrd="4" destOrd="0" presId="urn:microsoft.com/office/officeart/2005/8/layout/default"/>
    <dgm:cxn modelId="{FA654819-EC51-48AC-9AB8-5273AED6172F}" type="presParOf" srcId="{716194DA-113F-4E67-BF7E-2AC3298DCD9A}" destId="{11125005-6308-4908-8A3F-2F168CCCC4FF}" srcOrd="5" destOrd="0" presId="urn:microsoft.com/office/officeart/2005/8/layout/default"/>
    <dgm:cxn modelId="{5BA1E153-E351-4077-9E1F-395F616FBB2F}" type="presParOf" srcId="{716194DA-113F-4E67-BF7E-2AC3298DCD9A}" destId="{71BD79AF-97D5-4790-B8C7-FFF55DB472C0}" srcOrd="6" destOrd="0" presId="urn:microsoft.com/office/officeart/2005/8/layout/default"/>
    <dgm:cxn modelId="{55EF67FB-782B-424F-A94E-0C0C57729983}" type="presParOf" srcId="{716194DA-113F-4E67-BF7E-2AC3298DCD9A}" destId="{F859EE47-11F2-4F8D-AB63-DD46B0E8C00A}" srcOrd="7" destOrd="0" presId="urn:microsoft.com/office/officeart/2005/8/layout/default"/>
    <dgm:cxn modelId="{CB20DE07-E68E-4910-AA6B-E9E151F674ED}" type="presParOf" srcId="{716194DA-113F-4E67-BF7E-2AC3298DCD9A}" destId="{ECE05D22-C17F-4AD8-B22C-92A0239BDC72}" srcOrd="8" destOrd="0" presId="urn:microsoft.com/office/officeart/2005/8/layout/default"/>
    <dgm:cxn modelId="{679D2DFB-D516-454D-A448-D4079B7F4D22}" type="presParOf" srcId="{716194DA-113F-4E67-BF7E-2AC3298DCD9A}" destId="{EE7A584B-78B1-471A-9931-64E74D24975A}" srcOrd="9" destOrd="0" presId="urn:microsoft.com/office/officeart/2005/8/layout/default"/>
    <dgm:cxn modelId="{35894D11-9F7F-4448-A3FA-EE2E46740D2F}" type="presParOf" srcId="{716194DA-113F-4E67-BF7E-2AC3298DCD9A}" destId="{A78A508F-79ED-488F-A692-89521681799E}" srcOrd="10" destOrd="0" presId="urn:microsoft.com/office/officeart/2005/8/layout/default"/>
    <dgm:cxn modelId="{4C58DEC9-89BA-4E27-9482-DAB9F349835E}" type="presParOf" srcId="{716194DA-113F-4E67-BF7E-2AC3298DCD9A}" destId="{2568CB0F-4021-4BD2-9BC3-A25927A41A79}" srcOrd="11" destOrd="0" presId="urn:microsoft.com/office/officeart/2005/8/layout/default"/>
    <dgm:cxn modelId="{BAAFB2E2-D186-4CC3-BD94-EBC062215D7D}" type="presParOf" srcId="{716194DA-113F-4E67-BF7E-2AC3298DCD9A}" destId="{5C659930-447F-4357-BBD3-0DFF5038BA79}"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FEB50-00EA-4B2B-BC0F-297753F164C8}">
      <dsp:nvSpPr>
        <dsp:cNvPr id="0" name=""/>
        <dsp:cNvSpPr/>
      </dsp:nvSpPr>
      <dsp:spPr>
        <a:xfrm>
          <a:off x="3173" y="843362"/>
          <a:ext cx="2517403" cy="1510441"/>
        </a:xfrm>
        <a:prstGeom prst="rect">
          <a:avLst/>
        </a:prstGeom>
        <a:solidFill>
          <a:schemeClr val="bg1"/>
        </a:solidFill>
        <a:ln w="57150" cap="flat" cmpd="sng" algn="ctr">
          <a:solidFill>
            <a:srgbClr val="A500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1"/>
            </a:rPr>
            <a:t>CSI COE Program</a:t>
          </a:r>
          <a:r>
            <a:rPr lang="en-US" sz="1700" b="1" kern="1200" dirty="0">
              <a:hlinkClick xmlns:r="http://schemas.openxmlformats.org/officeDocument/2006/relationships" r:id="rId1"/>
            </a:rPr>
            <a:t> </a:t>
          </a:r>
          <a:r>
            <a:rPr lang="en-US" sz="1700" b="1" kern="1200" dirty="0">
              <a:solidFill>
                <a:schemeClr val="tx1"/>
              </a:solidFill>
              <a:hlinkClick xmlns:r="http://schemas.openxmlformats.org/officeDocument/2006/relationships" r:id="rId1"/>
            </a:rPr>
            <a:t>Information</a:t>
          </a:r>
          <a:r>
            <a:rPr lang="en-US" sz="1700" b="1" kern="1200" dirty="0">
              <a:hlinkClick xmlns:r="http://schemas.openxmlformats.org/officeDocument/2006/relationships" r:id="rId1"/>
            </a:rPr>
            <a:t> </a:t>
          </a:r>
          <a:endParaRPr lang="en-US" sz="1700" b="1" kern="1200" dirty="0"/>
        </a:p>
      </dsp:txBody>
      <dsp:txXfrm>
        <a:off x="3173" y="843362"/>
        <a:ext cx="2517403" cy="1510441"/>
      </dsp:txXfrm>
    </dsp:sp>
    <dsp:sp modelId="{A3F356F3-014E-4B49-8B8A-F80876DFD384}">
      <dsp:nvSpPr>
        <dsp:cNvPr id="0" name=""/>
        <dsp:cNvSpPr/>
      </dsp:nvSpPr>
      <dsp:spPr>
        <a:xfrm>
          <a:off x="2772316" y="843362"/>
          <a:ext cx="2517403" cy="1510441"/>
        </a:xfrm>
        <a:prstGeom prst="rect">
          <a:avLst/>
        </a:prstGeom>
        <a:solidFill>
          <a:schemeClr val="bg1"/>
        </a:solidFill>
        <a:ln w="57150" cap="flat" cmpd="sng" algn="ctr">
          <a:solidFill>
            <a:srgbClr val="0000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1"/>
            </a:rPr>
            <a:t>CSI COE Background information</a:t>
          </a:r>
          <a:endParaRPr lang="en-US" sz="1700" b="1" kern="1200" dirty="0">
            <a:solidFill>
              <a:schemeClr val="tx1"/>
            </a:solidFill>
          </a:endParaRPr>
        </a:p>
      </dsp:txBody>
      <dsp:txXfrm>
        <a:off x="2772316" y="843362"/>
        <a:ext cx="2517403" cy="1510441"/>
      </dsp:txXfrm>
    </dsp:sp>
    <dsp:sp modelId="{1E598561-F33B-4A5E-ADF6-C84419101A31}">
      <dsp:nvSpPr>
        <dsp:cNvPr id="0" name=""/>
        <dsp:cNvSpPr/>
      </dsp:nvSpPr>
      <dsp:spPr>
        <a:xfrm>
          <a:off x="5541460" y="843362"/>
          <a:ext cx="2517403" cy="1510441"/>
        </a:xfrm>
        <a:prstGeom prst="rect">
          <a:avLst/>
        </a:prstGeom>
        <a:solidFill>
          <a:schemeClr val="bg1"/>
        </a:solidFill>
        <a:ln w="5715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2"/>
            </a:rPr>
            <a:t>Program Requirements (includes Guidelines for the Review and Approval Process of CSI Prompts)</a:t>
          </a:r>
          <a:endParaRPr lang="en-US" sz="1700" b="1" kern="1200" dirty="0">
            <a:solidFill>
              <a:schemeClr val="tx1"/>
            </a:solidFill>
          </a:endParaRPr>
        </a:p>
      </dsp:txBody>
      <dsp:txXfrm>
        <a:off x="5541460" y="843362"/>
        <a:ext cx="2517403" cy="1510441"/>
      </dsp:txXfrm>
    </dsp:sp>
    <dsp:sp modelId="{71BD79AF-97D5-4790-B8C7-FFF55DB472C0}">
      <dsp:nvSpPr>
        <dsp:cNvPr id="0" name=""/>
        <dsp:cNvSpPr/>
      </dsp:nvSpPr>
      <dsp:spPr>
        <a:xfrm>
          <a:off x="8310603" y="843362"/>
          <a:ext cx="2517403" cy="1510441"/>
        </a:xfrm>
        <a:prstGeom prst="rect">
          <a:avLst/>
        </a:prstGeom>
        <a:solidFill>
          <a:schemeClr val="bg1"/>
        </a:solidFill>
        <a:ln w="5715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1"/>
            </a:rPr>
            <a:t>Guidance on Conflict of Interest</a:t>
          </a:r>
          <a:endParaRPr lang="en-US" sz="1700" b="1" kern="1200" dirty="0">
            <a:solidFill>
              <a:schemeClr val="tx1"/>
            </a:solidFill>
          </a:endParaRPr>
        </a:p>
      </dsp:txBody>
      <dsp:txXfrm>
        <a:off x="8310603" y="843362"/>
        <a:ext cx="2517403" cy="1510441"/>
      </dsp:txXfrm>
    </dsp:sp>
    <dsp:sp modelId="{ECE05D22-C17F-4AD8-B22C-92A0239BDC72}">
      <dsp:nvSpPr>
        <dsp:cNvPr id="0" name=""/>
        <dsp:cNvSpPr/>
      </dsp:nvSpPr>
      <dsp:spPr>
        <a:xfrm>
          <a:off x="1387744" y="2605545"/>
          <a:ext cx="2517403" cy="1510441"/>
        </a:xfrm>
        <a:prstGeom prst="rect">
          <a:avLst/>
        </a:prstGeom>
        <a:solidFill>
          <a:schemeClr val="bg1"/>
        </a:solidFill>
        <a:ln w="57150" cap="flat" cmpd="sng" algn="ctr">
          <a:solidFill>
            <a:srgbClr val="005D5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3"/>
            </a:rPr>
            <a:t>LCAP Resources</a:t>
          </a:r>
          <a:endParaRPr lang="en-US" sz="1700" b="1" kern="1200" dirty="0">
            <a:solidFill>
              <a:schemeClr val="tx1"/>
            </a:solidFill>
          </a:endParaRPr>
        </a:p>
      </dsp:txBody>
      <dsp:txXfrm>
        <a:off x="1387744" y="2605545"/>
        <a:ext cx="2517403" cy="1510441"/>
      </dsp:txXfrm>
    </dsp:sp>
    <dsp:sp modelId="{A78A508F-79ED-488F-A692-89521681799E}">
      <dsp:nvSpPr>
        <dsp:cNvPr id="0" name=""/>
        <dsp:cNvSpPr/>
      </dsp:nvSpPr>
      <dsp:spPr>
        <a:xfrm>
          <a:off x="4156888" y="2605545"/>
          <a:ext cx="2517403" cy="1510441"/>
        </a:xfrm>
        <a:prstGeom prst="rect">
          <a:avLst/>
        </a:prstGeom>
        <a:solidFill>
          <a:schemeClr val="bg1"/>
        </a:solidFill>
        <a:ln w="5715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1"/>
            </a:rPr>
            <a:t>CSI Resources</a:t>
          </a:r>
          <a:endParaRPr lang="en-US" sz="1700" b="1" kern="1200" dirty="0">
            <a:solidFill>
              <a:schemeClr val="tx1"/>
            </a:solidFill>
          </a:endParaRPr>
        </a:p>
      </dsp:txBody>
      <dsp:txXfrm>
        <a:off x="4156888" y="2605545"/>
        <a:ext cx="2517403" cy="1510441"/>
      </dsp:txXfrm>
    </dsp:sp>
    <dsp:sp modelId="{5C659930-447F-4357-BBD3-0DFF5038BA79}">
      <dsp:nvSpPr>
        <dsp:cNvPr id="0" name=""/>
        <dsp:cNvSpPr/>
      </dsp:nvSpPr>
      <dsp:spPr>
        <a:xfrm>
          <a:off x="6926031" y="2605545"/>
          <a:ext cx="2517403" cy="1510441"/>
        </a:xfrm>
        <a:prstGeom prst="rect">
          <a:avLst/>
        </a:prstGeom>
        <a:solidFill>
          <a:schemeClr val="bg1"/>
        </a:solidFill>
        <a:ln w="5715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hlinkClick xmlns:r="http://schemas.openxmlformats.org/officeDocument/2006/relationships" r:id="rId4"/>
            </a:rPr>
            <a:t>FAQs</a:t>
          </a:r>
          <a:endParaRPr lang="en-US" sz="1700" b="1" kern="1200" dirty="0">
            <a:solidFill>
              <a:schemeClr val="tx1"/>
            </a:solidFill>
          </a:endParaRPr>
        </a:p>
      </dsp:txBody>
      <dsp:txXfrm>
        <a:off x="6926031" y="2605545"/>
        <a:ext cx="2517403" cy="15104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5797"/>
          </a:xfrm>
          <a:prstGeom prst="rect">
            <a:avLst/>
          </a:prstGeom>
        </p:spPr>
        <p:txBody>
          <a:bodyPr vert="horz" lIns="92885" tIns="46442" rIns="92885" bIns="46442" rtlCol="0"/>
          <a:lstStyle>
            <a:lvl1pPr algn="r">
              <a:defRPr sz="1200"/>
            </a:lvl1pPr>
          </a:lstStyle>
          <a:p>
            <a:fld id="{9266523C-5B6B-4917-ACBD-5B142FA87CB1}" type="datetimeFigureOut">
              <a:rPr lang="en-US" smtClean="0"/>
              <a:t>6/4/2026</a:t>
            </a:fld>
            <a:endParaRPr lang="en-US"/>
          </a:p>
        </p:txBody>
      </p:sp>
      <p:sp>
        <p:nvSpPr>
          <p:cNvPr id="4" name="Footer Placeholder 3"/>
          <p:cNvSpPr>
            <a:spLocks noGrp="1"/>
          </p:cNvSpPr>
          <p:nvPr>
            <p:ph type="ftr" sz="quarter" idx="2"/>
          </p:nvPr>
        </p:nvSpPr>
        <p:spPr>
          <a:xfrm>
            <a:off x="1" y="8817904"/>
            <a:ext cx="3026833" cy="465796"/>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5796"/>
          </a:xfrm>
          <a:prstGeom prst="rect">
            <a:avLst/>
          </a:prstGeom>
        </p:spPr>
        <p:txBody>
          <a:bodyPr vert="horz" lIns="92885" tIns="46442" rIns="92885" bIns="46442" rtlCol="0" anchor="b"/>
          <a:lstStyle>
            <a:lvl1pPr algn="r">
              <a:defRPr sz="1200"/>
            </a:lvl1pPr>
          </a:lstStyle>
          <a:p>
            <a:fld id="{286E483F-EE9B-47DE-BF88-0FBE1DB689F5}" type="slidenum">
              <a:rPr lang="en-US" smtClean="0"/>
              <a:t>‹#›</a:t>
            </a:fld>
            <a:endParaRPr lang="en-US"/>
          </a:p>
        </p:txBody>
      </p:sp>
    </p:spTree>
    <p:extLst>
      <p:ext uri="{BB962C8B-B14F-4D97-AF65-F5344CB8AC3E}">
        <p14:creationId xmlns:p14="http://schemas.microsoft.com/office/powerpoint/2010/main" val="3347129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363" cy="4657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1" y="0"/>
            <a:ext cx="3027363" cy="465775"/>
          </a:xfrm>
          <a:prstGeom prst="rect">
            <a:avLst/>
          </a:prstGeom>
        </p:spPr>
        <p:txBody>
          <a:bodyPr vert="horz" lIns="91440" tIns="45720" rIns="91440" bIns="45720" rtlCol="0"/>
          <a:lstStyle>
            <a:lvl1pPr algn="r">
              <a:defRPr sz="1200"/>
            </a:lvl1pPr>
          </a:lstStyle>
          <a:p>
            <a:fld id="{99859675-EE40-462A-A6A5-E6050D913DE3}" type="datetimeFigureOut">
              <a:rPr lang="en-US" smtClean="0"/>
              <a:t>6/4/2026</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8576"/>
            <a:ext cx="5588000" cy="3654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26"/>
            <a:ext cx="3027363" cy="4657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1" y="8817926"/>
            <a:ext cx="3027363" cy="465774"/>
          </a:xfrm>
          <a:prstGeom prst="rect">
            <a:avLst/>
          </a:prstGeom>
        </p:spPr>
        <p:txBody>
          <a:bodyPr vert="horz" lIns="91440" tIns="45720" rIns="91440" bIns="45720" rtlCol="0" anchor="b"/>
          <a:lstStyle>
            <a:lvl1pPr algn="r">
              <a:defRPr sz="1200"/>
            </a:lvl1pPr>
          </a:lstStyle>
          <a:p>
            <a:fld id="{41449E48-5A11-4CFE-A81F-D1B082239866}" type="slidenum">
              <a:rPr lang="en-US" smtClean="0"/>
              <a:t>‹#›</a:t>
            </a:fld>
            <a:endParaRPr lang="en-US"/>
          </a:p>
        </p:txBody>
      </p:sp>
    </p:spTree>
    <p:extLst>
      <p:ext uri="{BB962C8B-B14F-4D97-AF65-F5344CB8AC3E}">
        <p14:creationId xmlns:p14="http://schemas.microsoft.com/office/powerpoint/2010/main" val="122266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158277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12</a:t>
            </a:fld>
            <a:endParaRPr lang="en-US"/>
          </a:p>
        </p:txBody>
      </p:sp>
    </p:spTree>
    <p:extLst>
      <p:ext uri="{BB962C8B-B14F-4D97-AF65-F5344CB8AC3E}">
        <p14:creationId xmlns:p14="http://schemas.microsoft.com/office/powerpoint/2010/main" val="4220102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7096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indent="0">
              <a:buNone/>
            </a:pPr>
            <a:endParaRPr lang="en-US" dirty="0">
              <a:solidFill>
                <a:srgbClr val="FF0000"/>
              </a:solidFill>
            </a:endParaRPr>
          </a:p>
        </p:txBody>
      </p:sp>
    </p:spTree>
    <p:extLst>
      <p:ext uri="{BB962C8B-B14F-4D97-AF65-F5344CB8AC3E}">
        <p14:creationId xmlns:p14="http://schemas.microsoft.com/office/powerpoint/2010/main" val="211458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CD37E-EDF8-F883-2B97-59F74EB93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4C1F34-64B2-E87E-1557-F7F20DFE0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7AC1A9-D3F4-E013-0CC0-759CF5B59A84}"/>
              </a:ext>
            </a:extLst>
          </p:cNvPr>
          <p:cNvSpPr>
            <a:spLocks noGrp="1"/>
          </p:cNvSpPr>
          <p:nvPr>
            <p:ph type="body" idx="1"/>
          </p:nvPr>
        </p:nvSpPr>
        <p:spPr/>
        <p:txBody>
          <a:bodyPr/>
          <a:lstStyle/>
          <a:p>
            <a:pPr marL="139700" indent="0">
              <a:buNone/>
            </a:pPr>
            <a:endParaRPr lang="en-US" dirty="0">
              <a:solidFill>
                <a:srgbClr val="FF0000"/>
              </a:solidFill>
            </a:endParaRPr>
          </a:p>
        </p:txBody>
      </p:sp>
    </p:spTree>
    <p:extLst>
      <p:ext uri="{BB962C8B-B14F-4D97-AF65-F5344CB8AC3E}">
        <p14:creationId xmlns:p14="http://schemas.microsoft.com/office/powerpoint/2010/main" val="343726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18</a:t>
            </a:fld>
            <a:endParaRPr lang="en-US"/>
          </a:p>
        </p:txBody>
      </p:sp>
    </p:spTree>
    <p:extLst>
      <p:ext uri="{BB962C8B-B14F-4D97-AF65-F5344CB8AC3E}">
        <p14:creationId xmlns:p14="http://schemas.microsoft.com/office/powerpoint/2010/main" val="382219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19</a:t>
            </a:fld>
            <a:endParaRPr lang="en-US"/>
          </a:p>
        </p:txBody>
      </p:sp>
    </p:spTree>
    <p:extLst>
      <p:ext uri="{BB962C8B-B14F-4D97-AF65-F5344CB8AC3E}">
        <p14:creationId xmlns:p14="http://schemas.microsoft.com/office/powerpoint/2010/main" val="1630339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20</a:t>
            </a:fld>
            <a:endParaRPr lang="en-US"/>
          </a:p>
        </p:txBody>
      </p:sp>
    </p:spTree>
    <p:extLst>
      <p:ext uri="{BB962C8B-B14F-4D97-AF65-F5344CB8AC3E}">
        <p14:creationId xmlns:p14="http://schemas.microsoft.com/office/powerpoint/2010/main" val="3666556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23</a:t>
            </a:fld>
            <a:endParaRPr lang="en-US"/>
          </a:p>
        </p:txBody>
      </p:sp>
    </p:spTree>
    <p:extLst>
      <p:ext uri="{BB962C8B-B14F-4D97-AF65-F5344CB8AC3E}">
        <p14:creationId xmlns:p14="http://schemas.microsoft.com/office/powerpoint/2010/main" val="2279352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24</a:t>
            </a:fld>
            <a:endParaRPr lang="en-US"/>
          </a:p>
        </p:txBody>
      </p:sp>
    </p:spTree>
    <p:extLst>
      <p:ext uri="{BB962C8B-B14F-4D97-AF65-F5344CB8AC3E}">
        <p14:creationId xmlns:p14="http://schemas.microsoft.com/office/powerpoint/2010/main" val="3841660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25</a:t>
            </a:fld>
            <a:endParaRPr lang="en-US"/>
          </a:p>
        </p:txBody>
      </p:sp>
    </p:spTree>
    <p:extLst>
      <p:ext uri="{BB962C8B-B14F-4D97-AF65-F5344CB8AC3E}">
        <p14:creationId xmlns:p14="http://schemas.microsoft.com/office/powerpoint/2010/main" val="410977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41605" indent="0">
              <a:buNone/>
            </a:pPr>
            <a:endParaRPr lang="en-US" dirty="0"/>
          </a:p>
        </p:txBody>
      </p:sp>
    </p:spTree>
    <p:extLst>
      <p:ext uri="{BB962C8B-B14F-4D97-AF65-F5344CB8AC3E}">
        <p14:creationId xmlns:p14="http://schemas.microsoft.com/office/powerpoint/2010/main" val="45879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27</a:t>
            </a:fld>
            <a:endParaRPr lang="en-US"/>
          </a:p>
        </p:txBody>
      </p:sp>
    </p:spTree>
    <p:extLst>
      <p:ext uri="{BB962C8B-B14F-4D97-AF65-F5344CB8AC3E}">
        <p14:creationId xmlns:p14="http://schemas.microsoft.com/office/powerpoint/2010/main" val="402917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37</a:t>
            </a:fld>
            <a:endParaRPr lang="en-US"/>
          </a:p>
        </p:txBody>
      </p:sp>
    </p:spTree>
    <p:extLst>
      <p:ext uri="{BB962C8B-B14F-4D97-AF65-F5344CB8AC3E}">
        <p14:creationId xmlns:p14="http://schemas.microsoft.com/office/powerpoint/2010/main" val="343673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38</a:t>
            </a:fld>
            <a:endParaRPr lang="en-US"/>
          </a:p>
        </p:txBody>
      </p:sp>
    </p:spTree>
    <p:extLst>
      <p:ext uri="{BB962C8B-B14F-4D97-AF65-F5344CB8AC3E}">
        <p14:creationId xmlns:p14="http://schemas.microsoft.com/office/powerpoint/2010/main" val="155511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39</a:t>
            </a:fld>
            <a:endParaRPr lang="en-US"/>
          </a:p>
        </p:txBody>
      </p:sp>
    </p:spTree>
    <p:extLst>
      <p:ext uri="{BB962C8B-B14F-4D97-AF65-F5344CB8AC3E}">
        <p14:creationId xmlns:p14="http://schemas.microsoft.com/office/powerpoint/2010/main" val="3366166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40</a:t>
            </a:fld>
            <a:endParaRPr lang="en-US"/>
          </a:p>
        </p:txBody>
      </p:sp>
    </p:spTree>
    <p:extLst>
      <p:ext uri="{BB962C8B-B14F-4D97-AF65-F5344CB8AC3E}">
        <p14:creationId xmlns:p14="http://schemas.microsoft.com/office/powerpoint/2010/main" val="454406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42</a:t>
            </a:fld>
            <a:endParaRPr lang="en-US"/>
          </a:p>
        </p:txBody>
      </p:sp>
    </p:spTree>
    <p:extLst>
      <p:ext uri="{BB962C8B-B14F-4D97-AF65-F5344CB8AC3E}">
        <p14:creationId xmlns:p14="http://schemas.microsoft.com/office/powerpoint/2010/main" val="181824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43</a:t>
            </a:fld>
            <a:endParaRPr lang="en-US"/>
          </a:p>
        </p:txBody>
      </p:sp>
    </p:spTree>
    <p:extLst>
      <p:ext uri="{BB962C8B-B14F-4D97-AF65-F5344CB8AC3E}">
        <p14:creationId xmlns:p14="http://schemas.microsoft.com/office/powerpoint/2010/main" val="2318828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449E48-5A11-4CFE-A81F-D1B0822398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5031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449E48-5A11-4CFE-A81F-D1B082239866}" type="slidenum">
              <a:rPr lang="en-US" smtClean="0"/>
              <a:t>53</a:t>
            </a:fld>
            <a:endParaRPr lang="en-US"/>
          </a:p>
        </p:txBody>
      </p:sp>
    </p:spTree>
    <p:extLst>
      <p:ext uri="{BB962C8B-B14F-4D97-AF65-F5344CB8AC3E}">
        <p14:creationId xmlns:p14="http://schemas.microsoft.com/office/powerpoint/2010/main" val="3035816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02534-CCED-322E-263C-3A6F6D6B5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BA3C7-8477-0FC6-DDC5-4F0DBBB0A0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2F613C-26B8-CC18-D310-9FB07195C15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36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26851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38C2A-A7F9-165A-32CE-483270B39C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C0B51B-89E2-41B0-0FF2-26C4B0F9E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DB27F-F701-640E-9FBE-82BD72D9F04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32779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58</a:t>
            </a:fld>
            <a:endParaRPr lang="en-US"/>
          </a:p>
        </p:txBody>
      </p:sp>
    </p:spTree>
    <p:extLst>
      <p:ext uri="{BB962C8B-B14F-4D97-AF65-F5344CB8AC3E}">
        <p14:creationId xmlns:p14="http://schemas.microsoft.com/office/powerpoint/2010/main" val="13008407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63</a:t>
            </a:fld>
            <a:endParaRPr lang="en-US"/>
          </a:p>
        </p:txBody>
      </p:sp>
    </p:spTree>
    <p:extLst>
      <p:ext uri="{BB962C8B-B14F-4D97-AF65-F5344CB8AC3E}">
        <p14:creationId xmlns:p14="http://schemas.microsoft.com/office/powerpoint/2010/main" val="4012363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0278D-DDE0-36D4-6204-473BD076BF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DF6A9-B229-3BCB-C7E0-D75A4F85A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7F7A5B-455A-E5F1-C047-76092E02D8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0698E9-B6CB-2E93-8984-5E26175546A4}"/>
              </a:ext>
            </a:extLst>
          </p:cNvPr>
          <p:cNvSpPr>
            <a:spLocks noGrp="1"/>
          </p:cNvSpPr>
          <p:nvPr>
            <p:ph type="sldNum" sz="quarter" idx="5"/>
          </p:nvPr>
        </p:nvSpPr>
        <p:spPr/>
        <p:txBody>
          <a:bodyPr/>
          <a:lstStyle/>
          <a:p>
            <a:fld id="{41449E48-5A11-4CFE-A81F-D1B082239866}" type="slidenum">
              <a:rPr lang="en-US" smtClean="0"/>
              <a:t>64</a:t>
            </a:fld>
            <a:endParaRPr lang="en-US"/>
          </a:p>
        </p:txBody>
      </p:sp>
    </p:spTree>
    <p:extLst>
      <p:ext uri="{BB962C8B-B14F-4D97-AF65-F5344CB8AC3E}">
        <p14:creationId xmlns:p14="http://schemas.microsoft.com/office/powerpoint/2010/main" val="938440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D2042-E746-85B7-FF0B-21E254EBD3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F2424-749C-5245-B163-C2361FEF4B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B161A9-65E1-F59F-5271-F7297F4081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407D05-816F-9F29-9FAC-30083E87D6B0}"/>
              </a:ext>
            </a:extLst>
          </p:cNvPr>
          <p:cNvSpPr>
            <a:spLocks noGrp="1"/>
          </p:cNvSpPr>
          <p:nvPr>
            <p:ph type="sldNum" sz="quarter" idx="5"/>
          </p:nvPr>
        </p:nvSpPr>
        <p:spPr/>
        <p:txBody>
          <a:bodyPr/>
          <a:lstStyle/>
          <a:p>
            <a:fld id="{41449E48-5A11-4CFE-A81F-D1B082239866}" type="slidenum">
              <a:rPr lang="en-US" smtClean="0"/>
              <a:t>65</a:t>
            </a:fld>
            <a:endParaRPr lang="en-US"/>
          </a:p>
        </p:txBody>
      </p:sp>
    </p:spTree>
    <p:extLst>
      <p:ext uri="{BB962C8B-B14F-4D97-AF65-F5344CB8AC3E}">
        <p14:creationId xmlns:p14="http://schemas.microsoft.com/office/powerpoint/2010/main" val="172130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244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377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FAACD-47A4-9AFE-50D0-17639729A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0EE0C-D6D4-9D79-EC93-0318F0DBB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F6F08-D3EB-732F-B871-3B126C40F1D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6568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8</a:t>
            </a:fld>
            <a:endParaRPr lang="en-US"/>
          </a:p>
        </p:txBody>
      </p:sp>
    </p:spTree>
    <p:extLst>
      <p:ext uri="{BB962C8B-B14F-4D97-AF65-F5344CB8AC3E}">
        <p14:creationId xmlns:p14="http://schemas.microsoft.com/office/powerpoint/2010/main" val="384663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9</a:t>
            </a:fld>
            <a:endParaRPr lang="en-US"/>
          </a:p>
        </p:txBody>
      </p:sp>
    </p:spTree>
    <p:extLst>
      <p:ext uri="{BB962C8B-B14F-4D97-AF65-F5344CB8AC3E}">
        <p14:creationId xmlns:p14="http://schemas.microsoft.com/office/powerpoint/2010/main" val="265951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449E48-5A11-4CFE-A81F-D1B082239866}" type="slidenum">
              <a:rPr lang="en-US" smtClean="0"/>
              <a:t>10</a:t>
            </a:fld>
            <a:endParaRPr lang="en-US"/>
          </a:p>
        </p:txBody>
      </p:sp>
    </p:spTree>
    <p:extLst>
      <p:ext uri="{BB962C8B-B14F-4D97-AF65-F5344CB8AC3E}">
        <p14:creationId xmlns:p14="http://schemas.microsoft.com/office/powerpoint/2010/main" val="2129834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Option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13EAF9-3B15-B51F-9906-6769FEC4C8C4}"/>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100051" y="1674324"/>
            <a:ext cx="10058400" cy="2282828"/>
          </a:xfrm>
          <a:prstGeom prst="rect">
            <a:avLst/>
          </a:prstGeo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855749"/>
            <a:ext cx="10058400" cy="1143000"/>
          </a:xfrm>
        </p:spPr>
        <p:txBody>
          <a:bodyPr lIns="91440" rIns="91440">
            <a:normAutofit/>
          </a:bodyPr>
          <a:lstStyle>
            <a:lvl1pPr marL="0" indent="0" algn="ctr">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California Department of Education</a:t>
            </a:r>
            <a:br>
              <a:rPr lang="en-US" dirty="0"/>
            </a:br>
            <a:r>
              <a:rPr lang="en-US" dirty="0"/>
              <a:t>Date</a:t>
            </a:r>
          </a:p>
        </p:txBody>
      </p:sp>
      <p:pic>
        <p:nvPicPr>
          <p:cNvPr id="5" name="Picture 11" descr="Official Seal of the California Department of Education.">
            <a:extLst>
              <a:ext uri="{FF2B5EF4-FFF2-40B4-BE49-F238E27FC236}">
                <a16:creationId xmlns:a16="http://schemas.microsoft.com/office/drawing/2014/main" id="{7E0C5B57-860C-CC80-916B-34ADCE1986A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ate Placeholder 16">
            <a:extLst>
              <a:ext uri="{FF2B5EF4-FFF2-40B4-BE49-F238E27FC236}">
                <a16:creationId xmlns:a16="http://schemas.microsoft.com/office/drawing/2014/main" id="{02D585DA-7C04-EFFE-9FDE-E57F9CBBA3F6}"/>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dirty="0"/>
              <a:t>Date</a:t>
            </a:r>
          </a:p>
        </p:txBody>
      </p:sp>
      <p:sp>
        <p:nvSpPr>
          <p:cNvPr id="18" name="Footer Placeholder 17">
            <a:extLst>
              <a:ext uri="{FF2B5EF4-FFF2-40B4-BE49-F238E27FC236}">
                <a16:creationId xmlns:a16="http://schemas.microsoft.com/office/drawing/2014/main" id="{DF13A8A3-0061-69CE-F15A-48F63ACEA668}"/>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Tree>
    <p:extLst>
      <p:ext uri="{BB962C8B-B14F-4D97-AF65-F5344CB8AC3E}">
        <p14:creationId xmlns:p14="http://schemas.microsoft.com/office/powerpoint/2010/main" val="72706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Side-by-S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443301"/>
            <a:ext cx="4937760" cy="4550094"/>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443300"/>
            <a:ext cx="4937760" cy="455009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6E85A34A-5947-5BA8-A976-9195182AC6A5}"/>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7" name="Picture 11" descr="Official Seal of the California Department of Education.">
            <a:extLst>
              <a:ext uri="{FF2B5EF4-FFF2-40B4-BE49-F238E27FC236}">
                <a16:creationId xmlns:a16="http://schemas.microsoft.com/office/drawing/2014/main" id="{0EA5138F-D492-CE39-B992-657ECB71D4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7">
            <a:extLst>
              <a:ext uri="{FF2B5EF4-FFF2-40B4-BE49-F238E27FC236}">
                <a16:creationId xmlns:a16="http://schemas.microsoft.com/office/drawing/2014/main" id="{5ECCA756-D122-7EB3-E943-4E7189B46A70}"/>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10" name="Date Placeholder 16">
            <a:extLst>
              <a:ext uri="{FF2B5EF4-FFF2-40B4-BE49-F238E27FC236}">
                <a16:creationId xmlns:a16="http://schemas.microsoft.com/office/drawing/2014/main" id="{10F24545-74BA-3771-E762-E38B6F4A88A2}"/>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sp>
        <p:nvSpPr>
          <p:cNvPr id="5" name="Title 1">
            <a:extLst>
              <a:ext uri="{FF2B5EF4-FFF2-40B4-BE49-F238E27FC236}">
                <a16:creationId xmlns:a16="http://schemas.microsoft.com/office/drawing/2014/main" id="{304C3CBE-7211-32F9-F5BA-D745BD6C9859}"/>
              </a:ext>
            </a:extLst>
          </p:cNvPr>
          <p:cNvSpPr>
            <a:spLocks noGrp="1"/>
          </p:cNvSpPr>
          <p:nvPr>
            <p:ph type="title"/>
          </p:nvPr>
        </p:nvSpPr>
        <p:spPr>
          <a:xfrm>
            <a:off x="1097280" y="-7457"/>
            <a:ext cx="10058400" cy="1450757"/>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6148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bove and Below">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469057"/>
            <a:ext cx="10058402" cy="1855016"/>
          </a:xfrm>
        </p:spPr>
        <p:txBody>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80" y="3342421"/>
            <a:ext cx="10058402" cy="233588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laceholder 1">
            <a:extLst>
              <a:ext uri="{FF2B5EF4-FFF2-40B4-BE49-F238E27FC236}">
                <a16:creationId xmlns:a16="http://schemas.microsoft.com/office/drawing/2014/main" id="{AA9D8B30-A202-A9F3-06F2-7C03E39B5635}"/>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7" name="Picture 11" descr="Official Seal of the California Department of Education.">
            <a:extLst>
              <a:ext uri="{FF2B5EF4-FFF2-40B4-BE49-F238E27FC236}">
                <a16:creationId xmlns:a16="http://schemas.microsoft.com/office/drawing/2014/main" id="{813A11D8-4C81-2D3E-AC39-9890EDE4F0C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17">
            <a:extLst>
              <a:ext uri="{FF2B5EF4-FFF2-40B4-BE49-F238E27FC236}">
                <a16:creationId xmlns:a16="http://schemas.microsoft.com/office/drawing/2014/main" id="{00FDA8CF-953E-D7D0-548A-FAF5947BBC1B}"/>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10" name="Date Placeholder 16">
            <a:extLst>
              <a:ext uri="{FF2B5EF4-FFF2-40B4-BE49-F238E27FC236}">
                <a16:creationId xmlns:a16="http://schemas.microsoft.com/office/drawing/2014/main" id="{B0899426-821F-2342-1D6E-7497BAADE9D8}"/>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sp>
        <p:nvSpPr>
          <p:cNvPr id="5" name="Title 1">
            <a:extLst>
              <a:ext uri="{FF2B5EF4-FFF2-40B4-BE49-F238E27FC236}">
                <a16:creationId xmlns:a16="http://schemas.microsoft.com/office/drawing/2014/main" id="{73A67172-C6D4-2960-D7F7-C29824D8E8C1}"/>
              </a:ext>
            </a:extLst>
          </p:cNvPr>
          <p:cNvSpPr>
            <a:spLocks noGrp="1"/>
          </p:cNvSpPr>
          <p:nvPr>
            <p:ph type="title"/>
          </p:nvPr>
        </p:nvSpPr>
        <p:spPr>
          <a:xfrm>
            <a:off x="1097280" y="-7457"/>
            <a:ext cx="10058400" cy="1450757"/>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42621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461648"/>
            <a:ext cx="4937760" cy="852928"/>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332923"/>
            <a:ext cx="4937760" cy="36276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468738"/>
            <a:ext cx="4937760" cy="845838"/>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332923"/>
            <a:ext cx="4937760" cy="362761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D7077BEE-C8DB-9C3A-FC12-143261392375}"/>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9" name="Picture 11" descr="Official Seal of the California Department of Education.">
            <a:extLst>
              <a:ext uri="{FF2B5EF4-FFF2-40B4-BE49-F238E27FC236}">
                <a16:creationId xmlns:a16="http://schemas.microsoft.com/office/drawing/2014/main" id="{BBAC1108-2A28-F818-5F68-24A378B3C2E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7">
            <a:extLst>
              <a:ext uri="{FF2B5EF4-FFF2-40B4-BE49-F238E27FC236}">
                <a16:creationId xmlns:a16="http://schemas.microsoft.com/office/drawing/2014/main" id="{04D78FF8-8D79-4324-CC79-43C77128D2C6}"/>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12" name="Date Placeholder 16">
            <a:extLst>
              <a:ext uri="{FF2B5EF4-FFF2-40B4-BE49-F238E27FC236}">
                <a16:creationId xmlns:a16="http://schemas.microsoft.com/office/drawing/2014/main" id="{03F681B0-0925-470F-C727-364A1BBA26DC}"/>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sp>
        <p:nvSpPr>
          <p:cNvPr id="7" name="Title 1">
            <a:extLst>
              <a:ext uri="{FF2B5EF4-FFF2-40B4-BE49-F238E27FC236}">
                <a16:creationId xmlns:a16="http://schemas.microsoft.com/office/drawing/2014/main" id="{0BC01633-43C5-9860-6D5C-5FFDA01A1168}"/>
              </a:ext>
            </a:extLst>
          </p:cNvPr>
          <p:cNvSpPr>
            <a:spLocks noGrp="1"/>
          </p:cNvSpPr>
          <p:nvPr>
            <p:ph type="title"/>
          </p:nvPr>
        </p:nvSpPr>
        <p:spPr>
          <a:xfrm>
            <a:off x="1097280" y="-7457"/>
            <a:ext cx="10058400" cy="1450757"/>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0028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3F556D-3043-8145-51D7-401A27775CC9}"/>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5" name="Picture 11" descr="Official Seal of the California Department of Education.">
            <a:extLst>
              <a:ext uri="{FF2B5EF4-FFF2-40B4-BE49-F238E27FC236}">
                <a16:creationId xmlns:a16="http://schemas.microsoft.com/office/drawing/2014/main" id="{70F99413-1E31-0F8D-F0A0-F7CA7E45EB7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7">
            <a:extLst>
              <a:ext uri="{FF2B5EF4-FFF2-40B4-BE49-F238E27FC236}">
                <a16:creationId xmlns:a16="http://schemas.microsoft.com/office/drawing/2014/main" id="{FF45586E-6DD5-4D0F-712B-D039F4C1BC4E}"/>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8" name="Date Placeholder 16">
            <a:extLst>
              <a:ext uri="{FF2B5EF4-FFF2-40B4-BE49-F238E27FC236}">
                <a16:creationId xmlns:a16="http://schemas.microsoft.com/office/drawing/2014/main" id="{6F37BF68-0AD5-82EF-10E1-B5BBA26B82BC}"/>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sp>
        <p:nvSpPr>
          <p:cNvPr id="3" name="Title 1">
            <a:extLst>
              <a:ext uri="{FF2B5EF4-FFF2-40B4-BE49-F238E27FC236}">
                <a16:creationId xmlns:a16="http://schemas.microsoft.com/office/drawing/2014/main" id="{A2F769F8-4E1F-0420-A5E5-8D674BADF1B0}"/>
              </a:ext>
            </a:extLst>
          </p:cNvPr>
          <p:cNvSpPr>
            <a:spLocks noGrp="1"/>
          </p:cNvSpPr>
          <p:nvPr>
            <p:ph type="title"/>
          </p:nvPr>
        </p:nvSpPr>
        <p:spPr>
          <a:xfrm>
            <a:off x="1097280" y="-7457"/>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55789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182963" cy="6858000"/>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82633" y="374073"/>
            <a:ext cx="3507971" cy="2506286"/>
          </a:xfrm>
          <a:prstGeom prst="rect">
            <a:avLst/>
          </a:prstGeom>
        </p:spPr>
        <p:txBody>
          <a:bodyPr anchor="b">
            <a:normAutofit/>
          </a:bodyPr>
          <a:lstStyle>
            <a:lvl1pPr>
              <a:defRPr sz="36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272741" y="374074"/>
            <a:ext cx="7631083" cy="559117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9C6E09A-066F-3CBC-0D6E-1D331672B49B}"/>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ooter Placeholder 17">
            <a:extLst>
              <a:ext uri="{FF2B5EF4-FFF2-40B4-BE49-F238E27FC236}">
                <a16:creationId xmlns:a16="http://schemas.microsoft.com/office/drawing/2014/main" id="{45BFDB5D-63F9-EE0A-2670-BAFEE7FA79E4}"/>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13" name="Date Placeholder 16">
            <a:extLst>
              <a:ext uri="{FF2B5EF4-FFF2-40B4-BE49-F238E27FC236}">
                <a16:creationId xmlns:a16="http://schemas.microsoft.com/office/drawing/2014/main" id="{7E240634-68B8-BC41-7CAE-11C8733A52AF}"/>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pic>
        <p:nvPicPr>
          <p:cNvPr id="14" name="Picture 11" descr="Official Seal of the California Department of Education.">
            <a:extLst>
              <a:ext uri="{FF2B5EF4-FFF2-40B4-BE49-F238E27FC236}">
                <a16:creationId xmlns:a16="http://schemas.microsoft.com/office/drawing/2014/main" id="{D852B315-7273-641B-50D1-A95C1952FF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CD24C70-6431-660E-E666-6EB44F83505B}"/>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1289779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073617-CCE8-C127-5E9E-988CAE01C2CB}"/>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1971203"/>
          </a:xfrm>
          <a:prstGeom prst="rect">
            <a:avLst/>
          </a:prstGeom>
        </p:spPr>
        <p:txBody>
          <a:bodyPr anchor="b" anchorCtr="0">
            <a:normAutofit/>
          </a:bodyPr>
          <a:lstStyle>
            <a:lvl1pPr algn="ctr">
              <a:lnSpc>
                <a:spcPct val="85000"/>
              </a:lnSpc>
              <a:defRPr sz="8000" b="0">
                <a:solidFill>
                  <a:schemeClr val="tx1">
                    <a:lumMod val="85000"/>
                    <a:lumOff val="15000"/>
                  </a:schemeClr>
                </a:solidFill>
              </a:defRPr>
            </a:lvl1pPr>
          </a:lstStyle>
          <a:p>
            <a:r>
              <a:rPr lang="en-US" dirty="0"/>
              <a:t>Click to edit Master title style</a:t>
            </a:r>
          </a:p>
        </p:txBody>
      </p:sp>
      <p:cxnSp>
        <p:nvCxnSpPr>
          <p:cNvPr id="9" name="Straight Connector 8"/>
          <p:cNvCxnSpPr>
            <a:cxnSpLocks/>
          </p:cNvCxnSpPr>
          <p:nvPr/>
        </p:nvCxnSpPr>
        <p:spPr>
          <a:xfrm>
            <a:off x="2133234" y="2746006"/>
            <a:ext cx="7922386" cy="226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3" name="Picture 11" descr="Official Seal of the California Department of Education.">
            <a:extLst>
              <a:ext uri="{FF2B5EF4-FFF2-40B4-BE49-F238E27FC236}">
                <a16:creationId xmlns:a16="http://schemas.microsoft.com/office/drawing/2014/main" id="{21F21B09-B28E-98C4-D5EC-D1467FA2927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17">
            <a:extLst>
              <a:ext uri="{FF2B5EF4-FFF2-40B4-BE49-F238E27FC236}">
                <a16:creationId xmlns:a16="http://schemas.microsoft.com/office/drawing/2014/main" id="{9BBBA03C-C5BF-2CE4-701E-094987210A16}"/>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5" name="Date Placeholder 16">
            <a:extLst>
              <a:ext uri="{FF2B5EF4-FFF2-40B4-BE49-F238E27FC236}">
                <a16:creationId xmlns:a16="http://schemas.microsoft.com/office/drawing/2014/main" id="{59E9E39F-2DC6-0284-4A5D-12A35E2C6862}"/>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pic>
        <p:nvPicPr>
          <p:cNvPr id="11" name="Picture 11" descr="Official Seal of the California Department of Education.">
            <a:extLst>
              <a:ext uri="{FF2B5EF4-FFF2-40B4-BE49-F238E27FC236}">
                <a16:creationId xmlns:a16="http://schemas.microsoft.com/office/drawing/2014/main" id="{6DA589C4-0572-0F71-EAEC-EEBFB6DD78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15341" y="3077403"/>
            <a:ext cx="2580515" cy="2580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99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Layou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82283"/>
            <a:ext cx="9144000" cy="2387600"/>
          </a:xfrm>
          <a:prstGeom prst="rect">
            <a:avLst/>
          </a:prstGeom>
        </p:spPr>
        <p:txBody>
          <a:bodyPr anchor="b"/>
          <a:lstStyle>
            <a:lvl1pPr algn="ctr">
              <a:defRPr sz="6000"/>
            </a:lvl1pPr>
          </a:lstStyle>
          <a:p>
            <a:r>
              <a:rPr lang="en-US" dirty="0"/>
              <a:t>Click to edit Master title style</a:t>
            </a:r>
          </a:p>
        </p:txBody>
      </p:sp>
      <p:sp>
        <p:nvSpPr>
          <p:cNvPr id="11" name="Content Placeholder 10">
            <a:extLst>
              <a:ext uri="{FF2B5EF4-FFF2-40B4-BE49-F238E27FC236}">
                <a16:creationId xmlns:a16="http://schemas.microsoft.com/office/drawing/2014/main" id="{8E1550BF-167B-43DE-BA2A-86157A2C616E}"/>
              </a:ext>
            </a:extLst>
          </p:cNvPr>
          <p:cNvSpPr>
            <a:spLocks noGrp="1"/>
          </p:cNvSpPr>
          <p:nvPr>
            <p:ph sz="quarter" idx="13"/>
          </p:nvPr>
        </p:nvSpPr>
        <p:spPr>
          <a:xfrm>
            <a:off x="1524000" y="3001963"/>
            <a:ext cx="9285288" cy="20478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a:extLst>
              <a:ext uri="{FF2B5EF4-FFF2-40B4-BE49-F238E27FC236}">
                <a16:creationId xmlns:a16="http://schemas.microsoft.com/office/drawing/2014/main" id="{9E38F90F-14BB-4AE0-AB0D-1FDD6752A34C}"/>
              </a:ext>
            </a:extLst>
          </p:cNvPr>
          <p:cNvSpPr>
            <a:spLocks noGrp="1"/>
          </p:cNvSpPr>
          <p:nvPr>
            <p:ph type="body" sz="quarter" idx="14"/>
          </p:nvPr>
        </p:nvSpPr>
        <p:spPr>
          <a:xfrm>
            <a:off x="1524000" y="5049838"/>
            <a:ext cx="8997950" cy="5238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9C3A0DB8-03AC-6794-F159-63E4D4ABA1C0}"/>
              </a:ext>
            </a:extLst>
          </p:cNvPr>
          <p:cNvSpPr>
            <a:spLocks noGrp="1"/>
          </p:cNvSpPr>
          <p:nvPr>
            <p:ph type="sldNum" sz="quarter" idx="17"/>
          </p:nvPr>
        </p:nvSpPr>
        <p:spPr>
          <a:xfrm>
            <a:off x="8768861" y="6193154"/>
            <a:ext cx="2743200" cy="365125"/>
          </a:xfrm>
        </p:spPr>
        <p:txBody>
          <a:bodyPr/>
          <a:lstStyle/>
          <a:p>
            <a:fld id="{17FD3085-B430-4712-8CC6-1E6A0407C0C4}" type="slidenum">
              <a:rPr lang="en-US" smtClean="0"/>
              <a:t>‹#›</a:t>
            </a:fld>
            <a:endParaRPr lang="en-US" dirty="0"/>
          </a:p>
        </p:txBody>
      </p:sp>
    </p:spTree>
    <p:extLst>
      <p:ext uri="{BB962C8B-B14F-4D97-AF65-F5344CB8AC3E}">
        <p14:creationId xmlns:p14="http://schemas.microsoft.com/office/powerpoint/2010/main" val="75433711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laceholder 47">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782DD61-57CC-4C76-9C0E-0E1048B0C5BB}"/>
              </a:ext>
            </a:extLst>
          </p:cNvPr>
          <p:cNvSpPr>
            <a:spLocks noGrp="1"/>
          </p:cNvSpPr>
          <p:nvPr>
            <p:ph sz="quarter" idx="13"/>
          </p:nvPr>
        </p:nvSpPr>
        <p:spPr>
          <a:xfrm>
            <a:off x="1097280" y="1443300"/>
            <a:ext cx="9638983" cy="40319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BA1784A7-BB0A-4E09-B9C8-054963D859BF}"/>
              </a:ext>
            </a:extLst>
          </p:cNvPr>
          <p:cNvSpPr>
            <a:spLocks noGrp="1"/>
          </p:cNvSpPr>
          <p:nvPr>
            <p:ph type="body" sz="quarter" idx="14"/>
          </p:nvPr>
        </p:nvSpPr>
        <p:spPr>
          <a:xfrm>
            <a:off x="1979613" y="5637213"/>
            <a:ext cx="7110412" cy="36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2B50F32-2F5A-C44A-3386-7E4BAE6E994E}"/>
              </a:ext>
            </a:extLst>
          </p:cNvPr>
          <p:cNvSpPr>
            <a:spLocks noGrp="1"/>
          </p:cNvSpPr>
          <p:nvPr>
            <p:ph type="title"/>
          </p:nvPr>
        </p:nvSpPr>
        <p:spPr>
          <a:xfrm>
            <a:off x="1097280" y="-7457"/>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95718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29A9771-5571-A575-9062-91B559E94281}"/>
              </a:ext>
            </a:extLst>
          </p:cNvPr>
          <p:cNvSpPr>
            <a:spLocks noGrp="1"/>
          </p:cNvSpPr>
          <p:nvPr>
            <p:ph type="title"/>
          </p:nvPr>
        </p:nvSpPr>
        <p:spPr>
          <a:xfrm>
            <a:off x="1097280" y="-7457"/>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3792128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1 Content - use th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097280" y="1845733"/>
            <a:ext cx="10058400" cy="4378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21327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5BD4A3-689D-E39B-19CE-95E3B61A3818}"/>
              </a:ext>
              <a:ext uri="{C183D7F6-B498-43B3-948B-1728B52AA6E4}">
                <adec:decorative xmlns:adec="http://schemas.microsoft.com/office/drawing/2017/decorative" val="1"/>
              </a:ext>
            </a:extLst>
          </p:cNvPr>
          <p:cNvSpPr/>
          <p:nvPr userDrawn="1"/>
        </p:nvSpPr>
        <p:spPr>
          <a:xfrm>
            <a:off x="0" y="6009933"/>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endParaRPr lang="en-US" dirty="0"/>
          </a:p>
        </p:txBody>
      </p:sp>
      <p:sp>
        <p:nvSpPr>
          <p:cNvPr id="2" name="Title 1"/>
          <p:cNvSpPr>
            <a:spLocks noGrp="1"/>
          </p:cNvSpPr>
          <p:nvPr>
            <p:ph type="ctrTitle"/>
          </p:nvPr>
        </p:nvSpPr>
        <p:spPr>
          <a:xfrm>
            <a:off x="1097280" y="1427225"/>
            <a:ext cx="10058400" cy="2670046"/>
          </a:xfrm>
          <a:prstGeom prst="rect">
            <a:avLst/>
          </a:prstGeo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066800" y="4177090"/>
            <a:ext cx="10058400" cy="1143000"/>
          </a:xfrm>
        </p:spPr>
        <p:txBody>
          <a:bodyPr lIns="91440" rIns="91440">
            <a:normAutofit/>
          </a:bodyPr>
          <a:lstStyle>
            <a:lvl1pPr marL="0" indent="0" algn="ctr">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4675"/>
          <a:stretch/>
        </p:blipFill>
        <p:spPr>
          <a:xfrm>
            <a:off x="0" y="5343183"/>
            <a:ext cx="3333404" cy="666750"/>
          </a:xfrm>
          <a:prstGeom prst="rect">
            <a:avLst/>
          </a:prstGeom>
        </p:spPr>
      </p:pic>
      <p:sp>
        <p:nvSpPr>
          <p:cNvPr id="5" name="Date Placeholder 16">
            <a:extLst>
              <a:ext uri="{FF2B5EF4-FFF2-40B4-BE49-F238E27FC236}">
                <a16:creationId xmlns:a16="http://schemas.microsoft.com/office/drawing/2014/main" id="{3764545C-6D11-6A1E-1DCB-EA1C045B782B}"/>
              </a:ext>
            </a:extLst>
          </p:cNvPr>
          <p:cNvSpPr>
            <a:spLocks noGrp="1"/>
          </p:cNvSpPr>
          <p:nvPr>
            <p:ph type="dt" sz="half" idx="10"/>
          </p:nvPr>
        </p:nvSpPr>
        <p:spPr>
          <a:xfrm>
            <a:off x="4677398" y="6433966"/>
            <a:ext cx="2837204" cy="365125"/>
          </a:xfrm>
          <a:prstGeom prst="rect">
            <a:avLst/>
          </a:prstGeom>
        </p:spPr>
        <p:txBody>
          <a:bodyPr/>
          <a:lstStyle>
            <a:lvl1pPr>
              <a:defRPr sz="2400" b="1">
                <a:solidFill>
                  <a:srgbClr val="FFC800"/>
                </a:solidFill>
              </a:defRPr>
            </a:lvl1pPr>
          </a:lstStyle>
          <a:p>
            <a:pPr algn="ctr"/>
            <a:r>
              <a:rPr lang="en-US"/>
              <a:t>Date</a:t>
            </a:r>
            <a:endParaRPr lang="en-US" dirty="0"/>
          </a:p>
        </p:txBody>
      </p:sp>
      <p:sp>
        <p:nvSpPr>
          <p:cNvPr id="6" name="Footer Placeholder 17">
            <a:extLst>
              <a:ext uri="{FF2B5EF4-FFF2-40B4-BE49-F238E27FC236}">
                <a16:creationId xmlns:a16="http://schemas.microsoft.com/office/drawing/2014/main" id="{43488726-BBB9-E569-CFF0-302B1CD82AF7}"/>
              </a:ext>
            </a:extLst>
          </p:cNvPr>
          <p:cNvSpPr>
            <a:spLocks noGrp="1"/>
          </p:cNvSpPr>
          <p:nvPr>
            <p:ph type="ftr" sz="quarter" idx="11"/>
          </p:nvPr>
        </p:nvSpPr>
        <p:spPr>
          <a:xfrm>
            <a:off x="2088502" y="6068841"/>
            <a:ext cx="8014996" cy="365125"/>
          </a:xfrm>
          <a:prstGeom prst="rect">
            <a:avLst/>
          </a:prstGeom>
        </p:spPr>
        <p:txBody>
          <a:bodyPr/>
          <a:lstStyle>
            <a:lvl1pPr algn="ctr">
              <a:defRPr sz="2400" b="1">
                <a:solidFill>
                  <a:schemeClr val="bg1"/>
                </a:solidFill>
              </a:defRPr>
            </a:lvl1pPr>
          </a:lstStyle>
          <a:p>
            <a:r>
              <a:rPr lang="en-US" dirty="0"/>
              <a:t>NAME OF WEBINAR</a:t>
            </a:r>
          </a:p>
        </p:txBody>
      </p:sp>
    </p:spTree>
    <p:extLst>
      <p:ext uri="{BB962C8B-B14F-4D97-AF65-F5344CB8AC3E}">
        <p14:creationId xmlns:p14="http://schemas.microsoft.com/office/powerpoint/2010/main" val="239725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Option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13EAF9-3B15-B51F-9906-6769FEC4C8C4}"/>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100051" y="255099"/>
            <a:ext cx="10058400" cy="2282828"/>
          </a:xfrm>
        </p:spPr>
        <p:txBody>
          <a:bodyPr anchor="b">
            <a:normAutofit/>
          </a:bodyPr>
          <a:lstStyle>
            <a:lvl1pPr algn="ctr">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hasCustomPrompt="1"/>
          </p:nvPr>
        </p:nvSpPr>
        <p:spPr>
          <a:xfrm>
            <a:off x="1100051" y="4855749"/>
            <a:ext cx="10058400" cy="1143000"/>
          </a:xfrm>
        </p:spPr>
        <p:txBody>
          <a:bodyPr lIns="91440" rIns="91440">
            <a:normAutofit/>
          </a:bodyPr>
          <a:lstStyle>
            <a:lvl1pPr marL="0" indent="0" algn="ctr">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California Department of Education</a:t>
            </a:r>
            <a:br>
              <a:rPr lang="en-US" dirty="0"/>
            </a:br>
            <a:r>
              <a:rPr lang="en-US" dirty="0"/>
              <a:t>Date</a:t>
            </a:r>
          </a:p>
        </p:txBody>
      </p:sp>
      <p:pic>
        <p:nvPicPr>
          <p:cNvPr id="15" name="Picture 11" descr="Official Seal of the California Department of Education.">
            <a:extLst>
              <a:ext uri="{FF2B5EF4-FFF2-40B4-BE49-F238E27FC236}">
                <a16:creationId xmlns:a16="http://schemas.microsoft.com/office/drawing/2014/main" id="{0D719154-189C-F13E-4694-55129BB94D0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84862" y="2675084"/>
            <a:ext cx="2222276" cy="222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657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16" name="Rectangle 15">
            <a:extLst>
              <a:ext uri="{C183D7F6-B498-43B3-948B-1728B52AA6E4}">
                <adec:decorative xmlns:adec="http://schemas.microsoft.com/office/drawing/2017/decorative" val="1"/>
              </a:ext>
            </a:extLst>
          </p:cNvPr>
          <p:cNvSpPr/>
          <p:nvPr userDrawn="1"/>
        </p:nvSpPr>
        <p:spPr>
          <a:xfrm>
            <a:off x="0" y="0"/>
            <a:ext cx="1886297" cy="6858000"/>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85502" y="758952"/>
            <a:ext cx="9152313" cy="3566160"/>
          </a:xfrm>
          <a:prstGeom prst="rect">
            <a:avLst/>
          </a:prstGeo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userDrawn="1"/>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1"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spTree>
    <p:extLst>
      <p:ext uri="{BB962C8B-B14F-4D97-AF65-F5344CB8AC3E}">
        <p14:creationId xmlns:p14="http://schemas.microsoft.com/office/powerpoint/2010/main" val="2160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Layou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a:prstGeom prst="rect">
            <a:avLst/>
          </a:prstGeo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B534F4EB-A438-F3B4-85EA-40CCA752D315}"/>
              </a:ext>
            </a:extLst>
          </p:cNvPr>
          <p:cNvSpPr>
            <a:spLocks noGrp="1"/>
          </p:cNvSpPr>
          <p:nvPr>
            <p:ph idx="1"/>
          </p:nvPr>
        </p:nvSpPr>
        <p:spPr>
          <a:xfrm>
            <a:off x="2111489" y="1815262"/>
            <a:ext cx="10058400" cy="435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A451A140-4352-0889-6724-FF98B45EE0EA}"/>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7" name="Rectangle 16">
            <a:extLst>
              <a:ext uri="{FF2B5EF4-FFF2-40B4-BE49-F238E27FC236}">
                <a16:creationId xmlns:a16="http://schemas.microsoft.com/office/drawing/2014/main" id="{7AF00F06-78B0-E4C2-3CF9-386BBC4B7D08}"/>
              </a:ext>
              <a:ext uri="{C183D7F6-B498-43B3-948B-1728B52AA6E4}">
                <adec:decorative xmlns:adec="http://schemas.microsoft.com/office/drawing/2017/decorative" val="1"/>
              </a:ext>
            </a:extLst>
          </p:cNvPr>
          <p:cNvSpPr/>
          <p:nvPr userDrawn="1"/>
        </p:nvSpPr>
        <p:spPr>
          <a:xfrm>
            <a:off x="0" y="0"/>
            <a:ext cx="1886297" cy="6018246"/>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descr="Official Seal of the California Department of Education.">
            <a:extLst>
              <a:ext uri="{FF2B5EF4-FFF2-40B4-BE49-F238E27FC236}">
                <a16:creationId xmlns:a16="http://schemas.microsoft.com/office/drawing/2014/main" id="{50FF087B-4F6D-702C-1F33-04484C0352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3962F4EE-6D71-C092-0C70-1DBB9105DFD5}"/>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sp>
        <p:nvSpPr>
          <p:cNvPr id="20" name="Footer Placeholder 17">
            <a:extLst>
              <a:ext uri="{FF2B5EF4-FFF2-40B4-BE49-F238E27FC236}">
                <a16:creationId xmlns:a16="http://schemas.microsoft.com/office/drawing/2014/main" id="{052A8126-21E2-14F2-D133-231FB1CDB709}"/>
              </a:ext>
            </a:extLst>
          </p:cNvPr>
          <p:cNvSpPr>
            <a:spLocks noGrp="1"/>
          </p:cNvSpPr>
          <p:nvPr>
            <p:ph type="ftr" sz="quarter" idx="11"/>
          </p:nvPr>
        </p:nvSpPr>
        <p:spPr>
          <a:xfrm>
            <a:off x="2088502" y="6068841"/>
            <a:ext cx="8014996" cy="365125"/>
          </a:xfrm>
          <a:prstGeom prst="rect">
            <a:avLst/>
          </a:prstGeom>
        </p:spPr>
        <p:txBody>
          <a:bodyPr/>
          <a:lstStyle>
            <a:lvl1pPr algn="ctr">
              <a:defRPr sz="2400" b="1">
                <a:solidFill>
                  <a:schemeClr val="bg1"/>
                </a:solidFill>
              </a:defRPr>
            </a:lvl1pPr>
          </a:lstStyle>
          <a:p>
            <a:r>
              <a:rPr lang="en-US" dirty="0"/>
              <a:t>NAME OF WEBINAR</a:t>
            </a:r>
          </a:p>
        </p:txBody>
      </p:sp>
      <p:sp>
        <p:nvSpPr>
          <p:cNvPr id="21" name="Date Placeholder 16">
            <a:extLst>
              <a:ext uri="{FF2B5EF4-FFF2-40B4-BE49-F238E27FC236}">
                <a16:creationId xmlns:a16="http://schemas.microsoft.com/office/drawing/2014/main" id="{924EEFB4-2CDB-D0F9-E7A9-42861276A1C9}"/>
              </a:ext>
            </a:extLst>
          </p:cNvPr>
          <p:cNvSpPr>
            <a:spLocks noGrp="1"/>
          </p:cNvSpPr>
          <p:nvPr>
            <p:ph type="dt" sz="half" idx="10"/>
          </p:nvPr>
        </p:nvSpPr>
        <p:spPr>
          <a:xfrm>
            <a:off x="4677398" y="6433966"/>
            <a:ext cx="2837204" cy="365125"/>
          </a:xfrm>
          <a:prstGeom prst="rect">
            <a:avLst/>
          </a:prstGeom>
        </p:spPr>
        <p:txBody>
          <a:bodyPr/>
          <a:lstStyle>
            <a:lvl1pPr>
              <a:defRPr sz="2400" b="1">
                <a:solidFill>
                  <a:srgbClr val="FFC800"/>
                </a:solidFill>
              </a:defRPr>
            </a:lvl1pPr>
          </a:lstStyle>
          <a:p>
            <a:pPr algn="ctr"/>
            <a:r>
              <a:rPr lang="en-US"/>
              <a:t>Date</a:t>
            </a:r>
            <a:endParaRPr lang="en-US" dirty="0"/>
          </a:p>
        </p:txBody>
      </p:sp>
      <p:sp>
        <p:nvSpPr>
          <p:cNvPr id="2" name="Slide Number Placeholder 1">
            <a:extLst>
              <a:ext uri="{FF2B5EF4-FFF2-40B4-BE49-F238E27FC236}">
                <a16:creationId xmlns:a16="http://schemas.microsoft.com/office/drawing/2014/main" id="{9FB5DE69-FA1E-624B-3CA7-BA23B351697B}"/>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848163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Side-by-S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51A140-4352-0889-6724-FF98B45EE0EA}"/>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a:prstGeom prst="rect">
            <a:avLst/>
          </a:prstGeom>
        </p:spPr>
        <p:txBody>
          <a:bodyPr/>
          <a:lstStyle/>
          <a:p>
            <a:r>
              <a:rPr lang="en-US"/>
              <a:t>Click to edit Master title style</a:t>
            </a:r>
            <a:endParaRPr lang="en-US" dirty="0"/>
          </a:p>
        </p:txBody>
      </p:sp>
      <p:sp>
        <p:nvSpPr>
          <p:cNvPr id="17" name="Rectangle 16">
            <a:extLst>
              <a:ext uri="{FF2B5EF4-FFF2-40B4-BE49-F238E27FC236}">
                <a16:creationId xmlns:a16="http://schemas.microsoft.com/office/drawing/2014/main" id="{7AF00F06-78B0-E4C2-3CF9-386BBC4B7D08}"/>
              </a:ext>
              <a:ext uri="{C183D7F6-B498-43B3-948B-1728B52AA6E4}">
                <adec:decorative xmlns:adec="http://schemas.microsoft.com/office/drawing/2017/decorative" val="1"/>
              </a:ext>
            </a:extLst>
          </p:cNvPr>
          <p:cNvSpPr/>
          <p:nvPr userDrawn="1"/>
        </p:nvSpPr>
        <p:spPr>
          <a:xfrm>
            <a:off x="0" y="0"/>
            <a:ext cx="1886297" cy="6018246"/>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1" descr="Official Seal of the California Department of Education.">
            <a:extLst>
              <a:ext uri="{FF2B5EF4-FFF2-40B4-BE49-F238E27FC236}">
                <a16:creationId xmlns:a16="http://schemas.microsoft.com/office/drawing/2014/main" id="{50FF087B-4F6D-702C-1F33-04484C0352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a:extLst>
              <a:ext uri="{FF2B5EF4-FFF2-40B4-BE49-F238E27FC236}">
                <a16:creationId xmlns:a16="http://schemas.microsoft.com/office/drawing/2014/main" id="{3962F4EE-6D71-C092-0C70-1DBB9105DFD5}"/>
              </a:ext>
            </a:extLst>
          </p:cNvPr>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sp>
        <p:nvSpPr>
          <p:cNvPr id="20" name="Footer Placeholder 17">
            <a:extLst>
              <a:ext uri="{FF2B5EF4-FFF2-40B4-BE49-F238E27FC236}">
                <a16:creationId xmlns:a16="http://schemas.microsoft.com/office/drawing/2014/main" id="{052A8126-21E2-14F2-D133-231FB1CDB709}"/>
              </a:ext>
            </a:extLst>
          </p:cNvPr>
          <p:cNvSpPr>
            <a:spLocks noGrp="1"/>
          </p:cNvSpPr>
          <p:nvPr>
            <p:ph type="ftr" sz="quarter" idx="11"/>
          </p:nvPr>
        </p:nvSpPr>
        <p:spPr>
          <a:xfrm>
            <a:off x="2088502" y="6068841"/>
            <a:ext cx="8014996" cy="365125"/>
          </a:xfrm>
          <a:prstGeom prst="rect">
            <a:avLst/>
          </a:prstGeom>
        </p:spPr>
        <p:txBody>
          <a:bodyPr/>
          <a:lstStyle>
            <a:lvl1pPr algn="ctr">
              <a:defRPr sz="2400" b="1">
                <a:solidFill>
                  <a:schemeClr val="bg1"/>
                </a:solidFill>
              </a:defRPr>
            </a:lvl1pPr>
          </a:lstStyle>
          <a:p>
            <a:r>
              <a:rPr lang="en-US" dirty="0"/>
              <a:t>NAME OF WEBINAR</a:t>
            </a:r>
          </a:p>
        </p:txBody>
      </p:sp>
      <p:sp>
        <p:nvSpPr>
          <p:cNvPr id="21" name="Date Placeholder 16">
            <a:extLst>
              <a:ext uri="{FF2B5EF4-FFF2-40B4-BE49-F238E27FC236}">
                <a16:creationId xmlns:a16="http://schemas.microsoft.com/office/drawing/2014/main" id="{924EEFB4-2CDB-D0F9-E7A9-42861276A1C9}"/>
              </a:ext>
            </a:extLst>
          </p:cNvPr>
          <p:cNvSpPr>
            <a:spLocks noGrp="1"/>
          </p:cNvSpPr>
          <p:nvPr>
            <p:ph type="dt" sz="half" idx="10"/>
          </p:nvPr>
        </p:nvSpPr>
        <p:spPr>
          <a:xfrm>
            <a:off x="4677398" y="6433966"/>
            <a:ext cx="2837204" cy="365125"/>
          </a:xfrm>
          <a:prstGeom prst="rect">
            <a:avLst/>
          </a:prstGeom>
        </p:spPr>
        <p:txBody>
          <a:bodyPr/>
          <a:lstStyle>
            <a:lvl1pPr>
              <a:defRPr sz="2400" b="1">
                <a:solidFill>
                  <a:srgbClr val="FFC800"/>
                </a:solidFill>
              </a:defRPr>
            </a:lvl1pPr>
          </a:lstStyle>
          <a:p>
            <a:pPr algn="ctr"/>
            <a:r>
              <a:rPr lang="en-US"/>
              <a:t>Date</a:t>
            </a:r>
            <a:endParaRPr lang="en-US" dirty="0"/>
          </a:p>
        </p:txBody>
      </p:sp>
      <p:sp>
        <p:nvSpPr>
          <p:cNvPr id="22" name="Content Placeholder 2">
            <a:extLst>
              <a:ext uri="{FF2B5EF4-FFF2-40B4-BE49-F238E27FC236}">
                <a16:creationId xmlns:a16="http://schemas.microsoft.com/office/drawing/2014/main" id="{96AD0AEC-3086-491C-79E4-8FF238A8B5B7}"/>
              </a:ext>
            </a:extLst>
          </p:cNvPr>
          <p:cNvSpPr>
            <a:spLocks noGrp="1"/>
          </p:cNvSpPr>
          <p:nvPr>
            <p:ph sz="half" idx="1"/>
          </p:nvPr>
        </p:nvSpPr>
        <p:spPr>
          <a:xfrm>
            <a:off x="2111487" y="1826197"/>
            <a:ext cx="4913687" cy="4192049"/>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3">
            <a:extLst>
              <a:ext uri="{FF2B5EF4-FFF2-40B4-BE49-F238E27FC236}">
                <a16:creationId xmlns:a16="http://schemas.microsoft.com/office/drawing/2014/main" id="{36F5C2A1-B7D1-DAD1-8010-B5C8D4DBA958}"/>
              </a:ext>
            </a:extLst>
          </p:cNvPr>
          <p:cNvSpPr>
            <a:spLocks noGrp="1"/>
          </p:cNvSpPr>
          <p:nvPr>
            <p:ph sz="half" idx="2"/>
          </p:nvPr>
        </p:nvSpPr>
        <p:spPr>
          <a:xfrm>
            <a:off x="7250363" y="1826198"/>
            <a:ext cx="4919525" cy="41754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Slide Number Placeholder 23">
            <a:extLst>
              <a:ext uri="{FF2B5EF4-FFF2-40B4-BE49-F238E27FC236}">
                <a16:creationId xmlns:a16="http://schemas.microsoft.com/office/drawing/2014/main" id="{07DFB082-EC09-F648-3094-1BBBC69DEC22}"/>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331931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a:prstGeom prst="rect">
            <a:avLst/>
          </a:prstGeom>
        </p:spPr>
        <p:txBody>
          <a:bodyPr/>
          <a:lstStyle>
            <a:lvl1pPr algn="ctr">
              <a:defRPr b="1"/>
            </a:lvl1pPr>
          </a:lstStyle>
          <a:p>
            <a:r>
              <a:rPr lang="en-US" dirty="0"/>
              <a:t>Click to edit Master title style</a:t>
            </a:r>
          </a:p>
        </p:txBody>
      </p:sp>
      <p:sp>
        <p:nvSpPr>
          <p:cNvPr id="3" name="Content Placeholder 2"/>
          <p:cNvSpPr>
            <a:spLocks noGrp="1"/>
          </p:cNvSpPr>
          <p:nvPr>
            <p:ph idx="1"/>
          </p:nvPr>
        </p:nvSpPr>
        <p:spPr>
          <a:xfrm>
            <a:off x="1097280" y="1058365"/>
            <a:ext cx="10058400" cy="4959881"/>
          </a:xfrm>
        </p:spPr>
        <p:txBody>
          <a:bodyPr>
            <a:normAutofit/>
          </a:bodyPr>
          <a:lstStyle>
            <a:lvl1pPr>
              <a:defRPr sz="2800"/>
            </a:lvl1pPr>
            <a:lvl2pPr>
              <a:defRPr sz="2800"/>
            </a:lvl2pPr>
            <a:lvl3pPr>
              <a:defRPr sz="2800"/>
            </a:lvl3pPr>
            <a:lvl4pPr>
              <a:defRPr sz="2800"/>
            </a:lvl4pPr>
            <a:lvl5pP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6" name="Picture 11" descr="Official Seal of the California Department of Education.">
            <a:extLst>
              <a:ext uri="{FF2B5EF4-FFF2-40B4-BE49-F238E27FC236}">
                <a16:creationId xmlns:a16="http://schemas.microsoft.com/office/drawing/2014/main" id="{11E0F36C-8114-B747-B937-D2F34FD7E2E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17">
            <a:extLst>
              <a:ext uri="{FF2B5EF4-FFF2-40B4-BE49-F238E27FC236}">
                <a16:creationId xmlns:a16="http://schemas.microsoft.com/office/drawing/2014/main" id="{CFF7620D-2E49-9FEC-620B-4ED498E9F9A2}"/>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9" name="Date Placeholder 16">
            <a:extLst>
              <a:ext uri="{FF2B5EF4-FFF2-40B4-BE49-F238E27FC236}">
                <a16:creationId xmlns:a16="http://schemas.microsoft.com/office/drawing/2014/main" id="{9A249770-9233-44A5-7E5C-21F2B668AC26}"/>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cxnSp>
        <p:nvCxnSpPr>
          <p:cNvPr id="4" name="Straight Connector 3">
            <a:extLst>
              <a:ext uri="{FF2B5EF4-FFF2-40B4-BE49-F238E27FC236}">
                <a16:creationId xmlns:a16="http://schemas.microsoft.com/office/drawing/2014/main" id="{867353F5-0720-0D62-39D6-C22D450EC4AF}"/>
              </a:ext>
              <a:ext uri="{C183D7F6-B498-43B3-948B-1728B52AA6E4}">
                <adec:decorative xmlns:adec="http://schemas.microsoft.com/office/drawing/2017/decorative" val="1"/>
              </a:ext>
            </a:extLst>
          </p:cNvPr>
          <p:cNvCxnSpPr>
            <a:cxnSpLocks/>
          </p:cNvCxnSpPr>
          <p:nvPr userDrawn="1"/>
        </p:nvCxnSpPr>
        <p:spPr>
          <a:xfrm>
            <a:off x="0" y="1058365"/>
            <a:ext cx="121920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9890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E65875-2D55-7E79-0EE7-D113CA96920C}"/>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6" name="Picture 11" descr="Official Seal of the California Department of Education.">
            <a:extLst>
              <a:ext uri="{FF2B5EF4-FFF2-40B4-BE49-F238E27FC236}">
                <a16:creationId xmlns:a16="http://schemas.microsoft.com/office/drawing/2014/main" id="{8A4AD7BB-D865-D1A8-F563-1A6A3ABCF0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17">
            <a:extLst>
              <a:ext uri="{FF2B5EF4-FFF2-40B4-BE49-F238E27FC236}">
                <a16:creationId xmlns:a16="http://schemas.microsoft.com/office/drawing/2014/main" id="{09152C87-CFE6-4B2F-16CB-081B5496C2E6}"/>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8" name="Date Placeholder 16">
            <a:extLst>
              <a:ext uri="{FF2B5EF4-FFF2-40B4-BE49-F238E27FC236}">
                <a16:creationId xmlns:a16="http://schemas.microsoft.com/office/drawing/2014/main" id="{32933BB4-2AF3-3B06-B84E-59503473E05F}"/>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sp>
        <p:nvSpPr>
          <p:cNvPr id="3" name="Title 1">
            <a:extLst>
              <a:ext uri="{FF2B5EF4-FFF2-40B4-BE49-F238E27FC236}">
                <a16:creationId xmlns:a16="http://schemas.microsoft.com/office/drawing/2014/main" id="{DFE4C61B-40D1-08A3-332B-C8E346350298}"/>
              </a:ext>
            </a:extLst>
          </p:cNvPr>
          <p:cNvSpPr>
            <a:spLocks noGrp="1"/>
          </p:cNvSpPr>
          <p:nvPr>
            <p:ph type="title"/>
          </p:nvPr>
        </p:nvSpPr>
        <p:spPr>
          <a:xfrm>
            <a:off x="1097280" y="-7457"/>
            <a:ext cx="10058400" cy="1150457"/>
          </a:xfrm>
          <a:prstGeom prst="rect">
            <a:avLst/>
          </a:prstGeo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694055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C35D51F-F412-897F-B407-C2D13982A365}"/>
              </a:ex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a:prstGeom prst="rect">
            <a:avLst/>
          </a:prstGeom>
        </p:spPr>
        <p:txBody>
          <a:bodyPr anchor="b" anchorCtr="0">
            <a:normAutofit/>
          </a:bodyPr>
          <a:lstStyle>
            <a:lvl1pPr algn="ct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lgn="ctr">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0" name="Slide Number Placeholder 9">
            <a:extLst>
              <a:ext uri="{FF2B5EF4-FFF2-40B4-BE49-F238E27FC236}">
                <a16:creationId xmlns:a16="http://schemas.microsoft.com/office/drawing/2014/main" id="{3AB62BA2-9FB2-BD9E-2111-1E8753AF5F19}"/>
              </a:ext>
            </a:extLst>
          </p:cNvPr>
          <p:cNvSpPr>
            <a:spLocks noGrp="1"/>
          </p:cNvSpPr>
          <p:nvPr>
            <p:ph type="sldNum" sz="quarter" idx="12"/>
          </p:nvPr>
        </p:nvSpPr>
        <p:spPr/>
        <p:txBody>
          <a:bodyPr/>
          <a:lstStyle/>
          <a:p>
            <a:fld id="{425B8834-9231-4E95-9474-5E208B968EA0}" type="slidenum">
              <a:rPr lang="en-US" smtClean="0"/>
              <a:pPr/>
              <a:t>‹#›</a:t>
            </a:fld>
            <a:endParaRPr lang="en-US" dirty="0"/>
          </a:p>
        </p:txBody>
      </p:sp>
      <p:pic>
        <p:nvPicPr>
          <p:cNvPr id="11" name="Picture 11" descr="Official Seal of the California Department of Education.">
            <a:extLst>
              <a:ext uri="{FF2B5EF4-FFF2-40B4-BE49-F238E27FC236}">
                <a16:creationId xmlns:a16="http://schemas.microsoft.com/office/drawing/2014/main" id="{9F405155-7419-68F5-84C3-72B17DD9C5D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2260" y="6050624"/>
            <a:ext cx="778504" cy="77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17">
            <a:extLst>
              <a:ext uri="{FF2B5EF4-FFF2-40B4-BE49-F238E27FC236}">
                <a16:creationId xmlns:a16="http://schemas.microsoft.com/office/drawing/2014/main" id="{6E6F924C-973F-93E3-D372-583D588B4DD6}"/>
              </a:ext>
            </a:extLst>
          </p:cNvPr>
          <p:cNvSpPr>
            <a:spLocks noGrp="1"/>
          </p:cNvSpPr>
          <p:nvPr>
            <p:ph type="ftr" sz="quarter" idx="11"/>
          </p:nvPr>
        </p:nvSpPr>
        <p:spPr>
          <a:xfrm>
            <a:off x="1408922" y="6056404"/>
            <a:ext cx="8014996" cy="365125"/>
          </a:xfrm>
          <a:prstGeom prst="rect">
            <a:avLst/>
          </a:prstGeom>
        </p:spPr>
        <p:txBody>
          <a:bodyPr/>
          <a:lstStyle>
            <a:lvl1pPr algn="l">
              <a:defRPr sz="2400" b="1">
                <a:solidFill>
                  <a:schemeClr val="bg1"/>
                </a:solidFill>
              </a:defRPr>
            </a:lvl1pPr>
          </a:lstStyle>
          <a:p>
            <a:r>
              <a:rPr lang="en-US" dirty="0"/>
              <a:t>NAME OF WEBINAR</a:t>
            </a:r>
          </a:p>
        </p:txBody>
      </p:sp>
      <p:sp>
        <p:nvSpPr>
          <p:cNvPr id="14" name="Date Placeholder 16">
            <a:extLst>
              <a:ext uri="{FF2B5EF4-FFF2-40B4-BE49-F238E27FC236}">
                <a16:creationId xmlns:a16="http://schemas.microsoft.com/office/drawing/2014/main" id="{AEB535D2-1CE6-18AF-4CBD-502AD990AFFD}"/>
              </a:ext>
            </a:extLst>
          </p:cNvPr>
          <p:cNvSpPr>
            <a:spLocks noGrp="1"/>
          </p:cNvSpPr>
          <p:nvPr>
            <p:ph type="dt" sz="half" idx="10"/>
          </p:nvPr>
        </p:nvSpPr>
        <p:spPr>
          <a:xfrm>
            <a:off x="1408922" y="6439876"/>
            <a:ext cx="8014996" cy="365125"/>
          </a:xfrm>
          <a:prstGeom prst="rect">
            <a:avLst/>
          </a:prstGeom>
        </p:spPr>
        <p:txBody>
          <a:bodyPr/>
          <a:lstStyle>
            <a:lvl1pPr>
              <a:defRPr sz="2400" b="1">
                <a:solidFill>
                  <a:srgbClr val="FFC800"/>
                </a:solidFill>
              </a:defRPr>
            </a:lvl1pPr>
          </a:lstStyle>
          <a:p>
            <a:r>
              <a:rPr lang="en-US"/>
              <a:t>Date</a:t>
            </a:r>
            <a:endParaRPr lang="en-US" dirty="0"/>
          </a:p>
        </p:txBody>
      </p:sp>
    </p:spTree>
    <p:extLst>
      <p:ext uri="{BB962C8B-B14F-4D97-AF65-F5344CB8AC3E}">
        <p14:creationId xmlns:p14="http://schemas.microsoft.com/office/powerpoint/2010/main" val="317603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6018246"/>
            <a:ext cx="12192000" cy="848067"/>
          </a:xfrm>
          <a:prstGeom prst="rect">
            <a:avLst/>
          </a:prstGeom>
          <a:solidFill>
            <a:srgbClr val="00006B"/>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737362"/>
            <a:ext cx="10058400" cy="4280884"/>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72E52A00-4638-640A-2163-F2ADE0D4C9B2}"/>
              </a:ext>
            </a:extLst>
          </p:cNvPr>
          <p:cNvSpPr>
            <a:spLocks noGrp="1"/>
          </p:cNvSpPr>
          <p:nvPr>
            <p:ph type="sldNum" sz="quarter" idx="4"/>
          </p:nvPr>
        </p:nvSpPr>
        <p:spPr>
          <a:xfrm>
            <a:off x="9571147" y="6259717"/>
            <a:ext cx="2484120" cy="365124"/>
          </a:xfrm>
          <a:prstGeom prst="rect">
            <a:avLst/>
          </a:prstGeom>
        </p:spPr>
        <p:txBody>
          <a:bodyPr vert="horz" lIns="91440" tIns="45720" rIns="91440" bIns="45720" rtlCol="0" anchor="ctr"/>
          <a:lstStyle>
            <a:lvl1pPr algn="r">
              <a:defRPr sz="2400">
                <a:solidFill>
                  <a:schemeClr val="bg1"/>
                </a:solidFill>
              </a:defRPr>
            </a:lvl1p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424670263"/>
      </p:ext>
    </p:extLst>
  </p:cSld>
  <p:clrMap bg1="lt1" tx1="dk1" bg2="lt2" tx2="dk2" accent1="accent1" accent2="accent2" accent3="accent3" accent4="accent4" accent5="accent5" accent6="accent6" hlink="hlink" folHlink="folHlink"/>
  <p:sldLayoutIdLst>
    <p:sldLayoutId id="2147484586" r:id="rId1"/>
    <p:sldLayoutId id="2147484587" r:id="rId2"/>
    <p:sldLayoutId id="2147484600" r:id="rId3"/>
    <p:sldLayoutId id="2147484588" r:id="rId4"/>
    <p:sldLayoutId id="2147484589" r:id="rId5"/>
    <p:sldLayoutId id="2147484590" r:id="rId6"/>
    <p:sldLayoutId id="2147484591" r:id="rId7"/>
    <p:sldLayoutId id="2147484592" r:id="rId8"/>
    <p:sldLayoutId id="2147484593" r:id="rId9"/>
    <p:sldLayoutId id="2147484594" r:id="rId10"/>
    <p:sldLayoutId id="2147484595" r:id="rId11"/>
    <p:sldLayoutId id="2147484596" r:id="rId12"/>
    <p:sldLayoutId id="2147484597" r:id="rId13"/>
    <p:sldLayoutId id="2147484598" r:id="rId14"/>
    <p:sldLayoutId id="2147484599" r:id="rId15"/>
    <p:sldLayoutId id="2147484572" r:id="rId16"/>
    <p:sldLayoutId id="2147484577" r:id="rId17"/>
    <p:sldLayoutId id="2147484578" r:id="rId18"/>
    <p:sldLayoutId id="2147484601" r:id="rId19"/>
  </p:sldLayoutIdLst>
  <p:hf hdr="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ca.gov/sp/sw/t1/csicoeproginformation21.as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hyperlink" Target="https://www.cde.ca.gov/sp/sw/t1/gmartinstructions.as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3.cde.ca.gov/gmart/gmartlogon.aspx" TargetMode="External"/><Relationship Id="rId2" Type="http://schemas.openxmlformats.org/officeDocument/2006/relationships/image" Target="../media/image10.svg"/><Relationship Id="rId1" Type="http://schemas.openxmlformats.org/officeDocument/2006/relationships/slideLayout" Target="../slideLayouts/slideLayout11.xml"/><Relationship Id="rId5" Type="http://schemas.openxmlformats.org/officeDocument/2006/relationships/slide" Target="slide5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sp/sw/t1/gmartinstructions.asp"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slide" Target="slide5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slide" Target="slide59.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slide" Target="slide60.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hyperlink" Target="https://www.cde.ca.gov/fg/fo/r16/csicoefundingresults25.asp"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slide" Target="slide61.xml"/></Relationships>
</file>

<file path=ppt/slides/_rels/slide26.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slide" Target="slide6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2.xml.rels><?xml version="1.0" encoding="UTF-8" standalone="yes"?>
<Relationships xmlns="http://schemas.openxmlformats.org/package/2006/relationships"><Relationship Id="rId2" Type="http://schemas.openxmlformats.org/officeDocument/2006/relationships/image" Target="../media/image16.sv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slide" Target="slide6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s://www.cde.ca.gov/sp/sw/t1/essawebinars.asp"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s://www.cde.ca.gov/sp/sw/t1/gmartcsicoeins25.asp"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hyperlink" Target="https://www3.cde.ca.gov/gmart/gmartlogon.aspx"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www.cde.ca.gov/sp/sw/t1/csi.asp" TargetMode="External"/><Relationship Id="rId7" Type="http://schemas.openxmlformats.org/officeDocument/2006/relationships/hyperlink" Target="https://www.cde.ca.gov/sp/sw/t1/csicoeproginformation21.asp"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s://www.cde.ca.gov/sp/sw/t1/gmartcsicoeins25.asp" TargetMode="External"/><Relationship Id="rId5" Type="http://schemas.openxmlformats.org/officeDocument/2006/relationships/hyperlink" Target="https://www.cde.ca.gov/sp/sw/t1/gmartinstructions.asp" TargetMode="External"/><Relationship Id="rId4" Type="http://schemas.openxmlformats.org/officeDocument/2006/relationships/hyperlink" Target="https://www3.cde.ca.gov/gmart/gmartlogon.asp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hyperlink" Target="mailto:Atormey@cde.ca.gov" TargetMode="External"/><Relationship Id="rId5" Type="http://schemas.openxmlformats.org/officeDocument/2006/relationships/hyperlink" Target="mailto:RBernstein@cde.ca.gov" TargetMode="External"/><Relationship Id="rId4" Type="http://schemas.openxmlformats.org/officeDocument/2006/relationships/hyperlink" Target="mailto:ESSACOE@cde.ca.gov"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commons.wikimedia.org/wiki/Category:California_Department_of_Education" TargetMode="External"/><Relationship Id="rId2" Type="http://schemas.openxmlformats.org/officeDocument/2006/relationships/image" Target="../media/image27.jp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9DB24-441C-6AB6-D93C-0CF2CC2F2285}"/>
              </a:ext>
            </a:extLst>
          </p:cNvPr>
          <p:cNvSpPr>
            <a:spLocks noGrp="1"/>
          </p:cNvSpPr>
          <p:nvPr>
            <p:ph type="ctrTitle"/>
          </p:nvPr>
        </p:nvSpPr>
        <p:spPr>
          <a:xfrm>
            <a:off x="1100051" y="351351"/>
            <a:ext cx="10058400" cy="2282828"/>
          </a:xfrm>
        </p:spPr>
        <p:txBody>
          <a:bodyPr>
            <a:noAutofit/>
          </a:bodyPr>
          <a:lstStyle/>
          <a:p>
            <a:r>
              <a:rPr lang="en-US" sz="4400" b="1" dirty="0">
                <a:solidFill>
                  <a:schemeClr val="tx1"/>
                </a:solidFill>
                <a:cs typeface="Arial" panose="020B0604020202020204" pitchFamily="34" charset="0"/>
              </a:rPr>
              <a:t>2025–26 </a:t>
            </a:r>
            <a:r>
              <a:rPr lang="en" sz="4400" b="1" dirty="0">
                <a:solidFill>
                  <a:schemeClr val="tx1"/>
                </a:solidFill>
                <a:cs typeface="Arial" panose="020B0604020202020204" pitchFamily="34" charset="0"/>
              </a:rPr>
              <a:t>Comprehensive Support </a:t>
            </a:r>
            <a:br>
              <a:rPr lang="en" sz="4400" b="1" dirty="0">
                <a:solidFill>
                  <a:schemeClr val="tx1"/>
                </a:solidFill>
                <a:cs typeface="Arial" panose="020B0604020202020204" pitchFamily="34" charset="0"/>
              </a:rPr>
            </a:br>
            <a:r>
              <a:rPr lang="en" sz="4400" b="1" dirty="0">
                <a:solidFill>
                  <a:schemeClr val="tx1"/>
                </a:solidFill>
                <a:cs typeface="Arial" panose="020B0604020202020204" pitchFamily="34" charset="0"/>
              </a:rPr>
              <a:t>and Improvement </a:t>
            </a:r>
            <a:br>
              <a:rPr lang="en" sz="4400" b="1" dirty="0">
                <a:solidFill>
                  <a:schemeClr val="tx1"/>
                </a:solidFill>
                <a:cs typeface="Arial" panose="020B0604020202020204" pitchFamily="34" charset="0"/>
              </a:rPr>
            </a:br>
            <a:r>
              <a:rPr lang="en" sz="4400" b="1" dirty="0">
                <a:solidFill>
                  <a:schemeClr val="tx1"/>
                </a:solidFill>
                <a:cs typeface="Arial" panose="020B0604020202020204" pitchFamily="34" charset="0"/>
              </a:rPr>
              <a:t>County Office of Education</a:t>
            </a:r>
            <a:br>
              <a:rPr lang="en" sz="4400" b="1" dirty="0">
                <a:solidFill>
                  <a:schemeClr val="tx1"/>
                </a:solidFill>
                <a:cs typeface="Arial" panose="020B0604020202020204" pitchFamily="34" charset="0"/>
              </a:rPr>
            </a:br>
            <a:r>
              <a:rPr lang="en" sz="4400" b="1" dirty="0">
                <a:solidFill>
                  <a:schemeClr val="tx1"/>
                </a:solidFill>
                <a:cs typeface="Arial" panose="020B0604020202020204" pitchFamily="34" charset="0"/>
              </a:rPr>
              <a:t>Reporting Webinar</a:t>
            </a:r>
            <a:endParaRPr lang="en-US" sz="4400" dirty="0"/>
          </a:p>
        </p:txBody>
      </p:sp>
      <p:sp>
        <p:nvSpPr>
          <p:cNvPr id="3" name="Subtitle 2">
            <a:extLst>
              <a:ext uri="{FF2B5EF4-FFF2-40B4-BE49-F238E27FC236}">
                <a16:creationId xmlns:a16="http://schemas.microsoft.com/office/drawing/2014/main" id="{9C3D7E33-B85D-F406-BE16-BAFD484DAE2B}"/>
              </a:ext>
            </a:extLst>
          </p:cNvPr>
          <p:cNvSpPr>
            <a:spLocks noGrp="1"/>
          </p:cNvSpPr>
          <p:nvPr>
            <p:ph type="subTitle" idx="1"/>
          </p:nvPr>
        </p:nvSpPr>
        <p:spPr>
          <a:xfrm>
            <a:off x="1100051" y="5027199"/>
            <a:ext cx="10058400" cy="1143000"/>
          </a:xfrm>
        </p:spPr>
        <p:txBody>
          <a:bodyPr/>
          <a:lstStyle/>
          <a:p>
            <a:r>
              <a:rPr lang="en" dirty="0">
                <a:solidFill>
                  <a:schemeClr val="tx1"/>
                </a:solidFill>
                <a:latin typeface="Arial" panose="020B0604020202020204" pitchFamily="34" charset="0"/>
                <a:cs typeface="Arial" panose="020B0604020202020204" pitchFamily="34" charset="0"/>
              </a:rPr>
              <a:t>School Improvement and Support Office</a:t>
            </a:r>
          </a:p>
          <a:p>
            <a:r>
              <a:rPr lang="en" dirty="0">
                <a:solidFill>
                  <a:schemeClr val="tx1"/>
                </a:solidFill>
                <a:latin typeface="Arial" panose="020B0604020202020204" pitchFamily="34" charset="0"/>
                <a:cs typeface="Arial" panose="020B0604020202020204" pitchFamily="34" charset="0"/>
              </a:rPr>
              <a:t>June 10, 2026</a:t>
            </a:r>
            <a:endParaRPr lang="en-US" dirty="0"/>
          </a:p>
        </p:txBody>
      </p:sp>
    </p:spTree>
    <p:extLst>
      <p:ext uri="{BB962C8B-B14F-4D97-AF65-F5344CB8AC3E}">
        <p14:creationId xmlns:p14="http://schemas.microsoft.com/office/powerpoint/2010/main" val="3224235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7D7E-64BA-5EA6-02C6-4D7E17400DA1}"/>
              </a:ext>
            </a:extLst>
          </p:cNvPr>
          <p:cNvSpPr>
            <a:spLocks noGrp="1"/>
          </p:cNvSpPr>
          <p:nvPr>
            <p:ph type="title"/>
          </p:nvPr>
        </p:nvSpPr>
        <p:spPr/>
        <p:txBody>
          <a:bodyPr/>
          <a:lstStyle/>
          <a:p>
            <a:r>
              <a:rPr lang="en-US" dirty="0"/>
              <a:t>Conflict of Interest Guidance</a:t>
            </a:r>
          </a:p>
        </p:txBody>
      </p:sp>
      <p:sp>
        <p:nvSpPr>
          <p:cNvPr id="3" name="Content Placeholder 2">
            <a:extLst>
              <a:ext uri="{FF2B5EF4-FFF2-40B4-BE49-F238E27FC236}">
                <a16:creationId xmlns:a16="http://schemas.microsoft.com/office/drawing/2014/main" id="{BC4A1DFF-05FB-A8CC-0220-E22E07616F70}"/>
              </a:ext>
            </a:extLst>
          </p:cNvPr>
          <p:cNvSpPr>
            <a:spLocks noGrp="1"/>
          </p:cNvSpPr>
          <p:nvPr>
            <p:ph idx="1"/>
          </p:nvPr>
        </p:nvSpPr>
        <p:spPr>
          <a:xfrm>
            <a:off x="1066798" y="1453451"/>
            <a:ext cx="10058400" cy="4959881"/>
          </a:xfrm>
        </p:spPr>
        <p:txBody>
          <a:bodyPr/>
          <a:lstStyle/>
          <a:p>
            <a:pPr marL="135463" indent="0">
              <a:spcBef>
                <a:spcPts val="0"/>
              </a:spcBef>
              <a:buNone/>
              <a:defRPr/>
            </a:pPr>
            <a:r>
              <a:rPr lang="en-US" sz="2800" dirty="0">
                <a:latin typeface="Arial" panose="020B0604020202020204" pitchFamily="34" charset="0"/>
                <a:cs typeface="Arial" panose="020B0604020202020204" pitchFamily="34" charset="0"/>
              </a:rPr>
              <a:t>A complete guide on how to avoid a conflict of interest with CSI funds for COEs is located on the CSI COE Program Information web page at </a:t>
            </a:r>
            <a:r>
              <a:rPr lang="en-US" dirty="0">
                <a:solidFill>
                  <a:srgbClr val="0563C1"/>
                </a:solidFill>
                <a:hlinkClick r:id="rId3" tooltip="Comprehensive Support and Improvement County Office of Education Program Information"/>
              </a:rPr>
              <a:t>https://www.cde.ca.gov/sp/sw/t1/csicoeproginformation21.asp</a:t>
            </a:r>
            <a:r>
              <a:rPr lang="en-US" dirty="0"/>
              <a:t>.</a:t>
            </a:r>
          </a:p>
          <a:p>
            <a:pPr marL="135463" indent="0">
              <a:spcBef>
                <a:spcPts val="0"/>
              </a:spcBef>
              <a:buNone/>
              <a:defRPr/>
            </a:pPr>
            <a:endParaRPr lang="en-US" sz="2800" dirty="0">
              <a:latin typeface="Arial" panose="020B0604020202020204" pitchFamily="34" charset="0"/>
              <a:cs typeface="Arial" panose="020B0604020202020204" pitchFamily="34" charset="0"/>
            </a:endParaRPr>
          </a:p>
          <a:p>
            <a:pPr marL="135463" indent="0">
              <a:spcBef>
                <a:spcPts val="0"/>
              </a:spcBef>
              <a:buNone/>
              <a:defRPr/>
            </a:pPr>
            <a:r>
              <a:rPr lang="en-US" sz="2800" dirty="0">
                <a:latin typeface="Arial" panose="020B0604020202020204" pitchFamily="34" charset="0"/>
                <a:cs typeface="Arial" panose="020B0604020202020204" pitchFamily="34" charset="0"/>
              </a:rPr>
              <a:t>COEs are encouraged to review the posted guidance and make </a:t>
            </a:r>
            <a:r>
              <a:rPr lang="en-US" dirty="0">
                <a:latin typeface="Arial" panose="020B0604020202020204" pitchFamily="34" charset="0"/>
                <a:cs typeface="Arial" panose="020B0604020202020204" pitchFamily="34" charset="0"/>
              </a:rPr>
              <a:t>any appropriate </a:t>
            </a:r>
            <a:r>
              <a:rPr lang="en-US" sz="2800" dirty="0">
                <a:latin typeface="Arial" panose="020B0604020202020204" pitchFamily="34" charset="0"/>
                <a:cs typeface="Arial" panose="020B0604020202020204" pitchFamily="34" charset="0"/>
              </a:rPr>
              <a:t>changes to their policies and/or procedures, where and if needed. </a:t>
            </a:r>
          </a:p>
          <a:p>
            <a:pPr marL="135463" indent="0">
              <a:spcBef>
                <a:spcPts val="0"/>
              </a:spcBef>
              <a:buNone/>
              <a:defRPr/>
            </a:pPr>
            <a:endParaRPr lang="en-US" dirty="0">
              <a:latin typeface="Arial" panose="020B0604020202020204" pitchFamily="34" charset="0"/>
              <a:cs typeface="Arial" panose="020B0604020202020204" pitchFamily="34" charset="0"/>
            </a:endParaRPr>
          </a:p>
          <a:p>
            <a:pPr marL="135463" indent="0">
              <a:spcBef>
                <a:spcPts val="0"/>
              </a:spcBef>
              <a:buNone/>
              <a:defRPr/>
            </a:pPr>
            <a:r>
              <a:rPr lang="en-US" dirty="0"/>
              <a:t>An example of a potential conflict of interest is having one person work on both subgrants.</a:t>
            </a:r>
          </a:p>
        </p:txBody>
      </p:sp>
      <p:sp>
        <p:nvSpPr>
          <p:cNvPr id="4" name="Slide Number Placeholder 3">
            <a:extLst>
              <a:ext uri="{FF2B5EF4-FFF2-40B4-BE49-F238E27FC236}">
                <a16:creationId xmlns:a16="http://schemas.microsoft.com/office/drawing/2014/main" id="{76A7025A-3430-A842-2D9E-D59E9EDE78D7}"/>
              </a:ext>
            </a:extLst>
          </p:cNvPr>
          <p:cNvSpPr>
            <a:spLocks noGrp="1"/>
          </p:cNvSpPr>
          <p:nvPr>
            <p:ph type="sldNum" sz="quarter" idx="12"/>
          </p:nvPr>
        </p:nvSpPr>
        <p:spPr/>
        <p:txBody>
          <a:bodyPr/>
          <a:lstStyle/>
          <a:p>
            <a:fld id="{425B8834-9231-4E95-9474-5E208B968EA0}" type="slidenum">
              <a:rPr lang="en-US" smtClean="0"/>
              <a:pPr/>
              <a:t>10</a:t>
            </a:fld>
            <a:endParaRPr lang="en-US" dirty="0"/>
          </a:p>
        </p:txBody>
      </p:sp>
    </p:spTree>
    <p:extLst>
      <p:ext uri="{BB962C8B-B14F-4D97-AF65-F5344CB8AC3E}">
        <p14:creationId xmlns:p14="http://schemas.microsoft.com/office/powerpoint/2010/main" val="150151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0E90-3929-0CB8-3478-4701E303385C}"/>
              </a:ext>
            </a:extLst>
          </p:cNvPr>
          <p:cNvSpPr>
            <a:spLocks noGrp="1"/>
          </p:cNvSpPr>
          <p:nvPr>
            <p:ph type="title"/>
          </p:nvPr>
        </p:nvSpPr>
        <p:spPr/>
        <p:txBody>
          <a:bodyPr>
            <a:normAutofit/>
          </a:bodyPr>
          <a:lstStyle/>
          <a:p>
            <a:r>
              <a:rPr lang="en-US" dirty="0">
                <a:solidFill>
                  <a:schemeClr val="tx1"/>
                </a:solidFill>
              </a:rPr>
              <a:t>Reporting Timeline (1)</a:t>
            </a:r>
          </a:p>
        </p:txBody>
      </p:sp>
      <p:sp>
        <p:nvSpPr>
          <p:cNvPr id="6" name="Content Placeholder 5">
            <a:extLst>
              <a:ext uri="{FF2B5EF4-FFF2-40B4-BE49-F238E27FC236}">
                <a16:creationId xmlns:a16="http://schemas.microsoft.com/office/drawing/2014/main" id="{FC614325-61ED-3038-F36A-E27DE5C465A1}"/>
              </a:ext>
            </a:extLst>
          </p:cNvPr>
          <p:cNvSpPr>
            <a:spLocks noGrp="1"/>
          </p:cNvSpPr>
          <p:nvPr>
            <p:ph idx="1"/>
          </p:nvPr>
        </p:nvSpPr>
        <p:spPr/>
        <p:txBody>
          <a:bodyPr>
            <a:normAutofit/>
          </a:bodyPr>
          <a:lstStyle/>
          <a:p>
            <a:pPr marL="914400" indent="-457200">
              <a:lnSpc>
                <a:spcPct val="100000"/>
              </a:lnSpc>
              <a:spcBef>
                <a:spcPts val="600"/>
              </a:spcBef>
              <a:spcAft>
                <a:spcPts val="600"/>
              </a:spcAft>
            </a:pPr>
            <a:r>
              <a:rPr lang="en-US" dirty="0">
                <a:solidFill>
                  <a:schemeClr val="tx1"/>
                </a:solidFill>
              </a:rPr>
              <a:t>Reporting happens three times a year: </a:t>
            </a:r>
          </a:p>
          <a:p>
            <a:pPr marL="1597025" lvl="2" indent="-225425">
              <a:lnSpc>
                <a:spcPct val="100000"/>
              </a:lnSpc>
              <a:spcBef>
                <a:spcPts val="600"/>
              </a:spcBef>
              <a:spcAft>
                <a:spcPts val="600"/>
              </a:spcAft>
            </a:pPr>
            <a:r>
              <a:rPr lang="en-US" sz="2800" b="1" dirty="0">
                <a:solidFill>
                  <a:schemeClr val="tx1"/>
                </a:solidFill>
              </a:rPr>
              <a:t>July </a:t>
            </a:r>
            <a:r>
              <a:rPr lang="en-US" sz="2800" b="1" dirty="0">
                <a:solidFill>
                  <a:srgbClr val="C00000"/>
                </a:solidFill>
              </a:rPr>
              <a:t>(Reports 1 and 4)</a:t>
            </a:r>
          </a:p>
          <a:p>
            <a:pPr marL="1597025" lvl="2" indent="-225425">
              <a:lnSpc>
                <a:spcPct val="100000"/>
              </a:lnSpc>
              <a:spcBef>
                <a:spcPts val="600"/>
              </a:spcBef>
              <a:spcAft>
                <a:spcPts val="600"/>
              </a:spcAft>
            </a:pPr>
            <a:r>
              <a:rPr lang="en-US" sz="2800" b="1" dirty="0">
                <a:solidFill>
                  <a:schemeClr val="tx1"/>
                </a:solidFill>
              </a:rPr>
              <a:t>October </a:t>
            </a:r>
            <a:r>
              <a:rPr lang="en-US" sz="2800" b="1" dirty="0">
                <a:solidFill>
                  <a:srgbClr val="C00000"/>
                </a:solidFill>
              </a:rPr>
              <a:t>(Reports 2 and 5)</a:t>
            </a:r>
          </a:p>
          <a:p>
            <a:pPr marL="1597025" lvl="2" indent="-225425">
              <a:lnSpc>
                <a:spcPct val="100000"/>
              </a:lnSpc>
              <a:spcBef>
                <a:spcPts val="600"/>
              </a:spcBef>
              <a:spcAft>
                <a:spcPts val="600"/>
              </a:spcAft>
            </a:pPr>
            <a:r>
              <a:rPr lang="en-US" sz="2800" b="1" dirty="0">
                <a:solidFill>
                  <a:schemeClr val="tx1"/>
                </a:solidFill>
              </a:rPr>
              <a:t>February </a:t>
            </a:r>
            <a:r>
              <a:rPr lang="en-US" sz="2800" b="1" dirty="0">
                <a:solidFill>
                  <a:srgbClr val="C00000"/>
                </a:solidFill>
              </a:rPr>
              <a:t>(Report 3)</a:t>
            </a:r>
          </a:p>
          <a:p>
            <a:pPr marL="914400" indent="-457200">
              <a:lnSpc>
                <a:spcPct val="100000"/>
              </a:lnSpc>
              <a:spcBef>
                <a:spcPts val="600"/>
              </a:spcBef>
              <a:spcAft>
                <a:spcPts val="600"/>
              </a:spcAft>
            </a:pPr>
            <a:r>
              <a:rPr lang="en-US" dirty="0">
                <a:solidFill>
                  <a:schemeClr val="tx1"/>
                </a:solidFill>
              </a:rPr>
              <a:t>Budget Revisions are due </a:t>
            </a:r>
            <a:r>
              <a:rPr lang="en-US" b="1" dirty="0">
                <a:solidFill>
                  <a:schemeClr val="tx1"/>
                </a:solidFill>
              </a:rPr>
              <a:t>mid-month</a:t>
            </a:r>
            <a:r>
              <a:rPr lang="en-US" dirty="0">
                <a:solidFill>
                  <a:schemeClr val="tx1"/>
                </a:solidFill>
              </a:rPr>
              <a:t> prior to the GMR due date.</a:t>
            </a:r>
          </a:p>
          <a:p>
            <a:pPr marL="914400" indent="-457200">
              <a:lnSpc>
                <a:spcPct val="100000"/>
              </a:lnSpc>
              <a:spcBef>
                <a:spcPts val="600"/>
              </a:spcBef>
              <a:spcAft>
                <a:spcPts val="600"/>
              </a:spcAft>
            </a:pPr>
            <a:r>
              <a:rPr lang="en-US" dirty="0">
                <a:solidFill>
                  <a:schemeClr val="tx1"/>
                </a:solidFill>
              </a:rPr>
              <a:t>GMRs are due at the </a:t>
            </a:r>
            <a:r>
              <a:rPr lang="en-US" b="1" dirty="0">
                <a:solidFill>
                  <a:schemeClr val="tx1"/>
                </a:solidFill>
              </a:rPr>
              <a:t>end of the month </a:t>
            </a:r>
            <a:r>
              <a:rPr lang="en-US" dirty="0">
                <a:solidFill>
                  <a:schemeClr val="tx1"/>
                </a:solidFill>
              </a:rPr>
              <a:t>after the month the reporting period closes.*</a:t>
            </a:r>
          </a:p>
        </p:txBody>
      </p:sp>
      <p:sp>
        <p:nvSpPr>
          <p:cNvPr id="4" name="Slide Number Placeholder 3">
            <a:extLst>
              <a:ext uri="{FF2B5EF4-FFF2-40B4-BE49-F238E27FC236}">
                <a16:creationId xmlns:a16="http://schemas.microsoft.com/office/drawing/2014/main" id="{93B42249-356E-8D37-10F9-DB66BCE60770}"/>
              </a:ext>
            </a:extLst>
          </p:cNvPr>
          <p:cNvSpPr>
            <a:spLocks noGrp="1"/>
          </p:cNvSpPr>
          <p:nvPr>
            <p:ph type="sldNum" sz="quarter" idx="12"/>
          </p:nvPr>
        </p:nvSpPr>
        <p:spPr/>
        <p:txBody>
          <a:bodyPr/>
          <a:lstStyle/>
          <a:p>
            <a:fld id="{425B8834-9231-4E95-9474-5E208B968EA0}" type="slidenum">
              <a:rPr lang="en-US" smtClean="0"/>
              <a:pPr/>
              <a:t>11</a:t>
            </a:fld>
            <a:endParaRPr lang="en-US" dirty="0"/>
          </a:p>
        </p:txBody>
      </p:sp>
      <p:pic>
        <p:nvPicPr>
          <p:cNvPr id="5"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277600" y="0"/>
            <a:ext cx="914400" cy="914400"/>
          </a:xfrm>
          <a:prstGeom prst="rect">
            <a:avLst/>
          </a:prstGeom>
        </p:spPr>
      </p:pic>
    </p:spTree>
    <p:extLst>
      <p:ext uri="{BB962C8B-B14F-4D97-AF65-F5344CB8AC3E}">
        <p14:creationId xmlns:p14="http://schemas.microsoft.com/office/powerpoint/2010/main" val="198596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0E90-3929-0CB8-3478-4701E303385C}"/>
              </a:ext>
            </a:extLst>
          </p:cNvPr>
          <p:cNvSpPr>
            <a:spLocks noGrp="1"/>
          </p:cNvSpPr>
          <p:nvPr>
            <p:ph type="title"/>
          </p:nvPr>
        </p:nvSpPr>
        <p:spPr/>
        <p:txBody>
          <a:bodyPr>
            <a:normAutofit/>
          </a:bodyPr>
          <a:lstStyle/>
          <a:p>
            <a:r>
              <a:rPr lang="en-US" sz="4400" dirty="0">
                <a:solidFill>
                  <a:schemeClr val="tx1"/>
                </a:solidFill>
              </a:rPr>
              <a:t>Reporting Timeline (2)</a:t>
            </a:r>
          </a:p>
        </p:txBody>
      </p:sp>
      <p:graphicFrame>
        <p:nvGraphicFramePr>
          <p:cNvPr id="5" name="Content Placeholder 4" descr="Subgrant Reporting Requirements&#10;&#10;This is a table with subgrant reporting requirements.">
            <a:extLst>
              <a:ext uri="{FF2B5EF4-FFF2-40B4-BE49-F238E27FC236}">
                <a16:creationId xmlns:a16="http://schemas.microsoft.com/office/drawing/2014/main" id="{F0289904-6F7D-D4FA-26D4-5FD067723521}"/>
              </a:ext>
            </a:extLst>
          </p:cNvPr>
          <p:cNvGraphicFramePr>
            <a:graphicFrameLocks noGrp="1"/>
          </p:cNvGraphicFramePr>
          <p:nvPr>
            <p:ph idx="1"/>
            <p:extLst>
              <p:ext uri="{D42A27DB-BD31-4B8C-83A1-F6EECF244321}">
                <p14:modId xmlns:p14="http://schemas.microsoft.com/office/powerpoint/2010/main" val="823653677"/>
              </p:ext>
            </p:extLst>
          </p:nvPr>
        </p:nvGraphicFramePr>
        <p:xfrm>
          <a:off x="506896" y="1138886"/>
          <a:ext cx="11201400" cy="4860417"/>
        </p:xfrm>
        <a:graphic>
          <a:graphicData uri="http://schemas.openxmlformats.org/drawingml/2006/table">
            <a:tbl>
              <a:tblPr firstRow="1" firstCol="1" bandRow="1">
                <a:tableStyleId>{00A15C55-8517-42AA-B614-E9B94910E393}</a:tableStyleId>
              </a:tblPr>
              <a:tblGrid>
                <a:gridCol w="1626845">
                  <a:extLst>
                    <a:ext uri="{9D8B030D-6E8A-4147-A177-3AD203B41FA5}">
                      <a16:colId xmlns:a16="http://schemas.microsoft.com/office/drawing/2014/main" val="20000"/>
                    </a:ext>
                  </a:extLst>
                </a:gridCol>
                <a:gridCol w="3418785">
                  <a:extLst>
                    <a:ext uri="{9D8B030D-6E8A-4147-A177-3AD203B41FA5}">
                      <a16:colId xmlns:a16="http://schemas.microsoft.com/office/drawing/2014/main" val="20001"/>
                    </a:ext>
                  </a:extLst>
                </a:gridCol>
                <a:gridCol w="2931318">
                  <a:extLst>
                    <a:ext uri="{9D8B030D-6E8A-4147-A177-3AD203B41FA5}">
                      <a16:colId xmlns:a16="http://schemas.microsoft.com/office/drawing/2014/main" val="20002"/>
                    </a:ext>
                  </a:extLst>
                </a:gridCol>
                <a:gridCol w="3224452">
                  <a:extLst>
                    <a:ext uri="{9D8B030D-6E8A-4147-A177-3AD203B41FA5}">
                      <a16:colId xmlns:a16="http://schemas.microsoft.com/office/drawing/2014/main" val="20003"/>
                    </a:ext>
                  </a:extLst>
                </a:gridCol>
              </a:tblGrid>
              <a:tr h="701956">
                <a:tc>
                  <a:txBody>
                    <a:bodyPr/>
                    <a:lstStyle/>
                    <a:p>
                      <a:pPr marL="0" marR="0" indent="0" algn="ctr">
                        <a:lnSpc>
                          <a:spcPct val="107000"/>
                        </a:lnSpc>
                        <a:spcBef>
                          <a:spcPts val="0"/>
                        </a:spcBef>
                        <a:spcAft>
                          <a:spcPts val="800"/>
                        </a:spcAft>
                      </a:pPr>
                      <a:r>
                        <a:rPr lang="en-US" sz="2400" b="1" dirty="0">
                          <a:solidFill>
                            <a:schemeClr val="bg1"/>
                          </a:solidFill>
                          <a:effectLst/>
                        </a:rPr>
                        <a:t>ER</a:t>
                      </a:r>
                      <a:endPar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rgbClr val="002060"/>
                    </a:solidFill>
                  </a:tcPr>
                </a:tc>
                <a:tc>
                  <a:txBody>
                    <a:bodyPr/>
                    <a:lstStyle/>
                    <a:p>
                      <a:pPr marL="0" marR="0" indent="0" algn="ctr">
                        <a:lnSpc>
                          <a:spcPct val="107000"/>
                        </a:lnSpc>
                        <a:spcBef>
                          <a:spcPts val="0"/>
                        </a:spcBef>
                        <a:spcAft>
                          <a:spcPts val="800"/>
                        </a:spcAft>
                      </a:pPr>
                      <a:r>
                        <a:rPr lang="en-US" sz="2400" b="1" dirty="0">
                          <a:solidFill>
                            <a:schemeClr val="bg1"/>
                          </a:solidFill>
                          <a:effectLst/>
                        </a:rPr>
                        <a:t>Reporting Data</a:t>
                      </a:r>
                      <a:endPar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rgbClr val="002060"/>
                    </a:solidFill>
                  </a:tcPr>
                </a:tc>
                <a:tc>
                  <a:txBody>
                    <a:bodyPr/>
                    <a:lstStyle/>
                    <a:p>
                      <a:pPr marL="0" marR="0" indent="0" algn="ctr">
                        <a:lnSpc>
                          <a:spcPct val="107000"/>
                        </a:lnSpc>
                        <a:spcBef>
                          <a:spcPts val="0"/>
                        </a:spcBef>
                        <a:spcAft>
                          <a:spcPts val="800"/>
                        </a:spcAft>
                      </a:pPr>
                      <a:r>
                        <a:rPr lang="en-US" sz="2400" b="1" dirty="0">
                          <a:solidFill>
                            <a:schemeClr val="bg1"/>
                          </a:solidFill>
                          <a:effectLst/>
                        </a:rPr>
                        <a:t>Performance Period</a:t>
                      </a:r>
                      <a:endPar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rgbClr val="002060"/>
                    </a:solidFill>
                  </a:tcPr>
                </a:tc>
                <a:tc>
                  <a:txBody>
                    <a:bodyPr/>
                    <a:lstStyle/>
                    <a:p>
                      <a:pPr marL="0" marR="0" indent="0" algn="ctr">
                        <a:lnSpc>
                          <a:spcPct val="107000"/>
                        </a:lnSpc>
                        <a:spcBef>
                          <a:spcPts val="0"/>
                        </a:spcBef>
                        <a:spcAft>
                          <a:spcPts val="800"/>
                        </a:spcAft>
                      </a:pPr>
                      <a:r>
                        <a:rPr lang="en-US" sz="2400" b="1" dirty="0">
                          <a:solidFill>
                            <a:schemeClr val="bg1"/>
                          </a:solidFill>
                          <a:effectLst/>
                        </a:rPr>
                        <a:t>Reporting Deadline</a:t>
                      </a:r>
                      <a:endParaRPr lang="en-US" sz="2400" b="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solidFill>
                      <a:srgbClr val="002060"/>
                    </a:solidFill>
                  </a:tcPr>
                </a:tc>
                <a:extLst>
                  <a:ext uri="{0D108BD9-81ED-4DB2-BD59-A6C34878D82A}">
                    <a16:rowId xmlns:a16="http://schemas.microsoft.com/office/drawing/2014/main" val="10000"/>
                  </a:ext>
                </a:extLst>
              </a:tr>
              <a:tr h="701956">
                <a:tc>
                  <a:txBody>
                    <a:bodyPr/>
                    <a:lstStyle/>
                    <a:p>
                      <a:pPr marL="0" marR="0" indent="0">
                        <a:lnSpc>
                          <a:spcPct val="107000"/>
                        </a:lnSpc>
                        <a:spcBef>
                          <a:spcPts val="0"/>
                        </a:spcBef>
                        <a:spcAft>
                          <a:spcPts val="800"/>
                        </a:spcAft>
                      </a:pPr>
                      <a:r>
                        <a:rPr lang="en-US" sz="2400" dirty="0">
                          <a:solidFill>
                            <a:schemeClr val="bg1"/>
                          </a:solidFill>
                          <a:effectLst/>
                        </a:rPr>
                        <a:t>ER 1</a:t>
                      </a:r>
                      <a:endPar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tx1">
                        <a:lumMod val="65000"/>
                        <a:lumOff val="35000"/>
                      </a:schemeClr>
                    </a:solidFill>
                  </a:tcPr>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tc>
                  <a:txBody>
                    <a:bodyPr/>
                    <a:lstStyle/>
                    <a:p>
                      <a:pPr marL="0" marR="0" indent="0">
                        <a:lnSpc>
                          <a:spcPct val="107000"/>
                        </a:lnSpc>
                        <a:spcBef>
                          <a:spcPts val="0"/>
                        </a:spcBef>
                        <a:spcAft>
                          <a:spcPts val="800"/>
                        </a:spcAft>
                      </a:pPr>
                      <a:r>
                        <a:rPr lang="en-US" sz="2400">
                          <a:solidFill>
                            <a:schemeClr val="tx1"/>
                          </a:solidFill>
                          <a:effectLst/>
                        </a:rPr>
                        <a:t>2/9/2026</a:t>
                      </a:r>
                      <a:r>
                        <a:rPr lang="en-US" sz="2400" dirty="0">
                          <a:solidFill>
                            <a:schemeClr val="tx1"/>
                          </a:solidFill>
                          <a:effectLst/>
                        </a:rPr>
                        <a:t>, to 6/30/2026</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tc>
                  <a:txBody>
                    <a:bodyPr/>
                    <a:lstStyle/>
                    <a:p>
                      <a:pPr marL="0" marR="0" indent="0">
                        <a:lnSpc>
                          <a:spcPct val="107000"/>
                        </a:lnSpc>
                        <a:spcBef>
                          <a:spcPts val="0"/>
                        </a:spcBef>
                        <a:spcAft>
                          <a:spcPts val="800"/>
                        </a:spcAft>
                      </a:pPr>
                      <a:r>
                        <a:rPr lang="en-US" sz="2400" dirty="0">
                          <a:solidFill>
                            <a:schemeClr val="tx1"/>
                          </a:solidFill>
                          <a:effectLst/>
                        </a:rPr>
                        <a:t>7/31/2026</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extLst>
                  <a:ext uri="{0D108BD9-81ED-4DB2-BD59-A6C34878D82A}">
                    <a16:rowId xmlns:a16="http://schemas.microsoft.com/office/drawing/2014/main" val="10001"/>
                  </a:ext>
                </a:extLst>
              </a:tr>
              <a:tr h="701956">
                <a:tc>
                  <a:txBody>
                    <a:bodyPr/>
                    <a:lstStyle/>
                    <a:p>
                      <a:pPr marL="0" marR="0" indent="0">
                        <a:lnSpc>
                          <a:spcPct val="107000"/>
                        </a:lnSpc>
                        <a:spcBef>
                          <a:spcPts val="0"/>
                        </a:spcBef>
                        <a:spcAft>
                          <a:spcPts val="800"/>
                        </a:spcAft>
                      </a:pPr>
                      <a:r>
                        <a:rPr lang="en-US" sz="2400" dirty="0">
                          <a:solidFill>
                            <a:schemeClr val="bg1"/>
                          </a:solidFill>
                          <a:effectLst/>
                        </a:rPr>
                        <a:t>ER 2</a:t>
                      </a:r>
                      <a:endPar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tx1">
                        <a:lumMod val="65000"/>
                        <a:lumOff val="35000"/>
                      </a:schemeClr>
                    </a:solidFill>
                  </a:tcPr>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tc>
                  <a:txBody>
                    <a:bodyPr/>
                    <a:lstStyle/>
                    <a:p>
                      <a:pPr marL="0" marR="0" indent="0">
                        <a:lnSpc>
                          <a:spcPct val="107000"/>
                        </a:lnSpc>
                        <a:spcBef>
                          <a:spcPts val="0"/>
                        </a:spcBef>
                        <a:spcAft>
                          <a:spcPts val="800"/>
                        </a:spcAft>
                      </a:pPr>
                      <a:r>
                        <a:rPr lang="en-US" sz="2400" dirty="0">
                          <a:solidFill>
                            <a:schemeClr val="tx1"/>
                          </a:solidFill>
                          <a:effectLst/>
                        </a:rPr>
                        <a:t>7/1/2026, to 9/30/2026</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tc>
                  <a:txBody>
                    <a:bodyPr/>
                    <a:lstStyle/>
                    <a:p>
                      <a:pPr marL="0" marR="0" indent="0">
                        <a:lnSpc>
                          <a:spcPct val="107000"/>
                        </a:lnSpc>
                        <a:spcBef>
                          <a:spcPts val="0"/>
                        </a:spcBef>
                        <a:spcAft>
                          <a:spcPts val="800"/>
                        </a:spcAft>
                      </a:pPr>
                      <a:r>
                        <a:rPr lang="en-US" sz="2400" dirty="0">
                          <a:solidFill>
                            <a:schemeClr val="tx1"/>
                          </a:solidFill>
                          <a:effectLst/>
                        </a:rPr>
                        <a:t>10/31/2026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extLst>
                  <a:ext uri="{0D108BD9-81ED-4DB2-BD59-A6C34878D82A}">
                    <a16:rowId xmlns:a16="http://schemas.microsoft.com/office/drawing/2014/main" val="10002"/>
                  </a:ext>
                </a:extLst>
              </a:tr>
              <a:tr h="701956">
                <a:tc>
                  <a:txBody>
                    <a:bodyPr/>
                    <a:lstStyle/>
                    <a:p>
                      <a:pPr marL="0" marR="0" indent="0">
                        <a:lnSpc>
                          <a:spcPct val="107000"/>
                        </a:lnSpc>
                        <a:spcBef>
                          <a:spcPts val="0"/>
                        </a:spcBef>
                        <a:spcAft>
                          <a:spcPts val="800"/>
                        </a:spcAft>
                      </a:pPr>
                      <a:r>
                        <a:rPr lang="en-US" sz="2400" dirty="0">
                          <a:solidFill>
                            <a:schemeClr val="bg1"/>
                          </a:solidFill>
                          <a:effectLst/>
                        </a:rPr>
                        <a:t>ER 3</a:t>
                      </a:r>
                      <a:endPar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tx1">
                        <a:lumMod val="65000"/>
                        <a:lumOff val="35000"/>
                      </a:schemeClr>
                    </a:solidFill>
                  </a:tcPr>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a:t>
                      </a:r>
                    </a:p>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Mid-Year Reflection</a:t>
                      </a:r>
                    </a:p>
                  </a:txBody>
                  <a:tcPr marT="0" marB="0">
                    <a:solidFill>
                      <a:schemeClr val="bg1">
                        <a:lumMod val="85000"/>
                      </a:schemeClr>
                    </a:solidFill>
                  </a:tcPr>
                </a:tc>
                <a:tc>
                  <a:txBody>
                    <a:bodyPr/>
                    <a:lstStyle/>
                    <a:p>
                      <a:pPr marL="0" marR="0" indent="0">
                        <a:lnSpc>
                          <a:spcPct val="107000"/>
                        </a:lnSpc>
                        <a:spcBef>
                          <a:spcPts val="0"/>
                        </a:spcBef>
                        <a:spcAft>
                          <a:spcPts val="800"/>
                        </a:spcAft>
                      </a:pPr>
                      <a:r>
                        <a:rPr lang="en-US" sz="2400" dirty="0">
                          <a:solidFill>
                            <a:schemeClr val="tx1"/>
                          </a:solidFill>
                          <a:effectLst/>
                        </a:rPr>
                        <a:t>10/1/2026, to 1/31/2027</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tc>
                  <a:txBody>
                    <a:bodyPr/>
                    <a:lstStyle/>
                    <a:p>
                      <a:pPr marL="0" marR="0" indent="0">
                        <a:lnSpc>
                          <a:spcPct val="107000"/>
                        </a:lnSpc>
                        <a:spcBef>
                          <a:spcPts val="0"/>
                        </a:spcBef>
                        <a:spcAft>
                          <a:spcPts val="800"/>
                        </a:spcAft>
                      </a:pPr>
                      <a:r>
                        <a:rPr lang="en-US" sz="2400" dirty="0">
                          <a:solidFill>
                            <a:schemeClr val="tx1"/>
                          </a:solidFill>
                          <a:effectLst/>
                        </a:rPr>
                        <a:t>2/28/2027</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extLst>
                  <a:ext uri="{0D108BD9-81ED-4DB2-BD59-A6C34878D82A}">
                    <a16:rowId xmlns:a16="http://schemas.microsoft.com/office/drawing/2014/main" val="10003"/>
                  </a:ext>
                </a:extLst>
              </a:tr>
              <a:tr h="680799">
                <a:tc>
                  <a:txBody>
                    <a:bodyPr/>
                    <a:lstStyle/>
                    <a:p>
                      <a:pPr marL="0" marR="0" indent="0">
                        <a:lnSpc>
                          <a:spcPct val="107000"/>
                        </a:lnSpc>
                        <a:spcBef>
                          <a:spcPts val="0"/>
                        </a:spcBef>
                        <a:spcAft>
                          <a:spcPts val="800"/>
                        </a:spcAft>
                      </a:pPr>
                      <a:r>
                        <a:rPr lang="en-US" sz="2400" dirty="0">
                          <a:solidFill>
                            <a:schemeClr val="bg1"/>
                          </a:solidFill>
                          <a:effectLst/>
                        </a:rPr>
                        <a:t>ER 4</a:t>
                      </a:r>
                      <a:endPar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tx1">
                        <a:lumMod val="65000"/>
                        <a:lumOff val="35000"/>
                      </a:schemeClr>
                    </a:solidFill>
                  </a:tcPr>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bg1">
                        <a:lumMod val="85000"/>
                      </a:schemeClr>
                    </a:solidFill>
                  </a:tcPr>
                </a:tc>
                <a:tc>
                  <a:txBody>
                    <a:bodyPr/>
                    <a:lstStyle/>
                    <a:p>
                      <a:r>
                        <a:rPr lang="en-US" sz="2400" kern="1200" dirty="0">
                          <a:solidFill>
                            <a:schemeClr val="tx1"/>
                          </a:solidFill>
                          <a:effectLst/>
                        </a:rPr>
                        <a:t>2/1/2027, to </a:t>
                      </a:r>
                    </a:p>
                    <a:p>
                      <a:r>
                        <a:rPr lang="en-US" sz="2400" kern="1200" dirty="0">
                          <a:solidFill>
                            <a:schemeClr val="tx1"/>
                          </a:solidFill>
                          <a:effectLst/>
                        </a:rPr>
                        <a:t>6/30/2027</a:t>
                      </a:r>
                      <a:r>
                        <a:rPr lang="en-US" sz="2400" b="0" u="none" strike="noStrike" kern="1200" baseline="0" dirty="0">
                          <a:solidFill>
                            <a:schemeClr val="tx1"/>
                          </a:solidFill>
                        </a:rPr>
                        <a:t>	</a:t>
                      </a:r>
                      <a:endParaRPr lang="en-US" sz="2400" b="0" i="0" u="none" strike="noStrike" kern="1200" baseline="0" dirty="0">
                        <a:solidFill>
                          <a:schemeClr val="tx1"/>
                        </a:solidFill>
                        <a:latin typeface="+mn-lt"/>
                        <a:ea typeface="+mn-ea"/>
                        <a:cs typeface="+mn-cs"/>
                      </a:endParaRPr>
                    </a:p>
                  </a:txBody>
                  <a:tcPr marT="0" marB="0">
                    <a:solidFill>
                      <a:schemeClr val="bg1">
                        <a:lumMod val="85000"/>
                      </a:schemeClr>
                    </a:solidFill>
                  </a:tcPr>
                </a:tc>
                <a:tc>
                  <a:txBody>
                    <a:bodyPr/>
                    <a:lstStyle/>
                    <a:p>
                      <a:pPr marL="0" algn="l" defTabSz="914400" rtl="0" eaLnBrk="1" latinLnBrk="0" hangingPunct="1"/>
                      <a:r>
                        <a:rPr lang="en-US" sz="2400" kern="1200" dirty="0">
                          <a:solidFill>
                            <a:schemeClr val="tx1"/>
                          </a:solidFill>
                          <a:effectLst/>
                        </a:rPr>
                        <a:t>7/31/2027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T="0" marB="0">
                    <a:solidFill>
                      <a:schemeClr val="bg1">
                        <a:lumMod val="85000"/>
                      </a:schemeClr>
                    </a:solidFill>
                  </a:tcPr>
                </a:tc>
                <a:extLst>
                  <a:ext uri="{0D108BD9-81ED-4DB2-BD59-A6C34878D82A}">
                    <a16:rowId xmlns:a16="http://schemas.microsoft.com/office/drawing/2014/main" val="3889211761"/>
                  </a:ext>
                </a:extLst>
              </a:tr>
              <a:tr h="1109264">
                <a:tc>
                  <a:txBody>
                    <a:bodyPr/>
                    <a:lstStyle/>
                    <a:p>
                      <a:pPr marL="0" marR="0" indent="0">
                        <a:lnSpc>
                          <a:spcPct val="107000"/>
                        </a:lnSpc>
                        <a:spcBef>
                          <a:spcPts val="0"/>
                        </a:spcBef>
                        <a:spcAft>
                          <a:spcPts val="800"/>
                        </a:spcAft>
                      </a:pPr>
                      <a:r>
                        <a:rPr lang="en-US" sz="2400" dirty="0">
                          <a:solidFill>
                            <a:schemeClr val="bg1"/>
                          </a:solidFill>
                          <a:effectLst/>
                        </a:rPr>
                        <a:t>Final Report</a:t>
                      </a:r>
                      <a:endParaRPr lang="en-US" sz="24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chemeClr val="tx1">
                        <a:lumMod val="65000"/>
                        <a:lumOff val="35000"/>
                      </a:schemeClr>
                    </a:solidFill>
                  </a:tcPr>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a:t>
                      </a:r>
                    </a:p>
                    <a:p>
                      <a:r>
                        <a:rPr lang="en-US" sz="2400" kern="1200" dirty="0">
                          <a:solidFill>
                            <a:schemeClr val="tx1"/>
                          </a:solidFill>
                          <a:effectLst/>
                        </a:rPr>
                        <a:t>Subgrant Performance Report (SPR)</a:t>
                      </a:r>
                      <a:r>
                        <a:rPr lang="en-US" sz="2400" b="0" u="none" strike="noStrike" kern="1200" baseline="0" dirty="0">
                          <a:solidFill>
                            <a:schemeClr val="tx1"/>
                          </a:solidFill>
                        </a:rPr>
                        <a:t>	</a:t>
                      </a:r>
                      <a:endParaRPr lang="en-US" sz="2400" b="0" i="0" u="none" strike="noStrike" kern="1200" baseline="0" dirty="0">
                        <a:solidFill>
                          <a:schemeClr val="tx1"/>
                        </a:solidFill>
                        <a:latin typeface="+mn-lt"/>
                        <a:ea typeface="+mn-ea"/>
                        <a:cs typeface="+mn-cs"/>
                      </a:endParaRPr>
                    </a:p>
                  </a:txBody>
                  <a:tcPr marT="0" marB="0">
                    <a:solidFill>
                      <a:schemeClr val="bg1">
                        <a:lumMod val="85000"/>
                      </a:schemeClr>
                    </a:solidFill>
                  </a:tcPr>
                </a:tc>
                <a:tc>
                  <a:txBody>
                    <a:bodyPr/>
                    <a:lstStyle/>
                    <a:p>
                      <a:pPr marL="0" algn="l" defTabSz="914400" rtl="0" eaLnBrk="1" latinLnBrk="0" hangingPunct="1"/>
                      <a:r>
                        <a:rPr lang="en-US" sz="2400" kern="1200" dirty="0">
                          <a:solidFill>
                            <a:schemeClr val="tx1"/>
                          </a:solidFill>
                          <a:effectLst/>
                        </a:rPr>
                        <a:t>7/1/2027, to </a:t>
                      </a:r>
                    </a:p>
                    <a:p>
                      <a:pPr marL="0" algn="l" defTabSz="914400" rtl="0" eaLnBrk="1" latinLnBrk="0" hangingPunct="1"/>
                      <a:r>
                        <a:rPr lang="en-US" sz="2400" kern="1200" dirty="0">
                          <a:solidFill>
                            <a:schemeClr val="tx1"/>
                          </a:solidFill>
                          <a:effectLst/>
                        </a:rPr>
                        <a:t>9/30/2027</a:t>
                      </a:r>
                      <a:r>
                        <a:rPr lang="en-US" sz="2400" b="0" u="none" strike="noStrike" kern="1200" baseline="0" dirty="0">
                          <a:solidFill>
                            <a:schemeClr val="tx1"/>
                          </a:solidFill>
                        </a:rPr>
                        <a:t>	</a:t>
                      </a:r>
                      <a:endParaRPr lang="en-US" sz="2400" b="0" i="0" u="none" strike="noStrike" kern="1200" baseline="0" dirty="0">
                        <a:solidFill>
                          <a:schemeClr val="tx1"/>
                        </a:solidFill>
                        <a:latin typeface="+mn-lt"/>
                        <a:ea typeface="+mn-ea"/>
                        <a:cs typeface="+mn-cs"/>
                      </a:endParaRPr>
                    </a:p>
                  </a:txBody>
                  <a:tcPr marT="0" marB="0">
                    <a:solidFill>
                      <a:schemeClr val="bg1">
                        <a:lumMod val="85000"/>
                      </a:schemeClr>
                    </a:solidFill>
                  </a:tcPr>
                </a:tc>
                <a:tc>
                  <a:txBody>
                    <a:bodyPr/>
                    <a:lstStyle/>
                    <a:p>
                      <a:pPr marL="0" algn="l" defTabSz="914400" rtl="0" eaLnBrk="1" latinLnBrk="0" hangingPunct="1"/>
                      <a:r>
                        <a:rPr lang="en-US" sz="2400" b="1" kern="1200" dirty="0">
                          <a:solidFill>
                            <a:schemeClr val="tx1"/>
                          </a:solidFill>
                          <a:effectLst/>
                          <a:highlight>
                            <a:srgbClr val="FFFF00"/>
                          </a:highlight>
                        </a:rPr>
                        <a:t>10/15/2027</a:t>
                      </a:r>
                      <a:r>
                        <a:rPr lang="en-US" sz="2400" kern="1200" dirty="0">
                          <a:solidFill>
                            <a:schemeClr val="tx1"/>
                          </a:solidFill>
                          <a:effectLst/>
                          <a:highlight>
                            <a:srgbClr val="FFFF00"/>
                          </a:highlight>
                        </a:rPr>
                        <a:t>	</a:t>
                      </a:r>
                      <a:endParaRPr lang="en-US" sz="2400" kern="12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marT="0" marB="0">
                    <a:solidFill>
                      <a:schemeClr val="bg1">
                        <a:lumMod val="85000"/>
                      </a:schemeClr>
                    </a:solidFill>
                  </a:tcPr>
                </a:tc>
                <a:extLst>
                  <a:ext uri="{0D108BD9-81ED-4DB2-BD59-A6C34878D82A}">
                    <a16:rowId xmlns:a16="http://schemas.microsoft.com/office/drawing/2014/main" val="1625184323"/>
                  </a:ext>
                </a:extLst>
              </a:tr>
            </a:tbl>
          </a:graphicData>
        </a:graphic>
      </p:graphicFrame>
      <p:sp>
        <p:nvSpPr>
          <p:cNvPr id="4" name="Slide Number Placeholder 3">
            <a:extLst>
              <a:ext uri="{FF2B5EF4-FFF2-40B4-BE49-F238E27FC236}">
                <a16:creationId xmlns:a16="http://schemas.microsoft.com/office/drawing/2014/main" id="{93B42249-356E-8D37-10F9-DB66BCE60770}"/>
              </a:ext>
            </a:extLst>
          </p:cNvPr>
          <p:cNvSpPr>
            <a:spLocks noGrp="1"/>
          </p:cNvSpPr>
          <p:nvPr>
            <p:ph type="sldNum" sz="quarter" idx="12"/>
          </p:nvPr>
        </p:nvSpPr>
        <p:spPr/>
        <p:txBody>
          <a:bodyPr/>
          <a:lstStyle/>
          <a:p>
            <a:fld id="{425B8834-9231-4E95-9474-5E208B968EA0}" type="slidenum">
              <a:rPr lang="en-US" smtClean="0"/>
              <a:pPr/>
              <a:t>12</a:t>
            </a:fld>
            <a:endParaRPr lang="en-US" dirty="0"/>
          </a:p>
        </p:txBody>
      </p:sp>
      <p:pic>
        <p:nvPicPr>
          <p:cNvPr id="6"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277600" y="0"/>
            <a:ext cx="914400" cy="914400"/>
          </a:xfrm>
          <a:prstGeom prst="rect">
            <a:avLst/>
          </a:prstGeom>
        </p:spPr>
      </p:pic>
    </p:spTree>
    <p:extLst>
      <p:ext uri="{BB962C8B-B14F-4D97-AF65-F5344CB8AC3E}">
        <p14:creationId xmlns:p14="http://schemas.microsoft.com/office/powerpoint/2010/main" val="329106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GMART Overview</a:t>
            </a:r>
          </a:p>
        </p:txBody>
      </p:sp>
      <p:sp>
        <p:nvSpPr>
          <p:cNvPr id="3" name="Content Placeholder 2"/>
          <p:cNvSpPr>
            <a:spLocks noGrp="1"/>
          </p:cNvSpPr>
          <p:nvPr>
            <p:ph idx="1"/>
          </p:nvPr>
        </p:nvSpPr>
        <p:spPr>
          <a:xfrm>
            <a:off x="970156" y="1058365"/>
            <a:ext cx="10185524" cy="4959881"/>
          </a:xfrm>
        </p:spPr>
        <p:txBody>
          <a:bodyPr>
            <a:noAutofit/>
          </a:bodyPr>
          <a:lstStyle/>
          <a:p>
            <a:r>
              <a:rPr lang="en-US" dirty="0"/>
              <a:t>The GMART is a web-based system that:</a:t>
            </a:r>
            <a:br>
              <a:rPr lang="en-US" sz="2400" dirty="0"/>
            </a:br>
            <a:endParaRPr lang="en-US" sz="2400" dirty="0"/>
          </a:p>
          <a:p>
            <a:pPr marL="914400" lvl="1" indent="-457200">
              <a:lnSpc>
                <a:spcPts val="3000"/>
              </a:lnSpc>
              <a:spcBef>
                <a:spcPts val="0"/>
              </a:spcBef>
              <a:spcAft>
                <a:spcPts val="0"/>
              </a:spcAft>
            </a:pPr>
            <a:r>
              <a:rPr lang="en-US" dirty="0"/>
              <a:t>Allows the COE to complete, submit, and print the application for funding.</a:t>
            </a:r>
            <a:br>
              <a:rPr lang="en-US" dirty="0"/>
            </a:br>
            <a:endParaRPr lang="en-US" dirty="0"/>
          </a:p>
          <a:p>
            <a:pPr marL="914400" lvl="1" indent="-457200">
              <a:lnSpc>
                <a:spcPts val="3000"/>
              </a:lnSpc>
              <a:spcBef>
                <a:spcPts val="0"/>
              </a:spcBef>
              <a:spcAft>
                <a:spcPts val="0"/>
              </a:spcAft>
            </a:pPr>
            <a:r>
              <a:rPr lang="en-US" dirty="0"/>
              <a:t>Allows the COE to submit, view, and modify fiscal data, including expenditure reports.</a:t>
            </a:r>
            <a:br>
              <a:rPr lang="en-US" dirty="0"/>
            </a:br>
            <a:endParaRPr lang="en-US" dirty="0"/>
          </a:p>
          <a:p>
            <a:pPr marL="914400" lvl="1" indent="-457200">
              <a:lnSpc>
                <a:spcPts val="3000"/>
              </a:lnSpc>
              <a:spcBef>
                <a:spcPts val="0"/>
              </a:spcBef>
              <a:spcAft>
                <a:spcPts val="0"/>
              </a:spcAft>
            </a:pPr>
            <a:r>
              <a:rPr lang="en-US" dirty="0"/>
              <a:t>Requires usernames and passwords. </a:t>
            </a:r>
          </a:p>
          <a:p>
            <a:r>
              <a:rPr lang="en-US" dirty="0"/>
              <a:t>For more information, visit the CDE GMART Instructions web page located at </a:t>
            </a:r>
            <a:r>
              <a:rPr lang="en-US" dirty="0">
                <a:solidFill>
                  <a:srgbClr val="0563C1"/>
                </a:solidFill>
                <a:hlinkClick r:id="rId2" tooltip="The California Department of Education Grant Management and Reporting Tool Instructions">
                  <a:extLst>
                    <a:ext uri="{A12FA001-AC4F-418D-AE19-62706E023703}">
                      <ahyp:hlinkClr xmlns:ahyp="http://schemas.microsoft.com/office/drawing/2018/hyperlinkcolor" val="tx"/>
                    </a:ext>
                  </a:extLst>
                </a:hlinkClick>
              </a:rPr>
              <a:t>https://www.cde.ca.gov/sp/sw/t1/gmartinstructions.asp</a:t>
            </a:r>
            <a:r>
              <a:rPr lang="en-US" dirty="0">
                <a:solidFill>
                  <a:srgbClr val="0563C1"/>
                </a:solidFill>
                <a:hlinkClick r:id="rId2" tooltip="The Caliornia Department of Education Grant Management and Reporting Tool Instructions web page">
                  <a:extLst>
                    <a:ext uri="{A12FA001-AC4F-418D-AE19-62706E023703}">
                      <ahyp:hlinkClr xmlns:ahyp="http://schemas.microsoft.com/office/drawing/2018/hyperlinkcolor" val="tx"/>
                    </a:ext>
                  </a:extLst>
                </a:hlinkClick>
              </a:rPr>
              <a:t>. </a:t>
            </a:r>
            <a:endParaRPr lang="en-US" dirty="0">
              <a:solidFill>
                <a:srgbClr val="0563C1"/>
              </a:solidFill>
            </a:endParaRPr>
          </a:p>
        </p:txBody>
      </p:sp>
      <p:pic>
        <p:nvPicPr>
          <p:cNvPr id="4" name="Graphic 7">
            <a:extLst>
              <a:ext uri="{FF2B5EF4-FFF2-40B4-BE49-F238E27FC236}">
                <a16:creationId xmlns:a16="http://schemas.microsoft.com/office/drawing/2014/main" id="{4856A08B-AAD3-FA4E-CE29-9DE4DA3D739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1005840" cy="1243134"/>
          </a:xfrm>
          <a:prstGeom prst="rect">
            <a:avLst/>
          </a:prstGeom>
        </p:spPr>
      </p:pic>
      <p:sp>
        <p:nvSpPr>
          <p:cNvPr id="12" name="Slide Number Placeholder 11">
            <a:extLst>
              <a:ext uri="{FF2B5EF4-FFF2-40B4-BE49-F238E27FC236}">
                <a16:creationId xmlns:a16="http://schemas.microsoft.com/office/drawing/2014/main" id="{490D81B1-AB33-2551-80C3-893B2F0D1624}"/>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13</a:t>
            </a:fld>
            <a:endParaRPr lang="en-US" dirty="0"/>
          </a:p>
        </p:txBody>
      </p:sp>
    </p:spTree>
    <p:extLst>
      <p:ext uri="{BB962C8B-B14F-4D97-AF65-F5344CB8AC3E}">
        <p14:creationId xmlns:p14="http://schemas.microsoft.com/office/powerpoint/2010/main" val="186813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4A035-D6EA-C8E0-650A-6FDCF50B23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0808F-60A8-5018-9158-7E3748BAB29C}"/>
              </a:ext>
            </a:extLst>
          </p:cNvPr>
          <p:cNvSpPr>
            <a:spLocks noGrp="1"/>
          </p:cNvSpPr>
          <p:nvPr>
            <p:ph type="title"/>
          </p:nvPr>
        </p:nvSpPr>
        <p:spPr>
          <a:xfrm>
            <a:off x="3113117" y="63148"/>
            <a:ext cx="6026728" cy="907755"/>
          </a:xfrm>
        </p:spPr>
        <p:txBody>
          <a:bodyPr/>
          <a:lstStyle/>
          <a:p>
            <a:r>
              <a:rPr lang="en-US" dirty="0"/>
              <a:t>GMART: Logging On </a:t>
            </a:r>
          </a:p>
        </p:txBody>
      </p:sp>
      <p:pic>
        <p:nvPicPr>
          <p:cNvPr id="4" name="Graphic 7">
            <a:extLst>
              <a:ext uri="{FF2B5EF4-FFF2-40B4-BE49-F238E27FC236}">
                <a16:creationId xmlns:a16="http://schemas.microsoft.com/office/drawing/2014/main" id="{209B40A1-30B7-45FC-83BD-27A0DD82389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86160" y="0"/>
            <a:ext cx="1005840" cy="1243134"/>
          </a:xfrm>
          <a:prstGeom prst="rect">
            <a:avLst/>
          </a:prstGeom>
        </p:spPr>
      </p:pic>
      <p:cxnSp>
        <p:nvCxnSpPr>
          <p:cNvPr id="16" name="Straight Connector 15">
            <a:extLst>
              <a:ext uri="{FF2B5EF4-FFF2-40B4-BE49-F238E27FC236}">
                <a16:creationId xmlns:a16="http://schemas.microsoft.com/office/drawing/2014/main" id="{FF57562C-44A9-6E38-B7BD-1627BF0F4AAE}"/>
              </a:ext>
              <a:ext uri="{C183D7F6-B498-43B3-948B-1728B52AA6E4}">
                <adec:decorative xmlns:adec="http://schemas.microsoft.com/office/drawing/2017/decorative" val="1"/>
              </a:ext>
            </a:extLst>
          </p:cNvPr>
          <p:cNvCxnSpPr/>
          <p:nvPr/>
        </p:nvCxnSpPr>
        <p:spPr>
          <a:xfrm>
            <a:off x="0" y="1107793"/>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881D85-980E-1B73-878A-9AA892B42634}"/>
              </a:ext>
            </a:extLst>
          </p:cNvPr>
          <p:cNvSpPr>
            <a:spLocks noGrp="1"/>
          </p:cNvSpPr>
          <p:nvPr>
            <p:ph sz="half" idx="1"/>
          </p:nvPr>
        </p:nvSpPr>
        <p:spPr>
          <a:xfrm>
            <a:off x="467888" y="1272918"/>
            <a:ext cx="8438606" cy="1133075"/>
          </a:xfrm>
        </p:spPr>
        <p:txBody>
          <a:bodyPr>
            <a:noAutofit/>
          </a:bodyPr>
          <a:lstStyle/>
          <a:p>
            <a:pPr marL="0" indent="0">
              <a:buNone/>
            </a:pPr>
            <a:r>
              <a:rPr lang="en-US" dirty="0"/>
              <a:t>CDE GMART home page:</a:t>
            </a:r>
            <a:r>
              <a:rPr lang="en-US" dirty="0">
                <a:solidFill>
                  <a:schemeClr val="tx1">
                    <a:lumMod val="75000"/>
                    <a:lumOff val="25000"/>
                  </a:schemeClr>
                </a:solidFill>
              </a:rPr>
              <a:t> </a:t>
            </a:r>
            <a:r>
              <a:rPr lang="en-US" dirty="0">
                <a:solidFill>
                  <a:srgbClr val="0563C1"/>
                </a:solidFill>
                <a:hlinkClick r:id="rId3" tooltip="The California Department of Education Grant Management and Reporting Tool">
                  <a:extLst>
                    <a:ext uri="{A12FA001-AC4F-418D-AE19-62706E023703}">
                      <ahyp:hlinkClr xmlns:ahyp="http://schemas.microsoft.com/office/drawing/2018/hyperlinkcolor" val="tx"/>
                    </a:ext>
                  </a:extLst>
                </a:hlinkClick>
              </a:rPr>
              <a:t>https://www3.cde.ca.gov/gmart/gmartlogon.aspx </a:t>
            </a:r>
            <a:endParaRPr lang="en-US" dirty="0">
              <a:solidFill>
                <a:srgbClr val="0563C1"/>
              </a:solidFill>
            </a:endParaRPr>
          </a:p>
          <a:p>
            <a:endParaRPr lang="en-US" dirty="0">
              <a:solidFill>
                <a:srgbClr val="0563C1"/>
              </a:solidFill>
            </a:endParaRPr>
          </a:p>
        </p:txBody>
      </p:sp>
      <p:pic>
        <p:nvPicPr>
          <p:cNvPr id="10" name="Content Placeholder 11" descr="The Grant Management and Reporting Tool log in screen that highlights the Logon. Refer to appendix 1 for long Alternative Text.">
            <a:extLst>
              <a:ext uri="{FF2B5EF4-FFF2-40B4-BE49-F238E27FC236}">
                <a16:creationId xmlns:a16="http://schemas.microsoft.com/office/drawing/2014/main" id="{57781410-0074-A38B-9071-745D52CEBD1F}"/>
              </a:ext>
            </a:extLst>
          </p:cNvPr>
          <p:cNvPicPr>
            <a:picLocks noChangeAspect="1"/>
          </p:cNvPicPr>
          <p:nvPr/>
        </p:nvPicPr>
        <p:blipFill>
          <a:blip r:embed="rId4"/>
          <a:stretch>
            <a:fillRect/>
          </a:stretch>
        </p:blipFill>
        <p:spPr>
          <a:xfrm>
            <a:off x="2719449" y="2377091"/>
            <a:ext cx="7457703" cy="2832692"/>
          </a:xfrm>
          <a:prstGeom prst="rect">
            <a:avLst/>
          </a:prstGeom>
        </p:spPr>
      </p:pic>
      <p:sp>
        <p:nvSpPr>
          <p:cNvPr id="14" name="Content Placeholder 13">
            <a:extLst>
              <a:ext uri="{FF2B5EF4-FFF2-40B4-BE49-F238E27FC236}">
                <a16:creationId xmlns:a16="http://schemas.microsoft.com/office/drawing/2014/main" id="{DF253264-3D66-7CD6-EE78-6BE9F49EA495}"/>
              </a:ext>
            </a:extLst>
          </p:cNvPr>
          <p:cNvSpPr>
            <a:spLocks noGrp="1"/>
          </p:cNvSpPr>
          <p:nvPr>
            <p:ph sz="half" idx="2"/>
          </p:nvPr>
        </p:nvSpPr>
        <p:spPr>
          <a:xfrm>
            <a:off x="1489164" y="5518857"/>
            <a:ext cx="8782991" cy="438845"/>
          </a:xfrm>
        </p:spPr>
        <p:txBody>
          <a:bodyPr>
            <a:normAutofit lnSpcReduction="10000"/>
          </a:bodyPr>
          <a:lstStyle/>
          <a:p>
            <a:pPr marL="0" indent="0">
              <a:buNone/>
            </a:pPr>
            <a:r>
              <a:rPr lang="en-US" dirty="0"/>
              <a:t>Refer to </a:t>
            </a:r>
            <a:r>
              <a:rPr lang="en-US" dirty="0">
                <a:solidFill>
                  <a:srgbClr val="0563C1"/>
                </a:solidFill>
                <a:hlinkClick r:id="rId5" action="ppaction://hlinksldjump">
                  <a:extLst>
                    <a:ext uri="{A12FA001-AC4F-418D-AE19-62706E023703}">
                      <ahyp:hlinkClr xmlns:ahyp="http://schemas.microsoft.com/office/drawing/2018/hyperlinkcolor" val="tx"/>
                    </a:ext>
                  </a:extLst>
                </a:hlinkClick>
              </a:rPr>
              <a:t>Appendix 1</a:t>
            </a:r>
            <a:r>
              <a:rPr lang="en-US" dirty="0">
                <a:solidFill>
                  <a:srgbClr val="0563C1"/>
                </a:solidFill>
              </a:rPr>
              <a:t> </a:t>
            </a:r>
            <a:r>
              <a:rPr lang="en-US" dirty="0"/>
              <a:t>for alternative text version.</a:t>
            </a:r>
          </a:p>
        </p:txBody>
      </p:sp>
      <p:sp>
        <p:nvSpPr>
          <p:cNvPr id="12" name="Slide Number Placeholder 11">
            <a:extLst>
              <a:ext uri="{FF2B5EF4-FFF2-40B4-BE49-F238E27FC236}">
                <a16:creationId xmlns:a16="http://schemas.microsoft.com/office/drawing/2014/main" id="{184644D0-7D9A-0525-7E3D-07508D2733BB}"/>
              </a:ext>
            </a:extLst>
          </p:cNvPr>
          <p:cNvSpPr>
            <a:spLocks noGrp="1"/>
          </p:cNvSpPr>
          <p:nvPr>
            <p:ph type="sldNum" sz="quarter" idx="12"/>
          </p:nvPr>
        </p:nvSpPr>
        <p:spPr/>
        <p:txBody>
          <a:bodyPr/>
          <a:lstStyle/>
          <a:p>
            <a:fld id="{17FD3085-B430-4712-8CC6-1E6A0407C0C4}" type="slidenum">
              <a:rPr lang="en-US" smtClean="0"/>
              <a:pPr/>
              <a:t>14</a:t>
            </a:fld>
            <a:endParaRPr lang="en-US" dirty="0"/>
          </a:p>
        </p:txBody>
      </p:sp>
    </p:spTree>
    <p:extLst>
      <p:ext uri="{BB962C8B-B14F-4D97-AF65-F5344CB8AC3E}">
        <p14:creationId xmlns:p14="http://schemas.microsoft.com/office/powerpoint/2010/main" val="220263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rmAutofit/>
          </a:bodyPr>
          <a:lstStyle/>
          <a:p>
            <a:r>
              <a:rPr lang="en-US" dirty="0"/>
              <a:t>The GMART </a:t>
            </a:r>
          </a:p>
        </p:txBody>
      </p:sp>
      <p:sp>
        <p:nvSpPr>
          <p:cNvPr id="3" name="Content Placeholder 2"/>
          <p:cNvSpPr>
            <a:spLocks noGrp="1"/>
          </p:cNvSpPr>
          <p:nvPr>
            <p:ph idx="1"/>
          </p:nvPr>
        </p:nvSpPr>
        <p:spPr>
          <a:xfrm>
            <a:off x="1066798" y="1330036"/>
            <a:ext cx="10058400" cy="4929681"/>
          </a:xfrm>
        </p:spPr>
        <p:txBody>
          <a:bodyPr vert="horz" lIns="91440" tIns="45720" rIns="91440" bIns="45720" rtlCol="0" anchor="t">
            <a:noAutofit/>
          </a:bodyPr>
          <a:lstStyle/>
          <a:p>
            <a:r>
              <a:rPr lang="en-US" dirty="0"/>
              <a:t>Usernames and passwords:</a:t>
            </a:r>
          </a:p>
          <a:p>
            <a:pPr lvl="2"/>
            <a:r>
              <a:rPr lang="en-US" dirty="0"/>
              <a:t>Are the same as in prior years.</a:t>
            </a:r>
          </a:p>
          <a:p>
            <a:pPr lvl="2"/>
            <a:r>
              <a:rPr lang="en-US" dirty="0"/>
              <a:t>Are the same for </a:t>
            </a:r>
            <a:r>
              <a:rPr lang="en-US" b="1" dirty="0"/>
              <a:t>both</a:t>
            </a:r>
            <a:r>
              <a:rPr lang="en-US" dirty="0"/>
              <a:t> subgrants.</a:t>
            </a:r>
          </a:p>
          <a:p>
            <a:pPr lvl="2"/>
            <a:r>
              <a:rPr lang="en-US" dirty="0"/>
              <a:t>Were emailed to county superintendents. </a:t>
            </a:r>
          </a:p>
          <a:p>
            <a:pPr lvl="2"/>
            <a:r>
              <a:rPr lang="en-US" dirty="0"/>
              <a:t>Are case-sensitive.</a:t>
            </a:r>
          </a:p>
          <a:p>
            <a:r>
              <a:rPr lang="en-US" dirty="0"/>
              <a:t>For more information, visit the CDE GMART Instructions web page located at </a:t>
            </a:r>
            <a:r>
              <a:rPr lang="en-US" dirty="0">
                <a:solidFill>
                  <a:srgbClr val="0563C1"/>
                </a:solidFill>
                <a:hlinkClick r:id="rId3" tooltip="California Department of Education Grant Management and Reporting Tool Instructions">
                  <a:extLst>
                    <a:ext uri="{A12FA001-AC4F-418D-AE19-62706E023703}">
                      <ahyp:hlinkClr xmlns:ahyp="http://schemas.microsoft.com/office/drawing/2018/hyperlinkcolor" val="tx"/>
                    </a:ext>
                  </a:extLst>
                </a:hlinkClick>
              </a:rPr>
              <a:t>https://www.cde.ca.gov/sp/sw/t1/gmartinstructions.asp</a:t>
            </a:r>
            <a:r>
              <a:rPr lang="en-US" dirty="0">
                <a:solidFill>
                  <a:srgbClr val="0563C1"/>
                </a:solidFill>
              </a:rPr>
              <a:t>.</a:t>
            </a:r>
          </a:p>
        </p:txBody>
      </p:sp>
      <p:pic>
        <p:nvPicPr>
          <p:cNvPr id="4" name="Graphic 7">
            <a:extLst>
              <a:ext uri="{FF2B5EF4-FFF2-40B4-BE49-F238E27FC236}">
                <a16:creationId xmlns:a16="http://schemas.microsoft.com/office/drawing/2014/main" id="{A5A446B7-D9F7-029F-5796-A395CC57946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86160" y="0"/>
            <a:ext cx="1005840" cy="1243134"/>
          </a:xfrm>
          <a:prstGeom prst="rect">
            <a:avLst/>
          </a:prstGeom>
        </p:spPr>
      </p:pic>
      <p:sp>
        <p:nvSpPr>
          <p:cNvPr id="12" name="Slide Number Placeholder 11">
            <a:extLst>
              <a:ext uri="{FF2B5EF4-FFF2-40B4-BE49-F238E27FC236}">
                <a16:creationId xmlns:a16="http://schemas.microsoft.com/office/drawing/2014/main" id="{C62FB2F1-6F01-83B7-D706-AC6D40E37890}"/>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15</a:t>
            </a:fld>
            <a:endParaRPr lang="en-US" dirty="0"/>
          </a:p>
        </p:txBody>
      </p:sp>
    </p:spTree>
    <p:extLst>
      <p:ext uri="{BB962C8B-B14F-4D97-AF65-F5344CB8AC3E}">
        <p14:creationId xmlns:p14="http://schemas.microsoft.com/office/powerpoint/2010/main" val="322888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Autofit/>
          </a:bodyPr>
          <a:lstStyle/>
          <a:p>
            <a:r>
              <a:rPr lang="en-US" dirty="0"/>
              <a:t>Selecting the Subgrant </a:t>
            </a:r>
          </a:p>
        </p:txBody>
      </p:sp>
      <p:sp>
        <p:nvSpPr>
          <p:cNvPr id="3" name="Content Placeholder 2" descr="Selection of subgrant step in the Grant Management and Reporting Tool."/>
          <p:cNvSpPr>
            <a:spLocks noGrp="1"/>
          </p:cNvSpPr>
          <p:nvPr>
            <p:ph idx="1"/>
          </p:nvPr>
        </p:nvSpPr>
        <p:spPr>
          <a:xfrm>
            <a:off x="940903" y="861391"/>
            <a:ext cx="10124661" cy="5179388"/>
          </a:xfrm>
        </p:spPr>
        <p:txBody>
          <a:bodyPr vert="horz" lIns="91440" tIns="45720" rIns="91440" bIns="45720" rtlCol="0" anchor="t">
            <a:noAutofit/>
          </a:bodyPr>
          <a:lstStyle/>
          <a:p>
            <a:pPr marL="0" indent="0">
              <a:buNone/>
            </a:pPr>
            <a:endParaRPr lang="en-US" dirty="0"/>
          </a:p>
          <a:p>
            <a:pPr marL="0" indent="0">
              <a:buNone/>
            </a:pPr>
            <a:r>
              <a:rPr lang="en-US" dirty="0"/>
              <a:t>Please select the subgrant:</a:t>
            </a:r>
          </a:p>
          <a:p>
            <a:pPr marL="0" indent="0">
              <a:buNone/>
            </a:pPr>
            <a:r>
              <a:rPr lang="en-US" b="1" dirty="0"/>
              <a:t>	</a:t>
            </a:r>
          </a:p>
          <a:p>
            <a:pPr marL="0" indent="0">
              <a:buNone/>
            </a:pPr>
            <a:r>
              <a:rPr lang="en-US" b="1" dirty="0"/>
              <a:t>	FY 2025–26 </a:t>
            </a:r>
            <a:br>
              <a:rPr lang="en-US" b="1" dirty="0"/>
            </a:br>
            <a:r>
              <a:rPr lang="en-US" b="1" dirty="0"/>
              <a:t>	Plan Development and Implementation Support</a:t>
            </a:r>
          </a:p>
          <a:p>
            <a:pPr marL="0" indent="0">
              <a:buNone/>
            </a:pPr>
            <a:r>
              <a:rPr lang="en-US" b="1" dirty="0"/>
              <a:t>	</a:t>
            </a:r>
          </a:p>
          <a:p>
            <a:pPr marL="0" indent="0">
              <a:buNone/>
            </a:pPr>
            <a:r>
              <a:rPr lang="en-US" b="1" dirty="0"/>
              <a:t>	FY 2025–26 </a:t>
            </a:r>
            <a:br>
              <a:rPr lang="en-US" b="1" dirty="0"/>
            </a:br>
            <a:r>
              <a:rPr lang="en-US" b="1" dirty="0"/>
              <a:t>	Plan Approval	</a:t>
            </a:r>
          </a:p>
        </p:txBody>
      </p:sp>
      <p:pic>
        <p:nvPicPr>
          <p:cNvPr id="4" name="Graphic 7">
            <a:extLst>
              <a:ext uri="{FF2B5EF4-FFF2-40B4-BE49-F238E27FC236}">
                <a16:creationId xmlns:a16="http://schemas.microsoft.com/office/drawing/2014/main" id="{1A62F1D0-3D03-222E-88EC-B83EA05173B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1005840" cy="1243134"/>
          </a:xfrm>
          <a:prstGeom prst="rect">
            <a:avLst/>
          </a:prstGeom>
        </p:spPr>
      </p:pic>
      <p:sp>
        <p:nvSpPr>
          <p:cNvPr id="12" name="Slide Number Placeholder 11">
            <a:extLst>
              <a:ext uri="{FF2B5EF4-FFF2-40B4-BE49-F238E27FC236}">
                <a16:creationId xmlns:a16="http://schemas.microsoft.com/office/drawing/2014/main" id="{DC0D4EC4-2ED2-1B25-AD9E-CD9F182836E2}"/>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16</a:t>
            </a:fld>
            <a:endParaRPr lang="en-US" dirty="0"/>
          </a:p>
        </p:txBody>
      </p:sp>
    </p:spTree>
    <p:extLst>
      <p:ext uri="{BB962C8B-B14F-4D97-AF65-F5344CB8AC3E}">
        <p14:creationId xmlns:p14="http://schemas.microsoft.com/office/powerpoint/2010/main" val="1379861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9E234-E530-E0ED-56B7-C10F4132E4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295B35-9555-001B-6C95-A258D582346E}"/>
              </a:ext>
            </a:extLst>
          </p:cNvPr>
          <p:cNvSpPr>
            <a:spLocks noGrp="1"/>
          </p:cNvSpPr>
          <p:nvPr>
            <p:ph type="title"/>
          </p:nvPr>
        </p:nvSpPr>
        <p:spPr>
          <a:xfrm>
            <a:off x="-1" y="-7456"/>
            <a:ext cx="12191999" cy="1047474"/>
          </a:xfrm>
        </p:spPr>
        <p:txBody>
          <a:bodyPr>
            <a:noAutofit/>
          </a:bodyPr>
          <a:lstStyle/>
          <a:p>
            <a:r>
              <a:rPr lang="en-US" dirty="0"/>
              <a:t>GMART Tabs</a:t>
            </a:r>
          </a:p>
        </p:txBody>
      </p:sp>
      <p:pic>
        <p:nvPicPr>
          <p:cNvPr id="4" name="Graphic 7">
            <a:extLst>
              <a:ext uri="{FF2B5EF4-FFF2-40B4-BE49-F238E27FC236}">
                <a16:creationId xmlns:a16="http://schemas.microsoft.com/office/drawing/2014/main" id="{A42F23CC-8DEF-5A92-A70B-AC0AB961ED2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1005840" cy="1243134"/>
          </a:xfrm>
          <a:prstGeom prst="rect">
            <a:avLst/>
          </a:prstGeom>
        </p:spPr>
      </p:pic>
      <p:pic>
        <p:nvPicPr>
          <p:cNvPr id="9" name="Picture 8" descr="Screen shot of the Grant Management and Reporting Tool County Office of Education Contact Information Tab.">
            <a:extLst>
              <a:ext uri="{FF2B5EF4-FFF2-40B4-BE49-F238E27FC236}">
                <a16:creationId xmlns:a16="http://schemas.microsoft.com/office/drawing/2014/main" id="{FC07F073-666C-2924-9D4F-7D499A4AFE4C}"/>
              </a:ext>
            </a:extLst>
          </p:cNvPr>
          <p:cNvPicPr>
            <a:picLocks noChangeAspect="1"/>
          </p:cNvPicPr>
          <p:nvPr/>
        </p:nvPicPr>
        <p:blipFill>
          <a:blip r:embed="rId4"/>
          <a:stretch>
            <a:fillRect/>
          </a:stretch>
        </p:blipFill>
        <p:spPr>
          <a:xfrm>
            <a:off x="426226" y="2285092"/>
            <a:ext cx="11339543" cy="1676545"/>
          </a:xfrm>
          <a:prstGeom prst="rect">
            <a:avLst/>
          </a:prstGeom>
        </p:spPr>
      </p:pic>
      <p:sp>
        <p:nvSpPr>
          <p:cNvPr id="3" name="Content Placeholder 2" descr="Selection of subgrant step in the Grant Management and Reporting Tool.">
            <a:extLst>
              <a:ext uri="{FF2B5EF4-FFF2-40B4-BE49-F238E27FC236}">
                <a16:creationId xmlns:a16="http://schemas.microsoft.com/office/drawing/2014/main" id="{48253386-5FAE-F3C6-14F7-AB4A37596111}"/>
              </a:ext>
            </a:extLst>
          </p:cNvPr>
          <p:cNvSpPr>
            <a:spLocks noGrp="1"/>
          </p:cNvSpPr>
          <p:nvPr>
            <p:ph idx="1"/>
          </p:nvPr>
        </p:nvSpPr>
        <p:spPr>
          <a:xfrm>
            <a:off x="1190285" y="5409827"/>
            <a:ext cx="9995875" cy="539712"/>
          </a:xfrm>
        </p:spPr>
        <p:txBody>
          <a:bodyPr vert="horz" lIns="91440" tIns="45720" rIns="91440" bIns="45720" rtlCol="0" anchor="t">
            <a:noAutofit/>
          </a:bodyPr>
          <a:lstStyle/>
          <a:p>
            <a:pPr marL="0" indent="0" algn="ctr">
              <a:spcBef>
                <a:spcPts val="0"/>
              </a:spcBef>
              <a:buNone/>
              <a:defRPr/>
            </a:pPr>
            <a:r>
              <a:rPr lang="en-US" dirty="0">
                <a:solidFill>
                  <a:schemeClr val="tx1">
                    <a:lumMod val="75000"/>
                    <a:lumOff val="25000"/>
                  </a:schemeClr>
                </a:solidFill>
                <a:ea typeface="+mn-lt"/>
                <a:cs typeface="+mn-lt"/>
              </a:rPr>
              <a:t>Refer to </a:t>
            </a:r>
            <a:r>
              <a:rPr lang="en-US" dirty="0">
                <a:ea typeface="+mn-lt"/>
                <a:cs typeface="+mn-lt"/>
                <a:hlinkClick r:id="rId5" action="ppaction://hlinksldjump"/>
              </a:rPr>
              <a:t>Appendix 2</a:t>
            </a:r>
            <a:r>
              <a:rPr lang="en-US" dirty="0">
                <a:ea typeface="+mn-lt"/>
                <a:cs typeface="+mn-lt"/>
              </a:rPr>
              <a:t> </a:t>
            </a:r>
            <a:r>
              <a:rPr lang="en-US" dirty="0">
                <a:solidFill>
                  <a:schemeClr val="tx1">
                    <a:lumMod val="75000"/>
                    <a:lumOff val="25000"/>
                  </a:schemeClr>
                </a:solidFill>
                <a:ea typeface="+mn-lt"/>
                <a:cs typeface="+mn-lt"/>
              </a:rPr>
              <a:t>for alternative text version.</a:t>
            </a:r>
            <a:r>
              <a:rPr lang="en-US" b="1" dirty="0"/>
              <a:t>	</a:t>
            </a:r>
          </a:p>
        </p:txBody>
      </p:sp>
      <p:sp>
        <p:nvSpPr>
          <p:cNvPr id="12" name="Slide Number Placeholder 11">
            <a:extLst>
              <a:ext uri="{FF2B5EF4-FFF2-40B4-BE49-F238E27FC236}">
                <a16:creationId xmlns:a16="http://schemas.microsoft.com/office/drawing/2014/main" id="{154F45B7-C3C2-6E09-40A4-4DA21D394DD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17</a:t>
            </a:fld>
            <a:endParaRPr lang="en-US" dirty="0"/>
          </a:p>
        </p:txBody>
      </p:sp>
    </p:spTree>
    <p:extLst>
      <p:ext uri="{BB962C8B-B14F-4D97-AF65-F5344CB8AC3E}">
        <p14:creationId xmlns:p14="http://schemas.microsoft.com/office/powerpoint/2010/main" val="155126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COE Contact Information </a:t>
            </a:r>
          </a:p>
        </p:txBody>
      </p:sp>
      <p:sp>
        <p:nvSpPr>
          <p:cNvPr id="3" name="Content Placeholder 2"/>
          <p:cNvSpPr>
            <a:spLocks noGrp="1"/>
          </p:cNvSpPr>
          <p:nvPr>
            <p:ph idx="1"/>
          </p:nvPr>
        </p:nvSpPr>
        <p:spPr>
          <a:xfrm>
            <a:off x="951470" y="1223157"/>
            <a:ext cx="10204210" cy="4795089"/>
          </a:xfrm>
        </p:spPr>
        <p:txBody>
          <a:bodyPr/>
          <a:lstStyle/>
          <a:p>
            <a:r>
              <a:rPr lang="en-US" dirty="0"/>
              <a:t>Please ensure that the most accurate and recent contact information for the Primary, Secondary, and Fiscal Coordinator/s/ are always in the GMART.</a:t>
            </a:r>
          </a:p>
          <a:p>
            <a:r>
              <a:rPr lang="en-US" dirty="0"/>
              <a:t>To edit, select the Edit Contact Information button and revise the following as appropriate:</a:t>
            </a:r>
          </a:p>
          <a:p>
            <a:pPr lvl="3"/>
            <a:r>
              <a:rPr lang="en-US" dirty="0"/>
              <a:t> First and Last Name</a:t>
            </a:r>
          </a:p>
          <a:p>
            <a:pPr lvl="3"/>
            <a:r>
              <a:rPr lang="en-US" dirty="0"/>
              <a:t> Title</a:t>
            </a:r>
          </a:p>
          <a:p>
            <a:pPr lvl="3"/>
            <a:r>
              <a:rPr lang="en-US" dirty="0"/>
              <a:t> Phone	</a:t>
            </a:r>
          </a:p>
          <a:p>
            <a:pPr lvl="3"/>
            <a:r>
              <a:rPr lang="en-US" dirty="0"/>
              <a:t> Ext</a:t>
            </a:r>
          </a:p>
          <a:p>
            <a:pPr lvl="3"/>
            <a:r>
              <a:rPr lang="en-US" dirty="0"/>
              <a:t> Email</a:t>
            </a:r>
          </a:p>
        </p:txBody>
      </p:sp>
      <p:pic>
        <p:nvPicPr>
          <p:cNvPr id="4" name="Graphic 7">
            <a:extLst>
              <a:ext uri="{FF2B5EF4-FFF2-40B4-BE49-F238E27FC236}">
                <a16:creationId xmlns:a16="http://schemas.microsoft.com/office/drawing/2014/main" id="{C1DE088D-BE29-6239-EE38-5FA79916E370}"/>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1005840" cy="1243134"/>
          </a:xfrm>
          <a:prstGeom prst="rect">
            <a:avLst/>
          </a:prstGeom>
        </p:spPr>
      </p:pic>
      <p:sp>
        <p:nvSpPr>
          <p:cNvPr id="12" name="Slide Number Placeholder 11">
            <a:extLst>
              <a:ext uri="{FF2B5EF4-FFF2-40B4-BE49-F238E27FC236}">
                <a16:creationId xmlns:a16="http://schemas.microsoft.com/office/drawing/2014/main" id="{157AD436-4FAF-D886-CC87-A276A9C89693}"/>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18</a:t>
            </a:fld>
            <a:endParaRPr lang="en-US" dirty="0"/>
          </a:p>
        </p:txBody>
      </p:sp>
    </p:spTree>
    <p:extLst>
      <p:ext uri="{BB962C8B-B14F-4D97-AF65-F5344CB8AC3E}">
        <p14:creationId xmlns:p14="http://schemas.microsoft.com/office/powerpoint/2010/main" val="88510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7503-22AE-49DE-AFEE-661DDC393997}"/>
              </a:ext>
            </a:extLst>
          </p:cNvPr>
          <p:cNvSpPr>
            <a:spLocks noGrp="1"/>
          </p:cNvSpPr>
          <p:nvPr>
            <p:ph type="title"/>
          </p:nvPr>
        </p:nvSpPr>
        <p:spPr/>
        <p:txBody>
          <a:bodyPr>
            <a:normAutofit/>
          </a:bodyPr>
          <a:lstStyle/>
          <a:p>
            <a:r>
              <a:rPr lang="en-US" b="1" dirty="0"/>
              <a:t>LEA Contact Information Tab</a:t>
            </a:r>
            <a:endParaRPr lang="en-US" dirty="0"/>
          </a:p>
        </p:txBody>
      </p:sp>
      <p:pic>
        <p:nvPicPr>
          <p:cNvPr id="11" name="Content Placeholder 10" descr="From the Grant Management and Reporting Tool highlighting the California Department of Education Contact Information tab. Refer to appendix 3 for long Alternative Text.">
            <a:extLst>
              <a:ext uri="{FF2B5EF4-FFF2-40B4-BE49-F238E27FC236}">
                <a16:creationId xmlns:a16="http://schemas.microsoft.com/office/drawing/2014/main" id="{7BFB0CE4-8317-ABA5-DA09-BEB71DA0B136}"/>
              </a:ext>
            </a:extLst>
          </p:cNvPr>
          <p:cNvPicPr>
            <a:picLocks noGrp="1" noChangeAspect="1"/>
          </p:cNvPicPr>
          <p:nvPr>
            <p:ph idx="1"/>
          </p:nvPr>
        </p:nvPicPr>
        <p:blipFill>
          <a:blip r:embed="rId3"/>
          <a:stretch>
            <a:fillRect/>
          </a:stretch>
        </p:blipFill>
        <p:spPr>
          <a:xfrm>
            <a:off x="0" y="2506133"/>
            <a:ext cx="12085587" cy="1865177"/>
          </a:xfrm>
          <a:prstGeom prst="rect">
            <a:avLst/>
          </a:prstGeom>
        </p:spPr>
      </p:pic>
      <p:sp>
        <p:nvSpPr>
          <p:cNvPr id="4" name="Text Placeholder 3">
            <a:extLst>
              <a:ext uri="{FF2B5EF4-FFF2-40B4-BE49-F238E27FC236}">
                <a16:creationId xmlns:a16="http://schemas.microsoft.com/office/drawing/2014/main" id="{FA419487-E68B-4C1C-87E6-59DB2328A16E}"/>
              </a:ext>
            </a:extLst>
          </p:cNvPr>
          <p:cNvSpPr>
            <a:spLocks noGrp="1"/>
          </p:cNvSpPr>
          <p:nvPr>
            <p:ph type="body" sz="quarter" idx="4294967295"/>
          </p:nvPr>
        </p:nvSpPr>
        <p:spPr>
          <a:xfrm>
            <a:off x="2167385" y="5063462"/>
            <a:ext cx="8069263" cy="1091880"/>
          </a:xfrm>
        </p:spPr>
        <p:txBody>
          <a:bodyPr/>
          <a:lstStyle/>
          <a:p>
            <a:pPr marL="0" indent="0">
              <a:buNone/>
            </a:pPr>
            <a:r>
              <a:rPr lang="en-US" dirty="0"/>
              <a:t>Refer to </a:t>
            </a:r>
            <a:r>
              <a:rPr lang="en-US" dirty="0">
                <a:hlinkClick r:id="rId4" action="ppaction://hlinksldjump"/>
              </a:rPr>
              <a:t>Appendix 3</a:t>
            </a:r>
            <a:r>
              <a:rPr lang="en-US" dirty="0"/>
              <a:t> for alternative text version.</a:t>
            </a:r>
          </a:p>
        </p:txBody>
      </p:sp>
      <p:pic>
        <p:nvPicPr>
          <p:cNvPr id="5" name="Graphic 7">
            <a:extLst>
              <a:ext uri="{FF2B5EF4-FFF2-40B4-BE49-F238E27FC236}">
                <a16:creationId xmlns:a16="http://schemas.microsoft.com/office/drawing/2014/main" id="{214BB775-537D-7854-BDE4-10DD1B1F90A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1186160" y="0"/>
            <a:ext cx="1005840" cy="1243134"/>
          </a:xfrm>
          <a:prstGeom prst="rect">
            <a:avLst/>
          </a:prstGeom>
        </p:spPr>
      </p:pic>
      <p:sp>
        <p:nvSpPr>
          <p:cNvPr id="3" name="Slide Number Placeholder 2">
            <a:extLst>
              <a:ext uri="{FF2B5EF4-FFF2-40B4-BE49-F238E27FC236}">
                <a16:creationId xmlns:a16="http://schemas.microsoft.com/office/drawing/2014/main" id="{3502BEDE-ADFE-1F25-BCD5-D1FE6CF970B0}"/>
              </a:ext>
            </a:extLst>
          </p:cNvPr>
          <p:cNvSpPr>
            <a:spLocks noGrp="1"/>
          </p:cNvSpPr>
          <p:nvPr>
            <p:ph type="sldNum" sz="quarter" idx="12"/>
          </p:nvPr>
        </p:nvSpPr>
        <p:spPr/>
        <p:txBody>
          <a:bodyPr/>
          <a:lstStyle/>
          <a:p>
            <a:fld id="{17FD3085-B430-4712-8CC6-1E6A0407C0C4}" type="slidenum">
              <a:rPr lang="en-US" smtClean="0"/>
              <a:t>19</a:t>
            </a:fld>
            <a:endParaRPr lang="en-US" dirty="0"/>
          </a:p>
        </p:txBody>
      </p:sp>
    </p:spTree>
    <p:extLst>
      <p:ext uri="{BB962C8B-B14F-4D97-AF65-F5344CB8AC3E}">
        <p14:creationId xmlns:p14="http://schemas.microsoft.com/office/powerpoint/2010/main" val="176559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456"/>
            <a:ext cx="10058400" cy="1047474"/>
          </a:xfrm>
        </p:spPr>
        <p:txBody>
          <a:bodyPr>
            <a:normAutofit/>
          </a:bodyPr>
          <a:lstStyle/>
          <a:p>
            <a:pPr algn="ctr"/>
            <a:r>
              <a:rPr lang="en-US" b="1" dirty="0"/>
              <a:t>Acronyms (1)  </a:t>
            </a:r>
          </a:p>
        </p:txBody>
      </p:sp>
      <p:sp>
        <p:nvSpPr>
          <p:cNvPr id="3" name="Text Placeholder 2"/>
          <p:cNvSpPr>
            <a:spLocks noGrp="1"/>
          </p:cNvSpPr>
          <p:nvPr>
            <p:ph idx="1"/>
          </p:nvPr>
        </p:nvSpPr>
        <p:spPr>
          <a:xfrm>
            <a:off x="1097280" y="1282390"/>
            <a:ext cx="10058400" cy="4735856"/>
          </a:xfrm>
        </p:spPr>
        <p:txBody>
          <a:bodyPr>
            <a:normAutofit lnSpcReduction="10000"/>
          </a:bodyPr>
          <a:lstStyle/>
          <a:p>
            <a:r>
              <a:rPr lang="en-US" b="1" dirty="0"/>
              <a:t>BR</a:t>
            </a:r>
            <a:r>
              <a:rPr lang="en-US" dirty="0"/>
              <a:t>—Budget Revision</a:t>
            </a:r>
            <a:endParaRPr lang="en-US" b="1" dirty="0"/>
          </a:p>
          <a:p>
            <a:r>
              <a:rPr lang="en-US" b="1" dirty="0"/>
              <a:t>CDE</a:t>
            </a:r>
            <a:r>
              <a:rPr lang="en-US" dirty="0"/>
              <a:t>—California Department of Education</a:t>
            </a:r>
          </a:p>
          <a:p>
            <a:r>
              <a:rPr lang="en-US" b="1" dirty="0"/>
              <a:t>COE</a:t>
            </a:r>
            <a:r>
              <a:rPr lang="en-US" dirty="0"/>
              <a:t>—County Office of Education</a:t>
            </a:r>
          </a:p>
          <a:p>
            <a:r>
              <a:rPr lang="en-US" b="1" dirty="0"/>
              <a:t>CSI</a:t>
            </a:r>
            <a:r>
              <a:rPr lang="en-US" dirty="0"/>
              <a:t>—Comprehensive Support and Improvement</a:t>
            </a:r>
          </a:p>
          <a:p>
            <a:r>
              <a:rPr lang="en-US" b="1" dirty="0"/>
              <a:t>EBI</a:t>
            </a:r>
            <a:r>
              <a:rPr lang="en-US" dirty="0"/>
              <a:t>—Evidence-based Intervention</a:t>
            </a:r>
          </a:p>
          <a:p>
            <a:r>
              <a:rPr lang="en-US" b="1" dirty="0"/>
              <a:t>ER</a:t>
            </a:r>
            <a:r>
              <a:rPr lang="en-US" dirty="0"/>
              <a:t>—Expenditure Report</a:t>
            </a:r>
          </a:p>
          <a:p>
            <a:r>
              <a:rPr lang="en-US" b="1" dirty="0"/>
              <a:t>ESSA</a:t>
            </a:r>
            <a:r>
              <a:rPr lang="en-US" dirty="0"/>
              <a:t>—Every Student Succeeds Act</a:t>
            </a:r>
          </a:p>
          <a:p>
            <a:r>
              <a:rPr lang="en-US" b="1" dirty="0"/>
              <a:t>FAQ</a:t>
            </a:r>
            <a:r>
              <a:rPr lang="en-US" dirty="0"/>
              <a:t>—Frequently Asked Question</a:t>
            </a:r>
            <a:endParaRPr lang="en-US" b="1" dirty="0"/>
          </a:p>
          <a:p>
            <a:r>
              <a:rPr lang="en-US" b="1" dirty="0"/>
              <a:t>FY</a:t>
            </a:r>
            <a:r>
              <a:rPr lang="en-US" dirty="0"/>
              <a:t>—Fiscal Year</a:t>
            </a:r>
          </a:p>
        </p:txBody>
      </p:sp>
      <p:sp>
        <p:nvSpPr>
          <p:cNvPr id="13" name="Slide Number Placeholder 12">
            <a:extLst>
              <a:ext uri="{FF2B5EF4-FFF2-40B4-BE49-F238E27FC236}">
                <a16:creationId xmlns:a16="http://schemas.microsoft.com/office/drawing/2014/main" id="{540000FB-4834-E616-C90A-1C0C5BD6D80A}"/>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a:t>
            </a:fld>
            <a:endParaRPr lang="en-US" dirty="0"/>
          </a:p>
        </p:txBody>
      </p:sp>
      <p:pic>
        <p:nvPicPr>
          <p:cNvPr id="5" name="Graphic 6">
            <a:extLst>
              <a:ext uri="{FF2B5EF4-FFF2-40B4-BE49-F238E27FC236}">
                <a16:creationId xmlns:a16="http://schemas.microsoft.com/office/drawing/2014/main" id="{B706295E-C883-3E0F-1CDE-974E4CDBB3B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914400" cy="914400"/>
          </a:xfrm>
          <a:prstGeom prst="rect">
            <a:avLst/>
          </a:prstGeom>
        </p:spPr>
      </p:pic>
    </p:spTree>
    <p:extLst>
      <p:ext uri="{BB962C8B-B14F-4D97-AF65-F5344CB8AC3E}">
        <p14:creationId xmlns:p14="http://schemas.microsoft.com/office/powerpoint/2010/main" val="2341873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9135-8843-4FCD-A590-499687DC9971}"/>
              </a:ext>
            </a:extLst>
          </p:cNvPr>
          <p:cNvSpPr>
            <a:spLocks noGrp="1"/>
          </p:cNvSpPr>
          <p:nvPr>
            <p:ph type="title"/>
          </p:nvPr>
        </p:nvSpPr>
        <p:spPr>
          <a:xfrm>
            <a:off x="-1" y="-7456"/>
            <a:ext cx="12191999" cy="1047474"/>
          </a:xfrm>
        </p:spPr>
        <p:txBody>
          <a:bodyPr>
            <a:normAutofit/>
          </a:bodyPr>
          <a:lstStyle/>
          <a:p>
            <a:r>
              <a:rPr lang="en-US" dirty="0"/>
              <a:t>Project Budget Tab</a:t>
            </a:r>
          </a:p>
        </p:txBody>
      </p:sp>
      <p:pic>
        <p:nvPicPr>
          <p:cNvPr id="9" name="Content Placeholder 8" descr="Project Budget Tab&#10;&#10;This is a picture from the Grant Management and Reporting Tool that highlights the Project Budget tab. Refer to appendix 4 for long Alternative Text.">
            <a:extLst>
              <a:ext uri="{FF2B5EF4-FFF2-40B4-BE49-F238E27FC236}">
                <a16:creationId xmlns:a16="http://schemas.microsoft.com/office/drawing/2014/main" id="{5A16C070-4EDB-89C3-680B-11773138EF5E}"/>
              </a:ext>
            </a:extLst>
          </p:cNvPr>
          <p:cNvPicPr>
            <a:picLocks noGrp="1" noChangeAspect="1"/>
          </p:cNvPicPr>
          <p:nvPr>
            <p:ph idx="1"/>
          </p:nvPr>
        </p:nvPicPr>
        <p:blipFill>
          <a:blip r:embed="rId3"/>
          <a:stretch>
            <a:fillRect/>
          </a:stretch>
        </p:blipFill>
        <p:spPr>
          <a:xfrm>
            <a:off x="280358" y="2011877"/>
            <a:ext cx="11631280" cy="1682863"/>
          </a:xfrm>
          <a:prstGeom prst="rect">
            <a:avLst/>
          </a:prstGeom>
        </p:spPr>
      </p:pic>
      <p:sp>
        <p:nvSpPr>
          <p:cNvPr id="4" name="Text Placeholder 3">
            <a:extLst>
              <a:ext uri="{FF2B5EF4-FFF2-40B4-BE49-F238E27FC236}">
                <a16:creationId xmlns:a16="http://schemas.microsoft.com/office/drawing/2014/main" id="{31C6574C-BF3F-4C0E-833E-928036E5F131}"/>
              </a:ext>
            </a:extLst>
          </p:cNvPr>
          <p:cNvSpPr>
            <a:spLocks noGrp="1"/>
          </p:cNvSpPr>
          <p:nvPr>
            <p:ph type="body" sz="quarter" idx="4294967295"/>
          </p:nvPr>
        </p:nvSpPr>
        <p:spPr>
          <a:xfrm>
            <a:off x="2188162" y="5106450"/>
            <a:ext cx="8247062" cy="785039"/>
          </a:xfrm>
        </p:spPr>
        <p:txBody>
          <a:bodyPr/>
          <a:lstStyle/>
          <a:p>
            <a:pPr marL="0" indent="0">
              <a:buNone/>
            </a:pPr>
            <a:r>
              <a:rPr lang="en-US" dirty="0"/>
              <a:t>Refer to </a:t>
            </a:r>
            <a:r>
              <a:rPr lang="en-US" dirty="0">
                <a:hlinkClick r:id="rId4" action="ppaction://hlinksldjump"/>
              </a:rPr>
              <a:t>Appendix 4</a:t>
            </a:r>
            <a:r>
              <a:rPr lang="en-US" dirty="0"/>
              <a:t> for alternative text version.</a:t>
            </a:r>
          </a:p>
        </p:txBody>
      </p:sp>
      <p:sp>
        <p:nvSpPr>
          <p:cNvPr id="3" name="Slide Number Placeholder 2">
            <a:extLst>
              <a:ext uri="{FF2B5EF4-FFF2-40B4-BE49-F238E27FC236}">
                <a16:creationId xmlns:a16="http://schemas.microsoft.com/office/drawing/2014/main" id="{ECCF748F-8B9F-00FA-45CE-971B700B115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20</a:t>
            </a:fld>
            <a:endParaRPr lang="en-US" dirty="0"/>
          </a:p>
        </p:txBody>
      </p:sp>
      <p:pic>
        <p:nvPicPr>
          <p:cNvPr id="5" name="Graphic 4">
            <a:extLst>
              <a:ext uri="{FF2B5EF4-FFF2-40B4-BE49-F238E27FC236}">
                <a16:creationId xmlns:a16="http://schemas.microsoft.com/office/drawing/2014/main" id="{FD64F5E8-3F4D-9438-F671-BAB27687ABA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11186160" y="0"/>
            <a:ext cx="1005840" cy="1005840"/>
          </a:xfrm>
          <a:prstGeom prst="rect">
            <a:avLst/>
          </a:prstGeom>
        </p:spPr>
      </p:pic>
    </p:spTree>
    <p:extLst>
      <p:ext uri="{BB962C8B-B14F-4D97-AF65-F5344CB8AC3E}">
        <p14:creationId xmlns:p14="http://schemas.microsoft.com/office/powerpoint/2010/main" val="2106257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EAF8-6DBE-490E-BA80-33A8927E1567}"/>
              </a:ext>
            </a:extLst>
          </p:cNvPr>
          <p:cNvSpPr>
            <a:spLocks noGrp="1"/>
          </p:cNvSpPr>
          <p:nvPr>
            <p:ph type="title"/>
          </p:nvPr>
        </p:nvSpPr>
        <p:spPr>
          <a:xfrm>
            <a:off x="-1" y="-7456"/>
            <a:ext cx="12191999" cy="1047474"/>
          </a:xfrm>
        </p:spPr>
        <p:txBody>
          <a:bodyPr>
            <a:normAutofit/>
          </a:bodyPr>
          <a:lstStyle/>
          <a:p>
            <a:r>
              <a:rPr lang="en-US" dirty="0"/>
              <a:t>COE Allocation Amount</a:t>
            </a:r>
          </a:p>
        </p:txBody>
      </p:sp>
      <p:graphicFrame>
        <p:nvGraphicFramePr>
          <p:cNvPr id="6" name="Content Placeholder 5" descr="An example of a table showing the allocation amount for a County Office of Education.">
            <a:extLst>
              <a:ext uri="{FF2B5EF4-FFF2-40B4-BE49-F238E27FC236}">
                <a16:creationId xmlns:a16="http://schemas.microsoft.com/office/drawing/2014/main" id="{CB91D4CB-2235-49C0-80EB-5BABF31B8515}"/>
              </a:ext>
            </a:extLst>
          </p:cNvPr>
          <p:cNvGraphicFramePr>
            <a:graphicFrameLocks noGrp="1"/>
          </p:cNvGraphicFramePr>
          <p:nvPr>
            <p:ph idx="1"/>
            <p:extLst>
              <p:ext uri="{D42A27DB-BD31-4B8C-83A1-F6EECF244321}">
                <p14:modId xmlns:p14="http://schemas.microsoft.com/office/powerpoint/2010/main" val="1340069876"/>
              </p:ext>
            </p:extLst>
          </p:nvPr>
        </p:nvGraphicFramePr>
        <p:xfrm>
          <a:off x="1096963" y="1370133"/>
          <a:ext cx="9480550" cy="2310913"/>
        </p:xfrm>
        <a:graphic>
          <a:graphicData uri="http://schemas.openxmlformats.org/drawingml/2006/table">
            <a:tbl>
              <a:tblPr firstRow="1" bandRow="1">
                <a:tableStyleId>{073A0DAA-6AF3-43AB-8588-CEC1D06C72B9}</a:tableStyleId>
              </a:tblPr>
              <a:tblGrid>
                <a:gridCol w="4740275">
                  <a:extLst>
                    <a:ext uri="{9D8B030D-6E8A-4147-A177-3AD203B41FA5}">
                      <a16:colId xmlns:a16="http://schemas.microsoft.com/office/drawing/2014/main" val="580846070"/>
                    </a:ext>
                  </a:extLst>
                </a:gridCol>
                <a:gridCol w="4740275">
                  <a:extLst>
                    <a:ext uri="{9D8B030D-6E8A-4147-A177-3AD203B41FA5}">
                      <a16:colId xmlns:a16="http://schemas.microsoft.com/office/drawing/2014/main" val="3093878143"/>
                    </a:ext>
                  </a:extLst>
                </a:gridCol>
              </a:tblGrid>
              <a:tr h="1282631">
                <a:tc>
                  <a:txBody>
                    <a:bodyPr/>
                    <a:lstStyle/>
                    <a:p>
                      <a:pPr algn="ctr"/>
                      <a:r>
                        <a:rPr lang="en-US" sz="2800" dirty="0">
                          <a:solidFill>
                            <a:schemeClr val="bg1"/>
                          </a:solidFill>
                        </a:rPr>
                        <a:t>County Office of Education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r>
                        <a:rPr lang="en-US" sz="2800" dirty="0">
                          <a:solidFill>
                            <a:schemeClr val="bg1"/>
                          </a:solidFill>
                        </a:rPr>
                        <a:t>FY 2025–26 Allocation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4262000341"/>
                  </a:ext>
                </a:extLst>
              </a:tr>
              <a:tr h="1028282">
                <a:tc>
                  <a:txBody>
                    <a:bodyPr/>
                    <a:lstStyle/>
                    <a:p>
                      <a:pPr algn="ctr"/>
                      <a:r>
                        <a:rPr lang="en-US" sz="2800" dirty="0">
                          <a:solidFill>
                            <a:schemeClr val="tx1"/>
                          </a:solidFill>
                        </a:rPr>
                        <a:t>Sample COE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a:r>
                        <a:rPr lang="en-US" sz="2800" dirty="0">
                          <a:solidFill>
                            <a:schemeClr val="tx1"/>
                          </a:solidFill>
                        </a:rPr>
                        <a:t>$26,596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3979799639"/>
                  </a:ext>
                </a:extLst>
              </a:tr>
            </a:tbl>
          </a:graphicData>
        </a:graphic>
      </p:graphicFrame>
      <p:sp>
        <p:nvSpPr>
          <p:cNvPr id="4" name="Text Placeholder 3">
            <a:extLst>
              <a:ext uri="{FF2B5EF4-FFF2-40B4-BE49-F238E27FC236}">
                <a16:creationId xmlns:a16="http://schemas.microsoft.com/office/drawing/2014/main" id="{41C488DF-B19A-4A07-A821-6CDF83E9B998}"/>
              </a:ext>
            </a:extLst>
          </p:cNvPr>
          <p:cNvSpPr>
            <a:spLocks noGrp="1"/>
          </p:cNvSpPr>
          <p:nvPr>
            <p:ph type="body" sz="quarter" idx="4294967295"/>
          </p:nvPr>
        </p:nvSpPr>
        <p:spPr>
          <a:xfrm>
            <a:off x="1096963" y="4143022"/>
            <a:ext cx="10521950" cy="1925638"/>
          </a:xfrm>
        </p:spPr>
        <p:txBody>
          <a:bodyPr/>
          <a:lstStyle/>
          <a:p>
            <a:pPr marL="0" indent="0">
              <a:buNone/>
            </a:pPr>
            <a:r>
              <a:rPr lang="en-US" sz="3000" dirty="0">
                <a:cs typeface="Arial"/>
              </a:rPr>
              <a:t>A table of final allocation amounts is located on the CDE Funding Results web page at </a:t>
            </a:r>
          </a:p>
          <a:p>
            <a:pPr marL="0" indent="0">
              <a:buNone/>
            </a:pPr>
            <a:r>
              <a:rPr lang="en-US" sz="3000" dirty="0">
                <a:ea typeface="+mn-lt"/>
                <a:cs typeface="+mn-lt"/>
                <a:hlinkClick r:id="rId2" tooltip="California Department of Education County Office of Education Funding Results"/>
              </a:rPr>
              <a:t>https://www.cde.ca.gov/fg/fo/r16/csicoefundingresults25.asp</a:t>
            </a:r>
            <a:r>
              <a:rPr lang="en-US" sz="3000" dirty="0">
                <a:ea typeface="+mn-lt"/>
                <a:cs typeface="+mn-lt"/>
              </a:rPr>
              <a:t>.</a:t>
            </a:r>
            <a:endParaRPr lang="en-US" dirty="0"/>
          </a:p>
        </p:txBody>
      </p:sp>
      <p:pic>
        <p:nvPicPr>
          <p:cNvPr id="5"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04B44CFB-D026-F3F1-4C7C-5E75EAD7DB08}"/>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21</a:t>
            </a:fld>
            <a:endParaRPr lang="en-US" dirty="0"/>
          </a:p>
        </p:txBody>
      </p:sp>
    </p:spTree>
    <p:extLst>
      <p:ext uri="{BB962C8B-B14F-4D97-AF65-F5344CB8AC3E}">
        <p14:creationId xmlns:p14="http://schemas.microsoft.com/office/powerpoint/2010/main" val="3321065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0863471" cy="1178334"/>
          </a:xfrm>
        </p:spPr>
        <p:txBody>
          <a:bodyPr>
            <a:noAutofit/>
          </a:bodyPr>
          <a:lstStyle/>
          <a:p>
            <a:r>
              <a:rPr lang="en-US" dirty="0"/>
              <a:t>When to Submit a Project BR</a:t>
            </a:r>
          </a:p>
        </p:txBody>
      </p:sp>
      <p:sp>
        <p:nvSpPr>
          <p:cNvPr id="3" name="Content Placeholder 2"/>
          <p:cNvSpPr>
            <a:spLocks noGrp="1"/>
          </p:cNvSpPr>
          <p:nvPr>
            <p:ph idx="1"/>
          </p:nvPr>
        </p:nvSpPr>
        <p:spPr>
          <a:xfrm>
            <a:off x="1097279" y="1360449"/>
            <a:ext cx="10568248" cy="4657797"/>
          </a:xfrm>
        </p:spPr>
        <p:txBody>
          <a:bodyPr vert="horz" lIns="91440" tIns="45720" rIns="91440" bIns="45720" rtlCol="0" anchor="t">
            <a:noAutofit/>
          </a:bodyPr>
          <a:lstStyle/>
          <a:p>
            <a:pPr marL="514350" indent="-514350">
              <a:buAutoNum type="arabicPeriod"/>
            </a:pPr>
            <a:r>
              <a:rPr lang="en-US" dirty="0"/>
              <a:t>The COE is required to submit a Project Budget Revision when expenditure amounts claimed for Object Codes are in excess of 10 percent of the last approved budget.</a:t>
            </a:r>
          </a:p>
          <a:p>
            <a:pPr marL="514350" indent="-514350">
              <a:buAutoNum type="arabicPeriod"/>
            </a:pPr>
            <a:r>
              <a:rPr lang="en-US" dirty="0"/>
              <a:t>Also, the COE must submit a Project Budget Revision when there is a significant change to the description of planned expenditures.</a:t>
            </a:r>
          </a:p>
          <a:p>
            <a:pPr defTabSz="1227138"/>
            <a:r>
              <a:rPr lang="en-US" dirty="0"/>
              <a:t>Note that all Project Budget Revisions must be approved by the CDE before the COE will be able to submit Expenditure Reports. BRs are always due mid-month in reporting months. </a:t>
            </a:r>
          </a:p>
        </p:txBody>
      </p:sp>
      <p:sp>
        <p:nvSpPr>
          <p:cNvPr id="12" name="Slide Number Placeholder 11">
            <a:extLst>
              <a:ext uri="{FF2B5EF4-FFF2-40B4-BE49-F238E27FC236}">
                <a16:creationId xmlns:a16="http://schemas.microsoft.com/office/drawing/2014/main" id="{A6CB969B-B657-2618-DEE6-841CD734AFB8}"/>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22</a:t>
            </a:fld>
            <a:endParaRPr lang="en-US" dirty="0"/>
          </a:p>
        </p:txBody>
      </p:sp>
      <p:pic>
        <p:nvPicPr>
          <p:cNvPr id="5" name="Graphic 4">
            <a:extLst>
              <a:ext uri="{FF2B5EF4-FFF2-40B4-BE49-F238E27FC236}">
                <a16:creationId xmlns:a16="http://schemas.microsoft.com/office/drawing/2014/main" id="{91EC2EDC-EDE0-EA08-E69D-5A540C95A8E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Tree>
    <p:extLst>
      <p:ext uri="{BB962C8B-B14F-4D97-AF65-F5344CB8AC3E}">
        <p14:creationId xmlns:p14="http://schemas.microsoft.com/office/powerpoint/2010/main" val="3357419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1963-C9F7-42CA-8191-864647E82F7F}"/>
              </a:ext>
            </a:extLst>
          </p:cNvPr>
          <p:cNvSpPr>
            <a:spLocks noGrp="1"/>
          </p:cNvSpPr>
          <p:nvPr>
            <p:ph type="title"/>
          </p:nvPr>
        </p:nvSpPr>
        <p:spPr>
          <a:xfrm>
            <a:off x="-1" y="-7456"/>
            <a:ext cx="12191999" cy="1027873"/>
          </a:xfrm>
        </p:spPr>
        <p:txBody>
          <a:bodyPr>
            <a:normAutofit/>
          </a:bodyPr>
          <a:lstStyle/>
          <a:p>
            <a:r>
              <a:rPr lang="en-US" dirty="0">
                <a:solidFill>
                  <a:srgbClr val="0000FF"/>
                </a:solidFill>
              </a:rPr>
              <a:t>PA</a:t>
            </a:r>
            <a:r>
              <a:rPr lang="en-US" dirty="0"/>
              <a:t> Project Budget Example</a:t>
            </a:r>
          </a:p>
        </p:txBody>
      </p:sp>
      <p:graphicFrame>
        <p:nvGraphicFramePr>
          <p:cNvPr id="7" name="Content Placeholder 6" descr="Example of a Project Budget Revision for the Plan Approval subgrant in the Grant Management and Reporting Tool. The red boxes highlight data analysis training and conflict of interest training.">
            <a:extLst>
              <a:ext uri="{FF2B5EF4-FFF2-40B4-BE49-F238E27FC236}">
                <a16:creationId xmlns:a16="http://schemas.microsoft.com/office/drawing/2014/main" id="{9D9D5167-A975-461F-B88A-5A5BF515FE41}"/>
              </a:ext>
            </a:extLst>
          </p:cNvPr>
          <p:cNvGraphicFramePr>
            <a:graphicFrameLocks noGrp="1"/>
          </p:cNvGraphicFramePr>
          <p:nvPr>
            <p:ph idx="1"/>
            <p:extLst>
              <p:ext uri="{D42A27DB-BD31-4B8C-83A1-F6EECF244321}">
                <p14:modId xmlns:p14="http://schemas.microsoft.com/office/powerpoint/2010/main" val="2876030710"/>
              </p:ext>
            </p:extLst>
          </p:nvPr>
        </p:nvGraphicFramePr>
        <p:xfrm>
          <a:off x="227390" y="1166909"/>
          <a:ext cx="11737215" cy="4709712"/>
        </p:xfrm>
        <a:graphic>
          <a:graphicData uri="http://schemas.openxmlformats.org/drawingml/2006/table">
            <a:tbl>
              <a:tblPr firstRow="1" firstCol="1" bandRow="1"/>
              <a:tblGrid>
                <a:gridCol w="1510748">
                  <a:extLst>
                    <a:ext uri="{9D8B030D-6E8A-4147-A177-3AD203B41FA5}">
                      <a16:colId xmlns:a16="http://schemas.microsoft.com/office/drawing/2014/main" val="2867032225"/>
                    </a:ext>
                  </a:extLst>
                </a:gridCol>
                <a:gridCol w="1335314">
                  <a:extLst>
                    <a:ext uri="{9D8B030D-6E8A-4147-A177-3AD203B41FA5}">
                      <a16:colId xmlns:a16="http://schemas.microsoft.com/office/drawing/2014/main" val="3666146287"/>
                    </a:ext>
                  </a:extLst>
                </a:gridCol>
                <a:gridCol w="1509486">
                  <a:extLst>
                    <a:ext uri="{9D8B030D-6E8A-4147-A177-3AD203B41FA5}">
                      <a16:colId xmlns:a16="http://schemas.microsoft.com/office/drawing/2014/main" val="2470356949"/>
                    </a:ext>
                  </a:extLst>
                </a:gridCol>
                <a:gridCol w="1436914">
                  <a:extLst>
                    <a:ext uri="{9D8B030D-6E8A-4147-A177-3AD203B41FA5}">
                      <a16:colId xmlns:a16="http://schemas.microsoft.com/office/drawing/2014/main" val="98844299"/>
                    </a:ext>
                  </a:extLst>
                </a:gridCol>
                <a:gridCol w="1727200">
                  <a:extLst>
                    <a:ext uri="{9D8B030D-6E8A-4147-A177-3AD203B41FA5}">
                      <a16:colId xmlns:a16="http://schemas.microsoft.com/office/drawing/2014/main" val="2471092972"/>
                    </a:ext>
                  </a:extLst>
                </a:gridCol>
                <a:gridCol w="2191657">
                  <a:extLst>
                    <a:ext uri="{9D8B030D-6E8A-4147-A177-3AD203B41FA5}">
                      <a16:colId xmlns:a16="http://schemas.microsoft.com/office/drawing/2014/main" val="4225463236"/>
                    </a:ext>
                  </a:extLst>
                </a:gridCol>
                <a:gridCol w="2025896">
                  <a:extLst>
                    <a:ext uri="{9D8B030D-6E8A-4147-A177-3AD203B41FA5}">
                      <a16:colId xmlns:a16="http://schemas.microsoft.com/office/drawing/2014/main" val="562104109"/>
                    </a:ext>
                  </a:extLst>
                </a:gridCol>
              </a:tblGrid>
              <a:tr h="1216135">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 Code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Last Approved Budget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Expenditure Description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Any Adjustments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Revised Budget Amount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Revised Expenditure Description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Revision Justification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1076575521"/>
                  </a:ext>
                </a:extLst>
              </a:tr>
              <a:tr h="583195">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1000-1999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04639224"/>
                  </a:ext>
                </a:extLst>
              </a:tr>
              <a:tr h="581052">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2000-2999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4520277"/>
                  </a:ext>
                </a:extLst>
              </a:tr>
              <a:tr h="425761">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3000-3999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NA</a:t>
                      </a:r>
                      <a:endPar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776098"/>
                  </a:ext>
                </a:extLst>
              </a:tr>
              <a:tr h="490170">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4000-4999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4097438"/>
                  </a:ext>
                </a:extLst>
              </a:tr>
              <a:tr h="553502">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5000-5999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Analysis Training</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Conflict of Interest Training</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Need to Develop Procedures</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39045749"/>
                  </a:ext>
                </a:extLst>
              </a:tr>
              <a:tr h="303419">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7310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Indirect Cost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10929252"/>
                  </a:ext>
                </a:extLst>
              </a:tr>
              <a:tr h="278239">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5100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endPar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7578479"/>
                  </a:ext>
                </a:extLst>
              </a:tr>
              <a:tr h="278239">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36461854"/>
                  </a:ext>
                </a:extLst>
              </a:tr>
            </a:tbl>
          </a:graphicData>
        </a:graphic>
      </p:graphicFrame>
      <p:sp>
        <p:nvSpPr>
          <p:cNvPr id="4" name="Rectangle: Rounded Corners 3">
            <a:extLst>
              <a:ext uri="{FF2B5EF4-FFF2-40B4-BE49-F238E27FC236}">
                <a16:creationId xmlns:a16="http://schemas.microsoft.com/office/drawing/2014/main" id="{5178DFDF-7F92-FC59-ABFF-0DB2778235C0}"/>
              </a:ext>
              <a:ext uri="{C183D7F6-B498-43B3-948B-1728B52AA6E4}">
                <adec:decorative xmlns:adec="http://schemas.microsoft.com/office/drawing/2017/decorative" val="1"/>
              </a:ext>
            </a:extLst>
          </p:cNvPr>
          <p:cNvSpPr/>
          <p:nvPr/>
        </p:nvSpPr>
        <p:spPr>
          <a:xfrm>
            <a:off x="3130474" y="4394976"/>
            <a:ext cx="1515025" cy="642769"/>
          </a:xfrm>
          <a:prstGeom prst="round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4425385-8F9E-D04E-2CD8-6187A79B3F49}"/>
              </a:ext>
              <a:ext uri="{C183D7F6-B498-43B3-948B-1728B52AA6E4}">
                <adec:decorative xmlns:adec="http://schemas.microsoft.com/office/drawing/2017/decorative" val="1"/>
              </a:ext>
            </a:extLst>
          </p:cNvPr>
          <p:cNvSpPr/>
          <p:nvPr/>
        </p:nvSpPr>
        <p:spPr>
          <a:xfrm>
            <a:off x="7968692" y="4394976"/>
            <a:ext cx="1811916" cy="642769"/>
          </a:xfrm>
          <a:prstGeom prst="round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F5B38C0-1629-961F-8CB2-AD0A85EF94D5}"/>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23</a:t>
            </a:fld>
            <a:endParaRPr lang="en-US" dirty="0"/>
          </a:p>
        </p:txBody>
      </p:sp>
      <p:pic>
        <p:nvPicPr>
          <p:cNvPr id="8" name="Graphic 7">
            <a:extLst>
              <a:ext uri="{FF2B5EF4-FFF2-40B4-BE49-F238E27FC236}">
                <a16:creationId xmlns:a16="http://schemas.microsoft.com/office/drawing/2014/main" id="{2F0CDDC2-14C6-8128-1CC0-F37F6429E7F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spTree>
    <p:extLst>
      <p:ext uri="{BB962C8B-B14F-4D97-AF65-F5344CB8AC3E}">
        <p14:creationId xmlns:p14="http://schemas.microsoft.com/office/powerpoint/2010/main" val="42263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31A0-2340-4193-BDFB-5267FD648FE2}"/>
              </a:ext>
            </a:extLst>
          </p:cNvPr>
          <p:cNvSpPr>
            <a:spLocks noGrp="1"/>
          </p:cNvSpPr>
          <p:nvPr>
            <p:ph type="title"/>
          </p:nvPr>
        </p:nvSpPr>
        <p:spPr>
          <a:xfrm>
            <a:off x="-1" y="-7456"/>
            <a:ext cx="12191999" cy="1047474"/>
          </a:xfrm>
        </p:spPr>
        <p:txBody>
          <a:bodyPr>
            <a:normAutofit/>
          </a:bodyPr>
          <a:lstStyle/>
          <a:p>
            <a:r>
              <a:rPr lang="en-US" dirty="0">
                <a:solidFill>
                  <a:srgbClr val="A50021"/>
                </a:solidFill>
              </a:rPr>
              <a:t>PDIS</a:t>
            </a:r>
            <a:r>
              <a:rPr lang="en-US" dirty="0"/>
              <a:t> Project Budget Example</a:t>
            </a:r>
          </a:p>
        </p:txBody>
      </p:sp>
      <p:graphicFrame>
        <p:nvGraphicFramePr>
          <p:cNvPr id="7" name="Content Placeholder 6" descr="A Project Budget Revision for the Plan Development and Implementation Support subgrant in the Grant Management and Reporting Tool. The red boxes highlight: staff: including coaches and a data consultant.">
            <a:extLst>
              <a:ext uri="{FF2B5EF4-FFF2-40B4-BE49-F238E27FC236}">
                <a16:creationId xmlns:a16="http://schemas.microsoft.com/office/drawing/2014/main" id="{C908F3B8-7537-4ECE-A7F3-4D560D2B2BF4}"/>
              </a:ext>
            </a:extLst>
          </p:cNvPr>
          <p:cNvGraphicFramePr>
            <a:graphicFrameLocks noGrp="1"/>
          </p:cNvGraphicFramePr>
          <p:nvPr>
            <p:ph idx="1"/>
            <p:extLst>
              <p:ext uri="{D42A27DB-BD31-4B8C-83A1-F6EECF244321}">
                <p14:modId xmlns:p14="http://schemas.microsoft.com/office/powerpoint/2010/main" val="891110648"/>
              </p:ext>
            </p:extLst>
          </p:nvPr>
        </p:nvGraphicFramePr>
        <p:xfrm>
          <a:off x="293335" y="1126306"/>
          <a:ext cx="11605325" cy="4852781"/>
        </p:xfrm>
        <a:graphic>
          <a:graphicData uri="http://schemas.openxmlformats.org/drawingml/2006/table">
            <a:tbl>
              <a:tblPr firstRow="1" firstCol="1" bandRow="1"/>
              <a:tblGrid>
                <a:gridCol w="1474353">
                  <a:extLst>
                    <a:ext uri="{9D8B030D-6E8A-4147-A177-3AD203B41FA5}">
                      <a16:colId xmlns:a16="http://schemas.microsoft.com/office/drawing/2014/main" val="433130682"/>
                    </a:ext>
                  </a:extLst>
                </a:gridCol>
                <a:gridCol w="1669143">
                  <a:extLst>
                    <a:ext uri="{9D8B030D-6E8A-4147-A177-3AD203B41FA5}">
                      <a16:colId xmlns:a16="http://schemas.microsoft.com/office/drawing/2014/main" val="3252556930"/>
                    </a:ext>
                  </a:extLst>
                </a:gridCol>
                <a:gridCol w="1828800">
                  <a:extLst>
                    <a:ext uri="{9D8B030D-6E8A-4147-A177-3AD203B41FA5}">
                      <a16:colId xmlns:a16="http://schemas.microsoft.com/office/drawing/2014/main" val="1502007785"/>
                    </a:ext>
                  </a:extLst>
                </a:gridCol>
                <a:gridCol w="1683657">
                  <a:extLst>
                    <a:ext uri="{9D8B030D-6E8A-4147-A177-3AD203B41FA5}">
                      <a16:colId xmlns:a16="http://schemas.microsoft.com/office/drawing/2014/main" val="1870622844"/>
                    </a:ext>
                  </a:extLst>
                </a:gridCol>
                <a:gridCol w="1465943">
                  <a:extLst>
                    <a:ext uri="{9D8B030D-6E8A-4147-A177-3AD203B41FA5}">
                      <a16:colId xmlns:a16="http://schemas.microsoft.com/office/drawing/2014/main" val="1164792912"/>
                    </a:ext>
                  </a:extLst>
                </a:gridCol>
                <a:gridCol w="1799771">
                  <a:extLst>
                    <a:ext uri="{9D8B030D-6E8A-4147-A177-3AD203B41FA5}">
                      <a16:colId xmlns:a16="http://schemas.microsoft.com/office/drawing/2014/main" val="3397137236"/>
                    </a:ext>
                  </a:extLst>
                </a:gridCol>
                <a:gridCol w="1683658">
                  <a:extLst>
                    <a:ext uri="{9D8B030D-6E8A-4147-A177-3AD203B41FA5}">
                      <a16:colId xmlns:a16="http://schemas.microsoft.com/office/drawing/2014/main" val="4135905726"/>
                    </a:ext>
                  </a:extLst>
                </a:gridCol>
              </a:tblGrid>
              <a:tr h="815068">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 Code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Last Approved Budget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Current Expenditure Description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Any Adjustments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Revised Budget Amount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6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Revised Expenditure Description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b="1" kern="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 Revision Justification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6000"/>
                        </a:lnSpc>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123351021"/>
                  </a:ext>
                </a:extLst>
              </a:tr>
              <a:tr h="540250">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1000-1999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 FTE Staff to Coach LEAs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-$10,000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1 FTE Staff to Coach LEAs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Reduce 3 FTE  to 1</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4994274"/>
                  </a:ext>
                </a:extLst>
              </a:tr>
              <a:tr h="517496">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2000-2999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2637293"/>
                  </a:ext>
                </a:extLst>
              </a:tr>
              <a:tr h="540250">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3000-3999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Benefits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Reduce 3 FTE  to 1</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89411477"/>
                  </a:ext>
                </a:extLst>
              </a:tr>
              <a:tr h="524680">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4000-4999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77832200"/>
                  </a:ext>
                </a:extLst>
              </a:tr>
              <a:tr h="815068">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5000-5999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+$14,000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$14,000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Data Consultant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Data Interpretation Needed</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1893554"/>
                  </a:ext>
                </a:extLst>
              </a:tr>
              <a:tr h="442318">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7310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Indirect Cost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4927681"/>
                  </a:ext>
                </a:extLst>
              </a:tr>
              <a:tr h="392219">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0</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u="none" dirty="0">
                          <a:solidFill>
                            <a:schemeClr val="tx1"/>
                          </a:solidFill>
                          <a:effectLst/>
                          <a:latin typeface="Arial" panose="020B0604020202020204" pitchFamily="34" charset="0"/>
                          <a:ea typeface="Calibri" panose="020F0502020204030204" pitchFamily="34" charset="0"/>
                          <a:cs typeface="Arial" panose="020B0604020202020204" pitchFamily="34" charset="0"/>
                        </a:rPr>
                        <a:t>NA</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23977953"/>
                  </a:ext>
                </a:extLst>
              </a:tr>
              <a:tr h="265432">
                <a:tc>
                  <a:txBody>
                    <a:bodyPr/>
                    <a:lstStyle/>
                    <a:p>
                      <a:pPr marL="0" marR="0" algn="ctr">
                        <a:lnSpc>
                          <a:spcPct val="106000"/>
                        </a:lnSpc>
                        <a:spcBef>
                          <a:spcPts val="0"/>
                        </a:spcBef>
                        <a:spcAft>
                          <a:spcPts val="0"/>
                        </a:spcAft>
                      </a:pPr>
                      <a:r>
                        <a:rPr lang="en-US" sz="14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$20,188</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$20,188</a:t>
                      </a:r>
                      <a:endParaRPr lang="en-US" sz="16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38403966"/>
                  </a:ext>
                </a:extLst>
              </a:tr>
            </a:tbl>
          </a:graphicData>
        </a:graphic>
      </p:graphicFrame>
      <p:sp>
        <p:nvSpPr>
          <p:cNvPr id="4" name="Rectangle: Rounded Corners 3">
            <a:extLst>
              <a:ext uri="{FF2B5EF4-FFF2-40B4-BE49-F238E27FC236}">
                <a16:creationId xmlns:a16="http://schemas.microsoft.com/office/drawing/2014/main" id="{FC7F79A9-7E04-7AA4-9401-04294164A2D7}"/>
              </a:ext>
              <a:ext uri="{C183D7F6-B498-43B3-948B-1728B52AA6E4}">
                <adec:decorative xmlns:adec="http://schemas.microsoft.com/office/drawing/2017/decorative" val="1"/>
              </a:ext>
            </a:extLst>
          </p:cNvPr>
          <p:cNvSpPr/>
          <p:nvPr/>
        </p:nvSpPr>
        <p:spPr>
          <a:xfrm>
            <a:off x="3639760" y="1941143"/>
            <a:ext cx="1515025" cy="642769"/>
          </a:xfrm>
          <a:prstGeom prst="round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A73434A-A5F7-BBCB-2611-499D9749C25F}"/>
              </a:ext>
              <a:ext uri="{C183D7F6-B498-43B3-948B-1728B52AA6E4}">
                <adec:decorative xmlns:adec="http://schemas.microsoft.com/office/drawing/2017/decorative" val="1"/>
              </a:ext>
            </a:extLst>
          </p:cNvPr>
          <p:cNvSpPr/>
          <p:nvPr/>
        </p:nvSpPr>
        <p:spPr>
          <a:xfrm>
            <a:off x="8501210" y="1941142"/>
            <a:ext cx="1661362" cy="642769"/>
          </a:xfrm>
          <a:prstGeom prst="round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EE6EC21-43A1-FB37-385E-ABAE1F2DD995}"/>
              </a:ext>
              <a:ext uri="{C183D7F6-B498-43B3-948B-1728B52AA6E4}">
                <adec:decorative xmlns:adec="http://schemas.microsoft.com/office/drawing/2017/decorative" val="1"/>
              </a:ext>
            </a:extLst>
          </p:cNvPr>
          <p:cNvSpPr/>
          <p:nvPr/>
        </p:nvSpPr>
        <p:spPr>
          <a:xfrm>
            <a:off x="8410459" y="4188561"/>
            <a:ext cx="1752113" cy="642769"/>
          </a:xfrm>
          <a:prstGeom prst="roundRect">
            <a:avLst/>
          </a:prstGeom>
          <a:noFill/>
          <a:ln w="412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6789E3F-7BDD-1FCD-E48E-5C1DC6D2BD88}"/>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24</a:t>
            </a:fld>
            <a:endParaRPr lang="en-US" dirty="0"/>
          </a:p>
        </p:txBody>
      </p:sp>
      <p:pic>
        <p:nvPicPr>
          <p:cNvPr id="9" name="Graphic 8">
            <a:extLst>
              <a:ext uri="{FF2B5EF4-FFF2-40B4-BE49-F238E27FC236}">
                <a16:creationId xmlns:a16="http://schemas.microsoft.com/office/drawing/2014/main" id="{78B0A063-CBE0-BE1C-A29E-5A334611297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spTree>
    <p:extLst>
      <p:ext uri="{BB962C8B-B14F-4D97-AF65-F5344CB8AC3E}">
        <p14:creationId xmlns:p14="http://schemas.microsoft.com/office/powerpoint/2010/main" val="286055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CF4B0-7B81-4B35-B60E-61F82844B80B}"/>
              </a:ext>
            </a:extLst>
          </p:cNvPr>
          <p:cNvSpPr>
            <a:spLocks noGrp="1"/>
          </p:cNvSpPr>
          <p:nvPr>
            <p:ph type="title"/>
          </p:nvPr>
        </p:nvSpPr>
        <p:spPr>
          <a:xfrm>
            <a:off x="-1" y="-7456"/>
            <a:ext cx="12191999" cy="1047474"/>
          </a:xfrm>
        </p:spPr>
        <p:txBody>
          <a:bodyPr>
            <a:noAutofit/>
          </a:bodyPr>
          <a:lstStyle/>
          <a:p>
            <a:r>
              <a:rPr lang="en-US" dirty="0"/>
              <a:t>Budget Revision Submission</a:t>
            </a:r>
          </a:p>
        </p:txBody>
      </p:sp>
      <p:pic>
        <p:nvPicPr>
          <p:cNvPr id="8" name="Content Placeholder 7" descr="A screenshot of the field used to input the remarks and the submit buttons. Refer to appendix 5 for long Alternative Text version.&#10;&#10;">
            <a:extLst>
              <a:ext uri="{FF2B5EF4-FFF2-40B4-BE49-F238E27FC236}">
                <a16:creationId xmlns:a16="http://schemas.microsoft.com/office/drawing/2014/main" id="{22270BB0-3E5C-43C8-B927-E19D4E6BABD8}"/>
              </a:ext>
            </a:extLst>
          </p:cNvPr>
          <p:cNvPicPr>
            <a:picLocks noGrp="1" noChangeAspect="1"/>
          </p:cNvPicPr>
          <p:nvPr>
            <p:ph idx="1"/>
          </p:nvPr>
        </p:nvPicPr>
        <p:blipFill>
          <a:blip r:embed="rId3"/>
          <a:stretch>
            <a:fillRect/>
          </a:stretch>
        </p:blipFill>
        <p:spPr>
          <a:xfrm>
            <a:off x="274760" y="1336902"/>
            <a:ext cx="11780507" cy="3687652"/>
          </a:xfrm>
        </p:spPr>
      </p:pic>
      <p:sp>
        <p:nvSpPr>
          <p:cNvPr id="4" name="Text Placeholder 3" descr="This is a screenshot of a Project Budget submission. Refer to Appendix 5 for alternative text version.">
            <a:extLst>
              <a:ext uri="{FF2B5EF4-FFF2-40B4-BE49-F238E27FC236}">
                <a16:creationId xmlns:a16="http://schemas.microsoft.com/office/drawing/2014/main" id="{7037291E-7AA8-4503-A26B-04EFB1627214}"/>
              </a:ext>
            </a:extLst>
          </p:cNvPr>
          <p:cNvSpPr>
            <a:spLocks noGrp="1"/>
          </p:cNvSpPr>
          <p:nvPr>
            <p:ph type="body" sz="quarter" idx="4294967295"/>
          </p:nvPr>
        </p:nvSpPr>
        <p:spPr>
          <a:xfrm>
            <a:off x="2967147" y="5321439"/>
            <a:ext cx="6604000" cy="523875"/>
          </a:xfrm>
        </p:spPr>
        <p:txBody>
          <a:bodyPr>
            <a:normAutofit/>
          </a:bodyPr>
          <a:lstStyle/>
          <a:p>
            <a:pPr marL="0" indent="0">
              <a:buNone/>
            </a:pPr>
            <a:r>
              <a:rPr lang="en-US" sz="2400" dirty="0">
                <a:ea typeface="+mn-lt"/>
                <a:cs typeface="+mn-lt"/>
              </a:rPr>
              <a:t>Refer to </a:t>
            </a:r>
            <a:r>
              <a:rPr lang="en-US" sz="2400" dirty="0">
                <a:solidFill>
                  <a:schemeClr val="tx1"/>
                </a:solidFill>
                <a:ea typeface="+mn-lt"/>
                <a:cs typeface="+mn-lt"/>
                <a:hlinkClick r:id="rId4" action="ppaction://hlinksldjump"/>
              </a:rPr>
              <a:t>Appendix 5 </a:t>
            </a:r>
            <a:r>
              <a:rPr lang="en-US" sz="2400" dirty="0">
                <a:ea typeface="+mn-lt"/>
                <a:cs typeface="+mn-lt"/>
              </a:rPr>
              <a:t>for alternative text version.</a:t>
            </a:r>
            <a:endParaRPr lang="en-US" sz="2400" dirty="0"/>
          </a:p>
        </p:txBody>
      </p:sp>
      <p:sp>
        <p:nvSpPr>
          <p:cNvPr id="3" name="Slide Number Placeholder 2">
            <a:extLst>
              <a:ext uri="{FF2B5EF4-FFF2-40B4-BE49-F238E27FC236}">
                <a16:creationId xmlns:a16="http://schemas.microsoft.com/office/drawing/2014/main" id="{906BF179-48CC-A73E-711B-0B0425605CA0}"/>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25</a:t>
            </a:fld>
            <a:endParaRPr lang="en-US" dirty="0"/>
          </a:p>
        </p:txBody>
      </p:sp>
      <p:pic>
        <p:nvPicPr>
          <p:cNvPr id="5" name="Picture 4">
            <a:extLst>
              <a:ext uri="{FF2B5EF4-FFF2-40B4-BE49-F238E27FC236}">
                <a16:creationId xmlns:a16="http://schemas.microsoft.com/office/drawing/2014/main" id="{28F24A03-4734-06A0-1008-71CA8CB4558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010005" y="82015"/>
            <a:ext cx="1181995" cy="746324"/>
          </a:xfrm>
          <a:prstGeom prst="rect">
            <a:avLst/>
          </a:prstGeom>
        </p:spPr>
      </p:pic>
    </p:spTree>
    <p:extLst>
      <p:ext uri="{BB962C8B-B14F-4D97-AF65-F5344CB8AC3E}">
        <p14:creationId xmlns:p14="http://schemas.microsoft.com/office/powerpoint/2010/main" val="1544672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rmAutofit/>
          </a:bodyPr>
          <a:lstStyle/>
          <a:p>
            <a:r>
              <a:rPr lang="en-US" dirty="0"/>
              <a:t> Project BR Status Emails </a:t>
            </a:r>
          </a:p>
        </p:txBody>
      </p:sp>
      <p:sp>
        <p:nvSpPr>
          <p:cNvPr id="3" name="Content Placeholder 2"/>
          <p:cNvSpPr>
            <a:spLocks noGrp="1"/>
          </p:cNvSpPr>
          <p:nvPr>
            <p:ph idx="1"/>
          </p:nvPr>
        </p:nvSpPr>
        <p:spPr>
          <a:xfrm>
            <a:off x="1097280" y="423747"/>
            <a:ext cx="10058400" cy="5594500"/>
          </a:xfrm>
        </p:spPr>
        <p:txBody>
          <a:bodyPr vert="horz" lIns="91440" tIns="45720" rIns="91440" bIns="45720" rtlCol="0" anchor="ctr">
            <a:noAutofit/>
          </a:bodyPr>
          <a:lstStyle/>
          <a:p>
            <a:pPr marL="514350" indent="-514350">
              <a:buFont typeface="+mj-lt"/>
              <a:buAutoNum type="arabicPeriod"/>
            </a:pPr>
            <a:r>
              <a:rPr lang="en-US" b="1" dirty="0"/>
              <a:t>Project Budget Revision Pending CDE Review: </a:t>
            </a:r>
            <a:r>
              <a:rPr lang="en-US" dirty="0"/>
              <a:t>a Project Budget Revision has been submitted and the CDE is reviewing the submission. </a:t>
            </a:r>
          </a:p>
          <a:p>
            <a:pPr marL="514350" indent="-514350">
              <a:buFont typeface="+mj-lt"/>
              <a:buAutoNum type="arabicPeriod"/>
            </a:pPr>
            <a:r>
              <a:rPr lang="en-US" b="1" dirty="0"/>
              <a:t>Project Budget Revision Approved: </a:t>
            </a:r>
            <a:r>
              <a:rPr lang="en-US" dirty="0"/>
              <a:t>the Project Budget Revision has been reviewed and is approved. </a:t>
            </a:r>
          </a:p>
          <a:p>
            <a:pPr marL="514350" indent="-514350">
              <a:buFont typeface="+mj-lt"/>
              <a:buAutoNum type="arabicPeriod"/>
            </a:pPr>
            <a:r>
              <a:rPr lang="en-US" b="1" dirty="0"/>
              <a:t>Project Budget Revision Needs Revision: </a:t>
            </a:r>
            <a:r>
              <a:rPr lang="en-US" dirty="0"/>
              <a:t>the Project Budget Revision has been reviewed and requires revision.</a:t>
            </a:r>
          </a:p>
        </p:txBody>
      </p:sp>
      <p:pic>
        <p:nvPicPr>
          <p:cNvPr id="4"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12" name="Slide Number Placeholder 11">
            <a:extLst>
              <a:ext uri="{FF2B5EF4-FFF2-40B4-BE49-F238E27FC236}">
                <a16:creationId xmlns:a16="http://schemas.microsoft.com/office/drawing/2014/main" id="{1CDAD5E1-7181-0A32-4737-4733CF4DF63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26</a:t>
            </a:fld>
            <a:endParaRPr lang="en-US" dirty="0"/>
          </a:p>
        </p:txBody>
      </p:sp>
    </p:spTree>
    <p:extLst>
      <p:ext uri="{BB962C8B-B14F-4D97-AF65-F5344CB8AC3E}">
        <p14:creationId xmlns:p14="http://schemas.microsoft.com/office/powerpoint/2010/main" val="3450915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A7209-74A6-45F6-875A-B75EC0EF8B6A}"/>
              </a:ext>
            </a:extLst>
          </p:cNvPr>
          <p:cNvSpPr>
            <a:spLocks noGrp="1"/>
          </p:cNvSpPr>
          <p:nvPr>
            <p:ph type="title"/>
          </p:nvPr>
        </p:nvSpPr>
        <p:spPr>
          <a:xfrm>
            <a:off x="-1" y="-7456"/>
            <a:ext cx="12191999" cy="1047474"/>
          </a:xfrm>
        </p:spPr>
        <p:txBody>
          <a:bodyPr>
            <a:normAutofit/>
          </a:bodyPr>
          <a:lstStyle/>
          <a:p>
            <a:r>
              <a:rPr lang="en-US" dirty="0"/>
              <a:t>Expenditure Report Tab</a:t>
            </a:r>
          </a:p>
        </p:txBody>
      </p:sp>
      <p:pic>
        <p:nvPicPr>
          <p:cNvPr id="5"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pic>
        <p:nvPicPr>
          <p:cNvPr id="9" name="Content Placeholder 8" descr="Expenditure Report Tab&#10;&#10;This is a picture of the Expenditure Report tab. Refer to appendix 6 for long Alternative Text version.">
            <a:extLst>
              <a:ext uri="{FF2B5EF4-FFF2-40B4-BE49-F238E27FC236}">
                <a16:creationId xmlns:a16="http://schemas.microsoft.com/office/drawing/2014/main" id="{5F999F91-998A-E8B9-D07F-C08B030E9D95}"/>
              </a:ext>
            </a:extLst>
          </p:cNvPr>
          <p:cNvPicPr>
            <a:picLocks noGrp="1" noChangeAspect="1"/>
          </p:cNvPicPr>
          <p:nvPr>
            <p:ph idx="1"/>
          </p:nvPr>
        </p:nvPicPr>
        <p:blipFill>
          <a:blip r:embed="rId4"/>
          <a:stretch>
            <a:fillRect/>
          </a:stretch>
        </p:blipFill>
        <p:spPr>
          <a:xfrm>
            <a:off x="221974" y="2441322"/>
            <a:ext cx="11748052" cy="1670250"/>
          </a:xfrm>
          <a:prstGeom prst="rect">
            <a:avLst/>
          </a:prstGeom>
        </p:spPr>
      </p:pic>
      <p:sp>
        <p:nvSpPr>
          <p:cNvPr id="4" name="Text Placeholder 3">
            <a:extLst>
              <a:ext uri="{FF2B5EF4-FFF2-40B4-BE49-F238E27FC236}">
                <a16:creationId xmlns:a16="http://schemas.microsoft.com/office/drawing/2014/main" id="{8A8ACE20-F042-4890-9112-5D9C7AC37BFF}"/>
              </a:ext>
            </a:extLst>
          </p:cNvPr>
          <p:cNvSpPr>
            <a:spLocks noGrp="1"/>
          </p:cNvSpPr>
          <p:nvPr>
            <p:ph type="body" sz="quarter" idx="4294967295"/>
          </p:nvPr>
        </p:nvSpPr>
        <p:spPr>
          <a:xfrm>
            <a:off x="2492540" y="5131722"/>
            <a:ext cx="8150225" cy="703022"/>
          </a:xfrm>
        </p:spPr>
        <p:txBody>
          <a:bodyPr/>
          <a:lstStyle/>
          <a:p>
            <a:pPr marL="0" indent="0">
              <a:buNone/>
            </a:pPr>
            <a:r>
              <a:rPr lang="en-US" sz="2400" dirty="0">
                <a:ea typeface="+mn-lt"/>
                <a:cs typeface="Arial" panose="020B0604020202020204"/>
              </a:rPr>
              <a:t>Refer to </a:t>
            </a:r>
            <a:r>
              <a:rPr lang="en-US" sz="2400" dirty="0">
                <a:solidFill>
                  <a:schemeClr val="tx1"/>
                </a:solidFill>
                <a:ea typeface="+mn-lt"/>
                <a:cs typeface="Arial" panose="020B0604020202020204"/>
                <a:hlinkClick r:id="rId5" action="ppaction://hlinksldjump"/>
              </a:rPr>
              <a:t>Appendix 6</a:t>
            </a:r>
            <a:r>
              <a:rPr lang="en-US" sz="2400" dirty="0">
                <a:solidFill>
                  <a:schemeClr val="tx1"/>
                </a:solidFill>
                <a:ea typeface="+mn-lt"/>
                <a:cs typeface="Arial" panose="020B0604020202020204"/>
              </a:rPr>
              <a:t> </a:t>
            </a:r>
            <a:r>
              <a:rPr lang="en-US" sz="2400" dirty="0">
                <a:ea typeface="+mn-lt"/>
                <a:cs typeface="Arial" panose="020B0604020202020204"/>
              </a:rPr>
              <a:t>for alternative text version. </a:t>
            </a:r>
            <a:endParaRPr lang="en-US" sz="2400" dirty="0"/>
          </a:p>
        </p:txBody>
      </p:sp>
      <p:sp>
        <p:nvSpPr>
          <p:cNvPr id="3" name="Slide Number Placeholder 2">
            <a:extLst>
              <a:ext uri="{FF2B5EF4-FFF2-40B4-BE49-F238E27FC236}">
                <a16:creationId xmlns:a16="http://schemas.microsoft.com/office/drawing/2014/main" id="{17078CD9-49C1-559D-0A45-3FC9185B56A9}"/>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27</a:t>
            </a:fld>
            <a:endParaRPr lang="en-US" dirty="0"/>
          </a:p>
        </p:txBody>
      </p:sp>
    </p:spTree>
    <p:extLst>
      <p:ext uri="{BB962C8B-B14F-4D97-AF65-F5344CB8AC3E}">
        <p14:creationId xmlns:p14="http://schemas.microsoft.com/office/powerpoint/2010/main" val="2198179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E74-660B-4865-A856-4B302E0AC70E}"/>
              </a:ext>
            </a:extLst>
          </p:cNvPr>
          <p:cNvSpPr>
            <a:spLocks noGrp="1"/>
          </p:cNvSpPr>
          <p:nvPr>
            <p:ph type="title"/>
          </p:nvPr>
        </p:nvSpPr>
        <p:spPr>
          <a:xfrm>
            <a:off x="-1" y="-7456"/>
            <a:ext cx="12191999" cy="1047474"/>
          </a:xfrm>
        </p:spPr>
        <p:txBody>
          <a:bodyPr>
            <a:normAutofit/>
          </a:bodyPr>
          <a:lstStyle/>
          <a:p>
            <a:r>
              <a:rPr lang="en-US" dirty="0">
                <a:solidFill>
                  <a:srgbClr val="0000FF"/>
                </a:solidFill>
              </a:rPr>
              <a:t>PA</a:t>
            </a:r>
            <a:r>
              <a:rPr lang="en-US" dirty="0"/>
              <a:t> Example: ER 1 </a:t>
            </a:r>
          </a:p>
        </p:txBody>
      </p:sp>
      <p:graphicFrame>
        <p:nvGraphicFramePr>
          <p:cNvPr id="7" name="Content Placeholder 6" descr="This is an example of an Expenditure Report for the Plan Approval subgrant in the Grant Management and Reporting Tool.">
            <a:extLst>
              <a:ext uri="{FF2B5EF4-FFF2-40B4-BE49-F238E27FC236}">
                <a16:creationId xmlns:a16="http://schemas.microsoft.com/office/drawing/2014/main" id="{BECF57C1-3ACF-4157-989B-BBF8488B59DF}"/>
              </a:ext>
            </a:extLst>
          </p:cNvPr>
          <p:cNvGraphicFramePr>
            <a:graphicFrameLocks noGrp="1"/>
          </p:cNvGraphicFramePr>
          <p:nvPr>
            <p:ph idx="1"/>
            <p:extLst>
              <p:ext uri="{D42A27DB-BD31-4B8C-83A1-F6EECF244321}">
                <p14:modId xmlns:p14="http://schemas.microsoft.com/office/powerpoint/2010/main" val="3830968397"/>
              </p:ext>
            </p:extLst>
          </p:nvPr>
        </p:nvGraphicFramePr>
        <p:xfrm>
          <a:off x="602974" y="1127020"/>
          <a:ext cx="10986051" cy="4773489"/>
        </p:xfrm>
        <a:graphic>
          <a:graphicData uri="http://schemas.openxmlformats.org/drawingml/2006/table">
            <a:tbl>
              <a:tblPr firstRow="1" firstCol="1" bandRow="1"/>
              <a:tblGrid>
                <a:gridCol w="2622478">
                  <a:extLst>
                    <a:ext uri="{9D8B030D-6E8A-4147-A177-3AD203B41FA5}">
                      <a16:colId xmlns:a16="http://schemas.microsoft.com/office/drawing/2014/main" val="4074545016"/>
                    </a:ext>
                  </a:extLst>
                </a:gridCol>
                <a:gridCol w="2310614">
                  <a:extLst>
                    <a:ext uri="{9D8B030D-6E8A-4147-A177-3AD203B41FA5}">
                      <a16:colId xmlns:a16="http://schemas.microsoft.com/office/drawing/2014/main" val="2529330203"/>
                    </a:ext>
                  </a:extLst>
                </a:gridCol>
                <a:gridCol w="4295192">
                  <a:extLst>
                    <a:ext uri="{9D8B030D-6E8A-4147-A177-3AD203B41FA5}">
                      <a16:colId xmlns:a16="http://schemas.microsoft.com/office/drawing/2014/main" val="4016535972"/>
                    </a:ext>
                  </a:extLst>
                </a:gridCol>
                <a:gridCol w="1757767">
                  <a:extLst>
                    <a:ext uri="{9D8B030D-6E8A-4147-A177-3AD203B41FA5}">
                      <a16:colId xmlns:a16="http://schemas.microsoft.com/office/drawing/2014/main" val="2615839089"/>
                    </a:ext>
                  </a:extLst>
                </a:gridCol>
              </a:tblGrid>
              <a:tr h="547117">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 Code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Last Approved Budget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Expenditure Report 1 (3/17/25-6/30/25 Reporting Period)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451700042"/>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1000-1999 Certificated Salaries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$385,000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34185529"/>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2000-2999 Classified Salaries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80262418"/>
                  </a:ext>
                </a:extLst>
              </a:tr>
              <a:tr h="547117">
                <a:tc>
                  <a:txBody>
                    <a:bodyPr/>
                    <a:lstStyle/>
                    <a:p>
                      <a:pPr marL="0" marR="0">
                        <a:lnSpc>
                          <a:spcPct val="106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3000-3999 Benefits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$136,000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0963544"/>
                  </a:ext>
                </a:extLst>
              </a:tr>
              <a:tr h="547117">
                <a:tc>
                  <a:txBody>
                    <a:bodyPr/>
                    <a:lstStyle/>
                    <a:p>
                      <a:pPr marL="0" marR="0">
                        <a:lnSpc>
                          <a:spcPct val="106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4000-4999 Books and Supplies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6077067"/>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5000-5999 Services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4872280"/>
                  </a:ext>
                </a:extLst>
              </a:tr>
              <a:tr h="547117">
                <a:tc>
                  <a:txBody>
                    <a:bodyPr/>
                    <a:lstStyle/>
                    <a:p>
                      <a:pPr marL="0" marR="0">
                        <a:lnSpc>
                          <a:spcPct val="106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7310 Indirect Cost</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$50,000</a:t>
                      </a: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9030780"/>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5100 (Sub-agreements over $50,000)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Edit</a:t>
                      </a:r>
                      <a:endParaRPr lang="en-US" sz="1800" u="none"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65920333"/>
                  </a:ext>
                </a:extLst>
              </a:tr>
              <a:tr h="26668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Total: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$571,579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$579</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77426570"/>
                  </a:ext>
                </a:extLst>
              </a:tr>
            </a:tbl>
          </a:graphicData>
        </a:graphic>
      </p:graphicFrame>
      <p:pic>
        <p:nvPicPr>
          <p:cNvPr id="4"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61D33FE8-6607-3E8A-7C3D-563E71873852}"/>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28</a:t>
            </a:fld>
            <a:endParaRPr lang="en-US" dirty="0"/>
          </a:p>
        </p:txBody>
      </p:sp>
    </p:spTree>
    <p:extLst>
      <p:ext uri="{BB962C8B-B14F-4D97-AF65-F5344CB8AC3E}">
        <p14:creationId xmlns:p14="http://schemas.microsoft.com/office/powerpoint/2010/main" val="3476271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E74-660B-4865-A856-4B302E0AC70E}"/>
              </a:ext>
            </a:extLst>
          </p:cNvPr>
          <p:cNvSpPr>
            <a:spLocks noGrp="1"/>
          </p:cNvSpPr>
          <p:nvPr>
            <p:ph type="title"/>
          </p:nvPr>
        </p:nvSpPr>
        <p:spPr>
          <a:xfrm>
            <a:off x="-1" y="-7456"/>
            <a:ext cx="12191999" cy="1047474"/>
          </a:xfrm>
        </p:spPr>
        <p:txBody>
          <a:bodyPr>
            <a:normAutofit/>
          </a:bodyPr>
          <a:lstStyle/>
          <a:p>
            <a:r>
              <a:rPr lang="en-US" dirty="0">
                <a:solidFill>
                  <a:srgbClr val="A50021"/>
                </a:solidFill>
              </a:rPr>
              <a:t>PDIS</a:t>
            </a:r>
            <a:r>
              <a:rPr lang="en-US" dirty="0"/>
              <a:t> Example: ER 1 </a:t>
            </a:r>
          </a:p>
        </p:txBody>
      </p:sp>
      <p:graphicFrame>
        <p:nvGraphicFramePr>
          <p:cNvPr id="7" name="Content Placeholder 6" descr="This is an example of an Expenditure Report for the Plan Development and Implementation Support subgrant in the Grant Management and Reporting Tool.">
            <a:extLst>
              <a:ext uri="{FF2B5EF4-FFF2-40B4-BE49-F238E27FC236}">
                <a16:creationId xmlns:a16="http://schemas.microsoft.com/office/drawing/2014/main" id="{BECF57C1-3ACF-4157-989B-BBF8488B59DF}"/>
              </a:ext>
            </a:extLst>
          </p:cNvPr>
          <p:cNvGraphicFramePr>
            <a:graphicFrameLocks noGrp="1"/>
          </p:cNvGraphicFramePr>
          <p:nvPr>
            <p:ph idx="1"/>
            <p:extLst>
              <p:ext uri="{D42A27DB-BD31-4B8C-83A1-F6EECF244321}">
                <p14:modId xmlns:p14="http://schemas.microsoft.com/office/powerpoint/2010/main" val="4262443355"/>
              </p:ext>
            </p:extLst>
          </p:nvPr>
        </p:nvGraphicFramePr>
        <p:xfrm>
          <a:off x="602972" y="1122092"/>
          <a:ext cx="10986051" cy="4805874"/>
        </p:xfrm>
        <a:graphic>
          <a:graphicData uri="http://schemas.openxmlformats.org/drawingml/2006/table">
            <a:tbl>
              <a:tblPr firstRow="1" firstCol="1" bandRow="1"/>
              <a:tblGrid>
                <a:gridCol w="2622478">
                  <a:extLst>
                    <a:ext uri="{9D8B030D-6E8A-4147-A177-3AD203B41FA5}">
                      <a16:colId xmlns:a16="http://schemas.microsoft.com/office/drawing/2014/main" val="4074545016"/>
                    </a:ext>
                  </a:extLst>
                </a:gridCol>
                <a:gridCol w="2310614">
                  <a:extLst>
                    <a:ext uri="{9D8B030D-6E8A-4147-A177-3AD203B41FA5}">
                      <a16:colId xmlns:a16="http://schemas.microsoft.com/office/drawing/2014/main" val="2529330203"/>
                    </a:ext>
                  </a:extLst>
                </a:gridCol>
                <a:gridCol w="4295192">
                  <a:extLst>
                    <a:ext uri="{9D8B030D-6E8A-4147-A177-3AD203B41FA5}">
                      <a16:colId xmlns:a16="http://schemas.microsoft.com/office/drawing/2014/main" val="4016535972"/>
                    </a:ext>
                  </a:extLst>
                </a:gridCol>
                <a:gridCol w="1757767">
                  <a:extLst>
                    <a:ext uri="{9D8B030D-6E8A-4147-A177-3AD203B41FA5}">
                      <a16:colId xmlns:a16="http://schemas.microsoft.com/office/drawing/2014/main" val="2615839089"/>
                    </a:ext>
                  </a:extLst>
                </a:gridCol>
              </a:tblGrid>
              <a:tr h="547117">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Object Code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Last Approved Budget</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Expenditure Report 1 (3/17/25-6/30/25 Reporting Period)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tc>
                  <a:txBody>
                    <a:bodyPr/>
                    <a:lstStyle/>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COE</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451700042"/>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1000-1999 Certificated Salaries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34185529"/>
                  </a:ext>
                </a:extLst>
              </a:tr>
              <a:tr h="547117">
                <a:tc>
                  <a:txBody>
                    <a:bodyPr/>
                    <a:lstStyle/>
                    <a:p>
                      <a:pPr marL="0" marR="0">
                        <a:lnSpc>
                          <a:spcPct val="106000"/>
                        </a:lnSpc>
                        <a:spcBef>
                          <a:spcPts val="0"/>
                        </a:spcBef>
                        <a:spcAft>
                          <a:spcPts val="0"/>
                        </a:spcAft>
                      </a:pPr>
                      <a:r>
                        <a:rPr lang="en-US" sz="1800" b="1" kern="12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2000-2999 Classified Salaries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80262418"/>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3000-3999 Benefits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90963544"/>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4000-4999 Books and Supplies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76077067"/>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5000-5999 Services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$20,000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$4,812</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4872280"/>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7310 Indirect Cost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$188</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$188</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69030780"/>
                  </a:ext>
                </a:extLst>
              </a:tr>
              <a:tr h="54711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5100 (Sub-agreements over $50,000)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u="none"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Edit</a:t>
                      </a:r>
                      <a:endParaRPr lang="en-US" sz="1800" u="non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65920333"/>
                  </a:ext>
                </a:extLst>
              </a:tr>
              <a:tr h="266687">
                <a:tc>
                  <a:txBody>
                    <a:bodyPr/>
                    <a:lstStyle/>
                    <a:p>
                      <a:pPr marL="0" marR="0">
                        <a:lnSpc>
                          <a:spcPct val="106000"/>
                        </a:lnSpc>
                        <a:spcBef>
                          <a:spcPts val="0"/>
                        </a:spcBef>
                        <a:spcAft>
                          <a:spcPts val="0"/>
                        </a:spcAft>
                      </a:pPr>
                      <a:r>
                        <a:rPr lang="en-US" sz="1800" b="1" kern="12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Total: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$20,188</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$5,000</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tc>
                  <a:txBody>
                    <a:bodyPr/>
                    <a:lstStyle/>
                    <a:p>
                      <a:pPr marL="0" marR="0" algn="ctr">
                        <a:lnSpc>
                          <a:spcPct val="106000"/>
                        </a:lnSpc>
                        <a:spcBef>
                          <a:spcPts val="0"/>
                        </a:spcBef>
                        <a:spcAft>
                          <a:spcPts val="0"/>
                        </a:spcAft>
                      </a:pPr>
                      <a:r>
                        <a:rPr lang="en-US" sz="180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77426570"/>
                  </a:ext>
                </a:extLst>
              </a:tr>
            </a:tbl>
          </a:graphicData>
        </a:graphic>
      </p:graphicFrame>
      <p:pic>
        <p:nvPicPr>
          <p:cNvPr id="4"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61D33FE8-6607-3E8A-7C3D-563E71873852}"/>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29</a:t>
            </a:fld>
            <a:endParaRPr lang="en-US" dirty="0"/>
          </a:p>
        </p:txBody>
      </p:sp>
    </p:spTree>
    <p:extLst>
      <p:ext uri="{BB962C8B-B14F-4D97-AF65-F5344CB8AC3E}">
        <p14:creationId xmlns:p14="http://schemas.microsoft.com/office/powerpoint/2010/main" val="1058572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456"/>
            <a:ext cx="10058400" cy="1047474"/>
          </a:xfrm>
        </p:spPr>
        <p:txBody>
          <a:bodyPr>
            <a:normAutofit/>
          </a:bodyPr>
          <a:lstStyle/>
          <a:p>
            <a:pPr algn="ctr"/>
            <a:r>
              <a:rPr lang="en-US" b="1" dirty="0"/>
              <a:t>Acronyms (2) </a:t>
            </a:r>
          </a:p>
        </p:txBody>
      </p:sp>
      <p:sp>
        <p:nvSpPr>
          <p:cNvPr id="3" name="Text Placeholder 2"/>
          <p:cNvSpPr>
            <a:spLocks noGrp="1"/>
          </p:cNvSpPr>
          <p:nvPr>
            <p:ph idx="1"/>
          </p:nvPr>
        </p:nvSpPr>
        <p:spPr>
          <a:xfrm>
            <a:off x="1097280" y="802889"/>
            <a:ext cx="10058400" cy="5215358"/>
          </a:xfrm>
        </p:spPr>
        <p:txBody>
          <a:bodyPr>
            <a:normAutofit lnSpcReduction="10000"/>
          </a:bodyPr>
          <a:lstStyle/>
          <a:p>
            <a:pPr marL="0" indent="0">
              <a:buNone/>
            </a:pPr>
            <a:endParaRPr lang="en-US" b="1" dirty="0"/>
          </a:p>
          <a:p>
            <a:r>
              <a:rPr lang="en-US" b="1" dirty="0"/>
              <a:t>GMART</a:t>
            </a:r>
            <a:r>
              <a:rPr lang="en-US" dirty="0"/>
              <a:t>—Grant Management and Reporting Tool</a:t>
            </a:r>
          </a:p>
          <a:p>
            <a:r>
              <a:rPr lang="en-US" b="1" dirty="0"/>
              <a:t>GMR</a:t>
            </a:r>
            <a:r>
              <a:rPr lang="en-US" dirty="0"/>
              <a:t>—Grant Management Report</a:t>
            </a:r>
          </a:p>
          <a:p>
            <a:r>
              <a:rPr lang="en-US" b="1" dirty="0"/>
              <a:t>LCAP</a:t>
            </a:r>
            <a:r>
              <a:rPr lang="en-US" dirty="0"/>
              <a:t>—Local Control and Accountability Plan</a:t>
            </a:r>
            <a:endParaRPr lang="en-US" b="1" dirty="0"/>
          </a:p>
          <a:p>
            <a:r>
              <a:rPr lang="en-US" b="1" dirty="0"/>
              <a:t>LEA</a:t>
            </a:r>
            <a:r>
              <a:rPr lang="en-US" dirty="0"/>
              <a:t>—local educational agency</a:t>
            </a:r>
            <a:endParaRPr lang="en-US" b="1" dirty="0"/>
          </a:p>
          <a:p>
            <a:r>
              <a:rPr lang="en-US" b="1" dirty="0">
                <a:solidFill>
                  <a:srgbClr val="0000FF"/>
                </a:solidFill>
              </a:rPr>
              <a:t>PA</a:t>
            </a:r>
            <a:r>
              <a:rPr lang="en-US" dirty="0"/>
              <a:t>—Plan Approval</a:t>
            </a:r>
          </a:p>
          <a:p>
            <a:r>
              <a:rPr lang="en-US" b="1" spc="-50" dirty="0">
                <a:solidFill>
                  <a:srgbClr val="A50021"/>
                </a:solidFill>
                <a:ea typeface="+mj-ea"/>
                <a:cs typeface="+mj-cs"/>
              </a:rPr>
              <a:t>PDIS</a:t>
            </a:r>
            <a:r>
              <a:rPr lang="en-US" dirty="0"/>
              <a:t>—Plan Development and Implementation Support</a:t>
            </a:r>
          </a:p>
          <a:p>
            <a:r>
              <a:rPr lang="en-US" b="1" dirty="0"/>
              <a:t>Q &amp; A</a:t>
            </a:r>
            <a:r>
              <a:rPr lang="en-US" dirty="0"/>
              <a:t>—Question and Answer</a:t>
            </a:r>
          </a:p>
          <a:p>
            <a:r>
              <a:rPr lang="en-US" b="1" dirty="0"/>
              <a:t>SBE</a:t>
            </a:r>
            <a:r>
              <a:rPr lang="en-US" dirty="0"/>
              <a:t>—State Board of Education</a:t>
            </a:r>
          </a:p>
          <a:p>
            <a:r>
              <a:rPr lang="en-US" b="1" dirty="0"/>
              <a:t>SISO</a:t>
            </a:r>
            <a:r>
              <a:rPr lang="en-US" dirty="0"/>
              <a:t>—School Improvement and Support Office</a:t>
            </a:r>
            <a:endParaRPr lang="en-US" b="1" dirty="0"/>
          </a:p>
        </p:txBody>
      </p:sp>
      <p:sp>
        <p:nvSpPr>
          <p:cNvPr id="13" name="Slide Number Placeholder 12">
            <a:extLst>
              <a:ext uri="{FF2B5EF4-FFF2-40B4-BE49-F238E27FC236}">
                <a16:creationId xmlns:a16="http://schemas.microsoft.com/office/drawing/2014/main" id="{540000FB-4834-E616-C90A-1C0C5BD6D80A}"/>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a:t>
            </a:fld>
            <a:endParaRPr lang="en-US" dirty="0"/>
          </a:p>
        </p:txBody>
      </p:sp>
      <p:pic>
        <p:nvPicPr>
          <p:cNvPr id="5" name="Graphic 6">
            <a:extLst>
              <a:ext uri="{FF2B5EF4-FFF2-40B4-BE49-F238E27FC236}">
                <a16:creationId xmlns:a16="http://schemas.microsoft.com/office/drawing/2014/main" id="{A4A64617-7E85-36AE-CA64-704DE8BD21B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914400" cy="914400"/>
          </a:xfrm>
          <a:prstGeom prst="rect">
            <a:avLst/>
          </a:prstGeom>
        </p:spPr>
      </p:pic>
    </p:spTree>
    <p:extLst>
      <p:ext uri="{BB962C8B-B14F-4D97-AF65-F5344CB8AC3E}">
        <p14:creationId xmlns:p14="http://schemas.microsoft.com/office/powerpoint/2010/main" val="941213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Autofit/>
          </a:bodyPr>
          <a:lstStyle/>
          <a:p>
            <a:r>
              <a:rPr lang="en-US" dirty="0"/>
              <a:t>Reports 2, 3, 4, and Final</a:t>
            </a:r>
          </a:p>
        </p:txBody>
      </p:sp>
      <p:sp>
        <p:nvSpPr>
          <p:cNvPr id="3" name="Content Placeholder 2"/>
          <p:cNvSpPr>
            <a:spLocks noGrp="1"/>
          </p:cNvSpPr>
          <p:nvPr>
            <p:ph idx="1"/>
          </p:nvPr>
        </p:nvSpPr>
        <p:spPr>
          <a:xfrm>
            <a:off x="1097280" y="1233714"/>
            <a:ext cx="10058400" cy="4499430"/>
          </a:xfrm>
        </p:spPr>
        <p:txBody>
          <a:bodyPr vert="horz" lIns="91440" tIns="45720" rIns="91440" bIns="45720" rtlCol="0" anchor="t">
            <a:noAutofit/>
          </a:bodyPr>
          <a:lstStyle/>
          <a:p>
            <a:r>
              <a:rPr lang="en-US" dirty="0"/>
              <a:t>Enter expenditure data for each Object Code.</a:t>
            </a:r>
          </a:p>
          <a:p>
            <a:r>
              <a:rPr lang="en-US" dirty="0"/>
              <a:t>Enter zeroes for each Object Code if there is no expenditure data.</a:t>
            </a:r>
          </a:p>
          <a:p>
            <a:r>
              <a:rPr lang="en-US" dirty="0"/>
              <a:t>Make sure there are no red error messages.</a:t>
            </a:r>
          </a:p>
          <a:p>
            <a:r>
              <a:rPr lang="en-US" dirty="0"/>
              <a:t>Select the “Submit Report” button.</a:t>
            </a:r>
          </a:p>
          <a:p>
            <a:r>
              <a:rPr lang="en-US" dirty="0"/>
              <a:t>Receive automated emails regarding status.</a:t>
            </a:r>
          </a:p>
        </p:txBody>
      </p:sp>
      <p:pic>
        <p:nvPicPr>
          <p:cNvPr id="4"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12" name="Slide Number Placeholder 11">
            <a:extLst>
              <a:ext uri="{FF2B5EF4-FFF2-40B4-BE49-F238E27FC236}">
                <a16:creationId xmlns:a16="http://schemas.microsoft.com/office/drawing/2014/main" id="{F96F6BF0-A5BD-AF81-154F-67CF845FAAB9}"/>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30</a:t>
            </a:fld>
            <a:endParaRPr lang="en-US" dirty="0"/>
          </a:p>
        </p:txBody>
      </p:sp>
    </p:spTree>
    <p:extLst>
      <p:ext uri="{BB962C8B-B14F-4D97-AF65-F5344CB8AC3E}">
        <p14:creationId xmlns:p14="http://schemas.microsoft.com/office/powerpoint/2010/main" val="3802082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A1F62-7F03-40A6-B176-B28FFA214338}"/>
              </a:ext>
            </a:extLst>
          </p:cNvPr>
          <p:cNvSpPr>
            <a:spLocks noGrp="1"/>
          </p:cNvSpPr>
          <p:nvPr>
            <p:ph type="title"/>
          </p:nvPr>
        </p:nvSpPr>
        <p:spPr>
          <a:xfrm>
            <a:off x="-1" y="-7456"/>
            <a:ext cx="12191999" cy="1047474"/>
          </a:xfrm>
        </p:spPr>
        <p:txBody>
          <a:bodyPr>
            <a:normAutofit/>
          </a:bodyPr>
          <a:lstStyle/>
          <a:p>
            <a:r>
              <a:rPr lang="en-US" dirty="0"/>
              <a:t>Expenditure Report Submission</a:t>
            </a:r>
          </a:p>
        </p:txBody>
      </p:sp>
      <p:pic>
        <p:nvPicPr>
          <p:cNvPr id="6" name="Content Placeholder 5" descr="This is a screenshot showing the expenditure report submission screen. Reference the appendix 7 for the alternative text version. ">
            <a:extLst>
              <a:ext uri="{FF2B5EF4-FFF2-40B4-BE49-F238E27FC236}">
                <a16:creationId xmlns:a16="http://schemas.microsoft.com/office/drawing/2014/main" id="{62BDE69A-70A9-477B-91B7-737B2995DD2B}"/>
              </a:ext>
            </a:extLst>
          </p:cNvPr>
          <p:cNvPicPr>
            <a:picLocks noGrp="1" noChangeAspect="1"/>
          </p:cNvPicPr>
          <p:nvPr>
            <p:ph idx="1"/>
          </p:nvPr>
        </p:nvPicPr>
        <p:blipFill>
          <a:blip r:embed="rId2"/>
          <a:stretch>
            <a:fillRect/>
          </a:stretch>
        </p:blipFill>
        <p:spPr>
          <a:xfrm>
            <a:off x="1039562" y="1782199"/>
            <a:ext cx="10085636" cy="2219957"/>
          </a:xfrm>
        </p:spPr>
      </p:pic>
      <p:sp>
        <p:nvSpPr>
          <p:cNvPr id="4" name="Text Placeholder 3">
            <a:extLst>
              <a:ext uri="{FF2B5EF4-FFF2-40B4-BE49-F238E27FC236}">
                <a16:creationId xmlns:a16="http://schemas.microsoft.com/office/drawing/2014/main" id="{72D381DE-83D4-4119-BC80-1DA1A2BE3CEB}"/>
              </a:ext>
            </a:extLst>
          </p:cNvPr>
          <p:cNvSpPr>
            <a:spLocks noGrp="1"/>
          </p:cNvSpPr>
          <p:nvPr>
            <p:ph type="body" sz="quarter" idx="4294967295"/>
          </p:nvPr>
        </p:nvSpPr>
        <p:spPr>
          <a:xfrm>
            <a:off x="2829262" y="5038593"/>
            <a:ext cx="6741885" cy="752607"/>
          </a:xfrm>
        </p:spPr>
        <p:txBody>
          <a:bodyPr/>
          <a:lstStyle/>
          <a:p>
            <a:pPr marL="0" indent="0">
              <a:buNone/>
            </a:pPr>
            <a:r>
              <a:rPr lang="en-US" sz="2400" dirty="0">
                <a:ea typeface="+mn-lt"/>
                <a:cs typeface="+mn-lt"/>
              </a:rPr>
              <a:t>Refer to </a:t>
            </a:r>
            <a:r>
              <a:rPr lang="en-US" sz="2400" dirty="0">
                <a:solidFill>
                  <a:schemeClr val="tx1"/>
                </a:solidFill>
                <a:ea typeface="+mn-lt"/>
                <a:cs typeface="+mn-lt"/>
                <a:hlinkClick r:id="rId3" action="ppaction://hlinksldjump"/>
              </a:rPr>
              <a:t>Appendix 7</a:t>
            </a:r>
            <a:r>
              <a:rPr lang="en-US" sz="2400" dirty="0">
                <a:solidFill>
                  <a:schemeClr val="tx1"/>
                </a:solidFill>
                <a:ea typeface="+mn-lt"/>
                <a:cs typeface="+mn-lt"/>
              </a:rPr>
              <a:t> </a:t>
            </a:r>
            <a:r>
              <a:rPr lang="en-US" sz="2400" dirty="0">
                <a:ea typeface="+mn-lt"/>
                <a:cs typeface="+mn-lt"/>
              </a:rPr>
              <a:t>for alternative text version.</a:t>
            </a:r>
            <a:endParaRPr lang="en-US" sz="2400" dirty="0"/>
          </a:p>
        </p:txBody>
      </p:sp>
      <p:pic>
        <p:nvPicPr>
          <p:cNvPr id="5"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5077428F-1C8E-9544-28AF-306837795F32}"/>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31</a:t>
            </a:fld>
            <a:endParaRPr lang="en-US" dirty="0"/>
          </a:p>
        </p:txBody>
      </p:sp>
    </p:spTree>
    <p:extLst>
      <p:ext uri="{BB962C8B-B14F-4D97-AF65-F5344CB8AC3E}">
        <p14:creationId xmlns:p14="http://schemas.microsoft.com/office/powerpoint/2010/main" val="156643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 ER Status Emails </a:t>
            </a:r>
          </a:p>
        </p:txBody>
      </p:sp>
      <p:sp>
        <p:nvSpPr>
          <p:cNvPr id="3" name="Content Placeholder 2"/>
          <p:cNvSpPr>
            <a:spLocks noGrp="1"/>
          </p:cNvSpPr>
          <p:nvPr>
            <p:ph idx="1"/>
          </p:nvPr>
        </p:nvSpPr>
        <p:spPr>
          <a:xfrm>
            <a:off x="1097280" y="1248229"/>
            <a:ext cx="10058400" cy="4528457"/>
          </a:xfrm>
        </p:spPr>
        <p:txBody>
          <a:bodyPr vert="horz" lIns="91440" tIns="45720" rIns="91440" bIns="45720" rtlCol="0" anchor="t">
            <a:noAutofit/>
          </a:bodyPr>
          <a:lstStyle/>
          <a:p>
            <a:r>
              <a:rPr lang="en-US" b="1" dirty="0"/>
              <a:t>Expenditure Report Pending CDE Review</a:t>
            </a:r>
            <a:r>
              <a:rPr lang="en-US" dirty="0"/>
              <a:t>: an Expenditure Report has been submitted and the CDE is reviewing the submission. </a:t>
            </a:r>
          </a:p>
          <a:p>
            <a:r>
              <a:rPr lang="en-US" b="1" dirty="0"/>
              <a:t>Expenditure Report Approved</a:t>
            </a:r>
            <a:r>
              <a:rPr lang="en-US" dirty="0"/>
              <a:t>: the Expenditure Report has been reviewed and is approved. </a:t>
            </a:r>
          </a:p>
          <a:p>
            <a:r>
              <a:rPr lang="en-US" b="1" dirty="0"/>
              <a:t>Expenditure Report Needs Revision</a:t>
            </a:r>
            <a:r>
              <a:rPr lang="en-US" dirty="0"/>
              <a:t>: the Expenditure Report has been reviewed and requires revision.</a:t>
            </a:r>
          </a:p>
        </p:txBody>
      </p:sp>
      <p:pic>
        <p:nvPicPr>
          <p:cNvPr id="4" name="Graphic 5">
            <a:extLst>
              <a:ext uri="{FF2B5EF4-FFF2-40B4-BE49-F238E27FC236}">
                <a16:creationId xmlns:a16="http://schemas.microsoft.com/office/drawing/2014/main" id="{B839174F-013A-FEA5-22D6-E788FFE363B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12" name="Slide Number Placeholder 11">
            <a:extLst>
              <a:ext uri="{FF2B5EF4-FFF2-40B4-BE49-F238E27FC236}">
                <a16:creationId xmlns:a16="http://schemas.microsoft.com/office/drawing/2014/main" id="{7D1F3E7E-3AB0-30AD-EB53-49C823AEBD1E}"/>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32</a:t>
            </a:fld>
            <a:endParaRPr lang="en-US" dirty="0"/>
          </a:p>
        </p:txBody>
      </p:sp>
    </p:spTree>
    <p:extLst>
      <p:ext uri="{BB962C8B-B14F-4D97-AF65-F5344CB8AC3E}">
        <p14:creationId xmlns:p14="http://schemas.microsoft.com/office/powerpoint/2010/main" val="61348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FFAD-BDBE-61E3-35BB-16F70B0FC4AF}"/>
              </a:ext>
            </a:extLst>
          </p:cNvPr>
          <p:cNvSpPr>
            <a:spLocks noGrp="1"/>
          </p:cNvSpPr>
          <p:nvPr>
            <p:ph type="title"/>
          </p:nvPr>
        </p:nvSpPr>
        <p:spPr/>
        <p:txBody>
          <a:bodyPr/>
          <a:lstStyle/>
          <a:p>
            <a:r>
              <a:rPr lang="en-US" dirty="0">
                <a:solidFill>
                  <a:srgbClr val="C00000"/>
                </a:solidFill>
              </a:rPr>
              <a:t>New! Mid-Year Reflection</a:t>
            </a:r>
          </a:p>
        </p:txBody>
      </p:sp>
      <p:sp>
        <p:nvSpPr>
          <p:cNvPr id="3" name="Content Placeholder 2">
            <a:extLst>
              <a:ext uri="{FF2B5EF4-FFF2-40B4-BE49-F238E27FC236}">
                <a16:creationId xmlns:a16="http://schemas.microsoft.com/office/drawing/2014/main" id="{6019BE7F-115F-4003-B156-F448F78CF60A}"/>
              </a:ext>
            </a:extLst>
          </p:cNvPr>
          <p:cNvSpPr>
            <a:spLocks noGrp="1"/>
          </p:cNvSpPr>
          <p:nvPr>
            <p:ph idx="1"/>
          </p:nvPr>
        </p:nvSpPr>
        <p:spPr>
          <a:xfrm>
            <a:off x="1140030" y="1246909"/>
            <a:ext cx="10015649" cy="4771337"/>
          </a:xfrm>
        </p:spPr>
        <p:txBody>
          <a:bodyPr/>
          <a:lstStyle/>
          <a:p>
            <a:pPr marL="0" indent="0">
              <a:buNone/>
            </a:pPr>
            <a:r>
              <a:rPr lang="en-US" dirty="0"/>
              <a:t>The goal of the Mid-Year Reflection is to give COEs space to reflect on current progress, evaluate spending, and determine any adjustments (if any) going forward.</a:t>
            </a:r>
          </a:p>
          <a:p>
            <a:r>
              <a:rPr lang="en-US" dirty="0"/>
              <a:t>It will take place in ER 3 with the 2025–26 funds in February 2027.</a:t>
            </a:r>
          </a:p>
          <a:p>
            <a:r>
              <a:rPr lang="en-US" dirty="0"/>
              <a:t>The PDIS Mid-Year Reflection will focus on the development and implementation activities of the of the </a:t>
            </a:r>
            <a:r>
              <a:rPr lang="en-US" b="1" dirty="0"/>
              <a:t>2026–27</a:t>
            </a:r>
            <a:r>
              <a:rPr lang="en-US" dirty="0"/>
              <a:t> CSI plans.</a:t>
            </a:r>
          </a:p>
          <a:p>
            <a:r>
              <a:rPr lang="en-US" dirty="0"/>
              <a:t>The PA Mid-Year Reflection will focus on the review and approval process of the </a:t>
            </a:r>
            <a:r>
              <a:rPr lang="en-US" b="1" dirty="0"/>
              <a:t>2026–27</a:t>
            </a:r>
            <a:r>
              <a:rPr lang="en-US" dirty="0"/>
              <a:t> CSI prompts in LEA LCAPs.</a:t>
            </a:r>
          </a:p>
        </p:txBody>
      </p:sp>
      <p:pic>
        <p:nvPicPr>
          <p:cNvPr id="5"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4" name="Slide Number Placeholder 3">
            <a:extLst>
              <a:ext uri="{FF2B5EF4-FFF2-40B4-BE49-F238E27FC236}">
                <a16:creationId xmlns:a16="http://schemas.microsoft.com/office/drawing/2014/main" id="{455C4C99-079C-2C43-887C-C6E6F0D8E382}"/>
              </a:ext>
            </a:extLst>
          </p:cNvPr>
          <p:cNvSpPr>
            <a:spLocks noGrp="1"/>
          </p:cNvSpPr>
          <p:nvPr>
            <p:ph type="sldNum" sz="quarter" idx="12"/>
          </p:nvPr>
        </p:nvSpPr>
        <p:spPr/>
        <p:txBody>
          <a:bodyPr/>
          <a:lstStyle/>
          <a:p>
            <a:fld id="{425B8834-9231-4E95-9474-5E208B968EA0}" type="slidenum">
              <a:rPr lang="en-US" smtClean="0"/>
              <a:pPr/>
              <a:t>33</a:t>
            </a:fld>
            <a:endParaRPr lang="en-US" dirty="0"/>
          </a:p>
        </p:txBody>
      </p:sp>
    </p:spTree>
    <p:extLst>
      <p:ext uri="{BB962C8B-B14F-4D97-AF65-F5344CB8AC3E}">
        <p14:creationId xmlns:p14="http://schemas.microsoft.com/office/powerpoint/2010/main" val="1004202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935A7-6673-92F3-D57B-2807996EA01B}"/>
              </a:ext>
            </a:extLst>
          </p:cNvPr>
          <p:cNvSpPr>
            <a:spLocks noGrp="1"/>
          </p:cNvSpPr>
          <p:nvPr>
            <p:ph type="title"/>
          </p:nvPr>
        </p:nvSpPr>
        <p:spPr>
          <a:xfrm>
            <a:off x="748145" y="0"/>
            <a:ext cx="10446329" cy="1047474"/>
          </a:xfrm>
        </p:spPr>
        <p:txBody>
          <a:bodyPr/>
          <a:lstStyle/>
          <a:p>
            <a:r>
              <a:rPr lang="en-US" dirty="0">
                <a:solidFill>
                  <a:srgbClr val="A50021"/>
                </a:solidFill>
              </a:rPr>
              <a:t>PDIS</a:t>
            </a:r>
            <a:r>
              <a:rPr lang="en-US" dirty="0"/>
              <a:t> Mid-Year Reflection</a:t>
            </a:r>
          </a:p>
        </p:txBody>
      </p:sp>
      <p:sp>
        <p:nvSpPr>
          <p:cNvPr id="3" name="Content Placeholder 2">
            <a:extLst>
              <a:ext uri="{FF2B5EF4-FFF2-40B4-BE49-F238E27FC236}">
                <a16:creationId xmlns:a16="http://schemas.microsoft.com/office/drawing/2014/main" id="{2ADF9CBF-5683-2CED-FCD3-0BA2E1D5EB1C}"/>
              </a:ext>
            </a:extLst>
          </p:cNvPr>
          <p:cNvSpPr>
            <a:spLocks noGrp="1"/>
          </p:cNvSpPr>
          <p:nvPr>
            <p:ph idx="1"/>
          </p:nvPr>
        </p:nvSpPr>
        <p:spPr>
          <a:xfrm>
            <a:off x="997526" y="1294410"/>
            <a:ext cx="10027525" cy="4835398"/>
          </a:xfrm>
        </p:spPr>
        <p:txBody>
          <a:bodyPr/>
          <a:lstStyle/>
          <a:p>
            <a:pPr marL="0" indent="0">
              <a:buNone/>
            </a:pPr>
            <a:r>
              <a:rPr lang="en-US" dirty="0"/>
              <a:t>COEs will:</a:t>
            </a:r>
          </a:p>
          <a:p>
            <a:r>
              <a:rPr lang="en-US" dirty="0"/>
              <a:t>Comment on their spending thus far.</a:t>
            </a:r>
          </a:p>
          <a:p>
            <a:r>
              <a:rPr lang="en-US" dirty="0"/>
              <a:t>Describe the specific actions they have taken to support their LEAs with CSI-eligible schools.</a:t>
            </a:r>
          </a:p>
          <a:p>
            <a:r>
              <a:rPr lang="en-US" dirty="0"/>
              <a:t>Evaluate their progress.</a:t>
            </a:r>
          </a:p>
          <a:p>
            <a:r>
              <a:rPr lang="en-US" dirty="0"/>
              <a:t>Share any adjustments they might make to ensure improvement on student and school outcomes.</a:t>
            </a:r>
          </a:p>
        </p:txBody>
      </p:sp>
      <p:pic>
        <p:nvPicPr>
          <p:cNvPr id="5"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4" name="Slide Number Placeholder 3">
            <a:extLst>
              <a:ext uri="{FF2B5EF4-FFF2-40B4-BE49-F238E27FC236}">
                <a16:creationId xmlns:a16="http://schemas.microsoft.com/office/drawing/2014/main" id="{B96ACAD7-A73B-E94E-5038-34536F0DF935}"/>
              </a:ext>
            </a:extLst>
          </p:cNvPr>
          <p:cNvSpPr>
            <a:spLocks noGrp="1"/>
          </p:cNvSpPr>
          <p:nvPr>
            <p:ph type="sldNum" sz="quarter" idx="12"/>
          </p:nvPr>
        </p:nvSpPr>
        <p:spPr/>
        <p:txBody>
          <a:bodyPr/>
          <a:lstStyle/>
          <a:p>
            <a:fld id="{425B8834-9231-4E95-9474-5E208B968EA0}" type="slidenum">
              <a:rPr lang="en-US" smtClean="0"/>
              <a:pPr/>
              <a:t>34</a:t>
            </a:fld>
            <a:endParaRPr lang="en-US" dirty="0"/>
          </a:p>
        </p:txBody>
      </p:sp>
    </p:spTree>
    <p:extLst>
      <p:ext uri="{BB962C8B-B14F-4D97-AF65-F5344CB8AC3E}">
        <p14:creationId xmlns:p14="http://schemas.microsoft.com/office/powerpoint/2010/main" val="3341730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EA48F-A6C2-F748-B933-E65FC45E1EAA}"/>
              </a:ext>
            </a:extLst>
          </p:cNvPr>
          <p:cNvSpPr>
            <a:spLocks noGrp="1"/>
          </p:cNvSpPr>
          <p:nvPr>
            <p:ph type="title"/>
          </p:nvPr>
        </p:nvSpPr>
        <p:spPr/>
        <p:txBody>
          <a:bodyPr/>
          <a:lstStyle/>
          <a:p>
            <a:r>
              <a:rPr lang="en-US" dirty="0">
                <a:solidFill>
                  <a:srgbClr val="0000FF"/>
                </a:solidFill>
              </a:rPr>
              <a:t>PA</a:t>
            </a:r>
            <a:r>
              <a:rPr lang="en-US" dirty="0"/>
              <a:t> Mid-Year Reflection</a:t>
            </a:r>
          </a:p>
        </p:txBody>
      </p:sp>
      <p:sp>
        <p:nvSpPr>
          <p:cNvPr id="3" name="Content Placeholder 2">
            <a:extLst>
              <a:ext uri="{FF2B5EF4-FFF2-40B4-BE49-F238E27FC236}">
                <a16:creationId xmlns:a16="http://schemas.microsoft.com/office/drawing/2014/main" id="{B03823F8-6E40-D563-8527-51523D15F257}"/>
              </a:ext>
            </a:extLst>
          </p:cNvPr>
          <p:cNvSpPr>
            <a:spLocks noGrp="1"/>
          </p:cNvSpPr>
          <p:nvPr>
            <p:ph idx="1"/>
          </p:nvPr>
        </p:nvSpPr>
        <p:spPr>
          <a:xfrm>
            <a:off x="1223158" y="1567543"/>
            <a:ext cx="9932522" cy="4450703"/>
          </a:xfrm>
        </p:spPr>
        <p:txBody>
          <a:bodyPr/>
          <a:lstStyle/>
          <a:p>
            <a:pPr marL="0" indent="0">
              <a:buNone/>
            </a:pPr>
            <a:r>
              <a:rPr lang="en-US" dirty="0"/>
              <a:t>For COEs who spend </a:t>
            </a:r>
            <a:r>
              <a:rPr lang="en-US" b="1" dirty="0"/>
              <a:t>less than 50% </a:t>
            </a:r>
            <a:r>
              <a:rPr lang="en-US" dirty="0"/>
              <a:t>of their allocation as of ER 3:</a:t>
            </a:r>
          </a:p>
          <a:p>
            <a:r>
              <a:rPr lang="en-US" dirty="0"/>
              <a:t>Does the COE have a plan to fully expend all of its 2025–26 school improvement funds? </a:t>
            </a:r>
          </a:p>
          <a:p>
            <a:r>
              <a:rPr lang="en-US" dirty="0"/>
              <a:t>Now that 2026–27 LCAPs have been approved by the COE, please provide more details regarding the activities/expenditures the COE will charge to the PA subgrant for the remainder of the subgrant period.</a:t>
            </a:r>
          </a:p>
        </p:txBody>
      </p:sp>
      <p:pic>
        <p:nvPicPr>
          <p:cNvPr id="5"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4" name="Slide Number Placeholder 3">
            <a:extLst>
              <a:ext uri="{FF2B5EF4-FFF2-40B4-BE49-F238E27FC236}">
                <a16:creationId xmlns:a16="http://schemas.microsoft.com/office/drawing/2014/main" id="{A2FE5243-7668-5227-879F-E7415DD28662}"/>
              </a:ext>
            </a:extLst>
          </p:cNvPr>
          <p:cNvSpPr>
            <a:spLocks noGrp="1"/>
          </p:cNvSpPr>
          <p:nvPr>
            <p:ph type="sldNum" sz="quarter" idx="12"/>
          </p:nvPr>
        </p:nvSpPr>
        <p:spPr/>
        <p:txBody>
          <a:bodyPr/>
          <a:lstStyle/>
          <a:p>
            <a:fld id="{425B8834-9231-4E95-9474-5E208B968EA0}" type="slidenum">
              <a:rPr lang="en-US" smtClean="0"/>
              <a:pPr/>
              <a:t>35</a:t>
            </a:fld>
            <a:endParaRPr lang="en-US" dirty="0"/>
          </a:p>
        </p:txBody>
      </p:sp>
    </p:spTree>
    <p:extLst>
      <p:ext uri="{BB962C8B-B14F-4D97-AF65-F5344CB8AC3E}">
        <p14:creationId xmlns:p14="http://schemas.microsoft.com/office/powerpoint/2010/main" val="2277725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7C62F-BF61-4EFB-5C2A-9B578FA86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4C4EAB-D166-7E6E-4E36-01C62582A131}"/>
              </a:ext>
            </a:extLst>
          </p:cNvPr>
          <p:cNvSpPr>
            <a:spLocks noGrp="1"/>
          </p:cNvSpPr>
          <p:nvPr>
            <p:ph type="title"/>
          </p:nvPr>
        </p:nvSpPr>
        <p:spPr>
          <a:xfrm>
            <a:off x="-1" y="-7456"/>
            <a:ext cx="12191999" cy="1047474"/>
          </a:xfrm>
        </p:spPr>
        <p:txBody>
          <a:bodyPr>
            <a:normAutofit/>
          </a:bodyPr>
          <a:lstStyle/>
          <a:p>
            <a:r>
              <a:rPr lang="en-US" dirty="0"/>
              <a:t>Program Cost Account (PCA)</a:t>
            </a:r>
          </a:p>
        </p:txBody>
      </p:sp>
      <p:sp>
        <p:nvSpPr>
          <p:cNvPr id="4" name="Text Placeholder 3">
            <a:extLst>
              <a:ext uri="{FF2B5EF4-FFF2-40B4-BE49-F238E27FC236}">
                <a16:creationId xmlns:a16="http://schemas.microsoft.com/office/drawing/2014/main" id="{FD26F7AC-090F-11C9-6052-8135AE9A83EB}"/>
              </a:ext>
            </a:extLst>
          </p:cNvPr>
          <p:cNvSpPr>
            <a:spLocks noGrp="1"/>
          </p:cNvSpPr>
          <p:nvPr>
            <p:ph type="body" sz="quarter" idx="4294967295"/>
          </p:nvPr>
        </p:nvSpPr>
        <p:spPr>
          <a:xfrm>
            <a:off x="2492540" y="5385315"/>
            <a:ext cx="8150225" cy="703022"/>
          </a:xfrm>
        </p:spPr>
        <p:txBody>
          <a:bodyPr/>
          <a:lstStyle/>
          <a:p>
            <a:pPr marL="0" indent="0">
              <a:buNone/>
            </a:pPr>
            <a:r>
              <a:rPr lang="en-US" sz="2400" dirty="0">
                <a:ea typeface="+mn-lt"/>
                <a:cs typeface="Arial" panose="020B0604020202020204"/>
              </a:rPr>
              <a:t>Refer to </a:t>
            </a:r>
            <a:r>
              <a:rPr lang="en-US" sz="2400" dirty="0">
                <a:solidFill>
                  <a:schemeClr val="tx1"/>
                </a:solidFill>
                <a:ea typeface="+mn-lt"/>
                <a:cs typeface="Arial" panose="020B0604020202020204"/>
                <a:hlinkClick r:id="rId2" action="ppaction://hlinksldjump"/>
              </a:rPr>
              <a:t>Appendix 8</a:t>
            </a:r>
            <a:r>
              <a:rPr lang="en-US" sz="2400" dirty="0">
                <a:solidFill>
                  <a:schemeClr val="tx1"/>
                </a:solidFill>
                <a:ea typeface="+mn-lt"/>
                <a:cs typeface="Arial" panose="020B0604020202020204"/>
              </a:rPr>
              <a:t> </a:t>
            </a:r>
            <a:r>
              <a:rPr lang="en-US" sz="2400" dirty="0">
                <a:ea typeface="+mn-lt"/>
                <a:cs typeface="Arial" panose="020B0604020202020204"/>
              </a:rPr>
              <a:t>for alternative text version. </a:t>
            </a:r>
            <a:endParaRPr lang="en-US" sz="2400" dirty="0"/>
          </a:p>
        </p:txBody>
      </p:sp>
      <p:pic>
        <p:nvPicPr>
          <p:cNvPr id="5" name="Graphic 5">
            <a:extLst>
              <a:ext uri="{FF2B5EF4-FFF2-40B4-BE49-F238E27FC236}">
                <a16:creationId xmlns:a16="http://schemas.microsoft.com/office/drawing/2014/main" id="{B65332C7-1D86-38F8-F1A2-9293592D417D}"/>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AEB7F829-5ADC-580D-531B-FCF9E9712859}"/>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36</a:t>
            </a:fld>
            <a:endParaRPr lang="en-US" dirty="0"/>
          </a:p>
        </p:txBody>
      </p:sp>
      <p:graphicFrame>
        <p:nvGraphicFramePr>
          <p:cNvPr id="8" name="Content Placeholder 7" descr="A  table listing the different Program Cost Account and Resource Codes for each subgrant. Refer to appendix 8 for long Alternative Text version.&#10;">
            <a:extLst>
              <a:ext uri="{FF2B5EF4-FFF2-40B4-BE49-F238E27FC236}">
                <a16:creationId xmlns:a16="http://schemas.microsoft.com/office/drawing/2014/main" id="{E6DB7D52-FBAA-DF45-BD38-8CA8365D73DF}"/>
              </a:ext>
            </a:extLst>
          </p:cNvPr>
          <p:cNvGraphicFramePr>
            <a:graphicFrameLocks noGrp="1"/>
          </p:cNvGraphicFramePr>
          <p:nvPr>
            <p:ph idx="1"/>
            <p:extLst>
              <p:ext uri="{D42A27DB-BD31-4B8C-83A1-F6EECF244321}">
                <p14:modId xmlns:p14="http://schemas.microsoft.com/office/powerpoint/2010/main" val="2538037567"/>
              </p:ext>
            </p:extLst>
          </p:nvPr>
        </p:nvGraphicFramePr>
        <p:xfrm>
          <a:off x="1096963" y="1252694"/>
          <a:ext cx="10058397" cy="3961240"/>
        </p:xfrm>
        <a:graphic>
          <a:graphicData uri="http://schemas.openxmlformats.org/drawingml/2006/table">
            <a:tbl>
              <a:tblPr firstRow="1" bandRow="1">
                <a:tableStyleId>{5C22544A-7EE6-4342-B048-85BDC9FD1C3A}</a:tableStyleId>
              </a:tblPr>
              <a:tblGrid>
                <a:gridCol w="3352799">
                  <a:extLst>
                    <a:ext uri="{9D8B030D-6E8A-4147-A177-3AD203B41FA5}">
                      <a16:colId xmlns:a16="http://schemas.microsoft.com/office/drawing/2014/main" val="207834672"/>
                    </a:ext>
                  </a:extLst>
                </a:gridCol>
                <a:gridCol w="3352799">
                  <a:extLst>
                    <a:ext uri="{9D8B030D-6E8A-4147-A177-3AD203B41FA5}">
                      <a16:colId xmlns:a16="http://schemas.microsoft.com/office/drawing/2014/main" val="2819212847"/>
                    </a:ext>
                  </a:extLst>
                </a:gridCol>
                <a:gridCol w="3352799">
                  <a:extLst>
                    <a:ext uri="{9D8B030D-6E8A-4147-A177-3AD203B41FA5}">
                      <a16:colId xmlns:a16="http://schemas.microsoft.com/office/drawing/2014/main" val="2698305017"/>
                    </a:ext>
                  </a:extLst>
                </a:gridCol>
              </a:tblGrid>
              <a:tr h="990310">
                <a:tc>
                  <a:txBody>
                    <a:bodyPr/>
                    <a:lstStyle/>
                    <a:p>
                      <a:pPr algn="ctr"/>
                      <a:r>
                        <a:rPr lang="en-US" sz="2400" dirty="0"/>
                        <a:t>Subgrant</a:t>
                      </a:r>
                    </a:p>
                  </a:txBody>
                  <a:tcPr>
                    <a:solidFill>
                      <a:srgbClr val="002060"/>
                    </a:solidFill>
                  </a:tcPr>
                </a:tc>
                <a:tc>
                  <a:txBody>
                    <a:bodyPr/>
                    <a:lstStyle/>
                    <a:p>
                      <a:pPr algn="ctr"/>
                      <a:r>
                        <a:rPr lang="en-US" sz="2400" dirty="0"/>
                        <a:t>PCA</a:t>
                      </a:r>
                    </a:p>
                  </a:txBody>
                  <a:tcPr>
                    <a:solidFill>
                      <a:srgbClr val="002060"/>
                    </a:solidFill>
                  </a:tcPr>
                </a:tc>
                <a:tc>
                  <a:txBody>
                    <a:bodyPr/>
                    <a:lstStyle/>
                    <a:p>
                      <a:pPr algn="ctr"/>
                      <a:r>
                        <a:rPr lang="en-US" sz="2400" dirty="0"/>
                        <a:t>Resource</a:t>
                      </a:r>
                    </a:p>
                  </a:txBody>
                  <a:tcPr>
                    <a:solidFill>
                      <a:srgbClr val="002060"/>
                    </a:solidFill>
                  </a:tcPr>
                </a:tc>
                <a:extLst>
                  <a:ext uri="{0D108BD9-81ED-4DB2-BD59-A6C34878D82A}">
                    <a16:rowId xmlns:a16="http://schemas.microsoft.com/office/drawing/2014/main" val="954510794"/>
                  </a:ext>
                </a:extLst>
              </a:tr>
              <a:tr h="990310">
                <a:tc>
                  <a:txBody>
                    <a:bodyPr/>
                    <a:lstStyle/>
                    <a:p>
                      <a:r>
                        <a:rPr lang="en-US" sz="2400" dirty="0"/>
                        <a:t>CSI COE PDIS</a:t>
                      </a:r>
                    </a:p>
                  </a:txBody>
                  <a:tcPr>
                    <a:solidFill>
                      <a:schemeClr val="bg1">
                        <a:lumMod val="85000"/>
                      </a:schemeClr>
                    </a:solidFill>
                  </a:tcPr>
                </a:tc>
                <a:tc>
                  <a:txBody>
                    <a:bodyPr/>
                    <a:lstStyle/>
                    <a:p>
                      <a:r>
                        <a:rPr lang="en-US" sz="2400" dirty="0"/>
                        <a:t>15439</a:t>
                      </a:r>
                    </a:p>
                  </a:txBody>
                  <a:tcPr>
                    <a:solidFill>
                      <a:schemeClr val="bg1">
                        <a:lumMod val="85000"/>
                      </a:schemeClr>
                    </a:solidFill>
                  </a:tcPr>
                </a:tc>
                <a:tc>
                  <a:txBody>
                    <a:bodyPr/>
                    <a:lstStyle/>
                    <a:p>
                      <a:r>
                        <a:rPr lang="en-US" sz="2400" dirty="0"/>
                        <a:t>3183</a:t>
                      </a:r>
                    </a:p>
                  </a:txBody>
                  <a:tcPr>
                    <a:solidFill>
                      <a:schemeClr val="bg1">
                        <a:lumMod val="85000"/>
                      </a:schemeClr>
                    </a:solidFill>
                  </a:tcPr>
                </a:tc>
                <a:extLst>
                  <a:ext uri="{0D108BD9-81ED-4DB2-BD59-A6C34878D82A}">
                    <a16:rowId xmlns:a16="http://schemas.microsoft.com/office/drawing/2014/main" val="282495656"/>
                  </a:ext>
                </a:extLst>
              </a:tr>
              <a:tr h="99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CSI COE PA</a:t>
                      </a:r>
                    </a:p>
                    <a:p>
                      <a:endParaRPr lang="en-US" sz="2400" dirty="0"/>
                    </a:p>
                  </a:txBody>
                  <a:tcPr>
                    <a:solidFill>
                      <a:schemeClr val="bg1">
                        <a:lumMod val="85000"/>
                      </a:schemeClr>
                    </a:solidFill>
                  </a:tcPr>
                </a:tc>
                <a:tc>
                  <a:txBody>
                    <a:bodyPr/>
                    <a:lstStyle/>
                    <a:p>
                      <a:r>
                        <a:rPr lang="en-US" sz="2400" dirty="0"/>
                        <a:t>15565</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3183</a:t>
                      </a:r>
                    </a:p>
                    <a:p>
                      <a:endParaRPr lang="en-US" sz="2400" dirty="0"/>
                    </a:p>
                  </a:txBody>
                  <a:tcPr>
                    <a:solidFill>
                      <a:schemeClr val="bg1">
                        <a:lumMod val="85000"/>
                      </a:schemeClr>
                    </a:solidFill>
                  </a:tcPr>
                </a:tc>
                <a:extLst>
                  <a:ext uri="{0D108BD9-81ED-4DB2-BD59-A6C34878D82A}">
                    <a16:rowId xmlns:a16="http://schemas.microsoft.com/office/drawing/2014/main" val="1118915854"/>
                  </a:ext>
                </a:extLst>
              </a:tr>
              <a:tr h="990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CSI LEA</a:t>
                      </a:r>
                    </a:p>
                    <a:p>
                      <a:endParaRPr lang="en-US" sz="2400" dirty="0"/>
                    </a:p>
                  </a:txBody>
                  <a:tcPr>
                    <a:solidFill>
                      <a:schemeClr val="bg1">
                        <a:lumMod val="85000"/>
                      </a:schemeClr>
                    </a:solidFill>
                  </a:tcPr>
                </a:tc>
                <a:tc>
                  <a:txBody>
                    <a:bodyPr/>
                    <a:lstStyle/>
                    <a:p>
                      <a:r>
                        <a:rPr lang="en-US" sz="2400" dirty="0"/>
                        <a:t>15438</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3182</a:t>
                      </a:r>
                    </a:p>
                    <a:p>
                      <a:endParaRPr lang="en-US" sz="2400" dirty="0"/>
                    </a:p>
                  </a:txBody>
                  <a:tcPr>
                    <a:solidFill>
                      <a:schemeClr val="bg1">
                        <a:lumMod val="85000"/>
                      </a:schemeClr>
                    </a:solidFill>
                  </a:tcPr>
                </a:tc>
                <a:extLst>
                  <a:ext uri="{0D108BD9-81ED-4DB2-BD59-A6C34878D82A}">
                    <a16:rowId xmlns:a16="http://schemas.microsoft.com/office/drawing/2014/main" val="4066594870"/>
                  </a:ext>
                </a:extLst>
              </a:tr>
            </a:tbl>
          </a:graphicData>
        </a:graphic>
      </p:graphicFrame>
    </p:spTree>
    <p:extLst>
      <p:ext uri="{BB962C8B-B14F-4D97-AF65-F5344CB8AC3E}">
        <p14:creationId xmlns:p14="http://schemas.microsoft.com/office/powerpoint/2010/main" val="851851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Closeout (1)</a:t>
            </a:r>
          </a:p>
        </p:txBody>
      </p:sp>
      <p:sp>
        <p:nvSpPr>
          <p:cNvPr id="3" name="Content Placeholder 2"/>
          <p:cNvSpPr>
            <a:spLocks noGrp="1"/>
          </p:cNvSpPr>
          <p:nvPr>
            <p:ph idx="1"/>
          </p:nvPr>
        </p:nvSpPr>
        <p:spPr>
          <a:xfrm>
            <a:off x="1097280" y="1496290"/>
            <a:ext cx="10058400" cy="4454567"/>
          </a:xfrm>
        </p:spPr>
        <p:txBody>
          <a:bodyPr vert="horz" lIns="91440" tIns="45720" rIns="91440" bIns="45720" rtlCol="0" anchor="t">
            <a:noAutofit/>
          </a:bodyPr>
          <a:lstStyle/>
          <a:p>
            <a:r>
              <a:rPr lang="en-US" dirty="0"/>
              <a:t>When the COE has expended 100% of its funds with a $0 cash balance, it will be prompted in the GMART to closeout.</a:t>
            </a:r>
          </a:p>
          <a:p>
            <a:r>
              <a:rPr lang="en-US" dirty="0"/>
              <a:t>When the COE has $25 or less of its final allocation amount, a pop-up message will appear giving the COE the option to closeout.</a:t>
            </a:r>
          </a:p>
          <a:p>
            <a:r>
              <a:rPr lang="en-US" dirty="0"/>
              <a:t>If the COE proceeds to the Closeout section of the GMART, the Closeout Report will be viewable.</a:t>
            </a:r>
          </a:p>
        </p:txBody>
      </p:sp>
      <p:pic>
        <p:nvPicPr>
          <p:cNvPr id="4" name="Picture 3">
            <a:extLst>
              <a:ext uri="{FF2B5EF4-FFF2-40B4-BE49-F238E27FC236}">
                <a16:creationId xmlns:a16="http://schemas.microsoft.com/office/drawing/2014/main" id="{9783B9AC-9B96-4CFD-7DFE-3610B35E1A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09701">
            <a:off x="10248370" y="99071"/>
            <a:ext cx="1789213" cy="684464"/>
          </a:xfrm>
          <a:prstGeom prst="rect">
            <a:avLst/>
          </a:prstGeom>
        </p:spPr>
      </p:pic>
      <p:sp>
        <p:nvSpPr>
          <p:cNvPr id="12" name="Slide Number Placeholder 11">
            <a:extLst>
              <a:ext uri="{FF2B5EF4-FFF2-40B4-BE49-F238E27FC236}">
                <a16:creationId xmlns:a16="http://schemas.microsoft.com/office/drawing/2014/main" id="{EDF00F4F-731D-A134-F4A9-9A239B44E07F}"/>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37</a:t>
            </a:fld>
            <a:endParaRPr lang="en-US" dirty="0"/>
          </a:p>
        </p:txBody>
      </p:sp>
    </p:spTree>
    <p:extLst>
      <p:ext uri="{BB962C8B-B14F-4D97-AF65-F5344CB8AC3E}">
        <p14:creationId xmlns:p14="http://schemas.microsoft.com/office/powerpoint/2010/main" val="2621884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Closeout (2)</a:t>
            </a:r>
          </a:p>
        </p:txBody>
      </p:sp>
      <p:sp>
        <p:nvSpPr>
          <p:cNvPr id="3" name="Content Placeholder 2"/>
          <p:cNvSpPr>
            <a:spLocks noGrp="1"/>
          </p:cNvSpPr>
          <p:nvPr>
            <p:ph idx="1"/>
          </p:nvPr>
        </p:nvSpPr>
        <p:spPr>
          <a:xfrm>
            <a:off x="1097280" y="1058365"/>
            <a:ext cx="10058400" cy="4959881"/>
          </a:xfrm>
        </p:spPr>
        <p:txBody>
          <a:bodyPr vert="horz" lIns="91440" tIns="45720" rIns="91440" bIns="45720" rtlCol="0" anchor="ctr">
            <a:noAutofit/>
          </a:bodyPr>
          <a:lstStyle/>
          <a:p>
            <a:r>
              <a:rPr lang="en-US" dirty="0"/>
              <a:t>If the COE does not want to closeout, do not select the button to proceed to the Closeout section.</a:t>
            </a:r>
          </a:p>
          <a:p>
            <a:r>
              <a:rPr lang="en-US" dirty="0"/>
              <a:t>If the COE wants to closeout, complete the Closeout section and submit the report. The SISO will confirm that all requirements have been met.</a:t>
            </a:r>
          </a:p>
          <a:p>
            <a:r>
              <a:rPr lang="en-US" dirty="0"/>
              <a:t>When entering expenditure data, be aware that only numbers are allowed. No decimals, commas, or dollar signs are accepted.</a:t>
            </a:r>
          </a:p>
        </p:txBody>
      </p:sp>
      <p:pic>
        <p:nvPicPr>
          <p:cNvPr id="4" name="Picture 3">
            <a:extLst>
              <a:ext uri="{FF2B5EF4-FFF2-40B4-BE49-F238E27FC236}">
                <a16:creationId xmlns:a16="http://schemas.microsoft.com/office/drawing/2014/main" id="{F52B9DDB-D17D-844F-F073-C8CE0740AF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09701">
            <a:off x="10248370" y="99071"/>
            <a:ext cx="1789213" cy="684464"/>
          </a:xfrm>
          <a:prstGeom prst="rect">
            <a:avLst/>
          </a:prstGeom>
        </p:spPr>
      </p:pic>
      <p:sp>
        <p:nvSpPr>
          <p:cNvPr id="12" name="Slide Number Placeholder 11">
            <a:extLst>
              <a:ext uri="{FF2B5EF4-FFF2-40B4-BE49-F238E27FC236}">
                <a16:creationId xmlns:a16="http://schemas.microsoft.com/office/drawing/2014/main" id="{E20A4060-224B-E288-ACE9-99F29DF2B576}"/>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38</a:t>
            </a:fld>
            <a:endParaRPr lang="en-US" dirty="0"/>
          </a:p>
        </p:txBody>
      </p:sp>
    </p:spTree>
    <p:extLst>
      <p:ext uri="{BB962C8B-B14F-4D97-AF65-F5344CB8AC3E}">
        <p14:creationId xmlns:p14="http://schemas.microsoft.com/office/powerpoint/2010/main" val="3988840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solidFill>
                  <a:srgbClr val="A50021"/>
                </a:solidFill>
              </a:rPr>
              <a:t>PDIS</a:t>
            </a:r>
            <a:r>
              <a:rPr lang="en-US" dirty="0">
                <a:solidFill>
                  <a:srgbClr val="800080"/>
                </a:solidFill>
              </a:rPr>
              <a:t> </a:t>
            </a:r>
            <a:r>
              <a:rPr lang="en-US" dirty="0"/>
              <a:t>Closeout Prompt</a:t>
            </a:r>
          </a:p>
        </p:txBody>
      </p:sp>
      <p:sp>
        <p:nvSpPr>
          <p:cNvPr id="3" name="Content Placeholder 2"/>
          <p:cNvSpPr>
            <a:spLocks noGrp="1"/>
          </p:cNvSpPr>
          <p:nvPr>
            <p:ph idx="1"/>
          </p:nvPr>
        </p:nvSpPr>
        <p:spPr>
          <a:xfrm>
            <a:off x="1282534" y="1365662"/>
            <a:ext cx="9873145" cy="4512624"/>
          </a:xfrm>
        </p:spPr>
        <p:txBody>
          <a:bodyPr vert="horz" lIns="91440" tIns="45720" rIns="91440" bIns="45720" rtlCol="0" anchor="t">
            <a:noAutofit/>
          </a:bodyPr>
          <a:lstStyle/>
          <a:p>
            <a:pPr marL="0" indent="0">
              <a:buNone/>
            </a:pPr>
            <a:r>
              <a:rPr lang="en-US" dirty="0"/>
              <a:t>There is a final evaluation prompt that must be addressed when the COE closes out in the GMART.</a:t>
            </a:r>
          </a:p>
          <a:p>
            <a:pPr marL="0" indent="0">
              <a:buNone/>
            </a:pPr>
            <a:r>
              <a:rPr lang="en-US" b="1" dirty="0"/>
              <a:t>Instructions: </a:t>
            </a:r>
          </a:p>
          <a:p>
            <a:pPr marL="0" indent="0">
              <a:buNone/>
            </a:pPr>
            <a:r>
              <a:rPr lang="en-US" dirty="0"/>
              <a:t>Describe the challenges and successes experienced as the CSI funds were used to build LEA capacity to develop, implement, monitor, and evaluate CSI plans designed to improve student and school outcomes.</a:t>
            </a:r>
          </a:p>
        </p:txBody>
      </p:sp>
      <p:pic>
        <p:nvPicPr>
          <p:cNvPr id="4" name="Picture 3">
            <a:extLst>
              <a:ext uri="{FF2B5EF4-FFF2-40B4-BE49-F238E27FC236}">
                <a16:creationId xmlns:a16="http://schemas.microsoft.com/office/drawing/2014/main" id="{589E76CB-91D0-3D7F-45C3-12445776C0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09701">
            <a:off x="10248370" y="99071"/>
            <a:ext cx="1789213" cy="684464"/>
          </a:xfrm>
          <a:prstGeom prst="rect">
            <a:avLst/>
          </a:prstGeom>
        </p:spPr>
      </p:pic>
      <p:sp>
        <p:nvSpPr>
          <p:cNvPr id="12" name="Slide Number Placeholder 11">
            <a:extLst>
              <a:ext uri="{FF2B5EF4-FFF2-40B4-BE49-F238E27FC236}">
                <a16:creationId xmlns:a16="http://schemas.microsoft.com/office/drawing/2014/main" id="{68263FC3-18CB-5D18-DC49-81C6CBBB828D}"/>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39</a:t>
            </a:fld>
            <a:endParaRPr lang="en-US" dirty="0"/>
          </a:p>
        </p:txBody>
      </p:sp>
    </p:spTree>
    <p:extLst>
      <p:ext uri="{BB962C8B-B14F-4D97-AF65-F5344CB8AC3E}">
        <p14:creationId xmlns:p14="http://schemas.microsoft.com/office/powerpoint/2010/main" val="3567450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897" y="122438"/>
            <a:ext cx="10058400" cy="791962"/>
          </a:xfrm>
        </p:spPr>
        <p:txBody>
          <a:bodyPr>
            <a:normAutofit/>
          </a:bodyPr>
          <a:lstStyle/>
          <a:p>
            <a:pPr algn="ctr"/>
            <a:r>
              <a:rPr lang="en-US" b="1" dirty="0"/>
              <a:t>Housekeeping</a:t>
            </a:r>
          </a:p>
        </p:txBody>
      </p:sp>
      <p:pic>
        <p:nvPicPr>
          <p:cNvPr id="3" name="Graphic 6">
            <a:extLst>
              <a:ext uri="{FF2B5EF4-FFF2-40B4-BE49-F238E27FC236}">
                <a16:creationId xmlns:a16="http://schemas.microsoft.com/office/drawing/2014/main" id="{EC7535AE-7FCB-0E66-F3DC-DEF89E69BED4}"/>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186160" y="0"/>
            <a:ext cx="914400" cy="914400"/>
          </a:xfrm>
          <a:prstGeom prst="rect">
            <a:avLst/>
          </a:prstGeom>
        </p:spPr>
      </p:pic>
      <p:sp>
        <p:nvSpPr>
          <p:cNvPr id="6" name="Content Placeholder 5"/>
          <p:cNvSpPr>
            <a:spLocks noGrp="1"/>
          </p:cNvSpPr>
          <p:nvPr>
            <p:ph sz="half" idx="1"/>
          </p:nvPr>
        </p:nvSpPr>
        <p:spPr>
          <a:xfrm>
            <a:off x="366211" y="1423422"/>
            <a:ext cx="5042663" cy="4062978"/>
          </a:xfrm>
        </p:spPr>
        <p:txBody>
          <a:bodyPr>
            <a:normAutofit/>
          </a:bodyPr>
          <a:lstStyle/>
          <a:p>
            <a:r>
              <a:rPr lang="en-US" dirty="0"/>
              <a:t>Please use the Zoom Q &amp; A to post questions.</a:t>
            </a:r>
          </a:p>
          <a:p>
            <a:r>
              <a:rPr lang="en-US" dirty="0"/>
              <a:t>Today’s presentation is located on the CDE ESSA School Support Webinar Resources web page at:</a:t>
            </a:r>
            <a:r>
              <a:rPr lang="en-US" baseline="0" dirty="0"/>
              <a:t> </a:t>
            </a:r>
            <a:r>
              <a:rPr lang="en-US" dirty="0">
                <a:solidFill>
                  <a:srgbClr val="0563C1"/>
                </a:solidFill>
                <a:hlinkClick r:id="rId4" tooltip="Every Student Succeeds Act School Support Webinar Resources web page ">
                  <a:extLst>
                    <a:ext uri="{A12FA001-AC4F-418D-AE19-62706E023703}">
                      <ahyp:hlinkClr xmlns:ahyp="http://schemas.microsoft.com/office/drawing/2018/hyperlinkcolor" val="tx"/>
                    </a:ext>
                  </a:extLst>
                </a:hlinkClick>
              </a:rPr>
              <a:t>https://www.cde.ca.gov/sp/sw/t1/essawebinars.asp</a:t>
            </a:r>
            <a:r>
              <a:rPr lang="en-US" dirty="0"/>
              <a:t>.</a:t>
            </a:r>
          </a:p>
        </p:txBody>
      </p:sp>
      <p:pic>
        <p:nvPicPr>
          <p:cNvPr id="9" name="Content Placeholder 8">
            <a:extLst>
              <a:ext uri="{FF2B5EF4-FFF2-40B4-BE49-F238E27FC236}">
                <a16:creationId xmlns:a16="http://schemas.microsoft.com/office/drawing/2014/main" id="{41AEC9D7-00B2-78E1-C4B9-82A10FA25BBB}"/>
              </a:ext>
              <a:ext uri="{C183D7F6-B498-43B3-948B-1728B52AA6E4}">
                <adec:decorative xmlns:adec="http://schemas.microsoft.com/office/drawing/2017/decorative" val="1"/>
              </a:ext>
            </a:extLst>
          </p:cNvPr>
          <p:cNvPicPr>
            <a:picLocks noGrp="1" noChangeAspect="1"/>
          </p:cNvPicPr>
          <p:nvPr>
            <p:ph sz="half" idx="2"/>
          </p:nvPr>
        </p:nvPicPr>
        <p:blipFill>
          <a:blip r:embed="rId5"/>
          <a:stretch>
            <a:fillRect/>
          </a:stretch>
        </p:blipFill>
        <p:spPr>
          <a:xfrm>
            <a:off x="7062537" y="1518116"/>
            <a:ext cx="4123623" cy="3629406"/>
          </a:xfrm>
          <a:prstGeom prst="rect">
            <a:avLst/>
          </a:prstGeom>
        </p:spPr>
      </p:pic>
      <p:sp>
        <p:nvSpPr>
          <p:cNvPr id="12" name="Slide Number Placeholder 11">
            <a:extLst>
              <a:ext uri="{FF2B5EF4-FFF2-40B4-BE49-F238E27FC236}">
                <a16:creationId xmlns:a16="http://schemas.microsoft.com/office/drawing/2014/main" id="{D3237F19-547D-5A1D-2B09-791AEA14709B}"/>
              </a:ext>
            </a:extLst>
          </p:cNvPr>
          <p:cNvSpPr>
            <a:spLocks noGrp="1"/>
          </p:cNvSpPr>
          <p:nvPr>
            <p:ph type="sldNum" sz="quarter" idx="12"/>
          </p:nvPr>
        </p:nvSpPr>
        <p:spPr/>
        <p:txBody>
          <a:bodyPr/>
          <a:lstStyle/>
          <a:p>
            <a:fld id="{17FD3085-B430-4712-8CC6-1E6A0407C0C4}" type="slidenum">
              <a:rPr lang="en-US" smtClean="0"/>
              <a:pPr/>
              <a:t>4</a:t>
            </a:fld>
            <a:endParaRPr lang="en-US" dirty="0"/>
          </a:p>
        </p:txBody>
      </p:sp>
    </p:spTree>
    <p:extLst>
      <p:ext uri="{BB962C8B-B14F-4D97-AF65-F5344CB8AC3E}">
        <p14:creationId xmlns:p14="http://schemas.microsoft.com/office/powerpoint/2010/main" val="10860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solidFill>
                  <a:srgbClr val="0000FF"/>
                </a:solidFill>
              </a:rPr>
              <a:t>PA</a:t>
            </a:r>
            <a:r>
              <a:rPr lang="en-US" dirty="0">
                <a:solidFill>
                  <a:srgbClr val="005D5D"/>
                </a:solidFill>
              </a:rPr>
              <a:t> </a:t>
            </a:r>
            <a:r>
              <a:rPr lang="en-US" dirty="0"/>
              <a:t>Closeout Prompt</a:t>
            </a:r>
          </a:p>
        </p:txBody>
      </p:sp>
      <p:sp>
        <p:nvSpPr>
          <p:cNvPr id="3" name="Content Placeholder 2"/>
          <p:cNvSpPr>
            <a:spLocks noGrp="1"/>
          </p:cNvSpPr>
          <p:nvPr>
            <p:ph idx="1"/>
          </p:nvPr>
        </p:nvSpPr>
        <p:spPr>
          <a:xfrm>
            <a:off x="1097280" y="1320800"/>
            <a:ext cx="10058400" cy="4557486"/>
          </a:xfrm>
        </p:spPr>
        <p:txBody>
          <a:bodyPr vert="horz" lIns="91440" tIns="45720" rIns="91440" bIns="45720" rtlCol="0" anchor="t">
            <a:noAutofit/>
          </a:bodyPr>
          <a:lstStyle/>
          <a:p>
            <a:pPr marL="0" indent="0">
              <a:buNone/>
            </a:pPr>
            <a:r>
              <a:rPr lang="en-US" dirty="0"/>
              <a:t>There is a final evaluation prompt that must be addressed when the COE closes out in the GMART.</a:t>
            </a:r>
          </a:p>
          <a:p>
            <a:pPr marL="0" indent="0">
              <a:buNone/>
            </a:pPr>
            <a:r>
              <a:rPr lang="en-US" b="1" dirty="0"/>
              <a:t>Instructions: </a:t>
            </a:r>
          </a:p>
          <a:p>
            <a:pPr marL="0" indent="0">
              <a:buNone/>
            </a:pPr>
            <a:r>
              <a:rPr lang="en-US" dirty="0"/>
              <a:t>Describe how well the COE processes worked for reviewing and approving the CSI prompts in the LEA’s LCAP Plan Summary.</a:t>
            </a:r>
            <a:endParaRPr lang="en-US" dirty="0">
              <a:highlight>
                <a:srgbClr val="FFFF00"/>
              </a:highlight>
            </a:endParaRPr>
          </a:p>
        </p:txBody>
      </p:sp>
      <p:pic>
        <p:nvPicPr>
          <p:cNvPr id="4" name="Picture 3">
            <a:extLst>
              <a:ext uri="{FF2B5EF4-FFF2-40B4-BE49-F238E27FC236}">
                <a16:creationId xmlns:a16="http://schemas.microsoft.com/office/drawing/2014/main" id="{D61F7A25-A659-4791-523B-3A0C8DFFA0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09701">
            <a:off x="10248370" y="99071"/>
            <a:ext cx="1789213" cy="684464"/>
          </a:xfrm>
          <a:prstGeom prst="rect">
            <a:avLst/>
          </a:prstGeom>
        </p:spPr>
      </p:pic>
      <p:sp>
        <p:nvSpPr>
          <p:cNvPr id="12" name="Slide Number Placeholder 11">
            <a:extLst>
              <a:ext uri="{FF2B5EF4-FFF2-40B4-BE49-F238E27FC236}">
                <a16:creationId xmlns:a16="http://schemas.microsoft.com/office/drawing/2014/main" id="{68263FC3-18CB-5D18-DC49-81C6CBBB828D}"/>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40</a:t>
            </a:fld>
            <a:endParaRPr lang="en-US" dirty="0"/>
          </a:p>
        </p:txBody>
      </p:sp>
    </p:spTree>
    <p:extLst>
      <p:ext uri="{BB962C8B-B14F-4D97-AF65-F5344CB8AC3E}">
        <p14:creationId xmlns:p14="http://schemas.microsoft.com/office/powerpoint/2010/main" val="3331594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69D2-F40F-A400-6C62-F9EB40C119EC}"/>
              </a:ext>
            </a:extLst>
          </p:cNvPr>
          <p:cNvSpPr>
            <a:spLocks noGrp="1"/>
          </p:cNvSpPr>
          <p:nvPr>
            <p:ph type="title"/>
          </p:nvPr>
        </p:nvSpPr>
        <p:spPr/>
        <p:txBody>
          <a:bodyPr/>
          <a:lstStyle/>
          <a:p>
            <a:r>
              <a:rPr lang="en-US" dirty="0"/>
              <a:t>Track Your Spending!</a:t>
            </a:r>
          </a:p>
        </p:txBody>
      </p:sp>
      <p:sp>
        <p:nvSpPr>
          <p:cNvPr id="3" name="Content Placeholder 2">
            <a:extLst>
              <a:ext uri="{FF2B5EF4-FFF2-40B4-BE49-F238E27FC236}">
                <a16:creationId xmlns:a16="http://schemas.microsoft.com/office/drawing/2014/main" id="{DCA62BCE-D127-83EB-7139-65C7EE7A873B}"/>
              </a:ext>
            </a:extLst>
          </p:cNvPr>
          <p:cNvSpPr>
            <a:spLocks noGrp="1"/>
          </p:cNvSpPr>
          <p:nvPr>
            <p:ph idx="1"/>
          </p:nvPr>
        </p:nvSpPr>
        <p:spPr>
          <a:xfrm>
            <a:off x="1066798" y="1299836"/>
            <a:ext cx="9940726" cy="4959881"/>
          </a:xfrm>
        </p:spPr>
        <p:txBody>
          <a:bodyPr/>
          <a:lstStyle/>
          <a:p>
            <a:r>
              <a:rPr lang="en-US" dirty="0"/>
              <a:t>The goal for every COE is to expend all their funds by the subgrant end date (September 30).</a:t>
            </a:r>
          </a:p>
          <a:p>
            <a:r>
              <a:rPr lang="en-US" dirty="0"/>
              <a:t>If funds are remaining at the end of the subgrant, the COE will be prompted to provide additional information regarding why they did not spend their entire allocation.</a:t>
            </a:r>
          </a:p>
          <a:p>
            <a:r>
              <a:rPr lang="en-US" dirty="0"/>
              <a:t>In addition, CDE staff may schedule informational meetings to discuss spending with COEs throughout the subgrant period as well as before and/or after closeout.</a:t>
            </a:r>
            <a:endParaRPr lang="en-US" dirty="0">
              <a:highlight>
                <a:srgbClr val="FFFF00"/>
              </a:highlight>
            </a:endParaRPr>
          </a:p>
        </p:txBody>
      </p:sp>
      <p:pic>
        <p:nvPicPr>
          <p:cNvPr id="5" name="Graphic 5">
            <a:extLst>
              <a:ext uri="{FF2B5EF4-FFF2-40B4-BE49-F238E27FC236}">
                <a16:creationId xmlns:a16="http://schemas.microsoft.com/office/drawing/2014/main" id="{6B68409C-D560-5A37-033F-13E84039A0E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4" name="Slide Number Placeholder 3">
            <a:extLst>
              <a:ext uri="{FF2B5EF4-FFF2-40B4-BE49-F238E27FC236}">
                <a16:creationId xmlns:a16="http://schemas.microsoft.com/office/drawing/2014/main" id="{32851B26-71B2-1E07-84C1-1D12FF19F29E}"/>
              </a:ext>
            </a:extLst>
          </p:cNvPr>
          <p:cNvSpPr>
            <a:spLocks noGrp="1"/>
          </p:cNvSpPr>
          <p:nvPr>
            <p:ph type="sldNum" sz="quarter" idx="12"/>
          </p:nvPr>
        </p:nvSpPr>
        <p:spPr/>
        <p:txBody>
          <a:bodyPr/>
          <a:lstStyle/>
          <a:p>
            <a:fld id="{425B8834-9231-4E95-9474-5E208B968EA0}" type="slidenum">
              <a:rPr lang="en-US" smtClean="0"/>
              <a:pPr/>
              <a:t>41</a:t>
            </a:fld>
            <a:endParaRPr lang="en-US" dirty="0"/>
          </a:p>
        </p:txBody>
      </p:sp>
    </p:spTree>
    <p:extLst>
      <p:ext uri="{BB962C8B-B14F-4D97-AF65-F5344CB8AC3E}">
        <p14:creationId xmlns:p14="http://schemas.microsoft.com/office/powerpoint/2010/main" val="3310393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8D2E3-0830-12D7-D4FD-CCDFA241E1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29DCC3-9726-4E0A-3F51-514FAB38B7BF}"/>
              </a:ext>
            </a:extLst>
          </p:cNvPr>
          <p:cNvSpPr>
            <a:spLocks noGrp="1"/>
          </p:cNvSpPr>
          <p:nvPr>
            <p:ph type="title"/>
          </p:nvPr>
        </p:nvSpPr>
        <p:spPr>
          <a:xfrm>
            <a:off x="-1" y="-7456"/>
            <a:ext cx="12191999" cy="1047474"/>
          </a:xfrm>
        </p:spPr>
        <p:txBody>
          <a:bodyPr>
            <a:normAutofit/>
          </a:bodyPr>
          <a:lstStyle/>
          <a:p>
            <a:r>
              <a:rPr lang="en-US" dirty="0">
                <a:solidFill>
                  <a:srgbClr val="A50021"/>
                </a:solidFill>
              </a:rPr>
              <a:t>PDIS</a:t>
            </a:r>
            <a:r>
              <a:rPr lang="en-US" dirty="0"/>
              <a:t> Spending Cycle</a:t>
            </a:r>
          </a:p>
        </p:txBody>
      </p:sp>
      <p:sp>
        <p:nvSpPr>
          <p:cNvPr id="4" name="Content Placeholder 3">
            <a:extLst>
              <a:ext uri="{FF2B5EF4-FFF2-40B4-BE49-F238E27FC236}">
                <a16:creationId xmlns:a16="http://schemas.microsoft.com/office/drawing/2014/main" id="{C02B8B47-7218-7DC6-0372-E39816CBEC85}"/>
              </a:ext>
            </a:extLst>
          </p:cNvPr>
          <p:cNvSpPr>
            <a:spLocks noGrp="1"/>
          </p:cNvSpPr>
          <p:nvPr>
            <p:ph idx="1"/>
          </p:nvPr>
        </p:nvSpPr>
        <p:spPr>
          <a:xfrm>
            <a:off x="1056904" y="1223158"/>
            <a:ext cx="10098776" cy="4795088"/>
          </a:xfrm>
        </p:spPr>
        <p:txBody>
          <a:bodyPr/>
          <a:lstStyle/>
          <a:p>
            <a:r>
              <a:rPr lang="en-US" dirty="0"/>
              <a:t>Most COEs receiving PDIS funds use the funds throughout the subgrant cycle (reporting some expenditures in each reporting period).</a:t>
            </a:r>
          </a:p>
          <a:p>
            <a:r>
              <a:rPr lang="en-US" dirty="0"/>
              <a:t>Support to LEAs with CSI-eligible schools looks different with each LEA that a COE supports.</a:t>
            </a:r>
          </a:p>
          <a:p>
            <a:r>
              <a:rPr lang="en-US" dirty="0"/>
              <a:t>Each CSI-eligible school is in a different place regarding its improvement efforts, from initial data analysis with educational partners to determining root causes of identification, to researching EBIs, to monitoring progress, and evaluating how to abandon, adapt, or adopt as appropriate.</a:t>
            </a:r>
          </a:p>
        </p:txBody>
      </p:sp>
      <p:pic>
        <p:nvPicPr>
          <p:cNvPr id="5" name="Graphic 5">
            <a:extLst>
              <a:ext uri="{FF2B5EF4-FFF2-40B4-BE49-F238E27FC236}">
                <a16:creationId xmlns:a16="http://schemas.microsoft.com/office/drawing/2014/main" id="{51D6BA88-905E-D00D-1665-7D59E0587253}"/>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C6BC21E2-7D02-0D9E-3E4D-D27305712344}"/>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42</a:t>
            </a:fld>
            <a:endParaRPr lang="en-US" dirty="0"/>
          </a:p>
        </p:txBody>
      </p:sp>
    </p:spTree>
    <p:extLst>
      <p:ext uri="{BB962C8B-B14F-4D97-AF65-F5344CB8AC3E}">
        <p14:creationId xmlns:p14="http://schemas.microsoft.com/office/powerpoint/2010/main" val="2327089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F989F-0D10-382F-EDD5-F7E84817481C}"/>
              </a:ext>
            </a:extLst>
          </p:cNvPr>
          <p:cNvSpPr>
            <a:spLocks noGrp="1"/>
          </p:cNvSpPr>
          <p:nvPr>
            <p:ph type="title"/>
          </p:nvPr>
        </p:nvSpPr>
        <p:spPr/>
        <p:txBody>
          <a:bodyPr/>
          <a:lstStyle/>
          <a:p>
            <a:r>
              <a:rPr lang="en-US" dirty="0">
                <a:solidFill>
                  <a:srgbClr val="0000FF"/>
                </a:solidFill>
              </a:rPr>
              <a:t>PA</a:t>
            </a:r>
            <a:r>
              <a:rPr lang="en-US" dirty="0"/>
              <a:t> Spending Cycle (1)</a:t>
            </a:r>
          </a:p>
        </p:txBody>
      </p:sp>
      <p:pic>
        <p:nvPicPr>
          <p:cNvPr id="9" name="Content Placeholder 8" descr="The Plan Approval spending cycle showing the Comprehensive Support and Improvement prompts approval process and timeline.">
            <a:extLst>
              <a:ext uri="{FF2B5EF4-FFF2-40B4-BE49-F238E27FC236}">
                <a16:creationId xmlns:a16="http://schemas.microsoft.com/office/drawing/2014/main" id="{58914A9B-F7B4-D804-F12A-F906ADFB6600}"/>
              </a:ext>
            </a:extLst>
          </p:cNvPr>
          <p:cNvPicPr>
            <a:picLocks noGrp="1" noChangeAspect="1"/>
          </p:cNvPicPr>
          <p:nvPr>
            <p:ph idx="1"/>
          </p:nvPr>
        </p:nvPicPr>
        <p:blipFill>
          <a:blip r:embed="rId3"/>
          <a:stretch>
            <a:fillRect/>
          </a:stretch>
        </p:blipFill>
        <p:spPr>
          <a:xfrm>
            <a:off x="132803" y="1199392"/>
            <a:ext cx="11926389" cy="4705796"/>
          </a:xfrm>
          <a:prstGeom prst="rect">
            <a:avLst/>
          </a:prstGeom>
        </p:spPr>
      </p:pic>
      <p:sp>
        <p:nvSpPr>
          <p:cNvPr id="4" name="Slide Number Placeholder 3">
            <a:extLst>
              <a:ext uri="{FF2B5EF4-FFF2-40B4-BE49-F238E27FC236}">
                <a16:creationId xmlns:a16="http://schemas.microsoft.com/office/drawing/2014/main" id="{611CB423-CE81-53A2-D96F-65856C7BDE72}"/>
              </a:ext>
            </a:extLst>
          </p:cNvPr>
          <p:cNvSpPr>
            <a:spLocks noGrp="1"/>
          </p:cNvSpPr>
          <p:nvPr>
            <p:ph type="sldNum" sz="quarter" idx="12"/>
          </p:nvPr>
        </p:nvSpPr>
        <p:spPr/>
        <p:txBody>
          <a:bodyPr/>
          <a:lstStyle/>
          <a:p>
            <a:fld id="{425B8834-9231-4E95-9474-5E208B968EA0}" type="slidenum">
              <a:rPr lang="en-US" smtClean="0"/>
              <a:pPr/>
              <a:t>43</a:t>
            </a:fld>
            <a:endParaRPr lang="en-US" dirty="0"/>
          </a:p>
        </p:txBody>
      </p:sp>
    </p:spTree>
    <p:extLst>
      <p:ext uri="{BB962C8B-B14F-4D97-AF65-F5344CB8AC3E}">
        <p14:creationId xmlns:p14="http://schemas.microsoft.com/office/powerpoint/2010/main" val="666341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865-1D63-06BF-1E14-CD11F81B3348}"/>
              </a:ext>
            </a:extLst>
          </p:cNvPr>
          <p:cNvSpPr>
            <a:spLocks noGrp="1"/>
          </p:cNvSpPr>
          <p:nvPr>
            <p:ph type="title"/>
          </p:nvPr>
        </p:nvSpPr>
        <p:spPr/>
        <p:txBody>
          <a:bodyPr/>
          <a:lstStyle/>
          <a:p>
            <a:r>
              <a:rPr lang="en-US" dirty="0">
                <a:solidFill>
                  <a:srgbClr val="0000FF"/>
                </a:solidFill>
              </a:rPr>
              <a:t>PA</a:t>
            </a:r>
            <a:r>
              <a:rPr lang="en-US" dirty="0"/>
              <a:t> Spending Cycle (2)</a:t>
            </a:r>
          </a:p>
        </p:txBody>
      </p:sp>
      <p:sp>
        <p:nvSpPr>
          <p:cNvPr id="3" name="Content Placeholder 2">
            <a:extLst>
              <a:ext uri="{FF2B5EF4-FFF2-40B4-BE49-F238E27FC236}">
                <a16:creationId xmlns:a16="http://schemas.microsoft.com/office/drawing/2014/main" id="{9144A8A4-1835-387C-84BE-0C90A66C2490}"/>
              </a:ext>
            </a:extLst>
          </p:cNvPr>
          <p:cNvSpPr>
            <a:spLocks noGrp="1"/>
          </p:cNvSpPr>
          <p:nvPr>
            <p:ph idx="1"/>
          </p:nvPr>
        </p:nvSpPr>
        <p:spPr>
          <a:xfrm>
            <a:off x="1068779" y="1318161"/>
            <a:ext cx="10126657" cy="4811647"/>
          </a:xfrm>
        </p:spPr>
        <p:txBody>
          <a:bodyPr/>
          <a:lstStyle/>
          <a:p>
            <a:r>
              <a:rPr lang="en-US" dirty="0"/>
              <a:t>2025-26 PA funds must be used on reviewing and approving the 2026-27 CSI Prompts in the </a:t>
            </a:r>
            <a:r>
              <a:rPr lang="en-US" b="1" dirty="0"/>
              <a:t>2026-27 LEA LCAPs. </a:t>
            </a:r>
          </a:p>
          <a:p>
            <a:r>
              <a:rPr lang="en-US" dirty="0"/>
              <a:t>No other year LCAP work is allowable with these funds.</a:t>
            </a:r>
          </a:p>
          <a:p>
            <a:r>
              <a:rPr lang="en-US" dirty="0"/>
              <a:t>This means, COEs should not be using a “FIFO” (First In First Out) Accounting method with these funds, because the dollars are tied to a specific LCAP.</a:t>
            </a:r>
          </a:p>
          <a:p>
            <a:r>
              <a:rPr lang="en-US" dirty="0"/>
              <a:t>For example, any dollars spent in </a:t>
            </a:r>
            <a:r>
              <a:rPr lang="en-US" b="1" dirty="0"/>
              <a:t>March 2027</a:t>
            </a:r>
            <a:r>
              <a:rPr lang="en-US" dirty="0"/>
              <a:t>, must still be tied to the review and approval of </a:t>
            </a:r>
            <a:r>
              <a:rPr lang="en-US" b="1" dirty="0"/>
              <a:t>2026-27 LEA LCAPs.</a:t>
            </a:r>
          </a:p>
        </p:txBody>
      </p:sp>
      <p:pic>
        <p:nvPicPr>
          <p:cNvPr id="5" name="Graphic 5">
            <a:extLst>
              <a:ext uri="{FF2B5EF4-FFF2-40B4-BE49-F238E27FC236}">
                <a16:creationId xmlns:a16="http://schemas.microsoft.com/office/drawing/2014/main" id="{28702948-9B4B-2AC1-0A17-274A3896D26B}"/>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4" name="Slide Number Placeholder 3">
            <a:extLst>
              <a:ext uri="{FF2B5EF4-FFF2-40B4-BE49-F238E27FC236}">
                <a16:creationId xmlns:a16="http://schemas.microsoft.com/office/drawing/2014/main" id="{C0A5C570-AC01-287E-7CC6-F8B5EB4CD5AA}"/>
              </a:ext>
            </a:extLst>
          </p:cNvPr>
          <p:cNvSpPr>
            <a:spLocks noGrp="1"/>
          </p:cNvSpPr>
          <p:nvPr>
            <p:ph type="sldNum" sz="quarter" idx="12"/>
          </p:nvPr>
        </p:nvSpPr>
        <p:spPr/>
        <p:txBody>
          <a:bodyPr/>
          <a:lstStyle/>
          <a:p>
            <a:fld id="{425B8834-9231-4E95-9474-5E208B968EA0}" type="slidenum">
              <a:rPr lang="en-US" smtClean="0"/>
              <a:pPr/>
              <a:t>44</a:t>
            </a:fld>
            <a:endParaRPr lang="en-US" dirty="0"/>
          </a:p>
        </p:txBody>
      </p:sp>
    </p:spTree>
    <p:extLst>
      <p:ext uri="{BB962C8B-B14F-4D97-AF65-F5344CB8AC3E}">
        <p14:creationId xmlns:p14="http://schemas.microsoft.com/office/powerpoint/2010/main" val="2034714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DF617-93C2-46A5-8B62-FCE088A996B2}"/>
              </a:ext>
            </a:extLst>
          </p:cNvPr>
          <p:cNvSpPr>
            <a:spLocks noGrp="1"/>
          </p:cNvSpPr>
          <p:nvPr>
            <p:ph type="title"/>
          </p:nvPr>
        </p:nvSpPr>
        <p:spPr>
          <a:xfrm>
            <a:off x="-1" y="-7456"/>
            <a:ext cx="12191999" cy="1047474"/>
          </a:xfrm>
        </p:spPr>
        <p:txBody>
          <a:bodyPr>
            <a:normAutofit/>
          </a:bodyPr>
          <a:lstStyle/>
          <a:p>
            <a:r>
              <a:rPr lang="en-US" dirty="0"/>
              <a:t>Allowable Uses of Funds</a:t>
            </a:r>
          </a:p>
        </p:txBody>
      </p:sp>
      <p:pic>
        <p:nvPicPr>
          <p:cNvPr id="5" name="Graphic 5">
            <a:extLst>
              <a:ext uri="{FF2B5EF4-FFF2-40B4-BE49-F238E27FC236}">
                <a16:creationId xmlns:a16="http://schemas.microsoft.com/office/drawing/2014/main" id="{A0F32B4A-BC48-5272-0E88-F4024B98A822}"/>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graphicFrame>
        <p:nvGraphicFramePr>
          <p:cNvPr id="11" name="Content Placeholder 10" descr="This table explains the allowable use of funds for the Plan Approval and Plan Development and Implementation Support subgrants.">
            <a:extLst>
              <a:ext uri="{FF2B5EF4-FFF2-40B4-BE49-F238E27FC236}">
                <a16:creationId xmlns:a16="http://schemas.microsoft.com/office/drawing/2014/main" id="{B02CCA42-50E8-4A0E-B429-ACFE8378732E}"/>
              </a:ext>
            </a:extLst>
          </p:cNvPr>
          <p:cNvGraphicFramePr>
            <a:graphicFrameLocks noGrp="1"/>
          </p:cNvGraphicFramePr>
          <p:nvPr>
            <p:ph idx="1"/>
            <p:extLst>
              <p:ext uri="{D42A27DB-BD31-4B8C-83A1-F6EECF244321}">
                <p14:modId xmlns:p14="http://schemas.microsoft.com/office/powerpoint/2010/main" val="1290486918"/>
              </p:ext>
            </p:extLst>
          </p:nvPr>
        </p:nvGraphicFramePr>
        <p:xfrm>
          <a:off x="1179871" y="1248033"/>
          <a:ext cx="9842090" cy="4326857"/>
        </p:xfrm>
        <a:graphic>
          <a:graphicData uri="http://schemas.openxmlformats.org/drawingml/2006/table">
            <a:tbl>
              <a:tblPr firstRow="1" bandRow="1">
                <a:tableStyleId>{5C22544A-7EE6-4342-B048-85BDC9FD1C3A}</a:tableStyleId>
              </a:tblPr>
              <a:tblGrid>
                <a:gridCol w="4921045">
                  <a:extLst>
                    <a:ext uri="{9D8B030D-6E8A-4147-A177-3AD203B41FA5}">
                      <a16:colId xmlns:a16="http://schemas.microsoft.com/office/drawing/2014/main" val="2839345131"/>
                    </a:ext>
                  </a:extLst>
                </a:gridCol>
                <a:gridCol w="4921045">
                  <a:extLst>
                    <a:ext uri="{9D8B030D-6E8A-4147-A177-3AD203B41FA5}">
                      <a16:colId xmlns:a16="http://schemas.microsoft.com/office/drawing/2014/main" val="491878076"/>
                    </a:ext>
                  </a:extLst>
                </a:gridCol>
              </a:tblGrid>
              <a:tr h="1120010">
                <a:tc>
                  <a:txBody>
                    <a:bodyPr/>
                    <a:lstStyle/>
                    <a:p>
                      <a:pPr algn="ctr"/>
                      <a:endParaRPr lang="en-US" sz="2800" dirty="0">
                        <a:solidFill>
                          <a:schemeClr val="bg1"/>
                        </a:solidFill>
                      </a:endParaRPr>
                    </a:p>
                    <a:p>
                      <a:pPr algn="ctr"/>
                      <a:r>
                        <a:rPr lang="en-US" sz="2800" dirty="0">
                          <a:solidFill>
                            <a:schemeClr val="bg1"/>
                          </a:solidFill>
                        </a:rPr>
                        <a:t>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endParaRPr lang="en-US" sz="2800" dirty="0">
                        <a:solidFill>
                          <a:schemeClr val="bg1"/>
                        </a:solidFill>
                      </a:endParaRPr>
                    </a:p>
                    <a:p>
                      <a:pPr algn="ctr"/>
                      <a:r>
                        <a:rPr lang="en-US" sz="2800" dirty="0">
                          <a:solidFill>
                            <a:schemeClr val="bg1"/>
                          </a:solidFill>
                        </a:rPr>
                        <a:t>PDIS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85061977"/>
                  </a:ext>
                </a:extLst>
              </a:tr>
              <a:tr h="32068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Funds authorized under this subgrant shall be spent on the review and approval of 2026–27 LEA CSI plans through the CSI prompts in the 2026–27 LEA LCAP.</a:t>
                      </a:r>
                    </a:p>
                    <a:p>
                      <a:pPr algn="ct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latin typeface="+mn-lt"/>
                          <a:ea typeface="+mn-ea"/>
                          <a:cs typeface="+mn-cs"/>
                        </a:rPr>
                        <a:t>Funds authorized under this subgrant shall be spent on supporting LEAs to develop and implement CSI plans in the 2026–27 school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583602"/>
                  </a:ext>
                </a:extLst>
              </a:tr>
            </a:tbl>
          </a:graphicData>
        </a:graphic>
      </p:graphicFrame>
      <p:sp>
        <p:nvSpPr>
          <p:cNvPr id="3" name="Slide Number Placeholder 2">
            <a:extLst>
              <a:ext uri="{FF2B5EF4-FFF2-40B4-BE49-F238E27FC236}">
                <a16:creationId xmlns:a16="http://schemas.microsoft.com/office/drawing/2014/main" id="{CB92476A-8B85-BE9C-1DFD-0E47BDFFEA2A}"/>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45</a:t>
            </a:fld>
            <a:endParaRPr lang="en-US" dirty="0"/>
          </a:p>
        </p:txBody>
      </p:sp>
    </p:spTree>
    <p:extLst>
      <p:ext uri="{BB962C8B-B14F-4D97-AF65-F5344CB8AC3E}">
        <p14:creationId xmlns:p14="http://schemas.microsoft.com/office/powerpoint/2010/main" val="10908180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63864-9CA0-56BC-C9F8-43A0F61D2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0BDBA2-C669-60BF-FA96-AD41884A519F}"/>
              </a:ext>
            </a:extLst>
          </p:cNvPr>
          <p:cNvSpPr>
            <a:spLocks noGrp="1"/>
          </p:cNvSpPr>
          <p:nvPr>
            <p:ph type="title"/>
          </p:nvPr>
        </p:nvSpPr>
        <p:spPr>
          <a:xfrm>
            <a:off x="-1" y="-7456"/>
            <a:ext cx="12191999" cy="1047474"/>
          </a:xfrm>
        </p:spPr>
        <p:txBody>
          <a:bodyPr>
            <a:normAutofit/>
          </a:bodyPr>
          <a:lstStyle/>
          <a:p>
            <a:r>
              <a:rPr lang="en-US" dirty="0">
                <a:solidFill>
                  <a:srgbClr val="A50021"/>
                </a:solidFill>
              </a:rPr>
              <a:t>PDIS </a:t>
            </a:r>
            <a:r>
              <a:rPr lang="en-US" dirty="0"/>
              <a:t>and</a:t>
            </a:r>
            <a:r>
              <a:rPr lang="en-US" dirty="0">
                <a:solidFill>
                  <a:srgbClr val="A50021"/>
                </a:solidFill>
              </a:rPr>
              <a:t> </a:t>
            </a:r>
            <a:r>
              <a:rPr lang="en-US" dirty="0">
                <a:solidFill>
                  <a:srgbClr val="0000FF"/>
                </a:solidFill>
              </a:rPr>
              <a:t>PA</a:t>
            </a:r>
            <a:r>
              <a:rPr lang="en-US" dirty="0"/>
              <a:t> Apportionments</a:t>
            </a:r>
          </a:p>
        </p:txBody>
      </p:sp>
      <p:graphicFrame>
        <p:nvGraphicFramePr>
          <p:cNvPr id="11" name="Content Placeholder 10" descr="This table explains the apportionment schedule for Plan Development and Implementation Support subgrant.">
            <a:extLst>
              <a:ext uri="{FF2B5EF4-FFF2-40B4-BE49-F238E27FC236}">
                <a16:creationId xmlns:a16="http://schemas.microsoft.com/office/drawing/2014/main" id="{411A9CD3-1BF8-7E68-F548-90531C2A4FA7}"/>
              </a:ext>
            </a:extLst>
          </p:cNvPr>
          <p:cNvGraphicFramePr>
            <a:graphicFrameLocks noGrp="1"/>
          </p:cNvGraphicFramePr>
          <p:nvPr>
            <p:ph idx="1"/>
          </p:nvPr>
        </p:nvGraphicFramePr>
        <p:xfrm>
          <a:off x="1277937" y="1463177"/>
          <a:ext cx="9451768" cy="2756922"/>
        </p:xfrm>
        <a:graphic>
          <a:graphicData uri="http://schemas.openxmlformats.org/drawingml/2006/table">
            <a:tbl>
              <a:tblPr firstRow="1" bandRow="1">
                <a:tableStyleId>{5C22544A-7EE6-4342-B048-85BDC9FD1C3A}</a:tableStyleId>
              </a:tblPr>
              <a:tblGrid>
                <a:gridCol w="4725884">
                  <a:extLst>
                    <a:ext uri="{9D8B030D-6E8A-4147-A177-3AD203B41FA5}">
                      <a16:colId xmlns:a16="http://schemas.microsoft.com/office/drawing/2014/main" val="2839345131"/>
                    </a:ext>
                  </a:extLst>
                </a:gridCol>
                <a:gridCol w="4725884">
                  <a:extLst>
                    <a:ext uri="{9D8B030D-6E8A-4147-A177-3AD203B41FA5}">
                      <a16:colId xmlns:a16="http://schemas.microsoft.com/office/drawing/2014/main" val="491878076"/>
                    </a:ext>
                  </a:extLst>
                </a:gridCol>
              </a:tblGrid>
              <a:tr h="1378461">
                <a:tc>
                  <a:txBody>
                    <a:bodyPr/>
                    <a:lstStyle/>
                    <a:p>
                      <a:pPr algn="ctr"/>
                      <a:endParaRPr lang="en-US" sz="2800" dirty="0">
                        <a:solidFill>
                          <a:schemeClr val="bg1"/>
                        </a:solidFill>
                      </a:endParaRPr>
                    </a:p>
                    <a:p>
                      <a:pPr algn="ctr"/>
                      <a:r>
                        <a:rPr lang="en-US" sz="2800" dirty="0">
                          <a:solidFill>
                            <a:schemeClr val="bg1"/>
                          </a:solidFill>
                        </a:rPr>
                        <a:t>First Apportionment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a:endParaRPr lang="en-US" sz="2800" dirty="0">
                        <a:solidFill>
                          <a:schemeClr val="bg1"/>
                        </a:solidFill>
                      </a:endParaRPr>
                    </a:p>
                    <a:p>
                      <a:pPr algn="ctr"/>
                      <a:r>
                        <a:rPr lang="en-US" sz="2800" dirty="0">
                          <a:solidFill>
                            <a:schemeClr val="bg1"/>
                          </a:solidFill>
                        </a:rPr>
                        <a:t>Reports 1 through 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385061977"/>
                  </a:ext>
                </a:extLst>
              </a:tr>
              <a:tr h="1378461">
                <a:tc>
                  <a:txBody>
                    <a:bodyPr/>
                    <a:lstStyle/>
                    <a:p>
                      <a:pPr algn="ctr"/>
                      <a:r>
                        <a:rPr lang="en-US" sz="2800" dirty="0">
                          <a:solidFill>
                            <a:schemeClr val="tx1"/>
                          </a:solidFill>
                        </a:rPr>
                        <a:t>25 percent of the COE’s Final Allocation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chemeClr val="tx1"/>
                          </a:solidFill>
                        </a:rPr>
                        <a:t>Claimed expenditures less prior payment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583602"/>
                  </a:ext>
                </a:extLst>
              </a:tr>
            </a:tbl>
          </a:graphicData>
        </a:graphic>
      </p:graphicFrame>
      <p:sp>
        <p:nvSpPr>
          <p:cNvPr id="4" name="Text Placeholder 3">
            <a:extLst>
              <a:ext uri="{FF2B5EF4-FFF2-40B4-BE49-F238E27FC236}">
                <a16:creationId xmlns:a16="http://schemas.microsoft.com/office/drawing/2014/main" id="{31F38D8C-0C48-2523-0DCD-907B5AE04D30}"/>
              </a:ext>
            </a:extLst>
          </p:cNvPr>
          <p:cNvSpPr>
            <a:spLocks noGrp="1"/>
          </p:cNvSpPr>
          <p:nvPr>
            <p:ph type="body" sz="quarter" idx="4294967295"/>
          </p:nvPr>
        </p:nvSpPr>
        <p:spPr>
          <a:xfrm>
            <a:off x="1277937" y="4775201"/>
            <a:ext cx="9636125" cy="1047474"/>
          </a:xfrm>
        </p:spPr>
        <p:txBody>
          <a:bodyPr/>
          <a:lstStyle/>
          <a:p>
            <a:pPr marL="0" indent="0">
              <a:buNone/>
            </a:pPr>
            <a:r>
              <a:rPr lang="en-US" sz="2400" dirty="0"/>
              <a:t>The CDE will apportion funds approximately 12-16 weeks after the final date of each reporting period.</a:t>
            </a:r>
            <a:endParaRPr lang="en-US" dirty="0"/>
          </a:p>
        </p:txBody>
      </p:sp>
      <p:pic>
        <p:nvPicPr>
          <p:cNvPr id="5" name="Graphic 5">
            <a:extLst>
              <a:ext uri="{FF2B5EF4-FFF2-40B4-BE49-F238E27FC236}">
                <a16:creationId xmlns:a16="http://schemas.microsoft.com/office/drawing/2014/main" id="{40C54176-F0E9-AAEF-868F-A6C45B99812F}"/>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3" name="Slide Number Placeholder 2">
            <a:extLst>
              <a:ext uri="{FF2B5EF4-FFF2-40B4-BE49-F238E27FC236}">
                <a16:creationId xmlns:a16="http://schemas.microsoft.com/office/drawing/2014/main" id="{3F99FE9E-8C3D-B9DB-12A5-5E99924B241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46</a:t>
            </a:fld>
            <a:endParaRPr lang="en-US" dirty="0"/>
          </a:p>
        </p:txBody>
      </p:sp>
    </p:spTree>
    <p:extLst>
      <p:ext uri="{BB962C8B-B14F-4D97-AF65-F5344CB8AC3E}">
        <p14:creationId xmlns:p14="http://schemas.microsoft.com/office/powerpoint/2010/main" val="2356204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GMART Reporting Tips</a:t>
            </a:r>
          </a:p>
        </p:txBody>
      </p:sp>
      <p:sp>
        <p:nvSpPr>
          <p:cNvPr id="3" name="Content Placeholder 2"/>
          <p:cNvSpPr>
            <a:spLocks noGrp="1"/>
          </p:cNvSpPr>
          <p:nvPr>
            <p:ph idx="1"/>
          </p:nvPr>
        </p:nvSpPr>
        <p:spPr>
          <a:xfrm>
            <a:off x="1097280" y="1182029"/>
            <a:ext cx="10058400" cy="4836217"/>
          </a:xfrm>
        </p:spPr>
        <p:txBody>
          <a:bodyPr/>
          <a:lstStyle/>
          <a:p>
            <a:r>
              <a:rPr lang="en-US" dirty="0"/>
              <a:t>The COE must confirm it is not reporting expenditures higher than its allowable indirect cost rate. </a:t>
            </a:r>
          </a:p>
          <a:p>
            <a:r>
              <a:rPr lang="en-US" dirty="0"/>
              <a:t>The COE must ensure zeroes are in each Object Code series if it does not have expenditures for the reporting period.</a:t>
            </a:r>
          </a:p>
          <a:p>
            <a:pPr lvl="0"/>
            <a:r>
              <a:rPr lang="en-US" dirty="0"/>
              <a:t>If the “Submit” button does not appear, scroll up and down to check for any red error messages.</a:t>
            </a:r>
          </a:p>
          <a:p>
            <a:pPr lvl="0"/>
            <a:r>
              <a:rPr lang="en-US" dirty="0"/>
              <a:t>Use the Remarks box to provide additional information.</a:t>
            </a:r>
          </a:p>
          <a:p>
            <a:r>
              <a:rPr lang="en-US" dirty="0"/>
              <a:t>CDE CSI COE Fiscal Reporting Instructions are located at </a:t>
            </a:r>
            <a:r>
              <a:rPr lang="en-US" dirty="0">
                <a:hlinkClick r:id="rId2" tooltip="County Office of Education Fiscal Reporting Instructions"/>
              </a:rPr>
              <a:t>https://www.cde.ca.gov/sp/sw/t1/gmartcsicoeins25.asp</a:t>
            </a:r>
            <a:endParaRPr lang="en-US" dirty="0">
              <a:solidFill>
                <a:srgbClr val="0563C1"/>
              </a:solidFill>
            </a:endParaRPr>
          </a:p>
        </p:txBody>
      </p:sp>
      <p:sp>
        <p:nvSpPr>
          <p:cNvPr id="12" name="Slide Number Placeholder 11">
            <a:extLst>
              <a:ext uri="{FF2B5EF4-FFF2-40B4-BE49-F238E27FC236}">
                <a16:creationId xmlns:a16="http://schemas.microsoft.com/office/drawing/2014/main" id="{E6B7BB7A-E6C1-8F8D-0622-1F37FFDEDA3F}"/>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47</a:t>
            </a:fld>
            <a:endParaRPr lang="en-US" dirty="0"/>
          </a:p>
        </p:txBody>
      </p:sp>
    </p:spTree>
    <p:extLst>
      <p:ext uri="{BB962C8B-B14F-4D97-AF65-F5344CB8AC3E}">
        <p14:creationId xmlns:p14="http://schemas.microsoft.com/office/powerpoint/2010/main" val="416695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1B31E2-C794-4C6E-3650-415631C5A1AA}"/>
              </a:ext>
            </a:extLst>
          </p:cNvPr>
          <p:cNvSpPr>
            <a:spLocks noGrp="1"/>
          </p:cNvSpPr>
          <p:nvPr>
            <p:ph type="title"/>
          </p:nvPr>
        </p:nvSpPr>
        <p:spPr>
          <a:xfrm>
            <a:off x="3428317" y="298174"/>
            <a:ext cx="4949049" cy="816628"/>
          </a:xfrm>
        </p:spPr>
        <p:txBody>
          <a:bodyPr/>
          <a:lstStyle/>
          <a:p>
            <a:pPr algn="ctr"/>
            <a:r>
              <a:rPr lang="en-US" b="1" dirty="0"/>
              <a:t>Questions</a:t>
            </a:r>
          </a:p>
        </p:txBody>
      </p:sp>
      <p:sp>
        <p:nvSpPr>
          <p:cNvPr id="2" name="Slide Number Placeholder 1">
            <a:extLst>
              <a:ext uri="{FF2B5EF4-FFF2-40B4-BE49-F238E27FC236}">
                <a16:creationId xmlns:a16="http://schemas.microsoft.com/office/drawing/2014/main" id="{FE9AB09E-A23C-A92D-7072-190239A466BE}"/>
              </a:ext>
            </a:extLst>
          </p:cNvPr>
          <p:cNvSpPr>
            <a:spLocks noGrp="1"/>
          </p:cNvSpPr>
          <p:nvPr>
            <p:ph type="sldNum" sz="quarter" idx="12"/>
          </p:nvPr>
        </p:nvSpPr>
        <p:spPr/>
        <p:txBody>
          <a:bodyPr/>
          <a:lstStyle/>
          <a:p>
            <a:fld id="{425B8834-9231-4E95-9474-5E208B968EA0}" type="slidenum">
              <a:rPr lang="en-US" smtClean="0"/>
              <a:pPr/>
              <a:t>48</a:t>
            </a:fld>
            <a:endParaRPr lang="en-US" dirty="0"/>
          </a:p>
        </p:txBody>
      </p:sp>
      <p:pic>
        <p:nvPicPr>
          <p:cNvPr id="7" name="Graphic 6">
            <a:extLst>
              <a:ext uri="{FF2B5EF4-FFF2-40B4-BE49-F238E27FC236}">
                <a16:creationId xmlns:a16="http://schemas.microsoft.com/office/drawing/2014/main" id="{C29B0A9C-08CF-D400-5BBC-189760C3A395}"/>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488873" y="2100262"/>
            <a:ext cx="2992581" cy="2714625"/>
          </a:xfrm>
          <a:prstGeom prst="rect">
            <a:avLst/>
          </a:prstGeom>
        </p:spPr>
      </p:pic>
    </p:spTree>
    <p:extLst>
      <p:ext uri="{BB962C8B-B14F-4D97-AF65-F5344CB8AC3E}">
        <p14:creationId xmlns:p14="http://schemas.microsoft.com/office/powerpoint/2010/main" val="8489770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rmAutofit/>
          </a:bodyPr>
          <a:lstStyle/>
          <a:p>
            <a:r>
              <a:rPr lang="en-US" dirty="0"/>
              <a:t>Reporting Requirements Recap (1)</a:t>
            </a:r>
          </a:p>
        </p:txBody>
      </p:sp>
      <p:sp>
        <p:nvSpPr>
          <p:cNvPr id="3" name="Content Placeholder 2"/>
          <p:cNvSpPr>
            <a:spLocks noGrp="1"/>
          </p:cNvSpPr>
          <p:nvPr>
            <p:ph idx="1"/>
          </p:nvPr>
        </p:nvSpPr>
        <p:spPr>
          <a:xfrm>
            <a:off x="1097280" y="1694984"/>
            <a:ext cx="10058400" cy="4323261"/>
          </a:xfrm>
        </p:spPr>
        <p:txBody>
          <a:bodyPr>
            <a:noAutofit/>
          </a:bodyPr>
          <a:lstStyle/>
          <a:p>
            <a:r>
              <a:rPr lang="en-US" sz="2800" dirty="0">
                <a:cs typeface="Arial" panose="020B0604020202020204" pitchFamily="34" charset="0"/>
              </a:rPr>
              <a:t>2025–26 ESSA CSI COE subgrant recipients may submit budget revisions by July 15, 2026, if necessary.</a:t>
            </a:r>
          </a:p>
          <a:p>
            <a:r>
              <a:rPr lang="en-US" b="1" dirty="0"/>
              <a:t>ALL</a:t>
            </a:r>
            <a:r>
              <a:rPr lang="en-US" dirty="0"/>
              <a:t> ESSA CSI COE subgrant recipients MUST submit Expenditure Report 1 by July 31, 2026. </a:t>
            </a:r>
          </a:p>
          <a:p>
            <a:r>
              <a:rPr lang="en-US" dirty="0"/>
              <a:t>Zeroes can be submitted if there are no expenditures.</a:t>
            </a:r>
            <a:endParaRPr lang="en-US" dirty="0">
              <a:highlight>
                <a:srgbClr val="FFFF00"/>
              </a:highlight>
            </a:endParaRPr>
          </a:p>
        </p:txBody>
      </p:sp>
      <p:pic>
        <p:nvPicPr>
          <p:cNvPr id="4"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12" name="Slide Number Placeholder 11">
            <a:extLst>
              <a:ext uri="{FF2B5EF4-FFF2-40B4-BE49-F238E27FC236}">
                <a16:creationId xmlns:a16="http://schemas.microsoft.com/office/drawing/2014/main" id="{EDA34A84-D70F-C687-E675-8A535C6BB48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49</a:t>
            </a:fld>
            <a:endParaRPr lang="en-US" dirty="0"/>
          </a:p>
        </p:txBody>
      </p:sp>
    </p:spTree>
    <p:extLst>
      <p:ext uri="{BB962C8B-B14F-4D97-AF65-F5344CB8AC3E}">
        <p14:creationId xmlns:p14="http://schemas.microsoft.com/office/powerpoint/2010/main" val="140588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31AA-8313-499F-8AEC-AAC0DA9C3B84}"/>
              </a:ext>
            </a:extLst>
          </p:cNvPr>
          <p:cNvSpPr>
            <a:spLocks noGrp="1"/>
          </p:cNvSpPr>
          <p:nvPr>
            <p:ph type="title"/>
          </p:nvPr>
        </p:nvSpPr>
        <p:spPr>
          <a:xfrm>
            <a:off x="-166255" y="-7938"/>
            <a:ext cx="12358255" cy="1047751"/>
          </a:xfrm>
        </p:spPr>
        <p:txBody>
          <a:bodyPr>
            <a:noAutofit/>
          </a:bodyPr>
          <a:lstStyle/>
          <a:p>
            <a:pPr algn="ctr"/>
            <a:r>
              <a:rPr lang="en-US" b="1" dirty="0"/>
              <a:t>FY 2025 COE Webinar Information (1)</a:t>
            </a:r>
          </a:p>
        </p:txBody>
      </p:sp>
      <p:sp>
        <p:nvSpPr>
          <p:cNvPr id="3" name="Content Placeholder 2">
            <a:extLst>
              <a:ext uri="{FF2B5EF4-FFF2-40B4-BE49-F238E27FC236}">
                <a16:creationId xmlns:a16="http://schemas.microsoft.com/office/drawing/2014/main" id="{7F8CDCBF-D28B-455F-8E4B-89B95521A0F7}"/>
              </a:ext>
            </a:extLst>
          </p:cNvPr>
          <p:cNvSpPr>
            <a:spLocks noGrp="1"/>
          </p:cNvSpPr>
          <p:nvPr>
            <p:ph idx="1"/>
          </p:nvPr>
        </p:nvSpPr>
        <p:spPr>
          <a:xfrm>
            <a:off x="1097280" y="1441050"/>
            <a:ext cx="10058400" cy="4646646"/>
          </a:xfrm>
        </p:spPr>
        <p:txBody>
          <a:bodyPr>
            <a:noAutofit/>
          </a:bodyPr>
          <a:lstStyle/>
          <a:p>
            <a:r>
              <a:rPr lang="en-US" dirty="0"/>
              <a:t>The SISO is conducting</a:t>
            </a:r>
            <a:r>
              <a:rPr lang="en-US" b="1" dirty="0"/>
              <a:t> ONE </a:t>
            </a:r>
            <a:r>
              <a:rPr lang="en-US" dirty="0"/>
              <a:t>webinar for COEs receiving CSI funds for PA and/or PDIS.</a:t>
            </a:r>
          </a:p>
          <a:p>
            <a:r>
              <a:rPr lang="en-US" dirty="0"/>
              <a:t>We are conducting one webinar for both subgrants because the reporting procedures and timeline in the GMART are the same.</a:t>
            </a:r>
          </a:p>
          <a:p>
            <a:r>
              <a:rPr lang="en-US" dirty="0"/>
              <a:t>Today’s presentation will address reporting requirements for both ESSA CSI COE subgrants.</a:t>
            </a:r>
          </a:p>
        </p:txBody>
      </p:sp>
      <p:sp>
        <p:nvSpPr>
          <p:cNvPr id="12" name="Slide Number Placeholder 11">
            <a:extLst>
              <a:ext uri="{FF2B5EF4-FFF2-40B4-BE49-F238E27FC236}">
                <a16:creationId xmlns:a16="http://schemas.microsoft.com/office/drawing/2014/main" id="{AA242B7B-8171-3834-9B30-B69037AA104B}"/>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a:t>
            </a:fld>
            <a:endParaRPr lang="en-US" dirty="0"/>
          </a:p>
        </p:txBody>
      </p:sp>
      <p:pic>
        <p:nvPicPr>
          <p:cNvPr id="5" name="Graphic 6">
            <a:extLst>
              <a:ext uri="{FF2B5EF4-FFF2-40B4-BE49-F238E27FC236}">
                <a16:creationId xmlns:a16="http://schemas.microsoft.com/office/drawing/2014/main" id="{D72C2DD0-8527-181D-9E25-1E88AC5304A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277600" y="58737"/>
            <a:ext cx="914400" cy="914400"/>
          </a:xfrm>
          <a:prstGeom prst="rect">
            <a:avLst/>
          </a:prstGeom>
        </p:spPr>
      </p:pic>
    </p:spTree>
    <p:extLst>
      <p:ext uri="{BB962C8B-B14F-4D97-AF65-F5344CB8AC3E}">
        <p14:creationId xmlns:p14="http://schemas.microsoft.com/office/powerpoint/2010/main" val="992732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Autofit/>
          </a:bodyPr>
          <a:lstStyle/>
          <a:p>
            <a:r>
              <a:rPr lang="en-US" dirty="0"/>
              <a:t> Reporting Requirements Recap (2)</a:t>
            </a:r>
          </a:p>
        </p:txBody>
      </p:sp>
      <p:sp>
        <p:nvSpPr>
          <p:cNvPr id="3" name="Content Placeholder 2"/>
          <p:cNvSpPr>
            <a:spLocks noGrp="1"/>
          </p:cNvSpPr>
          <p:nvPr>
            <p:ph idx="1"/>
          </p:nvPr>
        </p:nvSpPr>
        <p:spPr>
          <a:xfrm>
            <a:off x="1097280" y="1274821"/>
            <a:ext cx="10058400" cy="4746171"/>
          </a:xfrm>
        </p:spPr>
        <p:txBody>
          <a:bodyPr anchor="t">
            <a:noAutofit/>
          </a:bodyPr>
          <a:lstStyle/>
          <a:p>
            <a:r>
              <a:rPr lang="en-US" b="1" dirty="0"/>
              <a:t>ALL</a:t>
            </a:r>
            <a:r>
              <a:rPr lang="en-US" dirty="0"/>
              <a:t> reports must be submitted using the CDE GMART web page located at</a:t>
            </a:r>
            <a:r>
              <a:rPr lang="en-US" dirty="0">
                <a:hlinkClick r:id="rId2" tooltip="California Department of Education Grant Management and Reporting Tool">
                  <a:extLst>
                    <a:ext uri="{A12FA001-AC4F-418D-AE19-62706E023703}">
                      <ahyp:hlinkClr xmlns:ahyp="http://schemas.microsoft.com/office/drawing/2018/hyperlinkcolor" val="tx"/>
                    </a:ext>
                  </a:extLst>
                </a:hlinkClick>
              </a:rPr>
              <a:t> </a:t>
            </a:r>
            <a:r>
              <a:rPr lang="en-US" dirty="0">
                <a:solidFill>
                  <a:srgbClr val="0563C1"/>
                </a:solidFill>
                <a:hlinkClick r:id="rId2" tooltip="California Department of Education Grant Management and Reporting Tool">
                  <a:extLst>
                    <a:ext uri="{A12FA001-AC4F-418D-AE19-62706E023703}">
                      <ahyp:hlinkClr xmlns:ahyp="http://schemas.microsoft.com/office/drawing/2018/hyperlinkcolor" val="tx"/>
                    </a:ext>
                  </a:extLst>
                </a:hlinkClick>
              </a:rPr>
              <a:t>https://www3.cde.ca.gov/gmart/gmartlogon.aspx</a:t>
            </a:r>
            <a:r>
              <a:rPr lang="en-US" dirty="0">
                <a:solidFill>
                  <a:srgbClr val="0563C1"/>
                </a:solidFill>
              </a:rPr>
              <a:t>.</a:t>
            </a:r>
          </a:p>
          <a:p>
            <a:r>
              <a:rPr lang="en-US" dirty="0"/>
              <a:t>The</a:t>
            </a:r>
            <a:r>
              <a:rPr lang="en-US" dirty="0">
                <a:solidFill>
                  <a:schemeClr val="tx1"/>
                </a:solidFill>
              </a:rPr>
              <a:t> </a:t>
            </a:r>
            <a:r>
              <a:rPr lang="en-US" b="1" spc="-50" dirty="0">
                <a:solidFill>
                  <a:srgbClr val="A50021"/>
                </a:solidFill>
                <a:latin typeface="+mj-lt"/>
                <a:ea typeface="+mj-ea"/>
                <a:cs typeface="+mj-cs"/>
              </a:rPr>
              <a:t>PDIS</a:t>
            </a:r>
            <a:r>
              <a:rPr lang="en-US" dirty="0">
                <a:solidFill>
                  <a:schemeClr val="tx1"/>
                </a:solidFill>
              </a:rPr>
              <a:t> </a:t>
            </a:r>
            <a:r>
              <a:rPr lang="en-US" dirty="0"/>
              <a:t>PCA is 15439.</a:t>
            </a:r>
          </a:p>
          <a:p>
            <a:r>
              <a:rPr lang="en-US" dirty="0"/>
              <a:t>The </a:t>
            </a:r>
            <a:r>
              <a:rPr lang="en-US" b="1" spc="-50" dirty="0">
                <a:solidFill>
                  <a:srgbClr val="0000FF"/>
                </a:solidFill>
                <a:latin typeface="+mj-lt"/>
                <a:ea typeface="+mj-ea"/>
                <a:cs typeface="+mj-cs"/>
              </a:rPr>
              <a:t>PA</a:t>
            </a:r>
            <a:r>
              <a:rPr lang="en-US" b="1" spc="-50" dirty="0">
                <a:solidFill>
                  <a:srgbClr val="005D5D"/>
                </a:solidFill>
                <a:ea typeface="+mj-ea"/>
                <a:cs typeface="+mj-cs"/>
              </a:rPr>
              <a:t> </a:t>
            </a:r>
            <a:r>
              <a:rPr lang="en-US" dirty="0"/>
              <a:t>PCA is 15565.</a:t>
            </a:r>
          </a:p>
          <a:p>
            <a:r>
              <a:rPr lang="en-US" dirty="0"/>
              <a:t>The Final Report (Closeout) includes a response to an evaluation prompt in the GMART and must be completed upon closing out.</a:t>
            </a:r>
          </a:p>
        </p:txBody>
      </p:sp>
      <p:pic>
        <p:nvPicPr>
          <p:cNvPr id="4"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1186160" y="0"/>
            <a:ext cx="1005840" cy="1005840"/>
          </a:xfrm>
          <a:prstGeom prst="rect">
            <a:avLst/>
          </a:prstGeom>
        </p:spPr>
      </p:pic>
      <p:sp>
        <p:nvSpPr>
          <p:cNvPr id="12" name="Slide Number Placeholder 11">
            <a:extLst>
              <a:ext uri="{FF2B5EF4-FFF2-40B4-BE49-F238E27FC236}">
                <a16:creationId xmlns:a16="http://schemas.microsoft.com/office/drawing/2014/main" id="{61A64EDC-7F22-5B81-C82F-8FFCA5FA02D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50</a:t>
            </a:fld>
            <a:endParaRPr lang="en-US" dirty="0"/>
          </a:p>
        </p:txBody>
      </p:sp>
    </p:spTree>
    <p:extLst>
      <p:ext uri="{BB962C8B-B14F-4D97-AF65-F5344CB8AC3E}">
        <p14:creationId xmlns:p14="http://schemas.microsoft.com/office/powerpoint/2010/main" val="4150443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noAutofit/>
          </a:bodyPr>
          <a:lstStyle/>
          <a:p>
            <a:r>
              <a:rPr lang="en-US" dirty="0"/>
              <a:t> Reporting Requirements Recap (3)</a:t>
            </a:r>
          </a:p>
        </p:txBody>
      </p:sp>
      <p:sp>
        <p:nvSpPr>
          <p:cNvPr id="3" name="Content Placeholder 2"/>
          <p:cNvSpPr>
            <a:spLocks noGrp="1"/>
          </p:cNvSpPr>
          <p:nvPr>
            <p:ph idx="1"/>
          </p:nvPr>
        </p:nvSpPr>
        <p:spPr>
          <a:xfrm>
            <a:off x="1097280" y="1204686"/>
            <a:ext cx="10058400" cy="4746171"/>
          </a:xfrm>
        </p:spPr>
        <p:txBody>
          <a:bodyPr anchor="t">
            <a:noAutofit/>
          </a:bodyPr>
          <a:lstStyle/>
          <a:p>
            <a:pPr marL="0" indent="0">
              <a:buNone/>
            </a:pPr>
            <a:r>
              <a:rPr lang="en-US" sz="2400" b="1" dirty="0"/>
              <a:t>The 2024–25 ESSA CSI COE subgrants:</a:t>
            </a:r>
          </a:p>
          <a:p>
            <a:pPr marL="274320" indent="-274320">
              <a:lnSpc>
                <a:spcPct val="100000"/>
              </a:lnSpc>
              <a:spcBef>
                <a:spcPts val="0"/>
              </a:spcBef>
              <a:spcAft>
                <a:spcPts val="0"/>
              </a:spcAft>
            </a:pPr>
            <a:r>
              <a:rPr lang="en-US" sz="2400" dirty="0"/>
              <a:t>Started March 17, 2025.</a:t>
            </a:r>
          </a:p>
          <a:p>
            <a:pPr marL="274320" indent="-274320">
              <a:lnSpc>
                <a:spcPct val="100000"/>
              </a:lnSpc>
              <a:spcBef>
                <a:spcPts val="0"/>
              </a:spcBef>
              <a:spcAft>
                <a:spcPts val="0"/>
              </a:spcAft>
            </a:pPr>
            <a:r>
              <a:rPr lang="en-US" sz="2400" dirty="0"/>
              <a:t>End September 30, 2026.</a:t>
            </a:r>
          </a:p>
          <a:p>
            <a:pPr marL="274320" indent="-274320">
              <a:lnSpc>
                <a:spcPct val="100000"/>
              </a:lnSpc>
              <a:spcBef>
                <a:spcPts val="0"/>
              </a:spcBef>
              <a:spcAft>
                <a:spcPts val="0"/>
              </a:spcAft>
            </a:pPr>
            <a:r>
              <a:rPr lang="en-US" sz="2400" dirty="0"/>
              <a:t>Have optional BRs due by July 15, 2026.</a:t>
            </a:r>
          </a:p>
          <a:p>
            <a:pPr marL="274320" indent="-274320">
              <a:lnSpc>
                <a:spcPct val="100000"/>
              </a:lnSpc>
              <a:spcBef>
                <a:spcPts val="0"/>
              </a:spcBef>
              <a:spcAft>
                <a:spcPts val="0"/>
              </a:spcAft>
            </a:pPr>
            <a:r>
              <a:rPr lang="en-US" sz="2400" dirty="0"/>
              <a:t>Have required ERs (Report 4) due by July 31, 2026.</a:t>
            </a:r>
          </a:p>
          <a:p>
            <a:pPr>
              <a:lnSpc>
                <a:spcPct val="100000"/>
              </a:lnSpc>
              <a:spcBef>
                <a:spcPts val="0"/>
              </a:spcBef>
              <a:spcAft>
                <a:spcPts val="0"/>
              </a:spcAft>
            </a:pPr>
            <a:endParaRPr lang="en-US" sz="2400" dirty="0"/>
          </a:p>
          <a:p>
            <a:pPr marL="0" indent="0">
              <a:buNone/>
            </a:pPr>
            <a:r>
              <a:rPr lang="en-US" sz="2400" b="1" dirty="0"/>
              <a:t>The 2025–26 ESSA CSI COE subgrants:</a:t>
            </a:r>
          </a:p>
          <a:p>
            <a:pPr marL="274320" indent="-274320">
              <a:lnSpc>
                <a:spcPct val="100000"/>
              </a:lnSpc>
              <a:spcBef>
                <a:spcPts val="0"/>
              </a:spcBef>
              <a:spcAft>
                <a:spcPts val="0"/>
              </a:spcAft>
            </a:pPr>
            <a:r>
              <a:rPr lang="en-US" sz="2400" dirty="0"/>
              <a:t>Started February 9, 2026.</a:t>
            </a:r>
          </a:p>
          <a:p>
            <a:pPr marL="274320" indent="-274320">
              <a:lnSpc>
                <a:spcPct val="100000"/>
              </a:lnSpc>
              <a:spcBef>
                <a:spcPts val="0"/>
              </a:spcBef>
              <a:spcAft>
                <a:spcPts val="0"/>
              </a:spcAft>
            </a:pPr>
            <a:r>
              <a:rPr lang="en-US" sz="2400" dirty="0"/>
              <a:t>End September 30, 2027.</a:t>
            </a:r>
          </a:p>
          <a:p>
            <a:pPr marL="274320" indent="-274320">
              <a:lnSpc>
                <a:spcPct val="100000"/>
              </a:lnSpc>
              <a:spcBef>
                <a:spcPts val="0"/>
              </a:spcBef>
              <a:spcAft>
                <a:spcPts val="0"/>
              </a:spcAft>
            </a:pPr>
            <a:r>
              <a:rPr lang="en-US" sz="2400" dirty="0"/>
              <a:t>Have optional BRs due by July 15, 2026.</a:t>
            </a:r>
          </a:p>
          <a:p>
            <a:pPr marL="274320" indent="-274320">
              <a:lnSpc>
                <a:spcPct val="100000"/>
              </a:lnSpc>
              <a:spcBef>
                <a:spcPts val="0"/>
              </a:spcBef>
              <a:spcAft>
                <a:spcPts val="0"/>
              </a:spcAft>
            </a:pPr>
            <a:r>
              <a:rPr lang="en-US" sz="2400" dirty="0"/>
              <a:t>Have required ERs (Report 1) due by July 31, 2026.</a:t>
            </a:r>
            <a:endParaRPr lang="en-US" dirty="0"/>
          </a:p>
        </p:txBody>
      </p:sp>
      <p:pic>
        <p:nvPicPr>
          <p:cNvPr id="4" name="Graphic 4">
            <a:extLst>
              <a:ext uri="{FF2B5EF4-FFF2-40B4-BE49-F238E27FC236}">
                <a16:creationId xmlns:a16="http://schemas.microsoft.com/office/drawing/2014/main" id="{835997F1-26B3-8610-F0CA-C39FBDB5E2A8}"/>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1186160" y="0"/>
            <a:ext cx="1005840" cy="1005840"/>
          </a:xfrm>
          <a:prstGeom prst="rect">
            <a:avLst/>
          </a:prstGeom>
        </p:spPr>
      </p:pic>
      <p:sp>
        <p:nvSpPr>
          <p:cNvPr id="12" name="Slide Number Placeholder 11">
            <a:extLst>
              <a:ext uri="{FF2B5EF4-FFF2-40B4-BE49-F238E27FC236}">
                <a16:creationId xmlns:a16="http://schemas.microsoft.com/office/drawing/2014/main" id="{61A64EDC-7F22-5B81-C82F-8FFCA5FA02D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51</a:t>
            </a:fld>
            <a:endParaRPr lang="en-US" dirty="0"/>
          </a:p>
        </p:txBody>
      </p:sp>
    </p:spTree>
    <p:extLst>
      <p:ext uri="{BB962C8B-B14F-4D97-AF65-F5344CB8AC3E}">
        <p14:creationId xmlns:p14="http://schemas.microsoft.com/office/powerpoint/2010/main" val="156781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711B-6569-D477-3AD1-0B8691E22667}"/>
              </a:ext>
            </a:extLst>
          </p:cNvPr>
          <p:cNvSpPr>
            <a:spLocks noGrp="1"/>
          </p:cNvSpPr>
          <p:nvPr>
            <p:ph type="title"/>
          </p:nvPr>
        </p:nvSpPr>
        <p:spPr>
          <a:xfrm>
            <a:off x="-417968" y="-109363"/>
            <a:ext cx="12191999" cy="1047474"/>
          </a:xfrm>
        </p:spPr>
        <p:txBody>
          <a:bodyPr>
            <a:normAutofit/>
          </a:bodyPr>
          <a:lstStyle/>
          <a:p>
            <a:r>
              <a:rPr lang="en-US" sz="4300" b="1" dirty="0">
                <a:latin typeface="Arial" panose="020B0604020202020204" pitchFamily="34" charset="0"/>
                <a:cs typeface="Arial" panose="020B0604020202020204" pitchFamily="34" charset="0"/>
              </a:rPr>
              <a:t>Web Pages for FY 2025–26 Subgrantees</a:t>
            </a:r>
          </a:p>
        </p:txBody>
      </p:sp>
      <p:graphicFrame>
        <p:nvGraphicFramePr>
          <p:cNvPr id="6" name="Content Placeholder 2" descr="Program Information, Background Information, Program Requirements, Guidance on Conflict of Interest, Resources, and Frequently Asked Questions.">
            <a:extLst>
              <a:ext uri="{FF2B5EF4-FFF2-40B4-BE49-F238E27FC236}">
                <a16:creationId xmlns:a16="http://schemas.microsoft.com/office/drawing/2014/main" id="{CFE4E3F4-6774-4FDE-4712-F52CEFC50ACA}"/>
              </a:ext>
            </a:extLst>
          </p:cNvPr>
          <p:cNvGraphicFramePr>
            <a:graphicFrameLocks noGrp="1"/>
          </p:cNvGraphicFramePr>
          <p:nvPr>
            <p:ph idx="1"/>
            <p:extLst>
              <p:ext uri="{D42A27DB-BD31-4B8C-83A1-F6EECF244321}">
                <p14:modId xmlns:p14="http://schemas.microsoft.com/office/powerpoint/2010/main" val="1360703784"/>
              </p:ext>
            </p:extLst>
          </p:nvPr>
        </p:nvGraphicFramePr>
        <p:xfrm>
          <a:off x="778464" y="1005840"/>
          <a:ext cx="10831180" cy="4959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B69BDEC-1A23-4B4B-D640-C1E429E549F0}"/>
              </a:ext>
            </a:extLst>
          </p:cNvPr>
          <p:cNvSpPr>
            <a:spLocks noGrp="1"/>
          </p:cNvSpPr>
          <p:nvPr>
            <p:ph type="sldNum" sz="quarter" idx="12"/>
          </p:nvPr>
        </p:nvSpPr>
        <p:spPr/>
        <p:txBody>
          <a:bodyPr>
            <a:no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425B8834-9231-4E95-9474-5E208B968EA0}"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52</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Graphic 1">
            <a:extLst>
              <a:ext uri="{FF2B5EF4-FFF2-40B4-BE49-F238E27FC236}">
                <a16:creationId xmlns:a16="http://schemas.microsoft.com/office/drawing/2014/main" id="{D718D2C7-FF61-939E-BE1A-5C00FA061F51}"/>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8"/>
              </a:ext>
            </a:extLst>
          </a:blip>
          <a:srcRect/>
          <a:stretch/>
        </p:blipFill>
        <p:spPr>
          <a:xfrm>
            <a:off x="11186160" y="0"/>
            <a:ext cx="1005840" cy="1005840"/>
          </a:xfrm>
          <a:prstGeom prst="rect">
            <a:avLst/>
          </a:prstGeom>
        </p:spPr>
      </p:pic>
    </p:spTree>
    <p:extLst>
      <p:ext uri="{BB962C8B-B14F-4D97-AF65-F5344CB8AC3E}">
        <p14:creationId xmlns:p14="http://schemas.microsoft.com/office/powerpoint/2010/main" val="41514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CDE CSI COE Resources</a:t>
            </a:r>
          </a:p>
        </p:txBody>
      </p:sp>
      <p:sp>
        <p:nvSpPr>
          <p:cNvPr id="3" name="Content Placeholder 2"/>
          <p:cNvSpPr>
            <a:spLocks noGrp="1"/>
          </p:cNvSpPr>
          <p:nvPr>
            <p:ph idx="1"/>
          </p:nvPr>
        </p:nvSpPr>
        <p:spPr>
          <a:xfrm>
            <a:off x="1066800" y="1161546"/>
            <a:ext cx="10058400" cy="4534907"/>
          </a:xfrm>
        </p:spPr>
        <p:txBody>
          <a:bodyPr vert="horz" lIns="91440" tIns="45720" rIns="91440" bIns="45720" rtlCol="0" anchor="t">
            <a:noAutofit/>
          </a:bodyPr>
          <a:lstStyle/>
          <a:p>
            <a:pPr marL="0" indent="0">
              <a:lnSpc>
                <a:spcPct val="100000"/>
              </a:lnSpc>
              <a:spcBef>
                <a:spcPts val="0"/>
              </a:spcBef>
              <a:spcAft>
                <a:spcPts val="0"/>
              </a:spcAft>
              <a:buNone/>
            </a:pPr>
            <a:r>
              <a:rPr lang="en-US" sz="2400" dirty="0">
                <a:solidFill>
                  <a:schemeClr val="tx1">
                    <a:lumMod val="85000"/>
                    <a:lumOff val="15000"/>
                  </a:schemeClr>
                </a:solidFill>
              </a:rPr>
              <a:t>CDE Comprehensive Support and Improvement: </a:t>
            </a:r>
            <a:r>
              <a:rPr lang="en-US" sz="2400" dirty="0">
                <a:solidFill>
                  <a:srgbClr val="0563C1"/>
                </a:solidFill>
                <a:hlinkClick r:id="rId3" tooltip="California Department of Education Comprehensive Support and Improvement">
                  <a:extLst>
                    <a:ext uri="{A12FA001-AC4F-418D-AE19-62706E023703}">
                      <ahyp:hlinkClr xmlns:ahyp="http://schemas.microsoft.com/office/drawing/2018/hyperlinkcolor" val="tx"/>
                    </a:ext>
                  </a:extLst>
                </a:hlinkClick>
              </a:rPr>
              <a:t>https://www.cde.ca.gov/sp/sw/t1/csi.asp</a:t>
            </a:r>
            <a:r>
              <a:rPr lang="en-US" sz="2400" dirty="0">
                <a:solidFill>
                  <a:srgbClr val="0563C1"/>
                </a:solidFill>
              </a:rPr>
              <a:t> </a:t>
            </a:r>
          </a:p>
          <a:p>
            <a:pPr marL="0" indent="0">
              <a:lnSpc>
                <a:spcPct val="100000"/>
              </a:lnSpc>
              <a:spcBef>
                <a:spcPts val="0"/>
              </a:spcBef>
              <a:spcAft>
                <a:spcPts val="0"/>
              </a:spcAft>
              <a:buNone/>
            </a:pPr>
            <a:endParaRPr lang="en-US" sz="1200" dirty="0"/>
          </a:p>
          <a:p>
            <a:pPr marL="0" indent="0">
              <a:lnSpc>
                <a:spcPct val="100000"/>
              </a:lnSpc>
              <a:spcBef>
                <a:spcPts val="0"/>
              </a:spcBef>
              <a:spcAft>
                <a:spcPts val="0"/>
              </a:spcAft>
              <a:buNone/>
            </a:pPr>
            <a:r>
              <a:rPr lang="en-US" sz="2400" dirty="0"/>
              <a:t>CDE GMART:</a:t>
            </a:r>
          </a:p>
          <a:p>
            <a:pPr marL="0" indent="0">
              <a:lnSpc>
                <a:spcPct val="100000"/>
              </a:lnSpc>
              <a:spcBef>
                <a:spcPts val="0"/>
              </a:spcBef>
              <a:spcAft>
                <a:spcPts val="0"/>
              </a:spcAft>
              <a:buNone/>
            </a:pPr>
            <a:r>
              <a:rPr lang="en-US" sz="2400" dirty="0">
                <a:solidFill>
                  <a:srgbClr val="0563C1"/>
                </a:solidFill>
                <a:hlinkClick r:id="rId4" tooltip="California Department of Education Grant Management and Reporting Tool">
                  <a:extLst>
                    <a:ext uri="{A12FA001-AC4F-418D-AE19-62706E023703}">
                      <ahyp:hlinkClr xmlns:ahyp="http://schemas.microsoft.com/office/drawing/2018/hyperlinkcolor" val="tx"/>
                    </a:ext>
                  </a:extLst>
                </a:hlinkClick>
              </a:rPr>
              <a:t>https://www3.cde.ca.gov/gmart/gmartlogon.aspx</a:t>
            </a:r>
            <a:endParaRPr lang="en-US" sz="2400" dirty="0">
              <a:solidFill>
                <a:srgbClr val="0563C1"/>
              </a:solidFill>
            </a:endParaRPr>
          </a:p>
          <a:p>
            <a:pPr marL="0" indent="0">
              <a:lnSpc>
                <a:spcPct val="100000"/>
              </a:lnSpc>
              <a:spcBef>
                <a:spcPts val="0"/>
              </a:spcBef>
              <a:spcAft>
                <a:spcPts val="0"/>
              </a:spcAft>
              <a:buNone/>
            </a:pPr>
            <a:endParaRPr lang="en-US" sz="1200" dirty="0"/>
          </a:p>
          <a:p>
            <a:pPr marL="0" indent="0">
              <a:lnSpc>
                <a:spcPct val="100000"/>
              </a:lnSpc>
              <a:spcBef>
                <a:spcPts val="0"/>
              </a:spcBef>
              <a:spcAft>
                <a:spcPts val="0"/>
              </a:spcAft>
              <a:buNone/>
            </a:pPr>
            <a:r>
              <a:rPr lang="en-US" sz="2400" dirty="0"/>
              <a:t>CDE GMART Instructions: </a:t>
            </a:r>
            <a:r>
              <a:rPr lang="en-US" sz="2400" dirty="0">
                <a:solidFill>
                  <a:srgbClr val="0563C1"/>
                </a:solidFill>
                <a:hlinkClick r:id="rId5" tooltip="California Department of Education Grant Management and Reporting Tool Instructions">
                  <a:extLst>
                    <a:ext uri="{A12FA001-AC4F-418D-AE19-62706E023703}">
                      <ahyp:hlinkClr xmlns:ahyp="http://schemas.microsoft.com/office/drawing/2018/hyperlinkcolor" val="tx"/>
                    </a:ext>
                  </a:extLst>
                </a:hlinkClick>
              </a:rPr>
              <a:t>https://www.cde.ca.gov/sp/sw/t1/gmartinstructions.asp</a:t>
            </a:r>
            <a:endParaRPr lang="en-US" sz="2400" dirty="0">
              <a:solidFill>
                <a:srgbClr val="0563C1"/>
              </a:solidFill>
            </a:endParaRPr>
          </a:p>
          <a:p>
            <a:pPr marL="0" indent="0">
              <a:lnSpc>
                <a:spcPct val="100000"/>
              </a:lnSpc>
              <a:spcBef>
                <a:spcPts val="0"/>
              </a:spcBef>
              <a:spcAft>
                <a:spcPts val="0"/>
              </a:spcAft>
              <a:buNone/>
            </a:pPr>
            <a:endParaRPr lang="en-US" sz="1200" dirty="0"/>
          </a:p>
          <a:p>
            <a:pPr marL="0" indent="0">
              <a:lnSpc>
                <a:spcPct val="100000"/>
              </a:lnSpc>
              <a:spcBef>
                <a:spcPts val="0"/>
              </a:spcBef>
              <a:spcAft>
                <a:spcPts val="0"/>
              </a:spcAft>
              <a:buNone/>
            </a:pPr>
            <a:r>
              <a:rPr lang="en-US" sz="2400" dirty="0"/>
              <a:t>CDE CSI COE Fiscal Reporting Instructions: </a:t>
            </a:r>
            <a:r>
              <a:rPr lang="en-US" sz="2400" dirty="0">
                <a:solidFill>
                  <a:srgbClr val="0563C1"/>
                </a:solidFill>
                <a:hlinkClick r:id="rId6" tooltip="California Department of Education Comprehensive Support and Improvement County Office of Education Fiscal Reporting Instrucions"/>
              </a:rPr>
              <a:t>https://www.cde.ca.gov/sp/sw/t1/gmartcsicoeins25.asp</a:t>
            </a:r>
            <a:endParaRPr lang="en-US" sz="2400" dirty="0">
              <a:solidFill>
                <a:srgbClr val="0563C1"/>
              </a:solidFill>
            </a:endParaRPr>
          </a:p>
          <a:p>
            <a:pPr marL="0" indent="0">
              <a:lnSpc>
                <a:spcPct val="100000"/>
              </a:lnSpc>
              <a:spcBef>
                <a:spcPts val="0"/>
              </a:spcBef>
              <a:spcAft>
                <a:spcPts val="0"/>
              </a:spcAft>
              <a:buNone/>
            </a:pPr>
            <a:endParaRPr lang="en-US" sz="1200" dirty="0"/>
          </a:p>
          <a:p>
            <a:pPr marL="0" indent="0">
              <a:lnSpc>
                <a:spcPct val="100000"/>
              </a:lnSpc>
              <a:spcBef>
                <a:spcPts val="0"/>
              </a:spcBef>
              <a:spcAft>
                <a:spcPts val="0"/>
              </a:spcAft>
              <a:buNone/>
            </a:pPr>
            <a:r>
              <a:rPr lang="en-US" sz="2400" dirty="0"/>
              <a:t>CDE CSI COE Program Information: </a:t>
            </a:r>
            <a:r>
              <a:rPr lang="en-US" sz="2400" dirty="0">
                <a:solidFill>
                  <a:srgbClr val="0563C1"/>
                </a:solidFill>
                <a:hlinkClick r:id="rId7" tooltip="California Department of Education County Office of Education Comprehensive Support and Improvement Program Information">
                  <a:extLst>
                    <a:ext uri="{A12FA001-AC4F-418D-AE19-62706E023703}">
                      <ahyp:hlinkClr xmlns:ahyp="http://schemas.microsoft.com/office/drawing/2018/hyperlinkcolor" val="tx"/>
                    </a:ext>
                  </a:extLst>
                </a:hlinkClick>
              </a:rPr>
              <a:t>https://www.cde.ca.gov/sp/sw/t1/csicoeproginformation21.asp</a:t>
            </a:r>
            <a:r>
              <a:rPr lang="en-US" sz="2400" dirty="0">
                <a:solidFill>
                  <a:srgbClr val="0563C1"/>
                </a:solidFill>
              </a:rPr>
              <a:t> </a:t>
            </a:r>
          </a:p>
        </p:txBody>
      </p:sp>
      <p:sp>
        <p:nvSpPr>
          <p:cNvPr id="12" name="Slide Number Placeholder 11">
            <a:extLst>
              <a:ext uri="{FF2B5EF4-FFF2-40B4-BE49-F238E27FC236}">
                <a16:creationId xmlns:a16="http://schemas.microsoft.com/office/drawing/2014/main" id="{C5992D55-00D4-43CD-EA95-4F3B03714B91}"/>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53</a:t>
            </a:fld>
            <a:endParaRPr lang="en-US" dirty="0"/>
          </a:p>
        </p:txBody>
      </p:sp>
    </p:spTree>
    <p:extLst>
      <p:ext uri="{BB962C8B-B14F-4D97-AF65-F5344CB8AC3E}">
        <p14:creationId xmlns:p14="http://schemas.microsoft.com/office/powerpoint/2010/main" val="12976654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4B2B-0992-A6E6-818D-F757F04552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75C75C-DEDF-B220-F894-65F84004D8FA}"/>
              </a:ext>
            </a:extLst>
          </p:cNvPr>
          <p:cNvSpPr>
            <a:spLocks noGrp="1"/>
          </p:cNvSpPr>
          <p:nvPr>
            <p:ph type="title"/>
          </p:nvPr>
        </p:nvSpPr>
        <p:spPr>
          <a:xfrm>
            <a:off x="3669631" y="471344"/>
            <a:ext cx="7143575" cy="791962"/>
          </a:xfrm>
        </p:spPr>
        <p:txBody>
          <a:bodyPr>
            <a:normAutofit fontScale="90000"/>
          </a:bodyPr>
          <a:lstStyle/>
          <a:p>
            <a:pPr algn="ctr"/>
            <a:r>
              <a:rPr lang="en-US" dirty="0">
                <a:latin typeface="+mn-lt"/>
              </a:rPr>
              <a:t>Feedback Helps Us Continuously Improve!</a:t>
            </a:r>
          </a:p>
        </p:txBody>
      </p:sp>
      <p:pic>
        <p:nvPicPr>
          <p:cNvPr id="7" name="Content Placeholder 6">
            <a:extLst>
              <a:ext uri="{FF2B5EF4-FFF2-40B4-BE49-F238E27FC236}">
                <a16:creationId xmlns:a16="http://schemas.microsoft.com/office/drawing/2014/main" id="{11533643-490F-4EDB-AA6A-1ABB57A1A303}"/>
              </a:ext>
              <a:ext uri="{C183D7F6-B498-43B3-948B-1728B52AA6E4}">
                <adec:decorative xmlns:adec="http://schemas.microsoft.com/office/drawing/2017/decorative" val="1"/>
              </a:ext>
            </a:extLst>
          </p:cNvPr>
          <p:cNvPicPr>
            <a:picLocks noGrp="1" noChangeAspect="1"/>
          </p:cNvPicPr>
          <p:nvPr>
            <p:ph sz="half" idx="2"/>
          </p:nvPr>
        </p:nvPicPr>
        <p:blipFill>
          <a:blip r:embed="rId3"/>
          <a:srcRect l="33887" r="28006"/>
          <a:stretch>
            <a:fillRect/>
          </a:stretch>
        </p:blipFill>
        <p:spPr>
          <a:xfrm>
            <a:off x="0" y="0"/>
            <a:ext cx="4078706" cy="6020607"/>
          </a:xfrm>
          <a:prstGeom prst="rect">
            <a:avLst/>
          </a:prstGeom>
        </p:spPr>
      </p:pic>
      <p:sp>
        <p:nvSpPr>
          <p:cNvPr id="6" name="Content Placeholder 5">
            <a:extLst>
              <a:ext uri="{FF2B5EF4-FFF2-40B4-BE49-F238E27FC236}">
                <a16:creationId xmlns:a16="http://schemas.microsoft.com/office/drawing/2014/main" id="{1A931D2A-1A98-B656-1402-4917AE972B2A}"/>
              </a:ext>
            </a:extLst>
          </p:cNvPr>
          <p:cNvSpPr>
            <a:spLocks noGrp="1"/>
          </p:cNvSpPr>
          <p:nvPr>
            <p:ph sz="half" idx="1"/>
          </p:nvPr>
        </p:nvSpPr>
        <p:spPr>
          <a:xfrm>
            <a:off x="4930639" y="1730022"/>
            <a:ext cx="5042663" cy="4062978"/>
          </a:xfrm>
        </p:spPr>
        <p:txBody>
          <a:bodyPr>
            <a:normAutofit/>
          </a:bodyPr>
          <a:lstStyle/>
          <a:p>
            <a:pPr marL="609585" lvl="1" indent="-364058">
              <a:spcBef>
                <a:spcPct val="0"/>
              </a:spcBef>
              <a:spcAft>
                <a:spcPts val="1600"/>
              </a:spcAft>
              <a:buSzPct val="100000"/>
              <a:buFont typeface="Arial" panose="020B0604020202020204" pitchFamily="34" charset="0"/>
              <a:buChar char="•"/>
            </a:pPr>
            <a:r>
              <a:rPr lang="en-US" altLang="en-US" dirty="0">
                <a:latin typeface="Arial" panose="020B0604020202020204" pitchFamily="34" charset="0"/>
                <a:cs typeface="Calibri" panose="020F0502020204030204" pitchFamily="34" charset="0"/>
              </a:rPr>
              <a:t>In our efforts to continuously improve, we would appreciate you completing a survey.  </a:t>
            </a:r>
          </a:p>
          <a:p>
            <a:pPr marL="609585" lvl="1" indent="-364058">
              <a:spcBef>
                <a:spcPct val="0"/>
              </a:spcBef>
              <a:spcAft>
                <a:spcPts val="1600"/>
              </a:spcAft>
              <a:buSzPct val="100000"/>
              <a:buFont typeface="Arial" panose="020B0604020202020204" pitchFamily="34" charset="0"/>
              <a:buChar char="•"/>
            </a:pPr>
            <a:r>
              <a:rPr lang="en-US" altLang="en-US" dirty="0">
                <a:latin typeface="Arial" panose="020B0604020202020204" pitchFamily="34" charset="0"/>
                <a:cs typeface="Calibri" panose="020F0502020204030204" pitchFamily="34" charset="0"/>
              </a:rPr>
              <a:t>The survey will be available until June 30, 2026.</a:t>
            </a:r>
          </a:p>
          <a:p>
            <a:pPr marL="609585" lvl="1" indent="-364058">
              <a:spcBef>
                <a:spcPct val="0"/>
              </a:spcBef>
              <a:spcAft>
                <a:spcPts val="1600"/>
              </a:spcAft>
              <a:buSzPct val="100000"/>
              <a:buFont typeface="Arial" panose="020B0604020202020204" pitchFamily="34" charset="0"/>
              <a:buChar char="•"/>
            </a:pPr>
            <a:r>
              <a:rPr lang="en-US" altLang="en-US" dirty="0">
                <a:latin typeface="Arial" panose="020B0604020202020204" pitchFamily="34" charset="0"/>
                <a:cs typeface="Calibri" panose="020F0502020204030204" pitchFamily="34" charset="0"/>
              </a:rPr>
              <a:t>We will consider your input as we develop future webinars.</a:t>
            </a:r>
            <a:endParaRPr lang="en-US" dirty="0"/>
          </a:p>
        </p:txBody>
      </p:sp>
      <p:sp>
        <p:nvSpPr>
          <p:cNvPr id="12" name="Slide Number Placeholder 11">
            <a:extLst>
              <a:ext uri="{FF2B5EF4-FFF2-40B4-BE49-F238E27FC236}">
                <a16:creationId xmlns:a16="http://schemas.microsoft.com/office/drawing/2014/main" id="{67FCDA39-FDAA-57A8-26A7-DADCFEEA20D8}"/>
              </a:ext>
            </a:extLst>
          </p:cNvPr>
          <p:cNvSpPr>
            <a:spLocks noGrp="1"/>
          </p:cNvSpPr>
          <p:nvPr>
            <p:ph type="sldNum" sz="quarter" idx="12"/>
          </p:nvPr>
        </p:nvSpPr>
        <p:spPr/>
        <p:txBody>
          <a:bodyPr/>
          <a:lstStyle/>
          <a:p>
            <a:fld id="{17FD3085-B430-4712-8CC6-1E6A0407C0C4}" type="slidenum">
              <a:rPr lang="en-US" smtClean="0"/>
              <a:pPr/>
              <a:t>54</a:t>
            </a:fld>
            <a:endParaRPr lang="en-US" dirty="0"/>
          </a:p>
        </p:txBody>
      </p:sp>
    </p:spTree>
    <p:extLst>
      <p:ext uri="{BB962C8B-B14F-4D97-AF65-F5344CB8AC3E}">
        <p14:creationId xmlns:p14="http://schemas.microsoft.com/office/powerpoint/2010/main" val="33587277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95018-EF47-2F06-C5E4-9031B61084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000A41-D098-3AE9-4579-83750D079BD5}"/>
              </a:ext>
            </a:extLst>
          </p:cNvPr>
          <p:cNvSpPr>
            <a:spLocks noGrp="1"/>
          </p:cNvSpPr>
          <p:nvPr>
            <p:ph type="title"/>
          </p:nvPr>
        </p:nvSpPr>
        <p:spPr>
          <a:xfrm>
            <a:off x="2357666" y="73779"/>
            <a:ext cx="7143575" cy="791962"/>
          </a:xfrm>
        </p:spPr>
        <p:txBody>
          <a:bodyPr>
            <a:normAutofit/>
          </a:bodyPr>
          <a:lstStyle/>
          <a:p>
            <a:pPr algn="ctr"/>
            <a:r>
              <a:rPr lang="en-US" dirty="0"/>
              <a:t>Contacts</a:t>
            </a:r>
            <a:endParaRPr lang="en-US" dirty="0">
              <a:latin typeface="+mn-lt"/>
            </a:endParaRPr>
          </a:p>
        </p:txBody>
      </p:sp>
      <p:pic>
        <p:nvPicPr>
          <p:cNvPr id="5" name="Content Placeholder 4">
            <a:extLst>
              <a:ext uri="{FF2B5EF4-FFF2-40B4-BE49-F238E27FC236}">
                <a16:creationId xmlns:a16="http://schemas.microsoft.com/office/drawing/2014/main" id="{1C0E6506-CF15-EDDF-B68D-CE708A9BFB78}"/>
              </a:ext>
              <a:ext uri="{C183D7F6-B498-43B3-948B-1728B52AA6E4}">
                <adec:decorative xmlns:adec="http://schemas.microsoft.com/office/drawing/2017/decorative" val="1"/>
              </a:ext>
            </a:extLst>
          </p:cNvPr>
          <p:cNvPicPr>
            <a:picLocks noGrp="1" noChangeAspect="1"/>
          </p:cNvPicPr>
          <p:nvPr>
            <p:ph sz="half" idx="2"/>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88071"/>
            <a:ext cx="5076625" cy="5076625"/>
          </a:xfrm>
          <a:prstGeom prst="rect">
            <a:avLst/>
          </a:prstGeom>
        </p:spPr>
      </p:pic>
      <p:sp>
        <p:nvSpPr>
          <p:cNvPr id="6" name="Content Placeholder 5">
            <a:extLst>
              <a:ext uri="{FF2B5EF4-FFF2-40B4-BE49-F238E27FC236}">
                <a16:creationId xmlns:a16="http://schemas.microsoft.com/office/drawing/2014/main" id="{48DD8790-F454-4A31-7066-536F6AD991A7}"/>
              </a:ext>
            </a:extLst>
          </p:cNvPr>
          <p:cNvSpPr>
            <a:spLocks noGrp="1"/>
          </p:cNvSpPr>
          <p:nvPr>
            <p:ph sz="half" idx="1"/>
          </p:nvPr>
        </p:nvSpPr>
        <p:spPr>
          <a:xfrm>
            <a:off x="7194843" y="1749288"/>
            <a:ext cx="4612796" cy="3666782"/>
          </a:xfrm>
        </p:spPr>
        <p:txBody>
          <a:bodyPr>
            <a:normAutofit fontScale="92500" lnSpcReduction="10000"/>
          </a:bodyPr>
          <a:lstStyle/>
          <a:p>
            <a:pPr marL="93131" indent="0">
              <a:lnSpc>
                <a:spcPct val="110000"/>
              </a:lnSpc>
              <a:spcBef>
                <a:spcPts val="0"/>
              </a:spcBef>
              <a:spcAft>
                <a:spcPct val="0"/>
              </a:spcAft>
              <a:buNone/>
            </a:pPr>
            <a:r>
              <a:rPr lang="en-US" altLang="en-US" sz="2600" b="1" dirty="0">
                <a:latin typeface="Arial" panose="020B0604020202020204" pitchFamily="34" charset="0"/>
                <a:cs typeface="Arial" panose="020B0604020202020204" pitchFamily="34" charset="0"/>
              </a:rPr>
              <a:t>School Improvement and Support Office</a:t>
            </a:r>
            <a:br>
              <a:rPr lang="en-US" altLang="en-US" sz="2600" b="1" dirty="0">
                <a:latin typeface="Arial" panose="020B0604020202020204" pitchFamily="34" charset="0"/>
                <a:cs typeface="Arial" panose="020B0604020202020204" pitchFamily="34" charset="0"/>
              </a:rPr>
            </a:br>
            <a:r>
              <a:rPr lang="en-US" altLang="en-US" sz="2600" dirty="0">
                <a:solidFill>
                  <a:srgbClr val="0563C1"/>
                </a:solidFill>
                <a:latin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ESSACOE@cde.ca.gov</a:t>
            </a:r>
            <a:endParaRPr lang="en-US" altLang="en-US" sz="2600" dirty="0">
              <a:solidFill>
                <a:srgbClr val="0563C1"/>
              </a:solidFill>
              <a:latin typeface="Arial" panose="020B0604020202020204" pitchFamily="34" charset="0"/>
              <a:cs typeface="Calibri" panose="020F0502020204030204" pitchFamily="34" charset="0"/>
            </a:endParaRPr>
          </a:p>
          <a:p>
            <a:pPr marL="93131" indent="0">
              <a:lnSpc>
                <a:spcPct val="110000"/>
              </a:lnSpc>
              <a:spcBef>
                <a:spcPts val="0"/>
              </a:spcBef>
              <a:spcAft>
                <a:spcPct val="0"/>
              </a:spcAft>
              <a:buNone/>
            </a:pPr>
            <a:r>
              <a:rPr lang="en-US" altLang="en-US" sz="2600" dirty="0">
                <a:latin typeface="Arial" panose="020B0604020202020204" pitchFamily="34" charset="0"/>
                <a:cs typeface="Arial" panose="020B0604020202020204" pitchFamily="34" charset="0"/>
              </a:rPr>
              <a:t>(916) 319-0833</a:t>
            </a:r>
          </a:p>
          <a:p>
            <a:pPr marL="93131" indent="0">
              <a:spcBef>
                <a:spcPts val="0"/>
              </a:spcBef>
              <a:spcAft>
                <a:spcPct val="0"/>
              </a:spcAft>
              <a:buNone/>
            </a:pPr>
            <a:endParaRPr lang="en-US" altLang="en-US" sz="2600" dirty="0">
              <a:latin typeface="Arial" panose="020B0604020202020204" pitchFamily="34" charset="0"/>
              <a:cs typeface="Calibri" panose="020F0502020204030204" pitchFamily="34" charset="0"/>
            </a:endParaRPr>
          </a:p>
          <a:p>
            <a:pPr marL="93131" indent="0">
              <a:spcBef>
                <a:spcPts val="0"/>
              </a:spcBef>
              <a:spcAft>
                <a:spcPct val="0"/>
              </a:spcAft>
              <a:buNone/>
            </a:pPr>
            <a:r>
              <a:rPr lang="en-US" altLang="en-US" sz="2600" b="1" dirty="0">
                <a:latin typeface="Arial" panose="020B0604020202020204" pitchFamily="34" charset="0"/>
                <a:cs typeface="Arial" panose="020B0604020202020204" pitchFamily="34" charset="0"/>
              </a:rPr>
              <a:t>Robert Bernstein</a:t>
            </a:r>
            <a:r>
              <a:rPr lang="en-US" altLang="en-US" sz="2600" dirty="0">
                <a:latin typeface="Arial" panose="020B0604020202020204" pitchFamily="34" charset="0"/>
                <a:cs typeface="Arial" panose="020B0604020202020204" pitchFamily="34" charset="0"/>
              </a:rPr>
              <a:t>, </a:t>
            </a:r>
            <a:r>
              <a:rPr lang="en-US" altLang="en-US" sz="2600" dirty="0">
                <a:latin typeface="Arial" panose="020B0604020202020204" pitchFamily="34" charset="0"/>
                <a:cs typeface="Arial" panose="020B0604020202020204" pitchFamily="34" charset="0"/>
                <a:hlinkClick r:id="rId5"/>
              </a:rPr>
              <a:t>RBernstein@cde.ca.gov </a:t>
            </a:r>
            <a:br>
              <a:rPr lang="en-US" altLang="en-US" sz="2600" dirty="0">
                <a:latin typeface="Arial" panose="020B0604020202020204" pitchFamily="34" charset="0"/>
                <a:cs typeface="Arial" panose="020B0604020202020204" pitchFamily="34" charset="0"/>
              </a:rPr>
            </a:br>
            <a:endParaRPr lang="en-US" altLang="en-US" sz="2600" dirty="0">
              <a:latin typeface="Arial" panose="020B0604020202020204" pitchFamily="34" charset="0"/>
              <a:cs typeface="Arial" panose="020B0604020202020204" pitchFamily="34" charset="0"/>
            </a:endParaRPr>
          </a:p>
          <a:p>
            <a:pPr marL="93131" indent="0">
              <a:spcBef>
                <a:spcPts val="0"/>
              </a:spcBef>
              <a:spcAft>
                <a:spcPct val="0"/>
              </a:spcAft>
              <a:buNone/>
            </a:pPr>
            <a:r>
              <a:rPr lang="en-US" altLang="en-US" sz="2600" b="1" dirty="0">
                <a:latin typeface="Arial" panose="020B0604020202020204" pitchFamily="34" charset="0"/>
                <a:cs typeface="Arial" panose="020B0604020202020204" pitchFamily="34" charset="0"/>
              </a:rPr>
              <a:t>April Tormey</a:t>
            </a:r>
            <a:r>
              <a:rPr lang="en-US" altLang="en-US" sz="2600" dirty="0">
                <a:latin typeface="Arial" panose="020B0604020202020204" pitchFamily="34" charset="0"/>
                <a:cs typeface="Arial" panose="020B0604020202020204" pitchFamily="34" charset="0"/>
              </a:rPr>
              <a:t>, </a:t>
            </a:r>
            <a:r>
              <a:rPr lang="en-US" altLang="en-US" sz="2600"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Atormey@cde.ca.gov</a:t>
            </a:r>
            <a:endParaRPr lang="en-US" dirty="0"/>
          </a:p>
        </p:txBody>
      </p:sp>
      <p:sp>
        <p:nvSpPr>
          <p:cNvPr id="12" name="Slide Number Placeholder 11">
            <a:extLst>
              <a:ext uri="{FF2B5EF4-FFF2-40B4-BE49-F238E27FC236}">
                <a16:creationId xmlns:a16="http://schemas.microsoft.com/office/drawing/2014/main" id="{BCDAEDB2-D888-E982-E4D4-A4B7D1B5D91D}"/>
              </a:ext>
            </a:extLst>
          </p:cNvPr>
          <p:cNvSpPr>
            <a:spLocks noGrp="1"/>
          </p:cNvSpPr>
          <p:nvPr>
            <p:ph type="sldNum" sz="quarter" idx="12"/>
          </p:nvPr>
        </p:nvSpPr>
        <p:spPr/>
        <p:txBody>
          <a:bodyPr/>
          <a:lstStyle/>
          <a:p>
            <a:fld id="{17FD3085-B430-4712-8CC6-1E6A0407C0C4}" type="slidenum">
              <a:rPr lang="en-US" smtClean="0"/>
              <a:pPr/>
              <a:t>55</a:t>
            </a:fld>
            <a:endParaRPr lang="en-US" dirty="0"/>
          </a:p>
        </p:txBody>
      </p:sp>
    </p:spTree>
    <p:extLst>
      <p:ext uri="{BB962C8B-B14F-4D97-AF65-F5344CB8AC3E}">
        <p14:creationId xmlns:p14="http://schemas.microsoft.com/office/powerpoint/2010/main" val="1769586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1264E-92A6-D733-428C-014AE52F2A83}"/>
              </a:ext>
            </a:extLst>
          </p:cNvPr>
          <p:cNvSpPr>
            <a:spLocks noGrp="1"/>
          </p:cNvSpPr>
          <p:nvPr>
            <p:ph type="title"/>
          </p:nvPr>
        </p:nvSpPr>
        <p:spPr/>
        <p:txBody>
          <a:bodyPr/>
          <a:lstStyle/>
          <a:p>
            <a:pPr algn="ctr"/>
            <a:r>
              <a:rPr lang="en-US" dirty="0"/>
              <a:t>Thank You for All That You Do For California Students!</a:t>
            </a:r>
          </a:p>
        </p:txBody>
      </p:sp>
      <p:sp>
        <p:nvSpPr>
          <p:cNvPr id="4" name="Slide Number Placeholder 3">
            <a:extLst>
              <a:ext uri="{FF2B5EF4-FFF2-40B4-BE49-F238E27FC236}">
                <a16:creationId xmlns:a16="http://schemas.microsoft.com/office/drawing/2014/main" id="{99D3C728-A81D-4785-669E-9D5D061430A5}"/>
              </a:ext>
            </a:extLst>
          </p:cNvPr>
          <p:cNvSpPr>
            <a:spLocks noGrp="1"/>
          </p:cNvSpPr>
          <p:nvPr>
            <p:ph type="sldNum" sz="quarter" idx="12"/>
          </p:nvPr>
        </p:nvSpPr>
        <p:spPr/>
        <p:txBody>
          <a:bodyPr/>
          <a:lstStyle/>
          <a:p>
            <a:fld id="{425B8834-9231-4E95-9474-5E208B968EA0}" type="slidenum">
              <a:rPr lang="en-US" smtClean="0"/>
              <a:pPr/>
              <a:t>56</a:t>
            </a:fld>
            <a:endParaRPr lang="en-US" dirty="0"/>
          </a:p>
        </p:txBody>
      </p:sp>
      <p:pic>
        <p:nvPicPr>
          <p:cNvPr id="5" name="Content Placeholder 4">
            <a:extLst>
              <a:ext uri="{FF2B5EF4-FFF2-40B4-BE49-F238E27FC236}">
                <a16:creationId xmlns:a16="http://schemas.microsoft.com/office/drawing/2014/main" id="{4B66D533-738C-D08B-A941-C40E5897D6C9}"/>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20774" y="1737360"/>
            <a:ext cx="3827698" cy="3827698"/>
          </a:xfrm>
        </p:spPr>
      </p:pic>
    </p:spTree>
    <p:extLst>
      <p:ext uri="{BB962C8B-B14F-4D97-AF65-F5344CB8AC3E}">
        <p14:creationId xmlns:p14="http://schemas.microsoft.com/office/powerpoint/2010/main" val="878820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C4DC8-E3D6-A2F4-6FA0-B55494D94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AB04B1-C2BD-80B7-3A8C-066DF24AFB9D}"/>
              </a:ext>
            </a:extLst>
          </p:cNvPr>
          <p:cNvSpPr>
            <a:spLocks noGrp="1"/>
          </p:cNvSpPr>
          <p:nvPr>
            <p:ph type="title"/>
          </p:nvPr>
        </p:nvSpPr>
        <p:spPr>
          <a:xfrm>
            <a:off x="-1" y="-7456"/>
            <a:ext cx="12191999" cy="1047474"/>
          </a:xfrm>
        </p:spPr>
        <p:txBody>
          <a:bodyPr/>
          <a:lstStyle/>
          <a:p>
            <a:r>
              <a:rPr lang="en-US" dirty="0"/>
              <a:t>Appendix 1 for Slide 14</a:t>
            </a:r>
          </a:p>
        </p:txBody>
      </p:sp>
      <p:sp>
        <p:nvSpPr>
          <p:cNvPr id="3" name="Content Placeholder 2">
            <a:extLst>
              <a:ext uri="{FF2B5EF4-FFF2-40B4-BE49-F238E27FC236}">
                <a16:creationId xmlns:a16="http://schemas.microsoft.com/office/drawing/2014/main" id="{29D189F4-F12E-77C2-07A7-0033AB8CECCE}"/>
              </a:ext>
            </a:extLst>
          </p:cNvPr>
          <p:cNvSpPr>
            <a:spLocks noGrp="1"/>
          </p:cNvSpPr>
          <p:nvPr>
            <p:ph idx="1"/>
          </p:nvPr>
        </p:nvSpPr>
        <p:spPr>
          <a:xfrm>
            <a:off x="1097280" y="1126273"/>
            <a:ext cx="10058400" cy="4891973"/>
          </a:xfrm>
        </p:spPr>
        <p:txBody>
          <a:bodyPr vert="horz" lIns="91440" tIns="45720" rIns="91440" bIns="45720" rtlCol="0" anchor="t">
            <a:noAutofit/>
          </a:bodyPr>
          <a:lstStyle/>
          <a:p>
            <a:pPr marL="0" indent="0">
              <a:buNone/>
            </a:pPr>
            <a:r>
              <a:rPr lang="en-US" sz="2400" dirty="0"/>
              <a:t>Grant Management and Reporting Tool</a:t>
            </a:r>
          </a:p>
          <a:p>
            <a:pPr marL="0" indent="0">
              <a:buNone/>
            </a:pPr>
            <a:r>
              <a:rPr lang="en-US" sz="2400" dirty="0"/>
              <a:t>Logon (This is the logon page).</a:t>
            </a:r>
          </a:p>
          <a:p>
            <a:pPr marL="0" indent="0">
              <a:buNone/>
            </a:pPr>
            <a:r>
              <a:rPr lang="en-US" sz="2400" dirty="0"/>
              <a:t>There is a text box for the county office of education to enter its Username.</a:t>
            </a:r>
          </a:p>
          <a:p>
            <a:pPr marL="0" indent="0">
              <a:buNone/>
            </a:pPr>
            <a:r>
              <a:rPr lang="en-US" sz="2400" dirty="0"/>
              <a:t>There is a text box for the COE to enter its Password.</a:t>
            </a:r>
          </a:p>
          <a:p>
            <a:pPr marL="0" indent="0">
              <a:buNone/>
            </a:pPr>
            <a:r>
              <a:rPr lang="en-US" sz="2400" dirty="0"/>
              <a:t>There is a “Logon” button for the COE to select when logging on to the GMART platform.</a:t>
            </a:r>
          </a:p>
          <a:p>
            <a:pPr marL="0" indent="0">
              <a:buNone/>
            </a:pPr>
            <a:r>
              <a:rPr lang="en-US" sz="2400" dirty="0"/>
              <a:t>There is a GMART Instructions link for instructions and guidance for using this online system.</a:t>
            </a:r>
          </a:p>
          <a:p>
            <a:pPr marL="0" indent="0">
              <a:buNone/>
            </a:pPr>
            <a:r>
              <a:rPr lang="en-US" sz="2400" u="sng" dirty="0">
                <a:solidFill>
                  <a:srgbClr val="0563C1"/>
                </a:solidFill>
                <a:hlinkClick r:id="rId2" action="ppaction://hlinksldjump"/>
              </a:rPr>
              <a:t>Return to Slide 14</a:t>
            </a:r>
            <a:endParaRPr lang="en-US" sz="2400" u="sng" dirty="0">
              <a:solidFill>
                <a:srgbClr val="0563C1"/>
              </a:solidFill>
            </a:endParaRPr>
          </a:p>
        </p:txBody>
      </p:sp>
      <p:sp>
        <p:nvSpPr>
          <p:cNvPr id="12" name="Slide Number Placeholder 11">
            <a:extLst>
              <a:ext uri="{FF2B5EF4-FFF2-40B4-BE49-F238E27FC236}">
                <a16:creationId xmlns:a16="http://schemas.microsoft.com/office/drawing/2014/main" id="{4918CC63-5CA7-4039-1C2F-58A93A33A7F8}"/>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57</a:t>
            </a:fld>
            <a:endParaRPr lang="en-US" dirty="0"/>
          </a:p>
        </p:txBody>
      </p:sp>
    </p:spTree>
    <p:extLst>
      <p:ext uri="{BB962C8B-B14F-4D97-AF65-F5344CB8AC3E}">
        <p14:creationId xmlns:p14="http://schemas.microsoft.com/office/powerpoint/2010/main" val="3305482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Appendix 2 for Slide 17</a:t>
            </a:r>
          </a:p>
        </p:txBody>
      </p:sp>
      <p:sp>
        <p:nvSpPr>
          <p:cNvPr id="3" name="Content Placeholder 2"/>
          <p:cNvSpPr>
            <a:spLocks noGrp="1"/>
          </p:cNvSpPr>
          <p:nvPr>
            <p:ph idx="1"/>
          </p:nvPr>
        </p:nvSpPr>
        <p:spPr>
          <a:xfrm>
            <a:off x="1097280" y="1148576"/>
            <a:ext cx="10058400" cy="4869670"/>
          </a:xfrm>
        </p:spPr>
        <p:txBody>
          <a:bodyPr vert="horz" lIns="91440" tIns="45720" rIns="91440" bIns="45720" rtlCol="0" anchor="t">
            <a:noAutofit/>
          </a:bodyPr>
          <a:lstStyle/>
          <a:p>
            <a:pPr marL="0" indent="0">
              <a:buNone/>
            </a:pPr>
            <a:r>
              <a:rPr lang="en-US" sz="2400" dirty="0"/>
              <a:t>Grant Management and Reporting Tool</a:t>
            </a:r>
          </a:p>
          <a:p>
            <a:pPr marL="0" indent="0">
              <a:buNone/>
            </a:pPr>
            <a:r>
              <a:rPr lang="en-US" sz="2400" dirty="0"/>
              <a:t>Six menu options across the top of the page which link to individual GMART pages: GMART Home, Funding Application, COE Contact Info, California Department of Education Contact Info, Project Budget, and Expenditure Report. </a:t>
            </a:r>
          </a:p>
          <a:p>
            <a:pPr marL="0" indent="0">
              <a:buNone/>
            </a:pPr>
            <a:r>
              <a:rPr lang="en-US" sz="2400" dirty="0"/>
              <a:t>This is an illustration of the six tabs in the GMART.</a:t>
            </a:r>
          </a:p>
          <a:p>
            <a:pPr marL="0" indent="0">
              <a:buNone/>
            </a:pPr>
            <a:r>
              <a:rPr lang="en-US" sz="2400" dirty="0"/>
              <a:t>CDE Contact Info is highlighted.</a:t>
            </a:r>
          </a:p>
          <a:p>
            <a:pPr marL="0" indent="0">
              <a:buNone/>
            </a:pPr>
            <a:r>
              <a:rPr lang="en-US" sz="2400" dirty="0">
                <a:solidFill>
                  <a:srgbClr val="3366CC"/>
                </a:solidFill>
                <a:hlinkClick r:id="rId3" action="ppaction://hlinksldjump">
                  <a:extLst>
                    <a:ext uri="{A12FA001-AC4F-418D-AE19-62706E023703}">
                      <ahyp:hlinkClr xmlns:ahyp="http://schemas.microsoft.com/office/drawing/2018/hyperlinkcolor" val="tx"/>
                    </a:ext>
                  </a:extLst>
                </a:hlinkClick>
              </a:rPr>
              <a:t>Return to Slide 17</a:t>
            </a:r>
            <a:endParaRPr lang="en-US" sz="2400" dirty="0">
              <a:solidFill>
                <a:srgbClr val="3366CC"/>
              </a:solidFill>
            </a:endParaRPr>
          </a:p>
        </p:txBody>
      </p:sp>
      <p:sp>
        <p:nvSpPr>
          <p:cNvPr id="12" name="Slide Number Placeholder 11">
            <a:extLst>
              <a:ext uri="{FF2B5EF4-FFF2-40B4-BE49-F238E27FC236}">
                <a16:creationId xmlns:a16="http://schemas.microsoft.com/office/drawing/2014/main" id="{ACE15F58-0D91-B5E1-4179-A2D65E86AE91}"/>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58</a:t>
            </a:fld>
            <a:endParaRPr lang="en-US" dirty="0"/>
          </a:p>
        </p:txBody>
      </p:sp>
    </p:spTree>
    <p:extLst>
      <p:ext uri="{BB962C8B-B14F-4D97-AF65-F5344CB8AC3E}">
        <p14:creationId xmlns:p14="http://schemas.microsoft.com/office/powerpoint/2010/main" val="3556649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Appendix 3 for Slide 19</a:t>
            </a:r>
          </a:p>
        </p:txBody>
      </p:sp>
      <p:sp>
        <p:nvSpPr>
          <p:cNvPr id="3" name="Content Placeholder 2"/>
          <p:cNvSpPr>
            <a:spLocks noGrp="1"/>
          </p:cNvSpPr>
          <p:nvPr>
            <p:ph idx="1"/>
          </p:nvPr>
        </p:nvSpPr>
        <p:spPr>
          <a:xfrm>
            <a:off x="1097280" y="1137425"/>
            <a:ext cx="10058400" cy="4880822"/>
          </a:xfrm>
        </p:spPr>
        <p:txBody>
          <a:bodyPr vert="horz" lIns="91440" tIns="45720" rIns="91440" bIns="45720" rtlCol="0" anchor="t">
            <a:noAutofit/>
          </a:bodyPr>
          <a:lstStyle/>
          <a:p>
            <a:pPr marL="0" indent="0">
              <a:buNone/>
            </a:pPr>
            <a:r>
              <a:rPr lang="en-US" sz="2400" dirty="0"/>
              <a:t>Grant Management and Reporting Tool </a:t>
            </a:r>
          </a:p>
          <a:p>
            <a:pPr marL="0" indent="0">
              <a:buNone/>
            </a:pPr>
            <a:r>
              <a:rPr lang="en-US" sz="2400" dirty="0"/>
              <a:t>Six menu options across the top of the page which link to individual GMART pages: GMART Home, Funding Application, COE Contact Info, California Department of Education Contact Info, Project Budget, and Expenditure Report. </a:t>
            </a:r>
          </a:p>
          <a:p>
            <a:pPr marL="0" indent="0">
              <a:buNone/>
            </a:pPr>
            <a:r>
              <a:rPr lang="en-US" sz="2400" dirty="0"/>
              <a:t>CDE Contact Info is highlighted.</a:t>
            </a:r>
          </a:p>
          <a:p>
            <a:pPr marL="0" indent="0">
              <a:buNone/>
            </a:pPr>
            <a:r>
              <a:rPr lang="en-US" sz="2400" dirty="0">
                <a:solidFill>
                  <a:srgbClr val="0563C1"/>
                </a:solidFill>
                <a:hlinkClick r:id="rId2" action="ppaction://hlinksldjump"/>
              </a:rPr>
              <a:t>Return to Slide 19</a:t>
            </a:r>
            <a:endParaRPr lang="en-US" sz="2400" dirty="0">
              <a:solidFill>
                <a:srgbClr val="0563C1"/>
              </a:solidFill>
            </a:endParaRPr>
          </a:p>
        </p:txBody>
      </p:sp>
      <p:sp>
        <p:nvSpPr>
          <p:cNvPr id="12" name="Slide Number Placeholder 11">
            <a:extLst>
              <a:ext uri="{FF2B5EF4-FFF2-40B4-BE49-F238E27FC236}">
                <a16:creationId xmlns:a16="http://schemas.microsoft.com/office/drawing/2014/main" id="{B9AA5097-C559-C3A5-6808-7656BA5F425F}"/>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59</a:t>
            </a:fld>
            <a:endParaRPr lang="en-US" dirty="0"/>
          </a:p>
        </p:txBody>
      </p:sp>
    </p:spTree>
    <p:extLst>
      <p:ext uri="{BB962C8B-B14F-4D97-AF65-F5344CB8AC3E}">
        <p14:creationId xmlns:p14="http://schemas.microsoft.com/office/powerpoint/2010/main" val="222791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31AA-8313-499F-8AEC-AAC0DA9C3B84}"/>
              </a:ext>
            </a:extLst>
          </p:cNvPr>
          <p:cNvSpPr>
            <a:spLocks noGrp="1"/>
          </p:cNvSpPr>
          <p:nvPr>
            <p:ph type="title"/>
          </p:nvPr>
        </p:nvSpPr>
        <p:spPr>
          <a:xfrm>
            <a:off x="-285008" y="-7938"/>
            <a:ext cx="12477008" cy="1047751"/>
          </a:xfrm>
        </p:spPr>
        <p:txBody>
          <a:bodyPr>
            <a:noAutofit/>
          </a:bodyPr>
          <a:lstStyle/>
          <a:p>
            <a:pPr algn="ctr"/>
            <a:r>
              <a:rPr lang="en-US" b="1" dirty="0"/>
              <a:t>FY 2025 COE Webinar Information (2)</a:t>
            </a:r>
          </a:p>
        </p:txBody>
      </p:sp>
      <p:sp>
        <p:nvSpPr>
          <p:cNvPr id="3" name="Content Placeholder 2">
            <a:extLst>
              <a:ext uri="{FF2B5EF4-FFF2-40B4-BE49-F238E27FC236}">
                <a16:creationId xmlns:a16="http://schemas.microsoft.com/office/drawing/2014/main" id="{7F8CDCBF-D28B-455F-8E4B-89B95521A0F7}"/>
              </a:ext>
            </a:extLst>
          </p:cNvPr>
          <p:cNvSpPr>
            <a:spLocks noGrp="1"/>
          </p:cNvSpPr>
          <p:nvPr>
            <p:ph idx="1"/>
          </p:nvPr>
        </p:nvSpPr>
        <p:spPr>
          <a:xfrm>
            <a:off x="1097280" y="1441050"/>
            <a:ext cx="10058400" cy="4646646"/>
          </a:xfrm>
        </p:spPr>
        <p:txBody>
          <a:bodyPr>
            <a:noAutofit/>
          </a:bodyPr>
          <a:lstStyle/>
          <a:p>
            <a:r>
              <a:rPr lang="en-US" dirty="0"/>
              <a:t>While reporting in the GMART is similar for both subgrants, please note they are </a:t>
            </a:r>
            <a:r>
              <a:rPr lang="en-US" b="1" dirty="0"/>
              <a:t>separate</a:t>
            </a:r>
            <a:r>
              <a:rPr lang="en-US" dirty="0"/>
              <a:t> subgrants with different allowable uses and target audiences.</a:t>
            </a:r>
          </a:p>
          <a:p>
            <a:r>
              <a:rPr lang="en-US" dirty="0"/>
              <a:t>Please see our Conflict of Interest guidance for more information. (The link is on slide 10).</a:t>
            </a:r>
            <a:endParaRPr lang="en-US" dirty="0">
              <a:highlight>
                <a:srgbClr val="FFFF00"/>
              </a:highlight>
            </a:endParaRPr>
          </a:p>
        </p:txBody>
      </p:sp>
      <p:sp>
        <p:nvSpPr>
          <p:cNvPr id="12" name="Slide Number Placeholder 11">
            <a:extLst>
              <a:ext uri="{FF2B5EF4-FFF2-40B4-BE49-F238E27FC236}">
                <a16:creationId xmlns:a16="http://schemas.microsoft.com/office/drawing/2014/main" id="{AA242B7B-8171-3834-9B30-B69037AA104B}"/>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a:t>
            </a:fld>
            <a:endParaRPr lang="en-US" dirty="0"/>
          </a:p>
        </p:txBody>
      </p:sp>
      <p:pic>
        <p:nvPicPr>
          <p:cNvPr id="5" name="Graphic 6">
            <a:extLst>
              <a:ext uri="{FF2B5EF4-FFF2-40B4-BE49-F238E27FC236}">
                <a16:creationId xmlns:a16="http://schemas.microsoft.com/office/drawing/2014/main" id="{B963E4D8-C525-3884-EE2B-CA1FB7D9857E}"/>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277600" y="58737"/>
            <a:ext cx="914400" cy="914400"/>
          </a:xfrm>
          <a:prstGeom prst="rect">
            <a:avLst/>
          </a:prstGeom>
        </p:spPr>
      </p:pic>
    </p:spTree>
    <p:extLst>
      <p:ext uri="{BB962C8B-B14F-4D97-AF65-F5344CB8AC3E}">
        <p14:creationId xmlns:p14="http://schemas.microsoft.com/office/powerpoint/2010/main" val="25565273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Appendix 4 for Slide 20</a:t>
            </a:r>
          </a:p>
        </p:txBody>
      </p:sp>
      <p:sp>
        <p:nvSpPr>
          <p:cNvPr id="3" name="Content Placeholder 2"/>
          <p:cNvSpPr>
            <a:spLocks noGrp="1"/>
          </p:cNvSpPr>
          <p:nvPr>
            <p:ph idx="1"/>
          </p:nvPr>
        </p:nvSpPr>
        <p:spPr>
          <a:xfrm>
            <a:off x="1097280" y="1260088"/>
            <a:ext cx="10058400" cy="4758158"/>
          </a:xfrm>
        </p:spPr>
        <p:txBody>
          <a:bodyPr vert="horz" lIns="91440" tIns="45720" rIns="91440" bIns="45720" rtlCol="0" anchor="t">
            <a:noAutofit/>
          </a:bodyPr>
          <a:lstStyle/>
          <a:p>
            <a:pPr marL="0" indent="0">
              <a:buNone/>
            </a:pPr>
            <a:r>
              <a:rPr lang="en-US" sz="2400" dirty="0"/>
              <a:t>Grant Management and Reporting Tool </a:t>
            </a:r>
          </a:p>
          <a:p>
            <a:pPr marL="0" indent="0">
              <a:buNone/>
            </a:pPr>
            <a:r>
              <a:rPr lang="en-US" sz="2400" dirty="0"/>
              <a:t>Six menu options across the top of the page which link to individual GMART pages: GMART Home, Funding Application, COE Contact Info, California Department of Education Contact Info, Project Budget, and Expenditure Report. </a:t>
            </a:r>
          </a:p>
          <a:p>
            <a:pPr marL="0" indent="0">
              <a:buNone/>
            </a:pPr>
            <a:r>
              <a:rPr lang="en-US" sz="2400" dirty="0"/>
              <a:t>Project Budget tab is highlighted.</a:t>
            </a:r>
          </a:p>
          <a:p>
            <a:pPr marL="0" indent="0">
              <a:buNone/>
            </a:pPr>
            <a:r>
              <a:rPr lang="en-US" sz="2400" dirty="0">
                <a:solidFill>
                  <a:srgbClr val="0563C1"/>
                </a:solidFill>
                <a:hlinkClick r:id="rId2" action="ppaction://hlinksldjump"/>
              </a:rPr>
              <a:t>Return to Slide 20</a:t>
            </a:r>
            <a:endParaRPr lang="en-US" sz="2400" dirty="0">
              <a:solidFill>
                <a:srgbClr val="0563C1"/>
              </a:solidFill>
            </a:endParaRPr>
          </a:p>
        </p:txBody>
      </p:sp>
      <p:sp>
        <p:nvSpPr>
          <p:cNvPr id="12" name="Slide Number Placeholder 11">
            <a:extLst>
              <a:ext uri="{FF2B5EF4-FFF2-40B4-BE49-F238E27FC236}">
                <a16:creationId xmlns:a16="http://schemas.microsoft.com/office/drawing/2014/main" id="{B9AA5097-C559-C3A5-6808-7656BA5F425F}"/>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60</a:t>
            </a:fld>
            <a:endParaRPr lang="en-US" dirty="0"/>
          </a:p>
        </p:txBody>
      </p:sp>
    </p:spTree>
    <p:extLst>
      <p:ext uri="{BB962C8B-B14F-4D97-AF65-F5344CB8AC3E}">
        <p14:creationId xmlns:p14="http://schemas.microsoft.com/office/powerpoint/2010/main" val="49229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Appendix 5 for Slide 25 </a:t>
            </a:r>
          </a:p>
        </p:txBody>
      </p:sp>
      <p:sp>
        <p:nvSpPr>
          <p:cNvPr id="3" name="Content Placeholder 2"/>
          <p:cNvSpPr>
            <a:spLocks noGrp="1"/>
          </p:cNvSpPr>
          <p:nvPr>
            <p:ph idx="1"/>
          </p:nvPr>
        </p:nvSpPr>
        <p:spPr>
          <a:xfrm>
            <a:off x="898499" y="1040018"/>
            <a:ext cx="10058400" cy="4959881"/>
          </a:xfrm>
        </p:spPr>
        <p:txBody>
          <a:bodyPr vert="horz" lIns="91440" tIns="45720" rIns="91440" bIns="45720" rtlCol="0" anchor="t">
            <a:noAutofit/>
          </a:bodyPr>
          <a:lstStyle/>
          <a:p>
            <a:pPr marL="0" indent="0">
              <a:buNone/>
            </a:pPr>
            <a:r>
              <a:rPr lang="en-US" sz="2400" dirty="0"/>
              <a:t>Please provide additional remarks (if needed).</a:t>
            </a:r>
          </a:p>
          <a:p>
            <a:pPr marL="0" indent="0">
              <a:buNone/>
            </a:pPr>
            <a:r>
              <a:rPr lang="en-US" sz="2400" dirty="0"/>
              <a:t>A button is displayed with Submit Budget Revision.</a:t>
            </a:r>
          </a:p>
          <a:p>
            <a:pPr marL="0" indent="0">
              <a:buNone/>
            </a:pPr>
            <a:r>
              <a:rPr lang="en-US" sz="2400" dirty="0"/>
              <a:t>A button shows Show Remarks History next to another button with Export Budget to Excel.</a:t>
            </a:r>
          </a:p>
          <a:p>
            <a:pPr marL="0" indent="0">
              <a:buNone/>
            </a:pPr>
            <a:r>
              <a:rPr lang="en-US" sz="2400" dirty="0"/>
              <a:t>Budget History</a:t>
            </a:r>
          </a:p>
          <a:p>
            <a:pPr marL="0" indent="0">
              <a:buNone/>
            </a:pPr>
            <a:r>
              <a:rPr lang="en-US" sz="2400" dirty="0"/>
              <a:t>Select an approved Budget Version: There is a button with Select and one with Get Selected Version.</a:t>
            </a:r>
          </a:p>
          <a:p>
            <a:pPr marL="0" indent="0">
              <a:buNone/>
            </a:pPr>
            <a:r>
              <a:rPr lang="en-US" sz="2400" dirty="0">
                <a:solidFill>
                  <a:srgbClr val="0563C1"/>
                </a:solidFill>
                <a:hlinkClick r:id="rId2" action="ppaction://hlinksldjump"/>
              </a:rPr>
              <a:t>Return to Slide 25</a:t>
            </a:r>
            <a:endParaRPr lang="en-US" sz="2400" dirty="0">
              <a:solidFill>
                <a:srgbClr val="0563C1"/>
              </a:solidFill>
            </a:endParaRPr>
          </a:p>
        </p:txBody>
      </p:sp>
      <p:sp>
        <p:nvSpPr>
          <p:cNvPr id="12" name="Slide Number Placeholder 11">
            <a:extLst>
              <a:ext uri="{FF2B5EF4-FFF2-40B4-BE49-F238E27FC236}">
                <a16:creationId xmlns:a16="http://schemas.microsoft.com/office/drawing/2014/main" id="{A12B59C9-59C3-DAA7-1A59-70D7E3D418BF}"/>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61</a:t>
            </a:fld>
            <a:endParaRPr lang="en-US" dirty="0"/>
          </a:p>
        </p:txBody>
      </p:sp>
    </p:spTree>
    <p:extLst>
      <p:ext uri="{BB962C8B-B14F-4D97-AF65-F5344CB8AC3E}">
        <p14:creationId xmlns:p14="http://schemas.microsoft.com/office/powerpoint/2010/main" val="646658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Appendix 6 for Slide 27</a:t>
            </a:r>
          </a:p>
        </p:txBody>
      </p:sp>
      <p:sp>
        <p:nvSpPr>
          <p:cNvPr id="3" name="Content Placeholder 2"/>
          <p:cNvSpPr>
            <a:spLocks noGrp="1"/>
          </p:cNvSpPr>
          <p:nvPr>
            <p:ph idx="1"/>
          </p:nvPr>
        </p:nvSpPr>
        <p:spPr>
          <a:xfrm>
            <a:off x="1097280" y="1058365"/>
            <a:ext cx="10058400" cy="4959881"/>
          </a:xfrm>
        </p:spPr>
        <p:txBody>
          <a:bodyPr vert="horz" lIns="91440" tIns="45720" rIns="91440" bIns="45720" rtlCol="0" anchor="t">
            <a:noAutofit/>
          </a:bodyPr>
          <a:lstStyle/>
          <a:p>
            <a:pPr marL="0" indent="0">
              <a:buNone/>
            </a:pPr>
            <a:r>
              <a:rPr lang="en-US" sz="2400" dirty="0"/>
              <a:t>Grant Management and Reporting Tool </a:t>
            </a:r>
          </a:p>
          <a:p>
            <a:pPr marL="0" lvl="0" indent="0">
              <a:buNone/>
            </a:pPr>
            <a:r>
              <a:rPr lang="en-US" sz="2400" dirty="0"/>
              <a:t>Six menu options across the top of the page which link to individual GMART pages: GMART Home, Funding Application, COE Contact Info, California Department of Education Contact Info, Project Budget, and Expenditure Report. </a:t>
            </a:r>
          </a:p>
          <a:p>
            <a:pPr marL="0" lvl="0" indent="0">
              <a:buNone/>
            </a:pPr>
            <a:r>
              <a:rPr lang="en-US" sz="2400" dirty="0"/>
              <a:t>The Expenditure Report tab is highlighted.</a:t>
            </a:r>
          </a:p>
          <a:p>
            <a:pPr marL="0" lvl="0" indent="0">
              <a:buNone/>
            </a:pPr>
            <a:r>
              <a:rPr lang="en-US" sz="2400" dirty="0">
                <a:solidFill>
                  <a:srgbClr val="3366CC"/>
                </a:solidFill>
                <a:hlinkClick r:id="rId2" action="ppaction://hlinksldjump">
                  <a:extLst>
                    <a:ext uri="{A12FA001-AC4F-418D-AE19-62706E023703}">
                      <ahyp:hlinkClr xmlns:ahyp="http://schemas.microsoft.com/office/drawing/2018/hyperlinkcolor" val="tx"/>
                    </a:ext>
                  </a:extLst>
                </a:hlinkClick>
              </a:rPr>
              <a:t>Return to Slide 27</a:t>
            </a:r>
            <a:endParaRPr lang="en-US" sz="2400" dirty="0">
              <a:solidFill>
                <a:srgbClr val="3366CC"/>
              </a:solidFill>
            </a:endParaRPr>
          </a:p>
        </p:txBody>
      </p:sp>
      <p:sp>
        <p:nvSpPr>
          <p:cNvPr id="12" name="Slide Number Placeholder 11">
            <a:extLst>
              <a:ext uri="{FF2B5EF4-FFF2-40B4-BE49-F238E27FC236}">
                <a16:creationId xmlns:a16="http://schemas.microsoft.com/office/drawing/2014/main" id="{75FB9C22-1BBA-C8BD-9DE1-82D2E9E98407}"/>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62</a:t>
            </a:fld>
            <a:endParaRPr lang="en-US" dirty="0"/>
          </a:p>
        </p:txBody>
      </p:sp>
    </p:spTree>
    <p:extLst>
      <p:ext uri="{BB962C8B-B14F-4D97-AF65-F5344CB8AC3E}">
        <p14:creationId xmlns:p14="http://schemas.microsoft.com/office/powerpoint/2010/main" val="2765020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456"/>
            <a:ext cx="12191999" cy="1047474"/>
          </a:xfrm>
        </p:spPr>
        <p:txBody>
          <a:bodyPr/>
          <a:lstStyle/>
          <a:p>
            <a:r>
              <a:rPr lang="en-US" dirty="0"/>
              <a:t>Appendix 7 for Slide 31 </a:t>
            </a:r>
          </a:p>
        </p:txBody>
      </p:sp>
      <p:sp>
        <p:nvSpPr>
          <p:cNvPr id="3" name="Content Placeholder 2"/>
          <p:cNvSpPr>
            <a:spLocks noGrp="1"/>
          </p:cNvSpPr>
          <p:nvPr>
            <p:ph idx="1"/>
          </p:nvPr>
        </p:nvSpPr>
        <p:spPr>
          <a:xfrm>
            <a:off x="1097280" y="1058365"/>
            <a:ext cx="10058400" cy="4959881"/>
          </a:xfrm>
        </p:spPr>
        <p:txBody>
          <a:bodyPr vert="horz" lIns="91440" tIns="45720" rIns="91440" bIns="45720" rtlCol="0" anchor="t">
            <a:noAutofit/>
          </a:bodyPr>
          <a:lstStyle/>
          <a:p>
            <a:pPr marL="0" indent="0">
              <a:buNone/>
            </a:pPr>
            <a:r>
              <a:rPr lang="en-US" sz="2400" dirty="0"/>
              <a:t>Please provide additional remarks (if needed).</a:t>
            </a:r>
          </a:p>
          <a:p>
            <a:pPr marL="0" indent="0">
              <a:buNone/>
            </a:pPr>
            <a:r>
              <a:rPr lang="en-US" sz="2400" dirty="0"/>
              <a:t>A button is displayed with Submit Expenditure Report.</a:t>
            </a:r>
          </a:p>
          <a:p>
            <a:pPr marL="0" indent="0">
              <a:buNone/>
            </a:pPr>
            <a:r>
              <a:rPr lang="en-US" sz="2400" dirty="0"/>
              <a:t>A button shows Show Remarks History next to another button with Export Budget to Excel.</a:t>
            </a:r>
          </a:p>
          <a:p>
            <a:pPr marL="0" indent="0">
              <a:buNone/>
            </a:pPr>
            <a:r>
              <a:rPr lang="en-US" sz="2400" dirty="0">
                <a:solidFill>
                  <a:srgbClr val="0563C1"/>
                </a:solidFill>
                <a:hlinkClick r:id="rId3" action="ppaction://hlinksldjump"/>
              </a:rPr>
              <a:t>Return to Slide 31</a:t>
            </a:r>
            <a:endParaRPr lang="en-US" dirty="0"/>
          </a:p>
        </p:txBody>
      </p:sp>
      <p:sp>
        <p:nvSpPr>
          <p:cNvPr id="12" name="Slide Number Placeholder 11">
            <a:extLst>
              <a:ext uri="{FF2B5EF4-FFF2-40B4-BE49-F238E27FC236}">
                <a16:creationId xmlns:a16="http://schemas.microsoft.com/office/drawing/2014/main" id="{9198EB92-14F7-F597-71F8-7CC1898CFD8D}"/>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63</a:t>
            </a:fld>
            <a:endParaRPr lang="en-US" dirty="0"/>
          </a:p>
        </p:txBody>
      </p:sp>
    </p:spTree>
    <p:extLst>
      <p:ext uri="{BB962C8B-B14F-4D97-AF65-F5344CB8AC3E}">
        <p14:creationId xmlns:p14="http://schemas.microsoft.com/office/powerpoint/2010/main" val="4268926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B3596-9499-681D-73B8-A0679AD23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461C7-E159-9D5B-E96C-A573C3B5F1FE}"/>
              </a:ext>
            </a:extLst>
          </p:cNvPr>
          <p:cNvSpPr>
            <a:spLocks noGrp="1"/>
          </p:cNvSpPr>
          <p:nvPr>
            <p:ph type="title"/>
          </p:nvPr>
        </p:nvSpPr>
        <p:spPr>
          <a:xfrm>
            <a:off x="-1" y="-7456"/>
            <a:ext cx="12191999" cy="1047474"/>
          </a:xfrm>
        </p:spPr>
        <p:txBody>
          <a:bodyPr/>
          <a:lstStyle/>
          <a:p>
            <a:r>
              <a:rPr lang="en-US" dirty="0"/>
              <a:t>Appendix 8 for Slide 36  </a:t>
            </a:r>
          </a:p>
        </p:txBody>
      </p:sp>
      <p:sp>
        <p:nvSpPr>
          <p:cNvPr id="3" name="Content Placeholder 2">
            <a:extLst>
              <a:ext uri="{FF2B5EF4-FFF2-40B4-BE49-F238E27FC236}">
                <a16:creationId xmlns:a16="http://schemas.microsoft.com/office/drawing/2014/main" id="{BCC24A55-C33D-9793-5851-F4E40C8C4F8A}"/>
              </a:ext>
            </a:extLst>
          </p:cNvPr>
          <p:cNvSpPr>
            <a:spLocks noGrp="1"/>
          </p:cNvSpPr>
          <p:nvPr>
            <p:ph idx="1"/>
          </p:nvPr>
        </p:nvSpPr>
        <p:spPr>
          <a:xfrm>
            <a:off x="1097280" y="1058365"/>
            <a:ext cx="10058400" cy="4959881"/>
          </a:xfrm>
        </p:spPr>
        <p:txBody>
          <a:bodyPr vert="horz" lIns="91440" tIns="45720" rIns="91440" bIns="45720" rtlCol="0" anchor="t">
            <a:noAutofit/>
          </a:bodyPr>
          <a:lstStyle/>
          <a:p>
            <a:pPr marL="0" indent="0">
              <a:buNone/>
            </a:pPr>
            <a:endParaRPr lang="en-US" sz="2400" dirty="0"/>
          </a:p>
          <a:p>
            <a:pPr marL="0" indent="0">
              <a:buNone/>
            </a:pPr>
            <a:r>
              <a:rPr lang="en-US" sz="2400" dirty="0"/>
              <a:t>Table showing the Program Cost Accounting (PCA) for every Comprehensive Support and Improvement (CSI) program.</a:t>
            </a:r>
          </a:p>
          <a:p>
            <a:pPr marL="0" indent="0">
              <a:buNone/>
            </a:pPr>
            <a:r>
              <a:rPr lang="en-US" sz="2400" dirty="0"/>
              <a:t>CSI for County Office of Education (COE) Plan Development and Implementation Support has Resource Code 3182 and PCA 15439.</a:t>
            </a:r>
          </a:p>
          <a:p>
            <a:pPr marL="0" indent="0">
              <a:buNone/>
            </a:pPr>
            <a:r>
              <a:rPr lang="en-US" sz="2400" dirty="0"/>
              <a:t>CSI for COE Plan Approval has Resource Code 3183 and PCA 15569.</a:t>
            </a:r>
          </a:p>
          <a:p>
            <a:pPr marL="0" indent="0">
              <a:buNone/>
            </a:pPr>
            <a:r>
              <a:rPr lang="en-US" sz="2400" dirty="0"/>
              <a:t>CSI for Local Education Agencies has Resource Code 3182 and PCA 15438.</a:t>
            </a:r>
          </a:p>
          <a:p>
            <a:pPr marL="0" indent="0">
              <a:buNone/>
            </a:pPr>
            <a:r>
              <a:rPr lang="en-US" sz="2400" dirty="0">
                <a:solidFill>
                  <a:srgbClr val="0563C1"/>
                </a:solidFill>
                <a:hlinkClick r:id="rId3" action="ppaction://hlinksldjump"/>
              </a:rPr>
              <a:t>Return to Slide 3</a:t>
            </a:r>
            <a:r>
              <a:rPr lang="en-US" sz="2400" u="sng" dirty="0">
                <a:solidFill>
                  <a:srgbClr val="0563C1"/>
                </a:solidFill>
                <a:hlinkClick r:id="rId3" action="ppaction://hlinksldjump"/>
              </a:rPr>
              <a:t>6</a:t>
            </a:r>
            <a:endParaRPr lang="en-US" dirty="0"/>
          </a:p>
        </p:txBody>
      </p:sp>
      <p:sp>
        <p:nvSpPr>
          <p:cNvPr id="12" name="Slide Number Placeholder 11">
            <a:extLst>
              <a:ext uri="{FF2B5EF4-FFF2-40B4-BE49-F238E27FC236}">
                <a16:creationId xmlns:a16="http://schemas.microsoft.com/office/drawing/2014/main" id="{C4BC5DE1-7635-CEB3-7817-60465285A788}"/>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64</a:t>
            </a:fld>
            <a:endParaRPr lang="en-US" dirty="0"/>
          </a:p>
        </p:txBody>
      </p:sp>
    </p:spTree>
    <p:extLst>
      <p:ext uri="{BB962C8B-B14F-4D97-AF65-F5344CB8AC3E}">
        <p14:creationId xmlns:p14="http://schemas.microsoft.com/office/powerpoint/2010/main" val="6197373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3AD43-1325-476F-FF69-3917A08661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A1E7C-ED7B-2327-3589-7F1F8E9C482A}"/>
              </a:ext>
            </a:extLst>
          </p:cNvPr>
          <p:cNvSpPr>
            <a:spLocks noGrp="1"/>
          </p:cNvSpPr>
          <p:nvPr>
            <p:ph type="title"/>
          </p:nvPr>
        </p:nvSpPr>
        <p:spPr>
          <a:xfrm>
            <a:off x="-1" y="-7456"/>
            <a:ext cx="12191999" cy="1047474"/>
          </a:xfrm>
        </p:spPr>
        <p:txBody>
          <a:bodyPr/>
          <a:lstStyle/>
          <a:p>
            <a:r>
              <a:rPr lang="en-US" dirty="0"/>
              <a:t>Appendix 9 for Slide 43  </a:t>
            </a:r>
          </a:p>
        </p:txBody>
      </p:sp>
      <p:sp>
        <p:nvSpPr>
          <p:cNvPr id="3" name="Content Placeholder 2">
            <a:extLst>
              <a:ext uri="{FF2B5EF4-FFF2-40B4-BE49-F238E27FC236}">
                <a16:creationId xmlns:a16="http://schemas.microsoft.com/office/drawing/2014/main" id="{FA3D63FE-25B9-CE4C-910A-B5CA36F8F328}"/>
              </a:ext>
            </a:extLst>
          </p:cNvPr>
          <p:cNvSpPr>
            <a:spLocks noGrp="1"/>
          </p:cNvSpPr>
          <p:nvPr>
            <p:ph idx="1"/>
          </p:nvPr>
        </p:nvSpPr>
        <p:spPr>
          <a:xfrm>
            <a:off x="1097280" y="1058365"/>
            <a:ext cx="10058400" cy="4798425"/>
          </a:xfrm>
        </p:spPr>
        <p:txBody>
          <a:bodyPr vert="horz" lIns="91440" tIns="45720" rIns="91440" bIns="45720" rtlCol="0" anchor="t">
            <a:noAutofit/>
          </a:bodyPr>
          <a:lstStyle/>
          <a:p>
            <a:pPr marL="0" indent="0">
              <a:buNone/>
            </a:pPr>
            <a:r>
              <a:rPr lang="en-US" sz="2400" dirty="0"/>
              <a:t>Table showing the life cycle of every Plan Approval grant.</a:t>
            </a:r>
          </a:p>
          <a:p>
            <a:pPr marL="0" indent="0">
              <a:buNone/>
            </a:pPr>
            <a:r>
              <a:rPr lang="en-US" sz="2400" dirty="0"/>
              <a:t>After completing the Comprehensive Support and Improvement (CSI) Plan, Local Educational Agencies (LEAs) must complete the CSI required prompts in the Local Control Accountability Plan (LCAP.)</a:t>
            </a:r>
          </a:p>
          <a:p>
            <a:pPr marL="0" indent="0">
              <a:buNone/>
            </a:pPr>
            <a:r>
              <a:rPr lang="en-US" sz="2400" dirty="0"/>
              <a:t>Then, County Offices of Education (COEs) review and approve CSI prompts in the LCAP.</a:t>
            </a:r>
          </a:p>
          <a:p>
            <a:pPr marL="0" indent="0">
              <a:buNone/>
            </a:pPr>
            <a:r>
              <a:rPr lang="en-US" sz="2400" dirty="0"/>
              <a:t>Then, COEs provide a list of LEAs with approved CSI prompts to the California Department of Education (CDE.)</a:t>
            </a:r>
          </a:p>
          <a:p>
            <a:pPr marL="0" indent="0">
              <a:buNone/>
            </a:pPr>
            <a:r>
              <a:rPr lang="en-US" sz="2400" dirty="0"/>
              <a:t>CDE provides the list of LEAs with approved CSI prompts to the State Board of Education for their approval.</a:t>
            </a:r>
            <a:endParaRPr lang="en-US" sz="2400" dirty="0">
              <a:solidFill>
                <a:srgbClr val="0563C1"/>
              </a:solidFill>
              <a:hlinkClick r:id="rId3" action="ppaction://hlinksldjump"/>
            </a:endParaRPr>
          </a:p>
          <a:p>
            <a:pPr marL="0" indent="0">
              <a:buNone/>
            </a:pPr>
            <a:r>
              <a:rPr lang="en-US" sz="2400" dirty="0">
                <a:solidFill>
                  <a:srgbClr val="0563C1"/>
                </a:solidFill>
                <a:hlinkClick r:id="rId3" action="ppaction://hlinksldjump"/>
              </a:rPr>
              <a:t>Return to Slide 43</a:t>
            </a:r>
            <a:endParaRPr lang="en-US" sz="2400" dirty="0">
              <a:solidFill>
                <a:srgbClr val="0563C1"/>
              </a:solidFill>
            </a:endParaRPr>
          </a:p>
          <a:p>
            <a:pPr marL="0" lvl="0" indent="0">
              <a:buNone/>
            </a:pPr>
            <a:endParaRPr lang="en-US" dirty="0"/>
          </a:p>
        </p:txBody>
      </p:sp>
      <p:sp>
        <p:nvSpPr>
          <p:cNvPr id="12" name="Slide Number Placeholder 11">
            <a:extLst>
              <a:ext uri="{FF2B5EF4-FFF2-40B4-BE49-F238E27FC236}">
                <a16:creationId xmlns:a16="http://schemas.microsoft.com/office/drawing/2014/main" id="{60DAE79D-F7D8-C96E-3568-FB440213F6FE}"/>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65</a:t>
            </a:fld>
            <a:endParaRPr lang="en-US" dirty="0"/>
          </a:p>
        </p:txBody>
      </p:sp>
    </p:spTree>
    <p:extLst>
      <p:ext uri="{BB962C8B-B14F-4D97-AF65-F5344CB8AC3E}">
        <p14:creationId xmlns:p14="http://schemas.microsoft.com/office/powerpoint/2010/main" val="230390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814BF-6AEC-3566-85FC-4A2E8B5C9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B0CB7-1A3A-775D-AA26-DCBBC1696075}"/>
              </a:ext>
            </a:extLst>
          </p:cNvPr>
          <p:cNvSpPr>
            <a:spLocks noGrp="1"/>
          </p:cNvSpPr>
          <p:nvPr>
            <p:ph type="title"/>
          </p:nvPr>
        </p:nvSpPr>
        <p:spPr>
          <a:xfrm>
            <a:off x="513708" y="-7938"/>
            <a:ext cx="10763892" cy="1047751"/>
          </a:xfrm>
        </p:spPr>
        <p:txBody>
          <a:bodyPr>
            <a:noAutofit/>
          </a:bodyPr>
          <a:lstStyle/>
          <a:p>
            <a:r>
              <a:rPr lang="en-US" dirty="0"/>
              <a:t>Agenda</a:t>
            </a:r>
            <a:endParaRPr lang="en-US" b="1" dirty="0"/>
          </a:p>
        </p:txBody>
      </p:sp>
      <p:pic>
        <p:nvPicPr>
          <p:cNvPr id="5" name="Graphic 6">
            <a:extLst>
              <a:ext uri="{FF2B5EF4-FFF2-40B4-BE49-F238E27FC236}">
                <a16:creationId xmlns:a16="http://schemas.microsoft.com/office/drawing/2014/main" id="{726D318E-2771-E9E2-B5C3-020CD353B3D7}"/>
              </a:ext>
              <a:ext uri="{C183D7F6-B498-43B3-948B-1728B52AA6E4}">
                <adec:decorative xmlns:adec="http://schemas.microsoft.com/office/drawing/2017/decorative" val="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1277600" y="58737"/>
            <a:ext cx="914400" cy="914400"/>
          </a:xfrm>
          <a:prstGeom prst="rect">
            <a:avLst/>
          </a:prstGeom>
        </p:spPr>
      </p:pic>
      <p:sp>
        <p:nvSpPr>
          <p:cNvPr id="7" name="Content Placeholder 6">
            <a:extLst>
              <a:ext uri="{FF2B5EF4-FFF2-40B4-BE49-F238E27FC236}">
                <a16:creationId xmlns:a16="http://schemas.microsoft.com/office/drawing/2014/main" id="{D9287813-AA63-8795-5ECB-471BE71FF2C9}"/>
              </a:ext>
            </a:extLst>
          </p:cNvPr>
          <p:cNvSpPr>
            <a:spLocks noGrp="1"/>
          </p:cNvSpPr>
          <p:nvPr>
            <p:ph idx="1"/>
          </p:nvPr>
        </p:nvSpPr>
        <p:spPr>
          <a:xfrm>
            <a:off x="2689316" y="1375947"/>
            <a:ext cx="6412675" cy="4592368"/>
          </a:xfrm>
        </p:spPr>
        <p:txBody>
          <a:bodyPr>
            <a:noAutofit/>
          </a:bodyPr>
          <a:lstStyle/>
          <a:p>
            <a:pPr marL="0" indent="0" algn="ctr">
              <a:buNone/>
            </a:pPr>
            <a:r>
              <a:rPr lang="en-US" sz="3200" dirty="0"/>
              <a:t>Overview</a:t>
            </a:r>
          </a:p>
          <a:p>
            <a:pPr marL="0" indent="0" algn="ctr">
              <a:buNone/>
            </a:pPr>
            <a:r>
              <a:rPr lang="en-US" sz="3200" dirty="0"/>
              <a:t>GMART</a:t>
            </a:r>
          </a:p>
          <a:p>
            <a:pPr marL="0" indent="0" algn="ctr">
              <a:buNone/>
            </a:pPr>
            <a:r>
              <a:rPr lang="en-US" sz="3200" dirty="0"/>
              <a:t>Project Budget Revisions</a:t>
            </a:r>
          </a:p>
          <a:p>
            <a:pPr marL="0" indent="0" algn="ctr">
              <a:buNone/>
            </a:pPr>
            <a:r>
              <a:rPr lang="en-US" sz="3200" dirty="0"/>
              <a:t>Expenditure Reports</a:t>
            </a:r>
          </a:p>
          <a:p>
            <a:pPr marL="0" indent="0" algn="ctr">
              <a:buNone/>
            </a:pPr>
            <a:r>
              <a:rPr lang="en-US" sz="3200" dirty="0"/>
              <a:t>Mid-Year Reflection</a:t>
            </a:r>
          </a:p>
          <a:p>
            <a:pPr marL="0" indent="0" algn="ctr">
              <a:buNone/>
            </a:pPr>
            <a:r>
              <a:rPr lang="en-US" sz="3200" dirty="0"/>
              <a:t>Closeout</a:t>
            </a:r>
          </a:p>
          <a:p>
            <a:pPr marL="0" indent="0" algn="ctr">
              <a:buNone/>
            </a:pPr>
            <a:r>
              <a:rPr lang="en-US" sz="3200" dirty="0"/>
              <a:t>Apportionments</a:t>
            </a:r>
          </a:p>
        </p:txBody>
      </p:sp>
      <p:sp>
        <p:nvSpPr>
          <p:cNvPr id="12" name="Slide Number Placeholder 11">
            <a:extLst>
              <a:ext uri="{FF2B5EF4-FFF2-40B4-BE49-F238E27FC236}">
                <a16:creationId xmlns:a16="http://schemas.microsoft.com/office/drawing/2014/main" id="{A6EFBC03-E876-1AE6-E8BF-204AF0C4F54D}"/>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7</a:t>
            </a:fld>
            <a:endParaRPr lang="en-US" dirty="0"/>
          </a:p>
        </p:txBody>
      </p:sp>
    </p:spTree>
    <p:extLst>
      <p:ext uri="{BB962C8B-B14F-4D97-AF65-F5344CB8AC3E}">
        <p14:creationId xmlns:p14="http://schemas.microsoft.com/office/powerpoint/2010/main" val="272230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456"/>
            <a:ext cx="10058400" cy="1047474"/>
          </a:xfrm>
        </p:spPr>
        <p:txBody>
          <a:bodyPr>
            <a:normAutofit/>
          </a:bodyPr>
          <a:lstStyle/>
          <a:p>
            <a:r>
              <a:rPr lang="en-US" dirty="0">
                <a:solidFill>
                  <a:srgbClr val="800080"/>
                </a:solidFill>
              </a:rPr>
              <a:t> </a:t>
            </a:r>
            <a:r>
              <a:rPr lang="en-US" dirty="0"/>
              <a:t>CSI COE Subgrants: </a:t>
            </a:r>
            <a:r>
              <a:rPr lang="en-US" dirty="0">
                <a:solidFill>
                  <a:srgbClr val="A50021"/>
                </a:solidFill>
              </a:rPr>
              <a:t>PDIS</a:t>
            </a:r>
            <a:r>
              <a:rPr lang="en-US" dirty="0"/>
              <a:t> and </a:t>
            </a:r>
            <a:r>
              <a:rPr lang="en-US" dirty="0">
                <a:solidFill>
                  <a:srgbClr val="0000FF"/>
                </a:solidFill>
              </a:rPr>
              <a:t>PA</a:t>
            </a:r>
          </a:p>
        </p:txBody>
      </p:sp>
      <p:sp>
        <p:nvSpPr>
          <p:cNvPr id="3" name="Text Placeholder 2"/>
          <p:cNvSpPr>
            <a:spLocks noGrp="1"/>
          </p:cNvSpPr>
          <p:nvPr>
            <p:ph idx="1"/>
          </p:nvPr>
        </p:nvSpPr>
        <p:spPr>
          <a:xfrm>
            <a:off x="1097280" y="713679"/>
            <a:ext cx="10058400" cy="5304568"/>
          </a:xfrm>
        </p:spPr>
        <p:txBody>
          <a:bodyPr anchor="ctr">
            <a:normAutofit/>
          </a:bodyPr>
          <a:lstStyle/>
          <a:p>
            <a:r>
              <a:rPr lang="en-US" dirty="0"/>
              <a:t>The Budget Act of 2025 appropriated $5,000,000 of ESSA, Section 1003 funds to COEs to support LEAs with the </a:t>
            </a:r>
            <a:r>
              <a:rPr lang="en-US" b="1" dirty="0"/>
              <a:t>development and implementation </a:t>
            </a:r>
            <a:r>
              <a:rPr lang="en-US" dirty="0"/>
              <a:t>of their 2026–27 CSI plans in coordination with the statewide system of support. </a:t>
            </a:r>
          </a:p>
          <a:p>
            <a:r>
              <a:rPr lang="en-US" dirty="0"/>
              <a:t>The Budget Act of 2025 also appropriated $5,000,000 of ESSA, Section 1003 funds to COEs </a:t>
            </a:r>
            <a:r>
              <a:rPr lang="en-US" b="1" dirty="0"/>
              <a:t>to review and approve 2026–27 CSI plans via the CSI Prompts </a:t>
            </a:r>
            <a:r>
              <a:rPr lang="en-US" dirty="0"/>
              <a:t>of the LEA LCAPs. </a:t>
            </a:r>
          </a:p>
          <a:p>
            <a:r>
              <a:rPr lang="en-US" dirty="0"/>
              <a:t>There are requirements to report expenditures for each reporting period in the GMART.</a:t>
            </a:r>
          </a:p>
        </p:txBody>
      </p:sp>
      <p:sp>
        <p:nvSpPr>
          <p:cNvPr id="12" name="Slide Number Placeholder 11">
            <a:extLst>
              <a:ext uri="{FF2B5EF4-FFF2-40B4-BE49-F238E27FC236}">
                <a16:creationId xmlns:a16="http://schemas.microsoft.com/office/drawing/2014/main" id="{9DA5E808-D12A-FA4C-578B-9FCC4E57CEEC}"/>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8</a:t>
            </a:fld>
            <a:endParaRPr lang="en-US" dirty="0"/>
          </a:p>
        </p:txBody>
      </p:sp>
    </p:spTree>
    <p:extLst>
      <p:ext uri="{BB962C8B-B14F-4D97-AF65-F5344CB8AC3E}">
        <p14:creationId xmlns:p14="http://schemas.microsoft.com/office/powerpoint/2010/main" val="325831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456"/>
            <a:ext cx="10058400" cy="1047474"/>
          </a:xfrm>
        </p:spPr>
        <p:txBody>
          <a:bodyPr>
            <a:normAutofit/>
          </a:bodyPr>
          <a:lstStyle/>
          <a:p>
            <a:r>
              <a:rPr lang="en-US" dirty="0">
                <a:solidFill>
                  <a:srgbClr val="800080"/>
                </a:solidFill>
              </a:rPr>
              <a:t> </a:t>
            </a:r>
            <a:r>
              <a:rPr lang="en-US" dirty="0">
                <a:solidFill>
                  <a:srgbClr val="A50021"/>
                </a:solidFill>
              </a:rPr>
              <a:t>PDIS</a:t>
            </a:r>
            <a:r>
              <a:rPr lang="en-US" dirty="0"/>
              <a:t> and </a:t>
            </a:r>
            <a:r>
              <a:rPr lang="en-US" dirty="0">
                <a:solidFill>
                  <a:srgbClr val="0000FF"/>
                </a:solidFill>
              </a:rPr>
              <a:t>PA </a:t>
            </a:r>
            <a:r>
              <a:rPr lang="en-US" dirty="0"/>
              <a:t>Differences</a:t>
            </a:r>
            <a:endParaRPr lang="en-US" dirty="0">
              <a:solidFill>
                <a:srgbClr val="0000FF"/>
              </a:solidFill>
            </a:endParaRPr>
          </a:p>
        </p:txBody>
      </p:sp>
      <p:pic>
        <p:nvPicPr>
          <p:cNvPr id="8" name="Content Placeholder 7" descr="Subgrant builds capacity to Collaborate with educational partners, Conduct needs assessments, Select and implement evidence based interventions, Use data to monitor and evaluate, and Review and identify resource inequities.">
            <a:extLst>
              <a:ext uri="{FF2B5EF4-FFF2-40B4-BE49-F238E27FC236}">
                <a16:creationId xmlns:a16="http://schemas.microsoft.com/office/drawing/2014/main" id="{48F678AE-4D8A-1B68-F080-AE248194A8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4503" y="1169459"/>
            <a:ext cx="4761905" cy="4761905"/>
          </a:xfrm>
          <a:prstGeom prst="rect">
            <a:avLst/>
          </a:prstGeom>
        </p:spPr>
      </p:pic>
      <p:pic>
        <p:nvPicPr>
          <p:cNvPr id="9" name="Content Placeholder 8" descr="This shows a description of the Plan Approval subgrant and how it is to Review the Comprehensive Support and Improvement prompts and Approves the Comprehensive Support and Improvement Prompts.">
            <a:extLst>
              <a:ext uri="{FF2B5EF4-FFF2-40B4-BE49-F238E27FC236}">
                <a16:creationId xmlns:a16="http://schemas.microsoft.com/office/drawing/2014/main" id="{3B3029E5-6E1A-05D5-2267-993B522A3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593" y="1088049"/>
            <a:ext cx="4924726" cy="4924726"/>
          </a:xfrm>
          <a:prstGeom prst="rect">
            <a:avLst/>
          </a:prstGeom>
        </p:spPr>
      </p:pic>
      <p:sp>
        <p:nvSpPr>
          <p:cNvPr id="12" name="Slide Number Placeholder 11">
            <a:extLst>
              <a:ext uri="{FF2B5EF4-FFF2-40B4-BE49-F238E27FC236}">
                <a16:creationId xmlns:a16="http://schemas.microsoft.com/office/drawing/2014/main" id="{9DA5E808-D12A-FA4C-578B-9FCC4E57CEEC}"/>
              </a:ext>
            </a:extLst>
          </p:cNvPr>
          <p:cNvSpPr>
            <a:spLocks noGrp="1"/>
          </p:cNvSpPr>
          <p:nvPr>
            <p:ph type="sldNum" sz="quarter" idx="12"/>
          </p:nvPr>
        </p:nvSpPr>
        <p:spPr>
          <a:xfrm>
            <a:off x="9571147" y="6259717"/>
            <a:ext cx="2484120" cy="365124"/>
          </a:xfrm>
        </p:spPr>
        <p:txBody>
          <a:bodyPr/>
          <a:lstStyle/>
          <a:p>
            <a:fld id="{17FD3085-B430-4712-8CC6-1E6A0407C0C4}" type="slidenum">
              <a:rPr lang="en-US" smtClean="0"/>
              <a:pPr/>
              <a:t>9</a:t>
            </a:fld>
            <a:endParaRPr lang="en-US" dirty="0"/>
          </a:p>
        </p:txBody>
      </p:sp>
    </p:spTree>
    <p:extLst>
      <p:ext uri="{BB962C8B-B14F-4D97-AF65-F5344CB8AC3E}">
        <p14:creationId xmlns:p14="http://schemas.microsoft.com/office/powerpoint/2010/main" val="996097495"/>
      </p:ext>
    </p:extLst>
  </p:cSld>
  <p:clrMapOvr>
    <a:masterClrMapping/>
  </p:clrMapOvr>
</p:sld>
</file>

<file path=ppt/theme/theme1.xml><?xml version="1.0" encoding="utf-8"?>
<a:theme xmlns:a="http://schemas.openxmlformats.org/drawingml/2006/main" name="Retrospect">
  <a:themeElements>
    <a:clrScheme name="Custom 5">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563C1"/>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3818</Words>
  <Application>Microsoft Office PowerPoint</Application>
  <PresentationFormat>Widescreen</PresentationFormat>
  <Paragraphs>635</Paragraphs>
  <Slides>65</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65</vt:i4>
      </vt:variant>
    </vt:vector>
  </HeadingPairs>
  <TitlesOfParts>
    <vt:vector size="69" baseType="lpstr">
      <vt:lpstr>Arial</vt:lpstr>
      <vt:lpstr>Calibri</vt:lpstr>
      <vt:lpstr>Symbol</vt:lpstr>
      <vt:lpstr>Retrospect</vt:lpstr>
      <vt:lpstr>2025–26 Comprehensive Support  and Improvement  County Office of Education Reporting Webinar</vt:lpstr>
      <vt:lpstr>Acronyms (1)  </vt:lpstr>
      <vt:lpstr>Acronyms (2) </vt:lpstr>
      <vt:lpstr>Housekeeping</vt:lpstr>
      <vt:lpstr>FY 2025 COE Webinar Information (1)</vt:lpstr>
      <vt:lpstr>FY 2025 COE Webinar Information (2)</vt:lpstr>
      <vt:lpstr>Agenda</vt:lpstr>
      <vt:lpstr> CSI COE Subgrants: PDIS and PA</vt:lpstr>
      <vt:lpstr> PDIS and PA Differences</vt:lpstr>
      <vt:lpstr>Conflict of Interest Guidance</vt:lpstr>
      <vt:lpstr>Reporting Timeline (1)</vt:lpstr>
      <vt:lpstr>Reporting Timeline (2)</vt:lpstr>
      <vt:lpstr>GMART Overview</vt:lpstr>
      <vt:lpstr>GMART: Logging On </vt:lpstr>
      <vt:lpstr>The GMART </vt:lpstr>
      <vt:lpstr>Selecting the Subgrant </vt:lpstr>
      <vt:lpstr>GMART Tabs</vt:lpstr>
      <vt:lpstr>COE Contact Information </vt:lpstr>
      <vt:lpstr>LEA Contact Information Tab</vt:lpstr>
      <vt:lpstr>Project Budget Tab</vt:lpstr>
      <vt:lpstr>COE Allocation Amount</vt:lpstr>
      <vt:lpstr>When to Submit a Project BR</vt:lpstr>
      <vt:lpstr>PA Project Budget Example</vt:lpstr>
      <vt:lpstr>PDIS Project Budget Example</vt:lpstr>
      <vt:lpstr>Budget Revision Submission</vt:lpstr>
      <vt:lpstr> Project BR Status Emails </vt:lpstr>
      <vt:lpstr>Expenditure Report Tab</vt:lpstr>
      <vt:lpstr>PA Example: ER 1 </vt:lpstr>
      <vt:lpstr>PDIS Example: ER 1 </vt:lpstr>
      <vt:lpstr>Reports 2, 3, 4, and Final</vt:lpstr>
      <vt:lpstr>Expenditure Report Submission</vt:lpstr>
      <vt:lpstr> ER Status Emails </vt:lpstr>
      <vt:lpstr>New! Mid-Year Reflection</vt:lpstr>
      <vt:lpstr>PDIS Mid-Year Reflection</vt:lpstr>
      <vt:lpstr>PA Mid-Year Reflection</vt:lpstr>
      <vt:lpstr>Program Cost Account (PCA)</vt:lpstr>
      <vt:lpstr>Closeout (1)</vt:lpstr>
      <vt:lpstr>Closeout (2)</vt:lpstr>
      <vt:lpstr>PDIS Closeout Prompt</vt:lpstr>
      <vt:lpstr>PA Closeout Prompt</vt:lpstr>
      <vt:lpstr>Track Your Spending!</vt:lpstr>
      <vt:lpstr>PDIS Spending Cycle</vt:lpstr>
      <vt:lpstr>PA Spending Cycle (1)</vt:lpstr>
      <vt:lpstr>PA Spending Cycle (2)</vt:lpstr>
      <vt:lpstr>Allowable Uses of Funds</vt:lpstr>
      <vt:lpstr>PDIS and PA Apportionments</vt:lpstr>
      <vt:lpstr>GMART Reporting Tips</vt:lpstr>
      <vt:lpstr>Questions</vt:lpstr>
      <vt:lpstr>Reporting Requirements Recap (1)</vt:lpstr>
      <vt:lpstr> Reporting Requirements Recap (2)</vt:lpstr>
      <vt:lpstr> Reporting Requirements Recap (3)</vt:lpstr>
      <vt:lpstr>Web Pages for FY 2025–26 Subgrantees</vt:lpstr>
      <vt:lpstr>CDE CSI COE Resources</vt:lpstr>
      <vt:lpstr>Feedback Helps Us Continuously Improve!</vt:lpstr>
      <vt:lpstr>Contacts</vt:lpstr>
      <vt:lpstr>Thank You for All That You Do For California Students!</vt:lpstr>
      <vt:lpstr>Appendix 1 for Slide 14</vt:lpstr>
      <vt:lpstr>Appendix 2 for Slide 17</vt:lpstr>
      <vt:lpstr>Appendix 3 for Slide 19</vt:lpstr>
      <vt:lpstr>Appendix 4 for Slide 20</vt:lpstr>
      <vt:lpstr>Appendix 5 for Slide 25 </vt:lpstr>
      <vt:lpstr>Appendix 6 for Slide 27</vt:lpstr>
      <vt:lpstr>Appendix 7 for Slide 31 </vt:lpstr>
      <vt:lpstr>Appendix 8 for Slide 36  </vt:lpstr>
      <vt:lpstr>Appendix 9 for Slide 43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ESSA CSI COE Reporting Webinar - Title I, </dc:title>
  <dc:subject>Every Student Succeeds Act (ESSA) Comprehensive Support and Improvement (CSI) County Office of Education (COE) reporting webinar.</dc:subject>
  <dc:creator/>
  <cp:lastModifiedBy/>
  <cp:revision>1</cp:revision>
  <dcterms:created xsi:type="dcterms:W3CDTF">2026-06-03T14:31:24Z</dcterms:created>
  <dcterms:modified xsi:type="dcterms:W3CDTF">2026-06-04T19:57:54Z</dcterms:modified>
</cp:coreProperties>
</file>