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5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6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7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54" r:id="rId1"/>
    <p:sldMasterId id="2147483659" r:id="rId2"/>
    <p:sldMasterId id="2147483648" r:id="rId3"/>
    <p:sldMasterId id="2147483664" r:id="rId4"/>
    <p:sldMasterId id="2147483671" r:id="rId5"/>
    <p:sldMasterId id="2147483676" r:id="rId6"/>
    <p:sldMasterId id="2147483681" r:id="rId7"/>
    <p:sldMasterId id="2147483689" r:id="rId8"/>
  </p:sldMasterIdLst>
  <p:notesMasterIdLst>
    <p:notesMasterId r:id="rId50"/>
  </p:notesMasterIdLst>
  <p:handoutMasterIdLst>
    <p:handoutMasterId r:id="rId51"/>
  </p:handoutMasterIdLst>
  <p:sldIdLst>
    <p:sldId id="297" r:id="rId9"/>
    <p:sldId id="262" r:id="rId10"/>
    <p:sldId id="298" r:id="rId11"/>
    <p:sldId id="263" r:id="rId12"/>
    <p:sldId id="259" r:id="rId13"/>
    <p:sldId id="265" r:id="rId14"/>
    <p:sldId id="299" r:id="rId15"/>
    <p:sldId id="300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302" r:id="rId24"/>
    <p:sldId id="303" r:id="rId25"/>
    <p:sldId id="276" r:id="rId26"/>
    <p:sldId id="277" r:id="rId27"/>
    <p:sldId id="278" r:id="rId28"/>
    <p:sldId id="279" r:id="rId29"/>
    <p:sldId id="307" r:id="rId30"/>
    <p:sldId id="280" r:id="rId31"/>
    <p:sldId id="281" r:id="rId32"/>
    <p:sldId id="282" r:id="rId33"/>
    <p:sldId id="283" r:id="rId34"/>
    <p:sldId id="284" r:id="rId35"/>
    <p:sldId id="308" r:id="rId36"/>
    <p:sldId id="285" r:id="rId37"/>
    <p:sldId id="286" r:id="rId38"/>
    <p:sldId id="287" r:id="rId39"/>
    <p:sldId id="288" r:id="rId40"/>
    <p:sldId id="289" r:id="rId41"/>
    <p:sldId id="304" r:id="rId42"/>
    <p:sldId id="305" r:id="rId43"/>
    <p:sldId id="291" r:id="rId44"/>
    <p:sldId id="293" r:id="rId45"/>
    <p:sldId id="294" r:id="rId46"/>
    <p:sldId id="295" r:id="rId47"/>
    <p:sldId id="306" r:id="rId48"/>
    <p:sldId id="296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E73"/>
    <a:srgbClr val="0C4A6D"/>
    <a:srgbClr val="ED8B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AF2138-9DE8-4FCA-9257-719A238FA057}" v="258" dt="2020-08-25T06:14:19.9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994" autoAdjust="0"/>
    <p:restoredTop sz="95255" autoAdjust="0"/>
  </p:normalViewPr>
  <p:slideViewPr>
    <p:cSldViewPr snapToGrid="0">
      <p:cViewPr>
        <p:scale>
          <a:sx n="100" d="100"/>
          <a:sy n="100" d="100"/>
        </p:scale>
        <p:origin x="5676" y="258"/>
      </p:cViewPr>
      <p:guideLst/>
    </p:cSldViewPr>
  </p:slideViewPr>
  <p:outlineViewPr>
    <p:cViewPr>
      <p:scale>
        <a:sx n="33" d="100"/>
        <a:sy n="33" d="100"/>
      </p:scale>
      <p:origin x="0" y="-1119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41" Type="http://schemas.openxmlformats.org/officeDocument/2006/relationships/slide" Target="slides/slide33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3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microsoft.com/office/2018/10/relationships/authors" Target="author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56" Type="http://schemas.microsoft.com/office/2015/10/relationships/revisionInfo" Target="revisionInfo.xml"/><Relationship Id="rId8" Type="http://schemas.openxmlformats.org/officeDocument/2006/relationships/slideMaster" Target="slideMasters/slideMaster8.xml"/><Relationship Id="rId51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E931343-2F6C-4EC9-9DC2-9270877BDB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7EEC52-11A2-463D-8A0E-792EF2BC214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8BE69-669F-416A-93EF-12E394687B13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2C21C6-577A-414D-80D9-7CC98EBCB7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581264-43C8-4B2A-8249-E8564476D4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F29019-704D-4805-9B43-8A1089A67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462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110321-FE7C-41D5-A6A6-9361CA1AFD5B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2AC79-A108-4FDF-A0BE-96CEB0D6FF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69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DA2547-572A-FA91-5996-CB7607A1FD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99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25F2AA-2667-CD61-148C-55354A067F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EE-AE24-4B0F-8278-886358F6AD9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The official seal of the California Department of Education.">
            <a:extLst>
              <a:ext uri="{FF2B5EF4-FFF2-40B4-BE49-F238E27FC236}">
                <a16:creationId xmlns:a16="http://schemas.microsoft.com/office/drawing/2014/main" id="{68D91F5E-34FA-3B6E-3920-0C96A38D88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547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6467BE9-1491-1883-0879-4CAEACE53E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EE-AE24-4B0F-8278-886358F6AD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053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7A09AD-D556-450C-2E60-4C8B41FA65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DB9A7-09E9-40AC-9982-F108DF52281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The official seal of the California Department of Education.">
            <a:extLst>
              <a:ext uri="{FF2B5EF4-FFF2-40B4-BE49-F238E27FC236}">
                <a16:creationId xmlns:a16="http://schemas.microsoft.com/office/drawing/2014/main" id="{741367EA-E576-58B6-EAF1-A0B5D11C92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729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DA1D8-EA82-FA40-AED4-6F529673E7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DB9A7-09E9-40AC-9982-F108DF52281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The official seal of the California Department of Education.">
            <a:extLst>
              <a:ext uri="{FF2B5EF4-FFF2-40B4-BE49-F238E27FC236}">
                <a16:creationId xmlns:a16="http://schemas.microsoft.com/office/drawing/2014/main" id="{04659F2C-4793-0824-6019-1EAFA6F1B1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1883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The official seal of the California Department of Education.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4F75D0-545C-6EF0-BCA0-4982F40A031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DB9A7-09E9-40AC-9982-F108DF5228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458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4" name="Picture 3" descr="The official seal of the California Department of Education.">
            <a:extLst>
              <a:ext uri="{FF2B5EF4-FFF2-40B4-BE49-F238E27FC236}">
                <a16:creationId xmlns:a16="http://schemas.microsoft.com/office/drawing/2014/main" id="{3258E68A-EEC6-19CF-485D-15323F5651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725400"/>
            <a:ext cx="1120923" cy="113260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DE4EC2-CDFC-DBDC-91BF-CC0194B991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B98434-C384-4E23-B7AF-D2A2C0334C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507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835FD-124E-AA19-AA89-AB6274A46E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B98434-C384-4E23-B7AF-D2A2C0334C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The official seal of the California Department of Education.">
            <a:extLst>
              <a:ext uri="{FF2B5EF4-FFF2-40B4-BE49-F238E27FC236}">
                <a16:creationId xmlns:a16="http://schemas.microsoft.com/office/drawing/2014/main" id="{71535EE5-A50B-DED4-455F-2F351DD45CC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8731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7ED710-1B77-D042-4D22-F9342CA9E6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B98434-C384-4E23-B7AF-D2A2C0334C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4200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5" name="Picture 4" descr="The official seal of the California Department of Education.">
            <a:extLst>
              <a:ext uri="{FF2B5EF4-FFF2-40B4-BE49-F238E27FC236}">
                <a16:creationId xmlns:a16="http://schemas.microsoft.com/office/drawing/2014/main" id="{4655C19E-A589-18AE-0E93-83122F1786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8046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6" name="Picture 5" descr="The official seal of the California Department of Education.">
            <a:extLst>
              <a:ext uri="{FF2B5EF4-FFF2-40B4-BE49-F238E27FC236}">
                <a16:creationId xmlns:a16="http://schemas.microsoft.com/office/drawing/2014/main" id="{3CDA1A1E-C09D-412F-E25B-18043C9450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933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The official seal of the California Department of Education.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2867816" y="1390650"/>
            <a:ext cx="9153525" cy="3347821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540484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The official seal of the California Department of Education.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FE142D-C0C6-932B-A979-2BDB3B65F6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FE4333-266E-4058-A022-4DFA6BF7E7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0923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7F4AE5-55E6-00F6-E230-9E971544D5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06CEE-6B70-4398-A4A5-54F3D6BA602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The official seal of the California Department of Education.">
            <a:extLst>
              <a:ext uri="{FF2B5EF4-FFF2-40B4-BE49-F238E27FC236}">
                <a16:creationId xmlns:a16="http://schemas.microsoft.com/office/drawing/2014/main" id="{12F35C37-46E6-3EC8-7B6C-9581E0C46CE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2466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F105A-67F1-93BE-EC9F-D1FD4D3B87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06CEE-6B70-4398-A4A5-54F3D6BA602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The official seal of the California Department of Education.">
            <a:extLst>
              <a:ext uri="{FF2B5EF4-FFF2-40B4-BE49-F238E27FC236}">
                <a16:creationId xmlns:a16="http://schemas.microsoft.com/office/drawing/2014/main" id="{6BE8322F-ECE6-9793-D0AF-E87DC51DD3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0447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4716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FAE247-2109-A6B3-EABF-E84E5EB029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ADAB1F-D90C-40F8-90BE-5B39FC79018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The official seal of the California Department of Education.">
            <a:extLst>
              <a:ext uri="{FF2B5EF4-FFF2-40B4-BE49-F238E27FC236}">
                <a16:creationId xmlns:a16="http://schemas.microsoft.com/office/drawing/2014/main" id="{591794BB-A238-4587-0450-5393D8ECB8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966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71D92D-E948-BD27-1449-A4452E7AAB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ADAB1F-D90C-40F8-90BE-5B39FC79018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The official seal of the California Department of Education.">
            <a:extLst>
              <a:ext uri="{FF2B5EF4-FFF2-40B4-BE49-F238E27FC236}">
                <a16:creationId xmlns:a16="http://schemas.microsoft.com/office/drawing/2014/main" id="{DDD67D12-2752-4A22-F4FB-8498CED5C7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1687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FE1F9F-4AAD-9F3B-2FFC-47DE8C73DD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ADAB1F-D90C-40F8-90BE-5B39FC79018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3009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DA2547-572A-FA91-5996-CB7607A1FD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0547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The official seal of the California Department of Education.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2867816" y="1390650"/>
            <a:ext cx="9153525" cy="3347821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2579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y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7366" y="203799"/>
            <a:ext cx="10468303" cy="132556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7364" y="1638301"/>
            <a:ext cx="10468303" cy="4415658"/>
          </a:xfrm>
        </p:spPr>
        <p:txBody>
          <a:bodyPr>
            <a:normAutofit/>
          </a:bodyPr>
          <a:lstStyle>
            <a:lvl1pPr>
              <a:defRPr sz="3200"/>
            </a:lvl1pPr>
            <a:lvl2pPr marL="111125" indent="0"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961497-721F-C311-E3B2-B00F188191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The official seal of the California Department of Education.">
            <a:extLst>
              <a:ext uri="{FF2B5EF4-FFF2-40B4-BE49-F238E27FC236}">
                <a16:creationId xmlns:a16="http://schemas.microsoft.com/office/drawing/2014/main" id="{F4201B04-1C40-CA61-1B2A-0E0F85368C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539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1"/>
            <a:ext cx="11887200" cy="450612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961497-721F-C311-E3B2-B00F188191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The official seal of the California Department of Education.">
            <a:extLst>
              <a:ext uri="{FF2B5EF4-FFF2-40B4-BE49-F238E27FC236}">
                <a16:creationId xmlns:a16="http://schemas.microsoft.com/office/drawing/2014/main" id="{F4201B04-1C40-CA61-1B2A-0E0F85368C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7964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- ve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7366" y="203799"/>
            <a:ext cx="10468303" cy="132556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7365" y="1638301"/>
            <a:ext cx="3845036" cy="2235199"/>
          </a:xfrm>
        </p:spPr>
        <p:txBody>
          <a:bodyPr>
            <a:normAutofit/>
          </a:bodyPr>
          <a:lstStyle>
            <a:lvl1pPr>
              <a:defRPr sz="3200"/>
            </a:lvl1pPr>
            <a:lvl2pPr marL="111125" indent="0"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961497-721F-C311-E3B2-B00F188191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The official seal of the California Department of Education.">
            <a:extLst>
              <a:ext uri="{FF2B5EF4-FFF2-40B4-BE49-F238E27FC236}">
                <a16:creationId xmlns:a16="http://schemas.microsoft.com/office/drawing/2014/main" id="{F4201B04-1C40-CA61-1B2A-0E0F85368C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C8D1-F886-E9A5-B77C-98A4DA81727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00" y="1752600"/>
            <a:ext cx="3289300" cy="2082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218AB3B-730C-A67E-1AD7-9F8356D0768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56100" y="4025900"/>
            <a:ext cx="3022600" cy="1714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87974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- venn w sid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7366" y="203799"/>
            <a:ext cx="10468303" cy="132556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1765301"/>
            <a:ext cx="2794000" cy="914400"/>
          </a:xfrm>
        </p:spPr>
        <p:txBody>
          <a:bodyPr>
            <a:normAutofit/>
          </a:bodyPr>
          <a:lstStyle>
            <a:lvl1pPr>
              <a:defRPr sz="3200"/>
            </a:lvl1pPr>
            <a:lvl2pPr marL="111125" indent="0"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961497-721F-C311-E3B2-B00F188191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The official seal of the California Department of Education.">
            <a:extLst>
              <a:ext uri="{FF2B5EF4-FFF2-40B4-BE49-F238E27FC236}">
                <a16:creationId xmlns:a16="http://schemas.microsoft.com/office/drawing/2014/main" id="{F4201B04-1C40-CA61-1B2A-0E0F85368C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C8D1-F886-E9A5-B77C-98A4DA81727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267934" y="1765300"/>
            <a:ext cx="2587735" cy="914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218AB3B-730C-A67E-1AD7-9F8356D0768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16900" y="3750940"/>
            <a:ext cx="2587735" cy="11385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6B8F7CB-4C84-2CE2-5808-4F846838D8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98600" y="1765300"/>
            <a:ext cx="4597400" cy="4152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00032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- yes 7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7366" y="203799"/>
            <a:ext cx="10468303" cy="132556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1765301"/>
            <a:ext cx="2794000" cy="914400"/>
          </a:xfrm>
        </p:spPr>
        <p:txBody>
          <a:bodyPr>
            <a:normAutofit/>
          </a:bodyPr>
          <a:lstStyle>
            <a:lvl1pPr>
              <a:defRPr sz="3200"/>
            </a:lvl1pPr>
            <a:lvl2pPr marL="111125" indent="0"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961497-721F-C311-E3B2-B00F188191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The official seal of the California Department of Education.">
            <a:extLst>
              <a:ext uri="{FF2B5EF4-FFF2-40B4-BE49-F238E27FC236}">
                <a16:creationId xmlns:a16="http://schemas.microsoft.com/office/drawing/2014/main" id="{F4201B04-1C40-CA61-1B2A-0E0F85368C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C8D1-F886-E9A5-B77C-98A4DA81727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267934" y="1765300"/>
            <a:ext cx="2587735" cy="914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218AB3B-730C-A67E-1AD7-9F8356D0768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16900" y="3750940"/>
            <a:ext cx="2587735" cy="11385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6B8F7CB-4C84-2CE2-5808-4F846838D8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98600" y="1765300"/>
            <a:ext cx="3086100" cy="1092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1D4AD089-9EF6-5232-6FBE-EDD9BA9DF0E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820935" y="2336800"/>
            <a:ext cx="3086100" cy="1092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6F5BFA3D-11E0-BEFD-BBFB-EF5055557F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54150" y="3905251"/>
            <a:ext cx="3086100" cy="1092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29D43140-36A4-D203-E88E-02AC6AFB407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737100" y="3715738"/>
            <a:ext cx="3086100" cy="1092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250328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- yes w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7366" y="203799"/>
            <a:ext cx="10468303" cy="132556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7364" y="1638301"/>
            <a:ext cx="10468303" cy="1159490"/>
          </a:xfrm>
        </p:spPr>
        <p:txBody>
          <a:bodyPr>
            <a:normAutofit/>
          </a:bodyPr>
          <a:lstStyle>
            <a:lvl1pPr>
              <a:defRPr sz="3200"/>
            </a:lvl1pPr>
            <a:lvl2pPr marL="111125" indent="0"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961497-721F-C311-E3B2-B00F188191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The official seal of the California Department of Education.">
            <a:extLst>
              <a:ext uri="{FF2B5EF4-FFF2-40B4-BE49-F238E27FC236}">
                <a16:creationId xmlns:a16="http://schemas.microsoft.com/office/drawing/2014/main" id="{F4201B04-1C40-CA61-1B2A-0E0F85368C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  <p:sp>
        <p:nvSpPr>
          <p:cNvPr id="9" name="Table Placeholder 8">
            <a:extLst>
              <a:ext uri="{FF2B5EF4-FFF2-40B4-BE49-F238E27FC236}">
                <a16:creationId xmlns:a16="http://schemas.microsoft.com/office/drawing/2014/main" id="{D59D2EE9-3A45-DE93-1647-0CFD4050C508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1387475" y="2947988"/>
            <a:ext cx="10467975" cy="289401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458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- y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3322" y="203799"/>
            <a:ext cx="10613879" cy="132556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73322" y="1638301"/>
            <a:ext cx="5316664" cy="43683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16111" y="1638299"/>
            <a:ext cx="5171090" cy="43683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C9C719-0DC9-051F-0B24-B873939CBD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The official seal of the California Department of Education.">
            <a:extLst>
              <a:ext uri="{FF2B5EF4-FFF2-40B4-BE49-F238E27FC236}">
                <a16:creationId xmlns:a16="http://schemas.microsoft.com/office/drawing/2014/main" id="{9037218C-9230-B8EA-2C52-E9EA60F150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3202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 - yes w ext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3322" y="203799"/>
            <a:ext cx="10613879" cy="132556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73322" y="2284119"/>
            <a:ext cx="5316664" cy="43683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16111" y="2284118"/>
            <a:ext cx="5171090" cy="43683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C9C719-0DC9-051F-0B24-B873939CBD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The official seal of the California Department of Education.">
            <a:extLst>
              <a:ext uri="{FF2B5EF4-FFF2-40B4-BE49-F238E27FC236}">
                <a16:creationId xmlns:a16="http://schemas.microsoft.com/office/drawing/2014/main" id="{9037218C-9230-B8EA-2C52-E9EA60F150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A58FD77-4213-9939-F2C9-0F9AC920C65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273175" y="1528763"/>
            <a:ext cx="10614025" cy="75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15627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ection break - y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990600"/>
            <a:ext cx="12192000" cy="5079124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76651" y="161925"/>
            <a:ext cx="1638692" cy="165576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40352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1"/>
            <a:ext cx="5852160" cy="450612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450612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C9C719-0DC9-051F-0B24-B873939CBD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The official seal of the California Department of Education.">
            <a:extLst>
              <a:ext uri="{FF2B5EF4-FFF2-40B4-BE49-F238E27FC236}">
                <a16:creationId xmlns:a16="http://schemas.microsoft.com/office/drawing/2014/main" id="{9037218C-9230-B8EA-2C52-E9EA60F150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593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51435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11347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293356" y="1672208"/>
            <a:ext cx="4028440" cy="4076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51435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94796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 dirty="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3886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- y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76651" y="161925"/>
            <a:ext cx="1638692" cy="165576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2858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B1B5C-61D4-A866-498C-AC4055470F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6418EE-AE24-4B0F-8278-886358F6AD9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The official seal of the California Department of Education.">
            <a:extLst>
              <a:ext uri="{FF2B5EF4-FFF2-40B4-BE49-F238E27FC236}">
                <a16:creationId xmlns:a16="http://schemas.microsoft.com/office/drawing/2014/main" id="{1C3B5A59-C234-A8BF-CFF3-795AFA76BAB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" y="5521601"/>
            <a:ext cx="1120923" cy="113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570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theme" Target="../theme/theme8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28EC11-7AAC-4049-9A83-CF2265C430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5730240" y="396240"/>
            <a:ext cx="731520" cy="12191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F03E7D-3CFE-2E4E-3E1F-DEB149F5E7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287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bg1"/>
                </a:solidFill>
              </a:defRPr>
            </a:lvl1pPr>
          </a:lstStyle>
          <a:p>
            <a:fld id="{34C8D5D0-5ABB-40D7-A021-B610E9560A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882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5" r:id="rId2"/>
    <p:sldLayoutId id="2147483656" r:id="rId3"/>
    <p:sldLayoutId id="2147483657" r:id="rId4"/>
    <p:sldLayoutId id="2147483686" r:id="rId5"/>
    <p:sldLayoutId id="214748368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52400" y="203800"/>
            <a:ext cx="11887200" cy="6450401"/>
          </a:xfrm>
          <a:prstGeom prst="rect">
            <a:avLst/>
          </a:prstGeom>
          <a:noFill/>
          <a:ln w="25400" cmpd="sng">
            <a:solidFill>
              <a:srgbClr val="ED8B6F"/>
            </a:solidFill>
            <a:miter lim="800000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BAA6D8-942E-1A72-16E5-62C9394E82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27026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rgbClr val="0C4A6D"/>
                </a:solidFill>
              </a:defRPr>
            </a:lvl1pPr>
          </a:lstStyle>
          <a:p>
            <a:fld id="{576418EE-AE24-4B0F-8278-886358F6AD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199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61" r:id="rId3"/>
    <p:sldLayoutId id="2147483662" r:id="rId4"/>
    <p:sldLayoutId id="2147483663" r:id="rId5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C4A6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rgbClr val="0C4A6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0C4A6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52400" y="203800"/>
            <a:ext cx="11887200" cy="6450401"/>
          </a:xfrm>
          <a:prstGeom prst="rect">
            <a:avLst/>
          </a:prstGeom>
          <a:noFill/>
          <a:ln w="25400" cmpd="sng">
            <a:solidFill>
              <a:srgbClr val="ED8B6F"/>
            </a:solidFill>
            <a:miter lim="800000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F49AC6-B6F5-BF1A-CA9E-DC3D77E56A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2890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bg1"/>
                </a:solidFill>
              </a:defRPr>
            </a:lvl1pPr>
          </a:lstStyle>
          <a:p>
            <a:fld id="{B38DB9A7-09E9-40AC-9982-F108DF5228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70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ED8B6F"/>
          </a:solidFill>
          <a:ln w="25400" cmpd="sng">
            <a:noFill/>
            <a:miter lim="800000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4DEDC7-951A-7375-0156-84A4C4166B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2890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rgbClr val="0C4A6D"/>
                </a:solidFill>
              </a:defRPr>
            </a:lvl1pPr>
          </a:lstStyle>
          <a:p>
            <a:fld id="{66B98434-C384-4E23-B7AF-D2A2C0334C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017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C4A6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rgbClr val="0C4A6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0C4A6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39600" y="0"/>
            <a:ext cx="152400" cy="6858000"/>
          </a:xfrm>
          <a:prstGeom prst="rect">
            <a:avLst/>
          </a:prstGeom>
          <a:solidFill>
            <a:srgbClr val="ED8B6F"/>
          </a:solidFill>
          <a:ln w="25400" cmpd="sng">
            <a:noFill/>
            <a:miter lim="800000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DDA460-525A-D8A2-2F82-97074960BB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2890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bg1"/>
                </a:solidFill>
              </a:defRPr>
            </a:lvl1pPr>
          </a:lstStyle>
          <a:p>
            <a:fld id="{46FE4333-266E-4058-A022-4DFA6BF7E7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9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" y="6654200"/>
            <a:ext cx="12192000" cy="203799"/>
          </a:xfrm>
          <a:prstGeom prst="rect">
            <a:avLst/>
          </a:prstGeom>
          <a:solidFill>
            <a:srgbClr val="ED8B6F"/>
          </a:solidFill>
          <a:ln w="25400" cmpd="sng">
            <a:noFill/>
            <a:miter lim="800000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7C1ED7-5501-5FCF-6018-56C1B8A5CB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2890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rgbClr val="0C4A6D"/>
                </a:solidFill>
              </a:defRPr>
            </a:lvl1pPr>
          </a:lstStyle>
          <a:p>
            <a:fld id="{28A06CEE-6B70-4398-A4A5-54F3D6BA602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434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C4A6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rgbClr val="0C4A6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0C4A6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6654200"/>
            <a:ext cx="12192000" cy="203800"/>
          </a:xfrm>
          <a:prstGeom prst="rect">
            <a:avLst/>
          </a:prstGeom>
          <a:solidFill>
            <a:srgbClr val="ED8B6F"/>
          </a:solidFill>
          <a:ln w="25400" cmpd="sng">
            <a:noFill/>
            <a:miter lim="800000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479AF4-67B8-1E00-B7AF-F2A452E13C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26783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bg1"/>
                </a:solidFill>
              </a:defRPr>
            </a:lvl1pPr>
          </a:lstStyle>
          <a:p>
            <a:fld id="{3CADAB1F-D90C-40F8-90BE-5B39FC79018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01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28EC11-7AAC-4049-9A83-CF2265C430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5730240" y="396240"/>
            <a:ext cx="731520" cy="12191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F03E7D-3CFE-2E4E-3E1F-DEB149F5E7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287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bg1"/>
                </a:solidFill>
              </a:defRPr>
            </a:lvl1pPr>
          </a:lstStyle>
          <a:p>
            <a:fld id="{34C8D5D0-5ABB-40D7-A021-B610E9560A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07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7" r:id="rId4"/>
    <p:sldLayoutId id="2147483698" r:id="rId5"/>
    <p:sldLayoutId id="2147483699" r:id="rId6"/>
    <p:sldLayoutId id="2147483693" r:id="rId7"/>
    <p:sldLayoutId id="2147483694" r:id="rId8"/>
    <p:sldLayoutId id="2147483695" r:id="rId9"/>
    <p:sldLayoutId id="2147483696" r:id="rId10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e.ca.gov/sp/sw/t1/csss.asp#goal" TargetMode="External"/><Relationship Id="rId1" Type="http://schemas.openxmlformats.org/officeDocument/2006/relationships/slideLayout" Target="../slideLayouts/slideLayout2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ca.gov/sp/sw/t1/csss.asp#goal" TargetMode="External"/><Relationship Id="rId2" Type="http://schemas.openxmlformats.org/officeDocument/2006/relationships/hyperlink" Target="https://www.caschooldashboard.org/" TargetMode="External"/><Relationship Id="rId1" Type="http://schemas.openxmlformats.org/officeDocument/2006/relationships/slideLayout" Target="../slideLayouts/slideLayout29.xml"/><Relationship Id="rId5" Type="http://schemas.openxmlformats.org/officeDocument/2006/relationships/hyperlink" Target="https://www.cde.ca.gov/sp/sw/t1/documents/contimp2bw2.doc" TargetMode="External"/><Relationship Id="rId4" Type="http://schemas.openxmlformats.org/officeDocument/2006/relationships/hyperlink" Target="https://www.cde.ca.gov/sp/sw/t1/continuousimprovement.asp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ca.gov/sp/sw/t1/documents/contimp2bw4.doc" TargetMode="External"/><Relationship Id="rId2" Type="http://schemas.openxmlformats.org/officeDocument/2006/relationships/hyperlink" Target="https://www.cde.ca.gov/sp/sw/t1/documents/contimp2bw3.doc" TargetMode="External"/><Relationship Id="rId1" Type="http://schemas.openxmlformats.org/officeDocument/2006/relationships/slideLayout" Target="../slideLayouts/slideLayout29.xml"/><Relationship Id="rId6" Type="http://schemas.openxmlformats.org/officeDocument/2006/relationships/hyperlink" Target="https://www.cde.ca.gov/sp/sw/t1/documents/contimpnakq.doc" TargetMode="External"/><Relationship Id="rId5" Type="http://schemas.openxmlformats.org/officeDocument/2006/relationships/hyperlink" Target="https://www.cde.ca.gov/sp/sw/t1/documents/contimpdptc.doc" TargetMode="External"/><Relationship Id="rId4" Type="http://schemas.openxmlformats.org/officeDocument/2006/relationships/hyperlink" Target="https://www.cde.ca.gov/sp/sw/t1/documents/contimp2cw5.doc" TargetMode="Externa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s://ccsso.org/sites/default/files/2017-12/Using%20Needs%20Assessments%20For%20School%20and%20District%20Improvement.pdf" TargetMode="External"/><Relationship Id="rId2" Type="http://schemas.openxmlformats.org/officeDocument/2006/relationships/hyperlink" Target="https://www.adi.org/downloads/District%20School%20Improvement%20Integrated%20Resources.pdf" TargetMode="External"/><Relationship Id="rId1" Type="http://schemas.openxmlformats.org/officeDocument/2006/relationships/slideLayout" Target="../slideLayouts/slideLayout29.xml"/><Relationship Id="rId5" Type="http://schemas.openxmlformats.org/officeDocument/2006/relationships/hyperlink" Target="https://www.ed.gov/teaching-and-administration/lead-and-manage-my-school/state-support-network/cop/scaling-needs-assessment" TargetMode="External"/><Relationship Id="rId4" Type="http://schemas.openxmlformats.org/officeDocument/2006/relationships/hyperlink" Target="https://www.ed.gov/sites/ed/files/2020/10/needsassessment-final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BF781-026D-6CCA-C3B6-EB1054FBA4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0575" y="2478155"/>
            <a:ext cx="11542642" cy="2835965"/>
          </a:xfrm>
        </p:spPr>
        <p:txBody>
          <a:bodyPr>
            <a:normAutofit fontScale="90000"/>
          </a:bodyPr>
          <a:lstStyle/>
          <a:p>
            <a:r>
              <a:rPr lang="en-US" sz="6000" b="0" spc="-10" dirty="0">
                <a:latin typeface="Arial"/>
                <a:cs typeface="Arial"/>
              </a:rPr>
              <a:t>California’s </a:t>
            </a:r>
            <a:r>
              <a:rPr lang="en-US" sz="6000" b="0" dirty="0">
                <a:latin typeface="Arial"/>
                <a:cs typeface="Arial"/>
              </a:rPr>
              <a:t>System </a:t>
            </a:r>
            <a:r>
              <a:rPr lang="en-US" sz="6000" b="0" spc="-5" dirty="0">
                <a:latin typeface="Arial"/>
                <a:cs typeface="Arial"/>
              </a:rPr>
              <a:t>of</a:t>
            </a:r>
            <a:r>
              <a:rPr lang="en-US" sz="6000" b="0" spc="-80" dirty="0">
                <a:latin typeface="Arial"/>
                <a:cs typeface="Arial"/>
              </a:rPr>
              <a:t> </a:t>
            </a:r>
            <a:r>
              <a:rPr lang="en-US" sz="6000" b="0" dirty="0">
                <a:latin typeface="Arial"/>
                <a:cs typeface="Arial"/>
              </a:rPr>
              <a:t>Support  </a:t>
            </a:r>
            <a:br>
              <a:rPr lang="en-US" sz="6000" b="0" dirty="0">
                <a:latin typeface="Arial"/>
                <a:cs typeface="Arial"/>
              </a:rPr>
            </a:br>
            <a:r>
              <a:rPr lang="en-US" sz="6000" b="0" dirty="0">
                <a:latin typeface="Arial"/>
                <a:cs typeface="Arial"/>
              </a:rPr>
              <a:t>2. Assess</a:t>
            </a:r>
            <a:r>
              <a:rPr lang="en-US" sz="6000" b="0" spc="-5" dirty="0">
                <a:latin typeface="Arial"/>
                <a:cs typeface="Arial"/>
              </a:rPr>
              <a:t> Needs</a:t>
            </a:r>
            <a:br>
              <a:rPr lang="en-US" sz="6000" b="0" spc="-5" dirty="0">
                <a:latin typeface="Arial"/>
                <a:cs typeface="Arial"/>
              </a:rPr>
            </a:br>
            <a:br>
              <a:rPr lang="en-US" sz="6000" b="0" spc="-5" dirty="0">
                <a:latin typeface="Arial"/>
                <a:cs typeface="Arial"/>
              </a:rPr>
            </a:br>
            <a:r>
              <a:rPr lang="en-US" sz="4900" b="1" dirty="0">
                <a:latin typeface="Arial"/>
                <a:cs typeface="Arial"/>
              </a:rPr>
              <a:t>Module 2B: Designing a</a:t>
            </a:r>
            <a:r>
              <a:rPr lang="en-US" sz="4900" b="1" spc="-85" dirty="0">
                <a:latin typeface="Arial"/>
                <a:cs typeface="Arial"/>
              </a:rPr>
              <a:t> </a:t>
            </a:r>
            <a:r>
              <a:rPr lang="en-US" sz="4900" b="1" dirty="0">
                <a:latin typeface="Arial"/>
                <a:cs typeface="Arial"/>
              </a:rPr>
              <a:t>Needs  Assessment for Continuous Improvement</a:t>
            </a:r>
            <a:br>
              <a:rPr lang="en-US" sz="6000" dirty="0">
                <a:latin typeface="Arial"/>
                <a:cs typeface="Arial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357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87366" y="521293"/>
            <a:ext cx="10468303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Organizing</a:t>
            </a:r>
            <a:r>
              <a:rPr sz="4400" spc="-50" dirty="0"/>
              <a:t> </a:t>
            </a:r>
            <a:r>
              <a:rPr sz="4400" dirty="0"/>
              <a:t>Principle</a:t>
            </a:r>
            <a:r>
              <a:rPr lang="en-US" sz="4400" dirty="0"/>
              <a:t>: </a:t>
            </a:r>
            <a:r>
              <a:rPr sz="4400" dirty="0"/>
              <a:t>Content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925B6B-4708-0EDF-ED7B-98A10FC5B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spc="-5" dirty="0">
                <a:latin typeface="Arial"/>
                <a:cs typeface="Arial"/>
              </a:rPr>
              <a:t>What </a:t>
            </a:r>
            <a:r>
              <a:rPr lang="en-US" sz="3200" dirty="0">
                <a:latin typeface="Arial"/>
                <a:cs typeface="Arial"/>
              </a:rPr>
              <a:t>will the </a:t>
            </a:r>
            <a:r>
              <a:rPr lang="en-US" sz="3200" spc="-5" dirty="0">
                <a:latin typeface="Arial"/>
                <a:cs typeface="Arial"/>
              </a:rPr>
              <a:t>needs </a:t>
            </a:r>
            <a:r>
              <a:rPr lang="en-US" sz="3200" dirty="0">
                <a:latin typeface="Arial"/>
                <a:cs typeface="Arial"/>
              </a:rPr>
              <a:t>assessment cover</a:t>
            </a:r>
            <a:r>
              <a:rPr lang="en-US" sz="3200" spc="-135" dirty="0">
                <a:latin typeface="Arial"/>
                <a:cs typeface="Arial"/>
              </a:rPr>
              <a:t> </a:t>
            </a:r>
            <a:r>
              <a:rPr lang="en-US" sz="3200" spc="-5" dirty="0">
                <a:latin typeface="Arial"/>
                <a:cs typeface="Arial"/>
              </a:rPr>
              <a:t>and include?</a:t>
            </a:r>
          </a:p>
          <a:p>
            <a:endParaRPr lang="en-US" spc="-5" dirty="0">
              <a:latin typeface="Arial"/>
              <a:cs typeface="Arial"/>
            </a:endParaRPr>
          </a:p>
          <a:p>
            <a:r>
              <a:rPr lang="en-US" sz="3200" spc="-5" dirty="0">
                <a:latin typeface="Arial"/>
                <a:cs typeface="Arial"/>
              </a:rPr>
              <a:t>What data </a:t>
            </a:r>
            <a:r>
              <a:rPr lang="en-US" sz="3200" dirty="0">
                <a:latin typeface="Arial"/>
                <a:cs typeface="Arial"/>
              </a:rPr>
              <a:t>sources will be </a:t>
            </a:r>
            <a:r>
              <a:rPr lang="en-US" sz="3200" spc="-5" dirty="0">
                <a:latin typeface="Arial"/>
                <a:cs typeface="Arial"/>
              </a:rPr>
              <a:t>utilized and how</a:t>
            </a:r>
            <a:r>
              <a:rPr lang="en-US" sz="3200" spc="-75" dirty="0">
                <a:latin typeface="Arial"/>
                <a:cs typeface="Arial"/>
              </a:rPr>
              <a:t> </a:t>
            </a:r>
            <a:r>
              <a:rPr lang="en-US" sz="3200" dirty="0">
                <a:latin typeface="Arial"/>
                <a:cs typeface="Arial"/>
              </a:rPr>
              <a:t>will they </a:t>
            </a:r>
            <a:r>
              <a:rPr lang="en-US" sz="3200" spc="-5" dirty="0">
                <a:latin typeface="Arial"/>
                <a:cs typeface="Arial"/>
              </a:rPr>
              <a:t>align </a:t>
            </a:r>
            <a:r>
              <a:rPr lang="en-US" sz="3200" dirty="0">
                <a:latin typeface="Arial"/>
                <a:cs typeface="Arial"/>
              </a:rPr>
              <a:t>to </a:t>
            </a:r>
            <a:r>
              <a:rPr lang="en-US" sz="3200" spc="-5" dirty="0">
                <a:latin typeface="Arial"/>
                <a:cs typeface="Arial"/>
              </a:rPr>
              <a:t>the overall</a:t>
            </a:r>
            <a:r>
              <a:rPr lang="en-US" sz="3200" spc="-70" dirty="0">
                <a:latin typeface="Arial"/>
                <a:cs typeface="Arial"/>
              </a:rPr>
              <a:t> </a:t>
            </a:r>
            <a:r>
              <a:rPr lang="en-US" sz="3200" dirty="0">
                <a:latin typeface="Arial"/>
                <a:cs typeface="Arial"/>
              </a:rPr>
              <a:t>focus?</a:t>
            </a:r>
          </a:p>
          <a:p>
            <a:pPr marL="0" indent="0">
              <a:buNone/>
            </a:pPr>
            <a:endParaRPr lang="en-US" sz="32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99F68B-E549-7E93-35EE-6BD4B85DDAD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87366" y="521293"/>
            <a:ext cx="10468303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Organizing</a:t>
            </a:r>
            <a:r>
              <a:rPr sz="4400" spc="-55" dirty="0"/>
              <a:t> </a:t>
            </a:r>
            <a:r>
              <a:rPr sz="4400" dirty="0"/>
              <a:t>Principle</a:t>
            </a:r>
            <a:r>
              <a:rPr lang="en-US" sz="4400" dirty="0"/>
              <a:t>: </a:t>
            </a:r>
            <a:r>
              <a:rPr sz="4400" dirty="0"/>
              <a:t>Process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88AA70D-4916-C334-4F04-0EDB65676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marR="20066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000" dirty="0">
                <a:latin typeface="Arial"/>
                <a:cs typeface="Arial"/>
              </a:rPr>
              <a:t>How will the needs assessment </a:t>
            </a:r>
            <a:r>
              <a:rPr lang="en-US" sz="3000" spc="-5" dirty="0">
                <a:latin typeface="Arial"/>
                <a:cs typeface="Arial"/>
              </a:rPr>
              <a:t>unfold </a:t>
            </a:r>
            <a:r>
              <a:rPr lang="en-US" sz="3000" dirty="0">
                <a:latin typeface="Arial"/>
                <a:cs typeface="Arial"/>
              </a:rPr>
              <a:t>at the</a:t>
            </a:r>
            <a:r>
              <a:rPr lang="en-US" sz="3000" spc="-130" dirty="0">
                <a:latin typeface="Arial"/>
                <a:cs typeface="Arial"/>
              </a:rPr>
              <a:t> </a:t>
            </a:r>
            <a:r>
              <a:rPr lang="en-US" sz="3000" dirty="0">
                <a:latin typeface="Arial"/>
                <a:cs typeface="Arial"/>
              </a:rPr>
              <a:t>LEA level?</a:t>
            </a:r>
          </a:p>
          <a:p>
            <a:pPr marL="756285" lvl="1" indent="-287020">
              <a:lnSpc>
                <a:spcPct val="100000"/>
              </a:lnSpc>
              <a:spcBef>
                <a:spcPts val="1795"/>
              </a:spcBef>
              <a:buChar char="–"/>
              <a:tabLst>
                <a:tab pos="756920" algn="l"/>
              </a:tabLst>
            </a:pPr>
            <a:r>
              <a:rPr lang="en-US" sz="2600" dirty="0">
                <a:latin typeface="Arial"/>
                <a:cs typeface="Arial"/>
              </a:rPr>
              <a:t>Who is responsible for </a:t>
            </a:r>
            <a:r>
              <a:rPr lang="en-US" sz="2600" spc="-5" dirty="0">
                <a:latin typeface="Arial"/>
                <a:cs typeface="Arial"/>
              </a:rPr>
              <a:t>the</a:t>
            </a:r>
            <a:r>
              <a:rPr lang="en-US" sz="2600" spc="-30" dirty="0">
                <a:latin typeface="Arial"/>
                <a:cs typeface="Arial"/>
              </a:rPr>
              <a:t> </a:t>
            </a:r>
            <a:r>
              <a:rPr lang="en-US" sz="2600" dirty="0">
                <a:latin typeface="Arial"/>
                <a:cs typeface="Arial"/>
              </a:rPr>
              <a:t>process?</a:t>
            </a:r>
          </a:p>
          <a:p>
            <a:pPr marL="756285" lvl="1" indent="-287020">
              <a:lnSpc>
                <a:spcPct val="100000"/>
              </a:lnSpc>
              <a:spcBef>
                <a:spcPts val="620"/>
              </a:spcBef>
              <a:buChar char="–"/>
              <a:tabLst>
                <a:tab pos="756920" algn="l"/>
              </a:tabLst>
            </a:pPr>
            <a:r>
              <a:rPr lang="en-US" sz="2600" dirty="0">
                <a:latin typeface="Arial"/>
                <a:cs typeface="Arial"/>
              </a:rPr>
              <a:t>Who will collect the</a:t>
            </a:r>
            <a:r>
              <a:rPr lang="en-US" sz="2600" spc="-35" dirty="0">
                <a:latin typeface="Arial"/>
                <a:cs typeface="Arial"/>
              </a:rPr>
              <a:t> </a:t>
            </a:r>
            <a:r>
              <a:rPr lang="en-US" sz="2600" dirty="0">
                <a:latin typeface="Arial"/>
                <a:cs typeface="Arial"/>
              </a:rPr>
              <a:t>data?</a:t>
            </a:r>
          </a:p>
          <a:p>
            <a:pPr marL="355600" marR="5080" indent="-342900">
              <a:lnSpc>
                <a:spcPct val="100000"/>
              </a:lnSpc>
              <a:spcBef>
                <a:spcPts val="185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000" dirty="0">
                <a:latin typeface="Arial"/>
                <a:cs typeface="Arial"/>
              </a:rPr>
              <a:t>How does the process </a:t>
            </a:r>
            <a:r>
              <a:rPr lang="en-US" sz="3000" spc="-5" dirty="0">
                <a:latin typeface="Arial"/>
                <a:cs typeface="Arial"/>
              </a:rPr>
              <a:t>connect </a:t>
            </a:r>
            <a:r>
              <a:rPr lang="en-US" sz="3000" dirty="0">
                <a:latin typeface="Arial"/>
                <a:cs typeface="Arial"/>
              </a:rPr>
              <a:t>to the chosen</a:t>
            </a:r>
            <a:r>
              <a:rPr lang="en-US" sz="3000" spc="-50" dirty="0">
                <a:latin typeface="Arial"/>
                <a:cs typeface="Arial"/>
              </a:rPr>
              <a:t> </a:t>
            </a:r>
            <a:r>
              <a:rPr lang="en-US" sz="3000" spc="-5" dirty="0">
                <a:latin typeface="Arial"/>
                <a:cs typeface="Arial"/>
              </a:rPr>
              <a:t>organizing  framework and</a:t>
            </a:r>
            <a:r>
              <a:rPr lang="en-US" sz="3000" spc="5" dirty="0">
                <a:latin typeface="Arial"/>
                <a:cs typeface="Arial"/>
              </a:rPr>
              <a:t> </a:t>
            </a:r>
            <a:r>
              <a:rPr lang="en-US" sz="3000" spc="-5" dirty="0">
                <a:latin typeface="Arial"/>
                <a:cs typeface="Arial"/>
              </a:rPr>
              <a:t>expectations?</a:t>
            </a:r>
            <a:endParaRPr lang="en-US" sz="3000" dirty="0">
              <a:latin typeface="Arial"/>
              <a:cs typeface="Arial"/>
            </a:endParaRPr>
          </a:p>
          <a:p>
            <a:pPr marL="355600" marR="904240" indent="-342900">
              <a:spcBef>
                <a:spcPts val="1875"/>
              </a:spcBef>
              <a:tabLst>
                <a:tab pos="354013" algn="l"/>
                <a:tab pos="355600" algn="l"/>
                <a:tab pos="10058400" algn="l"/>
              </a:tabLst>
            </a:pPr>
            <a:r>
              <a:rPr lang="en-US" sz="3000" dirty="0">
                <a:latin typeface="Arial"/>
                <a:cs typeface="Arial"/>
              </a:rPr>
              <a:t>How will the COE support implementation of the needs </a:t>
            </a:r>
            <a:r>
              <a:rPr lang="en-US" sz="3000" spc="-5" dirty="0">
                <a:latin typeface="Arial"/>
                <a:cs typeface="Arial"/>
              </a:rPr>
              <a:t>assessment process?</a:t>
            </a:r>
            <a:endParaRPr lang="en-US" sz="30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F076CF-5A8C-8552-4B2C-ABABCC7323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87366" y="521293"/>
            <a:ext cx="10468303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Organizing</a:t>
            </a:r>
            <a:r>
              <a:rPr sz="4400" spc="-45" dirty="0"/>
              <a:t> </a:t>
            </a:r>
            <a:r>
              <a:rPr sz="4400" dirty="0"/>
              <a:t>Principle</a:t>
            </a:r>
            <a:r>
              <a:rPr lang="en-US" sz="4400" dirty="0"/>
              <a:t>: </a:t>
            </a:r>
            <a:r>
              <a:rPr sz="4400" dirty="0"/>
              <a:t>Presentation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7EA7AD-7447-28BA-F3AE-177F7E971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7364" y="1638301"/>
            <a:ext cx="10652236" cy="4415658"/>
          </a:xfrm>
        </p:spPr>
        <p:txBody>
          <a:bodyPr/>
          <a:lstStyle/>
          <a:p>
            <a:pPr marL="355600" marR="751205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013" algn="l"/>
                <a:tab pos="355600" algn="l"/>
                <a:tab pos="10236200" algn="l"/>
              </a:tabLst>
            </a:pPr>
            <a:r>
              <a:rPr lang="en-US" sz="3000" spc="-5" dirty="0">
                <a:latin typeface="Arial"/>
                <a:cs typeface="Arial"/>
              </a:rPr>
              <a:t>How </a:t>
            </a:r>
            <a:r>
              <a:rPr lang="en-US" sz="3000" dirty="0">
                <a:latin typeface="Arial"/>
                <a:cs typeface="Arial"/>
              </a:rPr>
              <a:t>will the </a:t>
            </a:r>
            <a:r>
              <a:rPr lang="en-US" sz="3000" spc="-5" dirty="0">
                <a:latin typeface="Arial"/>
                <a:cs typeface="Arial"/>
              </a:rPr>
              <a:t>needs </a:t>
            </a:r>
            <a:r>
              <a:rPr lang="en-US" sz="3000" dirty="0">
                <a:latin typeface="Arial"/>
                <a:cs typeface="Arial"/>
              </a:rPr>
              <a:t>assessment </a:t>
            </a:r>
            <a:r>
              <a:rPr lang="en-US" sz="3000" spc="-5" dirty="0">
                <a:latin typeface="Arial"/>
                <a:cs typeface="Arial"/>
              </a:rPr>
              <a:t>process</a:t>
            </a:r>
            <a:r>
              <a:rPr lang="en-US" sz="3000" spc="-90" dirty="0">
                <a:latin typeface="Arial"/>
                <a:cs typeface="Arial"/>
              </a:rPr>
              <a:t> </a:t>
            </a:r>
            <a:r>
              <a:rPr lang="en-US" sz="3000" spc="-5" dirty="0">
                <a:latin typeface="Arial"/>
                <a:cs typeface="Arial"/>
              </a:rPr>
              <a:t>and outcomes </a:t>
            </a:r>
            <a:r>
              <a:rPr lang="en-US" sz="3000" dirty="0">
                <a:latin typeface="Arial"/>
                <a:cs typeface="Arial"/>
              </a:rPr>
              <a:t>be </a:t>
            </a:r>
            <a:r>
              <a:rPr lang="en-US" sz="3000" spc="-5" dirty="0">
                <a:latin typeface="Arial"/>
                <a:cs typeface="Arial"/>
              </a:rPr>
              <a:t>organized </a:t>
            </a:r>
            <a:r>
              <a:rPr lang="en-US" sz="3000" dirty="0">
                <a:latin typeface="Arial"/>
                <a:cs typeface="Arial"/>
              </a:rPr>
              <a:t>and</a:t>
            </a:r>
            <a:r>
              <a:rPr lang="en-US" sz="3000" spc="-85" dirty="0">
                <a:latin typeface="Arial"/>
                <a:cs typeface="Arial"/>
              </a:rPr>
              <a:t> </a:t>
            </a:r>
            <a:r>
              <a:rPr lang="en-US" sz="3000" dirty="0">
                <a:latin typeface="Arial"/>
                <a:cs typeface="Arial"/>
              </a:rPr>
              <a:t>disseminated?</a:t>
            </a:r>
          </a:p>
          <a:p>
            <a:pPr marL="756285" lvl="1" indent="-287020">
              <a:lnSpc>
                <a:spcPct val="100000"/>
              </a:lnSpc>
              <a:spcBef>
                <a:spcPts val="1795"/>
              </a:spcBef>
              <a:buChar char="–"/>
              <a:tabLst>
                <a:tab pos="354013" algn="l"/>
                <a:tab pos="355600" algn="l"/>
                <a:tab pos="10058400" algn="l"/>
              </a:tabLst>
            </a:pPr>
            <a:r>
              <a:rPr lang="en-US" sz="2600" dirty="0">
                <a:latin typeface="Arial"/>
                <a:cs typeface="Arial"/>
              </a:rPr>
              <a:t>How will data and discoveries be</a:t>
            </a:r>
            <a:r>
              <a:rPr lang="en-US" sz="2600" spc="-65" dirty="0">
                <a:latin typeface="Arial"/>
                <a:cs typeface="Arial"/>
              </a:rPr>
              <a:t> </a:t>
            </a:r>
            <a:r>
              <a:rPr lang="en-US" sz="2600" dirty="0">
                <a:latin typeface="Arial"/>
                <a:cs typeface="Arial"/>
              </a:rPr>
              <a:t>presented?</a:t>
            </a:r>
          </a:p>
          <a:p>
            <a:pPr marL="756285" marR="5080" lvl="1" indent="-287020">
              <a:lnSpc>
                <a:spcPct val="100000"/>
              </a:lnSpc>
              <a:spcBef>
                <a:spcPts val="620"/>
              </a:spcBef>
              <a:buChar char="–"/>
              <a:tabLst>
                <a:tab pos="354013" algn="l"/>
                <a:tab pos="355600" algn="l"/>
                <a:tab pos="10058400" algn="l"/>
              </a:tabLst>
            </a:pPr>
            <a:r>
              <a:rPr lang="en-US" sz="2600" dirty="0">
                <a:latin typeface="Arial"/>
                <a:cs typeface="Arial"/>
              </a:rPr>
              <a:t>How will results of the needs assessment be documented and </a:t>
            </a:r>
            <a:r>
              <a:rPr lang="en-US" sz="2600" spc="-5" dirty="0">
                <a:latin typeface="Arial"/>
                <a:cs typeface="Arial"/>
              </a:rPr>
              <a:t>connect to the next steps </a:t>
            </a:r>
            <a:r>
              <a:rPr lang="en-US" sz="2600" dirty="0">
                <a:latin typeface="Arial"/>
                <a:cs typeface="Arial"/>
              </a:rPr>
              <a:t>(e.g., </a:t>
            </a:r>
            <a:r>
              <a:rPr lang="en-US" sz="2600" spc="5" dirty="0">
                <a:latin typeface="Arial"/>
                <a:cs typeface="Arial"/>
              </a:rPr>
              <a:t>LCAP </a:t>
            </a:r>
            <a:r>
              <a:rPr lang="en-US" sz="2600" dirty="0">
                <a:latin typeface="Arial"/>
                <a:cs typeface="Arial"/>
              </a:rPr>
              <a:t>Annual</a:t>
            </a:r>
            <a:r>
              <a:rPr lang="en-US" sz="2600" spc="-25" dirty="0">
                <a:latin typeface="Arial"/>
                <a:cs typeface="Arial"/>
              </a:rPr>
              <a:t> </a:t>
            </a:r>
            <a:r>
              <a:rPr lang="en-US" sz="2600" dirty="0">
                <a:latin typeface="Arial"/>
                <a:cs typeface="Arial"/>
              </a:rPr>
              <a:t>Update)?</a:t>
            </a:r>
          </a:p>
          <a:p>
            <a:pPr marL="355600" marR="285750" indent="-342900">
              <a:lnSpc>
                <a:spcPct val="100000"/>
              </a:lnSpc>
              <a:spcBef>
                <a:spcPts val="1860"/>
              </a:spcBef>
              <a:buChar char="•"/>
              <a:tabLst>
                <a:tab pos="354013" algn="l"/>
                <a:tab pos="355600" algn="l"/>
                <a:tab pos="10058400" algn="l"/>
              </a:tabLst>
            </a:pPr>
            <a:r>
              <a:rPr lang="en-US" sz="3000" dirty="0">
                <a:latin typeface="Arial"/>
                <a:cs typeface="Arial"/>
              </a:rPr>
              <a:t>What tools </a:t>
            </a:r>
            <a:r>
              <a:rPr lang="en-US" sz="3000" spc="-5" dirty="0">
                <a:latin typeface="Arial"/>
                <a:cs typeface="Arial"/>
              </a:rPr>
              <a:t>and </a:t>
            </a:r>
            <a:r>
              <a:rPr lang="en-US" sz="3000" dirty="0">
                <a:latin typeface="Arial"/>
                <a:cs typeface="Arial"/>
              </a:rPr>
              <a:t>collateral will the </a:t>
            </a:r>
            <a:r>
              <a:rPr lang="en-US" sz="3000" spc="-5" dirty="0">
                <a:latin typeface="Arial"/>
                <a:cs typeface="Arial"/>
              </a:rPr>
              <a:t>COE </a:t>
            </a:r>
            <a:r>
              <a:rPr lang="en-US" sz="3000" dirty="0">
                <a:latin typeface="Arial"/>
                <a:cs typeface="Arial"/>
              </a:rPr>
              <a:t>create</a:t>
            </a:r>
            <a:r>
              <a:rPr lang="en-US" sz="3000" spc="-150" dirty="0">
                <a:latin typeface="Arial"/>
                <a:cs typeface="Arial"/>
              </a:rPr>
              <a:t> </a:t>
            </a:r>
            <a:r>
              <a:rPr lang="en-US" sz="3000" dirty="0">
                <a:latin typeface="Arial"/>
                <a:cs typeface="Arial"/>
              </a:rPr>
              <a:t>to </a:t>
            </a:r>
            <a:r>
              <a:rPr lang="en-US" sz="3000" spc="-5" dirty="0">
                <a:latin typeface="Arial"/>
                <a:cs typeface="Arial"/>
              </a:rPr>
              <a:t>support implementation </a:t>
            </a:r>
            <a:r>
              <a:rPr lang="en-US" sz="3000" dirty="0">
                <a:latin typeface="Arial"/>
                <a:cs typeface="Arial"/>
              </a:rPr>
              <a:t>at the LEA</a:t>
            </a:r>
            <a:r>
              <a:rPr lang="en-US" sz="3000" spc="-204" dirty="0">
                <a:latin typeface="Arial"/>
                <a:cs typeface="Arial"/>
              </a:rPr>
              <a:t> </a:t>
            </a:r>
            <a:r>
              <a:rPr lang="en-US" sz="3000" spc="-5" dirty="0">
                <a:latin typeface="Arial"/>
                <a:cs typeface="Arial"/>
              </a:rPr>
              <a:t>level?</a:t>
            </a:r>
            <a:endParaRPr lang="en-US" sz="30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37A6AD-7406-622B-4E08-47FCDB495C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ADCC61C-7C16-E0F1-E2C4-CCEDC7198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Research-based Element: Diverse </a:t>
            </a:r>
            <a:r>
              <a:rPr lang="en-US" sz="4400" spc="-5" dirty="0"/>
              <a:t>and </a:t>
            </a:r>
            <a:r>
              <a:rPr lang="en-US" sz="4400" dirty="0"/>
              <a:t>Rigorous</a:t>
            </a:r>
            <a:r>
              <a:rPr lang="en-US" sz="4400" spc="-50" dirty="0"/>
              <a:t> </a:t>
            </a:r>
            <a:r>
              <a:rPr lang="en-US" sz="4400" spc="-5" dirty="0"/>
              <a:t>Data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FA07DA-9B7A-94BC-F2A3-540FEF60A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marR="604520" indent="-34290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3000" b="1" spc="-5" dirty="0">
                <a:solidFill>
                  <a:srgbClr val="FFFF00"/>
                </a:solidFill>
                <a:latin typeface="Arial"/>
                <a:cs typeface="Arial"/>
              </a:rPr>
              <a:t>Diverse</a:t>
            </a:r>
            <a:r>
              <a:rPr lang="en-US" sz="3000" spc="-5" dirty="0">
                <a:latin typeface="Arial"/>
                <a:cs typeface="Arial"/>
              </a:rPr>
              <a:t>:</a:t>
            </a:r>
            <a:r>
              <a:rPr lang="en-US" sz="3000" b="1" spc="-5" dirty="0">
                <a:latin typeface="Arial"/>
                <a:cs typeface="Arial"/>
              </a:rPr>
              <a:t> </a:t>
            </a:r>
            <a:r>
              <a:rPr lang="en-US" sz="3000" spc="-5" dirty="0">
                <a:latin typeface="Arial"/>
                <a:cs typeface="Arial"/>
              </a:rPr>
              <a:t>consisting </a:t>
            </a:r>
            <a:r>
              <a:rPr lang="en-US" sz="3000" dirty="0">
                <a:latin typeface="Arial"/>
                <a:cs typeface="Arial"/>
              </a:rPr>
              <a:t>of </a:t>
            </a:r>
            <a:r>
              <a:rPr lang="en-US" sz="3000" spc="-5" dirty="0">
                <a:latin typeface="Arial"/>
                <a:cs typeface="Arial"/>
              </a:rPr>
              <a:t>many </a:t>
            </a:r>
            <a:r>
              <a:rPr lang="en-US" sz="3000" spc="-10" dirty="0">
                <a:latin typeface="Arial"/>
                <a:cs typeface="Arial"/>
              </a:rPr>
              <a:t>different </a:t>
            </a:r>
            <a:r>
              <a:rPr lang="en-US" sz="3000" spc="-5" dirty="0">
                <a:latin typeface="Arial"/>
                <a:cs typeface="Arial"/>
              </a:rPr>
              <a:t>elements</a:t>
            </a:r>
          </a:p>
          <a:p>
            <a:pPr marL="749300" marR="604520" indent="-2921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–"/>
              <a:tabLst>
                <a:tab pos="354965" algn="l"/>
                <a:tab pos="355600" algn="l"/>
              </a:tabLst>
            </a:pPr>
            <a:r>
              <a:rPr lang="en-US" sz="2600" dirty="0">
                <a:latin typeface="Arial"/>
                <a:cs typeface="Arial"/>
              </a:rPr>
              <a:t>Synonyms: </a:t>
            </a:r>
            <a:r>
              <a:rPr lang="en-US" sz="2600" spc="-5" dirty="0">
                <a:latin typeface="Arial"/>
                <a:cs typeface="Arial"/>
              </a:rPr>
              <a:t>different, </a:t>
            </a:r>
            <a:r>
              <a:rPr lang="en-US" sz="2600" dirty="0">
                <a:latin typeface="Arial"/>
                <a:cs typeface="Arial"/>
              </a:rPr>
              <a:t>unlike, </a:t>
            </a:r>
            <a:r>
              <a:rPr lang="en-US" sz="2600" spc="-15" dirty="0">
                <a:latin typeface="Arial"/>
                <a:cs typeface="Arial"/>
              </a:rPr>
              <a:t>dissimilar, </a:t>
            </a:r>
            <a:r>
              <a:rPr lang="en-US" sz="2600" dirty="0">
                <a:latin typeface="Arial"/>
                <a:cs typeface="Arial"/>
              </a:rPr>
              <a:t>distinct,</a:t>
            </a:r>
            <a:r>
              <a:rPr lang="en-US" sz="2600" spc="-5" dirty="0">
                <a:latin typeface="Arial"/>
                <a:cs typeface="Arial"/>
              </a:rPr>
              <a:t> </a:t>
            </a:r>
            <a:r>
              <a:rPr lang="en-US" sz="2600" dirty="0">
                <a:latin typeface="Arial"/>
                <a:cs typeface="Arial"/>
              </a:rPr>
              <a:t>separate</a:t>
            </a:r>
          </a:p>
          <a:p>
            <a:pPr marL="457200" marR="604520" indent="0">
              <a:lnSpc>
                <a:spcPct val="100000"/>
              </a:lnSpc>
              <a:spcBef>
                <a:spcPts val="600"/>
              </a:spcBef>
              <a:buNone/>
              <a:tabLst>
                <a:tab pos="354965" algn="l"/>
                <a:tab pos="355600" algn="l"/>
              </a:tabLst>
            </a:pPr>
            <a:endParaRPr lang="en-US" sz="2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3000" b="1" dirty="0">
                <a:solidFill>
                  <a:srgbClr val="FFFF00"/>
                </a:solidFill>
                <a:latin typeface="Arial"/>
                <a:cs typeface="Arial"/>
              </a:rPr>
              <a:t>Rigorous</a:t>
            </a:r>
            <a:r>
              <a:rPr lang="en-US" sz="3000" dirty="0">
                <a:latin typeface="Arial"/>
                <a:cs typeface="Arial"/>
              </a:rPr>
              <a:t>:</a:t>
            </a:r>
            <a:r>
              <a:rPr lang="en-US" sz="3000" b="1" dirty="0">
                <a:latin typeface="Arial"/>
                <a:cs typeface="Arial"/>
              </a:rPr>
              <a:t> </a:t>
            </a:r>
            <a:r>
              <a:rPr lang="en-US" sz="3000" spc="-5" dirty="0">
                <a:latin typeface="Arial"/>
                <a:cs typeface="Arial"/>
              </a:rPr>
              <a:t>extremely thorough, exhaustive</a:t>
            </a:r>
            <a:endParaRPr lang="en-US" sz="3000" dirty="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600"/>
              </a:spcBef>
              <a:buChar char="–"/>
              <a:tabLst>
                <a:tab pos="756920" algn="l"/>
              </a:tabLst>
            </a:pPr>
            <a:r>
              <a:rPr lang="en-US" sz="2600" dirty="0">
                <a:latin typeface="Arial"/>
                <a:cs typeface="Arial"/>
              </a:rPr>
              <a:t>Synonyms: precise, accurate, </a:t>
            </a:r>
            <a:r>
              <a:rPr lang="en-US" sz="2600" spc="-15" dirty="0">
                <a:latin typeface="Arial"/>
                <a:cs typeface="Arial"/>
              </a:rPr>
              <a:t>trustworthy,</a:t>
            </a:r>
            <a:r>
              <a:rPr lang="en-US" sz="2600" spc="-70" dirty="0">
                <a:latin typeface="Arial"/>
                <a:cs typeface="Arial"/>
              </a:rPr>
              <a:t> </a:t>
            </a:r>
            <a:r>
              <a:rPr lang="en-US" sz="2600" dirty="0">
                <a:latin typeface="Arial"/>
                <a:cs typeface="Arial"/>
              </a:rPr>
              <a:t>high-quality</a:t>
            </a:r>
          </a:p>
          <a:p>
            <a:pPr marL="469265" lvl="1">
              <a:lnSpc>
                <a:spcPct val="100000"/>
              </a:lnSpc>
              <a:spcBef>
                <a:spcPts val="600"/>
              </a:spcBef>
              <a:buNone/>
              <a:tabLst>
                <a:tab pos="756920" algn="l"/>
              </a:tabLst>
            </a:pPr>
            <a:endParaRPr lang="en-US" sz="2600" dirty="0">
              <a:latin typeface="Arial"/>
              <a:cs typeface="Arial"/>
            </a:endParaRPr>
          </a:p>
          <a:p>
            <a:pPr marL="355600" marR="677545" indent="-34290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3000" b="1" dirty="0">
                <a:solidFill>
                  <a:srgbClr val="FFFF00"/>
                </a:solidFill>
                <a:latin typeface="Arial"/>
                <a:cs typeface="Arial"/>
              </a:rPr>
              <a:t>Enables </a:t>
            </a:r>
            <a:r>
              <a:rPr lang="en-US" sz="3000" b="1" spc="-5" dirty="0">
                <a:solidFill>
                  <a:srgbClr val="FFFF00"/>
                </a:solidFill>
                <a:latin typeface="Arial"/>
                <a:cs typeface="Arial"/>
              </a:rPr>
              <a:t>triangulation</a:t>
            </a:r>
            <a:r>
              <a:rPr lang="en-US" sz="3000" spc="-5" dirty="0">
                <a:latin typeface="Arial"/>
                <a:cs typeface="Arial"/>
              </a:rPr>
              <a:t>:</a:t>
            </a:r>
            <a:r>
              <a:rPr lang="en-US" sz="3000" b="1" spc="-5" dirty="0">
                <a:latin typeface="Arial"/>
                <a:cs typeface="Arial"/>
              </a:rPr>
              <a:t> </a:t>
            </a:r>
            <a:r>
              <a:rPr lang="en-US" sz="3000" spc="-5" dirty="0">
                <a:latin typeface="Arial"/>
                <a:cs typeface="Arial"/>
              </a:rPr>
              <a:t>cross-checking data </a:t>
            </a:r>
            <a:r>
              <a:rPr lang="en-US" sz="3000" dirty="0">
                <a:latin typeface="Arial"/>
                <a:cs typeface="Arial"/>
              </a:rPr>
              <a:t>to  </a:t>
            </a:r>
            <a:r>
              <a:rPr lang="en-US" sz="3000" spc="-5" dirty="0">
                <a:latin typeface="Arial"/>
                <a:cs typeface="Arial"/>
              </a:rPr>
              <a:t>identify</a:t>
            </a:r>
            <a:r>
              <a:rPr lang="en-US" sz="3000" spc="-25" dirty="0">
                <a:latin typeface="Arial"/>
                <a:cs typeface="Arial"/>
              </a:rPr>
              <a:t> </a:t>
            </a:r>
            <a:r>
              <a:rPr lang="en-US" sz="3000" spc="-5" dirty="0">
                <a:latin typeface="Arial"/>
                <a:cs typeface="Arial"/>
              </a:rPr>
              <a:t>trends</a:t>
            </a:r>
            <a:endParaRPr lang="en-US" sz="30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236CAF-F7AF-A7DC-6192-01BC24EE18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87366" y="203799"/>
            <a:ext cx="10468303" cy="1325563"/>
          </a:xfrm>
        </p:spPr>
        <p:txBody>
          <a:bodyPr vert="horz" lIns="0" tIns="12700" rIns="0" bIns="0" rtlCol="0" anchor="ctr">
            <a:normAutofit/>
          </a:bodyPr>
          <a:lstStyle/>
          <a:p>
            <a:pPr marL="12700">
              <a:spcBef>
                <a:spcPts val="100"/>
              </a:spcBef>
            </a:pPr>
            <a:r>
              <a:rPr lang="en-US" dirty="0"/>
              <a:t>Data</a:t>
            </a:r>
            <a:r>
              <a:rPr lang="en-US" spc="-85" dirty="0"/>
              <a:t> </a:t>
            </a:r>
            <a:r>
              <a:rPr lang="en-US" spc="-65" dirty="0"/>
              <a:t>Types</a:t>
            </a:r>
            <a:endParaRPr lang="en-US" dirty="0"/>
          </a:p>
        </p:txBody>
      </p:sp>
      <p:pic>
        <p:nvPicPr>
          <p:cNvPr id="30" name="Content Placeholder 29" descr="A picture of the 3 Data Types: Output, Context, and Input.  ">
            <a:extLst>
              <a:ext uri="{FF2B5EF4-FFF2-40B4-BE49-F238E27FC236}">
                <a16:creationId xmlns:a16="http://schemas.microsoft.com/office/drawing/2014/main" id="{9B2B59B0-1DE2-B72C-7E8B-B818998618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6854" y="1504128"/>
            <a:ext cx="5639228" cy="4440892"/>
          </a:xfrm>
          <a:noFill/>
        </p:spPr>
      </p:pic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356FA1E3-A53D-9F32-6AA4-50A069FEA8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96400" y="6287355"/>
            <a:ext cx="2743200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34C8D5D0-5ABB-40D7-A021-B610E9560A54}" type="slidenum">
              <a:rPr lang="en-US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14</a:t>
            </a:fld>
            <a:endParaRPr lang="en-US" sz="19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73322" y="203799"/>
            <a:ext cx="10613879" cy="1325563"/>
          </a:xfrm>
        </p:spPr>
        <p:txBody>
          <a:bodyPr vert="horz" lIns="0" tIns="12700" rIns="0" bIns="0" rtlCol="0" anchor="ctr">
            <a:normAutofit/>
          </a:bodyPr>
          <a:lstStyle/>
          <a:p>
            <a:pPr marL="12700">
              <a:spcBef>
                <a:spcPts val="100"/>
              </a:spcBef>
            </a:pPr>
            <a:r>
              <a:rPr lang="en-US" dirty="0"/>
              <a:t>Data</a:t>
            </a:r>
            <a:r>
              <a:rPr lang="en-US" spc="-75" dirty="0"/>
              <a:t> </a:t>
            </a:r>
            <a:r>
              <a:rPr lang="en-US" spc="-25" dirty="0"/>
              <a:t>Types: Context</a:t>
            </a:r>
            <a:endParaRPr lang="en-US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4B46A6A-FC13-81AA-B708-63F084298C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73322" y="1638301"/>
            <a:ext cx="5316664" cy="4368361"/>
          </a:xfrm>
        </p:spPr>
        <p:txBody>
          <a:bodyPr>
            <a:normAutofit/>
          </a:bodyPr>
          <a:lstStyle/>
          <a:p>
            <a:pPr marL="355600" indent="-342900">
              <a:lnSpc>
                <a:spcPct val="90000"/>
              </a:lnSpc>
              <a:spcAft>
                <a:spcPts val="600"/>
              </a:spcAft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b="1" spc="-5" dirty="0"/>
              <a:t>Demographics</a:t>
            </a:r>
            <a:endParaRPr lang="en-US" sz="2000" dirty="0"/>
          </a:p>
          <a:p>
            <a:pPr marL="927100" marR="508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–"/>
              <a:tabLst>
                <a:tab pos="812165" algn="l"/>
              </a:tabLst>
            </a:pPr>
            <a:r>
              <a:rPr lang="en-US" sz="2000" spc="-55" dirty="0"/>
              <a:t>Total </a:t>
            </a:r>
            <a:r>
              <a:rPr lang="en-US" sz="2000" dirty="0"/>
              <a:t>student </a:t>
            </a:r>
            <a:r>
              <a:rPr lang="en-US" sz="2000" spc="-5" dirty="0"/>
              <a:t>population and</a:t>
            </a:r>
            <a:r>
              <a:rPr lang="en-US" sz="2000" dirty="0"/>
              <a:t> trends</a:t>
            </a:r>
          </a:p>
          <a:p>
            <a:pPr marL="92710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–"/>
              <a:tabLst>
                <a:tab pos="812165" algn="l"/>
                <a:tab pos="812800" algn="l"/>
              </a:tabLst>
            </a:pPr>
            <a:r>
              <a:rPr lang="en-US" sz="2000" dirty="0"/>
              <a:t>Student</a:t>
            </a:r>
            <a:r>
              <a:rPr lang="en-US" sz="2000" spc="-5" dirty="0"/>
              <a:t> </a:t>
            </a:r>
            <a:r>
              <a:rPr lang="en-US" sz="2000" dirty="0"/>
              <a:t>groups</a:t>
            </a:r>
          </a:p>
          <a:p>
            <a:pPr marL="927100" indent="-4572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–"/>
              <a:tabLst>
                <a:tab pos="812165" algn="l"/>
                <a:tab pos="812800" algn="l"/>
              </a:tabLst>
            </a:pPr>
            <a:r>
              <a:rPr lang="en-US" sz="2000" spc="-5" dirty="0"/>
              <a:t>Mobility</a:t>
            </a:r>
            <a:endParaRPr lang="en-US" sz="2000" dirty="0"/>
          </a:p>
          <a:p>
            <a:pPr marL="355600" indent="-342900">
              <a:lnSpc>
                <a:spcPct val="90000"/>
              </a:lnSpc>
              <a:spcAft>
                <a:spcPts val="600"/>
              </a:spcAft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b="1" dirty="0"/>
              <a:t>Overall Climate </a:t>
            </a:r>
            <a:r>
              <a:rPr lang="en-US" sz="2000" b="1" spc="-5" dirty="0"/>
              <a:t>and</a:t>
            </a:r>
            <a:r>
              <a:rPr lang="en-US" sz="2000" b="1" spc="-70" dirty="0"/>
              <a:t> </a:t>
            </a:r>
            <a:r>
              <a:rPr lang="en-US" sz="2000" b="1" spc="-5" dirty="0"/>
              <a:t>Culture</a:t>
            </a:r>
            <a:endParaRPr lang="en-US" sz="2000" dirty="0"/>
          </a:p>
          <a:p>
            <a:pPr marL="812800" marR="252729" lvl="1" indent="-342900">
              <a:lnSpc>
                <a:spcPct val="90000"/>
              </a:lnSpc>
              <a:spcAft>
                <a:spcPts val="600"/>
              </a:spcAft>
              <a:buChar char="−"/>
              <a:tabLst>
                <a:tab pos="812165" algn="l"/>
                <a:tab pos="812800" algn="l"/>
              </a:tabLst>
            </a:pPr>
            <a:r>
              <a:rPr lang="en-US" sz="2000" spc="-5" dirty="0"/>
              <a:t>Educational partner perceptions and</a:t>
            </a:r>
            <a:r>
              <a:rPr lang="en-US" sz="2000" spc="5" dirty="0"/>
              <a:t> </a:t>
            </a:r>
            <a:r>
              <a:rPr lang="en-US" sz="2000" spc="-5" dirty="0"/>
              <a:t>engagement</a:t>
            </a:r>
            <a:endParaRPr lang="en-US" sz="2000" dirty="0"/>
          </a:p>
          <a:p>
            <a:pPr marL="355600" indent="-342900">
              <a:lnSpc>
                <a:spcPct val="90000"/>
              </a:lnSpc>
              <a:spcAft>
                <a:spcPts val="600"/>
              </a:spcAft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US" sz="2000" b="1" dirty="0"/>
              <a:t>LEA Policies and</a:t>
            </a:r>
            <a:r>
              <a:rPr lang="en-US" sz="2000" b="1" spc="-175" dirty="0"/>
              <a:t> </a:t>
            </a:r>
            <a:r>
              <a:rPr lang="en-US" sz="2000" b="1" spc="-5" dirty="0"/>
              <a:t>Practices</a:t>
            </a:r>
            <a:endParaRPr lang="en-US" sz="2000" dirty="0"/>
          </a:p>
          <a:p>
            <a:pPr marL="812800" marR="981075" lvl="1" indent="-342900">
              <a:lnSpc>
                <a:spcPct val="90000"/>
              </a:lnSpc>
              <a:spcAft>
                <a:spcPts val="600"/>
              </a:spcAft>
              <a:buChar char="−"/>
              <a:tabLst>
                <a:tab pos="812165" algn="l"/>
                <a:tab pos="812800" algn="l"/>
              </a:tabLst>
            </a:pPr>
            <a:r>
              <a:rPr lang="en-US" sz="2000" spc="-5" dirty="0"/>
              <a:t>Local school board decision-making</a:t>
            </a:r>
            <a:endParaRPr lang="en-US" sz="2000" dirty="0"/>
          </a:p>
          <a:p>
            <a:pPr marL="812800" marR="949960" lvl="1" indent="-342900">
              <a:lnSpc>
                <a:spcPct val="90000"/>
              </a:lnSpc>
              <a:spcAft>
                <a:spcPts val="600"/>
              </a:spcAft>
              <a:buChar char="−"/>
              <a:tabLst>
                <a:tab pos="812165" algn="l"/>
                <a:tab pos="812800" algn="l"/>
              </a:tabLst>
            </a:pPr>
            <a:r>
              <a:rPr lang="en-US" sz="2000" spc="-5" dirty="0"/>
              <a:t>Policies </a:t>
            </a:r>
            <a:r>
              <a:rPr lang="en-US" sz="2000" dirty="0"/>
              <a:t>for</a:t>
            </a:r>
            <a:r>
              <a:rPr lang="en-US" sz="2000" spc="-25" dirty="0"/>
              <a:t> </a:t>
            </a:r>
            <a:r>
              <a:rPr lang="en-US" sz="2000" spc="-5" dirty="0"/>
              <a:t>magnet </a:t>
            </a:r>
            <a:r>
              <a:rPr lang="en-US" sz="2000" dirty="0"/>
              <a:t>programs</a:t>
            </a:r>
          </a:p>
        </p:txBody>
      </p:sp>
      <p:pic>
        <p:nvPicPr>
          <p:cNvPr id="11" name="Picture 10" descr="A picture of the 3 Data Types: Output, Context, and Input.  The picture has &quot;Context&quot; highlighted.">
            <a:extLst>
              <a:ext uri="{FF2B5EF4-FFF2-40B4-BE49-F238E27FC236}">
                <a16:creationId xmlns:a16="http://schemas.microsoft.com/office/drawing/2014/main" id="{5E5B3327-EC23-2E07-AA5E-52ED1FB3AED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76" r="-3" b="-3"/>
          <a:stretch>
            <a:fillRect/>
          </a:stretch>
        </p:blipFill>
        <p:spPr>
          <a:xfrm>
            <a:off x="6589986" y="1529362"/>
            <a:ext cx="5171090" cy="4368361"/>
          </a:xfrm>
          <a:prstGeom prst="rect">
            <a:avLst/>
          </a:prstGeom>
          <a:noFill/>
        </p:spPr>
      </p:pic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0CE2D627-262E-9477-D958-5BA00A8CF4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96400" y="6287355"/>
            <a:ext cx="2743200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34C8D5D0-5ABB-40D7-A021-B610E9560A54}" type="slidenum">
              <a:rPr lang="en-US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15</a:t>
            </a:fld>
            <a:endParaRPr lang="en-US" sz="19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056B8-AF5E-F542-8104-97671423F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1C16FA77-3A51-0B4E-C75B-C595E6A87BA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73322" y="203799"/>
            <a:ext cx="10613879" cy="1325563"/>
          </a:xfrm>
        </p:spPr>
        <p:txBody>
          <a:bodyPr vert="horz" lIns="0" tIns="12700" rIns="0" bIns="0" rtlCol="0" anchor="ctr">
            <a:normAutofit/>
          </a:bodyPr>
          <a:lstStyle/>
          <a:p>
            <a:pPr marL="12700">
              <a:spcBef>
                <a:spcPts val="100"/>
              </a:spcBef>
            </a:pPr>
            <a:r>
              <a:rPr lang="en-US" dirty="0"/>
              <a:t>Data</a:t>
            </a:r>
            <a:r>
              <a:rPr lang="en-US" spc="-75" dirty="0"/>
              <a:t> </a:t>
            </a:r>
            <a:r>
              <a:rPr lang="en-US" spc="-25" dirty="0"/>
              <a:t>Types: Output</a:t>
            </a:r>
            <a:endParaRPr lang="en-US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7042042C-DB4C-6122-0123-4395EAF6FD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73322" y="1638301"/>
            <a:ext cx="5316664" cy="4368361"/>
          </a:xfrm>
        </p:spPr>
        <p:txBody>
          <a:bodyPr>
            <a:normAutofit/>
          </a:bodyPr>
          <a:lstStyle/>
          <a:p>
            <a:pPr marL="927100" marR="5080" indent="-457200">
              <a:spcAft>
                <a:spcPts val="600"/>
              </a:spcAft>
              <a:tabLst>
                <a:tab pos="812165" algn="l"/>
              </a:tabLst>
            </a:pPr>
            <a:r>
              <a:rPr lang="en-US"/>
              <a:t>Achievement</a:t>
            </a:r>
          </a:p>
          <a:p>
            <a:pPr marL="927100" marR="5080" indent="-457200">
              <a:spcAft>
                <a:spcPts val="600"/>
              </a:spcAft>
              <a:tabLst>
                <a:tab pos="812165" algn="l"/>
              </a:tabLst>
            </a:pPr>
            <a:r>
              <a:rPr lang="en-US"/>
              <a:t>Behavior</a:t>
            </a:r>
          </a:p>
          <a:p>
            <a:pPr marL="927100" marR="5080" indent="-457200">
              <a:spcAft>
                <a:spcPts val="600"/>
              </a:spcAft>
              <a:tabLst>
                <a:tab pos="812165" algn="l"/>
              </a:tabLst>
            </a:pPr>
            <a:r>
              <a:rPr lang="en-US"/>
              <a:t>Attendance</a:t>
            </a:r>
          </a:p>
          <a:p>
            <a:pPr marL="927100" marR="5080" indent="-457200">
              <a:spcAft>
                <a:spcPts val="600"/>
              </a:spcAft>
              <a:tabLst>
                <a:tab pos="812165" algn="l"/>
              </a:tabLst>
            </a:pPr>
            <a:r>
              <a:rPr lang="en-US"/>
              <a:t>Performance</a:t>
            </a:r>
          </a:p>
          <a:p>
            <a:pPr marL="0" indent="0">
              <a:spcAft>
                <a:spcPts val="600"/>
              </a:spcAft>
              <a:buNone/>
            </a:pPr>
            <a:endParaRPr lang="en-US"/>
          </a:p>
        </p:txBody>
      </p:sp>
      <p:pic>
        <p:nvPicPr>
          <p:cNvPr id="10" name="Picture 9" descr="A picture of the 3 Data Types: Output, Context, and Input.  The picture has &quot;Output&quot; highlighted.">
            <a:extLst>
              <a:ext uri="{FF2B5EF4-FFF2-40B4-BE49-F238E27FC236}">
                <a16:creationId xmlns:a16="http://schemas.microsoft.com/office/drawing/2014/main" id="{2A8BA977-F397-E54B-FB54-055367A445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9986" y="1244819"/>
            <a:ext cx="5069455" cy="4368361"/>
          </a:xfrm>
          <a:prstGeom prst="rect">
            <a:avLst/>
          </a:prstGeom>
          <a:noFill/>
        </p:spPr>
      </p:pic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295CA374-02DA-D087-A886-7D69EF6439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96400" y="6287355"/>
            <a:ext cx="2743200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34C8D5D0-5ABB-40D7-A021-B610E9560A54}" type="slidenum">
              <a:rPr lang="en-US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16</a:t>
            </a:fld>
            <a:endParaRPr lang="en-US" sz="1900"/>
          </a:p>
        </p:txBody>
      </p:sp>
    </p:spTree>
    <p:extLst>
      <p:ext uri="{BB962C8B-B14F-4D97-AF65-F5344CB8AC3E}">
        <p14:creationId xmlns:p14="http://schemas.microsoft.com/office/powerpoint/2010/main" val="2280158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518229-9DA0-B125-F4E4-0E4FB2E87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48FC84F2-6DF8-0699-CE27-3D19B8CBC9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73322" y="203799"/>
            <a:ext cx="10613879" cy="1325563"/>
          </a:xfrm>
        </p:spPr>
        <p:txBody>
          <a:bodyPr vert="horz" lIns="0" tIns="12700" rIns="0" bIns="0" rtlCol="0" anchor="ctr">
            <a:normAutofit/>
          </a:bodyPr>
          <a:lstStyle/>
          <a:p>
            <a:pPr marL="12700">
              <a:spcBef>
                <a:spcPts val="100"/>
              </a:spcBef>
            </a:pPr>
            <a:r>
              <a:rPr lang="en-US" dirty="0"/>
              <a:t>Data</a:t>
            </a:r>
            <a:r>
              <a:rPr lang="en-US" spc="-75" dirty="0"/>
              <a:t> </a:t>
            </a:r>
            <a:r>
              <a:rPr lang="en-US" spc="-25" dirty="0"/>
              <a:t>Types: Input</a:t>
            </a:r>
            <a:endParaRPr lang="en-US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5F685F4-045D-6137-0B70-4CC48212DE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73322" y="1638301"/>
            <a:ext cx="5316664" cy="4368361"/>
          </a:xfrm>
        </p:spPr>
        <p:txBody>
          <a:bodyPr>
            <a:normAutofit/>
          </a:bodyPr>
          <a:lstStyle/>
          <a:p>
            <a:pPr marL="927100" marR="5080" indent="-457200">
              <a:spcAft>
                <a:spcPts val="600"/>
              </a:spcAft>
              <a:tabLst>
                <a:tab pos="812165" algn="l"/>
              </a:tabLst>
            </a:pPr>
            <a:r>
              <a:rPr lang="en-US" dirty="0"/>
              <a:t>Resources</a:t>
            </a:r>
          </a:p>
          <a:p>
            <a:pPr marL="927100" marR="5080" indent="-457200">
              <a:spcAft>
                <a:spcPts val="600"/>
              </a:spcAft>
              <a:tabLst>
                <a:tab pos="812165" algn="l"/>
              </a:tabLst>
            </a:pPr>
            <a:r>
              <a:rPr lang="en-US" dirty="0"/>
              <a:t>Materials</a:t>
            </a:r>
          </a:p>
          <a:p>
            <a:pPr marL="927100" marR="5080" indent="-457200">
              <a:spcAft>
                <a:spcPts val="600"/>
              </a:spcAft>
              <a:tabLst>
                <a:tab pos="812165" algn="l"/>
              </a:tabLst>
            </a:pPr>
            <a:r>
              <a:rPr lang="en-US" dirty="0"/>
              <a:t>Plans</a:t>
            </a:r>
          </a:p>
          <a:p>
            <a:pPr marL="927100" marR="5080" indent="-457200">
              <a:spcAft>
                <a:spcPts val="600"/>
              </a:spcAft>
              <a:tabLst>
                <a:tab pos="812165" algn="l"/>
              </a:tabLst>
            </a:pPr>
            <a:r>
              <a:rPr lang="en-US" dirty="0"/>
              <a:t>Training</a:t>
            </a:r>
          </a:p>
          <a:p>
            <a:pPr marL="927100" marR="5080" indent="-457200">
              <a:spcAft>
                <a:spcPts val="600"/>
              </a:spcAft>
              <a:tabLst>
                <a:tab pos="812165" algn="l"/>
              </a:tabLst>
            </a:pPr>
            <a:r>
              <a:rPr lang="en-US" dirty="0"/>
              <a:t>Support</a:t>
            </a:r>
          </a:p>
          <a:p>
            <a:pPr marL="0" indent="0">
              <a:spcAft>
                <a:spcPts val="600"/>
              </a:spcAft>
              <a:buNone/>
            </a:pPr>
            <a:endParaRPr lang="en-US" dirty="0"/>
          </a:p>
        </p:txBody>
      </p:sp>
      <p:pic>
        <p:nvPicPr>
          <p:cNvPr id="10" name="Picture 9" descr="A picture of the 3 Data Types: Output, Context, and Input.  The picture has &quot;Input&quot; highlighted.">
            <a:extLst>
              <a:ext uri="{FF2B5EF4-FFF2-40B4-BE49-F238E27FC236}">
                <a16:creationId xmlns:a16="http://schemas.microsoft.com/office/drawing/2014/main" id="{DB8EA1AC-51A8-18CE-80FC-7B88B122A4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9986" y="1390466"/>
            <a:ext cx="5171090" cy="4322709"/>
          </a:xfrm>
          <a:prstGeom prst="rect">
            <a:avLst/>
          </a:prstGeom>
          <a:noFill/>
        </p:spPr>
      </p:pic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78EC0615-2491-3172-26B0-0C998F7E0B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96400" y="6287355"/>
            <a:ext cx="2743200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34C8D5D0-5ABB-40D7-A021-B610E9560A54}" type="slidenum">
              <a:rPr lang="en-US" sz="1900" smtClean="0"/>
              <a:pPr>
                <a:lnSpc>
                  <a:spcPct val="90000"/>
                </a:lnSpc>
                <a:spcAft>
                  <a:spcPts val="600"/>
                </a:spcAft>
              </a:pPr>
              <a:t>17</a:t>
            </a:fld>
            <a:endParaRPr lang="en-US" sz="1900"/>
          </a:p>
        </p:txBody>
      </p:sp>
    </p:spTree>
    <p:extLst>
      <p:ext uri="{BB962C8B-B14F-4D97-AF65-F5344CB8AC3E}">
        <p14:creationId xmlns:p14="http://schemas.microsoft.com/office/powerpoint/2010/main" val="528469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Quantitative Data</a:t>
            </a:r>
            <a:r>
              <a:rPr sz="4400" spc="-70" dirty="0"/>
              <a:t> </a:t>
            </a:r>
            <a:r>
              <a:rPr sz="4400" dirty="0"/>
              <a:t>Sources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27E178-7616-7268-5AC1-5AE848FA7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42900">
              <a:lnSpc>
                <a:spcPct val="100000"/>
              </a:lnSpc>
              <a:spcBef>
                <a:spcPts val="221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dirty="0">
                <a:latin typeface="Arial"/>
                <a:cs typeface="Arial"/>
              </a:rPr>
              <a:t>Assessments, </a:t>
            </a:r>
            <a:r>
              <a:rPr lang="en-US" sz="3200" spc="-5" dirty="0">
                <a:latin typeface="Arial"/>
                <a:cs typeface="Arial"/>
              </a:rPr>
              <a:t>accountability</a:t>
            </a:r>
            <a:r>
              <a:rPr lang="en-US" sz="3200" spc="-70" dirty="0">
                <a:latin typeface="Arial"/>
                <a:cs typeface="Arial"/>
              </a:rPr>
              <a:t> </a:t>
            </a:r>
            <a:r>
              <a:rPr lang="en-US" sz="3200" dirty="0">
                <a:latin typeface="Arial"/>
                <a:cs typeface="Arial"/>
              </a:rPr>
              <a:t>metrics </a:t>
            </a:r>
            <a:r>
              <a:rPr lang="en-US" dirty="0">
                <a:latin typeface="Arial"/>
                <a:cs typeface="Arial"/>
              </a:rPr>
              <a:t>(e.g., achievement, attendance, graduation, behavior</a:t>
            </a:r>
            <a:r>
              <a:rPr lang="en-US" spc="70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data)</a:t>
            </a:r>
          </a:p>
          <a:p>
            <a:pPr marL="355600" indent="-342900">
              <a:lnSpc>
                <a:spcPct val="100000"/>
              </a:lnSpc>
              <a:spcBef>
                <a:spcPts val="1764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spc="-5" dirty="0">
                <a:latin typeface="Arial"/>
                <a:cs typeface="Arial"/>
              </a:rPr>
              <a:t>Demographic trend</a:t>
            </a:r>
            <a:r>
              <a:rPr lang="en-US" sz="3200" spc="-25" dirty="0">
                <a:latin typeface="Arial"/>
                <a:cs typeface="Arial"/>
              </a:rPr>
              <a:t> </a:t>
            </a:r>
            <a:r>
              <a:rPr lang="en-US" sz="3200" spc="-5" dirty="0">
                <a:latin typeface="Arial"/>
                <a:cs typeface="Arial"/>
              </a:rPr>
              <a:t>data</a:t>
            </a:r>
            <a:endParaRPr lang="en-US"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92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dirty="0">
                <a:latin typeface="Arial"/>
                <a:cs typeface="Arial"/>
              </a:rPr>
              <a:t>Classroom </a:t>
            </a:r>
            <a:r>
              <a:rPr lang="en-US" sz="3200" spc="-5" dirty="0">
                <a:latin typeface="Arial"/>
                <a:cs typeface="Arial"/>
              </a:rPr>
              <a:t>observations</a:t>
            </a:r>
            <a:r>
              <a:rPr lang="en-US" sz="3200" spc="-75" dirty="0">
                <a:latin typeface="Arial"/>
                <a:cs typeface="Arial"/>
              </a:rPr>
              <a:t> </a:t>
            </a:r>
            <a:r>
              <a:rPr lang="en-US" sz="3200" dirty="0">
                <a:latin typeface="Arial"/>
                <a:cs typeface="Arial"/>
              </a:rPr>
              <a:t>(scored)</a:t>
            </a:r>
          </a:p>
          <a:p>
            <a:pPr marL="355600" indent="-342900">
              <a:lnSpc>
                <a:spcPct val="100000"/>
              </a:lnSpc>
              <a:spcBef>
                <a:spcPts val="192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dirty="0">
                <a:latin typeface="Arial"/>
                <a:cs typeface="Arial"/>
              </a:rPr>
              <a:t>Survey </a:t>
            </a:r>
            <a:r>
              <a:rPr lang="en-US" sz="3200" spc="-5" dirty="0">
                <a:latin typeface="Arial"/>
                <a:cs typeface="Arial"/>
              </a:rPr>
              <a:t>data </a:t>
            </a:r>
            <a:r>
              <a:rPr lang="en-US" sz="3200" dirty="0">
                <a:latin typeface="Arial"/>
                <a:cs typeface="Arial"/>
              </a:rPr>
              <a:t>(Likert</a:t>
            </a:r>
            <a:r>
              <a:rPr lang="en-US" sz="3200" spc="-70" dirty="0">
                <a:latin typeface="Arial"/>
                <a:cs typeface="Arial"/>
              </a:rPr>
              <a:t> </a:t>
            </a:r>
            <a:r>
              <a:rPr lang="en-US" sz="3200" spc="-5" dirty="0">
                <a:latin typeface="Arial"/>
                <a:cs typeface="Arial"/>
              </a:rPr>
              <a:t>scale)</a:t>
            </a:r>
            <a:endParaRPr lang="en-US" sz="32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E1A58C9-C209-F6C6-6B93-9030083101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Qualitative Data Sources</a:t>
            </a:r>
            <a:r>
              <a:rPr sz="4400" spc="-60" dirty="0"/>
              <a:t> </a:t>
            </a:r>
            <a:r>
              <a:rPr sz="4400" spc="-5" dirty="0"/>
              <a:t>(1)</a:t>
            </a:r>
            <a:endParaRPr sz="4400" dirty="0"/>
          </a:p>
        </p:txBody>
      </p:sp>
      <p:sp>
        <p:nvSpPr>
          <p:cNvPr id="5" name="object 5"/>
          <p:cNvSpPr txBox="1">
            <a:spLocks noGrp="1"/>
          </p:cNvSpPr>
          <p:nvPr>
            <p:ph sz="half" idx="1"/>
          </p:nvPr>
        </p:nvSpPr>
        <p:spPr>
          <a:xfrm>
            <a:off x="1273322" y="1529361"/>
            <a:ext cx="5316664" cy="453906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03505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/>
              <a:t>LEA </a:t>
            </a:r>
            <a:r>
              <a:rPr sz="2800" dirty="0"/>
              <a:t>policies</a:t>
            </a:r>
            <a:r>
              <a:rPr sz="2800" spc="-235" dirty="0"/>
              <a:t> </a:t>
            </a:r>
            <a:r>
              <a:rPr sz="2800" spc="-5" dirty="0"/>
              <a:t>and  practices</a:t>
            </a:r>
          </a:p>
          <a:p>
            <a:pPr marL="756285" marR="71755" lvl="1" indent="-287020">
              <a:lnSpc>
                <a:spcPct val="100000"/>
              </a:lnSpc>
              <a:spcBef>
                <a:spcPts val="500"/>
              </a:spcBef>
              <a:buChar char="–"/>
              <a:tabLst>
                <a:tab pos="756285" algn="l"/>
                <a:tab pos="756920" algn="l"/>
              </a:tabLst>
            </a:pPr>
            <a:r>
              <a:rPr sz="2400" dirty="0">
                <a:latin typeface="Arial"/>
                <a:cs typeface="Arial"/>
              </a:rPr>
              <a:t>local school board decision-making; policies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 magnet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programs</a:t>
            </a:r>
          </a:p>
          <a:p>
            <a:pPr marL="355600" marR="81280" indent="-342900">
              <a:lnSpc>
                <a:spcPct val="100000"/>
              </a:lnSpc>
              <a:spcBef>
                <a:spcPts val="65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/>
              <a:t>Personnel policies</a:t>
            </a:r>
            <a:r>
              <a:rPr sz="2800" spc="-80" dirty="0"/>
              <a:t> </a:t>
            </a:r>
            <a:r>
              <a:rPr sz="2800" dirty="0"/>
              <a:t>and  procedures</a:t>
            </a:r>
          </a:p>
          <a:p>
            <a:pPr marL="756285" marR="5080" lvl="1" indent="-287020">
              <a:lnSpc>
                <a:spcPct val="100000"/>
              </a:lnSpc>
              <a:spcBef>
                <a:spcPts val="500"/>
              </a:spcBef>
              <a:buChar char="–"/>
              <a:tabLst>
                <a:tab pos="756285" algn="l"/>
                <a:tab pos="756920" algn="l"/>
              </a:tabLst>
            </a:pPr>
            <a:r>
              <a:rPr sz="2400" dirty="0">
                <a:latin typeface="Arial"/>
                <a:cs typeface="Arial"/>
              </a:rPr>
              <a:t>recruitment and hiring, placement, evaluatio</a:t>
            </a:r>
            <a:r>
              <a:rPr lang="en-US" sz="2400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differentiation,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advancement, and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termination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36E09E-A5A6-98C1-3BFA-7BE79D7CD8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16111" y="1529361"/>
            <a:ext cx="5171090" cy="4368361"/>
          </a:xfrm>
        </p:spPr>
        <p:txBody>
          <a:bodyPr/>
          <a:lstStyle/>
          <a:p>
            <a:pPr marL="355600" indent="-342900">
              <a:lnSpc>
                <a:spcPct val="100000"/>
              </a:lnSpc>
              <a:spcBef>
                <a:spcPts val="192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800" spc="-5" dirty="0">
                <a:latin typeface="Arial"/>
                <a:cs typeface="Arial"/>
              </a:rPr>
              <a:t>Interviews</a:t>
            </a:r>
            <a:endParaRPr lang="en-US" sz="28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82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800" spc="-5" dirty="0">
                <a:latin typeface="Arial"/>
                <a:cs typeface="Arial"/>
              </a:rPr>
              <a:t>Focus </a:t>
            </a:r>
            <a:r>
              <a:rPr lang="en-US" sz="2800" dirty="0">
                <a:latin typeface="Arial"/>
                <a:cs typeface="Arial"/>
              </a:rPr>
              <a:t>groups</a:t>
            </a:r>
          </a:p>
          <a:p>
            <a:pPr marL="355600" indent="-342900">
              <a:lnSpc>
                <a:spcPct val="100000"/>
              </a:lnSpc>
              <a:spcBef>
                <a:spcPts val="182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800" dirty="0">
                <a:latin typeface="Arial"/>
                <a:cs typeface="Arial"/>
              </a:rPr>
              <a:t>Observations </a:t>
            </a:r>
            <a:r>
              <a:rPr lang="en-US" sz="2800" spc="-5" dirty="0">
                <a:latin typeface="Arial"/>
                <a:cs typeface="Arial"/>
              </a:rPr>
              <a:t>(descriptive)</a:t>
            </a:r>
            <a:endParaRPr lang="en-US" sz="28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81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800" spc="-5" dirty="0">
                <a:latin typeface="Arial"/>
                <a:cs typeface="Arial"/>
              </a:rPr>
              <a:t>Survey</a:t>
            </a:r>
            <a:r>
              <a:rPr lang="en-US" sz="2800" dirty="0">
                <a:latin typeface="Arial"/>
                <a:cs typeface="Arial"/>
              </a:rPr>
              <a:t> data </a:t>
            </a:r>
            <a:r>
              <a:rPr lang="en-US" sz="2800" spc="-5" dirty="0">
                <a:latin typeface="Arial"/>
                <a:cs typeface="Arial"/>
              </a:rPr>
              <a:t>(open</a:t>
            </a:r>
            <a:r>
              <a:rPr lang="en-US" sz="2800" spc="5" dirty="0">
                <a:latin typeface="Arial"/>
                <a:cs typeface="Arial"/>
              </a:rPr>
              <a:t> </a:t>
            </a:r>
            <a:r>
              <a:rPr lang="en-US" sz="2800" spc="-5" dirty="0">
                <a:latin typeface="Arial"/>
                <a:cs typeface="Arial"/>
              </a:rPr>
              <a:t>response)</a:t>
            </a:r>
            <a:endParaRPr lang="en-US" sz="28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81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800" spc="-5" dirty="0">
                <a:latin typeface="Arial"/>
                <a:cs typeface="Arial"/>
              </a:rPr>
              <a:t>LEA </a:t>
            </a:r>
            <a:r>
              <a:rPr lang="en-US" sz="2800" dirty="0">
                <a:latin typeface="Arial"/>
                <a:cs typeface="Arial"/>
              </a:rPr>
              <a:t>and school</a:t>
            </a:r>
            <a:r>
              <a:rPr lang="en-US" sz="2800" spc="-220" dirty="0">
                <a:latin typeface="Arial"/>
                <a:cs typeface="Arial"/>
              </a:rPr>
              <a:t> </a:t>
            </a:r>
            <a:r>
              <a:rPr lang="en-US" sz="2800" spc="-5" dirty="0">
                <a:latin typeface="Arial"/>
                <a:cs typeface="Arial"/>
              </a:rPr>
              <a:t>plans</a:t>
            </a:r>
            <a:endParaRPr lang="en-US" sz="2800" dirty="0"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534293-57F8-86E8-5428-8A4256C9EB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51435">
              <a:lnSpc>
                <a:spcPts val="1650"/>
              </a:lnSpc>
            </a:pPr>
            <a:fld id="{81D60167-4931-47E6-BA6A-407CBD079E47}" type="slidenum">
              <a:rPr lang="en-US" smtClean="0"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32BD3-579B-DDE4-8918-443513749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Acronyms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677F9-44C3-456D-D438-BEBB70BDE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CCEE</a:t>
            </a:r>
            <a:r>
              <a:rPr lang="en-US" dirty="0"/>
              <a:t>: California </a:t>
            </a:r>
            <a:r>
              <a:rPr lang="en-US" b="0" i="0" dirty="0">
                <a:effectLst/>
                <a:latin typeface="Helvetica Neue"/>
              </a:rPr>
              <a:t>Collaborative for Educational Excellence</a:t>
            </a:r>
            <a:endParaRPr lang="en-US" b="1" dirty="0"/>
          </a:p>
          <a:p>
            <a:r>
              <a:rPr lang="en-US" b="1" dirty="0">
                <a:solidFill>
                  <a:srgbClr val="FFFF00"/>
                </a:solidFill>
              </a:rPr>
              <a:t>CDE</a:t>
            </a:r>
            <a:r>
              <a:rPr lang="en-US" dirty="0"/>
              <a:t>: California Department of Education</a:t>
            </a:r>
          </a:p>
          <a:p>
            <a:r>
              <a:rPr lang="en-US" b="1" dirty="0">
                <a:solidFill>
                  <a:srgbClr val="FFFF00"/>
                </a:solidFill>
              </a:rPr>
              <a:t>COE</a:t>
            </a:r>
            <a:r>
              <a:rPr lang="en-US" dirty="0"/>
              <a:t>: County Office of Education</a:t>
            </a:r>
          </a:p>
          <a:p>
            <a:r>
              <a:rPr lang="en-US" b="1" dirty="0">
                <a:solidFill>
                  <a:srgbClr val="FFFF00"/>
                </a:solidFill>
              </a:rPr>
              <a:t>LCAP</a:t>
            </a:r>
            <a:r>
              <a:rPr lang="en-US" dirty="0"/>
              <a:t>: Local Control and Accountability Plan</a:t>
            </a:r>
          </a:p>
          <a:p>
            <a:r>
              <a:rPr lang="en-US" b="1" dirty="0">
                <a:solidFill>
                  <a:srgbClr val="FFFF00"/>
                </a:solidFill>
              </a:rPr>
              <a:t>LEA</a:t>
            </a:r>
            <a:r>
              <a:rPr lang="en-US" dirty="0"/>
              <a:t>: local educational agency</a:t>
            </a:r>
          </a:p>
          <a:p>
            <a:r>
              <a:rPr lang="en-US" b="1" dirty="0">
                <a:solidFill>
                  <a:srgbClr val="FFFF00"/>
                </a:solidFill>
              </a:rPr>
              <a:t>SPSA</a:t>
            </a:r>
            <a:r>
              <a:rPr lang="en-US" dirty="0"/>
              <a:t>: School Plan for Student Achievement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6C2B33-C828-4E41-D351-8564EC805A2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C8D5D0-5ABB-40D7-A021-B610E9560A54}" type="slidenum"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53940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Qualitative Data Sources</a:t>
            </a:r>
            <a:r>
              <a:rPr sz="4400" spc="-70" dirty="0"/>
              <a:t> </a:t>
            </a:r>
            <a:r>
              <a:rPr sz="4400" dirty="0"/>
              <a:t>(2)</a:t>
            </a:r>
            <a:endParaRPr sz="440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3019A3-1EC5-D678-20EF-5E57E1B14E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600" dirty="0">
                <a:latin typeface="Arial"/>
                <a:cs typeface="Arial"/>
              </a:rPr>
              <a:t>Professional</a:t>
            </a:r>
            <a:r>
              <a:rPr lang="en-US" sz="3600" spc="-25" dirty="0">
                <a:latin typeface="Arial"/>
                <a:cs typeface="Arial"/>
              </a:rPr>
              <a:t> </a:t>
            </a:r>
            <a:r>
              <a:rPr lang="en-US" sz="3600" dirty="0">
                <a:latin typeface="Arial"/>
                <a:cs typeface="Arial"/>
              </a:rPr>
              <a:t>practice</a:t>
            </a:r>
          </a:p>
          <a:p>
            <a:pPr marL="926465" marR="5080" indent="-457200">
              <a:lnSpc>
                <a:spcPct val="100000"/>
              </a:lnSpc>
              <a:spcBef>
                <a:spcPts val="590"/>
              </a:spcBef>
              <a:buFont typeface="Arial" panose="020B0604020202020204" pitchFamily="34" charset="0"/>
              <a:buChar char="–"/>
            </a:pPr>
            <a:r>
              <a:rPr lang="en-US" sz="2800" spc="-5" dirty="0">
                <a:latin typeface="Arial"/>
                <a:cs typeface="Arial"/>
              </a:rPr>
              <a:t>Leadership and decision-making</a:t>
            </a:r>
          </a:p>
          <a:p>
            <a:pPr marL="926465" marR="5080" indent="-457200">
              <a:lnSpc>
                <a:spcPct val="100000"/>
              </a:lnSpc>
              <a:spcBef>
                <a:spcPts val="590"/>
              </a:spcBef>
              <a:buFont typeface="Arial" panose="020B0604020202020204" pitchFamily="34" charset="0"/>
              <a:buChar char="–"/>
            </a:pPr>
            <a:r>
              <a:rPr lang="en-US" sz="2800" spc="-5" dirty="0">
                <a:latin typeface="Arial"/>
                <a:cs typeface="Arial"/>
              </a:rPr>
              <a:t>Leadership development</a:t>
            </a:r>
          </a:p>
          <a:p>
            <a:pPr marL="926465" marR="5080" indent="-457200">
              <a:lnSpc>
                <a:spcPct val="100000"/>
              </a:lnSpc>
              <a:spcBef>
                <a:spcPts val="590"/>
              </a:spcBef>
              <a:buFont typeface="Arial" panose="020B0604020202020204" pitchFamily="34" charset="0"/>
              <a:buChar char="–"/>
            </a:pPr>
            <a:r>
              <a:rPr lang="en-US" sz="2800" spc="-5" dirty="0">
                <a:latin typeface="Arial"/>
                <a:cs typeface="Arial"/>
              </a:rPr>
              <a:t>Planning</a:t>
            </a:r>
          </a:p>
          <a:p>
            <a:pPr marL="926465" marR="5080" indent="-457200">
              <a:lnSpc>
                <a:spcPct val="100000"/>
              </a:lnSpc>
              <a:spcBef>
                <a:spcPts val="590"/>
              </a:spcBef>
              <a:buFont typeface="Arial" panose="020B0604020202020204" pitchFamily="34" charset="0"/>
              <a:buChar char="–"/>
            </a:pPr>
            <a:r>
              <a:rPr lang="en-US" sz="2800" spc="-5" dirty="0">
                <a:latin typeface="Arial"/>
                <a:cs typeface="Arial"/>
              </a:rPr>
              <a:t>Curriculum and</a:t>
            </a:r>
            <a:r>
              <a:rPr lang="en-US" sz="2800" spc="5" dirty="0">
                <a:latin typeface="Arial"/>
                <a:cs typeface="Arial"/>
              </a:rPr>
              <a:t> </a:t>
            </a:r>
            <a:r>
              <a:rPr lang="en-US" sz="2800" spc="-5" dirty="0">
                <a:latin typeface="Arial"/>
                <a:cs typeface="Arial"/>
              </a:rPr>
              <a:t>Instruction</a:t>
            </a:r>
            <a:endParaRPr lang="en-US" sz="2800" dirty="0"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6661F91-4959-D888-2EB6-D897A199FC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10855" y="1638300"/>
            <a:ext cx="5171090" cy="4368361"/>
          </a:xfrm>
        </p:spPr>
        <p:txBody>
          <a:bodyPr/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600" spc="-15" dirty="0">
                <a:latin typeface="Arial"/>
                <a:cs typeface="Arial"/>
              </a:rPr>
              <a:t>Vendor/partner </a:t>
            </a:r>
            <a:r>
              <a:rPr lang="en-US" sz="3600" spc="-5" dirty="0">
                <a:latin typeface="Arial"/>
                <a:cs typeface="Arial"/>
              </a:rPr>
              <a:t>practices and</a:t>
            </a:r>
            <a:r>
              <a:rPr lang="en-US" sz="3600" spc="-10" dirty="0">
                <a:latin typeface="Arial"/>
                <a:cs typeface="Arial"/>
              </a:rPr>
              <a:t> </a:t>
            </a:r>
            <a:r>
              <a:rPr lang="en-US" sz="3600" dirty="0">
                <a:latin typeface="Arial"/>
                <a:cs typeface="Arial"/>
              </a:rPr>
              <a:t>outcomes</a:t>
            </a:r>
          </a:p>
          <a:p>
            <a:pPr marL="926465" marR="229235" indent="-457200">
              <a:lnSpc>
                <a:spcPct val="100000"/>
              </a:lnSpc>
              <a:spcBef>
                <a:spcPts val="595"/>
              </a:spcBef>
              <a:buFont typeface="Arial" panose="020B0604020202020204" pitchFamily="34" charset="0"/>
              <a:buChar char="–"/>
            </a:pPr>
            <a:r>
              <a:rPr lang="en-US" sz="2800" spc="-5" dirty="0">
                <a:latin typeface="Arial"/>
                <a:cs typeface="Arial"/>
              </a:rPr>
              <a:t>Resource scan </a:t>
            </a:r>
            <a:r>
              <a:rPr lang="en-US" sz="2800" dirty="0">
                <a:latin typeface="Arial"/>
                <a:cs typeface="Arial"/>
              </a:rPr>
              <a:t>of  current </a:t>
            </a:r>
            <a:r>
              <a:rPr lang="en-US" sz="2800" spc="-5" dirty="0">
                <a:latin typeface="Arial"/>
                <a:cs typeface="Arial"/>
              </a:rPr>
              <a:t>vendor</a:t>
            </a:r>
            <a:r>
              <a:rPr lang="en-US" sz="2800" spc="-75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services</a:t>
            </a:r>
          </a:p>
          <a:p>
            <a:pPr marL="926465" marR="229235" indent="-457200">
              <a:lnSpc>
                <a:spcPct val="100000"/>
              </a:lnSpc>
              <a:spcBef>
                <a:spcPts val="595"/>
              </a:spcBef>
              <a:buFont typeface="Arial" panose="020B0604020202020204" pitchFamily="34" charset="0"/>
              <a:buChar char="–"/>
            </a:pPr>
            <a:r>
              <a:rPr lang="en-US" sz="2800" spc="-5" dirty="0">
                <a:latin typeface="Arial"/>
                <a:cs typeface="Arial"/>
              </a:rPr>
              <a:t>Use </a:t>
            </a:r>
            <a:r>
              <a:rPr lang="en-US" sz="2800" dirty="0">
                <a:latin typeface="Arial"/>
                <a:cs typeface="Arial"/>
              </a:rPr>
              <a:t>of </a:t>
            </a:r>
            <a:r>
              <a:rPr lang="en-US" sz="2800" spc="-5" dirty="0">
                <a:latin typeface="Arial"/>
                <a:cs typeface="Arial"/>
              </a:rPr>
              <a:t>performance  contracts</a:t>
            </a:r>
            <a:endParaRPr lang="en-US" sz="2800" dirty="0">
              <a:latin typeface="Arial"/>
              <a:cs typeface="Arial"/>
            </a:endParaRP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BFA277A-6F99-14A5-89BA-B1924D74C1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51435">
              <a:lnSpc>
                <a:spcPts val="1650"/>
              </a:lnSpc>
            </a:pPr>
            <a:fld id="{81D60167-4931-47E6-BA6A-407CBD079E47}" type="slidenum">
              <a:rPr lang="en-US" smtClean="0"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73322" y="521293"/>
            <a:ext cx="10613879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LEA </a:t>
            </a:r>
            <a:r>
              <a:rPr lang="en-US" sz="4400" spc="-5" dirty="0"/>
              <a:t>S</a:t>
            </a:r>
            <a:r>
              <a:rPr sz="4400" spc="-5" dirty="0"/>
              <a:t>pecific</a:t>
            </a:r>
            <a:r>
              <a:rPr sz="4400" spc="-15" dirty="0"/>
              <a:t> </a:t>
            </a:r>
            <a:r>
              <a:rPr sz="4400" spc="-55" dirty="0"/>
              <a:t>Topics</a:t>
            </a:r>
            <a:endParaRPr sz="44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A777BF1F-9F99-154C-075F-73477D5F72B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273176" y="1377885"/>
            <a:ext cx="10614025" cy="16110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Arial"/>
                <a:cs typeface="Arial"/>
              </a:rPr>
              <a:t>Questions about the </a:t>
            </a:r>
            <a:r>
              <a:rPr lang="en-US" spc="-5" dirty="0">
                <a:latin typeface="Arial"/>
                <a:cs typeface="Arial"/>
              </a:rPr>
              <a:t>effectiveness </a:t>
            </a:r>
            <a:r>
              <a:rPr lang="en-US" dirty="0">
                <a:latin typeface="Arial"/>
                <a:cs typeface="Arial"/>
              </a:rPr>
              <a:t>and functionality of the </a:t>
            </a:r>
            <a:r>
              <a:rPr lang="en-US" b="1" dirty="0">
                <a:solidFill>
                  <a:srgbClr val="FFFF00"/>
                </a:solidFill>
                <a:latin typeface="Arial"/>
                <a:cs typeface="Arial"/>
              </a:rPr>
              <a:t>LEA</a:t>
            </a:r>
            <a:r>
              <a:rPr lang="en-US" dirty="0">
                <a:latin typeface="Arial"/>
                <a:cs typeface="Arial"/>
              </a:rPr>
              <a:t> should be included in the needs</a:t>
            </a:r>
            <a:r>
              <a:rPr lang="en-US" spc="-155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assessment. </a:t>
            </a:r>
            <a:r>
              <a:rPr lang="en-US" spc="-45" dirty="0">
                <a:latin typeface="Arial"/>
                <a:cs typeface="Arial"/>
              </a:rPr>
              <a:t>Topics </a:t>
            </a:r>
            <a:r>
              <a:rPr lang="en-US" dirty="0">
                <a:latin typeface="Arial"/>
                <a:cs typeface="Arial"/>
              </a:rPr>
              <a:t>may</a:t>
            </a:r>
            <a:r>
              <a:rPr lang="en-US" spc="15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include: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00115C2-26E9-97EE-CEC4-2A758530C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73176" y="2988908"/>
            <a:ext cx="10194924" cy="3502802"/>
          </a:xfrm>
        </p:spPr>
        <p:txBody>
          <a:bodyPr>
            <a:normAutofit/>
          </a:bodyPr>
          <a:lstStyle/>
          <a:p>
            <a:pPr marL="355600" marR="1828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dirty="0">
                <a:latin typeface="Arial"/>
                <a:cs typeface="Arial"/>
              </a:rPr>
              <a:t>Operational </a:t>
            </a:r>
            <a:r>
              <a:rPr lang="en-US" spc="-5" dirty="0">
                <a:latin typeface="Arial"/>
                <a:cs typeface="Arial"/>
              </a:rPr>
              <a:t>effectiveness </a:t>
            </a:r>
            <a:r>
              <a:rPr lang="en-US" dirty="0">
                <a:latin typeface="Arial"/>
                <a:cs typeface="Arial"/>
              </a:rPr>
              <a:t>of</a:t>
            </a:r>
            <a:r>
              <a:rPr lang="en-US" spc="-114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the central </a:t>
            </a:r>
            <a:r>
              <a:rPr lang="en-US" spc="-10" dirty="0">
                <a:latin typeface="Arial"/>
                <a:cs typeface="Arial"/>
              </a:rPr>
              <a:t>office </a:t>
            </a:r>
            <a:r>
              <a:rPr lang="en-US" dirty="0">
                <a:latin typeface="Arial"/>
                <a:cs typeface="Arial"/>
              </a:rPr>
              <a:t>and local school board in addressing LEA functions.</a:t>
            </a:r>
          </a:p>
          <a:p>
            <a:pPr marL="355600" marR="5080" indent="-342900">
              <a:lnSpc>
                <a:spcPct val="100000"/>
              </a:lnSpc>
              <a:spcBef>
                <a:spcPts val="105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pc="-5" dirty="0">
                <a:latin typeface="Arial"/>
                <a:cs typeface="Arial"/>
              </a:rPr>
              <a:t>Infrastructure </a:t>
            </a:r>
            <a:r>
              <a:rPr lang="en-US" dirty="0">
                <a:latin typeface="Arial"/>
                <a:cs typeface="Arial"/>
              </a:rPr>
              <a:t>for school leadership; teaching and</a:t>
            </a:r>
            <a:r>
              <a:rPr lang="en-US" spc="-130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learning.</a:t>
            </a:r>
          </a:p>
          <a:p>
            <a:pPr marL="355600" marR="250825" indent="-342900">
              <a:lnSpc>
                <a:spcPct val="100000"/>
              </a:lnSpc>
              <a:spcBef>
                <a:spcPts val="106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dirty="0">
                <a:latin typeface="Arial"/>
                <a:cs typeface="Arial"/>
              </a:rPr>
              <a:t>Support for the improvement</a:t>
            </a:r>
            <a:r>
              <a:rPr lang="en-US" spc="-165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of individual schools.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975B09-5B73-81BD-E86A-CC11CCF6DF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83441-1307-033A-947E-2AC78D865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7447DC97-1911-51B5-5D78-8F81EAEAA8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73322" y="521293"/>
            <a:ext cx="10613879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COE</a:t>
            </a:r>
            <a:r>
              <a:rPr lang="en-US" sz="4400" spc="-5" dirty="0"/>
              <a:t> S</a:t>
            </a:r>
            <a:r>
              <a:rPr sz="4400" spc="-5" dirty="0"/>
              <a:t>pecific</a:t>
            </a:r>
            <a:r>
              <a:rPr sz="4400" spc="-15" dirty="0"/>
              <a:t> </a:t>
            </a:r>
            <a:r>
              <a:rPr sz="4400" spc="-55" dirty="0"/>
              <a:t>Topics</a:t>
            </a:r>
            <a:endParaRPr sz="44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692E73-739E-0D85-9896-383A7F13EB7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273176" y="1377886"/>
            <a:ext cx="10614025" cy="146129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dirty="0">
                <a:latin typeface="Arial"/>
                <a:cs typeface="Arial"/>
              </a:rPr>
              <a:t>Questions about the </a:t>
            </a:r>
            <a:r>
              <a:rPr lang="en-US" sz="3500" spc="-5" dirty="0">
                <a:latin typeface="Arial"/>
                <a:cs typeface="Arial"/>
              </a:rPr>
              <a:t>effectiveness </a:t>
            </a:r>
            <a:r>
              <a:rPr lang="en-US" sz="3500" dirty="0">
                <a:latin typeface="Arial"/>
                <a:cs typeface="Arial"/>
              </a:rPr>
              <a:t>and functionality of the </a:t>
            </a:r>
            <a:r>
              <a:rPr lang="en-US" sz="3500" b="1" dirty="0">
                <a:solidFill>
                  <a:srgbClr val="FFFF00"/>
                </a:solidFill>
                <a:latin typeface="Arial"/>
                <a:cs typeface="Arial"/>
              </a:rPr>
              <a:t>COE</a:t>
            </a:r>
            <a:r>
              <a:rPr lang="en-US" sz="3500" dirty="0">
                <a:latin typeface="Arial"/>
                <a:cs typeface="Arial"/>
              </a:rPr>
              <a:t> should be included in the needs</a:t>
            </a:r>
            <a:r>
              <a:rPr lang="en-US" sz="3500" spc="-155" dirty="0">
                <a:latin typeface="Arial"/>
                <a:cs typeface="Arial"/>
              </a:rPr>
              <a:t> </a:t>
            </a:r>
            <a:r>
              <a:rPr lang="en-US" sz="3500" dirty="0">
                <a:latin typeface="Arial"/>
                <a:cs typeface="Arial"/>
              </a:rPr>
              <a:t>assessment. </a:t>
            </a:r>
            <a:r>
              <a:rPr lang="en-US" sz="3500" spc="-45" dirty="0">
                <a:latin typeface="Arial"/>
                <a:cs typeface="Arial"/>
              </a:rPr>
              <a:t>Topics </a:t>
            </a:r>
            <a:r>
              <a:rPr lang="en-US" sz="3500" dirty="0">
                <a:latin typeface="Arial"/>
                <a:cs typeface="Arial"/>
              </a:rPr>
              <a:t>may</a:t>
            </a:r>
            <a:r>
              <a:rPr lang="en-US" sz="3500" spc="15" dirty="0">
                <a:latin typeface="Arial"/>
                <a:cs typeface="Arial"/>
              </a:rPr>
              <a:t> </a:t>
            </a:r>
            <a:r>
              <a:rPr lang="en-US" sz="3500" dirty="0">
                <a:latin typeface="Arial"/>
                <a:cs typeface="Arial"/>
              </a:rPr>
              <a:t>include: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8374AF7-B319-63A1-7DE1-5DC6218EAF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73176" y="2839176"/>
            <a:ext cx="9921611" cy="3813304"/>
          </a:xfrm>
        </p:spPr>
        <p:txBody>
          <a:bodyPr>
            <a:normAutofit/>
          </a:bodyPr>
          <a:lstStyle/>
          <a:p>
            <a:pPr marL="355600" marR="15240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dirty="0">
                <a:latin typeface="Arial"/>
                <a:cs typeface="Arial"/>
              </a:rPr>
              <a:t>Operational </a:t>
            </a:r>
            <a:r>
              <a:rPr lang="en-US" spc="-5" dirty="0">
                <a:latin typeface="Arial"/>
                <a:cs typeface="Arial"/>
              </a:rPr>
              <a:t>effectiveness </a:t>
            </a:r>
            <a:r>
              <a:rPr lang="en-US" dirty="0">
                <a:latin typeface="Arial"/>
                <a:cs typeface="Arial"/>
              </a:rPr>
              <a:t>of</a:t>
            </a:r>
            <a:r>
              <a:rPr lang="en-US" spc="-114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the county </a:t>
            </a:r>
            <a:r>
              <a:rPr lang="en-US" spc="-10" dirty="0">
                <a:latin typeface="Arial"/>
                <a:cs typeface="Arial"/>
              </a:rPr>
              <a:t>office </a:t>
            </a:r>
            <a:r>
              <a:rPr lang="en-US" dirty="0">
                <a:latin typeface="Arial"/>
                <a:cs typeface="Arial"/>
              </a:rPr>
              <a:t>in addressing county </a:t>
            </a:r>
            <a:r>
              <a:rPr lang="en-US" spc="-10" dirty="0">
                <a:latin typeface="Arial"/>
                <a:cs typeface="Arial"/>
              </a:rPr>
              <a:t>office</a:t>
            </a:r>
            <a:r>
              <a:rPr lang="en-US" spc="-60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functions.</a:t>
            </a:r>
          </a:p>
          <a:p>
            <a:pPr marL="355600" marR="5080" indent="-342900">
              <a:lnSpc>
                <a:spcPct val="100000"/>
              </a:lnSpc>
              <a:spcBef>
                <a:spcPts val="105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pc="-5" dirty="0">
                <a:latin typeface="Arial"/>
                <a:cs typeface="Arial"/>
              </a:rPr>
              <a:t>Infrastructure </a:t>
            </a:r>
            <a:r>
              <a:rPr lang="en-US" dirty="0">
                <a:latin typeface="Arial"/>
                <a:cs typeface="Arial"/>
              </a:rPr>
              <a:t>for LEA</a:t>
            </a:r>
            <a:r>
              <a:rPr lang="en-US" spc="-170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leadership; teaching and</a:t>
            </a:r>
            <a:r>
              <a:rPr lang="en-US" spc="-50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learning.</a:t>
            </a:r>
          </a:p>
          <a:p>
            <a:pPr marL="355600" marR="220345" indent="-342900">
              <a:lnSpc>
                <a:spcPct val="100000"/>
              </a:lnSpc>
              <a:spcBef>
                <a:spcPts val="106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dirty="0">
                <a:latin typeface="Arial"/>
                <a:cs typeface="Arial"/>
              </a:rPr>
              <a:t>Support for the improvement</a:t>
            </a:r>
            <a:r>
              <a:rPr lang="en-US" spc="-165" dirty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of individual districts.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C7F5AB8-012F-3115-1E1B-186FF54D445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2266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3506CB31-23AB-F1AA-BC1C-A43A32372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spc="-10" dirty="0"/>
              <a:t>Worksheet </a:t>
            </a:r>
            <a:r>
              <a:rPr lang="en-US" sz="4400" dirty="0"/>
              <a:t>2: Designing</a:t>
            </a:r>
            <a:r>
              <a:rPr lang="en-US" sz="4400" spc="-140" dirty="0"/>
              <a:t> </a:t>
            </a:r>
            <a:r>
              <a:rPr lang="en-US" sz="4400" spc="-80" dirty="0"/>
              <a:t>Your </a:t>
            </a:r>
            <a:r>
              <a:rPr lang="en-US" sz="4400" dirty="0"/>
              <a:t>Needs Assessment</a:t>
            </a:r>
            <a:r>
              <a:rPr lang="en-US" sz="4400" spc="-185" dirty="0"/>
              <a:t> </a:t>
            </a:r>
            <a:r>
              <a:rPr lang="en-US" sz="4400" spc="-5" dirty="0"/>
              <a:t>(1)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C201F5B-6939-9B62-D836-F9483DE6B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00000"/>
              </a:lnSpc>
              <a:spcBef>
                <a:spcPts val="1420"/>
              </a:spcBef>
              <a:buNone/>
            </a:pPr>
            <a:r>
              <a:rPr lang="en-US" sz="3100" dirty="0">
                <a:latin typeface="Arial"/>
                <a:cs typeface="Arial"/>
              </a:rPr>
              <a:t>Which </a:t>
            </a:r>
            <a:r>
              <a:rPr lang="en-US" sz="3100" spc="-5" dirty="0">
                <a:latin typeface="Arial"/>
                <a:cs typeface="Arial"/>
              </a:rPr>
              <a:t>data </a:t>
            </a:r>
            <a:r>
              <a:rPr lang="en-US" sz="3100" dirty="0">
                <a:latin typeface="Arial"/>
                <a:cs typeface="Arial"/>
              </a:rPr>
              <a:t>do you </a:t>
            </a:r>
            <a:r>
              <a:rPr lang="en-US" sz="3100" spc="-5" dirty="0">
                <a:latin typeface="Arial"/>
                <a:cs typeface="Arial"/>
              </a:rPr>
              <a:t>anticipate</a:t>
            </a:r>
            <a:r>
              <a:rPr lang="en-US" sz="3100" spc="-75" dirty="0">
                <a:latin typeface="Arial"/>
                <a:cs typeface="Arial"/>
              </a:rPr>
              <a:t> </a:t>
            </a:r>
            <a:r>
              <a:rPr lang="en-US" sz="3100" spc="-5" dirty="0">
                <a:latin typeface="Arial"/>
                <a:cs typeface="Arial"/>
              </a:rPr>
              <a:t>including?</a:t>
            </a:r>
            <a:endParaRPr lang="en-US" sz="3100" dirty="0">
              <a:latin typeface="Arial"/>
              <a:cs typeface="Arial"/>
            </a:endParaRPr>
          </a:p>
          <a:p>
            <a:pPr marL="0" indent="0">
              <a:lnSpc>
                <a:spcPct val="100000"/>
              </a:lnSpc>
              <a:spcBef>
                <a:spcPts val="995"/>
              </a:spcBef>
              <a:buNone/>
            </a:pPr>
            <a:r>
              <a:rPr lang="en-US" sz="3100" b="1" spc="-5" dirty="0">
                <a:solidFill>
                  <a:srgbClr val="FFFF00"/>
                </a:solidFill>
                <a:latin typeface="Arial"/>
                <a:cs typeface="Arial"/>
              </a:rPr>
              <a:t>Contextual </a:t>
            </a:r>
            <a:r>
              <a:rPr lang="en-US" sz="3100" b="1" dirty="0">
                <a:solidFill>
                  <a:srgbClr val="FFFF00"/>
                </a:solidFill>
                <a:latin typeface="Arial"/>
                <a:cs typeface="Arial"/>
              </a:rPr>
              <a:t>variables</a:t>
            </a:r>
            <a:endParaRPr lang="en-US" sz="3100" dirty="0">
              <a:solidFill>
                <a:srgbClr val="FFFF00"/>
              </a:solidFill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har char="•"/>
              <a:tabLst>
                <a:tab pos="354965" algn="l"/>
                <a:tab pos="355600" algn="l"/>
              </a:tabLst>
            </a:pPr>
            <a:r>
              <a:rPr lang="en-US" sz="2800" dirty="0">
                <a:latin typeface="Arial"/>
                <a:cs typeface="Arial"/>
              </a:rPr>
              <a:t>Demographics (student, </a:t>
            </a:r>
            <a:r>
              <a:rPr lang="en-US" sz="2800" spc="-15" dirty="0">
                <a:latin typeface="Arial"/>
                <a:cs typeface="Arial"/>
              </a:rPr>
              <a:t>community, </a:t>
            </a:r>
            <a:r>
              <a:rPr lang="en-US" sz="2800" dirty="0">
                <a:latin typeface="Arial"/>
                <a:cs typeface="Arial"/>
              </a:rPr>
              <a:t>personnel, etc.)</a:t>
            </a:r>
          </a:p>
          <a:p>
            <a:pPr marL="355600" marR="200025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har char="•"/>
              <a:tabLst>
                <a:tab pos="354965" algn="l"/>
                <a:tab pos="355600" algn="l"/>
              </a:tabLst>
            </a:pPr>
            <a:r>
              <a:rPr lang="en-US" sz="2800" dirty="0">
                <a:latin typeface="Arial"/>
                <a:cs typeface="Arial"/>
              </a:rPr>
              <a:t>LEA policies and supports (operations, learning infrastructure,</a:t>
            </a:r>
            <a:r>
              <a:rPr lang="en-US" sz="2800" spc="-300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support for school</a:t>
            </a:r>
            <a:r>
              <a:rPr lang="en-US" sz="2800" spc="-90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improvement, etc.)</a:t>
            </a:r>
          </a:p>
          <a:p>
            <a:pPr marL="0" indent="0">
              <a:lnSpc>
                <a:spcPct val="100000"/>
              </a:lnSpc>
              <a:spcBef>
                <a:spcPts val="955"/>
              </a:spcBef>
              <a:buNone/>
            </a:pPr>
            <a:r>
              <a:rPr lang="en-US" sz="3100" b="1" spc="-5" dirty="0">
                <a:solidFill>
                  <a:srgbClr val="FFFF00"/>
                </a:solidFill>
                <a:latin typeface="Arial"/>
                <a:cs typeface="Arial"/>
              </a:rPr>
              <a:t>Student variables</a:t>
            </a:r>
            <a:endParaRPr lang="en-US" sz="3100" dirty="0">
              <a:solidFill>
                <a:srgbClr val="FFFF00"/>
              </a:solidFill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har char="•"/>
              <a:tabLst>
                <a:tab pos="354965" algn="l"/>
                <a:tab pos="355600" algn="l"/>
              </a:tabLst>
            </a:pPr>
            <a:r>
              <a:rPr lang="en-US" sz="2800" dirty="0">
                <a:latin typeface="Arial"/>
                <a:cs typeface="Arial"/>
              </a:rPr>
              <a:t>Student </a:t>
            </a:r>
            <a:r>
              <a:rPr lang="en-US" sz="2800" spc="-5" dirty="0">
                <a:latin typeface="Arial"/>
                <a:cs typeface="Arial"/>
              </a:rPr>
              <a:t>outcomes/performance </a:t>
            </a:r>
            <a:r>
              <a:rPr lang="en-US" sz="2800" dirty="0">
                <a:latin typeface="Arial"/>
                <a:cs typeface="Arial"/>
              </a:rPr>
              <a:t>(assessment results, graduation</a:t>
            </a:r>
            <a:r>
              <a:rPr lang="en-US" sz="2800" spc="-114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rates, postsecondary success, accountability metrics, etc.)</a:t>
            </a: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har char="•"/>
              <a:tabLst>
                <a:tab pos="354965" algn="l"/>
                <a:tab pos="355600" algn="l"/>
              </a:tabLst>
            </a:pPr>
            <a:r>
              <a:rPr lang="en-US" sz="2800" dirty="0">
                <a:latin typeface="Arial"/>
                <a:cs typeface="Arial"/>
              </a:rPr>
              <a:t>Student engagement (attendance, </a:t>
            </a:r>
            <a:r>
              <a:rPr lang="en-US" sz="2800" spc="-10" dirty="0">
                <a:latin typeface="Arial"/>
                <a:cs typeface="Arial"/>
              </a:rPr>
              <a:t>behavior, </a:t>
            </a:r>
            <a:r>
              <a:rPr lang="en-US" sz="2800" dirty="0">
                <a:latin typeface="Arial"/>
                <a:cs typeface="Arial"/>
              </a:rPr>
              <a:t>etc.)</a:t>
            </a: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har char="•"/>
              <a:tabLst>
                <a:tab pos="354965" algn="l"/>
                <a:tab pos="355600" algn="l"/>
              </a:tabLst>
            </a:pPr>
            <a:r>
              <a:rPr lang="en-US" sz="2800" dirty="0">
                <a:latin typeface="Arial"/>
                <a:cs typeface="Arial"/>
              </a:rPr>
              <a:t>Student opportunities (enrollment/participation in various</a:t>
            </a:r>
            <a:r>
              <a:rPr lang="en-US" sz="2800" spc="-150" dirty="0">
                <a:latin typeface="Arial"/>
                <a:cs typeface="Arial"/>
              </a:rPr>
              <a:t> </a:t>
            </a:r>
            <a:r>
              <a:rPr lang="en-US" sz="2800" dirty="0">
                <a:latin typeface="Arial"/>
                <a:cs typeface="Arial"/>
              </a:rPr>
              <a:t>programs, curricular areas, equity of access to quality instruction, etc.)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4E96EB4-4BAE-F88C-2705-712F9173F3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1DD03FBE-EA1A-A366-515E-C6FF1693C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spc="-10" dirty="0"/>
              <a:t>Worksheet </a:t>
            </a:r>
            <a:r>
              <a:rPr lang="en-US" sz="4400" dirty="0"/>
              <a:t>2: Designing</a:t>
            </a:r>
            <a:r>
              <a:rPr lang="en-US" sz="4400" spc="-140" dirty="0"/>
              <a:t> </a:t>
            </a:r>
            <a:r>
              <a:rPr lang="en-US" sz="4400" spc="-80" dirty="0"/>
              <a:t>Your  </a:t>
            </a:r>
            <a:r>
              <a:rPr lang="en-US" sz="4400" dirty="0"/>
              <a:t>Needs Assessment</a:t>
            </a:r>
            <a:r>
              <a:rPr lang="en-US" sz="4400" spc="-185" dirty="0"/>
              <a:t> </a:t>
            </a:r>
            <a:r>
              <a:rPr lang="en-US" sz="4400" spc="-5" dirty="0"/>
              <a:t>(2)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2B9568A-8308-3120-3339-A9ED28625E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00000"/>
              </a:lnSpc>
              <a:spcBef>
                <a:spcPts val="1395"/>
              </a:spcBef>
              <a:buNone/>
            </a:pPr>
            <a:r>
              <a:rPr lang="en-US" sz="4000" b="1" spc="-5" dirty="0">
                <a:solidFill>
                  <a:srgbClr val="FFFF00"/>
                </a:solidFill>
                <a:latin typeface="Arial"/>
                <a:cs typeface="Arial"/>
              </a:rPr>
              <a:t>Personnel </a:t>
            </a:r>
            <a:r>
              <a:rPr lang="en-US" sz="4000" b="1" dirty="0">
                <a:solidFill>
                  <a:srgbClr val="FFFF00"/>
                </a:solidFill>
                <a:latin typeface="Arial"/>
                <a:cs typeface="Arial"/>
              </a:rPr>
              <a:t>policies and</a:t>
            </a:r>
            <a:r>
              <a:rPr lang="en-US" sz="4000" b="1" spc="-2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lang="en-US" sz="4000" b="1" spc="-5" dirty="0">
                <a:solidFill>
                  <a:srgbClr val="FFFF00"/>
                </a:solidFill>
                <a:latin typeface="Arial"/>
                <a:cs typeface="Arial"/>
              </a:rPr>
              <a:t>procedures</a:t>
            </a:r>
            <a:endParaRPr lang="en-US" sz="4000" dirty="0">
              <a:solidFill>
                <a:srgbClr val="FFFF00"/>
              </a:solidFill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969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800" spc="-5" dirty="0">
                <a:latin typeface="Arial"/>
                <a:cs typeface="Arial"/>
              </a:rPr>
              <a:t>Recruitment, hiring, placement, development,</a:t>
            </a:r>
            <a:r>
              <a:rPr lang="en-US" sz="3800" spc="195" dirty="0">
                <a:latin typeface="Arial"/>
                <a:cs typeface="Arial"/>
              </a:rPr>
              <a:t> </a:t>
            </a:r>
            <a:r>
              <a:rPr lang="en-US" sz="3800" spc="-5" dirty="0">
                <a:latin typeface="Arial"/>
                <a:cs typeface="Arial"/>
              </a:rPr>
              <a:t>evaluation,</a:t>
            </a:r>
            <a:r>
              <a:rPr lang="en-US" sz="3800" dirty="0">
                <a:latin typeface="Arial"/>
                <a:cs typeface="Arial"/>
              </a:rPr>
              <a:t> </a:t>
            </a:r>
            <a:r>
              <a:rPr lang="en-US" sz="3800" spc="-10" dirty="0">
                <a:latin typeface="Arial"/>
                <a:cs typeface="Arial"/>
              </a:rPr>
              <a:t>differentiation, </a:t>
            </a:r>
            <a:r>
              <a:rPr lang="en-US" sz="3800" spc="-5" dirty="0">
                <a:latin typeface="Arial"/>
                <a:cs typeface="Arial"/>
              </a:rPr>
              <a:t>advancement, termination, etc.</a:t>
            </a:r>
            <a:endParaRPr lang="en-US" sz="3800" dirty="0">
              <a:latin typeface="Arial"/>
              <a:cs typeface="Arial"/>
            </a:endParaRPr>
          </a:p>
          <a:p>
            <a:pPr marL="0" indent="0">
              <a:lnSpc>
                <a:spcPct val="100000"/>
              </a:lnSpc>
              <a:spcBef>
                <a:spcPts val="570"/>
              </a:spcBef>
              <a:buNone/>
            </a:pPr>
            <a:r>
              <a:rPr lang="en-US" sz="4000" b="1" spc="-5" dirty="0">
                <a:solidFill>
                  <a:srgbClr val="FFFF00"/>
                </a:solidFill>
                <a:latin typeface="Arial"/>
                <a:cs typeface="Arial"/>
              </a:rPr>
              <a:t>Professional</a:t>
            </a:r>
            <a:r>
              <a:rPr lang="en-US" sz="4000" b="1" spc="-1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lang="en-US" sz="4000" b="1" spc="-5" dirty="0">
                <a:solidFill>
                  <a:srgbClr val="FFFF00"/>
                </a:solidFill>
                <a:latin typeface="Arial"/>
                <a:cs typeface="Arial"/>
              </a:rPr>
              <a:t>practice</a:t>
            </a:r>
            <a:endParaRPr lang="en-US" sz="4000" dirty="0">
              <a:solidFill>
                <a:srgbClr val="FFFF00"/>
              </a:solidFill>
              <a:latin typeface="Arial"/>
              <a:cs typeface="Arial"/>
            </a:endParaRPr>
          </a:p>
          <a:p>
            <a:pPr marL="355600" marR="209550" indent="-342900">
              <a:lnSpc>
                <a:spcPct val="100000"/>
              </a:lnSpc>
              <a:spcBef>
                <a:spcPts val="44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800" spc="-5" dirty="0">
                <a:latin typeface="Arial"/>
                <a:cs typeface="Arial"/>
              </a:rPr>
              <a:t>Leadership and decision-making, leadership development, planning, curriculum and instruction, family/community engagement, student support</a:t>
            </a:r>
            <a:r>
              <a:rPr lang="en-US" sz="3800" spc="30" dirty="0">
                <a:latin typeface="Arial"/>
                <a:cs typeface="Arial"/>
              </a:rPr>
              <a:t> </a:t>
            </a:r>
            <a:r>
              <a:rPr lang="en-US" sz="3800" spc="-5" dirty="0">
                <a:latin typeface="Arial"/>
                <a:cs typeface="Arial"/>
              </a:rPr>
              <a:t>services, etc.</a:t>
            </a:r>
          </a:p>
          <a:p>
            <a:pPr marL="0" indent="0">
              <a:lnSpc>
                <a:spcPct val="100000"/>
              </a:lnSpc>
              <a:spcBef>
                <a:spcPts val="690"/>
              </a:spcBef>
              <a:buNone/>
            </a:pPr>
            <a:r>
              <a:rPr lang="en-US" sz="4000" b="1" dirty="0">
                <a:solidFill>
                  <a:srgbClr val="FFFF00"/>
                </a:solidFill>
                <a:latin typeface="Arial"/>
                <a:cs typeface="Arial"/>
              </a:rPr>
              <a:t>Climate and</a:t>
            </a:r>
            <a:r>
              <a:rPr lang="en-US" sz="4000" b="1" spc="-2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lang="en-US" sz="4000" b="1" dirty="0">
                <a:solidFill>
                  <a:srgbClr val="FFFF00"/>
                </a:solidFill>
                <a:latin typeface="Arial"/>
                <a:cs typeface="Arial"/>
              </a:rPr>
              <a:t>culture</a:t>
            </a:r>
            <a:endParaRPr lang="en-US" sz="4000" dirty="0">
              <a:solidFill>
                <a:srgbClr val="FFFF00"/>
              </a:solidFill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44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800" spc="-5" dirty="0">
                <a:latin typeface="Arial"/>
                <a:cs typeface="Arial"/>
              </a:rPr>
              <a:t>Student and adult (including parent) perceptions, educational partner engagement, etc.</a:t>
            </a:r>
            <a:endParaRPr lang="en-US" sz="3800" dirty="0">
              <a:latin typeface="Arial"/>
              <a:cs typeface="Arial"/>
            </a:endParaRPr>
          </a:p>
          <a:p>
            <a:pPr marL="0" indent="0">
              <a:lnSpc>
                <a:spcPct val="100000"/>
              </a:lnSpc>
              <a:spcBef>
                <a:spcPts val="565"/>
              </a:spcBef>
              <a:buNone/>
            </a:pPr>
            <a:r>
              <a:rPr lang="en-US" sz="4000" b="1" spc="-15" dirty="0">
                <a:solidFill>
                  <a:srgbClr val="FFFF00"/>
                </a:solidFill>
                <a:latin typeface="Arial"/>
                <a:cs typeface="Arial"/>
              </a:rPr>
              <a:t>Vendor/partner </a:t>
            </a:r>
            <a:r>
              <a:rPr lang="en-US" sz="4000" b="1" spc="-5" dirty="0">
                <a:solidFill>
                  <a:srgbClr val="FFFF00"/>
                </a:solidFill>
                <a:latin typeface="Arial"/>
                <a:cs typeface="Arial"/>
              </a:rPr>
              <a:t>practices </a:t>
            </a:r>
            <a:r>
              <a:rPr lang="en-US" sz="4000" b="1" dirty="0">
                <a:solidFill>
                  <a:srgbClr val="FFFF00"/>
                </a:solidFill>
                <a:latin typeface="Arial"/>
                <a:cs typeface="Arial"/>
              </a:rPr>
              <a:t>and</a:t>
            </a:r>
            <a:r>
              <a:rPr lang="en-US" sz="4000" b="1" spc="1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lang="en-US" sz="4000" b="1" dirty="0">
                <a:solidFill>
                  <a:srgbClr val="FFFF00"/>
                </a:solidFill>
                <a:latin typeface="Arial"/>
                <a:cs typeface="Arial"/>
              </a:rPr>
              <a:t>outcomes</a:t>
            </a:r>
          </a:p>
          <a:p>
            <a:pPr marL="12700">
              <a:spcBef>
                <a:spcPts val="565"/>
              </a:spcBef>
            </a:pPr>
            <a:r>
              <a:rPr lang="en-US" sz="3800" dirty="0">
                <a:latin typeface="Arial"/>
                <a:cs typeface="Arial"/>
              </a:rPr>
              <a:t>For </a:t>
            </a:r>
            <a:r>
              <a:rPr lang="en-US" sz="3800" spc="-5" dirty="0">
                <a:latin typeface="Arial"/>
                <a:cs typeface="Arial"/>
              </a:rPr>
              <a:t>example: do contracts include performance management</a:t>
            </a:r>
            <a:r>
              <a:rPr lang="en-US" sz="3800" spc="140" dirty="0">
                <a:latin typeface="Arial"/>
                <a:cs typeface="Arial"/>
              </a:rPr>
              <a:t> </a:t>
            </a:r>
            <a:r>
              <a:rPr lang="en-US" sz="3800" spc="-5" dirty="0">
                <a:latin typeface="Arial"/>
                <a:cs typeface="Arial"/>
              </a:rPr>
              <a:t>provisions?</a:t>
            </a:r>
            <a:endParaRPr lang="en-US" sz="3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endParaRPr lang="en-US" sz="4000" dirty="0">
              <a:latin typeface="Arial"/>
              <a:cs typeface="Arial"/>
            </a:endParaRPr>
          </a:p>
          <a:p>
            <a:pPr marL="355600" marR="209550" indent="-342900">
              <a:lnSpc>
                <a:spcPct val="100000"/>
              </a:lnSpc>
              <a:spcBef>
                <a:spcPts val="440"/>
              </a:spcBef>
              <a:buChar char="•"/>
              <a:tabLst>
                <a:tab pos="354965" algn="l"/>
                <a:tab pos="355600" algn="l"/>
              </a:tabLst>
            </a:pPr>
            <a:endParaRPr lang="en-US" sz="32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71CE1F-0CC3-DA68-E743-77CC0FE8DB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87366" y="183381"/>
            <a:ext cx="10468303" cy="136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Research-based Element</a:t>
            </a:r>
            <a:r>
              <a:rPr lang="en-US" spc="-5" dirty="0"/>
              <a:t>: </a:t>
            </a:r>
            <a:r>
              <a:rPr spc="-5" dirty="0"/>
              <a:t>Needs-driven</a:t>
            </a:r>
            <a:r>
              <a:rPr lang="en-US" spc="-5" dirty="0"/>
              <a:t> and </a:t>
            </a:r>
            <a:r>
              <a:rPr spc="-5" dirty="0"/>
              <a:t>Context-specific Data</a:t>
            </a:r>
            <a:r>
              <a:rPr spc="55" dirty="0"/>
              <a:t> </a:t>
            </a:r>
            <a:r>
              <a:rPr spc="-5" dirty="0"/>
              <a:t>Collection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652D81-1221-753E-F01A-914D7E106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800" spc="-5" dirty="0">
                <a:latin typeface="Arial"/>
                <a:cs typeface="Arial"/>
              </a:rPr>
              <a:t>Put guardrails/structure in place </a:t>
            </a:r>
            <a:r>
              <a:rPr lang="en-US" sz="2800" dirty="0">
                <a:latin typeface="Arial"/>
                <a:cs typeface="Arial"/>
              </a:rPr>
              <a:t>to focus </a:t>
            </a:r>
            <a:r>
              <a:rPr lang="en-US" sz="2800" spc="-5" dirty="0">
                <a:latin typeface="Arial"/>
                <a:cs typeface="Arial"/>
              </a:rPr>
              <a:t>on </a:t>
            </a:r>
            <a:r>
              <a:rPr lang="en-US" sz="2800" dirty="0">
                <a:latin typeface="Arial"/>
                <a:cs typeface="Arial"/>
              </a:rPr>
              <a:t>key </a:t>
            </a:r>
            <a:r>
              <a:rPr lang="en-US" sz="2800" spc="-5" dirty="0">
                <a:latin typeface="Arial"/>
                <a:cs typeface="Arial"/>
              </a:rPr>
              <a:t>areas (segmented needs </a:t>
            </a:r>
            <a:r>
              <a:rPr lang="en-US" sz="2800" dirty="0">
                <a:latin typeface="Arial"/>
                <a:cs typeface="Arial"/>
              </a:rPr>
              <a:t>assessment) </a:t>
            </a:r>
            <a:r>
              <a:rPr lang="en-US" sz="2800" spc="-5" dirty="0">
                <a:latin typeface="Arial"/>
                <a:cs typeface="Arial"/>
              </a:rPr>
              <a:t>rather than creating a comprehensive needs </a:t>
            </a:r>
            <a:r>
              <a:rPr lang="en-US" sz="2800" dirty="0">
                <a:latin typeface="Arial"/>
                <a:cs typeface="Arial"/>
              </a:rPr>
              <a:t>assessment that </a:t>
            </a:r>
            <a:r>
              <a:rPr lang="en-US" sz="2800" spc="-5" dirty="0">
                <a:latin typeface="Arial"/>
                <a:cs typeface="Arial"/>
              </a:rPr>
              <a:t>focuses on everything.</a:t>
            </a:r>
            <a:endParaRPr lang="en-US" sz="2800" dirty="0">
              <a:latin typeface="Arial"/>
              <a:cs typeface="Arial"/>
            </a:endParaRPr>
          </a:p>
          <a:p>
            <a:pPr marL="756285" marR="87630" lvl="1" indent="-287020">
              <a:lnSpc>
                <a:spcPct val="100000"/>
              </a:lnSpc>
              <a:spcBef>
                <a:spcPts val="1060"/>
              </a:spcBef>
              <a:buChar char="–"/>
              <a:tabLst>
                <a:tab pos="756920" algn="l"/>
              </a:tabLst>
            </a:pPr>
            <a:r>
              <a:rPr lang="en-US" sz="2400" dirty="0">
                <a:latin typeface="Arial"/>
                <a:cs typeface="Arial"/>
              </a:rPr>
              <a:t>Develop a theory of action, select a research-based framework,</a:t>
            </a:r>
            <a:r>
              <a:rPr lang="en-US" sz="2400" spc="-20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and identify high-level areas of improvement using the California School Dashboard to determine key areas of</a:t>
            </a:r>
            <a:r>
              <a:rPr lang="en-US" sz="2400" spc="-18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focus.</a:t>
            </a:r>
          </a:p>
          <a:p>
            <a:pPr marL="355600" indent="-342900">
              <a:lnSpc>
                <a:spcPct val="100000"/>
              </a:lnSpc>
              <a:spcBef>
                <a:spcPts val="1150"/>
              </a:spcBef>
              <a:buChar char="•"/>
              <a:tabLst>
                <a:tab pos="355600" algn="l"/>
              </a:tabLst>
            </a:pPr>
            <a:r>
              <a:rPr lang="en-US" sz="2800" spc="-5" dirty="0">
                <a:latin typeface="Arial"/>
                <a:cs typeface="Arial"/>
              </a:rPr>
              <a:t>Guiding</a:t>
            </a:r>
            <a:r>
              <a:rPr lang="en-US" sz="2800" spc="15" dirty="0">
                <a:latin typeface="Arial"/>
                <a:cs typeface="Arial"/>
              </a:rPr>
              <a:t> </a:t>
            </a:r>
            <a:r>
              <a:rPr lang="en-US" sz="2800" spc="-5" dirty="0">
                <a:latin typeface="Arial"/>
                <a:cs typeface="Arial"/>
              </a:rPr>
              <a:t>topics:</a:t>
            </a:r>
            <a:endParaRPr lang="en-US" sz="2800" dirty="0">
              <a:latin typeface="Arial"/>
              <a:cs typeface="Arial"/>
            </a:endParaRPr>
          </a:p>
          <a:p>
            <a:pPr marL="756285" lvl="1" indent="-287020">
              <a:lnSpc>
                <a:spcPct val="100000"/>
              </a:lnSpc>
              <a:spcBef>
                <a:spcPts val="1060"/>
              </a:spcBef>
              <a:buChar char="–"/>
              <a:tabLst>
                <a:tab pos="756920" algn="l"/>
              </a:tabLst>
            </a:pPr>
            <a:r>
              <a:rPr lang="en-US" sz="2400" dirty="0">
                <a:latin typeface="Arial"/>
                <a:cs typeface="Arial"/>
              </a:rPr>
              <a:t>What do we need to</a:t>
            </a:r>
            <a:r>
              <a:rPr lang="en-US" sz="2400" spc="-9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know?</a:t>
            </a:r>
          </a:p>
          <a:p>
            <a:pPr marL="756285" lvl="1" indent="-287020">
              <a:lnSpc>
                <a:spcPct val="100000"/>
              </a:lnSpc>
              <a:spcBef>
                <a:spcPts val="480"/>
              </a:spcBef>
              <a:buChar char="–"/>
              <a:tabLst>
                <a:tab pos="756920" algn="l"/>
              </a:tabLst>
            </a:pPr>
            <a:r>
              <a:rPr lang="en-US" sz="2400" dirty="0">
                <a:latin typeface="Arial"/>
                <a:cs typeface="Arial"/>
              </a:rPr>
              <a:t>About what or</a:t>
            </a:r>
            <a:r>
              <a:rPr lang="en-US" sz="2400" spc="-65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whom?</a:t>
            </a:r>
          </a:p>
          <a:p>
            <a:pPr marL="355600" indent="-342900">
              <a:lnSpc>
                <a:spcPct val="100000"/>
              </a:lnSpc>
              <a:spcBef>
                <a:spcPts val="1150"/>
              </a:spcBef>
              <a:buChar char="•"/>
              <a:tabLst>
                <a:tab pos="355600" algn="l"/>
              </a:tabLst>
            </a:pPr>
            <a:r>
              <a:rPr lang="en-US" sz="2800" spc="-5" dirty="0">
                <a:latin typeface="Arial"/>
                <a:cs typeface="Arial"/>
              </a:rPr>
              <a:t>This leads </a:t>
            </a:r>
            <a:r>
              <a:rPr lang="en-US" sz="2800" dirty="0">
                <a:latin typeface="Arial"/>
                <a:cs typeface="Arial"/>
              </a:rPr>
              <a:t>to </a:t>
            </a:r>
            <a:r>
              <a:rPr lang="en-US" sz="2800" spc="-5" dirty="0">
                <a:latin typeface="Arial"/>
                <a:cs typeface="Arial"/>
              </a:rPr>
              <a:t>coherence and connection between </a:t>
            </a:r>
            <a:r>
              <a:rPr lang="en-US" sz="2800" dirty="0">
                <a:latin typeface="Arial"/>
                <a:cs typeface="Arial"/>
              </a:rPr>
              <a:t>the</a:t>
            </a:r>
            <a:r>
              <a:rPr lang="en-US" sz="2800" spc="130" dirty="0">
                <a:latin typeface="Arial"/>
                <a:cs typeface="Arial"/>
              </a:rPr>
              <a:t> </a:t>
            </a:r>
            <a:r>
              <a:rPr lang="en-US" sz="2800" spc="-5" dirty="0">
                <a:latin typeface="Arial"/>
                <a:cs typeface="Arial"/>
              </a:rPr>
              <a:t>needs.</a:t>
            </a:r>
            <a:endParaRPr lang="en-US" sz="28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D4DDD-20F6-20C9-73C0-403876497C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601256" y="3789068"/>
            <a:ext cx="2193290" cy="2286000"/>
          </a:xfrm>
          <a:prstGeom prst="rect">
            <a:avLst/>
          </a:prstGeom>
          <a:solidFill>
            <a:srgbClr val="F8C5B9"/>
          </a:solidFill>
          <a:ln w="28955">
            <a:solidFill>
              <a:srgbClr val="FFFFFF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234950" marR="227329" algn="ctr">
              <a:lnSpc>
                <a:spcPct val="100000"/>
              </a:lnSpc>
              <a:spcBef>
                <a:spcPts val="305"/>
              </a:spcBef>
            </a:pPr>
            <a:endParaRPr lang="en-US" sz="2000" dirty="0">
              <a:latin typeface="Arial"/>
              <a:cs typeface="Arial"/>
            </a:endParaRPr>
          </a:p>
          <a:p>
            <a:pPr marL="234950" marR="227329" algn="ctr">
              <a:lnSpc>
                <a:spcPct val="100000"/>
              </a:lnSpc>
              <a:spcBef>
                <a:spcPts val="305"/>
              </a:spcBef>
            </a:pPr>
            <a:endParaRPr lang="en-US" sz="2000" dirty="0">
              <a:latin typeface="Arial"/>
              <a:cs typeface="Arial"/>
            </a:endParaRPr>
          </a:p>
          <a:p>
            <a:pPr marL="234950" marR="227329" algn="ctr">
              <a:lnSpc>
                <a:spcPct val="100000"/>
              </a:lnSpc>
              <a:spcBef>
                <a:spcPts val="305"/>
              </a:spcBef>
            </a:pPr>
            <a:endParaRPr lang="en-US" sz="2000" dirty="0">
              <a:latin typeface="Arial"/>
              <a:cs typeface="Arial"/>
            </a:endParaRPr>
          </a:p>
          <a:p>
            <a:pPr marL="234950" marR="227329" algn="ctr">
              <a:lnSpc>
                <a:spcPct val="100000"/>
              </a:lnSpc>
              <a:spcBef>
                <a:spcPts val="305"/>
              </a:spcBef>
            </a:pPr>
            <a:endParaRPr lang="en-US" sz="2000" dirty="0">
              <a:latin typeface="Arial"/>
              <a:cs typeface="Arial"/>
            </a:endParaRPr>
          </a:p>
          <a:p>
            <a:pPr marL="234950" marR="227329" algn="ctr">
              <a:lnSpc>
                <a:spcPct val="100000"/>
              </a:lnSpc>
              <a:spcBef>
                <a:spcPts val="305"/>
              </a:spcBef>
            </a:pPr>
            <a:endParaRPr lang="en-US" sz="2000" dirty="0">
              <a:latin typeface="Arial"/>
              <a:cs typeface="Arial"/>
            </a:endParaRPr>
          </a:p>
          <a:p>
            <a:pPr marL="234950" marR="227329" algn="ctr">
              <a:lnSpc>
                <a:spcPct val="100000"/>
              </a:lnSpc>
              <a:spcBef>
                <a:spcPts val="305"/>
              </a:spcBef>
            </a:pPr>
            <a:endParaRPr lang="en-US" sz="2000" dirty="0">
              <a:latin typeface="Arial"/>
              <a:cs typeface="Arial"/>
            </a:endParaRPr>
          </a:p>
          <a:p>
            <a:pPr marL="234950" marR="227329" algn="ctr">
              <a:lnSpc>
                <a:spcPct val="100000"/>
              </a:lnSpc>
              <a:spcBef>
                <a:spcPts val="305"/>
              </a:spcBef>
            </a:pPr>
            <a:endParaRPr sz="2000" dirty="0">
              <a:latin typeface="Arial"/>
              <a:cs typeface="Arial"/>
            </a:endParaRPr>
          </a:p>
        </p:txBody>
      </p:sp>
      <p:sp>
        <p:nvSpPr>
          <p:cNvPr id="9" name="object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129252" y="3803815"/>
            <a:ext cx="2196465" cy="2240280"/>
          </a:xfrm>
          <a:prstGeom prst="rect">
            <a:avLst/>
          </a:prstGeom>
          <a:solidFill>
            <a:srgbClr val="C2D5AE"/>
          </a:solidFill>
          <a:ln w="28955">
            <a:solidFill>
              <a:srgbClr val="FFFFFF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322580" marR="315595" algn="ctr">
              <a:lnSpc>
                <a:spcPct val="100000"/>
              </a:lnSpc>
              <a:spcBef>
                <a:spcPts val="310"/>
              </a:spcBef>
            </a:pPr>
            <a:endParaRPr lang="en-US" sz="2000" dirty="0">
              <a:latin typeface="Arial"/>
              <a:cs typeface="Arial"/>
            </a:endParaRPr>
          </a:p>
          <a:p>
            <a:pPr marL="322580" marR="315595" algn="ctr">
              <a:lnSpc>
                <a:spcPct val="100000"/>
              </a:lnSpc>
              <a:spcBef>
                <a:spcPts val="310"/>
              </a:spcBef>
            </a:pPr>
            <a:endParaRPr lang="en-US" sz="2000" dirty="0">
              <a:latin typeface="Arial"/>
              <a:cs typeface="Arial"/>
            </a:endParaRPr>
          </a:p>
          <a:p>
            <a:pPr marL="322580" marR="315595" algn="ctr">
              <a:lnSpc>
                <a:spcPct val="100000"/>
              </a:lnSpc>
              <a:spcBef>
                <a:spcPts val="310"/>
              </a:spcBef>
            </a:pPr>
            <a:endParaRPr lang="en-US" sz="2000" dirty="0">
              <a:latin typeface="Arial"/>
              <a:cs typeface="Arial"/>
            </a:endParaRPr>
          </a:p>
          <a:p>
            <a:pPr marL="322580" marR="315595" algn="ctr">
              <a:lnSpc>
                <a:spcPct val="100000"/>
              </a:lnSpc>
              <a:spcBef>
                <a:spcPts val="310"/>
              </a:spcBef>
            </a:pPr>
            <a:endParaRPr lang="en-US" sz="2000" dirty="0">
              <a:latin typeface="Arial"/>
              <a:cs typeface="Arial"/>
            </a:endParaRPr>
          </a:p>
          <a:p>
            <a:pPr marL="322580" marR="315595" algn="ctr">
              <a:lnSpc>
                <a:spcPct val="100000"/>
              </a:lnSpc>
              <a:spcBef>
                <a:spcPts val="310"/>
              </a:spcBef>
            </a:pPr>
            <a:endParaRPr lang="en-US" sz="2000" dirty="0">
              <a:latin typeface="Arial"/>
              <a:cs typeface="Arial"/>
            </a:endParaRPr>
          </a:p>
          <a:p>
            <a:pPr marL="322580" marR="315595" algn="ctr">
              <a:lnSpc>
                <a:spcPct val="100000"/>
              </a:lnSpc>
              <a:spcBef>
                <a:spcPts val="310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8" name="object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37337" y="3820041"/>
            <a:ext cx="2315609" cy="2224054"/>
          </a:xfrm>
          <a:prstGeom prst="rect">
            <a:avLst/>
          </a:prstGeom>
          <a:solidFill>
            <a:srgbClr val="E7E1DA"/>
          </a:solidFill>
          <a:ln w="28955">
            <a:solidFill>
              <a:srgbClr val="FFFFFF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200025" marR="194310" indent="-1905" algn="ctr">
              <a:lnSpc>
                <a:spcPct val="100000"/>
              </a:lnSpc>
              <a:spcBef>
                <a:spcPts val="310"/>
              </a:spcBef>
            </a:pPr>
            <a:endParaRPr sz="2000" dirty="0">
              <a:latin typeface="Arial"/>
              <a:cs typeface="Arial"/>
            </a:endParaRPr>
          </a:p>
        </p:txBody>
      </p: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816720" y="3820041"/>
            <a:ext cx="2463956" cy="2224054"/>
          </a:xfrm>
          <a:prstGeom prst="rect">
            <a:avLst/>
          </a:prstGeom>
          <a:solidFill>
            <a:srgbClr val="C5CCD5"/>
          </a:solidFill>
          <a:ln w="28955">
            <a:solidFill>
              <a:srgbClr val="FFFFFF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268605" marR="260985" indent="-1270" algn="ctr">
              <a:lnSpc>
                <a:spcPct val="100000"/>
              </a:lnSpc>
              <a:spcBef>
                <a:spcPts val="310"/>
              </a:spcBef>
            </a:pPr>
            <a:endParaRPr sz="2000" dirty="0">
              <a:latin typeface="Arial"/>
              <a:cs typeface="Arial"/>
            </a:endParaRPr>
          </a:p>
        </p:txBody>
      </p:sp>
      <p:sp>
        <p:nvSpPr>
          <p:cNvPr id="10" name="object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38230" y="1340491"/>
            <a:ext cx="2792214" cy="2280266"/>
          </a:xfrm>
          <a:prstGeom prst="rect">
            <a:avLst/>
          </a:prstGeom>
          <a:solidFill>
            <a:srgbClr val="D4CAD6"/>
          </a:solidFill>
          <a:ln w="28955">
            <a:solidFill>
              <a:srgbClr val="FFFFFF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95250" marR="86995" indent="635" algn="ctr">
              <a:lnSpc>
                <a:spcPct val="100000"/>
              </a:lnSpc>
              <a:spcBef>
                <a:spcPts val="295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084145" y="1383165"/>
            <a:ext cx="2816348" cy="2253928"/>
          </a:xfrm>
          <a:prstGeom prst="rect">
            <a:avLst/>
          </a:prstGeom>
          <a:solidFill>
            <a:srgbClr val="BCDDED"/>
          </a:solidFill>
          <a:ln w="28955">
            <a:solidFill>
              <a:srgbClr val="FFFFFF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145415" marR="137795" indent="-1270" algn="ctr">
              <a:lnSpc>
                <a:spcPct val="100000"/>
              </a:lnSpc>
              <a:spcBef>
                <a:spcPts val="305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239411" y="1392953"/>
            <a:ext cx="2583385" cy="2194560"/>
          </a:xfrm>
          <a:prstGeom prst="rect">
            <a:avLst/>
          </a:prstGeom>
          <a:solidFill>
            <a:srgbClr val="70BEB7"/>
          </a:solidFill>
          <a:ln w="28955">
            <a:solidFill>
              <a:srgbClr val="FFFFFF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113030" marR="106680" indent="635" algn="ctr">
              <a:lnSpc>
                <a:spcPct val="100000"/>
              </a:lnSpc>
              <a:spcBef>
                <a:spcPts val="295"/>
              </a:spcBef>
            </a:pPr>
            <a:endParaRPr sz="2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Methods of Data</a:t>
            </a:r>
            <a:r>
              <a:rPr sz="4400" spc="-90" dirty="0"/>
              <a:t> </a:t>
            </a:r>
            <a:r>
              <a:rPr sz="4400" dirty="0"/>
              <a:t>Collection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BF13958-5BB7-8496-613D-6CC4401840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85277" y="1443753"/>
            <a:ext cx="2559268" cy="1990273"/>
          </a:xfrm>
        </p:spPr>
        <p:txBody>
          <a:bodyPr>
            <a:normAutofit fontScale="25000" lnSpcReduction="20000"/>
          </a:bodyPr>
          <a:lstStyle/>
          <a:p>
            <a:pPr marL="113030" marR="106680" indent="0" algn="ctr">
              <a:lnSpc>
                <a:spcPct val="100000"/>
              </a:lnSpc>
              <a:spcBef>
                <a:spcPts val="295"/>
              </a:spcBef>
              <a:buNone/>
            </a:pPr>
            <a:r>
              <a:rPr lang="en-US" sz="9600" dirty="0">
                <a:solidFill>
                  <a:srgbClr val="002060"/>
                </a:solidFill>
                <a:latin typeface="Arial"/>
                <a:cs typeface="Arial"/>
              </a:rPr>
              <a:t>Compilation of  data from  available</a:t>
            </a:r>
            <a:r>
              <a:rPr lang="en-US" sz="9600" spc="-6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9600" dirty="0">
                <a:solidFill>
                  <a:srgbClr val="002060"/>
                </a:solidFill>
                <a:latin typeface="Arial"/>
                <a:cs typeface="Arial"/>
              </a:rPr>
              <a:t>sources (CDE,</a:t>
            </a:r>
            <a:r>
              <a:rPr lang="en-US" sz="9600" spc="-7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9600" dirty="0">
                <a:solidFill>
                  <a:srgbClr val="002060"/>
                </a:solidFill>
                <a:latin typeface="Arial"/>
                <a:cs typeface="Arial"/>
              </a:rPr>
              <a:t>COE, </a:t>
            </a:r>
            <a:r>
              <a:rPr lang="en-US" sz="9600" spc="-5" dirty="0">
                <a:solidFill>
                  <a:srgbClr val="002060"/>
                </a:solidFill>
                <a:latin typeface="Arial"/>
                <a:cs typeface="Arial"/>
              </a:rPr>
              <a:t>LEA,</a:t>
            </a:r>
            <a:r>
              <a:rPr lang="en-US" sz="9600" spc="-9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9600" dirty="0">
                <a:solidFill>
                  <a:srgbClr val="002060"/>
                </a:solidFill>
                <a:latin typeface="Arial"/>
                <a:cs typeface="Arial"/>
              </a:rPr>
              <a:t>educational partners)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B4D870A3-92E9-8224-2933-76CFD9D7DB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60533" y="1414394"/>
            <a:ext cx="2792215" cy="2581147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sz="4400" spc="-5" dirty="0">
                <a:solidFill>
                  <a:srgbClr val="000053"/>
                </a:solidFill>
                <a:latin typeface="Arial"/>
                <a:cs typeface="Arial"/>
              </a:rPr>
              <a:t>Consensus  compilation by  LEA-based team,  arriving at  consensus on  needs</a:t>
            </a:r>
            <a:r>
              <a:rPr lang="en-US" sz="4400" spc="-60" dirty="0">
                <a:solidFill>
                  <a:srgbClr val="000053"/>
                </a:solidFill>
                <a:latin typeface="Arial"/>
                <a:cs typeface="Arial"/>
              </a:rPr>
              <a:t> </a:t>
            </a:r>
            <a:r>
              <a:rPr lang="en-US" sz="4400" spc="-5" dirty="0">
                <a:solidFill>
                  <a:srgbClr val="000053"/>
                </a:solidFill>
                <a:latin typeface="Arial"/>
                <a:cs typeface="Arial"/>
              </a:rPr>
              <a:t>assessment  query</a:t>
            </a:r>
            <a:r>
              <a:rPr lang="en-US" sz="4400" spc="-10" dirty="0">
                <a:solidFill>
                  <a:srgbClr val="000053"/>
                </a:solidFill>
                <a:latin typeface="Arial"/>
                <a:cs typeface="Arial"/>
              </a:rPr>
              <a:t> </a:t>
            </a:r>
            <a:r>
              <a:rPr lang="en-US" sz="4400" dirty="0">
                <a:solidFill>
                  <a:srgbClr val="000053"/>
                </a:solidFill>
                <a:latin typeface="Arial"/>
                <a:cs typeface="Arial"/>
              </a:rPr>
              <a:t>items</a:t>
            </a:r>
            <a:endParaRPr lang="en-US" sz="44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65507CF7-9123-83BB-ACCE-B0C2A75B2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287" y="1339307"/>
            <a:ext cx="2792215" cy="25461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53"/>
                </a:solidFill>
                <a:latin typeface="Arial"/>
                <a:cs typeface="Arial"/>
              </a:rPr>
              <a:t>Guided  compilation by  LEA-based team  with COE, CDE, or external partner</a:t>
            </a:r>
            <a:r>
              <a:rPr lang="en-US" sz="2400" spc="-120" dirty="0">
                <a:solidFill>
                  <a:srgbClr val="000053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000053"/>
                </a:solidFill>
                <a:latin typeface="Arial"/>
                <a:cs typeface="Arial"/>
              </a:rPr>
              <a:t>facilitation</a:t>
            </a:r>
            <a:endParaRPr lang="en-US" sz="24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C6E83EE-8A24-4665-9A7F-CDEF259593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85591" y="3944464"/>
            <a:ext cx="2315609" cy="191948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3400" dirty="0">
                <a:solidFill>
                  <a:srgbClr val="000053"/>
                </a:solidFill>
                <a:latin typeface="Arial"/>
                <a:cs typeface="Arial"/>
              </a:rPr>
              <a:t>Surveys or  que</a:t>
            </a:r>
            <a:r>
              <a:rPr lang="en-US" sz="3400" spc="10" dirty="0">
                <a:solidFill>
                  <a:srgbClr val="000053"/>
                </a:solidFill>
                <a:latin typeface="Arial"/>
                <a:cs typeface="Arial"/>
              </a:rPr>
              <a:t>s</a:t>
            </a:r>
            <a:r>
              <a:rPr lang="en-US" sz="3400" dirty="0">
                <a:solidFill>
                  <a:srgbClr val="000053"/>
                </a:solidFill>
                <a:latin typeface="Arial"/>
                <a:cs typeface="Arial"/>
              </a:rPr>
              <a:t>tionnaires  (paper and  pencil,  scannable,  and/or</a:t>
            </a:r>
            <a:r>
              <a:rPr lang="en-US" sz="3400" spc="-70" dirty="0">
                <a:solidFill>
                  <a:srgbClr val="000053"/>
                </a:solidFill>
                <a:latin typeface="Arial"/>
                <a:cs typeface="Arial"/>
              </a:rPr>
              <a:t> </a:t>
            </a:r>
            <a:r>
              <a:rPr lang="en-US" sz="3400" dirty="0">
                <a:solidFill>
                  <a:srgbClr val="000053"/>
                </a:solidFill>
                <a:latin typeface="Arial"/>
                <a:cs typeface="Arial"/>
              </a:rPr>
              <a:t>online)</a:t>
            </a:r>
            <a:endParaRPr lang="en-US" sz="34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24D59294-8565-FDF5-D8A6-45A75402C3D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58328" y="3911560"/>
            <a:ext cx="2126433" cy="206645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53"/>
                </a:solidFill>
                <a:latin typeface="Arial"/>
                <a:cs typeface="Arial"/>
              </a:rPr>
              <a:t>Focus groups  (conference</a:t>
            </a:r>
            <a:r>
              <a:rPr lang="en-US" sz="2600" spc="-114" dirty="0">
                <a:solidFill>
                  <a:srgbClr val="000053"/>
                </a:solidFill>
                <a:latin typeface="Arial"/>
                <a:cs typeface="Arial"/>
              </a:rPr>
              <a:t> </a:t>
            </a:r>
            <a:r>
              <a:rPr lang="en-US" sz="2600" dirty="0">
                <a:solidFill>
                  <a:srgbClr val="000053"/>
                </a:solidFill>
                <a:latin typeface="Arial"/>
                <a:cs typeface="Arial"/>
              </a:rPr>
              <a:t>call, Zoom, and/or in-person)</a:t>
            </a:r>
            <a:endParaRPr lang="en-US" sz="26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E4E71DFD-3ACF-7EC2-F2C9-AF18A10C7C5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179135" y="3931036"/>
            <a:ext cx="2034764" cy="1946337"/>
          </a:xfrm>
        </p:spPr>
        <p:txBody>
          <a:bodyPr wrap="square">
            <a:normAutofit/>
          </a:bodyPr>
          <a:lstStyle/>
          <a:p>
            <a:pPr marL="0" indent="0" algn="ctr">
              <a:buNone/>
            </a:pPr>
            <a:r>
              <a:rPr lang="en-US" sz="2400" spc="-5" dirty="0">
                <a:solidFill>
                  <a:srgbClr val="000053"/>
                </a:solidFill>
                <a:latin typeface="Arial"/>
                <a:cs typeface="Arial"/>
              </a:rPr>
              <a:t>Interviews  </a:t>
            </a:r>
            <a:r>
              <a:rPr lang="en-US" sz="2400" dirty="0">
                <a:solidFill>
                  <a:srgbClr val="000053"/>
                </a:solidFill>
                <a:latin typeface="Arial"/>
                <a:cs typeface="Arial"/>
              </a:rPr>
              <a:t>(phone call, Zoom, and/or</a:t>
            </a:r>
            <a:r>
              <a:rPr lang="en-US" sz="2400" spc="-65" dirty="0">
                <a:solidFill>
                  <a:srgbClr val="000053"/>
                </a:solidFill>
                <a:latin typeface="Arial"/>
                <a:cs typeface="Arial"/>
              </a:rPr>
              <a:t> </a:t>
            </a:r>
            <a:r>
              <a:rPr lang="en-US" sz="2400" dirty="0">
                <a:solidFill>
                  <a:srgbClr val="000053"/>
                </a:solidFill>
                <a:latin typeface="Arial"/>
                <a:cs typeface="Arial"/>
              </a:rPr>
              <a:t>in-person)</a:t>
            </a:r>
            <a:endParaRPr lang="en-US" sz="24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1F20441E-9E05-3C4E-0EB5-5D908FF3A49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687694" y="3828976"/>
            <a:ext cx="2079735" cy="220618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53"/>
                </a:solidFill>
                <a:latin typeface="Arial"/>
                <a:cs typeface="Arial"/>
              </a:rPr>
              <a:t>Onsite</a:t>
            </a:r>
            <a:r>
              <a:rPr lang="en-US" sz="2600" spc="-105" dirty="0">
                <a:solidFill>
                  <a:srgbClr val="000053"/>
                </a:solidFill>
                <a:latin typeface="Arial"/>
                <a:cs typeface="Arial"/>
              </a:rPr>
              <a:t> </a:t>
            </a:r>
            <a:r>
              <a:rPr lang="en-US" sz="2600" dirty="0">
                <a:solidFill>
                  <a:srgbClr val="000053"/>
                </a:solidFill>
                <a:latin typeface="Arial"/>
                <a:cs typeface="Arial"/>
              </a:rPr>
              <a:t>analysis  team (external,  internal, or  hybrid)</a:t>
            </a:r>
            <a:endParaRPr lang="en-US" sz="26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15F03F9-D404-4939-137F-0C188BACAF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A1A36E45-FAC9-9786-FE9F-EB8CDE61E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spc="-10" dirty="0"/>
              <a:t>Worksheet </a:t>
            </a:r>
            <a:r>
              <a:rPr lang="en-US" sz="4400" dirty="0"/>
              <a:t>3: Designing</a:t>
            </a:r>
            <a:r>
              <a:rPr lang="en-US" sz="4400" spc="-140" dirty="0"/>
              <a:t> </a:t>
            </a:r>
            <a:r>
              <a:rPr lang="en-US" sz="4400" spc="-80" dirty="0"/>
              <a:t>Your </a:t>
            </a:r>
            <a:r>
              <a:rPr lang="en-US" sz="4400" dirty="0"/>
              <a:t>Needs</a:t>
            </a:r>
            <a:r>
              <a:rPr lang="en-US" sz="4400" spc="-175" dirty="0"/>
              <a:t> </a:t>
            </a:r>
            <a:r>
              <a:rPr lang="en-US" sz="4400" dirty="0"/>
              <a:t>Assessment Template (1)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0EEB085-F8D5-215C-8129-82814D3FC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FF00"/>
                </a:solidFill>
                <a:latin typeface="Arial"/>
                <a:cs typeface="Arial"/>
              </a:rPr>
              <a:t>Which data collection methods do </a:t>
            </a:r>
            <a:r>
              <a:rPr lang="en-US" sz="3200" b="1" spc="-15" dirty="0">
                <a:solidFill>
                  <a:srgbClr val="FFFF00"/>
                </a:solidFill>
                <a:latin typeface="Arial"/>
                <a:cs typeface="Arial"/>
              </a:rPr>
              <a:t>you </a:t>
            </a:r>
            <a:r>
              <a:rPr lang="en-US" sz="3200" b="1" dirty="0">
                <a:solidFill>
                  <a:srgbClr val="FFFF00"/>
                </a:solidFill>
                <a:latin typeface="Arial"/>
                <a:cs typeface="Arial"/>
              </a:rPr>
              <a:t>anticipate including in </a:t>
            </a:r>
            <a:r>
              <a:rPr lang="en-US" sz="3200" b="1" spc="-10" dirty="0">
                <a:solidFill>
                  <a:srgbClr val="FFFF00"/>
                </a:solidFill>
                <a:latin typeface="Arial"/>
                <a:cs typeface="Arial"/>
              </a:rPr>
              <a:t>your</a:t>
            </a:r>
            <a:r>
              <a:rPr lang="en-US" sz="3200" b="1" spc="-8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lang="en-US" sz="3200" b="1" dirty="0">
                <a:solidFill>
                  <a:srgbClr val="FFFF00"/>
                </a:solidFill>
                <a:latin typeface="Arial"/>
                <a:cs typeface="Arial"/>
              </a:rPr>
              <a:t>needs assessment?</a:t>
            </a:r>
          </a:p>
          <a:p>
            <a:pPr marL="0" indent="0">
              <a:buNone/>
            </a:pPr>
            <a:endParaRPr lang="en-US" sz="2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400" dirty="0">
                <a:latin typeface="Arial"/>
                <a:cs typeface="Arial"/>
              </a:rPr>
              <a:t>Compilation of data from available sources (CDE, COE, </a:t>
            </a:r>
            <a:r>
              <a:rPr lang="en-US" sz="3400" spc="-5" dirty="0">
                <a:latin typeface="Arial"/>
                <a:cs typeface="Arial"/>
              </a:rPr>
              <a:t>LEA,</a:t>
            </a:r>
            <a:r>
              <a:rPr lang="en-US" sz="3400" spc="-180" dirty="0">
                <a:latin typeface="Arial"/>
                <a:cs typeface="Arial"/>
              </a:rPr>
              <a:t> </a:t>
            </a:r>
            <a:r>
              <a:rPr lang="en-US" sz="3400" dirty="0">
                <a:latin typeface="Arial"/>
                <a:cs typeface="Arial"/>
              </a:rPr>
              <a:t>educational partner)</a:t>
            </a: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400" dirty="0">
                <a:latin typeface="Arial"/>
                <a:cs typeface="Arial"/>
              </a:rPr>
              <a:t>Consensus compilation by LEA-based</a:t>
            </a:r>
            <a:r>
              <a:rPr lang="en-US" sz="3400" spc="-95" dirty="0">
                <a:latin typeface="Arial"/>
                <a:cs typeface="Arial"/>
              </a:rPr>
              <a:t> </a:t>
            </a:r>
            <a:r>
              <a:rPr lang="en-US" sz="3400" dirty="0">
                <a:latin typeface="Arial"/>
                <a:cs typeface="Arial"/>
              </a:rPr>
              <a:t>team</a:t>
            </a:r>
          </a:p>
          <a:p>
            <a:pPr marL="355600" marR="5080" indent="-342900">
              <a:lnSpc>
                <a:spcPct val="10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400" dirty="0">
                <a:latin typeface="Arial"/>
                <a:cs typeface="Arial"/>
              </a:rPr>
              <a:t>Guided compilation by LEA-based team with CDE, CCEE, COE, or educational</a:t>
            </a:r>
            <a:r>
              <a:rPr lang="en-US" sz="3400" spc="-150" dirty="0">
                <a:latin typeface="Arial"/>
                <a:cs typeface="Arial"/>
              </a:rPr>
              <a:t> </a:t>
            </a:r>
            <a:r>
              <a:rPr lang="en-US" sz="3400" dirty="0">
                <a:latin typeface="Arial"/>
                <a:cs typeface="Arial"/>
              </a:rPr>
              <a:t>partner facilitation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C502EA0-61C7-BB03-6262-A9EE634407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FC910-5A85-B200-A35C-3CB8C2E24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6755D1A1-76E0-2D3E-E71D-6CA8DB0B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spc="-10" dirty="0"/>
              <a:t>Worksheet </a:t>
            </a:r>
            <a:r>
              <a:rPr lang="en-US" sz="4400" dirty="0"/>
              <a:t>3: Designing</a:t>
            </a:r>
            <a:r>
              <a:rPr lang="en-US" sz="4400" spc="-140" dirty="0"/>
              <a:t> </a:t>
            </a:r>
            <a:r>
              <a:rPr lang="en-US" sz="4400" spc="-80" dirty="0"/>
              <a:t>Your </a:t>
            </a:r>
            <a:r>
              <a:rPr lang="en-US" sz="4400" dirty="0"/>
              <a:t>Needs</a:t>
            </a:r>
            <a:r>
              <a:rPr lang="en-US" sz="4400" spc="-175" dirty="0"/>
              <a:t> </a:t>
            </a:r>
            <a:r>
              <a:rPr lang="en-US" sz="4400" dirty="0"/>
              <a:t>Assessment Template (2)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14C8841-5C3B-28E6-C8A8-6AB941A8B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>
                <a:latin typeface="Arial"/>
                <a:cs typeface="Arial"/>
              </a:rPr>
              <a:t>Continued</a:t>
            </a: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400" dirty="0">
                <a:latin typeface="Arial"/>
                <a:cs typeface="Arial"/>
              </a:rPr>
              <a:t>Surveys or questionnaires (paper/pencil, scannable,</a:t>
            </a:r>
            <a:r>
              <a:rPr lang="en-US" sz="3400" spc="-185" dirty="0">
                <a:latin typeface="Arial"/>
                <a:cs typeface="Arial"/>
              </a:rPr>
              <a:t> </a:t>
            </a:r>
            <a:r>
              <a:rPr lang="en-US" sz="3400" dirty="0">
                <a:latin typeface="Arial"/>
                <a:cs typeface="Arial"/>
              </a:rPr>
              <a:t>online)</a:t>
            </a: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400" spc="-5" dirty="0">
                <a:latin typeface="Arial"/>
                <a:cs typeface="Arial"/>
              </a:rPr>
              <a:t>Interviews </a:t>
            </a:r>
            <a:r>
              <a:rPr lang="en-US" sz="3400" dirty="0">
                <a:latin typeface="Arial"/>
                <a:cs typeface="Arial"/>
              </a:rPr>
              <a:t>(phone call, Zoom, or in-person)</a:t>
            </a: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400" dirty="0">
                <a:latin typeface="Arial"/>
                <a:cs typeface="Arial"/>
              </a:rPr>
              <a:t>Focus groups (conference call, Zoom, or in-person)</a:t>
            </a: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400" dirty="0">
                <a:latin typeface="Arial"/>
                <a:cs typeface="Arial"/>
              </a:rPr>
              <a:t>Data collected by onsite analysis team (facilitated externally by CDE,</a:t>
            </a:r>
            <a:r>
              <a:rPr lang="en-US" sz="3400" spc="-200" dirty="0">
                <a:latin typeface="Arial"/>
                <a:cs typeface="Arial"/>
              </a:rPr>
              <a:t> </a:t>
            </a:r>
            <a:r>
              <a:rPr lang="en-US" sz="3400" dirty="0">
                <a:latin typeface="Arial"/>
                <a:cs typeface="Arial"/>
              </a:rPr>
              <a:t>CCEE, COE, internally by the </a:t>
            </a:r>
            <a:r>
              <a:rPr lang="en-US" sz="3400" spc="-5" dirty="0">
                <a:latin typeface="Arial"/>
                <a:cs typeface="Arial"/>
              </a:rPr>
              <a:t>LEA,</a:t>
            </a:r>
            <a:r>
              <a:rPr lang="en-US" sz="3400" spc="-145" dirty="0">
                <a:latin typeface="Arial"/>
                <a:cs typeface="Arial"/>
              </a:rPr>
              <a:t> </a:t>
            </a:r>
            <a:r>
              <a:rPr lang="en-US" sz="3400" dirty="0">
                <a:latin typeface="Arial"/>
                <a:cs typeface="Arial"/>
              </a:rPr>
              <a:t>hybrid)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9485B46-C7A3-5BB6-7CF9-40357091A7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1438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Key Questions Graphic</a:t>
            </a:r>
            <a:r>
              <a:rPr spc="5" dirty="0"/>
              <a:t> </a:t>
            </a:r>
            <a:r>
              <a:rPr spc="-5" dirty="0"/>
              <a:t>Organizer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D2698F-87B5-DA17-4733-B1E135D54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7366" y="1523099"/>
            <a:ext cx="10468303" cy="1569235"/>
          </a:xfrm>
        </p:spPr>
        <p:txBody>
          <a:bodyPr>
            <a:normAutofit fontScale="92500" lnSpcReduction="10000"/>
          </a:bodyPr>
          <a:lstStyle/>
          <a:p>
            <a:pPr marL="0" marR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3300" dirty="0">
                <a:effectLst/>
                <a:ea typeface="Times New Roman" panose="02020603050405020304" pitchFamily="18" charset="0"/>
              </a:rPr>
              <a:t>Identify and capture </a:t>
            </a:r>
            <a:r>
              <a:rPr lang="en-US" sz="3300" b="1" dirty="0">
                <a:solidFill>
                  <a:srgbClr val="FFFF00"/>
                </a:solidFill>
                <a:effectLst/>
                <a:ea typeface="Times New Roman" panose="02020603050405020304" pitchFamily="18" charset="0"/>
              </a:rPr>
              <a:t>key questions</a:t>
            </a:r>
            <a:r>
              <a:rPr lang="en-US" sz="3300" i="1" dirty="0">
                <a:solidFill>
                  <a:srgbClr val="FFFF0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3300" dirty="0">
                <a:effectLst/>
                <a:ea typeface="Times New Roman" panose="02020603050405020304" pitchFamily="18" charset="0"/>
              </a:rPr>
              <a:t>that need to be answered, to ensure the needs assessment is a success at the local level.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9" name="Table Placeholder 8" descr="Key questions to answer when creating a needs assessment.">
            <a:extLst>
              <a:ext uri="{FF2B5EF4-FFF2-40B4-BE49-F238E27FC236}">
                <a16:creationId xmlns:a16="http://schemas.microsoft.com/office/drawing/2014/main" id="{33272763-5E68-6F18-CF5F-C170A301519E}"/>
              </a:ext>
            </a:extLst>
          </p:cNvPr>
          <p:cNvGraphicFramePr>
            <a:graphicFrameLocks noGrp="1"/>
          </p:cNvGraphicFramePr>
          <p:nvPr>
            <p:ph type="tbl" sz="quarter" idx="11"/>
            <p:extLst>
              <p:ext uri="{D42A27DB-BD31-4B8C-83A1-F6EECF244321}">
                <p14:modId xmlns:p14="http://schemas.microsoft.com/office/powerpoint/2010/main" val="1453128718"/>
              </p:ext>
            </p:extLst>
          </p:nvPr>
        </p:nvGraphicFramePr>
        <p:xfrm>
          <a:off x="1387366" y="3092334"/>
          <a:ext cx="9953735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2634">
                  <a:extLst>
                    <a:ext uri="{9D8B030D-6E8A-4147-A177-3AD203B41FA5}">
                      <a16:colId xmlns:a16="http://schemas.microsoft.com/office/drawing/2014/main" val="1593649749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3473138346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3034820564"/>
                    </a:ext>
                  </a:extLst>
                </a:gridCol>
                <a:gridCol w="2044701">
                  <a:extLst>
                    <a:ext uri="{9D8B030D-6E8A-4147-A177-3AD203B41FA5}">
                      <a16:colId xmlns:a16="http://schemas.microsoft.com/office/drawing/2014/main" val="26836412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Element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Content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Process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Presentation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467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Diverse and rigorous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4153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Needs-driven, context-specific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6640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Educational partner engagement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5058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Collaborative identification of improvement needs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3731401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7EE35-6670-7989-EDAB-4A450A490C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3AF29-8653-45C1-BB00-1E8E88217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California’s System of Support 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25E13-849A-48CD-B849-43EA36324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508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pc="-5" dirty="0"/>
              <a:t>The overarching goal of </a:t>
            </a:r>
            <a:r>
              <a:rPr lang="en-US" spc="-5" dirty="0">
                <a:hlinkClick r:id="rId2" tooltip="California Department of Education California's System of Support "/>
              </a:rPr>
              <a:t>California's System of Support</a:t>
            </a:r>
            <a:r>
              <a:rPr lang="en-US" spc="-5" dirty="0"/>
              <a:t> is to help LEAs and their schools meet the needs of each student they serve, with a focus on building local  capacity to sustain improvement and to effectively address disparities in opportunities and outcomes.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88FB9C-259B-55E9-D483-F97202355B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423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7C4AD77-20CB-D8FE-5B42-9055CD294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Research-based</a:t>
            </a:r>
            <a:r>
              <a:rPr lang="en-US" sz="4400" spc="-80" dirty="0"/>
              <a:t> </a:t>
            </a:r>
            <a:r>
              <a:rPr lang="en-US" sz="4400" dirty="0"/>
              <a:t>Element: Educational Partner</a:t>
            </a:r>
            <a:r>
              <a:rPr lang="en-US" sz="4400" spc="-45" dirty="0"/>
              <a:t> </a:t>
            </a:r>
            <a:r>
              <a:rPr lang="en-US" sz="4400" dirty="0"/>
              <a:t>Engagement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9F452F-0F25-FB01-0D10-358FAC703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1600"/>
              </a:spcBef>
              <a:buNone/>
              <a:tabLst>
                <a:tab pos="2404110" algn="l"/>
                <a:tab pos="2404745" algn="l"/>
              </a:tabLst>
            </a:pPr>
            <a:r>
              <a:rPr lang="en-US" spc="-5" dirty="0"/>
              <a:t>Educational Partner Engagement</a:t>
            </a:r>
            <a:r>
              <a:rPr lang="en-US" spc="-65" dirty="0"/>
              <a:t> </a:t>
            </a:r>
            <a:r>
              <a:rPr lang="en-US" dirty="0"/>
              <a:t>is:</a:t>
            </a:r>
          </a:p>
          <a:p>
            <a:pPr marL="292100" lvl="1" indent="-292100">
              <a:lnSpc>
                <a:spcPct val="100000"/>
              </a:lnSpc>
              <a:spcBef>
                <a:spcPts val="1220"/>
              </a:spcBef>
              <a:buChar char="–"/>
              <a:tabLst>
                <a:tab pos="63500" algn="l"/>
              </a:tabLst>
            </a:pPr>
            <a:r>
              <a:rPr lang="en-US" sz="2600" dirty="0">
                <a:latin typeface="Arial"/>
                <a:cs typeface="Arial"/>
              </a:rPr>
              <a:t>Necessary for data</a:t>
            </a:r>
            <a:r>
              <a:rPr lang="en-US" sz="2600" spc="-60" dirty="0">
                <a:latin typeface="Arial"/>
                <a:cs typeface="Arial"/>
              </a:rPr>
              <a:t> </a:t>
            </a:r>
            <a:r>
              <a:rPr lang="en-US" sz="2600" dirty="0">
                <a:latin typeface="Arial"/>
                <a:cs typeface="Arial"/>
              </a:rPr>
              <a:t>collection</a:t>
            </a:r>
          </a:p>
          <a:p>
            <a:pPr marL="292100" lvl="1" indent="-292100">
              <a:lnSpc>
                <a:spcPct val="100000"/>
              </a:lnSpc>
              <a:spcBef>
                <a:spcPts val="630"/>
              </a:spcBef>
              <a:buChar char="–"/>
              <a:tabLst>
                <a:tab pos="63500" algn="l"/>
              </a:tabLst>
            </a:pPr>
            <a:r>
              <a:rPr lang="en-US" sz="2600" dirty="0">
                <a:latin typeface="Arial"/>
                <a:cs typeface="Arial"/>
              </a:rPr>
              <a:t>Important for analyzing</a:t>
            </a:r>
            <a:r>
              <a:rPr lang="en-US" sz="2600" spc="-35" dirty="0">
                <a:latin typeface="Arial"/>
                <a:cs typeface="Arial"/>
              </a:rPr>
              <a:t> </a:t>
            </a:r>
            <a:r>
              <a:rPr lang="en-US" sz="2600" dirty="0">
                <a:latin typeface="Arial"/>
                <a:cs typeface="Arial"/>
              </a:rPr>
              <a:t>discoveries</a:t>
            </a:r>
          </a:p>
          <a:p>
            <a:pPr marL="292100" lvl="1" indent="-292100">
              <a:lnSpc>
                <a:spcPct val="100000"/>
              </a:lnSpc>
              <a:spcBef>
                <a:spcPts val="625"/>
              </a:spcBef>
              <a:buChar char="–"/>
              <a:tabLst>
                <a:tab pos="63500" algn="l"/>
              </a:tabLst>
            </a:pPr>
            <a:r>
              <a:rPr lang="en-US" sz="2600" dirty="0">
                <a:latin typeface="Arial"/>
                <a:cs typeface="Arial"/>
              </a:rPr>
              <a:t>Crucial for implementing an improvement</a:t>
            </a:r>
            <a:r>
              <a:rPr lang="en-US" sz="2600" spc="-80" dirty="0">
                <a:latin typeface="Arial"/>
                <a:cs typeface="Arial"/>
              </a:rPr>
              <a:t> </a:t>
            </a:r>
            <a:r>
              <a:rPr lang="en-US" sz="2600" dirty="0">
                <a:latin typeface="Arial"/>
                <a:cs typeface="Arial"/>
              </a:rPr>
              <a:t>plan</a:t>
            </a:r>
          </a:p>
          <a:p>
            <a:pPr marL="0" marR="5080" indent="0">
              <a:lnSpc>
                <a:spcPct val="100000"/>
              </a:lnSpc>
              <a:spcBef>
                <a:spcPts val="1320"/>
              </a:spcBef>
              <a:buNone/>
              <a:tabLst>
                <a:tab pos="63500" algn="l"/>
              </a:tabLst>
            </a:pPr>
            <a:r>
              <a:rPr lang="en-US" dirty="0"/>
              <a:t>The </a:t>
            </a:r>
            <a:r>
              <a:rPr lang="en-US" spc="-5" dirty="0"/>
              <a:t>educational partner groups that should </a:t>
            </a:r>
            <a:r>
              <a:rPr lang="en-US" dirty="0"/>
              <a:t>be </a:t>
            </a:r>
            <a:r>
              <a:rPr lang="en-US" spc="-5" dirty="0"/>
              <a:t>engaged depend </a:t>
            </a:r>
            <a:r>
              <a:rPr lang="en-US" spc="-10" dirty="0"/>
              <a:t>on </a:t>
            </a:r>
            <a:r>
              <a:rPr lang="en-US" spc="-5" dirty="0"/>
              <a:t>the </a:t>
            </a:r>
            <a:r>
              <a:rPr lang="en-US" dirty="0"/>
              <a:t>scope of the </a:t>
            </a:r>
            <a:r>
              <a:rPr lang="en-US" spc="-5" dirty="0"/>
              <a:t>needs</a:t>
            </a:r>
            <a:r>
              <a:rPr lang="en-US" spc="-95" dirty="0"/>
              <a:t> </a:t>
            </a:r>
            <a:r>
              <a:rPr lang="en-US" dirty="0"/>
              <a:t>assessment.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9141FE-EEB6-0DD2-28CE-985E619190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87366" y="521293"/>
            <a:ext cx="10468303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Engaging</a:t>
            </a:r>
            <a:r>
              <a:rPr sz="4400" spc="-50" dirty="0"/>
              <a:t> </a:t>
            </a:r>
            <a:r>
              <a:rPr lang="en-US" sz="4400" spc="-5" dirty="0"/>
              <a:t>Educational Partners…</a:t>
            </a:r>
            <a:endParaRPr sz="44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2E01C0-E2E6-74BA-0BCE-0F80F63F3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spc="-5" dirty="0">
                <a:latin typeface="Arial"/>
                <a:cs typeface="Arial"/>
              </a:rPr>
              <a:t>Builds ownership</a:t>
            </a:r>
            <a:endParaRPr lang="en-US"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spc="-5" dirty="0">
                <a:latin typeface="Arial"/>
                <a:cs typeface="Arial"/>
              </a:rPr>
              <a:t>Builds </a:t>
            </a:r>
            <a:r>
              <a:rPr lang="en-US" sz="3200" dirty="0">
                <a:latin typeface="Arial"/>
                <a:cs typeface="Arial"/>
              </a:rPr>
              <a:t>trust</a:t>
            </a: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dirty="0">
                <a:latin typeface="Arial"/>
                <a:cs typeface="Arial"/>
              </a:rPr>
              <a:t>Increases local </a:t>
            </a:r>
            <a:r>
              <a:rPr lang="en-US" sz="3200" spc="-5" dirty="0">
                <a:latin typeface="Arial"/>
                <a:cs typeface="Arial"/>
              </a:rPr>
              <a:t>capacity and</a:t>
            </a:r>
            <a:r>
              <a:rPr lang="en-US" sz="3200" spc="-70" dirty="0">
                <a:latin typeface="Arial"/>
                <a:cs typeface="Arial"/>
              </a:rPr>
              <a:t> </a:t>
            </a:r>
            <a:r>
              <a:rPr lang="en-US" sz="3200" spc="-5" dirty="0">
                <a:latin typeface="Arial"/>
                <a:cs typeface="Arial"/>
              </a:rPr>
              <a:t>knowledge</a:t>
            </a:r>
            <a:endParaRPr lang="en-US"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dirty="0">
                <a:latin typeface="Arial"/>
                <a:cs typeface="Arial"/>
              </a:rPr>
              <a:t>Increases </a:t>
            </a:r>
            <a:r>
              <a:rPr lang="en-US" sz="3200" spc="-5" dirty="0">
                <a:latin typeface="Arial"/>
                <a:cs typeface="Arial"/>
              </a:rPr>
              <a:t>utility </a:t>
            </a:r>
            <a:r>
              <a:rPr lang="en-US" sz="3200" dirty="0">
                <a:latin typeface="Arial"/>
                <a:cs typeface="Arial"/>
              </a:rPr>
              <a:t>of</a:t>
            </a:r>
            <a:r>
              <a:rPr lang="en-US" sz="3200" spc="-50" dirty="0">
                <a:latin typeface="Arial"/>
                <a:cs typeface="Arial"/>
              </a:rPr>
              <a:t> </a:t>
            </a:r>
            <a:r>
              <a:rPr lang="en-US" sz="3200" spc="-5" dirty="0">
                <a:latin typeface="Arial"/>
                <a:cs typeface="Arial"/>
              </a:rPr>
              <a:t>data</a:t>
            </a:r>
            <a:endParaRPr lang="en-US"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spc="-5" dirty="0">
                <a:latin typeface="Arial"/>
                <a:cs typeface="Arial"/>
              </a:rPr>
              <a:t>Leverages implementation</a:t>
            </a:r>
            <a:r>
              <a:rPr lang="en-US" sz="3200" spc="-35" dirty="0">
                <a:latin typeface="Arial"/>
                <a:cs typeface="Arial"/>
              </a:rPr>
              <a:t> </a:t>
            </a:r>
            <a:r>
              <a:rPr lang="en-US" sz="3200" dirty="0">
                <a:latin typeface="Arial"/>
                <a:cs typeface="Arial"/>
              </a:rPr>
              <a:t>science</a:t>
            </a: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spc="-5" dirty="0">
                <a:latin typeface="Arial"/>
                <a:cs typeface="Arial"/>
              </a:rPr>
              <a:t>Leads </a:t>
            </a:r>
            <a:r>
              <a:rPr lang="en-US" sz="3200" dirty="0">
                <a:latin typeface="Arial"/>
                <a:cs typeface="Arial"/>
              </a:rPr>
              <a:t>to</a:t>
            </a:r>
            <a:r>
              <a:rPr lang="en-US" sz="3200" spc="-20" dirty="0">
                <a:latin typeface="Arial"/>
                <a:cs typeface="Arial"/>
              </a:rPr>
              <a:t> </a:t>
            </a:r>
            <a:r>
              <a:rPr lang="en-US" sz="3200" dirty="0">
                <a:latin typeface="Arial"/>
                <a:cs typeface="Arial"/>
              </a:rPr>
              <a:t>action</a:t>
            </a:r>
          </a:p>
          <a:p>
            <a:pPr marL="12700" indent="0" algn="ctr">
              <a:lnSpc>
                <a:spcPct val="100000"/>
              </a:lnSpc>
              <a:spcBef>
                <a:spcPts val="770"/>
              </a:spcBef>
              <a:buNone/>
              <a:tabLst>
                <a:tab pos="354965" algn="l"/>
                <a:tab pos="355600" algn="l"/>
              </a:tabLst>
            </a:pPr>
            <a:r>
              <a:rPr lang="en-US" sz="2800" i="1" spc="-5" dirty="0">
                <a:latin typeface="Arial"/>
                <a:cs typeface="Arial"/>
              </a:rPr>
              <a:t>“Change happens at the speed of</a:t>
            </a:r>
            <a:r>
              <a:rPr lang="en-US" sz="2800" i="1" spc="40" dirty="0">
                <a:latin typeface="Arial"/>
                <a:cs typeface="Arial"/>
              </a:rPr>
              <a:t> </a:t>
            </a:r>
            <a:r>
              <a:rPr lang="en-US" sz="2800" i="1" dirty="0">
                <a:latin typeface="Arial"/>
                <a:cs typeface="Arial"/>
              </a:rPr>
              <a:t>trust.”</a:t>
            </a:r>
            <a:endParaRPr lang="en-US" sz="28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04C735-661E-EB39-D7CA-0DD4661B12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73322" y="521293"/>
            <a:ext cx="10613879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Required</a:t>
            </a:r>
            <a:r>
              <a:rPr sz="4400" spc="-65" dirty="0"/>
              <a:t> </a:t>
            </a:r>
            <a:r>
              <a:rPr lang="en-US" sz="4400" dirty="0"/>
              <a:t>Educational Partners</a:t>
            </a:r>
            <a:endParaRPr sz="4400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032B665-CED0-A609-8217-E045CC7FBBF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282826" y="1354655"/>
            <a:ext cx="10614025" cy="13758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spc="-5" dirty="0">
                <a:latin typeface="Arial"/>
                <a:cs typeface="Arial"/>
              </a:rPr>
              <a:t>Pursuant to </a:t>
            </a:r>
            <a:r>
              <a:rPr lang="en-US" sz="2400" i="1" spc="-5" dirty="0">
                <a:latin typeface="Arial"/>
                <a:cs typeface="Arial"/>
              </a:rPr>
              <a:t>Education Code </a:t>
            </a:r>
            <a:r>
              <a:rPr lang="en-US" sz="2400" spc="-5" dirty="0">
                <a:latin typeface="Arial"/>
                <a:cs typeface="Arial"/>
              </a:rPr>
              <a:t>Sections 52060(g) and 52066(g), the following educational partners are required </a:t>
            </a:r>
            <a:r>
              <a:rPr lang="en-US" sz="2400" dirty="0">
                <a:latin typeface="Arial"/>
                <a:cs typeface="Arial"/>
              </a:rPr>
              <a:t>to </a:t>
            </a:r>
            <a:r>
              <a:rPr lang="en-US" sz="2400" spc="-5" dirty="0">
                <a:latin typeface="Arial"/>
                <a:cs typeface="Arial"/>
              </a:rPr>
              <a:t>meet minimum consultation requirements </a:t>
            </a:r>
            <a:r>
              <a:rPr lang="en-US" sz="2400" dirty="0">
                <a:latin typeface="Arial"/>
                <a:cs typeface="Arial"/>
              </a:rPr>
              <a:t>for </a:t>
            </a:r>
            <a:r>
              <a:rPr lang="en-US" sz="2400" spc="-5" dirty="0">
                <a:latin typeface="Arial"/>
                <a:cs typeface="Arial"/>
              </a:rPr>
              <a:t>the LCAP process. </a:t>
            </a:r>
            <a:endParaRPr lang="en-US" sz="24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ECEEC92-B07E-692C-9C76-BD02B2F6FE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73174" y="2873288"/>
            <a:ext cx="5316664" cy="3138782"/>
          </a:xfrm>
        </p:spPr>
        <p:txBody>
          <a:bodyPr>
            <a:normAutofit/>
          </a:bodyPr>
          <a:lstStyle/>
          <a:p>
            <a:pPr marL="355600" marR="117094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400" spc="-5" dirty="0">
                <a:latin typeface="Arial"/>
                <a:cs typeface="Arial"/>
              </a:rPr>
              <a:t>Parent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spc="-5" dirty="0">
                <a:latin typeface="Arial"/>
                <a:cs typeface="Arial"/>
              </a:rPr>
              <a:t>advisory  committee</a:t>
            </a:r>
            <a:endParaRPr lang="en-US" sz="24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88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400" spc="-5" dirty="0">
                <a:latin typeface="Arial"/>
                <a:cs typeface="Arial"/>
              </a:rPr>
              <a:t>English </a:t>
            </a:r>
            <a:r>
              <a:rPr lang="en-US" sz="2400" dirty="0">
                <a:latin typeface="Arial"/>
                <a:cs typeface="Arial"/>
              </a:rPr>
              <a:t>learner </a:t>
            </a:r>
            <a:r>
              <a:rPr lang="en-US" sz="2400" spc="-5" dirty="0">
                <a:latin typeface="Arial"/>
                <a:cs typeface="Arial"/>
              </a:rPr>
              <a:t>parent advisory committee, as </a:t>
            </a:r>
            <a:r>
              <a:rPr lang="en-US" sz="2400" dirty="0">
                <a:latin typeface="Arial"/>
                <a:cs typeface="Arial"/>
              </a:rPr>
              <a:t>applicable</a:t>
            </a: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400" spc="-5" dirty="0">
                <a:latin typeface="Arial"/>
                <a:cs typeface="Arial"/>
              </a:rPr>
              <a:t>Parents</a:t>
            </a:r>
            <a:endParaRPr lang="en-US"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7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400" spc="-5" dirty="0">
                <a:latin typeface="Arial"/>
                <a:cs typeface="Arial"/>
              </a:rPr>
              <a:t>Students</a:t>
            </a:r>
            <a:endParaRPr lang="en-US" sz="24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2CDFEEA-D0AC-3808-35A3-434219B436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25761" y="2806700"/>
            <a:ext cx="5171090" cy="3138782"/>
          </a:xfrm>
        </p:spPr>
        <p:txBody>
          <a:bodyPr/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400" spc="-45" dirty="0">
                <a:latin typeface="Arial"/>
                <a:cs typeface="Arial"/>
              </a:rPr>
              <a:t>Teachers</a:t>
            </a:r>
            <a:endParaRPr lang="en-US"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400" dirty="0">
                <a:latin typeface="Arial"/>
                <a:cs typeface="Arial"/>
              </a:rPr>
              <a:t>Principals</a:t>
            </a: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400" spc="-5" dirty="0">
                <a:latin typeface="Arial"/>
                <a:cs typeface="Arial"/>
              </a:rPr>
              <a:t>Administrators</a:t>
            </a:r>
            <a:endParaRPr lang="en-US"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400" spc="-5" dirty="0">
                <a:latin typeface="Arial"/>
                <a:cs typeface="Arial"/>
              </a:rPr>
              <a:t>Other </a:t>
            </a:r>
            <a:r>
              <a:rPr lang="en-US" sz="2400" dirty="0">
                <a:latin typeface="Arial"/>
                <a:cs typeface="Arial"/>
              </a:rPr>
              <a:t>school</a:t>
            </a:r>
            <a:r>
              <a:rPr lang="en-US" sz="2400" spc="-35" dirty="0">
                <a:latin typeface="Arial"/>
                <a:cs typeface="Arial"/>
              </a:rPr>
              <a:t> </a:t>
            </a:r>
            <a:r>
              <a:rPr lang="en-US" sz="2400" spc="-5" dirty="0">
                <a:latin typeface="Arial"/>
                <a:cs typeface="Arial"/>
              </a:rPr>
              <a:t>personnel</a:t>
            </a:r>
            <a:endParaRPr lang="en-US"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400" dirty="0">
                <a:latin typeface="Arial"/>
                <a:cs typeface="Arial"/>
              </a:rPr>
              <a:t>Local bargaining</a:t>
            </a:r>
            <a:r>
              <a:rPr lang="en-US" sz="2400" spc="-30" dirty="0">
                <a:latin typeface="Arial"/>
                <a:cs typeface="Arial"/>
              </a:rPr>
              <a:t> </a:t>
            </a:r>
            <a:r>
              <a:rPr lang="en-US" sz="2400" dirty="0">
                <a:latin typeface="Arial"/>
                <a:cs typeface="Arial"/>
              </a:rPr>
              <a:t>units</a:t>
            </a: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400" spc="-5" dirty="0">
                <a:latin typeface="Arial"/>
                <a:cs typeface="Arial"/>
              </a:rPr>
              <a:t>Local</a:t>
            </a:r>
            <a:r>
              <a:rPr lang="en-US" sz="2400" spc="-10" dirty="0">
                <a:latin typeface="Arial"/>
                <a:cs typeface="Arial"/>
              </a:rPr>
              <a:t> </a:t>
            </a:r>
            <a:r>
              <a:rPr lang="en-US" sz="2400" spc="-5" dirty="0">
                <a:latin typeface="Arial"/>
                <a:cs typeface="Arial"/>
              </a:rPr>
              <a:t>community</a:t>
            </a:r>
            <a:endParaRPr lang="en-US" sz="24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39DB68C-F50E-6EED-957E-E2D8588F7C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87366" y="521293"/>
            <a:ext cx="10468303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Other</a:t>
            </a:r>
            <a:r>
              <a:rPr sz="4400" spc="-80" dirty="0"/>
              <a:t> </a:t>
            </a:r>
            <a:r>
              <a:rPr lang="en-US" sz="4400" dirty="0"/>
              <a:t>Educational Partners</a:t>
            </a:r>
            <a:endParaRPr sz="44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F0C05-AEB5-D757-D0A0-1676872957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55600" indent="-342900">
              <a:lnSpc>
                <a:spcPct val="100000"/>
              </a:lnSpc>
              <a:spcBef>
                <a:spcPts val="969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spc="-10" dirty="0">
                <a:latin typeface="Arial"/>
                <a:cs typeface="Arial"/>
              </a:rPr>
              <a:t>CDE, COE, </a:t>
            </a:r>
            <a:r>
              <a:rPr lang="en-US" sz="3200" spc="-5" dirty="0">
                <a:latin typeface="Arial"/>
                <a:cs typeface="Arial"/>
              </a:rPr>
              <a:t>and/or LEA</a:t>
            </a:r>
            <a:r>
              <a:rPr lang="en-US" sz="3200" spc="-110" dirty="0">
                <a:latin typeface="Arial"/>
                <a:cs typeface="Arial"/>
              </a:rPr>
              <a:t> </a:t>
            </a:r>
            <a:r>
              <a:rPr lang="en-US" sz="3200" spc="-5" dirty="0">
                <a:latin typeface="Arial"/>
                <a:cs typeface="Arial"/>
              </a:rPr>
              <a:t>personnel</a:t>
            </a:r>
            <a:endParaRPr lang="en-US"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8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dirty="0">
                <a:latin typeface="Arial"/>
                <a:cs typeface="Arial"/>
              </a:rPr>
              <a:t>Local </a:t>
            </a:r>
            <a:r>
              <a:rPr lang="en-US" sz="3200" spc="-5" dirty="0">
                <a:latin typeface="Arial"/>
                <a:cs typeface="Arial"/>
              </a:rPr>
              <a:t>board of</a:t>
            </a:r>
            <a:r>
              <a:rPr lang="en-US" sz="3200" spc="20" dirty="0">
                <a:latin typeface="Arial"/>
                <a:cs typeface="Arial"/>
              </a:rPr>
              <a:t> </a:t>
            </a:r>
            <a:r>
              <a:rPr lang="en-US" sz="3200" dirty="0">
                <a:latin typeface="Arial"/>
                <a:cs typeface="Arial"/>
              </a:rPr>
              <a:t>education</a:t>
            </a:r>
          </a:p>
          <a:p>
            <a:pPr marL="355600" marR="508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spc="-5" dirty="0">
                <a:latin typeface="Arial"/>
                <a:cs typeface="Arial"/>
              </a:rPr>
              <a:t>Broad community </a:t>
            </a:r>
            <a:r>
              <a:rPr lang="en-US" sz="3200" dirty="0">
                <a:latin typeface="Arial"/>
                <a:cs typeface="Arial"/>
              </a:rPr>
              <a:t>(e.g., </a:t>
            </a:r>
            <a:r>
              <a:rPr lang="en-US" sz="3200" spc="-5" dirty="0">
                <a:latin typeface="Arial"/>
                <a:cs typeface="Arial"/>
              </a:rPr>
              <a:t>enrollment </a:t>
            </a:r>
            <a:r>
              <a:rPr lang="en-US" sz="3200" dirty="0">
                <a:latin typeface="Arial"/>
                <a:cs typeface="Arial"/>
              </a:rPr>
              <a:t>area, </a:t>
            </a:r>
            <a:r>
              <a:rPr lang="en-US" sz="3200" spc="-5" dirty="0">
                <a:latin typeface="Arial"/>
                <a:cs typeface="Arial"/>
              </a:rPr>
              <a:t>business  leaders, </a:t>
            </a:r>
            <a:r>
              <a:rPr lang="en-US" sz="3200" dirty="0">
                <a:latin typeface="Arial"/>
                <a:cs typeface="Arial"/>
              </a:rPr>
              <a:t>faith-based organizations, social </a:t>
            </a:r>
            <a:r>
              <a:rPr lang="en-US" sz="3200" spc="-5" dirty="0">
                <a:latin typeface="Arial"/>
                <a:cs typeface="Arial"/>
              </a:rPr>
              <a:t>service  </a:t>
            </a:r>
            <a:r>
              <a:rPr lang="en-US" sz="3200" dirty="0">
                <a:latin typeface="Arial"/>
                <a:cs typeface="Arial"/>
              </a:rPr>
              <a:t>providers)</a:t>
            </a:r>
          </a:p>
          <a:p>
            <a:pPr marL="355600" indent="-342900">
              <a:lnSpc>
                <a:spcPct val="100000"/>
              </a:lnSpc>
              <a:spcBef>
                <a:spcPts val="88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spc="-5" dirty="0">
                <a:latin typeface="Arial"/>
                <a:cs typeface="Arial"/>
              </a:rPr>
              <a:t>School Site</a:t>
            </a:r>
            <a:r>
              <a:rPr lang="en-US" sz="3200" dirty="0">
                <a:latin typeface="Arial"/>
                <a:cs typeface="Arial"/>
              </a:rPr>
              <a:t> </a:t>
            </a:r>
            <a:r>
              <a:rPr lang="en-US" sz="3200" spc="-5" dirty="0">
                <a:latin typeface="Arial"/>
                <a:cs typeface="Arial"/>
              </a:rPr>
              <a:t>Council</a:t>
            </a:r>
            <a:endParaRPr lang="en-US"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7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spc="-5" dirty="0">
                <a:latin typeface="Arial"/>
                <a:cs typeface="Arial"/>
              </a:rPr>
              <a:t>School </a:t>
            </a:r>
            <a:r>
              <a:rPr lang="en-US" sz="3200" dirty="0">
                <a:latin typeface="Arial"/>
                <a:cs typeface="Arial"/>
              </a:rPr>
              <a:t>support</a:t>
            </a:r>
            <a:r>
              <a:rPr lang="en-US" sz="3200" spc="5" dirty="0">
                <a:latin typeface="Arial"/>
                <a:cs typeface="Arial"/>
              </a:rPr>
              <a:t> </a:t>
            </a:r>
            <a:r>
              <a:rPr lang="en-US" sz="3200" spc="-10" dirty="0">
                <a:latin typeface="Arial"/>
                <a:cs typeface="Arial"/>
              </a:rPr>
              <a:t>staff</a:t>
            </a:r>
            <a:endParaRPr lang="en-US"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spc="-5" dirty="0">
                <a:latin typeface="Arial"/>
                <a:cs typeface="Arial"/>
              </a:rPr>
              <a:t>School </a:t>
            </a:r>
            <a:r>
              <a:rPr lang="en-US" sz="3200" dirty="0">
                <a:latin typeface="Arial"/>
                <a:cs typeface="Arial"/>
              </a:rPr>
              <a:t>volunteers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615E03-B353-742F-F059-A311A6B025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9F611-1135-07DB-7CB1-4C789778A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>
            <a:extLst>
              <a:ext uri="{FF2B5EF4-FFF2-40B4-BE49-F238E27FC236}">
                <a16:creationId xmlns:a16="http://schemas.microsoft.com/office/drawing/2014/main" id="{71C5B2B7-4DFA-E1A6-3355-6A0CC31C9A8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87366" y="183381"/>
            <a:ext cx="10652234" cy="136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pc="-5" dirty="0"/>
              <a:t>Worksheet 4: Designing Your Needs Assessment Roles and Responsibilities (1)</a:t>
            </a:r>
            <a:endParaRPr spc="-5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8FE0304-8BBC-9F13-B9EA-B0C72ECE9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7366" y="1523100"/>
            <a:ext cx="10468303" cy="1159490"/>
          </a:xfrm>
        </p:spPr>
        <p:txBody>
          <a:bodyPr/>
          <a:lstStyle/>
          <a:p>
            <a:pPr marL="0" indent="0">
              <a:buNone/>
            </a:pPr>
            <a:r>
              <a:rPr lang="en-US" sz="2400" spc="-5" dirty="0">
                <a:latin typeface="Arial"/>
                <a:cs typeface="Arial"/>
              </a:rPr>
              <a:t>Check off the roles and responsibilities for each educational partner group identified:</a:t>
            </a:r>
            <a:endParaRPr lang="en-US" sz="24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9" name="Table Placeholder 8" descr="Educational partner groups with various roles and responsibilities.">
            <a:extLst>
              <a:ext uri="{FF2B5EF4-FFF2-40B4-BE49-F238E27FC236}">
                <a16:creationId xmlns:a16="http://schemas.microsoft.com/office/drawing/2014/main" id="{FF010228-3AAE-73BD-E6F6-A5E52364499F}"/>
              </a:ext>
            </a:extLst>
          </p:cNvPr>
          <p:cNvGraphicFramePr>
            <a:graphicFrameLocks noGrp="1"/>
          </p:cNvGraphicFramePr>
          <p:nvPr>
            <p:ph type="tbl" sz="quarter" idx="11"/>
            <p:extLst>
              <p:ext uri="{D42A27DB-BD31-4B8C-83A1-F6EECF244321}">
                <p14:modId xmlns:p14="http://schemas.microsoft.com/office/powerpoint/2010/main" val="2595124567"/>
              </p:ext>
            </p:extLst>
          </p:nvPr>
        </p:nvGraphicFramePr>
        <p:xfrm>
          <a:off x="596900" y="2318368"/>
          <a:ext cx="114427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1593649749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3473138346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303482056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683641270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371113389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38048383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415667684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000" dirty="0"/>
                        <a:t>Educational Partner Group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Establishment of Design Requirements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Development of Tools and Processes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Data Collection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Analysis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Onsite Analysis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Plan</a:t>
                      </a:r>
                    </a:p>
                    <a:p>
                      <a:r>
                        <a:rPr lang="en-US" sz="2000" dirty="0"/>
                        <a:t>Development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467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CDE Staff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4153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COE Staff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6640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LEA Staff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5058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Local governing 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3731401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26755-DE41-E938-95FB-F21A8B3B5C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6610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72E79F-A0AE-2EFC-44D8-49393893F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>
            <a:extLst>
              <a:ext uri="{FF2B5EF4-FFF2-40B4-BE49-F238E27FC236}">
                <a16:creationId xmlns:a16="http://schemas.microsoft.com/office/drawing/2014/main" id="{0E1EC94E-054F-A424-07CD-CF420F3C6F7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87366" y="183381"/>
            <a:ext cx="10652234" cy="136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pc="-5" dirty="0"/>
              <a:t>Worksheet 4: Designing Your Needs Assessment Roles and Responsibilities (2)</a:t>
            </a:r>
            <a:endParaRPr spc="-5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442CBA1-D4DE-BC26-BE53-9951A91B9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7366" y="1445826"/>
            <a:ext cx="10468303" cy="755125"/>
          </a:xfrm>
        </p:spPr>
        <p:txBody>
          <a:bodyPr/>
          <a:lstStyle/>
          <a:p>
            <a:pPr marL="0" indent="0">
              <a:buNone/>
            </a:pPr>
            <a:r>
              <a:rPr lang="en-US" sz="2400" spc="-5" dirty="0">
                <a:latin typeface="Arial"/>
                <a:cs typeface="Arial"/>
              </a:rPr>
              <a:t>Continued</a:t>
            </a:r>
            <a:endParaRPr lang="en-US" sz="32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9" name="Table Placeholder 8" descr="Educational partner groups with various roles and responsibilities.">
            <a:extLst>
              <a:ext uri="{FF2B5EF4-FFF2-40B4-BE49-F238E27FC236}">
                <a16:creationId xmlns:a16="http://schemas.microsoft.com/office/drawing/2014/main" id="{BAAE2EC7-1B4E-B88B-A7B3-72F0272415C6}"/>
              </a:ext>
            </a:extLst>
          </p:cNvPr>
          <p:cNvGraphicFramePr>
            <a:graphicFrameLocks noGrp="1"/>
          </p:cNvGraphicFramePr>
          <p:nvPr>
            <p:ph type="tbl" sz="quarter" idx="11"/>
            <p:extLst>
              <p:ext uri="{D42A27DB-BD31-4B8C-83A1-F6EECF244321}">
                <p14:modId xmlns:p14="http://schemas.microsoft.com/office/powerpoint/2010/main" val="1869067690"/>
              </p:ext>
            </p:extLst>
          </p:nvPr>
        </p:nvGraphicFramePr>
        <p:xfrm>
          <a:off x="412969" y="1927591"/>
          <a:ext cx="11442700" cy="359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00">
                  <a:extLst>
                    <a:ext uri="{9D8B030D-6E8A-4147-A177-3AD203B41FA5}">
                      <a16:colId xmlns:a16="http://schemas.microsoft.com/office/drawing/2014/main" val="1593649749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3473138346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303482056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683641270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371113389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38048383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415667684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000" dirty="0"/>
                        <a:t>Educational Partner Group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Establishment of Design Requirements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Development of Tools and Processes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Data Collection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Analysis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Onsite Analysis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Plan</a:t>
                      </a:r>
                    </a:p>
                    <a:p>
                      <a:r>
                        <a:rPr lang="en-US" sz="2000" dirty="0"/>
                        <a:t>Development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467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Families and community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4153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School Staff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6640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5058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External Partners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3731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6035558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E360E3-5E6A-7F5C-7680-0887C8F1E8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9750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87366" y="183381"/>
            <a:ext cx="10468303" cy="136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113" marR="5080">
              <a:lnSpc>
                <a:spcPct val="100000"/>
              </a:lnSpc>
              <a:spcBef>
                <a:spcPts val="95"/>
              </a:spcBef>
            </a:pPr>
            <a:r>
              <a:rPr lang="en-US" spc="-5" dirty="0"/>
              <a:t>Research-based Element: Collaborative Identification of Improvement</a:t>
            </a:r>
            <a:r>
              <a:rPr lang="en-US" spc="25" dirty="0"/>
              <a:t> </a:t>
            </a:r>
            <a:r>
              <a:rPr lang="en-US" spc="-10" dirty="0"/>
              <a:t>Needs</a:t>
            </a:r>
            <a:endParaRPr spc="-1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4AF70D-A5AF-A6C3-F98C-798C1BEE7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42900">
              <a:lnSpc>
                <a:spcPct val="100000"/>
              </a:lnSpc>
              <a:spcBef>
                <a:spcPts val="125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spc="-5" dirty="0">
                <a:latin typeface="Arial"/>
                <a:cs typeface="Arial"/>
              </a:rPr>
              <a:t>Promotes</a:t>
            </a:r>
            <a:r>
              <a:rPr lang="en-US" sz="3200" spc="15" dirty="0">
                <a:latin typeface="Arial"/>
                <a:cs typeface="Arial"/>
              </a:rPr>
              <a:t> </a:t>
            </a:r>
            <a:r>
              <a:rPr lang="en-US" sz="3200" dirty="0">
                <a:latin typeface="Arial"/>
                <a:cs typeface="Arial"/>
              </a:rPr>
              <a:t>transparency</a:t>
            </a:r>
          </a:p>
          <a:p>
            <a:pPr marL="355600" marR="205740" indent="-342900">
              <a:lnSpc>
                <a:spcPct val="100000"/>
              </a:lnSpc>
              <a:spcBef>
                <a:spcPts val="115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spc="-5" dirty="0">
                <a:latin typeface="Arial"/>
                <a:cs typeface="Arial"/>
              </a:rPr>
              <a:t>Provides LEA communities an </a:t>
            </a:r>
            <a:r>
              <a:rPr lang="en-US" sz="3200" dirty="0">
                <a:latin typeface="Arial"/>
                <a:cs typeface="Arial"/>
              </a:rPr>
              <a:t>authentic </a:t>
            </a:r>
            <a:r>
              <a:rPr lang="en-US" sz="3200" spc="-5" dirty="0">
                <a:latin typeface="Arial"/>
                <a:cs typeface="Arial"/>
              </a:rPr>
              <a:t>voice and</a:t>
            </a:r>
            <a:r>
              <a:rPr lang="en-US" sz="3200" spc="-60" dirty="0">
                <a:latin typeface="Arial"/>
                <a:cs typeface="Arial"/>
              </a:rPr>
              <a:t> </a:t>
            </a:r>
            <a:r>
              <a:rPr lang="en-US" sz="3200" spc="-5" dirty="0">
                <a:latin typeface="Arial"/>
                <a:cs typeface="Arial"/>
              </a:rPr>
              <a:t>a  </a:t>
            </a:r>
            <a:r>
              <a:rPr lang="en-US" sz="3200" dirty="0">
                <a:latin typeface="Arial"/>
                <a:cs typeface="Arial"/>
              </a:rPr>
              <a:t>role in the</a:t>
            </a:r>
            <a:r>
              <a:rPr lang="en-US" sz="3200" spc="-5" dirty="0">
                <a:latin typeface="Arial"/>
                <a:cs typeface="Arial"/>
              </a:rPr>
              <a:t> </a:t>
            </a:r>
            <a:r>
              <a:rPr lang="en-US" sz="3200" dirty="0">
                <a:latin typeface="Arial"/>
                <a:cs typeface="Arial"/>
              </a:rPr>
              <a:t>process</a:t>
            </a:r>
          </a:p>
          <a:p>
            <a:pPr marL="355600" indent="-342900">
              <a:lnSpc>
                <a:spcPct val="100000"/>
              </a:lnSpc>
              <a:spcBef>
                <a:spcPts val="163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pc="-5" dirty="0">
                <a:latin typeface="Arial"/>
                <a:cs typeface="Arial"/>
              </a:rPr>
              <a:t>E</a:t>
            </a:r>
            <a:r>
              <a:rPr lang="en-US" sz="3200" spc="-5" dirty="0">
                <a:latin typeface="Arial"/>
                <a:cs typeface="Arial"/>
              </a:rPr>
              <a:t>ducational partners don’t </a:t>
            </a:r>
            <a:r>
              <a:rPr lang="en-US" sz="3200" spc="-10" dirty="0">
                <a:latin typeface="Arial"/>
                <a:cs typeface="Arial"/>
              </a:rPr>
              <a:t>own what </a:t>
            </a:r>
            <a:r>
              <a:rPr lang="en-US" sz="3200" dirty="0">
                <a:latin typeface="Arial"/>
                <a:cs typeface="Arial"/>
              </a:rPr>
              <a:t>they </a:t>
            </a:r>
            <a:r>
              <a:rPr lang="en-US" sz="3200" spc="-5" dirty="0">
                <a:latin typeface="Arial"/>
                <a:cs typeface="Arial"/>
              </a:rPr>
              <a:t>didn’t</a:t>
            </a:r>
            <a:r>
              <a:rPr lang="en-US" sz="3200" spc="120" dirty="0">
                <a:latin typeface="Arial"/>
                <a:cs typeface="Arial"/>
              </a:rPr>
              <a:t> </a:t>
            </a:r>
            <a:r>
              <a:rPr lang="en-US" sz="3200" spc="-5" dirty="0">
                <a:latin typeface="Arial"/>
                <a:cs typeface="Arial"/>
              </a:rPr>
              <a:t>identify</a:t>
            </a:r>
            <a:endParaRPr lang="en-US" sz="3200" dirty="0">
              <a:latin typeface="Arial"/>
              <a:cs typeface="Arial"/>
            </a:endParaRPr>
          </a:p>
          <a:p>
            <a:pPr marL="355600" marR="1816100" indent="-342900">
              <a:lnSpc>
                <a:spcPct val="100000"/>
              </a:lnSpc>
              <a:spcBef>
                <a:spcPts val="182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pc="-15" dirty="0">
                <a:latin typeface="Arial"/>
                <a:cs typeface="Arial"/>
              </a:rPr>
              <a:t>Develops</a:t>
            </a:r>
            <a:r>
              <a:rPr lang="en-US" sz="3200" spc="-5" dirty="0">
                <a:latin typeface="Arial"/>
                <a:cs typeface="Arial"/>
              </a:rPr>
              <a:t> a </a:t>
            </a:r>
            <a:r>
              <a:rPr lang="en-US" sz="3200" dirty="0">
                <a:latin typeface="Arial"/>
                <a:cs typeface="Arial"/>
              </a:rPr>
              <a:t>process </a:t>
            </a:r>
            <a:r>
              <a:rPr lang="en-US" sz="3200" spc="-5" dirty="0">
                <a:latin typeface="Arial"/>
                <a:cs typeface="Arial"/>
              </a:rPr>
              <a:t>that </a:t>
            </a:r>
            <a:r>
              <a:rPr lang="en-US" sz="3200" dirty="0">
                <a:latin typeface="Arial"/>
                <a:cs typeface="Arial"/>
              </a:rPr>
              <a:t>involves </a:t>
            </a:r>
            <a:r>
              <a:rPr lang="en-US" sz="3200" spc="-5" dirty="0">
                <a:latin typeface="Arial"/>
                <a:cs typeface="Arial"/>
              </a:rPr>
              <a:t>a </a:t>
            </a:r>
            <a:r>
              <a:rPr lang="en-US" sz="3200" dirty="0">
                <a:latin typeface="Arial"/>
                <a:cs typeface="Arial"/>
              </a:rPr>
              <a:t>variety </a:t>
            </a:r>
            <a:r>
              <a:rPr lang="en-US" sz="3200" spc="-5" dirty="0">
                <a:latin typeface="Arial"/>
                <a:cs typeface="Arial"/>
              </a:rPr>
              <a:t>of people </a:t>
            </a:r>
            <a:r>
              <a:rPr lang="en-US" sz="3200" dirty="0">
                <a:latin typeface="Arial"/>
                <a:cs typeface="Arial"/>
              </a:rPr>
              <a:t>from across </a:t>
            </a:r>
            <a:r>
              <a:rPr lang="en-US" sz="3200" spc="-5" dirty="0">
                <a:latin typeface="Arial"/>
                <a:cs typeface="Arial"/>
              </a:rPr>
              <a:t>the</a:t>
            </a:r>
            <a:r>
              <a:rPr lang="en-US" sz="3200" spc="5" dirty="0">
                <a:latin typeface="Arial"/>
                <a:cs typeface="Arial"/>
              </a:rPr>
              <a:t> </a:t>
            </a:r>
            <a:r>
              <a:rPr lang="en-US" sz="3200" spc="-5" dirty="0">
                <a:latin typeface="Arial"/>
                <a:cs typeface="Arial"/>
              </a:rPr>
              <a:t>system</a:t>
            </a:r>
            <a:endParaRPr lang="en-US" sz="32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AE1C6-98D1-0AAD-32BE-9F4C4028DE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Decision Points to Consider</a:t>
            </a:r>
            <a:r>
              <a:rPr sz="4400" spc="-70" dirty="0"/>
              <a:t> </a:t>
            </a:r>
            <a:r>
              <a:rPr sz="4400" dirty="0"/>
              <a:t>(1)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D0E2038-FCC2-DDAB-833F-4C7CE0C08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7364" y="1638301"/>
            <a:ext cx="10652236" cy="4415658"/>
          </a:xfrm>
        </p:spPr>
        <p:txBody>
          <a:bodyPr>
            <a:normAutofit fontScale="92500" lnSpcReduction="10000"/>
          </a:bodyPr>
          <a:lstStyle/>
          <a:p>
            <a:pPr marL="355600" indent="-342900">
              <a:lnSpc>
                <a:spcPct val="100000"/>
              </a:lnSpc>
              <a:spcBef>
                <a:spcPts val="70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800" spc="-5" dirty="0">
                <a:latin typeface="Arial"/>
                <a:cs typeface="Arial"/>
              </a:rPr>
              <a:t>Who participates in the </a:t>
            </a:r>
            <a:r>
              <a:rPr lang="en-US" sz="2800" dirty="0">
                <a:latin typeface="Arial"/>
                <a:cs typeface="Arial"/>
              </a:rPr>
              <a:t>needs</a:t>
            </a:r>
            <a:r>
              <a:rPr lang="en-US" sz="2800" spc="35" dirty="0">
                <a:latin typeface="Arial"/>
                <a:cs typeface="Arial"/>
              </a:rPr>
              <a:t> </a:t>
            </a:r>
            <a:r>
              <a:rPr lang="en-US" sz="2800" spc="-5" dirty="0">
                <a:latin typeface="Arial"/>
                <a:cs typeface="Arial"/>
              </a:rPr>
              <a:t>assessment?</a:t>
            </a:r>
            <a:endParaRPr lang="en-US" sz="2800" dirty="0">
              <a:latin typeface="Arial"/>
              <a:cs typeface="Arial"/>
            </a:endParaRPr>
          </a:p>
          <a:p>
            <a:pPr marL="355600" marR="487045" indent="-342900">
              <a:lnSpc>
                <a:spcPct val="10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800" spc="-5" dirty="0">
                <a:latin typeface="Arial"/>
                <a:cs typeface="Arial"/>
              </a:rPr>
              <a:t>Does </a:t>
            </a:r>
            <a:r>
              <a:rPr lang="en-US" sz="2800" dirty="0">
                <a:latin typeface="Arial"/>
                <a:cs typeface="Arial"/>
              </a:rPr>
              <a:t>the needs </a:t>
            </a:r>
            <a:r>
              <a:rPr lang="en-US" sz="2800" spc="-5" dirty="0">
                <a:latin typeface="Arial"/>
                <a:cs typeface="Arial"/>
              </a:rPr>
              <a:t>assessment </a:t>
            </a:r>
            <a:r>
              <a:rPr lang="en-US" sz="2800" dirty="0">
                <a:latin typeface="Arial"/>
                <a:cs typeface="Arial"/>
              </a:rPr>
              <a:t>occur </a:t>
            </a:r>
            <a:r>
              <a:rPr lang="en-US" sz="2800" spc="-15" dirty="0">
                <a:latin typeface="Arial"/>
                <a:cs typeface="Arial"/>
              </a:rPr>
              <a:t>off </a:t>
            </a:r>
            <a:r>
              <a:rPr lang="en-US" sz="2800" spc="-5" dirty="0">
                <a:latin typeface="Arial"/>
                <a:cs typeface="Arial"/>
              </a:rPr>
              <a:t>site, on site, online or a  combination</a:t>
            </a:r>
            <a:r>
              <a:rPr lang="en-US" sz="2800" dirty="0">
                <a:latin typeface="Arial"/>
                <a:cs typeface="Arial"/>
              </a:rPr>
              <a:t>?</a:t>
            </a:r>
          </a:p>
          <a:p>
            <a:pPr marL="355600" marR="800735" indent="-342900">
              <a:lnSpc>
                <a:spcPct val="10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800" spc="-5" dirty="0">
                <a:latin typeface="Arial"/>
                <a:cs typeface="Arial"/>
              </a:rPr>
              <a:t>If the </a:t>
            </a:r>
            <a:r>
              <a:rPr lang="en-US" sz="2800" dirty="0">
                <a:latin typeface="Arial"/>
                <a:cs typeface="Arial"/>
              </a:rPr>
              <a:t>needs </a:t>
            </a:r>
            <a:r>
              <a:rPr lang="en-US" sz="2800" spc="-5" dirty="0">
                <a:latin typeface="Arial"/>
                <a:cs typeface="Arial"/>
              </a:rPr>
              <a:t>assessment is on site, how much time is required? What is the</a:t>
            </a:r>
            <a:r>
              <a:rPr lang="en-US" sz="2800" spc="100" dirty="0">
                <a:latin typeface="Arial"/>
                <a:cs typeface="Arial"/>
              </a:rPr>
              <a:t> </a:t>
            </a:r>
            <a:r>
              <a:rPr lang="en-US" sz="2800" spc="-5" dirty="0">
                <a:latin typeface="Arial"/>
                <a:cs typeface="Arial"/>
              </a:rPr>
              <a:t>cost?</a:t>
            </a:r>
            <a:endParaRPr lang="en-US" sz="2800" dirty="0">
              <a:latin typeface="Arial"/>
              <a:cs typeface="Arial"/>
            </a:endParaRPr>
          </a:p>
          <a:p>
            <a:pPr marL="355600" marR="860425" indent="-342900">
              <a:lnSpc>
                <a:spcPct val="10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800" dirty="0">
                <a:latin typeface="Arial"/>
                <a:cs typeface="Arial"/>
              </a:rPr>
              <a:t>What </a:t>
            </a:r>
            <a:r>
              <a:rPr lang="en-US" sz="2800" spc="-5" dirty="0">
                <a:latin typeface="Arial"/>
                <a:cs typeface="Arial"/>
              </a:rPr>
              <a:t>training/capacity building is </a:t>
            </a:r>
            <a:r>
              <a:rPr lang="en-US" sz="2800" dirty="0">
                <a:latin typeface="Arial"/>
                <a:cs typeface="Arial"/>
              </a:rPr>
              <a:t>needed for anyone  </a:t>
            </a:r>
            <a:r>
              <a:rPr lang="en-US" sz="2800" spc="-5" dirty="0">
                <a:latin typeface="Arial"/>
                <a:cs typeface="Arial"/>
              </a:rPr>
              <a:t>participating?</a:t>
            </a:r>
            <a:endParaRPr lang="en-US" sz="2800" dirty="0">
              <a:latin typeface="Arial"/>
              <a:cs typeface="Arial"/>
            </a:endParaRPr>
          </a:p>
          <a:p>
            <a:pPr marL="355600" marR="346710" indent="-342900">
              <a:lnSpc>
                <a:spcPct val="10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800" spc="-5" dirty="0">
                <a:latin typeface="Arial"/>
                <a:cs typeface="Arial"/>
              </a:rPr>
              <a:t>Is there pre-work to be done (e.g., information gathered, compiled, distributed, and</a:t>
            </a:r>
            <a:r>
              <a:rPr lang="en-US" sz="2800" spc="15" dirty="0">
                <a:latin typeface="Arial"/>
                <a:cs typeface="Arial"/>
              </a:rPr>
              <a:t> </a:t>
            </a:r>
            <a:r>
              <a:rPr lang="en-US" sz="2800" spc="-5" dirty="0">
                <a:latin typeface="Arial"/>
                <a:cs typeface="Arial"/>
              </a:rPr>
              <a:t>reviewed)?</a:t>
            </a:r>
            <a:endParaRPr lang="en-US" sz="28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60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800" dirty="0">
                <a:latin typeface="Arial"/>
                <a:cs typeface="Arial"/>
              </a:rPr>
              <a:t>What </a:t>
            </a:r>
            <a:r>
              <a:rPr lang="en-US" sz="2800" spc="-5" dirty="0">
                <a:latin typeface="Arial"/>
                <a:cs typeface="Arial"/>
              </a:rPr>
              <a:t>is the format </a:t>
            </a:r>
            <a:r>
              <a:rPr lang="en-US" sz="2800" dirty="0">
                <a:latin typeface="Arial"/>
                <a:cs typeface="Arial"/>
              </a:rPr>
              <a:t>for </a:t>
            </a:r>
            <a:r>
              <a:rPr lang="en-US" sz="2800" spc="-5" dirty="0">
                <a:latin typeface="Arial"/>
                <a:cs typeface="Arial"/>
              </a:rPr>
              <a:t>the deliverables/results </a:t>
            </a:r>
            <a:r>
              <a:rPr lang="en-US" sz="2800" dirty="0">
                <a:latin typeface="Arial"/>
                <a:cs typeface="Arial"/>
              </a:rPr>
              <a:t>of the needs  </a:t>
            </a:r>
            <a:r>
              <a:rPr lang="en-US" sz="2800" spc="-5" dirty="0">
                <a:latin typeface="Arial"/>
                <a:cs typeface="Arial"/>
              </a:rPr>
              <a:t>assessment?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E17D8-E243-AE05-582F-2A6BA07715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Decision </a:t>
            </a:r>
            <a:r>
              <a:rPr sz="4400" spc="-5" dirty="0"/>
              <a:t>Points </a:t>
            </a:r>
            <a:r>
              <a:rPr sz="4400" dirty="0"/>
              <a:t>to </a:t>
            </a:r>
            <a:r>
              <a:rPr sz="4400" spc="-5" dirty="0"/>
              <a:t>Consider </a:t>
            </a:r>
            <a:r>
              <a:rPr sz="4400" dirty="0"/>
              <a:t>(2)</a:t>
            </a:r>
            <a:endParaRPr sz="440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891E160-8BA3-2598-3171-5397675F8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55600" marR="478155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har char="•"/>
              <a:tabLst>
                <a:tab pos="354965" algn="l"/>
                <a:tab pos="355600" algn="l"/>
              </a:tabLst>
            </a:pPr>
            <a:r>
              <a:rPr lang="en-US" sz="3000" spc="-5" dirty="0">
                <a:latin typeface="Arial"/>
                <a:cs typeface="Arial"/>
              </a:rPr>
              <a:t>What is the </a:t>
            </a:r>
            <a:r>
              <a:rPr lang="en-US" sz="3000" dirty="0">
                <a:latin typeface="Arial"/>
                <a:cs typeface="Arial"/>
              </a:rPr>
              <a:t>total cost </a:t>
            </a:r>
            <a:r>
              <a:rPr lang="en-US" sz="3000" spc="-5" dirty="0">
                <a:latin typeface="Arial"/>
                <a:cs typeface="Arial"/>
              </a:rPr>
              <a:t>of developing and administering a needs</a:t>
            </a:r>
            <a:r>
              <a:rPr lang="en-US" sz="3000" spc="-20" dirty="0">
                <a:latin typeface="Arial"/>
                <a:cs typeface="Arial"/>
              </a:rPr>
              <a:t> </a:t>
            </a:r>
            <a:r>
              <a:rPr lang="en-US" sz="3000" spc="-5" dirty="0">
                <a:latin typeface="Arial"/>
                <a:cs typeface="Arial"/>
              </a:rPr>
              <a:t>assessment?</a:t>
            </a:r>
            <a:endParaRPr lang="en-US" sz="3000" dirty="0">
              <a:latin typeface="Arial"/>
              <a:cs typeface="Arial"/>
            </a:endParaRPr>
          </a:p>
          <a:p>
            <a:pPr marL="355600" marR="37338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har char="•"/>
              <a:tabLst>
                <a:tab pos="354965" algn="l"/>
                <a:tab pos="355600" algn="l"/>
              </a:tabLst>
            </a:pPr>
            <a:r>
              <a:rPr lang="en-US" sz="3000" spc="-5" dirty="0">
                <a:latin typeface="Arial"/>
                <a:cs typeface="Arial"/>
              </a:rPr>
              <a:t>What is the follow-up process </a:t>
            </a:r>
            <a:r>
              <a:rPr lang="en-US" sz="3000" dirty="0">
                <a:latin typeface="Arial"/>
                <a:cs typeface="Arial"/>
              </a:rPr>
              <a:t>for </a:t>
            </a:r>
            <a:r>
              <a:rPr lang="en-US" sz="3000" spc="-5" dirty="0">
                <a:latin typeface="Arial"/>
                <a:cs typeface="Arial"/>
              </a:rPr>
              <a:t>engaging educational partners </a:t>
            </a:r>
            <a:r>
              <a:rPr lang="en-US" sz="3000" dirty="0">
                <a:latin typeface="Arial"/>
                <a:cs typeface="Arial"/>
              </a:rPr>
              <a:t>about </a:t>
            </a:r>
            <a:r>
              <a:rPr lang="en-US" sz="3000" spc="-5" dirty="0">
                <a:latin typeface="Arial"/>
                <a:cs typeface="Arial"/>
              </a:rPr>
              <a:t>the results and discoveries from the needs assessment?</a:t>
            </a:r>
            <a:endParaRPr lang="en-US" sz="3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har char="•"/>
              <a:tabLst>
                <a:tab pos="354965" algn="l"/>
                <a:tab pos="355600" algn="l"/>
              </a:tabLst>
            </a:pPr>
            <a:r>
              <a:rPr lang="en-US" sz="3000" spc="-5" dirty="0">
                <a:latin typeface="Arial"/>
                <a:cs typeface="Arial"/>
              </a:rPr>
              <a:t>How will the results be</a:t>
            </a:r>
            <a:r>
              <a:rPr lang="en-US" sz="3000" spc="10" dirty="0">
                <a:latin typeface="Arial"/>
                <a:cs typeface="Arial"/>
              </a:rPr>
              <a:t> </a:t>
            </a:r>
            <a:r>
              <a:rPr lang="en-US" sz="3000" spc="-5" dirty="0">
                <a:latin typeface="Arial"/>
                <a:cs typeface="Arial"/>
              </a:rPr>
              <a:t>used?</a:t>
            </a:r>
            <a:endParaRPr lang="en-US" sz="3000" dirty="0">
              <a:latin typeface="Arial"/>
              <a:cs typeface="Arial"/>
            </a:endParaRPr>
          </a:p>
          <a:p>
            <a:pPr marL="355600" marR="58674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har char="•"/>
              <a:tabLst>
                <a:tab pos="354965" algn="l"/>
                <a:tab pos="355600" algn="l"/>
              </a:tabLst>
            </a:pPr>
            <a:r>
              <a:rPr lang="en-US" sz="3000" spc="-5" dirty="0">
                <a:latin typeface="Arial"/>
                <a:cs typeface="Arial"/>
              </a:rPr>
              <a:t>How are the results connected to plans and funding  applications for school </a:t>
            </a:r>
            <a:r>
              <a:rPr lang="en-US" sz="3000" dirty="0">
                <a:latin typeface="Arial"/>
                <a:cs typeface="Arial"/>
              </a:rPr>
              <a:t>or </a:t>
            </a:r>
            <a:r>
              <a:rPr lang="en-US" sz="3000" spc="-5" dirty="0">
                <a:latin typeface="Arial"/>
                <a:cs typeface="Arial"/>
              </a:rPr>
              <a:t>LEA improvement work</a:t>
            </a:r>
            <a:r>
              <a:rPr lang="en-US" sz="3000" spc="-60" dirty="0">
                <a:latin typeface="Arial"/>
                <a:cs typeface="Arial"/>
              </a:rPr>
              <a:t> </a:t>
            </a:r>
            <a:r>
              <a:rPr lang="en-US" sz="3000" spc="-5" dirty="0">
                <a:latin typeface="Arial"/>
                <a:cs typeface="Arial"/>
              </a:rPr>
              <a:t>(e.g.,  Comprehensive </a:t>
            </a:r>
            <a:r>
              <a:rPr lang="en-US" sz="3000" dirty="0">
                <a:latin typeface="Arial"/>
                <a:cs typeface="Arial"/>
              </a:rPr>
              <a:t>Support </a:t>
            </a:r>
            <a:r>
              <a:rPr lang="en-US" sz="3000" spc="-5" dirty="0">
                <a:latin typeface="Arial"/>
                <a:cs typeface="Arial"/>
              </a:rPr>
              <a:t>and Improvement)?</a:t>
            </a:r>
            <a:endParaRPr lang="en-US" sz="30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har char="•"/>
              <a:tabLst>
                <a:tab pos="354965" algn="l"/>
                <a:tab pos="355600" algn="l"/>
              </a:tabLst>
            </a:pPr>
            <a:r>
              <a:rPr lang="en-US" sz="3000" spc="-5" dirty="0">
                <a:latin typeface="Arial"/>
                <a:cs typeface="Arial"/>
              </a:rPr>
              <a:t>How can the results inform ongoing monitoring</a:t>
            </a:r>
            <a:r>
              <a:rPr lang="en-US" sz="3000" spc="90" dirty="0">
                <a:latin typeface="Arial"/>
                <a:cs typeface="Arial"/>
              </a:rPr>
              <a:t> </a:t>
            </a:r>
            <a:r>
              <a:rPr lang="en-US" sz="3000" spc="-5" dirty="0">
                <a:latin typeface="Arial"/>
                <a:cs typeface="Arial"/>
              </a:rPr>
              <a:t>processes?</a:t>
            </a:r>
            <a:endParaRPr lang="en-US" sz="30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4528A2-79AF-6F6E-414F-88629AA45A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87366" y="521293"/>
            <a:ext cx="10468303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Resources</a:t>
            </a:r>
            <a:r>
              <a:rPr lang="en-US" sz="4400" dirty="0"/>
              <a:t> (1)</a:t>
            </a:r>
            <a:endParaRPr sz="44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62622FD-4FEB-B9DC-34AD-D520DF0E0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9849" y="1363361"/>
            <a:ext cx="10468303" cy="4415658"/>
          </a:xfrm>
        </p:spPr>
        <p:txBody>
          <a:bodyPr>
            <a:normAutofit/>
          </a:bodyPr>
          <a:lstStyle/>
          <a:p>
            <a:pPr marL="355600" marR="5080" indent="-342900">
              <a:lnSpc>
                <a:spcPct val="120000"/>
              </a:lnSpc>
              <a:tabLst>
                <a:tab pos="354965" algn="l"/>
                <a:tab pos="355600" algn="l"/>
              </a:tabLst>
            </a:pPr>
            <a:r>
              <a:rPr lang="en-US" dirty="0">
                <a:hlinkClick r:id="rId2" tooltip="California Department of Education California School Dashboard"/>
              </a:rPr>
              <a:t>CDE California School Dashboard</a:t>
            </a:r>
            <a:endParaRPr lang="en-US" dirty="0"/>
          </a:p>
          <a:p>
            <a:pPr marL="355600" marR="5080" indent="-342900">
              <a:lnSpc>
                <a:spcPct val="120000"/>
              </a:lnSpc>
              <a:tabLst>
                <a:tab pos="354965" algn="l"/>
                <a:tab pos="355600" algn="l"/>
              </a:tabLst>
            </a:pPr>
            <a:endParaRPr lang="en-US" dirty="0"/>
          </a:p>
          <a:p>
            <a:pPr marL="355600" marR="5080" indent="-342900">
              <a:lnSpc>
                <a:spcPct val="120000"/>
              </a:lnSpc>
              <a:tabLst>
                <a:tab pos="354965" algn="l"/>
                <a:tab pos="355600" algn="l"/>
              </a:tabLst>
            </a:pPr>
            <a:r>
              <a:rPr lang="en-US" spc="-5" dirty="0">
                <a:hlinkClick r:id="rId3" tooltip="California Department of Education California's System of Support "/>
              </a:rPr>
              <a:t>CDE California's System of Support</a:t>
            </a:r>
            <a:endParaRPr lang="en-US" spc="-5" dirty="0"/>
          </a:p>
          <a:p>
            <a:pPr marL="355600" marR="5080" indent="-342900">
              <a:lnSpc>
                <a:spcPct val="120000"/>
              </a:lnSpc>
              <a:tabLst>
                <a:tab pos="354965" algn="l"/>
                <a:tab pos="355600" algn="l"/>
              </a:tabLst>
            </a:pPr>
            <a:endParaRPr lang="en-US" dirty="0"/>
          </a:p>
          <a:p>
            <a:pPr marL="355600" marR="5080" indent="-342900">
              <a:lnSpc>
                <a:spcPct val="120000"/>
              </a:lnSpc>
              <a:tabLst>
                <a:tab pos="354965" algn="l"/>
                <a:tab pos="355600" algn="l"/>
              </a:tabLst>
            </a:pPr>
            <a:r>
              <a:rPr lang="en-US" dirty="0">
                <a:hlinkClick r:id="rId4" tooltip="California Department of Education Continuous Improvement Resources"/>
              </a:rPr>
              <a:t>CDE Continuous Improvement Resources</a:t>
            </a:r>
            <a:endParaRPr lang="en-US" dirty="0"/>
          </a:p>
          <a:p>
            <a:pPr marL="355600" marR="5080" indent="-342900">
              <a:lnSpc>
                <a:spcPct val="120000"/>
              </a:lnSpc>
              <a:tabLst>
                <a:tab pos="354965" algn="l"/>
                <a:tab pos="355600" algn="l"/>
              </a:tabLst>
            </a:pPr>
            <a:endParaRPr lang="en-US" dirty="0"/>
          </a:p>
          <a:p>
            <a:pPr marL="355600" marR="5080" indent="-342900">
              <a:lnSpc>
                <a:spcPct val="120000"/>
              </a:lnSpc>
              <a:tabLst>
                <a:tab pos="354965" algn="l"/>
                <a:tab pos="355600" algn="l"/>
              </a:tabLst>
            </a:pPr>
            <a:r>
              <a:rPr lang="en-US" dirty="0">
                <a:hlinkClick r:id="rId5" tooltip="California Department of Education Worksheet 2: Designing Your Needs Assessment"/>
              </a:rPr>
              <a:t>CDE Worksheet 2: Designing Your Needs Assessment</a:t>
            </a:r>
            <a:endParaRPr lang="en-US" dirty="0"/>
          </a:p>
          <a:p>
            <a:pPr marL="355600" marR="5080" indent="-342900">
              <a:lnSpc>
                <a:spcPct val="120000"/>
              </a:lnSpc>
              <a:tabLst>
                <a:tab pos="354965" algn="l"/>
                <a:tab pos="355600" algn="l"/>
              </a:tabLst>
            </a:pPr>
            <a:endParaRPr lang="en-US" dirty="0"/>
          </a:p>
          <a:p>
            <a:pPr marL="299085">
              <a:lnSpc>
                <a:spcPct val="100000"/>
              </a:lnSpc>
              <a:spcBef>
                <a:spcPts val="5"/>
              </a:spcBef>
            </a:pPr>
            <a:endParaRPr lang="en-US" sz="32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430"/>
              </a:spcBef>
              <a:buChar char="•"/>
              <a:tabLst>
                <a:tab pos="354965" algn="l"/>
                <a:tab pos="355600" algn="l"/>
              </a:tabLst>
            </a:pPr>
            <a:endParaRPr lang="en-US" sz="32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55BF034-22C9-F654-3406-EFE2A83A3C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39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90642-21CC-2FE7-BD29-307E285E9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Modules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83349-F891-0020-BB61-12FDDADFF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Set Direction and Purpose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3000" dirty="0">
                <a:solidFill>
                  <a:schemeClr val="bg1"/>
                </a:solidFill>
              </a:rPr>
              <a:t>1A: Overview of Continuous Improvement and the LCAP</a:t>
            </a:r>
          </a:p>
          <a:p>
            <a:pPr marL="517525" indent="-517525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  <a:p>
            <a:pPr marL="517525" indent="-517525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2"/>
            </a:pPr>
            <a:r>
              <a:rPr lang="en-US" dirty="0"/>
              <a:t>Assess Local Needs and Determine Causal Factors of Greatest Needs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3000" dirty="0">
                <a:solidFill>
                  <a:schemeClr val="bg1"/>
                </a:solidFill>
              </a:rPr>
              <a:t>2A: Planning a Needs Assessment for Continuous Improvement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3000" b="1" dirty="0">
                <a:solidFill>
                  <a:srgbClr val="FFFF00"/>
                </a:solidFill>
              </a:rPr>
              <a:t>2B: Designing a Needs Assessment for Continuous Improvement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sz="3000" dirty="0">
                <a:solidFill>
                  <a:schemeClr val="bg1"/>
                </a:solidFill>
              </a:rPr>
              <a:t>2C: Introduction to Root Cause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80B6F1-D14F-7DEC-766B-12937988FD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2313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D490C-D909-19B6-158B-BFDC34837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5E6C6F1E-76F0-A62E-8CDF-53E89287127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87366" y="521293"/>
            <a:ext cx="10468303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Resources</a:t>
            </a:r>
            <a:r>
              <a:rPr lang="en-US" sz="4400" dirty="0"/>
              <a:t> (2)</a:t>
            </a:r>
            <a:endParaRPr sz="4400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A753E5D-3BD8-B817-85E5-B06287AF3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9849" y="1363361"/>
            <a:ext cx="10468303" cy="4415658"/>
          </a:xfrm>
        </p:spPr>
        <p:txBody>
          <a:bodyPr>
            <a:normAutofit fontScale="55000" lnSpcReduction="20000"/>
          </a:bodyPr>
          <a:lstStyle/>
          <a:p>
            <a:pPr marL="342900" marR="5080" indent="-330200">
              <a:lnSpc>
                <a:spcPct val="120000"/>
              </a:lnSpc>
              <a:tabLst>
                <a:tab pos="354965" algn="l"/>
                <a:tab pos="355600" algn="l"/>
              </a:tabLst>
            </a:pPr>
            <a:r>
              <a:rPr lang="en-US" sz="4400" dirty="0">
                <a:hlinkClick r:id="rId2" tooltip="California Department of Education Worksheet 3: Designing Your Needs Assessment Template"/>
              </a:rPr>
              <a:t>CDE Worksheet 3: Designing Your Needs Assessment Template</a:t>
            </a:r>
            <a:endParaRPr lang="en-US" sz="4400" dirty="0"/>
          </a:p>
          <a:p>
            <a:pPr marL="342900" marR="5080" indent="-330200">
              <a:lnSpc>
                <a:spcPct val="120000"/>
              </a:lnSpc>
              <a:tabLst>
                <a:tab pos="354965" algn="l"/>
                <a:tab pos="355600" algn="l"/>
              </a:tabLst>
            </a:pPr>
            <a:endParaRPr lang="en-US" sz="4400" dirty="0"/>
          </a:p>
          <a:p>
            <a:pPr marL="342900" marR="5080" indent="-330200">
              <a:lnSpc>
                <a:spcPct val="120000"/>
              </a:lnSpc>
              <a:tabLst>
                <a:tab pos="354965" algn="l"/>
                <a:tab pos="355600" algn="l"/>
              </a:tabLst>
            </a:pPr>
            <a:r>
              <a:rPr lang="en-US" sz="4400" dirty="0">
                <a:hlinkClick r:id="rId3" tooltip="California Department of Education Worksheet 4: Designing Your Needs Assessment Roles and Responsibilities"/>
              </a:rPr>
              <a:t>CDE Worksheet 4: Designing Your Needs Assessment Roles and Responsibilities</a:t>
            </a:r>
            <a:endParaRPr lang="en-US" sz="4400" dirty="0"/>
          </a:p>
          <a:p>
            <a:pPr marL="342900" marR="5080" indent="-330200">
              <a:lnSpc>
                <a:spcPct val="120000"/>
              </a:lnSpc>
              <a:tabLst>
                <a:tab pos="354965" algn="l"/>
                <a:tab pos="355600" algn="l"/>
              </a:tabLst>
            </a:pPr>
            <a:endParaRPr lang="en-US" sz="4400" dirty="0"/>
          </a:p>
          <a:p>
            <a:pPr marL="342900" marR="5080" indent="-330200">
              <a:lnSpc>
                <a:spcPct val="120000"/>
              </a:lnSpc>
              <a:tabLst>
                <a:tab pos="354965" algn="l"/>
                <a:tab pos="355600" algn="l"/>
              </a:tabLst>
            </a:pPr>
            <a:r>
              <a:rPr lang="en-US" sz="4400" dirty="0">
                <a:hlinkClick r:id="rId4" tooltip="California Department of Education Worksheet 5: Designing an Effective Onsite Analysis Meeting"/>
              </a:rPr>
              <a:t>CDE Worksheet 5: Designing an Effective Onsite Analysis Meeting</a:t>
            </a:r>
            <a:endParaRPr lang="en-US" sz="4400" dirty="0"/>
          </a:p>
          <a:p>
            <a:pPr marL="342900" marR="5080" indent="-330200">
              <a:lnSpc>
                <a:spcPct val="120000"/>
              </a:lnSpc>
              <a:tabLst>
                <a:tab pos="354965" algn="l"/>
                <a:tab pos="355600" algn="l"/>
              </a:tabLst>
            </a:pPr>
            <a:endParaRPr lang="en-US" sz="4400" dirty="0"/>
          </a:p>
          <a:p>
            <a:pPr marL="342900" marR="5080" indent="-330200">
              <a:lnSpc>
                <a:spcPct val="120000"/>
              </a:lnSpc>
              <a:tabLst>
                <a:tab pos="354965" algn="l"/>
                <a:tab pos="355600" algn="l"/>
              </a:tabLst>
            </a:pPr>
            <a:r>
              <a:rPr lang="en-US" sz="4400" dirty="0">
                <a:hlinkClick r:id="rId5" tooltip="California Department of Education Worksheet 6: Designing Your Needs Assessment Decision Points to Consider"/>
              </a:rPr>
              <a:t>CDE Worksheet 6: Designing Your Needs Assessment Decision Points to Consider</a:t>
            </a:r>
            <a:endParaRPr lang="en-US" sz="4400" dirty="0"/>
          </a:p>
          <a:p>
            <a:pPr marL="342900" marR="5080" indent="-330200">
              <a:lnSpc>
                <a:spcPct val="120000"/>
              </a:lnSpc>
              <a:tabLst>
                <a:tab pos="354965" algn="l"/>
                <a:tab pos="355600" algn="l"/>
              </a:tabLst>
            </a:pPr>
            <a:endParaRPr lang="en-US" sz="4400" dirty="0"/>
          </a:p>
          <a:p>
            <a:pPr marL="342900" marR="5080" indent="-330200">
              <a:lnSpc>
                <a:spcPct val="120000"/>
              </a:lnSpc>
              <a:tabLst>
                <a:tab pos="354965" algn="l"/>
                <a:tab pos="355600" algn="l"/>
              </a:tabLst>
            </a:pPr>
            <a:r>
              <a:rPr lang="en-US" sz="4400" spc="-5" dirty="0">
                <a:latin typeface="Arial"/>
                <a:cs typeface="Arial"/>
                <a:hlinkClick r:id="rId6" tooltip="California Department of Education Worksheet 7: Key Questions for Implementing a Needs Assessment"/>
              </a:rPr>
              <a:t>CDE Worksheet 7: Key Questions for Implementing a Needs Assessment</a:t>
            </a:r>
            <a:endParaRPr lang="en-US" sz="44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8ABD14F-06D1-1406-9887-ED47CA3246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3134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87366" y="521614"/>
            <a:ext cx="10468303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400" dirty="0"/>
              <a:t>Resources (3)</a:t>
            </a:r>
            <a:endParaRPr sz="44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91749DB-5B4E-38C7-828B-DE2321F19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/>
            <a:r>
              <a:rPr lang="en-US" sz="3200" dirty="0">
                <a:hlinkClick r:id="rId2" tooltip="Council on Chief State School Officers Utilizing Integrated Resources to Implement the School and District Improvement Cycle and Supports"/>
              </a:rPr>
              <a:t>Council on Chief State School Officers (CCSSO) Utilizing Integrated Resources to Implement the School and District Improvement Cycle and Supports</a:t>
            </a:r>
            <a:endParaRPr lang="en-US" sz="3200" spc="-5" dirty="0">
              <a:cs typeface="Arial"/>
              <a:hlinkClick r:id="rId3" tooltip="Using Needs Assessments for School and District Improvement: A Tactical Guide"/>
            </a:endParaRPr>
          </a:p>
          <a:p>
            <a:pPr marL="342900" indent="-342900"/>
            <a:endParaRPr lang="en-US" sz="3200" spc="-5" dirty="0">
              <a:latin typeface="Arial"/>
              <a:cs typeface="Arial"/>
              <a:hlinkClick r:id="rId4" tooltip="Council on Chief State School Officers Using Needs Assessments for School and District Improvement: A Tactical Guide"/>
            </a:endParaRPr>
          </a:p>
          <a:p>
            <a:pPr marL="342900" indent="-342900"/>
            <a:r>
              <a:rPr lang="en-US" sz="3200" spc="-5" dirty="0">
                <a:latin typeface="Arial"/>
                <a:cs typeface="Arial"/>
                <a:hlinkClick r:id="rId4" tooltip="Council on Chief State School Officers Using Needs Assessments for School and District Improvement: A Tactical Guide"/>
              </a:rPr>
              <a:t>CCSSO Using Needs Assessments </a:t>
            </a:r>
            <a:r>
              <a:rPr lang="en-US" sz="3200" dirty="0">
                <a:latin typeface="Arial"/>
                <a:cs typeface="Arial"/>
                <a:hlinkClick r:id="rId4" tooltip="Council on Chief State School Officers Using Needs Assessments for School and District Improvement: A Tactical Guide"/>
              </a:rPr>
              <a:t>for </a:t>
            </a:r>
            <a:r>
              <a:rPr lang="en-US" sz="3200" spc="-5" dirty="0">
                <a:latin typeface="Arial"/>
                <a:cs typeface="Arial"/>
                <a:hlinkClick r:id="rId4" tooltip="Council on Chief State School Officers Using Needs Assessments for School and District Improvement: A Tactical Guide"/>
              </a:rPr>
              <a:t>School and</a:t>
            </a:r>
            <a:r>
              <a:rPr lang="en-US" sz="3200" spc="-45" dirty="0">
                <a:latin typeface="Arial"/>
                <a:cs typeface="Arial"/>
                <a:hlinkClick r:id="rId4" tooltip="Council on Chief State School Officers Using Needs Assessments for School and District Improvement: A Tactical Guide"/>
              </a:rPr>
              <a:t> </a:t>
            </a:r>
            <a:r>
              <a:rPr lang="en-US" sz="3200" dirty="0">
                <a:latin typeface="Arial"/>
                <a:cs typeface="Arial"/>
                <a:hlinkClick r:id="rId4" tooltip="Council on Chief State School Officers Using Needs Assessments for School and District Improvement: A Tactical Guide"/>
              </a:rPr>
              <a:t>District </a:t>
            </a:r>
            <a:r>
              <a:rPr lang="en-US" sz="3200" spc="-5" dirty="0">
                <a:latin typeface="Arial"/>
                <a:cs typeface="Arial"/>
                <a:hlinkClick r:id="rId4" tooltip="Council on Chief State School Officers Using Needs Assessments for School and District Improvement: A Tactical Guide"/>
              </a:rPr>
              <a:t>Improvement: </a:t>
            </a:r>
            <a:r>
              <a:rPr lang="en-US" sz="3200" dirty="0">
                <a:latin typeface="Arial"/>
                <a:cs typeface="Arial"/>
                <a:hlinkClick r:id="rId4" tooltip="Council on Chief State School Officers Using Needs Assessments for School and District Improvement: A Tactical Guide"/>
              </a:rPr>
              <a:t>A </a:t>
            </a:r>
            <a:r>
              <a:rPr lang="en-US" sz="3200" spc="-30" dirty="0">
                <a:latin typeface="Arial"/>
                <a:cs typeface="Arial"/>
                <a:hlinkClick r:id="rId4" tooltip="Council on Chief State School Officers Using Needs Assessments for School and District Improvement: A Tactical Guide"/>
              </a:rPr>
              <a:t>Tactical </a:t>
            </a:r>
            <a:r>
              <a:rPr lang="en-US" sz="3200" spc="-5" dirty="0">
                <a:latin typeface="Arial"/>
                <a:cs typeface="Arial"/>
                <a:hlinkClick r:id="rId4" tooltip="Council on Chief State School Officers Using Needs Assessments for School and District Improvement: A Tactical Guide"/>
              </a:rPr>
              <a:t>Guide</a:t>
            </a:r>
            <a:endParaRPr lang="en-US" sz="3200" spc="-5" dirty="0">
              <a:latin typeface="Arial"/>
              <a:cs typeface="Arial"/>
            </a:endParaRPr>
          </a:p>
          <a:p>
            <a:pPr marL="342900" indent="-342900">
              <a:lnSpc>
                <a:spcPct val="100000"/>
              </a:lnSpc>
              <a:spcBef>
                <a:spcPts val="430"/>
              </a:spcBef>
              <a:buNone/>
              <a:tabLst>
                <a:tab pos="354965" algn="l"/>
                <a:tab pos="355600" algn="l"/>
              </a:tabLst>
            </a:pPr>
            <a:endParaRPr lang="en-US" sz="3200" dirty="0">
              <a:latin typeface="Arial"/>
              <a:cs typeface="Arial"/>
            </a:endParaRPr>
          </a:p>
          <a:p>
            <a:pPr marL="342900" marR="208279" indent="-342900">
              <a:spcBef>
                <a:spcPts val="355"/>
              </a:spcBef>
              <a:tabLst>
                <a:tab pos="354965" algn="l"/>
                <a:tab pos="355600" algn="l"/>
              </a:tabLst>
            </a:pPr>
            <a:r>
              <a:rPr lang="en-US" sz="3200" dirty="0">
                <a:latin typeface="Arial"/>
                <a:cs typeface="Arial"/>
                <a:hlinkClick r:id="rId5" tooltip="U.S. Department of Education Scaling Needs Assessment Learning Cycle Resources"/>
              </a:rPr>
              <a:t>U.S. Department of Education </a:t>
            </a:r>
            <a:r>
              <a:rPr lang="en-US" sz="3200" spc="-5" dirty="0">
                <a:latin typeface="Arial"/>
                <a:cs typeface="Arial"/>
                <a:hlinkClick r:id="rId5" tooltip="U.S. Department of Education Scaling Needs Assessment Learning Cycle Resources"/>
              </a:rPr>
              <a:t>Scaling Needs </a:t>
            </a:r>
            <a:r>
              <a:rPr lang="en-US" sz="3200" dirty="0">
                <a:latin typeface="Arial"/>
                <a:cs typeface="Arial"/>
                <a:hlinkClick r:id="rId5" tooltip="U.S. Department of Education Scaling Needs Assessment Learning Cycle Resources"/>
              </a:rPr>
              <a:t>Assessment </a:t>
            </a:r>
            <a:r>
              <a:rPr lang="en-US" sz="3200" spc="-5" dirty="0">
                <a:latin typeface="Arial"/>
                <a:cs typeface="Arial"/>
                <a:hlinkClick r:id="rId5" tooltip="U.S. Department of Education Scaling Needs Assessment Learning Cycle Resources"/>
              </a:rPr>
              <a:t>Learning Cycle Resources</a:t>
            </a:r>
            <a:endParaRPr lang="en-US" sz="32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BD913-736A-8BB9-C659-45DC351E0F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41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Purpose of Module</a:t>
            </a:r>
            <a:r>
              <a:rPr sz="4400" spc="-60" dirty="0"/>
              <a:t> </a:t>
            </a:r>
            <a:r>
              <a:rPr sz="4400" dirty="0"/>
              <a:t>2B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xfrm>
            <a:off x="1387364" y="1638301"/>
            <a:ext cx="10468303" cy="248850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0" marR="5080" indent="0">
              <a:spcBef>
                <a:spcPts val="105"/>
              </a:spcBef>
              <a:buNone/>
            </a:pPr>
            <a:r>
              <a:rPr lang="en-US" spc="-185" dirty="0"/>
              <a:t>To </a:t>
            </a:r>
            <a:r>
              <a:rPr lang="en-US" spc="-5" dirty="0"/>
              <a:t>provide </a:t>
            </a:r>
            <a:r>
              <a:rPr lang="en-US" dirty="0"/>
              <a:t>LEAs </a:t>
            </a:r>
            <a:r>
              <a:rPr lang="en-US" spc="-5" dirty="0"/>
              <a:t>and local educational partners </a:t>
            </a:r>
            <a:r>
              <a:rPr lang="en-US" dirty="0"/>
              <a:t>with specific </a:t>
            </a:r>
            <a:r>
              <a:rPr lang="en-US" spc="-5" dirty="0"/>
              <a:t>guidance and questions </a:t>
            </a:r>
            <a:r>
              <a:rPr lang="en-US" dirty="0"/>
              <a:t>to </a:t>
            </a:r>
            <a:r>
              <a:rPr lang="en-US" spc="-5" dirty="0"/>
              <a:t>consider when designing needs assessments </a:t>
            </a:r>
            <a:r>
              <a:rPr lang="en-US" dirty="0"/>
              <a:t>for use </a:t>
            </a:r>
            <a:r>
              <a:rPr lang="en-US" spc="-5" dirty="0"/>
              <a:t>within the LCAP and </a:t>
            </a:r>
            <a:r>
              <a:rPr lang="en-US" dirty="0"/>
              <a:t>school </a:t>
            </a:r>
            <a:r>
              <a:rPr lang="en-US" spc="-5" dirty="0"/>
              <a:t>planning</a:t>
            </a:r>
            <a:r>
              <a:rPr lang="en-US" spc="-40" dirty="0"/>
              <a:t> </a:t>
            </a:r>
            <a:r>
              <a:rPr lang="en-US" dirty="0"/>
              <a:t>processes.</a:t>
            </a:r>
          </a:p>
          <a:p>
            <a:pPr marL="0" marR="5080" indent="0" defTabSz="114300">
              <a:lnSpc>
                <a:spcPct val="100000"/>
              </a:lnSpc>
              <a:spcBef>
                <a:spcPts val="105"/>
              </a:spcBef>
              <a:buNone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65E0D7-F6AF-F034-6295-7C809077A2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F76A4FC-2EF6-9A7A-ED5E-D28667C728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spc="-5" dirty="0">
                <a:latin typeface="Arial"/>
                <a:cs typeface="Arial"/>
              </a:rPr>
              <a:t>Designing the Needs</a:t>
            </a:r>
            <a:r>
              <a:rPr lang="en-US" sz="6000" b="1" spc="-195" dirty="0">
                <a:latin typeface="Arial"/>
                <a:cs typeface="Arial"/>
              </a:rPr>
              <a:t> </a:t>
            </a:r>
            <a:r>
              <a:rPr lang="en-US" sz="6000" b="1" spc="-5" dirty="0">
                <a:latin typeface="Arial"/>
                <a:cs typeface="Arial"/>
              </a:rPr>
              <a:t>Assessment</a:t>
            </a:r>
            <a:br>
              <a:rPr lang="en-US" sz="6000" dirty="0">
                <a:latin typeface="Arial"/>
                <a:cs typeface="Arial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8CCC7CB-B00D-02CB-0101-0881F4481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in a Needs Assessment (1)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D85ABE-3CA4-BF59-84FF-A7FAACFC8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>
                <a:latin typeface="Arial"/>
                <a:cs typeface="Arial"/>
              </a:rPr>
              <a:t>Onsite </a:t>
            </a:r>
            <a:r>
              <a:rPr lang="en-US" sz="3200" spc="-10" dirty="0">
                <a:latin typeface="Arial"/>
                <a:cs typeface="Arial"/>
              </a:rPr>
              <a:t>analysis </a:t>
            </a:r>
            <a:r>
              <a:rPr lang="en-US" sz="3200" spc="-5" dirty="0">
                <a:latin typeface="Arial"/>
                <a:cs typeface="Arial"/>
              </a:rPr>
              <a:t>meetings are a crucial component during </a:t>
            </a:r>
            <a:r>
              <a:rPr lang="en-US" sz="3200" spc="-15" dirty="0">
                <a:latin typeface="Arial"/>
                <a:cs typeface="Arial"/>
              </a:rPr>
              <a:t>which </a:t>
            </a:r>
            <a:r>
              <a:rPr lang="en-US" sz="3200" b="1" dirty="0">
                <a:solidFill>
                  <a:srgbClr val="FFFF00"/>
                </a:solidFill>
                <a:latin typeface="Arial"/>
                <a:cs typeface="Arial"/>
              </a:rPr>
              <a:t>data is </a:t>
            </a:r>
            <a:r>
              <a:rPr lang="en-US" sz="3200" b="1" spc="-5" dirty="0">
                <a:solidFill>
                  <a:srgbClr val="FFFF00"/>
                </a:solidFill>
                <a:latin typeface="Arial"/>
                <a:cs typeface="Arial"/>
              </a:rPr>
              <a:t>analyzed</a:t>
            </a:r>
            <a:r>
              <a:rPr lang="en-US" sz="3200" spc="-5" dirty="0">
                <a:latin typeface="Arial"/>
                <a:cs typeface="Arial"/>
              </a:rPr>
              <a:t>, </a:t>
            </a:r>
            <a:r>
              <a:rPr lang="en-US" sz="3200" b="1" dirty="0">
                <a:solidFill>
                  <a:srgbClr val="FFFF00"/>
                </a:solidFill>
                <a:latin typeface="Arial"/>
                <a:cs typeface="Arial"/>
              </a:rPr>
              <a:t>root </a:t>
            </a:r>
            <a:r>
              <a:rPr lang="en-US" sz="3200" b="1" spc="-5" dirty="0">
                <a:solidFill>
                  <a:srgbClr val="FFFF00"/>
                </a:solidFill>
                <a:latin typeface="Arial"/>
                <a:cs typeface="Arial"/>
              </a:rPr>
              <a:t>cause analysis </a:t>
            </a:r>
            <a:r>
              <a:rPr lang="en-US" sz="3200" spc="-5" dirty="0">
                <a:latin typeface="Arial"/>
                <a:cs typeface="Arial"/>
              </a:rPr>
              <a:t>occurs, and </a:t>
            </a:r>
            <a:r>
              <a:rPr lang="en-US" sz="3200" b="1" dirty="0">
                <a:solidFill>
                  <a:srgbClr val="FFFF00"/>
                </a:solidFill>
                <a:latin typeface="Arial"/>
                <a:cs typeface="Arial"/>
              </a:rPr>
              <a:t>plan </a:t>
            </a:r>
            <a:r>
              <a:rPr lang="en-US" sz="3200" b="1" spc="-5" dirty="0">
                <a:solidFill>
                  <a:srgbClr val="FFFF00"/>
                </a:solidFill>
                <a:latin typeface="Arial"/>
                <a:cs typeface="Arial"/>
              </a:rPr>
              <a:t>development</a:t>
            </a:r>
            <a:r>
              <a:rPr lang="en-US" sz="3200" b="1" spc="5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lang="en-US" sz="3200" spc="-5" dirty="0">
                <a:latin typeface="Arial"/>
                <a:cs typeface="Arial"/>
              </a:rPr>
              <a:t>begins.</a:t>
            </a:r>
          </a:p>
          <a:p>
            <a:pPr marL="0" indent="0">
              <a:buNone/>
            </a:pPr>
            <a:endParaRPr lang="en-US" sz="3200" spc="-5" dirty="0">
              <a:latin typeface="Arial"/>
              <a:cs typeface="Arial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pc="-5" dirty="0">
                <a:latin typeface="Arial"/>
                <a:cs typeface="Arial"/>
              </a:rPr>
              <a:t>Pre-populate the needs assessment with readily  available data (e.g., demographic, student outcomes).</a:t>
            </a:r>
            <a:endParaRPr lang="en-US" sz="3200" dirty="0">
              <a:latin typeface="Arial"/>
              <a:cs typeface="Arial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Gather survey data.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data and compile into an easily digestible format.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3916A3-23C1-CB03-5442-85AB6B66C4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928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AB813-AEA0-ACC2-5D20-6877F8BFF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27B49C0-27AC-E60E-FA43-DA94241CC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in a Needs Assessment (2)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747F50-9DD0-3858-94F9-51838247F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Continued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Facilitate onsite meetings to gather more data, analyze existing data, and determine initial discoveries and action items.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Create summary of discoveries to inform plan creation.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3AB227F-75E3-FF04-73EC-DEB7046B01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00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73322" y="521935"/>
            <a:ext cx="10842478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indent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Designing a</a:t>
            </a:r>
            <a:r>
              <a:rPr spc="-25" dirty="0"/>
              <a:t> </a:t>
            </a:r>
            <a:r>
              <a:rPr spc="-5" dirty="0"/>
              <a:t>Successful </a:t>
            </a:r>
            <a:r>
              <a:rPr spc="-10" dirty="0"/>
              <a:t>Need</a:t>
            </a:r>
            <a:r>
              <a:rPr lang="en-US" spc="-10" dirty="0"/>
              <a:t>s </a:t>
            </a:r>
            <a:r>
              <a:rPr spc="-5" dirty="0"/>
              <a:t>Assessment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DC139D5-14D4-4FF6-8FC2-A26BFA928C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73322" y="1862347"/>
            <a:ext cx="4822678" cy="391249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FF00"/>
                </a:solidFill>
                <a:latin typeface="Arial"/>
                <a:cs typeface="Arial"/>
              </a:rPr>
              <a:t>Organizing Principles</a:t>
            </a:r>
          </a:p>
          <a:p>
            <a:pPr marL="355600" indent="-342900">
              <a:lnSpc>
                <a:spcPct val="100000"/>
              </a:lnSpc>
              <a:spcBef>
                <a:spcPts val="72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dirty="0">
                <a:latin typeface="Arial"/>
                <a:cs typeface="Arial"/>
              </a:rPr>
              <a:t>Content</a:t>
            </a: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dirty="0">
                <a:latin typeface="Arial"/>
                <a:cs typeface="Arial"/>
              </a:rPr>
              <a:t>Process</a:t>
            </a:r>
          </a:p>
          <a:p>
            <a:pPr marL="355600" indent="-342900">
              <a:lnSpc>
                <a:spcPct val="100000"/>
              </a:lnSpc>
              <a:spcBef>
                <a:spcPts val="62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3200" dirty="0">
                <a:latin typeface="Arial"/>
                <a:cs typeface="Arial"/>
              </a:rPr>
              <a:t>Presentation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030CDE7-393A-856A-0B86-F8CEC39C3B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47010" y="1844379"/>
            <a:ext cx="6156101" cy="422158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FFFF00"/>
                </a:solidFill>
                <a:latin typeface="Arial"/>
                <a:cs typeface="Arial"/>
              </a:rPr>
              <a:t>Research-based</a:t>
            </a:r>
            <a:r>
              <a:rPr lang="en-US" sz="3200" b="1" spc="-5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lang="en-US" sz="3200" b="1" dirty="0">
                <a:solidFill>
                  <a:srgbClr val="FFFF00"/>
                </a:solidFill>
                <a:latin typeface="Arial"/>
                <a:cs typeface="Arial"/>
              </a:rPr>
              <a:t>Elements</a:t>
            </a:r>
          </a:p>
          <a:p>
            <a:pPr marL="355600" indent="-343535">
              <a:lnSpc>
                <a:spcPct val="100000"/>
              </a:lnSpc>
              <a:spcBef>
                <a:spcPts val="725"/>
              </a:spcBef>
              <a:buChar char="•"/>
              <a:tabLst>
                <a:tab pos="355600" algn="l"/>
                <a:tab pos="355600" algn="l"/>
                <a:tab pos="5486400" algn="l"/>
              </a:tabLst>
            </a:pPr>
            <a:r>
              <a:rPr lang="en-US" sz="3200" dirty="0">
                <a:latin typeface="Arial"/>
                <a:cs typeface="Arial"/>
              </a:rPr>
              <a:t>Diverse and rigorous</a:t>
            </a:r>
            <a:r>
              <a:rPr lang="en-US" sz="3200" spc="-85" dirty="0">
                <a:latin typeface="Arial"/>
                <a:cs typeface="Arial"/>
              </a:rPr>
              <a:t> </a:t>
            </a:r>
            <a:r>
              <a:rPr lang="en-US" sz="3200" dirty="0">
                <a:latin typeface="Arial"/>
                <a:cs typeface="Arial"/>
              </a:rPr>
              <a:t>data</a:t>
            </a:r>
          </a:p>
          <a:p>
            <a:pPr marL="355600" marR="461009" indent="-343535">
              <a:lnSpc>
                <a:spcPct val="100000"/>
              </a:lnSpc>
              <a:spcBef>
                <a:spcPts val="625"/>
              </a:spcBef>
              <a:buChar char="•"/>
              <a:tabLst>
                <a:tab pos="355600" algn="l"/>
                <a:tab pos="356235" algn="l"/>
              </a:tabLst>
            </a:pPr>
            <a:r>
              <a:rPr lang="en-US" sz="3200" dirty="0">
                <a:latin typeface="Arial"/>
                <a:cs typeface="Arial"/>
              </a:rPr>
              <a:t>Needs-driven,</a:t>
            </a:r>
            <a:r>
              <a:rPr lang="en-US" sz="3200" spc="-90" dirty="0">
                <a:latin typeface="Arial"/>
                <a:cs typeface="Arial"/>
              </a:rPr>
              <a:t> </a:t>
            </a:r>
            <a:r>
              <a:rPr lang="en-US" sz="3200" dirty="0">
                <a:latin typeface="Arial"/>
                <a:cs typeface="Arial"/>
              </a:rPr>
              <a:t>context-specific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sz="3200" dirty="0">
                <a:latin typeface="Arial"/>
                <a:cs typeface="Arial"/>
              </a:rPr>
              <a:t>data</a:t>
            </a:r>
            <a:r>
              <a:rPr lang="en-US" sz="3200" spc="-70" dirty="0">
                <a:latin typeface="Arial"/>
                <a:cs typeface="Arial"/>
              </a:rPr>
              <a:t> </a:t>
            </a:r>
            <a:r>
              <a:rPr lang="en-US" sz="3200" dirty="0">
                <a:latin typeface="Arial"/>
                <a:cs typeface="Arial"/>
              </a:rPr>
              <a:t>collection</a:t>
            </a:r>
          </a:p>
          <a:p>
            <a:pPr marL="355600" indent="-343535">
              <a:lnSpc>
                <a:spcPct val="100000"/>
              </a:lnSpc>
              <a:spcBef>
                <a:spcPts val="625"/>
              </a:spcBef>
              <a:buChar char="•"/>
              <a:tabLst>
                <a:tab pos="355600" algn="l"/>
                <a:tab pos="356235" algn="l"/>
              </a:tabLst>
            </a:pPr>
            <a:r>
              <a:rPr lang="en-US" sz="3200" dirty="0">
                <a:latin typeface="Arial"/>
                <a:cs typeface="Arial"/>
              </a:rPr>
              <a:t>Educational partner engagement</a:t>
            </a:r>
          </a:p>
          <a:p>
            <a:pPr marL="355600" marR="883919" indent="-343535">
              <a:lnSpc>
                <a:spcPct val="100000"/>
              </a:lnSpc>
              <a:spcBef>
                <a:spcPts val="625"/>
              </a:spcBef>
              <a:buChar char="•"/>
              <a:tabLst>
                <a:tab pos="355600" algn="l"/>
                <a:tab pos="356235" algn="l"/>
              </a:tabLst>
            </a:pPr>
            <a:r>
              <a:rPr lang="en-US" sz="3200" dirty="0">
                <a:latin typeface="Arial"/>
                <a:cs typeface="Arial"/>
              </a:rPr>
              <a:t>Collaborative identification of improvement</a:t>
            </a:r>
            <a:r>
              <a:rPr lang="en-US" sz="3200" spc="-70" dirty="0">
                <a:latin typeface="Arial"/>
                <a:cs typeface="Arial"/>
              </a:rPr>
              <a:t> </a:t>
            </a:r>
            <a:r>
              <a:rPr lang="en-US" sz="3200" dirty="0">
                <a:latin typeface="Arial"/>
                <a:cs typeface="Arial"/>
              </a:rPr>
              <a:t>needs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6A7D868-9AC8-D925-0C9E-820902CE15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C8D5D0-5ABB-40D7-A021-B610E9560A54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DE Set 1">
  <a:themeElements>
    <a:clrScheme name="CDE Se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DE Set 2">
  <a:themeElements>
    <a:clrScheme name="CDE Set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C4A6D"/>
      </a:hlink>
      <a:folHlink>
        <a:srgbClr val="0C4A6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DE Set 3">
  <a:themeElements>
    <a:clrScheme name="Custom 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DE Set 4">
  <a:themeElements>
    <a:clrScheme name="CDE Set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C4A6D"/>
      </a:hlink>
      <a:folHlink>
        <a:srgbClr val="0C4A6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DE Set 5">
  <a:themeElements>
    <a:clrScheme name="Custom 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DE Set 6">
  <a:themeElements>
    <a:clrScheme name="CDE Set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C4A6D"/>
      </a:hlink>
      <a:folHlink>
        <a:srgbClr val="0C4A6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DE Set 7">
  <a:themeElements>
    <a:clrScheme name="CDE Se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CDE Set 1">
  <a:themeElements>
    <a:clrScheme name="Custom 1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C000"/>
      </a:hlink>
      <a:folHlink>
        <a:srgbClr val="FFC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2095</Words>
  <Application>Microsoft Office PowerPoint</Application>
  <PresentationFormat>Widescreen</PresentationFormat>
  <Paragraphs>397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41</vt:i4>
      </vt:variant>
    </vt:vector>
  </HeadingPairs>
  <TitlesOfParts>
    <vt:vector size="53" baseType="lpstr">
      <vt:lpstr>Arial</vt:lpstr>
      <vt:lpstr>Calibri</vt:lpstr>
      <vt:lpstr>Helvetica Neue</vt:lpstr>
      <vt:lpstr>Times New Roman</vt:lpstr>
      <vt:lpstr>CDE Set 1</vt:lpstr>
      <vt:lpstr>CDE Set 2</vt:lpstr>
      <vt:lpstr>CDE Set 3</vt:lpstr>
      <vt:lpstr>CDE Set 4</vt:lpstr>
      <vt:lpstr>CDE Set 5</vt:lpstr>
      <vt:lpstr>CDE Set 6</vt:lpstr>
      <vt:lpstr>CDE Set 7</vt:lpstr>
      <vt:lpstr>1_CDE Set 1</vt:lpstr>
      <vt:lpstr>California’s System of Support   2. Assess Needs  Module 2B: Designing a Needs  Assessment for Continuous Improvement </vt:lpstr>
      <vt:lpstr>Acronyms</vt:lpstr>
      <vt:lpstr>California’s System of Support Goal</vt:lpstr>
      <vt:lpstr>Overview of Modules</vt:lpstr>
      <vt:lpstr>Purpose of Module 2B</vt:lpstr>
      <vt:lpstr>Designing the Needs Assessment </vt:lpstr>
      <vt:lpstr>Steps in a Needs Assessment (1)</vt:lpstr>
      <vt:lpstr>Steps in a Needs Assessment (2)</vt:lpstr>
      <vt:lpstr>Designing a Successful Needs Assessment</vt:lpstr>
      <vt:lpstr>Organizing Principle: Content</vt:lpstr>
      <vt:lpstr>Organizing Principle: Process</vt:lpstr>
      <vt:lpstr>Organizing Principle: Presentation</vt:lpstr>
      <vt:lpstr>Research-based Element: Diverse and Rigorous Data</vt:lpstr>
      <vt:lpstr>Data Types</vt:lpstr>
      <vt:lpstr>Data Types: Context</vt:lpstr>
      <vt:lpstr>Data Types: Output</vt:lpstr>
      <vt:lpstr>Data Types: Input</vt:lpstr>
      <vt:lpstr>Quantitative Data Sources</vt:lpstr>
      <vt:lpstr>Qualitative Data Sources (1)</vt:lpstr>
      <vt:lpstr>Qualitative Data Sources (2)</vt:lpstr>
      <vt:lpstr>LEA Specific Topics</vt:lpstr>
      <vt:lpstr>COE Specific Topics</vt:lpstr>
      <vt:lpstr>Worksheet 2: Designing Your Needs Assessment (1)</vt:lpstr>
      <vt:lpstr>Worksheet 2: Designing Your  Needs Assessment (2)</vt:lpstr>
      <vt:lpstr>Research-based Element: Needs-driven and Context-specific Data Collection</vt:lpstr>
      <vt:lpstr>Methods of Data Collection</vt:lpstr>
      <vt:lpstr>Worksheet 3: Designing Your Needs Assessment Template (1)</vt:lpstr>
      <vt:lpstr>Worksheet 3: Designing Your Needs Assessment Template (2)</vt:lpstr>
      <vt:lpstr>Key Questions Graphic Organizer</vt:lpstr>
      <vt:lpstr>Research-based Element: Educational Partner Engagement</vt:lpstr>
      <vt:lpstr>Engaging Educational Partners…</vt:lpstr>
      <vt:lpstr>Required Educational Partners</vt:lpstr>
      <vt:lpstr>Other Educational Partners</vt:lpstr>
      <vt:lpstr>Worksheet 4: Designing Your Needs Assessment Roles and Responsibilities (1)</vt:lpstr>
      <vt:lpstr>Worksheet 4: Designing Your Needs Assessment Roles and Responsibilities (2)</vt:lpstr>
      <vt:lpstr>Research-based Element: Collaborative Identification of Improvement Needs</vt:lpstr>
      <vt:lpstr>Decision Points to Consider (1)</vt:lpstr>
      <vt:lpstr>Decision Points to Consider (2)</vt:lpstr>
      <vt:lpstr>Resources (1)</vt:lpstr>
      <vt:lpstr>Resources (2)</vt:lpstr>
      <vt:lpstr>Resources (3)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Continuous Improvement Module 2B - Title I (CA Dept of Education)</dc:title>
  <dc:subject>Module 2B: Designing a Needs  Assessment for Continuous Improvement.</dc:subject>
  <dc:creator/>
  <cp:lastModifiedBy/>
  <cp:revision>1</cp:revision>
  <dcterms:created xsi:type="dcterms:W3CDTF">2025-06-17T16:17:06Z</dcterms:created>
  <dcterms:modified xsi:type="dcterms:W3CDTF">2025-07-10T18:47:20Z</dcterms:modified>
</cp:coreProperties>
</file>