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1"/>
  </p:sldMasterIdLst>
  <p:notesMasterIdLst>
    <p:notesMasterId r:id="rId19"/>
  </p:notesMasterIdLst>
  <p:sldIdLst>
    <p:sldId id="258" r:id="rId2"/>
    <p:sldId id="284" r:id="rId3"/>
    <p:sldId id="300" r:id="rId4"/>
    <p:sldId id="309" r:id="rId5"/>
    <p:sldId id="318" r:id="rId6"/>
    <p:sldId id="319" r:id="rId7"/>
    <p:sldId id="320" r:id="rId8"/>
    <p:sldId id="324" r:id="rId9"/>
    <p:sldId id="325" r:id="rId10"/>
    <p:sldId id="308" r:id="rId11"/>
    <p:sldId id="307" r:id="rId12"/>
    <p:sldId id="321" r:id="rId13"/>
    <p:sldId id="322" r:id="rId14"/>
    <p:sldId id="323" r:id="rId15"/>
    <p:sldId id="292" r:id="rId16"/>
    <p:sldId id="294" r:id="rId17"/>
    <p:sldId id="29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C26706-59B2-43A3-B51E-9DB5978FC05F}" v="336" dt="2026-01-30T00:50:22.494"/>
    <p1510:client id="{BA342519-B92A-CA6F-E30E-0D92734F2CD8}" v="1" dt="2026-01-30T01:12:18.914"/>
    <p1510:client id="{CBD192E8-02F5-E725-DB42-D46E32F1E0F2}" v="1" dt="2026-01-30T18:08:38.947"/>
    <p1510:client id="{D9967538-A1FD-FE4A-E273-DBBB373FDB10}" v="2" dt="2026-01-30T17:53:11.291"/>
    <p1510:client id="{E0701E49-E2B4-B463-E130-E3136756CD17}" v="163" dt="2026-01-30T06:30:16.346"/>
    <p1510:client id="{ECB01284-2BF6-983E-E555-54751D693E58}" v="545" dt="2026-01-29T22:28:49.362"/>
    <p1510:client id="{EE8532BB-3967-E8FF-3C6A-5B5D433A62F4}" v="2" dt="2026-01-30T16:37:36.522"/>
    <p1510:client id="{F2F3E2CA-83B0-2F9C-A27A-B47903D236D4}" v="29" dt="2026-01-30T01:03:50.1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8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2E372-5573-471B-852F-D88364F8E2D0}" type="datetimeFigureOut"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807C9-772A-4D25-88AD-22A5243F64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8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8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910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EFF10-EA7D-0C86-4D23-854F499F3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CB3E90-F4B2-3501-6255-B2A546A6E4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1BCCA8-1832-00D5-AD12-ECB91F8348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6ADE5-0E10-1060-F325-C171A70EBB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07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32B9D-E2A3-077A-C1FA-7C6FB9C83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2F8981-E838-00E5-D683-D652224DAC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427944-0AAB-EC07-D9A2-95A55E06F8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7641CF-7CFE-9CF0-3097-501C535037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4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969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437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err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10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34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17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994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2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54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807C9-772A-4D25-88AD-22A5243F6433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412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F18EC-302A-0E0B-8C42-8DB7567A4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053691-418A-2EC7-C1A8-35C81A9BC8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EE5486-90F5-6FB5-74DA-BAD7CD7BB7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377BFD-F5EA-D2EF-310F-0A178EDF53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22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E7C28D-135E-4B02-B4F1-7CDE15AF0DB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0822" y="1795550"/>
            <a:ext cx="11851178" cy="4289366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2189E-7392-48F0-B5D7-BE45364960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3789082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1"/>
            <a:ext cx="11887200" cy="4488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94452-BD1E-480D-83DF-78B1FFBA8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2" r:id="rId5"/>
    <p:sldLayoutId id="2147483773" r:id="rId6"/>
    <p:sldLayoutId id="2147483774" r:id="rId7"/>
    <p:sldLayoutId id="2147483779" r:id="rId8"/>
    <p:sldLayoutId id="2147483766" r:id="rId9"/>
    <p:sldLayoutId id="2147483780" r:id="rId10"/>
    <p:sldLayoutId id="2147483767" r:id="rId11"/>
    <p:sldLayoutId id="2147483771" r:id="rId12"/>
    <p:sldLayoutId id="2147483781" r:id="rId13"/>
    <p:sldLayoutId id="2147483753" r:id="rId14"/>
    <p:sldLayoutId id="2147483687" r:id="rId15"/>
    <p:sldLayoutId id="2147483752" r:id="rId16"/>
    <p:sldLayoutId id="2147483688" r:id="rId17"/>
    <p:sldLayoutId id="2147483689" r:id="rId18"/>
    <p:sldLayoutId id="2147483745" r:id="rId19"/>
    <p:sldLayoutId id="2147483746" r:id="rId20"/>
    <p:sldLayoutId id="2147483751" r:id="rId21"/>
    <p:sldLayoutId id="2147483703" r:id="rId22"/>
    <p:sldLayoutId id="2147483690" r:id="rId23"/>
    <p:sldLayoutId id="2147483736" r:id="rId24"/>
    <p:sldLayoutId id="2147483691" r:id="rId25"/>
    <p:sldLayoutId id="2147483744" r:id="rId26"/>
    <p:sldLayoutId id="2147483692" r:id="rId27"/>
    <p:sldLayoutId id="2147483798" r:id="rId2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roflearn.scoe.net/Home/Event/1016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proflearn.scoe.net/Home/Event/1018" TargetMode="External"/><Relationship Id="rId4" Type="http://schemas.openxmlformats.org/officeDocument/2006/relationships/hyperlink" Target="https://proflearn.scoe.net/Home/Event/1017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psdac.org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cde.ca.gov/sp/cd/ci/capsdacportalsupport.asp" TargetMode="External"/><Relationship Id="rId4" Type="http://schemas.openxmlformats.org/officeDocument/2006/relationships/hyperlink" Target="https://www.cde.ca.gov/sp/cd/ci/capsdacsupportlanding.asp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3EB5-52DB-3A87-4E5A-8BF18FC65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3835" y="778465"/>
            <a:ext cx="12415835" cy="132961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ea typeface="+mj-lt"/>
                <a:cs typeface="+mj-lt"/>
              </a:rPr>
              <a:t> California Preschool Data Collection (CAPSDAC) Training Webinar</a:t>
            </a:r>
            <a:endParaRPr lang="en-US" sz="36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DB00-97B2-E5B2-FB4A-CF57994B5B1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76891" y="2108075"/>
            <a:ext cx="10838218" cy="31718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endParaRPr lang="en-US" sz="2900" b="1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sz="2900" b="1" dirty="0">
                <a:ea typeface="+mn-lt"/>
                <a:cs typeface="+mn-lt"/>
              </a:rPr>
              <a:t>Applied Data Research and Evaluation Office </a:t>
            </a:r>
            <a:endParaRPr lang="en-US" dirty="0"/>
          </a:p>
          <a:p>
            <a:pPr marL="0" indent="0" algn="ctr">
              <a:buNone/>
            </a:pPr>
            <a:r>
              <a:rPr lang="en-US" sz="2900" b="1" dirty="0">
                <a:ea typeface="+mn-lt"/>
                <a:cs typeface="+mn-lt"/>
              </a:rPr>
              <a:t>California Department of Education (CDE) </a:t>
            </a:r>
            <a:endParaRPr lang="en-US" sz="2900" dirty="0">
              <a:cs typeface="Arial"/>
            </a:endParaRPr>
          </a:p>
          <a:p>
            <a:pPr marL="0" indent="0" algn="ctr">
              <a:buNone/>
            </a:pPr>
            <a:endParaRPr lang="en-US" b="1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 dirty="0">
                <a:ea typeface="+mn-lt"/>
                <a:cs typeface="+mn-lt"/>
              </a:rPr>
              <a:t>Date: February 3, 2026</a:t>
            </a:r>
            <a:endParaRPr lang="en-US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b="1" dirty="0">
                <a:ea typeface="+mn-lt"/>
                <a:cs typeface="+mn-lt"/>
              </a:rPr>
              <a:t>Time: 10:00–11:30 a.m.</a:t>
            </a:r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40234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DB509-55B2-A9A6-DFA8-94689378B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894868"/>
          </a:xfrm>
        </p:spPr>
        <p:txBody>
          <a:bodyPr/>
          <a:lstStyle/>
          <a:p>
            <a:r>
              <a:rPr lang="en-US" sz="4000" dirty="0">
                <a:solidFill>
                  <a:srgbClr val="FFFFFF"/>
                </a:solidFill>
                <a:cs typeface="Arial" panose="020B0604020202020204"/>
              </a:rPr>
              <a:t>Phase 3  Timeline Release Schedule 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B26E1A-878F-6D72-8A2B-DE52459E9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42" y="1098667"/>
            <a:ext cx="10682568" cy="427484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3000" b="1" dirty="0"/>
              <a:t>Timeline</a:t>
            </a:r>
            <a:endParaRPr lang="en-US" sz="3000" dirty="0">
              <a:cs typeface="Arial"/>
            </a:endParaRPr>
          </a:p>
          <a:p>
            <a:pPr marL="1371600" lvl="1" indent="-457200"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sz="3000" b="1" dirty="0"/>
              <a:t>Start:</a:t>
            </a:r>
            <a:r>
              <a:rPr lang="en-US" sz="3000" dirty="0"/>
              <a:t> April 17, 2026</a:t>
            </a:r>
            <a:endParaRPr lang="en-US" sz="3000" dirty="0">
              <a:cs typeface="Arial" panose="020B0604020202020204"/>
            </a:endParaRPr>
          </a:p>
          <a:p>
            <a:pPr marL="1371600" lvl="1" indent="-457200"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sz="3000" b="1" dirty="0"/>
              <a:t>End:</a:t>
            </a:r>
            <a:r>
              <a:rPr lang="en-US" sz="3000" dirty="0"/>
              <a:t> July 9, 2026</a:t>
            </a:r>
            <a:endParaRPr lang="en-US" sz="3000" dirty="0">
              <a:cs typeface="Arial" panose="020B0604020202020204"/>
            </a:endParaRPr>
          </a:p>
          <a:p>
            <a:pPr marL="1371600" lvl="1" indent="-457200"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sz="3000" b="1" dirty="0"/>
              <a:t>Duration:</a:t>
            </a:r>
            <a:r>
              <a:rPr lang="en-US" sz="3000" dirty="0"/>
              <a:t>  3 months</a:t>
            </a:r>
            <a:endParaRPr lang="en-US" sz="3000" dirty="0">
              <a:cs typeface="Arial" panose="020B0604020202020204"/>
            </a:endParaRPr>
          </a:p>
          <a:p>
            <a:pPr marL="0" indent="0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3000" b="1" dirty="0"/>
              <a:t>What Users Will Do</a:t>
            </a:r>
            <a:endParaRPr lang="en-US" sz="3000" dirty="0">
              <a:cs typeface="Arial"/>
            </a:endParaRPr>
          </a:p>
          <a:p>
            <a:pPr marL="1371600" lvl="1" indent="-457200"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sz="3000" dirty="0">
                <a:cs typeface="Arial"/>
              </a:rPr>
              <a:t>Testing certification functions</a:t>
            </a:r>
          </a:p>
          <a:p>
            <a:pPr marL="1371600" lvl="1" indent="-457200"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sz="3000" dirty="0">
                <a:cs typeface="Arial"/>
              </a:rPr>
              <a:t>Continue</a:t>
            </a:r>
            <a:r>
              <a:rPr lang="en-US" sz="3000" dirty="0"/>
              <a:t> testing electronic file uploads</a:t>
            </a:r>
            <a:endParaRPr lang="en-US" sz="3000" dirty="0">
              <a:cs typeface="Arial"/>
            </a:endParaRPr>
          </a:p>
          <a:p>
            <a:pPr marL="1371600" lvl="1" indent="-457200"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sz="3000" dirty="0"/>
              <a:t>Continue testing manual entry uploads</a:t>
            </a:r>
            <a:endParaRPr lang="en-US" sz="3000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6D97C6-6556-532E-56E6-2E31668EC0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43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3FC41-21AF-F00C-D8FD-29641BAF1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F73FDDB-9EFE-83C6-D8B9-96CC96B97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" y="69291"/>
            <a:ext cx="11887200" cy="100690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Upcoming Webinar Schedule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575460-A8D9-A2C8-583F-0D9EF218C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267" y="1562113"/>
            <a:ext cx="9988765" cy="387944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800" b="1">
                <a:cs typeface="Arial"/>
              </a:rPr>
              <a:t>Next Webinar Date and Time</a:t>
            </a:r>
            <a:endParaRPr lang="en-US">
              <a:cs typeface="Arial"/>
            </a:endParaRPr>
          </a:p>
          <a:p>
            <a:pPr marL="457200" indent="-457200"/>
            <a:r>
              <a:rPr lang="en-US" sz="2800">
                <a:solidFill>
                  <a:schemeClr val="tx1"/>
                </a:solidFill>
                <a:cs typeface="Arial"/>
              </a:rPr>
              <a:t>March 17, 2026 10:00 AM – 11:30 AM</a:t>
            </a:r>
            <a:endParaRPr lang="en-US">
              <a:solidFill>
                <a:schemeClr val="tx1"/>
              </a:solidFill>
              <a:cs typeface="Arial"/>
            </a:endParaRPr>
          </a:p>
          <a:p>
            <a:pPr marL="0">
              <a:buNone/>
            </a:pPr>
            <a:endParaRPr lang="en-US" sz="2000">
              <a:cs typeface="Arial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endParaRPr lang="en-US" sz="2800">
              <a:cs typeface="Arial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A7B6DD-3196-50B4-9556-778C8B16B7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26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F2D9C-11CB-7008-273C-AE57CEC2E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21030"/>
            <a:ext cx="11887200" cy="1325563"/>
          </a:xfrm>
        </p:spPr>
        <p:txBody>
          <a:bodyPr/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CAPSDAC 2.0 Data Submission Training:</a:t>
            </a:r>
            <a:br>
              <a:rPr lang="en-US" sz="4000">
                <a:cs typeface="Arial"/>
              </a:rPr>
            </a:br>
            <a:r>
              <a:rPr lang="en-US" sz="4000">
                <a:solidFill>
                  <a:schemeClr val="bg1"/>
                </a:solidFill>
                <a:cs typeface="Arial"/>
              </a:rPr>
              <a:t>Coming to Sacramento (1)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75637-33B2-B8D9-8E73-5CB62149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771040"/>
            <a:ext cx="11887200" cy="4883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/>
              <a:t>Who Should Attend</a:t>
            </a:r>
            <a:r>
              <a:rPr lang="en-US"/>
              <a:t>: 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/>
              <a:t>LEAs (excluding community college districts) with a current CSPP contract.</a:t>
            </a:r>
          </a:p>
          <a:p>
            <a:pPr marL="0" indent="0">
              <a:buNone/>
            </a:pPr>
            <a:r>
              <a:rPr lang="en-US" b="1"/>
              <a:t>Why Attend?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Join the CDE at the Sacramento County Office of Education (SCOE) for practical, in-person training designed to support the field with CAPSDAC 2.0 submissions and data system navigation. This hands-on session is specifically tailored for CSPP contractors who need visual guidance and real-time troubleshooting.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B3BAAD-E989-4F98-FD05-24C6D9D71A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12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70B90-9A0C-FDA0-7797-22BB127A2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658DE-E837-6A11-4E3A-DFFC1CFC6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CAPSDAC 2.0 Data Submission Training:</a:t>
            </a:r>
            <a:br>
              <a:rPr lang="en-US" sz="4000">
                <a:cs typeface="Arial"/>
              </a:rPr>
            </a:br>
            <a:r>
              <a:rPr lang="en-US" sz="4000">
                <a:solidFill>
                  <a:schemeClr val="bg1"/>
                </a:solidFill>
                <a:cs typeface="Arial"/>
              </a:rPr>
              <a:t>Coming to Sacramento (2)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C8386-8B8B-68FD-9D38-BECF6422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370"/>
            <a:ext cx="11887200" cy="4897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/>
              <a:t>What to Expect</a:t>
            </a:r>
            <a:r>
              <a:rPr lang="en-US"/>
              <a:t>: </a:t>
            </a:r>
          </a:p>
          <a:p>
            <a:r>
              <a:rPr lang="en-US"/>
              <a:t>Live technical support and walkthroughs.</a:t>
            </a:r>
          </a:p>
          <a:p>
            <a:r>
              <a:rPr lang="en-US"/>
              <a:t>Easy-to-understand guidance on file uploads, formatting, and data entry.</a:t>
            </a:r>
          </a:p>
          <a:p>
            <a:r>
              <a:rPr lang="en-US"/>
              <a:t>Friendly field-facing trainers from CDE’s Applied Data Research &amp; Evaluation team. </a:t>
            </a:r>
          </a:p>
          <a:p>
            <a:r>
              <a:rPr lang="en-US"/>
              <a:t>Audio-visual-equipped space, coffee, and light refreshments.</a:t>
            </a:r>
          </a:p>
          <a:p>
            <a:r>
              <a:rPr lang="en-US"/>
              <a:t>Professional development hours awarded.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11460F-CCA1-60D6-EB7E-5112E441AC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1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E0896-0CC3-F51D-D813-E24A73BC6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C33F1-6D8E-AD85-3794-907EBC7AA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CAPSDAC 2.0 Data Submission Training:</a:t>
            </a:r>
            <a:br>
              <a:rPr lang="en-US" sz="4000">
                <a:cs typeface="Arial"/>
              </a:rPr>
            </a:br>
            <a:r>
              <a:rPr lang="en-US" sz="4000">
                <a:solidFill>
                  <a:schemeClr val="bg1"/>
                </a:solidFill>
                <a:cs typeface="Arial"/>
              </a:rPr>
              <a:t>Coming to Sacramento (3)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F9861-8C4F-0F4C-5E49-7014ECC4D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70708"/>
            <a:ext cx="11887200" cy="489723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600" b="1"/>
              <a:t>Session Information</a:t>
            </a:r>
            <a:r>
              <a:rPr lang="en-US"/>
              <a:t>:</a:t>
            </a:r>
          </a:p>
          <a:p>
            <a:pPr>
              <a:spcAft>
                <a:spcPts val="600"/>
              </a:spcAft>
            </a:pPr>
            <a:r>
              <a:rPr lang="en-US" sz="3000" b="1"/>
              <a:t>February 18, 2026 (9:00 a.m.–12:00 p.m.)</a:t>
            </a:r>
          </a:p>
          <a:p>
            <a:pPr lvl="1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/>
              <a:t> Registration Link: </a:t>
            </a:r>
            <a:r>
              <a:rPr lang="en-US">
                <a:hlinkClick r:id="rId3" tooltip="CAPSDAC 2.0 Training Registration - February 18, 2026"/>
              </a:rPr>
              <a:t>https://proflearn.scoe.net/Home/Event/1016</a:t>
            </a:r>
            <a:endParaRPr lang="en-US"/>
          </a:p>
          <a:p>
            <a:pPr>
              <a:spcAft>
                <a:spcPts val="600"/>
              </a:spcAft>
            </a:pPr>
            <a:r>
              <a:rPr lang="en-US" sz="3000" b="1"/>
              <a:t>April 1, 2026 (9:00 a.m.–12:00 p.m.)</a:t>
            </a:r>
          </a:p>
          <a:p>
            <a:pPr lvl="1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/>
              <a:t> Registration Link: </a:t>
            </a:r>
            <a:r>
              <a:rPr lang="en-US">
                <a:hlinkClick r:id="rId4" tooltip="CAPSDAC 2.0 Training Registration - April 1, 2026"/>
              </a:rPr>
              <a:t>https://proflearn.scoe.net/Home/Event/1017</a:t>
            </a:r>
            <a:endParaRPr lang="en-US"/>
          </a:p>
          <a:p>
            <a:pPr>
              <a:spcAft>
                <a:spcPts val="600"/>
              </a:spcAft>
            </a:pPr>
            <a:r>
              <a:rPr lang="en-US" sz="3000" b="1"/>
              <a:t>April 15, 2026 (9:00 a.m.–12:00 p.m.)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/>
              <a:t> Registration Link: </a:t>
            </a:r>
            <a:r>
              <a:rPr lang="en-US">
                <a:hlinkClick r:id="rId5" tooltip="CAPSDAC 2.0 Training Registration - April 15, 2026"/>
              </a:rPr>
              <a:t>https://proflearn.scoe.net/Home/Event/1018</a:t>
            </a:r>
            <a:endParaRPr lang="en-US"/>
          </a:p>
          <a:p>
            <a:pPr marL="0" indent="0">
              <a:spcAft>
                <a:spcPts val="600"/>
              </a:spcAft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65EE10-39CA-6596-53E8-A7EA5A9347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05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E2079-ED98-B723-F85C-0F8F270F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bg1"/>
                </a:solidFill>
              </a:rPr>
              <a:t>CAPSDAC Resources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A1758-9B86-F51B-B127-8C8B0CA05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349" y="1522063"/>
            <a:ext cx="10957302" cy="437120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b="1">
                <a:cs typeface="Arial" panose="020B0604020202020204"/>
              </a:rPr>
              <a:t>CAPSDAC Online Portal</a:t>
            </a:r>
            <a:r>
              <a:rPr lang="en-US" sz="2800">
                <a:cs typeface="Arial" panose="020B0604020202020204"/>
              </a:rPr>
              <a:t>: </a:t>
            </a:r>
            <a:r>
              <a:rPr lang="en-US" sz="2800">
                <a:cs typeface="Arial" panose="020B0604020202020204"/>
                <a:hlinkClick r:id="rId3" tooltip="CAPSDAC Online Portal"/>
              </a:rPr>
              <a:t>https://www.capsdac.org/</a:t>
            </a:r>
            <a:endParaRPr lang="en-US" sz="2800">
              <a:cs typeface="Arial" panose="020B0604020202020204"/>
            </a:endParaRPr>
          </a:p>
          <a:p>
            <a:r>
              <a:rPr lang="en-US" sz="2800" b="1">
                <a:cs typeface="Arial" panose="020B0604020202020204"/>
              </a:rPr>
              <a:t>CDE CAPSDAC Support web page: </a:t>
            </a:r>
            <a:r>
              <a:rPr lang="en-US" sz="2800">
                <a:cs typeface="Arial" panose="020B0604020202020204"/>
                <a:hlinkClick r:id="rId4" tooltip="CDE CAPSDAC Support web page"/>
              </a:rPr>
              <a:t>https://www.cde.ca.gov/sp/cd/ci/capsdacsupportlanding.asp</a:t>
            </a:r>
            <a:r>
              <a:rPr lang="en-US" sz="2800" b="1">
                <a:cs typeface="Arial" panose="020B0604020202020204"/>
                <a:hlinkClick r:id="rId4" tooltip="CDE CAPSDAC Support web page"/>
              </a:rPr>
              <a:t> </a:t>
            </a:r>
            <a:endParaRPr lang="en-US" sz="2800">
              <a:cs typeface="Arial" panose="020B0604020202020204"/>
            </a:endParaRPr>
          </a:p>
          <a:p>
            <a:r>
              <a:rPr lang="en-US" sz="2800">
                <a:cs typeface="Arial" panose="020B0604020202020204"/>
              </a:rPr>
              <a:t>CAPSDAC Customer Support Training PowerPoint Slide Deck and Training Video have been posted on the CDE CAPSDAC Customer Support Resource Page: </a:t>
            </a:r>
            <a:r>
              <a:rPr lang="en-US" sz="2800">
                <a:ea typeface="+mn-lt"/>
                <a:cs typeface="+mn-lt"/>
                <a:hlinkClick r:id="rId5" tooltip="CDE CAPSDAC Customer Support Resource Page"/>
              </a:rPr>
              <a:t>https://www.cde.ca.gov/sp/cd/ci/capsdacportalsupport.asp</a:t>
            </a:r>
            <a:endParaRPr lang="en-US" sz="2800">
              <a:cs typeface="Arial" panose="020B0604020202020204"/>
            </a:endParaRPr>
          </a:p>
          <a:p>
            <a:r>
              <a:rPr lang="en-US" sz="2800">
                <a:cs typeface="Arial" panose="020B0604020202020204"/>
              </a:rPr>
              <a:t>Individual or small group training can be provided by the CDE CAPSDAC Support Team upon requests</a:t>
            </a:r>
          </a:p>
          <a:p>
            <a:endParaRPr lang="en-US">
              <a:cs typeface="Arial" panose="020B0604020202020204"/>
            </a:endParaRPr>
          </a:p>
          <a:p>
            <a:pPr>
              <a:spcAft>
                <a:spcPts val="1200"/>
              </a:spcAft>
            </a:pPr>
            <a:endParaRPr lang="en-US">
              <a:cs typeface="Arial" panose="020B0604020202020204"/>
            </a:endParaRPr>
          </a:p>
          <a:p>
            <a:pPr>
              <a:spcAft>
                <a:spcPts val="1200"/>
              </a:spcAft>
            </a:pPr>
            <a:endParaRPr lang="en-US">
              <a:cs typeface="Arial" panose="020B060402020202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CF9FA-DAE3-3954-7F18-2412044597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65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12AC6-F2EA-9FB4-FADF-82E53A3D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3621" y="2180408"/>
            <a:ext cx="4515979" cy="1325563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Question and Answer Session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7" name="Content Placeholder 6" descr="A young child playing with water.">
            <a:extLst>
              <a:ext uri="{FF2B5EF4-FFF2-40B4-BE49-F238E27FC236}">
                <a16:creationId xmlns:a16="http://schemas.microsoft.com/office/drawing/2014/main" id="{4A948A06-C8AA-2E05-CD8D-FC6D1C43E69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33" y="548324"/>
            <a:ext cx="6891027" cy="45897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97999-4ADD-739D-F556-9BEA885AD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400" y="5285330"/>
            <a:ext cx="5738950" cy="1024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>
                <a:ea typeface="+mn-lt"/>
                <a:cs typeface="+mn-lt"/>
              </a:rPr>
              <a:t>Photo Credit: </a:t>
            </a:r>
            <a:r>
              <a:rPr lang="en-US" sz="2400" err="1">
                <a:ea typeface="+mn-lt"/>
                <a:cs typeface="+mn-lt"/>
              </a:rPr>
              <a:t>Kidango</a:t>
            </a:r>
            <a:r>
              <a:rPr lang="en-US" sz="240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Decoto</a:t>
            </a:r>
            <a:r>
              <a:rPr lang="en-US" sz="2400">
                <a:ea typeface="+mn-lt"/>
                <a:cs typeface="+mn-lt"/>
              </a:rPr>
              <a:t> Center; Union City, CA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76D5C-8186-369C-AF48-5C8CCC4187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23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07F6-86D8-49A7-A2B3-B6853421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1"/>
                </a:solidFill>
                <a:cs typeface="Arial"/>
              </a:rPr>
              <a:t>Thank you!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34578F-4DC1-FF4D-7947-50A12A54B2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3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93A7D41-0046-33D5-EE26-C3177ACB5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" y="69291"/>
            <a:ext cx="11887200" cy="100690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cs typeface="Arial"/>
              </a:rPr>
              <a:t>Agenda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5C7692-6665-A8E1-B6C2-59639C3E3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63" y="1076200"/>
            <a:ext cx="11186322" cy="523347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000" dirty="0">
                <a:solidFill>
                  <a:srgbClr val="FFFFFF"/>
                </a:solidFill>
                <a:cs typeface="Arial" panose="020B0604020202020204"/>
              </a:rPr>
              <a:t>CAPSDAC 1.0 Children with Disabilities (CWD) Sync with California Longitudinal Pupil Achievement Data System (CALPADS) On Hold </a:t>
            </a:r>
          </a:p>
          <a:p>
            <a:r>
              <a:rPr lang="en-US" sz="3000" dirty="0">
                <a:solidFill>
                  <a:srgbClr val="FFFFFF"/>
                </a:solidFill>
                <a:cs typeface="Arial" panose="020B0604020202020204"/>
              </a:rPr>
              <a:t>Revised Certification Timeline Schedule</a:t>
            </a:r>
            <a:endParaRPr lang="en-US" sz="3000" dirty="0">
              <a:cs typeface="Arial" panose="020B0604020202020204"/>
            </a:endParaRPr>
          </a:p>
          <a:p>
            <a:r>
              <a:rPr lang="en-US" sz="3000" dirty="0">
                <a:solidFill>
                  <a:srgbClr val="FFFFFF"/>
                </a:solidFill>
                <a:cs typeface="Arial" panose="020B0604020202020204"/>
              </a:rPr>
              <a:t>Data Domains and Fields Update</a:t>
            </a:r>
          </a:p>
          <a:p>
            <a:r>
              <a:rPr lang="en-US" sz="3000" dirty="0">
                <a:cs typeface="Arial" panose="020B0604020202020204"/>
              </a:rPr>
              <a:t>Phase 2 Demonstration Schedule</a:t>
            </a:r>
          </a:p>
          <a:p>
            <a:r>
              <a:rPr lang="en-US" sz="3000" dirty="0">
                <a:solidFill>
                  <a:srgbClr val="FFFFFF"/>
                </a:solidFill>
                <a:cs typeface="Arial" panose="020B0604020202020204"/>
              </a:rPr>
              <a:t>Phase 3  Timeline Release Schedule</a:t>
            </a:r>
            <a:endParaRPr lang="en-US" sz="3000" dirty="0">
              <a:cs typeface="Arial" panose="020B0604020202020204"/>
            </a:endParaRPr>
          </a:p>
          <a:p>
            <a:r>
              <a:rPr lang="en-US" sz="3000" dirty="0">
                <a:cs typeface="Arial" panose="020B0604020202020204"/>
              </a:rPr>
              <a:t>Upcoming Webinar</a:t>
            </a:r>
          </a:p>
          <a:p>
            <a:r>
              <a:rPr lang="en-US" sz="3000" dirty="0">
                <a:cs typeface="Arial" panose="020B0604020202020204"/>
              </a:rPr>
              <a:t>CAPSDAC 2.0 Data Submission Training</a:t>
            </a:r>
          </a:p>
          <a:p>
            <a:r>
              <a:rPr lang="en-US" sz="3000" dirty="0">
                <a:cs typeface="Arial" panose="020B0604020202020204"/>
              </a:rPr>
              <a:t>CAPSDAC Resources</a:t>
            </a:r>
            <a:endParaRPr lang="en-US" sz="2800" dirty="0">
              <a:cs typeface="Arial" panose="020B060402020202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8A0EB1-44A1-237B-DDBF-C6C047AA01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81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4CF7-4F59-690B-1029-256424933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CAPSDAC 1.0 Children with Disabilities (CWD) Sync with CALPADs On Hold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D76D0-2F6E-90F4-E2CC-3DBD58E12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879085"/>
            <a:ext cx="11887200" cy="356840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800"/>
              </a:spcAft>
            </a:pPr>
            <a:r>
              <a:rPr lang="en-US" dirty="0">
                <a:ea typeface="+mn-lt"/>
                <a:cs typeface="+mn-lt"/>
              </a:rPr>
              <a:t>CALPADS is the system of record for CWD data.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>
                <a:ea typeface="+mn-lt"/>
                <a:cs typeface="+mn-lt"/>
              </a:rPr>
              <a:t>CAPSDAC 2.0 will reconcile LEA reported IEP/IFPS status data with CALPADS data.</a:t>
            </a:r>
          </a:p>
          <a:p>
            <a:pPr>
              <a:spcAft>
                <a:spcPts val="1800"/>
              </a:spcAft>
            </a:pPr>
            <a:r>
              <a:rPr lang="en-US" dirty="0">
                <a:ea typeface="+mn-lt"/>
                <a:cs typeface="+mn-lt"/>
              </a:rPr>
              <a:t>CAPSDAC 1.0 downloadable CWD file from the CALPADS has been placed on a hold and may be discontinue. </a:t>
            </a:r>
            <a:endParaRPr lang="en-US" dirty="0">
              <a:cs typeface="Arial" panose="020B0604020202020204"/>
            </a:endParaRPr>
          </a:p>
          <a:p>
            <a:endParaRPr lang="en-US" dirty="0">
              <a:cs typeface="Arial" panose="020B0604020202020204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7BEA63-46B0-9C50-F366-317B28045D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7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80BDF-6749-85AB-E4FD-C5EEB0EA2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146309"/>
            <a:ext cx="11887200" cy="1325563"/>
          </a:xfrm>
        </p:spPr>
        <p:txBody>
          <a:bodyPr/>
          <a:lstStyle/>
          <a:p>
            <a:r>
              <a:rPr lang="en-US" sz="4000">
                <a:solidFill>
                  <a:srgbClr val="FFFFFF"/>
                </a:solidFill>
                <a:cs typeface="Arial" panose="020B0604020202020204"/>
              </a:rPr>
              <a:t>Revised Certification Timeline Schedule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DCF8-D13F-273F-E6D8-883D10A31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193" y="895119"/>
            <a:ext cx="11889614" cy="515292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500" b="1" dirty="0"/>
              <a:t>Monthly Certification</a:t>
            </a:r>
            <a:r>
              <a:rPr lang="en-US" sz="2500" dirty="0"/>
              <a:t>: Fiscal Year 2026–27, Local Educational Agencies (LEAs) will be required to certify the Child and Enrollment domains on a monthly basis. This is a retroactive reporting requirement; data for a given month will be certified in the following month (i.e., October 2026 data will be due by November 15, 2026)</a:t>
            </a:r>
            <a:endParaRPr lang="en-US" sz="2500" dirty="0">
              <a:cs typeface="Arial"/>
            </a:endParaRP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500" b="1" dirty="0"/>
              <a:t>Bi-Annual Certification</a:t>
            </a:r>
            <a:r>
              <a:rPr lang="en-US" sz="2500" dirty="0"/>
              <a:t>: The rest of the domains will be certificated bi-annually; one Fall certification in October and one End of Year certification in Spring</a:t>
            </a:r>
            <a:endParaRPr lang="en-US" sz="2500" dirty="0">
              <a:cs typeface="Arial"/>
            </a:endParaRP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500" b="1" dirty="0"/>
              <a:t>Certification Roll Out:</a:t>
            </a:r>
            <a:r>
              <a:rPr lang="en-US" sz="2500" dirty="0"/>
              <a:t> Starting spring of 2027, contractors will be required to certify all applicable CAPSDAC 2.0 domains and attest that the data they submitted across the ten domains is accurate.</a:t>
            </a:r>
            <a:endParaRPr lang="en-US" sz="2500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691DC-24A6-2883-D502-37716782C3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59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C6ECD-16F2-6AE8-F484-4124E360C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Assembly Bill (AB) 753 Update: </a:t>
            </a:r>
            <a:br>
              <a:rPr lang="en-US" sz="4000">
                <a:solidFill>
                  <a:schemeClr val="bg1"/>
                </a:solidFill>
                <a:cs typeface="Arial"/>
              </a:rPr>
            </a:br>
            <a:r>
              <a:rPr lang="en-US" sz="4000">
                <a:solidFill>
                  <a:schemeClr val="bg1"/>
                </a:solidFill>
                <a:cs typeface="Arial"/>
              </a:rPr>
              <a:t>New “Waiver Type” Field in Staff Domain (1)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DD09B-5A75-096C-7FDE-5EA7551F9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1355" y="1818914"/>
            <a:ext cx="11309287" cy="201975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000" b="1" dirty="0"/>
              <a:t>Staff (STFF) Domain: New variable "Waiver Type" </a:t>
            </a:r>
            <a:r>
              <a:rPr lang="en-US" sz="3000" dirty="0"/>
              <a:t>has been added to the CAPSDAC Data Domains and Fields document. </a:t>
            </a:r>
          </a:p>
          <a:p>
            <a:r>
              <a:rPr lang="en-US" sz="3000" dirty="0"/>
              <a:t>This field captures the type of waiver held when a staff member has a waiver in place of a permit or credential.</a:t>
            </a:r>
            <a:endParaRPr lang="en-US" sz="3000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F34B28-16F2-781D-6AEE-29473E9126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9" name="Content Placeholder 8" descr="The WaiverType row in the Public Name column in the CAPSDAC Domains and Fields document.">
            <a:extLst>
              <a:ext uri="{FF2B5EF4-FFF2-40B4-BE49-F238E27FC236}">
                <a16:creationId xmlns:a16="http://schemas.microsoft.com/office/drawing/2014/main" id="{945F212D-8D0E-36DD-0CC4-23B783FE402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55" y="4128222"/>
            <a:ext cx="11120894" cy="15969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65193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037D8-25A3-6236-D167-A78CF801F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BCF7-7266-1FEC-A607-C0BAC03B0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Assembly Bill (AB) 753 Update: </a:t>
            </a:r>
            <a:br>
              <a:rPr lang="en-US" sz="4000">
                <a:solidFill>
                  <a:schemeClr val="bg1"/>
                </a:solidFill>
                <a:cs typeface="Arial"/>
              </a:rPr>
            </a:br>
            <a:r>
              <a:rPr lang="en-US" sz="4000">
                <a:solidFill>
                  <a:schemeClr val="bg1"/>
                </a:solidFill>
                <a:cs typeface="Arial"/>
              </a:rPr>
              <a:t>New “Waiver Type” Field in Staff Domain (2)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77858-80DC-384B-F662-6D0AE2BA2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1354" y="1687414"/>
            <a:ext cx="11309287" cy="31869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000" b="1" dirty="0"/>
              <a:t>"Waiver" </a:t>
            </a:r>
            <a:r>
              <a:rPr lang="en-US" sz="3000" dirty="0"/>
              <a:t>has been added to the CAPSDAC Code Sets document.</a:t>
            </a:r>
            <a:endParaRPr lang="en-US" sz="3000" dirty="0">
              <a:cs typeface="Arial"/>
            </a:endParaRPr>
          </a:p>
          <a:p>
            <a:r>
              <a:rPr lang="en-US" sz="3000" dirty="0"/>
              <a:t>This code set includes two options: </a:t>
            </a:r>
            <a:endParaRPr lang="en-US" sz="3000" dirty="0">
              <a:cs typeface="Arial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01 – Waiver of Site Supervisor Qualifications</a:t>
            </a:r>
            <a:endParaRPr lang="en-US" sz="2800" dirty="0">
              <a:cs typeface="Arial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02 – Waiver of Program Director Qualifications</a:t>
            </a:r>
            <a:endParaRPr lang="en-US" sz="2800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760FF5-D790-5FAA-72C0-F8E95B710A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Content Placeholder 7" descr="CAPSDAC Code Sets document showing the Waiver Code Set name type of &quot;Waiver&quot; with 2 options: Site Supervisor Qualifications and Program Director Qualifications">
            <a:extLst>
              <a:ext uri="{FF2B5EF4-FFF2-40B4-BE49-F238E27FC236}">
                <a16:creationId xmlns:a16="http://schemas.microsoft.com/office/drawing/2014/main" id="{D3B7A4C7-505B-BFD5-4254-C36BEEA59CE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180" y="4333057"/>
            <a:ext cx="9891639" cy="15328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8794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2CB1A-F57B-05BD-177C-DBDBAC103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chemeClr val="bg1"/>
                </a:solidFill>
                <a:cs typeface="Arial"/>
              </a:rPr>
              <a:t>Assembly Bill (AB) 753 Update: </a:t>
            </a:r>
            <a:br>
              <a:rPr lang="en-US" sz="3600">
                <a:solidFill>
                  <a:schemeClr val="bg1"/>
                </a:solidFill>
                <a:cs typeface="Arial"/>
              </a:rPr>
            </a:br>
            <a:r>
              <a:rPr lang="en-US" sz="3600">
                <a:solidFill>
                  <a:schemeClr val="bg1"/>
                </a:solidFill>
                <a:cs typeface="Arial"/>
              </a:rPr>
              <a:t>New “Waiver Type” Field in Staff Domain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09B57-D64B-1096-C34E-512423577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1046" y="1707788"/>
            <a:ext cx="11709903" cy="20917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We have added two new options to the </a:t>
            </a:r>
            <a:r>
              <a:rPr lang="en-US" b="1" dirty="0"/>
              <a:t>Permit/Credential Type</a:t>
            </a:r>
            <a:r>
              <a:rPr lang="en-US" dirty="0"/>
              <a:t> code set in the CAPSDAC Code Sets document: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18 – Education Specialist Instruction Credential</a:t>
            </a:r>
            <a:endParaRPr lang="en-US" dirty="0">
              <a:cs typeface="Arial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19 – Authorized Assistant Teacher Permit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CBF8A1-D5D7-6027-ABE7-C675E31B32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9" name="Content Placeholder 8" descr="CAPSDAC Code Sets document showing the Waiver Code Set name type of &quot;Permit/Credential Type&quot; with 2 options: Education Specialist Instruction Credential and Authorized Assistant Teacher Permit">
            <a:extLst>
              <a:ext uri="{FF2B5EF4-FFF2-40B4-BE49-F238E27FC236}">
                <a16:creationId xmlns:a16="http://schemas.microsoft.com/office/drawing/2014/main" id="{BE7EAFD3-9F36-833A-20AA-B628482BC32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63" y="4080162"/>
            <a:ext cx="11052468" cy="16301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59462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137C-F57A-954C-AC79-8C9AE4417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Phase 2 Demonstration Session Schedule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73C15-327B-1966-43BB-049C5D64A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3809189"/>
          </a:xfrm>
        </p:spPr>
        <p:txBody>
          <a:bodyPr/>
          <a:lstStyle/>
          <a:p>
            <a:pPr indent="0" eaLnBrk="0" fontAlgn="base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altLang="en-US" sz="2800" b="1" dirty="0">
                <a:solidFill>
                  <a:schemeClr val="tx1"/>
                </a:solidFill>
                <a:cs typeface="Arial"/>
              </a:rPr>
              <a:t>Phase 2 Start Date:</a:t>
            </a:r>
            <a:r>
              <a:rPr lang="en-US" altLang="en-US" sz="2800" dirty="0">
                <a:solidFill>
                  <a:schemeClr val="tx1"/>
                </a:solidFill>
                <a:cs typeface="Arial"/>
              </a:rPr>
              <a:t> </a:t>
            </a:r>
            <a:endParaRPr lang="en-US" sz="2800" dirty="0">
              <a:solidFill>
                <a:schemeClr val="tx1"/>
              </a:solidFill>
              <a:cs typeface="Arial"/>
            </a:endParaRPr>
          </a:p>
          <a:p>
            <a:pPr marL="914400" lvl="1" indent="-4572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altLang="en-US" dirty="0">
                <a:solidFill>
                  <a:schemeClr val="tx1"/>
                </a:solidFill>
                <a:cs typeface="Arial"/>
              </a:rPr>
              <a:t>February 20, 2026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pPr marL="914400" lvl="1" indent="-4572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altLang="en-US" dirty="0">
                <a:solidFill>
                  <a:schemeClr val="tx1"/>
                </a:solidFill>
                <a:cs typeface="Arial"/>
              </a:rPr>
              <a:t>Available to all CAPSDAC 1.0 users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pPr indent="0" eaLnBrk="0" fontAlgn="base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altLang="en-US" sz="2800" b="1" dirty="0">
                <a:solidFill>
                  <a:schemeClr val="tx1"/>
                </a:solidFill>
                <a:cs typeface="Arial"/>
              </a:rPr>
              <a:t>User Notification: </a:t>
            </a:r>
          </a:p>
          <a:p>
            <a:pPr marL="914400" lvl="1" indent="-4572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altLang="en-US" dirty="0">
                <a:solidFill>
                  <a:schemeClr val="tx1"/>
                </a:solidFill>
                <a:cs typeface="Arial"/>
              </a:rPr>
              <a:t>An email will be sent to all CAPSDAC 1.0 users with login instructions and guidance on submitting data</a:t>
            </a:r>
            <a:endParaRPr lang="en-US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6630E7-9A1A-CEEC-10BD-DF4EF1C17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8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37CA-6728-2C15-1107-511ED5D80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Phase 2 Demonstration Session Schedule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0724B-700F-A628-DA0B-FB09D759C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eaLnBrk="0" fontAlgn="base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altLang="en-US" sz="2800" b="1" dirty="0">
                <a:solidFill>
                  <a:schemeClr val="tx1"/>
                </a:solidFill>
                <a:cs typeface="Arial"/>
              </a:rPr>
              <a:t>Phase 2 Demonstration Session:</a:t>
            </a:r>
            <a:endParaRPr lang="en-US" sz="2800" dirty="0">
              <a:solidFill>
                <a:schemeClr val="tx1"/>
              </a:solidFill>
              <a:cs typeface="Arial"/>
            </a:endParaRPr>
          </a:p>
          <a:p>
            <a:pPr marL="914400" lvl="1" indent="-4572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altLang="en-US" dirty="0">
                <a:solidFill>
                  <a:schemeClr val="tx1"/>
                </a:solidFill>
                <a:cs typeface="Arial"/>
              </a:rPr>
              <a:t>February 20, 2026  10:00 AM – 11:30 AM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pPr indent="0" eaLnBrk="0" fontAlgn="base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altLang="en-US" sz="2800" b="1" dirty="0">
                <a:solidFill>
                  <a:schemeClr val="tx1"/>
                </a:solidFill>
                <a:cs typeface="Arial"/>
              </a:rPr>
              <a:t>Testing &amp; Training Feedback Session:</a:t>
            </a:r>
          </a:p>
          <a:p>
            <a:pPr marL="914400" lvl="1" indent="-4572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altLang="en-US" dirty="0">
                <a:solidFill>
                  <a:schemeClr val="tx1"/>
                </a:solidFill>
                <a:cs typeface="Arial"/>
              </a:rPr>
              <a:t>March 5, 2026 10:00 AM – 11:30 AM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pPr marL="914400" lvl="1" indent="-4572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har char="•"/>
            </a:pPr>
            <a:r>
              <a:rPr lang="en-US" dirty="0">
                <a:solidFill>
                  <a:schemeClr val="tx1"/>
                </a:solidFill>
                <a:cs typeface="Arial"/>
              </a:rPr>
              <a:t>March 19, 2026 10:00 AM – 11:30 AM</a:t>
            </a:r>
            <a:endParaRPr lang="en-US" altLang="en-US" dirty="0">
              <a:solidFill>
                <a:schemeClr val="tx1"/>
              </a:solidFill>
              <a:cs typeface="Arial"/>
            </a:endParaRPr>
          </a:p>
          <a:p>
            <a:pPr inden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800" b="1" dirty="0">
                <a:solidFill>
                  <a:schemeClr val="tx1"/>
                </a:solidFill>
                <a:cs typeface="Arial"/>
              </a:rPr>
              <a:t>CDE encourages LEAs and software vendors to participate in testing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4E607-350E-92CD-ADF5-6D28A9A8A2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16312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ustom 20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66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1000</Words>
  <Application>Microsoft Office PowerPoint</Application>
  <PresentationFormat>Widescreen</PresentationFormat>
  <Paragraphs>121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Wingdings</vt:lpstr>
      <vt:lpstr>CDE Set 1</vt:lpstr>
      <vt:lpstr> California Preschool Data Collection (CAPSDAC) Training Webinar</vt:lpstr>
      <vt:lpstr>Agenda</vt:lpstr>
      <vt:lpstr>CAPSDAC 1.0 Children with Disabilities (CWD) Sync with CALPADs On Hold </vt:lpstr>
      <vt:lpstr>Revised Certification Timeline Schedule </vt:lpstr>
      <vt:lpstr>Assembly Bill (AB) 753 Update:  New “Waiver Type” Field in Staff Domain (1)</vt:lpstr>
      <vt:lpstr>Assembly Bill (AB) 753 Update:  New “Waiver Type” Field in Staff Domain (2)</vt:lpstr>
      <vt:lpstr>Assembly Bill (AB) 753 Update:  New “Waiver Type” Field in Staff Domain</vt:lpstr>
      <vt:lpstr>Phase 2 Demonstration Session Schedule (1)</vt:lpstr>
      <vt:lpstr>Phase 2 Demonstration Session Schedule (2)</vt:lpstr>
      <vt:lpstr>Phase 3  Timeline Release Schedule </vt:lpstr>
      <vt:lpstr>Upcoming Webinar Schedule</vt:lpstr>
      <vt:lpstr>CAPSDAC 2.0 Data Submission Training: Coming to Sacramento (1)</vt:lpstr>
      <vt:lpstr>CAPSDAC 2.0 Data Submission Training: Coming to Sacramento (2)</vt:lpstr>
      <vt:lpstr>CAPSDAC 2.0 Data Submission Training: Coming to Sacramento (3)</vt:lpstr>
      <vt:lpstr>CAPSDAC Resources </vt:lpstr>
      <vt:lpstr>Question and Answer Session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CAPSDAC TA Training Webinar - Child Development (CA Dept of Education)</dc:title>
  <dc:subject>California Preschool Data Collection (CAPSDAC) Technical Assistance (TA) Training Webinar Training for contractors.</dc:subject>
  <dc:creator/>
  <cp:lastModifiedBy/>
  <cp:revision>1</cp:revision>
  <dcterms:created xsi:type="dcterms:W3CDTF">2026-01-30T18:48:52Z</dcterms:created>
  <dcterms:modified xsi:type="dcterms:W3CDTF">2026-01-30T22:15:25Z</dcterms:modified>
</cp:coreProperties>
</file>