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6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7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8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9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10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11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6" r:id="rId4"/>
    <p:sldMasterId id="2147483693" r:id="rId5"/>
    <p:sldMasterId id="2147483659" r:id="rId6"/>
    <p:sldMasterId id="2147483648" r:id="rId7"/>
    <p:sldMasterId id="2147483664" r:id="rId8"/>
    <p:sldMasterId id="2147483671" r:id="rId9"/>
    <p:sldMasterId id="2147483676" r:id="rId10"/>
    <p:sldMasterId id="2147483681" r:id="rId11"/>
    <p:sldMasterId id="2147483654" r:id="rId12"/>
    <p:sldMasterId id="2147483737" r:id="rId13"/>
    <p:sldMasterId id="2147483739" r:id="rId14"/>
    <p:sldMasterId id="2147483738" r:id="rId15"/>
  </p:sldMasterIdLst>
  <p:notesMasterIdLst>
    <p:notesMasterId r:id="rId29"/>
  </p:notesMasterIdLst>
  <p:handoutMasterIdLst>
    <p:handoutMasterId r:id="rId30"/>
  </p:handoutMasterIdLst>
  <p:sldIdLst>
    <p:sldId id="519" r:id="rId16"/>
    <p:sldId id="594" r:id="rId17"/>
    <p:sldId id="521" r:id="rId18"/>
    <p:sldId id="595" r:id="rId19"/>
    <p:sldId id="587" r:id="rId20"/>
    <p:sldId id="593" r:id="rId21"/>
    <p:sldId id="589" r:id="rId22"/>
    <p:sldId id="591" r:id="rId23"/>
    <p:sldId id="590" r:id="rId24"/>
    <p:sldId id="592" r:id="rId25"/>
    <p:sldId id="588" r:id="rId26"/>
    <p:sldId id="577" r:id="rId27"/>
    <p:sldId id="531" r:id="rId28"/>
  </p:sldIdLst>
  <p:sldSz cx="12192000" cy="6858000"/>
  <p:notesSz cx="7004050" cy="9290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4004127-ECB4-8907-51AB-DF3EEC1DCBB1}" name="Jane Liang" initials="JL" userId="S::jliang@cde.ca.gov::15f0e071-03d8-4372-9533-b0810e7c2b53" providerId="AD"/>
  <p188:author id="{1767B62D-F180-2F4C-4E80-4E90F2F13ABB}" name="Stacy Anagnostopoulos" initials="SA" userId="S::sanagnostopoulos@cde.ca.gov::a53ab0fa-b256-4bab-9dba-2f8d8d286f4c" providerId="AD"/>
  <p188:author id="{DCE31E2F-6F03-F1D3-E60F-A744B03A8487}" name="Danielle Davis" initials="DD" userId="S::ddavis@cde.ca.gov::ac010a00-31ad-49d6-9a54-e5464cd5e671" providerId="AD"/>
  <p188:author id="{D5C5E035-7AFA-54FA-06CB-5A30120D5F89}" name="Jennifer Osalbo" initials="JO" userId="S::josalbo@cde.ca.gov::01bce0eb-f15d-40d4-8858-3c9510062403" providerId="AD"/>
  <p188:author id="{BB09A639-4BD3-13D3-CCCC-8C387DCBDEE7}" name="Patrisia Gonzalez" initials="PG" userId="S::pgonzalez@cde.ca.gov::bcc36c34-930b-4a6d-8cd5-2978d7bf765a" providerId="AD"/>
  <p188:author id="{26C3F33A-708E-1B43-C893-CD8FF36A412A}" name="Virginia Early" initials="VE" userId="S::vearly@cde.ca.gov::42929ea7-4389-4ffc-bd0b-f8133d7ef99f" providerId="AD"/>
  <p188:author id="{1DDA1F70-DE6D-A350-D7A1-36FDC64BA4DA}" name="Josephine Chan" initials="JC" userId="S::jchan@cde.ca.gov::d43e3548-5f2e-4153-91d2-75dce16051cc" providerId="AD"/>
  <p188:author id="{A87BE489-8FA2-08D6-8483-B336F28E20D8}" name="Stephen Propheter" initials="SP" userId="S::spropheter@cde.ca.gov::11fb58e5-2f2b-4a13-b081-018d2675a5df" providerId="AD"/>
  <p188:author id="{1EB07CA0-931E-6257-0DC5-268E91B327C5}" name="Carly Nodohara" initials="CN" userId="S::cnodohara@cde.ca.gov::c457829e-bd1c-4ec4-8a59-04d03b35fbb1" providerId="AD"/>
  <p188:author id="{5DA46FA1-35AB-58C2-0C22-4C80AA79D683}" name="Corey Khan" initials="CK" userId="S::ckhan@cde.ca.gov::e39be4f5-a065-4613-a021-f6aa9124d380" providerId="AD"/>
  <p188:author id="{6A67A2AC-654E-803E-A7B8-423170307C41}" name="Shanna BirkholzVasquez" initials="SB" userId="S::sbirkholzvasquez@cde.ca.gov::ef42b5b1-1dd5-4dbc-9e7f-5dd0d6b658ef" providerId="AD"/>
  <p188:author id="{C64FECD9-E80C-DC9A-41AD-2388F599732A}" name="Eddie Tanimoto" initials="ET" userId="S::etanimoto@cde.ca.gov::878a6b70-e153-44f4-b25c-45853eb12a2e" providerId="AD"/>
  <p188:author id="{80589BF3-30E5-E14E-6A37-A3277F1096F0}" name="Jayme Richards" initials="JR" userId="S::jarichards@cde.ca.gov::3ed3ba90-a723-4758-8ab8-b3b8bb558fd3" providerId="AD"/>
  <p188:author id="{BEB2FCF8-49F6-D66E-C7DE-6034078A214D}" name="Valentina Ware" initials="VW" userId="S::vware@cde.ca.gov::0138dfdf-3825-4b47-b557-2a6359df660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nessa Saunders" initials="VS" lastIdx="18" clrIdx="0">
    <p:extLst>
      <p:ext uri="{19B8F6BF-5375-455C-9EA6-DF929625EA0E}">
        <p15:presenceInfo xmlns:p15="http://schemas.microsoft.com/office/powerpoint/2012/main" userId="S::vsaunders@cde.ca.gov::1592dbda-3c35-4cbc-a32f-49f1c2e64c47" providerId="AD"/>
      </p:ext>
    </p:extLst>
  </p:cmAuthor>
  <p:cmAuthor id="2" name="Joycelyn Ward-Richardson" initials="JW" lastIdx="33" clrIdx="1">
    <p:extLst>
      <p:ext uri="{19B8F6BF-5375-455C-9EA6-DF929625EA0E}">
        <p15:presenceInfo xmlns:p15="http://schemas.microsoft.com/office/powerpoint/2012/main" userId="S-1-5-21-2608872058-1432505909-2668327341-24364" providerId="AD"/>
      </p:ext>
    </p:extLst>
  </p:cmAuthor>
  <p:cmAuthor id="3" name="Crystal Devlin" initials="CD" lastIdx="2" clrIdx="2">
    <p:extLst>
      <p:ext uri="{19B8F6BF-5375-455C-9EA6-DF929625EA0E}">
        <p15:presenceInfo xmlns:p15="http://schemas.microsoft.com/office/powerpoint/2012/main" userId="S-1-5-21-2608872058-1432505909-2668327341-246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80FF80"/>
    <a:srgbClr val="0C4A6D"/>
    <a:srgbClr val="99FF66"/>
    <a:srgbClr val="99FF33"/>
    <a:srgbClr val="66FF33"/>
    <a:srgbClr val="0000FF"/>
    <a:srgbClr val="CCFF66"/>
    <a:srgbClr val="FFFF66"/>
    <a:srgbClr val="ED8B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3BF74F-E431-97CE-F8EB-AC3933DD3214}" v="425" dt="2023-06-28T23:41:32.153"/>
    <p1510:client id="{32C7BE1A-431D-448B-2613-2812C3442CE6}" v="1" dt="2023-07-05T17:04:38.060"/>
    <p1510:client id="{3607D27D-4636-D719-CF3D-B52FFB5B95C3}" v="240" dt="2023-07-02T17:45:17.078"/>
    <p1510:client id="{4870A425-6EB7-61DD-D10C-96114DB2076A}" v="171" dt="2023-06-29T23:40:21.621"/>
    <p1510:client id="{6A277A8F-947F-C77A-C546-BF0FE0965FB1}" v="315" dt="2023-07-01T00:17:41.014"/>
    <p1510:client id="{816770B4-20BD-2B45-04FD-A177A5467957}" v="3" dt="2023-07-05T15:24:16.580"/>
    <p1510:client id="{838E8CC9-4937-6F74-3456-03F1FCBEF740}" v="13" dt="2023-07-05T16:51:46.803"/>
    <p1510:client id="{89A220E3-1FBB-02EE-F21F-2A39D27FF9EB}" v="7" dt="2023-07-05T16:51:08.961"/>
    <p1510:client id="{8E979B53-A75B-D4FA-7B00-FF1269980C3B}" v="86" dt="2023-06-27T20:09:59.029"/>
    <p1510:client id="{8FF889F4-745E-4EB9-9C02-048750AB9A5B}" v="469" dt="2023-06-27T23:55:06.803"/>
    <p1510:client id="{B7E5F588-DE9C-D409-6969-4DD6CEDE6EC8}" v="163" dt="2023-06-28T19:53:20.533"/>
    <p1510:client id="{EC4EEDB1-2A93-6B01-593F-9710F47B5990}" v="3" dt="2023-06-29T20:33:53.212"/>
    <p1510:client id="{EFCA5510-71DB-B2F3-0FBC-C72503EB316D}" v="13" dt="2023-07-03T19:28:30.7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3.xml"/><Relationship Id="rId26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slide" Target="slides/slide6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9.xml"/><Relationship Id="rId32" Type="http://schemas.openxmlformats.org/officeDocument/2006/relationships/presProps" Target="presProps.xml"/><Relationship Id="rId37" Type="http://schemas.microsoft.com/office/2018/10/relationships/authors" Target="authors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slide" Target="slides/slide8.xml"/><Relationship Id="rId28" Type="http://schemas.openxmlformats.org/officeDocument/2006/relationships/slide" Target="slides/slide13.xml"/><Relationship Id="rId36" Type="http://schemas.microsoft.com/office/2015/10/relationships/revisionInfo" Target="revisionInfo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4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slide" Target="slides/slide7.xml"/><Relationship Id="rId27" Type="http://schemas.openxmlformats.org/officeDocument/2006/relationships/slide" Target="slides/slide12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931343-2F6C-4EC9-9DC2-9270877BDB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6115"/>
          </a:xfrm>
          <a:prstGeom prst="rect">
            <a:avLst/>
          </a:prstGeom>
        </p:spPr>
        <p:txBody>
          <a:bodyPr vert="horz" lIns="93102" tIns="46552" rIns="93102" bIns="465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7EEC52-11A2-463D-8A0E-792EF2BC214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67341" y="0"/>
            <a:ext cx="3035088" cy="466115"/>
          </a:xfrm>
          <a:prstGeom prst="rect">
            <a:avLst/>
          </a:prstGeom>
        </p:spPr>
        <p:txBody>
          <a:bodyPr vert="horz" lIns="93102" tIns="46552" rIns="93102" bIns="46552" rtlCol="0"/>
          <a:lstStyle>
            <a:lvl1pPr algn="r">
              <a:defRPr sz="1200"/>
            </a:lvl1pPr>
          </a:lstStyle>
          <a:p>
            <a:fld id="{8A08BE69-669F-416A-93EF-12E394687B13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2C21C6-577A-414D-80D9-7CC98EBCB7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3936"/>
            <a:ext cx="3035088" cy="466114"/>
          </a:xfrm>
          <a:prstGeom prst="rect">
            <a:avLst/>
          </a:prstGeom>
        </p:spPr>
        <p:txBody>
          <a:bodyPr vert="horz" lIns="93102" tIns="46552" rIns="93102" bIns="465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581264-43C8-4B2A-8249-E8564476D45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67341" y="8823936"/>
            <a:ext cx="3035088" cy="466114"/>
          </a:xfrm>
          <a:prstGeom prst="rect">
            <a:avLst/>
          </a:prstGeom>
        </p:spPr>
        <p:txBody>
          <a:bodyPr vert="horz" lIns="93102" tIns="46552" rIns="93102" bIns="46552" rtlCol="0" anchor="b"/>
          <a:lstStyle>
            <a:lvl1pPr algn="r">
              <a:defRPr sz="1200"/>
            </a:lvl1pPr>
          </a:lstStyle>
          <a:p>
            <a:fld id="{E8F29019-704D-4805-9B43-8A1089A6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62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6115"/>
          </a:xfrm>
          <a:prstGeom prst="rect">
            <a:avLst/>
          </a:prstGeom>
        </p:spPr>
        <p:txBody>
          <a:bodyPr vert="horz" lIns="93102" tIns="46552" rIns="93102" bIns="465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6115"/>
          </a:xfrm>
          <a:prstGeom prst="rect">
            <a:avLst/>
          </a:prstGeom>
        </p:spPr>
        <p:txBody>
          <a:bodyPr vert="horz" lIns="93102" tIns="46552" rIns="93102" bIns="46552" rtlCol="0"/>
          <a:lstStyle>
            <a:lvl1pPr algn="r">
              <a:defRPr sz="1200"/>
            </a:lvl1pPr>
          </a:lstStyle>
          <a:p>
            <a:fld id="{45110321-FE7C-41D5-A6A6-9361CA1AFD5B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0463"/>
            <a:ext cx="5572125" cy="3135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2" tIns="46552" rIns="93102" bIns="4655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70836"/>
            <a:ext cx="5603240" cy="3657958"/>
          </a:xfrm>
          <a:prstGeom prst="rect">
            <a:avLst/>
          </a:prstGeom>
        </p:spPr>
        <p:txBody>
          <a:bodyPr vert="horz" lIns="93102" tIns="46552" rIns="93102" bIns="4655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3936"/>
            <a:ext cx="3035088" cy="466114"/>
          </a:xfrm>
          <a:prstGeom prst="rect">
            <a:avLst/>
          </a:prstGeom>
        </p:spPr>
        <p:txBody>
          <a:bodyPr vert="horz" lIns="93102" tIns="46552" rIns="93102" bIns="465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823936"/>
            <a:ext cx="3035088" cy="466114"/>
          </a:xfrm>
          <a:prstGeom prst="rect">
            <a:avLst/>
          </a:prstGeom>
        </p:spPr>
        <p:txBody>
          <a:bodyPr vert="horz" lIns="93102" tIns="46552" rIns="93102" bIns="46552" rtlCol="0" anchor="b"/>
          <a:lstStyle>
            <a:lvl1pPr algn="r">
              <a:defRPr sz="1200"/>
            </a:lvl1pPr>
          </a:lstStyle>
          <a:p>
            <a:fld id="{0852AC79-A108-4FDF-A0BE-96CEB0D6F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69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187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945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90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3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29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8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42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6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14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178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185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1" y="2649"/>
            <a:ext cx="12191999" cy="6852702"/>
          </a:xfrm>
          <a:prstGeom prst="rect">
            <a:avLst/>
          </a:prstGeom>
          <a:solidFill>
            <a:srgbClr val="0C4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341319" y="61041"/>
            <a:ext cx="11636368" cy="1329610"/>
          </a:xfrm>
        </p:spPr>
        <p:txBody>
          <a:bodyPr anchor="ctr"/>
          <a:lstStyle>
            <a:lvl1pPr algn="ctr">
              <a:defRPr sz="6000">
                <a:solidFill>
                  <a:srgbClr val="99FF9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539649-5F7A-4C9D-B668-07F1C88F2D0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54200" y="1566863"/>
            <a:ext cx="10123488" cy="3171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685800" indent="-228600">
              <a:buFont typeface="Arial" panose="020B0604020202020204" pitchFamily="34" charset="0"/>
              <a:buChar char="‒"/>
              <a:defRPr sz="3000">
                <a:solidFill>
                  <a:schemeClr val="bg1"/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800">
                <a:solidFill>
                  <a:schemeClr val="bg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600">
                <a:solidFill>
                  <a:schemeClr val="bg1"/>
                </a:solidFill>
              </a:defRPr>
            </a:lvl4pPr>
            <a:lvl5pPr marL="2057400" indent="-228600">
              <a:buFont typeface="Wingdings" panose="05000000000000000000" pitchFamily="2" charset="2"/>
              <a:buChar char="v"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2010982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58900"/>
            <a:ext cx="5852160" cy="240364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242425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6BDE543-094E-40E0-BF3B-8C1FBBCF322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2400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DAC9E9C-0CC5-42F6-926A-496D9EA65C5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88075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1755682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32449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The official seal of the California Department of Education">
            <a:extLst>
              <a:ext uri="{FF2B5EF4-FFF2-40B4-BE49-F238E27FC236}">
                <a16:creationId xmlns:a16="http://schemas.microsoft.com/office/drawing/2014/main" id="{9327F4AD-5BBF-43C4-AF18-70C77C9617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8081" y="2448361"/>
            <a:ext cx="2355839" cy="238037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A6C063-05E6-4B81-9F11-8D88327370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29107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slide 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D2F62-2E1A-415E-8588-0D10ECAD5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3B0444-9EC7-4457-9BF5-9298D13FA2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78384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149D05-DD72-47E2-AC34-B09AF83C27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0C4A6D"/>
                </a:solidFill>
              </a:defRPr>
            </a:lvl1pPr>
          </a:lstStyle>
          <a:p>
            <a:fld id="{434DB716-4346-4392-B904-40164E6AF3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88607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4422866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9D5211-F6B9-42B5-8EA5-81EA7F24EA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14931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1" y="2649"/>
            <a:ext cx="12191999" cy="6852702"/>
          </a:xfrm>
          <a:prstGeom prst="rect">
            <a:avLst/>
          </a:prstGeom>
          <a:solidFill>
            <a:srgbClr val="0C4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341319" y="61041"/>
            <a:ext cx="11636368" cy="1329610"/>
          </a:xfrm>
        </p:spPr>
        <p:txBody>
          <a:bodyPr anchor="ctr"/>
          <a:lstStyle>
            <a:lvl1pPr algn="ctr">
              <a:defRPr sz="6000">
                <a:solidFill>
                  <a:srgbClr val="99FF9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539649-5F7A-4C9D-B668-07F1C88F2D0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54200" y="1566863"/>
            <a:ext cx="10123488" cy="3171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685800" indent="-228600">
              <a:buFont typeface="Arial" panose="020B0604020202020204" pitchFamily="34" charset="0"/>
              <a:buChar char="‒"/>
              <a:defRPr sz="3000">
                <a:solidFill>
                  <a:schemeClr val="bg1"/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800">
                <a:solidFill>
                  <a:schemeClr val="bg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600">
                <a:solidFill>
                  <a:schemeClr val="bg1"/>
                </a:solidFill>
              </a:defRPr>
            </a:lvl4pPr>
            <a:lvl5pPr marL="2057400" indent="-228600">
              <a:buFont typeface="Wingdings" panose="05000000000000000000" pitchFamily="2" charset="2"/>
              <a:buChar char="v"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2010982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1" y="2649"/>
            <a:ext cx="12191999" cy="6852702"/>
          </a:xfrm>
          <a:prstGeom prst="rect">
            <a:avLst/>
          </a:prstGeom>
          <a:solidFill>
            <a:srgbClr val="0C4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341319" y="61041"/>
            <a:ext cx="11636368" cy="132961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539649-5F7A-4C9D-B668-07F1C88F2D0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54200" y="1566863"/>
            <a:ext cx="10123488" cy="3171825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685800" indent="-228600">
              <a:buFont typeface="Arial" panose="020B0604020202020204" pitchFamily="34" charset="0"/>
              <a:buChar char="•"/>
              <a:defRPr sz="3000">
                <a:solidFill>
                  <a:schemeClr val="bg1"/>
                </a:solidFill>
              </a:defRPr>
            </a:lvl2pPr>
            <a:lvl3pPr marL="1143000" indent="-228600"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 sz="2600">
                <a:solidFill>
                  <a:schemeClr val="bg1"/>
                </a:solidFill>
              </a:defRPr>
            </a:lvl4pPr>
            <a:lvl5pPr marL="2057400" indent="-22860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2010982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4422866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9D5211-F6B9-42B5-8EA5-81EA7F24EA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14931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44098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44098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12418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4422866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9D5211-F6B9-42B5-8EA5-81EA7F24EA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14931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1" y="2649"/>
            <a:ext cx="12191999" cy="6852702"/>
          </a:xfrm>
          <a:prstGeom prst="rect">
            <a:avLst/>
          </a:prstGeom>
          <a:solidFill>
            <a:srgbClr val="0C4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341319" y="61041"/>
            <a:ext cx="11636368" cy="132961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539649-5F7A-4C9D-B668-07F1C88F2D0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54200" y="1566863"/>
            <a:ext cx="10123488" cy="3171825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685800" indent="-228600">
              <a:buFont typeface="Arial" panose="020B0604020202020204" pitchFamily="34" charset="0"/>
              <a:buChar char="•"/>
              <a:defRPr sz="3000">
                <a:solidFill>
                  <a:schemeClr val="bg1"/>
                </a:solidFill>
              </a:defRPr>
            </a:lvl2pPr>
            <a:lvl3pPr marL="1143000" indent="-228600"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 sz="2600">
                <a:solidFill>
                  <a:schemeClr val="bg1"/>
                </a:solidFill>
              </a:defRPr>
            </a:lvl4pPr>
            <a:lvl5pPr marL="2057400" indent="-22860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2010982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44098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44098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12418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97157-E2D8-4A79-B927-A9CF00A4E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135E358-2197-48B2-9A26-4B6D1F40DAE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79400" y="1839913"/>
            <a:ext cx="3722688" cy="2000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40157CF-C48E-48AD-8925-20983337A9A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324350" y="1839913"/>
            <a:ext cx="2840038" cy="2000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65AE4EE2-60BD-4146-90ED-AD7B882E4F9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189912" y="1992313"/>
            <a:ext cx="3722688" cy="2000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D760ECB-197D-4597-B97F-D5D29B0131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3D07944D-C9BC-4802-887A-2451CC20832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69094" y="3830881"/>
            <a:ext cx="3722688" cy="2000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8764562"/>
      </p:ext>
    </p:extLst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73323-0A4B-4291-A37F-4135FE20B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34D7B9-365F-4C6A-B80F-15C87BBCFB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207E85D-F070-4B7F-9FE4-CDAEB177FCD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47919" y="1714500"/>
            <a:ext cx="5003311" cy="228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BB35A39-33A5-4793-8D4D-18E01C32543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02350" y="1749425"/>
            <a:ext cx="5476875" cy="24622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37DBBE6-0E4C-4A49-A93B-C4312111E2E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619375" y="4343400"/>
            <a:ext cx="6076950" cy="19526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927544"/>
      </p:ext>
    </p:extLst>
  </p:cSld>
  <p:clrMapOvr>
    <a:masterClrMapping/>
  </p:clrMapOvr>
  <p:hf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58900"/>
            <a:ext cx="5852160" cy="24036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2424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6BDE543-094E-40E0-BF3B-8C1FBBCF322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2400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DAC9E9C-0CC5-42F6-926A-496D9EA65C5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88075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1755682"/>
      </p:ext>
    </p:extLst>
  </p:cSld>
  <p:clrMapOvr>
    <a:masterClrMapping/>
  </p:clrMapOvr>
  <p:hf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58900"/>
            <a:ext cx="5852160" cy="240364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242425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6BDE543-094E-40E0-BF3B-8C1FBBCF322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2400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DAC9E9C-0CC5-42F6-926A-496D9EA65C5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88075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1755682"/>
      </p:ext>
    </p:extLst>
  </p:cSld>
  <p:clrMapOvr>
    <a:masterClrMapping/>
  </p:clrMapOvr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32449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The official seal of the California Department of Education">
            <a:extLst>
              <a:ext uri="{FF2B5EF4-FFF2-40B4-BE49-F238E27FC236}">
                <a16:creationId xmlns:a16="http://schemas.microsoft.com/office/drawing/2014/main" id="{9327F4AD-5BBF-43C4-AF18-70C77C9617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8081" y="2448361"/>
            <a:ext cx="2355839" cy="238037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A6C063-05E6-4B81-9F11-8D88327370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29107"/>
      </p:ext>
    </p:extLst>
  </p:cSld>
  <p:clrMapOvr>
    <a:masterClrMapping/>
  </p:clrMapOvr>
  <p:hf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slide 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D2F62-2E1A-415E-8588-0D10ECAD5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3B0444-9EC7-4457-9BF5-9298D13FA2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78384"/>
      </p:ext>
    </p:extLst>
  </p:cSld>
  <p:clrMapOvr>
    <a:masterClrMapping/>
  </p:clrMapOvr>
  <p:hf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149D05-DD72-47E2-AC34-B09AF83C27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0C4A6D"/>
                </a:solidFill>
              </a:defRPr>
            </a:lvl1pPr>
          </a:lstStyle>
          <a:p>
            <a:fld id="{434DB716-4346-4392-B904-40164E6AF3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88607"/>
      </p:ext>
    </p:extLst>
  </p:cSld>
  <p:clrMapOvr>
    <a:masterClrMapping/>
  </p:clrMapOvr>
  <p:hf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rgbClr val="99FF9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2D13CA-4EE1-4AEB-8DF1-98656C143E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0C4A6D"/>
                </a:solidFill>
              </a:defRPr>
            </a:lvl1pPr>
          </a:lstStyle>
          <a:p>
            <a:fld id="{43627AA6-F28E-4E07-9FB1-B47D85C72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09085"/>
      </p:ext>
    </p:extLst>
  </p:cSld>
  <p:clrMapOvr>
    <a:masterClrMapping/>
  </p:clrMapOvr>
  <p:hf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2400" y="1638300"/>
            <a:ext cx="11887200" cy="4650775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 marL="1143000" indent="-228600">
              <a:buFont typeface="Courier New" panose="02070309020205020404" pitchFamily="49" charset="0"/>
              <a:buChar char="o"/>
              <a:defRPr sz="2800">
                <a:solidFill>
                  <a:schemeClr val="bg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600">
                <a:solidFill>
                  <a:schemeClr val="bg1"/>
                </a:solidFill>
              </a:defRPr>
            </a:lvl4pPr>
            <a:lvl5pPr marL="2057400" indent="-228600">
              <a:buFont typeface="Wingdings" panose="05000000000000000000" pitchFamily="2" charset="2"/>
              <a:buChar char="v"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 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9090D4-DC51-40B7-8CEE-30FBE743A2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27AA6-F28E-4E07-9FB1-B47D85C72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44556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4422866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9D5211-F6B9-42B5-8EA5-81EA7F24EA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14931"/>
      </p:ext>
    </p:extLst>
  </p:cSld>
  <p:clrMapOvr>
    <a:masterClrMapping/>
  </p:clrMapOvr>
  <p:hf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4650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9BD57F-1FCF-4D34-ADD9-8414F6777B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27AA6-F28E-4E07-9FB1-B47D85C72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94577"/>
      </p:ext>
    </p:extLst>
  </p:cSld>
  <p:clrMapOvr>
    <a:masterClrMapping/>
  </p:clrMapOvr>
  <p:hf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0BB6A88-46B3-4785-A181-8616E8D0D9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27AA6-F28E-4E07-9FB1-B47D85C72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3147"/>
      </p:ext>
    </p:extLst>
  </p:cSld>
  <p:clrMapOvr>
    <a:masterClrMapping/>
  </p:clrMapOvr>
  <p:hf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2" y="2649"/>
            <a:ext cx="12191999" cy="6852702"/>
          </a:xfrm>
          <a:prstGeom prst="rect">
            <a:avLst/>
          </a:prstGeom>
          <a:solidFill>
            <a:srgbClr val="0C4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6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21" y="3900878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3"/>
            <a:ext cx="8477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CALIFORNIA DEPARTMENT OF EDUCATION</a:t>
            </a:r>
          </a:p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341319" y="61041"/>
            <a:ext cx="11636368" cy="1329610"/>
          </a:xfrm>
        </p:spPr>
        <p:txBody>
          <a:bodyPr anchor="ctr"/>
          <a:lstStyle>
            <a:lvl1pPr algn="ctr">
              <a:defRPr sz="4500">
                <a:solidFill>
                  <a:srgbClr val="99FF9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865E07-2A58-432E-BFE3-168CBC3B5A3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514475" y="1628354"/>
            <a:ext cx="10463213" cy="31912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2552651"/>
      </p:ext>
    </p:extLst>
  </p:cSld>
  <p:clrMapOvr>
    <a:masterClrMapping/>
  </p:clrMapOvr>
  <p:hf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58902"/>
            <a:ext cx="5852160" cy="24036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2424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685800"/>
            <a:fld id="{432ED76D-8188-4B28-B316-CD85396F47B0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 defTabSz="685800"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6BDE543-094E-40E0-BF3B-8C1FBBCF322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2400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DAC9E9C-0CC5-42F6-926A-496D9EA65C5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88076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6424610"/>
      </p:ext>
    </p:extLst>
  </p:cSld>
  <p:clrMapOvr>
    <a:masterClrMapping/>
  </p:clrMapOvr>
  <p:hf hd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3886949"/>
      </p:ext>
    </p:extLst>
  </p:cSld>
  <p:clrMapOvr>
    <a:masterClrMapping/>
  </p:clrMapOvr>
  <p:hf hd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51570577"/>
      </p:ext>
    </p:extLst>
  </p:cSld>
  <p:clrMapOvr>
    <a:masterClrMapping/>
  </p:clrMapOvr>
  <p:hf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516547917"/>
      </p:ext>
    </p:extLst>
  </p:cSld>
  <p:clrMapOvr>
    <a:masterClrMapping/>
  </p:clrMapOvr>
  <p:hf hd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053959"/>
      </p:ext>
    </p:extLst>
  </p:cSld>
  <p:clrMapOvr>
    <a:masterClrMapping/>
  </p:clrMapOvr>
  <p:hf hd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65858863"/>
      </p:ext>
    </p:extLst>
  </p:cSld>
  <p:clrMapOvr>
    <a:masterClrMapping/>
  </p:clrMapOvr>
  <p:hf hd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43729046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44098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44098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12418"/>
      </p:ext>
    </p:extLst>
  </p:cSld>
  <p:clrMapOvr>
    <a:masterClrMapping/>
  </p:clrMapOvr>
  <p:hf hd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32188366"/>
      </p:ext>
    </p:extLst>
  </p:cSld>
  <p:clrMapOvr>
    <a:masterClrMapping/>
  </p:clrMapOvr>
  <p:hf hd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458949"/>
      </p:ext>
    </p:extLst>
  </p:cSld>
  <p:clrMapOvr>
    <a:masterClrMapping/>
  </p:clrMapOvr>
  <p:hf hd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13720822"/>
      </p:ext>
    </p:extLst>
  </p:cSld>
  <p:clrMapOvr>
    <a:masterClrMapping/>
  </p:clrMapOvr>
  <p:hf hd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12507755"/>
      </p:ext>
    </p:extLst>
  </p:cSld>
  <p:clrMapOvr>
    <a:masterClrMapping/>
  </p:clrMapOvr>
  <p:hf hd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54873183"/>
      </p:ext>
    </p:extLst>
  </p:cSld>
  <p:clrMapOvr>
    <a:masterClrMapping/>
  </p:clrMapOvr>
  <p:hf hd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420008"/>
      </p:ext>
    </p:extLst>
  </p:cSld>
  <p:clrMapOvr>
    <a:masterClrMapping/>
  </p:clrMapOvr>
  <p:hf hd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8797022"/>
      </p:ext>
    </p:extLst>
  </p:cSld>
  <p:clrMapOvr>
    <a:masterClrMapping/>
  </p:clrMapOvr>
  <p:hf hd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30804634"/>
      </p:ext>
    </p:extLst>
  </p:cSld>
  <p:clrMapOvr>
    <a:masterClrMapping/>
  </p:clrMapOvr>
  <p:hf hd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75933739"/>
      </p:ext>
    </p:extLst>
  </p:cSld>
  <p:clrMapOvr>
    <a:masterClrMapping/>
  </p:clrMapOvr>
  <p:hf hd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092397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4422866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9D5211-F6B9-42B5-8EA5-81EA7F24EA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14931"/>
      </p:ext>
    </p:extLst>
  </p:cSld>
  <p:clrMapOvr>
    <a:masterClrMapping/>
  </p:clrMapOvr>
  <p:hf hd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992876"/>
      </p:ext>
    </p:extLst>
  </p:cSld>
  <p:clrMapOvr>
    <a:masterClrMapping/>
  </p:clrMapOvr>
  <p:hf hd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997246616"/>
      </p:ext>
    </p:extLst>
  </p:cSld>
  <p:clrMapOvr>
    <a:masterClrMapping/>
  </p:clrMapOvr>
  <p:hf hd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16044735"/>
      </p:ext>
    </p:extLst>
  </p:cSld>
  <p:clrMapOvr>
    <a:masterClrMapping/>
  </p:clrMapOvr>
  <p:hf hd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471622"/>
      </p:ext>
    </p:extLst>
  </p:cSld>
  <p:clrMapOvr>
    <a:masterClrMapping/>
  </p:clrMapOvr>
  <p:hf hd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9737822"/>
      </p:ext>
    </p:extLst>
  </p:cSld>
  <p:clrMapOvr>
    <a:masterClrMapping/>
  </p:clrMapOvr>
  <p:hf hd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23396611"/>
      </p:ext>
    </p:extLst>
  </p:cSld>
  <p:clrMapOvr>
    <a:masterClrMapping/>
  </p:clrMapOvr>
  <p:hf hd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51168796"/>
      </p:ext>
    </p:extLst>
  </p:cSld>
  <p:clrMapOvr>
    <a:masterClrMapping/>
  </p:clrMapOvr>
  <p:hf hd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300978"/>
      </p:ext>
    </p:extLst>
  </p:cSld>
  <p:clrMapOvr>
    <a:masterClrMapping/>
  </p:clrMapOvr>
  <p:hf hdr="0" dt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1" y="2649"/>
            <a:ext cx="12191999" cy="6852702"/>
          </a:xfrm>
          <a:prstGeom prst="rect">
            <a:avLst/>
          </a:prstGeom>
          <a:solidFill>
            <a:srgbClr val="0C4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341320" y="182881"/>
            <a:ext cx="11680022" cy="147828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DEE983-71A8-42AF-8B02-DF032CB2DD2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514475" y="1800225"/>
            <a:ext cx="9260205" cy="31369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54048436"/>
      </p:ext>
    </p:extLst>
  </p:cSld>
  <p:clrMapOvr>
    <a:masterClrMapping/>
  </p:clrMapOvr>
  <p:hf hdr="0" dt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  <a:lvl2pPr marL="685800" indent="-228600">
              <a:buFont typeface="Arial" panose="020B0604020202020204" pitchFamily="34" charset="0"/>
              <a:buChar char="‒"/>
              <a:defRPr sz="2800">
                <a:solidFill>
                  <a:schemeClr val="bg1"/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400">
                <a:solidFill>
                  <a:schemeClr val="bg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</a:defRPr>
            </a:lvl4pPr>
            <a:lvl5pPr marL="2057400" indent="-228600">
              <a:buFont typeface="Wingdings" panose="05000000000000000000" pitchFamily="2" charset="2"/>
              <a:buChar char="v"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74813-043C-43CB-9E82-7CAA19F318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96489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44098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44098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12418"/>
      </p:ext>
    </p:extLst>
  </p:cSld>
  <p:clrMapOvr>
    <a:masterClrMapping/>
  </p:clrMapOvr>
  <p:hf hdr="0" dt="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74813-043C-43CB-9E82-7CAA19F318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93856"/>
      </p:ext>
    </p:extLst>
  </p:cSld>
  <p:clrMapOvr>
    <a:masterClrMapping/>
  </p:clrMapOvr>
  <p:hf hdr="0" dt="0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2280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2280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74813-043C-43CB-9E82-7CAA19F318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1BA3769-9C0F-4F8D-A4FD-1D00A03775C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2400" y="4122738"/>
            <a:ext cx="5851525" cy="19732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209AE68-C82E-40D7-A973-6A632269277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88075" y="4122738"/>
            <a:ext cx="5851525" cy="19732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0034539"/>
      </p:ext>
    </p:extLst>
  </p:cSld>
  <p:clrMapOvr>
    <a:masterClrMapping/>
  </p:clrMapOvr>
  <p:hf hdr="0" dt="0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32449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The official seal of the California Department of Education">
            <a:extLst>
              <a:ext uri="{FF2B5EF4-FFF2-40B4-BE49-F238E27FC236}">
                <a16:creationId xmlns:a16="http://schemas.microsoft.com/office/drawing/2014/main" id="{9327F4AD-5BBF-43C4-AF18-70C77C9617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8081" y="2448361"/>
            <a:ext cx="2355839" cy="238037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74813-043C-43CB-9E82-7CAA19F318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91564"/>
      </p:ext>
    </p:extLst>
  </p:cSld>
  <p:clrMapOvr>
    <a:masterClrMapping/>
  </p:clrMapOvr>
  <p:hf hdr="0" dt="0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1" y="2649"/>
            <a:ext cx="12191999" cy="6852702"/>
          </a:xfrm>
          <a:prstGeom prst="rect">
            <a:avLst/>
          </a:prstGeom>
          <a:solidFill>
            <a:srgbClr val="0C4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2867816" y="1390650"/>
            <a:ext cx="9153525" cy="3347821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4048436"/>
      </p:ext>
    </p:extLst>
  </p:cSld>
  <p:clrMapOvr>
    <a:masterClrMapping/>
  </p:clrMapOvr>
  <p:hf hdr="0" dt="0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90796489"/>
      </p:ext>
    </p:extLst>
  </p:cSld>
  <p:clrMapOvr>
    <a:masterClrMapping/>
  </p:clrMapOvr>
  <p:hf hdr="0" dt="0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96593856"/>
      </p:ext>
    </p:extLst>
  </p:cSld>
  <p:clrMapOvr>
    <a:masterClrMapping/>
  </p:clrMapOvr>
  <p:hf hdr="0" dt="0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32449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The official seal of the California Department of Education">
            <a:extLst>
              <a:ext uri="{FF2B5EF4-FFF2-40B4-BE49-F238E27FC236}">
                <a16:creationId xmlns:a16="http://schemas.microsoft.com/office/drawing/2014/main" id="{9327F4AD-5BBF-43C4-AF18-70C77C9617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8081" y="2448361"/>
            <a:ext cx="2355839" cy="238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991564"/>
      </p:ext>
    </p:extLst>
  </p:cSld>
  <p:clrMapOvr>
    <a:masterClrMapping/>
  </p:clrMapOvr>
  <p:hf hdr="0" dt="0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Title and Content 3">
  <p:cSld name="2_Title and Content 3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/>
          <p:nvPr/>
        </p:nvSpPr>
        <p:spPr>
          <a:xfrm>
            <a:off x="11037977" y="4488954"/>
            <a:ext cx="1151255" cy="2369185"/>
          </a:xfrm>
          <a:custGeom>
            <a:avLst/>
            <a:gdLst/>
            <a:ahLst/>
            <a:cxnLst/>
            <a:rect l="l" t="t" r="r" b="b"/>
            <a:pathLst>
              <a:path w="1151254" h="2369184" extrusionOk="0">
                <a:moveTo>
                  <a:pt x="1150975" y="0"/>
                </a:moveTo>
                <a:lnTo>
                  <a:pt x="0" y="2369045"/>
                </a:lnTo>
                <a:lnTo>
                  <a:pt x="1150975" y="2369045"/>
                </a:lnTo>
                <a:lnTo>
                  <a:pt x="1150975" y="0"/>
                </a:lnTo>
                <a:close/>
              </a:path>
            </a:pathLst>
          </a:custGeom>
          <a:solidFill>
            <a:srgbClr val="386EA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480152" y="603169"/>
            <a:ext cx="10035447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3200" b="1" i="0">
                <a:solidFill>
                  <a:srgbClr val="386EA3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479425" y="1527605"/>
            <a:ext cx="10036174" cy="4053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9" name="Google Shape;39;p5"/>
          <p:cNvPicPr preferRelativeResize="0"/>
          <p:nvPr/>
        </p:nvPicPr>
        <p:blipFill rotWithShape="1">
          <a:blip r:embed="rId2">
            <a:alphaModFix/>
          </a:blip>
          <a:srcRect r="42999" b="-301"/>
          <a:stretch/>
        </p:blipFill>
        <p:spPr>
          <a:xfrm>
            <a:off x="480152" y="5926166"/>
            <a:ext cx="3504597" cy="523033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10980260" y="6172200"/>
            <a:ext cx="90694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83740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4032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2280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2280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74813-043C-43CB-9E82-7CAA19F318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1BA3769-9C0F-4F8D-A4FD-1D00A03775C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2400" y="4122738"/>
            <a:ext cx="5851525" cy="19732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209AE68-C82E-40D7-A973-6A632269277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88075" y="4122738"/>
            <a:ext cx="5851525" cy="19732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3843892"/>
      </p:ext>
    </p:extLst>
  </p:cSld>
  <p:clrMapOvr>
    <a:masterClrMapping/>
  </p:clrMapOvr>
  <p:hf hdr="0" dt="0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32449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The official seal of the California Department of Education">
            <a:extLst>
              <a:ext uri="{FF2B5EF4-FFF2-40B4-BE49-F238E27FC236}">
                <a16:creationId xmlns:a16="http://schemas.microsoft.com/office/drawing/2014/main" id="{9327F4AD-5BBF-43C4-AF18-70C77C9617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8081" y="2448361"/>
            <a:ext cx="2355839" cy="238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991564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97157-E2D8-4A79-B927-A9CF00A4E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135E358-2197-48B2-9A26-4B6D1F40DAE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79400" y="1839913"/>
            <a:ext cx="3722688" cy="2000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40157CF-C48E-48AD-8925-20983337A9A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324350" y="1839913"/>
            <a:ext cx="2840038" cy="2000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65AE4EE2-60BD-4146-90ED-AD7B882E4F9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189912" y="1992313"/>
            <a:ext cx="3722688" cy="2000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D760ECB-197D-4597-B97F-D5D29B0131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3D07944D-C9BC-4802-887A-2451CC20832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69094" y="3830881"/>
            <a:ext cx="3722688" cy="2000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8764562"/>
      </p:ext>
    </p:extLst>
  </p:cSld>
  <p:clrMapOvr>
    <a:masterClrMapping/>
  </p:clrMapOvr>
  <p:hf hdr="0" dt="0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96593856"/>
      </p:ext>
    </p:extLst>
  </p:cSld>
  <p:clrMapOvr>
    <a:masterClrMapping/>
  </p:clrMapOvr>
  <p:hf hdr="0" dt="0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90796489"/>
      </p:ext>
    </p:extLst>
  </p:cSld>
  <p:clrMapOvr>
    <a:masterClrMapping/>
  </p:clrMapOvr>
  <p:hf hdr="0" dt="0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2867816" y="1390650"/>
            <a:ext cx="9153525" cy="3347821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4048436"/>
      </p:ext>
    </p:extLst>
  </p:cSld>
  <p:clrMapOvr>
    <a:masterClrMapping/>
  </p:clrMapOvr>
  <p:hf hdr="0" dt="0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Google Shape;40;p5">
            <a:extLst>
              <a:ext uri="{FF2B5EF4-FFF2-40B4-BE49-F238E27FC236}">
                <a16:creationId xmlns:a16="http://schemas.microsoft.com/office/drawing/2014/main" id="{BD089685-8E3D-4FD0-8556-D9F8CF86050D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0980260" y="6172200"/>
            <a:ext cx="90694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96593856"/>
      </p:ext>
    </p:extLst>
  </p:cSld>
  <p:clrMapOvr>
    <a:masterClrMapping/>
  </p:clrMapOvr>
  <p:hf hdr="0" dt="0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Google Shape;40;p5">
            <a:extLst>
              <a:ext uri="{FF2B5EF4-FFF2-40B4-BE49-F238E27FC236}">
                <a16:creationId xmlns:a16="http://schemas.microsoft.com/office/drawing/2014/main" id="{9FD6E66A-D84D-45A9-93BA-C134ECF80DD4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0980260" y="6172200"/>
            <a:ext cx="90694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0796489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73323-0A4B-4291-A37F-4135FE20B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34D7B9-365F-4C6A-B80F-15C87BBCFB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207E85D-F070-4B7F-9FE4-CDAEB177FCD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47919" y="1714500"/>
            <a:ext cx="5003311" cy="228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BB35A39-33A5-4793-8D4D-18E01C32543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02350" y="1749425"/>
            <a:ext cx="5476875" cy="24622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37DBBE6-0E4C-4A49-A93B-C4312111E2E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619375" y="4343400"/>
            <a:ext cx="6076950" cy="19526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927544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58900"/>
            <a:ext cx="5852160" cy="24036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2424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6BDE543-094E-40E0-BF3B-8C1FBBCF322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2400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DAC9E9C-0CC5-42F6-926A-496D9EA65C5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88075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1755682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5.xml"/><Relationship Id="rId7" Type="http://schemas.openxmlformats.org/officeDocument/2006/relationships/theme" Target="../theme/theme10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6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1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5" Type="http://schemas.openxmlformats.org/officeDocument/2006/relationships/theme" Target="../theme/theme11.xml"/><Relationship Id="rId4" Type="http://schemas.openxmlformats.org/officeDocument/2006/relationships/slideLayout" Target="../slideLayouts/slideLayout72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theme" Target="../theme/theme12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41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4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8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49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2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53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5" Type="http://schemas.openxmlformats.org/officeDocument/2006/relationships/theme" Target="../theme/theme8.xml"/><Relationship Id="rId4" Type="http://schemas.openxmlformats.org/officeDocument/2006/relationships/slideLayout" Target="../slideLayouts/slideLayout57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theme" Target="../theme/theme9.xml"/><Relationship Id="rId5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28EC11-7AAC-4049-9A83-CF2265C43055}"/>
              </a:ext>
            </a:extLst>
          </p:cNvPr>
          <p:cNvSpPr/>
          <p:nvPr userDrawn="1"/>
        </p:nvSpPr>
        <p:spPr>
          <a:xfrm rot="5400000">
            <a:off x="5730240" y="396240"/>
            <a:ext cx="731520" cy="121919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1"/>
            <a:ext cx="11887200" cy="4488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294452-BD1E-480D-83DF-78B1FFBA8E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6400" y="63096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4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2" r:id="rId5"/>
    <p:sldLayoutId id="2147483773" r:id="rId6"/>
    <p:sldLayoutId id="2147483774" r:id="rId7"/>
    <p:sldLayoutId id="2147483779" r:id="rId8"/>
    <p:sldLayoutId id="2147483766" r:id="rId9"/>
    <p:sldLayoutId id="2147483780" r:id="rId10"/>
    <p:sldLayoutId id="2147483767" r:id="rId11"/>
    <p:sldLayoutId id="2147483771" r:id="rId12"/>
    <p:sldLayoutId id="2147483781" r:id="rId13"/>
    <p:sldLayoutId id="2147483753" r:id="rId14"/>
    <p:sldLayoutId id="2147483687" r:id="rId15"/>
    <p:sldLayoutId id="2147483752" r:id="rId16"/>
    <p:sldLayoutId id="2147483688" r:id="rId17"/>
    <p:sldLayoutId id="2147483689" r:id="rId18"/>
    <p:sldLayoutId id="2147483745" r:id="rId19"/>
    <p:sldLayoutId id="2147483746" r:id="rId20"/>
    <p:sldLayoutId id="2147483751" r:id="rId21"/>
    <p:sldLayoutId id="2147483703" r:id="rId22"/>
    <p:sldLayoutId id="2147483690" r:id="rId23"/>
    <p:sldLayoutId id="2147483736" r:id="rId24"/>
    <p:sldLayoutId id="2147483691" r:id="rId25"/>
    <p:sldLayoutId id="2147483744" r:id="rId26"/>
    <p:sldLayoutId id="2147483692" r:id="rId27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rgbClr val="99FF9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‒"/>
        <a:defRPr sz="3000" kern="1200">
          <a:solidFill>
            <a:schemeClr val="bg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indent="-3429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28EC11-7AAC-4049-9A83-CF2265C43055}"/>
              </a:ext>
            </a:extLst>
          </p:cNvPr>
          <p:cNvSpPr/>
          <p:nvPr userDrawn="1"/>
        </p:nvSpPr>
        <p:spPr>
          <a:xfrm rot="5400000">
            <a:off x="5730240" y="396240"/>
            <a:ext cx="731520" cy="121919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7388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710" r:id="rId5"/>
    <p:sldLayoutId id="2147483722" r:id="rId6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28EC11-7AAC-4049-9A83-CF2265C43055}"/>
              </a:ext>
            </a:extLst>
          </p:cNvPr>
          <p:cNvSpPr/>
          <p:nvPr userDrawn="1"/>
        </p:nvSpPr>
        <p:spPr>
          <a:xfrm rot="5400000">
            <a:off x="5730240" y="396240"/>
            <a:ext cx="731520" cy="121919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7388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2" r:id="rId2"/>
    <p:sldLayoutId id="2147483741" r:id="rId3"/>
    <p:sldLayoutId id="2147483740" r:id="rId4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28EC11-7AAC-4049-9A83-CF2265C43055}"/>
              </a:ext>
            </a:extLst>
          </p:cNvPr>
          <p:cNvSpPr/>
          <p:nvPr userDrawn="1"/>
        </p:nvSpPr>
        <p:spPr>
          <a:xfrm rot="5400000">
            <a:off x="5730240" y="396240"/>
            <a:ext cx="731520" cy="121919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Google Shape;40;p5">
            <a:extLst>
              <a:ext uri="{FF2B5EF4-FFF2-40B4-BE49-F238E27FC236}">
                <a16:creationId xmlns:a16="http://schemas.microsoft.com/office/drawing/2014/main" id="{BB33C76D-A160-4E3E-9140-EE2DE7105F15}"/>
              </a:ext>
            </a:extLst>
          </p:cNvPr>
          <p:cNvSpPr txBox="1">
            <a:spLocks noGrp="1"/>
          </p:cNvSpPr>
          <p:nvPr>
            <p:ph type="sldNum" idx="4"/>
          </p:nvPr>
        </p:nvSpPr>
        <p:spPr>
          <a:xfrm>
            <a:off x="10980260" y="6172200"/>
            <a:ext cx="90694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7388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4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52400" y="203800"/>
            <a:ext cx="11887200" cy="6450401"/>
          </a:xfrm>
          <a:prstGeom prst="rect">
            <a:avLst/>
          </a:prstGeom>
          <a:noFill/>
          <a:ln w="25400" cmpd="sng">
            <a:solidFill>
              <a:srgbClr val="ED8B6F"/>
            </a:solidFill>
            <a:miter lim="800000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 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F2D152-6EF6-4B00-A676-C86DE6C6E8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6400" y="628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fld id="{43627AA6-F28E-4E07-9FB1-B47D85C72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3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700" r:id="rId6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rgbClr val="99FF9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b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‒"/>
        <a:defRPr sz="30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v"/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52400" y="203800"/>
            <a:ext cx="11887200" cy="6450401"/>
          </a:xfrm>
          <a:prstGeom prst="rect">
            <a:avLst/>
          </a:prstGeom>
          <a:noFill/>
          <a:ln w="25400" cmpd="sng">
            <a:solidFill>
              <a:srgbClr val="ED8B6F"/>
            </a:solidFill>
            <a:miter lim="800000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402199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1" r:id="rId2"/>
    <p:sldLayoutId id="2147483662" r:id="rId3"/>
    <p:sldLayoutId id="2147483663" r:id="rId4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4A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C4A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C4A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52400" y="203800"/>
            <a:ext cx="11887200" cy="6450401"/>
          </a:xfrm>
          <a:prstGeom prst="rect">
            <a:avLst/>
          </a:prstGeom>
          <a:noFill/>
          <a:ln w="25400" cmpd="sng">
            <a:solidFill>
              <a:srgbClr val="ED8B6F"/>
            </a:solidFill>
            <a:miter lim="800000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87770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56017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6" r:id="rId2"/>
    <p:sldLayoutId id="2147483667" r:id="rId3"/>
    <p:sldLayoutId id="2147483668" r:id="rId4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4A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C4A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C4A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939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" y="6654200"/>
            <a:ext cx="12192000" cy="203799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49843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4A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C4A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C4A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" y="6654200"/>
            <a:ext cx="12192000" cy="203799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9901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28EC11-7AAC-4049-9A83-CF2265C43055}"/>
              </a:ext>
            </a:extLst>
          </p:cNvPr>
          <p:cNvSpPr/>
          <p:nvPr userDrawn="1"/>
        </p:nvSpPr>
        <p:spPr>
          <a:xfrm rot="5400000">
            <a:off x="5730240" y="396240"/>
            <a:ext cx="731520" cy="121919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96400" y="63096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fld id="{2AA74813-043C-43CB-9E82-7CAA19F318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8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04" r:id="rId4"/>
    <p:sldLayoutId id="2147483727" r:id="rId5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‒"/>
        <a:defRPr sz="3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600" kern="1200">
          <a:solidFill>
            <a:schemeClr val="bg1"/>
          </a:solidFill>
          <a:latin typeface="+mn-lt"/>
          <a:ea typeface="+mn-ea"/>
          <a:cs typeface="+mn-cs"/>
        </a:defRPr>
      </a:lvl4pPr>
      <a:lvl5pPr marL="2171700" indent="-3429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v"/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3.cde.ca.gov/pli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5" Type="http://schemas.openxmlformats.org/officeDocument/2006/relationships/hyperlink" Target="mailto:PLIS@cde.ca.gov" TargetMode="External"/><Relationship Id="rId4" Type="http://schemas.openxmlformats.org/officeDocument/2006/relationships/hyperlink" Target="https://www.cde.ca.gov/sp/cd/ci/plissupportlanding.asp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F3EB5-52DB-3A87-4E5A-8BF18FC65E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812" y="608921"/>
            <a:ext cx="11636368" cy="132961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4800" dirty="0">
                <a:solidFill>
                  <a:schemeClr val="tx1"/>
                </a:solidFill>
                <a:cs typeface="Arial"/>
              </a:rPr>
              <a:t>Preschool Language Information System (PLIS) 2022-23 Quarter 4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EDB00-97B2-E5B2-FB4A-CF57994B5B1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99692" y="2622138"/>
            <a:ext cx="10123488" cy="31718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ea typeface="+mn-lt"/>
                <a:cs typeface="+mn-lt"/>
              </a:rPr>
              <a:t>Early Education Division (EED)</a:t>
            </a:r>
          </a:p>
          <a:p>
            <a:pPr marL="0" indent="0" algn="ctr">
              <a:buNone/>
            </a:pPr>
            <a:endParaRPr lang="en-US" sz="3600" b="1" dirty="0"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US" sz="3600" b="1" dirty="0">
                <a:ea typeface="+mn-lt"/>
                <a:cs typeface="+mn-lt"/>
              </a:rPr>
              <a:t>Date: July 5, 2023</a:t>
            </a:r>
            <a:endParaRPr lang="en-US" sz="3600" dirty="0"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US" sz="3600" b="1" dirty="0">
                <a:ea typeface="+mn-lt"/>
                <a:cs typeface="+mn-lt"/>
              </a:rPr>
              <a:t>Time: 10:00-11:30 a.m.</a:t>
            </a:r>
            <a:endParaRPr lang="en-US" sz="3600" dirty="0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21524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8C352-F5A0-CCB0-5C1C-1B2A8B3AE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Arial"/>
              </a:rPr>
              <a:t>PLIS to 801A-CDMIS Data Crosswalk Updates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902B5-2295-E044-3454-543C463F4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Most-Used Language (no longer linked to Primary Language)</a:t>
            </a:r>
            <a:endParaRPr lang="en-US" dirty="0"/>
          </a:p>
          <a:p>
            <a:pPr lvl="1"/>
            <a:r>
              <a:rPr lang="en-US" dirty="0">
                <a:solidFill>
                  <a:srgbClr val="FFFFFF"/>
                </a:solidFill>
                <a:cs typeface="Arial"/>
              </a:rPr>
              <a:t>Previously linked to "Child's Primary Language" in 801A</a:t>
            </a:r>
          </a:p>
          <a:p>
            <a:pPr lvl="1"/>
            <a:r>
              <a:rPr lang="en-US" dirty="0">
                <a:solidFill>
                  <a:srgbClr val="FFFFFF"/>
                </a:solidFill>
                <a:cs typeface="Arial"/>
              </a:rPr>
              <a:t>Now should reflect the language spoken the most overall, as seen in Question #6 in the Family Language and Interest Interview</a:t>
            </a:r>
          </a:p>
          <a:p>
            <a:pPr lvl="1"/>
            <a:r>
              <a:rPr lang="en-US" dirty="0">
                <a:solidFill>
                  <a:srgbClr val="FFFFFF"/>
                </a:solidFill>
                <a:cs typeface="Arial"/>
              </a:rPr>
              <a:t>Incorrect: "Child's Primary Language field" in the 801A</a:t>
            </a:r>
          </a:p>
          <a:p>
            <a:pPr lvl="1"/>
            <a:r>
              <a:rPr lang="en-US" dirty="0">
                <a:solidFill>
                  <a:srgbClr val="FFFFFF"/>
                </a:solidFill>
                <a:cs typeface="Arial"/>
              </a:rPr>
              <a:t>Correct: Family Language and Interest Interview Question 6: Which language does your child speak the most overall?</a:t>
            </a:r>
            <a:endParaRPr lang="en-US" dirty="0">
              <a:cs typeface="Arial"/>
            </a:endParaRPr>
          </a:p>
          <a:p>
            <a:pPr lvl="1"/>
            <a:r>
              <a:rPr lang="en-US" dirty="0">
                <a:solidFill>
                  <a:srgbClr val="FFFFFF"/>
                </a:solidFill>
                <a:cs typeface="Arial"/>
              </a:rPr>
              <a:t>Field still required if Dual Language Learner (DLL) Field is Yes/"Y"</a:t>
            </a:r>
          </a:p>
        </p:txBody>
      </p:sp>
    </p:spTree>
    <p:extLst>
      <p:ext uri="{BB962C8B-B14F-4D97-AF65-F5344CB8AC3E}">
        <p14:creationId xmlns:p14="http://schemas.microsoft.com/office/powerpoint/2010/main" val="3371383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C6F8B-E463-FA13-9A8B-498E042B3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Arial"/>
              </a:rPr>
              <a:t>Important Reminders!</a:t>
            </a:r>
            <a:br>
              <a:rPr lang="en-US">
                <a:cs typeface="Arial"/>
              </a:rPr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C145D-C45F-4B96-3E56-C91EE9C4E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092955"/>
            <a:ext cx="11887200" cy="501590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Arial"/>
              </a:rPr>
              <a:t>Please submit your Quarter 4 PLIS Report by July 20th, and ensure your report is fully accurate by September 30th</a:t>
            </a:r>
            <a:endParaRPr lang="en-US" dirty="0"/>
          </a:p>
          <a:p>
            <a:endParaRPr lang="en-US" dirty="0">
              <a:cs typeface="Arial"/>
            </a:endParaRPr>
          </a:p>
          <a:p>
            <a:r>
              <a:rPr lang="en-US" dirty="0">
                <a:cs typeface="Arial"/>
              </a:rPr>
              <a:t>While you are enrolling new students for the 2023-24 school year, ensure you are conducting the Family Language Instrument for all families (unless they are TK/K and have the Home Language Survey).</a:t>
            </a:r>
          </a:p>
          <a:p>
            <a:endParaRPr lang="en-US" dirty="0">
              <a:cs typeface="Arial"/>
            </a:endParaRPr>
          </a:p>
          <a:p>
            <a:r>
              <a:rPr lang="en-US" dirty="0">
                <a:cs typeface="Arial"/>
              </a:rPr>
              <a:t>Ensure that children identified as DLL on the Family Language Instrument are also assessed with the Family Language and Interest Interview</a:t>
            </a:r>
          </a:p>
        </p:txBody>
      </p:sp>
    </p:spTree>
    <p:extLst>
      <p:ext uri="{BB962C8B-B14F-4D97-AF65-F5344CB8AC3E}">
        <p14:creationId xmlns:p14="http://schemas.microsoft.com/office/powerpoint/2010/main" val="653385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7C5EB-ED72-5E05-BC2C-EB7968921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751" y="2516"/>
            <a:ext cx="11887200" cy="1325563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bg1"/>
                </a:solidFill>
                <a:cs typeface="Arial"/>
              </a:rPr>
              <a:t>PLIS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8C273-192E-A35D-89D9-A35DA7443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551" y="976471"/>
            <a:ext cx="11887200" cy="527113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3600" dirty="0">
              <a:cs typeface="Arial"/>
            </a:endParaRPr>
          </a:p>
          <a:p>
            <a:r>
              <a:rPr lang="en-US" sz="3600" dirty="0">
                <a:cs typeface="Arial"/>
              </a:rPr>
              <a:t>Preschool Language Information System (PLIS) Site: </a:t>
            </a:r>
            <a:r>
              <a:rPr lang="en-US" sz="3600" dirty="0">
                <a:ea typeface="+mn-lt"/>
                <a:cs typeface="+mn-lt"/>
                <a:hlinkClick r:id="rId3" tooltip="PLIS Site"/>
              </a:rPr>
              <a:t>https://www3.cde.ca.gov/plis</a:t>
            </a:r>
            <a:endParaRPr lang="en-US" dirty="0">
              <a:cs typeface="Arial" panose="020B0604020202020204"/>
            </a:endParaRPr>
          </a:p>
          <a:p>
            <a:r>
              <a:rPr lang="en-US" sz="3600" dirty="0">
                <a:cs typeface="Arial"/>
              </a:rPr>
              <a:t>Preschool Language Information System (PLIS) Landing Page: </a:t>
            </a:r>
            <a:r>
              <a:rPr lang="en-US" sz="3600" dirty="0">
                <a:ea typeface="+mn-lt"/>
                <a:cs typeface="+mn-lt"/>
                <a:hlinkClick r:id="rId4" tooltip="PLIS Support Landing Page"/>
              </a:rPr>
              <a:t>https://www.cde.ca.gov/sp/cd/ci/plissupportlanding.asp</a:t>
            </a:r>
            <a:endParaRPr lang="en-US" sz="3600" dirty="0">
              <a:ea typeface="+mn-lt"/>
              <a:cs typeface="+mn-lt"/>
            </a:endParaRPr>
          </a:p>
          <a:p>
            <a:r>
              <a:rPr lang="en-US" sz="3600" dirty="0">
                <a:ea typeface="+mn-lt"/>
                <a:cs typeface="+mn-lt"/>
              </a:rPr>
              <a:t>PLIS Email Support Inbox: </a:t>
            </a:r>
            <a:r>
              <a:rPr lang="en-US" sz="3600" dirty="0">
                <a:ea typeface="+mn-lt"/>
                <a:cs typeface="+mn-lt"/>
                <a:hlinkClick r:id="rId5" tooltip="PLIS Inbox Address"/>
              </a:rPr>
              <a:t>PLIS@cde.ca.gov</a:t>
            </a:r>
            <a:endParaRPr lang="en-US" sz="3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43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B07F6-86D8-49A7-A2B3-B68534219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Arial"/>
              </a:rPr>
              <a:t>Thank you!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807863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4B7C0-20F4-5F48-85C3-00D6553B6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cs typeface="Arial"/>
              </a:rPr>
              <a:t>Webinar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9E6F3-B0A9-33A0-200C-21ECD9B1F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3500" dirty="0">
                <a:cs typeface="Arial"/>
              </a:rPr>
              <a:t>PLIS Data Reporting Instructions</a:t>
            </a:r>
            <a:endParaRPr lang="en-US" dirty="0">
              <a:cs typeface="Arial"/>
            </a:endParaRPr>
          </a:p>
          <a:p>
            <a:r>
              <a:rPr lang="en-US" dirty="0">
                <a:cs typeface="Arial"/>
              </a:rPr>
              <a:t>Quarter 4 Reporting Schedule</a:t>
            </a:r>
            <a:endParaRPr lang="en-US" dirty="0"/>
          </a:p>
          <a:p>
            <a:r>
              <a:rPr lang="en-US" dirty="0">
                <a:cs typeface="Arial"/>
              </a:rPr>
              <a:t>Electronic File Error List Update</a:t>
            </a:r>
          </a:p>
          <a:p>
            <a:r>
              <a:rPr lang="en-US" sz="3500" dirty="0">
                <a:cs typeface="Arial"/>
              </a:rPr>
              <a:t>Demonstration of download/upload features and updated error list</a:t>
            </a:r>
          </a:p>
          <a:p>
            <a:r>
              <a:rPr lang="en-US" dirty="0">
                <a:cs typeface="Arial"/>
              </a:rPr>
              <a:t>PLIS and CDMIS/801A Record Match</a:t>
            </a:r>
          </a:p>
          <a:p>
            <a:r>
              <a:rPr lang="en-US" dirty="0">
                <a:cs typeface="Arial"/>
              </a:rPr>
              <a:t>PLIS to 801A/CDMIS Data Crosswalk Updates</a:t>
            </a:r>
          </a:p>
          <a:p>
            <a:r>
              <a:rPr lang="en-US" dirty="0">
                <a:cs typeface="Arial"/>
              </a:rPr>
              <a:t>Questions and Answers</a:t>
            </a:r>
          </a:p>
        </p:txBody>
      </p:sp>
    </p:spTree>
    <p:extLst>
      <p:ext uri="{BB962C8B-B14F-4D97-AF65-F5344CB8AC3E}">
        <p14:creationId xmlns:p14="http://schemas.microsoft.com/office/powerpoint/2010/main" val="1222873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3AF29-8653-45C1-BB00-1E8E88217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4968"/>
            <a:ext cx="11887200" cy="1325563"/>
          </a:xfrm>
        </p:spPr>
        <p:txBody>
          <a:bodyPr/>
          <a:lstStyle/>
          <a:p>
            <a:r>
              <a:rPr lang="en-US" b="1">
                <a:cs typeface="Arial"/>
              </a:rPr>
              <a:t>PLIS Data Reporting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25E13-849A-48CD-B849-43EA36324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91" y="1043117"/>
            <a:ext cx="11887200" cy="491092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Arial"/>
              </a:rPr>
              <a:t>Manual Input</a:t>
            </a:r>
          </a:p>
          <a:p>
            <a:pPr lvl="1"/>
            <a:r>
              <a:rPr lang="en-US" dirty="0">
                <a:cs typeface="Arial"/>
              </a:rPr>
              <a:t>Click "Add Child" </a:t>
            </a:r>
          </a:p>
          <a:p>
            <a:pPr lvl="1"/>
            <a:r>
              <a:rPr lang="en-US" dirty="0">
                <a:cs typeface="Arial"/>
              </a:rPr>
              <a:t>Report is separated into three fields: Child, Family, Classroom and Facility</a:t>
            </a:r>
          </a:p>
          <a:p>
            <a:pPr lvl="1"/>
            <a:r>
              <a:rPr lang="en-US" dirty="0">
                <a:cs typeface="Arial"/>
              </a:rPr>
              <a:t>Once all information is input, click "Add Child Record" to save</a:t>
            </a:r>
          </a:p>
          <a:p>
            <a:r>
              <a:rPr lang="en-US" dirty="0">
                <a:cs typeface="Arial"/>
              </a:rPr>
              <a:t>Electronic File Input</a:t>
            </a:r>
          </a:p>
          <a:p>
            <a:pPr lvl="1"/>
            <a:r>
              <a:rPr lang="en-US" dirty="0">
                <a:cs typeface="Arial"/>
              </a:rPr>
              <a:t>Click "Upload Child Records"</a:t>
            </a:r>
          </a:p>
          <a:p>
            <a:pPr lvl="1"/>
            <a:r>
              <a:rPr lang="en-US" dirty="0">
                <a:cs typeface="Arial"/>
              </a:rPr>
              <a:t>If a previous quarter has already been reported on, there's an option to download the previous report as a tab-delimited file to reupload</a:t>
            </a:r>
          </a:p>
          <a:p>
            <a:pPr lvl="1"/>
            <a:r>
              <a:rPr lang="en-US" dirty="0">
                <a:cs typeface="Arial"/>
              </a:rPr>
              <a:t>After uploading, if there are errors, all errors will pop up on the screen</a:t>
            </a:r>
          </a:p>
          <a:p>
            <a:pPr lvl="1"/>
            <a:r>
              <a:rPr lang="en-US" dirty="0">
                <a:cs typeface="Arial"/>
              </a:rPr>
              <a:t>Upon successful upload, a message will populate, and all information will be available in manual input</a:t>
            </a:r>
          </a:p>
        </p:txBody>
      </p:sp>
    </p:spTree>
    <p:extLst>
      <p:ext uri="{BB962C8B-B14F-4D97-AF65-F5344CB8AC3E}">
        <p14:creationId xmlns:p14="http://schemas.microsoft.com/office/powerpoint/2010/main" val="1640146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A047D-39E6-2DA8-B0D4-812710B40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Arial"/>
              </a:rPr>
              <a:t>PLIS Reporting Schedule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85CDB-8774-09E7-735E-34C826AE80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693" y="1298409"/>
            <a:ext cx="11887200" cy="11614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The reporting schedule for the next two reporting quarter for PLIS:</a:t>
            </a:r>
            <a:endParaRPr lang="en-US" sz="2800" dirty="0">
              <a:solidFill>
                <a:schemeClr val="bg1"/>
              </a:solidFill>
              <a:cs typeface="Arial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0ED42BC-34C5-4FAE-68FB-319A6815539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22365602"/>
              </p:ext>
            </p:extLst>
          </p:nvPr>
        </p:nvGraphicFramePr>
        <p:xfrm>
          <a:off x="311561" y="1956091"/>
          <a:ext cx="11400235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0047">
                  <a:extLst>
                    <a:ext uri="{9D8B030D-6E8A-4147-A177-3AD203B41FA5}">
                      <a16:colId xmlns:a16="http://schemas.microsoft.com/office/drawing/2014/main" val="3151897459"/>
                    </a:ext>
                  </a:extLst>
                </a:gridCol>
                <a:gridCol w="2280047">
                  <a:extLst>
                    <a:ext uri="{9D8B030D-6E8A-4147-A177-3AD203B41FA5}">
                      <a16:colId xmlns:a16="http://schemas.microsoft.com/office/drawing/2014/main" val="1502339424"/>
                    </a:ext>
                  </a:extLst>
                </a:gridCol>
                <a:gridCol w="2280047">
                  <a:extLst>
                    <a:ext uri="{9D8B030D-6E8A-4147-A177-3AD203B41FA5}">
                      <a16:colId xmlns:a16="http://schemas.microsoft.com/office/drawing/2014/main" val="365157436"/>
                    </a:ext>
                  </a:extLst>
                </a:gridCol>
                <a:gridCol w="2280047">
                  <a:extLst>
                    <a:ext uri="{9D8B030D-6E8A-4147-A177-3AD203B41FA5}">
                      <a16:colId xmlns:a16="http://schemas.microsoft.com/office/drawing/2014/main" val="512564369"/>
                    </a:ext>
                  </a:extLst>
                </a:gridCol>
                <a:gridCol w="2280047">
                  <a:extLst>
                    <a:ext uri="{9D8B030D-6E8A-4147-A177-3AD203B41FA5}">
                      <a16:colId xmlns:a16="http://schemas.microsoft.com/office/drawing/2014/main" val="2825657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2400" dirty="0">
                          <a:effectLst/>
                        </a:rPr>
                        <a:t>Report Quarter </a:t>
                      </a:r>
                      <a:endParaRPr lang="en-US" sz="2400" b="0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2400" dirty="0">
                          <a:effectLst/>
                        </a:rPr>
                        <a:t>Reporting Period </a:t>
                      </a:r>
                      <a:endParaRPr lang="en-US" sz="2400" b="0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2400">
                          <a:effectLst/>
                        </a:rPr>
                        <a:t>First Day Reports May Be Submitted </a:t>
                      </a:r>
                      <a:endParaRPr lang="en-US" sz="2400" b="0" i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2400" dirty="0">
                          <a:effectLst/>
                        </a:rPr>
                        <a:t>Report Due Date </a:t>
                      </a:r>
                      <a:endParaRPr lang="en-US" sz="2400" b="0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>
                          <a:effectLst/>
                        </a:rPr>
                        <a:t>Report Lock 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5298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2400">
                        <a:effectLst/>
                      </a:endParaRPr>
                    </a:p>
                    <a:p>
                      <a:pPr lvl="0" algn="ctr" rtl="0">
                        <a:buNone/>
                      </a:pPr>
                      <a:r>
                        <a:rPr lang="en-US" sz="2400">
                          <a:effectLst/>
                        </a:rPr>
                        <a:t>FY 2022-23 Quarter 4 </a:t>
                      </a:r>
                      <a:endParaRPr lang="en-US" sz="2400" b="0" i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2400">
                        <a:effectLst/>
                      </a:endParaRPr>
                    </a:p>
                    <a:p>
                      <a:pPr lvl="0" algn="ctr" rtl="0">
                        <a:buNone/>
                      </a:pPr>
                      <a:r>
                        <a:rPr lang="en-US" sz="2400">
                          <a:effectLst/>
                        </a:rPr>
                        <a:t>April 1, 2023</a:t>
                      </a:r>
                      <a:r>
                        <a:rPr lang="en-US" sz="2400" b="0" i="0" u="none" strike="noStrike" noProof="0">
                          <a:effectLst/>
                          <a:latin typeface="Arial"/>
                        </a:rPr>
                        <a:t>–</a:t>
                      </a:r>
                      <a:r>
                        <a:rPr lang="en-US" sz="2400">
                          <a:effectLst/>
                        </a:rPr>
                        <a:t>June 30, 2023 </a:t>
                      </a:r>
                      <a:endParaRPr lang="en-US" sz="2400" b="0" i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-US" sz="2400">
                          <a:effectLst/>
                        </a:rPr>
                        <a:t>July 1, 2023 </a:t>
                      </a:r>
                      <a:endParaRPr lang="en-US" sz="2400" b="0" i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-US" sz="2400">
                          <a:effectLst/>
                        </a:rPr>
                        <a:t>July 20, 2023 </a:t>
                      </a:r>
                      <a:endParaRPr lang="en-US" sz="2400" b="0" i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 dirty="0">
                          <a:effectLst/>
                        </a:rPr>
                        <a:t>September 30, 2023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9714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2400" dirty="0">
                          <a:effectLst/>
                        </a:rPr>
                        <a:t>FY 2023-24 Quarter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2400" dirty="0">
                        <a:effectLst/>
                      </a:endParaRPr>
                    </a:p>
                    <a:p>
                      <a:pPr algn="ctr" rtl="0" fontAlgn="base"/>
                      <a:r>
                        <a:rPr lang="en-US" sz="2400" dirty="0">
                          <a:effectLst/>
                        </a:rPr>
                        <a:t>July 1, 2023</a:t>
                      </a:r>
                      <a:r>
                        <a:rPr lang="en-US" sz="2400" b="0" i="0" u="none" strike="noStrike" noProof="0" dirty="0">
                          <a:effectLst/>
                          <a:latin typeface="Arial"/>
                        </a:rPr>
                        <a:t>–</a:t>
                      </a:r>
                      <a:r>
                        <a:rPr lang="en-US" sz="2400" dirty="0">
                          <a:effectLst/>
                        </a:rPr>
                        <a:t>September 30, 2023</a:t>
                      </a:r>
                      <a:endParaRPr lang="en-US" sz="2400" b="0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2400">
                          <a:effectLst/>
                        </a:rPr>
                        <a:t>October 1, 2023 </a:t>
                      </a:r>
                      <a:endParaRPr lang="en-US" sz="2400" b="0" i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2400">
                          <a:effectLst/>
                        </a:rPr>
                        <a:t>October 20, 2023 </a:t>
                      </a:r>
                      <a:endParaRPr lang="en-US" sz="2400" b="0" i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 dirty="0">
                          <a:effectLst/>
                        </a:rPr>
                        <a:t>December 31, 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8049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783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7B3C0-76AE-9588-1E97-14961384C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145656" y="-127699"/>
            <a:ext cx="22483312" cy="1325563"/>
          </a:xfrm>
        </p:spPr>
        <p:txBody>
          <a:bodyPr/>
          <a:lstStyle/>
          <a:p>
            <a:r>
              <a:rPr lang="en-US" b="1">
                <a:cs typeface="Arial"/>
              </a:rPr>
              <a:t>Important Dates for Quarter 4 PLIS Report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C0B7B-DD93-2CF4-BB64-2C339F972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664" y="968016"/>
            <a:ext cx="11887200" cy="5515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>
                <a:cs typeface="Arial"/>
              </a:rPr>
              <a:t>July 1st </a:t>
            </a:r>
          </a:p>
          <a:p>
            <a:pPr lvl="1"/>
            <a:r>
              <a:rPr lang="en-US" dirty="0">
                <a:cs typeface="Arial"/>
              </a:rPr>
              <a:t>Quarter 4 Submission Period Opens</a:t>
            </a:r>
          </a:p>
          <a:p>
            <a:r>
              <a:rPr lang="en-US" sz="2800" dirty="0">
                <a:cs typeface="Arial"/>
              </a:rPr>
              <a:t>July 20 </a:t>
            </a:r>
          </a:p>
          <a:p>
            <a:pPr lvl="1"/>
            <a:r>
              <a:rPr lang="en-US" dirty="0">
                <a:cs typeface="Arial"/>
              </a:rPr>
              <a:t>Due date for submitting Quarter 4 PLIS Report</a:t>
            </a:r>
          </a:p>
          <a:p>
            <a:r>
              <a:rPr lang="en-US" sz="2800" dirty="0">
                <a:cs typeface="Arial"/>
              </a:rPr>
              <a:t>July 21</a:t>
            </a:r>
          </a:p>
          <a:p>
            <a:pPr lvl="1"/>
            <a:r>
              <a:rPr lang="en-US" dirty="0">
                <a:cs typeface="Arial"/>
              </a:rPr>
              <a:t>Late notice email sent to agencies who have not submitted any children on their Quarter 4 PLIS Report</a:t>
            </a:r>
          </a:p>
          <a:p>
            <a:r>
              <a:rPr lang="en-US" sz="2800" dirty="0">
                <a:cs typeface="Arial"/>
              </a:rPr>
              <a:t>August 1st and 15th; September 1st and 15th </a:t>
            </a:r>
          </a:p>
          <a:p>
            <a:pPr lvl="1"/>
            <a:r>
              <a:rPr lang="en-US" dirty="0">
                <a:cs typeface="Arial"/>
              </a:rPr>
              <a:t>Delinquent contractors will have their apportionments withheld</a:t>
            </a:r>
          </a:p>
          <a:p>
            <a:r>
              <a:rPr lang="en-US" sz="2800" dirty="0">
                <a:cs typeface="Arial"/>
              </a:rPr>
              <a:t>September 30th </a:t>
            </a:r>
          </a:p>
          <a:p>
            <a:pPr lvl="1"/>
            <a:r>
              <a:rPr lang="en-US" dirty="0">
                <a:cs typeface="Arial"/>
              </a:rPr>
              <a:t>Last day of submitting or revising data for Quarter 4 before lock</a:t>
            </a:r>
          </a:p>
        </p:txBody>
      </p:sp>
    </p:spTree>
    <p:extLst>
      <p:ext uri="{BB962C8B-B14F-4D97-AF65-F5344CB8AC3E}">
        <p14:creationId xmlns:p14="http://schemas.microsoft.com/office/powerpoint/2010/main" val="3394867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1A6AD-7EC6-4C4A-F2A5-C2982B014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Arial"/>
              </a:rPr>
              <a:t>Electronic File Error List Update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96CCB-1795-B5BF-CFD6-A2981D69F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The PLIS Electronic File Upload feature has been updated to provide a list of the first 100 errors contained in an electronic file upload; this is increased from the 10 it previously populated.</a:t>
            </a:r>
          </a:p>
          <a:p>
            <a:r>
              <a:rPr lang="en-US" dirty="0">
                <a:cs typeface="Arial"/>
              </a:rPr>
              <a:t>Tip: although there is no "Download File" option to view the errors, if you click "Ctrl + A" then "Ctrl + C", and open a new Microsoft Word document, then "Ctrl + V" in the document, you can create an external error list for reference.</a:t>
            </a:r>
          </a:p>
        </p:txBody>
      </p:sp>
    </p:spTree>
    <p:extLst>
      <p:ext uri="{BB962C8B-B14F-4D97-AF65-F5344CB8AC3E}">
        <p14:creationId xmlns:p14="http://schemas.microsoft.com/office/powerpoint/2010/main" val="257791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0AC7A-3916-68F7-5D13-B88A9A974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Arial"/>
              </a:rPr>
              <a:t>Demonstration of Q4 Submission and PLIS Error List Update</a:t>
            </a:r>
            <a:endParaRPr lang="en-US">
              <a:cs typeface="Arial" panose="020B060402020202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A1410-C200-99C5-CDF7-881CF9AC6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Move to PLIS to demonstrate the Download/Upload feature and Error List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547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4C78F-3AEB-C355-6C66-14C99F986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190782"/>
            <a:ext cx="12039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PLIS to 801A Data Matching Common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180CE-B285-F545-920A-713A1DD095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1" y="1514380"/>
            <a:ext cx="5852160" cy="5015901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000" dirty="0"/>
              <a:t>Users reporting children into both the CDD-801A report and PLIS report need to ensure that the Child’s First Name, Child’s Last Name, Date of Birth, and Family Identification Case Number (FICN) are identical.</a:t>
            </a:r>
          </a:p>
          <a:p>
            <a:r>
              <a:rPr lang="en-US" sz="3000" dirty="0"/>
              <a:t>These four fields are used for data matching and must be the same.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C56AFDA-904B-AEAF-FCDE-2816C15E908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87403898"/>
              </p:ext>
            </p:extLst>
          </p:nvPr>
        </p:nvGraphicFramePr>
        <p:xfrm>
          <a:off x="6188075" y="1514379"/>
          <a:ext cx="5851524" cy="4377373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950508">
                  <a:extLst>
                    <a:ext uri="{9D8B030D-6E8A-4147-A177-3AD203B41FA5}">
                      <a16:colId xmlns:a16="http://schemas.microsoft.com/office/drawing/2014/main" val="1736644146"/>
                    </a:ext>
                  </a:extLst>
                </a:gridCol>
                <a:gridCol w="1950508">
                  <a:extLst>
                    <a:ext uri="{9D8B030D-6E8A-4147-A177-3AD203B41FA5}">
                      <a16:colId xmlns:a16="http://schemas.microsoft.com/office/drawing/2014/main" val="2109760563"/>
                    </a:ext>
                  </a:extLst>
                </a:gridCol>
                <a:gridCol w="1950508">
                  <a:extLst>
                    <a:ext uri="{9D8B030D-6E8A-4147-A177-3AD203B41FA5}">
                      <a16:colId xmlns:a16="http://schemas.microsoft.com/office/drawing/2014/main" val="1023730637"/>
                    </a:ext>
                  </a:extLst>
                </a:gridCol>
              </a:tblGrid>
              <a:tr h="862555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chemeClr val="tx1"/>
                          </a:solidFill>
                        </a:rPr>
                        <a:t>Field 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solidFill>
                            <a:schemeClr val="tx1"/>
                          </a:solidFill>
                        </a:rPr>
                        <a:t>CDD-801A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PLIS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7338649"/>
                  </a:ext>
                </a:extLst>
              </a:tr>
              <a:tr h="862555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tx1"/>
                          </a:solidFill>
                        </a:rPr>
                        <a:t>First 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</a:rPr>
                        <a:t>Steven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Stephen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141243"/>
                  </a:ext>
                </a:extLst>
              </a:tr>
              <a:tr h="862555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tx1"/>
                          </a:solidFill>
                        </a:rPr>
                        <a:t>Last 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</a:rPr>
                        <a:t>Granados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err="1">
                          <a:solidFill>
                            <a:schemeClr val="tx1"/>
                          </a:solidFill>
                        </a:rPr>
                        <a:t>Grnados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2582650"/>
                  </a:ext>
                </a:extLst>
              </a:tr>
              <a:tr h="862555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tx1"/>
                          </a:solidFill>
                        </a:rPr>
                        <a:t>Date of Birth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</a:rPr>
                        <a:t>02/15/2019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02/05/2019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9505227"/>
                  </a:ext>
                </a:extLst>
              </a:tr>
              <a:tr h="927153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tx1"/>
                          </a:solidFill>
                        </a:rPr>
                        <a:t>Family Identification Case Number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GRAN123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GRAN213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3766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1667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8C352-F5A0-CCB0-5C1C-1B2A8B3AE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Arial"/>
              </a:rPr>
              <a:t>PLIS to 801A-CDMIS Data Crosswalk Updates</a:t>
            </a:r>
            <a:r>
              <a:rPr lang="en-US" b="1">
                <a:solidFill>
                  <a:schemeClr val="accent6"/>
                </a:solidFill>
                <a:cs typeface="Arial"/>
              </a:rPr>
              <a:t> </a:t>
            </a:r>
            <a:r>
              <a:rPr lang="en-US" b="1">
                <a:cs typeface="Arial"/>
              </a:rPr>
              <a:t>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902B5-2295-E044-3454-543C463F4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Date of Enrollment (CSPP Enrollment Date)</a:t>
            </a:r>
          </a:p>
          <a:p>
            <a:pPr lvl="1"/>
            <a:r>
              <a:rPr lang="en-US" dirty="0">
                <a:cs typeface="Arial"/>
              </a:rPr>
              <a:t>Previously described as the Child's Start Date</a:t>
            </a:r>
          </a:p>
          <a:p>
            <a:pPr lvl="1"/>
            <a:r>
              <a:rPr lang="en-US" dirty="0">
                <a:cs typeface="Arial"/>
              </a:rPr>
              <a:t>Should reflect the Child's Date of Enrollment into CSPP</a:t>
            </a:r>
            <a:endParaRPr lang="en-US" dirty="0"/>
          </a:p>
          <a:p>
            <a:pPr lvl="1"/>
            <a:r>
              <a:rPr lang="en-US" dirty="0">
                <a:cs typeface="Arial"/>
              </a:rPr>
              <a:t>Incorrect: Child's Start Date</a:t>
            </a:r>
          </a:p>
          <a:p>
            <a:pPr lvl="1"/>
            <a:r>
              <a:rPr lang="en-US" dirty="0">
                <a:cs typeface="Arial"/>
              </a:rPr>
              <a:t>Correct: Child's Date of Enrollment into CSPP</a:t>
            </a:r>
          </a:p>
          <a:p>
            <a:pPr lvl="1"/>
            <a:r>
              <a:rPr lang="en-US" dirty="0">
                <a:cs typeface="Arial"/>
              </a:rPr>
              <a:t>Required</a:t>
            </a:r>
          </a:p>
          <a:p>
            <a:pPr lvl="1"/>
            <a:r>
              <a:rPr lang="en-US" dirty="0">
                <a:cs typeface="Arial"/>
              </a:rPr>
              <a:t>Must be formatted as MM/DD/YY</a:t>
            </a:r>
          </a:p>
        </p:txBody>
      </p:sp>
    </p:spTree>
    <p:extLst>
      <p:ext uri="{BB962C8B-B14F-4D97-AF65-F5344CB8AC3E}">
        <p14:creationId xmlns:p14="http://schemas.microsoft.com/office/powerpoint/2010/main" val="4235941701"/>
      </p:ext>
    </p:extLst>
  </p:cSld>
  <p:clrMapOvr>
    <a:masterClrMapping/>
  </p:clrMapOvr>
</p:sld>
</file>

<file path=ppt/theme/theme1.xml><?xml version="1.0" encoding="utf-8"?>
<a:theme xmlns:a="http://schemas.openxmlformats.org/drawingml/2006/main" name="CDE Set 1">
  <a:themeElements>
    <a:clrScheme name="Custom 20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66"/>
      </a:hlink>
      <a:folHlink>
        <a:srgbClr val="FFC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CDE Set 1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DE Set 1">
  <a:themeElements>
    <a:clrScheme name="CDE Se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FF"/>
      </a:hlink>
      <a:folHlink>
        <a:srgbClr val="FFFF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DE Set 1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DE Set 2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DE Set 3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DE Set 4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DE Set 5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DE Set 6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DE Set 7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DE Set 8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DE Set 1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E1E180"/>
      </a:hlink>
      <a:folHlink>
        <a:srgbClr val="FFC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1333EDB0C58E4193D748EF5CC00FCF" ma:contentTypeVersion="4" ma:contentTypeDescription="Create a new document." ma:contentTypeScope="" ma:versionID="dd58e49df6e97d0f1a8ebd72cb64c5c3">
  <xsd:schema xmlns:xsd="http://www.w3.org/2001/XMLSchema" xmlns:xs="http://www.w3.org/2001/XMLSchema" xmlns:p="http://schemas.microsoft.com/office/2006/metadata/properties" xmlns:ns2="c12d4305-e1e6-456e-9903-a1add0845fed" xmlns:ns3="315d45e7-c817-4d14-a7d0-63ad887d7039" targetNamespace="http://schemas.microsoft.com/office/2006/metadata/properties" ma:root="true" ma:fieldsID="6b8f368b0e5df5b99d9f0ab514cbde90" ns2:_="" ns3:_="">
    <xsd:import namespace="c12d4305-e1e6-456e-9903-a1add0845fed"/>
    <xsd:import namespace="315d45e7-c817-4d14-a7d0-63ad887d70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d4305-e1e6-456e-9903-a1add0845f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5d45e7-c817-4d14-a7d0-63ad887d703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15d45e7-c817-4d14-a7d0-63ad887d7039">
      <UserInfo>
        <DisplayName>Megan Jones</DisplayName>
        <AccountId>829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C829A587-A652-4248-97DC-050A1AEC3B0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F4B990-ED8D-433B-8449-90BE4789C4D3}">
  <ds:schemaRefs>
    <ds:schemaRef ds:uri="315d45e7-c817-4d14-a7d0-63ad887d7039"/>
    <ds:schemaRef ds:uri="c12d4305-e1e6-456e-9903-a1add0845fe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F949279-F2A5-4E7F-A26D-DB448DF1D054}">
  <ds:schemaRefs>
    <ds:schemaRef ds:uri="http://purl.org/dc/elements/1.1/"/>
    <ds:schemaRef ds:uri="http://schemas.microsoft.com/office/2006/metadata/properties"/>
    <ds:schemaRef ds:uri="c12d4305-e1e6-456e-9903-a1add0845fe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315d45e7-c817-4d14-a7d0-63ad887d703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853</Words>
  <Application>Microsoft Office PowerPoint</Application>
  <PresentationFormat>Widescreen</PresentationFormat>
  <Paragraphs>115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13</vt:i4>
      </vt:variant>
    </vt:vector>
  </HeadingPairs>
  <TitlesOfParts>
    <vt:vector size="30" baseType="lpstr">
      <vt:lpstr>Arial</vt:lpstr>
      <vt:lpstr>Calibri</vt:lpstr>
      <vt:lpstr>Cambria</vt:lpstr>
      <vt:lpstr>Courier New</vt:lpstr>
      <vt:lpstr>Wingdings</vt:lpstr>
      <vt:lpstr>CDE Set 1</vt:lpstr>
      <vt:lpstr>CDE Set 2</vt:lpstr>
      <vt:lpstr>CDE Set 3</vt:lpstr>
      <vt:lpstr>CDE Set 4</vt:lpstr>
      <vt:lpstr>CDE Set 5</vt:lpstr>
      <vt:lpstr>CDE Set 6</vt:lpstr>
      <vt:lpstr>CDE Set 7</vt:lpstr>
      <vt:lpstr>CDE Set 8</vt:lpstr>
      <vt:lpstr>CDE Set 1</vt:lpstr>
      <vt:lpstr>CDE Set 1</vt:lpstr>
      <vt:lpstr>CDE Set 1</vt:lpstr>
      <vt:lpstr>CDE Set 1</vt:lpstr>
      <vt:lpstr>Preschool Language Information System (PLIS) 2022-23 Quarter 4 Reporting</vt:lpstr>
      <vt:lpstr>Webinar Overview</vt:lpstr>
      <vt:lpstr>PLIS Data Reporting Instructions</vt:lpstr>
      <vt:lpstr>PLIS Reporting Schedule</vt:lpstr>
      <vt:lpstr>Important Dates for Quarter 4 PLIS Report</vt:lpstr>
      <vt:lpstr>Electronic File Error List Update</vt:lpstr>
      <vt:lpstr>Demonstration of Q4 Submission and PLIS Error List Update</vt:lpstr>
      <vt:lpstr>PLIS to 801A Data Matching Common Errors</vt:lpstr>
      <vt:lpstr>PLIS to 801A-CDMIS Data Crosswalk Updates (1)</vt:lpstr>
      <vt:lpstr>PLIS to 801A-CDMIS Data Crosswalk Updates (2)</vt:lpstr>
      <vt:lpstr>Important Reminders! </vt:lpstr>
      <vt:lpstr>PLIS Resources</vt:lpstr>
      <vt:lpstr>Thank you!</vt:lpstr>
    </vt:vector>
  </TitlesOfParts>
  <Company>California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PLIS TA Training Webinar - Child Development (CA Dept of Education)</dc:title>
  <dc:subject>CDE PowerPoint template for presentations posted on the CDE website and webinar video recording.</dc:subject>
  <dc:creator/>
  <dc:description>PLIS TA Training Webinar for contractors serving children in California State Preschool Program.</dc:description>
  <cp:lastModifiedBy>Steven Granados</cp:lastModifiedBy>
  <cp:revision>9</cp:revision>
  <cp:lastPrinted>2021-02-10T21:52:07Z</cp:lastPrinted>
  <dcterms:created xsi:type="dcterms:W3CDTF">2020-08-25T03:09:04Z</dcterms:created>
  <dcterms:modified xsi:type="dcterms:W3CDTF">2023-07-07T22:13:22Z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0x010100511333EDB0C58E4193D748EF5CC00FCF</vt:lpwstr>
  </property>
  <property fmtid="{D5CDD505-2E9C-101B-9397-08002B2CF9AE}" pid="3" name="MediaServiceImageTags">
    <vt:lpwstr/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xd_Signature">
    <vt:bool>false</vt:bool>
  </property>
  <property fmtid="{D5CDD505-2E9C-101B-9397-08002B2CF9AE}" pid="10" name="_ColorHex">
    <vt:lpwstr/>
  </property>
  <property fmtid="{D5CDD505-2E9C-101B-9397-08002B2CF9AE}" pid="11" name="_ColorTag">
    <vt:lpwstr/>
  </property>
  <property fmtid="{D5CDD505-2E9C-101B-9397-08002B2CF9AE}" pid="12" name="_Emoji">
    <vt:lpwstr/>
  </property>
</Properties>
</file>