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87"/>
  </p:notesMasterIdLst>
  <p:handoutMasterIdLst>
    <p:handoutMasterId r:id="rId88"/>
  </p:handoutMasterIdLst>
  <p:sldIdLst>
    <p:sldId id="256" r:id="rId8"/>
    <p:sldId id="1047" r:id="rId9"/>
    <p:sldId id="852" r:id="rId10"/>
    <p:sldId id="1049" r:id="rId11"/>
    <p:sldId id="850" r:id="rId12"/>
    <p:sldId id="580" r:id="rId13"/>
    <p:sldId id="329" r:id="rId14"/>
    <p:sldId id="853" r:id="rId15"/>
    <p:sldId id="890" r:id="rId16"/>
    <p:sldId id="1050" r:id="rId17"/>
    <p:sldId id="547" r:id="rId18"/>
    <p:sldId id="857" r:id="rId19"/>
    <p:sldId id="498" r:id="rId20"/>
    <p:sldId id="497" r:id="rId21"/>
    <p:sldId id="858" r:id="rId22"/>
    <p:sldId id="567" r:id="rId23"/>
    <p:sldId id="1032" r:id="rId24"/>
    <p:sldId id="990" r:id="rId25"/>
    <p:sldId id="1033" r:id="rId26"/>
    <p:sldId id="891" r:id="rId27"/>
    <p:sldId id="933" r:id="rId28"/>
    <p:sldId id="1051" r:id="rId29"/>
    <p:sldId id="1038" r:id="rId30"/>
    <p:sldId id="977" r:id="rId31"/>
    <p:sldId id="962" r:id="rId32"/>
    <p:sldId id="1035" r:id="rId33"/>
    <p:sldId id="978" r:id="rId34"/>
    <p:sldId id="934" r:id="rId35"/>
    <p:sldId id="911" r:id="rId36"/>
    <p:sldId id="915" r:id="rId37"/>
    <p:sldId id="936" r:id="rId38"/>
    <p:sldId id="937" r:id="rId39"/>
    <p:sldId id="927" r:id="rId40"/>
    <p:sldId id="953" r:id="rId41"/>
    <p:sldId id="955" r:id="rId42"/>
    <p:sldId id="954" r:id="rId43"/>
    <p:sldId id="1036" r:id="rId44"/>
    <p:sldId id="942" r:id="rId45"/>
    <p:sldId id="1045" r:id="rId46"/>
    <p:sldId id="1044" r:id="rId47"/>
    <p:sldId id="923" r:id="rId48"/>
    <p:sldId id="924" r:id="rId49"/>
    <p:sldId id="925" r:id="rId50"/>
    <p:sldId id="1013" r:id="rId51"/>
    <p:sldId id="1015" r:id="rId52"/>
    <p:sldId id="1022" r:id="rId53"/>
    <p:sldId id="1023" r:id="rId54"/>
    <p:sldId id="1027" r:id="rId55"/>
    <p:sldId id="983" r:id="rId56"/>
    <p:sldId id="984" r:id="rId57"/>
    <p:sldId id="985" r:id="rId58"/>
    <p:sldId id="945" r:id="rId59"/>
    <p:sldId id="946" r:id="rId60"/>
    <p:sldId id="947" r:id="rId61"/>
    <p:sldId id="948" r:id="rId62"/>
    <p:sldId id="949" r:id="rId63"/>
    <p:sldId id="950" r:id="rId64"/>
    <p:sldId id="929" r:id="rId65"/>
    <p:sldId id="961" r:id="rId66"/>
    <p:sldId id="1043" r:id="rId67"/>
    <p:sldId id="1048" r:id="rId68"/>
    <p:sldId id="967" r:id="rId69"/>
    <p:sldId id="1040" r:id="rId70"/>
    <p:sldId id="1041" r:id="rId71"/>
    <p:sldId id="930" r:id="rId72"/>
    <p:sldId id="965" r:id="rId73"/>
    <p:sldId id="971" r:id="rId74"/>
    <p:sldId id="970" r:id="rId75"/>
    <p:sldId id="1002" r:id="rId76"/>
    <p:sldId id="982" r:id="rId77"/>
    <p:sldId id="1019" r:id="rId78"/>
    <p:sldId id="1003" r:id="rId79"/>
    <p:sldId id="568" r:id="rId80"/>
    <p:sldId id="558" r:id="rId81"/>
    <p:sldId id="561" r:id="rId82"/>
    <p:sldId id="859" r:id="rId83"/>
    <p:sldId id="1052" r:id="rId84"/>
    <p:sldId id="564" r:id="rId85"/>
    <p:sldId id="370" r:id="rId8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FFFF00"/>
    <a:srgbClr val="ED8B6F"/>
    <a:srgbClr val="C4FDFC"/>
    <a:srgbClr val="DBF200"/>
    <a:srgbClr val="EDFF3F"/>
    <a:srgbClr val="80FF80"/>
    <a:srgbClr val="0000FF"/>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97" autoAdjust="0"/>
    <p:restoredTop sz="94844" autoAdjust="0"/>
  </p:normalViewPr>
  <p:slideViewPr>
    <p:cSldViewPr snapToGrid="0">
      <p:cViewPr varScale="1">
        <p:scale>
          <a:sx n="79" d="100"/>
          <a:sy n="79" d="100"/>
        </p:scale>
        <p:origin x="374"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1" y="0"/>
            <a:ext cx="3169920" cy="481728"/>
          </a:xfrm>
          <a:prstGeom prst="rect">
            <a:avLst/>
          </a:prstGeom>
        </p:spPr>
        <p:txBody>
          <a:bodyPr vert="horz" lIns="96644" tIns="48323" rIns="96644" bIns="48323"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4143587" y="0"/>
            <a:ext cx="3169920" cy="481728"/>
          </a:xfrm>
          <a:prstGeom prst="rect">
            <a:avLst/>
          </a:prstGeom>
        </p:spPr>
        <p:txBody>
          <a:bodyPr vert="horz" lIns="96644" tIns="48323" rIns="96644" bIns="48323" rtlCol="0"/>
          <a:lstStyle>
            <a:lvl1pPr algn="r">
              <a:defRPr sz="1200"/>
            </a:lvl1pPr>
          </a:lstStyle>
          <a:p>
            <a:fld id="{8A08BE69-669F-416A-93EF-12E394687B13}" type="datetimeFigureOut">
              <a:rPr lang="en-US" smtClean="0"/>
              <a:t>5/2/2025</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1" y="9119474"/>
            <a:ext cx="3169920" cy="481727"/>
          </a:xfrm>
          <a:prstGeom prst="rect">
            <a:avLst/>
          </a:prstGeom>
        </p:spPr>
        <p:txBody>
          <a:bodyPr vert="horz" lIns="96644" tIns="48323" rIns="96644" bIns="4832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4143587" y="9119474"/>
            <a:ext cx="3169920" cy="481727"/>
          </a:xfrm>
          <a:prstGeom prst="rect">
            <a:avLst/>
          </a:prstGeom>
        </p:spPr>
        <p:txBody>
          <a:bodyPr vert="horz" lIns="96644" tIns="48323" rIns="96644" bIns="48323"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6644" tIns="48323" rIns="96644" bIns="48323"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44" tIns="48323" rIns="96644" bIns="48323" rtlCol="0"/>
          <a:lstStyle>
            <a:lvl1pPr algn="r">
              <a:defRPr sz="1200"/>
            </a:lvl1pPr>
          </a:lstStyle>
          <a:p>
            <a:fld id="{45110321-FE7C-41D5-A6A6-9361CA1AFD5B}" type="datetimeFigureOut">
              <a:rPr lang="en-US" smtClean="0"/>
              <a:t>5/2/2025</a:t>
            </a:fld>
            <a:endParaRPr lang="en-US"/>
          </a:p>
        </p:txBody>
      </p:sp>
      <p:sp>
        <p:nvSpPr>
          <p:cNvPr id="4" name="Slide Image Placeholder 3"/>
          <p:cNvSpPr>
            <a:spLocks noGrp="1" noRot="1" noChangeAspect="1"/>
          </p:cNvSpPr>
          <p:nvPr>
            <p:ph type="sldImg" idx="2"/>
          </p:nvPr>
        </p:nvSpPr>
        <p:spPr>
          <a:xfrm>
            <a:off x="777875" y="1201738"/>
            <a:ext cx="5759450" cy="3240087"/>
          </a:xfrm>
          <a:prstGeom prst="rect">
            <a:avLst/>
          </a:prstGeom>
          <a:noFill/>
          <a:ln w="12700">
            <a:solidFill>
              <a:prstClr val="black"/>
            </a:solidFill>
          </a:ln>
        </p:spPr>
        <p:txBody>
          <a:bodyPr vert="horz" lIns="96644" tIns="48323" rIns="96644" bIns="48323" rtlCol="0" anchor="ctr"/>
          <a:lstStyle/>
          <a:p>
            <a:endParaRPr lang="en-US"/>
          </a:p>
        </p:txBody>
      </p:sp>
      <p:sp>
        <p:nvSpPr>
          <p:cNvPr id="5" name="Notes Placeholder 4"/>
          <p:cNvSpPr>
            <a:spLocks noGrp="1"/>
          </p:cNvSpPr>
          <p:nvPr>
            <p:ph type="body" sz="quarter" idx="3"/>
          </p:nvPr>
        </p:nvSpPr>
        <p:spPr>
          <a:xfrm>
            <a:off x="731520" y="4620580"/>
            <a:ext cx="5852160" cy="3780472"/>
          </a:xfrm>
          <a:prstGeom prst="rect">
            <a:avLst/>
          </a:prstGeom>
        </p:spPr>
        <p:txBody>
          <a:bodyPr vert="horz" lIns="96644" tIns="48323" rIns="96644" bIns="48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6644" tIns="48323" rIns="96644" bIns="48323"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6644" tIns="48323" rIns="96644" bIns="48323"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50753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69356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3462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08840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1672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84210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63">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24037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423823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264CD-FF6E-A8D1-B228-6783D9E68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2521D-E869-9165-7D83-1900E5FCB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2EA97-8766-E8E1-AABB-71F7AE32C964}"/>
              </a:ext>
            </a:extLst>
          </p:cNvPr>
          <p:cNvSpPr>
            <a:spLocks noGrp="1"/>
          </p:cNvSpPr>
          <p:nvPr>
            <p:ph type="body" idx="1"/>
          </p:nvPr>
        </p:nvSpPr>
        <p:spPr/>
        <p:txBody>
          <a:bodyPr/>
          <a:lstStyle/>
          <a:p>
            <a:pPr algn="l">
              <a:spcAft>
                <a:spcPts val="750"/>
              </a:spcAft>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20F28325-A059-0347-8547-DF59273F2AA8}"/>
              </a:ext>
            </a:extLst>
          </p:cNvPr>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237442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04784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317641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684339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3230C-49DA-0B5D-DC76-EE6BFB299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8F85E-598C-EE2E-6015-EFBFEBCD4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4D451-F74D-F536-E08B-4CB9901400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537429C-DA96-3C73-34D0-D8D7BC6CB3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49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154006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70814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56717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B60E-6B7E-9817-FD2F-681261F9C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369E6-3250-D687-7273-EFC2AFA61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F3F923-3577-654A-434C-DD8BD90F83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32207-4028-3BAB-A507-8F646E2A4C81}"/>
              </a:ext>
            </a:extLst>
          </p:cNvPr>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416438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3489419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238355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407119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33301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77426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63483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2439946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3096292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C7C3C-DD3E-7FE7-1A29-CC7A24DC4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762E4-EB0B-1B64-72B9-02D95EE11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4D5F1-1089-12FA-D2E7-B43F4BB34595}"/>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7B1D58C6-672F-7A70-A338-E98F4931F008}"/>
              </a:ext>
            </a:extLst>
          </p:cNvPr>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983367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705078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2997585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3096292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2036162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3441992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2986341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5000"/>
              </a:lnSpc>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35811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644952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469574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1284057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B90C-1939-9DF5-98A7-E9EC648E4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AF20F-95E6-CEE2-9A14-EE789BE5B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006AB-86F5-7EFA-32F6-BC2A48DFE7FB}"/>
              </a:ext>
            </a:extLst>
          </p:cNvPr>
          <p:cNvSpPr>
            <a:spLocks noGrp="1"/>
          </p:cNvSpPr>
          <p:nvPr>
            <p:ph type="body" idx="1"/>
          </p:nvPr>
        </p:nvSpPr>
        <p:spPr/>
        <p:txBody>
          <a:bodyPr/>
          <a:lstStyle/>
          <a:p>
            <a:pPr marL="628650" lvl="1" indent="-342900">
              <a:lnSpc>
                <a:spcPct val="90000"/>
              </a:lnSpc>
              <a:spcBef>
                <a:spcPts val="500"/>
              </a:spcBef>
              <a:buFont typeface="Arial"/>
              <a:buChar char="•"/>
            </a:pPr>
            <a:endParaRPr lang="en-US"/>
          </a:p>
        </p:txBody>
      </p:sp>
      <p:sp>
        <p:nvSpPr>
          <p:cNvPr id="4" name="Slide Number Placeholder 3">
            <a:extLst>
              <a:ext uri="{FF2B5EF4-FFF2-40B4-BE49-F238E27FC236}">
                <a16:creationId xmlns:a16="http://schemas.microsoft.com/office/drawing/2014/main" id="{366FF273-248B-E14C-7F1A-8A41F357ACF5}"/>
              </a:ext>
            </a:extLst>
          </p:cNvPr>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3565939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06F0-0569-0EF9-5852-021226E64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D9708-90F4-C91D-89B8-5DB24F1BC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FE645-73CF-B15E-EF91-4D78F2D863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D84B6F-0FDA-1D1C-692F-97FA113BC4C0}"/>
              </a:ext>
            </a:extLst>
          </p:cNvPr>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2967144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9336-0ADD-945E-35FC-5F463DCCA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8B180-5296-7C70-E50B-DF5EEDA60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E33C7-F057-3E10-5574-CF81B353F124}"/>
              </a:ext>
            </a:extLst>
          </p:cNvPr>
          <p:cNvSpPr>
            <a:spLocks noGrp="1"/>
          </p:cNvSpPr>
          <p:nvPr>
            <p:ph type="body" idx="1"/>
          </p:nvPr>
        </p:nvSpPr>
        <p:spPr/>
        <p:txBody>
          <a:bodyPr/>
          <a:lstStyle/>
          <a:p>
            <a:pPr marL="0" marR="0" lvl="0" indent="0" algn="l" defTabSz="914400">
              <a:lnSpc>
                <a:spcPct val="100000"/>
              </a:lnSpc>
              <a:spcBef>
                <a:spcPts val="0"/>
              </a:spcBef>
              <a:spcAft>
                <a:spcPts val="0"/>
              </a:spcAft>
              <a:buNone/>
              <a:tabLst/>
              <a:defRPr/>
            </a:pPr>
            <a:endParaRPr lang="en-US"/>
          </a:p>
        </p:txBody>
      </p:sp>
      <p:sp>
        <p:nvSpPr>
          <p:cNvPr id="4" name="Slide Number Placeholder 3">
            <a:extLst>
              <a:ext uri="{FF2B5EF4-FFF2-40B4-BE49-F238E27FC236}">
                <a16:creationId xmlns:a16="http://schemas.microsoft.com/office/drawing/2014/main" id="{A2B1FD6B-80BD-6F76-1103-5D2068D86FFA}"/>
              </a:ext>
            </a:extLst>
          </p:cNvPr>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2554089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73A0-F18A-8FE1-F3C6-6769BD3D8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D6E25-9CDF-A8EC-94D6-446C8C20A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F5639-7C96-F6E0-6F7A-F73C6F9C518C}"/>
              </a:ext>
            </a:extLst>
          </p:cNvPr>
          <p:cNvSpPr>
            <a:spLocks noGrp="1"/>
          </p:cNvSpPr>
          <p:nvPr>
            <p:ph type="body" idx="1"/>
          </p:nvPr>
        </p:nvSpPr>
        <p:spPr/>
        <p:txBody>
          <a:bodyPr/>
          <a:lstStyle/>
          <a:p>
            <a:pPr marL="0" marR="0" lvl="0" indent="0" algn="l" defTabSz="914400">
              <a:lnSpc>
                <a:spcPct val="100000"/>
              </a:lnSpc>
              <a:spcBef>
                <a:spcPts val="0"/>
              </a:spcBef>
              <a:spcAft>
                <a:spcPts val="0"/>
              </a:spcAft>
              <a:buNone/>
              <a:tabLst/>
              <a:defRPr/>
            </a:pPr>
            <a:endParaRPr lang="en-US"/>
          </a:p>
        </p:txBody>
      </p:sp>
      <p:sp>
        <p:nvSpPr>
          <p:cNvPr id="4" name="Slide Number Placeholder 3">
            <a:extLst>
              <a:ext uri="{FF2B5EF4-FFF2-40B4-BE49-F238E27FC236}">
                <a16:creationId xmlns:a16="http://schemas.microsoft.com/office/drawing/2014/main" id="{772F1715-6726-F874-FE21-2D8ED80730FB}"/>
              </a:ext>
            </a:extLst>
          </p:cNvPr>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1765493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8188-5713-A264-1820-5A6DBDA44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230DD-C1DE-1980-FAC4-A5D312141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3BB24-61CD-893F-196C-270347D3E1C6}"/>
              </a:ext>
            </a:extLst>
          </p:cNvPr>
          <p:cNvSpPr>
            <a:spLocks noGrp="1"/>
          </p:cNvSpPr>
          <p:nvPr>
            <p:ph type="body" idx="1"/>
          </p:nvPr>
        </p:nvSpPr>
        <p:spPr/>
        <p:txBody>
          <a:bodyPr/>
          <a:lstStyle/>
          <a:p>
            <a:pPr marL="0" marR="0" lvl="0" indent="0" algn="l" defTabSz="914400">
              <a:lnSpc>
                <a:spcPct val="100000"/>
              </a:lnSpc>
              <a:spcBef>
                <a:spcPts val="0"/>
              </a:spcBef>
              <a:spcAft>
                <a:spcPts val="0"/>
              </a:spcAft>
              <a:buNone/>
              <a:tabLst/>
              <a:defRPr/>
            </a:pPr>
            <a:endParaRPr lang="en-US"/>
          </a:p>
        </p:txBody>
      </p:sp>
      <p:sp>
        <p:nvSpPr>
          <p:cNvPr id="4" name="Slide Number Placeholder 3">
            <a:extLst>
              <a:ext uri="{FF2B5EF4-FFF2-40B4-BE49-F238E27FC236}">
                <a16:creationId xmlns:a16="http://schemas.microsoft.com/office/drawing/2014/main" id="{600E2ED4-6997-87E5-E51B-D8EFE155019B}"/>
              </a:ext>
            </a:extLst>
          </p:cNvPr>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1970768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114718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1058614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88812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42278801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a:p>
        </p:txBody>
      </p:sp>
    </p:spTree>
    <p:extLst>
      <p:ext uri="{BB962C8B-B14F-4D97-AF65-F5344CB8AC3E}">
        <p14:creationId xmlns:p14="http://schemas.microsoft.com/office/powerpoint/2010/main" val="655802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53</a:t>
            </a:fld>
            <a:endParaRPr lang="en-US"/>
          </a:p>
        </p:txBody>
      </p:sp>
    </p:spTree>
    <p:extLst>
      <p:ext uri="{BB962C8B-B14F-4D97-AF65-F5344CB8AC3E}">
        <p14:creationId xmlns:p14="http://schemas.microsoft.com/office/powerpoint/2010/main" val="28793903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54</a:t>
            </a:fld>
            <a:endParaRPr lang="en-US"/>
          </a:p>
        </p:txBody>
      </p:sp>
    </p:spTree>
    <p:extLst>
      <p:ext uri="{BB962C8B-B14F-4D97-AF65-F5344CB8AC3E}">
        <p14:creationId xmlns:p14="http://schemas.microsoft.com/office/powerpoint/2010/main" val="3486522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55</a:t>
            </a:fld>
            <a:endParaRPr lang="en-US"/>
          </a:p>
        </p:txBody>
      </p:sp>
    </p:spTree>
    <p:extLst>
      <p:ext uri="{BB962C8B-B14F-4D97-AF65-F5344CB8AC3E}">
        <p14:creationId xmlns:p14="http://schemas.microsoft.com/office/powerpoint/2010/main" val="847383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56</a:t>
            </a:fld>
            <a:endParaRPr lang="en-US"/>
          </a:p>
        </p:txBody>
      </p:sp>
    </p:spTree>
    <p:extLst>
      <p:ext uri="{BB962C8B-B14F-4D97-AF65-F5344CB8AC3E}">
        <p14:creationId xmlns:p14="http://schemas.microsoft.com/office/powerpoint/2010/main" val="1761569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57</a:t>
            </a:fld>
            <a:endParaRPr lang="en-US"/>
          </a:p>
        </p:txBody>
      </p:sp>
    </p:spTree>
    <p:extLst>
      <p:ext uri="{BB962C8B-B14F-4D97-AF65-F5344CB8AC3E}">
        <p14:creationId xmlns:p14="http://schemas.microsoft.com/office/powerpoint/2010/main" val="15073875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37D05-EC88-4333-0E91-01951C972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2E35A-0796-9A1E-610B-994EDAFF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6D04C-6065-D7F3-312F-2EDD16CBDD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82BC97-64BE-147A-C36F-CCA73789A3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4818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59</a:t>
            </a:fld>
            <a:endParaRPr lang="en-US"/>
          </a:p>
        </p:txBody>
      </p:sp>
    </p:spTree>
    <p:extLst>
      <p:ext uri="{BB962C8B-B14F-4D97-AF65-F5344CB8AC3E}">
        <p14:creationId xmlns:p14="http://schemas.microsoft.com/office/powerpoint/2010/main" val="13187714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6C6B7-1BD0-5933-A7A5-B2F3CC9F1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ED842-47BF-4B3C-3BAF-15000755A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B5EA5-F7F8-94F3-B211-57FC5A7EC6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2F5050-D5C4-8D56-0EA0-FA0A4474666F}"/>
              </a:ext>
            </a:extLst>
          </p:cNvPr>
          <p:cNvSpPr>
            <a:spLocks noGrp="1"/>
          </p:cNvSpPr>
          <p:nvPr>
            <p:ph type="sldNum" sz="quarter" idx="5"/>
          </p:nvPr>
        </p:nvSpPr>
        <p:spPr/>
        <p:txBody>
          <a:bodyPr/>
          <a:lstStyle/>
          <a:p>
            <a:fld id="{0852AC79-A108-4FDF-A0BE-96CEB0D6FF0B}" type="slidenum">
              <a:rPr lang="en-US" smtClean="0"/>
              <a:t>60</a:t>
            </a:fld>
            <a:endParaRPr lang="en-US"/>
          </a:p>
        </p:txBody>
      </p:sp>
    </p:spTree>
    <p:extLst>
      <p:ext uri="{BB962C8B-B14F-4D97-AF65-F5344CB8AC3E}">
        <p14:creationId xmlns:p14="http://schemas.microsoft.com/office/powerpoint/2010/main" val="13978291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62</a:t>
            </a:fld>
            <a:endParaRPr lang="en-US"/>
          </a:p>
        </p:txBody>
      </p:sp>
    </p:spTree>
    <p:extLst>
      <p:ext uri="{BB962C8B-B14F-4D97-AF65-F5344CB8AC3E}">
        <p14:creationId xmlns:p14="http://schemas.microsoft.com/office/powerpoint/2010/main" val="216688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851613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63</a:t>
            </a:fld>
            <a:endParaRPr lang="en-US"/>
          </a:p>
        </p:txBody>
      </p:sp>
    </p:spTree>
    <p:extLst>
      <p:ext uri="{BB962C8B-B14F-4D97-AF65-F5344CB8AC3E}">
        <p14:creationId xmlns:p14="http://schemas.microsoft.com/office/powerpoint/2010/main" val="3751643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64</a:t>
            </a:fld>
            <a:endParaRPr lang="en-US"/>
          </a:p>
        </p:txBody>
      </p:sp>
    </p:spTree>
    <p:extLst>
      <p:ext uri="{BB962C8B-B14F-4D97-AF65-F5344CB8AC3E}">
        <p14:creationId xmlns:p14="http://schemas.microsoft.com/office/powerpoint/2010/main" val="3577644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3D2D5-56F3-C7A4-60D7-B1DD3CFE6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4D996-299A-7BAA-7B57-9E1F8C7BA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46B54-D1A6-1C01-ED50-75172E5B46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3BC7E2-7146-851D-A9F7-3457467815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212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66</a:t>
            </a:fld>
            <a:endParaRPr lang="en-US"/>
          </a:p>
        </p:txBody>
      </p:sp>
    </p:spTree>
    <p:extLst>
      <p:ext uri="{BB962C8B-B14F-4D97-AF65-F5344CB8AC3E}">
        <p14:creationId xmlns:p14="http://schemas.microsoft.com/office/powerpoint/2010/main" val="37394990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67</a:t>
            </a:fld>
            <a:endParaRPr lang="en-US"/>
          </a:p>
        </p:txBody>
      </p:sp>
    </p:spTree>
    <p:extLst>
      <p:ext uri="{BB962C8B-B14F-4D97-AF65-F5344CB8AC3E}">
        <p14:creationId xmlns:p14="http://schemas.microsoft.com/office/powerpoint/2010/main" val="28335224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68</a:t>
            </a:fld>
            <a:endParaRPr lang="en-US"/>
          </a:p>
        </p:txBody>
      </p:sp>
    </p:spTree>
    <p:extLst>
      <p:ext uri="{BB962C8B-B14F-4D97-AF65-F5344CB8AC3E}">
        <p14:creationId xmlns:p14="http://schemas.microsoft.com/office/powerpoint/2010/main" val="3961031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77DD-7E34-CA4F-B50A-E440BCFA6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CDD3C-E297-0C86-647D-598186F84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BD433E-E869-38B4-1735-0DD1A77BAA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D07B06-6EC5-435E-E882-294135A30379}"/>
              </a:ext>
            </a:extLst>
          </p:cNvPr>
          <p:cNvSpPr>
            <a:spLocks noGrp="1"/>
          </p:cNvSpPr>
          <p:nvPr>
            <p:ph type="sldNum" sz="quarter" idx="5"/>
          </p:nvPr>
        </p:nvSpPr>
        <p:spPr/>
        <p:txBody>
          <a:bodyPr/>
          <a:lstStyle/>
          <a:p>
            <a:fld id="{0852AC79-A108-4FDF-A0BE-96CEB0D6FF0B}" type="slidenum">
              <a:rPr lang="en-US" smtClean="0"/>
              <a:t>69</a:t>
            </a:fld>
            <a:endParaRPr lang="en-US"/>
          </a:p>
        </p:txBody>
      </p:sp>
    </p:spTree>
    <p:extLst>
      <p:ext uri="{BB962C8B-B14F-4D97-AF65-F5344CB8AC3E}">
        <p14:creationId xmlns:p14="http://schemas.microsoft.com/office/powerpoint/2010/main" val="5707996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70</a:t>
            </a:fld>
            <a:endParaRPr lang="en-US"/>
          </a:p>
        </p:txBody>
      </p:sp>
    </p:spTree>
    <p:extLst>
      <p:ext uri="{BB962C8B-B14F-4D97-AF65-F5344CB8AC3E}">
        <p14:creationId xmlns:p14="http://schemas.microsoft.com/office/powerpoint/2010/main" val="7232023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71</a:t>
            </a:fld>
            <a:endParaRPr lang="en-US"/>
          </a:p>
        </p:txBody>
      </p:sp>
    </p:spTree>
    <p:extLst>
      <p:ext uri="{BB962C8B-B14F-4D97-AF65-F5344CB8AC3E}">
        <p14:creationId xmlns:p14="http://schemas.microsoft.com/office/powerpoint/2010/main" val="41737947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72</a:t>
            </a:fld>
            <a:endParaRPr lang="en-US"/>
          </a:p>
        </p:txBody>
      </p:sp>
    </p:spTree>
    <p:extLst>
      <p:ext uri="{BB962C8B-B14F-4D97-AF65-F5344CB8AC3E}">
        <p14:creationId xmlns:p14="http://schemas.microsoft.com/office/powerpoint/2010/main" val="17348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Tx/>
              <a:buNone/>
              <a:tabLst>
                <a:tab pos="457200" algn="l"/>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1914801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73</a:t>
            </a:fld>
            <a:endParaRPr lang="en-US"/>
          </a:p>
        </p:txBody>
      </p:sp>
    </p:spTree>
    <p:extLst>
      <p:ext uri="{BB962C8B-B14F-4D97-AF65-F5344CB8AC3E}">
        <p14:creationId xmlns:p14="http://schemas.microsoft.com/office/powerpoint/2010/main" val="289470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74</a:t>
            </a:fld>
            <a:endParaRPr lang="en-US"/>
          </a:p>
        </p:txBody>
      </p:sp>
    </p:spTree>
    <p:extLst>
      <p:ext uri="{BB962C8B-B14F-4D97-AF65-F5344CB8AC3E}">
        <p14:creationId xmlns:p14="http://schemas.microsoft.com/office/powerpoint/2010/main" val="577962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75</a:t>
            </a:fld>
            <a:endParaRPr lang="en-US"/>
          </a:p>
        </p:txBody>
      </p:sp>
    </p:spTree>
    <p:extLst>
      <p:ext uri="{BB962C8B-B14F-4D97-AF65-F5344CB8AC3E}">
        <p14:creationId xmlns:p14="http://schemas.microsoft.com/office/powerpoint/2010/main" val="3301279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76</a:t>
            </a:fld>
            <a:endParaRPr lang="en-US"/>
          </a:p>
        </p:txBody>
      </p:sp>
    </p:spTree>
    <p:extLst>
      <p:ext uri="{BB962C8B-B14F-4D97-AF65-F5344CB8AC3E}">
        <p14:creationId xmlns:p14="http://schemas.microsoft.com/office/powerpoint/2010/main" val="6010199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77</a:t>
            </a:fld>
            <a:endParaRPr lang="en-US"/>
          </a:p>
        </p:txBody>
      </p:sp>
    </p:spTree>
    <p:extLst>
      <p:ext uri="{BB962C8B-B14F-4D97-AF65-F5344CB8AC3E}">
        <p14:creationId xmlns:p14="http://schemas.microsoft.com/office/powerpoint/2010/main" val="36269011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78</a:t>
            </a:fld>
            <a:endParaRPr lang="en-US"/>
          </a:p>
        </p:txBody>
      </p:sp>
    </p:spTree>
    <p:extLst>
      <p:ext uri="{BB962C8B-B14F-4D97-AF65-F5344CB8AC3E}">
        <p14:creationId xmlns:p14="http://schemas.microsoft.com/office/powerpoint/2010/main" val="9527893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79</a:t>
            </a:fld>
            <a:endParaRPr lang="en-US"/>
          </a:p>
        </p:txBody>
      </p:sp>
    </p:spTree>
    <p:extLst>
      <p:ext uri="{BB962C8B-B14F-4D97-AF65-F5344CB8AC3E}">
        <p14:creationId xmlns:p14="http://schemas.microsoft.com/office/powerpoint/2010/main" val="168252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235595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010800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65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926D2A7-F5FB-480D-9D59-F3B8ED148227}"/>
              </a:ext>
            </a:extLst>
          </p:cNvPr>
          <p:cNvSpPr>
            <a:spLocks noGrp="1"/>
          </p:cNvSpPr>
          <p:nvPr>
            <p:ph type="sldNum" sz="quarter" idx="10"/>
          </p:nvPr>
        </p:nvSpPr>
        <p:spPr/>
        <p:txBody>
          <a:bodyPr/>
          <a:lstStyle>
            <a:lvl1pPr>
              <a:defRPr>
                <a:solidFill>
                  <a:srgbClr val="0C4A6D"/>
                </a:solidFill>
              </a:defRPr>
            </a:lvl1pPr>
          </a:lstStyle>
          <a:p>
            <a:fld id="{0C39CDE4-793C-4482-9A56-1E540F859475}" type="slidenum">
              <a:rPr lang="en-US" smtClean="0"/>
              <a:pPr/>
              <a:t>‹#›</a:t>
            </a:fld>
            <a:endParaRPr lang="en-US"/>
          </a:p>
        </p:txBody>
      </p:sp>
    </p:spTree>
    <p:extLst>
      <p:ext uri="{BB962C8B-B14F-4D97-AF65-F5344CB8AC3E}">
        <p14:creationId xmlns:p14="http://schemas.microsoft.com/office/powerpoint/2010/main" val="46585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58033E93-2EC3-435F-8B4B-9F22AEBC37BA}"/>
              </a:ext>
            </a:extLst>
          </p:cNvPr>
          <p:cNvSpPr>
            <a:spLocks noGrp="1"/>
          </p:cNvSpPr>
          <p:nvPr>
            <p:ph type="sldNum" sz="quarter" idx="10"/>
          </p:nvPr>
        </p:nvSpPr>
        <p:spPr/>
        <p:txBody>
          <a:bodyPr/>
          <a:lstStyle/>
          <a:p>
            <a:fld id="{0C39CDE4-793C-4482-9A56-1E540F859475}"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22EE0A9-57A9-4A2B-8517-5E2F593F2A42}"/>
              </a:ext>
            </a:extLst>
          </p:cNvPr>
          <p:cNvSpPr>
            <a:spLocks noGrp="1"/>
          </p:cNvSpPr>
          <p:nvPr>
            <p:ph type="sldNum" sz="quarter" idx="10"/>
          </p:nvPr>
        </p:nvSpPr>
        <p:spPr/>
        <p:txBody>
          <a:bodyPr/>
          <a:lstStyle/>
          <a:p>
            <a:fld id="{0C39CDE4-793C-4482-9A56-1E540F859475}"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668446D-EC16-45C6-BA47-452199A4BDE1}"/>
              </a:ext>
            </a:extLst>
          </p:cNvPr>
          <p:cNvSpPr>
            <a:spLocks noGrp="1"/>
          </p:cNvSpPr>
          <p:nvPr>
            <p:ph type="sldNum" sz="quarter" idx="10"/>
          </p:nvPr>
        </p:nvSpPr>
        <p:spPr/>
        <p:txBody>
          <a:bodyPr/>
          <a:lstStyle/>
          <a:p>
            <a:fld id="{0C39CDE4-793C-4482-9A56-1E540F859475}"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26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C84317F-4004-42B5-BC82-C0FEF4DFC845}"/>
              </a:ext>
            </a:extLst>
          </p:cNvPr>
          <p:cNvSpPr>
            <a:spLocks noGrp="1"/>
          </p:cNvSpPr>
          <p:nvPr>
            <p:ph type="sldNum" sz="quarter" idx="10"/>
          </p:nvPr>
        </p:nvSpPr>
        <p:spPr/>
        <p:txBody>
          <a:bodyPr/>
          <a:lstStyle/>
          <a:p>
            <a:fld id="{D6CDC8E9-B84D-471C-BA50-E2C499D683E8}"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17729590-504B-4405-81A3-ECD26562D10A}"/>
              </a:ext>
            </a:extLst>
          </p:cNvPr>
          <p:cNvSpPr>
            <a:spLocks noGrp="1"/>
          </p:cNvSpPr>
          <p:nvPr>
            <p:ph type="sldNum" sz="quarter" idx="10"/>
          </p:nvPr>
        </p:nvSpPr>
        <p:spPr/>
        <p:txBody>
          <a:bodyPr/>
          <a:lstStyle/>
          <a:p>
            <a:fld id="{D6CDC8E9-B84D-471C-BA50-E2C499D683E8}"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8219258-F4E3-42F2-B24F-1CBAC3FA1F33}"/>
              </a:ext>
            </a:extLst>
          </p:cNvPr>
          <p:cNvSpPr>
            <a:spLocks noGrp="1"/>
          </p:cNvSpPr>
          <p:nvPr>
            <p:ph type="sldNum" sz="quarter" idx="10"/>
          </p:nvPr>
        </p:nvSpPr>
        <p:spPr/>
        <p:txBody>
          <a:bodyPr/>
          <a:lstStyle/>
          <a:p>
            <a:fld id="{D6CDC8E9-B84D-471C-BA50-E2C499D683E8}" type="slidenum">
              <a:rPr lang="en-US" smtClean="0"/>
              <a:pPr/>
              <a:t>‹#›</a:t>
            </a:fld>
            <a:endParaRPr lang="en-US"/>
          </a:p>
        </p:txBody>
      </p:sp>
    </p:spTree>
    <p:extLst>
      <p:ext uri="{BB962C8B-B14F-4D97-AF65-F5344CB8AC3E}">
        <p14:creationId xmlns:p14="http://schemas.microsoft.com/office/powerpoint/2010/main" val="215487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5688FA7-1FE4-4306-B4CE-AA7D7054BF86}"/>
              </a:ext>
            </a:extLst>
          </p:cNvPr>
          <p:cNvSpPr>
            <a:spLocks noGrp="1"/>
          </p:cNvSpPr>
          <p:nvPr>
            <p:ph type="sldNum" sz="quarter" idx="10"/>
          </p:nvPr>
        </p:nvSpPr>
        <p:spPr/>
        <p:txBody>
          <a:bodyPr/>
          <a:lstStyle/>
          <a:p>
            <a:fld id="{D6CDC8E9-B84D-471C-BA50-E2C499D683E8}"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a:xfrm>
            <a:off x="152400" y="203799"/>
            <a:ext cx="11887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2131BFE-E823-477D-82B9-C6E49B6B6626}"/>
              </a:ext>
            </a:extLst>
          </p:cNvPr>
          <p:cNvSpPr>
            <a:spLocks noGrp="1"/>
          </p:cNvSpPr>
          <p:nvPr>
            <p:ph type="sldNum" sz="quarter" idx="10"/>
          </p:nvPr>
        </p:nvSpPr>
        <p:spPr/>
        <p:txBody>
          <a:bodyPr/>
          <a:lstStyle/>
          <a:p>
            <a:fld id="{7D766DFC-3A80-4B23-8F34-5E6B9B8F3ED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327F477-21E6-4571-A6B7-6CA0C488ABEC}"/>
              </a:ext>
            </a:extLst>
          </p:cNvPr>
          <p:cNvSpPr>
            <a:spLocks noGrp="1"/>
          </p:cNvSpPr>
          <p:nvPr>
            <p:ph type="sldNum" sz="quarter" idx="10"/>
          </p:nvPr>
        </p:nvSpPr>
        <p:spPr/>
        <p:txBody>
          <a:bodyPr/>
          <a:lstStyle>
            <a:lvl1pPr>
              <a:defRPr>
                <a:solidFill>
                  <a:srgbClr val="0C4A6D"/>
                </a:solidFill>
              </a:defRPr>
            </a:lvl1pPr>
          </a:lstStyle>
          <a:p>
            <a:fld id="{DEE69842-7252-4EFC-9235-C1FD55AB08D6}"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ED4037C9-1E22-4DA3-976F-07FA86F83060}"/>
              </a:ext>
            </a:extLst>
          </p:cNvPr>
          <p:cNvSpPr>
            <a:spLocks noGrp="1"/>
          </p:cNvSpPr>
          <p:nvPr>
            <p:ph type="sldNum" sz="quarter" idx="10"/>
          </p:nvPr>
        </p:nvSpPr>
        <p:spPr/>
        <p:txBody>
          <a:bodyPr/>
          <a:lstStyle/>
          <a:p>
            <a:fld id="{DEE69842-7252-4EFC-9235-C1FD55AB08D6}"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0AC92D1-01FB-4BC4-B588-72822A486224}"/>
              </a:ext>
            </a:extLst>
          </p:cNvPr>
          <p:cNvSpPr>
            <a:spLocks noGrp="1"/>
          </p:cNvSpPr>
          <p:nvPr>
            <p:ph type="sldNum" sz="quarter" idx="10"/>
          </p:nvPr>
        </p:nvSpPr>
        <p:spPr/>
        <p:txBody>
          <a:bodyPr/>
          <a:lstStyle/>
          <a:p>
            <a:fld id="{DEE69842-7252-4EFC-9235-C1FD55AB08D6}"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6C9F76C-9E00-467D-B8E5-0B824761100D}"/>
              </a:ext>
            </a:extLst>
          </p:cNvPr>
          <p:cNvSpPr>
            <a:spLocks noGrp="1"/>
          </p:cNvSpPr>
          <p:nvPr>
            <p:ph type="sldNum" sz="quarter" idx="10"/>
          </p:nvPr>
        </p:nvSpPr>
        <p:spPr/>
        <p:txBody>
          <a:bodyPr/>
          <a:lstStyle/>
          <a:p>
            <a:fld id="{DEE69842-7252-4EFC-9235-C1FD55AB08D6}"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43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C8415A9-5F90-4386-BDFF-AE0D733B6FC4}"/>
              </a:ext>
            </a:extLst>
          </p:cNvPr>
          <p:cNvSpPr>
            <a:spLocks noGrp="1"/>
          </p:cNvSpPr>
          <p:nvPr>
            <p:ph type="sldNum" sz="quarter" idx="10"/>
          </p:nvPr>
        </p:nvSpPr>
        <p:spPr/>
        <p:txBody>
          <a:bodyPr/>
          <a:lstStyle/>
          <a:p>
            <a:fld id="{2283271A-7880-465A-ACA1-F2B95ABC6F8F}" type="slidenum">
              <a:rPr lang="en-US" smtClean="0"/>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54DDDE8D-8CAB-4563-A224-ABBE02B77FCB}"/>
              </a:ext>
            </a:extLst>
          </p:cNvPr>
          <p:cNvSpPr>
            <a:spLocks noGrp="1"/>
          </p:cNvSpPr>
          <p:nvPr>
            <p:ph type="sldNum" sz="quarter" idx="10"/>
          </p:nvPr>
        </p:nvSpPr>
        <p:spPr/>
        <p:txBody>
          <a:bodyPr/>
          <a:lstStyle/>
          <a:p>
            <a:fld id="{2283271A-7880-465A-ACA1-F2B95ABC6F8F}"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494B0A19-3B12-4F7E-84CE-BBC73EA38B9F}"/>
              </a:ext>
            </a:extLst>
          </p:cNvPr>
          <p:cNvSpPr>
            <a:spLocks noGrp="1"/>
          </p:cNvSpPr>
          <p:nvPr>
            <p:ph type="sldNum" sz="quarter" idx="10"/>
          </p:nvPr>
        </p:nvSpPr>
        <p:spPr/>
        <p:txBody>
          <a:bodyPr/>
          <a:lstStyle/>
          <a:p>
            <a:fld id="{2283271A-7880-465A-ACA1-F2B95ABC6F8F}"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6637FB30-0FDA-4592-8DA1-D8D20BAC04BE}"/>
              </a:ext>
            </a:extLst>
          </p:cNvPr>
          <p:cNvSpPr>
            <a:spLocks noGrp="1"/>
          </p:cNvSpPr>
          <p:nvPr>
            <p:ph type="sldNum" sz="quarter" idx="10"/>
          </p:nvPr>
        </p:nvSpPr>
        <p:spPr/>
        <p:txBody>
          <a:bodyPr/>
          <a:lstStyle/>
          <a:p>
            <a:fld id="{2283271A-7880-465A-ACA1-F2B95ABC6F8F}"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F1BB11B-7F96-40F2-ADE2-66CD2F883640}"/>
              </a:ext>
            </a:extLst>
          </p:cNvPr>
          <p:cNvSpPr>
            <a:spLocks noGrp="1"/>
          </p:cNvSpPr>
          <p:nvPr>
            <p:ph type="sldNum" sz="quarter" idx="10"/>
          </p:nvPr>
        </p:nvSpPr>
        <p:spPr/>
        <p:txBody>
          <a:bodyPr/>
          <a:lstStyle>
            <a:lvl1pPr>
              <a:defRPr>
                <a:solidFill>
                  <a:srgbClr val="0C4A6D"/>
                </a:solidFill>
              </a:defRPr>
            </a:lvl1pPr>
          </a:lstStyle>
          <a:p>
            <a:fld id="{FA630121-DC4E-4CA5-BD93-E97206AE121D}"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F16C60B1-8167-48B6-87B5-E535188A5E08}"/>
              </a:ext>
            </a:extLst>
          </p:cNvPr>
          <p:cNvSpPr>
            <a:spLocks noGrp="1"/>
          </p:cNvSpPr>
          <p:nvPr>
            <p:ph type="sldNum" sz="quarter" idx="10"/>
          </p:nvPr>
        </p:nvSpPr>
        <p:spPr/>
        <p:txBody>
          <a:bodyPr/>
          <a:lstStyle/>
          <a:p>
            <a:fld id="{7D766DFC-3A80-4B23-8F34-5E6B9B8F3ED1}" type="slidenum">
              <a:rPr lang="en-US" smtClean="0"/>
              <a:pPr/>
              <a:t>‹#›</a:t>
            </a:fld>
            <a:endParaRPr lang="en-US"/>
          </a:p>
        </p:txBody>
      </p:sp>
      <p:sp>
        <p:nvSpPr>
          <p:cNvPr id="10" name="Content Placeholder 9">
            <a:extLst>
              <a:ext uri="{FF2B5EF4-FFF2-40B4-BE49-F238E27FC236}">
                <a16:creationId xmlns:a16="http://schemas.microsoft.com/office/drawing/2014/main" id="{E584CC48-67B0-47C9-8C2A-E49682192C55}"/>
              </a:ext>
            </a:extLst>
          </p:cNvPr>
          <p:cNvSpPr>
            <a:spLocks noGrp="1"/>
          </p:cNvSpPr>
          <p:nvPr>
            <p:ph sz="quarter" idx="11"/>
          </p:nvPr>
        </p:nvSpPr>
        <p:spPr>
          <a:xfrm>
            <a:off x="152400" y="1638300"/>
            <a:ext cx="5851525" cy="5016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84B9C49-424E-4293-B792-1A9C2FC88311}"/>
              </a:ext>
            </a:extLst>
          </p:cNvPr>
          <p:cNvSpPr>
            <a:spLocks noGrp="1"/>
          </p:cNvSpPr>
          <p:nvPr>
            <p:ph type="sldNum" sz="quarter" idx="10"/>
          </p:nvPr>
        </p:nvSpPr>
        <p:spPr/>
        <p:txBody>
          <a:bodyPr/>
          <a:lstStyle/>
          <a:p>
            <a:fld id="{FA630121-DC4E-4CA5-BD93-E97206AE121D}"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96CD9C64-E51C-489B-92B1-D4769889E126}"/>
              </a:ext>
            </a:extLst>
          </p:cNvPr>
          <p:cNvSpPr>
            <a:spLocks noGrp="1"/>
          </p:cNvSpPr>
          <p:nvPr>
            <p:ph type="sldNum" sz="quarter" idx="10"/>
          </p:nvPr>
        </p:nvSpPr>
        <p:spPr/>
        <p:txBody>
          <a:bodyPr/>
          <a:lstStyle/>
          <a:p>
            <a:fld id="{FA630121-DC4E-4CA5-BD93-E97206AE121D}"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537935A-B2B4-4323-A056-785264E69EFE}"/>
              </a:ext>
            </a:extLst>
          </p:cNvPr>
          <p:cNvSpPr>
            <a:spLocks noGrp="1"/>
          </p:cNvSpPr>
          <p:nvPr>
            <p:ph type="sldNum" sz="quarter" idx="10"/>
          </p:nvPr>
        </p:nvSpPr>
        <p:spPr/>
        <p:txBody>
          <a:bodyPr/>
          <a:lstStyle/>
          <a:p>
            <a:fld id="{FA630121-DC4E-4CA5-BD93-E97206AE121D}"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45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C0747D50-9EDD-41E2-A649-0FC5756FFD88}"/>
              </a:ext>
            </a:extLst>
          </p:cNvPr>
          <p:cNvSpPr>
            <a:spLocks noGrp="1"/>
          </p:cNvSpPr>
          <p:nvPr>
            <p:ph type="sldNum" sz="quarter" idx="10"/>
          </p:nvPr>
        </p:nvSpPr>
        <p:spPr/>
        <p:txBody>
          <a:bodyPr/>
          <a:lstStyle/>
          <a:p>
            <a:fld id="{7D766DFC-3A80-4B23-8F34-5E6B9B8F3ED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327F477-21E6-4571-A6B7-6CA0C488ABEC}"/>
              </a:ext>
            </a:extLst>
          </p:cNvPr>
          <p:cNvSpPr>
            <a:spLocks noGrp="1"/>
          </p:cNvSpPr>
          <p:nvPr>
            <p:ph type="sldNum" sz="quarter" idx="10"/>
          </p:nvPr>
        </p:nvSpPr>
        <p:spPr/>
        <p:txBody>
          <a:bodyPr/>
          <a:lstStyle>
            <a:lvl1pPr>
              <a:defRPr>
                <a:solidFill>
                  <a:srgbClr val="0C4A6D"/>
                </a:solidFill>
              </a:defRPr>
            </a:lvl1pPr>
          </a:lstStyle>
          <a:p>
            <a:fld id="{DEE69842-7252-4EFC-9235-C1FD55AB08D6}" type="slidenum">
              <a:rPr lang="en-US" smtClean="0"/>
              <a:pPr/>
              <a:t>‹#›</a:t>
            </a:fld>
            <a:endParaRPr lang="en-US"/>
          </a:p>
        </p:txBody>
      </p:sp>
    </p:spTree>
    <p:extLst>
      <p:ext uri="{BB962C8B-B14F-4D97-AF65-F5344CB8AC3E}">
        <p14:creationId xmlns:p14="http://schemas.microsoft.com/office/powerpoint/2010/main" val="223532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b="1">
                <a:solidFill>
                  <a:srgbClr val="80FF8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1199648A-FFF9-4005-B3AD-7589B40A00C4}"/>
              </a:ext>
            </a:extLst>
          </p:cNvPr>
          <p:cNvSpPr>
            <a:spLocks noGrp="1"/>
          </p:cNvSpPr>
          <p:nvPr>
            <p:ph type="sldNum" sz="quarter" idx="10"/>
          </p:nvPr>
        </p:nvSpPr>
        <p:spPr/>
        <p:txBody>
          <a:bodyPr/>
          <a:lstStyle/>
          <a:p>
            <a:fld id="{5F815779-AED6-42A4-B148-7011BD02478E}"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A14176A-0FCB-46B2-9A10-08C09007B9D0}"/>
              </a:ext>
            </a:extLst>
          </p:cNvPr>
          <p:cNvSpPr>
            <a:spLocks noGrp="1"/>
          </p:cNvSpPr>
          <p:nvPr>
            <p:ph type="sldNum" sz="quarter" idx="10"/>
          </p:nvPr>
        </p:nvSpPr>
        <p:spPr/>
        <p:txBody>
          <a:bodyPr/>
          <a:lstStyle/>
          <a:p>
            <a:fld id="{5F815779-AED6-42A4-B148-7011BD02478E}"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FC54B9C2-EB5E-4723-BC8D-DD07909262B7}"/>
              </a:ext>
            </a:extLst>
          </p:cNvPr>
          <p:cNvSpPr>
            <a:spLocks noGrp="1"/>
          </p:cNvSpPr>
          <p:nvPr>
            <p:ph type="sldNum" sz="quarter" idx="10"/>
          </p:nvPr>
        </p:nvSpPr>
        <p:spPr/>
        <p:txBody>
          <a:bodyPr/>
          <a:lstStyle/>
          <a:p>
            <a:fld id="{5F815779-AED6-42A4-B148-7011BD02478E}"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BFFE0-97CD-4DC1-AC71-5BCED0F6AF49}"/>
              </a:ext>
            </a:extLst>
          </p:cNvPr>
          <p:cNvSpPr>
            <a:spLocks noGrp="1"/>
          </p:cNvSpPr>
          <p:nvPr>
            <p:ph type="sldNum" sz="quarter" idx="10"/>
          </p:nvPr>
        </p:nvSpPr>
        <p:spPr/>
        <p:txBody>
          <a:bodyPr/>
          <a:lstStyle/>
          <a:p>
            <a:fld id="{5F815779-AED6-42A4-B148-7011BD02478E}"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7.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70F1DA39-DBB5-4B99-8A51-2C3AD6CB9845}"/>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7D766DFC-3A80-4B23-8F34-5E6B9B8F3ED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hf hdr="0" ftr="0" dt="0"/>
  <p:txStyles>
    <p:titleStyle>
      <a:lvl1pPr algn="ctr" defTabSz="914400" rtl="0" eaLnBrk="1" latinLnBrk="0" hangingPunct="1">
        <a:lnSpc>
          <a:spcPct val="90000"/>
        </a:lnSpc>
        <a:spcBef>
          <a:spcPct val="0"/>
        </a:spcBef>
        <a:buNone/>
        <a:defRPr sz="4400" b="1" kern="1200">
          <a:solidFill>
            <a:srgbClr val="80FF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Courier New" panose="02070309020205020404" pitchFamily="49" charset="0"/>
        <a:buChar char="o"/>
        <a:defRPr sz="3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E7D5E32-E8B3-4253-8BBE-0A9782D2C7D7}"/>
              </a:ext>
            </a:extLst>
          </p:cNvPr>
          <p:cNvSpPr>
            <a:spLocks noGrp="1"/>
          </p:cNvSpPr>
          <p:nvPr>
            <p:ph type="sldNum" sz="quarter" idx="4"/>
          </p:nvPr>
        </p:nvSpPr>
        <p:spPr>
          <a:xfrm>
            <a:off x="9296400" y="6331711"/>
            <a:ext cx="2743200" cy="365125"/>
          </a:xfrm>
          <a:prstGeom prst="rect">
            <a:avLst/>
          </a:prstGeom>
        </p:spPr>
        <p:txBody>
          <a:bodyPr vert="horz" lIns="91440" tIns="45720" rIns="91440" bIns="45720" rtlCol="0" anchor="ctr"/>
          <a:lstStyle>
            <a:lvl1pPr algn="r">
              <a:defRPr sz="2400">
                <a:solidFill>
                  <a:srgbClr val="0C4A6D"/>
                </a:solidFill>
              </a:defRPr>
            </a:lvl1pPr>
          </a:lstStyle>
          <a:p>
            <a:fld id="{5F815779-AED6-42A4-B148-7011BD02478E}"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90" r:id="rId5"/>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609D6BE-ACD9-49DF-8351-B78930F91C6D}"/>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0C39CDE4-793C-4482-9A56-1E540F859475}"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87"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3D94A1B1-E27F-4A41-AED6-E34204D9AA93}"/>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D6CDC8E9-B84D-471C-BA50-E2C499D683E8}"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1B706051-2E81-433A-967C-AF8D1554A402}"/>
              </a:ext>
            </a:extLst>
          </p:cNvPr>
          <p:cNvSpPr>
            <a:spLocks noGrp="1"/>
          </p:cNvSpPr>
          <p:nvPr>
            <p:ph type="sldNum" sz="quarter" idx="4"/>
          </p:nvPr>
        </p:nvSpPr>
        <p:spPr>
          <a:xfrm>
            <a:off x="9296400" y="6364782"/>
            <a:ext cx="2743200" cy="365125"/>
          </a:xfrm>
          <a:prstGeom prst="rect">
            <a:avLst/>
          </a:prstGeom>
        </p:spPr>
        <p:txBody>
          <a:bodyPr vert="horz" lIns="91440" tIns="45720" rIns="91440" bIns="45720" rtlCol="0" anchor="ctr"/>
          <a:lstStyle>
            <a:lvl1pPr algn="r">
              <a:defRPr sz="2400">
                <a:solidFill>
                  <a:schemeClr val="bg1"/>
                </a:solidFill>
              </a:defRPr>
            </a:lvl1pPr>
          </a:lstStyle>
          <a:p>
            <a:fld id="{DEE69842-7252-4EFC-9235-C1FD55AB08D6}"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89"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722EE3BA-287D-433C-8F88-BDA36DDC6143}"/>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800">
                <a:solidFill>
                  <a:srgbClr val="0C4A6D"/>
                </a:solidFill>
              </a:defRPr>
            </a:lvl1pPr>
          </a:lstStyle>
          <a:p>
            <a:fld id="{2283271A-7880-465A-ACA1-F2B95ABC6F8F}"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D8646D6-F85B-4CBD-B60A-8461FD7D9BC1}"/>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FA630121-DC4E-4CA5-BD93-E97206AE121D}"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8"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A16097-6B8A-44B8-B8A1-BE502F9849A3}"/>
              </a:ext>
            </a:extLst>
          </p:cNvPr>
          <p:cNvSpPr>
            <a:spLocks noGrp="1"/>
          </p:cNvSpPr>
          <p:nvPr>
            <p:ph type="ctrTitle"/>
          </p:nvPr>
        </p:nvSpPr>
        <p:spPr>
          <a:xfrm>
            <a:off x="341320" y="182880"/>
            <a:ext cx="11680022" cy="1914803"/>
          </a:xfrm>
        </p:spPr>
        <p:txBody>
          <a:bodyPr>
            <a:normAutofit fontScale="90000"/>
          </a:bodyPr>
          <a:lstStyle/>
          <a:p>
            <a:r>
              <a:rPr lang="en-US" altLang="en-US" sz="4400" b="1" dirty="0">
                <a:solidFill>
                  <a:schemeClr val="bg1"/>
                </a:solidFill>
              </a:rPr>
              <a:t>Completing and Submitting the Fiscal Year</a:t>
            </a:r>
            <a:br>
              <a:rPr lang="en-US" altLang="en-US" sz="4400" b="1" dirty="0"/>
            </a:br>
            <a:r>
              <a:rPr lang="en-US" altLang="en-US" sz="4400" b="1" dirty="0">
                <a:solidFill>
                  <a:schemeClr val="bg1"/>
                </a:solidFill>
              </a:rPr>
              <a:t> 2024–25 California State Preschool Program</a:t>
            </a:r>
            <a:br>
              <a:rPr lang="en-US" altLang="en-US" sz="4400" b="1" dirty="0">
                <a:cs typeface="Arial"/>
              </a:rPr>
            </a:br>
            <a:r>
              <a:rPr lang="en-US" altLang="en-US" sz="4400" b="1" dirty="0">
                <a:solidFill>
                  <a:schemeClr val="bg1"/>
                </a:solidFill>
              </a:rPr>
              <a:t>Program Self-Evaluation (PSE)</a:t>
            </a:r>
            <a:endParaRPr lang="en-US" sz="4400" b="1" dirty="0">
              <a:solidFill>
                <a:schemeClr val="bg1"/>
              </a:solidFill>
              <a:cs typeface="Arial"/>
            </a:endParaRPr>
          </a:p>
        </p:txBody>
      </p:sp>
      <p:sp>
        <p:nvSpPr>
          <p:cNvPr id="5" name="Content Placeholder 4">
            <a:extLst>
              <a:ext uri="{FF2B5EF4-FFF2-40B4-BE49-F238E27FC236}">
                <a16:creationId xmlns:a16="http://schemas.microsoft.com/office/drawing/2014/main" id="{4DBA6484-A14E-4176-98E1-9EA446054A9D}"/>
              </a:ext>
            </a:extLst>
          </p:cNvPr>
          <p:cNvSpPr>
            <a:spLocks noGrp="1"/>
          </p:cNvSpPr>
          <p:nvPr>
            <p:ph sz="quarter" idx="10"/>
          </p:nvPr>
        </p:nvSpPr>
        <p:spPr>
          <a:xfrm>
            <a:off x="1082172" y="2310714"/>
            <a:ext cx="10198317" cy="2682188"/>
          </a:xfrm>
        </p:spPr>
        <p:txBody>
          <a:bodyPr vert="horz" lIns="91440" tIns="45720" rIns="91440" bIns="45720" rtlCol="0" anchor="t">
            <a:normAutofit/>
          </a:bodyPr>
          <a:lstStyle/>
          <a:p>
            <a:pPr marL="0" indent="0" algn="ctr">
              <a:buNone/>
            </a:pPr>
            <a:r>
              <a:rPr lang="en-US" altLang="en-US" b="1"/>
              <a:t>California Department of Education (CDE)</a:t>
            </a:r>
            <a:br>
              <a:rPr lang="en-US" altLang="en-US" b="1"/>
            </a:br>
            <a:r>
              <a:rPr lang="en-US" altLang="en-US" b="1"/>
              <a:t>Early Education Division (EED)</a:t>
            </a:r>
          </a:p>
          <a:p>
            <a:pPr marL="0" indent="0" algn="ctr">
              <a:buNone/>
            </a:pPr>
            <a:endParaRPr lang="en-US" b="1"/>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white"/>
                </a:solidFill>
                <a:effectLst/>
                <a:uLnTx/>
                <a:uFillTx/>
                <a:latin typeface="Arial" panose="020B0604020202020204"/>
                <a:ea typeface="+mn-ea"/>
                <a:cs typeface="+mn-cs"/>
              </a:rPr>
              <a:t>Date: April 2, 2025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white"/>
                </a:solidFill>
                <a:effectLst/>
                <a:uLnTx/>
                <a:uFillTx/>
                <a:latin typeface="Arial" panose="020B0604020202020204"/>
                <a:ea typeface="+mn-ea"/>
                <a:cs typeface="+mn-cs"/>
              </a:rPr>
              <a:t>Time: 10:00 a.m.</a:t>
            </a:r>
          </a:p>
          <a:p>
            <a:pPr marL="0" indent="0" algn="ctr">
              <a:buNone/>
            </a:pPr>
            <a:endParaRPr lang="en-US" sz="4000"/>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D800-53D1-F2DB-B77F-D4EB34423D62}"/>
              </a:ext>
            </a:extLst>
          </p:cNvPr>
          <p:cNvSpPr>
            <a:spLocks noGrp="1"/>
          </p:cNvSpPr>
          <p:nvPr>
            <p:ph type="title"/>
          </p:nvPr>
        </p:nvSpPr>
        <p:spPr/>
        <p:txBody>
          <a:bodyPr/>
          <a:lstStyle/>
          <a:p>
            <a:r>
              <a:rPr lang="en-US" b="1" dirty="0"/>
              <a:t>The PSE Process </a:t>
            </a:r>
          </a:p>
        </p:txBody>
      </p:sp>
      <p:sp>
        <p:nvSpPr>
          <p:cNvPr id="3" name="Content Placeholder 2">
            <a:extLst>
              <a:ext uri="{FF2B5EF4-FFF2-40B4-BE49-F238E27FC236}">
                <a16:creationId xmlns:a16="http://schemas.microsoft.com/office/drawing/2014/main" id="{72B492CD-34FA-E18F-D9E9-A7909FE6FFB4}"/>
              </a:ext>
            </a:extLst>
          </p:cNvPr>
          <p:cNvSpPr>
            <a:spLocks noGrp="1"/>
          </p:cNvSpPr>
          <p:nvPr>
            <p:ph idx="1"/>
          </p:nvPr>
        </p:nvSpPr>
        <p:spPr>
          <a:xfrm>
            <a:off x="1347216" y="1748818"/>
            <a:ext cx="11887200" cy="5015901"/>
          </a:xfrm>
        </p:spPr>
        <p:txBody>
          <a:bodyPr>
            <a:normAutofit/>
          </a:bodyPr>
          <a:lstStyle/>
          <a:p>
            <a:pPr marL="514350" indent="-514350">
              <a:spcAft>
                <a:spcPts val="4200"/>
              </a:spcAft>
              <a:buFont typeface="+mj-lt"/>
              <a:buAutoNum type="arabicPeriod"/>
            </a:pPr>
            <a:r>
              <a:rPr lang="en-US" b="1" dirty="0"/>
              <a:t>Gather Data</a:t>
            </a:r>
          </a:p>
          <a:p>
            <a:pPr marL="514350" indent="-514350">
              <a:spcAft>
                <a:spcPts val="4200"/>
              </a:spcAft>
              <a:buFont typeface="+mj-lt"/>
              <a:buAutoNum type="arabicPeriod"/>
            </a:pPr>
            <a:r>
              <a:rPr lang="en-US" b="1" dirty="0"/>
              <a:t>Analyze Data</a:t>
            </a:r>
          </a:p>
          <a:p>
            <a:pPr marL="514350" indent="-514350">
              <a:spcAft>
                <a:spcPts val="4200"/>
              </a:spcAft>
              <a:buFont typeface="+mj-lt"/>
              <a:buAutoNum type="arabicPeriod"/>
            </a:pPr>
            <a:r>
              <a:rPr lang="en-US" b="1" dirty="0"/>
              <a:t>Submit PSE</a:t>
            </a:r>
          </a:p>
          <a:p>
            <a:pPr marL="514350" indent="-514350">
              <a:spcAft>
                <a:spcPts val="4200"/>
              </a:spcAft>
              <a:buFont typeface="+mj-lt"/>
              <a:buAutoNum type="arabicPeriod"/>
            </a:pPr>
            <a:r>
              <a:rPr lang="en-US" b="1" dirty="0"/>
              <a:t>Implement PSE Plan</a:t>
            </a:r>
          </a:p>
        </p:txBody>
      </p:sp>
      <p:sp>
        <p:nvSpPr>
          <p:cNvPr id="5" name="Arrow: U-Turn 4" descr="Arrow looping from Step 4 back to Step 1 indicates the process is repeated in a continuous cycle.">
            <a:extLst>
              <a:ext uri="{FF2B5EF4-FFF2-40B4-BE49-F238E27FC236}">
                <a16:creationId xmlns:a16="http://schemas.microsoft.com/office/drawing/2014/main" id="{42664E3B-8861-40D3-EEEC-F7E2AC492F4D}"/>
              </a:ext>
              <a:ext uri="{C183D7F6-B498-43B3-948B-1728B52AA6E4}">
                <adec:decorative xmlns:adec="http://schemas.microsoft.com/office/drawing/2017/decorative" val="0"/>
              </a:ext>
            </a:extLst>
          </p:cNvPr>
          <p:cNvSpPr/>
          <p:nvPr/>
        </p:nvSpPr>
        <p:spPr>
          <a:xfrm rot="5400000" flipH="1">
            <a:off x="5069265" y="2556038"/>
            <a:ext cx="3997301" cy="1884455"/>
          </a:xfrm>
          <a:prstGeom prst="uturnArrow">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06836345-A40D-F650-0665-75AAD095AADA}"/>
              </a:ext>
            </a:extLst>
          </p:cNvPr>
          <p:cNvSpPr>
            <a:spLocks noGrp="1"/>
          </p:cNvSpPr>
          <p:nvPr>
            <p:ph type="sldNum" sz="quarter" idx="10"/>
          </p:nvPr>
        </p:nvSpPr>
        <p:spPr/>
        <p:txBody>
          <a:bodyPr/>
          <a:lstStyle/>
          <a:p>
            <a:fld id="{0C39CDE4-793C-4482-9A56-1E540F859475}" type="slidenum">
              <a:rPr lang="en-US" smtClean="0"/>
              <a:pPr/>
              <a:t>10</a:t>
            </a:fld>
            <a:endParaRPr lang="en-US"/>
          </a:p>
        </p:txBody>
      </p:sp>
    </p:spTree>
    <p:extLst>
      <p:ext uri="{BB962C8B-B14F-4D97-AF65-F5344CB8AC3E}">
        <p14:creationId xmlns:p14="http://schemas.microsoft.com/office/powerpoint/2010/main" val="26408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A480-E606-42D2-8991-30F88A804D23}"/>
              </a:ext>
            </a:extLst>
          </p:cNvPr>
          <p:cNvSpPr>
            <a:spLocks noGrp="1"/>
          </p:cNvSpPr>
          <p:nvPr>
            <p:ph type="title"/>
          </p:nvPr>
        </p:nvSpPr>
        <p:spPr>
          <a:xfrm>
            <a:off x="152400" y="203799"/>
            <a:ext cx="11887200" cy="1325563"/>
          </a:xfrm>
        </p:spPr>
        <p:txBody>
          <a:bodyPr anchor="ctr">
            <a:normAutofit/>
          </a:bodyPr>
          <a:lstStyle/>
          <a:p>
            <a:r>
              <a:rPr lang="en-US" b="1" dirty="0"/>
              <a:t>Gathering Data</a:t>
            </a:r>
            <a:endParaRPr lang="en-US" dirty="0"/>
          </a:p>
        </p:txBody>
      </p:sp>
      <p:sp>
        <p:nvSpPr>
          <p:cNvPr id="3" name="Content Placeholder 2">
            <a:extLst>
              <a:ext uri="{FF2B5EF4-FFF2-40B4-BE49-F238E27FC236}">
                <a16:creationId xmlns:a16="http://schemas.microsoft.com/office/drawing/2014/main" id="{0ADE1B85-1150-4327-A826-86CCB2EBE27E}"/>
              </a:ext>
            </a:extLst>
          </p:cNvPr>
          <p:cNvSpPr>
            <a:spLocks noGrp="1"/>
          </p:cNvSpPr>
          <p:nvPr>
            <p:ph sz="half" idx="2"/>
          </p:nvPr>
        </p:nvSpPr>
        <p:spPr>
          <a:xfrm>
            <a:off x="363682" y="1638299"/>
            <a:ext cx="11675918" cy="5015901"/>
          </a:xfrm>
        </p:spPr>
        <p:txBody>
          <a:bodyPr vert="horz" lIns="91440" tIns="45720" rIns="91440" bIns="45720" rtlCol="0" anchor="t">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rPr>
              <a:t>The annual plan for the PSE shall include:</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effectLst/>
              <a:uLnTx/>
              <a:uFillTx/>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effectLst/>
              <a:uLnTx/>
              <a:uFillTx/>
            </a:endParaRPr>
          </a:p>
          <a:p>
            <a:pPr>
              <a:spcBef>
                <a:spcPts val="500"/>
              </a:spcBef>
              <a:defRPr/>
            </a:pPr>
            <a:r>
              <a:rPr kumimoji="0" lang="en-US" b="0" i="0" u="none" strike="noStrike" kern="1200" cap="none" spc="0" normalizeH="0" baseline="0" noProof="0" dirty="0">
                <a:ln>
                  <a:noFill/>
                </a:ln>
                <a:effectLst/>
                <a:uLnTx/>
                <a:uFillTx/>
              </a:rPr>
              <a:t>A self-evaluation based on the use of the FY </a:t>
            </a:r>
            <a:r>
              <a:rPr lang="en-US" dirty="0"/>
              <a:t>2024–25</a:t>
            </a:r>
            <a:r>
              <a:rPr kumimoji="0" lang="en-US" b="0" i="0" u="none" strike="noStrike" kern="1200" cap="none" spc="0" normalizeH="0" baseline="0" noProof="0" dirty="0">
                <a:ln>
                  <a:noFill/>
                </a:ln>
                <a:effectLst/>
                <a:uLnTx/>
                <a:uFillTx/>
              </a:rPr>
              <a:t> Program Instrument (PI), items </a:t>
            </a:r>
            <a:r>
              <a:rPr lang="en-US" dirty="0"/>
              <a:t>1–24</a:t>
            </a:r>
            <a:endParaRPr lang="en-US" b="0" i="0" u="none" strike="noStrike" kern="1200" cap="none" spc="0" normalizeH="0" baseline="0" noProof="0" dirty="0">
              <a:ln>
                <a:noFill/>
              </a:ln>
              <a:effectLst/>
              <a:uLnTx/>
              <a:uFillTx/>
              <a:cs typeface="Arial"/>
            </a:endParaRPr>
          </a:p>
        </p:txBody>
      </p:sp>
      <p:sp>
        <p:nvSpPr>
          <p:cNvPr id="4" name="Slide Number Placeholder 3">
            <a:extLst>
              <a:ext uri="{FF2B5EF4-FFF2-40B4-BE49-F238E27FC236}">
                <a16:creationId xmlns:a16="http://schemas.microsoft.com/office/drawing/2014/main" id="{31EE1F5F-F784-4603-AF53-445D654D3259}"/>
              </a:ext>
            </a:extLst>
          </p:cNvPr>
          <p:cNvSpPr>
            <a:spLocks noGrp="1"/>
          </p:cNvSpPr>
          <p:nvPr>
            <p:ph type="sldNum" sz="quarter" idx="10"/>
          </p:nvPr>
        </p:nvSpPr>
        <p:spPr>
          <a:xfrm>
            <a:off x="9296400" y="6289075"/>
            <a:ext cx="2743200" cy="365125"/>
          </a:xfrm>
        </p:spPr>
        <p:txBody>
          <a:bodyPr anchor="ctr">
            <a:normAutofit/>
          </a:bodyPr>
          <a:lstStyle/>
          <a:p>
            <a:pPr>
              <a:lnSpc>
                <a:spcPct val="90000"/>
              </a:lnSpc>
              <a:spcAft>
                <a:spcPts val="600"/>
              </a:spcAft>
            </a:pPr>
            <a:fld id="{7D766DFC-3A80-4B23-8F34-5E6B9B8F3ED1}" type="slidenum">
              <a:rPr lang="en-US" sz="1900" smtClean="0"/>
              <a:pPr>
                <a:lnSpc>
                  <a:spcPct val="90000"/>
                </a:lnSpc>
                <a:spcAft>
                  <a:spcPts val="600"/>
                </a:spcAft>
              </a:pPr>
              <a:t>11</a:t>
            </a:fld>
            <a:endParaRPr lang="en-US" sz="1900"/>
          </a:p>
        </p:txBody>
      </p:sp>
    </p:spTree>
    <p:extLst>
      <p:ext uri="{BB962C8B-B14F-4D97-AF65-F5344CB8AC3E}">
        <p14:creationId xmlns:p14="http://schemas.microsoft.com/office/powerpoint/2010/main" val="386602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2E9AE6-AF95-45D6-A921-DE4662EBAF97}"/>
              </a:ext>
            </a:extLst>
          </p:cNvPr>
          <p:cNvSpPr>
            <a:spLocks noGrp="1"/>
          </p:cNvSpPr>
          <p:nvPr>
            <p:ph type="ctrTitle"/>
          </p:nvPr>
        </p:nvSpPr>
        <p:spPr/>
        <p:txBody>
          <a:bodyPr/>
          <a:lstStyle/>
          <a:p>
            <a:r>
              <a:rPr lang="en-US" b="1"/>
              <a:t>Analyzing Data </a:t>
            </a:r>
          </a:p>
        </p:txBody>
      </p:sp>
      <p:sp>
        <p:nvSpPr>
          <p:cNvPr id="4" name="Slide Number Placeholder 3">
            <a:extLst>
              <a:ext uri="{FF2B5EF4-FFF2-40B4-BE49-F238E27FC236}">
                <a16:creationId xmlns:a16="http://schemas.microsoft.com/office/drawing/2014/main" id="{0AEC288E-8EC0-40FB-A266-607299974122}"/>
              </a:ext>
            </a:extLst>
          </p:cNvPr>
          <p:cNvSpPr>
            <a:spLocks noGrp="1"/>
          </p:cNvSpPr>
          <p:nvPr>
            <p:ph type="sldNum" sz="quarter" idx="10"/>
          </p:nvPr>
        </p:nvSpPr>
        <p:spPr/>
        <p:txBody>
          <a:bodyPr/>
          <a:lstStyle/>
          <a:p>
            <a:fld id="{0C39CDE4-793C-4482-9A56-1E540F859475}" type="slidenum">
              <a:rPr lang="en-US" smtClean="0"/>
              <a:pPr/>
              <a:t>12</a:t>
            </a:fld>
            <a:endParaRPr lang="en-US"/>
          </a:p>
        </p:txBody>
      </p:sp>
    </p:spTree>
    <p:extLst>
      <p:ext uri="{BB962C8B-B14F-4D97-AF65-F5344CB8AC3E}">
        <p14:creationId xmlns:p14="http://schemas.microsoft.com/office/powerpoint/2010/main" val="142924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E66D-4314-4DEB-B2CD-6A5C007ACC23}"/>
              </a:ext>
            </a:extLst>
          </p:cNvPr>
          <p:cNvSpPr>
            <a:spLocks noGrp="1"/>
          </p:cNvSpPr>
          <p:nvPr>
            <p:ph type="title"/>
          </p:nvPr>
        </p:nvSpPr>
        <p:spPr/>
        <p:txBody>
          <a:bodyPr anchor="ctr">
            <a:normAutofit/>
          </a:bodyPr>
          <a:lstStyle/>
          <a:p>
            <a:r>
              <a:rPr lang="en-US" b="1"/>
              <a:t>Analyzing Data (1)</a:t>
            </a:r>
            <a:endParaRPr lang="en-US"/>
          </a:p>
        </p:txBody>
      </p:sp>
      <p:sp>
        <p:nvSpPr>
          <p:cNvPr id="3" name="Content Placeholder 2">
            <a:extLst>
              <a:ext uri="{FF2B5EF4-FFF2-40B4-BE49-F238E27FC236}">
                <a16:creationId xmlns:a16="http://schemas.microsoft.com/office/drawing/2014/main" id="{FD6B1040-B03F-4D5A-B197-88622641E860}"/>
              </a:ext>
            </a:extLst>
          </p:cNvPr>
          <p:cNvSpPr>
            <a:spLocks noGrp="1"/>
          </p:cNvSpPr>
          <p:nvPr>
            <p:ph sz="half" idx="1"/>
          </p:nvPr>
        </p:nvSpPr>
        <p:spPr>
          <a:xfrm>
            <a:off x="301336" y="1638301"/>
            <a:ext cx="11738246" cy="5124839"/>
          </a:xfrm>
        </p:spPr>
        <p:txBody>
          <a:bodyPr>
            <a:normAutofit/>
          </a:bodyPr>
          <a:lstStyle/>
          <a:p>
            <a:pPr>
              <a:spcAft>
                <a:spcPts val="1200"/>
              </a:spcAft>
            </a:pPr>
            <a:r>
              <a:rPr lang="en-US" sz="2400" dirty="0"/>
              <a:t>An analysis of the findings, including the Desired Results Developmental Profiles (DRDP), the Classroom Assessment Scoring System (CLASS) Second Edition and CLASS Environment and the Desired Results Parent Survey.</a:t>
            </a:r>
          </a:p>
          <a:p>
            <a:pPr marL="0" indent="0">
              <a:spcAft>
                <a:spcPts val="1200"/>
              </a:spcAft>
              <a:buNone/>
            </a:pPr>
            <a:endParaRPr lang="en-US" sz="1200" dirty="0"/>
          </a:p>
          <a:p>
            <a:pPr>
              <a:spcAft>
                <a:spcPts val="1200"/>
              </a:spcAft>
            </a:pPr>
            <a:r>
              <a:rPr lang="en-US" sz="2400" dirty="0"/>
              <a:t>An assessment of the program by staff and board members, as evidenced by written documentation</a:t>
            </a:r>
          </a:p>
        </p:txBody>
      </p:sp>
      <p:sp>
        <p:nvSpPr>
          <p:cNvPr id="4" name="Slide Number Placeholder 3">
            <a:extLst>
              <a:ext uri="{FF2B5EF4-FFF2-40B4-BE49-F238E27FC236}">
                <a16:creationId xmlns:a16="http://schemas.microsoft.com/office/drawing/2014/main" id="{D0A7D368-F1DD-4EEB-8E7C-5BFCD75E3FD7}"/>
              </a:ext>
            </a:extLst>
          </p:cNvPr>
          <p:cNvSpPr>
            <a:spLocks noGrp="1"/>
          </p:cNvSpPr>
          <p:nvPr>
            <p:ph type="sldNum" sz="quarter" idx="10"/>
          </p:nvPr>
        </p:nvSpPr>
        <p:spPr/>
        <p:txBody>
          <a:bodyPr anchor="ctr">
            <a:normAutofit/>
          </a:bodyPr>
          <a:lstStyle/>
          <a:p>
            <a:pPr>
              <a:lnSpc>
                <a:spcPct val="90000"/>
              </a:lnSpc>
              <a:spcAft>
                <a:spcPts val="600"/>
              </a:spcAft>
            </a:pPr>
            <a:fld id="{7D766DFC-3A80-4B23-8F34-5E6B9B8F3ED1}" type="slidenum">
              <a:rPr lang="en-US" sz="1900" smtClean="0"/>
              <a:pPr>
                <a:lnSpc>
                  <a:spcPct val="90000"/>
                </a:lnSpc>
                <a:spcAft>
                  <a:spcPts val="600"/>
                </a:spcAft>
              </a:pPr>
              <a:t>13</a:t>
            </a:fld>
            <a:endParaRPr lang="en-US" sz="1900"/>
          </a:p>
        </p:txBody>
      </p:sp>
    </p:spTree>
    <p:extLst>
      <p:ext uri="{BB962C8B-B14F-4D97-AF65-F5344CB8AC3E}">
        <p14:creationId xmlns:p14="http://schemas.microsoft.com/office/powerpoint/2010/main" val="348959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CDDF-7F53-45CA-B807-822986BEA55D}"/>
              </a:ext>
            </a:extLst>
          </p:cNvPr>
          <p:cNvSpPr>
            <a:spLocks noGrp="1"/>
          </p:cNvSpPr>
          <p:nvPr>
            <p:ph type="title"/>
          </p:nvPr>
        </p:nvSpPr>
        <p:spPr>
          <a:xfrm>
            <a:off x="152400" y="203800"/>
            <a:ext cx="11887200" cy="1104140"/>
          </a:xfrm>
        </p:spPr>
        <p:txBody>
          <a:bodyPr>
            <a:normAutofit/>
          </a:bodyPr>
          <a:lstStyle/>
          <a:p>
            <a:r>
              <a:rPr lang="en-US" b="1"/>
              <a:t>Analyzing Data (2)</a:t>
            </a:r>
            <a:endParaRPr lang="en-US"/>
          </a:p>
        </p:txBody>
      </p:sp>
      <p:sp>
        <p:nvSpPr>
          <p:cNvPr id="3" name="Content Placeholder 2">
            <a:extLst>
              <a:ext uri="{FF2B5EF4-FFF2-40B4-BE49-F238E27FC236}">
                <a16:creationId xmlns:a16="http://schemas.microsoft.com/office/drawing/2014/main" id="{C3D18A81-37C4-479C-A185-D8C8B5348760}"/>
              </a:ext>
            </a:extLst>
          </p:cNvPr>
          <p:cNvSpPr>
            <a:spLocks noGrp="1"/>
          </p:cNvSpPr>
          <p:nvPr>
            <p:ph idx="1"/>
          </p:nvPr>
        </p:nvSpPr>
        <p:spPr>
          <a:xfrm>
            <a:off x="152400" y="1388044"/>
            <a:ext cx="11807536" cy="5015901"/>
          </a:xfrm>
        </p:spPr>
        <p:txBody>
          <a:bodyPr vert="horz" lIns="91440" tIns="45720" rIns="91440" bIns="45720" rtlCol="0" anchor="t">
            <a:normAutofit/>
          </a:bodyPr>
          <a:lstStyle/>
          <a:p>
            <a:pPr marL="0" lvl="1" indent="0">
              <a:spcBef>
                <a:spcPts val="600"/>
              </a:spcBef>
              <a:spcAft>
                <a:spcPts val="1200"/>
              </a:spcAft>
              <a:buNone/>
            </a:pPr>
            <a:r>
              <a:rPr lang="en-US" dirty="0"/>
              <a:t>CSPP contractors shall use the Program Instrument to conduct the PSE, and shall evaluate the agencies’ performance for </a:t>
            </a:r>
            <a:r>
              <a:rPr lang="en-US" b="1" i="1" dirty="0"/>
              <a:t>each</a:t>
            </a:r>
            <a:r>
              <a:rPr lang="en-US" dirty="0"/>
              <a:t> item that is applicable to the CSPP contract and develop a written:</a:t>
            </a:r>
          </a:p>
          <a:p>
            <a:pPr marL="0" lvl="1" indent="0">
              <a:spcBef>
                <a:spcPts val="600"/>
              </a:spcBef>
              <a:spcAft>
                <a:spcPts val="1200"/>
              </a:spcAft>
              <a:buNone/>
            </a:pPr>
            <a:endParaRPr lang="en-US" sz="2000" dirty="0">
              <a:solidFill>
                <a:schemeClr val="tx1"/>
              </a:solidFill>
              <a:cs typeface="Arial"/>
            </a:endParaRPr>
          </a:p>
          <a:p>
            <a:pPr marL="914400" lvl="2" indent="-457200">
              <a:spcBef>
                <a:spcPts val="600"/>
              </a:spcBef>
              <a:spcAft>
                <a:spcPts val="1200"/>
              </a:spcAft>
            </a:pPr>
            <a:r>
              <a:rPr lang="en-US" sz="2800" dirty="0">
                <a:solidFill>
                  <a:schemeClr val="bg1"/>
                </a:solidFill>
              </a:rPr>
              <a:t>List of tasks needed to modify the program to address all areas that need improvement.</a:t>
            </a:r>
            <a:endParaRPr lang="en-US" sz="2800" dirty="0">
              <a:solidFill>
                <a:schemeClr val="bg1"/>
              </a:solidFill>
              <a:cs typeface="Arial"/>
            </a:endParaRPr>
          </a:p>
          <a:p>
            <a:pPr marL="914400" lvl="2" indent="-457200">
              <a:spcBef>
                <a:spcPts val="600"/>
              </a:spcBef>
              <a:spcAft>
                <a:spcPts val="1200"/>
              </a:spcAft>
            </a:pPr>
            <a:r>
              <a:rPr lang="en-US" sz="2800" dirty="0">
                <a:solidFill>
                  <a:schemeClr val="bg1"/>
                </a:solidFill>
              </a:rPr>
              <a:t>Procedure for ongoing monitoring to ensure that areas that are satisfactory continue to meet standards.</a:t>
            </a:r>
            <a:endParaRPr lang="en-US" sz="2800" dirty="0">
              <a:solidFill>
                <a:schemeClr val="bg1"/>
              </a:solidFill>
              <a:cs typeface="Arial"/>
            </a:endParaRPr>
          </a:p>
          <a:p>
            <a:pPr marL="228600" lvl="1">
              <a:spcBef>
                <a:spcPts val="1000"/>
              </a:spcBef>
              <a:buFont typeface="Arial" panose="020B0604020202020204" pitchFamily="34" charset="0"/>
              <a:buChar char="•"/>
            </a:pPr>
            <a:endParaRPr lang="en-US" dirty="0"/>
          </a:p>
          <a:p>
            <a:pPr marL="228600" lvl="1">
              <a:spcBef>
                <a:spcPts val="1000"/>
              </a:spcBef>
              <a:buFont typeface="Arial" panose="020B0604020202020204" pitchFamily="34" charset="0"/>
              <a:buChar char="•"/>
            </a:pPr>
            <a:endParaRPr lang="en-US" dirty="0"/>
          </a:p>
          <a:p>
            <a:pPr marL="228600" lvl="1">
              <a:spcBef>
                <a:spcPts val="1000"/>
              </a:spcBef>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DDB8301-AC03-46C4-8750-BE132D179461}"/>
              </a:ext>
            </a:extLst>
          </p:cNvPr>
          <p:cNvSpPr>
            <a:spLocks noGrp="1"/>
          </p:cNvSpPr>
          <p:nvPr>
            <p:ph type="sldNum" sz="quarter" idx="10"/>
          </p:nvPr>
        </p:nvSpPr>
        <p:spPr/>
        <p:txBody>
          <a:bodyPr/>
          <a:lstStyle/>
          <a:p>
            <a:fld id="{7D766DFC-3A80-4B23-8F34-5E6B9B8F3ED1}" type="slidenum">
              <a:rPr lang="en-US" smtClean="0"/>
              <a:pPr/>
              <a:t>14</a:t>
            </a:fld>
            <a:endParaRPr lang="en-US"/>
          </a:p>
        </p:txBody>
      </p:sp>
    </p:spTree>
    <p:extLst>
      <p:ext uri="{BB962C8B-B14F-4D97-AF65-F5344CB8AC3E}">
        <p14:creationId xmlns:p14="http://schemas.microsoft.com/office/powerpoint/2010/main" val="277759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A480-E606-42D2-8991-30F88A804D23}"/>
              </a:ext>
            </a:extLst>
          </p:cNvPr>
          <p:cNvSpPr>
            <a:spLocks noGrp="1"/>
          </p:cNvSpPr>
          <p:nvPr>
            <p:ph type="title"/>
          </p:nvPr>
        </p:nvSpPr>
        <p:spPr/>
        <p:txBody>
          <a:bodyPr anchor="ctr">
            <a:normAutofit/>
          </a:bodyPr>
          <a:lstStyle/>
          <a:p>
            <a:r>
              <a:rPr lang="en-US" b="1"/>
              <a:t>Analyzing Data (3)</a:t>
            </a:r>
            <a:endParaRPr lang="en-US"/>
          </a:p>
        </p:txBody>
      </p:sp>
      <p:sp>
        <p:nvSpPr>
          <p:cNvPr id="3" name="Content Placeholder 2">
            <a:extLst>
              <a:ext uri="{FF2B5EF4-FFF2-40B4-BE49-F238E27FC236}">
                <a16:creationId xmlns:a16="http://schemas.microsoft.com/office/drawing/2014/main" id="{0ADE1B85-1150-4327-A826-86CCB2EBE27E}"/>
              </a:ext>
            </a:extLst>
          </p:cNvPr>
          <p:cNvSpPr>
            <a:spLocks noGrp="1"/>
          </p:cNvSpPr>
          <p:nvPr>
            <p:ph sz="half" idx="1"/>
          </p:nvPr>
        </p:nvSpPr>
        <p:spPr>
          <a:xfrm>
            <a:off x="152399" y="2409825"/>
            <a:ext cx="11765974" cy="2800350"/>
          </a:xfrm>
        </p:spPr>
        <p:txBody>
          <a:bodyPr vert="horz" lIns="91440" tIns="45720" rIns="91440" bIns="45720" rtlCol="0">
            <a:normAutofit/>
          </a:bodyPr>
          <a:lstStyle/>
          <a:p>
            <a:pPr marL="0" indent="0">
              <a:buNone/>
            </a:pPr>
            <a:r>
              <a:rPr lang="en-US" sz="2800" dirty="0"/>
              <a:t>The annual plan for the PSE shall include:</a:t>
            </a:r>
          </a:p>
          <a:p>
            <a:pPr marL="0" indent="0">
              <a:buNone/>
            </a:pPr>
            <a:endParaRPr lang="en-US" sz="2800" dirty="0"/>
          </a:p>
          <a:p>
            <a:pPr marL="0" indent="0">
              <a:spcBef>
                <a:spcPts val="3000"/>
              </a:spcBef>
              <a:buNone/>
              <a:tabLst>
                <a:tab pos="914400" algn="l"/>
              </a:tabLst>
            </a:pPr>
            <a:r>
              <a:rPr lang="en-US" sz="2800" dirty="0"/>
              <a:t>An assessment of the program by parents using the Desired Results Parent Survey</a:t>
            </a:r>
          </a:p>
        </p:txBody>
      </p:sp>
      <p:sp>
        <p:nvSpPr>
          <p:cNvPr id="4" name="Slide Number Placeholder 3">
            <a:extLst>
              <a:ext uri="{FF2B5EF4-FFF2-40B4-BE49-F238E27FC236}">
                <a16:creationId xmlns:a16="http://schemas.microsoft.com/office/drawing/2014/main" id="{31EE1F5F-F784-4603-AF53-445D654D3259}"/>
              </a:ext>
            </a:extLst>
          </p:cNvPr>
          <p:cNvSpPr>
            <a:spLocks noGrp="1"/>
          </p:cNvSpPr>
          <p:nvPr>
            <p:ph type="sldNum" sz="quarter" idx="10"/>
          </p:nvPr>
        </p:nvSpPr>
        <p:spPr/>
        <p:txBody>
          <a:bodyPr anchor="ctr">
            <a:normAutofit/>
          </a:bodyPr>
          <a:lstStyle/>
          <a:p>
            <a:pPr>
              <a:lnSpc>
                <a:spcPct val="90000"/>
              </a:lnSpc>
              <a:spcAft>
                <a:spcPts val="600"/>
              </a:spcAft>
            </a:pPr>
            <a:fld id="{7D766DFC-3A80-4B23-8F34-5E6B9B8F3ED1}" type="slidenum">
              <a:rPr lang="en-US" sz="1900" smtClean="0"/>
              <a:pPr>
                <a:lnSpc>
                  <a:spcPct val="90000"/>
                </a:lnSpc>
                <a:spcAft>
                  <a:spcPts val="600"/>
                </a:spcAft>
              </a:pPr>
              <a:t>15</a:t>
            </a:fld>
            <a:endParaRPr lang="en-US" sz="1900"/>
          </a:p>
        </p:txBody>
      </p:sp>
    </p:spTree>
    <p:extLst>
      <p:ext uri="{BB962C8B-B14F-4D97-AF65-F5344CB8AC3E}">
        <p14:creationId xmlns:p14="http://schemas.microsoft.com/office/powerpoint/2010/main" val="29808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D790-06C5-4C1E-9406-5284EB55CA2E}"/>
              </a:ext>
            </a:extLst>
          </p:cNvPr>
          <p:cNvSpPr>
            <a:spLocks noGrp="1"/>
          </p:cNvSpPr>
          <p:nvPr>
            <p:ph type="title"/>
          </p:nvPr>
        </p:nvSpPr>
        <p:spPr>
          <a:xfrm>
            <a:off x="152400" y="2261199"/>
            <a:ext cx="11887200" cy="1325563"/>
          </a:xfrm>
        </p:spPr>
        <p:txBody>
          <a:bodyPr anchor="ctr">
            <a:normAutofit/>
          </a:bodyPr>
          <a:lstStyle/>
          <a:p>
            <a:r>
              <a:rPr lang="en-US" b="1" dirty="0"/>
              <a:t>Completing the 2024–25 PSE</a:t>
            </a:r>
          </a:p>
        </p:txBody>
      </p:sp>
      <p:sp>
        <p:nvSpPr>
          <p:cNvPr id="3" name="Slide Number Placeholder 2">
            <a:extLst>
              <a:ext uri="{FF2B5EF4-FFF2-40B4-BE49-F238E27FC236}">
                <a16:creationId xmlns:a16="http://schemas.microsoft.com/office/drawing/2014/main" id="{EFA8738F-6A5B-4BC2-AFF7-3E0586003B73}"/>
              </a:ext>
            </a:extLst>
          </p:cNvPr>
          <p:cNvSpPr>
            <a:spLocks noGrp="1"/>
          </p:cNvSpPr>
          <p:nvPr>
            <p:ph type="sldNum" sz="quarter" idx="10"/>
          </p:nvPr>
        </p:nvSpPr>
        <p:spPr/>
        <p:txBody>
          <a:bodyPr anchor="ctr">
            <a:normAutofit/>
          </a:bodyPr>
          <a:lstStyle/>
          <a:p>
            <a:pPr>
              <a:lnSpc>
                <a:spcPct val="90000"/>
              </a:lnSpc>
              <a:spcAft>
                <a:spcPts val="600"/>
              </a:spcAft>
            </a:pPr>
            <a:fld id="{DEE69842-7252-4EFC-9235-C1FD55AB08D6}" type="slidenum">
              <a:rPr lang="en-US" sz="1900" smtClean="0"/>
              <a:pPr>
                <a:lnSpc>
                  <a:spcPct val="90000"/>
                </a:lnSpc>
                <a:spcAft>
                  <a:spcPts val="600"/>
                </a:spcAft>
              </a:pPr>
              <a:t>16</a:t>
            </a:fld>
            <a:endParaRPr lang="en-US" sz="1900"/>
          </a:p>
        </p:txBody>
      </p:sp>
    </p:spTree>
    <p:extLst>
      <p:ext uri="{BB962C8B-B14F-4D97-AF65-F5344CB8AC3E}">
        <p14:creationId xmlns:p14="http://schemas.microsoft.com/office/powerpoint/2010/main" val="81054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0B5738-BFC2-F2B1-EB91-345279E22F56}"/>
              </a:ext>
            </a:extLst>
          </p:cNvPr>
          <p:cNvSpPr>
            <a:spLocks noGrp="1"/>
          </p:cNvSpPr>
          <p:nvPr>
            <p:ph type="title"/>
          </p:nvPr>
        </p:nvSpPr>
        <p:spPr>
          <a:xfrm>
            <a:off x="152399" y="0"/>
            <a:ext cx="11887200" cy="1325563"/>
          </a:xfrm>
        </p:spPr>
        <p:txBody>
          <a:bodyPr anchor="ctr">
            <a:normAutofit/>
          </a:bodyPr>
          <a:lstStyle/>
          <a:p>
            <a:r>
              <a:rPr lang="en-US" b="1" dirty="0"/>
              <a:t>PSE Design </a:t>
            </a:r>
          </a:p>
        </p:txBody>
      </p:sp>
      <p:sp>
        <p:nvSpPr>
          <p:cNvPr id="7" name="Content Placeholder 6">
            <a:extLst>
              <a:ext uri="{FF2B5EF4-FFF2-40B4-BE49-F238E27FC236}">
                <a16:creationId xmlns:a16="http://schemas.microsoft.com/office/drawing/2014/main" id="{02DA9A6D-4A96-0226-7A24-CAB680C755F2}"/>
              </a:ext>
            </a:extLst>
          </p:cNvPr>
          <p:cNvSpPr>
            <a:spLocks noGrp="1"/>
          </p:cNvSpPr>
          <p:nvPr>
            <p:ph idx="1"/>
          </p:nvPr>
        </p:nvSpPr>
        <p:spPr>
          <a:xfrm>
            <a:off x="152399" y="1638300"/>
            <a:ext cx="11797145" cy="5015901"/>
          </a:xfrm>
        </p:spPr>
        <p:txBody>
          <a:bodyPr>
            <a:normAutofit/>
          </a:bodyPr>
          <a:lstStyle/>
          <a:p>
            <a:r>
              <a:rPr lang="en-US" sz="2800" dirty="0"/>
              <a:t> Electronic survey via SNAP Survey</a:t>
            </a:r>
          </a:p>
          <a:p>
            <a:endParaRPr lang="en-US" sz="2800" dirty="0"/>
          </a:p>
          <a:p>
            <a:r>
              <a:rPr lang="en-US" sz="2800" dirty="0"/>
              <a:t>Participation of both Staff and Board Members</a:t>
            </a:r>
          </a:p>
          <a:p>
            <a:pPr marL="0" indent="0">
              <a:buNone/>
            </a:pPr>
            <a:endParaRPr lang="en-US" sz="2800" dirty="0"/>
          </a:p>
          <a:p>
            <a:r>
              <a:rPr lang="en-US" sz="2800" dirty="0"/>
              <a:t>Aligns with the Program Instrument</a:t>
            </a:r>
          </a:p>
          <a:p>
            <a:endParaRPr lang="en-US" sz="2800" dirty="0"/>
          </a:p>
          <a:p>
            <a:r>
              <a:rPr lang="en-US" sz="2800" dirty="0"/>
              <a:t>Includes multiple choice and narrative responses</a:t>
            </a:r>
          </a:p>
          <a:p>
            <a:endParaRPr lang="en-US" sz="2800" dirty="0"/>
          </a:p>
          <a:p>
            <a:r>
              <a:rPr lang="en-US" sz="2800" dirty="0"/>
              <a:t>Additional data collection questions</a:t>
            </a:r>
          </a:p>
          <a:p>
            <a:endParaRPr lang="en-US" sz="2800" dirty="0"/>
          </a:p>
        </p:txBody>
      </p:sp>
      <p:sp>
        <p:nvSpPr>
          <p:cNvPr id="5" name="Slide Number Placeholder 4">
            <a:extLst>
              <a:ext uri="{FF2B5EF4-FFF2-40B4-BE49-F238E27FC236}">
                <a16:creationId xmlns:a16="http://schemas.microsoft.com/office/drawing/2014/main" id="{FB7BF603-3826-D044-D4F4-4A69C76A4843}"/>
              </a:ext>
            </a:extLst>
          </p:cNvPr>
          <p:cNvSpPr>
            <a:spLocks noGrp="1"/>
          </p:cNvSpPr>
          <p:nvPr>
            <p:ph type="sldNum" sz="quarter" idx="10"/>
          </p:nvPr>
        </p:nvSpPr>
        <p:spPr/>
        <p:txBody>
          <a:bodyPr anchor="ctr">
            <a:normAutofit/>
          </a:bodyPr>
          <a:lstStyle/>
          <a:p>
            <a:pPr>
              <a:lnSpc>
                <a:spcPct val="90000"/>
              </a:lnSpc>
              <a:spcAft>
                <a:spcPts val="600"/>
              </a:spcAft>
            </a:pPr>
            <a:fld id="{0C39CDE4-793C-4482-9A56-1E540F859475}" type="slidenum">
              <a:rPr lang="en-US" sz="1900" smtClean="0"/>
              <a:pPr>
                <a:lnSpc>
                  <a:spcPct val="90000"/>
                </a:lnSpc>
                <a:spcAft>
                  <a:spcPts val="600"/>
                </a:spcAft>
              </a:pPr>
              <a:t>17</a:t>
            </a:fld>
            <a:endParaRPr lang="en-US" sz="1900"/>
          </a:p>
        </p:txBody>
      </p:sp>
    </p:spTree>
    <p:extLst>
      <p:ext uri="{BB962C8B-B14F-4D97-AF65-F5344CB8AC3E}">
        <p14:creationId xmlns:p14="http://schemas.microsoft.com/office/powerpoint/2010/main" val="404319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21981-1811-FD0E-C829-3E2E49D39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590CF-3554-1E21-19CD-4701CA53D8A3}"/>
              </a:ext>
            </a:extLst>
          </p:cNvPr>
          <p:cNvSpPr>
            <a:spLocks noGrp="1"/>
          </p:cNvSpPr>
          <p:nvPr>
            <p:ph type="title"/>
          </p:nvPr>
        </p:nvSpPr>
        <p:spPr>
          <a:xfrm>
            <a:off x="152400" y="203201"/>
            <a:ext cx="11887200" cy="919544"/>
          </a:xfrm>
        </p:spPr>
        <p:txBody>
          <a:bodyPr>
            <a:normAutofit/>
          </a:bodyPr>
          <a:lstStyle/>
          <a:p>
            <a:r>
              <a:rPr lang="en-US" b="1" dirty="0"/>
              <a:t>PSE Design (2)</a:t>
            </a:r>
          </a:p>
        </p:txBody>
      </p:sp>
      <p:sp>
        <p:nvSpPr>
          <p:cNvPr id="3" name="Content Placeholder 2">
            <a:extLst>
              <a:ext uri="{FF2B5EF4-FFF2-40B4-BE49-F238E27FC236}">
                <a16:creationId xmlns:a16="http://schemas.microsoft.com/office/drawing/2014/main" id="{B0F911EE-1071-B32B-D2F2-9507CC653A84}"/>
              </a:ext>
            </a:extLst>
          </p:cNvPr>
          <p:cNvSpPr>
            <a:spLocks noGrp="1"/>
          </p:cNvSpPr>
          <p:nvPr>
            <p:ph idx="1"/>
          </p:nvPr>
        </p:nvSpPr>
        <p:spPr>
          <a:xfrm>
            <a:off x="277792" y="1365813"/>
            <a:ext cx="11761808" cy="5288987"/>
          </a:xfrm>
        </p:spPr>
        <p:txBody>
          <a:bodyPr vert="horz" lIns="91440" tIns="45720" rIns="91440" bIns="45720" rtlCol="0" anchor="t">
            <a:normAutofit lnSpcReduction="10000"/>
          </a:bodyPr>
          <a:lstStyle/>
          <a:p>
            <a:pPr marL="0" indent="0">
              <a:buNone/>
            </a:pPr>
            <a:r>
              <a:rPr lang="en-US" sz="2400" b="1" dirty="0"/>
              <a:t>EED 01: Family Selection  </a:t>
            </a:r>
          </a:p>
          <a:p>
            <a:pPr marL="0" indent="0">
              <a:buNone/>
            </a:pPr>
            <a:r>
              <a:rPr lang="en-US" sz="2400" dirty="0"/>
              <a:t>Families with children enrolled in the California State Preschool Program (CSPP) are selected according to the priorities for that program, whether full-day or part-day.</a:t>
            </a:r>
          </a:p>
          <a:p>
            <a:pPr marL="0" indent="0">
              <a:buNone/>
            </a:pPr>
            <a:endParaRPr lang="en-US" sz="2400" dirty="0"/>
          </a:p>
          <a:p>
            <a:pPr lvl="1"/>
            <a:r>
              <a:rPr lang="en-US" sz="2400" dirty="0"/>
              <a:t> Meets requirements</a:t>
            </a:r>
            <a:endParaRPr lang="en-US" sz="2400" dirty="0">
              <a:cs typeface="Arial"/>
            </a:endParaRPr>
          </a:p>
          <a:p>
            <a:pPr lvl="1"/>
            <a:r>
              <a:rPr lang="en-US" sz="2400" dirty="0">
                <a:cs typeface="Arial"/>
              </a:rPr>
              <a:t> </a:t>
            </a:r>
            <a:r>
              <a:rPr lang="en-US" sz="2400" dirty="0"/>
              <a:t>Needs Improvement to meet requirements </a:t>
            </a:r>
            <a:endParaRPr lang="en-US" sz="2400" dirty="0">
              <a:cs typeface="Arial"/>
            </a:endParaRPr>
          </a:p>
          <a:p>
            <a:pPr lvl="1">
              <a:buFont typeface="Wingdings" panose="05000000000000000000" pitchFamily="2" charset="2"/>
              <a:buChar char="q"/>
            </a:pPr>
            <a:endParaRPr lang="en-US" sz="2400" b="1" dirty="0">
              <a:cs typeface="Arial"/>
            </a:endParaRPr>
          </a:p>
          <a:p>
            <a:pPr marL="0" indent="0">
              <a:buNone/>
            </a:pPr>
            <a:r>
              <a:rPr lang="en-US" sz="2400" b="1" dirty="0"/>
              <a:t>Technical Assistance/Modifications Needed to meet requirements: (</a:t>
            </a:r>
            <a:r>
              <a:rPr lang="en-US" sz="2400" b="1" i="1" dirty="0"/>
              <a:t>Select all that apply)</a:t>
            </a:r>
            <a:endParaRPr lang="en-US" sz="2400" b="1" i="1" dirty="0">
              <a:cs typeface="Arial"/>
            </a:endParaRPr>
          </a:p>
          <a:p>
            <a:pPr marL="0" indent="0" algn="ctr">
              <a:buNone/>
            </a:pPr>
            <a:endParaRPr lang="en-US" sz="1200" b="1" i="1" dirty="0"/>
          </a:p>
          <a:p>
            <a:pPr lvl="5"/>
            <a:r>
              <a:rPr lang="en-US" sz="2400" dirty="0">
                <a:solidFill>
                  <a:schemeClr val="bg1"/>
                </a:solidFill>
              </a:rPr>
              <a:t> Maintaining current eligibility waiting list</a:t>
            </a:r>
            <a:endParaRPr lang="en-US" sz="2400" dirty="0">
              <a:solidFill>
                <a:schemeClr val="bg1"/>
              </a:solidFill>
              <a:cs typeface="Arial"/>
            </a:endParaRPr>
          </a:p>
          <a:p>
            <a:pPr lvl="5"/>
            <a:r>
              <a:rPr lang="en-US" sz="2400" dirty="0">
                <a:solidFill>
                  <a:schemeClr val="bg1"/>
                </a:solidFill>
                <a:cs typeface="Arial"/>
              </a:rPr>
              <a:t> </a:t>
            </a:r>
            <a:r>
              <a:rPr lang="en-US" sz="2400" dirty="0">
                <a:solidFill>
                  <a:schemeClr val="bg1"/>
                </a:solidFill>
              </a:rPr>
              <a:t>Keeping records confidential</a:t>
            </a:r>
            <a:endParaRPr lang="en-US" sz="2400" dirty="0">
              <a:solidFill>
                <a:schemeClr val="bg1"/>
              </a:solidFill>
              <a:cs typeface="Arial"/>
            </a:endParaRPr>
          </a:p>
          <a:p>
            <a:pPr lvl="5"/>
            <a:r>
              <a:rPr lang="en-US" sz="2400" dirty="0">
                <a:solidFill>
                  <a:schemeClr val="bg1"/>
                </a:solidFill>
                <a:cs typeface="Arial"/>
              </a:rPr>
              <a:t> </a:t>
            </a:r>
            <a:r>
              <a:rPr lang="en-US" sz="2400" dirty="0">
                <a:solidFill>
                  <a:schemeClr val="bg1"/>
                </a:solidFill>
              </a:rPr>
              <a:t>Following the correct enrollment priorities</a:t>
            </a:r>
          </a:p>
          <a:p>
            <a:pPr lvl="5"/>
            <a:r>
              <a:rPr lang="en-US" sz="2400" dirty="0">
                <a:solidFill>
                  <a:schemeClr val="bg1"/>
                </a:solidFill>
                <a:cs typeface="Arial"/>
              </a:rPr>
              <a:t> Other (please describe)</a:t>
            </a:r>
          </a:p>
          <a:p>
            <a:endParaRPr lang="en-US" sz="2400" dirty="0"/>
          </a:p>
        </p:txBody>
      </p:sp>
      <p:sp>
        <p:nvSpPr>
          <p:cNvPr id="4" name="Slide Number Placeholder 3">
            <a:extLst>
              <a:ext uri="{FF2B5EF4-FFF2-40B4-BE49-F238E27FC236}">
                <a16:creationId xmlns:a16="http://schemas.microsoft.com/office/drawing/2014/main" id="{B2696DA7-266F-7AD3-3ED5-B7A2E52130FA}"/>
              </a:ext>
            </a:extLst>
          </p:cNvPr>
          <p:cNvSpPr>
            <a:spLocks noGrp="1"/>
          </p:cNvSpPr>
          <p:nvPr>
            <p:ph type="sldNum" sz="quarter" idx="10"/>
          </p:nvPr>
        </p:nvSpPr>
        <p:spPr/>
        <p:txBody>
          <a:bodyPr/>
          <a:lstStyle/>
          <a:p>
            <a:fld id="{0C39CDE4-793C-4482-9A56-1E540F859475}" type="slidenum">
              <a:rPr lang="en-US" smtClean="0"/>
              <a:pPr/>
              <a:t>18</a:t>
            </a:fld>
            <a:endParaRPr lang="en-US"/>
          </a:p>
        </p:txBody>
      </p:sp>
    </p:spTree>
    <p:extLst>
      <p:ext uri="{BB962C8B-B14F-4D97-AF65-F5344CB8AC3E}">
        <p14:creationId xmlns:p14="http://schemas.microsoft.com/office/powerpoint/2010/main" val="234955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FB1ECE-0525-578A-59EA-E28CF771E628}"/>
              </a:ext>
            </a:extLst>
          </p:cNvPr>
          <p:cNvSpPr>
            <a:spLocks noGrp="1"/>
          </p:cNvSpPr>
          <p:nvPr>
            <p:ph type="title"/>
          </p:nvPr>
        </p:nvSpPr>
        <p:spPr>
          <a:xfrm>
            <a:off x="152400" y="2427454"/>
            <a:ext cx="11887200" cy="1325563"/>
          </a:xfrm>
        </p:spPr>
        <p:txBody>
          <a:bodyPr anchor="ctr">
            <a:normAutofit/>
          </a:bodyPr>
          <a:lstStyle/>
          <a:p>
            <a:r>
              <a:rPr lang="en-US" dirty="0"/>
              <a:t>Staff and Board Member Participation</a:t>
            </a:r>
          </a:p>
        </p:txBody>
      </p:sp>
      <p:sp>
        <p:nvSpPr>
          <p:cNvPr id="4" name="Slide Number Placeholder 3">
            <a:extLst>
              <a:ext uri="{FF2B5EF4-FFF2-40B4-BE49-F238E27FC236}">
                <a16:creationId xmlns:a16="http://schemas.microsoft.com/office/drawing/2014/main" id="{7B7E846A-209A-DF95-B0F9-1CE3301382D6}"/>
              </a:ext>
            </a:extLst>
          </p:cNvPr>
          <p:cNvSpPr>
            <a:spLocks noGrp="1"/>
          </p:cNvSpPr>
          <p:nvPr>
            <p:ph type="sldNum" sz="quarter" idx="10"/>
          </p:nvPr>
        </p:nvSpPr>
        <p:spPr>
          <a:xfrm>
            <a:off x="9296400" y="6289075"/>
            <a:ext cx="2743200" cy="365125"/>
          </a:xfrm>
        </p:spPr>
        <p:txBody>
          <a:bodyPr anchor="ctr">
            <a:normAutofit/>
          </a:bodyPr>
          <a:lstStyle/>
          <a:p>
            <a:pPr>
              <a:lnSpc>
                <a:spcPct val="90000"/>
              </a:lnSpc>
              <a:spcAft>
                <a:spcPts val="600"/>
              </a:spcAft>
            </a:pPr>
            <a:fld id="{DEE69842-7252-4EFC-9235-C1FD55AB08D6}" type="slidenum">
              <a:rPr lang="en-US" sz="1900" smtClean="0"/>
              <a:pPr>
                <a:lnSpc>
                  <a:spcPct val="90000"/>
                </a:lnSpc>
                <a:spcAft>
                  <a:spcPts val="600"/>
                </a:spcAft>
              </a:pPr>
              <a:t>19</a:t>
            </a:fld>
            <a:endParaRPr lang="en-US" sz="1900"/>
          </a:p>
        </p:txBody>
      </p:sp>
    </p:spTree>
    <p:extLst>
      <p:ext uri="{BB962C8B-B14F-4D97-AF65-F5344CB8AC3E}">
        <p14:creationId xmlns:p14="http://schemas.microsoft.com/office/powerpoint/2010/main" val="92315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9821-5119-8F28-D0BC-CACA170274AC}"/>
              </a:ext>
            </a:extLst>
          </p:cNvPr>
          <p:cNvSpPr>
            <a:spLocks noGrp="1"/>
          </p:cNvSpPr>
          <p:nvPr>
            <p:ph type="title"/>
          </p:nvPr>
        </p:nvSpPr>
        <p:spPr/>
        <p:txBody>
          <a:bodyPr/>
          <a:lstStyle/>
          <a:p>
            <a:r>
              <a:rPr lang="en-US" sz="4400" b="1" dirty="0"/>
              <a:t>Welcome and Introductions</a:t>
            </a:r>
            <a:endParaRPr lang="en-US" dirty="0"/>
          </a:p>
        </p:txBody>
      </p:sp>
      <p:pic>
        <p:nvPicPr>
          <p:cNvPr id="6" name="Content Placeholder 5" descr="A collage of children and a globe with signs above and below the globe that read “Everyone Belongs” and “Todos Somos Unidos&#10;">
            <a:extLst>
              <a:ext uri="{FF2B5EF4-FFF2-40B4-BE49-F238E27FC236}">
                <a16:creationId xmlns:a16="http://schemas.microsoft.com/office/drawing/2014/main" id="{97DD1AD8-4E13-31E9-B923-6BC9AC3024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468" y="1912625"/>
            <a:ext cx="7259063" cy="4467849"/>
          </a:xfrm>
        </p:spPr>
      </p:pic>
      <p:sp>
        <p:nvSpPr>
          <p:cNvPr id="4" name="Slide Number Placeholder 3">
            <a:extLst>
              <a:ext uri="{FF2B5EF4-FFF2-40B4-BE49-F238E27FC236}">
                <a16:creationId xmlns:a16="http://schemas.microsoft.com/office/drawing/2014/main" id="{C5A9A276-52E4-9C9F-DC52-F3F665FFC524}"/>
              </a:ext>
            </a:extLst>
          </p:cNvPr>
          <p:cNvSpPr>
            <a:spLocks noGrp="1"/>
          </p:cNvSpPr>
          <p:nvPr>
            <p:ph type="sldNum" sz="quarter" idx="10"/>
          </p:nvPr>
        </p:nvSpPr>
        <p:spPr/>
        <p:txBody>
          <a:bodyPr/>
          <a:lstStyle/>
          <a:p>
            <a:fld id="{0C39CDE4-793C-4482-9A56-1E540F859475}" type="slidenum">
              <a:rPr lang="en-US" smtClean="0"/>
              <a:pPr/>
              <a:t>2</a:t>
            </a:fld>
            <a:endParaRPr lang="en-US"/>
          </a:p>
        </p:txBody>
      </p:sp>
    </p:spTree>
    <p:extLst>
      <p:ext uri="{BB962C8B-B14F-4D97-AF65-F5344CB8AC3E}">
        <p14:creationId xmlns:p14="http://schemas.microsoft.com/office/powerpoint/2010/main" val="421503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5ADC-EFDA-4EB9-890C-5C9C16BE8930}"/>
              </a:ext>
            </a:extLst>
          </p:cNvPr>
          <p:cNvSpPr>
            <a:spLocks noGrp="1"/>
          </p:cNvSpPr>
          <p:nvPr>
            <p:ph type="title"/>
          </p:nvPr>
        </p:nvSpPr>
        <p:spPr>
          <a:xfrm>
            <a:off x="152400" y="203800"/>
            <a:ext cx="11887200" cy="837923"/>
          </a:xfrm>
        </p:spPr>
        <p:txBody>
          <a:bodyPr>
            <a:normAutofit/>
          </a:bodyPr>
          <a:lstStyle/>
          <a:p>
            <a:r>
              <a:rPr lang="en-US" sz="4000" b="1" dirty="0">
                <a:cs typeface="Arial"/>
              </a:rPr>
              <a:t>Staff and Board Member Participation (1) </a:t>
            </a:r>
          </a:p>
        </p:txBody>
      </p:sp>
      <p:sp>
        <p:nvSpPr>
          <p:cNvPr id="3" name="Content Placeholder 2">
            <a:extLst>
              <a:ext uri="{FF2B5EF4-FFF2-40B4-BE49-F238E27FC236}">
                <a16:creationId xmlns:a16="http://schemas.microsoft.com/office/drawing/2014/main" id="{32DB84CB-6EEA-892A-DAB8-D79A30BBFE6D}"/>
              </a:ext>
            </a:extLst>
          </p:cNvPr>
          <p:cNvSpPr>
            <a:spLocks noGrp="1"/>
          </p:cNvSpPr>
          <p:nvPr>
            <p:ph idx="1"/>
          </p:nvPr>
        </p:nvSpPr>
        <p:spPr>
          <a:xfrm>
            <a:off x="152400" y="1186249"/>
            <a:ext cx="11887200" cy="6524367"/>
          </a:xfrm>
        </p:spPr>
        <p:txBody>
          <a:bodyPr vert="horz" lIns="91440" tIns="45720" rIns="91440" bIns="45720" rtlCol="0" anchor="t">
            <a:noAutofit/>
          </a:bodyPr>
          <a:lstStyle/>
          <a:p>
            <a:pPr marL="0" indent="0">
              <a:lnSpc>
                <a:spcPct val="100000"/>
              </a:lnSpc>
              <a:spcBef>
                <a:spcPts val="0"/>
              </a:spcBef>
              <a:buNone/>
            </a:pPr>
            <a:r>
              <a:rPr lang="en-US" sz="2400" dirty="0">
                <a:cs typeface="Arial"/>
              </a:rPr>
              <a:t>How have staff and board members been involved in the program self-evaluation process? (Select all that apply)</a:t>
            </a:r>
          </a:p>
          <a:p>
            <a:pPr marL="0" indent="0">
              <a:lnSpc>
                <a:spcPct val="100000"/>
              </a:lnSpc>
              <a:spcBef>
                <a:spcPts val="0"/>
              </a:spcBef>
              <a:spcAft>
                <a:spcPts val="1800"/>
              </a:spcAft>
              <a:buNone/>
            </a:pPr>
            <a:endParaRPr lang="en-US" sz="900" dirty="0">
              <a:cs typeface="Arial"/>
            </a:endParaRPr>
          </a:p>
          <a:p>
            <a:pPr lvl="1">
              <a:lnSpc>
                <a:spcPct val="100000"/>
              </a:lnSpc>
              <a:spcBef>
                <a:spcPts val="0"/>
              </a:spcBef>
              <a:spcAft>
                <a:spcPts val="1800"/>
              </a:spcAft>
            </a:pPr>
            <a:r>
              <a:rPr lang="en-US" sz="2400" dirty="0">
                <a:cs typeface="Arial"/>
              </a:rPr>
              <a:t>Program staff and board members developed a written list of tasks needed to modify the program to address all areas that need improvement</a:t>
            </a:r>
            <a:endParaRPr lang="en-US" sz="900" dirty="0">
              <a:cs typeface="Arial"/>
            </a:endParaRPr>
          </a:p>
          <a:p>
            <a:pPr lvl="1">
              <a:lnSpc>
                <a:spcPct val="100000"/>
              </a:lnSpc>
              <a:spcBef>
                <a:spcPts val="0"/>
              </a:spcBef>
              <a:spcAft>
                <a:spcPts val="1800"/>
              </a:spcAft>
            </a:pPr>
            <a:r>
              <a:rPr lang="en-US" sz="2400" dirty="0">
                <a:cs typeface="Arial"/>
              </a:rPr>
              <a:t>Meeting(s) were held with board and staff to review program self-evaluation process </a:t>
            </a:r>
          </a:p>
          <a:p>
            <a:pPr lvl="1">
              <a:lnSpc>
                <a:spcPct val="100000"/>
              </a:lnSpc>
              <a:spcBef>
                <a:spcPts val="0"/>
              </a:spcBef>
              <a:spcAft>
                <a:spcPts val="1800"/>
              </a:spcAft>
            </a:pPr>
            <a:r>
              <a:rPr lang="en-US" sz="2400" dirty="0">
                <a:cs typeface="Arial"/>
              </a:rPr>
              <a:t>The contractor identified areas that required modification in response to guidance released from CDE</a:t>
            </a:r>
          </a:p>
          <a:p>
            <a:pPr lvl="1">
              <a:lnSpc>
                <a:spcPct val="100000"/>
              </a:lnSpc>
              <a:spcBef>
                <a:spcPts val="0"/>
              </a:spcBef>
              <a:spcAft>
                <a:spcPts val="1800"/>
              </a:spcAft>
            </a:pPr>
            <a:r>
              <a:rPr lang="en-US" sz="2400" dirty="0">
                <a:cs typeface="Arial"/>
              </a:rPr>
              <a:t> A summary of the PSE process and findings was presented to the board, and input was gathered from board members.</a:t>
            </a:r>
          </a:p>
        </p:txBody>
      </p:sp>
      <p:sp>
        <p:nvSpPr>
          <p:cNvPr id="4" name="Slide Number Placeholder 3">
            <a:extLst>
              <a:ext uri="{FF2B5EF4-FFF2-40B4-BE49-F238E27FC236}">
                <a16:creationId xmlns:a16="http://schemas.microsoft.com/office/drawing/2014/main" id="{12E66CA5-D694-610F-C019-6AA7029D5535}"/>
              </a:ext>
            </a:extLst>
          </p:cNvPr>
          <p:cNvSpPr>
            <a:spLocks noGrp="1"/>
          </p:cNvSpPr>
          <p:nvPr>
            <p:ph type="sldNum" sz="quarter" idx="10"/>
          </p:nvPr>
        </p:nvSpPr>
        <p:spPr/>
        <p:txBody>
          <a:bodyPr/>
          <a:lstStyle/>
          <a:p>
            <a:fld id="{0C39CDE4-793C-4482-9A56-1E540F859475}" type="slidenum">
              <a:rPr lang="en-US" smtClean="0"/>
              <a:pPr/>
              <a:t>20</a:t>
            </a:fld>
            <a:endParaRPr lang="en-US"/>
          </a:p>
        </p:txBody>
      </p:sp>
    </p:spTree>
    <p:extLst>
      <p:ext uri="{BB962C8B-B14F-4D97-AF65-F5344CB8AC3E}">
        <p14:creationId xmlns:p14="http://schemas.microsoft.com/office/powerpoint/2010/main" val="171905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1D569-146C-8307-99D3-D81D94AC9D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CB4DA7-73CE-756B-0CEB-B50900104179}"/>
              </a:ext>
            </a:extLst>
          </p:cNvPr>
          <p:cNvSpPr>
            <a:spLocks noGrp="1"/>
          </p:cNvSpPr>
          <p:nvPr>
            <p:ph type="title"/>
          </p:nvPr>
        </p:nvSpPr>
        <p:spPr>
          <a:xfrm>
            <a:off x="152400" y="2344326"/>
            <a:ext cx="11887200" cy="1325563"/>
          </a:xfrm>
        </p:spPr>
        <p:txBody>
          <a:bodyPr anchor="ctr">
            <a:normAutofit/>
          </a:bodyPr>
          <a:lstStyle/>
          <a:p>
            <a:r>
              <a:rPr lang="en-US" b="1" dirty="0"/>
              <a:t>Overview </a:t>
            </a:r>
            <a:br>
              <a:rPr lang="en-US" b="1" dirty="0"/>
            </a:br>
            <a:r>
              <a:rPr lang="en-US" b="1" dirty="0"/>
              <a:t>Key Dimensions </a:t>
            </a:r>
          </a:p>
        </p:txBody>
      </p:sp>
      <p:sp>
        <p:nvSpPr>
          <p:cNvPr id="4" name="Slide Number Placeholder 3">
            <a:extLst>
              <a:ext uri="{FF2B5EF4-FFF2-40B4-BE49-F238E27FC236}">
                <a16:creationId xmlns:a16="http://schemas.microsoft.com/office/drawing/2014/main" id="{FDDD61AF-B998-FAA1-C2F0-D736897B06B7}"/>
              </a:ext>
            </a:extLst>
          </p:cNvPr>
          <p:cNvSpPr>
            <a:spLocks noGrp="1"/>
          </p:cNvSpPr>
          <p:nvPr>
            <p:ph type="sldNum" sz="quarter" idx="10"/>
          </p:nvPr>
        </p:nvSpPr>
        <p:spPr>
          <a:xfrm>
            <a:off x="9296400" y="6289075"/>
            <a:ext cx="2743200" cy="365125"/>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0C39CDE4-793C-4482-9A56-1E540F859475}" type="slidenum">
              <a:rPr kumimoji="0" lang="en-US" sz="1900" b="0" i="0" u="none" strike="noStrike" kern="1200" cap="none" spc="0" normalizeH="0" baseline="0" noProof="0" smtClean="0">
                <a:ln>
                  <a:noFill/>
                </a:ln>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21</a:t>
            </a:fld>
            <a:endParaRPr kumimoji="0" lang="en-US" sz="19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425753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E693-F78D-239F-9E2E-CB3373C962F0}"/>
              </a:ext>
            </a:extLst>
          </p:cNvPr>
          <p:cNvSpPr>
            <a:spLocks noGrp="1"/>
          </p:cNvSpPr>
          <p:nvPr>
            <p:ph type="title"/>
          </p:nvPr>
        </p:nvSpPr>
        <p:spPr/>
        <p:txBody>
          <a:bodyPr/>
          <a:lstStyle/>
          <a:p>
            <a:r>
              <a:rPr lang="en-US" b="1" dirty="0"/>
              <a:t>Key Dimensions (1)</a:t>
            </a:r>
            <a:endParaRPr lang="en-US" dirty="0"/>
          </a:p>
        </p:txBody>
      </p:sp>
      <p:sp>
        <p:nvSpPr>
          <p:cNvPr id="3" name="Content Placeholder 2">
            <a:extLst>
              <a:ext uri="{FF2B5EF4-FFF2-40B4-BE49-F238E27FC236}">
                <a16:creationId xmlns:a16="http://schemas.microsoft.com/office/drawing/2014/main" id="{C7A97362-EDEC-5797-28AE-F18EE6F161DC}"/>
              </a:ext>
            </a:extLst>
          </p:cNvPr>
          <p:cNvSpPr>
            <a:spLocks noGrp="1"/>
          </p:cNvSpPr>
          <p:nvPr>
            <p:ph idx="1"/>
          </p:nvPr>
        </p:nvSpPr>
        <p:spPr>
          <a:xfrm>
            <a:off x="152400" y="1529362"/>
            <a:ext cx="11887200" cy="5015901"/>
          </a:xfrm>
        </p:spPr>
        <p:txBody>
          <a:bodyPr>
            <a:normAutofit lnSpcReduction="10000"/>
          </a:bodyPr>
          <a:lstStyle/>
          <a:p>
            <a:pPr>
              <a:spcAft>
                <a:spcPts val="1200"/>
              </a:spcAft>
            </a:pPr>
            <a:r>
              <a:rPr lang="en-US" b="1" dirty="0"/>
              <a:t>Key Dimension I: Family Files</a:t>
            </a:r>
          </a:p>
          <a:p>
            <a:pPr lvl="1">
              <a:spcAft>
                <a:spcPts val="1200"/>
              </a:spcAft>
            </a:pPr>
            <a:r>
              <a:rPr lang="en-US" dirty="0"/>
              <a:t>Six Items: EED 01 – EED 06</a:t>
            </a:r>
          </a:p>
          <a:p>
            <a:pPr>
              <a:spcAft>
                <a:spcPts val="1200"/>
              </a:spcAft>
            </a:pPr>
            <a:r>
              <a:rPr lang="en-US" b="1" dirty="0"/>
              <a:t>Key Dimension II: Family Engagement and Strengthening</a:t>
            </a:r>
          </a:p>
          <a:p>
            <a:pPr lvl="1">
              <a:spcAft>
                <a:spcPts val="1200"/>
              </a:spcAft>
            </a:pPr>
            <a:r>
              <a:rPr lang="en-US" dirty="0"/>
              <a:t>Three Items: EED 07 – EED 09</a:t>
            </a:r>
          </a:p>
          <a:p>
            <a:pPr>
              <a:spcAft>
                <a:spcPts val="1200"/>
              </a:spcAft>
            </a:pPr>
            <a:r>
              <a:rPr lang="en-US" b="1" dirty="0"/>
              <a:t>Key Dimension III: Program Quality</a:t>
            </a:r>
          </a:p>
          <a:p>
            <a:pPr lvl="1">
              <a:spcAft>
                <a:spcPts val="1200"/>
              </a:spcAft>
            </a:pPr>
            <a:r>
              <a:rPr lang="nl-NL" dirty="0"/>
              <a:t>Ten Items: EED 10 – EED 19</a:t>
            </a:r>
            <a:endParaRPr lang="en-US" dirty="0"/>
          </a:p>
          <a:p>
            <a:pPr>
              <a:spcAft>
                <a:spcPts val="1200"/>
              </a:spcAft>
            </a:pPr>
            <a:r>
              <a:rPr lang="en-US" b="1" dirty="0"/>
              <a:t>Key Dimension IV: Administrative</a:t>
            </a:r>
          </a:p>
          <a:p>
            <a:pPr lvl="1">
              <a:spcAft>
                <a:spcPts val="1200"/>
              </a:spcAft>
            </a:pPr>
            <a:r>
              <a:rPr lang="en-US" dirty="0"/>
              <a:t>Five Items: EED 20 – EED 24</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39E43A2-8098-7FE8-2FF6-732E8E4357C1}"/>
              </a:ext>
            </a:extLst>
          </p:cNvPr>
          <p:cNvSpPr>
            <a:spLocks noGrp="1"/>
          </p:cNvSpPr>
          <p:nvPr>
            <p:ph type="sldNum" sz="quarter" idx="10"/>
          </p:nvPr>
        </p:nvSpPr>
        <p:spPr/>
        <p:txBody>
          <a:bodyPr/>
          <a:lstStyle/>
          <a:p>
            <a:fld id="{0C39CDE4-793C-4482-9A56-1E540F859475}" type="slidenum">
              <a:rPr lang="en-US" smtClean="0"/>
              <a:pPr/>
              <a:t>22</a:t>
            </a:fld>
            <a:endParaRPr lang="en-US"/>
          </a:p>
        </p:txBody>
      </p:sp>
    </p:spTree>
    <p:extLst>
      <p:ext uri="{BB962C8B-B14F-4D97-AF65-F5344CB8AC3E}">
        <p14:creationId xmlns:p14="http://schemas.microsoft.com/office/powerpoint/2010/main" val="403860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CB865A-8FFC-32EE-850A-B620D88D6AFA}"/>
              </a:ext>
            </a:extLst>
          </p:cNvPr>
          <p:cNvSpPr>
            <a:spLocks noGrp="1"/>
          </p:cNvSpPr>
          <p:nvPr>
            <p:ph type="title"/>
          </p:nvPr>
        </p:nvSpPr>
        <p:spPr>
          <a:xfrm>
            <a:off x="152400" y="2103437"/>
            <a:ext cx="11887200" cy="1325563"/>
          </a:xfrm>
        </p:spPr>
        <p:txBody>
          <a:bodyPr vert="horz" lIns="91440" tIns="45720" rIns="91440" bIns="45720" rtlCol="0" anchor="ctr">
            <a:normAutofit/>
          </a:bodyPr>
          <a:lstStyle/>
          <a:p>
            <a:pPr marL="0" marR="0">
              <a:spcAft>
                <a:spcPts val="800"/>
              </a:spcAft>
            </a:pPr>
            <a:r>
              <a:rPr lang="en-US" b="1" i="1" dirty="0">
                <a:effectLst/>
              </a:rPr>
              <a:t>I. Family Files</a:t>
            </a:r>
            <a:endParaRPr lang="en-US" dirty="0"/>
          </a:p>
        </p:txBody>
      </p:sp>
      <p:sp>
        <p:nvSpPr>
          <p:cNvPr id="4" name="Slide Number Placeholder 3">
            <a:extLst>
              <a:ext uri="{FF2B5EF4-FFF2-40B4-BE49-F238E27FC236}">
                <a16:creationId xmlns:a16="http://schemas.microsoft.com/office/drawing/2014/main" id="{854E0951-1D4B-EDEE-0B0C-C4EE5C2D4578}"/>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defTabSz="457200">
              <a:lnSpc>
                <a:spcPct val="90000"/>
              </a:lnSpc>
              <a:spcAft>
                <a:spcPts val="600"/>
              </a:spcAft>
              <a:defRPr/>
            </a:pPr>
            <a:fld id="{0C39CDE4-793C-4482-9A56-1E540F859475}" type="slidenum">
              <a:rPr lang="en-US" sz="1900"/>
              <a:pPr defTabSz="457200">
                <a:lnSpc>
                  <a:spcPct val="90000"/>
                </a:lnSpc>
                <a:spcAft>
                  <a:spcPts val="600"/>
                </a:spcAft>
                <a:defRPr/>
              </a:pPr>
              <a:t>23</a:t>
            </a:fld>
            <a:endParaRPr lang="en-US" sz="1900"/>
          </a:p>
        </p:txBody>
      </p:sp>
    </p:spTree>
    <p:extLst>
      <p:ext uri="{BB962C8B-B14F-4D97-AF65-F5344CB8AC3E}">
        <p14:creationId xmlns:p14="http://schemas.microsoft.com/office/powerpoint/2010/main" val="53251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BFBD-99D0-525D-6143-E65A9CB9E720}"/>
              </a:ext>
            </a:extLst>
          </p:cNvPr>
          <p:cNvSpPr>
            <a:spLocks noGrp="1"/>
          </p:cNvSpPr>
          <p:nvPr>
            <p:ph type="title"/>
          </p:nvPr>
        </p:nvSpPr>
        <p:spPr>
          <a:xfrm>
            <a:off x="152400" y="203799"/>
            <a:ext cx="11887200" cy="849497"/>
          </a:xfrm>
        </p:spPr>
        <p:txBody>
          <a:bodyPr>
            <a:normAutofit/>
          </a:bodyPr>
          <a:lstStyle/>
          <a:p>
            <a:r>
              <a:rPr kumimoji="0" lang="en-US" b="1" i="0" u="none" strike="noStrike" kern="100" cap="none" spc="0" normalizeH="0" baseline="0" noProof="0" dirty="0">
                <a:ln>
                  <a:noFill/>
                </a:ln>
                <a:effectLst/>
                <a:uLnTx/>
                <a:uFillTx/>
                <a:latin typeface="Arial"/>
                <a:ea typeface="Aptos" panose="020B0004020202020204" pitchFamily="34" charset="0"/>
                <a:cs typeface="Arial"/>
              </a:rPr>
              <a:t>EED 02: Family Eligibility Requirements </a:t>
            </a:r>
            <a:r>
              <a:rPr lang="en-US" b="1" kern="100" dirty="0">
                <a:latin typeface="Arial"/>
                <a:ea typeface="Aptos" panose="020B0004020202020204" pitchFamily="34" charset="0"/>
                <a:cs typeface="Arial"/>
              </a:rPr>
              <a:t>(1) </a:t>
            </a:r>
            <a:endParaRPr lang="en-US" dirty="0">
              <a:cs typeface="Arial"/>
            </a:endParaRPr>
          </a:p>
        </p:txBody>
      </p:sp>
      <p:sp>
        <p:nvSpPr>
          <p:cNvPr id="3" name="Content Placeholder 2">
            <a:extLst>
              <a:ext uri="{FF2B5EF4-FFF2-40B4-BE49-F238E27FC236}">
                <a16:creationId xmlns:a16="http://schemas.microsoft.com/office/drawing/2014/main" id="{15F5C3F5-FD42-259C-B3C1-55B3F94B2AF7}"/>
              </a:ext>
            </a:extLst>
          </p:cNvPr>
          <p:cNvSpPr>
            <a:spLocks noGrp="1"/>
          </p:cNvSpPr>
          <p:nvPr>
            <p:ph idx="1"/>
          </p:nvPr>
        </p:nvSpPr>
        <p:spPr>
          <a:xfrm>
            <a:off x="152400" y="1107426"/>
            <a:ext cx="11887200" cy="5364211"/>
          </a:xfrm>
        </p:spPr>
        <p:txBody>
          <a:bodyPr vert="horz" lIns="91440" tIns="45720" rIns="91440" bIns="45720" rtlCol="0" anchor="t">
            <a:noAutofit/>
          </a:bodyPr>
          <a:lstStyle/>
          <a:p>
            <a:pPr marL="0" indent="0">
              <a:lnSpc>
                <a:spcPct val="100000"/>
              </a:lnSpc>
              <a:spcBef>
                <a:spcPts val="0"/>
              </a:spcBef>
              <a:buNone/>
            </a:pPr>
            <a:r>
              <a:rPr lang="en-US" sz="2400" dirty="0"/>
              <a:t>Families with children enrolled in the program have met eligibility requirements, and the required documentation is complete. A family data file has been established for each family, including a completed application for services, supporting documentation, and a completed family language survey.</a:t>
            </a:r>
            <a:endParaRPr lang="en-US" sz="2400" dirty="0">
              <a:cs typeface="Arial"/>
            </a:endParaRPr>
          </a:p>
          <a:p>
            <a:pPr lvl="1">
              <a:lnSpc>
                <a:spcPct val="120000"/>
              </a:lnSpc>
            </a:pPr>
            <a:r>
              <a:rPr lang="en-US" sz="2000" dirty="0">
                <a:cs typeface="Arial"/>
              </a:rPr>
              <a:t> </a:t>
            </a:r>
            <a:r>
              <a:rPr lang="en-US" sz="2400" dirty="0">
                <a:cs typeface="Arial"/>
              </a:rPr>
              <a:t>Meets requirements</a:t>
            </a:r>
            <a:endParaRPr lang="en-US" sz="2000" dirty="0">
              <a:cs typeface="Arial"/>
            </a:endParaRPr>
          </a:p>
          <a:p>
            <a:pPr lvl="1">
              <a:lnSpc>
                <a:spcPct val="120000"/>
              </a:lnSpc>
            </a:pPr>
            <a:r>
              <a:rPr lang="en-US" sz="2000" dirty="0">
                <a:cs typeface="Arial"/>
              </a:rPr>
              <a:t> </a:t>
            </a:r>
            <a:r>
              <a:rPr lang="en-US" sz="2400" dirty="0">
                <a:cs typeface="Arial"/>
              </a:rPr>
              <a:t>Needs Improvement to meet requirements </a:t>
            </a:r>
            <a:endParaRPr lang="en-US" sz="2400" b="1" dirty="0">
              <a:cs typeface="Arial"/>
            </a:endParaRPr>
          </a:p>
          <a:p>
            <a:pPr marL="0" indent="0">
              <a:lnSpc>
                <a:spcPct val="120000"/>
              </a:lnSpc>
              <a:buNone/>
            </a:pPr>
            <a:r>
              <a:rPr lang="en-US" sz="2400" b="1" dirty="0">
                <a:cs typeface="Arial"/>
              </a:rPr>
              <a:t>Technical Assistance/Modifications Needed to meet requirements: </a:t>
            </a:r>
            <a:r>
              <a:rPr lang="en-US" sz="2400" i="1" dirty="0">
                <a:cs typeface="Arial"/>
              </a:rPr>
              <a:t>(Select all that apply)</a:t>
            </a:r>
          </a:p>
          <a:p>
            <a:pPr lvl="4">
              <a:lnSpc>
                <a:spcPct val="120000"/>
              </a:lnSpc>
            </a:pPr>
            <a:r>
              <a:rPr lang="en-US" sz="2400" dirty="0">
                <a:solidFill>
                  <a:schemeClr val="bg1"/>
                </a:solidFill>
                <a:cs typeface="Arial"/>
              </a:rPr>
              <a:t> Completing Confidential Application for Child Development Services and Certification of Eligibility or comparable form</a:t>
            </a:r>
          </a:p>
          <a:p>
            <a:pPr lvl="4">
              <a:lnSpc>
                <a:spcPct val="120000"/>
              </a:lnSpc>
            </a:pPr>
            <a:r>
              <a:rPr lang="en-US" sz="2400" dirty="0">
                <a:solidFill>
                  <a:schemeClr val="bg1"/>
                </a:solidFill>
                <a:cs typeface="Arial"/>
              </a:rPr>
              <a:t> Maintaining copies of birth records</a:t>
            </a:r>
          </a:p>
          <a:p>
            <a:pPr lvl="4">
              <a:lnSpc>
                <a:spcPct val="120000"/>
              </a:lnSpc>
            </a:pPr>
            <a:r>
              <a:rPr lang="en-US" sz="2400" dirty="0">
                <a:solidFill>
                  <a:schemeClr val="bg1"/>
                </a:solidFill>
                <a:cs typeface="Arial"/>
              </a:rPr>
              <a:t> Submitting statistical, cost, and program data (801-A Reports) </a:t>
            </a:r>
          </a:p>
          <a:p>
            <a:pPr marL="457200" lvl="1" indent="0">
              <a:buNone/>
            </a:pPr>
            <a:endParaRPr lang="en-US" sz="2400" dirty="0">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3D8BACC1-EF0D-357F-E407-C98E18A45445}"/>
              </a:ext>
            </a:extLst>
          </p:cNvPr>
          <p:cNvSpPr>
            <a:spLocks noGrp="1"/>
          </p:cNvSpPr>
          <p:nvPr>
            <p:ph type="sldNum" sz="quarter" idx="10"/>
          </p:nvPr>
        </p:nvSpPr>
        <p:spPr/>
        <p:txBody>
          <a:bodyPr/>
          <a:lstStyle/>
          <a:p>
            <a:fld id="{0C39CDE4-793C-4482-9A56-1E540F859475}" type="slidenum">
              <a:rPr lang="en-US" smtClean="0"/>
              <a:pPr/>
              <a:t>24</a:t>
            </a:fld>
            <a:endParaRPr lang="en-US" dirty="0"/>
          </a:p>
        </p:txBody>
      </p:sp>
    </p:spTree>
    <p:extLst>
      <p:ext uri="{BB962C8B-B14F-4D97-AF65-F5344CB8AC3E}">
        <p14:creationId xmlns:p14="http://schemas.microsoft.com/office/powerpoint/2010/main" val="321450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D268-502F-1709-AAA6-42CBB8814382}"/>
              </a:ext>
            </a:extLst>
          </p:cNvPr>
          <p:cNvSpPr>
            <a:spLocks noGrp="1"/>
          </p:cNvSpPr>
          <p:nvPr>
            <p:ph type="title"/>
          </p:nvPr>
        </p:nvSpPr>
        <p:spPr>
          <a:xfrm>
            <a:off x="152400" y="203800"/>
            <a:ext cx="11887200" cy="1138864"/>
          </a:xfrm>
        </p:spPr>
        <p:txBody>
          <a:bodyPr/>
          <a:lstStyle/>
          <a:p>
            <a:r>
              <a:rPr lang="en-US" b="1" dirty="0">
                <a:cs typeface="Arial"/>
              </a:rPr>
              <a:t>EED 02: Family Eligibility Requirements (2)</a:t>
            </a:r>
            <a:endParaRPr lang="en-US" b="1" dirty="0"/>
          </a:p>
        </p:txBody>
      </p:sp>
      <p:sp>
        <p:nvSpPr>
          <p:cNvPr id="3" name="Content Placeholder 2">
            <a:extLst>
              <a:ext uri="{FF2B5EF4-FFF2-40B4-BE49-F238E27FC236}">
                <a16:creationId xmlns:a16="http://schemas.microsoft.com/office/drawing/2014/main" id="{829F471E-199F-B731-6A33-FDAC25B30EEF}"/>
              </a:ext>
            </a:extLst>
          </p:cNvPr>
          <p:cNvSpPr>
            <a:spLocks noGrp="1"/>
          </p:cNvSpPr>
          <p:nvPr>
            <p:ph idx="1"/>
          </p:nvPr>
        </p:nvSpPr>
        <p:spPr>
          <a:xfrm>
            <a:off x="152400" y="1999488"/>
            <a:ext cx="11887200" cy="3121152"/>
          </a:xfrm>
        </p:spPr>
        <p:txBody>
          <a:bodyPr vert="horz" lIns="91440" tIns="45720" rIns="91440" bIns="45720" rtlCol="0" anchor="t">
            <a:normAutofit/>
          </a:bodyPr>
          <a:lstStyle/>
          <a:p>
            <a:pPr marL="0" indent="0" algn="ctr">
              <a:buNone/>
            </a:pPr>
            <a:r>
              <a:rPr lang="en-US" sz="2400" b="1" dirty="0">
                <a:cs typeface="Arial" panose="020B0604020202020204"/>
              </a:rPr>
              <a:t>EXAMPLE OF MEETING THE REQUIREMENTS</a:t>
            </a:r>
          </a:p>
          <a:p>
            <a:pPr marL="0" indent="0" algn="ctr">
              <a:buNone/>
            </a:pPr>
            <a:endParaRPr lang="en-US" sz="1400" b="1" u="sng" dirty="0">
              <a:cs typeface="Arial" panose="020B0604020202020204"/>
            </a:endParaRPr>
          </a:p>
          <a:p>
            <a:pPr marL="0" indent="0" algn="ctr">
              <a:buNone/>
            </a:pPr>
            <a:endParaRPr lang="en-US" sz="1400" b="1" u="sng" dirty="0">
              <a:cs typeface="Arial" panose="020B0604020202020204"/>
            </a:endParaRPr>
          </a:p>
          <a:p>
            <a:pPr marL="0" indent="0">
              <a:buNone/>
            </a:pPr>
            <a:r>
              <a:rPr lang="en-US" sz="2400" i="1" dirty="0">
                <a:cs typeface="Arial" panose="020B0604020202020204"/>
              </a:rPr>
              <a:t>“Families enrolled in the program have met the eligibility requirements. All family data files include a completed application for services, family size records, income verification, supporting documentation, and a completed family language survey. </a:t>
            </a:r>
          </a:p>
          <a:p>
            <a:pPr marL="0" indent="0">
              <a:buNone/>
            </a:pPr>
            <a:r>
              <a:rPr lang="en-US" sz="2400" i="1" dirty="0">
                <a:cs typeface="Arial" panose="020B0604020202020204"/>
              </a:rPr>
              <a:t>All reports and data, such as the 801A reporting or CAPSDAC Monthly Data Submissions, were completed and submitted as requested by CDE.”</a:t>
            </a:r>
          </a:p>
        </p:txBody>
      </p:sp>
      <p:sp>
        <p:nvSpPr>
          <p:cNvPr id="4" name="Slide Number Placeholder 3">
            <a:extLst>
              <a:ext uri="{FF2B5EF4-FFF2-40B4-BE49-F238E27FC236}">
                <a16:creationId xmlns:a16="http://schemas.microsoft.com/office/drawing/2014/main" id="{F836CC28-3C36-AC0F-6FD4-05A47C982F32}"/>
              </a:ext>
            </a:extLst>
          </p:cNvPr>
          <p:cNvSpPr>
            <a:spLocks noGrp="1"/>
          </p:cNvSpPr>
          <p:nvPr>
            <p:ph type="sldNum" sz="quarter" idx="10"/>
          </p:nvPr>
        </p:nvSpPr>
        <p:spPr/>
        <p:txBody>
          <a:bodyPr/>
          <a:lstStyle/>
          <a:p>
            <a:fld id="{0C39CDE4-793C-4482-9A56-1E540F859475}" type="slidenum">
              <a:rPr lang="en-US" smtClean="0"/>
              <a:pPr/>
              <a:t>25</a:t>
            </a:fld>
            <a:endParaRPr lang="en-US"/>
          </a:p>
        </p:txBody>
      </p:sp>
    </p:spTree>
    <p:extLst>
      <p:ext uri="{BB962C8B-B14F-4D97-AF65-F5344CB8AC3E}">
        <p14:creationId xmlns:p14="http://schemas.microsoft.com/office/powerpoint/2010/main" val="167861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D141C-C720-2A0B-6458-21CA99FD3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8A572-3C99-3F0C-5F38-A4EDF7E386F9}"/>
              </a:ext>
            </a:extLst>
          </p:cNvPr>
          <p:cNvSpPr>
            <a:spLocks noGrp="1"/>
          </p:cNvSpPr>
          <p:nvPr>
            <p:ph type="title"/>
          </p:nvPr>
        </p:nvSpPr>
        <p:spPr>
          <a:xfrm>
            <a:off x="152400" y="203800"/>
            <a:ext cx="11887200" cy="1138864"/>
          </a:xfrm>
        </p:spPr>
        <p:txBody>
          <a:bodyPr/>
          <a:lstStyle/>
          <a:p>
            <a:r>
              <a:rPr lang="en-US" b="1" dirty="0">
                <a:cs typeface="Arial"/>
              </a:rPr>
              <a:t>EED 02: Family Eligibility Requirements (3)</a:t>
            </a:r>
            <a:endParaRPr lang="en-US" b="1" dirty="0"/>
          </a:p>
        </p:txBody>
      </p:sp>
      <p:sp>
        <p:nvSpPr>
          <p:cNvPr id="4" name="Slide Number Placeholder 3">
            <a:extLst>
              <a:ext uri="{FF2B5EF4-FFF2-40B4-BE49-F238E27FC236}">
                <a16:creationId xmlns:a16="http://schemas.microsoft.com/office/drawing/2014/main" id="{07A84DF4-B7B1-D0D6-BD8F-E67D33707DC5}"/>
              </a:ext>
            </a:extLst>
          </p:cNvPr>
          <p:cNvSpPr>
            <a:spLocks noGrp="1"/>
          </p:cNvSpPr>
          <p:nvPr>
            <p:ph type="sldNum" sz="quarter" idx="10"/>
          </p:nvPr>
        </p:nvSpPr>
        <p:spPr/>
        <p:txBody>
          <a:bodyPr/>
          <a:lstStyle/>
          <a:p>
            <a:fld id="{0C39CDE4-793C-4482-9A56-1E540F859475}" type="slidenum">
              <a:rPr lang="en-US" smtClean="0"/>
              <a:pPr/>
              <a:t>26</a:t>
            </a:fld>
            <a:endParaRPr lang="en-US"/>
          </a:p>
        </p:txBody>
      </p:sp>
      <p:sp>
        <p:nvSpPr>
          <p:cNvPr id="3" name="Content Placeholder 2">
            <a:extLst>
              <a:ext uri="{FF2B5EF4-FFF2-40B4-BE49-F238E27FC236}">
                <a16:creationId xmlns:a16="http://schemas.microsoft.com/office/drawing/2014/main" id="{FF1BDC98-AD24-5E3F-CB47-47D89FC6AA3C}"/>
              </a:ext>
            </a:extLst>
          </p:cNvPr>
          <p:cNvSpPr>
            <a:spLocks noGrp="1"/>
          </p:cNvSpPr>
          <p:nvPr>
            <p:ph idx="1"/>
          </p:nvPr>
        </p:nvSpPr>
        <p:spPr>
          <a:xfrm>
            <a:off x="152400" y="1557277"/>
            <a:ext cx="11887200" cy="5015901"/>
          </a:xfrm>
        </p:spPr>
        <p:txBody>
          <a:bodyPr vert="horz" lIns="91440" tIns="45720" rIns="91440" bIns="45720" rtlCol="0" anchor="t">
            <a:normAutofit/>
          </a:bodyPr>
          <a:lstStyle/>
          <a:p>
            <a:pPr marL="0" indent="0" algn="ctr">
              <a:buNone/>
            </a:pPr>
            <a:r>
              <a:rPr lang="en-US" sz="2400" b="1" dirty="0">
                <a:cs typeface="Arial" panose="020B0604020202020204"/>
              </a:rPr>
              <a:t>EXAMPLE OF NOT Meeting THE REQUIREMENTS</a:t>
            </a:r>
          </a:p>
          <a:p>
            <a:pPr marL="0" indent="0" algn="ctr">
              <a:buNone/>
            </a:pPr>
            <a:endParaRPr lang="en-US" sz="2400" b="1" u="sng" dirty="0">
              <a:cs typeface="Arial" panose="020B06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a:rPr>
              <a:t>Technical Assistance/Modifications Needed to meet requirements: </a:t>
            </a:r>
            <a:endParaRPr lang="en-US" sz="2400" b="0" i="1" u="none" strike="noStrike" kern="1200" cap="none" spc="0" normalizeH="0" baseline="0" noProof="0" dirty="0">
              <a:ln>
                <a:noFill/>
              </a:ln>
              <a:solidFill>
                <a:prstClr val="white"/>
              </a:solidFill>
              <a:effectLst/>
              <a:uLnTx/>
              <a:uFillTx/>
              <a:latin typeface="Arial" panose="020B0604020202020204"/>
              <a:cs typeface="Arial"/>
            </a:endParaRPr>
          </a:p>
          <a:p>
            <a:pPr>
              <a:buNone/>
            </a:pPr>
            <a:endParaRPr lang="en-US" sz="2400" b="1" dirty="0">
              <a:solidFill>
                <a:prstClr val="white"/>
              </a:solidFill>
              <a:cs typeface="Arial"/>
            </a:endParaRPr>
          </a:p>
          <a:p>
            <a:pPr lvl="1"/>
            <a:r>
              <a:rPr lang="en-US" sz="2000" dirty="0">
                <a:cs typeface="Arial"/>
              </a:rPr>
              <a:t>  </a:t>
            </a:r>
            <a:r>
              <a:rPr lang="en-US" sz="2400" dirty="0">
                <a:cs typeface="Arial"/>
              </a:rPr>
              <a:t>Maintaining copies of birth records</a:t>
            </a:r>
            <a:endParaRPr lang="en-US" sz="2000" b="1" u="sng" dirty="0">
              <a:cs typeface="Arial" panose="020B0604020202020204"/>
            </a:endParaRPr>
          </a:p>
          <a:p>
            <a:pPr marL="0" indent="0" algn="ctr">
              <a:buNone/>
            </a:pPr>
            <a:endParaRPr lang="en-US" sz="1400" b="1" u="sng" dirty="0">
              <a:cs typeface="Arial" panose="020B0604020202020204"/>
            </a:endParaRPr>
          </a:p>
          <a:p>
            <a:pPr marL="0" indent="0">
              <a:buNone/>
            </a:pPr>
            <a:r>
              <a:rPr lang="en-US" sz="2400" i="1" dirty="0">
                <a:cs typeface="Arial" panose="020B0604020202020204"/>
              </a:rPr>
              <a:t>“Not all of the families enrolled in the program have met the eligibility requirements. Although we collected birth records for the child enrolled in our program. Birth records for siblings living in the same household were missing and we were not able to accurately determine family size.”</a:t>
            </a:r>
          </a:p>
          <a:p>
            <a:pPr marL="0" indent="0">
              <a:buNone/>
            </a:pPr>
            <a:endParaRPr lang="en-US" sz="2400" dirty="0">
              <a:cs typeface="Arial" panose="020B0604020202020204"/>
            </a:endParaRPr>
          </a:p>
        </p:txBody>
      </p:sp>
    </p:spTree>
    <p:extLst>
      <p:ext uri="{BB962C8B-B14F-4D97-AF65-F5344CB8AC3E}">
        <p14:creationId xmlns:p14="http://schemas.microsoft.com/office/powerpoint/2010/main" val="149228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B445-C120-6304-B340-325302778683}"/>
              </a:ext>
            </a:extLst>
          </p:cNvPr>
          <p:cNvSpPr>
            <a:spLocks noGrp="1"/>
          </p:cNvSpPr>
          <p:nvPr>
            <p:ph type="title"/>
          </p:nvPr>
        </p:nvSpPr>
        <p:spPr>
          <a:xfrm>
            <a:off x="181069" y="203799"/>
            <a:ext cx="11858531" cy="1325563"/>
          </a:xfrm>
        </p:spPr>
        <p:txBody>
          <a:bodyPr>
            <a:normAutofit/>
          </a:bodyPr>
          <a:lstStyle/>
          <a:p>
            <a:r>
              <a:rPr kumimoji="0" lang="en-US" sz="3800" b="1" i="0" u="none" strike="noStrike" kern="100" cap="none" spc="0" normalizeH="0" baseline="0" noProof="0" dirty="0">
                <a:ln>
                  <a:noFill/>
                </a:ln>
                <a:effectLst/>
                <a:uLnTx/>
                <a:uFillTx/>
                <a:latin typeface="Arial"/>
                <a:ea typeface="Aptos" panose="020B0004020202020204" pitchFamily="34" charset="0"/>
                <a:cs typeface="Arial"/>
              </a:rPr>
              <a:t>EED 03: Child Need Requirement Verification for Full-day CSPP </a:t>
            </a:r>
            <a:r>
              <a:rPr lang="en-US" sz="3800" b="1" kern="100" dirty="0">
                <a:latin typeface="Arial"/>
                <a:ea typeface="Aptos" panose="020B0004020202020204" pitchFamily="34" charset="0"/>
                <a:cs typeface="Arial"/>
              </a:rPr>
              <a:t>(1)</a:t>
            </a:r>
            <a:endParaRPr lang="en-US" sz="3800" dirty="0">
              <a:cs typeface="Arial"/>
            </a:endParaRPr>
          </a:p>
        </p:txBody>
      </p:sp>
      <p:sp>
        <p:nvSpPr>
          <p:cNvPr id="3" name="Content Placeholder 2">
            <a:extLst>
              <a:ext uri="{FF2B5EF4-FFF2-40B4-BE49-F238E27FC236}">
                <a16:creationId xmlns:a16="http://schemas.microsoft.com/office/drawing/2014/main" id="{EBAF6E56-5C92-6306-61D7-ED08844164AE}"/>
              </a:ext>
            </a:extLst>
          </p:cNvPr>
          <p:cNvSpPr>
            <a:spLocks noGrp="1"/>
          </p:cNvSpPr>
          <p:nvPr>
            <p:ph idx="1"/>
          </p:nvPr>
        </p:nvSpPr>
        <p:spPr>
          <a:xfrm>
            <a:off x="262359" y="1554015"/>
            <a:ext cx="11667281" cy="5124839"/>
          </a:xfrm>
        </p:spPr>
        <p:txBody>
          <a:bodyPr vert="horz" lIns="91440" tIns="45720" rIns="91440" bIns="45720" rtlCol="0" anchor="t">
            <a:normAutofit lnSpcReduction="10000"/>
          </a:bodyPr>
          <a:lstStyle/>
          <a:p>
            <a:pPr marL="0" indent="0">
              <a:lnSpc>
                <a:spcPct val="100000"/>
              </a:lnSpc>
              <a:spcBef>
                <a:spcPts val="0"/>
              </a:spcBef>
              <a:buNone/>
            </a:pPr>
            <a:r>
              <a:rPr lang="en-US" sz="2400" dirty="0"/>
              <a:t>Families with children enrolled in full-day services have met the need requirements if applicable. Certified hours of childcare must correspond to the need of the parent/caretaker, as documented by the contractor at the initial certification and recertification or at the voluntary request of the family to increase or decrease the hours of need for service or hours must be within the parameters as otherwise provided by law.</a:t>
            </a:r>
          </a:p>
          <a:p>
            <a:pPr marL="0" indent="0">
              <a:lnSpc>
                <a:spcPct val="110000"/>
              </a:lnSpc>
              <a:spcBef>
                <a:spcPts val="0"/>
              </a:spcBef>
              <a:buNone/>
            </a:pPr>
            <a:endParaRPr lang="en-US" sz="1200" dirty="0"/>
          </a:p>
          <a:p>
            <a:pPr lvl="1"/>
            <a:r>
              <a:rPr lang="en-US" sz="2400" dirty="0">
                <a:cs typeface="Arial"/>
              </a:rPr>
              <a:t> Meets requirements </a:t>
            </a:r>
          </a:p>
          <a:p>
            <a:pPr lvl="1"/>
            <a:r>
              <a:rPr lang="en-US" sz="2400" dirty="0">
                <a:cs typeface="Arial"/>
              </a:rPr>
              <a:t> Needs Improvement to meet requirements </a:t>
            </a:r>
          </a:p>
          <a:p>
            <a:pPr>
              <a:buNone/>
            </a:pPr>
            <a:endParaRPr lang="en-US" sz="1100" dirty="0">
              <a:cs typeface="Arial"/>
            </a:endParaRPr>
          </a:p>
          <a:p>
            <a:pPr>
              <a:buNone/>
            </a:pPr>
            <a:endParaRPr lang="en-US" sz="1100" dirty="0">
              <a:cs typeface="Arial"/>
            </a:endParaRPr>
          </a:p>
          <a:p>
            <a:pPr>
              <a:buNone/>
            </a:pPr>
            <a:r>
              <a:rPr lang="en-US" sz="2400" b="1" dirty="0">
                <a:cs typeface="Arial"/>
              </a:rPr>
              <a:t>Technical Assistance/Modifications Needed to meet requirements: </a:t>
            </a:r>
            <a:endParaRPr lang="en-US" sz="2400" i="1" dirty="0">
              <a:cs typeface="Arial"/>
            </a:endParaRPr>
          </a:p>
          <a:p>
            <a:pPr>
              <a:buNone/>
            </a:pPr>
            <a:endParaRPr lang="en-US" sz="1200" dirty="0">
              <a:cs typeface="Arial"/>
            </a:endParaRPr>
          </a:p>
          <a:p>
            <a:pPr lvl="3"/>
            <a:r>
              <a:rPr lang="en-US" sz="2400" dirty="0">
                <a:solidFill>
                  <a:schemeClr val="bg1"/>
                </a:solidFill>
                <a:cs typeface="Arial"/>
              </a:rPr>
              <a:t>Collecting documentation of the family’s need for services for full-day CSPP</a:t>
            </a:r>
          </a:p>
          <a:p>
            <a:pPr>
              <a:buNone/>
            </a:pPr>
            <a:endParaRPr lang="en-US" sz="1200" dirty="0">
              <a:cs typeface="Arial"/>
            </a:endParaRPr>
          </a:p>
          <a:p>
            <a:pPr>
              <a:buNone/>
            </a:pPr>
            <a:endParaRPr lang="en-US" sz="1200"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3041E434-DB43-19D0-3D0C-684A08E94064}"/>
              </a:ext>
            </a:extLst>
          </p:cNvPr>
          <p:cNvSpPr>
            <a:spLocks noGrp="1"/>
          </p:cNvSpPr>
          <p:nvPr>
            <p:ph type="sldNum" sz="quarter" idx="10"/>
          </p:nvPr>
        </p:nvSpPr>
        <p:spPr/>
        <p:txBody>
          <a:bodyPr/>
          <a:lstStyle/>
          <a:p>
            <a:fld id="{0C39CDE4-793C-4482-9A56-1E540F859475}" type="slidenum">
              <a:rPr lang="en-US" smtClean="0"/>
              <a:pPr/>
              <a:t>27</a:t>
            </a:fld>
            <a:endParaRPr lang="en-US"/>
          </a:p>
        </p:txBody>
      </p:sp>
    </p:spTree>
    <p:extLst>
      <p:ext uri="{BB962C8B-B14F-4D97-AF65-F5344CB8AC3E}">
        <p14:creationId xmlns:p14="http://schemas.microsoft.com/office/powerpoint/2010/main" val="129439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AFE9-4192-6776-AD82-642B1C5E67A5}"/>
              </a:ext>
            </a:extLst>
          </p:cNvPr>
          <p:cNvSpPr>
            <a:spLocks noGrp="1"/>
          </p:cNvSpPr>
          <p:nvPr>
            <p:ph type="title"/>
          </p:nvPr>
        </p:nvSpPr>
        <p:spPr/>
        <p:txBody>
          <a:bodyPr>
            <a:normAutofit/>
          </a:bodyPr>
          <a:lstStyle/>
          <a:p>
            <a:r>
              <a:rPr lang="en-US" sz="3800" b="1" noProof="0" dirty="0"/>
              <a:t>EED </a:t>
            </a:r>
            <a:r>
              <a:rPr lang="en-US" sz="3800" b="1" dirty="0"/>
              <a:t>03</a:t>
            </a:r>
            <a:r>
              <a:rPr lang="en-US" sz="3800" b="1" noProof="0" dirty="0"/>
              <a:t>: </a:t>
            </a:r>
            <a:r>
              <a:rPr lang="en-US" sz="3800" b="1" dirty="0"/>
              <a:t>Child Need Requirement Verification for Full-day CSPP (2)</a:t>
            </a:r>
          </a:p>
        </p:txBody>
      </p:sp>
      <p:sp>
        <p:nvSpPr>
          <p:cNvPr id="3" name="Content Placeholder 2">
            <a:extLst>
              <a:ext uri="{FF2B5EF4-FFF2-40B4-BE49-F238E27FC236}">
                <a16:creationId xmlns:a16="http://schemas.microsoft.com/office/drawing/2014/main" id="{10A183B8-77C1-21E8-B381-42026DC82198}"/>
              </a:ext>
            </a:extLst>
          </p:cNvPr>
          <p:cNvSpPr>
            <a:spLocks noGrp="1"/>
          </p:cNvSpPr>
          <p:nvPr>
            <p:ph idx="1"/>
          </p:nvPr>
        </p:nvSpPr>
        <p:spPr>
          <a:xfrm>
            <a:off x="238245" y="2072640"/>
            <a:ext cx="11715509" cy="4216436"/>
          </a:xfrm>
        </p:spPr>
        <p:txBody>
          <a:bodyPr vert="horz" lIns="91440" tIns="45720" rIns="91440" bIns="45720" rtlCol="0" anchor="t">
            <a:normAutofit/>
          </a:bodyPr>
          <a:lstStyle/>
          <a:p>
            <a:pPr marL="0" lvl="0" indent="0">
              <a:buNone/>
            </a:pPr>
            <a:endParaRPr lang="en-US" sz="1200" noProof="0" dirty="0"/>
          </a:p>
          <a:p>
            <a:pPr marL="0" lvl="0" indent="0" algn="ctr">
              <a:buNone/>
            </a:pPr>
            <a:r>
              <a:rPr lang="en-US" sz="2400" b="1" u="sng" noProof="0" dirty="0"/>
              <a:t>EXAMPLE OF MEETING THE REQUIREMENTS </a:t>
            </a:r>
            <a:endParaRPr lang="en-US" sz="2400" b="1" u="sng" noProof="0" dirty="0">
              <a:cs typeface="Arial"/>
            </a:endParaRPr>
          </a:p>
          <a:p>
            <a:endParaRPr lang="en-US" sz="1200" dirty="0"/>
          </a:p>
          <a:p>
            <a:endParaRPr lang="en-US" sz="1200" dirty="0"/>
          </a:p>
          <a:p>
            <a:pPr marL="0" indent="0">
              <a:buNone/>
            </a:pPr>
            <a:r>
              <a:rPr lang="en-US" sz="2400" i="1" dirty="0"/>
              <a:t>“All families in our program have met the need requirements for our full-day CSPP program. Each family's situation is unique, so we offer flexibility in our certified hours of childcare. These hours correspond to the parent's need, as documented by the initial certification and recertification, or at the family's voluntary request to decrease or increase the hours of need for service within the parameters as otherwise provided by law. Every family data file includes verified documentation for need.”</a:t>
            </a:r>
            <a:endParaRPr lang="en-US" sz="2400" i="1" dirty="0">
              <a:cs typeface="Arial"/>
            </a:endParaRPr>
          </a:p>
          <a:p>
            <a:endParaRPr lang="en-US" sz="2400" dirty="0"/>
          </a:p>
          <a:p>
            <a:endParaRPr lang="en-US" sz="2400" dirty="0"/>
          </a:p>
        </p:txBody>
      </p:sp>
      <p:sp>
        <p:nvSpPr>
          <p:cNvPr id="4" name="Slide Number Placeholder 3">
            <a:extLst>
              <a:ext uri="{FF2B5EF4-FFF2-40B4-BE49-F238E27FC236}">
                <a16:creationId xmlns:a16="http://schemas.microsoft.com/office/drawing/2014/main" id="{8A369487-1A62-BDEB-08AB-98B0F4AA6D4E}"/>
              </a:ext>
            </a:extLst>
          </p:cNvPr>
          <p:cNvSpPr>
            <a:spLocks noGrp="1"/>
          </p:cNvSpPr>
          <p:nvPr>
            <p:ph type="sldNum" sz="quarter" idx="10"/>
          </p:nvPr>
        </p:nvSpPr>
        <p:spPr/>
        <p:txBody>
          <a:bodyPr/>
          <a:lstStyle/>
          <a:p>
            <a:fld id="{0C39CDE4-793C-4482-9A56-1E540F859475}" type="slidenum">
              <a:rPr lang="en-US" smtClean="0"/>
              <a:pPr/>
              <a:t>28</a:t>
            </a:fld>
            <a:endParaRPr lang="en-US"/>
          </a:p>
        </p:txBody>
      </p:sp>
    </p:spTree>
    <p:extLst>
      <p:ext uri="{BB962C8B-B14F-4D97-AF65-F5344CB8AC3E}">
        <p14:creationId xmlns:p14="http://schemas.microsoft.com/office/powerpoint/2010/main" val="188614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62BD-B67A-543C-0D18-75E3E9378D84}"/>
              </a:ext>
            </a:extLst>
          </p:cNvPr>
          <p:cNvSpPr>
            <a:spLocks noGrp="1"/>
          </p:cNvSpPr>
          <p:nvPr>
            <p:ph type="title"/>
          </p:nvPr>
        </p:nvSpPr>
        <p:spPr>
          <a:xfrm>
            <a:off x="152400" y="322256"/>
            <a:ext cx="11887200" cy="949124"/>
          </a:xfrm>
        </p:spPr>
        <p:txBody>
          <a:bodyPr>
            <a:normAutofit fontScale="90000"/>
          </a:bodyPr>
          <a:lstStyle/>
          <a:p>
            <a:r>
              <a:rPr kumimoji="0" lang="en-US" sz="4400" b="1" i="0" u="none" strike="noStrike" kern="100" cap="none" spc="0" normalizeH="0" baseline="0" noProof="0" dirty="0">
                <a:ln>
                  <a:noFill/>
                </a:ln>
                <a:effectLst/>
                <a:uLnTx/>
                <a:uFillTx/>
                <a:latin typeface="Arial"/>
                <a:ea typeface="Aptos" panose="020B0004020202020204" pitchFamily="34" charset="0"/>
                <a:cs typeface="Arial"/>
              </a:rPr>
              <a:t>EED </a:t>
            </a:r>
            <a:r>
              <a:rPr lang="en-US" b="1" kern="100" dirty="0">
                <a:latin typeface="Arial"/>
                <a:ea typeface="Aptos" panose="020B0004020202020204" pitchFamily="34" charset="0"/>
                <a:cs typeface="Arial"/>
              </a:rPr>
              <a:t>03: Child Need Requirement Verification for Full-day CSPP (3) </a:t>
            </a:r>
            <a:endParaRPr lang="en-US" dirty="0">
              <a:latin typeface="Arial"/>
              <a:cs typeface="Arial"/>
            </a:endParaRPr>
          </a:p>
        </p:txBody>
      </p:sp>
      <p:sp>
        <p:nvSpPr>
          <p:cNvPr id="3" name="Content Placeholder 2">
            <a:extLst>
              <a:ext uri="{FF2B5EF4-FFF2-40B4-BE49-F238E27FC236}">
                <a16:creationId xmlns:a16="http://schemas.microsoft.com/office/drawing/2014/main" id="{011CC42F-3DD9-5721-5D22-5DD51D009520}"/>
              </a:ext>
            </a:extLst>
          </p:cNvPr>
          <p:cNvSpPr>
            <a:spLocks noGrp="1"/>
          </p:cNvSpPr>
          <p:nvPr>
            <p:ph idx="1"/>
          </p:nvPr>
        </p:nvSpPr>
        <p:spPr>
          <a:xfrm>
            <a:off x="228600" y="1804416"/>
            <a:ext cx="11734800" cy="4484659"/>
          </a:xfrm>
        </p:spPr>
        <p:txBody>
          <a:bodyPr vert="horz" lIns="91440" tIns="45720" rIns="91440" bIns="45720" rtlCol="0" anchor="t">
            <a:noAutofit/>
          </a:bodyPr>
          <a:lstStyle/>
          <a:p>
            <a:pPr marL="0" indent="0" algn="ctr">
              <a:buNone/>
              <a:defRPr/>
            </a:pPr>
            <a:r>
              <a:rPr kumimoji="0" lang="en-US" sz="2400" b="1" i="0" u="sng" strike="noStrike" kern="1200" cap="none" spc="0" normalizeH="0" baseline="0" noProof="0" dirty="0">
                <a:ln>
                  <a:noFill/>
                </a:ln>
                <a:effectLst/>
                <a:uLnTx/>
                <a:uFillTx/>
                <a:latin typeface="Arial" panose="020B0604020202020204"/>
                <a:ea typeface="+mn-ea"/>
                <a:cs typeface="+mn-cs"/>
              </a:rPr>
              <a:t>EXAMPLE</a:t>
            </a:r>
            <a:r>
              <a:rPr lang="en-US" sz="2400" b="1" u="sng" dirty="0">
                <a:latin typeface="Arial" panose="020B0604020202020204"/>
              </a:rPr>
              <a:t> OF NOT MEETING THE REQUIREMENTS</a:t>
            </a:r>
          </a:p>
          <a:p>
            <a:pPr marL="0" indent="0" algn="ctr">
              <a:buNone/>
              <a:defRPr/>
            </a:pPr>
            <a:endParaRPr kumimoji="0" lang="en-US" sz="2400" b="1" i="0" u="sng" strike="noStrike" kern="1200" cap="none" spc="0" normalizeH="0" baseline="0" noProof="0" dirty="0">
              <a:ln>
                <a:noFill/>
              </a:ln>
              <a:solidFill>
                <a:prstClr val="white"/>
              </a:solidFill>
              <a:effectLst/>
              <a:uLnTx/>
              <a:uFillTx/>
              <a:latin typeface="Arial" panose="020B060402020202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a:rPr>
              <a:t>Technical Assistance/Modifications Needed to meet </a:t>
            </a:r>
            <a:r>
              <a:rPr lang="en-US" sz="2400" b="1" dirty="0">
                <a:solidFill>
                  <a:prstClr val="white"/>
                </a:solidFill>
                <a:latin typeface="Arial" panose="020B0604020202020204"/>
                <a:cs typeface="Arial"/>
              </a:rPr>
              <a:t>Requirements</a:t>
            </a: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a:rPr>
              <a:t>: </a:t>
            </a: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Arial"/>
            </a:endParaRPr>
          </a:p>
          <a:p>
            <a:pPr lvl="1">
              <a:buSzPct val="70000"/>
              <a:defRPr/>
            </a:pPr>
            <a:r>
              <a:rPr lang="en-US" sz="3400" dirty="0">
                <a:solidFill>
                  <a:prstClr val="white"/>
                </a:solidFill>
                <a:latin typeface="Arial" panose="020B0604020202020204"/>
                <a:cs typeface="Arial"/>
              </a:rPr>
              <a:t> </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Arial"/>
              </a:rPr>
              <a:t>Collecting documentation of the family’s need for services for full-day CSPP</a:t>
            </a: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Arial"/>
            </a:endParaRPr>
          </a:p>
          <a:p>
            <a:pPr marL="0" indent="0">
              <a:buNone/>
              <a:defRPr/>
            </a:pPr>
            <a:endParaRPr kumimoji="0" lang="en-US" sz="1200" b="0" i="0" u="none" strike="noStrike" kern="1200" cap="none" spc="0" normalizeH="0" baseline="0" noProof="0" dirty="0">
              <a:ln>
                <a:noFill/>
              </a:ln>
              <a:solidFill>
                <a:prstClr val="white"/>
              </a:solidFill>
              <a:effectLst/>
              <a:uLnTx/>
              <a:uFillTx/>
              <a:latin typeface="Arial"/>
              <a:ea typeface="+mn-ea"/>
              <a:cs typeface="Calibri"/>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white"/>
                </a:solidFill>
                <a:effectLst/>
                <a:uLnTx/>
                <a:uFillTx/>
                <a:latin typeface="Arial"/>
                <a:ea typeface="+mn-ea"/>
                <a:cs typeface="Calibri"/>
              </a:rPr>
              <a:t>“Upon self-review of the Program Instrument, we found our agency did not meet standards regarding EED </a:t>
            </a:r>
            <a:r>
              <a:rPr lang="en-US" sz="2400" i="1" dirty="0">
                <a:solidFill>
                  <a:prstClr val="white"/>
                </a:solidFill>
                <a:latin typeface="Arial"/>
                <a:cs typeface="Calibri"/>
              </a:rPr>
              <a:t>03</a:t>
            </a:r>
            <a:r>
              <a:rPr kumimoji="0" lang="en-US" sz="2400" b="0" i="1" u="none" strike="noStrike" kern="1200" cap="none" spc="0" normalizeH="0" baseline="0" noProof="0" dirty="0">
                <a:ln>
                  <a:noFill/>
                </a:ln>
                <a:solidFill>
                  <a:prstClr val="white"/>
                </a:solidFill>
                <a:effectLst/>
                <a:uLnTx/>
                <a:uFillTx/>
                <a:latin typeface="Arial"/>
                <a:ea typeface="+mn-ea"/>
                <a:cs typeface="Calibri"/>
              </a:rPr>
              <a:t>.</a:t>
            </a:r>
            <a:r>
              <a:rPr lang="en-US" sz="2400" i="1" dirty="0">
                <a:solidFill>
                  <a:prstClr val="white"/>
                </a:solidFill>
                <a:latin typeface="Arial"/>
                <a:cs typeface="Calibri"/>
              </a:rPr>
              <a:t> </a:t>
            </a:r>
            <a:r>
              <a:rPr kumimoji="0" lang="en-US" sz="2400" b="0" i="1" u="none" strike="noStrike" kern="1200" cap="none" spc="0" normalizeH="0" baseline="0" noProof="0" dirty="0">
                <a:ln>
                  <a:noFill/>
                </a:ln>
                <a:solidFill>
                  <a:prstClr val="white"/>
                </a:solidFill>
                <a:effectLst/>
                <a:uLnTx/>
                <a:uFillTx/>
                <a:latin typeface="Arial"/>
                <a:ea typeface="+mn-ea"/>
                <a:cs typeface="Calibri"/>
              </a:rPr>
              <a:t>When reviewing </a:t>
            </a:r>
            <a:r>
              <a:rPr lang="en-US" sz="2400" i="1" dirty="0">
                <a:solidFill>
                  <a:prstClr val="white"/>
                </a:solidFill>
                <a:latin typeface="Arial"/>
                <a:cs typeface="Calibri"/>
              </a:rPr>
              <a:t>child need requirements for the full-day CSPP program, we noticed some eligibility documentations were incomplete</a:t>
            </a:r>
            <a:r>
              <a:rPr kumimoji="0" lang="en-US" sz="2400" b="0" i="1" u="none" strike="noStrike" kern="1200" cap="none" spc="0" normalizeH="0" baseline="0" noProof="0" dirty="0">
                <a:ln>
                  <a:noFill/>
                </a:ln>
                <a:solidFill>
                  <a:prstClr val="white"/>
                </a:solidFill>
                <a:effectLst/>
                <a:uLnTx/>
                <a:uFillTx/>
                <a:latin typeface="Arial"/>
                <a:ea typeface="+mn-ea"/>
                <a:cs typeface="Calibri"/>
              </a:rPr>
              <a:t>. </a:t>
            </a:r>
            <a:r>
              <a:rPr lang="en-US" sz="2400" i="1" dirty="0">
                <a:solidFill>
                  <a:prstClr val="white"/>
                </a:solidFill>
                <a:latin typeface="Arial"/>
                <a:cs typeface="Calibri"/>
              </a:rPr>
              <a:t>Employment verification forms did not include the days and hours of employment, and the certified schedule did not match the parent's work schedule.”</a:t>
            </a:r>
            <a:endParaRPr lang="en-US" sz="2400" i="1" dirty="0">
              <a:solidFill>
                <a:prstClr val="white"/>
              </a:solidFill>
              <a:cs typeface="Calibri"/>
            </a:endParaRPr>
          </a:p>
        </p:txBody>
      </p:sp>
      <p:sp>
        <p:nvSpPr>
          <p:cNvPr id="4" name="Slide Number Placeholder 3">
            <a:extLst>
              <a:ext uri="{FF2B5EF4-FFF2-40B4-BE49-F238E27FC236}">
                <a16:creationId xmlns:a16="http://schemas.microsoft.com/office/drawing/2014/main" id="{AB6E315C-FC9E-929C-2C4A-4D47BE080EC3}"/>
              </a:ext>
            </a:extLst>
          </p:cNvPr>
          <p:cNvSpPr>
            <a:spLocks noGrp="1"/>
          </p:cNvSpPr>
          <p:nvPr>
            <p:ph type="sldNum" sz="quarter" idx="10"/>
          </p:nvPr>
        </p:nvSpPr>
        <p:spPr/>
        <p:txBody>
          <a:bodyPr/>
          <a:lstStyle/>
          <a:p>
            <a:fld id="{0C39CDE4-793C-4482-9A56-1E540F859475}" type="slidenum">
              <a:rPr lang="en-US" smtClean="0"/>
              <a:pPr/>
              <a:t>29</a:t>
            </a:fld>
            <a:endParaRPr lang="en-US"/>
          </a:p>
        </p:txBody>
      </p:sp>
    </p:spTree>
    <p:extLst>
      <p:ext uri="{BB962C8B-B14F-4D97-AF65-F5344CB8AC3E}">
        <p14:creationId xmlns:p14="http://schemas.microsoft.com/office/powerpoint/2010/main" val="191491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4430-7B53-4870-B199-04561BADBF85}"/>
              </a:ext>
            </a:extLst>
          </p:cNvPr>
          <p:cNvSpPr>
            <a:spLocks noGrp="1"/>
          </p:cNvSpPr>
          <p:nvPr>
            <p:ph type="title"/>
          </p:nvPr>
        </p:nvSpPr>
        <p:spPr>
          <a:xfrm>
            <a:off x="152400" y="104980"/>
            <a:ext cx="11887200" cy="927885"/>
          </a:xfrm>
        </p:spPr>
        <p:txBody>
          <a:bodyPr/>
          <a:lstStyle/>
          <a:p>
            <a:r>
              <a:rPr lang="en-US" b="1"/>
              <a:t>Agenda</a:t>
            </a:r>
            <a:endParaRPr lang="en-US" b="1">
              <a:cs typeface="Arial"/>
            </a:endParaRPr>
          </a:p>
        </p:txBody>
      </p:sp>
      <p:sp>
        <p:nvSpPr>
          <p:cNvPr id="3" name="Content Placeholder 2">
            <a:extLst>
              <a:ext uri="{FF2B5EF4-FFF2-40B4-BE49-F238E27FC236}">
                <a16:creationId xmlns:a16="http://schemas.microsoft.com/office/drawing/2014/main" id="{E5F024CF-2770-4145-A14E-B9E559F2698D}"/>
              </a:ext>
            </a:extLst>
          </p:cNvPr>
          <p:cNvSpPr>
            <a:spLocks noGrp="1"/>
          </p:cNvSpPr>
          <p:nvPr>
            <p:ph idx="1"/>
          </p:nvPr>
        </p:nvSpPr>
        <p:spPr>
          <a:xfrm>
            <a:off x="289366" y="1529360"/>
            <a:ext cx="11750233" cy="5124841"/>
          </a:xfrm>
        </p:spPr>
        <p:txBody>
          <a:bodyPr vert="horz" lIns="91440" tIns="45720" rIns="91440" bIns="45720" rtlCol="0" anchor="t">
            <a:normAutofit/>
          </a:bodyPr>
          <a:lstStyle/>
          <a:p>
            <a:r>
              <a:rPr lang="en-US" dirty="0">
                <a:ea typeface="+mn-lt"/>
                <a:cs typeface="+mn-lt"/>
              </a:rPr>
              <a:t>Early Education Division Mission and Vision</a:t>
            </a:r>
          </a:p>
          <a:p>
            <a:r>
              <a:rPr lang="en-US" dirty="0">
                <a:ea typeface="+mn-lt"/>
                <a:cs typeface="+mn-lt"/>
              </a:rPr>
              <a:t>Program Quality Implementation Office </a:t>
            </a:r>
            <a:endParaRPr lang="en-US" dirty="0">
              <a:cs typeface="Arial"/>
            </a:endParaRPr>
          </a:p>
          <a:p>
            <a:r>
              <a:rPr lang="en-US" altLang="en-US" dirty="0"/>
              <a:t>Purpose</a:t>
            </a:r>
            <a:endParaRPr lang="en-US" altLang="en-US" dirty="0">
              <a:cs typeface="Arial"/>
            </a:endParaRPr>
          </a:p>
          <a:p>
            <a:r>
              <a:rPr lang="en-US" altLang="en-US" dirty="0">
                <a:cs typeface="Arial"/>
              </a:rPr>
              <a:t>Program Self-Evaluation Process</a:t>
            </a:r>
          </a:p>
          <a:p>
            <a:pPr lvl="1"/>
            <a:r>
              <a:rPr lang="en-US" altLang="en-US" dirty="0">
                <a:cs typeface="Arial"/>
              </a:rPr>
              <a:t>Gathering Data</a:t>
            </a:r>
          </a:p>
          <a:p>
            <a:pPr lvl="1"/>
            <a:r>
              <a:rPr lang="en-US" altLang="en-US" dirty="0">
                <a:cs typeface="Arial"/>
              </a:rPr>
              <a:t>Analyzing Data</a:t>
            </a:r>
          </a:p>
          <a:p>
            <a:pPr lvl="1"/>
            <a:r>
              <a:rPr lang="en-US" altLang="en-US" dirty="0">
                <a:cs typeface="Arial"/>
              </a:rPr>
              <a:t>Completing and Submitting the PSE</a:t>
            </a:r>
          </a:p>
          <a:p>
            <a:pPr lvl="1"/>
            <a:r>
              <a:rPr lang="en-US" altLang="en-US" dirty="0">
                <a:cs typeface="Arial"/>
              </a:rPr>
              <a:t>Implementing Action Plan</a:t>
            </a:r>
          </a:p>
          <a:p>
            <a:r>
              <a:rPr lang="en-US" altLang="en-US" dirty="0"/>
              <a:t>Resources</a:t>
            </a:r>
            <a:endParaRPr lang="en-US" altLang="en-US" dirty="0">
              <a:cs typeface="Arial" panose="020B0604020202020204"/>
            </a:endParaRPr>
          </a:p>
        </p:txBody>
      </p:sp>
      <p:sp>
        <p:nvSpPr>
          <p:cNvPr id="4" name="Slide Number Placeholder 3">
            <a:extLst>
              <a:ext uri="{FF2B5EF4-FFF2-40B4-BE49-F238E27FC236}">
                <a16:creationId xmlns:a16="http://schemas.microsoft.com/office/drawing/2014/main" id="{90883E48-5D5B-463F-A2CE-F69FF35ECE4D}"/>
              </a:ext>
            </a:extLst>
          </p:cNvPr>
          <p:cNvSpPr>
            <a:spLocks noGrp="1"/>
          </p:cNvSpPr>
          <p:nvPr>
            <p:ph type="sldNum" sz="quarter" idx="10"/>
          </p:nvPr>
        </p:nvSpPr>
        <p:spPr/>
        <p:txBody>
          <a:bodyPr/>
          <a:lstStyle/>
          <a:p>
            <a:fld id="{7D766DFC-3A80-4B23-8F34-5E6B9B8F3ED1}" type="slidenum">
              <a:rPr lang="en-US" smtClean="0"/>
              <a:pPr/>
              <a:t>3</a:t>
            </a:fld>
            <a:endParaRPr lang="en-US"/>
          </a:p>
        </p:txBody>
      </p:sp>
    </p:spTree>
    <p:extLst>
      <p:ext uri="{BB962C8B-B14F-4D97-AF65-F5344CB8AC3E}">
        <p14:creationId xmlns:p14="http://schemas.microsoft.com/office/powerpoint/2010/main" val="246663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7E80-EE92-5C38-BA85-1D2761A2FE88}"/>
              </a:ext>
            </a:extLst>
          </p:cNvPr>
          <p:cNvSpPr>
            <a:spLocks noGrp="1"/>
          </p:cNvSpPr>
          <p:nvPr>
            <p:ph type="title"/>
          </p:nvPr>
        </p:nvSpPr>
        <p:spPr>
          <a:xfrm>
            <a:off x="152400" y="203201"/>
            <a:ext cx="11887200" cy="838522"/>
          </a:xfrm>
        </p:spPr>
        <p:txBody>
          <a:bodyPr>
            <a:normAutofit/>
          </a:bodyPr>
          <a:lstStyle/>
          <a:p>
            <a:r>
              <a:rPr lang="en-US" b="1"/>
              <a:t>EED 04: Correct Fee Assessed (1)</a:t>
            </a:r>
          </a:p>
        </p:txBody>
      </p:sp>
      <p:sp>
        <p:nvSpPr>
          <p:cNvPr id="3" name="Content Placeholder 2">
            <a:extLst>
              <a:ext uri="{FF2B5EF4-FFF2-40B4-BE49-F238E27FC236}">
                <a16:creationId xmlns:a16="http://schemas.microsoft.com/office/drawing/2014/main" id="{319E94BC-39C5-AC5D-2701-85CC806EF82D}"/>
              </a:ext>
            </a:extLst>
          </p:cNvPr>
          <p:cNvSpPr>
            <a:spLocks noGrp="1"/>
          </p:cNvSpPr>
          <p:nvPr>
            <p:ph idx="1"/>
          </p:nvPr>
        </p:nvSpPr>
        <p:spPr>
          <a:xfrm>
            <a:off x="152400" y="1147426"/>
            <a:ext cx="11887200" cy="5612477"/>
          </a:xfrm>
        </p:spPr>
        <p:txBody>
          <a:bodyPr vert="horz" lIns="91440" tIns="45720" rIns="91440" bIns="45720" rtlCol="0" anchor="t">
            <a:normAutofit fontScale="92500"/>
          </a:bodyPr>
          <a:lstStyle/>
          <a:p>
            <a:pPr marL="0" indent="0">
              <a:lnSpc>
                <a:spcPct val="110000"/>
              </a:lnSpc>
              <a:spcBef>
                <a:spcPts val="0"/>
              </a:spcBef>
              <a:buNone/>
            </a:pPr>
            <a:r>
              <a:rPr lang="en-US" sz="2600" dirty="0"/>
              <a:t>Families with children enrolled are assessed the correct monthly fee according to the current Family Fee Schedule issued by the CDE except for families/children certified in a part-day/part-year CSPP program, families receiving CalWORKs cash aid, and CPS/At-risk families with referral for up to 24 months. Additional payments, in cash or in kind, as a condition of participation shall not be required or collected, except for field trips and/or diapers if the program’s board and/or parents have approved.</a:t>
            </a:r>
          </a:p>
          <a:p>
            <a:pPr lvl="1">
              <a:lnSpc>
                <a:spcPct val="110000"/>
              </a:lnSpc>
              <a:spcBef>
                <a:spcPts val="0"/>
              </a:spcBef>
            </a:pPr>
            <a:r>
              <a:rPr lang="en-US" sz="2600" dirty="0">
                <a:cs typeface="Arial"/>
              </a:rPr>
              <a:t> Meets requirements</a:t>
            </a:r>
          </a:p>
          <a:p>
            <a:pPr lvl="1">
              <a:lnSpc>
                <a:spcPct val="110000"/>
              </a:lnSpc>
              <a:spcBef>
                <a:spcPts val="0"/>
              </a:spcBef>
            </a:pPr>
            <a:r>
              <a:rPr lang="en-US" sz="2600" dirty="0">
                <a:cs typeface="Arial"/>
              </a:rPr>
              <a:t> Needs Improvement to meet requirements </a:t>
            </a:r>
          </a:p>
          <a:p>
            <a:pPr>
              <a:buNone/>
            </a:pPr>
            <a:endParaRPr lang="en-US" sz="1300" dirty="0">
              <a:cs typeface="Arial"/>
            </a:endParaRPr>
          </a:p>
          <a:p>
            <a:pPr>
              <a:buNone/>
            </a:pPr>
            <a:r>
              <a:rPr lang="en-US" sz="2600" b="1" dirty="0">
                <a:cs typeface="Arial"/>
              </a:rPr>
              <a:t>Technical Assistance/Modifications Needed to meet requirements: </a:t>
            </a:r>
            <a:r>
              <a:rPr lang="en-US" sz="2600" i="1" dirty="0">
                <a:cs typeface="Arial"/>
              </a:rPr>
              <a:t>(Select all that apply)</a:t>
            </a:r>
          </a:p>
          <a:p>
            <a:pPr lvl="3"/>
            <a:r>
              <a:rPr lang="en-US" sz="2600" dirty="0">
                <a:solidFill>
                  <a:schemeClr val="bg1"/>
                </a:solidFill>
                <a:cs typeface="Arial"/>
              </a:rPr>
              <a:t> Maintaining records of each family’s fee assessment</a:t>
            </a:r>
          </a:p>
          <a:p>
            <a:pPr lvl="3"/>
            <a:r>
              <a:rPr lang="en-US" sz="2600" dirty="0">
                <a:solidFill>
                  <a:schemeClr val="bg1"/>
                </a:solidFill>
                <a:cs typeface="Arial"/>
              </a:rPr>
              <a:t> Calculating the correct fee</a:t>
            </a:r>
          </a:p>
          <a:p>
            <a:pPr lvl="3"/>
            <a:r>
              <a:rPr lang="en-US" sz="2600" dirty="0">
                <a:solidFill>
                  <a:schemeClr val="bg1"/>
                </a:solidFill>
                <a:cs typeface="Arial"/>
              </a:rPr>
              <a:t> Issuing families receipts for payment of family fees</a:t>
            </a:r>
          </a:p>
          <a:p>
            <a:pPr marL="0" indent="0">
              <a:buNone/>
            </a:pPr>
            <a:endParaRPr lang="en-US" sz="1600" dirty="0">
              <a:cs typeface="Arial"/>
            </a:endParaRPr>
          </a:p>
          <a:p>
            <a:endParaRPr lang="en-US" dirty="0"/>
          </a:p>
        </p:txBody>
      </p:sp>
      <p:sp>
        <p:nvSpPr>
          <p:cNvPr id="4" name="Slide Number Placeholder 3">
            <a:extLst>
              <a:ext uri="{FF2B5EF4-FFF2-40B4-BE49-F238E27FC236}">
                <a16:creationId xmlns:a16="http://schemas.microsoft.com/office/drawing/2014/main" id="{54DED28B-8635-5521-E958-38FF28146C04}"/>
              </a:ext>
            </a:extLst>
          </p:cNvPr>
          <p:cNvSpPr>
            <a:spLocks noGrp="1"/>
          </p:cNvSpPr>
          <p:nvPr>
            <p:ph type="sldNum" sz="quarter" idx="10"/>
          </p:nvPr>
        </p:nvSpPr>
        <p:spPr/>
        <p:txBody>
          <a:bodyPr/>
          <a:lstStyle/>
          <a:p>
            <a:fld id="{0C39CDE4-793C-4482-9A56-1E540F859475}" type="slidenum">
              <a:rPr lang="en-US" smtClean="0"/>
              <a:pPr/>
              <a:t>30</a:t>
            </a:fld>
            <a:endParaRPr lang="en-US"/>
          </a:p>
        </p:txBody>
      </p:sp>
    </p:spTree>
    <p:extLst>
      <p:ext uri="{BB962C8B-B14F-4D97-AF65-F5344CB8AC3E}">
        <p14:creationId xmlns:p14="http://schemas.microsoft.com/office/powerpoint/2010/main" val="3555545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AFE9-4192-6776-AD82-642B1C5E67A5}"/>
              </a:ext>
            </a:extLst>
          </p:cNvPr>
          <p:cNvSpPr>
            <a:spLocks noGrp="1"/>
          </p:cNvSpPr>
          <p:nvPr>
            <p:ph type="title"/>
          </p:nvPr>
        </p:nvSpPr>
        <p:spPr>
          <a:xfrm>
            <a:off x="152400" y="203200"/>
            <a:ext cx="11887200" cy="1000567"/>
          </a:xfrm>
        </p:spPr>
        <p:txBody>
          <a:bodyPr/>
          <a:lstStyle/>
          <a:p>
            <a:r>
              <a:rPr lang="en-US" b="1" noProof="0"/>
              <a:t>EED </a:t>
            </a:r>
            <a:r>
              <a:rPr lang="en-US" b="1"/>
              <a:t>04</a:t>
            </a:r>
            <a:r>
              <a:rPr lang="en-US" b="1" noProof="0"/>
              <a:t>: </a:t>
            </a:r>
            <a:r>
              <a:rPr lang="en-US" b="1"/>
              <a:t>Correct Fee Assessed (2) </a:t>
            </a:r>
          </a:p>
        </p:txBody>
      </p:sp>
      <p:sp>
        <p:nvSpPr>
          <p:cNvPr id="3" name="Content Placeholder 2">
            <a:extLst>
              <a:ext uri="{FF2B5EF4-FFF2-40B4-BE49-F238E27FC236}">
                <a16:creationId xmlns:a16="http://schemas.microsoft.com/office/drawing/2014/main" id="{10A183B8-77C1-21E8-B381-42026DC82198}"/>
              </a:ext>
            </a:extLst>
          </p:cNvPr>
          <p:cNvSpPr>
            <a:spLocks noGrp="1"/>
          </p:cNvSpPr>
          <p:nvPr>
            <p:ph idx="1"/>
          </p:nvPr>
        </p:nvSpPr>
        <p:spPr>
          <a:xfrm>
            <a:off x="152400" y="1828835"/>
            <a:ext cx="11887200" cy="4460240"/>
          </a:xfrm>
        </p:spPr>
        <p:txBody>
          <a:bodyPr vert="horz" lIns="91440" tIns="45720" rIns="91440" bIns="45720" rtlCol="0" anchor="t">
            <a:normAutofit/>
          </a:bodyPr>
          <a:lstStyle/>
          <a:p>
            <a:pPr marL="0" lvl="0" indent="0" algn="ctr">
              <a:buNone/>
            </a:pPr>
            <a:r>
              <a:rPr lang="en-US" sz="2400" b="1" noProof="0" dirty="0"/>
              <a:t>EXAMPLE OF MEETING THE REQUIREMENTS </a:t>
            </a:r>
          </a:p>
          <a:p>
            <a:endParaRPr lang="en-US" sz="2400" dirty="0"/>
          </a:p>
          <a:p>
            <a:pPr marL="0" indent="0">
              <a:buNone/>
            </a:pPr>
            <a:r>
              <a:rPr lang="en-US" sz="2400" i="1" dirty="0"/>
              <a:t>“Upon self-review, we found our agency does meet standard EED 04. We notify families when new family fee schedules are available and remind them, they can request a reduction to their fees based on the new schedule. We are using a software program to maintain records, issue family receipts that show the amount, date, rate, and period of the payment. In case a family is delinquent, we implement a payment plan for the family. Our program does not charge any additional fees or costs.”</a:t>
            </a:r>
          </a:p>
        </p:txBody>
      </p:sp>
      <p:sp>
        <p:nvSpPr>
          <p:cNvPr id="4" name="Slide Number Placeholder 3">
            <a:extLst>
              <a:ext uri="{FF2B5EF4-FFF2-40B4-BE49-F238E27FC236}">
                <a16:creationId xmlns:a16="http://schemas.microsoft.com/office/drawing/2014/main" id="{8A369487-1A62-BDEB-08AB-98B0F4AA6D4E}"/>
              </a:ext>
            </a:extLst>
          </p:cNvPr>
          <p:cNvSpPr>
            <a:spLocks noGrp="1"/>
          </p:cNvSpPr>
          <p:nvPr>
            <p:ph type="sldNum" sz="quarter" idx="10"/>
          </p:nvPr>
        </p:nvSpPr>
        <p:spPr/>
        <p:txBody>
          <a:bodyPr/>
          <a:lstStyle/>
          <a:p>
            <a:fld id="{0C39CDE4-793C-4482-9A56-1E540F859475}" type="slidenum">
              <a:rPr lang="en-US" smtClean="0"/>
              <a:pPr/>
              <a:t>31</a:t>
            </a:fld>
            <a:endParaRPr lang="en-US"/>
          </a:p>
        </p:txBody>
      </p:sp>
    </p:spTree>
    <p:extLst>
      <p:ext uri="{BB962C8B-B14F-4D97-AF65-F5344CB8AC3E}">
        <p14:creationId xmlns:p14="http://schemas.microsoft.com/office/powerpoint/2010/main" val="1759333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84AD-D758-EE3E-78B0-ED71044E0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6C8DA-D7E2-21E5-DB27-D299AD994FAA}"/>
              </a:ext>
            </a:extLst>
          </p:cNvPr>
          <p:cNvSpPr>
            <a:spLocks noGrp="1"/>
          </p:cNvSpPr>
          <p:nvPr>
            <p:ph type="title"/>
          </p:nvPr>
        </p:nvSpPr>
        <p:spPr>
          <a:xfrm>
            <a:off x="152400" y="203200"/>
            <a:ext cx="11887200" cy="1035291"/>
          </a:xfrm>
        </p:spPr>
        <p:txBody>
          <a:bodyPr/>
          <a:lstStyle/>
          <a:p>
            <a:r>
              <a:rPr lang="en-US" b="1" noProof="0"/>
              <a:t>EED </a:t>
            </a:r>
            <a:r>
              <a:rPr lang="en-US" b="1"/>
              <a:t>04</a:t>
            </a:r>
            <a:r>
              <a:rPr lang="en-US" b="1" noProof="0"/>
              <a:t>: </a:t>
            </a:r>
            <a:r>
              <a:rPr lang="en-US" b="1"/>
              <a:t>Correct Fee Assessed (3) </a:t>
            </a:r>
          </a:p>
        </p:txBody>
      </p:sp>
      <p:sp>
        <p:nvSpPr>
          <p:cNvPr id="4" name="Slide Number Placeholder 3">
            <a:extLst>
              <a:ext uri="{FF2B5EF4-FFF2-40B4-BE49-F238E27FC236}">
                <a16:creationId xmlns:a16="http://schemas.microsoft.com/office/drawing/2014/main" id="{8470DFEC-003A-D8B3-CB4F-7A655A4CD8DA}"/>
              </a:ext>
            </a:extLst>
          </p:cNvPr>
          <p:cNvSpPr>
            <a:spLocks noGrp="1"/>
          </p:cNvSpPr>
          <p:nvPr>
            <p:ph type="sldNum" sz="quarter" idx="10"/>
          </p:nvPr>
        </p:nvSpPr>
        <p:spPr/>
        <p:txBody>
          <a:bodyPr/>
          <a:lstStyle/>
          <a:p>
            <a:fld id="{0C39CDE4-793C-4482-9A56-1E540F859475}" type="slidenum">
              <a:rPr lang="en-US" smtClean="0"/>
              <a:pPr/>
              <a:t>32</a:t>
            </a:fld>
            <a:endParaRPr lang="en-US"/>
          </a:p>
        </p:txBody>
      </p:sp>
      <p:sp>
        <p:nvSpPr>
          <p:cNvPr id="3" name="Content Placeholder 2">
            <a:extLst>
              <a:ext uri="{FF2B5EF4-FFF2-40B4-BE49-F238E27FC236}">
                <a16:creationId xmlns:a16="http://schemas.microsoft.com/office/drawing/2014/main" id="{AA3AC835-0635-0EC7-6238-DF47C3549123}"/>
              </a:ext>
            </a:extLst>
          </p:cNvPr>
          <p:cNvSpPr>
            <a:spLocks noGrp="1"/>
          </p:cNvSpPr>
          <p:nvPr>
            <p:ph idx="1"/>
          </p:nvPr>
        </p:nvSpPr>
        <p:spPr>
          <a:xfrm>
            <a:off x="243068" y="1238491"/>
            <a:ext cx="11796532" cy="5416309"/>
          </a:xfrm>
        </p:spPr>
        <p:txBody>
          <a:bodyPr vert="horz" lIns="91440" tIns="45720" rIns="91440" bIns="45720" rtlCol="0" anchor="t">
            <a:noAutofit/>
          </a:bodyPr>
          <a:lstStyle/>
          <a:p>
            <a:pPr marL="0" lvl="0" indent="0" algn="ctr">
              <a:buNone/>
            </a:pPr>
            <a:r>
              <a:rPr lang="en-US" sz="2400" b="1" noProof="0" dirty="0"/>
              <a:t>EXAMPLE OF NOT MEETING THE REQUIREMENTS </a:t>
            </a:r>
          </a:p>
          <a:p>
            <a:pPr marL="0" lvl="0" indent="0" algn="ctr">
              <a:buNone/>
            </a:pPr>
            <a:endParaRPr lang="en-US" sz="800" b="1" u="sng" dirty="0">
              <a:cs typeface="Arial"/>
            </a:endParaRPr>
          </a:p>
          <a:p>
            <a:pPr>
              <a:buNone/>
            </a:pPr>
            <a:r>
              <a:rPr lang="en-US" sz="2400" b="1" dirty="0">
                <a:cs typeface="Arial"/>
              </a:rPr>
              <a:t>Technical Assistance/Modifications Needed to meet requirements: </a:t>
            </a:r>
            <a:endParaRPr lang="en-US" sz="2400" i="1" dirty="0">
              <a:cs typeface="Arial"/>
            </a:endParaRPr>
          </a:p>
          <a:p>
            <a:pPr lvl="3"/>
            <a:r>
              <a:rPr lang="en-US" sz="2400" dirty="0">
                <a:solidFill>
                  <a:schemeClr val="bg1"/>
                </a:solidFill>
                <a:cs typeface="Arial"/>
              </a:rPr>
              <a:t> Calculating the correct fee</a:t>
            </a:r>
          </a:p>
          <a:p>
            <a:pPr marL="1371600" lvl="3" indent="0">
              <a:buNone/>
            </a:pPr>
            <a:endParaRPr lang="en-US" dirty="0"/>
          </a:p>
          <a:p>
            <a:pPr marL="0" indent="0">
              <a:lnSpc>
                <a:spcPct val="100000"/>
              </a:lnSpc>
              <a:spcBef>
                <a:spcPts val="0"/>
              </a:spcBef>
              <a:buNone/>
            </a:pPr>
            <a:r>
              <a:rPr lang="en-US" sz="2000" i="1" dirty="0"/>
              <a:t>“</a:t>
            </a:r>
            <a:r>
              <a:rPr lang="en-US" sz="2400" i="1" dirty="0">
                <a:ea typeface="+mn-lt"/>
                <a:cs typeface="+mn-lt"/>
              </a:rPr>
              <a:t>Not all families with children enrolled were assessed the correct monthly fee according to the current Family Fee Schedule issued by the CDE except for families/children certified in a part-day/part-year CSPP program, families receiving CalWORKs cash aid, and CPS/At-risk families with referral for up to 24 months. </a:t>
            </a:r>
            <a:r>
              <a:rPr lang="en-US" sz="2400" i="1" dirty="0"/>
              <a:t>We have updated our policy to reflect the requirements stated in the current Management Bulletin and the current fee schedule to correct this issue. All enrollment staff have been advised to double check and become familiar with the most current family fee schedules.”</a:t>
            </a:r>
            <a:endParaRPr lang="en-US" sz="2400" i="1" dirty="0">
              <a:cs typeface="Arial"/>
            </a:endParaRPr>
          </a:p>
          <a:p>
            <a:pPr>
              <a:lnSpc>
                <a:spcPct val="100000"/>
              </a:lnSpc>
              <a:spcBef>
                <a:spcPts val="0"/>
              </a:spcBef>
            </a:pPr>
            <a:endParaRPr lang="en-US" sz="2000" dirty="0"/>
          </a:p>
          <a:p>
            <a:endParaRPr lang="en-US" sz="2400" dirty="0"/>
          </a:p>
        </p:txBody>
      </p:sp>
    </p:spTree>
    <p:extLst>
      <p:ext uri="{BB962C8B-B14F-4D97-AF65-F5344CB8AC3E}">
        <p14:creationId xmlns:p14="http://schemas.microsoft.com/office/powerpoint/2010/main" val="27267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15F1-0EF1-095A-3EE8-448D772F16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CEC082-EFA8-1F50-4113-A1309DC60334}"/>
              </a:ext>
            </a:extLst>
          </p:cNvPr>
          <p:cNvSpPr>
            <a:spLocks noGrp="1"/>
          </p:cNvSpPr>
          <p:nvPr>
            <p:ph type="title"/>
          </p:nvPr>
        </p:nvSpPr>
        <p:spPr>
          <a:xfrm>
            <a:off x="152400" y="2209244"/>
            <a:ext cx="11887200" cy="1325563"/>
          </a:xfrm>
        </p:spPr>
        <p:txBody>
          <a:bodyPr vert="horz" lIns="91440" tIns="45720" rIns="91440" bIns="45720" rtlCol="0" anchor="ctr">
            <a:normAutofit/>
          </a:bodyPr>
          <a:lstStyle/>
          <a:p>
            <a:pPr marL="0" marR="0">
              <a:spcAft>
                <a:spcPts val="800"/>
              </a:spcAft>
            </a:pPr>
            <a:r>
              <a:rPr lang="en-US" b="1" i="1" dirty="0"/>
              <a:t>Key Dimension II: Family Engagement and Strengthening </a:t>
            </a:r>
            <a:endParaRPr lang="en-US" dirty="0"/>
          </a:p>
        </p:txBody>
      </p:sp>
      <p:sp>
        <p:nvSpPr>
          <p:cNvPr id="4" name="Slide Number Placeholder 3">
            <a:extLst>
              <a:ext uri="{FF2B5EF4-FFF2-40B4-BE49-F238E27FC236}">
                <a16:creationId xmlns:a16="http://schemas.microsoft.com/office/drawing/2014/main" id="{A4374493-EAC3-FA08-29A2-29871E5058A9}"/>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a:lnSpc>
                <a:spcPct val="90000"/>
              </a:lnSpc>
              <a:spcAft>
                <a:spcPts val="600"/>
              </a:spcAft>
              <a:defRPr/>
            </a:pPr>
            <a:fld id="{0C39CDE4-793C-4482-9A56-1E540F859475}" type="slidenum">
              <a:rPr lang="en-US" sz="1900"/>
              <a:pPr>
                <a:lnSpc>
                  <a:spcPct val="90000"/>
                </a:lnSpc>
                <a:spcAft>
                  <a:spcPts val="600"/>
                </a:spcAft>
                <a:defRPr/>
              </a:pPr>
              <a:t>33</a:t>
            </a:fld>
            <a:endParaRPr lang="en-US" sz="1900"/>
          </a:p>
        </p:txBody>
      </p:sp>
    </p:spTree>
    <p:extLst>
      <p:ext uri="{BB962C8B-B14F-4D97-AF65-F5344CB8AC3E}">
        <p14:creationId xmlns:p14="http://schemas.microsoft.com/office/powerpoint/2010/main" val="3960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57BB-ED05-5BB9-324E-3BB794AA7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52180-117D-078A-DD6C-84A1C21E0B97}"/>
              </a:ext>
            </a:extLst>
          </p:cNvPr>
          <p:cNvSpPr>
            <a:spLocks noGrp="1"/>
          </p:cNvSpPr>
          <p:nvPr>
            <p:ph type="title"/>
          </p:nvPr>
        </p:nvSpPr>
        <p:spPr>
          <a:xfrm>
            <a:off x="152400" y="203201"/>
            <a:ext cx="11887200" cy="1012142"/>
          </a:xfrm>
        </p:spPr>
        <p:txBody>
          <a:bodyPr>
            <a:normAutofit/>
          </a:bodyPr>
          <a:lstStyle/>
          <a:p>
            <a:r>
              <a:rPr lang="en-US" b="1" dirty="0"/>
              <a:t>EED 09: Community Involvement (1) </a:t>
            </a:r>
          </a:p>
        </p:txBody>
      </p:sp>
      <p:sp>
        <p:nvSpPr>
          <p:cNvPr id="3" name="Content Placeholder 2">
            <a:extLst>
              <a:ext uri="{FF2B5EF4-FFF2-40B4-BE49-F238E27FC236}">
                <a16:creationId xmlns:a16="http://schemas.microsoft.com/office/drawing/2014/main" id="{507533CD-4DEF-FC38-8D45-EE5E71A6DA47}"/>
              </a:ext>
            </a:extLst>
          </p:cNvPr>
          <p:cNvSpPr>
            <a:spLocks noGrp="1"/>
          </p:cNvSpPr>
          <p:nvPr>
            <p:ph idx="1"/>
          </p:nvPr>
        </p:nvSpPr>
        <p:spPr>
          <a:xfrm>
            <a:off x="152400" y="1348452"/>
            <a:ext cx="12205502" cy="5507619"/>
          </a:xfrm>
        </p:spPr>
        <p:txBody>
          <a:bodyPr vert="horz" lIns="91440" tIns="45720" rIns="91440" bIns="45720" rtlCol="0" anchor="t">
            <a:normAutofit/>
          </a:bodyPr>
          <a:lstStyle/>
          <a:p>
            <a:pPr marL="0" indent="0">
              <a:buNone/>
            </a:pPr>
            <a:r>
              <a:rPr lang="en-US" sz="2400" dirty="0"/>
              <a:t>The program includes a community involvement component that promotes the solicitation, collaboration and facilitation of services and goods to the families being served while providing information about the services offered to the community. </a:t>
            </a:r>
          </a:p>
          <a:p>
            <a:pPr marL="0" indent="0">
              <a:buNone/>
            </a:pPr>
            <a:endParaRPr lang="en-US" sz="1200" dirty="0"/>
          </a:p>
          <a:p>
            <a:r>
              <a:rPr lang="en-US" sz="2400" dirty="0"/>
              <a:t> Meets Requirements</a:t>
            </a:r>
            <a:endParaRPr lang="en-US" sz="2400" dirty="0">
              <a:cs typeface="Arial"/>
            </a:endParaRPr>
          </a:p>
          <a:p>
            <a:r>
              <a:rPr lang="en-US" sz="2400" dirty="0"/>
              <a:t> Needs Improvement to Meet Requirements</a:t>
            </a:r>
            <a:endParaRPr lang="en-US" sz="2400" dirty="0">
              <a:cs typeface="Arial"/>
            </a:endParaRPr>
          </a:p>
          <a:p>
            <a:pPr marL="457200" lvl="1" indent="0">
              <a:buNone/>
            </a:pPr>
            <a:endParaRPr lang="en-US" sz="1600" b="1" dirty="0"/>
          </a:p>
          <a:p>
            <a:pPr marL="0" indent="0">
              <a:buNone/>
            </a:pPr>
            <a:r>
              <a:rPr lang="en-US" sz="2400" b="1" dirty="0"/>
              <a:t>Technical Assistance/Modifications Needed to meet requirements: (</a:t>
            </a:r>
            <a:r>
              <a:rPr lang="en-US" sz="2400" b="1" i="1" dirty="0"/>
              <a:t>Select all that apply)</a:t>
            </a:r>
            <a:endParaRPr lang="en-US" sz="2400" b="1" i="1" dirty="0">
              <a:cs typeface="Arial"/>
            </a:endParaRPr>
          </a:p>
          <a:p>
            <a:pPr marL="0" indent="0" algn="ctr">
              <a:buNone/>
            </a:pPr>
            <a:endParaRPr lang="en-US" sz="1200" b="1" i="1" dirty="0"/>
          </a:p>
          <a:p>
            <a:pPr lvl="3"/>
            <a:r>
              <a:rPr lang="en-US" sz="2400" dirty="0">
                <a:solidFill>
                  <a:schemeClr val="bg1"/>
                </a:solidFill>
              </a:rPr>
              <a:t>  Facilitating Relationships Between the Parent, Local Educational Agency (LEA), Special Education Local Plan Area (SELPA), or Regional Center </a:t>
            </a:r>
            <a:endParaRPr lang="en-US" sz="2400" dirty="0">
              <a:solidFill>
                <a:schemeClr val="bg1"/>
              </a:solidFill>
              <a:cs typeface="Arial"/>
            </a:endParaRPr>
          </a:p>
          <a:p>
            <a:pPr lvl="3"/>
            <a:r>
              <a:rPr lang="en-US" sz="2400" dirty="0">
                <a:solidFill>
                  <a:schemeClr val="bg1"/>
                </a:solidFill>
              </a:rPr>
              <a:t>  Soliciting Support from Community </a:t>
            </a:r>
            <a:endParaRPr lang="en-US" sz="2400" dirty="0">
              <a:solidFill>
                <a:schemeClr val="bg1"/>
              </a:solidFill>
              <a:cs typeface="Arial"/>
            </a:endParaRPr>
          </a:p>
          <a:p>
            <a:pPr lvl="3"/>
            <a:r>
              <a:rPr lang="en-US" sz="2400" dirty="0">
                <a:solidFill>
                  <a:schemeClr val="bg1"/>
                </a:solidFill>
              </a:rPr>
              <a:t>  Information to the Community Regarding Services Provided </a:t>
            </a:r>
            <a:endParaRPr lang="en-US" sz="2400" dirty="0">
              <a:solidFill>
                <a:schemeClr val="bg1"/>
              </a:solidFill>
              <a:cs typeface="Arial"/>
            </a:endParaRPr>
          </a:p>
        </p:txBody>
      </p:sp>
      <p:sp>
        <p:nvSpPr>
          <p:cNvPr id="4" name="Slide Number Placeholder 3">
            <a:extLst>
              <a:ext uri="{FF2B5EF4-FFF2-40B4-BE49-F238E27FC236}">
                <a16:creationId xmlns:a16="http://schemas.microsoft.com/office/drawing/2014/main" id="{A048A291-F2B9-5479-0B0E-329F34604783}"/>
              </a:ext>
            </a:extLst>
          </p:cNvPr>
          <p:cNvSpPr>
            <a:spLocks noGrp="1"/>
          </p:cNvSpPr>
          <p:nvPr>
            <p:ph type="sldNum" sz="quarter" idx="10"/>
          </p:nvPr>
        </p:nvSpPr>
        <p:spPr/>
        <p:txBody>
          <a:bodyPr/>
          <a:lstStyle/>
          <a:p>
            <a:fld id="{0C39CDE4-793C-4482-9A56-1E540F859475}" type="slidenum">
              <a:rPr lang="en-US" smtClean="0"/>
              <a:pPr/>
              <a:t>34</a:t>
            </a:fld>
            <a:endParaRPr lang="en-US" dirty="0"/>
          </a:p>
        </p:txBody>
      </p:sp>
    </p:spTree>
    <p:extLst>
      <p:ext uri="{BB962C8B-B14F-4D97-AF65-F5344CB8AC3E}">
        <p14:creationId xmlns:p14="http://schemas.microsoft.com/office/powerpoint/2010/main" val="1643453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7ED0-EFCA-4676-8019-F7BB4B0A4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607AD-D3F1-090E-4261-2B4C0C49402E}"/>
              </a:ext>
            </a:extLst>
          </p:cNvPr>
          <p:cNvSpPr>
            <a:spLocks noGrp="1"/>
          </p:cNvSpPr>
          <p:nvPr>
            <p:ph type="title"/>
          </p:nvPr>
        </p:nvSpPr>
        <p:spPr>
          <a:xfrm>
            <a:off x="152400" y="203201"/>
            <a:ext cx="11887200" cy="954268"/>
          </a:xfrm>
        </p:spPr>
        <p:txBody>
          <a:bodyPr/>
          <a:lstStyle/>
          <a:p>
            <a:r>
              <a:rPr lang="en-US" b="1" noProof="0"/>
              <a:t>EED </a:t>
            </a:r>
            <a:r>
              <a:rPr lang="en-US" b="1"/>
              <a:t>09: Community Involvement (2)</a:t>
            </a:r>
          </a:p>
        </p:txBody>
      </p:sp>
      <p:sp>
        <p:nvSpPr>
          <p:cNvPr id="3" name="Content Placeholder 2">
            <a:extLst>
              <a:ext uri="{FF2B5EF4-FFF2-40B4-BE49-F238E27FC236}">
                <a16:creationId xmlns:a16="http://schemas.microsoft.com/office/drawing/2014/main" id="{CD90E4F2-115F-BA9C-3A04-C254F4EE8030}"/>
              </a:ext>
            </a:extLst>
          </p:cNvPr>
          <p:cNvSpPr>
            <a:spLocks noGrp="1"/>
          </p:cNvSpPr>
          <p:nvPr>
            <p:ph idx="1"/>
          </p:nvPr>
        </p:nvSpPr>
        <p:spPr>
          <a:xfrm>
            <a:off x="152400" y="1504709"/>
            <a:ext cx="11887200" cy="5150091"/>
          </a:xfrm>
        </p:spPr>
        <p:txBody>
          <a:bodyPr vert="horz" lIns="91440" tIns="45720" rIns="91440" bIns="45720" rtlCol="0" anchor="t">
            <a:normAutofit/>
          </a:bodyPr>
          <a:lstStyle/>
          <a:p>
            <a:endParaRPr lang="en-US" sz="1200" dirty="0"/>
          </a:p>
          <a:p>
            <a:pPr marL="0" lvl="0" indent="0" algn="ctr">
              <a:buNone/>
            </a:pPr>
            <a:r>
              <a:rPr lang="en-US" sz="2400" b="1" noProof="0" dirty="0"/>
              <a:t>EXAMPLE OF MEETING THE REQUIREMENTS </a:t>
            </a:r>
            <a:endParaRPr lang="en-US" sz="2400" b="1" noProof="0" dirty="0">
              <a:cs typeface="Arial"/>
            </a:endParaRPr>
          </a:p>
          <a:p>
            <a:pPr marL="0" lvl="0" indent="0">
              <a:buNone/>
            </a:pPr>
            <a:endParaRPr lang="en-US" sz="1200" noProof="0" dirty="0"/>
          </a:p>
          <a:p>
            <a:pPr marL="0" indent="0">
              <a:buNone/>
            </a:pPr>
            <a:r>
              <a:rPr lang="en-US" sz="2400" i="1" dirty="0"/>
              <a:t>“During the program self-review, we determined that our program meets the community involvement requirements. We connect parents with LEAs or regional centers for services and provide information on available resources, services, and activities at these centers. LEAs and regional centers are invited to participate in our parent education trainings. One key event involves LEAs sharing information with families about kindergarten registration, requirements, and expectations. Additionally, we attend community events where we distribute flyers and share information about the services we offer. Our program also has a website that is accessible to families and the community to learn more about what we provide. We encourage community members to volunteer with the program and, when appropriate, contribute goods and services.”</a:t>
            </a:r>
            <a:endParaRPr lang="en-US" sz="2400" i="1" dirty="0">
              <a:cs typeface="Arial"/>
            </a:endParaRPr>
          </a:p>
        </p:txBody>
      </p:sp>
      <p:sp>
        <p:nvSpPr>
          <p:cNvPr id="4" name="Slide Number Placeholder 3">
            <a:extLst>
              <a:ext uri="{FF2B5EF4-FFF2-40B4-BE49-F238E27FC236}">
                <a16:creationId xmlns:a16="http://schemas.microsoft.com/office/drawing/2014/main" id="{D42962EE-0731-AAF5-EDE2-7206485B62FB}"/>
              </a:ext>
            </a:extLst>
          </p:cNvPr>
          <p:cNvSpPr>
            <a:spLocks noGrp="1"/>
          </p:cNvSpPr>
          <p:nvPr>
            <p:ph type="sldNum" sz="quarter" idx="10"/>
          </p:nvPr>
        </p:nvSpPr>
        <p:spPr/>
        <p:txBody>
          <a:bodyPr/>
          <a:lstStyle/>
          <a:p>
            <a:fld id="{0C39CDE4-793C-4482-9A56-1E540F859475}" type="slidenum">
              <a:rPr lang="en-US" smtClean="0"/>
              <a:pPr/>
              <a:t>35</a:t>
            </a:fld>
            <a:endParaRPr lang="en-US"/>
          </a:p>
        </p:txBody>
      </p:sp>
    </p:spTree>
    <p:extLst>
      <p:ext uri="{BB962C8B-B14F-4D97-AF65-F5344CB8AC3E}">
        <p14:creationId xmlns:p14="http://schemas.microsoft.com/office/powerpoint/2010/main" val="2996348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FC9E9-BF1B-DB1B-F435-DA7FF4FB9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CEF16-625A-3DFF-F4FD-5482254050C6}"/>
              </a:ext>
            </a:extLst>
          </p:cNvPr>
          <p:cNvSpPr>
            <a:spLocks noGrp="1"/>
          </p:cNvSpPr>
          <p:nvPr>
            <p:ph type="title"/>
          </p:nvPr>
        </p:nvSpPr>
        <p:spPr>
          <a:xfrm>
            <a:off x="152400" y="203201"/>
            <a:ext cx="11887200" cy="738359"/>
          </a:xfrm>
        </p:spPr>
        <p:txBody>
          <a:bodyPr/>
          <a:lstStyle/>
          <a:p>
            <a:r>
              <a:rPr lang="en-US" b="1" noProof="0"/>
              <a:t>EED </a:t>
            </a:r>
            <a:r>
              <a:rPr lang="en-US" b="1"/>
              <a:t>09: Community Involvement (3)</a:t>
            </a:r>
          </a:p>
        </p:txBody>
      </p:sp>
      <p:sp>
        <p:nvSpPr>
          <p:cNvPr id="3" name="Content Placeholder 2">
            <a:extLst>
              <a:ext uri="{FF2B5EF4-FFF2-40B4-BE49-F238E27FC236}">
                <a16:creationId xmlns:a16="http://schemas.microsoft.com/office/drawing/2014/main" id="{79252BAE-E913-B52C-610A-B8EB974BED4E}"/>
              </a:ext>
            </a:extLst>
          </p:cNvPr>
          <p:cNvSpPr>
            <a:spLocks noGrp="1"/>
          </p:cNvSpPr>
          <p:nvPr>
            <p:ph idx="1"/>
          </p:nvPr>
        </p:nvSpPr>
        <p:spPr>
          <a:xfrm>
            <a:off x="152401" y="1039296"/>
            <a:ext cx="11887199" cy="5614904"/>
          </a:xfrm>
        </p:spPr>
        <p:txBody>
          <a:bodyPr vert="horz" lIns="91440" tIns="45720" rIns="91440" bIns="45720" rtlCol="0" anchor="t">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latin typeface="Arial" panose="020B0604020202020204"/>
                <a:ea typeface="+mn-ea"/>
                <a:cs typeface="+mn-cs"/>
              </a:rPr>
              <a:t>EXAMPLE OF NOT MEETING THE REQUIREMENTS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00" dirty="0"/>
          </a:p>
          <a:p>
            <a:pPr marL="0" lvl="0" indent="0">
              <a:buNone/>
            </a:pPr>
            <a:r>
              <a:rPr lang="en-US" sz="500" noProof="0" dirty="0"/>
              <a:t>\</a:t>
            </a:r>
            <a:r>
              <a:rPr lang="en-US" sz="2400" b="1" dirty="0">
                <a:cs typeface="Arial" panose="020B0604020202020204"/>
              </a:rPr>
              <a:t>Technical Assistance/Modifications Needed to meet requirements: (</a:t>
            </a:r>
            <a:r>
              <a:rPr lang="en-US" sz="2400" b="1" i="1" dirty="0">
                <a:cs typeface="Arial" panose="020B0604020202020204"/>
              </a:rPr>
              <a:t>Select all that apply)</a:t>
            </a:r>
            <a:endParaRPr lang="en-US" dirty="0"/>
          </a:p>
          <a:p>
            <a:pPr marL="2857500" lvl="5" indent="-342900"/>
            <a:r>
              <a:rPr lang="en-US" sz="2400" dirty="0">
                <a:solidFill>
                  <a:schemeClr val="bg1"/>
                </a:solidFill>
                <a:cs typeface="Arial"/>
              </a:rPr>
              <a:t>Soliciting Support from Community </a:t>
            </a:r>
          </a:p>
          <a:p>
            <a:pPr marL="2857500" lvl="5" indent="-342900"/>
            <a:r>
              <a:rPr lang="en-US" sz="2400" dirty="0">
                <a:solidFill>
                  <a:schemeClr val="bg1"/>
                </a:solidFill>
                <a:cs typeface="Arial"/>
              </a:rPr>
              <a:t>Information to the Community Regarding Services Provided</a:t>
            </a:r>
          </a:p>
          <a:p>
            <a:pPr marL="2800350" lvl="5" indent="-285750">
              <a:buFont typeface="Wingdings,Sans-Serif"/>
              <a:buChar char="q"/>
            </a:pPr>
            <a:endParaRPr lang="en-US" sz="100" dirty="0">
              <a:solidFill>
                <a:schemeClr val="bg1"/>
              </a:solidFill>
            </a:endParaRPr>
          </a:p>
          <a:p>
            <a:pPr marL="0" indent="0">
              <a:buNone/>
            </a:pPr>
            <a:r>
              <a:rPr lang="en-US" sz="2200" i="1" dirty="0"/>
              <a:t>“During the self-review, we identified that our program does not fully meet the community involvement requirements. While we have established relationships with the LEAs and regional centers, we have not been effective in facilitating connections between parents and these centers. Additionally, we have not been actively participating in community events or sharing information about the services we provide. To address this, we have implemented corrective actions to enhance community involvement. Moving forward, we will ensure that parents are informed about and referred to services offered by local education or regional centers. We will also invite and encourage LEAs and regional centers to participate in our parent education training. Furthermore, we will engage in various community outreach events, sharing information about our program’s services through flyers and links to agency websites..”</a:t>
            </a:r>
            <a:endParaRPr lang="en-US" sz="2400" i="1" dirty="0"/>
          </a:p>
        </p:txBody>
      </p:sp>
      <p:sp>
        <p:nvSpPr>
          <p:cNvPr id="4" name="Slide Number Placeholder 3">
            <a:extLst>
              <a:ext uri="{FF2B5EF4-FFF2-40B4-BE49-F238E27FC236}">
                <a16:creationId xmlns:a16="http://schemas.microsoft.com/office/drawing/2014/main" id="{78D86CC7-6030-FBC5-4C5C-8774410735D3}"/>
              </a:ext>
            </a:extLst>
          </p:cNvPr>
          <p:cNvSpPr>
            <a:spLocks noGrp="1"/>
          </p:cNvSpPr>
          <p:nvPr>
            <p:ph type="sldNum" sz="quarter" idx="10"/>
          </p:nvPr>
        </p:nvSpPr>
        <p:spPr/>
        <p:txBody>
          <a:bodyPr/>
          <a:lstStyle/>
          <a:p>
            <a:fld id="{0C39CDE4-793C-4482-9A56-1E540F859475}" type="slidenum">
              <a:rPr lang="en-US" smtClean="0"/>
              <a:pPr/>
              <a:t>36</a:t>
            </a:fld>
            <a:endParaRPr lang="en-US"/>
          </a:p>
        </p:txBody>
      </p:sp>
    </p:spTree>
    <p:extLst>
      <p:ext uri="{BB962C8B-B14F-4D97-AF65-F5344CB8AC3E}">
        <p14:creationId xmlns:p14="http://schemas.microsoft.com/office/powerpoint/2010/main" val="146168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15F1-0EF1-095A-3EE8-448D772F16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CEC082-EFA8-1F50-4113-A1309DC60334}"/>
              </a:ext>
            </a:extLst>
          </p:cNvPr>
          <p:cNvSpPr>
            <a:spLocks noGrp="1"/>
          </p:cNvSpPr>
          <p:nvPr>
            <p:ph type="title"/>
          </p:nvPr>
        </p:nvSpPr>
        <p:spPr>
          <a:xfrm>
            <a:off x="152400" y="2103437"/>
            <a:ext cx="11887200" cy="1325563"/>
          </a:xfrm>
        </p:spPr>
        <p:txBody>
          <a:bodyPr vert="horz" lIns="91440" tIns="45720" rIns="91440" bIns="45720" rtlCol="0" anchor="ctr">
            <a:normAutofit/>
          </a:bodyPr>
          <a:lstStyle/>
          <a:p>
            <a:pPr marL="0" marR="0">
              <a:spcAft>
                <a:spcPts val="800"/>
              </a:spcAft>
            </a:pPr>
            <a:r>
              <a:rPr lang="en-US" b="1" i="1" dirty="0"/>
              <a:t>Key Dimension III, Program Quality </a:t>
            </a:r>
            <a:endParaRPr lang="en-US" dirty="0"/>
          </a:p>
        </p:txBody>
      </p:sp>
      <p:sp>
        <p:nvSpPr>
          <p:cNvPr id="4" name="Slide Number Placeholder 3">
            <a:extLst>
              <a:ext uri="{FF2B5EF4-FFF2-40B4-BE49-F238E27FC236}">
                <a16:creationId xmlns:a16="http://schemas.microsoft.com/office/drawing/2014/main" id="{A4374493-EAC3-FA08-29A2-29871E5058A9}"/>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a:lnSpc>
                <a:spcPct val="90000"/>
              </a:lnSpc>
              <a:spcAft>
                <a:spcPts val="600"/>
              </a:spcAft>
              <a:defRPr/>
            </a:pPr>
            <a:fld id="{0C39CDE4-793C-4482-9A56-1E540F859475}" type="slidenum">
              <a:rPr lang="en-US" sz="1900"/>
              <a:pPr>
                <a:lnSpc>
                  <a:spcPct val="90000"/>
                </a:lnSpc>
                <a:spcAft>
                  <a:spcPts val="600"/>
                </a:spcAft>
                <a:defRPr/>
              </a:pPr>
              <a:t>37</a:t>
            </a:fld>
            <a:endParaRPr lang="en-US" sz="1900"/>
          </a:p>
        </p:txBody>
      </p:sp>
    </p:spTree>
    <p:extLst>
      <p:ext uri="{BB962C8B-B14F-4D97-AF65-F5344CB8AC3E}">
        <p14:creationId xmlns:p14="http://schemas.microsoft.com/office/powerpoint/2010/main" val="34661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7E80-EE92-5C38-BA85-1D2761A2FE88}"/>
              </a:ext>
            </a:extLst>
          </p:cNvPr>
          <p:cNvSpPr>
            <a:spLocks noGrp="1"/>
          </p:cNvSpPr>
          <p:nvPr>
            <p:ph type="title"/>
          </p:nvPr>
        </p:nvSpPr>
        <p:spPr>
          <a:xfrm>
            <a:off x="152400" y="203799"/>
            <a:ext cx="11887200" cy="976819"/>
          </a:xfrm>
        </p:spPr>
        <p:txBody>
          <a:bodyPr>
            <a:normAutofit/>
          </a:bodyPr>
          <a:lstStyle/>
          <a:p>
            <a:r>
              <a:rPr lang="en-US" b="1"/>
              <a:t>EED 12: Staff-Child Ratios (1) </a:t>
            </a:r>
          </a:p>
        </p:txBody>
      </p:sp>
      <p:sp>
        <p:nvSpPr>
          <p:cNvPr id="3" name="Content Placeholder 2">
            <a:extLst>
              <a:ext uri="{FF2B5EF4-FFF2-40B4-BE49-F238E27FC236}">
                <a16:creationId xmlns:a16="http://schemas.microsoft.com/office/drawing/2014/main" id="{319E94BC-39C5-AC5D-2701-85CC806EF82D}"/>
              </a:ext>
            </a:extLst>
          </p:cNvPr>
          <p:cNvSpPr>
            <a:spLocks noGrp="1"/>
          </p:cNvSpPr>
          <p:nvPr>
            <p:ph idx="1"/>
          </p:nvPr>
        </p:nvSpPr>
        <p:spPr/>
        <p:txBody>
          <a:bodyPr vert="horz" lIns="91440" tIns="45720" rIns="91440" bIns="45720" rtlCol="0" anchor="t">
            <a:normAutofit/>
          </a:bodyPr>
          <a:lstStyle/>
          <a:p>
            <a:pPr marL="0" indent="0">
              <a:buNone/>
            </a:pPr>
            <a:r>
              <a:rPr lang="en-US" sz="2400" dirty="0"/>
              <a:t>The applicable staff-child ratios are met for each age group. </a:t>
            </a:r>
          </a:p>
          <a:p>
            <a:pPr marL="0" indent="0">
              <a:buNone/>
            </a:pPr>
            <a:endParaRPr lang="en-US" sz="2400" dirty="0"/>
          </a:p>
          <a:p>
            <a:pPr lvl="1"/>
            <a:r>
              <a:rPr lang="en-US" sz="2400" dirty="0"/>
              <a:t> Meets requirements.</a:t>
            </a:r>
          </a:p>
          <a:p>
            <a:pPr lvl="1"/>
            <a:r>
              <a:rPr lang="en-US" sz="2400" dirty="0"/>
              <a:t> Needs Improvement to meet requirements </a:t>
            </a:r>
          </a:p>
          <a:p>
            <a:pPr lvl="1">
              <a:buFont typeface="Wingdings" panose="05000000000000000000" pitchFamily="2" charset="2"/>
              <a:buChar char="q"/>
            </a:pPr>
            <a:endParaRPr lang="en-US" sz="2400" b="1" dirty="0"/>
          </a:p>
          <a:p>
            <a:pPr marL="0" indent="0">
              <a:buNone/>
            </a:pPr>
            <a:r>
              <a:rPr lang="en-US" sz="2400" b="1" dirty="0"/>
              <a:t>Technical Assistance/Modifications Needed to meet requirements: </a:t>
            </a:r>
            <a:r>
              <a:rPr lang="en-US" sz="2400" b="1" i="1" dirty="0"/>
              <a:t>(Select all that apply)</a:t>
            </a:r>
          </a:p>
          <a:p>
            <a:pPr marL="0" indent="0">
              <a:buNone/>
            </a:pPr>
            <a:endParaRPr lang="en-US" sz="2400" dirty="0"/>
          </a:p>
          <a:p>
            <a:pPr lvl="5"/>
            <a:r>
              <a:rPr lang="en-US" sz="2400" dirty="0">
                <a:solidFill>
                  <a:schemeClr val="bg1"/>
                </a:solidFill>
              </a:rPr>
              <a:t> Adhering to teacher-child and adult-child ratios</a:t>
            </a:r>
          </a:p>
          <a:p>
            <a:endParaRPr lang="en-US" sz="2400" dirty="0"/>
          </a:p>
        </p:txBody>
      </p:sp>
      <p:sp>
        <p:nvSpPr>
          <p:cNvPr id="4" name="Slide Number Placeholder 3">
            <a:extLst>
              <a:ext uri="{FF2B5EF4-FFF2-40B4-BE49-F238E27FC236}">
                <a16:creationId xmlns:a16="http://schemas.microsoft.com/office/drawing/2014/main" id="{54DED28B-8635-5521-E958-38FF28146C04}"/>
              </a:ext>
            </a:extLst>
          </p:cNvPr>
          <p:cNvSpPr>
            <a:spLocks noGrp="1"/>
          </p:cNvSpPr>
          <p:nvPr>
            <p:ph type="sldNum" sz="quarter" idx="10"/>
          </p:nvPr>
        </p:nvSpPr>
        <p:spPr/>
        <p:txBody>
          <a:bodyPr/>
          <a:lstStyle/>
          <a:p>
            <a:fld id="{0C39CDE4-793C-4482-9A56-1E540F859475}" type="slidenum">
              <a:rPr lang="en-US" smtClean="0"/>
              <a:pPr/>
              <a:t>38</a:t>
            </a:fld>
            <a:endParaRPr lang="en-US"/>
          </a:p>
        </p:txBody>
      </p:sp>
    </p:spTree>
    <p:extLst>
      <p:ext uri="{BB962C8B-B14F-4D97-AF65-F5344CB8AC3E}">
        <p14:creationId xmlns:p14="http://schemas.microsoft.com/office/powerpoint/2010/main" val="201577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AFE9-4192-6776-AD82-642B1C5E67A5}"/>
              </a:ext>
            </a:extLst>
          </p:cNvPr>
          <p:cNvSpPr>
            <a:spLocks noGrp="1"/>
          </p:cNvSpPr>
          <p:nvPr>
            <p:ph type="title"/>
          </p:nvPr>
        </p:nvSpPr>
        <p:spPr>
          <a:xfrm>
            <a:off x="152400" y="203201"/>
            <a:ext cx="11887200" cy="1012142"/>
          </a:xfrm>
        </p:spPr>
        <p:txBody>
          <a:bodyPr/>
          <a:lstStyle/>
          <a:p>
            <a:r>
              <a:rPr lang="en-US" b="1" noProof="0"/>
              <a:t>EED </a:t>
            </a:r>
            <a:r>
              <a:rPr lang="en-US" b="1"/>
              <a:t>12</a:t>
            </a:r>
            <a:r>
              <a:rPr lang="en-US" b="1" noProof="0"/>
              <a:t>: </a:t>
            </a:r>
            <a:r>
              <a:rPr lang="en-US" b="1"/>
              <a:t>Staff-Child Ratios (2) </a:t>
            </a:r>
          </a:p>
        </p:txBody>
      </p:sp>
      <p:sp>
        <p:nvSpPr>
          <p:cNvPr id="3" name="Content Placeholder 2">
            <a:extLst>
              <a:ext uri="{FF2B5EF4-FFF2-40B4-BE49-F238E27FC236}">
                <a16:creationId xmlns:a16="http://schemas.microsoft.com/office/drawing/2014/main" id="{10A183B8-77C1-21E8-B381-42026DC82198}"/>
              </a:ext>
            </a:extLst>
          </p:cNvPr>
          <p:cNvSpPr>
            <a:spLocks noGrp="1"/>
          </p:cNvSpPr>
          <p:nvPr>
            <p:ph idx="1"/>
          </p:nvPr>
        </p:nvSpPr>
        <p:spPr>
          <a:xfrm>
            <a:off x="209309" y="1492493"/>
            <a:ext cx="11773382" cy="5266480"/>
          </a:xfrm>
        </p:spPr>
        <p:txBody>
          <a:bodyPr vert="horz" lIns="91440" tIns="45720" rIns="91440" bIns="45720" rtlCol="0" anchor="t">
            <a:noAutofit/>
          </a:bodyPr>
          <a:lstStyle/>
          <a:p>
            <a:pPr marL="0" indent="0">
              <a:buNone/>
            </a:pPr>
            <a:endParaRPr lang="en-US" sz="2400" dirty="0">
              <a:cs typeface="Arial"/>
            </a:endParaRPr>
          </a:p>
          <a:p>
            <a:pPr marL="0" indent="0" algn="ctr">
              <a:buNone/>
            </a:pPr>
            <a:r>
              <a:rPr lang="en-US" sz="2400" b="1" dirty="0"/>
              <a:t>EXAMPLE OF MEETING THE REQUIREMENTS </a:t>
            </a:r>
            <a:endParaRPr lang="en-US" sz="2400" b="1" dirty="0">
              <a:cs typeface="Arial"/>
            </a:endParaRPr>
          </a:p>
          <a:p>
            <a:pPr marL="0" indent="0" algn="ctr">
              <a:buNone/>
            </a:pPr>
            <a:endParaRPr lang="en-US" sz="1200" dirty="0"/>
          </a:p>
          <a:p>
            <a:pPr marL="0" indent="0">
              <a:buNone/>
            </a:pPr>
            <a:r>
              <a:rPr lang="en-US" sz="2400" i="1" dirty="0"/>
              <a:t>"Part of our self-review for item EED 12 included conducting random classroom visits at various times of the day to ensure staff-child ratios were met. This included not only instructional times, but transitions, nap times and meals as well. While ratios were always met, we have decided to create a detailed staffing schedule that reflects the total number of staff and children that may be accounted for on any given day. This schedule will be posted in each classroom so teachers may access throughout the day and will assist us in ensuring ratios continue to be met. In addition, this will support staff in identifying any pivotal moments where additional supports may be needed."</a:t>
            </a:r>
            <a:endParaRPr lang="en-US" sz="2400" dirty="0">
              <a:cs typeface="Arial"/>
            </a:endParaRPr>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8A369487-1A62-BDEB-08AB-98B0F4AA6D4E}"/>
              </a:ext>
            </a:extLst>
          </p:cNvPr>
          <p:cNvSpPr>
            <a:spLocks noGrp="1"/>
          </p:cNvSpPr>
          <p:nvPr>
            <p:ph type="sldNum" sz="quarter" idx="10"/>
          </p:nvPr>
        </p:nvSpPr>
        <p:spPr/>
        <p:txBody>
          <a:bodyPr/>
          <a:lstStyle/>
          <a:p>
            <a:fld id="{0C39CDE4-793C-4482-9A56-1E540F859475}" type="slidenum">
              <a:rPr lang="en-US" smtClean="0"/>
              <a:pPr/>
              <a:t>39</a:t>
            </a:fld>
            <a:endParaRPr lang="en-US"/>
          </a:p>
        </p:txBody>
      </p:sp>
    </p:spTree>
    <p:extLst>
      <p:ext uri="{BB962C8B-B14F-4D97-AF65-F5344CB8AC3E}">
        <p14:creationId xmlns:p14="http://schemas.microsoft.com/office/powerpoint/2010/main" val="401667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AC6D-F283-E7F7-FE34-22DD7F285C34}"/>
              </a:ext>
            </a:extLst>
          </p:cNvPr>
          <p:cNvSpPr>
            <a:spLocks noGrp="1"/>
          </p:cNvSpPr>
          <p:nvPr>
            <p:ph type="title"/>
          </p:nvPr>
        </p:nvSpPr>
        <p:spPr/>
        <p:txBody>
          <a:bodyPr/>
          <a:lstStyle/>
          <a:p>
            <a:r>
              <a:rPr lang="en-US" b="1" dirty="0"/>
              <a:t>Early Education Division</a:t>
            </a:r>
            <a:r>
              <a:rPr lang="en-US" dirty="0"/>
              <a:t> </a:t>
            </a:r>
          </a:p>
        </p:txBody>
      </p:sp>
      <p:sp>
        <p:nvSpPr>
          <p:cNvPr id="3" name="Content Placeholder 2">
            <a:extLst>
              <a:ext uri="{FF2B5EF4-FFF2-40B4-BE49-F238E27FC236}">
                <a16:creationId xmlns:a16="http://schemas.microsoft.com/office/drawing/2014/main" id="{132CF518-E9A0-96DF-4425-155DA1EEFECF}"/>
              </a:ext>
            </a:extLst>
          </p:cNvPr>
          <p:cNvSpPr>
            <a:spLocks noGrp="1"/>
          </p:cNvSpPr>
          <p:nvPr>
            <p:ph idx="1"/>
          </p:nvPr>
        </p:nvSpPr>
        <p:spPr/>
        <p:txBody>
          <a:bodyPr>
            <a:normAutofit/>
          </a:bodyPr>
          <a:lstStyle/>
          <a:p>
            <a:pPr>
              <a:spcAft>
                <a:spcPts val="3600"/>
              </a:spcAft>
            </a:pPr>
            <a:r>
              <a:rPr lang="en-US" sz="3600" b="1" dirty="0"/>
              <a:t>Vision: </a:t>
            </a:r>
            <a:r>
              <a:rPr lang="en-US" sz="3600" dirty="0"/>
              <a:t>All California’s children have a strong early learning and education foundation, supporting the whole child and school and lifelong success.</a:t>
            </a:r>
          </a:p>
          <a:p>
            <a:r>
              <a:rPr lang="en-US" sz="3600" b="1" dirty="0"/>
              <a:t>Mission: </a:t>
            </a:r>
            <a:r>
              <a:rPr lang="en-US" sz="3600" dirty="0"/>
              <a:t>Lead an innovative, inclusive, and high-performing early learning and education system by advancing equitable opportunities that optimize thriving children, families, and communities.</a:t>
            </a:r>
          </a:p>
        </p:txBody>
      </p:sp>
      <p:sp>
        <p:nvSpPr>
          <p:cNvPr id="4" name="Slide Number Placeholder 3">
            <a:extLst>
              <a:ext uri="{FF2B5EF4-FFF2-40B4-BE49-F238E27FC236}">
                <a16:creationId xmlns:a16="http://schemas.microsoft.com/office/drawing/2014/main" id="{4CD9D4E8-25E6-A495-844A-FDE8D1A7DD30}"/>
              </a:ext>
            </a:extLst>
          </p:cNvPr>
          <p:cNvSpPr>
            <a:spLocks noGrp="1"/>
          </p:cNvSpPr>
          <p:nvPr>
            <p:ph type="sldNum" sz="quarter" idx="10"/>
          </p:nvPr>
        </p:nvSpPr>
        <p:spPr/>
        <p:txBody>
          <a:bodyPr/>
          <a:lstStyle/>
          <a:p>
            <a:fld id="{0C39CDE4-793C-4482-9A56-1E540F859475}" type="slidenum">
              <a:rPr lang="en-US" smtClean="0"/>
              <a:pPr/>
              <a:t>4</a:t>
            </a:fld>
            <a:endParaRPr lang="en-US"/>
          </a:p>
        </p:txBody>
      </p:sp>
    </p:spTree>
    <p:extLst>
      <p:ext uri="{BB962C8B-B14F-4D97-AF65-F5344CB8AC3E}">
        <p14:creationId xmlns:p14="http://schemas.microsoft.com/office/powerpoint/2010/main" val="124673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B09A-98E6-2666-DA8F-984D43B2C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D4110-5A4A-F614-CF17-2ADF58E1CD0F}"/>
              </a:ext>
            </a:extLst>
          </p:cNvPr>
          <p:cNvSpPr>
            <a:spLocks noGrp="1"/>
          </p:cNvSpPr>
          <p:nvPr>
            <p:ph type="title"/>
          </p:nvPr>
        </p:nvSpPr>
        <p:spPr>
          <a:xfrm>
            <a:off x="152400" y="203800"/>
            <a:ext cx="11887200" cy="1035291"/>
          </a:xfrm>
        </p:spPr>
        <p:txBody>
          <a:bodyPr/>
          <a:lstStyle/>
          <a:p>
            <a:r>
              <a:rPr lang="en-US" b="1" noProof="0"/>
              <a:t>EED </a:t>
            </a:r>
            <a:r>
              <a:rPr lang="en-US" b="1"/>
              <a:t>12</a:t>
            </a:r>
            <a:r>
              <a:rPr lang="en-US" b="1" noProof="0"/>
              <a:t>: </a:t>
            </a:r>
            <a:r>
              <a:rPr lang="en-US" b="1"/>
              <a:t>Staff-Child Ratios (3) </a:t>
            </a:r>
          </a:p>
        </p:txBody>
      </p:sp>
      <p:sp>
        <p:nvSpPr>
          <p:cNvPr id="4" name="Slide Number Placeholder 3">
            <a:extLst>
              <a:ext uri="{FF2B5EF4-FFF2-40B4-BE49-F238E27FC236}">
                <a16:creationId xmlns:a16="http://schemas.microsoft.com/office/drawing/2014/main" id="{C948693D-3C39-A842-26C1-01B4DBDADF68}"/>
              </a:ext>
            </a:extLst>
          </p:cNvPr>
          <p:cNvSpPr>
            <a:spLocks noGrp="1"/>
          </p:cNvSpPr>
          <p:nvPr>
            <p:ph type="sldNum" sz="quarter" idx="10"/>
          </p:nvPr>
        </p:nvSpPr>
        <p:spPr/>
        <p:txBody>
          <a:bodyPr/>
          <a:lstStyle/>
          <a:p>
            <a:fld id="{0C39CDE4-793C-4482-9A56-1E540F859475}" type="slidenum">
              <a:rPr lang="en-US" smtClean="0"/>
              <a:pPr/>
              <a:t>40</a:t>
            </a:fld>
            <a:endParaRPr lang="en-US"/>
          </a:p>
        </p:txBody>
      </p:sp>
      <p:sp>
        <p:nvSpPr>
          <p:cNvPr id="3" name="Content Placeholder 2">
            <a:extLst>
              <a:ext uri="{FF2B5EF4-FFF2-40B4-BE49-F238E27FC236}">
                <a16:creationId xmlns:a16="http://schemas.microsoft.com/office/drawing/2014/main" id="{0C001856-7884-016F-DF2A-1D22BD042DA6}"/>
              </a:ext>
            </a:extLst>
          </p:cNvPr>
          <p:cNvSpPr>
            <a:spLocks noGrp="1"/>
          </p:cNvSpPr>
          <p:nvPr>
            <p:ph idx="1"/>
          </p:nvPr>
        </p:nvSpPr>
        <p:spPr>
          <a:xfrm>
            <a:off x="151229" y="1453225"/>
            <a:ext cx="11888371" cy="5688355"/>
          </a:xfrm>
        </p:spPr>
        <p:txBody>
          <a:bodyPr vert="horz" lIns="91440" tIns="45720" rIns="91440" bIns="45720" rtlCol="0" anchor="t">
            <a:normAutofit/>
          </a:bodyPr>
          <a:lstStyle/>
          <a:p>
            <a:pPr marL="0" marR="0" lvl="0" indent="0" algn="ctr" defTabSz="914400">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latin typeface="Arial" panose="020B0604020202020204"/>
                <a:ea typeface="+mn-ea"/>
                <a:cs typeface="+mn-cs"/>
              </a:rPr>
              <a:t>EXAMPLE OF NOT MEETING THE REQUIREMENTS </a:t>
            </a:r>
            <a:endParaRPr lang="en-US" sz="2400" i="0" strike="noStrike" kern="1200" cap="none" spc="0" normalizeH="0" baseline="0" noProof="0" dirty="0">
              <a:ln>
                <a:noFill/>
              </a:ln>
              <a:effectLst/>
              <a:uLnTx/>
              <a:uFillTx/>
              <a:latin typeface="Arial" panose="020B0604020202020204"/>
              <a:cs typeface="Arial" panose="020B0604020202020204"/>
            </a:endParaRPr>
          </a:p>
          <a:p>
            <a:pPr marL="0" indent="0" algn="ctr">
              <a:buNone/>
            </a:pPr>
            <a:endParaRPr lang="en-US" sz="2400" b="1" dirty="0">
              <a:solidFill>
                <a:prstClr val="white"/>
              </a:solidFill>
              <a:cs typeface="Arial"/>
            </a:endParaRPr>
          </a:p>
          <a:p>
            <a:pPr marL="0" indent="0">
              <a:lnSpc>
                <a:spcPct val="80000"/>
              </a:lnSpc>
              <a:spcBef>
                <a:spcPts val="0"/>
              </a:spcBef>
              <a:buNone/>
            </a:pPr>
            <a:r>
              <a:rPr lang="en-US" sz="2400" b="1" dirty="0">
                <a:cs typeface="Arial"/>
              </a:rPr>
              <a:t>Technical Assistance/Modifications Needed to meet requirements:</a:t>
            </a:r>
          </a:p>
          <a:p>
            <a:pPr marL="0" indent="0">
              <a:lnSpc>
                <a:spcPct val="80000"/>
              </a:lnSpc>
              <a:spcBef>
                <a:spcPts val="0"/>
              </a:spcBef>
              <a:buNone/>
            </a:pPr>
            <a:endParaRPr lang="en-US" sz="2400" b="1" dirty="0">
              <a:cs typeface="Arial"/>
            </a:endParaRPr>
          </a:p>
          <a:p>
            <a:pPr>
              <a:lnSpc>
                <a:spcPct val="80000"/>
              </a:lnSpc>
              <a:spcBef>
                <a:spcPts val="0"/>
              </a:spcBef>
            </a:pPr>
            <a:r>
              <a:rPr lang="en-US" sz="2400" b="1" dirty="0">
                <a:cs typeface="Arial"/>
              </a:rPr>
              <a:t> </a:t>
            </a:r>
            <a:r>
              <a:rPr lang="en-US" sz="2400" dirty="0">
                <a:cs typeface="Arial"/>
              </a:rPr>
              <a:t>Adhering to teacher-child and adult-child ratios</a:t>
            </a:r>
          </a:p>
          <a:p>
            <a:pPr marL="0" indent="0">
              <a:buNone/>
            </a:pPr>
            <a:endParaRPr lang="en-US" sz="1200" dirty="0">
              <a:solidFill>
                <a:prstClr val="white"/>
              </a:solidFill>
              <a:cs typeface="Arial"/>
            </a:endParaRPr>
          </a:p>
          <a:p>
            <a:pPr marL="0" indent="0">
              <a:buNone/>
            </a:pPr>
            <a:r>
              <a:rPr lang="en-US" sz="2400" i="1" dirty="0"/>
              <a:t>"Unfortunately, our agency did not meet EED 12 standards. In conducting observations, we found that there were some instances of staff being over-ratio, particularly during transition times and bathroom breaks. Before the next school year begins, we have begun creating a training specific to staff-child ratios. Included in the training are regulatory requirements along with practical examples of how staff may maintain ratios during such times such as requesting an additional staff member, and transitioning children in larger groups as needed. We will also offer staff an opportunity to provide examples and situations that have risen in the past that have made meeting ratio requirements challenging."</a:t>
            </a:r>
            <a:endParaRPr lang="en-US" sz="2400" i="1" noProof="0" dirty="0">
              <a:cs typeface="Arial"/>
            </a:endParaRPr>
          </a:p>
          <a:p>
            <a:pPr marL="0" lvl="0" indent="0">
              <a:buNone/>
            </a:pPr>
            <a:endParaRPr lang="en-US" sz="2400" dirty="0"/>
          </a:p>
          <a:p>
            <a:pPr>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p:txBody>
      </p:sp>
    </p:spTree>
    <p:extLst>
      <p:ext uri="{BB962C8B-B14F-4D97-AF65-F5344CB8AC3E}">
        <p14:creationId xmlns:p14="http://schemas.microsoft.com/office/powerpoint/2010/main" val="493242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7E80-EE92-5C38-BA85-1D2761A2FE88}"/>
              </a:ext>
            </a:extLst>
          </p:cNvPr>
          <p:cNvSpPr>
            <a:spLocks noGrp="1"/>
          </p:cNvSpPr>
          <p:nvPr>
            <p:ph type="title"/>
          </p:nvPr>
        </p:nvSpPr>
        <p:spPr>
          <a:xfrm>
            <a:off x="152400" y="127146"/>
            <a:ext cx="11887200" cy="1067237"/>
          </a:xfrm>
        </p:spPr>
        <p:txBody>
          <a:bodyPr>
            <a:noAutofit/>
          </a:bodyPr>
          <a:lstStyle/>
          <a:p>
            <a:r>
              <a:rPr lang="en-US" sz="3200" b="1"/>
              <a:t>EED 13: Classroom Assessment Scoring System (CLASS) Second Edition and CLASS Environment (1) </a:t>
            </a:r>
          </a:p>
        </p:txBody>
      </p:sp>
      <p:sp>
        <p:nvSpPr>
          <p:cNvPr id="3" name="Content Placeholder 2">
            <a:extLst>
              <a:ext uri="{FF2B5EF4-FFF2-40B4-BE49-F238E27FC236}">
                <a16:creationId xmlns:a16="http://schemas.microsoft.com/office/drawing/2014/main" id="{319E94BC-39C5-AC5D-2701-85CC806EF82D}"/>
              </a:ext>
            </a:extLst>
          </p:cNvPr>
          <p:cNvSpPr>
            <a:spLocks noGrp="1"/>
          </p:cNvSpPr>
          <p:nvPr>
            <p:ph idx="1"/>
          </p:nvPr>
        </p:nvSpPr>
        <p:spPr>
          <a:xfrm>
            <a:off x="152400" y="1194383"/>
            <a:ext cx="11887200" cy="5663617"/>
          </a:xfrm>
        </p:spPr>
        <p:txBody>
          <a:bodyPr vert="horz" lIns="91440" tIns="45720" rIns="91440" bIns="45720" rtlCol="0" anchor="t">
            <a:noAutofit/>
          </a:bodyPr>
          <a:lstStyle/>
          <a:p>
            <a:pPr marL="0" indent="0">
              <a:lnSpc>
                <a:spcPct val="100000"/>
              </a:lnSpc>
              <a:spcBef>
                <a:spcPts val="0"/>
              </a:spcBef>
              <a:buNone/>
            </a:pPr>
            <a:r>
              <a:rPr lang="en-US" sz="2400" dirty="0"/>
              <a:t>Contractors are required to use the CLASS Second Edition Pre-K–3rd and CLASS Environment tools to observe CSPP classrooms. Beginning this program year 2024 – 25, CLASS shall be implemented with a graduated phase-in approach.</a:t>
            </a:r>
            <a:endParaRPr lang="en-US" sz="2400" dirty="0">
              <a:cs typeface="Arial"/>
            </a:endParaRPr>
          </a:p>
          <a:p>
            <a:pPr marL="0" indent="0">
              <a:lnSpc>
                <a:spcPct val="100000"/>
              </a:lnSpc>
              <a:spcBef>
                <a:spcPts val="0"/>
              </a:spcBef>
              <a:buNone/>
            </a:pPr>
            <a:endParaRPr lang="en-US" sz="1000" dirty="0"/>
          </a:p>
          <a:p>
            <a:pPr marL="0" indent="0">
              <a:lnSpc>
                <a:spcPct val="100000"/>
              </a:lnSpc>
              <a:spcBef>
                <a:spcPts val="0"/>
              </a:spcBef>
              <a:buNone/>
            </a:pPr>
            <a:r>
              <a:rPr lang="en-US" sz="2400" dirty="0"/>
              <a:t>Is your program achieving the goal of observing 15% of CSPP classrooms using the CLASS and CLASS Environment Tool as outlined in your agency’s contract?</a:t>
            </a:r>
            <a:endParaRPr lang="en-US" dirty="0">
              <a:cs typeface="Arial"/>
            </a:endParaRPr>
          </a:p>
          <a:p>
            <a:pPr marL="0" indent="0">
              <a:lnSpc>
                <a:spcPct val="100000"/>
              </a:lnSpc>
              <a:spcBef>
                <a:spcPts val="0"/>
              </a:spcBef>
              <a:buNone/>
            </a:pPr>
            <a:endParaRPr lang="en-US" sz="500" dirty="0"/>
          </a:p>
          <a:p>
            <a:pPr lvl="1">
              <a:lnSpc>
                <a:spcPct val="100000"/>
              </a:lnSpc>
              <a:spcBef>
                <a:spcPts val="0"/>
              </a:spcBef>
            </a:pPr>
            <a:r>
              <a:rPr lang="en-US" sz="2400" dirty="0"/>
              <a:t> Meets requirements.</a:t>
            </a:r>
            <a:endParaRPr lang="en-US" sz="2400" dirty="0">
              <a:cs typeface="Arial"/>
            </a:endParaRPr>
          </a:p>
          <a:p>
            <a:pPr lvl="1">
              <a:lnSpc>
                <a:spcPct val="100000"/>
              </a:lnSpc>
              <a:spcBef>
                <a:spcPts val="0"/>
              </a:spcBef>
            </a:pPr>
            <a:r>
              <a:rPr lang="en-US" sz="2400" dirty="0"/>
              <a:t> Needs Improvement to meet requirements </a:t>
            </a:r>
            <a:endParaRPr lang="en-US" sz="2400" dirty="0">
              <a:cs typeface="Arial"/>
            </a:endParaRPr>
          </a:p>
          <a:p>
            <a:pPr marL="457200" lvl="1" indent="0">
              <a:lnSpc>
                <a:spcPct val="100000"/>
              </a:lnSpc>
              <a:spcBef>
                <a:spcPts val="0"/>
              </a:spcBef>
              <a:buNone/>
            </a:pPr>
            <a:endParaRPr lang="en-US" sz="1000" dirty="0">
              <a:cs typeface="Arial"/>
            </a:endParaRPr>
          </a:p>
          <a:p>
            <a:pPr marL="0" indent="0">
              <a:lnSpc>
                <a:spcPct val="100000"/>
              </a:lnSpc>
              <a:spcBef>
                <a:spcPts val="0"/>
              </a:spcBef>
              <a:buNone/>
            </a:pPr>
            <a:r>
              <a:rPr lang="en-US" sz="2800" b="1" dirty="0"/>
              <a:t>Technical Assistance/Modifications Needed to meet requirements: </a:t>
            </a:r>
            <a:r>
              <a:rPr lang="en-US" sz="2800" b="1" i="1" dirty="0"/>
              <a:t>(Select all that apply)</a:t>
            </a:r>
            <a:endParaRPr lang="en-US" sz="2800" b="1" i="1" dirty="0">
              <a:cs typeface="Arial"/>
            </a:endParaRPr>
          </a:p>
          <a:p>
            <a:pPr marL="0" indent="0" algn="ctr">
              <a:lnSpc>
                <a:spcPct val="100000"/>
              </a:lnSpc>
              <a:spcBef>
                <a:spcPts val="0"/>
              </a:spcBef>
              <a:buNone/>
            </a:pPr>
            <a:endParaRPr lang="en-US" sz="500" b="1" i="1" dirty="0"/>
          </a:p>
          <a:p>
            <a:pPr lvl="4">
              <a:lnSpc>
                <a:spcPct val="100000"/>
              </a:lnSpc>
              <a:spcBef>
                <a:spcPts val="0"/>
              </a:spcBef>
            </a:pPr>
            <a:r>
              <a:rPr lang="en-US" sz="2400" dirty="0">
                <a:solidFill>
                  <a:schemeClr val="bg1"/>
                </a:solidFill>
              </a:rPr>
              <a:t> Connecting with QRIS Block Grantees </a:t>
            </a:r>
            <a:endParaRPr lang="en-US" sz="2400" dirty="0">
              <a:solidFill>
                <a:schemeClr val="bg1"/>
              </a:solidFill>
              <a:cs typeface="Arial"/>
            </a:endParaRPr>
          </a:p>
          <a:p>
            <a:pPr lvl="4">
              <a:lnSpc>
                <a:spcPct val="100000"/>
              </a:lnSpc>
              <a:spcBef>
                <a:spcPts val="0"/>
              </a:spcBef>
            </a:pPr>
            <a:r>
              <a:rPr lang="en-US" sz="2400" dirty="0">
                <a:solidFill>
                  <a:schemeClr val="bg1"/>
                </a:solidFill>
              </a:rPr>
              <a:t> Connecting with Regional ASPIRE Leads</a:t>
            </a:r>
            <a:endParaRPr lang="en-US" sz="2400" dirty="0">
              <a:solidFill>
                <a:schemeClr val="bg1"/>
              </a:solidFill>
              <a:cs typeface="Arial"/>
            </a:endParaRPr>
          </a:p>
          <a:p>
            <a:pPr lvl="4">
              <a:lnSpc>
                <a:spcPct val="100000"/>
              </a:lnSpc>
              <a:spcBef>
                <a:spcPts val="0"/>
              </a:spcBef>
            </a:pPr>
            <a:r>
              <a:rPr lang="en-US" sz="2400" dirty="0">
                <a:solidFill>
                  <a:schemeClr val="bg1"/>
                </a:solidFill>
              </a:rPr>
              <a:t> Prioritize License Exempt classrooms when conducting CLASS  Environment observations</a:t>
            </a:r>
            <a:endParaRPr lang="en-US" sz="2400" dirty="0">
              <a:solidFill>
                <a:schemeClr val="bg1"/>
              </a:solidFill>
              <a:cs typeface="Arial"/>
            </a:endParaRPr>
          </a:p>
          <a:p>
            <a:pPr>
              <a:lnSpc>
                <a:spcPct val="100000"/>
              </a:lnSpc>
              <a:spcBef>
                <a:spcPts val="0"/>
              </a:spcBef>
            </a:pPr>
            <a:endParaRPr lang="en-US" sz="2200" dirty="0"/>
          </a:p>
        </p:txBody>
      </p:sp>
      <p:sp>
        <p:nvSpPr>
          <p:cNvPr id="4" name="Slide Number Placeholder 3">
            <a:extLst>
              <a:ext uri="{FF2B5EF4-FFF2-40B4-BE49-F238E27FC236}">
                <a16:creationId xmlns:a16="http://schemas.microsoft.com/office/drawing/2014/main" id="{54DED28B-8635-5521-E958-38FF28146C04}"/>
              </a:ext>
            </a:extLst>
          </p:cNvPr>
          <p:cNvSpPr>
            <a:spLocks noGrp="1"/>
          </p:cNvSpPr>
          <p:nvPr>
            <p:ph type="sldNum" sz="quarter" idx="10"/>
          </p:nvPr>
        </p:nvSpPr>
        <p:spPr/>
        <p:txBody>
          <a:bodyPr/>
          <a:lstStyle/>
          <a:p>
            <a:fld id="{0C39CDE4-793C-4482-9A56-1E540F859475}" type="slidenum">
              <a:rPr lang="en-US" smtClean="0"/>
              <a:pPr/>
              <a:t>41</a:t>
            </a:fld>
            <a:endParaRPr lang="en-US"/>
          </a:p>
        </p:txBody>
      </p:sp>
    </p:spTree>
    <p:extLst>
      <p:ext uri="{BB962C8B-B14F-4D97-AF65-F5344CB8AC3E}">
        <p14:creationId xmlns:p14="http://schemas.microsoft.com/office/powerpoint/2010/main" val="392396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AFE9-4192-6776-AD82-642B1C5E67A5}"/>
              </a:ext>
            </a:extLst>
          </p:cNvPr>
          <p:cNvSpPr>
            <a:spLocks noGrp="1"/>
          </p:cNvSpPr>
          <p:nvPr>
            <p:ph type="title"/>
          </p:nvPr>
        </p:nvSpPr>
        <p:spPr/>
        <p:txBody>
          <a:bodyPr>
            <a:normAutofit/>
          </a:bodyPr>
          <a:lstStyle/>
          <a:p>
            <a:r>
              <a:rPr lang="en-US" sz="3600" b="1"/>
              <a:t>EED 13: Classroom Assessment Scoring System (CLASS) Second Edition and CLASS Environment (2)</a:t>
            </a:r>
          </a:p>
        </p:txBody>
      </p:sp>
      <p:sp>
        <p:nvSpPr>
          <p:cNvPr id="3" name="Content Placeholder 2">
            <a:extLst>
              <a:ext uri="{FF2B5EF4-FFF2-40B4-BE49-F238E27FC236}">
                <a16:creationId xmlns:a16="http://schemas.microsoft.com/office/drawing/2014/main" id="{10A183B8-77C1-21E8-B381-42026DC82198}"/>
              </a:ext>
            </a:extLst>
          </p:cNvPr>
          <p:cNvSpPr>
            <a:spLocks noGrp="1"/>
          </p:cNvSpPr>
          <p:nvPr>
            <p:ph idx="1"/>
          </p:nvPr>
        </p:nvSpPr>
        <p:spPr>
          <a:xfrm>
            <a:off x="152400" y="1678328"/>
            <a:ext cx="11887200" cy="4976471"/>
          </a:xfrm>
        </p:spPr>
        <p:txBody>
          <a:bodyPr vert="horz" lIns="91440" tIns="45720" rIns="91440" bIns="45720" rtlCol="0" anchor="t">
            <a:noAutofit/>
          </a:bodyPr>
          <a:lstStyle/>
          <a:p>
            <a:pPr marL="0" indent="0" algn="ctr">
              <a:buNone/>
            </a:pPr>
            <a:endParaRPr lang="en-US" sz="2400" b="1" u="sng" dirty="0">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latin typeface="Arial" panose="020B0604020202020204"/>
                <a:ea typeface="+mn-ea"/>
                <a:cs typeface="+mn-cs"/>
              </a:rPr>
              <a:t>EXAMPLE OF MEETING THE REQUIREMENTS </a:t>
            </a:r>
            <a:endParaRPr lang="en-US" sz="2400" b="1" i="0" strike="noStrike" kern="1200" cap="none" spc="0" normalizeH="0" baseline="0" noProof="0" dirty="0">
              <a:ln>
                <a:noFill/>
              </a:ln>
              <a:effectLst/>
              <a:uLnTx/>
              <a:uFillTx/>
              <a:latin typeface="Arial" panose="020B0604020202020204"/>
              <a:cs typeface="Arial"/>
            </a:endParaRPr>
          </a:p>
          <a:p>
            <a:pPr marL="0" indent="0">
              <a:buNone/>
            </a:pPr>
            <a:endParaRPr lang="en-US" sz="2400" dirty="0"/>
          </a:p>
          <a:p>
            <a:pPr marL="0" indent="0">
              <a:buNone/>
            </a:pPr>
            <a:r>
              <a:rPr lang="en-US" sz="2400" i="1" dirty="0"/>
              <a:t>"This year, we collaborated with our regional lead to involve internal staff as observers, ensuring consistency and reliability in classroom assessments using the CLASS tool. By implementing a regular program assessment schedule, we are on track to meet the 15% observation requirement this year and 30% next year. This schedule will also help us monitor adherence to CLASS requirements and identify areas for continuous improvement. Additionally, we maintain up-to-date observer records to ensure their certifications are current, supporting ongoing CLASS and CLASS Environment observations."</a:t>
            </a:r>
            <a:endParaRPr lang="en-US" sz="2400" i="1" dirty="0">
              <a:cs typeface="Arial"/>
            </a:endParaRPr>
          </a:p>
          <a:p>
            <a:endParaRPr lang="en-US" sz="2400" dirty="0"/>
          </a:p>
          <a:p>
            <a:endParaRPr lang="en-US" sz="2400" noProof="0" dirty="0"/>
          </a:p>
          <a:p>
            <a:endParaRPr lang="en-US" sz="2400" dirty="0"/>
          </a:p>
          <a:p>
            <a:endParaRPr lang="en-US" sz="2400" dirty="0"/>
          </a:p>
          <a:p>
            <a:pPr lvl="0"/>
            <a:endParaRPr lang="en-US" sz="2400" noProof="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8A369487-1A62-BDEB-08AB-98B0F4AA6D4E}"/>
              </a:ext>
            </a:extLst>
          </p:cNvPr>
          <p:cNvSpPr>
            <a:spLocks noGrp="1"/>
          </p:cNvSpPr>
          <p:nvPr>
            <p:ph type="sldNum" sz="quarter" idx="10"/>
          </p:nvPr>
        </p:nvSpPr>
        <p:spPr/>
        <p:txBody>
          <a:bodyPr/>
          <a:lstStyle/>
          <a:p>
            <a:fld id="{0C39CDE4-793C-4482-9A56-1E540F859475}" type="slidenum">
              <a:rPr lang="en-US" smtClean="0"/>
              <a:pPr/>
              <a:t>42</a:t>
            </a:fld>
            <a:endParaRPr lang="en-US"/>
          </a:p>
        </p:txBody>
      </p:sp>
    </p:spTree>
    <p:extLst>
      <p:ext uri="{BB962C8B-B14F-4D97-AF65-F5344CB8AC3E}">
        <p14:creationId xmlns:p14="http://schemas.microsoft.com/office/powerpoint/2010/main" val="231870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AFE9-4192-6776-AD82-642B1C5E67A5}"/>
              </a:ext>
            </a:extLst>
          </p:cNvPr>
          <p:cNvSpPr>
            <a:spLocks noGrp="1"/>
          </p:cNvSpPr>
          <p:nvPr>
            <p:ph type="title"/>
          </p:nvPr>
        </p:nvSpPr>
        <p:spPr>
          <a:xfrm>
            <a:off x="152400" y="108549"/>
            <a:ext cx="11887200" cy="1325563"/>
          </a:xfrm>
        </p:spPr>
        <p:txBody>
          <a:bodyPr>
            <a:noAutofit/>
          </a:bodyPr>
          <a:lstStyle/>
          <a:p>
            <a:r>
              <a:rPr lang="en-US" sz="3600" b="1"/>
              <a:t>EED 13: Classroom Assessment Scoring System (CLASS) Second Edition and CLASS Environment (3)</a:t>
            </a:r>
          </a:p>
        </p:txBody>
      </p:sp>
      <p:sp>
        <p:nvSpPr>
          <p:cNvPr id="3" name="Content Placeholder 2">
            <a:extLst>
              <a:ext uri="{FF2B5EF4-FFF2-40B4-BE49-F238E27FC236}">
                <a16:creationId xmlns:a16="http://schemas.microsoft.com/office/drawing/2014/main" id="{10A183B8-77C1-21E8-B381-42026DC82198}"/>
              </a:ext>
            </a:extLst>
          </p:cNvPr>
          <p:cNvSpPr>
            <a:spLocks noGrp="1"/>
          </p:cNvSpPr>
          <p:nvPr>
            <p:ph idx="1"/>
          </p:nvPr>
        </p:nvSpPr>
        <p:spPr>
          <a:xfrm>
            <a:off x="224286" y="1437017"/>
            <a:ext cx="11815314" cy="5217184"/>
          </a:xfrm>
        </p:spPr>
        <p:txBody>
          <a:bodyPr vert="horz" lIns="91440" tIns="45720" rIns="91440" bIns="45720" rtlCol="0" anchor="t">
            <a:normAutofit fontScale="85000" lnSpcReduction="20000"/>
          </a:bodyPr>
          <a:lstStyle/>
          <a:p>
            <a:pPr marL="0" indent="0" algn="ctr">
              <a:lnSpc>
                <a:spcPct val="100000"/>
              </a:lnSpc>
              <a:spcBef>
                <a:spcPts val="0"/>
              </a:spcBef>
              <a:buNone/>
            </a:pPr>
            <a:r>
              <a:rPr lang="en-US" sz="2600" b="1" dirty="0">
                <a:cs typeface="Arial"/>
              </a:rPr>
              <a:t>EXAMPLE OF NOT MEETING THE REQUIREMENTS </a:t>
            </a:r>
          </a:p>
          <a:p>
            <a:pPr marL="0" indent="0" algn="ctr">
              <a:lnSpc>
                <a:spcPct val="100000"/>
              </a:lnSpc>
              <a:spcBef>
                <a:spcPts val="0"/>
              </a:spcBef>
              <a:buNone/>
            </a:pPr>
            <a:endParaRPr lang="en-US" sz="2600" b="1" u="sng" dirty="0">
              <a:cs typeface="Arial"/>
            </a:endParaRPr>
          </a:p>
          <a:p>
            <a:pPr marL="0" indent="0" algn="ctr">
              <a:lnSpc>
                <a:spcPct val="100000"/>
              </a:lnSpc>
              <a:spcBef>
                <a:spcPts val="0"/>
              </a:spcBef>
              <a:buNone/>
            </a:pPr>
            <a:endParaRPr lang="en-US" sz="2600" b="1" u="sng" dirty="0">
              <a:cs typeface="Arial"/>
            </a:endParaRPr>
          </a:p>
          <a:p>
            <a:pPr marL="0" indent="0">
              <a:lnSpc>
                <a:spcPct val="100000"/>
              </a:lnSpc>
              <a:spcBef>
                <a:spcPts val="0"/>
              </a:spcBef>
              <a:buNone/>
            </a:pPr>
            <a:r>
              <a:rPr lang="en-US" sz="2600" b="1" dirty="0">
                <a:cs typeface="Arial"/>
              </a:rPr>
              <a:t>Technical Assistance/Modifications Needed to meet requirements: </a:t>
            </a:r>
            <a:r>
              <a:rPr lang="en-US" sz="2600" b="1" i="1" dirty="0">
                <a:cs typeface="Arial"/>
              </a:rPr>
              <a:t>(Select all that apply)</a:t>
            </a:r>
            <a:endParaRPr lang="en-US" sz="2600" dirty="0">
              <a:solidFill>
                <a:srgbClr val="000000"/>
              </a:solidFill>
              <a:cs typeface="Arial"/>
            </a:endParaRPr>
          </a:p>
          <a:p>
            <a:pPr marL="0" indent="0" algn="ctr">
              <a:lnSpc>
                <a:spcPct val="100000"/>
              </a:lnSpc>
              <a:spcBef>
                <a:spcPts val="0"/>
              </a:spcBef>
              <a:buNone/>
            </a:pPr>
            <a:endParaRPr lang="en-US" sz="2600" dirty="0">
              <a:solidFill>
                <a:srgbClr val="000000"/>
              </a:solidFill>
              <a:cs typeface="Arial"/>
            </a:endParaRPr>
          </a:p>
          <a:p>
            <a:pPr marL="742950" indent="-457200">
              <a:lnSpc>
                <a:spcPct val="100000"/>
              </a:lnSpc>
              <a:spcBef>
                <a:spcPts val="0"/>
              </a:spcBef>
            </a:pPr>
            <a:r>
              <a:rPr lang="en-US" sz="2800" dirty="0">
                <a:cs typeface="Arial"/>
              </a:rPr>
              <a:t>Connecting with Regional ASPIRE Leads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1" i="0" u="sng" strike="noStrike" kern="1200" cap="none" spc="0" normalizeH="0" baseline="0" noProof="0" dirty="0">
              <a:ln>
                <a:noFill/>
              </a:ln>
              <a:solidFill>
                <a:prstClr val="white"/>
              </a:solidFill>
              <a:effectLst/>
              <a:uLnTx/>
              <a:uFillTx/>
              <a:latin typeface="Arial" panose="020B0604020202020204"/>
              <a:cs typeface="Arial"/>
            </a:endParaRPr>
          </a:p>
          <a:p>
            <a:pPr marL="0" indent="0">
              <a:lnSpc>
                <a:spcPct val="120000"/>
              </a:lnSpc>
              <a:spcBef>
                <a:spcPts val="0"/>
              </a:spcBef>
              <a:buNone/>
            </a:pPr>
            <a:r>
              <a:rPr lang="en-US" sz="2600" i="1" dirty="0"/>
              <a:t>"Our program did not meet the 15% threshold for CLASS and CLASS Environment assessments, affecting our compliance with CDE regulations. To address this, we will review Management Bulletin (MB) 23-10 to understand the specific requirements. We will seek support from our ASPIRE Regional Lead for conducting observations and develop a plan to build internal observer capacity. Additionally, we will create a schedule to ensure timely completion of CLASS and CLASS Environment assessments, meeting the required percentages. These actions will help us realign with CDE regulations and improve our assessment process."</a:t>
            </a:r>
            <a:endParaRPr lang="en-US" sz="2600" i="1" dirty="0">
              <a:cs typeface="Arial"/>
            </a:endParaRPr>
          </a:p>
          <a:p>
            <a:pPr>
              <a:lnSpc>
                <a:spcPct val="120000"/>
              </a:lnSpc>
              <a:spcBef>
                <a:spcPts val="0"/>
              </a:spcBef>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p:txBody>
      </p:sp>
      <p:sp>
        <p:nvSpPr>
          <p:cNvPr id="4" name="Slide Number Placeholder 3">
            <a:extLst>
              <a:ext uri="{FF2B5EF4-FFF2-40B4-BE49-F238E27FC236}">
                <a16:creationId xmlns:a16="http://schemas.microsoft.com/office/drawing/2014/main" id="{8A369487-1A62-BDEB-08AB-98B0F4AA6D4E}"/>
              </a:ext>
            </a:extLst>
          </p:cNvPr>
          <p:cNvSpPr>
            <a:spLocks noGrp="1"/>
          </p:cNvSpPr>
          <p:nvPr>
            <p:ph type="sldNum" sz="quarter" idx="10"/>
          </p:nvPr>
        </p:nvSpPr>
        <p:spPr/>
        <p:txBody>
          <a:bodyPr/>
          <a:lstStyle/>
          <a:p>
            <a:fld id="{0C39CDE4-793C-4482-9A56-1E540F859475}" type="slidenum">
              <a:rPr lang="en-US" smtClean="0"/>
              <a:pPr/>
              <a:t>43</a:t>
            </a:fld>
            <a:endParaRPr lang="en-US"/>
          </a:p>
        </p:txBody>
      </p:sp>
    </p:spTree>
    <p:extLst>
      <p:ext uri="{BB962C8B-B14F-4D97-AF65-F5344CB8AC3E}">
        <p14:creationId xmlns:p14="http://schemas.microsoft.com/office/powerpoint/2010/main" val="3946250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5007B-2D96-A488-87C0-5B2AD1F6D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70C87-9662-5A51-6C16-591818E772C7}"/>
              </a:ext>
            </a:extLst>
          </p:cNvPr>
          <p:cNvSpPr>
            <a:spLocks noGrp="1"/>
          </p:cNvSpPr>
          <p:nvPr>
            <p:ph type="title"/>
          </p:nvPr>
        </p:nvSpPr>
        <p:spPr>
          <a:xfrm>
            <a:off x="152400" y="79519"/>
            <a:ext cx="11887200" cy="1325563"/>
          </a:xfrm>
        </p:spPr>
        <p:txBody>
          <a:bodyPr>
            <a:normAutofit/>
          </a:bodyPr>
          <a:lstStyle/>
          <a:p>
            <a:r>
              <a:rPr lang="en-US" sz="3600" b="1" dirty="0">
                <a:cs typeface="Arial"/>
              </a:rPr>
              <a:t>Additional Requirements for CSPP (1)</a:t>
            </a:r>
          </a:p>
        </p:txBody>
      </p:sp>
      <p:sp>
        <p:nvSpPr>
          <p:cNvPr id="3" name="Content Placeholder 2">
            <a:extLst>
              <a:ext uri="{FF2B5EF4-FFF2-40B4-BE49-F238E27FC236}">
                <a16:creationId xmlns:a16="http://schemas.microsoft.com/office/drawing/2014/main" id="{F100318D-AFFB-038B-A6D8-51F80CDDD90C}"/>
              </a:ext>
            </a:extLst>
          </p:cNvPr>
          <p:cNvSpPr>
            <a:spLocks noGrp="1"/>
          </p:cNvSpPr>
          <p:nvPr>
            <p:ph idx="1"/>
          </p:nvPr>
        </p:nvSpPr>
        <p:spPr>
          <a:xfrm>
            <a:off x="174140" y="1655774"/>
            <a:ext cx="11855443" cy="3854072"/>
          </a:xfrm>
        </p:spPr>
        <p:txBody>
          <a:bodyPr vert="horz" lIns="91440" tIns="45720" rIns="91440" bIns="45720" rtlCol="0" anchor="t">
            <a:normAutofit/>
          </a:bodyPr>
          <a:lstStyle/>
          <a:p>
            <a:pPr marL="0" indent="0">
              <a:buNone/>
            </a:pPr>
            <a:r>
              <a:rPr lang="en-US" sz="2400" dirty="0"/>
              <a:t>Contractors are required to complete the additional requirements listed in Management Bulletin (MB) 23-10 based on element previously included in the ERS tool, which are not included in CLASS, CLASS Environment, or current license or license-exempt regulations, but are essential for quality improvement in CSPP. </a:t>
            </a:r>
            <a:endParaRPr lang="en-US" sz="2400" dirty="0">
              <a:cs typeface="Arial"/>
            </a:endParaRPr>
          </a:p>
          <a:p>
            <a:endParaRPr lang="en-US" sz="2400" b="1" dirty="0">
              <a:cs typeface="Arial"/>
            </a:endParaRPr>
          </a:p>
          <a:p>
            <a:pPr lvl="1">
              <a:lnSpc>
                <a:spcPct val="75000"/>
              </a:lnSpc>
            </a:pPr>
            <a:r>
              <a:rPr lang="en-US" sz="2400" dirty="0">
                <a:cs typeface="Arial"/>
              </a:rPr>
              <a:t>Meets requirements </a:t>
            </a:r>
          </a:p>
          <a:p>
            <a:pPr lvl="1">
              <a:lnSpc>
                <a:spcPct val="75000"/>
              </a:lnSpc>
            </a:pPr>
            <a:r>
              <a:rPr lang="en-US" sz="2400" dirty="0">
                <a:cs typeface="Arial"/>
              </a:rPr>
              <a:t>Technical Assistance/Modifications Needed to meet requirements          </a:t>
            </a:r>
            <a:r>
              <a:rPr lang="en-US" sz="2400" b="1" dirty="0">
                <a:cs typeface="Arial"/>
              </a:rPr>
              <a:t>(Requires narrative response)</a:t>
            </a:r>
            <a:endParaRPr lang="en-US" sz="2400" dirty="0">
              <a:cs typeface="Arial" panose="020B0604020202020204"/>
            </a:endParaRP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7B389A93-B63E-188E-852B-A8D2E4C909B2}"/>
              </a:ext>
            </a:extLst>
          </p:cNvPr>
          <p:cNvSpPr>
            <a:spLocks noGrp="1"/>
          </p:cNvSpPr>
          <p:nvPr>
            <p:ph type="sldNum" sz="quarter" idx="10"/>
          </p:nvPr>
        </p:nvSpPr>
        <p:spPr/>
        <p:txBody>
          <a:bodyPr/>
          <a:lstStyle/>
          <a:p>
            <a:fld id="{0C39CDE4-793C-4482-9A56-1E540F859475}" type="slidenum">
              <a:rPr lang="en-US" smtClean="0"/>
              <a:pPr/>
              <a:t>44</a:t>
            </a:fld>
            <a:endParaRPr lang="en-US"/>
          </a:p>
        </p:txBody>
      </p:sp>
    </p:spTree>
    <p:extLst>
      <p:ext uri="{BB962C8B-B14F-4D97-AF65-F5344CB8AC3E}">
        <p14:creationId xmlns:p14="http://schemas.microsoft.com/office/powerpoint/2010/main" val="1363555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19FE7-D122-9F03-172F-48C1E5707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0B830-F7A9-5DC8-1942-6B9B527AA6EE}"/>
              </a:ext>
            </a:extLst>
          </p:cNvPr>
          <p:cNvSpPr>
            <a:spLocks noGrp="1"/>
          </p:cNvSpPr>
          <p:nvPr>
            <p:ph type="title"/>
          </p:nvPr>
        </p:nvSpPr>
        <p:spPr>
          <a:xfrm>
            <a:off x="152400" y="102344"/>
            <a:ext cx="11887200" cy="1325563"/>
          </a:xfrm>
        </p:spPr>
        <p:txBody>
          <a:bodyPr>
            <a:normAutofit/>
          </a:bodyPr>
          <a:lstStyle/>
          <a:p>
            <a:r>
              <a:rPr lang="en-US" sz="4000" b="1" dirty="0">
                <a:cs typeface="Arial"/>
              </a:rPr>
              <a:t>Additional Requirements for CSPP (2)</a:t>
            </a:r>
          </a:p>
        </p:txBody>
      </p:sp>
      <p:sp>
        <p:nvSpPr>
          <p:cNvPr id="3" name="Content Placeholder 2">
            <a:extLst>
              <a:ext uri="{FF2B5EF4-FFF2-40B4-BE49-F238E27FC236}">
                <a16:creationId xmlns:a16="http://schemas.microsoft.com/office/drawing/2014/main" id="{52F2131E-3F42-6446-7F0F-6A435CB056FE}"/>
              </a:ext>
            </a:extLst>
          </p:cNvPr>
          <p:cNvSpPr>
            <a:spLocks noGrp="1"/>
          </p:cNvSpPr>
          <p:nvPr>
            <p:ph idx="1"/>
          </p:nvPr>
        </p:nvSpPr>
        <p:spPr>
          <a:xfrm>
            <a:off x="219326" y="1643357"/>
            <a:ext cx="11890612" cy="4982638"/>
          </a:xfrm>
        </p:spPr>
        <p:txBody>
          <a:bodyPr vert="horz" lIns="91440" tIns="45720" rIns="91440" bIns="45720" rtlCol="0" anchor="t">
            <a:noAutofit/>
          </a:bodyPr>
          <a:lstStyle/>
          <a:p>
            <a:pPr marL="342900" indent="-342900">
              <a:buFont typeface="+mj-lt"/>
              <a:buAutoNum type="arabicPeriod"/>
            </a:pPr>
            <a:r>
              <a:rPr lang="en-US" sz="2400" b="1" dirty="0">
                <a:cs typeface="Arial"/>
              </a:rPr>
              <a:t>Provide children enrolled in Full-Day CSPP for over 4 hours with regularly scheduled time to nap or rest. Furthermore, with regards to napping:</a:t>
            </a:r>
            <a:endParaRPr lang="en-US" sz="2400" dirty="0">
              <a:solidFill>
                <a:srgbClr val="000000"/>
              </a:solidFill>
              <a:cs typeface="Arial"/>
            </a:endParaRPr>
          </a:p>
          <a:p>
            <a:pPr marL="457200" lvl="1" indent="0">
              <a:buNone/>
            </a:pPr>
            <a:endParaRPr lang="en-US" sz="2400" b="1" dirty="0">
              <a:cs typeface="Arial"/>
            </a:endParaRPr>
          </a:p>
          <a:p>
            <a:pPr lvl="1"/>
            <a:r>
              <a:rPr lang="en-US" sz="2400" dirty="0">
                <a:cs typeface="Arial"/>
              </a:rPr>
              <a:t>Cots or mats must be at least 18” apart.</a:t>
            </a:r>
            <a:endParaRPr lang="en-US" sz="2400" dirty="0">
              <a:solidFill>
                <a:srgbClr val="000000"/>
              </a:solidFill>
              <a:cs typeface="Arial"/>
            </a:endParaRPr>
          </a:p>
          <a:p>
            <a:pPr marL="1943100" lvl="3" indent="-342900"/>
            <a:r>
              <a:rPr lang="en-US" sz="2400" dirty="0">
                <a:solidFill>
                  <a:schemeClr val="bg1"/>
                </a:solidFill>
                <a:cs typeface="Arial"/>
              </a:rPr>
              <a:t>Part-Day CSPP – N/A</a:t>
            </a:r>
          </a:p>
          <a:p>
            <a:pPr marL="2171700" lvl="4" indent="-342900"/>
            <a:endParaRPr lang="en-US" sz="2400" dirty="0">
              <a:solidFill>
                <a:srgbClr val="000000"/>
              </a:solidFill>
              <a:cs typeface="Arial"/>
            </a:endParaRPr>
          </a:p>
          <a:p>
            <a:pPr lvl="1"/>
            <a:r>
              <a:rPr lang="en-US" sz="2400" dirty="0"/>
              <a:t>Napping and rest activities must be provided in a clean and sanitary manner.</a:t>
            </a:r>
            <a:endParaRPr lang="en-US" sz="2400" dirty="0">
              <a:cs typeface="Arial"/>
            </a:endParaRPr>
          </a:p>
          <a:p>
            <a:pPr lvl="1"/>
            <a:endParaRPr lang="en-US" sz="2400" dirty="0">
              <a:cs typeface="Arial"/>
            </a:endParaRPr>
          </a:p>
          <a:p>
            <a:pPr lvl="1"/>
            <a:r>
              <a:rPr lang="en-US" sz="2400" dirty="0">
                <a:cs typeface="Arial"/>
              </a:rPr>
              <a:t>Space must be conducive to resting.</a:t>
            </a:r>
            <a:endParaRPr lang="en-US" dirty="0">
              <a:cs typeface="Arial"/>
            </a:endParaRPr>
          </a:p>
          <a:p>
            <a:pPr marL="457200" lvl="1" indent="0">
              <a:buNone/>
            </a:pPr>
            <a:endParaRPr lang="en-US" sz="2400" b="1" dirty="0">
              <a:cs typeface="Arial"/>
            </a:endParaRPr>
          </a:p>
          <a:p>
            <a:pPr marL="457200" lvl="1" indent="0">
              <a:buNone/>
            </a:pPr>
            <a:endParaRPr lang="en-US" sz="2400" dirty="0">
              <a:solidFill>
                <a:schemeClr val="bg1"/>
              </a:solidFill>
              <a:cs typeface="Arial"/>
            </a:endParaRPr>
          </a:p>
          <a:p>
            <a:pPr marL="457200" lvl="1" indent="0">
              <a:buNone/>
            </a:pPr>
            <a:endParaRPr lang="en-US" sz="2400" b="1" dirty="0"/>
          </a:p>
          <a:p>
            <a:pPr marL="457200" lvl="1" indent="0">
              <a:lnSpc>
                <a:spcPct val="75000"/>
              </a:lnSpc>
              <a:buNone/>
            </a:pPr>
            <a:endParaRPr lang="en-US" sz="1600" dirty="0">
              <a:cs typeface="Arial"/>
            </a:endParaRPr>
          </a:p>
          <a:p>
            <a:pPr marL="0" indent="0">
              <a:buNone/>
            </a:pPr>
            <a:endParaRPr lang="en-US" sz="1600" dirty="0"/>
          </a:p>
          <a:p>
            <a:pPr marL="0" indent="0">
              <a:buNone/>
            </a:pPr>
            <a:endParaRPr lang="en-US" sz="1600" dirty="0"/>
          </a:p>
          <a:p>
            <a:pPr marL="0" indent="0">
              <a:buNone/>
            </a:pPr>
            <a:endParaRPr lang="en-US" sz="1600" dirty="0"/>
          </a:p>
        </p:txBody>
      </p:sp>
      <p:sp>
        <p:nvSpPr>
          <p:cNvPr id="4" name="Slide Number Placeholder 3">
            <a:extLst>
              <a:ext uri="{FF2B5EF4-FFF2-40B4-BE49-F238E27FC236}">
                <a16:creationId xmlns:a16="http://schemas.microsoft.com/office/drawing/2014/main" id="{19399EC8-7F00-8A57-D703-DBCA8182C109}"/>
              </a:ext>
            </a:extLst>
          </p:cNvPr>
          <p:cNvSpPr>
            <a:spLocks noGrp="1"/>
          </p:cNvSpPr>
          <p:nvPr>
            <p:ph type="sldNum" sz="quarter" idx="10"/>
          </p:nvPr>
        </p:nvSpPr>
        <p:spPr/>
        <p:txBody>
          <a:bodyPr/>
          <a:lstStyle/>
          <a:p>
            <a:fld id="{0C39CDE4-793C-4482-9A56-1E540F859475}" type="slidenum">
              <a:rPr lang="en-US" smtClean="0"/>
              <a:pPr/>
              <a:t>45</a:t>
            </a:fld>
            <a:endParaRPr lang="en-US"/>
          </a:p>
        </p:txBody>
      </p:sp>
    </p:spTree>
    <p:extLst>
      <p:ext uri="{BB962C8B-B14F-4D97-AF65-F5344CB8AC3E}">
        <p14:creationId xmlns:p14="http://schemas.microsoft.com/office/powerpoint/2010/main" val="2146891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109F6-0679-C852-94E1-A16053168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713A8-90F9-B24B-5350-160FCAD71B8D}"/>
              </a:ext>
            </a:extLst>
          </p:cNvPr>
          <p:cNvSpPr>
            <a:spLocks noGrp="1"/>
          </p:cNvSpPr>
          <p:nvPr>
            <p:ph type="title"/>
          </p:nvPr>
        </p:nvSpPr>
        <p:spPr>
          <a:xfrm>
            <a:off x="152400" y="102344"/>
            <a:ext cx="11887200" cy="1325563"/>
          </a:xfrm>
        </p:spPr>
        <p:txBody>
          <a:bodyPr>
            <a:normAutofit/>
          </a:bodyPr>
          <a:lstStyle/>
          <a:p>
            <a:r>
              <a:rPr lang="en-US" sz="4000" b="1" dirty="0"/>
              <a:t>Additional Requirements for CSPP (3)</a:t>
            </a:r>
            <a:endParaRPr lang="en-US" sz="4000" b="1" dirty="0">
              <a:cs typeface="Arial"/>
            </a:endParaRPr>
          </a:p>
        </p:txBody>
      </p:sp>
      <p:sp>
        <p:nvSpPr>
          <p:cNvPr id="3" name="Content Placeholder 2">
            <a:extLst>
              <a:ext uri="{FF2B5EF4-FFF2-40B4-BE49-F238E27FC236}">
                <a16:creationId xmlns:a16="http://schemas.microsoft.com/office/drawing/2014/main" id="{BEA8F66D-585E-3B01-8DA5-B8F324100E21}"/>
              </a:ext>
            </a:extLst>
          </p:cNvPr>
          <p:cNvSpPr>
            <a:spLocks noGrp="1"/>
          </p:cNvSpPr>
          <p:nvPr>
            <p:ph idx="1"/>
          </p:nvPr>
        </p:nvSpPr>
        <p:spPr>
          <a:xfrm>
            <a:off x="209309" y="1455736"/>
            <a:ext cx="11773382" cy="5198464"/>
          </a:xfrm>
        </p:spPr>
        <p:txBody>
          <a:bodyPr vert="horz" lIns="91440" tIns="45720" rIns="91440" bIns="45720" rtlCol="0" anchor="t">
            <a:normAutofit/>
          </a:bodyPr>
          <a:lstStyle/>
          <a:p>
            <a:pPr marL="457200" indent="-457200">
              <a:buFont typeface="+mj-lt"/>
              <a:buAutoNum type="arabicPeriod" startAt="2"/>
            </a:pPr>
            <a:r>
              <a:rPr lang="en-US" sz="2400" b="1"/>
              <a:t>Ensure their schedules provide a balance of structure and flexibility. The schedule must include the following each day:</a:t>
            </a:r>
            <a:endParaRPr lang="en-US" sz="2400" b="1">
              <a:cs typeface="Arial"/>
            </a:endParaRPr>
          </a:p>
          <a:p>
            <a:pPr marL="0" indent="0">
              <a:buNone/>
            </a:pPr>
            <a:endParaRPr lang="en-US" sz="2400">
              <a:cs typeface="Arial"/>
            </a:endParaRPr>
          </a:p>
          <a:p>
            <a:pPr lvl="1"/>
            <a:r>
              <a:rPr lang="en-US" sz="2400">
                <a:cs typeface="Arial"/>
              </a:rPr>
              <a:t>A variety of play activities</a:t>
            </a:r>
          </a:p>
          <a:p>
            <a:pPr lvl="1"/>
            <a:endParaRPr lang="en-US" sz="2400">
              <a:solidFill>
                <a:schemeClr val="bg1"/>
              </a:solidFill>
              <a:cs typeface="Arial"/>
            </a:endParaRPr>
          </a:p>
          <a:p>
            <a:pPr lvl="1"/>
            <a:r>
              <a:rPr lang="en-US" sz="2400">
                <a:cs typeface="Arial"/>
              </a:rPr>
              <a:t>Both gross motor and less active play</a:t>
            </a:r>
          </a:p>
          <a:p>
            <a:pPr lvl="1"/>
            <a:endParaRPr lang="en-US" sz="2400">
              <a:cs typeface="Arial"/>
            </a:endParaRPr>
          </a:p>
          <a:p>
            <a:pPr lvl="1"/>
            <a:r>
              <a:rPr lang="en-US" sz="2400">
                <a:cs typeface="Arial"/>
              </a:rPr>
              <a:t>At least one indoor and one outdoor play period (weather permitting) </a:t>
            </a:r>
            <a:endParaRPr lang="en-US">
              <a:cs typeface="Arial"/>
            </a:endParaRPr>
          </a:p>
          <a:p>
            <a:pPr marL="0" indent="0">
              <a:buNone/>
            </a:pPr>
            <a:endParaRPr lang="en-US" sz="2400">
              <a:cs typeface="Arial"/>
            </a:endParaRPr>
          </a:p>
          <a:p>
            <a:pPr marL="457200" lvl="1" indent="0">
              <a:buNone/>
            </a:pPr>
            <a:endParaRPr lang="en-US" sz="2400">
              <a:cs typeface="Arial"/>
            </a:endParaRPr>
          </a:p>
          <a:p>
            <a:pPr marL="457200" lvl="1" indent="0">
              <a:lnSpc>
                <a:spcPct val="75000"/>
              </a:lnSpc>
              <a:buNone/>
            </a:pPr>
            <a:endParaRPr lang="en-US" sz="2400">
              <a:cs typeface="Arial"/>
            </a:endParaRPr>
          </a:p>
          <a:p>
            <a:pPr marL="0" indent="0">
              <a:buNone/>
            </a:pPr>
            <a:endParaRPr lang="en-US" sz="2400"/>
          </a:p>
          <a:p>
            <a:pPr marL="0" indent="0">
              <a:buNone/>
            </a:pPr>
            <a:endParaRPr lang="en-US" sz="2400"/>
          </a:p>
          <a:p>
            <a:pPr marL="0" indent="0">
              <a:buNone/>
            </a:pPr>
            <a:endParaRPr lang="en-US" sz="2400">
              <a:cs typeface="Arial"/>
            </a:endParaRPr>
          </a:p>
        </p:txBody>
      </p:sp>
      <p:sp>
        <p:nvSpPr>
          <p:cNvPr id="4" name="Slide Number Placeholder 3">
            <a:extLst>
              <a:ext uri="{FF2B5EF4-FFF2-40B4-BE49-F238E27FC236}">
                <a16:creationId xmlns:a16="http://schemas.microsoft.com/office/drawing/2014/main" id="{0B097E45-E2A5-4DFD-5068-E72B7CD4D605}"/>
              </a:ext>
            </a:extLst>
          </p:cNvPr>
          <p:cNvSpPr>
            <a:spLocks noGrp="1"/>
          </p:cNvSpPr>
          <p:nvPr>
            <p:ph type="sldNum" sz="quarter" idx="10"/>
          </p:nvPr>
        </p:nvSpPr>
        <p:spPr/>
        <p:txBody>
          <a:bodyPr/>
          <a:lstStyle/>
          <a:p>
            <a:fld id="{0C39CDE4-793C-4482-9A56-1E540F859475}" type="slidenum">
              <a:rPr lang="en-US" smtClean="0"/>
              <a:pPr/>
              <a:t>46</a:t>
            </a:fld>
            <a:endParaRPr lang="en-US"/>
          </a:p>
        </p:txBody>
      </p:sp>
    </p:spTree>
    <p:extLst>
      <p:ext uri="{BB962C8B-B14F-4D97-AF65-F5344CB8AC3E}">
        <p14:creationId xmlns:p14="http://schemas.microsoft.com/office/powerpoint/2010/main" val="938341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EE56-D27B-E9AD-9727-0653A8862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34031-0B4D-4687-DCDC-CAA8A43ECF63}"/>
              </a:ext>
            </a:extLst>
          </p:cNvPr>
          <p:cNvSpPr>
            <a:spLocks noGrp="1"/>
          </p:cNvSpPr>
          <p:nvPr>
            <p:ph type="title"/>
          </p:nvPr>
        </p:nvSpPr>
        <p:spPr>
          <a:xfrm>
            <a:off x="152400" y="102344"/>
            <a:ext cx="11887200" cy="1325563"/>
          </a:xfrm>
        </p:spPr>
        <p:txBody>
          <a:bodyPr>
            <a:normAutofit/>
          </a:bodyPr>
          <a:lstStyle/>
          <a:p>
            <a:r>
              <a:rPr lang="en-US" sz="4000" b="1" dirty="0"/>
              <a:t>Additional Requirements for CSPP (4)</a:t>
            </a:r>
            <a:endParaRPr lang="en-US" sz="4000" b="1" dirty="0">
              <a:cs typeface="Arial"/>
            </a:endParaRPr>
          </a:p>
        </p:txBody>
      </p:sp>
      <p:sp>
        <p:nvSpPr>
          <p:cNvPr id="3" name="Content Placeholder 2">
            <a:extLst>
              <a:ext uri="{FF2B5EF4-FFF2-40B4-BE49-F238E27FC236}">
                <a16:creationId xmlns:a16="http://schemas.microsoft.com/office/drawing/2014/main" id="{17A53046-3001-16F5-E89B-FE6A365BCD3B}"/>
              </a:ext>
            </a:extLst>
          </p:cNvPr>
          <p:cNvSpPr>
            <a:spLocks noGrp="1"/>
          </p:cNvSpPr>
          <p:nvPr>
            <p:ph idx="1"/>
          </p:nvPr>
        </p:nvSpPr>
        <p:spPr>
          <a:xfrm>
            <a:off x="197586" y="1666751"/>
            <a:ext cx="11796828" cy="4940557"/>
          </a:xfrm>
        </p:spPr>
        <p:txBody>
          <a:bodyPr vert="horz" lIns="91440" tIns="45720" rIns="91440" bIns="45720" rtlCol="0" anchor="t">
            <a:normAutofit/>
          </a:bodyPr>
          <a:lstStyle/>
          <a:p>
            <a:pPr marL="457200" indent="-457200">
              <a:buFont typeface="+mj-lt"/>
              <a:buAutoNum type="arabicPeriod" startAt="3"/>
            </a:pPr>
            <a:r>
              <a:rPr lang="en-US" sz="2400" b="1"/>
              <a:t>Post written handwashing procedures in a place that is visible to children and adults. Handwashing procedures must be followed by children and adults.</a:t>
            </a:r>
            <a:endParaRPr lang="en-US" sz="2400">
              <a:solidFill>
                <a:srgbClr val="000000"/>
              </a:solidFill>
              <a:cs typeface="Arial"/>
            </a:endParaRPr>
          </a:p>
          <a:p>
            <a:pPr marL="457200" indent="-457200">
              <a:buAutoNum type="arabicPeriod" startAt="3"/>
            </a:pPr>
            <a:endParaRPr lang="en-US" sz="2400" b="1">
              <a:cs typeface="Arial"/>
            </a:endParaRPr>
          </a:p>
          <a:p>
            <a:pPr marL="457200" indent="-457200">
              <a:buAutoNum type="arabicPeriod" startAt="3"/>
            </a:pPr>
            <a:r>
              <a:rPr lang="en-US" sz="2400" b="1">
                <a:cs typeface="Arial"/>
              </a:rPr>
              <a:t>Provide storage spaces with security provisions where staff can store their personal belongings.</a:t>
            </a:r>
            <a:endParaRPr lang="en-US" sz="2400">
              <a:solidFill>
                <a:srgbClr val="000000"/>
              </a:solidFill>
              <a:cs typeface="Arial"/>
            </a:endParaRPr>
          </a:p>
          <a:p>
            <a:pPr marL="457200" indent="-457200">
              <a:buAutoNum type="arabicPeriod" startAt="3"/>
            </a:pPr>
            <a:endParaRPr lang="en-US" sz="2400" b="1">
              <a:cs typeface="Arial"/>
            </a:endParaRPr>
          </a:p>
          <a:p>
            <a:pPr marL="457200" indent="-457200">
              <a:buAutoNum type="arabicPeriod" startAt="3"/>
            </a:pPr>
            <a:r>
              <a:rPr lang="en-US" sz="2400" b="1">
                <a:cs typeface="Arial"/>
              </a:rPr>
              <a:t>Have space and/or policies in place to support staff for work-related tasks such as conferences and meetings and to support staff for personal breaks.</a:t>
            </a:r>
            <a:endParaRPr lang="en-US" sz="2400">
              <a:solidFill>
                <a:srgbClr val="000000"/>
              </a:solidFill>
              <a:cs typeface="Arial"/>
            </a:endParaRPr>
          </a:p>
          <a:p>
            <a:pPr marL="0" indent="0">
              <a:buNone/>
            </a:pPr>
            <a:endParaRPr lang="en-US" sz="2400">
              <a:solidFill>
                <a:srgbClr val="FFFFFF"/>
              </a:solidFill>
              <a:cs typeface="Arial"/>
            </a:endParaRPr>
          </a:p>
          <a:p>
            <a:pPr marL="0" indent="0">
              <a:buNone/>
            </a:pPr>
            <a:endParaRPr lang="en-US" sz="2400"/>
          </a:p>
          <a:p>
            <a:pPr marL="0" indent="0">
              <a:buNone/>
            </a:pPr>
            <a:endParaRPr lang="en-US" sz="2400"/>
          </a:p>
        </p:txBody>
      </p:sp>
      <p:sp>
        <p:nvSpPr>
          <p:cNvPr id="4" name="Slide Number Placeholder 3">
            <a:extLst>
              <a:ext uri="{FF2B5EF4-FFF2-40B4-BE49-F238E27FC236}">
                <a16:creationId xmlns:a16="http://schemas.microsoft.com/office/drawing/2014/main" id="{E5696250-8952-5E20-318B-5FE40CFF1CE2}"/>
              </a:ext>
            </a:extLst>
          </p:cNvPr>
          <p:cNvSpPr>
            <a:spLocks noGrp="1"/>
          </p:cNvSpPr>
          <p:nvPr>
            <p:ph type="sldNum" sz="quarter" idx="10"/>
          </p:nvPr>
        </p:nvSpPr>
        <p:spPr/>
        <p:txBody>
          <a:bodyPr/>
          <a:lstStyle/>
          <a:p>
            <a:fld id="{0C39CDE4-793C-4482-9A56-1E540F859475}" type="slidenum">
              <a:rPr lang="en-US" smtClean="0"/>
              <a:pPr/>
              <a:t>47</a:t>
            </a:fld>
            <a:endParaRPr lang="en-US"/>
          </a:p>
        </p:txBody>
      </p:sp>
    </p:spTree>
    <p:extLst>
      <p:ext uri="{BB962C8B-B14F-4D97-AF65-F5344CB8AC3E}">
        <p14:creationId xmlns:p14="http://schemas.microsoft.com/office/powerpoint/2010/main" val="373473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0D080-80D5-CA99-B300-E83B7BB7C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E6E75-2DB3-3C99-C6C4-A00ED1B7F0BE}"/>
              </a:ext>
            </a:extLst>
          </p:cNvPr>
          <p:cNvSpPr>
            <a:spLocks noGrp="1"/>
          </p:cNvSpPr>
          <p:nvPr>
            <p:ph type="title"/>
          </p:nvPr>
        </p:nvSpPr>
        <p:spPr>
          <a:xfrm>
            <a:off x="152400" y="153924"/>
            <a:ext cx="11887200" cy="1325563"/>
          </a:xfrm>
        </p:spPr>
        <p:txBody>
          <a:bodyPr>
            <a:normAutofit/>
          </a:bodyPr>
          <a:lstStyle/>
          <a:p>
            <a:r>
              <a:rPr lang="en-US" sz="3600" b="1"/>
              <a:t>EED 13a - Requirements Specific to LEAs with License Exempt Classrooms </a:t>
            </a:r>
            <a:endParaRPr lang="en-US" sz="3600" b="1">
              <a:cs typeface="Arial"/>
            </a:endParaRPr>
          </a:p>
        </p:txBody>
      </p:sp>
      <p:sp>
        <p:nvSpPr>
          <p:cNvPr id="3" name="Content Placeholder 2">
            <a:extLst>
              <a:ext uri="{FF2B5EF4-FFF2-40B4-BE49-F238E27FC236}">
                <a16:creationId xmlns:a16="http://schemas.microsoft.com/office/drawing/2014/main" id="{EFA53B62-E7DC-910E-42B9-09DF14D18D35}"/>
              </a:ext>
            </a:extLst>
          </p:cNvPr>
          <p:cNvSpPr>
            <a:spLocks noGrp="1"/>
          </p:cNvSpPr>
          <p:nvPr>
            <p:ph idx="1"/>
          </p:nvPr>
        </p:nvSpPr>
        <p:spPr>
          <a:xfrm>
            <a:off x="209309" y="1688175"/>
            <a:ext cx="11773382" cy="5015901"/>
          </a:xfrm>
        </p:spPr>
        <p:txBody>
          <a:bodyPr vert="horz" lIns="91440" tIns="45720" rIns="91440" bIns="45720" rtlCol="0" anchor="t">
            <a:normAutofit/>
          </a:bodyPr>
          <a:lstStyle/>
          <a:p>
            <a:pPr marL="0" indent="0">
              <a:buNone/>
            </a:pPr>
            <a:r>
              <a:rPr lang="en-US" sz="2400" dirty="0">
                <a:cs typeface="Arial"/>
              </a:rPr>
              <a:t>Do you have any licensed exempt classrooms?</a:t>
            </a:r>
          </a:p>
          <a:p>
            <a:pPr lvl="1"/>
            <a:r>
              <a:rPr lang="en-US" sz="2400" dirty="0">
                <a:cs typeface="Arial"/>
              </a:rPr>
              <a:t>Yes</a:t>
            </a:r>
          </a:p>
          <a:p>
            <a:pPr lvl="1"/>
            <a:r>
              <a:rPr lang="en-US" sz="2400" dirty="0">
                <a:cs typeface="Arial"/>
              </a:rPr>
              <a:t>No</a:t>
            </a:r>
          </a:p>
          <a:p>
            <a:pPr marL="0" indent="0">
              <a:buNone/>
            </a:pPr>
            <a:r>
              <a:rPr lang="en-US" sz="2400" dirty="0">
                <a:cs typeface="Arial"/>
              </a:rPr>
              <a:t>Have you completed CLASS Environment Observations for all license-exempt classrooms before completing CLASS Environment Observations for licensed classrooms are started?</a:t>
            </a:r>
          </a:p>
          <a:p>
            <a:pPr lvl="1"/>
            <a:r>
              <a:rPr lang="en-US" sz="2400" dirty="0">
                <a:cs typeface="Arial"/>
              </a:rPr>
              <a:t>Yes</a:t>
            </a:r>
          </a:p>
          <a:p>
            <a:pPr lvl="1"/>
            <a:r>
              <a:rPr lang="en-US" sz="2400" dirty="0">
                <a:cs typeface="Arial"/>
              </a:rPr>
              <a:t>No </a:t>
            </a:r>
          </a:p>
          <a:p>
            <a:pPr marL="0" indent="0">
              <a:buNone/>
            </a:pPr>
            <a:r>
              <a:rPr lang="en-US" sz="2400" dirty="0"/>
              <a:t>Describe the procedures to ensure all license-exempt classrooms will have a completed CLASS Environment Observation before licensed classrooms are started. (Narrative Response)</a:t>
            </a:r>
            <a:endParaRPr lang="en-US" sz="2400" dirty="0">
              <a:cs typeface="Arial"/>
            </a:endParaRPr>
          </a:p>
          <a:p>
            <a:pPr marL="457200" lvl="1" indent="0">
              <a:lnSpc>
                <a:spcPct val="75000"/>
              </a:lnSpc>
              <a:buNone/>
            </a:pPr>
            <a:endParaRPr lang="en-US" sz="2400" dirty="0">
              <a:cs typeface="Arial"/>
            </a:endParaRPr>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BC1A82A2-EB4C-2846-B424-6059505D392E}"/>
              </a:ext>
            </a:extLst>
          </p:cNvPr>
          <p:cNvSpPr>
            <a:spLocks noGrp="1"/>
          </p:cNvSpPr>
          <p:nvPr>
            <p:ph type="sldNum" sz="quarter" idx="10"/>
          </p:nvPr>
        </p:nvSpPr>
        <p:spPr/>
        <p:txBody>
          <a:bodyPr/>
          <a:lstStyle/>
          <a:p>
            <a:fld id="{0C39CDE4-793C-4482-9A56-1E540F859475}" type="slidenum">
              <a:rPr lang="en-US" smtClean="0"/>
              <a:pPr/>
              <a:t>48</a:t>
            </a:fld>
            <a:endParaRPr lang="en-US"/>
          </a:p>
        </p:txBody>
      </p:sp>
    </p:spTree>
    <p:extLst>
      <p:ext uri="{BB962C8B-B14F-4D97-AF65-F5344CB8AC3E}">
        <p14:creationId xmlns:p14="http://schemas.microsoft.com/office/powerpoint/2010/main" val="881030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6DF2-358F-3703-35A0-E15C93FFF5BA}"/>
              </a:ext>
            </a:extLst>
          </p:cNvPr>
          <p:cNvSpPr>
            <a:spLocks noGrp="1"/>
          </p:cNvSpPr>
          <p:nvPr>
            <p:ph type="title"/>
          </p:nvPr>
        </p:nvSpPr>
        <p:spPr>
          <a:xfrm>
            <a:off x="152400" y="203800"/>
            <a:ext cx="11887200" cy="882616"/>
          </a:xfrm>
        </p:spPr>
        <p:txBody>
          <a:bodyPr/>
          <a:lstStyle/>
          <a:p>
            <a:r>
              <a:rPr lang="en-US" b="1" dirty="0"/>
              <a:t>EED 15: Developmental Profile (1)</a:t>
            </a:r>
          </a:p>
        </p:txBody>
      </p:sp>
      <p:sp>
        <p:nvSpPr>
          <p:cNvPr id="3" name="Content Placeholder 2">
            <a:extLst>
              <a:ext uri="{FF2B5EF4-FFF2-40B4-BE49-F238E27FC236}">
                <a16:creationId xmlns:a16="http://schemas.microsoft.com/office/drawing/2014/main" id="{5A6FC6FE-B344-D853-0399-BDA4E543DEB5}"/>
              </a:ext>
            </a:extLst>
          </p:cNvPr>
          <p:cNvSpPr>
            <a:spLocks noGrp="1"/>
          </p:cNvSpPr>
          <p:nvPr>
            <p:ph idx="1"/>
          </p:nvPr>
        </p:nvSpPr>
        <p:spPr>
          <a:xfrm>
            <a:off x="152400" y="1258432"/>
            <a:ext cx="11887200" cy="5750040"/>
          </a:xfrm>
        </p:spPr>
        <p:txBody>
          <a:bodyPr vert="horz" lIns="91440" tIns="45720" rIns="91440" bIns="45720" rtlCol="0" anchor="t">
            <a:normAutofit/>
          </a:bodyPr>
          <a:lstStyle/>
          <a:p>
            <a:pPr marL="0" indent="0">
              <a:buNone/>
            </a:pPr>
            <a:r>
              <a:rPr lang="en-US" sz="2400" dirty="0"/>
              <a:t>The program maintains age-appropriate Desired Results Developmental Profiles 2015 (DRDP 2015) to monitor the progress of the child’s learning. The program uses DRDP data to plan and conduct age and developmentally appropriate activities.</a:t>
            </a:r>
          </a:p>
          <a:p>
            <a:pPr marL="0" indent="0">
              <a:buNone/>
            </a:pPr>
            <a:endParaRPr lang="en-US" sz="200" dirty="0"/>
          </a:p>
          <a:p>
            <a:pPr lvl="1"/>
            <a:r>
              <a:rPr lang="en-US" sz="2400" dirty="0"/>
              <a:t> Meets requirements.</a:t>
            </a:r>
            <a:endParaRPr lang="en-US" sz="2400" dirty="0">
              <a:cs typeface="Arial"/>
            </a:endParaRPr>
          </a:p>
          <a:p>
            <a:pPr lvl="1"/>
            <a:r>
              <a:rPr lang="en-US" sz="2400" dirty="0"/>
              <a:t> Needs Improvement to meet requirements </a:t>
            </a:r>
            <a:endParaRPr lang="en-US" sz="2400" dirty="0">
              <a:cs typeface="Arial"/>
            </a:endParaRPr>
          </a:p>
          <a:p>
            <a:pPr lvl="1">
              <a:buFont typeface="Wingdings" panose="05000000000000000000" pitchFamily="2" charset="2"/>
              <a:buChar char="q"/>
            </a:pPr>
            <a:endParaRPr lang="en-US" sz="800" b="1" dirty="0"/>
          </a:p>
          <a:p>
            <a:pPr marL="0" indent="0">
              <a:buNone/>
            </a:pPr>
            <a:r>
              <a:rPr lang="en-US" sz="2400" b="1" dirty="0"/>
              <a:t>Technical Assistance/Modifications Needed to meet requirements: </a:t>
            </a:r>
            <a:r>
              <a:rPr lang="en-US" sz="2400" b="1" i="1" dirty="0"/>
              <a:t>(Select all that apply)</a:t>
            </a:r>
            <a:endParaRPr lang="en-US" sz="1100" dirty="0"/>
          </a:p>
          <a:p>
            <a:pPr lvl="5"/>
            <a:r>
              <a:rPr lang="en-US" sz="2400" dirty="0">
                <a:solidFill>
                  <a:schemeClr val="bg1"/>
                </a:solidFill>
              </a:rPr>
              <a:t>  Using DRDP data to plan age and developmentally appropriate 	 activities</a:t>
            </a:r>
            <a:endParaRPr lang="en-US" sz="2400" dirty="0">
              <a:solidFill>
                <a:schemeClr val="bg1"/>
              </a:solidFill>
              <a:cs typeface="Arial"/>
            </a:endParaRPr>
          </a:p>
          <a:p>
            <a:pPr lvl="5"/>
            <a:r>
              <a:rPr lang="en-US" sz="2400" dirty="0">
                <a:solidFill>
                  <a:schemeClr val="bg1"/>
                </a:solidFill>
              </a:rPr>
              <a:t>  Using variety of work samples and anecdotal notes to complete 	rating</a:t>
            </a:r>
            <a:endParaRPr lang="en-US" sz="2400" dirty="0">
              <a:solidFill>
                <a:schemeClr val="bg1"/>
              </a:solidFill>
              <a:cs typeface="Arial"/>
            </a:endParaRPr>
          </a:p>
          <a:p>
            <a:pPr lvl="5"/>
            <a:r>
              <a:rPr lang="en-US" sz="2400" dirty="0">
                <a:solidFill>
                  <a:schemeClr val="bg1"/>
                </a:solidFill>
              </a:rPr>
              <a:t>  Completing DRDPs within the required timeline</a:t>
            </a:r>
            <a:endParaRPr lang="en-US" sz="2400" dirty="0">
              <a:solidFill>
                <a:schemeClr val="bg1"/>
              </a:solidFill>
              <a:cs typeface="Arial"/>
            </a:endParaRPr>
          </a:p>
          <a:p>
            <a:pPr lvl="5"/>
            <a:r>
              <a:rPr lang="en-US" sz="2400" dirty="0">
                <a:solidFill>
                  <a:schemeClr val="bg1"/>
                </a:solidFill>
              </a:rPr>
              <a:t>  Completing DRDP summary of findings</a:t>
            </a:r>
            <a:endParaRPr lang="en-US" sz="2400" dirty="0">
              <a:solidFill>
                <a:schemeClr val="bg1"/>
              </a:solidFill>
              <a:cs typeface="Arial"/>
            </a:endParaRPr>
          </a:p>
          <a:p>
            <a:pPr marL="0" indent="0">
              <a:buNone/>
            </a:pPr>
            <a:endParaRPr lang="en-US" sz="2400" dirty="0"/>
          </a:p>
        </p:txBody>
      </p:sp>
      <p:sp>
        <p:nvSpPr>
          <p:cNvPr id="4" name="Slide Number Placeholder 3">
            <a:extLst>
              <a:ext uri="{FF2B5EF4-FFF2-40B4-BE49-F238E27FC236}">
                <a16:creationId xmlns:a16="http://schemas.microsoft.com/office/drawing/2014/main" id="{9E8592D2-704A-D7D4-3479-6D03D0D16C12}"/>
              </a:ext>
            </a:extLst>
          </p:cNvPr>
          <p:cNvSpPr>
            <a:spLocks noGrp="1"/>
          </p:cNvSpPr>
          <p:nvPr>
            <p:ph type="sldNum" sz="quarter" idx="10"/>
          </p:nvPr>
        </p:nvSpPr>
        <p:spPr/>
        <p:txBody>
          <a:bodyPr/>
          <a:lstStyle/>
          <a:p>
            <a:fld id="{0C39CDE4-793C-4482-9A56-1E540F859475}" type="slidenum">
              <a:rPr lang="en-US" smtClean="0"/>
              <a:pPr/>
              <a:t>49</a:t>
            </a:fld>
            <a:endParaRPr lang="en-US"/>
          </a:p>
        </p:txBody>
      </p:sp>
    </p:spTree>
    <p:extLst>
      <p:ext uri="{BB962C8B-B14F-4D97-AF65-F5344CB8AC3E}">
        <p14:creationId xmlns:p14="http://schemas.microsoft.com/office/powerpoint/2010/main" val="260236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A9ED-6387-4C8F-B95E-172CDF29DB10}"/>
              </a:ext>
            </a:extLst>
          </p:cNvPr>
          <p:cNvSpPr>
            <a:spLocks noGrp="1"/>
          </p:cNvSpPr>
          <p:nvPr>
            <p:ph type="title"/>
          </p:nvPr>
        </p:nvSpPr>
        <p:spPr>
          <a:xfrm>
            <a:off x="432179" y="689522"/>
            <a:ext cx="4605868" cy="5030521"/>
          </a:xfrm>
          <a:prstGeom prst="rect">
            <a:avLst/>
          </a:prstGeom>
          <a:ln w="127000">
            <a:solidFill>
              <a:srgbClr val="C4FDFC"/>
            </a:solidFill>
          </a:ln>
        </p:spPr>
        <p:txBody>
          <a:bodyPr>
            <a:noAutofit/>
          </a:bodyPr>
          <a:lstStyle/>
          <a:p>
            <a:r>
              <a:rPr lang="en-US" b="1" dirty="0">
                <a:cs typeface="Arial"/>
              </a:rPr>
              <a:t>Program Quality Implementation Office</a:t>
            </a:r>
            <a:br>
              <a:rPr lang="en-US" b="1" dirty="0">
                <a:cs typeface="Arial"/>
              </a:rPr>
            </a:br>
            <a:r>
              <a:rPr lang="en-US" b="1" dirty="0">
                <a:cs typeface="Arial"/>
              </a:rPr>
              <a:t>(PQI)</a:t>
            </a:r>
            <a:endParaRPr lang="en-US" b="1" dirty="0"/>
          </a:p>
        </p:txBody>
      </p:sp>
      <p:sp>
        <p:nvSpPr>
          <p:cNvPr id="4" name="Slide Number Placeholder 3">
            <a:extLst>
              <a:ext uri="{FF2B5EF4-FFF2-40B4-BE49-F238E27FC236}">
                <a16:creationId xmlns:a16="http://schemas.microsoft.com/office/drawing/2014/main" id="{8E6066CE-E413-42C7-A249-E086029BD9E6}"/>
              </a:ext>
            </a:extLst>
          </p:cNvPr>
          <p:cNvSpPr>
            <a:spLocks noGrp="1"/>
          </p:cNvSpPr>
          <p:nvPr>
            <p:ph type="sldNum" sz="quarter" idx="10"/>
          </p:nvPr>
        </p:nvSpPr>
        <p:spPr/>
        <p:txBody>
          <a:bodyPr/>
          <a:lstStyle/>
          <a:p>
            <a:fld id="{7D766DFC-3A80-4B23-8F34-5E6B9B8F3ED1}" type="slidenum">
              <a:rPr lang="en-US" smtClean="0"/>
              <a:pPr/>
              <a:t>5</a:t>
            </a:fld>
            <a:endParaRPr lang="en-US"/>
          </a:p>
        </p:txBody>
      </p:sp>
      <p:pic>
        <p:nvPicPr>
          <p:cNvPr id="5" name="Picture 6" descr="Graph of PQI Office&#10;Quality&#10;Training and Technical Assistance&#10;Monitoring&#10;Contract Support">
            <a:extLst>
              <a:ext uri="{FF2B5EF4-FFF2-40B4-BE49-F238E27FC236}">
                <a16:creationId xmlns:a16="http://schemas.microsoft.com/office/drawing/2014/main" id="{25775C55-1E80-34A9-1616-F5C269F44B13}"/>
              </a:ext>
            </a:extLst>
          </p:cNvPr>
          <p:cNvPicPr>
            <a:picLocks noChangeAspect="1"/>
          </p:cNvPicPr>
          <p:nvPr/>
        </p:nvPicPr>
        <p:blipFill>
          <a:blip r:embed="rId3"/>
          <a:stretch>
            <a:fillRect/>
          </a:stretch>
        </p:blipFill>
        <p:spPr>
          <a:xfrm>
            <a:off x="5542199" y="410410"/>
            <a:ext cx="5833046" cy="5439670"/>
          </a:xfrm>
          <a:prstGeom prst="rect">
            <a:avLst/>
          </a:prstGeom>
        </p:spPr>
      </p:pic>
    </p:spTree>
    <p:extLst>
      <p:ext uri="{BB962C8B-B14F-4D97-AF65-F5344CB8AC3E}">
        <p14:creationId xmlns:p14="http://schemas.microsoft.com/office/powerpoint/2010/main" val="3337928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63B3-322F-404B-4768-F840971CF482}"/>
              </a:ext>
            </a:extLst>
          </p:cNvPr>
          <p:cNvSpPr>
            <a:spLocks noGrp="1"/>
          </p:cNvSpPr>
          <p:nvPr>
            <p:ph type="title"/>
          </p:nvPr>
        </p:nvSpPr>
        <p:spPr>
          <a:xfrm>
            <a:off x="152400" y="203800"/>
            <a:ext cx="11887200" cy="992042"/>
          </a:xfrm>
        </p:spPr>
        <p:txBody>
          <a:bodyPr/>
          <a:lstStyle/>
          <a:p>
            <a:r>
              <a:rPr kumimoji="0" lang="en-US" sz="4400" b="1" i="0" u="none" strike="noStrike" kern="1200" cap="none" spc="0" normalizeH="0" baseline="0" noProof="0" dirty="0">
                <a:ln>
                  <a:noFill/>
                </a:ln>
                <a:effectLst/>
                <a:uLnTx/>
                <a:uFillTx/>
                <a:latin typeface="Arial" panose="020B0604020202020204"/>
                <a:ea typeface="+mj-ea"/>
                <a:cs typeface="+mj-cs"/>
              </a:rPr>
              <a:t>EED 15: Developmental Profile (2)</a:t>
            </a:r>
            <a:endParaRPr lang="en-US" dirty="0"/>
          </a:p>
        </p:txBody>
      </p:sp>
      <p:sp>
        <p:nvSpPr>
          <p:cNvPr id="3" name="Content Placeholder 2">
            <a:extLst>
              <a:ext uri="{FF2B5EF4-FFF2-40B4-BE49-F238E27FC236}">
                <a16:creationId xmlns:a16="http://schemas.microsoft.com/office/drawing/2014/main" id="{A3C1FC3F-5049-D070-64A6-F840B18739A0}"/>
              </a:ext>
            </a:extLst>
          </p:cNvPr>
          <p:cNvSpPr>
            <a:spLocks noGrp="1"/>
          </p:cNvSpPr>
          <p:nvPr>
            <p:ph idx="1"/>
          </p:nvPr>
        </p:nvSpPr>
        <p:spPr>
          <a:xfrm>
            <a:off x="152400" y="1412112"/>
            <a:ext cx="11887200" cy="5324354"/>
          </a:xfrm>
        </p:spPr>
        <p:txBody>
          <a:bodyPr vert="horz" lIns="91440" tIns="45720" rIns="91440" bIns="45720" rtlCol="0" anchor="t">
            <a:normAutofit/>
          </a:bodyPr>
          <a:lstStyle/>
          <a:p>
            <a:pPr marL="0" indent="0">
              <a:buNone/>
            </a:pPr>
            <a:endParaRPr lang="en-US" sz="2000" dirty="0"/>
          </a:p>
          <a:p>
            <a:pPr marL="0" indent="0" algn="ctr">
              <a:buNone/>
            </a:pPr>
            <a:r>
              <a:rPr lang="en-US" sz="2400" b="1" dirty="0"/>
              <a:t>EXAMPLE OF MEETING THE REQUIREMENTS</a:t>
            </a:r>
            <a:endParaRPr lang="en-US" sz="2400" b="1" dirty="0">
              <a:cs typeface="Arial"/>
            </a:endParaRPr>
          </a:p>
          <a:p>
            <a:pPr marL="0" indent="0" algn="ctr">
              <a:buNone/>
            </a:pPr>
            <a:endParaRPr lang="en-US" sz="1000" b="1" u="sng" dirty="0"/>
          </a:p>
          <a:p>
            <a:pPr marL="0" indent="0">
              <a:buNone/>
              <a:defRPr/>
            </a:pPr>
            <a:r>
              <a:rPr lang="en-US" sz="2400" i="1" dirty="0">
                <a:solidFill>
                  <a:prstClr val="white"/>
                </a:solidFill>
                <a:latin typeface="Arial" panose="020B0604020202020204"/>
                <a:ea typeface="+mn-lt"/>
                <a:cs typeface="Arial" panose="020B0604020202020204"/>
              </a:rPr>
              <a:t>"</a:t>
            </a:r>
            <a:r>
              <a:rPr kumimoji="0" lang="en-US" sz="2400" b="0" i="1"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Our agency utilizes </a:t>
            </a:r>
            <a:r>
              <a:rPr lang="en-US" sz="2400" i="1" dirty="0">
                <a:solidFill>
                  <a:prstClr val="white"/>
                </a:solidFill>
                <a:latin typeface="Arial" panose="020B0604020202020204"/>
                <a:ea typeface="+mn-lt"/>
                <a:cs typeface="Arial" panose="020B0604020202020204"/>
              </a:rPr>
              <a:t>the </a:t>
            </a:r>
            <a:r>
              <a:rPr kumimoji="0" lang="en-US" sz="2400" b="0" i="1"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Learning Genie Platform as our vendor to document evidence, collect data, enter ratings, and view a child's developmental progress. Educational staff collected evidence to create a child portfolio, which includes multiple observations, such as photos, videos, children's work samples, documentation from families, and written observation to monitor child's growth. </a:t>
            </a:r>
            <a:endParaRPr lang="en-US" sz="2400" b="0" i="1" u="none" strike="noStrike" kern="1200" cap="none" spc="0" normalizeH="0" baseline="0" noProof="0" dirty="0">
              <a:ln>
                <a:noFill/>
              </a:ln>
              <a:solidFill>
                <a:prstClr val="white"/>
              </a:solidFill>
              <a:effectLst/>
              <a:uLnTx/>
              <a:uFillTx/>
              <a:latin typeface="Arial" panose="020B0604020202020204"/>
              <a:ea typeface="+mn-lt"/>
              <a:cs typeface="Arial" panose="020B0604020202020204"/>
            </a:endParaRPr>
          </a:p>
          <a:p>
            <a:pPr marL="0" indent="0">
              <a:buNone/>
              <a:defRPr/>
            </a:pPr>
            <a:r>
              <a:rPr kumimoji="0" lang="en-US" sz="2400" b="0" i="1"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Educational staff use the summary of findings as a living document to plan age and developmentally appropriate activity plans, follow through on those plans and review results over time. </a:t>
            </a:r>
            <a:r>
              <a:rPr lang="en-US" sz="2400" i="1" dirty="0">
                <a:solidFill>
                  <a:prstClr val="white"/>
                </a:solidFill>
                <a:latin typeface="Arial" panose="020B0604020202020204"/>
                <a:ea typeface="+mn-lt"/>
                <a:cs typeface="Arial" panose="020B0604020202020204"/>
              </a:rPr>
              <a:t>During</a:t>
            </a:r>
            <a:r>
              <a:rPr kumimoji="0" lang="en-US" sz="2400" b="0" i="1"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 parent conferences</a:t>
            </a:r>
            <a:r>
              <a:rPr lang="en-US" sz="2400" i="1" dirty="0">
                <a:solidFill>
                  <a:prstClr val="white"/>
                </a:solidFill>
                <a:latin typeface="Arial" panose="020B0604020202020204"/>
                <a:ea typeface="+mn-lt"/>
                <a:cs typeface="Arial" panose="020B0604020202020204"/>
              </a:rPr>
              <a:t>,</a:t>
            </a:r>
            <a:r>
              <a:rPr kumimoji="0" lang="en-US" sz="2400" b="0" i="1"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 teachers share the child's </a:t>
            </a:r>
            <a:r>
              <a:rPr lang="en-US" sz="2400" i="1" dirty="0">
                <a:solidFill>
                  <a:prstClr val="white"/>
                </a:solidFill>
                <a:latin typeface="Arial" panose="020B0604020202020204"/>
                <a:ea typeface="+mn-lt"/>
                <a:cs typeface="Arial" panose="020B0604020202020204"/>
              </a:rPr>
              <a:t>developmental growth</a:t>
            </a:r>
            <a:r>
              <a:rPr kumimoji="0" lang="en-US" sz="2400" b="0" i="1"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 and parents</a:t>
            </a:r>
            <a:r>
              <a:rPr lang="en-US" sz="2400" i="1" dirty="0">
                <a:solidFill>
                  <a:prstClr val="white"/>
                </a:solidFill>
                <a:latin typeface="Arial" panose="020B0604020202020204"/>
                <a:ea typeface="+mn-lt"/>
                <a:cs typeface="Arial" panose="020B0604020202020204"/>
              </a:rPr>
              <a:t> are encouraged to partake in sharing their goals for their child."</a:t>
            </a:r>
            <a:endParaRPr lang="en-US" sz="2400" i="1" dirty="0">
              <a:solidFill>
                <a:prstClr val="white"/>
              </a:solidFill>
              <a:cs typeface="Arial"/>
            </a:endParaRPr>
          </a:p>
          <a:p>
            <a:pPr marL="0" indent="0">
              <a:buNone/>
            </a:pPr>
            <a:endParaRPr lang="en-US" sz="2400" b="1" u="sng" dirty="0"/>
          </a:p>
          <a:p>
            <a:pPr marL="0" indent="0">
              <a:buNone/>
            </a:pPr>
            <a:endParaRPr lang="en-US" sz="2400" dirty="0"/>
          </a:p>
        </p:txBody>
      </p:sp>
      <p:sp>
        <p:nvSpPr>
          <p:cNvPr id="4" name="Slide Number Placeholder 3">
            <a:extLst>
              <a:ext uri="{FF2B5EF4-FFF2-40B4-BE49-F238E27FC236}">
                <a16:creationId xmlns:a16="http://schemas.microsoft.com/office/drawing/2014/main" id="{E149C9CA-DC87-190F-F522-19F76833BD35}"/>
              </a:ext>
            </a:extLst>
          </p:cNvPr>
          <p:cNvSpPr>
            <a:spLocks noGrp="1"/>
          </p:cNvSpPr>
          <p:nvPr>
            <p:ph type="sldNum" sz="quarter" idx="10"/>
          </p:nvPr>
        </p:nvSpPr>
        <p:spPr/>
        <p:txBody>
          <a:bodyPr/>
          <a:lstStyle/>
          <a:p>
            <a:fld id="{0C39CDE4-793C-4482-9A56-1E540F859475}" type="slidenum">
              <a:rPr lang="en-US" smtClean="0"/>
              <a:pPr/>
              <a:t>50</a:t>
            </a:fld>
            <a:endParaRPr lang="en-US"/>
          </a:p>
        </p:txBody>
      </p:sp>
    </p:spTree>
    <p:extLst>
      <p:ext uri="{BB962C8B-B14F-4D97-AF65-F5344CB8AC3E}">
        <p14:creationId xmlns:p14="http://schemas.microsoft.com/office/powerpoint/2010/main" val="3584777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5384-720C-7AF2-5D70-780C330A9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54DAB-4FE2-C8F4-68D3-239F683A5F86}"/>
              </a:ext>
            </a:extLst>
          </p:cNvPr>
          <p:cNvSpPr>
            <a:spLocks noGrp="1"/>
          </p:cNvSpPr>
          <p:nvPr>
            <p:ph type="title"/>
          </p:nvPr>
        </p:nvSpPr>
        <p:spPr>
          <a:xfrm>
            <a:off x="152400" y="257129"/>
            <a:ext cx="11887200" cy="780048"/>
          </a:xfrm>
        </p:spPr>
        <p:txBody>
          <a:bodyPr/>
          <a:lstStyle/>
          <a:p>
            <a:r>
              <a:rPr kumimoji="0" lang="en-US" sz="4400" b="1" i="0" u="none" strike="noStrike" kern="1200" cap="none" spc="0" normalizeH="0" baseline="0" noProof="0">
                <a:ln>
                  <a:noFill/>
                </a:ln>
                <a:effectLst/>
                <a:uLnTx/>
                <a:uFillTx/>
                <a:latin typeface="Arial" panose="020B0604020202020204"/>
                <a:ea typeface="+mj-ea"/>
                <a:cs typeface="+mj-cs"/>
              </a:rPr>
              <a:t>EED 15: Developmental Profile </a:t>
            </a:r>
            <a:r>
              <a:rPr lang="en-US" b="1">
                <a:latin typeface="Arial" panose="020B0604020202020204"/>
              </a:rPr>
              <a:t>(3)</a:t>
            </a:r>
            <a:endParaRPr lang="en-US"/>
          </a:p>
        </p:txBody>
      </p:sp>
      <p:sp>
        <p:nvSpPr>
          <p:cNvPr id="3" name="Content Placeholder 2">
            <a:extLst>
              <a:ext uri="{FF2B5EF4-FFF2-40B4-BE49-F238E27FC236}">
                <a16:creationId xmlns:a16="http://schemas.microsoft.com/office/drawing/2014/main" id="{02E9766E-FDEA-9EBC-B0FE-3CF3FD57105F}"/>
              </a:ext>
            </a:extLst>
          </p:cNvPr>
          <p:cNvSpPr>
            <a:spLocks noGrp="1"/>
          </p:cNvSpPr>
          <p:nvPr>
            <p:ph idx="1"/>
          </p:nvPr>
        </p:nvSpPr>
        <p:spPr>
          <a:xfrm>
            <a:off x="152400" y="1512916"/>
            <a:ext cx="11887200" cy="5141283"/>
          </a:xfrm>
        </p:spPr>
        <p:txBody>
          <a:bodyPr vert="horz" lIns="91440" tIns="45720" rIns="91440" bIns="45720" rtlCol="0" anchor="t">
            <a:normAutofit/>
          </a:body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2400" b="1" strike="noStrike" kern="1200" cap="none" spc="0" normalizeH="0" baseline="0" noProof="0" dirty="0">
                <a:ln>
                  <a:noFill/>
                </a:ln>
                <a:effectLst/>
                <a:uLnTx/>
                <a:uFillTx/>
                <a:latin typeface="Arial" panose="020B0604020202020204"/>
                <a:ea typeface="+mn-ea"/>
                <a:cs typeface="+mn-cs"/>
              </a:rPr>
              <a:t>EXAMPLE OF NOT MEETING THE REQUIREMENTS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1" i="1" dirty="0">
              <a:solidFill>
                <a:prstClr val="white"/>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u="none" strike="noStrike" kern="1200" cap="none" spc="0" normalizeH="0" baseline="0" noProof="0" dirty="0">
                <a:ln>
                  <a:noFill/>
                </a:ln>
                <a:solidFill>
                  <a:prstClr val="white"/>
                </a:solidFill>
                <a:effectLst/>
                <a:uLnTx/>
                <a:uFillTx/>
                <a:latin typeface="Arial" panose="020B0604020202020204"/>
                <a:ea typeface="+mn-ea"/>
                <a:cs typeface="+mn-cs"/>
              </a:rPr>
              <a:t>Technical Assistance/Modifications Needed to meet requirements: (Select all that apply)</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a:p>
            <a:pPr lvl="1">
              <a:spcBef>
                <a:spcPts val="1000"/>
              </a:spcBef>
              <a:defRPr/>
            </a:pPr>
            <a:r>
              <a:rPr kumimoji="0" lang="en-US" sz="20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u="none" strike="noStrike" kern="1200" cap="none" spc="0" normalizeH="0" baseline="0" noProof="0" dirty="0">
                <a:ln>
                  <a:noFill/>
                </a:ln>
                <a:solidFill>
                  <a:prstClr val="white"/>
                </a:solidFill>
                <a:effectLst/>
                <a:uLnTx/>
                <a:uFillTx/>
                <a:latin typeface="Arial" panose="020B0604020202020204"/>
                <a:ea typeface="+mn-ea"/>
                <a:cs typeface="+mn-cs"/>
              </a:rPr>
              <a:t>Completing DRDPs within the required timeline</a:t>
            </a:r>
          </a:p>
          <a:p>
            <a:pPr marL="0" indent="0" algn="ctr">
              <a:buNone/>
            </a:pPr>
            <a:endParaRPr lang="en-US" sz="1000" b="1" u="sng" dirty="0"/>
          </a:p>
          <a:p>
            <a:pPr marL="0" indent="0" algn="ctr">
              <a:buNone/>
            </a:pPr>
            <a:endParaRPr lang="en-US" sz="1000" b="1" u="sng" dirty="0"/>
          </a:p>
          <a:p>
            <a:pPr marL="0" indent="0">
              <a:buNone/>
            </a:pPr>
            <a:r>
              <a:rPr lang="en-US" sz="2400" i="1" dirty="0"/>
              <a:t>“Our program did not complete a DRDP for all the children within 60 days of the child’s first day of enrollment.  To address this, we have created an internal system that tracks each child's date of enrollment and 60-day requirement. The tracking system is shared with each classroom educator and the site supervisor is responsible for ensuring due dates are completed for each child enrolled.”</a:t>
            </a:r>
            <a:endParaRPr lang="en-US" sz="2400" i="1" dirty="0">
              <a:cs typeface="Arial"/>
            </a:endParaRPr>
          </a:p>
        </p:txBody>
      </p:sp>
      <p:sp>
        <p:nvSpPr>
          <p:cNvPr id="4" name="Slide Number Placeholder 3">
            <a:extLst>
              <a:ext uri="{FF2B5EF4-FFF2-40B4-BE49-F238E27FC236}">
                <a16:creationId xmlns:a16="http://schemas.microsoft.com/office/drawing/2014/main" id="{38D6263E-0E86-972B-95E3-E86D391B0431}"/>
              </a:ext>
            </a:extLst>
          </p:cNvPr>
          <p:cNvSpPr>
            <a:spLocks noGrp="1"/>
          </p:cNvSpPr>
          <p:nvPr>
            <p:ph type="sldNum" sz="quarter" idx="10"/>
          </p:nvPr>
        </p:nvSpPr>
        <p:spPr/>
        <p:txBody>
          <a:bodyPr/>
          <a:lstStyle/>
          <a:p>
            <a:fld id="{0C39CDE4-793C-4482-9A56-1E540F859475}" type="slidenum">
              <a:rPr lang="en-US" smtClean="0"/>
              <a:pPr/>
              <a:t>51</a:t>
            </a:fld>
            <a:endParaRPr lang="en-US"/>
          </a:p>
        </p:txBody>
      </p:sp>
    </p:spTree>
    <p:extLst>
      <p:ext uri="{BB962C8B-B14F-4D97-AF65-F5344CB8AC3E}">
        <p14:creationId xmlns:p14="http://schemas.microsoft.com/office/powerpoint/2010/main" val="340651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7E80-EE92-5C38-BA85-1D2761A2FE88}"/>
              </a:ext>
            </a:extLst>
          </p:cNvPr>
          <p:cNvSpPr>
            <a:spLocks noGrp="1"/>
          </p:cNvSpPr>
          <p:nvPr>
            <p:ph type="title"/>
          </p:nvPr>
        </p:nvSpPr>
        <p:spPr>
          <a:xfrm>
            <a:off x="152400" y="256771"/>
            <a:ext cx="11887200" cy="984765"/>
          </a:xfrm>
        </p:spPr>
        <p:txBody>
          <a:bodyPr>
            <a:normAutofit/>
          </a:bodyPr>
          <a:lstStyle/>
          <a:p>
            <a:r>
              <a:rPr lang="en-US" b="1"/>
              <a:t>EED 16: Parent Survey (1)</a:t>
            </a:r>
          </a:p>
        </p:txBody>
      </p:sp>
      <p:sp>
        <p:nvSpPr>
          <p:cNvPr id="3" name="Content Placeholder 2">
            <a:extLst>
              <a:ext uri="{FF2B5EF4-FFF2-40B4-BE49-F238E27FC236}">
                <a16:creationId xmlns:a16="http://schemas.microsoft.com/office/drawing/2014/main" id="{319E94BC-39C5-AC5D-2701-85CC806EF82D}"/>
              </a:ext>
            </a:extLst>
          </p:cNvPr>
          <p:cNvSpPr>
            <a:spLocks noGrp="1"/>
          </p:cNvSpPr>
          <p:nvPr>
            <p:ph idx="1"/>
          </p:nvPr>
        </p:nvSpPr>
        <p:spPr>
          <a:xfrm>
            <a:off x="152400" y="1379913"/>
            <a:ext cx="11887200" cy="5274887"/>
          </a:xfrm>
        </p:spPr>
        <p:txBody>
          <a:bodyPr vert="horz" lIns="91440" tIns="45720" rIns="91440" bIns="45720" rtlCol="0" anchor="t">
            <a:normAutofit/>
          </a:bodyPr>
          <a:lstStyle/>
          <a:p>
            <a:pPr marL="0" indent="0">
              <a:buNone/>
            </a:pPr>
            <a:r>
              <a:rPr lang="en-US" sz="2400" dirty="0"/>
              <a:t>The program annually distributes a parent survey to parents and analyzes the results to plan and conduct activities to help parents support their child's learning and development and to meet the family's needs. The survey is utilized as part of the annual self-evaluation process.</a:t>
            </a:r>
          </a:p>
          <a:p>
            <a:pPr marL="0" indent="0">
              <a:buNone/>
            </a:pPr>
            <a:endParaRPr lang="en-US" sz="2400" dirty="0"/>
          </a:p>
          <a:p>
            <a:pPr lvl="1"/>
            <a:r>
              <a:rPr lang="en-US" sz="2400" dirty="0"/>
              <a:t>  Meets requirements</a:t>
            </a:r>
            <a:endParaRPr lang="en-US" sz="2400" dirty="0">
              <a:cs typeface="Arial" panose="020B0604020202020204"/>
            </a:endParaRPr>
          </a:p>
          <a:p>
            <a:pPr lvl="1"/>
            <a:r>
              <a:rPr lang="en-US" sz="2400" dirty="0"/>
              <a:t> Needs Improvement to meet requirements </a:t>
            </a:r>
            <a:endParaRPr lang="en-US" sz="2400" dirty="0">
              <a:cs typeface="Arial"/>
            </a:endParaRPr>
          </a:p>
          <a:p>
            <a:pPr lvl="1">
              <a:buFont typeface="Wingdings" panose="05000000000000000000" pitchFamily="2" charset="2"/>
              <a:buChar char="q"/>
            </a:pPr>
            <a:endParaRPr lang="en-US" sz="2400" dirty="0"/>
          </a:p>
          <a:p>
            <a:pPr marL="0" indent="0">
              <a:buNone/>
            </a:pPr>
            <a:r>
              <a:rPr lang="en-US" sz="2400" dirty="0"/>
              <a:t>Technical Assistance/Modifications Needed to meet requirements: (</a:t>
            </a:r>
            <a:r>
              <a:rPr lang="en-US" sz="2400" b="1" i="1" dirty="0"/>
              <a:t>Select all that apply</a:t>
            </a:r>
            <a:r>
              <a:rPr lang="en-US" sz="2400" dirty="0"/>
              <a:t>)</a:t>
            </a:r>
            <a:endParaRPr lang="en-US" sz="2400" dirty="0">
              <a:cs typeface="Arial"/>
            </a:endParaRPr>
          </a:p>
          <a:p>
            <a:pPr lvl="5"/>
            <a:r>
              <a:rPr lang="en-US" sz="2400" dirty="0">
                <a:solidFill>
                  <a:schemeClr val="bg1"/>
                </a:solidFill>
              </a:rPr>
              <a:t>  Supporting families to complete the survey</a:t>
            </a:r>
            <a:endParaRPr lang="en-US" sz="2400" dirty="0">
              <a:solidFill>
                <a:schemeClr val="bg1"/>
              </a:solidFill>
              <a:cs typeface="Arial"/>
            </a:endParaRPr>
          </a:p>
          <a:p>
            <a:pPr lvl="5"/>
            <a:r>
              <a:rPr lang="en-US" sz="2400" dirty="0">
                <a:solidFill>
                  <a:schemeClr val="bg1"/>
                </a:solidFill>
              </a:rPr>
              <a:t>  Providing parent survey in parent home language</a:t>
            </a:r>
            <a:endParaRPr lang="en-US" sz="2400" dirty="0">
              <a:solidFill>
                <a:schemeClr val="bg1"/>
              </a:solidFill>
              <a:cs typeface="Arial"/>
            </a:endParaRPr>
          </a:p>
          <a:p>
            <a:pPr lvl="5"/>
            <a:r>
              <a:rPr lang="en-US" sz="2400" dirty="0">
                <a:solidFill>
                  <a:schemeClr val="bg1"/>
                </a:solidFill>
              </a:rPr>
              <a:t>  Using parent survey results to improve the program</a:t>
            </a:r>
            <a:endParaRPr lang="en-US" sz="2400" dirty="0">
              <a:solidFill>
                <a:schemeClr val="bg1"/>
              </a:solidFill>
              <a:cs typeface="Arial"/>
            </a:endParaRPr>
          </a:p>
          <a:p>
            <a:endParaRPr lang="en-US" sz="2400" dirty="0"/>
          </a:p>
          <a:p>
            <a:endParaRPr lang="en-US" sz="2400" dirty="0"/>
          </a:p>
        </p:txBody>
      </p:sp>
      <p:sp>
        <p:nvSpPr>
          <p:cNvPr id="4" name="Slide Number Placeholder 3">
            <a:extLst>
              <a:ext uri="{FF2B5EF4-FFF2-40B4-BE49-F238E27FC236}">
                <a16:creationId xmlns:a16="http://schemas.microsoft.com/office/drawing/2014/main" id="{54DED28B-8635-5521-E958-38FF28146C04}"/>
              </a:ext>
            </a:extLst>
          </p:cNvPr>
          <p:cNvSpPr>
            <a:spLocks noGrp="1"/>
          </p:cNvSpPr>
          <p:nvPr>
            <p:ph type="sldNum" sz="quarter" idx="10"/>
          </p:nvPr>
        </p:nvSpPr>
        <p:spPr/>
        <p:txBody>
          <a:bodyPr/>
          <a:lstStyle/>
          <a:p>
            <a:fld id="{0C39CDE4-793C-4482-9A56-1E540F859475}" type="slidenum">
              <a:rPr lang="en-US" smtClean="0"/>
              <a:pPr/>
              <a:t>52</a:t>
            </a:fld>
            <a:endParaRPr lang="en-US"/>
          </a:p>
        </p:txBody>
      </p:sp>
    </p:spTree>
    <p:extLst>
      <p:ext uri="{BB962C8B-B14F-4D97-AF65-F5344CB8AC3E}">
        <p14:creationId xmlns:p14="http://schemas.microsoft.com/office/powerpoint/2010/main" val="320595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AFE9-4192-6776-AD82-642B1C5E67A5}"/>
              </a:ext>
            </a:extLst>
          </p:cNvPr>
          <p:cNvSpPr>
            <a:spLocks noGrp="1"/>
          </p:cNvSpPr>
          <p:nvPr>
            <p:ph type="title"/>
          </p:nvPr>
        </p:nvSpPr>
        <p:spPr>
          <a:xfrm>
            <a:off x="152400" y="432147"/>
            <a:ext cx="11887200" cy="828894"/>
          </a:xfrm>
        </p:spPr>
        <p:txBody>
          <a:bodyPr/>
          <a:lstStyle/>
          <a:p>
            <a:r>
              <a:rPr lang="en-US" b="1" noProof="0"/>
              <a:t>EED </a:t>
            </a:r>
            <a:r>
              <a:rPr lang="en-US" b="1"/>
              <a:t>16</a:t>
            </a:r>
            <a:r>
              <a:rPr lang="en-US" b="1" noProof="0"/>
              <a:t>: </a:t>
            </a:r>
            <a:r>
              <a:rPr lang="en-US" b="1"/>
              <a:t>Parent Survey (2)</a:t>
            </a:r>
          </a:p>
        </p:txBody>
      </p:sp>
      <p:sp>
        <p:nvSpPr>
          <p:cNvPr id="3" name="Content Placeholder 2">
            <a:extLst>
              <a:ext uri="{FF2B5EF4-FFF2-40B4-BE49-F238E27FC236}">
                <a16:creationId xmlns:a16="http://schemas.microsoft.com/office/drawing/2014/main" id="{10A183B8-77C1-21E8-B381-42026DC82198}"/>
              </a:ext>
            </a:extLst>
          </p:cNvPr>
          <p:cNvSpPr>
            <a:spLocks noGrp="1"/>
          </p:cNvSpPr>
          <p:nvPr>
            <p:ph idx="1"/>
          </p:nvPr>
        </p:nvSpPr>
        <p:spPr>
          <a:xfrm>
            <a:off x="266218" y="1729047"/>
            <a:ext cx="11773382" cy="5094230"/>
          </a:xfrm>
        </p:spPr>
        <p:txBody>
          <a:bodyPr vert="horz" lIns="91440" tIns="45720" rIns="91440" bIns="45720" rtlCol="0" anchor="t">
            <a:noAutofit/>
          </a:bodyPr>
          <a:lstStyle/>
          <a:p>
            <a:pPr marL="0" lvl="0" indent="0" algn="ctr">
              <a:buNone/>
            </a:pPr>
            <a:r>
              <a:rPr lang="en-US" sz="2400" b="1" noProof="0" dirty="0"/>
              <a:t>EXAMPLE OF MEETING THE REQUIREMENTS</a:t>
            </a:r>
            <a:endParaRPr lang="en-US" sz="2400" b="1" noProof="0" dirty="0">
              <a:cs typeface="Arial"/>
            </a:endParaRPr>
          </a:p>
          <a:p>
            <a:pPr marL="0" lvl="0" indent="0">
              <a:buNone/>
            </a:pPr>
            <a:endParaRPr lang="en-US" sz="1200" dirty="0"/>
          </a:p>
          <a:p>
            <a:pPr marL="0" lvl="0" indent="0">
              <a:buNone/>
            </a:pPr>
            <a:endParaRPr lang="en-US" sz="1200" dirty="0"/>
          </a:p>
          <a:p>
            <a:pPr marL="0" indent="0">
              <a:buNone/>
            </a:pPr>
            <a:r>
              <a:rPr lang="en-US" sz="2400" i="1" dirty="0"/>
              <a:t>"Our agency has created a timeline for distributing, collecting and analyzing the feedback provided from the Parent Survey. Annually, we distribute the surveys in April, compile the data and feedback in May, then share results at end of year celebration in June. In addition, we use the surveys to inform continuous improvement and ways to enrich the program. This year parents shared that they would like more information regarding developmental behaviors and how to best support their child. We have begun creating mini-trainings to be shared at Parent Meetings throughout the next program year to better meet this need in collaboration with our Parent Advisory Committee. Parent surveys are provided to the parent in their home language."</a:t>
            </a:r>
            <a:endParaRPr lang="en-US" sz="2400" i="1" noProof="0" dirty="0">
              <a:cs typeface="Arial"/>
            </a:endParaRPr>
          </a:p>
          <a:p>
            <a:pPr lvl="0"/>
            <a:endParaRPr lang="en-US" sz="2400" noProof="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8A369487-1A62-BDEB-08AB-98B0F4AA6D4E}"/>
              </a:ext>
            </a:extLst>
          </p:cNvPr>
          <p:cNvSpPr>
            <a:spLocks noGrp="1"/>
          </p:cNvSpPr>
          <p:nvPr>
            <p:ph type="sldNum" sz="quarter" idx="10"/>
          </p:nvPr>
        </p:nvSpPr>
        <p:spPr/>
        <p:txBody>
          <a:bodyPr/>
          <a:lstStyle/>
          <a:p>
            <a:fld id="{0C39CDE4-793C-4482-9A56-1E540F859475}" type="slidenum">
              <a:rPr lang="en-US" smtClean="0"/>
              <a:pPr/>
              <a:t>53</a:t>
            </a:fld>
            <a:endParaRPr lang="en-US"/>
          </a:p>
        </p:txBody>
      </p:sp>
    </p:spTree>
    <p:extLst>
      <p:ext uri="{BB962C8B-B14F-4D97-AF65-F5344CB8AC3E}">
        <p14:creationId xmlns:p14="http://schemas.microsoft.com/office/powerpoint/2010/main" val="1565595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B09A-98E6-2666-DA8F-984D43B2C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D4110-5A4A-F614-CF17-2ADF58E1CD0F}"/>
              </a:ext>
            </a:extLst>
          </p:cNvPr>
          <p:cNvSpPr>
            <a:spLocks noGrp="1"/>
          </p:cNvSpPr>
          <p:nvPr>
            <p:ph type="title"/>
          </p:nvPr>
        </p:nvSpPr>
        <p:spPr>
          <a:xfrm>
            <a:off x="152400" y="203201"/>
            <a:ext cx="11887200" cy="1081590"/>
          </a:xfrm>
        </p:spPr>
        <p:txBody>
          <a:bodyPr/>
          <a:lstStyle/>
          <a:p>
            <a:r>
              <a:rPr lang="en-US" b="1" noProof="0"/>
              <a:t>EED </a:t>
            </a:r>
            <a:r>
              <a:rPr lang="en-US" b="1"/>
              <a:t>16</a:t>
            </a:r>
            <a:r>
              <a:rPr lang="en-US" b="1" noProof="0"/>
              <a:t>: </a:t>
            </a:r>
            <a:r>
              <a:rPr lang="en-US" b="1"/>
              <a:t>Parent Survey (3)</a:t>
            </a:r>
          </a:p>
        </p:txBody>
      </p:sp>
      <p:sp>
        <p:nvSpPr>
          <p:cNvPr id="4" name="Slide Number Placeholder 3">
            <a:extLst>
              <a:ext uri="{FF2B5EF4-FFF2-40B4-BE49-F238E27FC236}">
                <a16:creationId xmlns:a16="http://schemas.microsoft.com/office/drawing/2014/main" id="{C948693D-3C39-A842-26C1-01B4DBDADF68}"/>
              </a:ext>
            </a:extLst>
          </p:cNvPr>
          <p:cNvSpPr>
            <a:spLocks noGrp="1"/>
          </p:cNvSpPr>
          <p:nvPr>
            <p:ph type="sldNum" sz="quarter" idx="10"/>
          </p:nvPr>
        </p:nvSpPr>
        <p:spPr/>
        <p:txBody>
          <a:bodyPr/>
          <a:lstStyle/>
          <a:p>
            <a:fld id="{0C39CDE4-793C-4482-9A56-1E540F859475}" type="slidenum">
              <a:rPr lang="en-US" smtClean="0"/>
              <a:pPr/>
              <a:t>54</a:t>
            </a:fld>
            <a:endParaRPr lang="en-US"/>
          </a:p>
        </p:txBody>
      </p:sp>
      <p:sp>
        <p:nvSpPr>
          <p:cNvPr id="3" name="Content Placeholder 2">
            <a:extLst>
              <a:ext uri="{FF2B5EF4-FFF2-40B4-BE49-F238E27FC236}">
                <a16:creationId xmlns:a16="http://schemas.microsoft.com/office/drawing/2014/main" id="{0C001856-7884-016F-DF2A-1D22BD042DA6}"/>
              </a:ext>
            </a:extLst>
          </p:cNvPr>
          <p:cNvSpPr>
            <a:spLocks noGrp="1"/>
          </p:cNvSpPr>
          <p:nvPr>
            <p:ph idx="1"/>
          </p:nvPr>
        </p:nvSpPr>
        <p:spPr>
          <a:xfrm>
            <a:off x="152400" y="1626242"/>
            <a:ext cx="11887200" cy="5324355"/>
          </a:xfrm>
        </p:spPr>
        <p:txBody>
          <a:bodyPr vert="horz" lIns="91440" tIns="45720" rIns="91440" bIns="45720" rtlCol="0" anchor="t">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latin typeface="Arial" panose="020B0604020202020204"/>
                <a:ea typeface="+mn-ea"/>
                <a:cs typeface="+mn-cs"/>
              </a:rPr>
              <a:t>EXAMPLE OF NOT MEETING THE REQUIREMENTS</a:t>
            </a:r>
            <a:endParaRPr kumimoji="0" lang="en-US" sz="2400" b="1" i="0" strike="noStrike" kern="1200" cap="none" spc="0" normalizeH="0" baseline="0" noProof="0" dirty="0">
              <a:ln>
                <a:noFill/>
              </a:ln>
              <a:effectLst/>
              <a:uLnTx/>
              <a:uFillTx/>
              <a:latin typeface="Arial" panose="020B0604020202020204"/>
              <a:ea typeface="+mn-ea"/>
              <a:cs typeface="Arial"/>
            </a:endParaRPr>
          </a:p>
          <a:p>
            <a:pPr marL="0" indent="0">
              <a:buNone/>
            </a:pPr>
            <a:endParaRPr lang="en-US" sz="2400" dirty="0">
              <a:cs typeface="Arial"/>
            </a:endParaRPr>
          </a:p>
          <a:p>
            <a:pPr marL="0" indent="0">
              <a:buNone/>
            </a:pPr>
            <a:r>
              <a:rPr lang="en-US" sz="2400" dirty="0">
                <a:cs typeface="Arial"/>
              </a:rPr>
              <a:t>Technical Assistance/Modifications Needed to meet requirements: (</a:t>
            </a:r>
            <a:r>
              <a:rPr lang="en-US" sz="2400" b="1" i="1" dirty="0">
                <a:cs typeface="Arial"/>
              </a:rPr>
              <a:t>Select all that apply</a:t>
            </a:r>
            <a:r>
              <a:rPr lang="en-US" sz="2400" dirty="0">
                <a:cs typeface="Arial"/>
              </a:rPr>
              <a:t>)</a:t>
            </a:r>
            <a:endParaRPr lang="en-US" sz="2400" dirty="0">
              <a:solidFill>
                <a:srgbClr val="000000"/>
              </a:solidFill>
              <a:cs typeface="Arial"/>
            </a:endParaRPr>
          </a:p>
          <a:p>
            <a:pPr marL="1428750" lvl="2" indent="-342900"/>
            <a:r>
              <a:rPr lang="en-US" sz="2400" dirty="0">
                <a:solidFill>
                  <a:schemeClr val="bg1"/>
                </a:solidFill>
                <a:cs typeface="Arial"/>
              </a:rPr>
              <a:t>Using parent survey results to improve the program</a:t>
            </a:r>
            <a:endParaRPr lang="en-US" sz="1200" dirty="0"/>
          </a:p>
          <a:p>
            <a:pPr marL="0" indent="0">
              <a:buNone/>
            </a:pPr>
            <a:endParaRPr lang="en-US" sz="1200" dirty="0"/>
          </a:p>
          <a:p>
            <a:pPr marL="0" indent="0">
              <a:buNone/>
            </a:pPr>
            <a:r>
              <a:rPr lang="en-US" sz="2400" i="1" dirty="0"/>
              <a:t>"While our agency distributed and collected the Parent Surveys this year, we did not utilize the results as required. Upon review for this item, we realized we do not have a dedicated staff member responsible for collecting and compiling the data provided. We understand how essential using the feedback provided is and have now designated this role to our Program Director who will analyze the results of the survey once collected. In addition, an action plan will be created that addresses the feedback provided and shared with parents and staff annually."</a:t>
            </a:r>
            <a:endParaRPr lang="en-US" sz="2400" i="1" dirty="0">
              <a:cs typeface="Arial"/>
            </a:endParaRPr>
          </a:p>
          <a:p>
            <a:pPr lvl="0"/>
            <a:endParaRPr lang="en-US" sz="2400" noProof="0" dirty="0"/>
          </a:p>
          <a:p>
            <a:pPr lvl="0"/>
            <a:endParaRPr lang="en-US" sz="2400" noProof="0" dirty="0"/>
          </a:p>
          <a:p>
            <a:endParaRPr lang="en-US" sz="2400" dirty="0"/>
          </a:p>
        </p:txBody>
      </p:sp>
    </p:spTree>
    <p:extLst>
      <p:ext uri="{BB962C8B-B14F-4D97-AF65-F5344CB8AC3E}">
        <p14:creationId xmlns:p14="http://schemas.microsoft.com/office/powerpoint/2010/main" val="3697570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7E80-EE92-5C38-BA85-1D2761A2FE88}"/>
              </a:ext>
            </a:extLst>
          </p:cNvPr>
          <p:cNvSpPr>
            <a:spLocks noGrp="1"/>
          </p:cNvSpPr>
          <p:nvPr>
            <p:ph type="title"/>
          </p:nvPr>
        </p:nvSpPr>
        <p:spPr>
          <a:xfrm>
            <a:off x="0" y="28075"/>
            <a:ext cx="12039600" cy="1121715"/>
          </a:xfrm>
        </p:spPr>
        <p:txBody>
          <a:bodyPr>
            <a:normAutofit/>
          </a:bodyPr>
          <a:lstStyle/>
          <a:p>
            <a:r>
              <a:rPr lang="en-US" sz="3600" b="1"/>
              <a:t>EED 18: Staff Professional Development Program (1)</a:t>
            </a:r>
          </a:p>
        </p:txBody>
      </p:sp>
      <p:sp>
        <p:nvSpPr>
          <p:cNvPr id="3" name="Content Placeholder 2">
            <a:extLst>
              <a:ext uri="{FF2B5EF4-FFF2-40B4-BE49-F238E27FC236}">
                <a16:creationId xmlns:a16="http://schemas.microsoft.com/office/drawing/2014/main" id="{319E94BC-39C5-AC5D-2701-85CC806EF82D}"/>
              </a:ext>
            </a:extLst>
          </p:cNvPr>
          <p:cNvSpPr>
            <a:spLocks noGrp="1"/>
          </p:cNvSpPr>
          <p:nvPr>
            <p:ph idx="1"/>
          </p:nvPr>
        </p:nvSpPr>
        <p:spPr>
          <a:xfrm>
            <a:off x="152400" y="1353638"/>
            <a:ext cx="11887200" cy="5300562"/>
          </a:xfrm>
        </p:spPr>
        <p:txBody>
          <a:bodyPr vert="horz" lIns="91440" tIns="45720" rIns="91440" bIns="45720" rtlCol="0" anchor="t">
            <a:noAutofit/>
          </a:bodyPr>
          <a:lstStyle/>
          <a:p>
            <a:pPr marL="0" indent="0">
              <a:buNone/>
            </a:pPr>
            <a:r>
              <a:rPr lang="en-US" sz="2400" dirty="0"/>
              <a:t>The program has developed and implemented a staff development component.</a:t>
            </a:r>
          </a:p>
          <a:p>
            <a:pPr marL="0" indent="0">
              <a:buNone/>
            </a:pPr>
            <a:endParaRPr lang="en-US" sz="1200" dirty="0"/>
          </a:p>
          <a:p>
            <a:pPr lvl="1">
              <a:lnSpc>
                <a:spcPct val="75000"/>
              </a:lnSpc>
            </a:pPr>
            <a:r>
              <a:rPr lang="en-US" sz="2400" dirty="0"/>
              <a:t>Meets requirements.</a:t>
            </a:r>
            <a:endParaRPr lang="en-US" sz="2400" dirty="0">
              <a:cs typeface="Arial"/>
            </a:endParaRPr>
          </a:p>
          <a:p>
            <a:pPr lvl="1">
              <a:lnSpc>
                <a:spcPct val="75000"/>
              </a:lnSpc>
            </a:pPr>
            <a:r>
              <a:rPr lang="en-US" sz="2400" dirty="0"/>
              <a:t>Needs Improvement to meet requirements </a:t>
            </a:r>
            <a:endParaRPr lang="en-US" sz="2400" dirty="0">
              <a:cs typeface="Arial"/>
            </a:endParaRPr>
          </a:p>
          <a:p>
            <a:pPr marL="457200" lvl="1" indent="0">
              <a:lnSpc>
                <a:spcPct val="75000"/>
              </a:lnSpc>
              <a:buNone/>
            </a:pPr>
            <a:endParaRPr lang="en-US" sz="2400" b="1" dirty="0"/>
          </a:p>
          <a:p>
            <a:pPr marL="0" indent="0">
              <a:lnSpc>
                <a:spcPct val="75000"/>
              </a:lnSpc>
              <a:buNone/>
            </a:pPr>
            <a:r>
              <a:rPr lang="en-US" sz="2400" b="1" dirty="0"/>
              <a:t>Technical Assistance/Modifications Needed to meet requirements: </a:t>
            </a:r>
            <a:r>
              <a:rPr lang="en-US" sz="2400" b="1" i="1" dirty="0"/>
              <a:t>(Select all that apply)</a:t>
            </a:r>
            <a:endParaRPr lang="en-US" sz="2400" b="1" i="1" dirty="0">
              <a:cs typeface="Arial"/>
            </a:endParaRPr>
          </a:p>
          <a:p>
            <a:pPr lvl="3">
              <a:lnSpc>
                <a:spcPct val="100000"/>
              </a:lnSpc>
            </a:pPr>
            <a:r>
              <a:rPr lang="en-US" sz="2400" dirty="0">
                <a:solidFill>
                  <a:schemeClr val="bg1"/>
                </a:solidFill>
              </a:rPr>
              <a:t> Identifying individual staff training needs to retain and support staff</a:t>
            </a:r>
            <a:endParaRPr lang="en-US" sz="2400" dirty="0">
              <a:solidFill>
                <a:schemeClr val="bg1"/>
              </a:solidFill>
              <a:cs typeface="Arial" panose="020B0604020202020204"/>
            </a:endParaRPr>
          </a:p>
          <a:p>
            <a:pPr lvl="3">
              <a:lnSpc>
                <a:spcPct val="100000"/>
              </a:lnSpc>
            </a:pPr>
            <a:r>
              <a:rPr lang="en-US" sz="2400" dirty="0">
                <a:solidFill>
                  <a:schemeClr val="bg1"/>
                </a:solidFill>
              </a:rPr>
              <a:t> Written job descriptions</a:t>
            </a:r>
            <a:endParaRPr lang="en-US" sz="2400" dirty="0">
              <a:solidFill>
                <a:schemeClr val="bg1"/>
              </a:solidFill>
              <a:cs typeface="Arial" panose="020B0604020202020204"/>
            </a:endParaRPr>
          </a:p>
          <a:p>
            <a:pPr lvl="3">
              <a:lnSpc>
                <a:spcPct val="100000"/>
              </a:lnSpc>
            </a:pPr>
            <a:r>
              <a:rPr lang="en-US" sz="2400" dirty="0">
                <a:solidFill>
                  <a:schemeClr val="bg1"/>
                </a:solidFill>
              </a:rPr>
              <a:t> Creating orientation plan for new staff</a:t>
            </a:r>
            <a:endParaRPr lang="en-US" sz="2400" dirty="0">
              <a:solidFill>
                <a:schemeClr val="bg1"/>
              </a:solidFill>
              <a:cs typeface="Arial" panose="020B0604020202020204"/>
            </a:endParaRPr>
          </a:p>
          <a:p>
            <a:pPr lvl="3">
              <a:lnSpc>
                <a:spcPct val="100000"/>
              </a:lnSpc>
            </a:pPr>
            <a:r>
              <a:rPr lang="en-US" sz="2400" dirty="0">
                <a:solidFill>
                  <a:schemeClr val="bg1"/>
                </a:solidFill>
              </a:rPr>
              <a:t> Completing annual written performance evaluation for staff</a:t>
            </a:r>
            <a:endParaRPr lang="en-US" sz="2400" dirty="0">
              <a:solidFill>
                <a:schemeClr val="bg1"/>
              </a:solidFill>
              <a:cs typeface="Arial" panose="020B0604020202020204"/>
            </a:endParaRPr>
          </a:p>
          <a:p>
            <a:pPr lvl="3">
              <a:lnSpc>
                <a:spcPct val="100000"/>
              </a:lnSpc>
            </a:pPr>
            <a:r>
              <a:rPr lang="en-US" sz="2400" dirty="0">
                <a:solidFill>
                  <a:schemeClr val="bg1"/>
                </a:solidFill>
              </a:rPr>
              <a:t> Completing staff trainings linked to the Desired Results System</a:t>
            </a:r>
            <a:endParaRPr lang="en-US" sz="2400" dirty="0">
              <a:solidFill>
                <a:schemeClr val="bg1"/>
              </a:solidFill>
              <a:cs typeface="Arial" panose="020B0604020202020204"/>
            </a:endParaRPr>
          </a:p>
          <a:p>
            <a:pPr lvl="3">
              <a:lnSpc>
                <a:spcPct val="100000"/>
              </a:lnSpc>
            </a:pPr>
            <a:r>
              <a:rPr lang="en-US" sz="2400" dirty="0">
                <a:solidFill>
                  <a:schemeClr val="bg1"/>
                </a:solidFill>
              </a:rPr>
              <a:t> Completing staff trainings linked to CLASS 2nd Edition and CLASS Environment</a:t>
            </a:r>
            <a:endParaRPr lang="en-US" sz="2400" dirty="0">
              <a:solidFill>
                <a:schemeClr val="bg1"/>
              </a:solidFill>
              <a:cs typeface="Arial" panose="020B0604020202020204"/>
            </a:endParaRPr>
          </a:p>
          <a:p>
            <a:pPr marL="342900" indent="-342900">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p:txBody>
      </p:sp>
      <p:sp>
        <p:nvSpPr>
          <p:cNvPr id="4" name="Slide Number Placeholder 3">
            <a:extLst>
              <a:ext uri="{FF2B5EF4-FFF2-40B4-BE49-F238E27FC236}">
                <a16:creationId xmlns:a16="http://schemas.microsoft.com/office/drawing/2014/main" id="{54DED28B-8635-5521-E958-38FF28146C04}"/>
              </a:ext>
            </a:extLst>
          </p:cNvPr>
          <p:cNvSpPr>
            <a:spLocks noGrp="1"/>
          </p:cNvSpPr>
          <p:nvPr>
            <p:ph type="sldNum" sz="quarter" idx="10"/>
          </p:nvPr>
        </p:nvSpPr>
        <p:spPr/>
        <p:txBody>
          <a:bodyPr/>
          <a:lstStyle/>
          <a:p>
            <a:fld id="{0C39CDE4-793C-4482-9A56-1E540F859475}" type="slidenum">
              <a:rPr lang="en-US" smtClean="0"/>
              <a:pPr/>
              <a:t>55</a:t>
            </a:fld>
            <a:endParaRPr lang="en-US"/>
          </a:p>
        </p:txBody>
      </p:sp>
    </p:spTree>
    <p:extLst>
      <p:ext uri="{BB962C8B-B14F-4D97-AF65-F5344CB8AC3E}">
        <p14:creationId xmlns:p14="http://schemas.microsoft.com/office/powerpoint/2010/main" val="2671753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AFE9-4192-6776-AD82-642B1C5E67A5}"/>
              </a:ext>
            </a:extLst>
          </p:cNvPr>
          <p:cNvSpPr>
            <a:spLocks noGrp="1"/>
          </p:cNvSpPr>
          <p:nvPr>
            <p:ph type="title"/>
          </p:nvPr>
        </p:nvSpPr>
        <p:spPr>
          <a:xfrm>
            <a:off x="0" y="203201"/>
            <a:ext cx="12039600" cy="1185762"/>
          </a:xfrm>
        </p:spPr>
        <p:txBody>
          <a:bodyPr>
            <a:normAutofit fontScale="90000"/>
          </a:bodyPr>
          <a:lstStyle/>
          <a:p>
            <a:r>
              <a:rPr lang="en-US" sz="4000" b="1" noProof="0"/>
              <a:t>EED </a:t>
            </a:r>
            <a:r>
              <a:rPr lang="en-US" sz="4000" b="1"/>
              <a:t>18</a:t>
            </a:r>
            <a:r>
              <a:rPr lang="en-US" sz="4000" b="1" noProof="0"/>
              <a:t>: </a:t>
            </a:r>
            <a:r>
              <a:rPr lang="en-US" sz="4000" b="1"/>
              <a:t>Staff Professional Development Program (2)</a:t>
            </a:r>
          </a:p>
        </p:txBody>
      </p:sp>
      <p:sp>
        <p:nvSpPr>
          <p:cNvPr id="3" name="Content Placeholder 2">
            <a:extLst>
              <a:ext uri="{FF2B5EF4-FFF2-40B4-BE49-F238E27FC236}">
                <a16:creationId xmlns:a16="http://schemas.microsoft.com/office/drawing/2014/main" id="{10A183B8-77C1-21E8-B381-42026DC82198}"/>
              </a:ext>
            </a:extLst>
          </p:cNvPr>
          <p:cNvSpPr>
            <a:spLocks noGrp="1"/>
          </p:cNvSpPr>
          <p:nvPr>
            <p:ph idx="1"/>
          </p:nvPr>
        </p:nvSpPr>
        <p:spPr>
          <a:xfrm>
            <a:off x="152400" y="1592163"/>
            <a:ext cx="11804248" cy="5265837"/>
          </a:xfrm>
        </p:spPr>
        <p:txBody>
          <a:bodyPr vert="horz" lIns="91440" tIns="45720" rIns="91440" bIns="45720" rtlCol="0" anchor="t">
            <a:noAutofit/>
          </a:bodyPr>
          <a:lstStyle/>
          <a:p>
            <a:pPr marL="0" indent="0">
              <a:buNone/>
            </a:pPr>
            <a:endParaRPr lang="en-US" sz="1200"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latin typeface="Arial" panose="020B0604020202020204"/>
                <a:ea typeface="+mn-ea"/>
                <a:cs typeface="+mn-cs"/>
              </a:rPr>
              <a:t>EXAMPLE OF MEETING THE REQUIREMENTS</a:t>
            </a:r>
            <a:endParaRPr lang="en-US" sz="2400" b="1" i="0" strike="noStrike" kern="1200" cap="none" spc="0" normalizeH="0" baseline="0" noProof="0" dirty="0">
              <a:ln>
                <a:noFill/>
              </a:ln>
              <a:effectLst/>
              <a:uLnTx/>
              <a:uFillTx/>
              <a:latin typeface="Arial" panose="020B0604020202020204"/>
              <a:cs typeface="Arial"/>
            </a:endParaRPr>
          </a:p>
          <a:p>
            <a:pPr marL="0" indent="0">
              <a:buNone/>
            </a:pPr>
            <a:endParaRPr lang="en-US" sz="1200" dirty="0"/>
          </a:p>
          <a:p>
            <a:pPr marL="0" indent="0">
              <a:buNone/>
            </a:pPr>
            <a:r>
              <a:rPr lang="en-US" sz="2400" i="1" dirty="0"/>
              <a:t>"Given the rate of change and updates this year we found that providing ongoing professional development for our staff was essential. To meet the requirements for EED 18 we survey staff twice a year to inquire what professional development is needed. Once requests are collected, we create targeted trainings that are delivered at our monthly staff meetings. In addition, many staff also utilized California Early Childhood Online (CECO) resources and trainings to further their knowledge regarding specific behaviors or approaches that pertained to their classrooms. We also track and monitor staff trainings to ensure documentation is captured and staff meet their needed professional development hours for California Commission on Teacher Credentialing (CTC) permit renewals."</a:t>
            </a:r>
            <a:endParaRPr lang="en-US" sz="2400" i="1" dirty="0">
              <a:cs typeface="Arial"/>
            </a:endParaRP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8A369487-1A62-BDEB-08AB-98B0F4AA6D4E}"/>
              </a:ext>
            </a:extLst>
          </p:cNvPr>
          <p:cNvSpPr>
            <a:spLocks noGrp="1"/>
          </p:cNvSpPr>
          <p:nvPr>
            <p:ph type="sldNum" sz="quarter" idx="10"/>
          </p:nvPr>
        </p:nvSpPr>
        <p:spPr/>
        <p:txBody>
          <a:bodyPr/>
          <a:lstStyle/>
          <a:p>
            <a:fld id="{0C39CDE4-793C-4482-9A56-1E540F859475}" type="slidenum">
              <a:rPr lang="en-US" smtClean="0"/>
              <a:pPr/>
              <a:t>56</a:t>
            </a:fld>
            <a:endParaRPr lang="en-US"/>
          </a:p>
        </p:txBody>
      </p:sp>
    </p:spTree>
    <p:extLst>
      <p:ext uri="{BB962C8B-B14F-4D97-AF65-F5344CB8AC3E}">
        <p14:creationId xmlns:p14="http://schemas.microsoft.com/office/powerpoint/2010/main" val="1220742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B09A-98E6-2666-DA8F-984D43B2C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D4110-5A4A-F614-CF17-2ADF58E1CD0F}"/>
              </a:ext>
            </a:extLst>
          </p:cNvPr>
          <p:cNvSpPr>
            <a:spLocks noGrp="1"/>
          </p:cNvSpPr>
          <p:nvPr>
            <p:ph type="title"/>
          </p:nvPr>
        </p:nvSpPr>
        <p:spPr>
          <a:xfrm>
            <a:off x="152400" y="0"/>
            <a:ext cx="12039600" cy="1266784"/>
          </a:xfrm>
        </p:spPr>
        <p:txBody>
          <a:bodyPr>
            <a:normAutofit/>
          </a:bodyPr>
          <a:lstStyle/>
          <a:p>
            <a:r>
              <a:rPr lang="en-US" sz="3600" b="1" noProof="0" dirty="0"/>
              <a:t>EED </a:t>
            </a:r>
            <a:r>
              <a:rPr lang="en-US" sz="3600" b="1" dirty="0"/>
              <a:t>18</a:t>
            </a:r>
            <a:r>
              <a:rPr lang="en-US" sz="3600" b="1" noProof="0" dirty="0"/>
              <a:t>: </a:t>
            </a:r>
            <a:r>
              <a:rPr lang="en-US" sz="3600" b="1" dirty="0"/>
              <a:t>Staff Professional Development Program (3)</a:t>
            </a:r>
          </a:p>
        </p:txBody>
      </p:sp>
      <p:sp>
        <p:nvSpPr>
          <p:cNvPr id="3" name="Content Placeholder 2">
            <a:extLst>
              <a:ext uri="{FF2B5EF4-FFF2-40B4-BE49-F238E27FC236}">
                <a16:creationId xmlns:a16="http://schemas.microsoft.com/office/drawing/2014/main" id="{0C001856-7884-016F-DF2A-1D22BD042DA6}"/>
              </a:ext>
            </a:extLst>
          </p:cNvPr>
          <p:cNvSpPr>
            <a:spLocks noGrp="1"/>
          </p:cNvSpPr>
          <p:nvPr>
            <p:ph idx="1"/>
          </p:nvPr>
        </p:nvSpPr>
        <p:spPr>
          <a:xfrm>
            <a:off x="152400" y="961506"/>
            <a:ext cx="11887200" cy="5896494"/>
          </a:xfrm>
        </p:spPr>
        <p:txBody>
          <a:bodyPr vert="horz" lIns="91440" tIns="45720" rIns="91440" bIns="45720" rtlCol="0" anchor="t">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1" i="0" u="sng" strike="noStrike" kern="1200" cap="none" spc="0" normalizeH="0" baseline="0" noProof="0" dirty="0">
              <a:ln>
                <a:noFill/>
              </a:ln>
              <a:effectLst/>
              <a:uLnTx/>
              <a:uFillTx/>
              <a:latin typeface="Arial" panose="020B0604020202020204"/>
              <a:ea typeface="+mn-ea"/>
              <a:cs typeface="Arial"/>
            </a:endParaRPr>
          </a:p>
          <a:p>
            <a:pPr marL="0" indent="0">
              <a:lnSpc>
                <a:spcPct val="75000"/>
              </a:lnSpc>
              <a:buNone/>
            </a:pPr>
            <a:r>
              <a:rPr lang="en-US" sz="2400" b="1" dirty="0">
                <a:solidFill>
                  <a:prstClr val="white"/>
                </a:solidFill>
                <a:latin typeface="Arial" panose="020B0604020202020204"/>
                <a:cs typeface="Arial"/>
              </a:rPr>
              <a:t>Technical Assistance/Modifications Needed to meet requirements: </a:t>
            </a:r>
            <a:r>
              <a:rPr lang="en-US" sz="2400" b="1" i="1" dirty="0">
                <a:solidFill>
                  <a:prstClr val="white"/>
                </a:solidFill>
                <a:latin typeface="Arial" panose="020B0604020202020204"/>
                <a:cs typeface="Arial"/>
              </a:rPr>
              <a:t>(Select all that apply)</a:t>
            </a:r>
          </a:p>
          <a:p>
            <a:pPr marL="0" indent="0">
              <a:lnSpc>
                <a:spcPct val="75000"/>
              </a:lnSpc>
              <a:buNone/>
            </a:pPr>
            <a:endParaRPr lang="en-US" sz="100" dirty="0">
              <a:solidFill>
                <a:prstClr val="white"/>
              </a:solidFill>
              <a:latin typeface="Arial" panose="020B0604020202020204"/>
              <a:cs typeface="Arial"/>
            </a:endParaRPr>
          </a:p>
          <a:p>
            <a:pPr marL="628650" indent="-342900">
              <a:lnSpc>
                <a:spcPct val="100000"/>
              </a:lnSpc>
            </a:pPr>
            <a:r>
              <a:rPr lang="en-US" sz="2400" dirty="0">
                <a:latin typeface="Arial" panose="020B0604020202020204"/>
                <a:cs typeface="Arial"/>
              </a:rPr>
              <a:t>Identifying individual staff training needs to retain and support staff, Creating orientation plan for new staff, Completing staff trainings linked to the Desired Results System, Completing staff trainings linked to CLASS 2nd Edition and CLASS Environment</a:t>
            </a:r>
          </a:p>
          <a:p>
            <a:pPr marL="285750" indent="0">
              <a:lnSpc>
                <a:spcPct val="100000"/>
              </a:lnSpc>
              <a:buNone/>
            </a:pPr>
            <a:endParaRPr lang="en-US" sz="100" dirty="0">
              <a:latin typeface="Arial" panose="020B0604020202020204"/>
              <a:cs typeface="Arial"/>
            </a:endParaRPr>
          </a:p>
          <a:p>
            <a:pPr marL="0" indent="0">
              <a:buNone/>
            </a:pPr>
            <a:r>
              <a:rPr lang="en-US" sz="2400" i="1" dirty="0"/>
              <a:t>"While our agency provided a few opportunities for professional development, upon review we found all trainings were either related to only Title 22 licensing requirements or general site housekeeping and updates. In planning for next year, we have modified our training schedule to include more opportunities for professional development that include Title 5 Program Requirements, CLASS and CLASS Environment and Desired Results System trainings. In addition, we have created a survey for staff that will be used to track training requests and inform what trainings are offered. </a:t>
            </a: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a:p>
            <a:pPr>
              <a:buFont typeface="Wingdings" panose="020B0604020202020204" pitchFamily="34" charset="0"/>
              <a:buChar char="q"/>
            </a:pPr>
            <a:endParaRPr lang="en-US" sz="2400" dirty="0">
              <a:cs typeface="Arial" panose="020B0604020202020204"/>
            </a:endParaRPr>
          </a:p>
        </p:txBody>
      </p:sp>
      <p:sp>
        <p:nvSpPr>
          <p:cNvPr id="4" name="Slide Number Placeholder 3">
            <a:extLst>
              <a:ext uri="{FF2B5EF4-FFF2-40B4-BE49-F238E27FC236}">
                <a16:creationId xmlns:a16="http://schemas.microsoft.com/office/drawing/2014/main" id="{C948693D-3C39-A842-26C1-01B4DBDADF68}"/>
              </a:ext>
            </a:extLst>
          </p:cNvPr>
          <p:cNvSpPr>
            <a:spLocks noGrp="1"/>
          </p:cNvSpPr>
          <p:nvPr>
            <p:ph type="sldNum" sz="quarter" idx="10"/>
          </p:nvPr>
        </p:nvSpPr>
        <p:spPr/>
        <p:txBody>
          <a:bodyPr/>
          <a:lstStyle/>
          <a:p>
            <a:fld id="{0C39CDE4-793C-4482-9A56-1E540F859475}" type="slidenum">
              <a:rPr lang="en-US" smtClean="0"/>
              <a:pPr/>
              <a:t>57</a:t>
            </a:fld>
            <a:endParaRPr lang="en-US"/>
          </a:p>
        </p:txBody>
      </p:sp>
    </p:spTree>
    <p:extLst>
      <p:ext uri="{BB962C8B-B14F-4D97-AF65-F5344CB8AC3E}">
        <p14:creationId xmlns:p14="http://schemas.microsoft.com/office/powerpoint/2010/main" val="808371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7F72-C130-40D7-D6CA-D25233F5CC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C1F37F-CF31-BCB3-5FD3-B4A928FD441B}"/>
              </a:ext>
            </a:extLst>
          </p:cNvPr>
          <p:cNvSpPr>
            <a:spLocks noGrp="1"/>
          </p:cNvSpPr>
          <p:nvPr>
            <p:ph type="title"/>
          </p:nvPr>
        </p:nvSpPr>
        <p:spPr>
          <a:xfrm>
            <a:off x="152400" y="2375499"/>
            <a:ext cx="11887200" cy="1325563"/>
          </a:xfrm>
        </p:spPr>
        <p:txBody>
          <a:bodyPr vert="horz" lIns="91440" tIns="45720" rIns="91440" bIns="45720" rtlCol="0" anchor="ctr">
            <a:normAutofit/>
          </a:bodyPr>
          <a:lstStyle/>
          <a:p>
            <a:pPr marL="0" marR="0">
              <a:spcAft>
                <a:spcPts val="800"/>
              </a:spcAft>
            </a:pPr>
            <a:r>
              <a:rPr lang="en-US" b="1" dirty="0"/>
              <a:t>Key Dimension IV, Administrative</a:t>
            </a:r>
            <a:endParaRPr lang="en-US" dirty="0"/>
          </a:p>
        </p:txBody>
      </p:sp>
      <p:sp>
        <p:nvSpPr>
          <p:cNvPr id="4" name="Slide Number Placeholder 3">
            <a:extLst>
              <a:ext uri="{FF2B5EF4-FFF2-40B4-BE49-F238E27FC236}">
                <a16:creationId xmlns:a16="http://schemas.microsoft.com/office/drawing/2014/main" id="{B383DCC8-299F-A57C-6EBF-089B18FDFADB}"/>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0C39CDE4-793C-4482-9A56-1E540F859475}" type="slidenum">
              <a:rPr kumimoji="0" lang="en-US" sz="1900" b="0" i="0" u="none" strike="noStrike" kern="1200" cap="none" spc="0" normalizeH="0" baseline="0" noProof="0">
                <a:ln>
                  <a:noFill/>
                </a:ln>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58</a:t>
            </a:fld>
            <a:endParaRPr kumimoji="0" lang="en-US" sz="19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42453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51D6-B6CD-FAB8-4D17-F368A353D7CF}"/>
              </a:ext>
            </a:extLst>
          </p:cNvPr>
          <p:cNvSpPr>
            <a:spLocks noGrp="1"/>
          </p:cNvSpPr>
          <p:nvPr>
            <p:ph type="title"/>
          </p:nvPr>
        </p:nvSpPr>
        <p:spPr>
          <a:xfrm>
            <a:off x="152400" y="90534"/>
            <a:ext cx="11887200" cy="1131683"/>
          </a:xfrm>
        </p:spPr>
        <p:txBody>
          <a:bodyPr>
            <a:normAutofit/>
          </a:bodyPr>
          <a:lstStyle/>
          <a:p>
            <a:r>
              <a:rPr lang="en-US" sz="4000" b="1"/>
              <a:t>EED 21: Program Self-Evaluation Process (1)</a:t>
            </a:r>
          </a:p>
        </p:txBody>
      </p:sp>
      <p:sp>
        <p:nvSpPr>
          <p:cNvPr id="3" name="Content Placeholder 2">
            <a:extLst>
              <a:ext uri="{FF2B5EF4-FFF2-40B4-BE49-F238E27FC236}">
                <a16:creationId xmlns:a16="http://schemas.microsoft.com/office/drawing/2014/main" id="{9FB972FF-3EB8-18D0-5A2B-25E56C2D2244}"/>
              </a:ext>
            </a:extLst>
          </p:cNvPr>
          <p:cNvSpPr>
            <a:spLocks noGrp="1"/>
          </p:cNvSpPr>
          <p:nvPr>
            <p:ph idx="1"/>
          </p:nvPr>
        </p:nvSpPr>
        <p:spPr>
          <a:xfrm>
            <a:off x="284205" y="1320037"/>
            <a:ext cx="11755395" cy="5325762"/>
          </a:xfrm>
        </p:spPr>
        <p:txBody>
          <a:bodyPr vert="horz" lIns="91440" tIns="45720" rIns="91440" bIns="45720" rtlCol="0" anchor="t">
            <a:noAutofit/>
          </a:bodyPr>
          <a:lstStyle/>
          <a:p>
            <a:pPr marL="0" indent="0">
              <a:buNone/>
            </a:pPr>
            <a:r>
              <a:rPr lang="en-US" sz="2400" dirty="0"/>
              <a:t>The program has developed and implemented an annual evaluation plan that addresses any areas identified during the self-evaluation as needing improvement.</a:t>
            </a:r>
          </a:p>
          <a:p>
            <a:pPr marL="0" indent="0">
              <a:buNone/>
            </a:pPr>
            <a:endParaRPr lang="en-US" sz="1000" dirty="0"/>
          </a:p>
          <a:p>
            <a:pPr lvl="1"/>
            <a:r>
              <a:rPr lang="en-US" sz="2400" dirty="0"/>
              <a:t> Meets requirements</a:t>
            </a:r>
            <a:endParaRPr lang="en-US" sz="2400" dirty="0">
              <a:cs typeface="Arial"/>
            </a:endParaRPr>
          </a:p>
          <a:p>
            <a:pPr lvl="1"/>
            <a:r>
              <a:rPr lang="en-US" sz="2400" dirty="0"/>
              <a:t> Needs Improvement to meet requirements </a:t>
            </a:r>
            <a:endParaRPr lang="en-US" sz="2400" dirty="0">
              <a:cs typeface="Arial"/>
            </a:endParaRPr>
          </a:p>
          <a:p>
            <a:pPr lvl="1">
              <a:buFont typeface="Wingdings" panose="05000000000000000000" pitchFamily="2" charset="2"/>
              <a:buChar char="q"/>
            </a:pPr>
            <a:endParaRPr lang="en-US" sz="2400" b="1" dirty="0"/>
          </a:p>
          <a:p>
            <a:pPr marL="0" indent="0">
              <a:buNone/>
            </a:pPr>
            <a:r>
              <a:rPr lang="en-US" sz="2400" b="1" dirty="0"/>
              <a:t>Technical Assistance/Modifications Needed to meet requirements: </a:t>
            </a:r>
            <a:r>
              <a:rPr lang="en-US" sz="2400" b="1" i="1" dirty="0"/>
              <a:t>(Select all that apply)</a:t>
            </a:r>
            <a:endParaRPr lang="en-US" sz="2400" b="1" i="1" dirty="0">
              <a:cs typeface="Arial"/>
            </a:endParaRPr>
          </a:p>
          <a:p>
            <a:pPr marL="0" indent="0">
              <a:buNone/>
            </a:pPr>
            <a:endParaRPr lang="en-US" sz="1000" b="1" i="1" dirty="0"/>
          </a:p>
          <a:p>
            <a:pPr lvl="5"/>
            <a:r>
              <a:rPr lang="en-US" sz="2400" dirty="0">
                <a:solidFill>
                  <a:schemeClr val="bg1"/>
                </a:solidFill>
              </a:rPr>
              <a:t>  Conducting the annual program self-evaluation </a:t>
            </a:r>
            <a:endParaRPr lang="en-US" sz="2400" dirty="0">
              <a:solidFill>
                <a:schemeClr val="bg1"/>
              </a:solidFill>
              <a:cs typeface="Arial"/>
            </a:endParaRPr>
          </a:p>
          <a:p>
            <a:pPr lvl="5"/>
            <a:r>
              <a:rPr lang="en-US" sz="2400" dirty="0">
                <a:solidFill>
                  <a:schemeClr val="bg1"/>
                </a:solidFill>
              </a:rPr>
              <a:t>  Creating written list of tasks needed to modify the program to 	address all areas identified as in need of improvement</a:t>
            </a:r>
            <a:endParaRPr lang="en-US" sz="2400" dirty="0">
              <a:solidFill>
                <a:schemeClr val="bg1"/>
              </a:solidFill>
              <a:cs typeface="Arial"/>
            </a:endParaRPr>
          </a:p>
          <a:p>
            <a:pPr lvl="5"/>
            <a:r>
              <a:rPr lang="en-US" sz="2400" dirty="0">
                <a:solidFill>
                  <a:schemeClr val="bg1"/>
                </a:solidFill>
              </a:rPr>
              <a:t>  Establishing procedures for the ongoing monitoring of the 	program areas identified as requiring modifications</a:t>
            </a:r>
            <a:endParaRPr lang="en-US" sz="2400" dirty="0">
              <a:solidFill>
                <a:schemeClr val="bg1"/>
              </a:solidFill>
              <a:cs typeface="Arial"/>
            </a:endParaRPr>
          </a:p>
          <a:p>
            <a:pPr marL="0" indent="0">
              <a:buNone/>
            </a:pPr>
            <a:endParaRPr lang="en-US" sz="2400" dirty="0"/>
          </a:p>
        </p:txBody>
      </p:sp>
      <p:sp>
        <p:nvSpPr>
          <p:cNvPr id="4" name="Slide Number Placeholder 3">
            <a:extLst>
              <a:ext uri="{FF2B5EF4-FFF2-40B4-BE49-F238E27FC236}">
                <a16:creationId xmlns:a16="http://schemas.microsoft.com/office/drawing/2014/main" id="{63FE9CFC-9606-3A96-927A-C726BA0FBC60}"/>
              </a:ext>
            </a:extLst>
          </p:cNvPr>
          <p:cNvSpPr>
            <a:spLocks noGrp="1"/>
          </p:cNvSpPr>
          <p:nvPr>
            <p:ph type="sldNum" sz="quarter" idx="10"/>
          </p:nvPr>
        </p:nvSpPr>
        <p:spPr/>
        <p:txBody>
          <a:bodyPr/>
          <a:lstStyle/>
          <a:p>
            <a:fld id="{0C39CDE4-793C-4482-9A56-1E540F859475}" type="slidenum">
              <a:rPr lang="en-US" smtClean="0"/>
              <a:pPr/>
              <a:t>59</a:t>
            </a:fld>
            <a:endParaRPr lang="en-US"/>
          </a:p>
        </p:txBody>
      </p:sp>
    </p:spTree>
    <p:extLst>
      <p:ext uri="{BB962C8B-B14F-4D97-AF65-F5344CB8AC3E}">
        <p14:creationId xmlns:p14="http://schemas.microsoft.com/office/powerpoint/2010/main" val="387007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14E7-6D82-A237-6377-A342E907BC91}"/>
              </a:ext>
            </a:extLst>
          </p:cNvPr>
          <p:cNvSpPr>
            <a:spLocks noGrp="1"/>
          </p:cNvSpPr>
          <p:nvPr>
            <p:ph type="title"/>
          </p:nvPr>
        </p:nvSpPr>
        <p:spPr/>
        <p:txBody>
          <a:bodyPr/>
          <a:lstStyle/>
          <a:p>
            <a:r>
              <a:rPr lang="en-US" b="1"/>
              <a:t>Purpose</a:t>
            </a:r>
            <a:endParaRPr lang="en-US" b="1">
              <a:cs typeface="Arial"/>
            </a:endParaRPr>
          </a:p>
        </p:txBody>
      </p:sp>
      <p:sp>
        <p:nvSpPr>
          <p:cNvPr id="3" name="Content Placeholder 2">
            <a:extLst>
              <a:ext uri="{FF2B5EF4-FFF2-40B4-BE49-F238E27FC236}">
                <a16:creationId xmlns:a16="http://schemas.microsoft.com/office/drawing/2014/main" id="{8C582AD1-DCB8-660F-FF4E-10E5A570BF0E}"/>
              </a:ext>
            </a:extLst>
          </p:cNvPr>
          <p:cNvSpPr>
            <a:spLocks noGrp="1"/>
          </p:cNvSpPr>
          <p:nvPr>
            <p:ph idx="1"/>
          </p:nvPr>
        </p:nvSpPr>
        <p:spPr>
          <a:xfrm>
            <a:off x="152400" y="3026844"/>
            <a:ext cx="11887200" cy="2236206"/>
          </a:xfrm>
        </p:spPr>
        <p:txBody>
          <a:bodyPr vert="horz" lIns="91440" tIns="45720" rIns="91440" bIns="45720" rtlCol="0" anchor="t">
            <a:normAutofit/>
          </a:bodyPr>
          <a:lstStyle/>
          <a:p>
            <a:pPr marL="0" indent="0">
              <a:buNone/>
            </a:pPr>
            <a:r>
              <a:rPr lang="en-US" dirty="0">
                <a:ea typeface="Calibri"/>
                <a:cs typeface="Times New Roman"/>
              </a:rPr>
              <a:t>Provide California State Preschool Program (CSPP) contractors with information regarding the Program Self-Evaluation process and submission requirements for Fiscal Year (FY) 2024–25.</a:t>
            </a:r>
          </a:p>
          <a:p>
            <a:pPr marL="0" indent="0">
              <a:buNone/>
            </a:pPr>
            <a:endParaRPr lang="en-US" dirty="0"/>
          </a:p>
        </p:txBody>
      </p:sp>
      <p:sp>
        <p:nvSpPr>
          <p:cNvPr id="4" name="Slide Number Placeholder 3">
            <a:extLst>
              <a:ext uri="{FF2B5EF4-FFF2-40B4-BE49-F238E27FC236}">
                <a16:creationId xmlns:a16="http://schemas.microsoft.com/office/drawing/2014/main" id="{7288C325-FA5E-042A-D8EC-E98B7DEF3A5F}"/>
              </a:ext>
            </a:extLst>
          </p:cNvPr>
          <p:cNvSpPr>
            <a:spLocks noGrp="1"/>
          </p:cNvSpPr>
          <p:nvPr>
            <p:ph type="sldNum" sz="quarter" idx="10"/>
          </p:nvPr>
        </p:nvSpPr>
        <p:spPr/>
        <p:txBody>
          <a:bodyPr/>
          <a:lstStyle/>
          <a:p>
            <a:fld id="{0C39CDE4-793C-4482-9A56-1E540F859475}" type="slidenum">
              <a:rPr lang="en-US" smtClean="0"/>
              <a:pPr/>
              <a:t>6</a:t>
            </a:fld>
            <a:endParaRPr lang="en-US"/>
          </a:p>
        </p:txBody>
      </p:sp>
    </p:spTree>
    <p:extLst>
      <p:ext uri="{BB962C8B-B14F-4D97-AF65-F5344CB8AC3E}">
        <p14:creationId xmlns:p14="http://schemas.microsoft.com/office/powerpoint/2010/main" val="4200825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956E0-B572-D5DB-1336-C1DF96C27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C0C54-B8F4-4D21-9399-006BF83BD863}"/>
              </a:ext>
            </a:extLst>
          </p:cNvPr>
          <p:cNvSpPr>
            <a:spLocks noGrp="1"/>
          </p:cNvSpPr>
          <p:nvPr>
            <p:ph type="title"/>
          </p:nvPr>
        </p:nvSpPr>
        <p:spPr>
          <a:xfrm>
            <a:off x="152400" y="240817"/>
            <a:ext cx="11887200" cy="907758"/>
          </a:xfrm>
        </p:spPr>
        <p:txBody>
          <a:bodyPr>
            <a:normAutofit/>
          </a:bodyPr>
          <a:lstStyle/>
          <a:p>
            <a:r>
              <a:rPr lang="en-US" sz="4000" b="1">
                <a:cs typeface="Arial"/>
              </a:rPr>
              <a:t>EED 21: Program Self-Evaluation Process (2)</a:t>
            </a:r>
            <a:endParaRPr lang="en-US" sz="3600">
              <a:cs typeface="Arial"/>
            </a:endParaRPr>
          </a:p>
        </p:txBody>
      </p:sp>
      <p:sp>
        <p:nvSpPr>
          <p:cNvPr id="3" name="Content Placeholder 2">
            <a:extLst>
              <a:ext uri="{FF2B5EF4-FFF2-40B4-BE49-F238E27FC236}">
                <a16:creationId xmlns:a16="http://schemas.microsoft.com/office/drawing/2014/main" id="{62216732-D3AE-B5F0-0273-99238533E2AD}"/>
              </a:ext>
              <a:ext uri="{C183D7F6-B498-43B3-948B-1728B52AA6E4}">
                <adec:decorative xmlns:adec="http://schemas.microsoft.com/office/drawing/2017/decorative" val="1"/>
              </a:ext>
            </a:extLst>
          </p:cNvPr>
          <p:cNvSpPr>
            <a:spLocks noGrp="1"/>
          </p:cNvSpPr>
          <p:nvPr>
            <p:ph idx="1"/>
          </p:nvPr>
        </p:nvSpPr>
        <p:spPr>
          <a:xfrm>
            <a:off x="152399" y="1340726"/>
            <a:ext cx="11608777" cy="5140499"/>
          </a:xfrm>
        </p:spPr>
        <p:txBody>
          <a:bodyPr vert="horz" lIns="91440" tIns="45720" rIns="91440" bIns="45720" rtlCol="0" anchor="t">
            <a:noAutofit/>
          </a:bodyPr>
          <a:lstStyle/>
          <a:p>
            <a:pPr>
              <a:lnSpc>
                <a:spcPct val="100000"/>
              </a:lnSpc>
              <a:spcBef>
                <a:spcPts val="0"/>
              </a:spcBef>
            </a:pPr>
            <a:endParaRPr lang="en-US" sz="2000">
              <a:solidFill>
                <a:srgbClr val="000000"/>
              </a:solidFill>
              <a:latin typeface="Calibri"/>
              <a:cs typeface="Calibri"/>
            </a:endParaRPr>
          </a:p>
          <a:p>
            <a:endParaRPr lang="en-US" sz="2000">
              <a:cs typeface="Arial"/>
            </a:endParaRPr>
          </a:p>
        </p:txBody>
      </p:sp>
      <p:sp>
        <p:nvSpPr>
          <p:cNvPr id="4" name="Slide Number Placeholder 3">
            <a:extLst>
              <a:ext uri="{FF2B5EF4-FFF2-40B4-BE49-F238E27FC236}">
                <a16:creationId xmlns:a16="http://schemas.microsoft.com/office/drawing/2014/main" id="{3BCB0DEE-28DD-4C7B-1039-A53774ECD882}"/>
              </a:ext>
            </a:extLst>
          </p:cNvPr>
          <p:cNvSpPr>
            <a:spLocks noGrp="1"/>
          </p:cNvSpPr>
          <p:nvPr>
            <p:ph type="sldNum" sz="quarter" idx="10"/>
          </p:nvPr>
        </p:nvSpPr>
        <p:spPr/>
        <p:txBody>
          <a:bodyPr/>
          <a:lstStyle/>
          <a:p>
            <a:fld id="{0C39CDE4-793C-4482-9A56-1E540F859475}" type="slidenum">
              <a:rPr lang="en-US" dirty="0" smtClean="0"/>
              <a:pPr/>
              <a:t>60</a:t>
            </a:fld>
            <a:endParaRPr lang="en-US"/>
          </a:p>
        </p:txBody>
      </p:sp>
      <p:sp>
        <p:nvSpPr>
          <p:cNvPr id="6" name="TextBox 5">
            <a:extLst>
              <a:ext uri="{FF2B5EF4-FFF2-40B4-BE49-F238E27FC236}">
                <a16:creationId xmlns:a16="http://schemas.microsoft.com/office/drawing/2014/main" id="{DD4A8478-30E0-DF9C-5D3D-348AC8C86631}"/>
              </a:ext>
            </a:extLst>
          </p:cNvPr>
          <p:cNvSpPr txBox="1"/>
          <p:nvPr/>
        </p:nvSpPr>
        <p:spPr>
          <a:xfrm>
            <a:off x="291611" y="1408237"/>
            <a:ext cx="11608777" cy="4270913"/>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1" i="0" strike="noStrike" kern="1200" cap="none" spc="0" normalizeH="0" baseline="0" noProof="0" dirty="0">
              <a:ln>
                <a:noFill/>
              </a:ln>
              <a:solidFill>
                <a:schemeClr val="bg1"/>
              </a:solidFill>
              <a:effectLst/>
              <a:uLnTx/>
              <a:uFillTx/>
              <a:latin typeface="Arial" panose="020B0604020202020204"/>
              <a:cs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solidFill>
                  <a:schemeClr val="bg1"/>
                </a:solidFill>
                <a:effectLst/>
                <a:uLnTx/>
                <a:uFillTx/>
                <a:latin typeface="Arial" panose="020B0604020202020204"/>
                <a:ea typeface="+mn-ea"/>
                <a:cs typeface="+mn-cs"/>
              </a:rPr>
              <a:t>EXAMPLE  OF MEETING THE REQUIREMENTS </a:t>
            </a:r>
            <a:endParaRPr lang="en-US" sz="2400" b="1" dirty="0">
              <a:solidFill>
                <a:schemeClr val="bg1"/>
              </a:solidFill>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bg1"/>
                </a:solidFill>
                <a:latin typeface="Arial"/>
                <a:cs typeface="Arial"/>
              </a:rPr>
              <a:t>"</a:t>
            </a:r>
            <a:r>
              <a:rPr kumimoji="0" lang="en-US" sz="2800" b="0" i="1" u="none" strike="noStrike" kern="1200" cap="none" spc="0" normalizeH="0" baseline="0" noProof="0" dirty="0">
                <a:ln>
                  <a:noFill/>
                </a:ln>
                <a:solidFill>
                  <a:schemeClr val="bg1"/>
                </a:solidFill>
                <a:effectLst/>
                <a:uLnTx/>
                <a:uFillTx/>
                <a:latin typeface="Arial"/>
                <a:cs typeface="Arial"/>
              </a:rPr>
              <a:t>During the process of completing our program's self-evaluation, the program meets the requirements for developing and implementing an annual evaluation process. The Program Review Instrument was used to conduct the PSE; and all supporting documentation has been filed for each </a:t>
            </a:r>
            <a:r>
              <a:rPr lang="en-US" sz="2800" i="1" dirty="0">
                <a:solidFill>
                  <a:schemeClr val="bg1"/>
                </a:solidFill>
                <a:latin typeface="Arial"/>
                <a:cs typeface="Arial"/>
              </a:rPr>
              <a:t>item</a:t>
            </a:r>
            <a:r>
              <a:rPr kumimoji="0" lang="en-US" sz="2800" b="0" i="1" u="none" strike="noStrike" kern="1200" cap="none" spc="0" normalizeH="0" baseline="0" noProof="0" dirty="0">
                <a:ln>
                  <a:noFill/>
                </a:ln>
                <a:solidFill>
                  <a:schemeClr val="bg1"/>
                </a:solidFill>
                <a:effectLst/>
                <a:uLnTx/>
                <a:uFillTx/>
                <a:latin typeface="Arial"/>
                <a:cs typeface="Arial"/>
              </a:rPr>
              <a:t>. We continuously monitor and make adjustments as needed or required in regulations</a:t>
            </a:r>
            <a:r>
              <a:rPr lang="en-US" sz="2800" i="1" dirty="0">
                <a:solidFill>
                  <a:schemeClr val="bg1"/>
                </a:solidFill>
                <a:latin typeface="Arial"/>
                <a:cs typeface="Arial"/>
              </a:rPr>
              <a:t>."</a:t>
            </a:r>
            <a:endParaRPr lang="en-US" sz="2800" b="0" i="1"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3580002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8CAF-AB1B-9656-B433-143EB5D9B26F}"/>
              </a:ext>
            </a:extLst>
          </p:cNvPr>
          <p:cNvSpPr>
            <a:spLocks noGrp="1"/>
          </p:cNvSpPr>
          <p:nvPr>
            <p:ph type="title"/>
          </p:nvPr>
        </p:nvSpPr>
        <p:spPr/>
        <p:txBody>
          <a:bodyPr>
            <a:normAutofit/>
          </a:bodyPr>
          <a:lstStyle/>
          <a:p>
            <a:r>
              <a:rPr lang="en-US" sz="4000" b="1" dirty="0">
                <a:cs typeface="Arial"/>
              </a:rPr>
              <a:t>EED 21: Program Self-Evaluation Process (3)</a:t>
            </a:r>
            <a:endParaRPr lang="en-US" sz="4000" dirty="0"/>
          </a:p>
        </p:txBody>
      </p:sp>
      <p:sp>
        <p:nvSpPr>
          <p:cNvPr id="3" name="Content Placeholder 2">
            <a:extLst>
              <a:ext uri="{FF2B5EF4-FFF2-40B4-BE49-F238E27FC236}">
                <a16:creationId xmlns:a16="http://schemas.microsoft.com/office/drawing/2014/main" id="{A68772C2-C95F-4348-4F86-44D395A29A85}"/>
              </a:ext>
            </a:extLst>
          </p:cNvPr>
          <p:cNvSpPr>
            <a:spLocks noGrp="1"/>
          </p:cNvSpPr>
          <p:nvPr>
            <p:ph idx="1"/>
          </p:nvPr>
        </p:nvSpPr>
        <p:spPr>
          <a:xfrm>
            <a:off x="152400" y="1300190"/>
            <a:ext cx="11887200" cy="5457449"/>
          </a:xfrm>
        </p:spPr>
        <p:txBody>
          <a:bodyPr>
            <a:normAutofit fontScale="7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strike="noStrike" kern="1200" cap="none" spc="0" normalizeH="0" baseline="0" noProof="0" dirty="0">
                <a:ln>
                  <a:noFill/>
                </a:ln>
                <a:solidFill>
                  <a:schemeClr val="bg1"/>
                </a:solidFill>
                <a:effectLst/>
                <a:uLnTx/>
                <a:uFillTx/>
                <a:ea typeface="+mn-ea"/>
                <a:cs typeface="+mn-cs"/>
              </a:rPr>
              <a:t>EXAMPLE OF NOT MEETING THE REQUIREMENTS </a:t>
            </a:r>
            <a:endParaRPr lang="en-US" sz="3200" b="1" dirty="0">
              <a:solidFill>
                <a:schemeClr val="bg1"/>
              </a:solidFill>
              <a:cs typeface="Arial"/>
            </a:endParaRPr>
          </a:p>
          <a:p>
            <a:pPr algn="ctr">
              <a:lnSpc>
                <a:spcPct val="90000"/>
              </a:lnSpc>
              <a:spcBef>
                <a:spcPts val="1000"/>
              </a:spcBef>
              <a:buFont typeface="Arial" panose="020B0604020202020204" pitchFamily="34" charset="0"/>
              <a:defRPr/>
            </a:pPr>
            <a:endParaRPr lang="en-US" sz="1600" b="1" u="sng" dirty="0">
              <a:solidFill>
                <a:prstClr val="white"/>
              </a:solidFill>
              <a:latin typeface="Arial" panose="020B0604020202020204"/>
            </a:endParaRPr>
          </a:p>
          <a:p>
            <a:pPr>
              <a:lnSpc>
                <a:spcPct val="90000"/>
              </a:lnSpc>
              <a:spcBef>
                <a:spcPts val="1000"/>
              </a:spcBef>
              <a:defRPr/>
            </a:pPr>
            <a:r>
              <a:rPr lang="en-US" sz="3200" b="1" dirty="0">
                <a:solidFill>
                  <a:prstClr val="white"/>
                </a:solidFill>
                <a:latin typeface="Arial" panose="020B0604020202020204"/>
              </a:rPr>
              <a:t>Technical Assistance/Modifications Needed to meet requirements: </a:t>
            </a:r>
            <a:endParaRPr lang="en-US" sz="3200" b="1" dirty="0">
              <a:solidFill>
                <a:prstClr val="white"/>
              </a:solidFill>
              <a:latin typeface="Arial" panose="020B0604020202020204"/>
              <a:cs typeface="Arial"/>
            </a:endParaRPr>
          </a:p>
          <a:p>
            <a:pPr marL="342900" indent="-342900">
              <a:lnSpc>
                <a:spcPct val="90000"/>
              </a:lnSpc>
              <a:spcBef>
                <a:spcPts val="1000"/>
              </a:spcBef>
              <a:buFont typeface="Arial" panose="020B0604020202020204" pitchFamily="34" charset="0"/>
              <a:buChar char="•"/>
              <a:defRPr/>
            </a:pPr>
            <a:r>
              <a:rPr lang="en-US" sz="3200" dirty="0">
                <a:solidFill>
                  <a:prstClr val="white"/>
                </a:solidFill>
                <a:latin typeface="Arial" panose="020B0604020202020204"/>
              </a:rPr>
              <a:t>Creating written list of tasks needed to modify the program to address all areas identified as in need of improvement</a:t>
            </a:r>
            <a:endParaRPr lang="en-US" sz="3200" dirty="0">
              <a:solidFill>
                <a:prstClr val="white"/>
              </a:solidFill>
              <a:latin typeface="Arial" panose="020B0604020202020204"/>
              <a:cs typeface="Arial" panose="020B0604020202020204"/>
            </a:endParaRPr>
          </a:p>
          <a:p>
            <a:pPr marL="342900" indent="-342900">
              <a:lnSpc>
                <a:spcPct val="90000"/>
              </a:lnSpc>
              <a:spcBef>
                <a:spcPts val="1000"/>
              </a:spcBef>
              <a:buFont typeface="Arial" panose="020B0604020202020204" pitchFamily="34" charset="0"/>
              <a:buChar char="•"/>
              <a:defRPr/>
            </a:pPr>
            <a:r>
              <a:rPr lang="en-US" sz="3200" dirty="0">
                <a:solidFill>
                  <a:prstClr val="white"/>
                </a:solidFill>
                <a:latin typeface="Arial" panose="020B0604020202020204"/>
              </a:rPr>
              <a:t>Establishing procedures for the ongoing monitoring of the program areas identified as requiring modifications</a:t>
            </a:r>
            <a:endParaRPr lang="en-US" sz="3200" dirty="0">
              <a:solidFill>
                <a:prstClr val="white"/>
              </a:solidFill>
              <a:latin typeface="Arial" panose="020B0604020202020204"/>
              <a:cs typeface="Arial" panose="020B0604020202020204"/>
            </a:endParaRPr>
          </a:p>
          <a:p>
            <a:pPr marL="0" marR="0" lvl="0" indent="0" algn="l" defTabSz="914400" rtl="0" eaLnBrk="1" fontAlgn="auto" latinLnBrk="0" hangingPunct="1">
              <a:spcBef>
                <a:spcPts val="0"/>
              </a:spcBef>
              <a:spcAft>
                <a:spcPts val="0"/>
              </a:spcAft>
              <a:buClrTx/>
              <a:buSzTx/>
              <a:buFontTx/>
              <a:buNone/>
              <a:tabLst/>
              <a:defRPr/>
            </a:pPr>
            <a:endParaRPr lang="en-US" sz="1100" b="0" i="0" u="none" strike="noStrike" kern="1200" cap="none" spc="0" normalizeH="0" baseline="0" noProof="0" dirty="0">
              <a:ln>
                <a:noFill/>
              </a:ln>
              <a:solidFill>
                <a:schemeClr val="bg1"/>
              </a:solidFill>
              <a:effectLst/>
              <a:uLnTx/>
              <a:uFillTx/>
              <a:cs typeface="Arial" panose="020B0604020202020204"/>
            </a:endParaRPr>
          </a:p>
          <a:p>
            <a:pPr>
              <a:lnSpc>
                <a:spcPct val="75000"/>
              </a:lnSpc>
              <a:defRPr/>
            </a:pPr>
            <a:endParaRPr lang="en-US" sz="3200" dirty="0">
              <a:solidFill>
                <a:schemeClr val="bg1"/>
              </a:solidFill>
            </a:endParaRPr>
          </a:p>
          <a:p>
            <a:pPr>
              <a:lnSpc>
                <a:spcPct val="90000"/>
              </a:lnSpc>
              <a:defRPr/>
            </a:pPr>
            <a:r>
              <a:rPr lang="en-US" sz="3200" i="1" dirty="0">
                <a:solidFill>
                  <a:schemeClr val="bg1"/>
                </a:solidFill>
              </a:rPr>
              <a:t>"</a:t>
            </a:r>
            <a:r>
              <a:rPr kumimoji="0" lang="en-US" sz="3200" b="0" i="1" u="none" strike="noStrike" kern="1200" cap="none" spc="0" normalizeH="0" baseline="0" noProof="0" dirty="0">
                <a:ln>
                  <a:noFill/>
                </a:ln>
                <a:solidFill>
                  <a:schemeClr val="bg1"/>
                </a:solidFill>
                <a:effectLst/>
                <a:uLnTx/>
                <a:uFillTx/>
                <a:ea typeface="+mn-ea"/>
                <a:cs typeface="+mn-cs"/>
              </a:rPr>
              <a:t>During the process of completing our program's self-evaluation, we </a:t>
            </a:r>
            <a:r>
              <a:rPr lang="en-US" sz="3200" i="1" dirty="0">
                <a:solidFill>
                  <a:schemeClr val="bg1"/>
                </a:solidFill>
              </a:rPr>
              <a:t>found that</a:t>
            </a:r>
            <a:r>
              <a:rPr kumimoji="0" lang="en-US" sz="3200" b="0" i="1" u="none" strike="noStrike" kern="1200" cap="none" spc="0" normalizeH="0" baseline="0" noProof="0" dirty="0">
                <a:ln>
                  <a:noFill/>
                </a:ln>
                <a:solidFill>
                  <a:schemeClr val="bg1"/>
                </a:solidFill>
                <a:effectLst/>
                <a:uLnTx/>
                <a:uFillTx/>
                <a:ea typeface="+mn-ea"/>
                <a:cs typeface="+mn-cs"/>
              </a:rPr>
              <a:t> </a:t>
            </a:r>
            <a:r>
              <a:rPr lang="en-US" sz="3200" i="1" dirty="0">
                <a:solidFill>
                  <a:schemeClr val="bg1"/>
                </a:solidFill>
              </a:rPr>
              <a:t>parts of the</a:t>
            </a:r>
            <a:r>
              <a:rPr kumimoji="0" lang="en-US" sz="3200" b="0" i="1" u="none" strike="noStrike" kern="1200" cap="none" spc="0" normalizeH="0" baseline="0" noProof="0" dirty="0">
                <a:ln>
                  <a:noFill/>
                </a:ln>
                <a:solidFill>
                  <a:schemeClr val="bg1"/>
                </a:solidFill>
                <a:effectLst/>
                <a:uLnTx/>
                <a:uFillTx/>
                <a:ea typeface="+mn-ea"/>
                <a:cs typeface="+mn-cs"/>
              </a:rPr>
              <a:t> DRDP and the Health and Social Services sections on the program instrument were not completed. </a:t>
            </a:r>
            <a:r>
              <a:rPr lang="en-US" sz="3200" i="1" dirty="0">
                <a:solidFill>
                  <a:schemeClr val="bg1"/>
                </a:solidFill>
              </a:rPr>
              <a:t>Moving</a:t>
            </a:r>
            <a:r>
              <a:rPr kumimoji="0" lang="en-US" sz="3200" b="0" i="1" u="none" strike="noStrike" kern="1200" cap="none" spc="0" normalizeH="0" baseline="0" noProof="0" dirty="0">
                <a:ln>
                  <a:noFill/>
                </a:ln>
                <a:solidFill>
                  <a:schemeClr val="bg1"/>
                </a:solidFill>
                <a:effectLst/>
                <a:uLnTx/>
                <a:uFillTx/>
                <a:ea typeface="+mn-ea"/>
                <a:cs typeface="+mn-cs"/>
              </a:rPr>
              <a:t> forward we will start implementing the requirements from the beginning of the school year in our daily practice.</a:t>
            </a:r>
            <a:r>
              <a:rPr lang="en-US" sz="3200" i="1" dirty="0">
                <a:solidFill>
                  <a:schemeClr val="bg1"/>
                </a:solidFill>
              </a:rPr>
              <a:t> </a:t>
            </a:r>
            <a:r>
              <a:rPr kumimoji="0" lang="en-US" sz="3200" b="0" i="1" u="none" strike="noStrike" kern="1200" cap="none" spc="0" normalizeH="0" baseline="0" noProof="0" dirty="0">
                <a:ln>
                  <a:noFill/>
                </a:ln>
                <a:solidFill>
                  <a:schemeClr val="bg1"/>
                </a:solidFill>
                <a:effectLst/>
                <a:uLnTx/>
                <a:uFillTx/>
                <a:ea typeface="+mn-ea"/>
                <a:cs typeface="+mn-cs"/>
              </a:rPr>
              <a:t>To achieve this, our preschool team will </a:t>
            </a:r>
            <a:r>
              <a:rPr lang="en-US" sz="3200" i="1" dirty="0">
                <a:solidFill>
                  <a:schemeClr val="bg1"/>
                </a:solidFill>
              </a:rPr>
              <a:t>create a written list of tasks needed and convene</a:t>
            </a:r>
            <a:r>
              <a:rPr kumimoji="0" lang="en-US" sz="3200" b="0" i="1" u="none" strike="noStrike" kern="1200" cap="none" spc="0" normalizeH="0" baseline="0" noProof="0" dirty="0">
                <a:ln>
                  <a:noFill/>
                </a:ln>
                <a:solidFill>
                  <a:schemeClr val="bg1"/>
                </a:solidFill>
                <a:effectLst/>
                <a:uLnTx/>
                <a:uFillTx/>
                <a:ea typeface="+mn-ea"/>
                <a:cs typeface="+mn-cs"/>
              </a:rPr>
              <a:t> regularly throughout the year to work on this process</a:t>
            </a:r>
            <a:r>
              <a:rPr lang="en-US" sz="3200" i="1" dirty="0">
                <a:solidFill>
                  <a:schemeClr val="bg1"/>
                </a:solidFill>
              </a:rPr>
              <a:t>."</a:t>
            </a:r>
            <a:r>
              <a:rPr kumimoji="0" lang="en-US" sz="3200" b="0" i="0" u="none" strike="noStrike" kern="1200" cap="none" spc="0" normalizeH="0" baseline="0" noProof="0" dirty="0">
                <a:ln>
                  <a:noFill/>
                </a:ln>
                <a:solidFill>
                  <a:schemeClr val="bg1"/>
                </a:solidFill>
                <a:effectLst/>
                <a:uLnTx/>
                <a:uFillTx/>
                <a:ea typeface="+mn-ea"/>
                <a:cs typeface="+mn-cs"/>
              </a:rPr>
              <a:t> </a:t>
            </a:r>
            <a:endParaRPr lang="en-US" sz="3200" b="0" i="0" u="none" strike="noStrike" kern="1200" cap="none" spc="0" normalizeH="0" baseline="0" noProof="0" dirty="0">
              <a:ln>
                <a:noFill/>
              </a:ln>
              <a:solidFill>
                <a:schemeClr val="bg1"/>
              </a:solidFill>
              <a:effectLst/>
              <a:uLnTx/>
              <a:uFillTx/>
              <a:cs typeface="Arial"/>
            </a:endParaRPr>
          </a:p>
          <a:p>
            <a:endParaRPr lang="en-US" dirty="0"/>
          </a:p>
        </p:txBody>
      </p:sp>
      <p:sp>
        <p:nvSpPr>
          <p:cNvPr id="4" name="Slide Number Placeholder 3">
            <a:extLst>
              <a:ext uri="{FF2B5EF4-FFF2-40B4-BE49-F238E27FC236}">
                <a16:creationId xmlns:a16="http://schemas.microsoft.com/office/drawing/2014/main" id="{595DF497-39DA-40D1-B898-D0090C588359}"/>
              </a:ext>
            </a:extLst>
          </p:cNvPr>
          <p:cNvSpPr>
            <a:spLocks noGrp="1"/>
          </p:cNvSpPr>
          <p:nvPr>
            <p:ph type="sldNum" sz="quarter" idx="10"/>
          </p:nvPr>
        </p:nvSpPr>
        <p:spPr/>
        <p:txBody>
          <a:bodyPr/>
          <a:lstStyle/>
          <a:p>
            <a:fld id="{0C39CDE4-793C-4482-9A56-1E540F859475}" type="slidenum">
              <a:rPr lang="en-US" smtClean="0"/>
              <a:pPr/>
              <a:t>61</a:t>
            </a:fld>
            <a:endParaRPr lang="en-US"/>
          </a:p>
        </p:txBody>
      </p:sp>
    </p:spTree>
    <p:extLst>
      <p:ext uri="{BB962C8B-B14F-4D97-AF65-F5344CB8AC3E}">
        <p14:creationId xmlns:p14="http://schemas.microsoft.com/office/powerpoint/2010/main" val="3632913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05D63-7DDC-34AC-1945-DE21A861F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59C63-123A-EBEE-82DD-83A1F2AA78A3}"/>
              </a:ext>
            </a:extLst>
          </p:cNvPr>
          <p:cNvSpPr>
            <a:spLocks noGrp="1"/>
          </p:cNvSpPr>
          <p:nvPr>
            <p:ph type="title"/>
          </p:nvPr>
        </p:nvSpPr>
        <p:spPr>
          <a:xfrm>
            <a:off x="228600" y="123826"/>
            <a:ext cx="11887200" cy="911225"/>
          </a:xfrm>
        </p:spPr>
        <p:txBody>
          <a:bodyPr/>
          <a:lstStyle/>
          <a:p>
            <a:r>
              <a:rPr lang="en-US" b="1"/>
              <a:t>EED 22: Written Information (1)</a:t>
            </a:r>
          </a:p>
        </p:txBody>
      </p:sp>
      <p:sp>
        <p:nvSpPr>
          <p:cNvPr id="3" name="Content Placeholder 2">
            <a:extLst>
              <a:ext uri="{FF2B5EF4-FFF2-40B4-BE49-F238E27FC236}">
                <a16:creationId xmlns:a16="http://schemas.microsoft.com/office/drawing/2014/main" id="{7E60D132-0975-EF52-0741-B2D16C6D2A11}"/>
              </a:ext>
            </a:extLst>
          </p:cNvPr>
          <p:cNvSpPr>
            <a:spLocks noGrp="1"/>
          </p:cNvSpPr>
          <p:nvPr>
            <p:ph idx="1"/>
          </p:nvPr>
        </p:nvSpPr>
        <p:spPr>
          <a:xfrm>
            <a:off x="152400" y="1035051"/>
            <a:ext cx="12039600" cy="5886449"/>
          </a:xfrm>
        </p:spPr>
        <p:txBody>
          <a:bodyPr vert="horz" lIns="91440" tIns="45720" rIns="91440" bIns="45720" rtlCol="0" anchor="t">
            <a:normAutofit fontScale="55000" lnSpcReduction="20000"/>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4400" b="0" i="0" u="none" strike="noStrike" kern="100" cap="none" spc="0" normalizeH="0" baseline="0" noProof="0" dirty="0">
                <a:ln>
                  <a:noFill/>
                </a:ln>
                <a:solidFill>
                  <a:prstClr val="white"/>
                </a:solidFill>
                <a:effectLst/>
                <a:uLnTx/>
                <a:uFillTx/>
                <a:latin typeface="Arial"/>
                <a:ea typeface="Aptos" panose="020B0004020202020204" pitchFamily="34" charset="0"/>
                <a:cs typeface="Arial"/>
              </a:rPr>
              <a:t>The Program has developed written policies and procedures. Written information shall be provided to families and providers. The written policies and procedures may not conflict with law, regulations, and terms of the contract.		</a:t>
            </a:r>
          </a:p>
          <a:p>
            <a:pPr lvl="1">
              <a:lnSpc>
                <a:spcPct val="100000"/>
              </a:lnSpc>
              <a:spcBef>
                <a:spcPts val="0"/>
              </a:spcBef>
              <a:spcAft>
                <a:spcPts val="800"/>
              </a:spcAft>
              <a:defRPr/>
            </a:pPr>
            <a:r>
              <a:rPr lang="en-US" sz="4400" kern="100" dirty="0">
                <a:solidFill>
                  <a:prstClr val="white"/>
                </a:solidFill>
                <a:latin typeface="Arial"/>
                <a:ea typeface="Aptos" panose="020B0004020202020204" pitchFamily="34" charset="0"/>
                <a:cs typeface="Arial"/>
              </a:rPr>
              <a:t> </a:t>
            </a:r>
            <a:r>
              <a:rPr kumimoji="0" lang="en-US" sz="4400" b="0" i="0" u="none" strike="noStrike" kern="100" cap="none" spc="0" normalizeH="0" baseline="0" noProof="0" dirty="0">
                <a:ln>
                  <a:noFill/>
                </a:ln>
                <a:solidFill>
                  <a:prstClr val="white"/>
                </a:solidFill>
                <a:effectLst/>
                <a:uLnTx/>
                <a:uFillTx/>
                <a:latin typeface="Arial"/>
                <a:ea typeface="Aptos" panose="020B0004020202020204" pitchFamily="34" charset="0"/>
                <a:cs typeface="Arial"/>
              </a:rPr>
              <a:t>Meets requirements</a:t>
            </a:r>
            <a:endParaRPr lang="en-US" sz="4400" b="0" i="0" u="none" strike="noStrike" kern="100" cap="none" spc="0" normalizeH="0" baseline="0" noProof="0" dirty="0">
              <a:ln>
                <a:noFill/>
              </a:ln>
              <a:solidFill>
                <a:prstClr val="white"/>
              </a:solidFill>
              <a:effectLst/>
              <a:uLnTx/>
              <a:uFillTx/>
              <a:latin typeface="Arial"/>
              <a:ea typeface="Aptos" panose="020B0004020202020204" pitchFamily="34" charset="0"/>
              <a:cs typeface="Arial"/>
            </a:endParaRPr>
          </a:p>
          <a:p>
            <a:pPr lvl="1">
              <a:lnSpc>
                <a:spcPct val="100000"/>
              </a:lnSpc>
              <a:spcBef>
                <a:spcPts val="0"/>
              </a:spcBef>
              <a:spcAft>
                <a:spcPts val="800"/>
              </a:spcAft>
              <a:defRPr/>
            </a:pPr>
            <a:r>
              <a:rPr kumimoji="0" lang="en-US" sz="4400" b="0" i="0" u="none" strike="noStrike" kern="100" cap="none" spc="0" normalizeH="0" baseline="0" noProof="0" dirty="0">
                <a:ln>
                  <a:noFill/>
                </a:ln>
                <a:solidFill>
                  <a:prstClr val="white"/>
                </a:solidFill>
                <a:effectLst/>
                <a:uLnTx/>
                <a:uFillTx/>
                <a:latin typeface="Arial"/>
                <a:ea typeface="Aptos" panose="020B0004020202020204" pitchFamily="34" charset="0"/>
                <a:cs typeface="Arial"/>
              </a:rPr>
              <a:t> Needs Improvement to meet requirements </a:t>
            </a:r>
            <a:endParaRPr lang="en-US" sz="4400" b="1" i="0" u="none" strike="noStrike" kern="100" cap="none" spc="0" normalizeH="0" baseline="0" noProof="0" dirty="0">
              <a:ln>
                <a:noFill/>
              </a:ln>
              <a:solidFill>
                <a:prstClr val="white"/>
              </a:solidFill>
              <a:effectLst/>
              <a:uLnTx/>
              <a:uFillTx/>
              <a:latin typeface="Arial"/>
              <a:ea typeface="Aptos" panose="020B0004020202020204" pitchFamily="34" charset="0"/>
              <a:cs typeface="Arial"/>
            </a:endParaRPr>
          </a:p>
          <a:p>
            <a:pPr marL="0" indent="0">
              <a:buNone/>
            </a:pPr>
            <a:r>
              <a:rPr lang="en-US" sz="4400" b="1" dirty="0"/>
              <a:t>Technical Assistance/Modifications Needed to meet requirements: (Select all that apply)</a:t>
            </a:r>
            <a:endParaRPr lang="en-US" sz="4400" b="1" dirty="0">
              <a:cs typeface="Arial"/>
            </a:endParaRPr>
          </a:p>
          <a:p>
            <a:pPr marL="0" indent="0">
              <a:buNone/>
            </a:pPr>
            <a:endParaRPr lang="en-US" sz="4400" b="1" dirty="0"/>
          </a:p>
          <a:p>
            <a:pPr lvl="1"/>
            <a:r>
              <a:rPr lang="en-US" sz="4000" dirty="0"/>
              <a:t>  </a:t>
            </a:r>
            <a:r>
              <a:rPr lang="en-US" sz="4400" noProof="0" dirty="0"/>
              <a:t>Creating written policies for parents</a:t>
            </a:r>
            <a:r>
              <a:rPr lang="en-US" sz="4400" dirty="0"/>
              <a:t>'</a:t>
            </a:r>
            <a:r>
              <a:rPr lang="en-US" sz="4400" noProof="0" dirty="0"/>
              <a:t> of their appeal rights and procedures for     	requesting appeal</a:t>
            </a:r>
            <a:endParaRPr lang="en-US" sz="4400" noProof="0" dirty="0">
              <a:cs typeface="Arial"/>
            </a:endParaRPr>
          </a:p>
          <a:p>
            <a:pPr lvl="1"/>
            <a:r>
              <a:rPr lang="en-US" sz="4400" dirty="0"/>
              <a:t>  Writing attendance policies</a:t>
            </a:r>
            <a:endParaRPr lang="en-US" sz="4400" dirty="0">
              <a:cs typeface="Arial"/>
            </a:endParaRPr>
          </a:p>
          <a:p>
            <a:pPr lvl="1"/>
            <a:r>
              <a:rPr lang="en-US" sz="4400" dirty="0"/>
              <a:t>  Writing policies/procedures for provision of meals/snacks</a:t>
            </a:r>
            <a:endParaRPr lang="en-US" sz="4400" dirty="0">
              <a:cs typeface="Arial"/>
            </a:endParaRPr>
          </a:p>
          <a:p>
            <a:pPr lvl="1"/>
            <a:r>
              <a:rPr lang="en-US" sz="4400" dirty="0"/>
              <a:t>  Writing non-discrimination policies</a:t>
            </a:r>
            <a:endParaRPr lang="en-US" sz="4400" dirty="0">
              <a:cs typeface="Arial"/>
            </a:endParaRPr>
          </a:p>
          <a:p>
            <a:pPr lvl="1">
              <a:spcBef>
                <a:spcPts val="0"/>
              </a:spcBef>
            </a:pPr>
            <a:r>
              <a:rPr lang="en-US" sz="4400" dirty="0"/>
              <a:t>  Writing policies or statement of Equal Access-Americans with Disabilities Act</a:t>
            </a:r>
            <a:endParaRPr lang="en-US" sz="4400" dirty="0">
              <a:cs typeface="Arial"/>
            </a:endParaRPr>
          </a:p>
          <a:p>
            <a:pPr lvl="1"/>
            <a:r>
              <a:rPr lang="en-US" sz="4400" dirty="0"/>
              <a:t>  Writing policies for uniform complaint procedures</a:t>
            </a:r>
            <a:endParaRPr lang="en-US" sz="4400" dirty="0">
              <a:cs typeface="Arial"/>
            </a:endParaRPr>
          </a:p>
          <a:p>
            <a:pPr lvl="1"/>
            <a:r>
              <a:rPr lang="en-US" sz="4400" dirty="0"/>
              <a:t>  Writing board-approved policies</a:t>
            </a:r>
            <a:endParaRPr lang="en-US" sz="4400" dirty="0">
              <a:cs typeface="Arial"/>
            </a:endParaRPr>
          </a:p>
          <a:p>
            <a:pPr lvl="1"/>
            <a:r>
              <a:rPr lang="en-US" sz="4400" dirty="0"/>
              <a:t>  Writing and providing family childcare providers with policies</a:t>
            </a:r>
            <a:endParaRPr lang="en-US" sz="4400" dirty="0">
              <a:cs typeface="Arial"/>
            </a:endParaRPr>
          </a:p>
          <a:p>
            <a:endParaRPr lang="en-US" dirty="0"/>
          </a:p>
        </p:txBody>
      </p:sp>
      <p:sp>
        <p:nvSpPr>
          <p:cNvPr id="4" name="Slide Number Placeholder 3">
            <a:extLst>
              <a:ext uri="{FF2B5EF4-FFF2-40B4-BE49-F238E27FC236}">
                <a16:creationId xmlns:a16="http://schemas.microsoft.com/office/drawing/2014/main" id="{2D4564E3-3CF9-EC66-DE8D-FF6ADED5742E}"/>
              </a:ext>
            </a:extLst>
          </p:cNvPr>
          <p:cNvSpPr>
            <a:spLocks noGrp="1"/>
          </p:cNvSpPr>
          <p:nvPr>
            <p:ph type="sldNum" sz="quarter" idx="10"/>
          </p:nvPr>
        </p:nvSpPr>
        <p:spPr/>
        <p:txBody>
          <a:bodyPr/>
          <a:lstStyle/>
          <a:p>
            <a:fld id="{0C39CDE4-793C-4482-9A56-1E540F859475}" type="slidenum">
              <a:rPr lang="en-US" smtClean="0"/>
              <a:pPr/>
              <a:t>62</a:t>
            </a:fld>
            <a:endParaRPr lang="en-US"/>
          </a:p>
        </p:txBody>
      </p:sp>
    </p:spTree>
    <p:extLst>
      <p:ext uri="{BB962C8B-B14F-4D97-AF65-F5344CB8AC3E}">
        <p14:creationId xmlns:p14="http://schemas.microsoft.com/office/powerpoint/2010/main" val="1572832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1210-012B-F3EA-4208-948611DDC054}"/>
              </a:ext>
            </a:extLst>
          </p:cNvPr>
          <p:cNvSpPr>
            <a:spLocks noGrp="1"/>
          </p:cNvSpPr>
          <p:nvPr>
            <p:ph type="title"/>
          </p:nvPr>
        </p:nvSpPr>
        <p:spPr>
          <a:xfrm>
            <a:off x="152400" y="203800"/>
            <a:ext cx="11887200" cy="1155444"/>
          </a:xfrm>
        </p:spPr>
        <p:txBody>
          <a:bodyPr/>
          <a:lstStyle/>
          <a:p>
            <a:r>
              <a:rPr kumimoji="0" lang="en-US" sz="4400" b="1" i="0" u="none" strike="noStrike" kern="1200" cap="none" spc="0" normalizeH="0" baseline="0" noProof="0">
                <a:ln>
                  <a:noFill/>
                </a:ln>
                <a:effectLst/>
                <a:uLnTx/>
                <a:uFillTx/>
                <a:latin typeface="Arial" panose="020B0604020202020204"/>
                <a:ea typeface="+mj-ea"/>
                <a:cs typeface="+mj-cs"/>
              </a:rPr>
              <a:t>EED 22: Written Information (2)</a:t>
            </a:r>
            <a:endParaRPr lang="en-US"/>
          </a:p>
        </p:txBody>
      </p:sp>
      <p:sp>
        <p:nvSpPr>
          <p:cNvPr id="3" name="Content Placeholder 2">
            <a:extLst>
              <a:ext uri="{FF2B5EF4-FFF2-40B4-BE49-F238E27FC236}">
                <a16:creationId xmlns:a16="http://schemas.microsoft.com/office/drawing/2014/main" id="{90E044B8-529E-8937-AC39-AB3C5468586D}"/>
              </a:ext>
            </a:extLst>
          </p:cNvPr>
          <p:cNvSpPr>
            <a:spLocks noGrp="1"/>
          </p:cNvSpPr>
          <p:nvPr>
            <p:ph idx="1"/>
          </p:nvPr>
        </p:nvSpPr>
        <p:spPr/>
        <p:txBody>
          <a:bodyPr vert="horz" lIns="91440" tIns="45720" rIns="91440" bIns="45720" rtlCol="0" anchor="t">
            <a:normAutofit/>
          </a:bodyPr>
          <a:lstStyle/>
          <a:p>
            <a:pPr marL="0" indent="0">
              <a:buNone/>
            </a:pPr>
            <a:endParaRPr lang="en-US" sz="2400" b="1" dirty="0">
              <a:effectLst/>
              <a:latin typeface="Arial" panose="020B0604020202020204" pitchFamily="34" charset="0"/>
              <a:ea typeface="Aptos" panose="020B0004020202020204" pitchFamily="34" charset="0"/>
              <a:cs typeface="Arial" panose="020B0604020202020204" pitchFamily="34" charset="0"/>
            </a:endParaRPr>
          </a:p>
          <a:p>
            <a:pPr marL="0" indent="0" algn="ctr">
              <a:buNone/>
            </a:pPr>
            <a:r>
              <a:rPr lang="en-US" sz="2800" b="1" dirty="0"/>
              <a:t>EXAMPLE  OF MEETING THE REQUIREMENTS </a:t>
            </a:r>
            <a:endParaRPr lang="en-US" sz="2800" b="1" dirty="0">
              <a:cs typeface="Arial"/>
            </a:endParaRPr>
          </a:p>
          <a:p>
            <a:pPr marL="0" indent="0" algn="ctr">
              <a:buNone/>
            </a:pPr>
            <a:endParaRPr lang="en-US" sz="2800" b="1" u="sng" dirty="0"/>
          </a:p>
          <a:p>
            <a:pPr marL="0" indent="0">
              <a:buNone/>
            </a:pPr>
            <a:r>
              <a:rPr lang="en-US" sz="2800" i="1" dirty="0"/>
              <a:t>"After conducting our program's self-evaluation, we found the program meets the requirements for written information. Families have been provided copies of our written information and our agencies' written policies and procedures do not conflict with current laws, regulations, or contract terms. We continuously monitor and make adjustments as needed or required via regulations."</a:t>
            </a:r>
            <a:endParaRPr lang="en-US" sz="2800" i="1" dirty="0">
              <a:cs typeface="Arial"/>
            </a:endParaRPr>
          </a:p>
          <a:p>
            <a:pPr marL="0" indent="0">
              <a:buNone/>
            </a:pPr>
            <a:endParaRPr lang="en-US" sz="2400" dirty="0"/>
          </a:p>
        </p:txBody>
      </p:sp>
      <p:sp>
        <p:nvSpPr>
          <p:cNvPr id="4" name="Slide Number Placeholder 3">
            <a:extLst>
              <a:ext uri="{FF2B5EF4-FFF2-40B4-BE49-F238E27FC236}">
                <a16:creationId xmlns:a16="http://schemas.microsoft.com/office/drawing/2014/main" id="{ED238A4E-E27C-3959-4AEE-94FC5410A07F}"/>
              </a:ext>
            </a:extLst>
          </p:cNvPr>
          <p:cNvSpPr>
            <a:spLocks noGrp="1"/>
          </p:cNvSpPr>
          <p:nvPr>
            <p:ph type="sldNum" sz="quarter" idx="10"/>
          </p:nvPr>
        </p:nvSpPr>
        <p:spPr/>
        <p:txBody>
          <a:bodyPr/>
          <a:lstStyle/>
          <a:p>
            <a:fld id="{0C39CDE4-793C-4482-9A56-1E540F859475}" type="slidenum">
              <a:rPr lang="en-US" smtClean="0"/>
              <a:pPr/>
              <a:t>63</a:t>
            </a:fld>
            <a:endParaRPr lang="en-US"/>
          </a:p>
        </p:txBody>
      </p:sp>
    </p:spTree>
    <p:extLst>
      <p:ext uri="{BB962C8B-B14F-4D97-AF65-F5344CB8AC3E}">
        <p14:creationId xmlns:p14="http://schemas.microsoft.com/office/powerpoint/2010/main" val="26104102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8B85-565B-6955-7778-84290C9C5F18}"/>
              </a:ext>
            </a:extLst>
          </p:cNvPr>
          <p:cNvSpPr>
            <a:spLocks noGrp="1"/>
          </p:cNvSpPr>
          <p:nvPr>
            <p:ph type="title"/>
          </p:nvPr>
        </p:nvSpPr>
        <p:spPr>
          <a:xfrm>
            <a:off x="152400" y="18107"/>
            <a:ext cx="11887200" cy="1113576"/>
          </a:xfrm>
        </p:spPr>
        <p:txBody>
          <a:bodyPr/>
          <a:lstStyle/>
          <a:p>
            <a:r>
              <a:rPr kumimoji="0" lang="en-US" sz="4400" b="1" i="0" u="none" strike="noStrike" kern="1200" cap="none" spc="0" normalizeH="0" baseline="0" noProof="0">
                <a:ln>
                  <a:noFill/>
                </a:ln>
                <a:effectLst/>
                <a:uLnTx/>
                <a:uFillTx/>
                <a:latin typeface="Arial" panose="020B0604020202020204"/>
                <a:ea typeface="+mj-ea"/>
                <a:cs typeface="+mj-cs"/>
              </a:rPr>
              <a:t>EED 22: Written Information </a:t>
            </a:r>
            <a:r>
              <a:rPr lang="en-US" b="1">
                <a:latin typeface="Arial" panose="020B0604020202020204"/>
              </a:rPr>
              <a:t>(3)</a:t>
            </a:r>
            <a:endParaRPr lang="en-US"/>
          </a:p>
        </p:txBody>
      </p:sp>
      <p:sp>
        <p:nvSpPr>
          <p:cNvPr id="4" name="Slide Number Placeholder 3">
            <a:extLst>
              <a:ext uri="{FF2B5EF4-FFF2-40B4-BE49-F238E27FC236}">
                <a16:creationId xmlns:a16="http://schemas.microsoft.com/office/drawing/2014/main" id="{E3C8CAE4-CA06-C116-AAA5-8AB3196CD9F7}"/>
              </a:ext>
            </a:extLst>
          </p:cNvPr>
          <p:cNvSpPr>
            <a:spLocks noGrp="1"/>
          </p:cNvSpPr>
          <p:nvPr>
            <p:ph type="sldNum" sz="quarter" idx="10"/>
          </p:nvPr>
        </p:nvSpPr>
        <p:spPr/>
        <p:txBody>
          <a:bodyPr/>
          <a:lstStyle/>
          <a:p>
            <a:fld id="{0C39CDE4-793C-4482-9A56-1E540F859475}" type="slidenum">
              <a:rPr lang="en-US" smtClean="0"/>
              <a:pPr/>
              <a:t>64</a:t>
            </a:fld>
            <a:endParaRPr lang="en-US"/>
          </a:p>
        </p:txBody>
      </p:sp>
      <p:sp>
        <p:nvSpPr>
          <p:cNvPr id="3" name="Content Placeholder 2">
            <a:extLst>
              <a:ext uri="{FF2B5EF4-FFF2-40B4-BE49-F238E27FC236}">
                <a16:creationId xmlns:a16="http://schemas.microsoft.com/office/drawing/2014/main" id="{2008602A-848F-B9D4-C60D-CD7C604E06D3}"/>
              </a:ext>
            </a:extLst>
          </p:cNvPr>
          <p:cNvSpPr>
            <a:spLocks noGrp="1"/>
          </p:cNvSpPr>
          <p:nvPr>
            <p:ph idx="1"/>
          </p:nvPr>
        </p:nvSpPr>
        <p:spPr>
          <a:xfrm>
            <a:off x="230659" y="1304240"/>
            <a:ext cx="11730681" cy="5328638"/>
          </a:xfrm>
        </p:spPr>
        <p:txBody>
          <a:bodyPr vert="horz" lIns="91440" tIns="45720" rIns="91440" bIns="45720" rtlCol="0" anchor="t">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ea typeface="+mn-ea"/>
                <a:cs typeface="+mn-cs"/>
              </a:rPr>
              <a:t>EXAMPLE OF NOT MEETING THE REQUIREMENTS</a:t>
            </a:r>
            <a:endParaRPr lang="en-US" sz="2400" b="1" i="0" strike="noStrike" kern="1200" cap="none" spc="0" normalizeH="0" baseline="0" noProof="0" dirty="0">
              <a:ln>
                <a:noFill/>
              </a:ln>
              <a:effectLst/>
              <a:uLnTx/>
              <a:uFillTx/>
              <a:cs typeface="Arial"/>
            </a:endParaRPr>
          </a:p>
          <a:p>
            <a:pPr marL="0" indent="0" algn="ctr">
              <a:buNone/>
              <a:defRPr/>
            </a:pPr>
            <a:endParaRPr lang="en-US" sz="2400" b="1" u="sng" dirty="0">
              <a:solidFill>
                <a:prstClr val="white"/>
              </a:solidFill>
              <a:latin typeface="Arial" panose="020B0604020202020204"/>
            </a:endParaRPr>
          </a:p>
          <a:p>
            <a:pPr marL="0" indent="0">
              <a:buNone/>
              <a:defRPr/>
            </a:pPr>
            <a:r>
              <a:rPr lang="en-US" sz="2400" b="1" dirty="0">
                <a:solidFill>
                  <a:prstClr val="white"/>
                </a:solidFill>
                <a:latin typeface="Arial" panose="020B0604020202020204"/>
              </a:rPr>
              <a:t>Technical Assistance/Modifications Needed to meet requirements:</a:t>
            </a:r>
            <a:endParaRPr lang="en-US" sz="2400" b="1" dirty="0">
              <a:solidFill>
                <a:prstClr val="white"/>
              </a:solidFill>
              <a:latin typeface="Arial" panose="020B0604020202020204"/>
              <a:cs typeface="Arial"/>
            </a:endParaRPr>
          </a:p>
          <a:p>
            <a:pPr marL="0" indent="0">
              <a:buNone/>
              <a:defRPr/>
            </a:pPr>
            <a:endParaRPr lang="en-US" sz="2400" b="1" dirty="0">
              <a:solidFill>
                <a:prstClr val="white"/>
              </a:solidFill>
              <a:latin typeface="Arial" panose="020B0604020202020204"/>
            </a:endParaRPr>
          </a:p>
          <a:p>
            <a:pPr marL="1028700" lvl="1" indent="-342900">
              <a:defRPr/>
            </a:pPr>
            <a:r>
              <a:rPr lang="en-US" sz="2400" dirty="0">
                <a:solidFill>
                  <a:prstClr val="white"/>
                </a:solidFill>
                <a:latin typeface="Arial" panose="020B0604020202020204"/>
              </a:rPr>
              <a:t>  Writing attendance policies</a:t>
            </a:r>
            <a:endParaRPr lang="en-US" dirty="0">
              <a:solidFill>
                <a:prstClr val="white"/>
              </a:solidFill>
              <a:latin typeface="Arial" panose="020B0604020202020204"/>
              <a:cs typeface="Arial"/>
            </a:endParaRPr>
          </a:p>
          <a:p>
            <a:pPr marL="0" indent="0">
              <a:buNone/>
            </a:pPr>
            <a:endParaRPr lang="en-US" sz="2400" b="1" dirty="0"/>
          </a:p>
          <a:p>
            <a:pPr marL="0" indent="0">
              <a:buNone/>
            </a:pPr>
            <a:r>
              <a:rPr lang="en-US" sz="2400" i="1" dirty="0"/>
              <a:t>"While</a:t>
            </a:r>
            <a:r>
              <a:rPr kumimoji="0" lang="en-US" sz="2400" b="0" i="1" u="none" strike="noStrike" kern="1200" cap="none" spc="0" normalizeH="0" baseline="0" noProof="0" dirty="0">
                <a:ln>
                  <a:noFill/>
                </a:ln>
                <a:effectLst/>
                <a:uLnTx/>
                <a:uFillTx/>
                <a:ea typeface="+mn-ea"/>
                <a:cs typeface="+mn-cs"/>
              </a:rPr>
              <a:t> </a:t>
            </a:r>
            <a:r>
              <a:rPr lang="en-US" sz="2400" i="1" dirty="0"/>
              <a:t>completing this year's program</a:t>
            </a:r>
            <a:r>
              <a:rPr kumimoji="0" lang="en-US" sz="2400" b="0" i="1" u="none" strike="noStrike" kern="1200" cap="none" spc="0" normalizeH="0" baseline="0" noProof="0" dirty="0">
                <a:ln>
                  <a:noFill/>
                </a:ln>
                <a:effectLst/>
                <a:uLnTx/>
                <a:uFillTx/>
                <a:ea typeface="+mn-ea"/>
                <a:cs typeface="+mn-cs"/>
              </a:rPr>
              <a:t> self-evaluation, we realized while we provide families with our written policies, </a:t>
            </a:r>
            <a:r>
              <a:rPr lang="en-US" sz="2400" i="1" dirty="0"/>
              <a:t>our</a:t>
            </a:r>
            <a:r>
              <a:rPr kumimoji="0" lang="en-US" sz="2400" b="0" i="1" u="none" strike="noStrike" kern="1200" cap="none" spc="0" normalizeH="0" baseline="0" noProof="0" dirty="0">
                <a:ln>
                  <a:noFill/>
                </a:ln>
                <a:effectLst/>
                <a:uLnTx/>
                <a:uFillTx/>
                <a:ea typeface="+mn-ea"/>
                <a:cs typeface="+mn-cs"/>
              </a:rPr>
              <a:t> </a:t>
            </a:r>
            <a:r>
              <a:rPr lang="en-US" sz="2400" i="1" dirty="0"/>
              <a:t>current written materials regarding attendance requires</a:t>
            </a:r>
            <a:r>
              <a:rPr kumimoji="0" lang="en-US" sz="2400" b="0" i="1" u="none" strike="noStrike" kern="1200" cap="none" spc="0" normalizeH="0" baseline="0" noProof="0" dirty="0">
                <a:ln>
                  <a:noFill/>
                </a:ln>
                <a:effectLst/>
                <a:uLnTx/>
                <a:uFillTx/>
                <a:ea typeface="+mn-ea"/>
                <a:cs typeface="+mn-cs"/>
              </a:rPr>
              <a:t> updating to align with current regulations, and terms of the contract. We will update our written policies to align with current regulations</a:t>
            </a:r>
            <a:r>
              <a:rPr lang="en-US" sz="2400" i="1" dirty="0"/>
              <a:t> and distribute the updated materials to families."</a:t>
            </a:r>
            <a:endParaRPr lang="en-US" sz="2400" b="1" i="1" dirty="0"/>
          </a:p>
          <a:p>
            <a:pPr marL="0" indent="0">
              <a:buNone/>
            </a:pPr>
            <a:endParaRPr lang="en-US" sz="2400" b="1" dirty="0"/>
          </a:p>
          <a:p>
            <a:pPr marL="0" indent="0">
              <a:buNone/>
            </a:pPr>
            <a:endParaRPr lang="en-US" sz="2400" b="1" dirty="0"/>
          </a:p>
        </p:txBody>
      </p:sp>
    </p:spTree>
    <p:extLst>
      <p:ext uri="{BB962C8B-B14F-4D97-AF65-F5344CB8AC3E}">
        <p14:creationId xmlns:p14="http://schemas.microsoft.com/office/powerpoint/2010/main" val="389832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7565-B0B1-2429-DB62-F3D2C984B1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052452-5665-FAFA-F238-771422918DAA}"/>
              </a:ext>
            </a:extLst>
          </p:cNvPr>
          <p:cNvSpPr>
            <a:spLocks noGrp="1"/>
          </p:cNvSpPr>
          <p:nvPr>
            <p:ph type="title"/>
          </p:nvPr>
        </p:nvSpPr>
        <p:spPr>
          <a:xfrm>
            <a:off x="152400" y="1876735"/>
            <a:ext cx="11887200" cy="1325563"/>
          </a:xfrm>
        </p:spPr>
        <p:txBody>
          <a:bodyPr vert="horz" lIns="91440" tIns="45720" rIns="91440" bIns="45720" rtlCol="0" anchor="ctr">
            <a:normAutofit/>
          </a:bodyPr>
          <a:lstStyle/>
          <a:p>
            <a:pPr marL="0" marR="0">
              <a:spcAft>
                <a:spcPts val="800"/>
              </a:spcAft>
            </a:pPr>
            <a:r>
              <a:rPr lang="en-US" b="1" dirty="0"/>
              <a:t>Key Dimension V, Fiscal/Audit </a:t>
            </a:r>
            <a:endParaRPr lang="en-US" dirty="0"/>
          </a:p>
        </p:txBody>
      </p:sp>
      <p:sp>
        <p:nvSpPr>
          <p:cNvPr id="4" name="Slide Number Placeholder 3">
            <a:extLst>
              <a:ext uri="{FF2B5EF4-FFF2-40B4-BE49-F238E27FC236}">
                <a16:creationId xmlns:a16="http://schemas.microsoft.com/office/drawing/2014/main" id="{9A069AA1-DA11-8207-1C19-339E8327DF19}"/>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0C39CDE4-793C-4482-9A56-1E540F859475}" type="slidenum">
              <a:rPr kumimoji="0" lang="en-US" sz="1900" b="0" i="0" u="none" strike="noStrike" kern="1200" cap="none" spc="0" normalizeH="0" baseline="0" noProof="0">
                <a:ln>
                  <a:noFill/>
                </a:ln>
                <a:effectLst/>
                <a:uLnTx/>
                <a:uFillTx/>
              </a:rPr>
              <a:pPr marL="0" marR="0" lvl="0" indent="0" defTabSz="914400" rtl="0" eaLnBrk="1" fontAlgn="auto" latinLnBrk="0" hangingPunct="1">
                <a:lnSpc>
                  <a:spcPct val="90000"/>
                </a:lnSpc>
                <a:spcBef>
                  <a:spcPts val="0"/>
                </a:spcBef>
                <a:spcAft>
                  <a:spcPts val="600"/>
                </a:spcAft>
                <a:buClrTx/>
                <a:buSzTx/>
                <a:buFontTx/>
                <a:buNone/>
                <a:tabLst/>
                <a:defRPr/>
              </a:pPr>
              <a:t>65</a:t>
            </a:fld>
            <a:endParaRPr kumimoji="0" lang="en-US" sz="19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40718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85B3-5E65-B63B-B23A-269197E7C335}"/>
              </a:ext>
            </a:extLst>
          </p:cNvPr>
          <p:cNvSpPr>
            <a:spLocks noGrp="1"/>
          </p:cNvSpPr>
          <p:nvPr>
            <p:ph type="title"/>
          </p:nvPr>
        </p:nvSpPr>
        <p:spPr>
          <a:xfrm>
            <a:off x="152400" y="187679"/>
            <a:ext cx="11887200" cy="925897"/>
          </a:xfrm>
        </p:spPr>
        <p:txBody>
          <a:bodyPr/>
          <a:lstStyle/>
          <a:p>
            <a:r>
              <a:rPr kumimoji="0" lang="en-US" sz="4000" b="1" i="0" u="none" strike="noStrike" kern="1200" cap="none" spc="0" normalizeH="0" baseline="0" noProof="0" dirty="0">
                <a:ln>
                  <a:noFill/>
                </a:ln>
                <a:effectLst/>
                <a:uLnTx/>
                <a:uFillTx/>
                <a:latin typeface="Arial" panose="020B0604020202020204"/>
                <a:ea typeface="+mj-ea"/>
                <a:cs typeface="Arial"/>
              </a:rPr>
              <a:t>EED 23: Fiscal Reporting (1) </a:t>
            </a:r>
            <a:endParaRPr lang="en-US" dirty="0"/>
          </a:p>
        </p:txBody>
      </p:sp>
      <p:sp>
        <p:nvSpPr>
          <p:cNvPr id="3" name="Content Placeholder 2">
            <a:extLst>
              <a:ext uri="{FF2B5EF4-FFF2-40B4-BE49-F238E27FC236}">
                <a16:creationId xmlns:a16="http://schemas.microsoft.com/office/drawing/2014/main" id="{3C4B43CF-F8FF-1E05-7753-85296765E27C}"/>
              </a:ext>
            </a:extLst>
          </p:cNvPr>
          <p:cNvSpPr>
            <a:spLocks noGrp="1"/>
          </p:cNvSpPr>
          <p:nvPr>
            <p:ph idx="1"/>
          </p:nvPr>
        </p:nvSpPr>
        <p:spPr/>
        <p:txBody>
          <a:bodyPr>
            <a:normAutofit/>
          </a:bodyPr>
          <a:lstStyle/>
          <a:p>
            <a:pPr marL="0" indent="0">
              <a:buNone/>
            </a:pPr>
            <a:r>
              <a:rPr lang="en-US" sz="2400" dirty="0"/>
              <a:t>The program has submitted fiscal attendance and accounting reports to the CDE consistent with the laws for state or federal fiscal reporting and accounting, including the set-aside for enrollment of children with disabilities. </a:t>
            </a:r>
          </a:p>
          <a:p>
            <a:pPr lvl="2"/>
            <a:r>
              <a:rPr lang="en-US" sz="2400" dirty="0">
                <a:solidFill>
                  <a:schemeClr val="bg1"/>
                </a:solidFill>
              </a:rPr>
              <a:t> Meets requirements</a:t>
            </a:r>
          </a:p>
          <a:p>
            <a:pPr lvl="2"/>
            <a:r>
              <a:rPr lang="en-US" sz="2400" dirty="0">
                <a:solidFill>
                  <a:schemeClr val="bg1"/>
                </a:solidFill>
              </a:rPr>
              <a:t> Needs Improvement to meet requirements </a:t>
            </a:r>
          </a:p>
          <a:p>
            <a:pPr lvl="2">
              <a:buFont typeface="Wingdings" panose="05000000000000000000" pitchFamily="2" charset="2"/>
              <a:buChar char="q"/>
            </a:pPr>
            <a:endParaRPr lang="en-US" sz="2400" b="1" dirty="0">
              <a:solidFill>
                <a:schemeClr val="bg1"/>
              </a:solidFill>
            </a:endParaRPr>
          </a:p>
          <a:p>
            <a:pPr marL="0" indent="0">
              <a:buNone/>
            </a:pPr>
            <a:r>
              <a:rPr lang="en-US" sz="2400" b="1" dirty="0"/>
              <a:t>Technical Assistance/Modifications Needed to meet requirements: (</a:t>
            </a:r>
            <a:r>
              <a:rPr lang="en-US" sz="2400" b="1" i="1" dirty="0"/>
              <a:t>Select all that apply</a:t>
            </a:r>
            <a:r>
              <a:rPr lang="en-US" sz="2400" b="1" dirty="0"/>
              <a:t>)</a:t>
            </a:r>
          </a:p>
          <a:p>
            <a:pPr marL="0" indent="0">
              <a:buNone/>
            </a:pPr>
            <a:endParaRPr lang="en-US" sz="2400" b="1" dirty="0"/>
          </a:p>
          <a:p>
            <a:pPr lvl="4"/>
            <a:r>
              <a:rPr lang="en-US" sz="2400" dirty="0">
                <a:solidFill>
                  <a:schemeClr val="bg1"/>
                </a:solidFill>
              </a:rPr>
              <a:t> Completing fiscal attendance and accounting reports</a:t>
            </a:r>
          </a:p>
          <a:p>
            <a:pPr marL="0" indent="0">
              <a:buNone/>
            </a:pPr>
            <a:endParaRPr lang="en-US" dirty="0"/>
          </a:p>
        </p:txBody>
      </p:sp>
      <p:sp>
        <p:nvSpPr>
          <p:cNvPr id="4" name="Slide Number Placeholder 3">
            <a:extLst>
              <a:ext uri="{FF2B5EF4-FFF2-40B4-BE49-F238E27FC236}">
                <a16:creationId xmlns:a16="http://schemas.microsoft.com/office/drawing/2014/main" id="{655D8A8F-B0DF-1291-E622-3A747EEB958A}"/>
              </a:ext>
            </a:extLst>
          </p:cNvPr>
          <p:cNvSpPr>
            <a:spLocks noGrp="1"/>
          </p:cNvSpPr>
          <p:nvPr>
            <p:ph type="sldNum" sz="quarter" idx="10"/>
          </p:nvPr>
        </p:nvSpPr>
        <p:spPr/>
        <p:txBody>
          <a:bodyPr/>
          <a:lstStyle/>
          <a:p>
            <a:fld id="{0C39CDE4-793C-4482-9A56-1E540F859475}" type="slidenum">
              <a:rPr lang="en-US" smtClean="0"/>
              <a:pPr/>
              <a:t>66</a:t>
            </a:fld>
            <a:endParaRPr lang="en-US"/>
          </a:p>
        </p:txBody>
      </p:sp>
    </p:spTree>
    <p:extLst>
      <p:ext uri="{BB962C8B-B14F-4D97-AF65-F5344CB8AC3E}">
        <p14:creationId xmlns:p14="http://schemas.microsoft.com/office/powerpoint/2010/main" val="3598303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8172-A2EE-B464-7A4C-3763EBED415F}"/>
              </a:ext>
            </a:extLst>
          </p:cNvPr>
          <p:cNvSpPr>
            <a:spLocks noGrp="1"/>
          </p:cNvSpPr>
          <p:nvPr>
            <p:ph type="title"/>
          </p:nvPr>
        </p:nvSpPr>
        <p:spPr>
          <a:xfrm>
            <a:off x="152400" y="53328"/>
            <a:ext cx="11887200" cy="1127290"/>
          </a:xfrm>
        </p:spPr>
        <p:txBody>
          <a:bodyPr/>
          <a:lstStyle/>
          <a:p>
            <a:r>
              <a:rPr kumimoji="0" lang="en-US" sz="4400" b="1" i="0" u="none" strike="noStrike" kern="1200" cap="none" spc="0" normalizeH="0" baseline="0" noProof="0" dirty="0">
                <a:ln>
                  <a:noFill/>
                </a:ln>
                <a:effectLst/>
                <a:uLnTx/>
                <a:uFillTx/>
                <a:latin typeface="Arial" panose="020B0604020202020204"/>
                <a:ea typeface="+mj-ea"/>
                <a:cs typeface="Arial"/>
              </a:rPr>
              <a:t>EED 23: Fiscal Reporting (2) </a:t>
            </a:r>
            <a:endParaRPr lang="en-US" dirty="0"/>
          </a:p>
        </p:txBody>
      </p:sp>
      <p:sp>
        <p:nvSpPr>
          <p:cNvPr id="3" name="Content Placeholder 2">
            <a:extLst>
              <a:ext uri="{FF2B5EF4-FFF2-40B4-BE49-F238E27FC236}">
                <a16:creationId xmlns:a16="http://schemas.microsoft.com/office/drawing/2014/main" id="{0DBDD4EF-B230-C1B8-4FA8-0B86AEF3BFB3}"/>
              </a:ext>
            </a:extLst>
          </p:cNvPr>
          <p:cNvSpPr>
            <a:spLocks noGrp="1"/>
          </p:cNvSpPr>
          <p:nvPr>
            <p:ph idx="1"/>
          </p:nvPr>
        </p:nvSpPr>
        <p:spPr>
          <a:xfrm>
            <a:off x="209309" y="1180618"/>
            <a:ext cx="11773382" cy="5677382"/>
          </a:xfrm>
        </p:spPr>
        <p:txBody>
          <a:bodyPr vert="horz" lIns="91440" tIns="45720" rIns="91440" bIns="45720" rtlCol="0" anchor="t">
            <a:noAutofit/>
          </a:bodyPr>
          <a:lstStyle/>
          <a:p>
            <a:pPr marL="0" indent="0">
              <a:lnSpc>
                <a:spcPct val="100000"/>
              </a:lnSpc>
              <a:buNone/>
            </a:pPr>
            <a:endParaRPr lang="en-US" sz="1100" b="1" dirty="0">
              <a:latin typeface="Arial" panose="020B0604020202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latin typeface="Arial" panose="020B0604020202020204"/>
                <a:ea typeface="+mn-ea"/>
                <a:cs typeface="+mn-cs"/>
              </a:rPr>
              <a:t>EXAMPLE OF MEETING THE REQUIREMENTS </a:t>
            </a:r>
            <a:endParaRPr lang="en-US" sz="2400" b="1" i="0" strike="noStrike" kern="1200" cap="none" spc="0" normalizeH="0" baseline="0" noProof="0" dirty="0">
              <a:ln>
                <a:noFill/>
              </a:ln>
              <a:effectLst/>
              <a:uLnTx/>
              <a:uFillTx/>
              <a:latin typeface="Arial" panose="020B0604020202020204"/>
              <a:cs typeface="Arial"/>
            </a:endParaRPr>
          </a:p>
          <a:p>
            <a:pPr marL="0" indent="0">
              <a:lnSpc>
                <a:spcPct val="100000"/>
              </a:lnSpc>
              <a:buNone/>
            </a:pPr>
            <a:endParaRPr lang="en-US" sz="1050" b="1" dirty="0">
              <a:latin typeface="Arial" panose="020B0604020202020204" pitchFamily="34" charset="0"/>
              <a:ea typeface="Aptos" panose="020B0004020202020204" pitchFamily="34" charset="0"/>
            </a:endParaRPr>
          </a:p>
          <a:p>
            <a:pPr marL="0" indent="0">
              <a:lnSpc>
                <a:spcPct val="100000"/>
              </a:lnSpc>
              <a:buNone/>
            </a:pPr>
            <a:r>
              <a:rPr lang="en-US" sz="2400" i="1" dirty="0">
                <a:effectLst/>
                <a:latin typeface="Arial"/>
                <a:ea typeface="Aptos" panose="020B0004020202020204" pitchFamily="34" charset="0"/>
                <a:cs typeface="Arial"/>
              </a:rPr>
              <a:t>“As an agency, we take pride in our commitment to meeting deadlines when submitting fiscal attendance and accounting reports to the California Department of Education (CDE). We are mindful in utilizing the 5% set aside and made it our goal to enroll children with exceptional needs and dual language learners. By doing so, we can provide high-quality services that are tailored to the unique needs of these children.  </a:t>
            </a:r>
          </a:p>
          <a:p>
            <a:pPr marL="0" indent="0">
              <a:lnSpc>
                <a:spcPct val="100000"/>
              </a:lnSpc>
              <a:buNone/>
            </a:pPr>
            <a:r>
              <a:rPr lang="en-US" sz="2400" i="1" dirty="0">
                <a:effectLst/>
                <a:latin typeface="Arial"/>
                <a:ea typeface="Aptos" panose="020B0004020202020204" pitchFamily="34" charset="0"/>
                <a:cs typeface="Arial"/>
              </a:rPr>
              <a:t>We maintain a calendar that includes the due date for our fiscal audit, and we ensure that our audit is submitted at least 30 days prior to the deadline. This approach helps us to meet all requirements for timely submission and ensures that we maintain the highest standards of fiscal responsibility.”</a:t>
            </a:r>
          </a:p>
          <a:p>
            <a:pPr marL="0" indent="0">
              <a:lnSpc>
                <a:spcPct val="100000"/>
              </a:lnSpc>
              <a:buNone/>
            </a:pPr>
            <a:endParaRPr lang="en-US" sz="2400" b="1" dirty="0">
              <a:effectLst/>
              <a:latin typeface="Arial" panose="020B0604020202020204" pitchFamily="34" charset="0"/>
              <a:ea typeface="Aptos" panose="020B0004020202020204" pitchFamily="34" charset="0"/>
            </a:endParaRPr>
          </a:p>
          <a:p>
            <a:pPr marL="0" indent="0">
              <a:lnSpc>
                <a:spcPct val="100000"/>
              </a:lnSpc>
              <a:buNone/>
            </a:pPr>
            <a:endParaRPr lang="en-US" sz="2400" b="1" dirty="0">
              <a:latin typeface="Arial" panose="020B0604020202020204" pitchFamily="34" charset="0"/>
            </a:endParaRPr>
          </a:p>
          <a:p>
            <a:pPr marL="0" indent="0">
              <a:lnSpc>
                <a:spcPct val="100000"/>
              </a:lnSpc>
              <a:buNone/>
            </a:pPr>
            <a:endParaRPr lang="en-US" sz="2400" dirty="0"/>
          </a:p>
        </p:txBody>
      </p:sp>
      <p:sp>
        <p:nvSpPr>
          <p:cNvPr id="4" name="Slide Number Placeholder 3">
            <a:extLst>
              <a:ext uri="{FF2B5EF4-FFF2-40B4-BE49-F238E27FC236}">
                <a16:creationId xmlns:a16="http://schemas.microsoft.com/office/drawing/2014/main" id="{8235FE41-3376-3EF5-97BD-88E6DDBC5824}"/>
              </a:ext>
            </a:extLst>
          </p:cNvPr>
          <p:cNvSpPr>
            <a:spLocks noGrp="1"/>
          </p:cNvSpPr>
          <p:nvPr>
            <p:ph type="sldNum" sz="quarter" idx="10"/>
          </p:nvPr>
        </p:nvSpPr>
        <p:spPr/>
        <p:txBody>
          <a:bodyPr/>
          <a:lstStyle/>
          <a:p>
            <a:fld id="{0C39CDE4-793C-4482-9A56-1E540F859475}" type="slidenum">
              <a:rPr lang="en-US" smtClean="0"/>
              <a:pPr/>
              <a:t>67</a:t>
            </a:fld>
            <a:endParaRPr lang="en-US"/>
          </a:p>
        </p:txBody>
      </p:sp>
    </p:spTree>
    <p:extLst>
      <p:ext uri="{BB962C8B-B14F-4D97-AF65-F5344CB8AC3E}">
        <p14:creationId xmlns:p14="http://schemas.microsoft.com/office/powerpoint/2010/main" val="4040211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7DCF-5200-035A-E01B-FC9BA2C89F92}"/>
              </a:ext>
            </a:extLst>
          </p:cNvPr>
          <p:cNvSpPr>
            <a:spLocks noGrp="1"/>
          </p:cNvSpPr>
          <p:nvPr>
            <p:ph type="title"/>
          </p:nvPr>
        </p:nvSpPr>
        <p:spPr>
          <a:xfrm>
            <a:off x="152400" y="203799"/>
            <a:ext cx="11887200" cy="945379"/>
          </a:xfrm>
        </p:spPr>
        <p:txBody>
          <a:bodyPr/>
          <a:lstStyle/>
          <a:p>
            <a:r>
              <a:rPr kumimoji="0" lang="en-US" sz="4400" b="1" i="0" u="none" strike="noStrike" kern="1200" cap="none" spc="0" normalizeH="0" baseline="0" noProof="0">
                <a:ln>
                  <a:noFill/>
                </a:ln>
                <a:effectLst/>
                <a:uLnTx/>
                <a:uFillTx/>
                <a:latin typeface="Arial" panose="020B0604020202020204"/>
                <a:ea typeface="+mj-ea"/>
                <a:cs typeface="Arial"/>
              </a:rPr>
              <a:t>EED 23: Fiscal Reporting </a:t>
            </a:r>
            <a:r>
              <a:rPr lang="en-US" b="1">
                <a:latin typeface="Arial" panose="020B0604020202020204"/>
                <a:cs typeface="Arial"/>
              </a:rPr>
              <a:t>(3)</a:t>
            </a:r>
            <a:r>
              <a:rPr kumimoji="0" lang="en-US" sz="4400" b="1" i="0" u="none" strike="noStrike" kern="1200" cap="none" spc="0" normalizeH="0" baseline="0" noProof="0">
                <a:ln>
                  <a:noFill/>
                </a:ln>
                <a:effectLst/>
                <a:uLnTx/>
                <a:uFillTx/>
                <a:latin typeface="Arial" panose="020B0604020202020204"/>
                <a:ea typeface="+mj-ea"/>
                <a:cs typeface="Arial"/>
              </a:rPr>
              <a:t> </a:t>
            </a:r>
            <a:endParaRPr lang="en-US"/>
          </a:p>
        </p:txBody>
      </p:sp>
      <p:sp>
        <p:nvSpPr>
          <p:cNvPr id="3" name="Content Placeholder 2">
            <a:extLst>
              <a:ext uri="{FF2B5EF4-FFF2-40B4-BE49-F238E27FC236}">
                <a16:creationId xmlns:a16="http://schemas.microsoft.com/office/drawing/2014/main" id="{8DDD9B60-D79C-5A0D-5CDD-DF575AD891AE}"/>
              </a:ext>
            </a:extLst>
          </p:cNvPr>
          <p:cNvSpPr>
            <a:spLocks noGrp="1"/>
          </p:cNvSpPr>
          <p:nvPr>
            <p:ph idx="1"/>
          </p:nvPr>
        </p:nvSpPr>
        <p:spPr>
          <a:xfrm>
            <a:off x="258500" y="1412111"/>
            <a:ext cx="11887200" cy="5334687"/>
          </a:xfrm>
        </p:spPr>
        <p:txBody>
          <a:bodyPr vert="horz" lIns="91440" tIns="45720" rIns="91440" bIns="45720" rtlCol="0" anchor="t">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strike="noStrike" kern="1200" cap="none" spc="0" normalizeH="0" baseline="0" noProof="0" dirty="0">
                <a:ln>
                  <a:noFill/>
                </a:ln>
                <a:effectLst/>
                <a:uLnTx/>
                <a:uFillTx/>
                <a:latin typeface="Arial" panose="020B0604020202020204"/>
                <a:ea typeface="+mn-ea"/>
                <a:cs typeface="+mn-cs"/>
              </a:rPr>
              <a:t>EXAMPLE OF NOT MEETING THE REQUIREMENTS</a:t>
            </a:r>
            <a:endParaRPr lang="en-US" sz="2400" b="1" i="0" strike="noStrike" kern="1200" cap="none" spc="0" normalizeH="0" baseline="0" noProof="0" dirty="0">
              <a:ln>
                <a:noFill/>
              </a:ln>
              <a:effectLst/>
              <a:uLnTx/>
              <a:uFillTx/>
              <a:latin typeface="Arial" panose="020B0604020202020204"/>
              <a:cs typeface="Arial"/>
            </a:endParaRPr>
          </a:p>
          <a:p>
            <a:pPr marL="0" marR="0" lvl="0" indent="0" algn="ctr" defTabSz="914400">
              <a:lnSpc>
                <a:spcPct val="90000"/>
              </a:lnSpc>
              <a:spcBef>
                <a:spcPts val="1000"/>
              </a:spcBef>
              <a:spcAft>
                <a:spcPts val="0"/>
              </a:spcAft>
              <a:buClrTx/>
              <a:buSzTx/>
              <a:buFont typeface="Arial" panose="020B0604020202020204" pitchFamily="34" charset="0"/>
              <a:buNone/>
              <a:tabLst/>
              <a:defRPr/>
            </a:pPr>
            <a:endParaRPr lang="en-US" sz="2400" b="1" i="0" u="sng" strike="noStrike" kern="1200" cap="none" spc="0" normalizeH="0" baseline="0" noProof="0" dirty="0">
              <a:ln>
                <a:noFill/>
              </a:ln>
              <a:solidFill>
                <a:prstClr val="white"/>
              </a:solidFill>
              <a:effectLst/>
              <a:uLnTx/>
              <a:uFillTx/>
              <a:latin typeface="Arial" panose="020B0604020202020204"/>
              <a:cs typeface="Arial"/>
            </a:endParaRPr>
          </a:p>
          <a:p>
            <a:pPr marL="0" indent="0">
              <a:buNone/>
            </a:pPr>
            <a:r>
              <a:rPr lang="en-US" sz="2400" b="1" dirty="0">
                <a:solidFill>
                  <a:prstClr val="white"/>
                </a:solidFill>
                <a:cs typeface="Arial"/>
              </a:rPr>
              <a:t>Technical Assistance/Modifications Needed to meet requirements: (</a:t>
            </a:r>
            <a:r>
              <a:rPr lang="en-US" sz="2400" b="1" i="1" dirty="0">
                <a:solidFill>
                  <a:prstClr val="white"/>
                </a:solidFill>
                <a:cs typeface="Arial"/>
              </a:rPr>
              <a:t>Select all that apply</a:t>
            </a:r>
            <a:r>
              <a:rPr lang="en-US" sz="2400" b="1" dirty="0">
                <a:solidFill>
                  <a:prstClr val="white"/>
                </a:solidFill>
                <a:cs typeface="Arial"/>
              </a:rPr>
              <a:t>)</a:t>
            </a:r>
            <a:endParaRPr lang="en-US" sz="2400" dirty="0">
              <a:solidFill>
                <a:prstClr val="white"/>
              </a:solidFill>
              <a:cs typeface="Arial"/>
            </a:endParaRPr>
          </a:p>
          <a:p>
            <a:pPr marL="0" indent="0">
              <a:buNone/>
            </a:pPr>
            <a:endParaRPr lang="en-US" sz="2400" dirty="0">
              <a:cs typeface="Arial"/>
            </a:endParaRPr>
          </a:p>
          <a:p>
            <a:pPr lvl="1"/>
            <a:r>
              <a:rPr lang="en-US" sz="2400" dirty="0">
                <a:cs typeface="Arial"/>
              </a:rPr>
              <a:t> Completing fiscal attendance and accounting reports</a:t>
            </a:r>
          </a:p>
          <a:p>
            <a:pPr marL="0" indent="0" algn="ctr">
              <a:buNone/>
            </a:pPr>
            <a:endParaRPr lang="en-US" sz="1600" b="1" u="sng" dirty="0">
              <a:solidFill>
                <a:prstClr val="white"/>
              </a:solidFill>
              <a:cs typeface="Arial"/>
            </a:endParaRPr>
          </a:p>
          <a:p>
            <a:pPr marL="0" indent="0">
              <a:buNone/>
            </a:pPr>
            <a:r>
              <a:rPr lang="en-US" sz="2400" i="1" dirty="0"/>
              <a:t>"Some of our fiscal reports were turned in after the deadline due to staff turnover that causes delays in completing work. To make improvements in this area and submit our fiscal reports in a timely manner we need to create a master calendar for important deadlines and give access to all staff. </a:t>
            </a:r>
            <a:endParaRPr lang="en-US" sz="2400" i="1" dirty="0">
              <a:cs typeface="Arial"/>
            </a:endParaRPr>
          </a:p>
          <a:p>
            <a:pPr marL="0" indent="0">
              <a:buNone/>
            </a:pPr>
            <a:r>
              <a:rPr lang="en-US" sz="2400" i="1" dirty="0"/>
              <a:t>There also needs to be more than one staff member responsible for ensuring that deadlines are met.  At the start of next school year, the preschool staff will meet to develop this calendar." </a:t>
            </a:r>
            <a:endParaRPr lang="en-US" sz="2400" i="1" dirty="0">
              <a:cs typeface="Arial"/>
            </a:endParaRPr>
          </a:p>
          <a:p>
            <a:pPr marL="0" indent="0">
              <a:buNone/>
            </a:pPr>
            <a:endParaRPr lang="en-US" sz="2400" dirty="0"/>
          </a:p>
        </p:txBody>
      </p:sp>
      <p:sp>
        <p:nvSpPr>
          <p:cNvPr id="4" name="Slide Number Placeholder 3">
            <a:extLst>
              <a:ext uri="{FF2B5EF4-FFF2-40B4-BE49-F238E27FC236}">
                <a16:creationId xmlns:a16="http://schemas.microsoft.com/office/drawing/2014/main" id="{41983513-FBFA-4D02-E1FD-F68E0038C912}"/>
              </a:ext>
            </a:extLst>
          </p:cNvPr>
          <p:cNvSpPr>
            <a:spLocks noGrp="1"/>
          </p:cNvSpPr>
          <p:nvPr>
            <p:ph type="sldNum" sz="quarter" idx="10"/>
          </p:nvPr>
        </p:nvSpPr>
        <p:spPr/>
        <p:txBody>
          <a:bodyPr/>
          <a:lstStyle/>
          <a:p>
            <a:fld id="{0C39CDE4-793C-4482-9A56-1E540F859475}" type="slidenum">
              <a:rPr lang="en-US" smtClean="0"/>
              <a:pPr/>
              <a:t>68</a:t>
            </a:fld>
            <a:endParaRPr lang="en-US"/>
          </a:p>
        </p:txBody>
      </p:sp>
    </p:spTree>
    <p:extLst>
      <p:ext uri="{BB962C8B-B14F-4D97-AF65-F5344CB8AC3E}">
        <p14:creationId xmlns:p14="http://schemas.microsoft.com/office/powerpoint/2010/main" val="3980479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E3655-B526-4488-72AF-574DD3ACF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D8FD0-5577-A3F1-B16A-A2ADE030D453}"/>
              </a:ext>
            </a:extLst>
          </p:cNvPr>
          <p:cNvSpPr>
            <a:spLocks noGrp="1"/>
          </p:cNvSpPr>
          <p:nvPr>
            <p:ph type="title"/>
          </p:nvPr>
        </p:nvSpPr>
        <p:spPr>
          <a:xfrm>
            <a:off x="228600" y="103330"/>
            <a:ext cx="11887200" cy="773363"/>
          </a:xfrm>
        </p:spPr>
        <p:txBody>
          <a:bodyPr>
            <a:normAutofit/>
          </a:bodyPr>
          <a:lstStyle/>
          <a:p>
            <a:r>
              <a:rPr lang="en-US" sz="3600" b="1">
                <a:cs typeface="Arial"/>
              </a:rPr>
              <a:t>Percentage of Contractor's Funded Enrollment</a:t>
            </a:r>
          </a:p>
        </p:txBody>
      </p:sp>
      <p:sp>
        <p:nvSpPr>
          <p:cNvPr id="3" name="Content Placeholder 2">
            <a:extLst>
              <a:ext uri="{FF2B5EF4-FFF2-40B4-BE49-F238E27FC236}">
                <a16:creationId xmlns:a16="http://schemas.microsoft.com/office/drawing/2014/main" id="{C9530C06-9D88-D594-8B78-48EBA8CC7563}"/>
              </a:ext>
            </a:extLst>
          </p:cNvPr>
          <p:cNvSpPr>
            <a:spLocks noGrp="1"/>
          </p:cNvSpPr>
          <p:nvPr>
            <p:ph idx="1"/>
          </p:nvPr>
        </p:nvSpPr>
        <p:spPr>
          <a:xfrm>
            <a:off x="152400" y="917374"/>
            <a:ext cx="12039600" cy="5940626"/>
          </a:xfrm>
        </p:spPr>
        <p:txBody>
          <a:bodyPr vert="horz" lIns="91440" tIns="45720" rIns="91440" bIns="45720" rtlCol="0" anchor="t">
            <a:noAutofit/>
          </a:bodyPr>
          <a:lstStyle/>
          <a:p>
            <a:pPr marL="0" indent="0">
              <a:buNone/>
            </a:pPr>
            <a:r>
              <a:rPr lang="en-US" sz="2400" b="1" dirty="0">
                <a:latin typeface="Arial"/>
                <a:cs typeface="Helvetica"/>
              </a:rPr>
              <a:t>Percentage of Contractor’s Funded Enrollment </a:t>
            </a:r>
          </a:p>
          <a:p>
            <a:pPr marL="0" indent="0">
              <a:buNone/>
            </a:pPr>
            <a:r>
              <a:rPr lang="en-US" sz="2400" dirty="0">
                <a:latin typeface="Arial"/>
                <a:cs typeface="Helvetica"/>
              </a:rPr>
              <a:t>In accordance with </a:t>
            </a:r>
            <a:r>
              <a:rPr lang="en-US" sz="2400" i="1" dirty="0">
                <a:latin typeface="Arial"/>
                <a:cs typeface="Helvetica"/>
              </a:rPr>
              <a:t>Education Code </a:t>
            </a:r>
            <a:r>
              <a:rPr lang="en-US" sz="2400" dirty="0">
                <a:latin typeface="Arial"/>
                <a:cs typeface="Helvetica"/>
              </a:rPr>
              <a:t>(</a:t>
            </a:r>
            <a:r>
              <a:rPr lang="en-US" sz="2400" i="1" dirty="0">
                <a:latin typeface="Arial"/>
                <a:cs typeface="Helvetica"/>
              </a:rPr>
              <a:t>EC</a:t>
            </a:r>
            <a:r>
              <a:rPr lang="en-US" sz="2400" dirty="0">
                <a:latin typeface="Arial"/>
                <a:cs typeface="Helvetica"/>
              </a:rPr>
              <a:t>) sections 8208(c)(1) and (d)(2)(A), a percentage of the contractor’s funded enrollment will be set aside specifically to allow children with exceptional needs, including children with severe disabilities, to be enrolled until the set aside is filled. </a:t>
            </a:r>
          </a:p>
          <a:p>
            <a:pPr marL="0" indent="0">
              <a:buNone/>
            </a:pPr>
            <a:r>
              <a:rPr lang="en-US" sz="2400" dirty="0">
                <a:latin typeface="Arial"/>
                <a:cs typeface="Helvetica"/>
              </a:rPr>
              <a:t>Please indicate the total percentage of children with exceptional needs (including severe disabilities) that are currently being served under your CSPP enrollment.</a:t>
            </a:r>
            <a:endParaRPr lang="en-US" sz="100" dirty="0">
              <a:latin typeface="Arial"/>
              <a:cs typeface="Helvetica"/>
            </a:endParaRPr>
          </a:p>
          <a:p>
            <a:pPr lvl="1"/>
            <a:r>
              <a:rPr lang="en-US" sz="2400" dirty="0">
                <a:latin typeface="Arial"/>
                <a:cs typeface="Helvetica"/>
              </a:rPr>
              <a:t> Meets requirements</a:t>
            </a:r>
          </a:p>
          <a:p>
            <a:pPr lvl="1"/>
            <a:r>
              <a:rPr lang="en-US" sz="2400" dirty="0">
                <a:solidFill>
                  <a:schemeClr val="bg1"/>
                </a:solidFill>
                <a:latin typeface="Arial"/>
                <a:cs typeface="Helvetica"/>
              </a:rPr>
              <a:t> Needs Improvement to meet requirements </a:t>
            </a:r>
            <a:endParaRPr lang="en-US" sz="2400" dirty="0">
              <a:latin typeface="Arial"/>
              <a:cs typeface="Helvetica"/>
            </a:endParaRPr>
          </a:p>
          <a:p>
            <a:pPr marL="0" indent="0">
              <a:buNone/>
            </a:pPr>
            <a:r>
              <a:rPr lang="en-US" sz="2400" b="1" dirty="0">
                <a:latin typeface="Arial"/>
                <a:cs typeface="Helvetica"/>
              </a:rPr>
              <a:t>Technical Assistance/Modifications Needed to meet requirements: (Select all that apply)</a:t>
            </a:r>
            <a:endParaRPr lang="en-US" sz="2400" dirty="0">
              <a:latin typeface="Arial"/>
              <a:cs typeface="Helvetica"/>
            </a:endParaRPr>
          </a:p>
          <a:p>
            <a:pPr lvl="3"/>
            <a:r>
              <a:rPr lang="en-US" sz="2400" dirty="0">
                <a:solidFill>
                  <a:schemeClr val="bg1"/>
                </a:solidFill>
                <a:latin typeface="Arial"/>
                <a:cs typeface="Helvetica"/>
              </a:rPr>
              <a:t> Setting aside 5% of funded enrollment to serve children with disabilities</a:t>
            </a:r>
          </a:p>
          <a:p>
            <a:pPr marL="0" indent="0">
              <a:buNone/>
            </a:pPr>
            <a:r>
              <a:rPr lang="en-US" sz="2400" dirty="0">
                <a:latin typeface="Arial"/>
                <a:cs typeface="Helvetica"/>
              </a:rPr>
              <a:t>If your program is not meeting the required set aside percentage at this time, what strategies will you implement to increase enrollment of children with exceptional needs? </a:t>
            </a:r>
            <a:r>
              <a:rPr lang="en-US" sz="2400" b="1" dirty="0">
                <a:latin typeface="Arial"/>
                <a:cs typeface="Helvetica"/>
              </a:rPr>
              <a:t>(Narrative Response Required)</a:t>
            </a:r>
          </a:p>
        </p:txBody>
      </p:sp>
      <p:sp>
        <p:nvSpPr>
          <p:cNvPr id="4" name="Slide Number Placeholder 3">
            <a:extLst>
              <a:ext uri="{FF2B5EF4-FFF2-40B4-BE49-F238E27FC236}">
                <a16:creationId xmlns:a16="http://schemas.microsoft.com/office/drawing/2014/main" id="{64416AAC-5ECD-E0D4-B0A8-FCD67E542AF4}"/>
              </a:ext>
            </a:extLst>
          </p:cNvPr>
          <p:cNvSpPr>
            <a:spLocks noGrp="1"/>
          </p:cNvSpPr>
          <p:nvPr>
            <p:ph type="sldNum" sz="quarter" idx="10"/>
          </p:nvPr>
        </p:nvSpPr>
        <p:spPr/>
        <p:txBody>
          <a:bodyPr/>
          <a:lstStyle/>
          <a:p>
            <a:fld id="{0C39CDE4-793C-4482-9A56-1E540F859475}" type="slidenum">
              <a:rPr lang="en-US" smtClean="0"/>
              <a:pPr/>
              <a:t>69</a:t>
            </a:fld>
            <a:endParaRPr lang="en-US"/>
          </a:p>
        </p:txBody>
      </p:sp>
    </p:spTree>
    <p:extLst>
      <p:ext uri="{BB962C8B-B14F-4D97-AF65-F5344CB8AC3E}">
        <p14:creationId xmlns:p14="http://schemas.microsoft.com/office/powerpoint/2010/main" val="88663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0649-C609-442C-B4E6-CB88F079FFAB}"/>
              </a:ext>
            </a:extLst>
          </p:cNvPr>
          <p:cNvSpPr>
            <a:spLocks noGrp="1"/>
          </p:cNvSpPr>
          <p:nvPr>
            <p:ph type="ctrTitle"/>
          </p:nvPr>
        </p:nvSpPr>
        <p:spPr>
          <a:xfrm>
            <a:off x="605073" y="2514600"/>
            <a:ext cx="10981854" cy="1828800"/>
          </a:xfrm>
        </p:spPr>
        <p:txBody>
          <a:bodyPr/>
          <a:lstStyle/>
          <a:p>
            <a:r>
              <a:rPr lang="en-US" b="1"/>
              <a:t>The Program Self Evaluation</a:t>
            </a:r>
            <a:endParaRPr lang="en-US"/>
          </a:p>
        </p:txBody>
      </p:sp>
      <p:sp>
        <p:nvSpPr>
          <p:cNvPr id="3" name="Slide Number Placeholder 2">
            <a:extLst>
              <a:ext uri="{FF2B5EF4-FFF2-40B4-BE49-F238E27FC236}">
                <a16:creationId xmlns:a16="http://schemas.microsoft.com/office/drawing/2014/main" id="{DB4E4D96-0482-483A-9477-6848FAC9141D}"/>
              </a:ext>
            </a:extLst>
          </p:cNvPr>
          <p:cNvSpPr>
            <a:spLocks noGrp="1"/>
          </p:cNvSpPr>
          <p:nvPr>
            <p:ph type="sldNum" sz="quarter" idx="10"/>
          </p:nvPr>
        </p:nvSpPr>
        <p:spPr/>
        <p:txBody>
          <a:bodyPr/>
          <a:lstStyle/>
          <a:p>
            <a:fld id="{5F815779-AED6-42A4-B148-7011BD02478E}" type="slidenum">
              <a:rPr lang="en-US" smtClean="0"/>
              <a:pPr/>
              <a:t>7</a:t>
            </a:fld>
            <a:endParaRPr lang="en-US"/>
          </a:p>
        </p:txBody>
      </p:sp>
    </p:spTree>
    <p:extLst>
      <p:ext uri="{BB962C8B-B14F-4D97-AF65-F5344CB8AC3E}">
        <p14:creationId xmlns:p14="http://schemas.microsoft.com/office/powerpoint/2010/main" val="2011437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5F87-C2F5-7C5D-A36D-D830DD526AE3}"/>
              </a:ext>
            </a:extLst>
          </p:cNvPr>
          <p:cNvSpPr>
            <a:spLocks noGrp="1"/>
          </p:cNvSpPr>
          <p:nvPr>
            <p:ph type="title"/>
          </p:nvPr>
        </p:nvSpPr>
        <p:spPr>
          <a:xfrm>
            <a:off x="152400" y="203799"/>
            <a:ext cx="11887200" cy="1325563"/>
          </a:xfrm>
        </p:spPr>
        <p:txBody>
          <a:bodyPr anchor="ctr">
            <a:normAutofit/>
          </a:bodyPr>
          <a:lstStyle/>
          <a:p>
            <a:r>
              <a:rPr lang="en-US" sz="3600" b="1"/>
              <a:t>Additional Question: Nutrition (</a:t>
            </a:r>
            <a:r>
              <a:rPr lang="en-US" sz="3600" b="1" i="1"/>
              <a:t>for data collection only</a:t>
            </a:r>
            <a:r>
              <a:rPr lang="en-US" sz="3600" b="1"/>
              <a:t>)</a:t>
            </a:r>
            <a:endParaRPr lang="en-US" sz="3600">
              <a:cs typeface="Arial"/>
            </a:endParaRPr>
          </a:p>
        </p:txBody>
      </p:sp>
      <p:sp>
        <p:nvSpPr>
          <p:cNvPr id="3" name="Content Placeholder 2">
            <a:extLst>
              <a:ext uri="{FF2B5EF4-FFF2-40B4-BE49-F238E27FC236}">
                <a16:creationId xmlns:a16="http://schemas.microsoft.com/office/drawing/2014/main" id="{4A8A5147-F0F2-94CF-28AB-98C5435631F2}"/>
              </a:ext>
            </a:extLst>
          </p:cNvPr>
          <p:cNvSpPr>
            <a:spLocks noGrp="1"/>
          </p:cNvSpPr>
          <p:nvPr>
            <p:ph sz="half" idx="1"/>
          </p:nvPr>
        </p:nvSpPr>
        <p:spPr>
          <a:xfrm>
            <a:off x="152399" y="1638300"/>
            <a:ext cx="11797145" cy="5015901"/>
          </a:xfrm>
        </p:spPr>
        <p:txBody>
          <a:bodyPr vert="horz" lIns="91440" tIns="45720" rIns="91440" bIns="45720" rtlCol="0" anchor="t">
            <a:normAutofit/>
          </a:bodyPr>
          <a:lstStyle/>
          <a:p>
            <a:pPr marL="0" indent="0">
              <a:buNone/>
            </a:pPr>
            <a:endParaRPr lang="en-US" dirty="0"/>
          </a:p>
          <a:p>
            <a:pPr marL="0" indent="0">
              <a:buNone/>
            </a:pPr>
            <a:r>
              <a:rPr lang="en-US" sz="2800" dirty="0"/>
              <a:t>Does your program provide healthy fruits and vegetables, including organic and/or locally sourced foods for meals and snacks?</a:t>
            </a:r>
            <a:endParaRPr lang="en-US" sz="2800" dirty="0">
              <a:cs typeface="Arial"/>
            </a:endParaRPr>
          </a:p>
          <a:p>
            <a:pPr marL="457200" lvl="1">
              <a:buNone/>
            </a:pPr>
            <a:endParaRPr lang="en-US" sz="2400" dirty="0">
              <a:cs typeface="Arial"/>
            </a:endParaRPr>
          </a:p>
          <a:p>
            <a:pPr lvl="1"/>
            <a:r>
              <a:rPr lang="en-US" sz="2400" dirty="0"/>
              <a:t> Yes</a:t>
            </a:r>
            <a:endParaRPr lang="en-US" sz="2400" dirty="0">
              <a:cs typeface="Arial"/>
            </a:endParaRPr>
          </a:p>
          <a:p>
            <a:pPr lvl="1"/>
            <a:r>
              <a:rPr lang="en-US" sz="2400" dirty="0">
                <a:solidFill>
                  <a:srgbClr val="FFFFFF"/>
                </a:solidFill>
              </a:rPr>
              <a:t> No</a:t>
            </a:r>
            <a:endParaRPr lang="en-US" sz="2400" dirty="0">
              <a:solidFill>
                <a:srgbClr val="FFFFFF"/>
              </a:solidFill>
              <a:cs typeface="Arial"/>
            </a:endParaRPr>
          </a:p>
        </p:txBody>
      </p:sp>
      <p:sp>
        <p:nvSpPr>
          <p:cNvPr id="4" name="Slide Number Placeholder 3">
            <a:extLst>
              <a:ext uri="{FF2B5EF4-FFF2-40B4-BE49-F238E27FC236}">
                <a16:creationId xmlns:a16="http://schemas.microsoft.com/office/drawing/2014/main" id="{C8B6F02F-1CF8-4659-A27E-DB28C4E59E7F}"/>
              </a:ext>
            </a:extLst>
          </p:cNvPr>
          <p:cNvSpPr>
            <a:spLocks noGrp="1"/>
          </p:cNvSpPr>
          <p:nvPr>
            <p:ph type="sldNum" sz="quarter" idx="10"/>
          </p:nvPr>
        </p:nvSpPr>
        <p:spPr>
          <a:xfrm>
            <a:off x="9296400" y="6289075"/>
            <a:ext cx="2743200" cy="365125"/>
          </a:xfrm>
        </p:spPr>
        <p:txBody>
          <a:bodyPr anchor="ctr">
            <a:normAutofit/>
          </a:bodyPr>
          <a:lstStyle/>
          <a:p>
            <a:pPr>
              <a:lnSpc>
                <a:spcPct val="90000"/>
              </a:lnSpc>
              <a:spcAft>
                <a:spcPts val="600"/>
              </a:spcAft>
            </a:pPr>
            <a:fld id="{0C39CDE4-793C-4482-9A56-1E540F859475}" type="slidenum">
              <a:rPr lang="en-US" sz="1900" smtClean="0"/>
              <a:pPr>
                <a:lnSpc>
                  <a:spcPct val="90000"/>
                </a:lnSpc>
                <a:spcAft>
                  <a:spcPts val="600"/>
                </a:spcAft>
              </a:pPr>
              <a:t>70</a:t>
            </a:fld>
            <a:endParaRPr lang="en-US" sz="1900"/>
          </a:p>
        </p:txBody>
      </p:sp>
    </p:spTree>
    <p:extLst>
      <p:ext uri="{BB962C8B-B14F-4D97-AF65-F5344CB8AC3E}">
        <p14:creationId xmlns:p14="http://schemas.microsoft.com/office/powerpoint/2010/main" val="173706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43664-CCFD-8C5A-D0CE-CF0FFC9D49F4}"/>
              </a:ext>
            </a:extLst>
          </p:cNvPr>
          <p:cNvSpPr>
            <a:spLocks noGrp="1"/>
          </p:cNvSpPr>
          <p:nvPr>
            <p:ph type="title"/>
          </p:nvPr>
        </p:nvSpPr>
        <p:spPr>
          <a:xfrm>
            <a:off x="152400" y="203799"/>
            <a:ext cx="11887200" cy="1325563"/>
          </a:xfrm>
        </p:spPr>
        <p:txBody>
          <a:bodyPr vert="horz" lIns="91440" tIns="45720" rIns="91440" bIns="45720" rtlCol="0" anchor="ctr">
            <a:normAutofit/>
          </a:bodyPr>
          <a:lstStyle/>
          <a:p>
            <a:r>
              <a:rPr lang="en-US" b="1"/>
              <a:t>Additional Curriculum</a:t>
            </a:r>
            <a:r>
              <a:rPr kumimoji="0" lang="en-US" b="1" i="0" u="none" strike="noStrike" kern="1200" cap="none" spc="0" normalizeH="0" baseline="0" noProof="0">
                <a:ln>
                  <a:noFill/>
                </a:ln>
                <a:effectLst/>
                <a:uLnTx/>
                <a:uFillTx/>
              </a:rPr>
              <a:t> Question </a:t>
            </a:r>
            <a:r>
              <a:rPr kumimoji="0" lang="en-US" b="1" i="1" u="none" strike="noStrike" kern="1200" cap="none" spc="0" normalizeH="0" baseline="0" noProof="0">
                <a:ln>
                  <a:noFill/>
                </a:ln>
                <a:effectLst/>
                <a:uLnTx/>
                <a:uFillTx/>
              </a:rPr>
              <a:t>(for data collection only)</a:t>
            </a:r>
            <a:endParaRPr lang="en-US"/>
          </a:p>
        </p:txBody>
      </p:sp>
      <p:sp>
        <p:nvSpPr>
          <p:cNvPr id="9" name="Content Placeholder 8">
            <a:extLst>
              <a:ext uri="{FF2B5EF4-FFF2-40B4-BE49-F238E27FC236}">
                <a16:creationId xmlns:a16="http://schemas.microsoft.com/office/drawing/2014/main" id="{52420506-1AF1-64AB-7856-ED37E495F5F9}"/>
              </a:ext>
            </a:extLst>
          </p:cNvPr>
          <p:cNvSpPr>
            <a:spLocks noGrp="1"/>
          </p:cNvSpPr>
          <p:nvPr>
            <p:ph sz="half" idx="2"/>
          </p:nvPr>
        </p:nvSpPr>
        <p:spPr>
          <a:xfrm>
            <a:off x="388514" y="1638299"/>
            <a:ext cx="11301259" cy="5015901"/>
          </a:xfrm>
        </p:spPr>
        <p:txBody>
          <a:bodyPr vert="horz" lIns="91440" tIns="45720" rIns="91440" bIns="45720" rtlCol="0">
            <a:normAutofit/>
          </a:bodyPr>
          <a:lstStyle/>
          <a:p>
            <a:pPr marL="0" indent="0">
              <a:buNone/>
              <a:defRPr/>
            </a:pPr>
            <a:r>
              <a:rPr lang="en-US" sz="2200" b="1" dirty="0"/>
              <a:t>Select the type of curriculum your program uses:</a:t>
            </a:r>
            <a:endParaRPr lang="en-US" sz="2200" dirty="0"/>
          </a:p>
          <a:p>
            <a:pPr marL="0" indent="0">
              <a:buNone/>
              <a:defRPr/>
            </a:pPr>
            <a:endParaRPr lang="en-US" sz="2200" dirty="0"/>
          </a:p>
          <a:p>
            <a:pPr lvl="1">
              <a:defRPr/>
            </a:pPr>
            <a:r>
              <a:rPr kumimoji="0" lang="en-US" sz="2200" b="0" i="0" u="none" strike="noStrike" kern="1200" cap="none" spc="0" normalizeH="0" baseline="0" noProof="0" dirty="0">
                <a:ln>
                  <a:noFill/>
                </a:ln>
                <a:effectLst/>
                <a:uLnTx/>
                <a:uFillTx/>
              </a:rPr>
              <a:t>Connect4Learning Preschool </a:t>
            </a:r>
            <a:endParaRPr lang="en-US" sz="2200" b="0" i="0" u="none" strike="noStrike" kern="1200" cap="none" spc="0" normalizeH="0" baseline="0" noProof="0" dirty="0">
              <a:ln>
                <a:noFill/>
              </a:ln>
              <a:effectLst/>
              <a:uLnTx/>
              <a:uFillTx/>
            </a:endParaRPr>
          </a:p>
          <a:p>
            <a:pPr lvl="1">
              <a:defRPr/>
            </a:pPr>
            <a:r>
              <a:rPr lang="en-US" sz="2200" dirty="0"/>
              <a:t>The Creative Curriculum for Preschool </a:t>
            </a:r>
          </a:p>
          <a:p>
            <a:pPr lvl="1">
              <a:defRPr/>
            </a:pPr>
            <a:r>
              <a:rPr lang="en-US" sz="2200" dirty="0"/>
              <a:t>Three Cheers for PreK </a:t>
            </a:r>
          </a:p>
          <a:p>
            <a:pPr lvl="1">
              <a:defRPr/>
            </a:pPr>
            <a:r>
              <a:rPr lang="en-US" sz="2200" dirty="0"/>
              <a:t>Zoo-phonics</a:t>
            </a:r>
            <a:r>
              <a:rPr kumimoji="0" lang="en-US" sz="2200" b="0" i="0" u="none" strike="noStrike" kern="1200" cap="none" spc="0" normalizeH="0" baseline="0" noProof="0" dirty="0">
                <a:ln>
                  <a:noFill/>
                </a:ln>
                <a:effectLst/>
                <a:uLnTx/>
                <a:uFillTx/>
              </a:rPr>
              <a:t>	</a:t>
            </a:r>
            <a:endParaRPr lang="en-US" sz="2200" b="0" i="0" u="none" strike="noStrike" kern="1200" cap="none" spc="0" normalizeH="0" baseline="0" noProof="0" dirty="0">
              <a:ln>
                <a:noFill/>
              </a:ln>
              <a:effectLst/>
              <a:uLnTx/>
              <a:uFillTx/>
            </a:endParaRPr>
          </a:p>
          <a:p>
            <a:pPr marL="0" indent="0">
              <a:buNone/>
            </a:pPr>
            <a:endParaRPr lang="en-US" sz="2200" dirty="0"/>
          </a:p>
          <a:p>
            <a:pPr marL="0" indent="0">
              <a:buNone/>
            </a:pPr>
            <a:endParaRPr lang="en-US" sz="2200" b="1" dirty="0"/>
          </a:p>
          <a:p>
            <a:pPr marL="0" indent="0">
              <a:buNone/>
            </a:pPr>
            <a:endParaRPr lang="en-US" sz="2200" b="1" dirty="0"/>
          </a:p>
          <a:p>
            <a:pPr marL="0" indent="0">
              <a:buNone/>
            </a:pPr>
            <a:r>
              <a:rPr lang="en-US" sz="2200" b="1" dirty="0"/>
              <a:t>The CDE does not endorse any specific curriculum </a:t>
            </a:r>
          </a:p>
        </p:txBody>
      </p:sp>
      <p:sp>
        <p:nvSpPr>
          <p:cNvPr id="4" name="Slide Number Placeholder 3">
            <a:extLst>
              <a:ext uri="{FF2B5EF4-FFF2-40B4-BE49-F238E27FC236}">
                <a16:creationId xmlns:a16="http://schemas.microsoft.com/office/drawing/2014/main" id="{D3B481B1-77A5-5B5F-9849-7FC686BD6EC6}"/>
              </a:ext>
            </a:extLst>
          </p:cNvPr>
          <p:cNvSpPr>
            <a:spLocks noGrp="1"/>
          </p:cNvSpPr>
          <p:nvPr>
            <p:ph type="sldNum" sz="quarter" idx="10"/>
          </p:nvPr>
        </p:nvSpPr>
        <p:spPr>
          <a:xfrm>
            <a:off x="9296400" y="6289075"/>
            <a:ext cx="2743200" cy="365125"/>
          </a:xfrm>
        </p:spPr>
        <p:txBody>
          <a:bodyPr anchor="ctr">
            <a:normAutofit/>
          </a:bodyPr>
          <a:lstStyle/>
          <a:p>
            <a:pPr>
              <a:lnSpc>
                <a:spcPct val="90000"/>
              </a:lnSpc>
              <a:spcAft>
                <a:spcPts val="600"/>
              </a:spcAft>
            </a:pPr>
            <a:fld id="{0C39CDE4-793C-4482-9A56-1E540F859475}" type="slidenum">
              <a:rPr lang="en-US" sz="1900" smtClean="0"/>
              <a:pPr>
                <a:lnSpc>
                  <a:spcPct val="90000"/>
                </a:lnSpc>
                <a:spcAft>
                  <a:spcPts val="600"/>
                </a:spcAft>
              </a:pPr>
              <a:t>71</a:t>
            </a:fld>
            <a:endParaRPr lang="en-US" sz="1900"/>
          </a:p>
        </p:txBody>
      </p:sp>
    </p:spTree>
    <p:extLst>
      <p:ext uri="{BB962C8B-B14F-4D97-AF65-F5344CB8AC3E}">
        <p14:creationId xmlns:p14="http://schemas.microsoft.com/office/powerpoint/2010/main" val="1065057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BC0B-6F62-0B31-D831-C573DB233947}"/>
              </a:ext>
            </a:extLst>
          </p:cNvPr>
          <p:cNvSpPr>
            <a:spLocks noGrp="1"/>
          </p:cNvSpPr>
          <p:nvPr>
            <p:ph type="title"/>
          </p:nvPr>
        </p:nvSpPr>
        <p:spPr>
          <a:xfrm>
            <a:off x="152400" y="203800"/>
            <a:ext cx="11887200" cy="917990"/>
          </a:xfrm>
        </p:spPr>
        <p:txBody>
          <a:bodyPr>
            <a:normAutofit/>
          </a:bodyPr>
          <a:lstStyle/>
          <a:p>
            <a:r>
              <a:rPr lang="en-US" sz="3600" b="1"/>
              <a:t>Additional CLASS Question (</a:t>
            </a:r>
            <a:r>
              <a:rPr lang="en-US" sz="3600" b="1" i="1"/>
              <a:t>for data collection only</a:t>
            </a:r>
            <a:r>
              <a:rPr lang="en-US" sz="3600" b="1"/>
              <a:t>)</a:t>
            </a:r>
            <a:endParaRPr lang="en-US" sz="3600" b="1">
              <a:cs typeface="Arial" panose="020B0604020202020204"/>
            </a:endParaRPr>
          </a:p>
        </p:txBody>
      </p:sp>
      <p:sp>
        <p:nvSpPr>
          <p:cNvPr id="3" name="Content Placeholder 2">
            <a:extLst>
              <a:ext uri="{FF2B5EF4-FFF2-40B4-BE49-F238E27FC236}">
                <a16:creationId xmlns:a16="http://schemas.microsoft.com/office/drawing/2014/main" id="{EE762E64-A8FD-306E-D756-8B2AA7F7E67C}"/>
              </a:ext>
            </a:extLst>
          </p:cNvPr>
          <p:cNvSpPr>
            <a:spLocks noGrp="1"/>
          </p:cNvSpPr>
          <p:nvPr>
            <p:ph idx="1"/>
          </p:nvPr>
        </p:nvSpPr>
        <p:spPr>
          <a:xfrm>
            <a:off x="152400" y="1170184"/>
            <a:ext cx="12039600" cy="5687816"/>
          </a:xfrm>
        </p:spPr>
        <p:txBody>
          <a:bodyPr vert="horz" lIns="91440" tIns="45720" rIns="91440" bIns="45720" rtlCol="0" anchor="t">
            <a:noAutofit/>
          </a:bodyPr>
          <a:lstStyle/>
          <a:p>
            <a:pPr marL="0" indent="0">
              <a:lnSpc>
                <a:spcPct val="80000"/>
              </a:lnSpc>
              <a:spcBef>
                <a:spcPts val="0"/>
              </a:spcBef>
              <a:buNone/>
            </a:pPr>
            <a:endParaRPr lang="en-US" sz="2400" dirty="0"/>
          </a:p>
          <a:p>
            <a:pPr marL="0" indent="0">
              <a:lnSpc>
                <a:spcPct val="80000"/>
              </a:lnSpc>
              <a:spcBef>
                <a:spcPts val="0"/>
              </a:spcBef>
              <a:buNone/>
            </a:pPr>
            <a:r>
              <a:rPr lang="en-US" sz="2400" dirty="0"/>
              <a:t>Please review the following questions regarding your program’s ability to meet the required goals for observing CSPP classrooms using the CLASS and CLASS Environment Tools in the upcoming program year </a:t>
            </a:r>
            <a:endParaRPr lang="en-US" sz="2400" dirty="0">
              <a:cs typeface="Arial"/>
            </a:endParaRPr>
          </a:p>
          <a:p>
            <a:pPr marL="0" indent="0">
              <a:lnSpc>
                <a:spcPct val="80000"/>
              </a:lnSpc>
              <a:spcBef>
                <a:spcPts val="0"/>
              </a:spcBef>
              <a:buNone/>
            </a:pPr>
            <a:endParaRPr lang="en-US" sz="2400" dirty="0">
              <a:cs typeface="Arial"/>
            </a:endParaRPr>
          </a:p>
          <a:p>
            <a:pPr marL="0" indent="0">
              <a:lnSpc>
                <a:spcPct val="80000"/>
              </a:lnSpc>
              <a:spcBef>
                <a:spcPts val="0"/>
              </a:spcBef>
              <a:buNone/>
            </a:pPr>
            <a:endParaRPr lang="en-US" sz="2400" dirty="0">
              <a:cs typeface="Arial"/>
            </a:endParaRPr>
          </a:p>
          <a:p>
            <a:pPr marL="0" indent="0">
              <a:lnSpc>
                <a:spcPct val="80000"/>
              </a:lnSpc>
              <a:spcBef>
                <a:spcPts val="0"/>
              </a:spcBef>
              <a:buNone/>
            </a:pPr>
            <a:r>
              <a:rPr lang="en-US" sz="2400" dirty="0"/>
              <a:t>Will your program be able to meet the goal of observing 30% of CSPP classrooms using the CLASS and CLASS Environment Tools as outlined in your agency’s contract next program year? </a:t>
            </a:r>
            <a:endParaRPr lang="en-US" sz="2400" dirty="0">
              <a:cs typeface="Arial"/>
            </a:endParaRPr>
          </a:p>
          <a:p>
            <a:pPr marL="0" indent="0">
              <a:lnSpc>
                <a:spcPct val="80000"/>
              </a:lnSpc>
              <a:spcBef>
                <a:spcPts val="0"/>
              </a:spcBef>
              <a:buNone/>
            </a:pPr>
            <a:endParaRPr lang="en-US" sz="2400" dirty="0">
              <a:cs typeface="Arial"/>
            </a:endParaRPr>
          </a:p>
          <a:p>
            <a:pPr lvl="1">
              <a:lnSpc>
                <a:spcPct val="80000"/>
              </a:lnSpc>
              <a:spcBef>
                <a:spcPts val="0"/>
              </a:spcBef>
            </a:pPr>
            <a:r>
              <a:rPr lang="en-US" sz="2400" dirty="0"/>
              <a:t> Yes </a:t>
            </a:r>
            <a:endParaRPr lang="en-US" sz="2400" dirty="0">
              <a:cs typeface="Arial" panose="020B0604020202020204"/>
            </a:endParaRPr>
          </a:p>
          <a:p>
            <a:pPr lvl="1">
              <a:lnSpc>
                <a:spcPct val="80000"/>
              </a:lnSpc>
              <a:spcBef>
                <a:spcPts val="0"/>
              </a:spcBef>
            </a:pPr>
            <a:r>
              <a:rPr lang="en-US" sz="2400" dirty="0"/>
              <a:t> No </a:t>
            </a:r>
            <a:endParaRPr lang="en-US" sz="2400" dirty="0">
              <a:cs typeface="Arial" panose="020B0604020202020204"/>
            </a:endParaRPr>
          </a:p>
          <a:p>
            <a:pPr marL="457200" lvl="1" indent="0">
              <a:lnSpc>
                <a:spcPct val="80000"/>
              </a:lnSpc>
              <a:spcBef>
                <a:spcPts val="0"/>
              </a:spcBef>
              <a:buNone/>
            </a:pPr>
            <a:endParaRPr lang="en-US" sz="2400" dirty="0">
              <a:cs typeface="Arial" panose="020B0604020202020204"/>
            </a:endParaRPr>
          </a:p>
          <a:p>
            <a:pPr marL="0" indent="0">
              <a:lnSpc>
                <a:spcPct val="80000"/>
              </a:lnSpc>
              <a:spcBef>
                <a:spcPts val="0"/>
              </a:spcBef>
              <a:buNone/>
            </a:pPr>
            <a:r>
              <a:rPr lang="en-US" sz="2400" dirty="0"/>
              <a:t>If your program does not meet the required percentage for the next program year, what identified support(s) do you need? (Narrative Response) </a:t>
            </a:r>
            <a:endParaRPr lang="en-US" sz="2400" dirty="0">
              <a:cs typeface="Arial" panose="020B0604020202020204"/>
            </a:endParaRPr>
          </a:p>
          <a:p>
            <a:pPr marL="0" indent="0">
              <a:lnSpc>
                <a:spcPct val="80000"/>
              </a:lnSpc>
              <a:spcBef>
                <a:spcPts val="0"/>
              </a:spcBef>
              <a:buNone/>
            </a:pPr>
            <a:endParaRPr lang="en-US" sz="2400" dirty="0">
              <a:cs typeface="Arial" panose="020B0604020202020204"/>
            </a:endParaRPr>
          </a:p>
          <a:p>
            <a:pPr marL="0" indent="0">
              <a:lnSpc>
                <a:spcPct val="80000"/>
              </a:lnSpc>
              <a:spcBef>
                <a:spcPts val="0"/>
              </a:spcBef>
              <a:buNone/>
            </a:pPr>
            <a:endParaRPr lang="en-US" sz="800" dirty="0"/>
          </a:p>
          <a:p>
            <a:pPr marL="0" indent="0">
              <a:lnSpc>
                <a:spcPct val="80000"/>
              </a:lnSpc>
              <a:spcBef>
                <a:spcPts val="0"/>
              </a:spcBef>
              <a:buNone/>
            </a:pPr>
            <a:endParaRPr lang="en-US" sz="2400" dirty="0">
              <a:cs typeface="Arial"/>
            </a:endParaRPr>
          </a:p>
        </p:txBody>
      </p:sp>
      <p:sp>
        <p:nvSpPr>
          <p:cNvPr id="4" name="Slide Number Placeholder 3">
            <a:extLst>
              <a:ext uri="{FF2B5EF4-FFF2-40B4-BE49-F238E27FC236}">
                <a16:creationId xmlns:a16="http://schemas.microsoft.com/office/drawing/2014/main" id="{9D26DB11-3177-E1E2-E7FB-212C47F86AC1}"/>
              </a:ext>
            </a:extLst>
          </p:cNvPr>
          <p:cNvSpPr>
            <a:spLocks noGrp="1"/>
          </p:cNvSpPr>
          <p:nvPr>
            <p:ph type="sldNum" sz="quarter" idx="10"/>
          </p:nvPr>
        </p:nvSpPr>
        <p:spPr/>
        <p:txBody>
          <a:bodyPr/>
          <a:lstStyle/>
          <a:p>
            <a:fld id="{0C39CDE4-793C-4482-9A56-1E540F859475}" type="slidenum">
              <a:rPr lang="en-US" smtClean="0"/>
              <a:pPr/>
              <a:t>72</a:t>
            </a:fld>
            <a:endParaRPr lang="en-US"/>
          </a:p>
        </p:txBody>
      </p:sp>
    </p:spTree>
    <p:extLst>
      <p:ext uri="{BB962C8B-B14F-4D97-AF65-F5344CB8AC3E}">
        <p14:creationId xmlns:p14="http://schemas.microsoft.com/office/powerpoint/2010/main" val="307562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A95-3194-4974-89B1-626584D83DC4}"/>
              </a:ext>
            </a:extLst>
          </p:cNvPr>
          <p:cNvSpPr>
            <a:spLocks noGrp="1"/>
          </p:cNvSpPr>
          <p:nvPr>
            <p:ph type="title"/>
          </p:nvPr>
        </p:nvSpPr>
        <p:spPr>
          <a:xfrm>
            <a:off x="152400" y="1606572"/>
            <a:ext cx="11887200" cy="1325563"/>
          </a:xfrm>
        </p:spPr>
        <p:txBody>
          <a:bodyPr vert="horz" lIns="91440" tIns="45720" rIns="91440" bIns="45720" rtlCol="0" anchor="ctr">
            <a:normAutofit/>
          </a:bodyPr>
          <a:lstStyle/>
          <a:p>
            <a:r>
              <a:rPr lang="en-US" b="1" dirty="0"/>
              <a:t>Submission Requirements</a:t>
            </a:r>
          </a:p>
        </p:txBody>
      </p:sp>
      <p:sp>
        <p:nvSpPr>
          <p:cNvPr id="3" name="Slide Number Placeholder 2">
            <a:extLst>
              <a:ext uri="{FF2B5EF4-FFF2-40B4-BE49-F238E27FC236}">
                <a16:creationId xmlns:a16="http://schemas.microsoft.com/office/drawing/2014/main" id="{F8E366D1-731B-405B-8B6D-26D9F7A3DE0C}"/>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a:lnSpc>
                <a:spcPct val="90000"/>
              </a:lnSpc>
              <a:spcAft>
                <a:spcPts val="600"/>
              </a:spcAft>
              <a:defRPr/>
            </a:pPr>
            <a:fld id="{DEE69842-7252-4EFC-9235-C1FD55AB08D6}" type="slidenum">
              <a:rPr lang="en-US" sz="1900"/>
              <a:pPr>
                <a:lnSpc>
                  <a:spcPct val="90000"/>
                </a:lnSpc>
                <a:spcAft>
                  <a:spcPts val="600"/>
                </a:spcAft>
                <a:defRPr/>
              </a:pPr>
              <a:t>73</a:t>
            </a:fld>
            <a:endParaRPr lang="en-US" sz="1900"/>
          </a:p>
        </p:txBody>
      </p:sp>
    </p:spTree>
    <p:extLst>
      <p:ext uri="{BB962C8B-B14F-4D97-AF65-F5344CB8AC3E}">
        <p14:creationId xmlns:p14="http://schemas.microsoft.com/office/powerpoint/2010/main" val="428997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F526-2C3C-4EE8-8434-BBA440A650A7}"/>
              </a:ext>
            </a:extLst>
          </p:cNvPr>
          <p:cNvSpPr>
            <a:spLocks noGrp="1"/>
          </p:cNvSpPr>
          <p:nvPr>
            <p:ph type="title"/>
          </p:nvPr>
        </p:nvSpPr>
        <p:spPr>
          <a:xfrm>
            <a:off x="152400" y="203800"/>
            <a:ext cx="11887200" cy="974552"/>
          </a:xfrm>
        </p:spPr>
        <p:txBody>
          <a:bodyPr>
            <a:normAutofit/>
          </a:bodyPr>
          <a:lstStyle/>
          <a:p>
            <a:r>
              <a:rPr lang="en-US" sz="3800" b="1" dirty="0"/>
              <a:t> </a:t>
            </a:r>
            <a:r>
              <a:rPr lang="en-US" sz="4000" b="1" dirty="0"/>
              <a:t>Submission Requirements</a:t>
            </a:r>
            <a:endParaRPr lang="en-US" sz="4000" b="1" dirty="0">
              <a:cs typeface="Arial"/>
            </a:endParaRPr>
          </a:p>
        </p:txBody>
      </p:sp>
      <p:sp>
        <p:nvSpPr>
          <p:cNvPr id="3" name="Content Placeholder 2">
            <a:extLst>
              <a:ext uri="{FF2B5EF4-FFF2-40B4-BE49-F238E27FC236}">
                <a16:creationId xmlns:a16="http://schemas.microsoft.com/office/drawing/2014/main" id="{5F486FC4-99DC-4D9E-BE8A-99E7116341B8}"/>
              </a:ext>
            </a:extLst>
          </p:cNvPr>
          <p:cNvSpPr>
            <a:spLocks noGrp="1"/>
          </p:cNvSpPr>
          <p:nvPr>
            <p:ph idx="1"/>
          </p:nvPr>
        </p:nvSpPr>
        <p:spPr>
          <a:xfrm>
            <a:off x="152400" y="2062423"/>
            <a:ext cx="11887200" cy="3473854"/>
          </a:xfrm>
        </p:spPr>
        <p:txBody>
          <a:bodyPr vert="horz" lIns="91440" tIns="45720" rIns="91440" bIns="45720" rtlCol="0" anchor="t">
            <a:normAutofit/>
          </a:bodyPr>
          <a:lstStyle/>
          <a:p>
            <a:r>
              <a:rPr lang="en-US" sz="2400" dirty="0"/>
              <a:t>Contractors are required to submit the PSE Survey to the CDE on or before Monday, June 2, 2025, at 5:00 p.m.</a:t>
            </a:r>
          </a:p>
          <a:p>
            <a:pPr marL="0" indent="0">
              <a:buNone/>
            </a:pPr>
            <a:endParaRPr lang="en-US" sz="2400" dirty="0"/>
          </a:p>
          <a:p>
            <a:r>
              <a:rPr lang="en-US" sz="2400" b="1" dirty="0"/>
              <a:t>Contractors must complete </a:t>
            </a:r>
            <a:r>
              <a:rPr lang="en-US" sz="2400" b="1" i="1" dirty="0"/>
              <a:t>only</a:t>
            </a:r>
            <a:r>
              <a:rPr lang="en-US" sz="2400" b="1" dirty="0"/>
              <a:t> the PSE Survey</a:t>
            </a:r>
            <a:endParaRPr lang="en-US" sz="2400" b="1" dirty="0">
              <a:cs typeface="Arial"/>
            </a:endParaRPr>
          </a:p>
          <a:p>
            <a:pPr marL="0" indent="0">
              <a:buNone/>
            </a:pPr>
            <a:endParaRPr lang="en-US" sz="2400" dirty="0"/>
          </a:p>
          <a:p>
            <a:r>
              <a:rPr lang="en-US" sz="2400" dirty="0"/>
              <a:t>All other required documentation completed as part of the PSE process shall be kept on-site and available for review upon request</a:t>
            </a:r>
            <a:endParaRPr lang="en-US" sz="2400" dirty="0">
              <a:cs typeface="Arial"/>
            </a:endParaRPr>
          </a:p>
          <a:p>
            <a:pPr marL="0" indent="0">
              <a:buNone/>
            </a:pPr>
            <a:endParaRPr lang="en-US" sz="2400" dirty="0"/>
          </a:p>
        </p:txBody>
      </p:sp>
      <p:sp>
        <p:nvSpPr>
          <p:cNvPr id="4" name="Slide Number Placeholder 3">
            <a:extLst>
              <a:ext uri="{FF2B5EF4-FFF2-40B4-BE49-F238E27FC236}">
                <a16:creationId xmlns:a16="http://schemas.microsoft.com/office/drawing/2014/main" id="{16292BB1-680B-4AD0-9D9B-DDDF8BE714EE}"/>
              </a:ext>
            </a:extLst>
          </p:cNvPr>
          <p:cNvSpPr>
            <a:spLocks noGrp="1"/>
          </p:cNvSpPr>
          <p:nvPr>
            <p:ph type="sldNum" sz="quarter" idx="10"/>
          </p:nvPr>
        </p:nvSpPr>
        <p:spPr/>
        <p:txBody>
          <a:bodyPr/>
          <a:lstStyle/>
          <a:p>
            <a:fld id="{DEE69842-7252-4EFC-9235-C1FD55AB08D6}" type="slidenum">
              <a:rPr lang="en-US" smtClean="0"/>
              <a:pPr/>
              <a:t>74</a:t>
            </a:fld>
            <a:endParaRPr lang="en-US"/>
          </a:p>
        </p:txBody>
      </p:sp>
    </p:spTree>
    <p:extLst>
      <p:ext uri="{BB962C8B-B14F-4D97-AF65-F5344CB8AC3E}">
        <p14:creationId xmlns:p14="http://schemas.microsoft.com/office/powerpoint/2010/main" val="906365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18D3-6E1F-433D-9041-711F25E49F31}"/>
              </a:ext>
            </a:extLst>
          </p:cNvPr>
          <p:cNvSpPr>
            <a:spLocks noGrp="1"/>
          </p:cNvSpPr>
          <p:nvPr>
            <p:ph type="title"/>
          </p:nvPr>
        </p:nvSpPr>
        <p:spPr>
          <a:xfrm>
            <a:off x="152400" y="203799"/>
            <a:ext cx="11887200" cy="1325563"/>
          </a:xfrm>
        </p:spPr>
        <p:txBody>
          <a:bodyPr anchor="ctr">
            <a:normAutofit/>
          </a:bodyPr>
          <a:lstStyle/>
          <a:p>
            <a:r>
              <a:rPr lang="en-US" b="1"/>
              <a:t>Multiple Contract Types</a:t>
            </a:r>
          </a:p>
        </p:txBody>
      </p:sp>
      <p:sp>
        <p:nvSpPr>
          <p:cNvPr id="3" name="Content Placeholder 2">
            <a:extLst>
              <a:ext uri="{FF2B5EF4-FFF2-40B4-BE49-F238E27FC236}">
                <a16:creationId xmlns:a16="http://schemas.microsoft.com/office/drawing/2014/main" id="{A32F703B-FF08-46D9-A505-90B77D6805A5}"/>
              </a:ext>
            </a:extLst>
          </p:cNvPr>
          <p:cNvSpPr>
            <a:spLocks noGrp="1"/>
          </p:cNvSpPr>
          <p:nvPr>
            <p:ph sz="half" idx="1"/>
          </p:nvPr>
        </p:nvSpPr>
        <p:spPr>
          <a:xfrm>
            <a:off x="152399" y="1638300"/>
            <a:ext cx="11887200" cy="5015901"/>
          </a:xfrm>
        </p:spPr>
        <p:txBody>
          <a:bodyPr vert="horz" lIns="91440" tIns="45720" rIns="91440" bIns="45720" rtlCol="0" anchor="t">
            <a:normAutofit/>
          </a:bodyPr>
          <a:lstStyle/>
          <a:p>
            <a:r>
              <a:rPr lang="en-US" sz="2700" dirty="0"/>
              <a:t>If your program has contracts with both the California Department of Education and California Department of Social Services, you must complete and submit the PSE Survey to the CDE for your CSPP.</a:t>
            </a:r>
          </a:p>
          <a:p>
            <a:pPr marL="0" indent="0">
              <a:buNone/>
            </a:pPr>
            <a:endParaRPr lang="en-US" sz="2700" dirty="0"/>
          </a:p>
          <a:p>
            <a:pPr marL="342900" lvl="0" indent="-342900">
              <a:spcBef>
                <a:spcPts val="3000"/>
              </a:spcBef>
              <a:tabLst>
                <a:tab pos="457200" algn="l"/>
              </a:tabLst>
            </a:pPr>
            <a:r>
              <a:rPr lang="en-US" sz="2700" dirty="0"/>
              <a:t>Follow California Department of Social Services (CDSS) guidance for PSE submission requirements for all other contract types.</a:t>
            </a:r>
            <a:endParaRPr lang="en-US" sz="2700" dirty="0">
              <a:cs typeface="Arial"/>
            </a:endParaRPr>
          </a:p>
          <a:p>
            <a:endParaRPr lang="en-US" sz="2700" dirty="0"/>
          </a:p>
        </p:txBody>
      </p:sp>
      <p:sp>
        <p:nvSpPr>
          <p:cNvPr id="4" name="Slide Number Placeholder 3">
            <a:extLst>
              <a:ext uri="{FF2B5EF4-FFF2-40B4-BE49-F238E27FC236}">
                <a16:creationId xmlns:a16="http://schemas.microsoft.com/office/drawing/2014/main" id="{1C62D363-75D9-4D19-B66E-6E9D7B6C11AF}"/>
              </a:ext>
            </a:extLst>
          </p:cNvPr>
          <p:cNvSpPr>
            <a:spLocks noGrp="1"/>
          </p:cNvSpPr>
          <p:nvPr>
            <p:ph type="sldNum" sz="quarter" idx="10"/>
          </p:nvPr>
        </p:nvSpPr>
        <p:spPr>
          <a:xfrm>
            <a:off x="9296400" y="6289075"/>
            <a:ext cx="2743200" cy="365125"/>
          </a:xfrm>
        </p:spPr>
        <p:txBody>
          <a:bodyPr anchor="ctr">
            <a:normAutofit/>
          </a:bodyPr>
          <a:lstStyle/>
          <a:p>
            <a:pPr>
              <a:lnSpc>
                <a:spcPct val="90000"/>
              </a:lnSpc>
              <a:spcAft>
                <a:spcPts val="600"/>
              </a:spcAft>
            </a:pPr>
            <a:fld id="{DEE69842-7252-4EFC-9235-C1FD55AB08D6}" type="slidenum">
              <a:rPr lang="en-US" sz="1900" smtClean="0"/>
              <a:pPr>
                <a:lnSpc>
                  <a:spcPct val="90000"/>
                </a:lnSpc>
                <a:spcAft>
                  <a:spcPts val="600"/>
                </a:spcAft>
              </a:pPr>
              <a:t>75</a:t>
            </a:fld>
            <a:endParaRPr lang="en-US" sz="1900"/>
          </a:p>
        </p:txBody>
      </p:sp>
    </p:spTree>
    <p:extLst>
      <p:ext uri="{BB962C8B-B14F-4D97-AF65-F5344CB8AC3E}">
        <p14:creationId xmlns:p14="http://schemas.microsoft.com/office/powerpoint/2010/main" val="3394768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FE09A-5BBE-4647-AF48-466B430988DA}"/>
              </a:ext>
            </a:extLst>
          </p:cNvPr>
          <p:cNvSpPr>
            <a:spLocks noGrp="1"/>
          </p:cNvSpPr>
          <p:nvPr>
            <p:ph type="title"/>
          </p:nvPr>
        </p:nvSpPr>
        <p:spPr>
          <a:xfrm>
            <a:off x="152400" y="2022209"/>
            <a:ext cx="11887200" cy="1325563"/>
          </a:xfrm>
        </p:spPr>
        <p:txBody>
          <a:bodyPr vert="horz" lIns="91440" tIns="45720" rIns="91440" bIns="45720" rtlCol="0" anchor="ctr">
            <a:normAutofit/>
          </a:bodyPr>
          <a:lstStyle/>
          <a:p>
            <a:r>
              <a:rPr lang="en-US" b="1" kern="1200" dirty="0"/>
              <a:t>Implement Action Plan</a:t>
            </a:r>
          </a:p>
        </p:txBody>
      </p:sp>
      <p:sp>
        <p:nvSpPr>
          <p:cNvPr id="4" name="Slide Number Placeholder 3">
            <a:extLst>
              <a:ext uri="{FF2B5EF4-FFF2-40B4-BE49-F238E27FC236}">
                <a16:creationId xmlns:a16="http://schemas.microsoft.com/office/drawing/2014/main" id="{FD62F1AB-2AD1-4309-B56C-8C303D0A5FA1}"/>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a:lnSpc>
                <a:spcPct val="90000"/>
              </a:lnSpc>
              <a:spcAft>
                <a:spcPts val="600"/>
              </a:spcAft>
              <a:defRPr/>
            </a:pPr>
            <a:fld id="{0C39CDE4-793C-4482-9A56-1E540F859475}" type="slidenum">
              <a:rPr lang="en-US" sz="1900"/>
              <a:pPr>
                <a:lnSpc>
                  <a:spcPct val="90000"/>
                </a:lnSpc>
                <a:spcAft>
                  <a:spcPts val="600"/>
                </a:spcAft>
                <a:defRPr/>
              </a:pPr>
              <a:t>76</a:t>
            </a:fld>
            <a:endParaRPr lang="en-US" sz="1900"/>
          </a:p>
        </p:txBody>
      </p:sp>
    </p:spTree>
    <p:extLst>
      <p:ext uri="{BB962C8B-B14F-4D97-AF65-F5344CB8AC3E}">
        <p14:creationId xmlns:p14="http://schemas.microsoft.com/office/powerpoint/2010/main" val="1150075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63A9-938F-7781-7F99-915157852585}"/>
              </a:ext>
            </a:extLst>
          </p:cNvPr>
          <p:cNvSpPr>
            <a:spLocks noGrp="1"/>
          </p:cNvSpPr>
          <p:nvPr>
            <p:ph type="title"/>
          </p:nvPr>
        </p:nvSpPr>
        <p:spPr/>
        <p:txBody>
          <a:bodyPr/>
          <a:lstStyle/>
          <a:p>
            <a:r>
              <a:rPr lang="en-US" b="1" dirty="0"/>
              <a:t>How to use data and PSE through the year</a:t>
            </a:r>
            <a:endParaRPr lang="en-US" dirty="0"/>
          </a:p>
        </p:txBody>
      </p:sp>
      <p:sp>
        <p:nvSpPr>
          <p:cNvPr id="3" name="Content Placeholder 2">
            <a:extLst>
              <a:ext uri="{FF2B5EF4-FFF2-40B4-BE49-F238E27FC236}">
                <a16:creationId xmlns:a16="http://schemas.microsoft.com/office/drawing/2014/main" id="{38F19D8D-1AC9-6215-0E39-B4AAAA6F842C}"/>
              </a:ext>
            </a:extLst>
          </p:cNvPr>
          <p:cNvSpPr>
            <a:spLocks noGrp="1"/>
          </p:cNvSpPr>
          <p:nvPr>
            <p:ph idx="1"/>
          </p:nvPr>
        </p:nvSpPr>
        <p:spPr/>
        <p:txBody>
          <a:bodyPr/>
          <a:lstStyle/>
          <a:p>
            <a:pPr marL="514350" indent="-514350">
              <a:spcAft>
                <a:spcPts val="1800"/>
              </a:spcAft>
              <a:buFont typeface="+mj-lt"/>
              <a:buAutoNum type="arabicPeriod"/>
            </a:pPr>
            <a:r>
              <a:rPr lang="en-US" dirty="0"/>
              <a:t>Meet regularly throughout the year to assess all areas that need improvement</a:t>
            </a:r>
          </a:p>
          <a:p>
            <a:pPr marL="514350" indent="-514350">
              <a:spcAft>
                <a:spcPts val="1800"/>
              </a:spcAft>
              <a:buFont typeface="+mj-lt"/>
              <a:buAutoNum type="arabicPeriod"/>
            </a:pPr>
            <a:r>
              <a:rPr lang="en-US" dirty="0"/>
              <a:t>Create procedures that will help assure that all areas of the program that are satisfactory continue to meet or exceed standards.</a:t>
            </a:r>
          </a:p>
          <a:p>
            <a:pPr marL="514350" indent="-514350">
              <a:spcAft>
                <a:spcPts val="1800"/>
              </a:spcAft>
              <a:buFont typeface="+mj-lt"/>
              <a:buAutoNum type="arabicPeriod"/>
            </a:pPr>
            <a:r>
              <a:rPr lang="en-US" dirty="0"/>
              <a:t>Create procedures that will help assure that all areas of the program that are satisfactory continue to meet or exceed standards.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C740EE20-3E6D-4EB6-235D-22F6D2B3F4B7}"/>
              </a:ext>
            </a:extLst>
          </p:cNvPr>
          <p:cNvSpPr>
            <a:spLocks noGrp="1"/>
          </p:cNvSpPr>
          <p:nvPr>
            <p:ph type="sldNum" sz="quarter" idx="10"/>
          </p:nvPr>
        </p:nvSpPr>
        <p:spPr/>
        <p:txBody>
          <a:bodyPr/>
          <a:lstStyle/>
          <a:p>
            <a:fld id="{0C39CDE4-793C-4482-9A56-1E540F859475}" type="slidenum">
              <a:rPr lang="en-US" smtClean="0"/>
              <a:pPr/>
              <a:t>77</a:t>
            </a:fld>
            <a:endParaRPr lang="en-US"/>
          </a:p>
        </p:txBody>
      </p:sp>
    </p:spTree>
    <p:extLst>
      <p:ext uri="{BB962C8B-B14F-4D97-AF65-F5344CB8AC3E}">
        <p14:creationId xmlns:p14="http://schemas.microsoft.com/office/powerpoint/2010/main" val="4185941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B555-5AD6-4135-BF4C-134BAD5151F8}"/>
              </a:ext>
            </a:extLst>
          </p:cNvPr>
          <p:cNvSpPr>
            <a:spLocks noGrp="1"/>
          </p:cNvSpPr>
          <p:nvPr>
            <p:ph type="title"/>
          </p:nvPr>
        </p:nvSpPr>
        <p:spPr>
          <a:xfrm>
            <a:off x="304800" y="301659"/>
            <a:ext cx="11887200" cy="998002"/>
          </a:xfrm>
        </p:spPr>
        <p:txBody>
          <a:bodyPr>
            <a:noAutofit/>
          </a:bodyPr>
          <a:lstStyle/>
          <a:p>
            <a:r>
              <a:rPr lang="en-US" sz="4000" b="1" dirty="0"/>
              <a:t>PSE Webpage Walkthrough </a:t>
            </a:r>
            <a:endParaRPr lang="en-US" sz="3600" b="1" dirty="0">
              <a:cs typeface="Arial"/>
            </a:endParaRPr>
          </a:p>
        </p:txBody>
      </p:sp>
      <p:sp>
        <p:nvSpPr>
          <p:cNvPr id="3" name="Content Placeholder 2">
            <a:extLst>
              <a:ext uri="{FF2B5EF4-FFF2-40B4-BE49-F238E27FC236}">
                <a16:creationId xmlns:a16="http://schemas.microsoft.com/office/drawing/2014/main" id="{F85199B9-8781-49AE-A9AD-BFCE39995439}"/>
              </a:ext>
            </a:extLst>
          </p:cNvPr>
          <p:cNvSpPr>
            <a:spLocks noGrp="1"/>
          </p:cNvSpPr>
          <p:nvPr>
            <p:ph idx="1"/>
          </p:nvPr>
        </p:nvSpPr>
        <p:spPr>
          <a:xfrm>
            <a:off x="0" y="1300899"/>
            <a:ext cx="12039599" cy="5352062"/>
          </a:xfrm>
        </p:spPr>
        <p:txBody>
          <a:bodyPr vert="horz" lIns="91440" tIns="45720" rIns="91440" bIns="45720" rtlCol="0" anchor="t">
            <a:normAutofit/>
          </a:bodyPr>
          <a:lstStyle/>
          <a:p>
            <a:pPr marL="914400" lvl="1" indent="-457200"/>
            <a:endParaRPr lang="en-US" sz="2600" dirty="0"/>
          </a:p>
          <a:p>
            <a:pPr marL="914400" lvl="1" indent="-457200"/>
            <a:r>
              <a:rPr lang="en-US" sz="2600" dirty="0"/>
              <a:t>Management Bulletin </a:t>
            </a:r>
            <a:endParaRPr lang="en-US" sz="2600" dirty="0">
              <a:cs typeface="Arial"/>
            </a:endParaRPr>
          </a:p>
          <a:p>
            <a:pPr marL="914400" lvl="1" indent="-457200"/>
            <a:endParaRPr lang="en-US" sz="2600" dirty="0">
              <a:cs typeface="Arial"/>
            </a:endParaRPr>
          </a:p>
          <a:p>
            <a:pPr marL="914400" lvl="1" indent="-457200"/>
            <a:r>
              <a:rPr lang="en-US" sz="2600" dirty="0"/>
              <a:t>Frequently Asked Questions</a:t>
            </a:r>
            <a:endParaRPr lang="en-US" sz="2600" dirty="0">
              <a:cs typeface="Arial"/>
            </a:endParaRPr>
          </a:p>
          <a:p>
            <a:pPr marL="914400" lvl="1" indent="-457200"/>
            <a:endParaRPr lang="en-US" sz="2600" dirty="0">
              <a:cs typeface="Arial"/>
            </a:endParaRPr>
          </a:p>
          <a:p>
            <a:pPr marL="914400" lvl="1" indent="-457200"/>
            <a:r>
              <a:rPr lang="en-US" sz="2600" dirty="0">
                <a:cs typeface="Arial"/>
              </a:rPr>
              <a:t>FY 2024–25 PSE Survey Questions</a:t>
            </a:r>
          </a:p>
          <a:p>
            <a:pPr marL="914400" lvl="1" indent="-457200"/>
            <a:endParaRPr lang="en-US" sz="2600" dirty="0">
              <a:ea typeface="Calibri" panose="020F0502020204030204" pitchFamily="34" charset="0"/>
              <a:cs typeface="Arial" panose="020B0604020202020204"/>
            </a:endParaRPr>
          </a:p>
          <a:p>
            <a:pPr marL="914400" lvl="1" indent="-457200"/>
            <a:r>
              <a:rPr lang="en-US" sz="2600" dirty="0">
                <a:ea typeface="Calibri"/>
                <a:cs typeface="Arial" panose="020B0604020202020204"/>
              </a:rPr>
              <a:t>PSE Email</a:t>
            </a:r>
            <a:endParaRPr lang="en-US" sz="2600" dirty="0">
              <a:solidFill>
                <a:srgbClr val="000000"/>
              </a:solidFill>
              <a:ea typeface="Calibri"/>
              <a:cs typeface="Arial" panose="020B0604020202020204"/>
            </a:endParaRPr>
          </a:p>
          <a:p>
            <a:pPr marL="914400" lvl="1" indent="-457200"/>
            <a:endParaRPr lang="en-US" sz="2600" dirty="0">
              <a:ea typeface="Calibri" panose="020F0502020204030204" pitchFamily="34" charset="0"/>
              <a:cs typeface="Arial" panose="020B0604020202020204"/>
            </a:endParaRPr>
          </a:p>
          <a:p>
            <a:pPr marL="914400" lvl="1" indent="-457200"/>
            <a:r>
              <a:rPr lang="en-US" sz="2600" dirty="0">
                <a:ea typeface="Calibri"/>
                <a:cs typeface="Arial" panose="020B0604020202020204"/>
              </a:rPr>
              <a:t>Program Instrument</a:t>
            </a:r>
          </a:p>
          <a:p>
            <a:pPr marL="914400" lvl="1" indent="-457200"/>
            <a:endParaRPr lang="en-US" sz="2600" dirty="0">
              <a:ea typeface="Calibri"/>
              <a:cs typeface="Arial" panose="020B0604020202020204"/>
            </a:endParaRPr>
          </a:p>
          <a:p>
            <a:pPr marL="914400" lvl="1" indent="-457200"/>
            <a:r>
              <a:rPr lang="en-US" sz="2600" dirty="0">
                <a:ea typeface="Calibri"/>
                <a:cs typeface="Arial" panose="020B0604020202020204"/>
              </a:rPr>
              <a:t>Submission Link to SNAP Survey</a:t>
            </a:r>
          </a:p>
          <a:p>
            <a:pPr marL="0" indent="0">
              <a:buNone/>
            </a:pPr>
            <a:endParaRPr lang="en-US" sz="2600" dirty="0">
              <a:ea typeface="Calibri" panose="020F0502020204030204" pitchFamily="34" charset="0"/>
              <a:cs typeface="Arial" panose="020B0604020202020204"/>
            </a:endParaRPr>
          </a:p>
          <a:p>
            <a:pPr marL="0" indent="0">
              <a:buNone/>
            </a:pPr>
            <a:endParaRPr lang="en-US" sz="2600" dirty="0">
              <a:solidFill>
                <a:srgbClr val="FFFFFF"/>
              </a:solidFill>
              <a:ea typeface="Calibri" panose="020F0502020204030204" pitchFamily="34" charset="0"/>
              <a:cs typeface="Arial" panose="020B0604020202020204"/>
            </a:endParaRPr>
          </a:p>
          <a:p>
            <a:pPr lvl="1"/>
            <a:endParaRPr lang="en-US" sz="2600" dirty="0">
              <a:ea typeface="Calibri" panose="020F0502020204030204" pitchFamily="34" charset="0"/>
              <a:cs typeface="Arial" panose="020B0604020202020204"/>
            </a:endParaRPr>
          </a:p>
          <a:p>
            <a:pPr marL="0" marR="0" indent="0" algn="ctr">
              <a:lnSpc>
                <a:spcPct val="107000"/>
              </a:lnSpc>
              <a:spcBef>
                <a:spcPts val="3000"/>
              </a:spcBef>
              <a:spcAft>
                <a:spcPts val="0"/>
              </a:spcAft>
              <a:buNone/>
            </a:pPr>
            <a:endParaRPr lang="en-US" sz="2600" dirty="0">
              <a:solidFill>
                <a:srgbClr val="FFFFFF"/>
              </a:solidFill>
              <a:ea typeface="Calibri" panose="020F0502020204030204" pitchFamily="34" charset="0"/>
              <a:cs typeface="Times New Roman"/>
            </a:endParaRPr>
          </a:p>
        </p:txBody>
      </p:sp>
      <p:sp>
        <p:nvSpPr>
          <p:cNvPr id="4" name="Slide Number Placeholder 3">
            <a:extLst>
              <a:ext uri="{FF2B5EF4-FFF2-40B4-BE49-F238E27FC236}">
                <a16:creationId xmlns:a16="http://schemas.microsoft.com/office/drawing/2014/main" id="{7DBA0365-2E01-43DD-9162-C80E2892E457}"/>
              </a:ext>
            </a:extLst>
          </p:cNvPr>
          <p:cNvSpPr>
            <a:spLocks noGrp="1"/>
          </p:cNvSpPr>
          <p:nvPr>
            <p:ph type="sldNum" sz="quarter" idx="10"/>
          </p:nvPr>
        </p:nvSpPr>
        <p:spPr/>
        <p:txBody>
          <a:bodyPr/>
          <a:lstStyle/>
          <a:p>
            <a:fld id="{DEE69842-7252-4EFC-9235-C1FD55AB08D6}" type="slidenum">
              <a:rPr lang="en-US" smtClean="0"/>
              <a:pPr/>
              <a:t>78</a:t>
            </a:fld>
            <a:endParaRPr lang="en-US"/>
          </a:p>
        </p:txBody>
      </p:sp>
    </p:spTree>
    <p:extLst>
      <p:ext uri="{BB962C8B-B14F-4D97-AF65-F5344CB8AC3E}">
        <p14:creationId xmlns:p14="http://schemas.microsoft.com/office/powerpoint/2010/main" val="31967892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0834FD-5E74-400D-B0DE-9D0C4E3117FC}"/>
              </a:ext>
            </a:extLst>
          </p:cNvPr>
          <p:cNvSpPr>
            <a:spLocks noGrp="1"/>
          </p:cNvSpPr>
          <p:nvPr>
            <p:ph type="title"/>
          </p:nvPr>
        </p:nvSpPr>
        <p:spPr>
          <a:xfrm>
            <a:off x="152400" y="2103437"/>
            <a:ext cx="11887200" cy="1325563"/>
          </a:xfrm>
        </p:spPr>
        <p:txBody>
          <a:bodyPr vert="horz" lIns="91440" tIns="45720" rIns="91440" bIns="45720" rtlCol="0" anchor="ctr">
            <a:normAutofit/>
          </a:bodyPr>
          <a:lstStyle/>
          <a:p>
            <a:r>
              <a:rPr lang="en-US" b="1" dirty="0"/>
              <a:t>Thank You for Your Participation!</a:t>
            </a:r>
            <a:endParaRPr lang="en-US" altLang="en-US" dirty="0"/>
          </a:p>
        </p:txBody>
      </p:sp>
      <p:sp>
        <p:nvSpPr>
          <p:cNvPr id="2" name="Slide Number Placeholder 1">
            <a:extLst>
              <a:ext uri="{FF2B5EF4-FFF2-40B4-BE49-F238E27FC236}">
                <a16:creationId xmlns:a16="http://schemas.microsoft.com/office/drawing/2014/main" id="{6F6D2446-94C7-4B91-BB1D-A71E035BAF99}"/>
              </a:ext>
            </a:extLst>
          </p:cNvPr>
          <p:cNvSpPr>
            <a:spLocks noGrp="1"/>
          </p:cNvSpPr>
          <p:nvPr>
            <p:ph type="sldNum" sz="quarter" idx="10"/>
          </p:nvPr>
        </p:nvSpPr>
        <p:spPr>
          <a:xfrm>
            <a:off x="9296400" y="6289075"/>
            <a:ext cx="2743200" cy="365125"/>
          </a:xfrm>
        </p:spPr>
        <p:txBody>
          <a:bodyPr vert="horz" lIns="91440" tIns="45720" rIns="91440" bIns="45720" rtlCol="0" anchor="ctr">
            <a:normAutofit/>
          </a:bodyPr>
          <a:lstStyle/>
          <a:p>
            <a:pPr>
              <a:lnSpc>
                <a:spcPct val="90000"/>
              </a:lnSpc>
              <a:spcAft>
                <a:spcPts val="600"/>
              </a:spcAft>
              <a:defRPr/>
            </a:pPr>
            <a:fld id="{7D766DFC-3A80-4B23-8F34-5E6B9B8F3ED1}" type="slidenum">
              <a:rPr lang="en-US" sz="1900"/>
              <a:pPr>
                <a:lnSpc>
                  <a:spcPct val="90000"/>
                </a:lnSpc>
                <a:spcAft>
                  <a:spcPts val="600"/>
                </a:spcAft>
                <a:defRPr/>
              </a:pPr>
              <a:t>79</a:t>
            </a:fld>
            <a:endParaRPr lang="en-US" sz="1900"/>
          </a:p>
        </p:txBody>
      </p:sp>
    </p:spTree>
    <p:extLst>
      <p:ext uri="{BB962C8B-B14F-4D97-AF65-F5344CB8AC3E}">
        <p14:creationId xmlns:p14="http://schemas.microsoft.com/office/powerpoint/2010/main" val="45107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4F12-851F-4D48-BDC4-05FD9E56CB95}"/>
              </a:ext>
            </a:extLst>
          </p:cNvPr>
          <p:cNvSpPr>
            <a:spLocks noGrp="1"/>
          </p:cNvSpPr>
          <p:nvPr>
            <p:ph type="title"/>
          </p:nvPr>
        </p:nvSpPr>
        <p:spPr>
          <a:xfrm>
            <a:off x="152400" y="192224"/>
            <a:ext cx="11887200" cy="1325563"/>
          </a:xfrm>
        </p:spPr>
        <p:txBody>
          <a:bodyPr/>
          <a:lstStyle/>
          <a:p>
            <a:r>
              <a:rPr lang="en-US" b="1"/>
              <a:t>What is the PSE?</a:t>
            </a:r>
            <a:endParaRPr lang="en-US" b="1">
              <a:cs typeface="Arial"/>
            </a:endParaRPr>
          </a:p>
        </p:txBody>
      </p:sp>
      <p:sp>
        <p:nvSpPr>
          <p:cNvPr id="3" name="Content Placeholder 2">
            <a:extLst>
              <a:ext uri="{FF2B5EF4-FFF2-40B4-BE49-F238E27FC236}">
                <a16:creationId xmlns:a16="http://schemas.microsoft.com/office/drawing/2014/main" id="{D9A18418-FA7D-46AA-BC3E-1AB1CB85F034}"/>
              </a:ext>
            </a:extLst>
          </p:cNvPr>
          <p:cNvSpPr>
            <a:spLocks noGrp="1"/>
          </p:cNvSpPr>
          <p:nvPr>
            <p:ph idx="1"/>
          </p:nvPr>
        </p:nvSpPr>
        <p:spPr>
          <a:xfrm>
            <a:off x="152400" y="1686728"/>
            <a:ext cx="11887200" cy="5171272"/>
          </a:xfrm>
        </p:spPr>
        <p:txBody>
          <a:bodyPr vert="horz" lIns="91440" tIns="45720" rIns="91440" bIns="45720" rtlCol="0" anchor="t">
            <a:normAutofit/>
          </a:bodyPr>
          <a:lstStyle/>
          <a:p>
            <a:pPr marL="0" lvl="0" indent="0">
              <a:lnSpc>
                <a:spcPct val="107000"/>
              </a:lnSpc>
              <a:spcBef>
                <a:spcPts val="0"/>
              </a:spcBef>
              <a:spcAft>
                <a:spcPts val="800"/>
              </a:spcAft>
              <a:buNone/>
              <a:tabLst>
                <a:tab pos="457200" algn="l"/>
              </a:tabLst>
            </a:pPr>
            <a:r>
              <a:rPr lang="en-US" sz="2800" i="1" dirty="0">
                <a:ea typeface="Calibri"/>
                <a:cs typeface="Times New Roman"/>
              </a:rPr>
              <a:t>California Code of Regulations</a:t>
            </a:r>
            <a:r>
              <a:rPr lang="en-US" sz="2800" dirty="0">
                <a:ea typeface="Calibri"/>
                <a:cs typeface="Times New Roman"/>
              </a:rPr>
              <a:t>, Title 5 (5 </a:t>
            </a:r>
            <a:r>
              <a:rPr lang="en-US" sz="2800" i="1" dirty="0">
                <a:ea typeface="Calibri"/>
                <a:cs typeface="Times New Roman"/>
              </a:rPr>
              <a:t>CCR</a:t>
            </a:r>
            <a:r>
              <a:rPr lang="en-US" sz="2800" dirty="0">
                <a:ea typeface="Calibri"/>
                <a:cs typeface="Times New Roman"/>
              </a:rPr>
              <a:t>), Section 17709: </a:t>
            </a:r>
          </a:p>
          <a:p>
            <a:pPr marL="742950" lvl="1" indent="-285750">
              <a:lnSpc>
                <a:spcPct val="107000"/>
              </a:lnSpc>
              <a:spcBef>
                <a:spcPts val="0"/>
              </a:spcBef>
              <a:spcAft>
                <a:spcPts val="800"/>
              </a:spcAft>
              <a:tabLst>
                <a:tab pos="914400" algn="l"/>
              </a:tabLst>
            </a:pPr>
            <a:r>
              <a:rPr lang="en-US" dirty="0">
                <a:ea typeface="Calibri"/>
                <a:cs typeface="Times New Roman"/>
              </a:rPr>
              <a:t>Each CSPP contractor shall develop and implement an annual plan for its annual Program Self-Evaluation process. </a:t>
            </a:r>
          </a:p>
          <a:p>
            <a:pPr marL="742950" lvl="1" indent="-285750">
              <a:lnSpc>
                <a:spcPct val="107000"/>
              </a:lnSpc>
              <a:spcBef>
                <a:spcPts val="0"/>
              </a:spcBef>
              <a:spcAft>
                <a:spcPts val="800"/>
              </a:spcAft>
              <a:tabLst>
                <a:tab pos="914400" algn="l"/>
              </a:tabLst>
            </a:pPr>
            <a:endParaRPr lang="en-US" dirty="0">
              <a:ea typeface="Calibri" panose="020F0502020204030204" pitchFamily="34" charset="0"/>
              <a:cs typeface="Times New Roman"/>
            </a:endParaRPr>
          </a:p>
          <a:p>
            <a:pPr marL="742950" lvl="1" indent="-285750">
              <a:lnSpc>
                <a:spcPct val="107000"/>
              </a:lnSpc>
              <a:spcBef>
                <a:spcPts val="0"/>
              </a:spcBef>
              <a:spcAft>
                <a:spcPts val="800"/>
              </a:spcAft>
              <a:tabLst>
                <a:tab pos="914400" algn="l"/>
              </a:tabLst>
            </a:pPr>
            <a:r>
              <a:rPr lang="en-US" dirty="0">
                <a:ea typeface="Calibri"/>
                <a:cs typeface="Times New Roman"/>
              </a:rPr>
              <a:t>The PSE is due on or before June 1* each year.  </a:t>
            </a:r>
            <a:endParaRPr lang="en-US" dirty="0">
              <a:ea typeface="Calibri"/>
              <a:cs typeface="Times New Roman" panose="02020603050405020304" pitchFamily="18" charset="0"/>
            </a:endParaRPr>
          </a:p>
        </p:txBody>
      </p:sp>
      <p:pic>
        <p:nvPicPr>
          <p:cNvPr id="9" name="Graphic 8" descr="Repeat Symbol">
            <a:extLst>
              <a:ext uri="{FF2B5EF4-FFF2-40B4-BE49-F238E27FC236}">
                <a16:creationId xmlns:a16="http://schemas.microsoft.com/office/drawing/2014/main" id="{91421C18-813B-FD54-D2E2-0077B07E0A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8567" y="3125808"/>
            <a:ext cx="3528392" cy="3528392"/>
          </a:xfrm>
          <a:prstGeom prst="rect">
            <a:avLst/>
          </a:prstGeom>
        </p:spPr>
      </p:pic>
      <p:sp>
        <p:nvSpPr>
          <p:cNvPr id="4" name="Slide Number Placeholder 3">
            <a:extLst>
              <a:ext uri="{FF2B5EF4-FFF2-40B4-BE49-F238E27FC236}">
                <a16:creationId xmlns:a16="http://schemas.microsoft.com/office/drawing/2014/main" id="{668995E2-D3C2-4613-85A7-D258FCF5E6E6}"/>
              </a:ext>
            </a:extLst>
          </p:cNvPr>
          <p:cNvSpPr>
            <a:spLocks noGrp="1"/>
          </p:cNvSpPr>
          <p:nvPr>
            <p:ph type="sldNum" sz="quarter" idx="10"/>
          </p:nvPr>
        </p:nvSpPr>
        <p:spPr/>
        <p:txBody>
          <a:bodyPr/>
          <a:lstStyle/>
          <a:p>
            <a:fld id="{0C39CDE4-793C-4482-9A56-1E540F859475}" type="slidenum">
              <a:rPr lang="en-US" smtClean="0"/>
              <a:pPr/>
              <a:t>8</a:t>
            </a:fld>
            <a:endParaRPr lang="en-US"/>
          </a:p>
        </p:txBody>
      </p:sp>
    </p:spTree>
    <p:extLst>
      <p:ext uri="{BB962C8B-B14F-4D97-AF65-F5344CB8AC3E}">
        <p14:creationId xmlns:p14="http://schemas.microsoft.com/office/powerpoint/2010/main" val="149747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179A4-1894-18B3-C8D3-011A436E739F}"/>
              </a:ext>
            </a:extLst>
          </p:cNvPr>
          <p:cNvSpPr>
            <a:spLocks noGrp="1"/>
          </p:cNvSpPr>
          <p:nvPr>
            <p:ph type="ctrTitle"/>
          </p:nvPr>
        </p:nvSpPr>
        <p:spPr>
          <a:xfrm>
            <a:off x="1524000" y="2514600"/>
            <a:ext cx="9144000" cy="1828800"/>
          </a:xfrm>
        </p:spPr>
        <p:txBody>
          <a:bodyPr vert="horz" lIns="91440" tIns="45720" rIns="91440" bIns="45720" rtlCol="0" anchor="ctr">
            <a:normAutofit/>
          </a:bodyPr>
          <a:lstStyle/>
          <a:p>
            <a:pPr marL="0" indent="0">
              <a:buNone/>
            </a:pPr>
            <a:r>
              <a:rPr lang="en-US" sz="4200" b="1"/>
              <a:t>Why is the PSE process </a:t>
            </a:r>
            <a:endParaRPr lang="en-US" sz="4200"/>
          </a:p>
          <a:p>
            <a:pPr marL="0" indent="0">
              <a:buNone/>
            </a:pPr>
            <a:r>
              <a:rPr lang="en-US" sz="4200" b="1"/>
              <a:t>important for maintaining </a:t>
            </a:r>
            <a:endParaRPr lang="en-US" sz="4200"/>
          </a:p>
          <a:p>
            <a:pPr marL="0" indent="0">
              <a:buNone/>
            </a:pPr>
            <a:r>
              <a:rPr lang="en-US" sz="4200" b="1"/>
              <a:t>program quality? </a:t>
            </a:r>
            <a:endParaRPr lang="en-US" sz="4200"/>
          </a:p>
        </p:txBody>
      </p:sp>
      <p:sp>
        <p:nvSpPr>
          <p:cNvPr id="4" name="Slide Number Placeholder 3">
            <a:extLst>
              <a:ext uri="{FF2B5EF4-FFF2-40B4-BE49-F238E27FC236}">
                <a16:creationId xmlns:a16="http://schemas.microsoft.com/office/drawing/2014/main" id="{EC85FC34-3E85-9D9B-8680-EAC9E2CA635F}"/>
              </a:ext>
            </a:extLst>
          </p:cNvPr>
          <p:cNvSpPr>
            <a:spLocks noGrp="1"/>
          </p:cNvSpPr>
          <p:nvPr>
            <p:ph type="sldNum" sz="quarter" idx="10"/>
          </p:nvPr>
        </p:nvSpPr>
        <p:spPr>
          <a:xfrm>
            <a:off x="9296400" y="6289075"/>
            <a:ext cx="2743200" cy="365125"/>
          </a:xfrm>
        </p:spPr>
        <p:txBody>
          <a:bodyPr anchor="ctr">
            <a:normAutofit/>
          </a:bodyPr>
          <a:lstStyle/>
          <a:p>
            <a:pPr>
              <a:lnSpc>
                <a:spcPct val="90000"/>
              </a:lnSpc>
              <a:spcAft>
                <a:spcPts val="600"/>
              </a:spcAft>
            </a:pPr>
            <a:fld id="{0C39CDE4-793C-4482-9A56-1E540F859475}" type="slidenum">
              <a:rPr lang="en-US" sz="1900" smtClean="0"/>
              <a:pPr>
                <a:lnSpc>
                  <a:spcPct val="90000"/>
                </a:lnSpc>
                <a:spcAft>
                  <a:spcPts val="600"/>
                </a:spcAft>
              </a:pPr>
              <a:t>9</a:t>
            </a:fld>
            <a:endParaRPr lang="en-US" sz="1900"/>
          </a:p>
        </p:txBody>
      </p:sp>
    </p:spTree>
    <p:extLst>
      <p:ext uri="{BB962C8B-B14F-4D97-AF65-F5344CB8AC3E}">
        <p14:creationId xmlns:p14="http://schemas.microsoft.com/office/powerpoint/2010/main" val="397217093"/>
      </p:ext>
    </p:extLst>
  </p:cSld>
  <p:clrMapOvr>
    <a:masterClrMapping/>
  </p:clrMapOvr>
</p:sld>
</file>

<file path=ppt/theme/theme1.xml><?xml version="1.0" encoding="utf-8"?>
<a:theme xmlns:a="http://schemas.openxmlformats.org/drawingml/2006/main" name="CDE Set 1">
  <a:themeElements>
    <a:clrScheme name="Custom 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6032</Words>
  <Application>Microsoft Office PowerPoint</Application>
  <PresentationFormat>Widescreen</PresentationFormat>
  <Paragraphs>687</Paragraphs>
  <Slides>79</Slides>
  <Notes>76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79</vt:i4>
      </vt:variant>
    </vt:vector>
  </HeadingPairs>
  <TitlesOfParts>
    <vt:vector size="91" baseType="lpstr">
      <vt:lpstr>Arial</vt:lpstr>
      <vt:lpstr>Calibri</vt:lpstr>
      <vt:lpstr>Courier New</vt:lpstr>
      <vt:lpstr>Wingdings</vt:lpstr>
      <vt:lpstr>Wingdings,Sans-Serif</vt:lpstr>
      <vt:lpstr>CDE Set 1</vt:lpstr>
      <vt:lpstr>CDE Set 2</vt:lpstr>
      <vt:lpstr>CDE Set 3</vt:lpstr>
      <vt:lpstr>CDE Set 4</vt:lpstr>
      <vt:lpstr>CDE Set 5</vt:lpstr>
      <vt:lpstr>CDE Set 6</vt:lpstr>
      <vt:lpstr>CDE Set 7</vt:lpstr>
      <vt:lpstr>Completing and Submitting the Fiscal Year  2024–25 California State Preschool Program Program Self-Evaluation (PSE)</vt:lpstr>
      <vt:lpstr>Welcome and Introductions</vt:lpstr>
      <vt:lpstr>Agenda</vt:lpstr>
      <vt:lpstr>Early Education Division </vt:lpstr>
      <vt:lpstr>Program Quality Implementation Office (PQI)</vt:lpstr>
      <vt:lpstr>Purpose</vt:lpstr>
      <vt:lpstr>The Program Self Evaluation</vt:lpstr>
      <vt:lpstr>What is the PSE?</vt:lpstr>
      <vt:lpstr>Why is the PSE process  important for maintaining  program quality? </vt:lpstr>
      <vt:lpstr>The PSE Process </vt:lpstr>
      <vt:lpstr>Gathering Data</vt:lpstr>
      <vt:lpstr>Analyzing Data </vt:lpstr>
      <vt:lpstr>Analyzing Data (1)</vt:lpstr>
      <vt:lpstr>Analyzing Data (2)</vt:lpstr>
      <vt:lpstr>Analyzing Data (3)</vt:lpstr>
      <vt:lpstr>Completing the 2024–25 PSE</vt:lpstr>
      <vt:lpstr>PSE Design </vt:lpstr>
      <vt:lpstr>PSE Design (2)</vt:lpstr>
      <vt:lpstr>Staff and Board Member Participation</vt:lpstr>
      <vt:lpstr>Staff and Board Member Participation (1) </vt:lpstr>
      <vt:lpstr>Overview  Key Dimensions </vt:lpstr>
      <vt:lpstr>Key Dimensions (1)</vt:lpstr>
      <vt:lpstr>I. Family Files</vt:lpstr>
      <vt:lpstr>EED 02: Family Eligibility Requirements (1) </vt:lpstr>
      <vt:lpstr>EED 02: Family Eligibility Requirements (2)</vt:lpstr>
      <vt:lpstr>EED 02: Family Eligibility Requirements (3)</vt:lpstr>
      <vt:lpstr>EED 03: Child Need Requirement Verification for Full-day CSPP (1)</vt:lpstr>
      <vt:lpstr>EED 03: Child Need Requirement Verification for Full-day CSPP (2)</vt:lpstr>
      <vt:lpstr>EED 03: Child Need Requirement Verification for Full-day CSPP (3) </vt:lpstr>
      <vt:lpstr>EED 04: Correct Fee Assessed (1)</vt:lpstr>
      <vt:lpstr>EED 04: Correct Fee Assessed (2) </vt:lpstr>
      <vt:lpstr>EED 04: Correct Fee Assessed (3) </vt:lpstr>
      <vt:lpstr>Key Dimension II: Family Engagement and Strengthening </vt:lpstr>
      <vt:lpstr>EED 09: Community Involvement (1) </vt:lpstr>
      <vt:lpstr>EED 09: Community Involvement (2)</vt:lpstr>
      <vt:lpstr>EED 09: Community Involvement (3)</vt:lpstr>
      <vt:lpstr>Key Dimension III, Program Quality </vt:lpstr>
      <vt:lpstr>EED 12: Staff-Child Ratios (1) </vt:lpstr>
      <vt:lpstr>EED 12: Staff-Child Ratios (2) </vt:lpstr>
      <vt:lpstr>EED 12: Staff-Child Ratios (3) </vt:lpstr>
      <vt:lpstr>EED 13: Classroom Assessment Scoring System (CLASS) Second Edition and CLASS Environment (1) </vt:lpstr>
      <vt:lpstr>EED 13: Classroom Assessment Scoring System (CLASS) Second Edition and CLASS Environment (2)</vt:lpstr>
      <vt:lpstr>EED 13: Classroom Assessment Scoring System (CLASS) Second Edition and CLASS Environment (3)</vt:lpstr>
      <vt:lpstr>Additional Requirements for CSPP (1)</vt:lpstr>
      <vt:lpstr>Additional Requirements for CSPP (2)</vt:lpstr>
      <vt:lpstr>Additional Requirements for CSPP (3)</vt:lpstr>
      <vt:lpstr>Additional Requirements for CSPP (4)</vt:lpstr>
      <vt:lpstr>EED 13a - Requirements Specific to LEAs with License Exempt Classrooms </vt:lpstr>
      <vt:lpstr>EED 15: Developmental Profile (1)</vt:lpstr>
      <vt:lpstr>EED 15: Developmental Profile (2)</vt:lpstr>
      <vt:lpstr>EED 15: Developmental Profile (3)</vt:lpstr>
      <vt:lpstr>EED 16: Parent Survey (1)</vt:lpstr>
      <vt:lpstr>EED 16: Parent Survey (2)</vt:lpstr>
      <vt:lpstr>EED 16: Parent Survey (3)</vt:lpstr>
      <vt:lpstr>EED 18: Staff Professional Development Program (1)</vt:lpstr>
      <vt:lpstr>EED 18: Staff Professional Development Program (2)</vt:lpstr>
      <vt:lpstr>EED 18: Staff Professional Development Program (3)</vt:lpstr>
      <vt:lpstr>Key Dimension IV, Administrative</vt:lpstr>
      <vt:lpstr>EED 21: Program Self-Evaluation Process (1)</vt:lpstr>
      <vt:lpstr>EED 21: Program Self-Evaluation Process (2)</vt:lpstr>
      <vt:lpstr>EED 21: Program Self-Evaluation Process (3)</vt:lpstr>
      <vt:lpstr>EED 22: Written Information (1)</vt:lpstr>
      <vt:lpstr>EED 22: Written Information (2)</vt:lpstr>
      <vt:lpstr>EED 22: Written Information (3)</vt:lpstr>
      <vt:lpstr>Key Dimension V, Fiscal/Audit </vt:lpstr>
      <vt:lpstr>EED 23: Fiscal Reporting (1) </vt:lpstr>
      <vt:lpstr>EED 23: Fiscal Reporting (2) </vt:lpstr>
      <vt:lpstr>EED 23: Fiscal Reporting (3) </vt:lpstr>
      <vt:lpstr>Percentage of Contractor's Funded Enrollment</vt:lpstr>
      <vt:lpstr>Additional Question: Nutrition (for data collection only)</vt:lpstr>
      <vt:lpstr>Additional Curriculum Question (for data collection only)</vt:lpstr>
      <vt:lpstr>Additional CLASS Question (for data collection only)</vt:lpstr>
      <vt:lpstr>Submission Requirements</vt:lpstr>
      <vt:lpstr> Submission Requirements</vt:lpstr>
      <vt:lpstr>Multiple Contract Types</vt:lpstr>
      <vt:lpstr>Implement Action Plan</vt:lpstr>
      <vt:lpstr>How to use data and PSE through the year</vt:lpstr>
      <vt:lpstr>PSE Webpage Walkthrough </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Self-Evaluation 24-25 Slide Deck - Child Development (CA Dept of Education)</dc:title>
  <dc:subject>Program Self-Evaluation instructions and technical assistance for contractors.</dc:subject>
  <dc:creator/>
  <cp:lastModifiedBy/>
  <cp:revision>1</cp:revision>
  <dcterms:created xsi:type="dcterms:W3CDTF">2025-04-23T14:23:38Z</dcterms:created>
  <dcterms:modified xsi:type="dcterms:W3CDTF">2025-05-02T17:42:35Z</dcterms:modified>
</cp:coreProperties>
</file>