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4"/>
  </p:notesMasterIdLst>
  <p:handoutMasterIdLst>
    <p:handoutMasterId r:id="rId55"/>
  </p:handoutMasterIdLst>
  <p:sldIdLst>
    <p:sldId id="455" r:id="rId2"/>
    <p:sldId id="456" r:id="rId3"/>
    <p:sldId id="457" r:id="rId4"/>
    <p:sldId id="428" r:id="rId5"/>
    <p:sldId id="429" r:id="rId6"/>
    <p:sldId id="430" r:id="rId7"/>
    <p:sldId id="431" r:id="rId8"/>
    <p:sldId id="432" r:id="rId9"/>
    <p:sldId id="433" r:id="rId10"/>
    <p:sldId id="434" r:id="rId11"/>
    <p:sldId id="435" r:id="rId12"/>
    <p:sldId id="436" r:id="rId13"/>
    <p:sldId id="437" r:id="rId14"/>
    <p:sldId id="441" r:id="rId15"/>
    <p:sldId id="438" r:id="rId16"/>
    <p:sldId id="410" r:id="rId17"/>
    <p:sldId id="411" r:id="rId18"/>
    <p:sldId id="413" r:id="rId19"/>
    <p:sldId id="414" r:id="rId20"/>
    <p:sldId id="416" r:id="rId21"/>
    <p:sldId id="417" r:id="rId22"/>
    <p:sldId id="390" r:id="rId23"/>
    <p:sldId id="418" r:id="rId24"/>
    <p:sldId id="391" r:id="rId25"/>
    <p:sldId id="396" r:id="rId26"/>
    <p:sldId id="403" r:id="rId27"/>
    <p:sldId id="404" r:id="rId28"/>
    <p:sldId id="405" r:id="rId29"/>
    <p:sldId id="398" r:id="rId30"/>
    <p:sldId id="452" r:id="rId31"/>
    <p:sldId id="400" r:id="rId32"/>
    <p:sldId id="401" r:id="rId33"/>
    <p:sldId id="402" r:id="rId34"/>
    <p:sldId id="407" r:id="rId35"/>
    <p:sldId id="422" r:id="rId36"/>
    <p:sldId id="425" r:id="rId37"/>
    <p:sldId id="426" r:id="rId38"/>
    <p:sldId id="392" r:id="rId39"/>
    <p:sldId id="393" r:id="rId40"/>
    <p:sldId id="394" r:id="rId41"/>
    <p:sldId id="395" r:id="rId42"/>
    <p:sldId id="421" r:id="rId43"/>
    <p:sldId id="442" r:id="rId44"/>
    <p:sldId id="453" r:id="rId45"/>
    <p:sldId id="448" r:id="rId46"/>
    <p:sldId id="446" r:id="rId47"/>
    <p:sldId id="443" r:id="rId48"/>
    <p:sldId id="447" r:id="rId49"/>
    <p:sldId id="454" r:id="rId50"/>
    <p:sldId id="449" r:id="rId51"/>
    <p:sldId id="451" r:id="rId52"/>
    <p:sldId id="439" r:id="rId53"/>
  </p:sldIdLst>
  <p:sldSz cx="9144000" cy="6858000" type="screen4x3"/>
  <p:notesSz cx="6985000" cy="9283700"/>
  <p:defaultTextStyle>
    <a:defPPr>
      <a:defRPr lang="en-US"/>
    </a:defPPr>
    <a:lvl1pPr algn="l" rtl="0" eaLnBrk="0" fontAlgn="base" hangingPunct="0">
      <a:spcBef>
        <a:spcPct val="0"/>
      </a:spcBef>
      <a:spcAft>
        <a:spcPct val="0"/>
      </a:spcAft>
      <a:defRPr sz="3600" kern="1200">
        <a:solidFill>
          <a:srgbClr val="000054"/>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rgbClr val="000054"/>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rgbClr val="000054"/>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rgbClr val="000054"/>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rgbClr val="000054"/>
        </a:solidFill>
        <a:latin typeface="Arial" panose="020B0604020202020204" pitchFamily="34" charset="0"/>
        <a:ea typeface="+mn-ea"/>
        <a:cs typeface="+mn-cs"/>
      </a:defRPr>
    </a:lvl5pPr>
    <a:lvl6pPr marL="2286000" algn="l" defTabSz="914400" rtl="0" eaLnBrk="1" latinLnBrk="0" hangingPunct="1">
      <a:defRPr sz="3600" kern="1200">
        <a:solidFill>
          <a:srgbClr val="000054"/>
        </a:solidFill>
        <a:latin typeface="Arial" panose="020B0604020202020204" pitchFamily="34" charset="0"/>
        <a:ea typeface="+mn-ea"/>
        <a:cs typeface="+mn-cs"/>
      </a:defRPr>
    </a:lvl6pPr>
    <a:lvl7pPr marL="2743200" algn="l" defTabSz="914400" rtl="0" eaLnBrk="1" latinLnBrk="0" hangingPunct="1">
      <a:defRPr sz="3600" kern="1200">
        <a:solidFill>
          <a:srgbClr val="000054"/>
        </a:solidFill>
        <a:latin typeface="Arial" panose="020B0604020202020204" pitchFamily="34" charset="0"/>
        <a:ea typeface="+mn-ea"/>
        <a:cs typeface="+mn-cs"/>
      </a:defRPr>
    </a:lvl7pPr>
    <a:lvl8pPr marL="3200400" algn="l" defTabSz="914400" rtl="0" eaLnBrk="1" latinLnBrk="0" hangingPunct="1">
      <a:defRPr sz="3600" kern="1200">
        <a:solidFill>
          <a:srgbClr val="000054"/>
        </a:solidFill>
        <a:latin typeface="Arial" panose="020B0604020202020204" pitchFamily="34" charset="0"/>
        <a:ea typeface="+mn-ea"/>
        <a:cs typeface="+mn-cs"/>
      </a:defRPr>
    </a:lvl8pPr>
    <a:lvl9pPr marL="3657600" algn="l" defTabSz="914400" rtl="0" eaLnBrk="1" latinLnBrk="0" hangingPunct="1">
      <a:defRPr sz="3600" kern="1200">
        <a:solidFill>
          <a:srgbClr val="000054"/>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0B8"/>
    <a:srgbClr val="F3D685"/>
    <a:srgbClr val="F2DD86"/>
    <a:srgbClr val="F17157"/>
    <a:srgbClr val="F3826B"/>
    <a:srgbClr val="0D1793"/>
    <a:srgbClr val="070C51"/>
    <a:srgbClr val="A4A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2" d="100"/>
          <a:sy n="122" d="100"/>
        </p:scale>
        <p:origin x="1284" y="90"/>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varScale="1">
      <p:scale>
        <a:sx n="1" d="1"/>
        <a:sy n="1" d="1"/>
      </p:scale>
      <p:origin x="0" y="-1156"/>
    </p:cViewPr>
  </p:sorterViewPr>
  <p:notesViewPr>
    <p:cSldViewPr>
      <p:cViewPr>
        <p:scale>
          <a:sx n="100" d="100"/>
          <a:sy n="100" d="100"/>
        </p:scale>
        <p:origin x="-1872" y="648"/>
      </p:cViewPr>
      <p:guideLst>
        <p:guide orient="horz" pos="2924"/>
        <p:guide pos="220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2736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en-US"/>
          </a:p>
        </p:txBody>
      </p:sp>
      <p:sp>
        <p:nvSpPr>
          <p:cNvPr id="8195" name="Rectangle 3"/>
          <p:cNvSpPr>
            <a:spLocks noGrp="1" noChangeArrowheads="1"/>
          </p:cNvSpPr>
          <p:nvPr>
            <p:ph type="dt" sz="quarter" idx="1"/>
          </p:nvPr>
        </p:nvSpPr>
        <p:spPr bwMode="auto">
          <a:xfrm>
            <a:off x="3959226" y="0"/>
            <a:ext cx="3025775"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en-US"/>
          </a:p>
        </p:txBody>
      </p:sp>
      <p:sp>
        <p:nvSpPr>
          <p:cNvPr id="8196" name="Rectangle 4"/>
          <p:cNvSpPr>
            <a:spLocks noGrp="1" noChangeArrowheads="1"/>
          </p:cNvSpPr>
          <p:nvPr>
            <p:ph type="ftr" sz="quarter" idx="2"/>
          </p:nvPr>
        </p:nvSpPr>
        <p:spPr bwMode="auto">
          <a:xfrm>
            <a:off x="1" y="8819515"/>
            <a:ext cx="302736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en-US"/>
          </a:p>
        </p:txBody>
      </p:sp>
      <p:sp>
        <p:nvSpPr>
          <p:cNvPr id="8197" name="Rectangle 5"/>
          <p:cNvSpPr>
            <a:spLocks noGrp="1" noChangeArrowheads="1"/>
          </p:cNvSpPr>
          <p:nvPr>
            <p:ph type="sldNum" sz="quarter" idx="3"/>
          </p:nvPr>
        </p:nvSpPr>
        <p:spPr bwMode="auto">
          <a:xfrm>
            <a:off x="3959226" y="8819515"/>
            <a:ext cx="3025775"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C4063C4-A5AD-412C-AE59-156D6FF0BCE2}" type="slidenum">
              <a:rPr lang="en-US" altLang="en-US"/>
              <a:pPr>
                <a:defRPr/>
              </a:pPr>
              <a:t>‹#›</a:t>
            </a:fld>
            <a:endParaRPr lang="en-US" altLang="en-US"/>
          </a:p>
        </p:txBody>
      </p:sp>
    </p:spTree>
    <p:extLst>
      <p:ext uri="{BB962C8B-B14F-4D97-AF65-F5344CB8AC3E}">
        <p14:creationId xmlns:p14="http://schemas.microsoft.com/office/powerpoint/2010/main" val="783589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2736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en-US"/>
          </a:p>
        </p:txBody>
      </p:sp>
      <p:sp>
        <p:nvSpPr>
          <p:cNvPr id="9219" name="Rectangle 3"/>
          <p:cNvSpPr>
            <a:spLocks noGrp="1" noChangeArrowheads="1"/>
          </p:cNvSpPr>
          <p:nvPr>
            <p:ph type="dt" idx="1"/>
          </p:nvPr>
        </p:nvSpPr>
        <p:spPr bwMode="auto">
          <a:xfrm>
            <a:off x="3959226" y="0"/>
            <a:ext cx="3025775"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71575" y="696913"/>
            <a:ext cx="4640263" cy="3481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31864" y="4409758"/>
            <a:ext cx="5121275" cy="4177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1" y="8819515"/>
            <a:ext cx="3027363"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en-US"/>
          </a:p>
        </p:txBody>
      </p:sp>
      <p:sp>
        <p:nvSpPr>
          <p:cNvPr id="9223" name="Rectangle 7"/>
          <p:cNvSpPr>
            <a:spLocks noGrp="1" noChangeArrowheads="1"/>
          </p:cNvSpPr>
          <p:nvPr>
            <p:ph type="sldNum" sz="quarter" idx="5"/>
          </p:nvPr>
        </p:nvSpPr>
        <p:spPr bwMode="auto">
          <a:xfrm>
            <a:off x="3959226" y="8819515"/>
            <a:ext cx="3025775" cy="464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EED2D2B-B3B4-4045-9369-5DC760BDDA3A}" type="slidenum">
              <a:rPr lang="en-US" altLang="en-US"/>
              <a:pPr>
                <a:defRPr/>
              </a:pPr>
              <a:t>‹#›</a:t>
            </a:fld>
            <a:endParaRPr lang="en-US" altLang="en-US"/>
          </a:p>
        </p:txBody>
      </p:sp>
    </p:spTree>
    <p:extLst>
      <p:ext uri="{BB962C8B-B14F-4D97-AF65-F5344CB8AC3E}">
        <p14:creationId xmlns:p14="http://schemas.microsoft.com/office/powerpoint/2010/main" val="32604027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43072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01058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80494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7363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30950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92330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64154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6406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44898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846298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85064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43929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68865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1743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40159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69561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49959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66655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31807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endParaRPr lang="en-US" altLang="en-US" smtClean="0"/>
          </a:p>
        </p:txBody>
      </p:sp>
      <p:sp>
        <p:nvSpPr>
          <p:cNvPr id="80900" name="Slide Number Placeholder 3"/>
          <p:cNvSpPr>
            <a:spLocks noGrp="1"/>
          </p:cNvSpPr>
          <p:nvPr>
            <p:ph type="sldNum" sz="quarter" idx="5"/>
          </p:nvPr>
        </p:nvSpPr>
        <p:spPr>
          <a:noFill/>
        </p:spPr>
        <p:txBody>
          <a:bodyPr/>
          <a:lstStyle>
            <a:lvl1pPr>
              <a:defRPr sz="3600">
                <a:solidFill>
                  <a:srgbClr val="000054"/>
                </a:solidFill>
                <a:latin typeface="Arial" panose="020B0604020202020204" pitchFamily="34" charset="0"/>
              </a:defRPr>
            </a:lvl1pPr>
            <a:lvl2pPr marL="742950" indent="-285750">
              <a:defRPr sz="3600">
                <a:solidFill>
                  <a:srgbClr val="000054"/>
                </a:solidFill>
                <a:latin typeface="Arial" panose="020B0604020202020204" pitchFamily="34" charset="0"/>
              </a:defRPr>
            </a:lvl2pPr>
            <a:lvl3pPr marL="1143000" indent="-228600">
              <a:defRPr sz="3600">
                <a:solidFill>
                  <a:srgbClr val="000054"/>
                </a:solidFill>
                <a:latin typeface="Arial" panose="020B0604020202020204" pitchFamily="34" charset="0"/>
              </a:defRPr>
            </a:lvl3pPr>
            <a:lvl4pPr marL="1600200" indent="-228600">
              <a:defRPr sz="3600">
                <a:solidFill>
                  <a:srgbClr val="000054"/>
                </a:solidFill>
                <a:latin typeface="Arial" panose="020B0604020202020204" pitchFamily="34" charset="0"/>
              </a:defRPr>
            </a:lvl4pPr>
            <a:lvl5pPr marL="2057400" indent="-228600">
              <a:defRPr sz="3600">
                <a:solidFill>
                  <a:srgbClr val="000054"/>
                </a:solidFill>
                <a:latin typeface="Arial" panose="020B0604020202020204" pitchFamily="34" charset="0"/>
              </a:defRPr>
            </a:lvl5pPr>
            <a:lvl6pPr marL="2514600" indent="-228600" eaLnBrk="0" fontAlgn="base" hangingPunct="0">
              <a:spcBef>
                <a:spcPct val="0"/>
              </a:spcBef>
              <a:spcAft>
                <a:spcPct val="0"/>
              </a:spcAft>
              <a:defRPr sz="3600">
                <a:solidFill>
                  <a:srgbClr val="000054"/>
                </a:solidFill>
                <a:latin typeface="Arial" panose="020B0604020202020204" pitchFamily="34" charset="0"/>
              </a:defRPr>
            </a:lvl6pPr>
            <a:lvl7pPr marL="2971800" indent="-228600" eaLnBrk="0" fontAlgn="base" hangingPunct="0">
              <a:spcBef>
                <a:spcPct val="0"/>
              </a:spcBef>
              <a:spcAft>
                <a:spcPct val="0"/>
              </a:spcAft>
              <a:defRPr sz="3600">
                <a:solidFill>
                  <a:srgbClr val="000054"/>
                </a:solidFill>
                <a:latin typeface="Arial" panose="020B0604020202020204" pitchFamily="34" charset="0"/>
              </a:defRPr>
            </a:lvl7pPr>
            <a:lvl8pPr marL="3429000" indent="-228600" eaLnBrk="0" fontAlgn="base" hangingPunct="0">
              <a:spcBef>
                <a:spcPct val="0"/>
              </a:spcBef>
              <a:spcAft>
                <a:spcPct val="0"/>
              </a:spcAft>
              <a:defRPr sz="3600">
                <a:solidFill>
                  <a:srgbClr val="000054"/>
                </a:solidFill>
                <a:latin typeface="Arial" panose="020B0604020202020204" pitchFamily="34" charset="0"/>
              </a:defRPr>
            </a:lvl8pPr>
            <a:lvl9pPr marL="3886200" indent="-228600" eaLnBrk="0" fontAlgn="base" hangingPunct="0">
              <a:spcBef>
                <a:spcPct val="0"/>
              </a:spcBef>
              <a:spcAft>
                <a:spcPct val="0"/>
              </a:spcAft>
              <a:defRPr sz="3600">
                <a:solidFill>
                  <a:srgbClr val="000054"/>
                </a:solidFill>
                <a:latin typeface="Arial" panose="020B0604020202020204" pitchFamily="34" charset="0"/>
              </a:defRPr>
            </a:lvl9pPr>
          </a:lstStyle>
          <a:p>
            <a:fld id="{1B9421C3-EA67-4781-B54D-7F737EFC27E0}" type="slidenum">
              <a:rPr lang="en-US" altLang="en-US" sz="1200" smtClean="0"/>
              <a:pPr/>
              <a:t>51</a:t>
            </a:fld>
            <a:endParaRPr lang="en-US" altLang="en-US" sz="1200" smtClean="0"/>
          </a:p>
        </p:txBody>
      </p:sp>
    </p:spTree>
    <p:extLst>
      <p:ext uri="{BB962C8B-B14F-4D97-AF65-F5344CB8AC3E}">
        <p14:creationId xmlns:p14="http://schemas.microsoft.com/office/powerpoint/2010/main" val="3431191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endParaRPr lang="en-US" altLang="en-US" smtClean="0"/>
          </a:p>
        </p:txBody>
      </p:sp>
      <p:sp>
        <p:nvSpPr>
          <p:cNvPr id="82948" name="Slide Number Placeholder 3"/>
          <p:cNvSpPr>
            <a:spLocks noGrp="1"/>
          </p:cNvSpPr>
          <p:nvPr>
            <p:ph type="sldNum" sz="quarter" idx="5"/>
          </p:nvPr>
        </p:nvSpPr>
        <p:spPr>
          <a:noFill/>
        </p:spPr>
        <p:txBody>
          <a:bodyPr/>
          <a:lstStyle>
            <a:lvl1pPr>
              <a:defRPr sz="3600">
                <a:solidFill>
                  <a:srgbClr val="000054"/>
                </a:solidFill>
                <a:latin typeface="Arial" panose="020B0604020202020204" pitchFamily="34" charset="0"/>
              </a:defRPr>
            </a:lvl1pPr>
            <a:lvl2pPr marL="742950" indent="-285750">
              <a:defRPr sz="3600">
                <a:solidFill>
                  <a:srgbClr val="000054"/>
                </a:solidFill>
                <a:latin typeface="Arial" panose="020B0604020202020204" pitchFamily="34" charset="0"/>
              </a:defRPr>
            </a:lvl2pPr>
            <a:lvl3pPr marL="1143000" indent="-228600">
              <a:defRPr sz="3600">
                <a:solidFill>
                  <a:srgbClr val="000054"/>
                </a:solidFill>
                <a:latin typeface="Arial" panose="020B0604020202020204" pitchFamily="34" charset="0"/>
              </a:defRPr>
            </a:lvl3pPr>
            <a:lvl4pPr marL="1600200" indent="-228600">
              <a:defRPr sz="3600">
                <a:solidFill>
                  <a:srgbClr val="000054"/>
                </a:solidFill>
                <a:latin typeface="Arial" panose="020B0604020202020204" pitchFamily="34" charset="0"/>
              </a:defRPr>
            </a:lvl4pPr>
            <a:lvl5pPr marL="2057400" indent="-228600">
              <a:defRPr sz="3600">
                <a:solidFill>
                  <a:srgbClr val="000054"/>
                </a:solidFill>
                <a:latin typeface="Arial" panose="020B0604020202020204" pitchFamily="34" charset="0"/>
              </a:defRPr>
            </a:lvl5pPr>
            <a:lvl6pPr marL="2514600" indent="-228600" eaLnBrk="0" fontAlgn="base" hangingPunct="0">
              <a:spcBef>
                <a:spcPct val="0"/>
              </a:spcBef>
              <a:spcAft>
                <a:spcPct val="0"/>
              </a:spcAft>
              <a:defRPr sz="3600">
                <a:solidFill>
                  <a:srgbClr val="000054"/>
                </a:solidFill>
                <a:latin typeface="Arial" panose="020B0604020202020204" pitchFamily="34" charset="0"/>
              </a:defRPr>
            </a:lvl6pPr>
            <a:lvl7pPr marL="2971800" indent="-228600" eaLnBrk="0" fontAlgn="base" hangingPunct="0">
              <a:spcBef>
                <a:spcPct val="0"/>
              </a:spcBef>
              <a:spcAft>
                <a:spcPct val="0"/>
              </a:spcAft>
              <a:defRPr sz="3600">
                <a:solidFill>
                  <a:srgbClr val="000054"/>
                </a:solidFill>
                <a:latin typeface="Arial" panose="020B0604020202020204" pitchFamily="34" charset="0"/>
              </a:defRPr>
            </a:lvl7pPr>
            <a:lvl8pPr marL="3429000" indent="-228600" eaLnBrk="0" fontAlgn="base" hangingPunct="0">
              <a:spcBef>
                <a:spcPct val="0"/>
              </a:spcBef>
              <a:spcAft>
                <a:spcPct val="0"/>
              </a:spcAft>
              <a:defRPr sz="3600">
                <a:solidFill>
                  <a:srgbClr val="000054"/>
                </a:solidFill>
                <a:latin typeface="Arial" panose="020B0604020202020204" pitchFamily="34" charset="0"/>
              </a:defRPr>
            </a:lvl8pPr>
            <a:lvl9pPr marL="3886200" indent="-228600" eaLnBrk="0" fontAlgn="base" hangingPunct="0">
              <a:spcBef>
                <a:spcPct val="0"/>
              </a:spcBef>
              <a:spcAft>
                <a:spcPct val="0"/>
              </a:spcAft>
              <a:defRPr sz="3600">
                <a:solidFill>
                  <a:srgbClr val="000054"/>
                </a:solidFill>
                <a:latin typeface="Arial" panose="020B0604020202020204" pitchFamily="34" charset="0"/>
              </a:defRPr>
            </a:lvl9pPr>
          </a:lstStyle>
          <a:p>
            <a:fld id="{54B22E07-6111-406C-9650-69BC8341E306}" type="slidenum">
              <a:rPr lang="en-US" altLang="en-US" sz="1200" smtClean="0"/>
              <a:pPr/>
              <a:t>52</a:t>
            </a:fld>
            <a:endParaRPr lang="en-US" altLang="en-US" sz="1200" smtClean="0"/>
          </a:p>
        </p:txBody>
      </p:sp>
    </p:spTree>
    <p:extLst>
      <p:ext uri="{BB962C8B-B14F-4D97-AF65-F5344CB8AC3E}">
        <p14:creationId xmlns:p14="http://schemas.microsoft.com/office/powerpoint/2010/main" val="2410592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92871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51121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1564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01652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65409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86565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10997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9144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lgn="ctr">
                <a:defRPr/>
              </a:pPr>
              <a:endParaRPr lang="en-US" altLang="en-US" sz="1300" smtClean="0">
                <a:solidFill>
                  <a:schemeClr val="tx1"/>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defRPr/>
              </a:pPr>
              <a:endParaRPr lang="en-US" altLang="en-US" smtClean="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defRPr/>
              </a:pPr>
              <a:endParaRPr lang="en-US" altLang="en-US" smtClean="0"/>
            </a:p>
          </p:txBody>
        </p:sp>
        <p:pic>
          <p:nvPicPr>
            <p:cNvPr id="7" name="Picture 16" descr="Color-ppt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63500" dir="3187806" algn="ctr" rotWithShape="0">
                      <a:srgbClr val="A4A4A4">
                        <a:alpha val="50000"/>
                      </a:srgbClr>
                    </a:outerShdw>
                  </a:effectLst>
                </a14:hiddenEffects>
              </a:ext>
            </a:extLst>
          </p:spPr>
        </p:pic>
      </p:grpSp>
      <p:sp>
        <p:nvSpPr>
          <p:cNvPr id="8" name="Rectangle 17"/>
          <p:cNvSpPr>
            <a:spLocks noChangeArrowheads="1"/>
          </p:cNvSpPr>
          <p:nvPr userDrawn="1"/>
        </p:nvSpPr>
        <p:spPr bwMode="auto">
          <a:xfrm>
            <a:off x="1905000" y="6096000"/>
            <a:ext cx="7162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spcBef>
                <a:spcPts val="800"/>
              </a:spcBef>
              <a:defRPr/>
            </a:pPr>
            <a:r>
              <a:rPr lang="en-US" altLang="en-US" sz="1100" b="1" smtClean="0">
                <a:solidFill>
                  <a:srgbClr val="070C51"/>
                </a:solidFill>
              </a:rPr>
              <a:t>CALIFORNIA DEPARTMENT OF EDUCATION</a:t>
            </a:r>
            <a:br>
              <a:rPr lang="en-US" altLang="en-US" sz="1100" b="1" smtClean="0">
                <a:solidFill>
                  <a:srgbClr val="070C51"/>
                </a:solidFill>
              </a:rPr>
            </a:br>
            <a:r>
              <a:rPr lang="en-US" altLang="en-US" sz="1100" smtClean="0">
                <a:solidFill>
                  <a:srgbClr val="070C51"/>
                </a:solidFill>
              </a:rPr>
              <a:t>Tom Torlakson, State Superintendent of Public Instruction</a:t>
            </a:r>
            <a:endParaRPr lang="en-US" altLang="en-US" sz="1200" b="1" smtClean="0">
              <a:solidFill>
                <a:schemeClr val="tx2"/>
              </a:solidFill>
            </a:endParaRPr>
          </a:p>
        </p:txBody>
      </p:sp>
      <p:sp>
        <p:nvSpPr>
          <p:cNvPr id="25607" name="Rectangle 7"/>
          <p:cNvSpPr>
            <a:spLocks noGrp="1" noChangeArrowheads="1"/>
          </p:cNvSpPr>
          <p:nvPr>
            <p:ph type="ctrTitle"/>
          </p:nvPr>
        </p:nvSpPr>
        <p:spPr>
          <a:xfrm>
            <a:off x="1981200" y="2760663"/>
            <a:ext cx="6781800" cy="2420937"/>
          </a:xfrm>
        </p:spPr>
        <p:txBody>
          <a:bodyPr/>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153247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B4890D-C32A-47BE-AF32-ED2E3A77C030}" type="slidenum">
              <a:rPr lang="en-US" altLang="en-US"/>
              <a:pPr>
                <a:defRPr/>
              </a:pPr>
              <a:t>‹#›</a:t>
            </a:fld>
            <a:endParaRPr lang="en-US" altLang="en-US"/>
          </a:p>
        </p:txBody>
      </p:sp>
    </p:spTree>
    <p:extLst>
      <p:ext uri="{BB962C8B-B14F-4D97-AF65-F5344CB8AC3E}">
        <p14:creationId xmlns:p14="http://schemas.microsoft.com/office/powerpoint/2010/main" val="41903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609600"/>
            <a:ext cx="17145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609600"/>
            <a:ext cx="4991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98655C8-C797-4C76-BF71-E8B8ABF21089}" type="slidenum">
              <a:rPr lang="en-US" altLang="en-US"/>
              <a:pPr>
                <a:defRPr/>
              </a:pPr>
              <a:t>‹#›</a:t>
            </a:fld>
            <a:endParaRPr lang="en-US" altLang="en-US"/>
          </a:p>
        </p:txBody>
      </p:sp>
    </p:spTree>
    <p:extLst>
      <p:ext uri="{BB962C8B-B14F-4D97-AF65-F5344CB8AC3E}">
        <p14:creationId xmlns:p14="http://schemas.microsoft.com/office/powerpoint/2010/main" val="416537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2B8C1E-BA48-4226-89B9-B32BEF706171}" type="slidenum">
              <a:rPr lang="en-US" altLang="en-US"/>
              <a:pPr>
                <a:defRPr/>
              </a:pPr>
              <a:t>‹#›</a:t>
            </a:fld>
            <a:endParaRPr lang="en-US" altLang="en-US"/>
          </a:p>
        </p:txBody>
      </p:sp>
    </p:spTree>
    <p:extLst>
      <p:ext uri="{BB962C8B-B14F-4D97-AF65-F5344CB8AC3E}">
        <p14:creationId xmlns:p14="http://schemas.microsoft.com/office/powerpoint/2010/main" val="353287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AD9EBD6-E679-4A52-AEA4-2428C128D2AF}" type="slidenum">
              <a:rPr lang="en-US" altLang="en-US"/>
              <a:pPr>
                <a:defRPr/>
              </a:pPr>
              <a:t>‹#›</a:t>
            </a:fld>
            <a:endParaRPr lang="en-US" altLang="en-US"/>
          </a:p>
        </p:txBody>
      </p:sp>
    </p:spTree>
    <p:extLst>
      <p:ext uri="{BB962C8B-B14F-4D97-AF65-F5344CB8AC3E}">
        <p14:creationId xmlns:p14="http://schemas.microsoft.com/office/powerpoint/2010/main" val="298762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352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49AD83F-1F62-45C2-B576-08FB11DA3E9C}" type="slidenum">
              <a:rPr lang="en-US" altLang="en-US"/>
              <a:pPr>
                <a:defRPr/>
              </a:pPr>
              <a:t>‹#›</a:t>
            </a:fld>
            <a:endParaRPr lang="en-US" altLang="en-US"/>
          </a:p>
        </p:txBody>
      </p:sp>
    </p:spTree>
    <p:extLst>
      <p:ext uri="{BB962C8B-B14F-4D97-AF65-F5344CB8AC3E}">
        <p14:creationId xmlns:p14="http://schemas.microsoft.com/office/powerpoint/2010/main" val="73243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4E08C22-490E-4ED7-BABF-DE10CAEC965B}" type="slidenum">
              <a:rPr lang="en-US" altLang="en-US"/>
              <a:pPr>
                <a:defRPr/>
              </a:pPr>
              <a:t>‹#›</a:t>
            </a:fld>
            <a:endParaRPr lang="en-US" altLang="en-US"/>
          </a:p>
        </p:txBody>
      </p:sp>
    </p:spTree>
    <p:extLst>
      <p:ext uri="{BB962C8B-B14F-4D97-AF65-F5344CB8AC3E}">
        <p14:creationId xmlns:p14="http://schemas.microsoft.com/office/powerpoint/2010/main" val="301935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E485CF3-4F90-4A45-A19C-0C6BF75CCEEC}" type="slidenum">
              <a:rPr lang="en-US" altLang="en-US"/>
              <a:pPr>
                <a:defRPr/>
              </a:pPr>
              <a:t>‹#›</a:t>
            </a:fld>
            <a:endParaRPr lang="en-US" altLang="en-US"/>
          </a:p>
        </p:txBody>
      </p:sp>
    </p:spTree>
    <p:extLst>
      <p:ext uri="{BB962C8B-B14F-4D97-AF65-F5344CB8AC3E}">
        <p14:creationId xmlns:p14="http://schemas.microsoft.com/office/powerpoint/2010/main" val="267401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1F8B49-00BF-48C4-BA07-969C7A32A04C}" type="slidenum">
              <a:rPr lang="en-US" altLang="en-US"/>
              <a:pPr>
                <a:defRPr/>
              </a:pPr>
              <a:t>‹#›</a:t>
            </a:fld>
            <a:endParaRPr lang="en-US" altLang="en-US"/>
          </a:p>
        </p:txBody>
      </p:sp>
    </p:spTree>
    <p:extLst>
      <p:ext uri="{BB962C8B-B14F-4D97-AF65-F5344CB8AC3E}">
        <p14:creationId xmlns:p14="http://schemas.microsoft.com/office/powerpoint/2010/main" val="129061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18A6FA-4C8F-45E3-8CCB-DB9DD4B5E29F}" type="slidenum">
              <a:rPr lang="en-US" altLang="en-US"/>
              <a:pPr>
                <a:defRPr/>
              </a:pPr>
              <a:t>‹#›</a:t>
            </a:fld>
            <a:endParaRPr lang="en-US" altLang="en-US"/>
          </a:p>
        </p:txBody>
      </p:sp>
    </p:spTree>
    <p:extLst>
      <p:ext uri="{BB962C8B-B14F-4D97-AF65-F5344CB8AC3E}">
        <p14:creationId xmlns:p14="http://schemas.microsoft.com/office/powerpoint/2010/main" val="86318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4491F1-5724-45AC-BCDD-023339A3D72B}" type="slidenum">
              <a:rPr lang="en-US" altLang="en-US"/>
              <a:pPr>
                <a:defRPr/>
              </a:pPr>
              <a:t>‹#›</a:t>
            </a:fld>
            <a:endParaRPr lang="en-US" altLang="en-US"/>
          </a:p>
        </p:txBody>
      </p:sp>
    </p:spTree>
    <p:extLst>
      <p:ext uri="{BB962C8B-B14F-4D97-AF65-F5344CB8AC3E}">
        <p14:creationId xmlns:p14="http://schemas.microsoft.com/office/powerpoint/2010/main" val="185837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9144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lgn="ctr">
                <a:defRPr/>
              </a:pPr>
              <a:endParaRPr lang="en-US" altLang="en-US" sz="1300" smtClean="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defRPr/>
              </a:pPr>
              <a:endParaRPr lang="en-US" altLang="en-US" smtClean="0"/>
            </a:p>
          </p:txBody>
        </p:sp>
        <p:pic>
          <p:nvPicPr>
            <p:cNvPr id="1035" name="Picture 10" descr="Color-ppt3"/>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 y="288"/>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11"/>
          <p:cNvSpPr>
            <a:spLocks noChangeArrowheads="1"/>
          </p:cNvSpPr>
          <p:nvPr userDrawn="1"/>
        </p:nvSpPr>
        <p:spPr bwMode="auto">
          <a:xfrm>
            <a:off x="76200" y="1752600"/>
            <a:ext cx="152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600">
                <a:solidFill>
                  <a:srgbClr val="000054"/>
                </a:solidFill>
                <a:latin typeface="Arial" charset="0"/>
              </a:defRPr>
            </a:lvl1pPr>
            <a:lvl2pPr marL="742950" indent="-285750">
              <a:defRPr sz="3600">
                <a:solidFill>
                  <a:srgbClr val="000054"/>
                </a:solidFill>
                <a:latin typeface="Arial" charset="0"/>
              </a:defRPr>
            </a:lvl2pPr>
            <a:lvl3pPr marL="1143000" indent="-228600">
              <a:defRPr sz="3600">
                <a:solidFill>
                  <a:srgbClr val="000054"/>
                </a:solidFill>
                <a:latin typeface="Arial" charset="0"/>
              </a:defRPr>
            </a:lvl3pPr>
            <a:lvl4pPr marL="1600200" indent="-228600">
              <a:defRPr sz="3600">
                <a:solidFill>
                  <a:srgbClr val="000054"/>
                </a:solidFill>
                <a:latin typeface="Arial" charset="0"/>
              </a:defRPr>
            </a:lvl4pPr>
            <a:lvl5pPr marL="2057400" indent="-228600">
              <a:defRPr sz="3600">
                <a:solidFill>
                  <a:srgbClr val="000054"/>
                </a:solidFill>
                <a:latin typeface="Arial" charset="0"/>
              </a:defRPr>
            </a:lvl5pPr>
            <a:lvl6pPr marL="2514600" indent="-228600" eaLnBrk="0" fontAlgn="base" hangingPunct="0">
              <a:spcBef>
                <a:spcPct val="0"/>
              </a:spcBef>
              <a:spcAft>
                <a:spcPct val="0"/>
              </a:spcAft>
              <a:defRPr sz="3600">
                <a:solidFill>
                  <a:srgbClr val="000054"/>
                </a:solidFill>
                <a:latin typeface="Arial" charset="0"/>
              </a:defRPr>
            </a:lvl6pPr>
            <a:lvl7pPr marL="2971800" indent="-228600" eaLnBrk="0" fontAlgn="base" hangingPunct="0">
              <a:spcBef>
                <a:spcPct val="0"/>
              </a:spcBef>
              <a:spcAft>
                <a:spcPct val="0"/>
              </a:spcAft>
              <a:defRPr sz="3600">
                <a:solidFill>
                  <a:srgbClr val="000054"/>
                </a:solidFill>
                <a:latin typeface="Arial" charset="0"/>
              </a:defRPr>
            </a:lvl7pPr>
            <a:lvl8pPr marL="3429000" indent="-228600" eaLnBrk="0" fontAlgn="base" hangingPunct="0">
              <a:spcBef>
                <a:spcPct val="0"/>
              </a:spcBef>
              <a:spcAft>
                <a:spcPct val="0"/>
              </a:spcAft>
              <a:defRPr sz="3600">
                <a:solidFill>
                  <a:srgbClr val="000054"/>
                </a:solidFill>
                <a:latin typeface="Arial" charset="0"/>
              </a:defRPr>
            </a:lvl8pPr>
            <a:lvl9pPr marL="3886200" indent="-228600" eaLnBrk="0" fontAlgn="base" hangingPunct="0">
              <a:spcBef>
                <a:spcPct val="0"/>
              </a:spcBef>
              <a:spcAft>
                <a:spcPct val="0"/>
              </a:spcAft>
              <a:defRPr sz="3600">
                <a:solidFill>
                  <a:srgbClr val="000054"/>
                </a:solidFill>
                <a:latin typeface="Arial" charset="0"/>
              </a:defRPr>
            </a:lvl9pPr>
          </a:lstStyle>
          <a:p>
            <a:pPr algn="ctr">
              <a:defRPr/>
            </a:pPr>
            <a:r>
              <a:rPr lang="en-US" altLang="en-US" sz="1000" b="1" smtClean="0">
                <a:solidFill>
                  <a:srgbClr val="070C51"/>
                </a:solidFill>
              </a:rPr>
              <a:t>TOM TORLAKSON</a:t>
            </a:r>
            <a:br>
              <a:rPr lang="en-US" altLang="en-US" sz="1000" b="1" smtClean="0">
                <a:solidFill>
                  <a:srgbClr val="070C51"/>
                </a:solidFill>
              </a:rPr>
            </a:br>
            <a:r>
              <a:rPr lang="en-US" altLang="en-US" sz="800" smtClean="0">
                <a:solidFill>
                  <a:srgbClr val="070C51"/>
                </a:solidFill>
              </a:rPr>
              <a:t>State Superintendent </a:t>
            </a:r>
            <a:br>
              <a:rPr lang="en-US" altLang="en-US" sz="800" smtClean="0">
                <a:solidFill>
                  <a:srgbClr val="070C51"/>
                </a:solidFill>
              </a:rPr>
            </a:br>
            <a:r>
              <a:rPr lang="en-US" altLang="en-US" sz="800" smtClean="0">
                <a:solidFill>
                  <a:srgbClr val="070C51"/>
                </a:solidFill>
              </a:rPr>
              <a:t>of Public Instruction</a:t>
            </a:r>
            <a:endParaRPr lang="en-US" altLang="en-US" sz="4400" smtClean="0">
              <a:solidFill>
                <a:schemeClr val="tx2"/>
              </a:solidFill>
              <a:latin typeface="Times" pitchFamily="18" charset="0"/>
            </a:endParaRPr>
          </a:p>
        </p:txBody>
      </p:sp>
      <p:sp>
        <p:nvSpPr>
          <p:cNvPr id="1028" name="Rectangle 2"/>
          <p:cNvSpPr>
            <a:spLocks noGrp="1" noChangeArrowheads="1"/>
          </p:cNvSpPr>
          <p:nvPr>
            <p:ph type="title"/>
          </p:nvPr>
        </p:nvSpPr>
        <p:spPr bwMode="auto">
          <a:xfrm>
            <a:off x="19050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1905000" y="1981200"/>
            <a:ext cx="685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1905000" y="625475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US" altLang="en-US"/>
          </a:p>
        </p:txBody>
      </p:sp>
      <p:sp>
        <p:nvSpPr>
          <p:cNvPr id="3" name="Rectangle 5"/>
          <p:cNvSpPr>
            <a:spLocks noGrp="1" noChangeArrowheads="1"/>
          </p:cNvSpPr>
          <p:nvPr>
            <p:ph type="ftr" sz="quarter" idx="3"/>
          </p:nvPr>
        </p:nvSpPr>
        <p:spPr bwMode="auto">
          <a:xfrm>
            <a:off x="3806825" y="6254750"/>
            <a:ext cx="3051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7091363"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242BD8AA-3511-49E9-B4AA-E99C2036D1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nche.ed.gov/ibt/higher_ed.php" TargetMode="External"/><Relationship Id="rId4" Type="http://schemas.openxmlformats.org/officeDocument/2006/relationships/hyperlink" Target="http://nche.ed.gov/"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mailto:Lwheeler@cde.ca.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mailto:HomelessED@cde.ca.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57200"/>
            <a:ext cx="6781800" cy="4724401"/>
          </a:xfrm>
        </p:spPr>
        <p:txBody>
          <a:bodyPr/>
          <a:lstStyle/>
          <a:p>
            <a:pPr>
              <a:spcBef>
                <a:spcPct val="50000"/>
              </a:spcBef>
            </a:pPr>
            <a:r>
              <a:rPr lang="en-US" altLang="en-US" b="1" dirty="0" smtClean="0"/>
              <a:t/>
            </a:r>
            <a:br>
              <a:rPr lang="en-US" altLang="en-US" b="1" dirty="0" smtClean="0"/>
            </a:br>
            <a:r>
              <a:rPr lang="en-US" altLang="en-US" b="1" dirty="0" smtClean="0"/>
              <a:t>Homeless </a:t>
            </a:r>
            <a:r>
              <a:rPr lang="en-US" altLang="en-US" b="1" dirty="0"/>
              <a:t>Education and School </a:t>
            </a:r>
            <a:r>
              <a:rPr lang="en-US" altLang="en-US" b="1" dirty="0" smtClean="0"/>
              <a:t>Counselors</a:t>
            </a:r>
            <a:br>
              <a:rPr lang="en-US" altLang="en-US" b="1" dirty="0" smtClean="0"/>
            </a:br>
            <a:r>
              <a:rPr lang="en-US" altLang="en-US" b="1" dirty="0"/>
              <a:t/>
            </a:r>
            <a:br>
              <a:rPr lang="en-US" altLang="en-US" b="1" dirty="0"/>
            </a:br>
            <a:r>
              <a:rPr lang="en-US" altLang="en-US" sz="3200" b="1" dirty="0" smtClean="0"/>
              <a:t>Presented </a:t>
            </a:r>
            <a:r>
              <a:rPr lang="en-US" altLang="en-US" sz="3200" b="1" dirty="0"/>
              <a:t>by:</a:t>
            </a:r>
            <a:br>
              <a:rPr lang="en-US" altLang="en-US" sz="3200" b="1" dirty="0"/>
            </a:br>
            <a:r>
              <a:rPr lang="en-US" altLang="en-US" sz="3200" b="1" dirty="0"/>
              <a:t>California Department of Education</a:t>
            </a:r>
            <a:br>
              <a:rPr lang="en-US" altLang="en-US" sz="3200" b="1" dirty="0"/>
            </a:br>
            <a:r>
              <a:rPr lang="en-US" altLang="en-US" b="1" dirty="0"/>
              <a:t/>
            </a:r>
            <a:br>
              <a:rPr lang="en-US" altLang="en-US" b="1" dirty="0"/>
            </a:br>
            <a:endParaRPr lang="en-US" altLang="en-US" b="1" dirty="0"/>
          </a:p>
        </p:txBody>
      </p:sp>
    </p:spTree>
    <p:extLst>
      <p:ext uri="{BB962C8B-B14F-4D97-AF65-F5344CB8AC3E}">
        <p14:creationId xmlns:p14="http://schemas.microsoft.com/office/powerpoint/2010/main" val="174066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76400" y="381000"/>
            <a:ext cx="7467600" cy="1143000"/>
          </a:xfrm>
        </p:spPr>
        <p:txBody>
          <a:bodyPr/>
          <a:lstStyle/>
          <a:p>
            <a:r>
              <a:rPr lang="en-US" altLang="en-US" sz="4000" b="1" smtClean="0"/>
              <a:t>Homeless Definition (7 of 7)</a:t>
            </a:r>
          </a:p>
        </p:txBody>
      </p:sp>
      <p:sp>
        <p:nvSpPr>
          <p:cNvPr id="15363" name="Content Placeholder 2"/>
          <p:cNvSpPr>
            <a:spLocks noGrp="1"/>
          </p:cNvSpPr>
          <p:nvPr>
            <p:ph idx="1"/>
          </p:nvPr>
        </p:nvSpPr>
        <p:spPr>
          <a:xfrm>
            <a:off x="1676400" y="2057400"/>
            <a:ext cx="7467600" cy="4648200"/>
          </a:xfrm>
        </p:spPr>
        <p:txBody>
          <a:bodyPr/>
          <a:lstStyle/>
          <a:p>
            <a:pPr marL="457200" indent="-457200">
              <a:spcBef>
                <a:spcPts val="1200"/>
              </a:spcBef>
            </a:pPr>
            <a:r>
              <a:rPr lang="en-US" altLang="en-US" dirty="0" smtClean="0"/>
              <a:t>To determine if a homeless child or youth lives in substandard living conditions consider:</a:t>
            </a:r>
          </a:p>
          <a:p>
            <a:pPr marL="1150938" lvl="1" indent="-457200">
              <a:spcBef>
                <a:spcPts val="1200"/>
              </a:spcBef>
              <a:buFont typeface="Courier New" panose="02070309020205020404" pitchFamily="49" charset="0"/>
              <a:buChar char="o"/>
            </a:pPr>
            <a:r>
              <a:rPr lang="en-US" altLang="en-US" sz="3200" dirty="0" smtClean="0"/>
              <a:t>Health and safety concerns </a:t>
            </a:r>
          </a:p>
          <a:p>
            <a:pPr marL="1150938" lvl="1" indent="-457200">
              <a:spcBef>
                <a:spcPts val="1200"/>
              </a:spcBef>
              <a:buFont typeface="Courier New" panose="02070309020205020404" pitchFamily="49" charset="0"/>
              <a:buChar char="o"/>
            </a:pPr>
            <a:r>
              <a:rPr lang="en-US" altLang="en-US" sz="3200" dirty="0" smtClean="0"/>
              <a:t>Number of occupants per square foot</a:t>
            </a:r>
          </a:p>
          <a:p>
            <a:pPr marL="1150938" lvl="1" indent="-457200">
              <a:spcBef>
                <a:spcPts val="1200"/>
              </a:spcBef>
              <a:buFont typeface="Courier New" panose="02070309020205020404" pitchFamily="49" charset="0"/>
              <a:buChar char="o"/>
            </a:pPr>
            <a:r>
              <a:rPr lang="en-US" altLang="en-US" sz="3200" dirty="0" smtClean="0"/>
              <a:t>Age of occupants</a:t>
            </a:r>
          </a:p>
          <a:p>
            <a:pPr marL="1150938" lvl="1" indent="-457200">
              <a:spcBef>
                <a:spcPts val="1200"/>
              </a:spcBef>
              <a:buFont typeface="Courier New" panose="02070309020205020404" pitchFamily="49" charset="0"/>
              <a:buChar char="o"/>
            </a:pPr>
            <a:r>
              <a:rPr lang="en-US" altLang="en-US" sz="3200" dirty="0" smtClean="0"/>
              <a:t>State and local building codes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527050"/>
            <a:ext cx="6858000" cy="1143000"/>
          </a:xfrm>
        </p:spPr>
        <p:txBody>
          <a:bodyPr/>
          <a:lstStyle/>
          <a:p>
            <a:r>
              <a:rPr lang="en-US" altLang="en-US" sz="4000" b="1" dirty="0" smtClean="0"/>
              <a:t>Unaccompanied Homeless Youth Definition</a:t>
            </a:r>
          </a:p>
        </p:txBody>
      </p:sp>
      <p:sp>
        <p:nvSpPr>
          <p:cNvPr id="16387" name="Content Placeholder 2"/>
          <p:cNvSpPr>
            <a:spLocks noGrp="1"/>
          </p:cNvSpPr>
          <p:nvPr>
            <p:ph idx="1"/>
          </p:nvPr>
        </p:nvSpPr>
        <p:spPr>
          <a:xfrm>
            <a:off x="1676400" y="2062163"/>
            <a:ext cx="7467600" cy="2433637"/>
          </a:xfrm>
        </p:spPr>
        <p:txBody>
          <a:bodyPr/>
          <a:lstStyle/>
          <a:p>
            <a:pPr marL="457200" indent="-457200"/>
            <a:r>
              <a:rPr lang="en-US" altLang="en-US" dirty="0" smtClean="0"/>
              <a:t>“Unaccompanied homeless youth” is defined as a child or youth who meets the McKinney-Vento definition</a:t>
            </a:r>
            <a:r>
              <a:rPr lang="en-US" altLang="en-US" b="1" dirty="0" smtClean="0">
                <a:solidFill>
                  <a:srgbClr val="C40000"/>
                </a:solidFill>
              </a:rPr>
              <a:t> </a:t>
            </a:r>
            <a:r>
              <a:rPr lang="en-US" altLang="en-US" dirty="0" smtClean="0"/>
              <a:t>and is not in the physical custody of a parent or guardian.</a:t>
            </a:r>
            <a:endParaRPr lang="en-US" altLang="en-US" dirty="0" smtClean="0">
              <a:ea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381000"/>
            <a:ext cx="7467600" cy="1143000"/>
          </a:xfrm>
        </p:spPr>
        <p:txBody>
          <a:bodyPr/>
          <a:lstStyle/>
          <a:p>
            <a:r>
              <a:rPr lang="en-US" altLang="en-US" sz="4000" b="1" smtClean="0"/>
              <a:t>Higher Education Access</a:t>
            </a:r>
            <a:br>
              <a:rPr lang="en-US" altLang="en-US" sz="4000" b="1" smtClean="0"/>
            </a:br>
            <a:r>
              <a:rPr lang="en-US" altLang="en-US" sz="4000" b="1" smtClean="0"/>
              <a:t>(1 of 2)</a:t>
            </a:r>
          </a:p>
        </p:txBody>
      </p:sp>
      <p:sp>
        <p:nvSpPr>
          <p:cNvPr id="3" name="Content Placeholder 2"/>
          <p:cNvSpPr>
            <a:spLocks noGrp="1"/>
          </p:cNvSpPr>
          <p:nvPr>
            <p:ph idx="1"/>
          </p:nvPr>
        </p:nvSpPr>
        <p:spPr>
          <a:xfrm>
            <a:off x="1676400" y="2057400"/>
            <a:ext cx="7467600" cy="4648200"/>
          </a:xfrm>
        </p:spPr>
        <p:txBody>
          <a:bodyPr/>
          <a:lstStyle/>
          <a:p>
            <a:pPr marL="457200" indent="-457200">
              <a:defRPr/>
            </a:pPr>
            <a:r>
              <a:rPr lang="en-US" dirty="0"/>
              <a:t>S</a:t>
            </a:r>
            <a:r>
              <a:rPr lang="en-US" dirty="0" smtClean="0"/>
              <a:t>ection </a:t>
            </a:r>
            <a:r>
              <a:rPr lang="en-US" dirty="0"/>
              <a:t>722(g)(1)(K</a:t>
            </a:r>
            <a:r>
              <a:rPr lang="en-US" dirty="0" smtClean="0"/>
              <a:t>) under ESSA states that all </a:t>
            </a:r>
            <a:r>
              <a:rPr lang="en-US" dirty="0"/>
              <a:t>homeless high school students </a:t>
            </a:r>
            <a:r>
              <a:rPr lang="en-US" dirty="0" smtClean="0"/>
              <a:t>will receive </a:t>
            </a:r>
            <a:r>
              <a:rPr lang="en-US" dirty="0"/>
              <a:t>information and individualized counseling regarding college readiness, college selection, the application process, financial aid, and the availability of on-campus </a:t>
            </a:r>
            <a:r>
              <a:rPr lang="en-US" dirty="0" smtClean="0"/>
              <a:t>supports from the liaison, school counselor, and other staff. </a:t>
            </a:r>
          </a:p>
          <a:p>
            <a:pPr marL="0" indent="0">
              <a:buFontTx/>
              <a:buNone/>
              <a:defRPr/>
            </a:pPr>
            <a:endParaRPr lang="en-US" dirty="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381000"/>
            <a:ext cx="7467600" cy="1143000"/>
          </a:xfrm>
        </p:spPr>
        <p:txBody>
          <a:bodyPr/>
          <a:lstStyle/>
          <a:p>
            <a:r>
              <a:rPr lang="en-US" altLang="en-US" sz="4000" b="1" smtClean="0"/>
              <a:t>Higher Education Access</a:t>
            </a:r>
            <a:br>
              <a:rPr lang="en-US" altLang="en-US" sz="4000" b="1" smtClean="0"/>
            </a:br>
            <a:r>
              <a:rPr lang="en-US" altLang="en-US" sz="4000" b="1" smtClean="0"/>
              <a:t>(2 of 2)</a:t>
            </a:r>
            <a:endParaRPr lang="en-US" altLang="en-US" sz="4000" smtClean="0"/>
          </a:p>
        </p:txBody>
      </p:sp>
      <p:sp>
        <p:nvSpPr>
          <p:cNvPr id="3" name="Content Placeholder 2"/>
          <p:cNvSpPr>
            <a:spLocks noGrp="1"/>
          </p:cNvSpPr>
          <p:nvPr>
            <p:ph idx="1"/>
          </p:nvPr>
        </p:nvSpPr>
        <p:spPr>
          <a:xfrm>
            <a:off x="1676400" y="2057400"/>
            <a:ext cx="7467600" cy="2971800"/>
          </a:xfrm>
        </p:spPr>
        <p:txBody>
          <a:bodyPr/>
          <a:lstStyle/>
          <a:p>
            <a:pPr marL="457200" indent="-457200">
              <a:defRPr/>
            </a:pPr>
            <a:r>
              <a:rPr lang="en-US" dirty="0" smtClean="0"/>
              <a:t>Liaisons must ensure unaccompanied homeless youth are informed of their status as independent students and may obtain assistance from the liaison to receive verification of that status.</a:t>
            </a:r>
          </a:p>
          <a:p>
            <a:pPr marL="0" indent="0">
              <a:buFontTx/>
              <a:buNone/>
              <a:defRPr/>
            </a:pPr>
            <a:endParaRPr lang="en-US" dirty="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381000"/>
            <a:ext cx="7467600" cy="1143000"/>
          </a:xfrm>
        </p:spPr>
        <p:txBody>
          <a:bodyPr/>
          <a:lstStyle/>
          <a:p>
            <a:r>
              <a:rPr lang="en-US" altLang="en-US" sz="4000" b="1" dirty="0" smtClean="0"/>
              <a:t>Higher Education Barriers</a:t>
            </a:r>
          </a:p>
        </p:txBody>
      </p:sp>
      <p:sp>
        <p:nvSpPr>
          <p:cNvPr id="19459" name="Content Placeholder 2"/>
          <p:cNvSpPr>
            <a:spLocks noGrp="1"/>
          </p:cNvSpPr>
          <p:nvPr>
            <p:ph idx="1"/>
          </p:nvPr>
        </p:nvSpPr>
        <p:spPr>
          <a:xfrm>
            <a:off x="1676400" y="2057400"/>
            <a:ext cx="7467600" cy="4648200"/>
          </a:xfrm>
        </p:spPr>
        <p:txBody>
          <a:bodyPr/>
          <a:lstStyle/>
          <a:p>
            <a:pPr marL="457200" indent="-457200">
              <a:spcBef>
                <a:spcPts val="1200"/>
              </a:spcBef>
            </a:pPr>
            <a:r>
              <a:rPr lang="en-US" altLang="en-US" dirty="0" smtClean="0"/>
              <a:t>Lack of access to parental financial information and support</a:t>
            </a:r>
          </a:p>
          <a:p>
            <a:pPr marL="457200" indent="-457200">
              <a:spcBef>
                <a:spcPts val="1200"/>
              </a:spcBef>
            </a:pPr>
            <a:r>
              <a:rPr lang="en-US" altLang="en-US" dirty="0" smtClean="0"/>
              <a:t>Lack of adult guidance and support</a:t>
            </a:r>
          </a:p>
          <a:p>
            <a:pPr marL="457200" indent="-457200">
              <a:spcBef>
                <a:spcPts val="1200"/>
              </a:spcBef>
            </a:pPr>
            <a:r>
              <a:rPr lang="en-US" altLang="en-US" dirty="0" smtClean="0"/>
              <a:t>Lack of information about available support systems</a:t>
            </a:r>
          </a:p>
          <a:p>
            <a:pPr marL="457200" indent="-457200">
              <a:spcBef>
                <a:spcPts val="1200"/>
              </a:spcBef>
            </a:pPr>
            <a:r>
              <a:rPr lang="en-US" altLang="en-US" dirty="0" smtClean="0"/>
              <a:t>Struggling to balance school and other responsibilities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76400" y="228600"/>
            <a:ext cx="7467600" cy="1143000"/>
          </a:xfrm>
        </p:spPr>
        <p:txBody>
          <a:bodyPr/>
          <a:lstStyle/>
          <a:p>
            <a:r>
              <a:rPr lang="en-US" altLang="en-US" sz="4000" b="1" dirty="0" smtClean="0"/>
              <a:t>Assembly Bill 1806</a:t>
            </a:r>
          </a:p>
        </p:txBody>
      </p:sp>
      <p:sp>
        <p:nvSpPr>
          <p:cNvPr id="20483"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smtClean="0"/>
              <a:t>Went into effect January 1, 2015 </a:t>
            </a:r>
          </a:p>
          <a:p>
            <a:pPr marL="457200" indent="-457200">
              <a:spcBef>
                <a:spcPts val="1200"/>
              </a:spcBef>
            </a:pPr>
            <a:r>
              <a:rPr lang="en-US" altLang="en-US" dirty="0" smtClean="0"/>
              <a:t>Changed California</a:t>
            </a:r>
            <a:r>
              <a:rPr lang="en-US" altLang="en-US" i="1" dirty="0" smtClean="0"/>
              <a:t> Education </a:t>
            </a:r>
            <a:r>
              <a:rPr lang="en-US" altLang="en-US" dirty="0" smtClean="0"/>
              <a:t>Code (</a:t>
            </a:r>
            <a:r>
              <a:rPr lang="en-US" altLang="en-US" i="1" dirty="0" smtClean="0"/>
              <a:t>EC)</a:t>
            </a:r>
            <a:r>
              <a:rPr lang="en-US" altLang="en-US" dirty="0" smtClean="0"/>
              <a:t> sections 48915.5, 48918.1, 51225.1, and 51225.2 regarding:</a:t>
            </a:r>
          </a:p>
          <a:p>
            <a:pPr marL="1143000" lvl="1" indent="-457200">
              <a:spcBef>
                <a:spcPts val="1200"/>
              </a:spcBef>
              <a:buFont typeface="Courier New" panose="02070309020205020404" pitchFamily="49" charset="0"/>
              <a:buChar char="o"/>
            </a:pPr>
            <a:r>
              <a:rPr lang="en-US" altLang="en-US" sz="3200" dirty="0" smtClean="0"/>
              <a:t>Notice of potential expulsions</a:t>
            </a:r>
          </a:p>
          <a:p>
            <a:pPr marL="1143000" lvl="1" indent="-457200">
              <a:spcBef>
                <a:spcPts val="1200"/>
              </a:spcBef>
              <a:buFont typeface="Courier New" panose="02070309020205020404" pitchFamily="49" charset="0"/>
              <a:buChar char="o"/>
            </a:pPr>
            <a:r>
              <a:rPr lang="en-US" altLang="en-US" sz="3200" dirty="0" smtClean="0"/>
              <a:t>Partial credits</a:t>
            </a:r>
          </a:p>
          <a:p>
            <a:pPr marL="1143000" lvl="1" indent="-457200">
              <a:spcBef>
                <a:spcPts val="1200"/>
              </a:spcBef>
              <a:buFont typeface="Courier New" panose="02070309020205020404" pitchFamily="49" charset="0"/>
              <a:buChar char="o"/>
            </a:pPr>
            <a:r>
              <a:rPr lang="en-US" altLang="en-US" sz="3200" dirty="0" smtClean="0"/>
              <a:t>Graduation requirements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(1 of 6)</a:t>
            </a:r>
          </a:p>
        </p:txBody>
      </p:sp>
      <p:sp>
        <p:nvSpPr>
          <p:cNvPr id="21507" name="Rectangle 3"/>
          <p:cNvSpPr>
            <a:spLocks noGrp="1" noChangeArrowheads="1"/>
          </p:cNvSpPr>
          <p:nvPr>
            <p:ph type="body" idx="4294967295"/>
          </p:nvPr>
        </p:nvSpPr>
        <p:spPr>
          <a:xfrm>
            <a:off x="1676400" y="1981200"/>
            <a:ext cx="7467600" cy="4114800"/>
          </a:xfrm>
        </p:spPr>
        <p:txBody>
          <a:bodyPr/>
          <a:lstStyle/>
          <a:p>
            <a:pPr marL="457200" indent="-457200">
              <a:spcBef>
                <a:spcPts val="1200"/>
              </a:spcBef>
            </a:pPr>
            <a:r>
              <a:rPr lang="en-US" altLang="en-US" dirty="0" smtClean="0">
                <a:ea typeface="ＭＳ Ｐゴシック" panose="020B0600070205080204" pitchFamily="34" charset="-128"/>
              </a:rPr>
              <a:t>A local educational agency (LEA), including county offices of education (COEs), shall:</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Accept completed coursework from a homeless student while the student was attending another p</a:t>
            </a:r>
            <a:r>
              <a:rPr lang="en-US" altLang="en-US" sz="3200" dirty="0" smtClean="0"/>
              <a:t>ublic school, juvenile court school, or a nonpublic, nonsectarian school or agency</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(2 of 6)</a:t>
            </a:r>
            <a:endParaRPr lang="en-US" altLang="en-US" sz="4000" smtClean="0">
              <a:ea typeface="ＭＳ Ｐゴシック" panose="020B0600070205080204" pitchFamily="34" charset="-128"/>
            </a:endParaRPr>
          </a:p>
        </p:txBody>
      </p:sp>
      <p:sp>
        <p:nvSpPr>
          <p:cNvPr id="54277" name="Rectangle 3"/>
          <p:cNvSpPr>
            <a:spLocks noGrp="1" noChangeArrowheads="1"/>
          </p:cNvSpPr>
          <p:nvPr>
            <p:ph type="body" idx="4294967295"/>
          </p:nvPr>
        </p:nvSpPr>
        <p:spPr>
          <a:xfrm>
            <a:off x="1676400" y="1981200"/>
            <a:ext cx="7467600" cy="3352800"/>
          </a:xfrm>
        </p:spPr>
        <p:txBody>
          <a:bodyPr/>
          <a:lstStyle/>
          <a:p>
            <a:pPr lvl="2" indent="-457200">
              <a:spcBef>
                <a:spcPts val="1200"/>
              </a:spcBef>
              <a:buFont typeface="Courier New" panose="02070309020205020404" pitchFamily="49" charset="0"/>
              <a:buChar char="o"/>
              <a:defRPr/>
            </a:pPr>
            <a:r>
              <a:rPr lang="en-US" altLang="en-US" sz="3200" dirty="0" smtClean="0"/>
              <a:t>Issue full or partial credit for the coursework completed, even </a:t>
            </a:r>
            <a:r>
              <a:rPr lang="en-US" altLang="en-US" sz="3200" dirty="0"/>
              <a:t>if the homeless student did not complete the entire </a:t>
            </a:r>
            <a:r>
              <a:rPr lang="en-US" altLang="en-US" sz="3200" dirty="0" smtClean="0"/>
              <a:t>course</a:t>
            </a:r>
          </a:p>
          <a:p>
            <a:pPr lvl="2" indent="-457200">
              <a:spcBef>
                <a:spcPts val="1200"/>
              </a:spcBef>
              <a:buFont typeface="Courier New" panose="02070309020205020404" pitchFamily="49" charset="0"/>
              <a:buChar char="o"/>
              <a:defRPr/>
            </a:pPr>
            <a:r>
              <a:rPr lang="en-US" altLang="en-US" sz="3200" dirty="0" smtClean="0">
                <a:ea typeface="ＭＳ Ｐゴシック" panose="020B0600070205080204" pitchFamily="34" charset="-128"/>
              </a:rPr>
              <a:t>Accept credits for </a:t>
            </a:r>
            <a:r>
              <a:rPr lang="en-US" altLang="en-US" sz="3200" dirty="0">
                <a:ea typeface="ＭＳ Ｐゴシック" panose="020B0600070205080204" pitchFamily="34" charset="-128"/>
              </a:rPr>
              <a:t>the same or equivalent </a:t>
            </a:r>
            <a:r>
              <a:rPr lang="en-US" altLang="en-US" sz="3200" dirty="0" smtClean="0">
                <a:ea typeface="ＭＳ Ｐゴシック" panose="020B0600070205080204" pitchFamily="34" charset="-128"/>
              </a:rPr>
              <a:t>course</a:t>
            </a:r>
            <a:endParaRPr lang="en-US" altLang="en-US" sz="3200" dirty="0">
              <a:ea typeface="ＭＳ Ｐゴシック" panose="020B0600070205080204" pitchFamily="34" charset="-128"/>
            </a:endParaRPr>
          </a:p>
          <a:p>
            <a:pPr marL="740664" lvl="2" indent="-283464">
              <a:spcBef>
                <a:spcPts val="0"/>
              </a:spcBef>
              <a:buFont typeface="Arial" panose="020B0604020202020204" pitchFamily="34" charset="0"/>
              <a:buChar char="–"/>
              <a:defRPr/>
            </a:pPr>
            <a:endParaRPr lang="en-US" altLang="en-US" sz="3000" dirty="0" smtClean="0"/>
          </a:p>
          <a:p>
            <a:pPr marL="740664" lvl="2" indent="-283464">
              <a:spcBef>
                <a:spcPts val="0"/>
              </a:spcBef>
              <a:buFont typeface="Arial" panose="020B0604020202020204" pitchFamily="34" charset="0"/>
              <a:buChar char="–"/>
              <a:defRPr/>
            </a:pPr>
            <a:endParaRPr lang="en-US" altLang="en-US" sz="3000" dirty="0" smtClean="0"/>
          </a:p>
          <a:p>
            <a:pPr lvl="1">
              <a:defRPr/>
            </a:pPr>
            <a:endParaRPr lang="en-US" altLang="en-US" dirty="0" smtClean="0"/>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(3 of 6)</a:t>
            </a:r>
            <a:endParaRPr lang="en-US" altLang="en-US" sz="4000" smtClean="0">
              <a:ea typeface="ＭＳ Ｐゴシック" panose="020B0600070205080204" pitchFamily="34" charset="-128"/>
            </a:endParaRPr>
          </a:p>
        </p:txBody>
      </p:sp>
      <p:sp>
        <p:nvSpPr>
          <p:cNvPr id="25603" name="Rectangle 3"/>
          <p:cNvSpPr>
            <a:spLocks noGrp="1" noChangeArrowheads="1"/>
          </p:cNvSpPr>
          <p:nvPr>
            <p:ph type="body" idx="4294967295"/>
          </p:nvPr>
        </p:nvSpPr>
        <p:spPr>
          <a:xfrm>
            <a:off x="1676400" y="1981200"/>
            <a:ext cx="7467600" cy="2971800"/>
          </a:xfrm>
        </p:spPr>
        <p:txBody>
          <a:bodyPr/>
          <a:lstStyle/>
          <a:p>
            <a:pPr marL="457200" indent="-457200">
              <a:spcBef>
                <a:spcPts val="1200"/>
              </a:spcBef>
            </a:pPr>
            <a:r>
              <a:rPr lang="en-US" altLang="en-US" dirty="0" smtClean="0">
                <a:ea typeface="ＭＳ Ｐゴシック" panose="020B0600070205080204" pitchFamily="34" charset="-128"/>
              </a:rPr>
              <a:t>An LEA, including COEs, shall not:</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Require a homeless student to retake a course if the homeless student has satisfactorily completed the entire course</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(4 of 6)</a:t>
            </a:r>
            <a:endParaRPr lang="en-US" altLang="en-US" sz="4000" smtClean="0">
              <a:ea typeface="ＭＳ Ｐゴシック" panose="020B0600070205080204" pitchFamily="34" charset="-128"/>
            </a:endParaRPr>
          </a:p>
        </p:txBody>
      </p:sp>
      <p:sp>
        <p:nvSpPr>
          <p:cNvPr id="27651" name="Rectangle 3"/>
          <p:cNvSpPr>
            <a:spLocks noGrp="1" noChangeArrowheads="1"/>
          </p:cNvSpPr>
          <p:nvPr>
            <p:ph type="body" idx="4294967295"/>
          </p:nvPr>
        </p:nvSpPr>
        <p:spPr>
          <a:xfrm>
            <a:off x="1676400" y="1981200"/>
            <a:ext cx="7467600" cy="45720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Require the homeless student to retake the portion already completed, unless:</a:t>
            </a:r>
          </a:p>
          <a:p>
            <a:pPr marL="1828800" lvl="2" indent="-452438">
              <a:spcBef>
                <a:spcPts val="1200"/>
              </a:spcBef>
            </a:pPr>
            <a:r>
              <a:rPr lang="en-US" altLang="en-US" sz="3200" dirty="0" smtClean="0">
                <a:ea typeface="ＭＳ Ｐゴシック" panose="020B0600070205080204" pitchFamily="34" charset="-128"/>
              </a:rPr>
              <a:t>The LEA, in consultation with the educational rights’ holder, finds that the student is able to complete the requirements in time to graduate</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500" b="1" dirty="0"/>
              <a:t>Education for Homeless </a:t>
            </a:r>
            <a:br>
              <a:rPr lang="en-US" altLang="en-US" sz="3500" b="1" dirty="0"/>
            </a:br>
            <a:r>
              <a:rPr lang="en-US" altLang="en-US" sz="3500" b="1" dirty="0"/>
              <a:t>Children and Youth Act (1 of 2)</a:t>
            </a:r>
            <a:endParaRPr lang="en-US" sz="3500" dirty="0"/>
          </a:p>
        </p:txBody>
      </p:sp>
      <p:sp>
        <p:nvSpPr>
          <p:cNvPr id="3" name="Content Placeholder 2"/>
          <p:cNvSpPr>
            <a:spLocks noGrp="1"/>
          </p:cNvSpPr>
          <p:nvPr>
            <p:ph idx="1"/>
          </p:nvPr>
        </p:nvSpPr>
        <p:spPr/>
        <p:txBody>
          <a:bodyPr/>
          <a:lstStyle/>
          <a:p>
            <a:pPr marL="457200" indent="-457200" eaLnBrk="1" hangingPunct="1">
              <a:spcBef>
                <a:spcPct val="0"/>
              </a:spcBef>
            </a:pPr>
            <a:r>
              <a:rPr lang="en-US" altLang="en-US" sz="3000" dirty="0"/>
              <a:t>Originally passed in 1987</a:t>
            </a:r>
          </a:p>
          <a:p>
            <a:pPr marL="457200" indent="-457200" eaLnBrk="1" hangingPunct="1">
              <a:spcBef>
                <a:spcPts val="1200"/>
              </a:spcBef>
            </a:pPr>
            <a:r>
              <a:rPr lang="en-US" altLang="en-US" sz="3000" dirty="0"/>
              <a:t>Reauthorized in 2015 by the Every Student Succeeds Act (ESSA)</a:t>
            </a:r>
            <a:endParaRPr lang="en-US" altLang="en-US" sz="1200" dirty="0"/>
          </a:p>
          <a:p>
            <a:pPr marL="1150938" lvl="1" indent="-457200" eaLnBrk="1" hangingPunct="1">
              <a:spcBef>
                <a:spcPts val="1200"/>
              </a:spcBef>
              <a:buFont typeface="Courier New" panose="02070309020205020404" pitchFamily="49" charset="0"/>
              <a:buChar char="o"/>
            </a:pPr>
            <a:r>
              <a:rPr lang="en-US" altLang="en-US" sz="3000" dirty="0"/>
              <a:t>Amendments took effect </a:t>
            </a:r>
          </a:p>
          <a:p>
            <a:pPr marL="1150938" lvl="1" indent="-457200" eaLnBrk="1" hangingPunct="1">
              <a:spcBef>
                <a:spcPct val="0"/>
              </a:spcBef>
              <a:buFontTx/>
              <a:buNone/>
            </a:pPr>
            <a:r>
              <a:rPr lang="en-US" altLang="en-US" sz="3000" dirty="0"/>
              <a:t>    October 1, 2016</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F2B8C1E-BA48-4226-89B9-B32BEF706171}" type="slidenum">
              <a:rPr lang="en-US" altLang="en-US" smtClean="0"/>
              <a:pPr>
                <a:defRPr/>
              </a:pPr>
              <a:t>2</a:t>
            </a:fld>
            <a:endParaRPr lang="en-US" altLang="en-US"/>
          </a:p>
        </p:txBody>
      </p:sp>
    </p:spTree>
    <p:extLst>
      <p:ext uri="{BB962C8B-B14F-4D97-AF65-F5344CB8AC3E}">
        <p14:creationId xmlns:p14="http://schemas.microsoft.com/office/powerpoint/2010/main" val="835163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(5 of 6)</a:t>
            </a:r>
            <a:endParaRPr lang="en-US" altLang="en-US" sz="4000" smtClean="0">
              <a:ea typeface="ＭＳ Ｐゴシック" panose="020B0600070205080204" pitchFamily="34" charset="-128"/>
            </a:endParaRPr>
          </a:p>
        </p:txBody>
      </p:sp>
      <p:sp>
        <p:nvSpPr>
          <p:cNvPr id="29699" name="Rectangle 3"/>
          <p:cNvSpPr>
            <a:spLocks noGrp="1" noChangeArrowheads="1"/>
          </p:cNvSpPr>
          <p:nvPr>
            <p:ph type="body" idx="4294967295"/>
          </p:nvPr>
        </p:nvSpPr>
        <p:spPr>
          <a:xfrm>
            <a:off x="1676400" y="1981200"/>
            <a:ext cx="7467600" cy="3733800"/>
          </a:xfrm>
        </p:spPr>
        <p:txBody>
          <a:bodyPr/>
          <a:lstStyle/>
          <a:p>
            <a:pPr marL="457200" indent="-457200">
              <a:spcBef>
                <a:spcPct val="0"/>
              </a:spcBef>
            </a:pPr>
            <a:r>
              <a:rPr lang="en-US" altLang="en-US" dirty="0" smtClean="0">
                <a:ea typeface="ＭＳ Ｐゴシック" panose="020B0600070205080204" pitchFamily="34" charset="-128"/>
              </a:rPr>
              <a:t>When partial credit is awarded in a particular course, then the homeless student shall be enrolled in the same or equivalent course, if applicable, so that the homeless student may continue and complete the entire course.</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Partial Credits (6 of 6)</a:t>
            </a:r>
          </a:p>
        </p:txBody>
      </p:sp>
      <p:sp>
        <p:nvSpPr>
          <p:cNvPr id="31747" name="Rectangle 3"/>
          <p:cNvSpPr>
            <a:spLocks noGrp="1" noChangeArrowheads="1"/>
          </p:cNvSpPr>
          <p:nvPr>
            <p:ph type="body" idx="4294967295"/>
          </p:nvPr>
        </p:nvSpPr>
        <p:spPr>
          <a:xfrm>
            <a:off x="1676400" y="1981200"/>
            <a:ext cx="7467600" cy="3200400"/>
          </a:xfrm>
        </p:spPr>
        <p:txBody>
          <a:bodyPr/>
          <a:lstStyle/>
          <a:p>
            <a:pPr marL="457200" indent="-457200">
              <a:spcBef>
                <a:spcPct val="0"/>
              </a:spcBef>
            </a:pPr>
            <a:r>
              <a:rPr lang="en-US" altLang="en-US" dirty="0" smtClean="0">
                <a:ea typeface="ＭＳ Ｐゴシック" panose="020B0600070205080204" pitchFamily="34" charset="-128"/>
              </a:rPr>
              <a:t>A homeless student shall not be prevented from retaking or taking a course to meet the eligibility requirements for admission to the California State University or the University of California.</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(1 of 9)</a:t>
            </a:r>
          </a:p>
        </p:txBody>
      </p:sp>
      <p:sp>
        <p:nvSpPr>
          <p:cNvPr id="33795" name="Rectangle 3"/>
          <p:cNvSpPr>
            <a:spLocks noGrp="1" noChangeArrowheads="1"/>
          </p:cNvSpPr>
          <p:nvPr>
            <p:ph type="body" idx="4294967295"/>
          </p:nvPr>
        </p:nvSpPr>
        <p:spPr>
          <a:xfrm>
            <a:off x="1676400" y="1981200"/>
            <a:ext cx="7467600" cy="4114800"/>
          </a:xfrm>
        </p:spPr>
        <p:txBody>
          <a:bodyPr/>
          <a:lstStyle/>
          <a:p>
            <a:pPr marL="457200" indent="-457200">
              <a:spcBef>
                <a:spcPct val="0"/>
              </a:spcBef>
            </a:pPr>
            <a:r>
              <a:rPr lang="en-US" altLang="en-US" dirty="0" smtClean="0">
                <a:ea typeface="ＭＳ Ｐゴシック" panose="020B0600070205080204" pitchFamily="34" charset="-128"/>
              </a:rPr>
              <a:t>An LEA </a:t>
            </a:r>
            <a:r>
              <a:rPr lang="en-US" altLang="en-US" dirty="0" smtClean="0">
                <a:ea typeface="ＭＳ Ｐゴシック" panose="020B0600070205080204" pitchFamily="34" charset="-128"/>
                <a:cs typeface="Arial" panose="020B0604020202020204" pitchFamily="34" charset="0"/>
              </a:rPr>
              <a:t>shall exempt a homeless student </a:t>
            </a:r>
            <a:r>
              <a:rPr lang="en-US" altLang="en-US" dirty="0" smtClean="0">
                <a:ea typeface="ＭＳ Ｐゴシック" panose="020B0600070205080204" pitchFamily="34" charset="-128"/>
              </a:rPr>
              <a:t>from all coursework and other requirements adopted by the LEA that are in addition to the statewide coursework requirements, if:</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(2 of 9)</a:t>
            </a:r>
          </a:p>
        </p:txBody>
      </p:sp>
      <p:sp>
        <p:nvSpPr>
          <p:cNvPr id="35843" name="Rectangle 3"/>
          <p:cNvSpPr>
            <a:spLocks noGrp="1" noChangeArrowheads="1"/>
          </p:cNvSpPr>
          <p:nvPr>
            <p:ph type="body" idx="4294967295"/>
          </p:nvPr>
        </p:nvSpPr>
        <p:spPr>
          <a:xfrm>
            <a:off x="1676400" y="1981200"/>
            <a:ext cx="7467600" cy="36576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cs typeface="Arial" panose="020B0604020202020204" pitchFamily="34" charset="0"/>
              </a:rPr>
              <a:t>The LEA does not make a finding that the student is reasonably able to complete the school district’s graduation requirements in time to graduate from high school by the end of the fourth year; </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(3 of 9)</a:t>
            </a:r>
          </a:p>
        </p:txBody>
      </p:sp>
      <p:sp>
        <p:nvSpPr>
          <p:cNvPr id="37891" name="Rectangle 3"/>
          <p:cNvSpPr>
            <a:spLocks noGrp="1" noChangeArrowheads="1"/>
          </p:cNvSpPr>
          <p:nvPr>
            <p:ph type="body" idx="4294967295"/>
          </p:nvPr>
        </p:nvSpPr>
        <p:spPr>
          <a:xfrm>
            <a:off x="1676400" y="1981200"/>
            <a:ext cx="7467600" cy="41148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cs typeface="Arial" panose="020B0604020202020204" pitchFamily="34" charset="0"/>
              </a:rPr>
              <a:t>The student transfers between schools any time after the completion of the second year of high school; and,</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cs typeface="Arial" panose="020B0604020202020204" pitchFamily="34" charset="0"/>
              </a:rPr>
              <a:t>The student must meet the definition of homeless at the time the student </a:t>
            </a:r>
            <a:r>
              <a:rPr lang="en-US" altLang="en-US" sz="3200" smtClean="0">
                <a:ea typeface="ＭＳ Ｐゴシック" panose="020B0600070205080204" pitchFamily="34" charset="-128"/>
                <a:cs typeface="Arial" panose="020B0604020202020204" pitchFamily="34" charset="0"/>
              </a:rPr>
              <a:t>transfers schools</a:t>
            </a:r>
            <a:r>
              <a:rPr lang="en-US" altLang="en-US" sz="3200" dirty="0" smtClean="0">
                <a:ea typeface="ＭＳ Ｐゴシック" panose="020B0600070205080204" pitchFamily="34" charset="-128"/>
                <a:cs typeface="Arial" panose="020B0604020202020204" pitchFamily="34" charset="0"/>
              </a:rPr>
              <a:t>.</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(4 of 9)</a:t>
            </a:r>
          </a:p>
        </p:txBody>
      </p:sp>
      <p:sp>
        <p:nvSpPr>
          <p:cNvPr id="39939" name="Rectangle 3"/>
          <p:cNvSpPr>
            <a:spLocks noGrp="1" noChangeArrowheads="1"/>
          </p:cNvSpPr>
          <p:nvPr>
            <p:ph type="body" idx="4294967295"/>
          </p:nvPr>
        </p:nvSpPr>
        <p:spPr>
          <a:xfrm>
            <a:off x="1676400" y="1981200"/>
            <a:ext cx="7467600" cy="4648200"/>
          </a:xfrm>
        </p:spPr>
        <p:txBody>
          <a:bodyPr/>
          <a:lstStyle/>
          <a:p>
            <a:pPr marL="457200" indent="-457200">
              <a:spcBef>
                <a:spcPts val="1200"/>
              </a:spcBef>
            </a:pPr>
            <a:r>
              <a:rPr lang="en-US" altLang="en-US" dirty="0" smtClean="0">
                <a:ea typeface="ＭＳ Ｐゴシック" panose="020B0600070205080204" pitchFamily="34" charset="-128"/>
              </a:rPr>
              <a:t>An LEA can determine if the homeless student is in his/her third or fourth year of high school, by using one of the following:</a:t>
            </a:r>
          </a:p>
          <a:p>
            <a:pPr marL="1143000" lvl="1" indent="-457200">
              <a:spcBef>
                <a:spcPts val="1200"/>
              </a:spcBef>
              <a:buFont typeface="Courier New" panose="02070309020205020404" pitchFamily="49" charset="0"/>
              <a:buChar char="o"/>
            </a:pPr>
            <a:r>
              <a:rPr lang="en-US" altLang="en-US" sz="3200" dirty="0" smtClean="0"/>
              <a:t>The number of credits earned to the date of transfer; or,</a:t>
            </a:r>
          </a:p>
          <a:p>
            <a:pPr marL="1143000" lvl="1" indent="-457200">
              <a:spcBef>
                <a:spcPts val="1200"/>
              </a:spcBef>
              <a:buFont typeface="Courier New" panose="02070309020205020404" pitchFamily="49" charset="0"/>
              <a:buChar char="o"/>
            </a:pPr>
            <a:r>
              <a:rPr lang="en-US" altLang="en-US" sz="3200" dirty="0" smtClean="0"/>
              <a:t>The length of school enrollment by the homeless student</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(5 of 9)</a:t>
            </a:r>
          </a:p>
        </p:txBody>
      </p:sp>
      <p:sp>
        <p:nvSpPr>
          <p:cNvPr id="41987" name="Rectangle 3"/>
          <p:cNvSpPr>
            <a:spLocks noGrp="1" noChangeArrowheads="1"/>
          </p:cNvSpPr>
          <p:nvPr>
            <p:ph type="body" idx="4294967295"/>
          </p:nvPr>
        </p:nvSpPr>
        <p:spPr>
          <a:xfrm>
            <a:off x="1676400" y="2030413"/>
            <a:ext cx="7467600" cy="3303587"/>
          </a:xfrm>
        </p:spPr>
        <p:txBody>
          <a:bodyPr/>
          <a:lstStyle/>
          <a:p>
            <a:pPr marL="457200" indent="-457200">
              <a:spcBef>
                <a:spcPts val="1200"/>
              </a:spcBef>
            </a:pPr>
            <a:r>
              <a:rPr lang="en-US" altLang="en-US" dirty="0" smtClean="0">
                <a:ea typeface="ＭＳ Ｐゴシック" panose="020B0600070205080204" pitchFamily="34" charset="-128"/>
              </a:rPr>
              <a:t>The homeless student who is eligible for exemption and is entitled to remain in attendance at the school shall not be:</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Required to accept the exemption, or</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(6 of </a:t>
            </a:r>
            <a:r>
              <a:rPr lang="en-US" altLang="en-US" sz="4000" b="1" dirty="0">
                <a:ea typeface="ＭＳ Ｐゴシック" panose="020B0600070205080204" pitchFamily="34" charset="-128"/>
              </a:rPr>
              <a:t>9</a:t>
            </a:r>
            <a:r>
              <a:rPr lang="en-US" altLang="en-US" sz="4000" b="1" dirty="0" smtClean="0">
                <a:ea typeface="ＭＳ Ｐゴシック" panose="020B0600070205080204" pitchFamily="34" charset="-128"/>
              </a:rPr>
              <a:t>)</a:t>
            </a:r>
          </a:p>
        </p:txBody>
      </p:sp>
      <p:sp>
        <p:nvSpPr>
          <p:cNvPr id="44035" name="Rectangle 3"/>
          <p:cNvSpPr>
            <a:spLocks noGrp="1" noChangeArrowheads="1"/>
          </p:cNvSpPr>
          <p:nvPr>
            <p:ph type="body" idx="4294967295"/>
          </p:nvPr>
        </p:nvSpPr>
        <p:spPr>
          <a:xfrm>
            <a:off x="1676400" y="1981200"/>
            <a:ext cx="7467600" cy="44958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Denied enrollment in, or the ability to complete, courses that the homeless student is eligible for, including courses that are necessary to attend an institution of higher education, regardless of whether those courses are required for statewide graduation requirements.</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(7 of 9)</a:t>
            </a:r>
          </a:p>
        </p:txBody>
      </p:sp>
      <p:sp>
        <p:nvSpPr>
          <p:cNvPr id="80901" name="Rectangle 3"/>
          <p:cNvSpPr>
            <a:spLocks noGrp="1" noChangeArrowheads="1"/>
          </p:cNvSpPr>
          <p:nvPr>
            <p:ph type="body" idx="4294967295"/>
          </p:nvPr>
        </p:nvSpPr>
        <p:spPr>
          <a:xfrm>
            <a:off x="1676400" y="1981200"/>
            <a:ext cx="7467600" cy="2819400"/>
          </a:xfrm>
        </p:spPr>
        <p:txBody>
          <a:bodyPr/>
          <a:lstStyle/>
          <a:p>
            <a:pPr marL="457200" indent="-457200">
              <a:spcBef>
                <a:spcPts val="1200"/>
              </a:spcBef>
              <a:defRPr/>
            </a:pPr>
            <a:r>
              <a:rPr lang="en-US" altLang="en-US" dirty="0" smtClean="0">
                <a:ea typeface="ＭＳ Ｐゴシック" panose="020B0600070205080204" pitchFamily="34" charset="-128"/>
              </a:rPr>
              <a:t>If the homeless student qualifies for the exemption and requests it, then the LEA shall grant that exemption.</a:t>
            </a:r>
          </a:p>
          <a:p>
            <a:pPr marL="457200" indent="-457200">
              <a:spcBef>
                <a:spcPts val="1200"/>
              </a:spcBef>
              <a:defRPr/>
            </a:pPr>
            <a:r>
              <a:rPr lang="en-US" altLang="en-US" dirty="0" smtClean="0">
                <a:ea typeface="ＭＳ Ｐゴシック" panose="020B0600070205080204" pitchFamily="34" charset="-128"/>
              </a:rPr>
              <a:t>Once exempted, an LEA cannot revoke the exemption.</a:t>
            </a:r>
          </a:p>
          <a:p>
            <a:pPr marL="0" indent="0">
              <a:spcBef>
                <a:spcPts val="0"/>
              </a:spcBef>
              <a:buFontTx/>
              <a:buNone/>
              <a:defRPr/>
            </a:pP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(8 of 9)</a:t>
            </a:r>
          </a:p>
        </p:txBody>
      </p:sp>
      <p:sp>
        <p:nvSpPr>
          <p:cNvPr id="48131" name="Rectangle 3"/>
          <p:cNvSpPr>
            <a:spLocks noGrp="1" noChangeArrowheads="1"/>
          </p:cNvSpPr>
          <p:nvPr>
            <p:ph type="body" idx="4294967295"/>
          </p:nvPr>
        </p:nvSpPr>
        <p:spPr>
          <a:xfrm>
            <a:off x="1676400" y="1981200"/>
            <a:ext cx="7467600" cy="4343400"/>
          </a:xfrm>
        </p:spPr>
        <p:txBody>
          <a:bodyPr/>
          <a:lstStyle/>
          <a:p>
            <a:pPr marL="457200" indent="-457200">
              <a:spcBef>
                <a:spcPct val="0"/>
              </a:spcBef>
            </a:pPr>
            <a:r>
              <a:rPr lang="en-US" altLang="en-US" dirty="0" smtClean="0">
                <a:ea typeface="ＭＳ Ｐゴシック" panose="020B0600070205080204" pitchFamily="34" charset="-128"/>
              </a:rPr>
              <a:t>Within 30 days of the exemption, the LEA shall notify the following regarding the availability of the exemption and if the homeless student qualifies:</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500" b="1" dirty="0"/>
              <a:t>Education for Homeless </a:t>
            </a:r>
            <a:br>
              <a:rPr lang="en-US" altLang="en-US" sz="3500" b="1" dirty="0"/>
            </a:br>
            <a:r>
              <a:rPr lang="en-US" altLang="en-US" sz="3500" b="1" dirty="0"/>
              <a:t>Children and Youth Act </a:t>
            </a:r>
            <a:r>
              <a:rPr lang="en-US" altLang="en-US" sz="3500" b="1" dirty="0" smtClean="0"/>
              <a:t>(2 </a:t>
            </a:r>
            <a:r>
              <a:rPr lang="en-US" altLang="en-US" sz="3500" b="1" dirty="0"/>
              <a:t>of </a:t>
            </a:r>
            <a:r>
              <a:rPr lang="en-US" altLang="en-US" sz="3500" b="1" dirty="0" smtClean="0"/>
              <a:t>2)</a:t>
            </a:r>
            <a:endParaRPr lang="en-US" sz="3500" dirty="0"/>
          </a:p>
        </p:txBody>
      </p:sp>
      <p:sp>
        <p:nvSpPr>
          <p:cNvPr id="3" name="Content Placeholder 2"/>
          <p:cNvSpPr>
            <a:spLocks noGrp="1"/>
          </p:cNvSpPr>
          <p:nvPr>
            <p:ph idx="1"/>
          </p:nvPr>
        </p:nvSpPr>
        <p:spPr/>
        <p:txBody>
          <a:bodyPr/>
          <a:lstStyle/>
          <a:p>
            <a:pPr marL="457200" indent="-457200">
              <a:spcBef>
                <a:spcPts val="1200"/>
              </a:spcBef>
              <a:defRPr/>
            </a:pPr>
            <a:r>
              <a:rPr lang="en-US" dirty="0"/>
              <a:t>42 United States Code (U.S.C.) Section 11431 et seq. </a:t>
            </a:r>
          </a:p>
          <a:p>
            <a:pPr marL="457200" indent="-457200">
              <a:spcBef>
                <a:spcPts val="1200"/>
              </a:spcBef>
              <a:defRPr/>
            </a:pPr>
            <a:r>
              <a:rPr lang="en-US" dirty="0"/>
              <a:t>Sections 721 and 722 of the   McKinney-Vento Act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3F2B8C1E-BA48-4226-89B9-B32BEF706171}" type="slidenum">
              <a:rPr lang="en-US" altLang="en-US" smtClean="0"/>
              <a:pPr>
                <a:defRPr/>
              </a:pPr>
              <a:t>3</a:t>
            </a:fld>
            <a:endParaRPr lang="en-US" altLang="en-US"/>
          </a:p>
        </p:txBody>
      </p:sp>
    </p:spTree>
    <p:extLst>
      <p:ext uri="{BB962C8B-B14F-4D97-AF65-F5344CB8AC3E}">
        <p14:creationId xmlns:p14="http://schemas.microsoft.com/office/powerpoint/2010/main" val="1280187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1676400" y="304800"/>
            <a:ext cx="7467600" cy="1143000"/>
          </a:xfrm>
        </p:spPr>
        <p:txBody>
          <a:bodyPr/>
          <a:lstStyle/>
          <a:p>
            <a:r>
              <a:rPr lang="en-US" altLang="en-US" sz="4000" b="1" dirty="0" smtClean="0">
                <a:ea typeface="ＭＳ Ｐゴシック" panose="020B0600070205080204" pitchFamily="34" charset="-128"/>
              </a:rPr>
              <a:t>Graduation </a:t>
            </a:r>
            <a:br>
              <a:rPr lang="en-US" altLang="en-US" sz="4000" b="1" dirty="0" smtClean="0">
                <a:ea typeface="ＭＳ Ｐゴシック" panose="020B0600070205080204" pitchFamily="34" charset="-128"/>
              </a:rPr>
            </a:br>
            <a:r>
              <a:rPr lang="en-US" altLang="en-US" sz="4000" b="1" dirty="0" smtClean="0">
                <a:ea typeface="ＭＳ Ｐゴシック" panose="020B0600070205080204" pitchFamily="34" charset="-128"/>
              </a:rPr>
              <a:t>Requirements (9 of 9)</a:t>
            </a:r>
          </a:p>
        </p:txBody>
      </p:sp>
      <p:sp>
        <p:nvSpPr>
          <p:cNvPr id="48131" name="Rectangle 3"/>
          <p:cNvSpPr>
            <a:spLocks noGrp="1" noChangeArrowheads="1"/>
          </p:cNvSpPr>
          <p:nvPr>
            <p:ph type="body" idx="4294967295"/>
          </p:nvPr>
        </p:nvSpPr>
        <p:spPr>
          <a:xfrm>
            <a:off x="1676400" y="1981200"/>
            <a:ext cx="7467600" cy="43434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The homeless student,</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The holder of the homeless student’s educational rights; and,</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The homeless liaison</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30</a:t>
            </a:fld>
            <a:endParaRPr lang="en-US" altLang="en-US"/>
          </a:p>
        </p:txBody>
      </p:sp>
    </p:spTree>
    <p:extLst>
      <p:ext uri="{BB962C8B-B14F-4D97-AF65-F5344CB8AC3E}">
        <p14:creationId xmlns:p14="http://schemas.microsoft.com/office/powerpoint/2010/main" val="934954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Once Exempted (1 of 3)</a:t>
            </a:r>
          </a:p>
        </p:txBody>
      </p:sp>
      <p:sp>
        <p:nvSpPr>
          <p:cNvPr id="50179" name="Rectangle 3"/>
          <p:cNvSpPr>
            <a:spLocks noGrp="1" noChangeArrowheads="1"/>
          </p:cNvSpPr>
          <p:nvPr>
            <p:ph type="body" idx="4294967295"/>
          </p:nvPr>
        </p:nvSpPr>
        <p:spPr>
          <a:xfrm>
            <a:off x="1676400" y="1981200"/>
            <a:ext cx="7467600" cy="4114800"/>
          </a:xfrm>
        </p:spPr>
        <p:txBody>
          <a:bodyPr/>
          <a:lstStyle/>
          <a:p>
            <a:pPr marL="457200" indent="-457200">
              <a:spcBef>
                <a:spcPct val="0"/>
              </a:spcBef>
            </a:pPr>
            <a:r>
              <a:rPr lang="en-US" altLang="en-US" dirty="0" smtClean="0">
                <a:ea typeface="ＭＳ Ｐゴシック" panose="020B0600070205080204" pitchFamily="34" charset="-128"/>
              </a:rPr>
              <a:t>If the exempted, homeless student completes the statewide coursework requirements before the end of his/her fourth year in high school, then the LEA cannot require or request the student to graduate before the end of his/her fourth year.</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Once Exempted (2 of 3)</a:t>
            </a:r>
            <a:endParaRPr lang="en-US" altLang="en-US" sz="4000" smtClean="0">
              <a:ea typeface="ＭＳ Ｐゴシック" panose="020B0600070205080204" pitchFamily="34" charset="-128"/>
            </a:endParaRPr>
          </a:p>
        </p:txBody>
      </p:sp>
      <p:sp>
        <p:nvSpPr>
          <p:cNvPr id="52227" name="Rectangle 3"/>
          <p:cNvSpPr>
            <a:spLocks noGrp="1" noChangeArrowheads="1"/>
          </p:cNvSpPr>
          <p:nvPr>
            <p:ph type="body" idx="4294967295"/>
          </p:nvPr>
        </p:nvSpPr>
        <p:spPr>
          <a:xfrm>
            <a:off x="1676400" y="1981200"/>
            <a:ext cx="7467600" cy="4114800"/>
          </a:xfrm>
        </p:spPr>
        <p:txBody>
          <a:bodyPr/>
          <a:lstStyle/>
          <a:p>
            <a:pPr marL="457200" indent="-457200">
              <a:spcBef>
                <a:spcPct val="0"/>
              </a:spcBef>
            </a:pPr>
            <a:r>
              <a:rPr lang="en-US" altLang="en-US" dirty="0" smtClean="0">
                <a:ea typeface="ＭＳ Ｐゴシック" panose="020B0600070205080204" pitchFamily="34" charset="-128"/>
              </a:rPr>
              <a:t>An LEA shall notify the exempted, homeless student and the educational rights’ holder regarding:</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Once Exempted (3 of 3)</a:t>
            </a:r>
            <a:endParaRPr lang="en-US" altLang="en-US" sz="4000" smtClean="0">
              <a:ea typeface="ＭＳ Ｐゴシック" panose="020B0600070205080204" pitchFamily="34" charset="-128"/>
            </a:endParaRPr>
          </a:p>
        </p:txBody>
      </p:sp>
      <p:sp>
        <p:nvSpPr>
          <p:cNvPr id="54275" name="Rectangle 3"/>
          <p:cNvSpPr>
            <a:spLocks noGrp="1" noChangeArrowheads="1"/>
          </p:cNvSpPr>
          <p:nvPr>
            <p:ph type="body" idx="4294967295"/>
          </p:nvPr>
        </p:nvSpPr>
        <p:spPr>
          <a:xfrm>
            <a:off x="1676400" y="1981200"/>
            <a:ext cx="7467600" cy="45720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How any of the waived requirements will affect the ability for the homeless student to gain admission to a postsecondary educational institute, and;</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Provide information about transfer opportunities available through the California Community Colleges</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Other Requirements (1 of 4)</a:t>
            </a:r>
          </a:p>
        </p:txBody>
      </p:sp>
      <p:sp>
        <p:nvSpPr>
          <p:cNvPr id="56323" name="Rectangle 3"/>
          <p:cNvSpPr>
            <a:spLocks noGrp="1" noChangeArrowheads="1"/>
          </p:cNvSpPr>
          <p:nvPr>
            <p:ph type="body" idx="4294967295"/>
          </p:nvPr>
        </p:nvSpPr>
        <p:spPr>
          <a:xfrm>
            <a:off x="1676400" y="1981200"/>
            <a:ext cx="7467600" cy="3276600"/>
          </a:xfrm>
        </p:spPr>
        <p:txBody>
          <a:bodyPr/>
          <a:lstStyle/>
          <a:p>
            <a:pPr marL="457200" indent="-457200">
              <a:spcBef>
                <a:spcPts val="1200"/>
              </a:spcBef>
            </a:pPr>
            <a:r>
              <a:rPr lang="en-US" altLang="en-US" dirty="0" smtClean="0">
                <a:ea typeface="ＭＳ Ｐゴシック" panose="020B0600070205080204" pitchFamily="34" charset="-128"/>
              </a:rPr>
              <a:t>An eligible student cannot be forced to take an exemption.</a:t>
            </a:r>
          </a:p>
          <a:p>
            <a:pPr marL="457200" indent="-457200">
              <a:spcBef>
                <a:spcPts val="1200"/>
              </a:spcBef>
            </a:pPr>
            <a:r>
              <a:rPr lang="en-US" altLang="en-US" dirty="0" smtClean="0">
                <a:ea typeface="ＭＳ Ｐゴシック" panose="020B0600070205080204" pitchFamily="34" charset="-128"/>
              </a:rPr>
              <a:t>An LEA cannot require or request a homeless student to transfer schools in order to qualify for an exemption under AB 1806.</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Other Requirements (2 of 4)</a:t>
            </a:r>
            <a:endParaRPr lang="en-US" altLang="en-US" sz="4000" smtClean="0">
              <a:ea typeface="ＭＳ Ｐゴシック" panose="020B0600070205080204" pitchFamily="34" charset="-128"/>
            </a:endParaRPr>
          </a:p>
        </p:txBody>
      </p:sp>
      <p:sp>
        <p:nvSpPr>
          <p:cNvPr id="84997" name="Rectangle 3"/>
          <p:cNvSpPr>
            <a:spLocks noGrp="1" noChangeArrowheads="1"/>
          </p:cNvSpPr>
          <p:nvPr>
            <p:ph type="body" idx="4294967295"/>
          </p:nvPr>
        </p:nvSpPr>
        <p:spPr>
          <a:xfrm>
            <a:off x="1676400" y="1981200"/>
            <a:ext cx="7467600" cy="4648200"/>
          </a:xfrm>
        </p:spPr>
        <p:txBody>
          <a:bodyPr/>
          <a:lstStyle/>
          <a:p>
            <a:pPr marL="457200" indent="-457200">
              <a:spcBef>
                <a:spcPts val="1200"/>
              </a:spcBef>
              <a:defRPr/>
            </a:pPr>
            <a:r>
              <a:rPr lang="en-US" altLang="en-US" dirty="0" smtClean="0">
                <a:ea typeface="ＭＳ Ｐゴシック" panose="020B0600070205080204" pitchFamily="34" charset="-128"/>
              </a:rPr>
              <a:t>The educational rights’ holder, or the homeless liaison, cannot request a transfer solely to qualify the homeless student for an exemption.</a:t>
            </a:r>
          </a:p>
          <a:p>
            <a:pPr marL="457200" indent="-457200">
              <a:spcBef>
                <a:spcPts val="1200"/>
              </a:spcBef>
              <a:defRPr/>
            </a:pPr>
            <a:r>
              <a:rPr lang="en-US" altLang="en-US" dirty="0" smtClean="0">
                <a:ea typeface="ＭＳ Ｐゴシック" panose="020B0600070205080204" pitchFamily="34" charset="-128"/>
              </a:rPr>
              <a:t>If </a:t>
            </a:r>
            <a:r>
              <a:rPr lang="en-US" altLang="en-US" dirty="0">
                <a:ea typeface="ＭＳ Ｐゴシック" panose="020B0600070205080204" pitchFamily="34" charset="-128"/>
              </a:rPr>
              <a:t>the student was not told about the exemption option when the student was homeless, the student can still be eligible even after the student is permanently </a:t>
            </a:r>
            <a:r>
              <a:rPr lang="en-US" altLang="en-US" dirty="0" smtClean="0">
                <a:ea typeface="ＭＳ Ｐゴシック" panose="020B0600070205080204" pitchFamily="34" charset="-128"/>
              </a:rPr>
              <a:t>housed.</a:t>
            </a:r>
            <a:endParaRPr lang="en-US" altLang="en-US" dirty="0">
              <a:ea typeface="ＭＳ Ｐゴシック" panose="020B0600070205080204" pitchFamily="34" charset="-128"/>
            </a:endParaRPr>
          </a:p>
          <a:p>
            <a:pPr marL="0" indent="0">
              <a:spcBef>
                <a:spcPts val="0"/>
              </a:spcBef>
              <a:buFontTx/>
              <a:buNone/>
              <a:defRPr/>
            </a:pP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Other Requirements (3 of 4)</a:t>
            </a:r>
            <a:endParaRPr lang="en-US" altLang="en-US" sz="4000" smtClean="0">
              <a:ea typeface="ＭＳ Ｐゴシック" panose="020B0600070205080204" pitchFamily="34" charset="-128"/>
            </a:endParaRPr>
          </a:p>
        </p:txBody>
      </p:sp>
      <p:sp>
        <p:nvSpPr>
          <p:cNvPr id="84997" name="Rectangle 3"/>
          <p:cNvSpPr>
            <a:spLocks noGrp="1" noChangeArrowheads="1"/>
          </p:cNvSpPr>
          <p:nvPr>
            <p:ph type="body" idx="4294967295"/>
          </p:nvPr>
        </p:nvSpPr>
        <p:spPr>
          <a:xfrm>
            <a:off x="1676400" y="1981200"/>
            <a:ext cx="7467600" cy="4114800"/>
          </a:xfrm>
        </p:spPr>
        <p:txBody>
          <a:bodyPr/>
          <a:lstStyle/>
          <a:p>
            <a:pPr marL="457200" indent="-457200">
              <a:spcBef>
                <a:spcPts val="0"/>
              </a:spcBef>
              <a:defRPr/>
            </a:pPr>
            <a:r>
              <a:rPr lang="en-US" altLang="en-US" dirty="0" smtClean="0">
                <a:ea typeface="ＭＳ Ｐゴシック" panose="020B0600070205080204" pitchFamily="34" charset="-128"/>
              </a:rPr>
              <a:t>If the student was homeless and eligible for the exemption but declined it, and then later while still homeless, decides to accept the exemption, the student would still be eligible for the exemption.</a:t>
            </a:r>
          </a:p>
          <a:p>
            <a:pPr marL="0" indent="0">
              <a:spcBef>
                <a:spcPts val="0"/>
              </a:spcBef>
              <a:buFontTx/>
              <a:buNone/>
              <a:defRPr/>
            </a:pP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36</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Other Requirements (4 of 4)</a:t>
            </a:r>
            <a:endParaRPr lang="en-US" altLang="en-US" sz="4000" smtClean="0">
              <a:ea typeface="ＭＳ Ｐゴシック" panose="020B0600070205080204" pitchFamily="34" charset="-128"/>
            </a:endParaRPr>
          </a:p>
        </p:txBody>
      </p:sp>
      <p:sp>
        <p:nvSpPr>
          <p:cNvPr id="84997" name="Rectangle 3"/>
          <p:cNvSpPr>
            <a:spLocks noGrp="1" noChangeArrowheads="1"/>
          </p:cNvSpPr>
          <p:nvPr>
            <p:ph type="body" idx="4294967295"/>
          </p:nvPr>
        </p:nvSpPr>
        <p:spPr>
          <a:xfrm>
            <a:off x="1676400" y="1981200"/>
            <a:ext cx="7467600" cy="3124200"/>
          </a:xfrm>
        </p:spPr>
        <p:txBody>
          <a:bodyPr/>
          <a:lstStyle/>
          <a:p>
            <a:pPr marL="457200" indent="-457200">
              <a:spcBef>
                <a:spcPts val="0"/>
              </a:spcBef>
              <a:defRPr/>
            </a:pPr>
            <a:r>
              <a:rPr lang="en-US" altLang="en-US" dirty="0" smtClean="0">
                <a:ea typeface="ＭＳ Ｐゴシック" panose="020B0600070205080204" pitchFamily="34" charset="-128"/>
              </a:rPr>
              <a:t>If the student was homeless and eligible for the exemption, but declined it, and then later became housed and decides to accept the exemption, the student would no longer be eligible for the exemption.</a:t>
            </a:r>
          </a:p>
          <a:p>
            <a:pPr marL="0" indent="0">
              <a:spcBef>
                <a:spcPts val="0"/>
              </a:spcBef>
              <a:buFontTx/>
              <a:buNone/>
              <a:defRPr/>
            </a:pPr>
            <a:endParaRPr lang="en-US" altLang="en-US" dirty="0" smtClean="0">
              <a:ea typeface="ＭＳ Ｐゴシック" panose="020B0600070205080204" pitchFamily="34" charset="-128"/>
            </a:endParaRP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37</a:t>
            </a:fld>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Fifth Year (1 of 4)</a:t>
            </a:r>
          </a:p>
        </p:txBody>
      </p:sp>
      <p:sp>
        <p:nvSpPr>
          <p:cNvPr id="64515" name="Rectangle 3"/>
          <p:cNvSpPr>
            <a:spLocks noGrp="1" noChangeArrowheads="1"/>
          </p:cNvSpPr>
          <p:nvPr>
            <p:ph type="body" idx="4294967295"/>
          </p:nvPr>
        </p:nvSpPr>
        <p:spPr>
          <a:xfrm>
            <a:off x="1676400" y="1981200"/>
            <a:ext cx="7467600" cy="3200400"/>
          </a:xfrm>
        </p:spPr>
        <p:txBody>
          <a:bodyPr/>
          <a:lstStyle/>
          <a:p>
            <a:pPr marL="457200" indent="-457200">
              <a:spcBef>
                <a:spcPct val="0"/>
              </a:spcBef>
            </a:pPr>
            <a:r>
              <a:rPr lang="en-US" altLang="en-US" dirty="0" smtClean="0">
                <a:ea typeface="ＭＳ Ｐゴシック" panose="020B0600070205080204" pitchFamily="34" charset="-128"/>
              </a:rPr>
              <a:t>If an LEA determines that the homeless student is reasonably able to complete the LEA’s graduation requirements within the student’s fifth year of high school, then the LEA shall do all of the following:</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38</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Fifth Year (2 of 4)</a:t>
            </a:r>
            <a:endParaRPr lang="en-US" altLang="en-US" sz="4000" smtClean="0">
              <a:ea typeface="ＭＳ Ｐゴシック" panose="020B0600070205080204" pitchFamily="34" charset="-128"/>
            </a:endParaRPr>
          </a:p>
        </p:txBody>
      </p:sp>
      <p:sp>
        <p:nvSpPr>
          <p:cNvPr id="66563" name="Rectangle 3"/>
          <p:cNvSpPr>
            <a:spLocks noGrp="1" noChangeArrowheads="1"/>
          </p:cNvSpPr>
          <p:nvPr>
            <p:ph type="body" idx="4294967295"/>
          </p:nvPr>
        </p:nvSpPr>
        <p:spPr>
          <a:xfrm>
            <a:off x="1676400" y="1905000"/>
            <a:ext cx="7467600" cy="46482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Inform the homeless student of his/her options to remain in school for a fifth year;</a:t>
            </a:r>
          </a:p>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Inform the homeless student and the person holding educational rights of how remaining in a school for a fifth year will affect the student’s ability to gain admission to postsecondary;</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39</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381000"/>
            <a:ext cx="7467600" cy="1143000"/>
          </a:xfrm>
        </p:spPr>
        <p:txBody>
          <a:bodyPr/>
          <a:lstStyle/>
          <a:p>
            <a:r>
              <a:rPr lang="en-US" altLang="en-US" sz="4000" b="1" smtClean="0"/>
              <a:t>Homeless Definition (1 of 7)</a:t>
            </a:r>
          </a:p>
        </p:txBody>
      </p:sp>
      <p:sp>
        <p:nvSpPr>
          <p:cNvPr id="10243" name="Content Placeholder 2"/>
          <p:cNvSpPr>
            <a:spLocks noGrp="1"/>
          </p:cNvSpPr>
          <p:nvPr>
            <p:ph idx="1"/>
          </p:nvPr>
        </p:nvSpPr>
        <p:spPr>
          <a:xfrm>
            <a:off x="1676400" y="2057400"/>
            <a:ext cx="7467600" cy="3048000"/>
          </a:xfrm>
        </p:spPr>
        <p:txBody>
          <a:bodyPr/>
          <a:lstStyle/>
          <a:p>
            <a:pPr marL="457200" indent="-457200" eaLnBrk="1" hangingPunct="1">
              <a:spcBef>
                <a:spcPts val="1200"/>
              </a:spcBef>
              <a:defRPr/>
            </a:pPr>
            <a:r>
              <a:rPr lang="en-US" altLang="en-US" dirty="0" smtClean="0"/>
              <a:t>Children who lack a fixed, regular, and adequate nighttime residence</a:t>
            </a:r>
            <a:endParaRPr lang="en-US" altLang="en-US" dirty="0">
              <a:solidFill>
                <a:srgbClr val="C40000"/>
              </a:solidFill>
            </a:endParaRPr>
          </a:p>
          <a:p>
            <a:pPr marL="1143000" indent="-457200" eaLnBrk="1" hangingPunct="1">
              <a:spcBef>
                <a:spcPts val="1200"/>
              </a:spcBef>
              <a:buFont typeface="Courier New" panose="02070309020205020404" pitchFamily="49" charset="0"/>
              <a:buChar char="o"/>
              <a:defRPr/>
            </a:pPr>
            <a:r>
              <a:rPr lang="en-US" altLang="en-US" dirty="0" smtClean="0">
                <a:ea typeface="MS PGothic" panose="020B0600070205080204" pitchFamily="34" charset="-128"/>
              </a:rPr>
              <a:t>Under the Every Student Succeeds Act (ESSA),</a:t>
            </a:r>
            <a:r>
              <a:rPr lang="en-US" altLang="en-US" dirty="0">
                <a:ea typeface="MS PGothic" panose="020B0600070205080204" pitchFamily="34" charset="-128"/>
              </a:rPr>
              <a:t> </a:t>
            </a:r>
            <a:r>
              <a:rPr lang="en-US" altLang="en-US" dirty="0" smtClean="0">
                <a:ea typeface="MS PGothic" panose="020B0600070205080204" pitchFamily="34" charset="-128"/>
              </a:rPr>
              <a:t>the term “awaiting foster care placement” was eliminated on December 10, 2016.</a:t>
            </a:r>
          </a:p>
          <a:p>
            <a:pPr>
              <a:defRPr/>
            </a:pPr>
            <a:endParaRPr lang="en-US" altLang="en-US" dirty="0" smtClean="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Fifth Year (3 of 4)</a:t>
            </a:r>
            <a:endParaRPr lang="en-US" altLang="en-US" sz="4000" smtClean="0">
              <a:ea typeface="ＭＳ Ｐゴシック" panose="020B0600070205080204" pitchFamily="34" charset="-128"/>
            </a:endParaRPr>
          </a:p>
        </p:txBody>
      </p:sp>
      <p:sp>
        <p:nvSpPr>
          <p:cNvPr id="68611" name="Rectangle 3"/>
          <p:cNvSpPr>
            <a:spLocks noGrp="1" noChangeArrowheads="1"/>
          </p:cNvSpPr>
          <p:nvPr>
            <p:ph type="body" idx="4294967295"/>
          </p:nvPr>
        </p:nvSpPr>
        <p:spPr>
          <a:xfrm>
            <a:off x="1676400" y="1905000"/>
            <a:ext cx="7467600" cy="2819400"/>
          </a:xfrm>
        </p:spPr>
        <p:txBody>
          <a:bodyPr/>
          <a:lstStyle/>
          <a:p>
            <a:pPr marL="1143000" lvl="1" indent="-457200">
              <a:spcBef>
                <a:spcPct val="0"/>
              </a:spcBef>
              <a:buFont typeface="Courier New" panose="02070309020205020404" pitchFamily="49" charset="0"/>
              <a:buChar char="o"/>
            </a:pPr>
            <a:r>
              <a:rPr lang="en-US" altLang="en-US" sz="3200" dirty="0" smtClean="0">
                <a:ea typeface="ＭＳ Ｐゴシック" panose="020B0600070205080204" pitchFamily="34" charset="-128"/>
              </a:rPr>
              <a:t>Provide information to the homeless student about transfer opportunities available through the California Community Colleges; and,</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1676400" y="304800"/>
            <a:ext cx="7467600" cy="1143000"/>
          </a:xfrm>
        </p:spPr>
        <p:txBody>
          <a:bodyPr/>
          <a:lstStyle/>
          <a:p>
            <a:r>
              <a:rPr lang="en-US" altLang="en-US" sz="4000" b="1" smtClean="0">
                <a:ea typeface="ＭＳ Ｐゴシック" panose="020B0600070205080204" pitchFamily="34" charset="-128"/>
              </a:rPr>
              <a:t>Fifth Year (4 of 4)</a:t>
            </a:r>
            <a:endParaRPr lang="en-US" altLang="en-US" sz="4000" smtClean="0">
              <a:ea typeface="ＭＳ Ｐゴシック" panose="020B0600070205080204" pitchFamily="34" charset="-128"/>
            </a:endParaRPr>
          </a:p>
        </p:txBody>
      </p:sp>
      <p:sp>
        <p:nvSpPr>
          <p:cNvPr id="70659" name="Rectangle 3"/>
          <p:cNvSpPr>
            <a:spLocks noGrp="1" noChangeArrowheads="1"/>
          </p:cNvSpPr>
          <p:nvPr>
            <p:ph type="body" idx="4294967295"/>
          </p:nvPr>
        </p:nvSpPr>
        <p:spPr>
          <a:xfrm>
            <a:off x="1676400" y="1905000"/>
            <a:ext cx="7467600" cy="4572000"/>
          </a:xfrm>
        </p:spPr>
        <p:txBody>
          <a:bodyPr/>
          <a:lstStyle/>
          <a:p>
            <a:pPr marL="1143000" lvl="1" indent="-457200">
              <a:spcBef>
                <a:spcPts val="1200"/>
              </a:spcBef>
              <a:buFont typeface="Courier New" panose="02070309020205020404" pitchFamily="49" charset="0"/>
              <a:buChar char="o"/>
            </a:pPr>
            <a:r>
              <a:rPr lang="en-US" altLang="en-US" sz="3200" dirty="0" smtClean="0">
                <a:ea typeface="ＭＳ Ｐゴシック" panose="020B0600070205080204" pitchFamily="34" charset="-128"/>
              </a:rPr>
              <a:t>Permit the homeless student to stay for a fifth year with the agreement from the homeless student, if the student is eighteen years of age or older or, from the educational rights’ holder, if the homeless student is younger than eighteen years of age</a:t>
            </a:r>
          </a:p>
        </p:txBody>
      </p:sp>
      <p:sp>
        <p:nvSpPr>
          <p:cNvPr id="2" name="Slide Number Placeholder 1"/>
          <p:cNvSpPr>
            <a:spLocks noGrp="1"/>
          </p:cNvSpPr>
          <p:nvPr>
            <p:ph type="sldNum" sz="quarter" idx="12"/>
          </p:nvPr>
        </p:nvSpPr>
        <p:spPr/>
        <p:txBody>
          <a:bodyPr/>
          <a:lstStyle/>
          <a:p>
            <a:pPr>
              <a:defRPr/>
            </a:pPr>
            <a:fld id="{CA1F8B49-00BF-48C4-BA07-969C7A32A04C}" type="slidenum">
              <a:rPr lang="en-US" altLang="en-US" smtClean="0"/>
              <a:pPr>
                <a:defRPr/>
              </a:pPr>
              <a:t>41</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676400" y="304800"/>
            <a:ext cx="7467600" cy="1143000"/>
          </a:xfrm>
        </p:spPr>
        <p:txBody>
          <a:bodyPr/>
          <a:lstStyle/>
          <a:p>
            <a:r>
              <a:rPr lang="en-US" altLang="en-US" sz="4000" b="1" smtClean="0">
                <a:ea typeface="ＭＳ Ｐゴシック" panose="020B0600070205080204" pitchFamily="34" charset="-128"/>
              </a:rPr>
              <a:t>Educational Rights Holder</a:t>
            </a:r>
            <a:endParaRPr lang="en-US" altLang="en-US" sz="4000" b="1" smtClean="0"/>
          </a:p>
        </p:txBody>
      </p:sp>
      <p:sp>
        <p:nvSpPr>
          <p:cNvPr id="72707"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smtClean="0"/>
              <a:t>Who might this be:</a:t>
            </a:r>
          </a:p>
          <a:p>
            <a:pPr marL="1143000" lvl="1" indent="-457200">
              <a:spcBef>
                <a:spcPts val="1200"/>
              </a:spcBef>
              <a:buFont typeface="Courier New" panose="02070309020205020404" pitchFamily="49" charset="0"/>
              <a:buChar char="o"/>
            </a:pPr>
            <a:r>
              <a:rPr lang="en-US" altLang="en-US" sz="3200" dirty="0" smtClean="0"/>
              <a:t>The student</a:t>
            </a:r>
          </a:p>
          <a:p>
            <a:pPr marL="1143000" lvl="1" indent="-457200">
              <a:spcBef>
                <a:spcPts val="1200"/>
              </a:spcBef>
              <a:buFont typeface="Courier New" panose="02070309020205020404" pitchFamily="49" charset="0"/>
              <a:buChar char="o"/>
            </a:pPr>
            <a:r>
              <a:rPr lang="en-US" altLang="en-US" sz="3200" dirty="0" smtClean="0"/>
              <a:t>Whoever enrolled the youth</a:t>
            </a:r>
          </a:p>
          <a:p>
            <a:pPr marL="1143000" lvl="1" indent="-457200">
              <a:spcBef>
                <a:spcPts val="1200"/>
              </a:spcBef>
              <a:buFont typeface="Courier New" panose="02070309020205020404" pitchFamily="49" charset="0"/>
              <a:buChar char="o"/>
            </a:pPr>
            <a:r>
              <a:rPr lang="en-US" altLang="en-US" sz="3200" dirty="0"/>
              <a:t>C</a:t>
            </a:r>
            <a:r>
              <a:rPr lang="en-US" altLang="en-US" sz="3200" dirty="0" smtClean="0"/>
              <a:t>aregiver, especially if he/she enrolled the student using a caregiver affidavit</a:t>
            </a:r>
          </a:p>
          <a:p>
            <a:pPr marL="1143000" lvl="1" indent="-457200">
              <a:spcBef>
                <a:spcPts val="1200"/>
              </a:spcBef>
              <a:buFont typeface="Courier New" panose="02070309020205020404" pitchFamily="49" charset="0"/>
              <a:buChar char="o"/>
            </a:pPr>
            <a:r>
              <a:rPr lang="en-US" altLang="en-US" sz="3200" dirty="0" smtClean="0"/>
              <a:t>Possible caseworker</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42</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(1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54275" name="Content Placeholder 2"/>
          <p:cNvSpPr>
            <a:spLocks noGrp="1"/>
          </p:cNvSpPr>
          <p:nvPr>
            <p:ph idx="1"/>
          </p:nvPr>
        </p:nvSpPr>
        <p:spPr>
          <a:xfrm>
            <a:off x="1676400" y="1981200"/>
            <a:ext cx="7467600" cy="4800600"/>
          </a:xfrm>
        </p:spPr>
        <p:txBody>
          <a:bodyPr/>
          <a:lstStyle/>
          <a:p>
            <a:pPr marL="457200" indent="-457200">
              <a:spcBef>
                <a:spcPts val="1200"/>
              </a:spcBef>
              <a:defRPr/>
            </a:pPr>
            <a:r>
              <a:rPr lang="en-US" dirty="0" smtClean="0"/>
              <a:t>Include homeless education information on the LEA’s websites and include:</a:t>
            </a:r>
          </a:p>
          <a:p>
            <a:pPr marL="1143000" lvl="1" indent="-457200">
              <a:spcBef>
                <a:spcPts val="1200"/>
              </a:spcBef>
              <a:buFont typeface="Courier New" panose="02070309020205020404" pitchFamily="49" charset="0"/>
              <a:buChar char="o"/>
              <a:defRPr/>
            </a:pPr>
            <a:r>
              <a:rPr lang="en-US" sz="3200" dirty="0" smtClean="0"/>
              <a:t>Definition</a:t>
            </a:r>
          </a:p>
          <a:p>
            <a:pPr marL="1143000" lvl="1" indent="-457200">
              <a:spcBef>
                <a:spcPts val="1200"/>
              </a:spcBef>
              <a:buFont typeface="Courier New" panose="02070309020205020404" pitchFamily="49" charset="0"/>
              <a:buChar char="o"/>
              <a:defRPr/>
            </a:pPr>
            <a:r>
              <a:rPr lang="en-US" sz="3200" dirty="0" smtClean="0"/>
              <a:t>Resources and support</a:t>
            </a:r>
          </a:p>
          <a:p>
            <a:pPr marL="1143000" lvl="1" indent="-457200">
              <a:spcBef>
                <a:spcPts val="1200"/>
              </a:spcBef>
              <a:buFont typeface="Courier New" panose="02070309020205020404" pitchFamily="49" charset="0"/>
              <a:buChar char="o"/>
              <a:defRPr/>
            </a:pPr>
            <a:r>
              <a:rPr lang="en-US" sz="3200" dirty="0" smtClean="0"/>
              <a:t>Financial aid opportunities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43</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(2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54275" name="Content Placeholder 2"/>
          <p:cNvSpPr>
            <a:spLocks noGrp="1"/>
          </p:cNvSpPr>
          <p:nvPr>
            <p:ph idx="1"/>
          </p:nvPr>
        </p:nvSpPr>
        <p:spPr>
          <a:xfrm>
            <a:off x="1676400" y="1981200"/>
            <a:ext cx="7467600" cy="4800600"/>
          </a:xfrm>
        </p:spPr>
        <p:txBody>
          <a:bodyPr/>
          <a:lstStyle/>
          <a:p>
            <a:pPr marL="457200" lvl="1" indent="-457200">
              <a:spcBef>
                <a:spcPts val="0"/>
              </a:spcBef>
              <a:spcAft>
                <a:spcPts val="1200"/>
              </a:spcAft>
              <a:buFont typeface="Arial" panose="020B0604020202020204" pitchFamily="34" charset="0"/>
              <a:buChar char="•"/>
              <a:defRPr/>
            </a:pPr>
            <a:r>
              <a:rPr lang="en-US" sz="3200" dirty="0" smtClean="0"/>
              <a:t>Provide individual college and career counseling for homeless students.</a:t>
            </a:r>
          </a:p>
          <a:p>
            <a:pPr lvl="2" indent="-457200">
              <a:spcBef>
                <a:spcPts val="0"/>
              </a:spcBef>
              <a:spcAft>
                <a:spcPts val="1200"/>
              </a:spcAft>
              <a:buFont typeface="Courier New" panose="02070309020205020404" pitchFamily="49" charset="0"/>
              <a:buChar char="o"/>
              <a:defRPr/>
            </a:pPr>
            <a:r>
              <a:rPr lang="en-US" sz="3200" dirty="0" smtClean="0"/>
              <a:t>One size doesn’t fit all.</a:t>
            </a:r>
          </a:p>
          <a:p>
            <a:pPr marL="457200" lvl="2" indent="-457200">
              <a:spcBef>
                <a:spcPts val="0"/>
              </a:spcBef>
              <a:spcAft>
                <a:spcPts val="1200"/>
              </a:spcAft>
              <a:buFont typeface="Arial" panose="020B0604020202020204" pitchFamily="34" charset="0"/>
              <a:buChar char="•"/>
              <a:defRPr/>
            </a:pPr>
            <a:r>
              <a:rPr lang="en-US" altLang="en-US" sz="3200" dirty="0" smtClean="0"/>
              <a:t>Coordinate </a:t>
            </a:r>
            <a:r>
              <a:rPr lang="en-US" altLang="en-US" sz="3200" dirty="0"/>
              <a:t>with financial aid offices, campus support services, and </a:t>
            </a:r>
            <a:r>
              <a:rPr lang="en-US" altLang="en-US" sz="3200" dirty="0" smtClean="0"/>
              <a:t>housing.</a:t>
            </a:r>
            <a:endParaRPr lang="en-US" altLang="en-US" sz="3200" dirty="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44</a:t>
            </a:fld>
            <a:endParaRPr lang="en-US" altLang="en-US"/>
          </a:p>
        </p:txBody>
      </p:sp>
    </p:spTree>
    <p:extLst>
      <p:ext uri="{BB962C8B-B14F-4D97-AF65-F5344CB8AC3E}">
        <p14:creationId xmlns:p14="http://schemas.microsoft.com/office/powerpoint/2010/main" val="3695079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(3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74755"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smtClean="0"/>
              <a:t>Work closely with the homeless liaison to identify and support these homeless youth.</a:t>
            </a:r>
          </a:p>
          <a:p>
            <a:pPr marL="1143000" lvl="1" indent="-457200">
              <a:spcBef>
                <a:spcPts val="1200"/>
              </a:spcBef>
              <a:buFont typeface="Courier New" panose="02070309020205020404" pitchFamily="49" charset="0"/>
              <a:buChar char="o"/>
            </a:pPr>
            <a:r>
              <a:rPr lang="en-US" altLang="en-US" sz="3200" dirty="0" smtClean="0"/>
              <a:t>You don’t have to do this alone.</a:t>
            </a:r>
          </a:p>
          <a:p>
            <a:pPr marL="457200" indent="-457200">
              <a:spcBef>
                <a:spcPts val="1200"/>
              </a:spcBef>
            </a:pPr>
            <a:r>
              <a:rPr lang="en-US" altLang="en-US" dirty="0" smtClean="0"/>
              <a:t>Beginning freshman year of high school, ensure that homeless students have both short- and long-term goals.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45</a:t>
            </a:fld>
            <a:endParaRPr lang="en-US"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(4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75779"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smtClean="0"/>
              <a:t>Assist with completion of the Free Application for Federal Student Aid (FAFSA)</a:t>
            </a:r>
          </a:p>
          <a:p>
            <a:pPr marL="1143000" lvl="1" indent="-457200">
              <a:spcBef>
                <a:spcPts val="1200"/>
              </a:spcBef>
              <a:buFont typeface="Courier New" panose="02070309020205020404" pitchFamily="49" charset="0"/>
              <a:buChar char="o"/>
            </a:pPr>
            <a:r>
              <a:rPr lang="en-US" altLang="en-US" sz="3200" dirty="0" smtClean="0"/>
              <a:t>Verification is not required for unaccompanied homeless youth.</a:t>
            </a:r>
          </a:p>
          <a:p>
            <a:pPr marL="1143000" lvl="1" indent="-457200">
              <a:spcBef>
                <a:spcPts val="1200"/>
              </a:spcBef>
              <a:buFont typeface="Courier New" panose="02070309020205020404" pitchFamily="49" charset="0"/>
              <a:buChar char="o"/>
            </a:pPr>
            <a:r>
              <a:rPr lang="en-US" altLang="en-US" sz="3200" dirty="0" smtClean="0"/>
              <a:t>If verification is required, the homeless liaison or financial aid administrator can verify.</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46</a:t>
            </a:fld>
            <a:endParaRPr lang="en-US"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(5 of 8)</a:t>
            </a:r>
            <a:endParaRPr lang="en-US" altLang="en-US" sz="4000" b="1" dirty="0" smtClean="0"/>
          </a:p>
        </p:txBody>
      </p:sp>
      <p:sp>
        <p:nvSpPr>
          <p:cNvPr id="76803" name="Content Placeholder 2"/>
          <p:cNvSpPr>
            <a:spLocks noGrp="1"/>
          </p:cNvSpPr>
          <p:nvPr>
            <p:ph idx="1"/>
          </p:nvPr>
        </p:nvSpPr>
        <p:spPr>
          <a:xfrm>
            <a:off x="1676400" y="1981200"/>
            <a:ext cx="7467600" cy="4572000"/>
          </a:xfrm>
        </p:spPr>
        <p:txBody>
          <a:bodyPr/>
          <a:lstStyle/>
          <a:p>
            <a:pPr marL="457200" indent="-457200">
              <a:spcBef>
                <a:spcPts val="0"/>
              </a:spcBef>
              <a:spcAft>
                <a:spcPts val="1200"/>
              </a:spcAft>
            </a:pPr>
            <a:r>
              <a:rPr lang="en-US" altLang="en-US" dirty="0" smtClean="0"/>
              <a:t>Reach out to the Single Points of Contact in colleges and universities</a:t>
            </a:r>
          </a:p>
          <a:p>
            <a:pPr marL="457200" indent="-457200">
              <a:spcBef>
                <a:spcPts val="0"/>
              </a:spcBef>
              <a:spcAft>
                <a:spcPts val="1200"/>
              </a:spcAft>
            </a:pPr>
            <a:r>
              <a:rPr lang="en-US" altLang="en-US" dirty="0" smtClean="0"/>
              <a:t>Provide information about college resources such as voucher, grants, etc.</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47</a:t>
            </a:fld>
            <a:endParaRPr lang="en-US"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(6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77827"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a:t>Convene monthly/quarterly meetings with local stakeholders such as foster youth, higher education, etc.</a:t>
            </a:r>
          </a:p>
          <a:p>
            <a:pPr marL="457200" indent="-457200">
              <a:spcBef>
                <a:spcPts val="1200"/>
              </a:spcBef>
            </a:pPr>
            <a:r>
              <a:rPr lang="en-US" altLang="en-US" dirty="0" smtClean="0"/>
              <a:t>Be proactive in reaching out to students who may need assistance with fee waivers for tests or applications.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48</a:t>
            </a:fld>
            <a:endParaRPr lang="en-US"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(7 of </a:t>
            </a:r>
            <a:r>
              <a:rPr lang="en-US" altLang="en-US" sz="4000" b="1" dirty="0">
                <a:ea typeface="ＭＳ Ｐゴシック" panose="020B0600070205080204" pitchFamily="34" charset="-128"/>
              </a:rPr>
              <a:t>8</a:t>
            </a:r>
            <a:r>
              <a:rPr lang="en-US" altLang="en-US" sz="4000" b="1" dirty="0" smtClean="0">
                <a:ea typeface="ＭＳ Ｐゴシック" panose="020B0600070205080204" pitchFamily="34" charset="-128"/>
              </a:rPr>
              <a:t>)</a:t>
            </a:r>
            <a:endParaRPr lang="en-US" altLang="en-US" sz="4000" b="1" dirty="0" smtClean="0"/>
          </a:p>
        </p:txBody>
      </p:sp>
      <p:sp>
        <p:nvSpPr>
          <p:cNvPr id="77827" name="Content Placeholder 2"/>
          <p:cNvSpPr>
            <a:spLocks noGrp="1"/>
          </p:cNvSpPr>
          <p:nvPr>
            <p:ph idx="1"/>
          </p:nvPr>
        </p:nvSpPr>
        <p:spPr>
          <a:xfrm>
            <a:off x="1676400" y="1981200"/>
            <a:ext cx="7467600" cy="4114800"/>
          </a:xfrm>
        </p:spPr>
        <p:txBody>
          <a:bodyPr/>
          <a:lstStyle/>
          <a:p>
            <a:pPr marL="457200" indent="-457200">
              <a:spcBef>
                <a:spcPts val="1200"/>
              </a:spcBef>
            </a:pPr>
            <a:r>
              <a:rPr lang="en-US" altLang="en-US" dirty="0" smtClean="0"/>
              <a:t>Talk to students about the fears and anxieties they may have related to going to college.</a:t>
            </a:r>
          </a:p>
          <a:p>
            <a:pPr marL="1143000" lvl="1" indent="-457200">
              <a:spcBef>
                <a:spcPts val="1200"/>
              </a:spcBef>
              <a:buFont typeface="Courier New" panose="02070309020205020404" pitchFamily="49" charset="0"/>
              <a:buChar char="o"/>
            </a:pPr>
            <a:r>
              <a:rPr lang="en-US" altLang="en-US" sz="3200" dirty="0" smtClean="0"/>
              <a:t>Teach them soft skills such as how to reach out to their professors.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49</a:t>
            </a:fld>
            <a:endParaRPr lang="en-US" altLang="en-US"/>
          </a:p>
        </p:txBody>
      </p:sp>
    </p:spTree>
    <p:extLst>
      <p:ext uri="{BB962C8B-B14F-4D97-AF65-F5344CB8AC3E}">
        <p14:creationId xmlns:p14="http://schemas.microsoft.com/office/powerpoint/2010/main" val="111018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381000"/>
            <a:ext cx="7467600" cy="1143000"/>
          </a:xfrm>
        </p:spPr>
        <p:txBody>
          <a:bodyPr/>
          <a:lstStyle/>
          <a:p>
            <a:r>
              <a:rPr lang="en-US" altLang="en-US" sz="4000" b="1" smtClean="0"/>
              <a:t>Homeless Definition (2 of 7)</a:t>
            </a:r>
            <a:endParaRPr lang="en-US" altLang="en-US" sz="4000" smtClean="0"/>
          </a:p>
        </p:txBody>
      </p:sp>
      <p:sp>
        <p:nvSpPr>
          <p:cNvPr id="3" name="Content Placeholder 2"/>
          <p:cNvSpPr>
            <a:spLocks noGrp="1"/>
          </p:cNvSpPr>
          <p:nvPr>
            <p:ph idx="1"/>
          </p:nvPr>
        </p:nvSpPr>
        <p:spPr>
          <a:xfrm>
            <a:off x="1676400" y="2057400"/>
            <a:ext cx="7467600" cy="2590800"/>
          </a:xfrm>
        </p:spPr>
        <p:txBody>
          <a:bodyPr/>
          <a:lstStyle/>
          <a:p>
            <a:pPr marL="457200" indent="-457200">
              <a:spcBef>
                <a:spcPts val="0"/>
              </a:spcBef>
              <a:buFont typeface="Arial" panose="020B0604020202020204" pitchFamily="34" charset="0"/>
              <a:buChar char="•"/>
              <a:defRPr/>
            </a:pPr>
            <a:r>
              <a:rPr lang="en-US" dirty="0"/>
              <a:t>Fixed, regular, and adequate are defined as</a:t>
            </a:r>
            <a:r>
              <a:rPr lang="en-US" dirty="0" smtClean="0"/>
              <a:t>:</a:t>
            </a:r>
          </a:p>
          <a:p>
            <a:pPr marL="1150938" lvl="1" indent="-457200">
              <a:spcBef>
                <a:spcPts val="1200"/>
              </a:spcBef>
              <a:buFont typeface="Courier New" panose="02070309020205020404" pitchFamily="49" charset="0"/>
              <a:buChar char="o"/>
              <a:defRPr/>
            </a:pPr>
            <a:r>
              <a:rPr lang="en-US" sz="3200" dirty="0" smtClean="0"/>
              <a:t>A </a:t>
            </a:r>
            <a:r>
              <a:rPr lang="en-US" sz="3200" b="1" dirty="0" smtClean="0"/>
              <a:t>fixed </a:t>
            </a:r>
            <a:r>
              <a:rPr lang="en-US" sz="3200" dirty="0" smtClean="0"/>
              <a:t>residence is one that is    stationary, permanent, and not subject to change.</a:t>
            </a:r>
          </a:p>
          <a:p>
            <a:pPr marL="0" indent="0">
              <a:buFontTx/>
              <a:buNone/>
              <a:defRPr/>
            </a:pPr>
            <a:endParaRPr lang="en-US" dirty="0"/>
          </a:p>
          <a:p>
            <a:pPr marL="0" indent="0">
              <a:buFontTx/>
              <a:buNone/>
              <a:defRPr/>
            </a:pPr>
            <a:endParaRPr lang="en-US" dirty="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5</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1676400" y="304800"/>
            <a:ext cx="7467600" cy="1143000"/>
          </a:xfrm>
        </p:spPr>
        <p:txBody>
          <a:bodyPr/>
          <a:lstStyle/>
          <a:p>
            <a:r>
              <a:rPr lang="en-US" altLang="en-US" sz="4000" b="1" dirty="0" smtClean="0">
                <a:ea typeface="ＭＳ Ｐゴシック" panose="020B0600070205080204" pitchFamily="34" charset="-128"/>
              </a:rPr>
              <a:t>Strategies (8 of 8)</a:t>
            </a:r>
            <a:endParaRPr lang="en-US" altLang="en-US" sz="4000" b="1" dirty="0" smtClean="0"/>
          </a:p>
        </p:txBody>
      </p:sp>
      <p:sp>
        <p:nvSpPr>
          <p:cNvPr id="78851" name="Content Placeholder 2"/>
          <p:cNvSpPr>
            <a:spLocks noGrp="1"/>
          </p:cNvSpPr>
          <p:nvPr>
            <p:ph idx="1"/>
          </p:nvPr>
        </p:nvSpPr>
        <p:spPr>
          <a:xfrm>
            <a:off x="1676400" y="1981200"/>
            <a:ext cx="7467600" cy="4267200"/>
          </a:xfrm>
        </p:spPr>
        <p:txBody>
          <a:bodyPr/>
          <a:lstStyle/>
          <a:p>
            <a:pPr marL="457200" indent="-457200">
              <a:spcBef>
                <a:spcPts val="1200"/>
              </a:spcBef>
            </a:pPr>
            <a:r>
              <a:rPr lang="en-US" altLang="en-US" dirty="0" smtClean="0"/>
              <a:t>Assess students’ needs for employment, housing, counseling, etc., and then offer them resources.</a:t>
            </a:r>
          </a:p>
          <a:p>
            <a:pPr marL="457200" indent="-457200">
              <a:spcBef>
                <a:spcPts val="1200"/>
              </a:spcBef>
            </a:pPr>
            <a:r>
              <a:rPr lang="en-US" altLang="en-US" dirty="0" smtClean="0"/>
              <a:t>Advise them to apply to colleges that can easily meet their needs.</a:t>
            </a:r>
          </a:p>
          <a:p>
            <a:pPr marL="457200" indent="-457200">
              <a:spcBef>
                <a:spcPts val="1200"/>
              </a:spcBef>
            </a:pPr>
            <a:r>
              <a:rPr lang="en-US" altLang="en-US" dirty="0" smtClean="0"/>
              <a:t>Organize visits to local college campuses, including community colleges.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50</a:t>
            </a:fld>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4"/>
          <p:cNvSpPr>
            <a:spLocks noGrp="1"/>
          </p:cNvSpPr>
          <p:nvPr>
            <p:ph type="title"/>
          </p:nvPr>
        </p:nvSpPr>
        <p:spPr>
          <a:xfrm>
            <a:off x="1676400" y="304800"/>
            <a:ext cx="7467600" cy="1143000"/>
          </a:xfrm>
        </p:spPr>
        <p:txBody>
          <a:bodyPr/>
          <a:lstStyle/>
          <a:p>
            <a:r>
              <a:rPr lang="en-US" altLang="en-US" sz="4000" b="1" dirty="0" smtClean="0"/>
              <a:t>Resources (1 of 2)</a:t>
            </a:r>
          </a:p>
        </p:txBody>
      </p:sp>
      <p:sp>
        <p:nvSpPr>
          <p:cNvPr id="2" name="Content Placeholder 1"/>
          <p:cNvSpPr>
            <a:spLocks noGrp="1"/>
          </p:cNvSpPr>
          <p:nvPr>
            <p:ph idx="1"/>
          </p:nvPr>
        </p:nvSpPr>
        <p:spPr>
          <a:xfrm>
            <a:off x="1676400" y="1981200"/>
            <a:ext cx="7467600" cy="4419600"/>
          </a:xfrm>
        </p:spPr>
        <p:txBody>
          <a:bodyPr/>
          <a:lstStyle/>
          <a:p>
            <a:pPr marL="457200" indent="-457200">
              <a:spcBef>
                <a:spcPts val="1200"/>
              </a:spcBef>
              <a:defRPr/>
            </a:pPr>
            <a:r>
              <a:rPr lang="en-US" altLang="en-US" sz="3000" dirty="0" smtClean="0"/>
              <a:t>CDE Homeless </a:t>
            </a:r>
            <a:r>
              <a:rPr lang="en-US" altLang="en-US" sz="3000" dirty="0"/>
              <a:t>Education </a:t>
            </a:r>
            <a:r>
              <a:rPr lang="en-US" altLang="en-US" sz="3000" dirty="0" smtClean="0"/>
              <a:t>web </a:t>
            </a:r>
            <a:r>
              <a:rPr lang="en-US" altLang="en-US" sz="3000" dirty="0"/>
              <a:t>page at </a:t>
            </a:r>
            <a:r>
              <a:rPr lang="en-US" altLang="en-US" sz="3000" dirty="0">
                <a:solidFill>
                  <a:schemeClr val="accent4"/>
                </a:solidFill>
                <a:hlinkClick r:id="rId3" tooltip="CA Dept of Education Homeless Education Web Page"/>
              </a:rPr>
              <a:t>http://www.cde.ca.gov/sp/hs</a:t>
            </a:r>
            <a:r>
              <a:rPr lang="en-US" altLang="en-US" sz="3000" dirty="0" smtClean="0">
                <a:solidFill>
                  <a:schemeClr val="accent4"/>
                </a:solidFill>
                <a:hlinkClick r:id="rId3" tooltip="CA Dept of Education Homeless Education Web Page"/>
              </a:rPr>
              <a:t>/</a:t>
            </a:r>
            <a:endParaRPr lang="en-US" altLang="en-US" sz="3000" dirty="0">
              <a:solidFill>
                <a:schemeClr val="tx2"/>
              </a:solidFill>
            </a:endParaRPr>
          </a:p>
          <a:p>
            <a:pPr marL="457200" indent="-457200">
              <a:spcBef>
                <a:spcPts val="1200"/>
              </a:spcBef>
              <a:defRPr/>
            </a:pPr>
            <a:r>
              <a:rPr lang="en-US" altLang="en-US" sz="3000" dirty="0" smtClean="0"/>
              <a:t>National </a:t>
            </a:r>
            <a:r>
              <a:rPr lang="en-US" altLang="en-US" sz="3000" dirty="0"/>
              <a:t>Center for Homeless </a:t>
            </a:r>
            <a:r>
              <a:rPr lang="en-US" altLang="en-US" sz="3000" dirty="0" smtClean="0"/>
              <a:t>Education (NCHE) website </a:t>
            </a:r>
            <a:r>
              <a:rPr lang="en-US" altLang="en-US" sz="3000" dirty="0"/>
              <a:t>at </a:t>
            </a:r>
            <a:r>
              <a:rPr lang="en-US" altLang="en-US" sz="3000" dirty="0">
                <a:solidFill>
                  <a:schemeClr val="accent4"/>
                </a:solidFill>
                <a:hlinkClick r:id="rId4" tooltip="National Center for Homeless Education Web Page"/>
              </a:rPr>
              <a:t>http://nche.ed.gov</a:t>
            </a:r>
            <a:r>
              <a:rPr lang="en-US" altLang="en-US" sz="3000" dirty="0" smtClean="0">
                <a:solidFill>
                  <a:schemeClr val="accent4"/>
                </a:solidFill>
                <a:hlinkClick r:id="rId4" tooltip="National Center for Homeless Education Web Page"/>
              </a:rPr>
              <a:t>/</a:t>
            </a:r>
            <a:endParaRPr lang="en-US" altLang="en-US" sz="3000" dirty="0" smtClean="0">
              <a:solidFill>
                <a:schemeClr val="accent4"/>
              </a:solidFill>
            </a:endParaRPr>
          </a:p>
          <a:p>
            <a:pPr marL="457200" indent="-457200">
              <a:spcBef>
                <a:spcPts val="1200"/>
              </a:spcBef>
              <a:defRPr/>
            </a:pPr>
            <a:r>
              <a:rPr lang="en-US" altLang="en-US" sz="3000" dirty="0" smtClean="0">
                <a:solidFill>
                  <a:schemeClr val="accent4"/>
                </a:solidFill>
              </a:rPr>
              <a:t>NCHE’s </a:t>
            </a:r>
            <a:r>
              <a:rPr lang="en-US" sz="3000" i="1" dirty="0"/>
              <a:t>Access to Higher Education for Students Experiencing </a:t>
            </a:r>
            <a:r>
              <a:rPr lang="en-US" sz="3000" i="1" dirty="0" smtClean="0"/>
              <a:t>Homelessness </a:t>
            </a:r>
            <a:r>
              <a:rPr lang="en-US" sz="3000" dirty="0" smtClean="0"/>
              <a:t>website at </a:t>
            </a:r>
            <a:r>
              <a:rPr lang="en-US" altLang="en-US" sz="3000" dirty="0" smtClean="0">
                <a:solidFill>
                  <a:schemeClr val="accent4"/>
                </a:solidFill>
              </a:rPr>
              <a:t> </a:t>
            </a:r>
            <a:r>
              <a:rPr lang="en-US" altLang="en-US" sz="3000" dirty="0">
                <a:hlinkClick r:id="rId5" tooltip="NCHE's Accessing Higher Education for Homeless Students"/>
              </a:rPr>
              <a:t>https://nche.ed.gov/ibt/higher_ed.php </a:t>
            </a:r>
            <a:endParaRPr lang="en-US" altLang="en-US" sz="3000" dirty="0"/>
          </a:p>
          <a:p>
            <a:pPr marL="457200" indent="-457200">
              <a:spcBef>
                <a:spcPts val="1200"/>
              </a:spcBef>
              <a:defRPr/>
            </a:pPr>
            <a:endParaRPr lang="en-US" altLang="en-US" sz="3000" dirty="0" smtClean="0">
              <a:solidFill>
                <a:schemeClr val="accent4"/>
              </a:solidFill>
            </a:endParaRPr>
          </a:p>
          <a:p>
            <a:pPr marL="0" indent="0">
              <a:spcBef>
                <a:spcPts val="1200"/>
              </a:spcBef>
              <a:buFontTx/>
              <a:buNone/>
              <a:defRPr/>
            </a:pPr>
            <a:endParaRPr lang="en-US" altLang="en-US" sz="3000" dirty="0" smtClean="0">
              <a:solidFill>
                <a:schemeClr val="accent4"/>
              </a:solidFill>
            </a:endParaRPr>
          </a:p>
          <a:p>
            <a:pPr marL="457200" indent="-457200">
              <a:spcBef>
                <a:spcPts val="1200"/>
              </a:spcBef>
              <a:defRPr/>
            </a:pPr>
            <a:endParaRPr lang="en-US" altLang="en-US" sz="3000" dirty="0">
              <a:solidFill>
                <a:schemeClr val="accent4"/>
              </a:solidFill>
            </a:endParaRPr>
          </a:p>
          <a:p>
            <a:pPr marL="0" indent="0">
              <a:buFontTx/>
              <a:buNone/>
              <a:defRPr/>
            </a:pPr>
            <a:endParaRPr lang="en-US" dirty="0"/>
          </a:p>
        </p:txBody>
      </p:sp>
      <p:sp>
        <p:nvSpPr>
          <p:cNvPr id="3" name="Slide Number Placeholder 2"/>
          <p:cNvSpPr>
            <a:spLocks noGrp="1"/>
          </p:cNvSpPr>
          <p:nvPr>
            <p:ph type="sldNum" sz="quarter" idx="12"/>
          </p:nvPr>
        </p:nvSpPr>
        <p:spPr/>
        <p:txBody>
          <a:bodyPr/>
          <a:lstStyle/>
          <a:p>
            <a:pPr>
              <a:defRPr/>
            </a:pPr>
            <a:fld id="{3F2B8C1E-BA48-4226-89B9-B32BEF706171}" type="slidenum">
              <a:rPr lang="en-US" altLang="en-US" smtClean="0"/>
              <a:pPr>
                <a:defRPr/>
              </a:pPr>
              <a:t>51</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4"/>
          <p:cNvSpPr>
            <a:spLocks noGrp="1"/>
          </p:cNvSpPr>
          <p:nvPr>
            <p:ph type="title"/>
          </p:nvPr>
        </p:nvSpPr>
        <p:spPr>
          <a:xfrm>
            <a:off x="1666875" y="304800"/>
            <a:ext cx="7467600" cy="1143000"/>
          </a:xfrm>
        </p:spPr>
        <p:txBody>
          <a:bodyPr/>
          <a:lstStyle/>
          <a:p>
            <a:r>
              <a:rPr lang="en-US" altLang="en-US" sz="4000" b="1" dirty="0" smtClean="0"/>
              <a:t>Resources (2 of 2)</a:t>
            </a:r>
          </a:p>
        </p:txBody>
      </p:sp>
      <p:sp>
        <p:nvSpPr>
          <p:cNvPr id="81923" name="Content Placeholder 1"/>
          <p:cNvSpPr>
            <a:spLocks noGrp="1"/>
          </p:cNvSpPr>
          <p:nvPr>
            <p:ph idx="1"/>
          </p:nvPr>
        </p:nvSpPr>
        <p:spPr>
          <a:xfrm>
            <a:off x="1676400" y="1981200"/>
            <a:ext cx="7467600" cy="4267200"/>
          </a:xfrm>
        </p:spPr>
        <p:txBody>
          <a:bodyPr/>
          <a:lstStyle/>
          <a:p>
            <a:pPr marL="0" indent="0" algn="ctr">
              <a:spcBef>
                <a:spcPts val="1200"/>
              </a:spcBef>
              <a:buFontTx/>
              <a:buNone/>
            </a:pPr>
            <a:r>
              <a:rPr lang="en-US" altLang="en-US" sz="3000" dirty="0" smtClean="0"/>
              <a:t>Leanne</a:t>
            </a:r>
            <a:r>
              <a:rPr lang="en-US" altLang="en-US" dirty="0" smtClean="0"/>
              <a:t> Wheeler</a:t>
            </a:r>
          </a:p>
          <a:p>
            <a:pPr marL="0" indent="0" algn="ctr">
              <a:spcBef>
                <a:spcPts val="1200"/>
              </a:spcBef>
              <a:buFontTx/>
              <a:buNone/>
            </a:pPr>
            <a:r>
              <a:rPr lang="en-US" altLang="en-US" sz="3000" dirty="0" smtClean="0"/>
              <a:t>Education Programs Consultant</a:t>
            </a:r>
          </a:p>
          <a:p>
            <a:pPr marL="0" indent="0" algn="ctr">
              <a:spcBef>
                <a:spcPts val="1200"/>
              </a:spcBef>
              <a:buFontTx/>
              <a:buNone/>
            </a:pPr>
            <a:r>
              <a:rPr lang="en-US" altLang="en-US" sz="3000" dirty="0" smtClean="0"/>
              <a:t>California Department of Education</a:t>
            </a:r>
          </a:p>
          <a:p>
            <a:pPr marL="0" indent="0" algn="ctr">
              <a:spcBef>
                <a:spcPts val="1200"/>
              </a:spcBef>
              <a:buFontTx/>
              <a:buNone/>
            </a:pPr>
            <a:r>
              <a:rPr lang="en-US" altLang="en-US" sz="3000" dirty="0" smtClean="0"/>
              <a:t>916-319-0383</a:t>
            </a:r>
          </a:p>
          <a:p>
            <a:pPr marL="0" indent="0" algn="ctr">
              <a:spcBef>
                <a:spcPts val="1200"/>
              </a:spcBef>
              <a:buFontTx/>
              <a:buNone/>
            </a:pPr>
            <a:r>
              <a:rPr lang="en-US" altLang="en-US" sz="3000" dirty="0" smtClean="0"/>
              <a:t>Email: </a:t>
            </a:r>
            <a:r>
              <a:rPr lang="en-US" altLang="en-US" sz="3000" dirty="0" smtClean="0">
                <a:hlinkClick r:id="rId3" tooltip="Leanne Wheeler's E-mail at CA Dept of Education"/>
              </a:rPr>
              <a:t>Lwheeler@cde.ca.gov</a:t>
            </a:r>
            <a:endParaRPr lang="en-US" altLang="en-US" sz="3000" dirty="0" smtClean="0"/>
          </a:p>
          <a:p>
            <a:pPr marL="0" indent="0" algn="ctr">
              <a:spcBef>
                <a:spcPts val="1200"/>
              </a:spcBef>
              <a:buFontTx/>
              <a:buNone/>
            </a:pPr>
            <a:r>
              <a:rPr lang="en-US" altLang="en-US" sz="3000" dirty="0" smtClean="0"/>
              <a:t>Toll-free Number 1-866-856-8214</a:t>
            </a:r>
          </a:p>
          <a:p>
            <a:pPr marL="0" indent="0" algn="ctr">
              <a:spcBef>
                <a:spcPts val="1200"/>
              </a:spcBef>
              <a:buFontTx/>
              <a:buNone/>
            </a:pPr>
            <a:r>
              <a:rPr lang="en-US" altLang="en-US" sz="3000" dirty="0" smtClean="0"/>
              <a:t>Email: </a:t>
            </a:r>
            <a:r>
              <a:rPr lang="en-US" altLang="en-US" sz="3000" dirty="0" smtClean="0">
                <a:hlinkClick r:id="rId4" tooltip="CA Dept of Education's Homeless Education E-mail"/>
              </a:rPr>
              <a:t>HomelessED@cde.ca.gov</a:t>
            </a:r>
            <a:endParaRPr lang="en-US" altLang="en-US" sz="3000" dirty="0" smtClean="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52</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76400" y="381000"/>
            <a:ext cx="7467600" cy="1143000"/>
          </a:xfrm>
        </p:spPr>
        <p:txBody>
          <a:bodyPr/>
          <a:lstStyle/>
          <a:p>
            <a:r>
              <a:rPr lang="en-US" altLang="en-US" sz="4000" b="1" smtClean="0"/>
              <a:t>Homeless Definition (3 of 7)</a:t>
            </a:r>
            <a:endParaRPr lang="en-US" altLang="en-US" sz="4000" smtClean="0"/>
          </a:p>
        </p:txBody>
      </p:sp>
      <p:sp>
        <p:nvSpPr>
          <p:cNvPr id="11267" name="Content Placeholder 2"/>
          <p:cNvSpPr>
            <a:spLocks noGrp="1"/>
          </p:cNvSpPr>
          <p:nvPr>
            <p:ph idx="1"/>
          </p:nvPr>
        </p:nvSpPr>
        <p:spPr>
          <a:xfrm>
            <a:off x="1676400" y="1966913"/>
            <a:ext cx="7467600" cy="4205287"/>
          </a:xfrm>
        </p:spPr>
        <p:txBody>
          <a:bodyPr/>
          <a:lstStyle/>
          <a:p>
            <a:pPr marL="1143000" lvl="1" indent="-457200">
              <a:spcBef>
                <a:spcPct val="0"/>
              </a:spcBef>
              <a:buFont typeface="Courier New" panose="02070309020205020404" pitchFamily="49" charset="0"/>
              <a:buChar char="o"/>
            </a:pPr>
            <a:r>
              <a:rPr lang="en-US" altLang="en-US" sz="3200" dirty="0" smtClean="0"/>
              <a:t>A </a:t>
            </a:r>
            <a:r>
              <a:rPr lang="en-US" altLang="en-US" sz="3200" b="1" dirty="0" smtClean="0"/>
              <a:t>regular </a:t>
            </a:r>
            <a:r>
              <a:rPr lang="en-US" altLang="en-US" sz="3200" dirty="0" smtClean="0"/>
              <a:t>residence is one that is used on a normal, standard, and consistent basis.</a:t>
            </a:r>
          </a:p>
          <a:p>
            <a:pPr marL="1143000" lvl="1" indent="-457200">
              <a:spcBef>
                <a:spcPts val="1200"/>
              </a:spcBef>
              <a:buFont typeface="Courier New" panose="02070309020205020404" pitchFamily="49" charset="0"/>
              <a:buChar char="o"/>
            </a:pPr>
            <a:r>
              <a:rPr lang="en-US" altLang="en-US" sz="3200" dirty="0" smtClean="0"/>
              <a:t>An </a:t>
            </a:r>
            <a:r>
              <a:rPr lang="en-US" altLang="en-US" sz="3200" b="1" dirty="0" smtClean="0"/>
              <a:t>adequate</a:t>
            </a:r>
            <a:r>
              <a:rPr lang="en-US" altLang="en-US" sz="3200" dirty="0" smtClean="0"/>
              <a:t> residence is one that is sufficient for meeting both the physical and psychological needs typically met in home environments.</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76400" y="381000"/>
            <a:ext cx="7467600" cy="1143000"/>
          </a:xfrm>
        </p:spPr>
        <p:txBody>
          <a:bodyPr/>
          <a:lstStyle/>
          <a:p>
            <a:r>
              <a:rPr lang="en-US" altLang="en-US" sz="4000" b="1" smtClean="0"/>
              <a:t>Homeless Definition (4 of 7)</a:t>
            </a:r>
            <a:endParaRPr lang="en-US" altLang="en-US" sz="4000" smtClean="0"/>
          </a:p>
        </p:txBody>
      </p:sp>
      <p:sp>
        <p:nvSpPr>
          <p:cNvPr id="3" name="Content Placeholder 2"/>
          <p:cNvSpPr>
            <a:spLocks noGrp="1"/>
          </p:cNvSpPr>
          <p:nvPr>
            <p:ph idx="1"/>
          </p:nvPr>
        </p:nvSpPr>
        <p:spPr>
          <a:xfrm>
            <a:off x="1676400" y="2057400"/>
            <a:ext cx="7467600" cy="3962400"/>
          </a:xfrm>
        </p:spPr>
        <p:txBody>
          <a:bodyPr/>
          <a:lstStyle/>
          <a:p>
            <a:pPr marL="457200" lvl="1" indent="-457200">
              <a:spcBef>
                <a:spcPts val="1200"/>
              </a:spcBef>
              <a:buFont typeface="Arial" pitchFamily="34" charset="0"/>
              <a:buChar char="•"/>
              <a:defRPr/>
            </a:pPr>
            <a:r>
              <a:rPr lang="en-US" sz="3200" dirty="0"/>
              <a:t>Examples of homelessness include children and youth living in</a:t>
            </a:r>
            <a:r>
              <a:rPr lang="en-US" sz="3200" dirty="0" smtClean="0"/>
              <a:t>:</a:t>
            </a:r>
            <a:endParaRPr lang="en-US" sz="3200" dirty="0"/>
          </a:p>
          <a:p>
            <a:pPr marL="1150938" lvl="1" indent="-457200">
              <a:spcBef>
                <a:spcPts val="1200"/>
              </a:spcBef>
              <a:buFont typeface="Courier New" panose="02070309020205020404" pitchFamily="49" charset="0"/>
              <a:buChar char="o"/>
              <a:defRPr/>
            </a:pPr>
            <a:r>
              <a:rPr lang="en-US" sz="3200" dirty="0"/>
              <a:t>Shared housing due to economic </a:t>
            </a:r>
            <a:r>
              <a:rPr lang="en-US" sz="3200" dirty="0" smtClean="0"/>
              <a:t>hardship</a:t>
            </a:r>
          </a:p>
          <a:p>
            <a:pPr marL="1150938" lvl="1" indent="-457200">
              <a:spcBef>
                <a:spcPts val="1200"/>
              </a:spcBef>
              <a:buFont typeface="Courier New" panose="02070309020205020404" pitchFamily="49" charset="0"/>
              <a:buChar char="o"/>
              <a:defRPr/>
            </a:pPr>
            <a:r>
              <a:rPr lang="en-US" sz="3200" dirty="0" smtClean="0"/>
              <a:t>Motels </a:t>
            </a:r>
            <a:r>
              <a:rPr lang="en-US" sz="3200" dirty="0"/>
              <a:t>or </a:t>
            </a:r>
            <a:r>
              <a:rPr lang="en-US" sz="3200" dirty="0" smtClean="0"/>
              <a:t>hotels</a:t>
            </a:r>
          </a:p>
          <a:p>
            <a:pPr marL="1150938" lvl="1" indent="-457200">
              <a:spcBef>
                <a:spcPts val="1200"/>
              </a:spcBef>
              <a:buFont typeface="Courier New" panose="02070309020205020404" pitchFamily="49" charset="0"/>
              <a:buChar char="o"/>
              <a:defRPr/>
            </a:pPr>
            <a:r>
              <a:rPr lang="en-US" sz="3200" dirty="0" smtClean="0"/>
              <a:t>Public </a:t>
            </a:r>
            <a:r>
              <a:rPr lang="en-US" sz="3200" dirty="0"/>
              <a:t>or private places not designed for </a:t>
            </a:r>
            <a:r>
              <a:rPr lang="en-US" sz="3200" dirty="0" smtClean="0"/>
              <a:t>sleeping</a:t>
            </a:r>
            <a:endParaRPr lang="en-US" sz="3200" dirty="0"/>
          </a:p>
          <a:p>
            <a:pPr marL="0" indent="0">
              <a:buFontTx/>
              <a:buNone/>
              <a:defRPr/>
            </a:pPr>
            <a:endParaRPr lang="en-US" dirty="0"/>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676400" y="381000"/>
            <a:ext cx="7467600" cy="1143000"/>
          </a:xfrm>
        </p:spPr>
        <p:txBody>
          <a:bodyPr/>
          <a:lstStyle/>
          <a:p>
            <a:r>
              <a:rPr lang="en-US" altLang="en-US" sz="4000" b="1" smtClean="0"/>
              <a:t>Homeless Definition (5 of 7)</a:t>
            </a:r>
            <a:endParaRPr lang="en-US" altLang="en-US" sz="4000" smtClean="0"/>
          </a:p>
        </p:txBody>
      </p:sp>
      <p:sp>
        <p:nvSpPr>
          <p:cNvPr id="13315" name="Content Placeholder 2"/>
          <p:cNvSpPr>
            <a:spLocks noGrp="1"/>
          </p:cNvSpPr>
          <p:nvPr>
            <p:ph idx="1"/>
          </p:nvPr>
        </p:nvSpPr>
        <p:spPr>
          <a:xfrm>
            <a:off x="1676400" y="1981200"/>
            <a:ext cx="7467600" cy="3429000"/>
          </a:xfrm>
        </p:spPr>
        <p:txBody>
          <a:bodyPr/>
          <a:lstStyle/>
          <a:p>
            <a:pPr marL="1150938" indent="-457200">
              <a:spcBef>
                <a:spcPts val="1200"/>
              </a:spcBef>
              <a:buFont typeface="Courier New" panose="02070309020205020404" pitchFamily="49" charset="0"/>
              <a:buChar char="o"/>
            </a:pPr>
            <a:r>
              <a:rPr lang="en-US" altLang="en-US" dirty="0" smtClean="0"/>
              <a:t>Trailer parks or campgrounds </a:t>
            </a:r>
          </a:p>
          <a:p>
            <a:pPr marL="1150938" indent="-457200">
              <a:spcBef>
                <a:spcPts val="1200"/>
              </a:spcBef>
              <a:buFont typeface="Courier New" panose="02070309020205020404" pitchFamily="49" charset="0"/>
              <a:buChar char="o"/>
            </a:pPr>
            <a:r>
              <a:rPr lang="en-US" altLang="en-US" dirty="0" smtClean="0"/>
              <a:t>Cars, parks, and abandoned  buildings </a:t>
            </a:r>
          </a:p>
          <a:p>
            <a:pPr marL="1150938" indent="-457200">
              <a:spcBef>
                <a:spcPts val="1200"/>
              </a:spcBef>
              <a:buFont typeface="Courier New" panose="02070309020205020404" pitchFamily="49" charset="0"/>
              <a:buChar char="o"/>
            </a:pPr>
            <a:r>
              <a:rPr lang="en-US" altLang="en-US" dirty="0" smtClean="0"/>
              <a:t>Shelters</a:t>
            </a:r>
          </a:p>
          <a:p>
            <a:pPr marL="1150938" indent="-457200">
              <a:spcBef>
                <a:spcPts val="1200"/>
              </a:spcBef>
              <a:buFont typeface="Courier New" panose="02070309020205020404" pitchFamily="49" charset="0"/>
              <a:buChar char="o"/>
            </a:pPr>
            <a:r>
              <a:rPr lang="en-US" altLang="en-US" dirty="0" smtClean="0"/>
              <a:t>Emergency or transitional shelters </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0" y="381000"/>
            <a:ext cx="7467600" cy="1143000"/>
          </a:xfrm>
        </p:spPr>
        <p:txBody>
          <a:bodyPr/>
          <a:lstStyle/>
          <a:p>
            <a:r>
              <a:rPr lang="en-US" altLang="en-US" sz="4000" b="1" smtClean="0"/>
              <a:t>Homeless Definition (6 of 7)</a:t>
            </a:r>
            <a:endParaRPr lang="en-US" altLang="en-US" sz="4000" smtClean="0"/>
          </a:p>
        </p:txBody>
      </p:sp>
      <p:sp>
        <p:nvSpPr>
          <p:cNvPr id="15363" name="Content Placeholder 2"/>
          <p:cNvSpPr>
            <a:spLocks noGrp="1"/>
          </p:cNvSpPr>
          <p:nvPr>
            <p:ph idx="1"/>
          </p:nvPr>
        </p:nvSpPr>
        <p:spPr>
          <a:xfrm>
            <a:off x="1676400" y="2057400"/>
            <a:ext cx="7467600" cy="3962400"/>
          </a:xfrm>
        </p:spPr>
        <p:txBody>
          <a:bodyPr/>
          <a:lstStyle/>
          <a:p>
            <a:pPr marL="457200" lvl="1" indent="-457200">
              <a:spcBef>
                <a:spcPts val="1200"/>
              </a:spcBef>
              <a:buFontTx/>
              <a:buChar char="•"/>
              <a:defRPr/>
            </a:pPr>
            <a:r>
              <a:rPr lang="en-US" altLang="en-US" sz="3200" dirty="0" smtClean="0"/>
              <a:t>Additional examples of homelessness include children and youth who are:</a:t>
            </a:r>
          </a:p>
          <a:p>
            <a:pPr marL="1150938" lvl="1" indent="-457200">
              <a:spcBef>
                <a:spcPts val="1200"/>
              </a:spcBef>
              <a:buFont typeface="Courier New" panose="02070309020205020404" pitchFamily="49" charset="0"/>
              <a:buChar char="o"/>
              <a:defRPr/>
            </a:pPr>
            <a:r>
              <a:rPr lang="en-US" altLang="en-US" sz="3200" dirty="0" smtClean="0"/>
              <a:t>Migratory children who qualify as homeless</a:t>
            </a:r>
          </a:p>
          <a:p>
            <a:pPr marL="1150938" lvl="1" indent="-457200">
              <a:spcBef>
                <a:spcPts val="1200"/>
              </a:spcBef>
              <a:buFont typeface="Courier New" panose="02070309020205020404" pitchFamily="49" charset="0"/>
              <a:buChar char="o"/>
              <a:defRPr/>
            </a:pPr>
            <a:r>
              <a:rPr lang="en-US" altLang="en-US" sz="3200" dirty="0" smtClean="0"/>
              <a:t>Abandoned in hospitals</a:t>
            </a:r>
          </a:p>
          <a:p>
            <a:pPr marL="1150938" lvl="1" indent="-457200">
              <a:spcBef>
                <a:spcPts val="1200"/>
              </a:spcBef>
              <a:buFont typeface="Courier New" panose="02070309020205020404" pitchFamily="49" charset="0"/>
              <a:buChar char="o"/>
              <a:defRPr/>
            </a:pPr>
            <a:r>
              <a:rPr lang="en-US" altLang="en-US" sz="3200" dirty="0" smtClean="0"/>
              <a:t>Unaccompanied homeless youth</a:t>
            </a:r>
          </a:p>
        </p:txBody>
      </p:sp>
      <p:sp>
        <p:nvSpPr>
          <p:cNvPr id="2" name="Slide Number Placeholder 1"/>
          <p:cNvSpPr>
            <a:spLocks noGrp="1"/>
          </p:cNvSpPr>
          <p:nvPr>
            <p:ph type="sldNum" sz="quarter" idx="12"/>
          </p:nvPr>
        </p:nvSpPr>
        <p:spPr/>
        <p:txBody>
          <a:bodyPr/>
          <a:lstStyle/>
          <a:p>
            <a:pPr>
              <a:defRPr/>
            </a:pPr>
            <a:fld id="{3F2B8C1E-BA48-4226-89B9-B32BEF706171}" type="slidenum">
              <a:rPr lang="en-US" altLang="en-US" smtClean="0"/>
              <a:pPr>
                <a:defRPr/>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54"/>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54"/>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Office:Microsoft Office 98:Templates:Blank Presentation</Template>
  <TotalTime>2460</TotalTime>
  <Words>1989</Words>
  <Application>Microsoft Office PowerPoint</Application>
  <PresentationFormat>On-screen Show (4:3)</PresentationFormat>
  <Paragraphs>227</Paragraphs>
  <Slides>52</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MS PGothic</vt:lpstr>
      <vt:lpstr>MS PGothic</vt:lpstr>
      <vt:lpstr>Arial</vt:lpstr>
      <vt:lpstr>Calibri</vt:lpstr>
      <vt:lpstr>Courier New</vt:lpstr>
      <vt:lpstr>Times</vt:lpstr>
      <vt:lpstr>Blank Presentation</vt:lpstr>
      <vt:lpstr> Homeless Education and School Counselors  Presented by: California Department of Education  </vt:lpstr>
      <vt:lpstr>Education for Homeless  Children and Youth Act (1 of 2)</vt:lpstr>
      <vt:lpstr>Education for Homeless  Children and Youth Act (2 of 2)</vt:lpstr>
      <vt:lpstr>Homeless Definition (1 of 7)</vt:lpstr>
      <vt:lpstr>Homeless Definition (2 of 7)</vt:lpstr>
      <vt:lpstr>Homeless Definition (3 of 7)</vt:lpstr>
      <vt:lpstr>Homeless Definition (4 of 7)</vt:lpstr>
      <vt:lpstr>Homeless Definition (5 of 7)</vt:lpstr>
      <vt:lpstr>Homeless Definition (6 of 7)</vt:lpstr>
      <vt:lpstr>Homeless Definition (7 of 7)</vt:lpstr>
      <vt:lpstr>Unaccompanied Homeless Youth Definition</vt:lpstr>
      <vt:lpstr>Higher Education Access (1 of 2)</vt:lpstr>
      <vt:lpstr>Higher Education Access (2 of 2)</vt:lpstr>
      <vt:lpstr>Higher Education Barriers</vt:lpstr>
      <vt:lpstr>Assembly Bill 1806</vt:lpstr>
      <vt:lpstr>Partial Credits (1 of 6)</vt:lpstr>
      <vt:lpstr>Partial Credits (2 of 6)</vt:lpstr>
      <vt:lpstr>Partial Credits (3 of 6)</vt:lpstr>
      <vt:lpstr>Partial Credits (4 of 6)</vt:lpstr>
      <vt:lpstr>Partial Credits (5 of 6)</vt:lpstr>
      <vt:lpstr>Partial Credits (6 of 6)</vt:lpstr>
      <vt:lpstr>Graduation  Requirements (1 of 9)</vt:lpstr>
      <vt:lpstr>Graduation  Requirements (2 of 9)</vt:lpstr>
      <vt:lpstr>Graduation  Requirements (3 of 9)</vt:lpstr>
      <vt:lpstr>Graduation  Requirements (4 of 9)</vt:lpstr>
      <vt:lpstr>Graduation  Requirements (5 of 9)</vt:lpstr>
      <vt:lpstr>Graduation  Requirements (6 of 9)</vt:lpstr>
      <vt:lpstr>Graduation  Requirements (7 of 9)</vt:lpstr>
      <vt:lpstr>Graduation  Requirements (8 of 9)</vt:lpstr>
      <vt:lpstr>Graduation  Requirements (9 of 9)</vt:lpstr>
      <vt:lpstr>Once Exempted (1 of 3)</vt:lpstr>
      <vt:lpstr>Once Exempted (2 of 3)</vt:lpstr>
      <vt:lpstr>Once Exempted (3 of 3)</vt:lpstr>
      <vt:lpstr>Other Requirements (1 of 4)</vt:lpstr>
      <vt:lpstr>Other Requirements (2 of 4)</vt:lpstr>
      <vt:lpstr>Other Requirements (3 of 4)</vt:lpstr>
      <vt:lpstr>Other Requirements (4 of 4)</vt:lpstr>
      <vt:lpstr>Fifth Year (1 of 4)</vt:lpstr>
      <vt:lpstr>Fifth Year (2 of 4)</vt:lpstr>
      <vt:lpstr>Fifth Year (3 of 4)</vt:lpstr>
      <vt:lpstr>Fifth Year (4 of 4)</vt:lpstr>
      <vt:lpstr>Educational Rights Holder</vt:lpstr>
      <vt:lpstr>Strategies (1 of 8)</vt:lpstr>
      <vt:lpstr>Strategies (2 of 8)</vt:lpstr>
      <vt:lpstr>Strategies (3 of 8)</vt:lpstr>
      <vt:lpstr>Strategies (4 of 8)</vt:lpstr>
      <vt:lpstr>Strategies (5 of 8)</vt:lpstr>
      <vt:lpstr>Strategies (6 of 8)</vt:lpstr>
      <vt:lpstr>Strategies (7 of 8)</vt:lpstr>
      <vt:lpstr>Strategies (8 of 8)</vt:lpstr>
      <vt:lpstr>Resources (1 of 2)</vt:lpstr>
      <vt:lpstr>Resources (2 of 2)</vt:lpstr>
    </vt:vector>
  </TitlesOfParts>
  <Company>CA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Cheryl McDonald</dc:creator>
  <cp:revision>184</cp:revision>
  <cp:lastPrinted>2018-09-20T18:39:31Z</cp:lastPrinted>
  <dcterms:created xsi:type="dcterms:W3CDTF">2004-03-18T18:57:21Z</dcterms:created>
  <dcterms:modified xsi:type="dcterms:W3CDTF">2018-10-01T20:55:44Z</dcterms:modified>
</cp:coreProperties>
</file>