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44"/>
  </p:notesMasterIdLst>
  <p:handoutMasterIdLst>
    <p:handoutMasterId r:id="rId45"/>
  </p:handoutMasterIdLst>
  <p:sldIdLst>
    <p:sldId id="306" r:id="rId2"/>
    <p:sldId id="383" r:id="rId3"/>
    <p:sldId id="412" r:id="rId4"/>
    <p:sldId id="411" r:id="rId5"/>
    <p:sldId id="408" r:id="rId6"/>
    <p:sldId id="410" r:id="rId7"/>
    <p:sldId id="406" r:id="rId8"/>
    <p:sldId id="413" r:id="rId9"/>
    <p:sldId id="414" r:id="rId10"/>
    <p:sldId id="415" r:id="rId11"/>
    <p:sldId id="416" r:id="rId12"/>
    <p:sldId id="417" r:id="rId13"/>
    <p:sldId id="418" r:id="rId14"/>
    <p:sldId id="419" r:id="rId15"/>
    <p:sldId id="420" r:id="rId16"/>
    <p:sldId id="421" r:id="rId17"/>
    <p:sldId id="422" r:id="rId18"/>
    <p:sldId id="423" r:id="rId19"/>
    <p:sldId id="425" r:id="rId20"/>
    <p:sldId id="441" r:id="rId21"/>
    <p:sldId id="426" r:id="rId22"/>
    <p:sldId id="427" r:id="rId23"/>
    <p:sldId id="445" r:id="rId24"/>
    <p:sldId id="428" r:id="rId25"/>
    <p:sldId id="429" r:id="rId26"/>
    <p:sldId id="430" r:id="rId27"/>
    <p:sldId id="431" r:id="rId28"/>
    <p:sldId id="432" r:id="rId29"/>
    <p:sldId id="433" r:id="rId30"/>
    <p:sldId id="446" r:id="rId31"/>
    <p:sldId id="434" r:id="rId32"/>
    <p:sldId id="435" r:id="rId33"/>
    <p:sldId id="436" r:id="rId34"/>
    <p:sldId id="447" r:id="rId35"/>
    <p:sldId id="448" r:id="rId36"/>
    <p:sldId id="438" r:id="rId37"/>
    <p:sldId id="444" r:id="rId38"/>
    <p:sldId id="439" r:id="rId39"/>
    <p:sldId id="399" r:id="rId40"/>
    <p:sldId id="443" r:id="rId41"/>
    <p:sldId id="407" r:id="rId42"/>
    <p:sldId id="440" r:id="rId43"/>
  </p:sldIdLst>
  <p:sldSz cx="12192000" cy="6858000"/>
  <p:notesSz cx="6858000" cy="1476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dia Renteria" initials="LR" lastIdx="8" clrIdx="0">
    <p:extLst>
      <p:ext uri="{19B8F6BF-5375-455C-9EA6-DF929625EA0E}">
        <p15:presenceInfo xmlns:p15="http://schemas.microsoft.com/office/powerpoint/2012/main" userId="S::lrenteria@cde.ca.gov::4b796179-fa2b-49f3-b870-39a04ab25501" providerId="AD"/>
      </p:ext>
    </p:extLst>
  </p:cmAuthor>
  <p:cmAuthor id="2" name="Jeff Breshears" initials="JB" lastIdx="2" clrIdx="1">
    <p:extLst>
      <p:ext uri="{19B8F6BF-5375-455C-9EA6-DF929625EA0E}">
        <p15:presenceInfo xmlns:p15="http://schemas.microsoft.com/office/powerpoint/2012/main" userId="S::jbreshears@cde.ca.gov::46edb778-3bef-4084-89a6-2e1ef9cb03c4" providerId="AD"/>
      </p:ext>
    </p:extLst>
  </p:cmAuthor>
  <p:cmAuthor id="3" name="Microsoft Office User" initials="MOU" lastIdx="4" clrIdx="2">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D0D"/>
    <a:srgbClr val="FF33CC"/>
    <a:srgbClr val="00FF00"/>
    <a:srgbClr val="FFFF00"/>
    <a:srgbClr val="FFFF66"/>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53" autoAdjust="0"/>
    <p:restoredTop sz="93629" autoAdjust="0"/>
  </p:normalViewPr>
  <p:slideViewPr>
    <p:cSldViewPr snapToGrid="0">
      <p:cViewPr varScale="1">
        <p:scale>
          <a:sx n="115" d="100"/>
          <a:sy n="115" d="100"/>
        </p:scale>
        <p:origin x="4440" y="114"/>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9/6/2023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9/6/2023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a:t>
            </a:fld>
            <a:endParaRPr lang="en-US"/>
          </a:p>
        </p:txBody>
      </p:sp>
    </p:spTree>
    <p:extLst>
      <p:ext uri="{BB962C8B-B14F-4D97-AF65-F5344CB8AC3E}">
        <p14:creationId xmlns:p14="http://schemas.microsoft.com/office/powerpoint/2010/main" val="2027161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10</a:t>
            </a:fld>
            <a:endParaRPr lang="en-US"/>
          </a:p>
        </p:txBody>
      </p:sp>
    </p:spTree>
    <p:extLst>
      <p:ext uri="{BB962C8B-B14F-4D97-AF65-F5344CB8AC3E}">
        <p14:creationId xmlns:p14="http://schemas.microsoft.com/office/powerpoint/2010/main" val="1935900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a:p>
        </p:txBody>
      </p:sp>
    </p:spTree>
    <p:extLst>
      <p:ext uri="{BB962C8B-B14F-4D97-AF65-F5344CB8AC3E}">
        <p14:creationId xmlns:p14="http://schemas.microsoft.com/office/powerpoint/2010/main" val="32192011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1711431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528994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a:p>
        </p:txBody>
      </p:sp>
    </p:spTree>
    <p:extLst>
      <p:ext uri="{BB962C8B-B14F-4D97-AF65-F5344CB8AC3E}">
        <p14:creationId xmlns:p14="http://schemas.microsoft.com/office/powerpoint/2010/main" val="21327716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15</a:t>
            </a:fld>
            <a:endParaRPr lang="en-US"/>
          </a:p>
        </p:txBody>
      </p:sp>
    </p:spTree>
    <p:extLst>
      <p:ext uri="{BB962C8B-B14F-4D97-AF65-F5344CB8AC3E}">
        <p14:creationId xmlns:p14="http://schemas.microsoft.com/office/powerpoint/2010/main" val="402919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8275356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17</a:t>
            </a:fld>
            <a:endParaRPr lang="en-US"/>
          </a:p>
        </p:txBody>
      </p:sp>
    </p:spTree>
    <p:extLst>
      <p:ext uri="{BB962C8B-B14F-4D97-AF65-F5344CB8AC3E}">
        <p14:creationId xmlns:p14="http://schemas.microsoft.com/office/powerpoint/2010/main" val="152220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18</a:t>
            </a:fld>
            <a:endParaRPr lang="en-US"/>
          </a:p>
        </p:txBody>
      </p:sp>
    </p:spTree>
    <p:extLst>
      <p:ext uri="{BB962C8B-B14F-4D97-AF65-F5344CB8AC3E}">
        <p14:creationId xmlns:p14="http://schemas.microsoft.com/office/powerpoint/2010/main" val="1888811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19</a:t>
            </a:fld>
            <a:endParaRPr lang="en-US"/>
          </a:p>
        </p:txBody>
      </p:sp>
    </p:spTree>
    <p:extLst>
      <p:ext uri="{BB962C8B-B14F-4D97-AF65-F5344CB8AC3E}">
        <p14:creationId xmlns:p14="http://schemas.microsoft.com/office/powerpoint/2010/main" val="3801798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2</a:t>
            </a:fld>
            <a:endParaRPr lang="en-US"/>
          </a:p>
        </p:txBody>
      </p:sp>
    </p:spTree>
    <p:extLst>
      <p:ext uri="{BB962C8B-B14F-4D97-AF65-F5344CB8AC3E}">
        <p14:creationId xmlns:p14="http://schemas.microsoft.com/office/powerpoint/2010/main" val="37310590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20</a:t>
            </a:fld>
            <a:endParaRPr lang="en-US"/>
          </a:p>
        </p:txBody>
      </p:sp>
    </p:spTree>
    <p:extLst>
      <p:ext uri="{BB962C8B-B14F-4D97-AF65-F5344CB8AC3E}">
        <p14:creationId xmlns:p14="http://schemas.microsoft.com/office/powerpoint/2010/main" val="28753472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21</a:t>
            </a:fld>
            <a:endParaRPr lang="en-US"/>
          </a:p>
        </p:txBody>
      </p:sp>
    </p:spTree>
    <p:extLst>
      <p:ext uri="{BB962C8B-B14F-4D97-AF65-F5344CB8AC3E}">
        <p14:creationId xmlns:p14="http://schemas.microsoft.com/office/powerpoint/2010/main" val="5818773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22</a:t>
            </a:fld>
            <a:endParaRPr lang="en-US"/>
          </a:p>
        </p:txBody>
      </p:sp>
    </p:spTree>
    <p:extLst>
      <p:ext uri="{BB962C8B-B14F-4D97-AF65-F5344CB8AC3E}">
        <p14:creationId xmlns:p14="http://schemas.microsoft.com/office/powerpoint/2010/main" val="20290185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23</a:t>
            </a:fld>
            <a:endParaRPr lang="en-US"/>
          </a:p>
        </p:txBody>
      </p:sp>
    </p:spTree>
    <p:extLst>
      <p:ext uri="{BB962C8B-B14F-4D97-AF65-F5344CB8AC3E}">
        <p14:creationId xmlns:p14="http://schemas.microsoft.com/office/powerpoint/2010/main" val="36920422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24</a:t>
            </a:fld>
            <a:endParaRPr lang="en-US"/>
          </a:p>
        </p:txBody>
      </p:sp>
    </p:spTree>
    <p:extLst>
      <p:ext uri="{BB962C8B-B14F-4D97-AF65-F5344CB8AC3E}">
        <p14:creationId xmlns:p14="http://schemas.microsoft.com/office/powerpoint/2010/main" val="26873153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25</a:t>
            </a:fld>
            <a:endParaRPr lang="en-US"/>
          </a:p>
        </p:txBody>
      </p:sp>
    </p:spTree>
    <p:extLst>
      <p:ext uri="{BB962C8B-B14F-4D97-AF65-F5344CB8AC3E}">
        <p14:creationId xmlns:p14="http://schemas.microsoft.com/office/powerpoint/2010/main" val="8503219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26</a:t>
            </a:fld>
            <a:endParaRPr lang="en-US"/>
          </a:p>
        </p:txBody>
      </p:sp>
    </p:spTree>
    <p:extLst>
      <p:ext uri="{BB962C8B-B14F-4D97-AF65-F5344CB8AC3E}">
        <p14:creationId xmlns:p14="http://schemas.microsoft.com/office/powerpoint/2010/main" val="39350623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27</a:t>
            </a:fld>
            <a:endParaRPr lang="en-US"/>
          </a:p>
        </p:txBody>
      </p:sp>
    </p:spTree>
    <p:extLst>
      <p:ext uri="{BB962C8B-B14F-4D97-AF65-F5344CB8AC3E}">
        <p14:creationId xmlns:p14="http://schemas.microsoft.com/office/powerpoint/2010/main" val="16036242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28</a:t>
            </a:fld>
            <a:endParaRPr lang="en-US"/>
          </a:p>
        </p:txBody>
      </p:sp>
    </p:spTree>
    <p:extLst>
      <p:ext uri="{BB962C8B-B14F-4D97-AF65-F5344CB8AC3E}">
        <p14:creationId xmlns:p14="http://schemas.microsoft.com/office/powerpoint/2010/main" val="34534272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29</a:t>
            </a:fld>
            <a:endParaRPr lang="en-US"/>
          </a:p>
        </p:txBody>
      </p:sp>
    </p:spTree>
    <p:extLst>
      <p:ext uri="{BB962C8B-B14F-4D97-AF65-F5344CB8AC3E}">
        <p14:creationId xmlns:p14="http://schemas.microsoft.com/office/powerpoint/2010/main" val="2791483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a:p>
        </p:txBody>
      </p:sp>
    </p:spTree>
    <p:extLst>
      <p:ext uri="{BB962C8B-B14F-4D97-AF65-F5344CB8AC3E}">
        <p14:creationId xmlns:p14="http://schemas.microsoft.com/office/powerpoint/2010/main" val="4762884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30</a:t>
            </a:fld>
            <a:endParaRPr lang="en-US"/>
          </a:p>
        </p:txBody>
      </p:sp>
    </p:spTree>
    <p:extLst>
      <p:ext uri="{BB962C8B-B14F-4D97-AF65-F5344CB8AC3E}">
        <p14:creationId xmlns:p14="http://schemas.microsoft.com/office/powerpoint/2010/main" val="13572320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31</a:t>
            </a:fld>
            <a:endParaRPr lang="en-US"/>
          </a:p>
        </p:txBody>
      </p:sp>
    </p:spTree>
    <p:extLst>
      <p:ext uri="{BB962C8B-B14F-4D97-AF65-F5344CB8AC3E}">
        <p14:creationId xmlns:p14="http://schemas.microsoft.com/office/powerpoint/2010/main" val="28440219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32</a:t>
            </a:fld>
            <a:endParaRPr lang="en-US"/>
          </a:p>
        </p:txBody>
      </p:sp>
    </p:spTree>
    <p:extLst>
      <p:ext uri="{BB962C8B-B14F-4D97-AF65-F5344CB8AC3E}">
        <p14:creationId xmlns:p14="http://schemas.microsoft.com/office/powerpoint/2010/main" val="24666174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a:p>
        </p:txBody>
      </p:sp>
    </p:spTree>
    <p:extLst>
      <p:ext uri="{BB962C8B-B14F-4D97-AF65-F5344CB8AC3E}">
        <p14:creationId xmlns:p14="http://schemas.microsoft.com/office/powerpoint/2010/main" val="33572153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34</a:t>
            </a:fld>
            <a:endParaRPr lang="en-US"/>
          </a:p>
        </p:txBody>
      </p:sp>
    </p:spTree>
    <p:extLst>
      <p:ext uri="{BB962C8B-B14F-4D97-AF65-F5344CB8AC3E}">
        <p14:creationId xmlns:p14="http://schemas.microsoft.com/office/powerpoint/2010/main" val="7317937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a:p>
        </p:txBody>
      </p:sp>
    </p:spTree>
    <p:extLst>
      <p:ext uri="{BB962C8B-B14F-4D97-AF65-F5344CB8AC3E}">
        <p14:creationId xmlns:p14="http://schemas.microsoft.com/office/powerpoint/2010/main" val="25275633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36</a:t>
            </a:fld>
            <a:endParaRPr lang="en-US"/>
          </a:p>
        </p:txBody>
      </p:sp>
    </p:spTree>
    <p:extLst>
      <p:ext uri="{BB962C8B-B14F-4D97-AF65-F5344CB8AC3E}">
        <p14:creationId xmlns:p14="http://schemas.microsoft.com/office/powerpoint/2010/main" val="22095620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37</a:t>
            </a:fld>
            <a:endParaRPr lang="en-US"/>
          </a:p>
        </p:txBody>
      </p:sp>
    </p:spTree>
    <p:extLst>
      <p:ext uri="{BB962C8B-B14F-4D97-AF65-F5344CB8AC3E}">
        <p14:creationId xmlns:p14="http://schemas.microsoft.com/office/powerpoint/2010/main" val="35681405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38</a:t>
            </a:fld>
            <a:endParaRPr lang="en-US"/>
          </a:p>
        </p:txBody>
      </p:sp>
    </p:spTree>
    <p:extLst>
      <p:ext uri="{BB962C8B-B14F-4D97-AF65-F5344CB8AC3E}">
        <p14:creationId xmlns:p14="http://schemas.microsoft.com/office/powerpoint/2010/main" val="3184472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1200"/>
              </a:spcAft>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39</a:t>
            </a:fld>
            <a:endParaRPr lang="en-US"/>
          </a:p>
        </p:txBody>
      </p:sp>
    </p:spTree>
    <p:extLst>
      <p:ext uri="{BB962C8B-B14F-4D97-AF65-F5344CB8AC3E}">
        <p14:creationId xmlns:p14="http://schemas.microsoft.com/office/powerpoint/2010/main" val="2647999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1200"/>
              </a:spcAft>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a:p>
        </p:txBody>
      </p:sp>
    </p:spTree>
    <p:extLst>
      <p:ext uri="{BB962C8B-B14F-4D97-AF65-F5344CB8AC3E}">
        <p14:creationId xmlns:p14="http://schemas.microsoft.com/office/powerpoint/2010/main" val="4905708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40</a:t>
            </a:fld>
            <a:endParaRPr lang="en-US"/>
          </a:p>
        </p:txBody>
      </p:sp>
    </p:spTree>
    <p:extLst>
      <p:ext uri="{BB962C8B-B14F-4D97-AF65-F5344CB8AC3E}">
        <p14:creationId xmlns:p14="http://schemas.microsoft.com/office/powerpoint/2010/main" val="25890963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41</a:t>
            </a:fld>
            <a:endParaRPr lang="en-US"/>
          </a:p>
        </p:txBody>
      </p:sp>
    </p:spTree>
    <p:extLst>
      <p:ext uri="{BB962C8B-B14F-4D97-AF65-F5344CB8AC3E}">
        <p14:creationId xmlns:p14="http://schemas.microsoft.com/office/powerpoint/2010/main" val="2695660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5</a:t>
            </a:fld>
            <a:endParaRPr lang="en-US"/>
          </a:p>
        </p:txBody>
      </p:sp>
    </p:spTree>
    <p:extLst>
      <p:ext uri="{BB962C8B-B14F-4D97-AF65-F5344CB8AC3E}">
        <p14:creationId xmlns:p14="http://schemas.microsoft.com/office/powerpoint/2010/main" val="4213519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6</a:t>
            </a:fld>
            <a:endParaRPr lang="en-US"/>
          </a:p>
        </p:txBody>
      </p:sp>
    </p:spTree>
    <p:extLst>
      <p:ext uri="{BB962C8B-B14F-4D97-AF65-F5344CB8AC3E}">
        <p14:creationId xmlns:p14="http://schemas.microsoft.com/office/powerpoint/2010/main" val="1775750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7</a:t>
            </a:fld>
            <a:endParaRPr lang="en-US"/>
          </a:p>
        </p:txBody>
      </p:sp>
    </p:spTree>
    <p:extLst>
      <p:ext uri="{BB962C8B-B14F-4D97-AF65-F5344CB8AC3E}">
        <p14:creationId xmlns:p14="http://schemas.microsoft.com/office/powerpoint/2010/main" val="3364400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a:p>
        </p:txBody>
      </p:sp>
    </p:spTree>
    <p:extLst>
      <p:ext uri="{BB962C8B-B14F-4D97-AF65-F5344CB8AC3E}">
        <p14:creationId xmlns:p14="http://schemas.microsoft.com/office/powerpoint/2010/main" val="898718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35895568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9/6/2023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hasCustomPrompt="1"/>
          </p:nvPr>
        </p:nvSpPr>
        <p:spPr/>
        <p:txBody>
          <a:bodyPr>
            <a:normAutofit/>
          </a:bodyPr>
          <a:lstStyle>
            <a:lvl1pPr marL="457200" indent="-228600">
              <a:defRPr sz="2400">
                <a:solidFill>
                  <a:schemeClr val="tx1"/>
                </a:solidFill>
              </a:defRPr>
            </a:lvl1pPr>
            <a:lvl2pPr marL="914400" indent="-234950">
              <a:defRPr sz="2400">
                <a:solidFill>
                  <a:schemeClr val="tx1"/>
                </a:solidFill>
              </a:defRPr>
            </a:lvl2pPr>
            <a:lvl3pPr marL="1371600" indent="-234950">
              <a:defRPr sz="2400">
                <a:solidFill>
                  <a:schemeClr val="tx1"/>
                </a:solidFill>
              </a:defRPr>
            </a:lvl3pPr>
            <a:lvl4pPr>
              <a:defRPr sz="2400">
                <a:solidFill>
                  <a:schemeClr val="tx1"/>
                </a:solidFill>
              </a:defRPr>
            </a:lvl4pPr>
            <a:lvl5pPr>
              <a:defRPr sz="2400">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E8A7A730-9A1A-4CA5-B660-3491B7FEF8E7}" type="datetime1">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9/6/2023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9/6/2023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hyperlink" Target="https://www.cde.ca.gov/sp/hs/" TargetMode="External"/><Relationship Id="rId2" Type="http://schemas.openxmlformats.org/officeDocument/2006/relationships/notesSlide" Target="../notesSlides/notesSlide41.xml"/><Relationship Id="rId1" Type="http://schemas.openxmlformats.org/officeDocument/2006/relationships/slideLayout" Target="../slideLayouts/slideLayout4.xml"/><Relationship Id="rId4" Type="http://schemas.openxmlformats.org/officeDocument/2006/relationships/hyperlink" Target="https://www.cde.ca.gov/ta/cr/"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mailto:HBrahms@cde.ca.gov" TargetMode="External"/><Relationship Id="rId2" Type="http://schemas.openxmlformats.org/officeDocument/2006/relationships/hyperlink" Target="mailto:Jmatranga@cde.ca.gov" TargetMode="External"/><Relationship Id="rId1" Type="http://schemas.openxmlformats.org/officeDocument/2006/relationships/slideLayout" Target="../slideLayouts/slideLayout4.xml"/><Relationship Id="rId6" Type="http://schemas.openxmlformats.org/officeDocument/2006/relationships/hyperlink" Target="mailto:HomelessED@cde.ca.gov" TargetMode="External"/><Relationship Id="rId5" Type="http://schemas.openxmlformats.org/officeDocument/2006/relationships/hyperlink" Target="mailto:LWheeler@cde.ca.gov" TargetMode="External"/><Relationship Id="rId4" Type="http://schemas.openxmlformats.org/officeDocument/2006/relationships/hyperlink" Target="mailto:KBarrales@cde.ca.gov"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cde.ca.gov/ta/cr/"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0974" y="1110865"/>
            <a:ext cx="9792608" cy="2877048"/>
          </a:xfrm>
        </p:spPr>
        <p:txBody>
          <a:bodyPr>
            <a:normAutofit/>
          </a:bodyPr>
          <a:lstStyle/>
          <a:p>
            <a:pPr algn="ctr"/>
            <a:r>
              <a:rPr lang="en-US" sz="6000" dirty="0">
                <a:solidFill>
                  <a:schemeClr val="tx1"/>
                </a:solidFill>
              </a:rPr>
              <a:t>2023</a:t>
            </a:r>
            <a:r>
              <a:rPr lang="en-US" altLang="en-US" sz="6000" dirty="0">
                <a:solidFill>
                  <a:schemeClr val="tx1"/>
                </a:solidFill>
                <a:cs typeface="Arial" panose="020B0604020202020204" pitchFamily="34" charset="0"/>
              </a:rPr>
              <a:t>−</a:t>
            </a:r>
            <a:r>
              <a:rPr lang="en-US" sz="6000" dirty="0">
                <a:solidFill>
                  <a:schemeClr val="tx1"/>
                </a:solidFill>
              </a:rPr>
              <a:t>24 Homeless Education Federal Program Monitoring Training</a:t>
            </a:r>
          </a:p>
        </p:txBody>
      </p:sp>
      <p:sp>
        <p:nvSpPr>
          <p:cNvPr id="3" name="Subtitle 2"/>
          <p:cNvSpPr>
            <a:spLocks noGrp="1"/>
          </p:cNvSpPr>
          <p:nvPr>
            <p:ph type="subTitle" idx="1"/>
          </p:nvPr>
        </p:nvSpPr>
        <p:spPr>
          <a:xfrm>
            <a:off x="2459735" y="4611756"/>
            <a:ext cx="9155085" cy="1135379"/>
          </a:xfrm>
        </p:spPr>
        <p:txBody>
          <a:bodyPr/>
          <a:lstStyle/>
          <a:p>
            <a:pPr algn="ctr"/>
            <a:r>
              <a:rPr lang="en-US" b="1" dirty="0">
                <a:solidFill>
                  <a:schemeClr val="tx1"/>
                </a:solidFill>
              </a:rPr>
              <a:t>CALIFORNIA DEPARTMENT OF EDUCATION</a:t>
            </a:r>
          </a:p>
          <a:p>
            <a:pPr algn="ctr"/>
            <a:r>
              <a:rPr lang="en-US" b="1" dirty="0">
                <a:solidFill>
                  <a:schemeClr val="tx1"/>
                </a:solidFill>
              </a:rPr>
              <a:t>August 2023</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(3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463550" lvl="1" indent="0">
              <a:lnSpc>
                <a:spcPct val="100000"/>
              </a:lnSpc>
              <a:spcBef>
                <a:spcPts val="0"/>
              </a:spcBef>
              <a:spcAft>
                <a:spcPts val="1200"/>
              </a:spcAft>
              <a:buNone/>
            </a:pPr>
            <a:r>
              <a:rPr lang="en-US" dirty="0"/>
              <a:t>(c) Homeless children, youths, and their families have access to and receive educational services for which they are eligible for, including Head Start, Early Intervention Program for Infant and Toddlers and preschool programs.</a:t>
            </a:r>
          </a:p>
          <a:p>
            <a:pPr marL="463550" lvl="1" indent="0">
              <a:lnSpc>
                <a:spcPct val="100000"/>
              </a:lnSpc>
              <a:spcBef>
                <a:spcPts val="0"/>
              </a:spcBef>
              <a:spcAft>
                <a:spcPts val="1200"/>
              </a:spcAft>
              <a:buNone/>
            </a:pPr>
            <a:r>
              <a:rPr lang="en-US" altLang="en-US" dirty="0"/>
              <a:t>(d) </a:t>
            </a:r>
            <a:r>
              <a:rPr lang="en-US" dirty="0"/>
              <a:t>Homeless children, youths, and their families receive referrals to services for health care, dental, mental health, substance abuse, housing, and other appropriate services.</a:t>
            </a:r>
            <a:endParaRPr lang="en-US" altLang="en-US"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10</a:t>
            </a:fld>
            <a:endParaRPr lang="en-US" sz="2400" dirty="0"/>
          </a:p>
        </p:txBody>
      </p:sp>
    </p:spTree>
    <p:extLst>
      <p:ext uri="{BB962C8B-B14F-4D97-AF65-F5344CB8AC3E}">
        <p14:creationId xmlns:p14="http://schemas.microsoft.com/office/powerpoint/2010/main" val="1780856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(4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457200" lvl="2" indent="0">
              <a:lnSpc>
                <a:spcPct val="100000"/>
              </a:lnSpc>
              <a:spcBef>
                <a:spcPts val="0"/>
              </a:spcBef>
              <a:spcAft>
                <a:spcPts val="1200"/>
              </a:spcAft>
              <a:buNone/>
            </a:pPr>
            <a:r>
              <a:rPr lang="en-US" dirty="0"/>
              <a:t>(e) Public notice of the educational rights of homeless children and youths is disseminated in locations frequented by homeless parents, guardians, and unaccompanied youths in manner and form understandable to them. </a:t>
            </a:r>
          </a:p>
          <a:p>
            <a:pPr marL="457200" lvl="2" indent="0">
              <a:lnSpc>
                <a:spcPct val="100000"/>
              </a:lnSpc>
              <a:spcBef>
                <a:spcPts val="0"/>
              </a:spcBef>
              <a:spcAft>
                <a:spcPts val="1200"/>
              </a:spcAft>
              <a:buNone/>
            </a:pPr>
            <a:r>
              <a:rPr lang="en-US" dirty="0"/>
              <a:t>(f) Enrollment, school selection, and eligibility disputes are mediated according to the dispute resolution process.</a:t>
            </a:r>
          </a:p>
          <a:p>
            <a:pPr marL="457200" lvl="2" indent="0">
              <a:lnSpc>
                <a:spcPct val="100000"/>
              </a:lnSpc>
              <a:spcBef>
                <a:spcPts val="0"/>
              </a:spcBef>
              <a:spcAft>
                <a:spcPts val="1200"/>
              </a:spcAft>
              <a:buNone/>
            </a:pPr>
            <a:r>
              <a:rPr lang="en-US" dirty="0"/>
              <a:t>(g) Homeless children, youths, and their families are provided with information on and assistance in accessing transportation, including to and from the school of origin.</a:t>
            </a:r>
            <a:endParaRPr lang="en-US" altLang="en-US"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11</a:t>
            </a:fld>
            <a:endParaRPr lang="en-US" sz="2400" dirty="0"/>
          </a:p>
        </p:txBody>
      </p:sp>
    </p:spTree>
    <p:extLst>
      <p:ext uri="{BB962C8B-B14F-4D97-AF65-F5344CB8AC3E}">
        <p14:creationId xmlns:p14="http://schemas.microsoft.com/office/powerpoint/2010/main" val="1455008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(5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457200" lvl="2" indent="0">
              <a:lnSpc>
                <a:spcPct val="100000"/>
              </a:lnSpc>
              <a:spcBef>
                <a:spcPts val="0"/>
              </a:spcBef>
              <a:spcAft>
                <a:spcPts val="1200"/>
              </a:spcAft>
              <a:buNone/>
            </a:pPr>
            <a:r>
              <a:rPr lang="en-US" dirty="0"/>
              <a:t>(h) School personnel, </a:t>
            </a:r>
            <a:r>
              <a:rPr lang="en-US" dirty="0">
                <a:solidFill>
                  <a:schemeClr val="tx1"/>
                </a:solidFill>
              </a:rPr>
              <a:t>including principals and other school leaders, attendance officers, teachers, enrollment personnel, and specialized instructional support personnel, </a:t>
            </a:r>
            <a:r>
              <a:rPr lang="en-US" dirty="0"/>
              <a:t>receive professional development and other support.</a:t>
            </a:r>
          </a:p>
          <a:p>
            <a:pPr marL="457200" lvl="2" indent="0">
              <a:lnSpc>
                <a:spcPct val="100000"/>
              </a:lnSpc>
              <a:spcBef>
                <a:spcPts val="0"/>
              </a:spcBef>
              <a:spcAft>
                <a:spcPts val="1200"/>
              </a:spcAft>
              <a:buNone/>
            </a:pPr>
            <a:r>
              <a:rPr lang="en-US" dirty="0"/>
              <a:t>(</a:t>
            </a:r>
            <a:r>
              <a:rPr lang="en-US" dirty="0" err="1"/>
              <a:t>i</a:t>
            </a:r>
            <a:r>
              <a:rPr lang="en-US" dirty="0"/>
              <a:t>) Coordination occurs with state, community, and school personnel to provide education and related services to homeless children and youths.</a:t>
            </a:r>
          </a:p>
          <a:p>
            <a:pPr marL="457200" lvl="2" indent="0">
              <a:lnSpc>
                <a:spcPct val="100000"/>
              </a:lnSpc>
              <a:spcBef>
                <a:spcPts val="0"/>
              </a:spcBef>
              <a:spcAft>
                <a:spcPts val="1200"/>
              </a:spcAft>
              <a:buNone/>
            </a:pPr>
            <a:r>
              <a:rPr lang="en-US" dirty="0">
                <a:effectLst/>
                <a:ea typeface="Calibri" panose="020F0502020204030204" pitchFamily="34" charset="0"/>
                <a:cs typeface="Times New Roman" panose="02020603050405020304" pitchFamily="18" charset="0"/>
              </a:rPr>
              <a:t>(</a:t>
            </a:r>
            <a:r>
              <a:rPr lang="en-US" dirty="0">
                <a:ea typeface="Calibri" panose="020F0502020204030204" pitchFamily="34" charset="0"/>
                <a:cs typeface="Times New Roman" panose="02020603050405020304" pitchFamily="18" charset="0"/>
              </a:rPr>
              <a:t>j) </a:t>
            </a:r>
            <a:r>
              <a:rPr lang="en-US" dirty="0">
                <a:effectLst/>
                <a:ea typeface="Calibri" panose="020F0502020204030204" pitchFamily="34" charset="0"/>
                <a:cs typeface="Times New Roman" panose="02020603050405020304" pitchFamily="18" charset="0"/>
              </a:rPr>
              <a:t>The LEA collects and provides to the State Coordinator reliable, valid, and comprehensive data regarding homeless education.</a:t>
            </a:r>
            <a:endParaRPr lang="en-US"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12</a:t>
            </a:fld>
            <a:endParaRPr lang="en-US" sz="2400" dirty="0"/>
          </a:p>
        </p:txBody>
      </p:sp>
    </p:spTree>
    <p:extLst>
      <p:ext uri="{BB962C8B-B14F-4D97-AF65-F5344CB8AC3E}">
        <p14:creationId xmlns:p14="http://schemas.microsoft.com/office/powerpoint/2010/main" val="3469332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(6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indent="0">
              <a:lnSpc>
                <a:spcPct val="100000"/>
              </a:lnSpc>
              <a:spcBef>
                <a:spcPts val="0"/>
              </a:spcBef>
              <a:spcAft>
                <a:spcPts val="1200"/>
              </a:spcAft>
              <a:buNone/>
            </a:pPr>
            <a:r>
              <a:rPr lang="en-US" b="1" dirty="0"/>
              <a:t>HE 04: Notice of LEA Liaison’s Duties – </a:t>
            </a:r>
            <a:r>
              <a:rPr lang="en-US" dirty="0"/>
              <a:t>The LEA shall inform school personnel, service providers, advocates working with homeless families, and parents/guardians of homeless children and youths of the duties of the LEA liaison.</a:t>
            </a:r>
          </a:p>
          <a:p>
            <a:pPr marL="0" indent="0">
              <a:lnSpc>
                <a:spcPct val="100000"/>
              </a:lnSpc>
              <a:spcBef>
                <a:spcPts val="0"/>
              </a:spcBef>
              <a:spcAft>
                <a:spcPts val="1200"/>
              </a:spcAft>
              <a:buNone/>
            </a:pPr>
            <a:r>
              <a:rPr lang="en-US" b="1" dirty="0"/>
              <a:t>HE 05: Dispute Resolution Process –</a:t>
            </a:r>
            <a:r>
              <a:rPr lang="en-US" dirty="0"/>
              <a:t> If a dispute arises over eligibility, school selection, or enrollment in a school, the LEA must:</a:t>
            </a:r>
          </a:p>
          <a:p>
            <a:pPr marL="0" indent="0">
              <a:lnSpc>
                <a:spcPct val="100000"/>
              </a:lnSpc>
              <a:spcBef>
                <a:spcPts val="0"/>
              </a:spcBef>
              <a:spcAft>
                <a:spcPts val="1200"/>
              </a:spcAft>
              <a:buNone/>
            </a:pPr>
            <a:r>
              <a:rPr lang="en-US" dirty="0"/>
              <a:t>(a) Immediately enroll the child or youth to the school in which enrollment is sought, pending final resolution of the dispute, including all available appeals.</a:t>
            </a:r>
            <a:endParaRPr lang="en-US" altLang="en-US"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13</a:t>
            </a:fld>
            <a:endParaRPr lang="en-US" sz="2400" dirty="0"/>
          </a:p>
        </p:txBody>
      </p:sp>
    </p:spTree>
    <p:extLst>
      <p:ext uri="{BB962C8B-B14F-4D97-AF65-F5344CB8AC3E}">
        <p14:creationId xmlns:p14="http://schemas.microsoft.com/office/powerpoint/2010/main" val="4271006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(7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457200" lvl="2" indent="0">
              <a:lnSpc>
                <a:spcPct val="100000"/>
              </a:lnSpc>
              <a:spcBef>
                <a:spcPts val="0"/>
              </a:spcBef>
              <a:spcAft>
                <a:spcPts val="1200"/>
              </a:spcAft>
              <a:buNone/>
            </a:pPr>
            <a:r>
              <a:rPr lang="en-US" dirty="0"/>
              <a:t>(b) Provide written explanation to the parent, guardian, or unaccompanied youth of the school’s decision, including the rights of the parent, guardian, or unaccompanied youth to appeal such decision.</a:t>
            </a:r>
          </a:p>
          <a:p>
            <a:pPr marL="457200" lvl="2" indent="0">
              <a:lnSpc>
                <a:spcPct val="100000"/>
              </a:lnSpc>
              <a:spcBef>
                <a:spcPts val="0"/>
              </a:spcBef>
              <a:spcAft>
                <a:spcPts val="1200"/>
              </a:spcAft>
              <a:buNone/>
            </a:pPr>
            <a:r>
              <a:rPr lang="en-US" dirty="0"/>
              <a:t>(c) Refer the youth, parent, or guardian to the LEA liaison to carry out the dispute resolution as expeditiously as possible.</a:t>
            </a:r>
          </a:p>
          <a:p>
            <a:pPr marL="457200" lvl="2" indent="0">
              <a:lnSpc>
                <a:spcPct val="100000"/>
              </a:lnSpc>
              <a:spcBef>
                <a:spcPts val="0"/>
              </a:spcBef>
              <a:spcAft>
                <a:spcPts val="1200"/>
              </a:spcAft>
              <a:buNone/>
            </a:pPr>
            <a:r>
              <a:rPr lang="en-US" dirty="0"/>
              <a:t>(d) Ensure that an unaccompanied youth is immediately enrolled in school, pending resolution of the dispute.</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14</a:t>
            </a:fld>
            <a:endParaRPr lang="en-US" sz="2400" dirty="0"/>
          </a:p>
        </p:txBody>
      </p:sp>
    </p:spTree>
    <p:extLst>
      <p:ext uri="{BB962C8B-B14F-4D97-AF65-F5344CB8AC3E}">
        <p14:creationId xmlns:p14="http://schemas.microsoft.com/office/powerpoint/2010/main" val="1733462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(8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indent="0">
              <a:lnSpc>
                <a:spcPct val="100000"/>
              </a:lnSpc>
              <a:spcBef>
                <a:spcPts val="0"/>
              </a:spcBef>
              <a:spcAft>
                <a:spcPts val="1200"/>
              </a:spcAft>
              <a:buNone/>
            </a:pPr>
            <a:r>
              <a:rPr lang="en-US" b="1" dirty="0"/>
              <a:t>HE 06: Coordinating Services with Local Agencies, LEAs – </a:t>
            </a:r>
            <a:r>
              <a:rPr lang="en-US" dirty="0"/>
              <a:t>The LEA shall coordinate:</a:t>
            </a:r>
          </a:p>
          <a:p>
            <a:pPr marL="457200" lvl="1" indent="0">
              <a:lnSpc>
                <a:spcPct val="100000"/>
              </a:lnSpc>
              <a:spcBef>
                <a:spcPts val="0"/>
              </a:spcBef>
              <a:spcAft>
                <a:spcPts val="1200"/>
              </a:spcAft>
              <a:buNone/>
            </a:pPr>
            <a:r>
              <a:rPr lang="en-US" dirty="0"/>
              <a:t>(a) The provision of services it provides with local social services agencies and other agencies who provide services to homeless children, youths, and their families.</a:t>
            </a:r>
          </a:p>
          <a:p>
            <a:pPr marL="457200" lvl="1" indent="0">
              <a:lnSpc>
                <a:spcPct val="100000"/>
              </a:lnSpc>
              <a:spcBef>
                <a:spcPts val="0"/>
              </a:spcBef>
              <a:spcAft>
                <a:spcPts val="1200"/>
              </a:spcAft>
              <a:buNone/>
            </a:pPr>
            <a:r>
              <a:rPr lang="en-US" dirty="0"/>
              <a:t>(b) Transportation, transfer of school records and other inter-district activities with other LEAs </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15</a:t>
            </a:fld>
            <a:endParaRPr lang="en-US" sz="2400" dirty="0"/>
          </a:p>
        </p:txBody>
      </p:sp>
    </p:spTree>
    <p:extLst>
      <p:ext uri="{BB962C8B-B14F-4D97-AF65-F5344CB8AC3E}">
        <p14:creationId xmlns:p14="http://schemas.microsoft.com/office/powerpoint/2010/main" val="2461983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(9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indent="0">
              <a:lnSpc>
                <a:spcPct val="100000"/>
              </a:lnSpc>
              <a:spcBef>
                <a:spcPts val="0"/>
              </a:spcBef>
              <a:spcAft>
                <a:spcPts val="1200"/>
              </a:spcAft>
              <a:buNone/>
            </a:pPr>
            <a:r>
              <a:rPr lang="en-US" b="1" dirty="0"/>
              <a:t>HE 07: Notification in Parents' Languages – </a:t>
            </a:r>
            <a:r>
              <a:rPr lang="en-US" dirty="0"/>
              <a:t>The LEA must provide parents/guardians with information on school and parent activities in a format and, to the extent practicable, in a language the parents can understand.</a:t>
            </a:r>
          </a:p>
          <a:p>
            <a:pPr marL="808038" lvl="1" indent="-350838">
              <a:lnSpc>
                <a:spcPct val="100000"/>
              </a:lnSpc>
              <a:spcBef>
                <a:spcPts val="0"/>
              </a:spcBef>
              <a:spcAft>
                <a:spcPts val="1200"/>
              </a:spcAft>
            </a:pPr>
            <a:r>
              <a:rPr lang="en-US" dirty="0"/>
              <a:t>If 15 percent or more of a student body speaks a primary language other than English, as determined by the previous year’s language census data, all notices, reports, statements, and records sent to parents of such students must be written in English and the primary language.</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16</a:t>
            </a:fld>
            <a:endParaRPr lang="en-US" sz="2400" dirty="0"/>
          </a:p>
        </p:txBody>
      </p:sp>
    </p:spTree>
    <p:extLst>
      <p:ext uri="{BB962C8B-B14F-4D97-AF65-F5344CB8AC3E}">
        <p14:creationId xmlns:p14="http://schemas.microsoft.com/office/powerpoint/2010/main" val="2262130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(10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indent="0">
              <a:lnSpc>
                <a:spcPct val="100000"/>
              </a:lnSpc>
              <a:spcAft>
                <a:spcPts val="1200"/>
              </a:spcAft>
              <a:buNone/>
            </a:pPr>
            <a:r>
              <a:rPr lang="en-US" b="1" dirty="0"/>
              <a:t>HE 08: Inventory – </a:t>
            </a:r>
            <a:r>
              <a:rPr lang="en-US" dirty="0"/>
              <a:t>An LEA must maintain an inventory for each piece of equipment, with an acquisition cost of $500 or more per unit, which is purchased with either Education for Homeless Children and Youth (EHCY) funds or Title I, Part A reservation funds for homeless education. The record must describe the acquisition by:</a:t>
            </a:r>
          </a:p>
          <a:p>
            <a:pPr marL="803275" lvl="2" indent="-346075">
              <a:lnSpc>
                <a:spcPct val="100000"/>
              </a:lnSpc>
              <a:spcAft>
                <a:spcPts val="1200"/>
              </a:spcAft>
            </a:pPr>
            <a:r>
              <a:rPr lang="en-US" dirty="0"/>
              <a:t>Type/description; model/name; serial number; funding source; acquisition date; cost; location; current condition; and transfer, replacement, or disposition of obsolete or unusable equipment</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17</a:t>
            </a:fld>
            <a:endParaRPr lang="en-US" sz="2400" dirty="0"/>
          </a:p>
        </p:txBody>
      </p:sp>
    </p:spTree>
    <p:extLst>
      <p:ext uri="{BB962C8B-B14F-4D97-AF65-F5344CB8AC3E}">
        <p14:creationId xmlns:p14="http://schemas.microsoft.com/office/powerpoint/2010/main" val="2228995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(11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indent="0">
              <a:lnSpc>
                <a:spcPct val="100000"/>
              </a:lnSpc>
              <a:spcBef>
                <a:spcPts val="0"/>
              </a:spcBef>
              <a:spcAft>
                <a:spcPts val="1200"/>
              </a:spcAft>
              <a:buNone/>
            </a:pPr>
            <a:r>
              <a:rPr lang="en-US" b="1" dirty="0"/>
              <a:t>HE 09: Funds Reserved for Comparable Services – </a:t>
            </a:r>
            <a:r>
              <a:rPr lang="en-US" dirty="0"/>
              <a:t>The LEA must reserve Title I, Part A, funds as are necessary to provide services to homeless children and youths that are comparable to services provided to children in schools funded under the provisions of Title I, Part A.</a:t>
            </a:r>
          </a:p>
          <a:p>
            <a:pPr marL="0" indent="0">
              <a:lnSpc>
                <a:spcPct val="100000"/>
              </a:lnSpc>
              <a:spcBef>
                <a:spcPts val="0"/>
              </a:spcBef>
              <a:spcAft>
                <a:spcPts val="1200"/>
              </a:spcAft>
              <a:buNone/>
            </a:pPr>
            <a:r>
              <a:rPr lang="en-US" b="1" dirty="0"/>
              <a:t>HE 10: Salaries and Wages – </a:t>
            </a:r>
            <a:r>
              <a:rPr lang="en-US" dirty="0"/>
              <a:t>The LEA must ensure that the LEA properly charges and documents salaries and wages that are reasonable, necessary, and allowable in accordance with applicable Title I, Part A program requirements and/or EHCY, when applicable.</a:t>
            </a:r>
            <a:br>
              <a:rPr lang="en-US" dirty="0"/>
            </a:br>
            <a:endParaRPr lang="en-US"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18</a:t>
            </a:fld>
            <a:endParaRPr lang="en-US" sz="2400" dirty="0"/>
          </a:p>
        </p:txBody>
      </p:sp>
    </p:spTree>
    <p:extLst>
      <p:ext uri="{BB962C8B-B14F-4D97-AF65-F5344CB8AC3E}">
        <p14:creationId xmlns:p14="http://schemas.microsoft.com/office/powerpoint/2010/main" val="4257464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(12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indent="0">
              <a:lnSpc>
                <a:spcPct val="100000"/>
              </a:lnSpc>
              <a:spcBef>
                <a:spcPts val="0"/>
              </a:spcBef>
              <a:spcAft>
                <a:spcPts val="1200"/>
              </a:spcAft>
              <a:buNone/>
            </a:pPr>
            <a:r>
              <a:rPr lang="en-US" b="1" dirty="0"/>
              <a:t>HE 11: School Accountability Report Card (SARC) – </a:t>
            </a:r>
          </a:p>
          <a:p>
            <a:pPr marL="457200" lvl="1" indent="0">
              <a:lnSpc>
                <a:spcPct val="100000"/>
              </a:lnSpc>
              <a:spcBef>
                <a:spcPts val="0"/>
              </a:spcBef>
              <a:spcAft>
                <a:spcPts val="1200"/>
              </a:spcAft>
              <a:buNone/>
            </a:pPr>
            <a:r>
              <a:rPr lang="en-US" dirty="0"/>
              <a:t>11.0 The LEA shall annually issue and update a SARC for each school in an understandable and uniform format and, to the extent practicable, provided in a language that the parents can understand, that contains all required elements.</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19</a:t>
            </a:fld>
            <a:endParaRPr lang="en-US" sz="2400" dirty="0"/>
          </a:p>
        </p:txBody>
      </p:sp>
    </p:spTree>
    <p:extLst>
      <p:ext uri="{BB962C8B-B14F-4D97-AF65-F5344CB8AC3E}">
        <p14:creationId xmlns:p14="http://schemas.microsoft.com/office/powerpoint/2010/main" val="4272249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Purpose of Reviews (1 of 2)</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rmAutofit/>
          </a:bodyPr>
          <a:lstStyle/>
          <a:p>
            <a:pPr marL="346075" indent="-346075">
              <a:lnSpc>
                <a:spcPct val="100000"/>
              </a:lnSpc>
              <a:spcBef>
                <a:spcPct val="0"/>
              </a:spcBef>
              <a:spcAft>
                <a:spcPts val="1200"/>
              </a:spcAft>
              <a:defRPr/>
            </a:pPr>
            <a:r>
              <a:rPr lang="en-US" altLang="en-US" dirty="0"/>
              <a:t>Local educational agencies (LEAs) that receive Title I, Part A funds may be chosen for a Homeless Education (HE) Federal Programs Monitoring (FPM) review</a:t>
            </a:r>
          </a:p>
          <a:p>
            <a:pPr marL="346075" indent="-346075">
              <a:lnSpc>
                <a:spcPct val="100000"/>
              </a:lnSpc>
              <a:spcBef>
                <a:spcPct val="0"/>
              </a:spcBef>
              <a:spcAft>
                <a:spcPts val="1200"/>
              </a:spcAft>
              <a:defRPr/>
            </a:pPr>
            <a:r>
              <a:rPr lang="en-US" altLang="en-US" dirty="0"/>
              <a:t>LEAs are county offices of education (COEs), school districts, and direct-funded charter schools </a:t>
            </a:r>
          </a:p>
          <a:p>
            <a:pPr marL="346075" indent="-346075">
              <a:lnSpc>
                <a:spcPct val="100000"/>
              </a:lnSpc>
              <a:spcBef>
                <a:spcPct val="0"/>
              </a:spcBef>
              <a:spcAft>
                <a:spcPts val="1200"/>
              </a:spcAft>
              <a:defRPr/>
            </a:pPr>
            <a:r>
              <a:rPr lang="en-US" altLang="en-US" dirty="0"/>
              <a:t>The purpose of these reviews is to ensure that LEAs are implementing state and federal law as it pertains to Homeless Education</a:t>
            </a:r>
            <a:endParaRPr lang="en-US"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smtClean="0"/>
              <a:t>2</a:t>
            </a:fld>
            <a:endParaRPr lang="en-US" sz="2400" dirty="0"/>
          </a:p>
        </p:txBody>
      </p:sp>
    </p:spTree>
    <p:extLst>
      <p:ext uri="{BB962C8B-B14F-4D97-AF65-F5344CB8AC3E}">
        <p14:creationId xmlns:p14="http://schemas.microsoft.com/office/powerpoint/2010/main" val="1729926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(13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457200" lvl="1" indent="0">
              <a:lnSpc>
                <a:spcPct val="100000"/>
              </a:lnSpc>
              <a:spcBef>
                <a:spcPts val="0"/>
              </a:spcBef>
              <a:spcAft>
                <a:spcPts val="1200"/>
              </a:spcAft>
              <a:buNone/>
            </a:pPr>
            <a:r>
              <a:rPr lang="en-US" dirty="0"/>
              <a:t>11.1 The LEA shall annually publicize the SARC for each school and notify parents/guardians of students that a hard copy will be provided upon request. The LEA that is connected to the internet shall make the information contained in the SARC accessible on the Internet and make the information widely available through public means. </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20</a:t>
            </a:fld>
            <a:endParaRPr lang="en-US" sz="2400" dirty="0"/>
          </a:p>
        </p:txBody>
      </p:sp>
    </p:spTree>
    <p:extLst>
      <p:ext uri="{BB962C8B-B14F-4D97-AF65-F5344CB8AC3E}">
        <p14:creationId xmlns:p14="http://schemas.microsoft.com/office/powerpoint/2010/main" val="30096564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(14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indent="0">
              <a:lnSpc>
                <a:spcPct val="100000"/>
              </a:lnSpc>
              <a:spcBef>
                <a:spcPts val="0"/>
              </a:spcBef>
              <a:spcAft>
                <a:spcPts val="1200"/>
              </a:spcAft>
              <a:buNone/>
            </a:pPr>
            <a:r>
              <a:rPr lang="en-US" b="1" dirty="0"/>
              <a:t>HE 12: LEA Liaison Professional Development – </a:t>
            </a:r>
            <a:r>
              <a:rPr lang="en-US" dirty="0"/>
              <a:t>The LEA must adopt policies and practices to ensure participation by the LEA liaison in professional development and other technical assistance activities relating to homeless education.</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21</a:t>
            </a:fld>
            <a:endParaRPr lang="en-US" sz="2400" dirty="0"/>
          </a:p>
        </p:txBody>
      </p:sp>
    </p:spTree>
    <p:extLst>
      <p:ext uri="{BB962C8B-B14F-4D97-AF65-F5344CB8AC3E}">
        <p14:creationId xmlns:p14="http://schemas.microsoft.com/office/powerpoint/2010/main" val="1456373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(15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indent="0">
              <a:lnSpc>
                <a:spcPct val="100000"/>
              </a:lnSpc>
              <a:spcBef>
                <a:spcPts val="0"/>
              </a:spcBef>
              <a:spcAft>
                <a:spcPts val="1200"/>
              </a:spcAft>
              <a:buNone/>
            </a:pPr>
            <a:r>
              <a:rPr lang="en-US" b="1" dirty="0"/>
              <a:t>HE 13: School Stability – </a:t>
            </a:r>
          </a:p>
          <a:p>
            <a:pPr marL="457200" lvl="1" indent="0">
              <a:lnSpc>
                <a:spcPct val="100000"/>
              </a:lnSpc>
              <a:spcBef>
                <a:spcPts val="0"/>
              </a:spcBef>
              <a:spcAft>
                <a:spcPts val="1200"/>
              </a:spcAft>
              <a:buNone/>
            </a:pPr>
            <a:r>
              <a:rPr lang="en-US" dirty="0"/>
              <a:t>13.0</a:t>
            </a:r>
            <a:r>
              <a:rPr lang="en-US" b="1" dirty="0"/>
              <a:t> </a:t>
            </a:r>
            <a:r>
              <a:rPr lang="en-US" dirty="0"/>
              <a:t>If a student is homeless or becomes homeless during the school year, the LEA shall allow the student to continue their education in their school of origin.</a:t>
            </a:r>
          </a:p>
          <a:p>
            <a:pPr marL="457200" lvl="1" indent="0">
              <a:lnSpc>
                <a:spcPct val="100000"/>
              </a:lnSpc>
              <a:spcBef>
                <a:spcPts val="0"/>
              </a:spcBef>
              <a:spcAft>
                <a:spcPts val="1200"/>
              </a:spcAft>
              <a:buNone/>
            </a:pPr>
            <a:r>
              <a:rPr lang="en-US" dirty="0"/>
              <a:t>The school of origin means the school the homeless child attended when permanently housed or the school in which the homeless child was last enrolled. If the school the homeless child attended when permanently housed is different from the school in which the homeless child was last enrolled, or if there is some other school that (cont.)</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22</a:t>
            </a:fld>
            <a:endParaRPr lang="en-US" sz="2400" dirty="0"/>
          </a:p>
        </p:txBody>
      </p:sp>
    </p:spTree>
    <p:extLst>
      <p:ext uri="{BB962C8B-B14F-4D97-AF65-F5344CB8AC3E}">
        <p14:creationId xmlns:p14="http://schemas.microsoft.com/office/powerpoint/2010/main" val="2418160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(16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indent="0">
              <a:lnSpc>
                <a:spcPct val="100000"/>
              </a:lnSpc>
              <a:spcBef>
                <a:spcPts val="0"/>
              </a:spcBef>
              <a:spcAft>
                <a:spcPts val="1200"/>
              </a:spcAft>
              <a:buNone/>
            </a:pPr>
            <a:r>
              <a:rPr lang="en-US" b="1" dirty="0"/>
              <a:t>HE 13: School Stability (continued) – </a:t>
            </a:r>
          </a:p>
          <a:p>
            <a:pPr marL="457200" lvl="1" indent="0">
              <a:lnSpc>
                <a:spcPct val="100000"/>
              </a:lnSpc>
              <a:spcBef>
                <a:spcPts val="0"/>
              </a:spcBef>
              <a:spcAft>
                <a:spcPts val="1200"/>
              </a:spcAft>
              <a:buNone/>
            </a:pPr>
            <a:r>
              <a:rPr lang="en-US" dirty="0"/>
              <a:t>the homeless child attended with which the child is connected and attended within the immediately preceding 15 months, the LEA liaison, in consultation and agreement of the child and the person holding educational rights shall determine, in the best interests of the child, the school of origin. (</a:t>
            </a:r>
            <a:r>
              <a:rPr lang="en-US" i="1" dirty="0"/>
              <a:t>EC</a:t>
            </a:r>
            <a:r>
              <a:rPr lang="en-US" dirty="0"/>
              <a:t> Section 48852.7[f][2])</a:t>
            </a:r>
          </a:p>
          <a:p>
            <a:pPr marL="457200" lvl="1" indent="0">
              <a:lnSpc>
                <a:spcPct val="100000"/>
              </a:lnSpc>
              <a:spcBef>
                <a:spcPts val="0"/>
              </a:spcBef>
              <a:spcAft>
                <a:spcPts val="1200"/>
              </a:spcAft>
              <a:buNone/>
            </a:pPr>
            <a:r>
              <a:rPr lang="en-US" dirty="0"/>
              <a:t>13.1 The homeless child shall be allowed to attend their school of origin for the following duration:</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23</a:t>
            </a:fld>
            <a:endParaRPr lang="en-US" sz="2400" dirty="0"/>
          </a:p>
        </p:txBody>
      </p:sp>
    </p:spTree>
    <p:extLst>
      <p:ext uri="{BB962C8B-B14F-4D97-AF65-F5344CB8AC3E}">
        <p14:creationId xmlns:p14="http://schemas.microsoft.com/office/powerpoint/2010/main" val="4061454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(17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lvl="2" indent="0">
              <a:lnSpc>
                <a:spcPct val="100000"/>
              </a:lnSpc>
              <a:spcBef>
                <a:spcPts val="0"/>
              </a:spcBef>
              <a:spcAft>
                <a:spcPts val="1200"/>
              </a:spcAft>
              <a:buNone/>
            </a:pPr>
            <a:r>
              <a:rPr lang="en-US" b="1" dirty="0"/>
              <a:t>HE 13: School Stability – </a:t>
            </a:r>
          </a:p>
          <a:p>
            <a:pPr marL="457200" lvl="2" indent="0">
              <a:lnSpc>
                <a:spcPct val="100000"/>
              </a:lnSpc>
              <a:spcBef>
                <a:spcPts val="0"/>
              </a:spcBef>
              <a:spcAft>
                <a:spcPts val="1200"/>
              </a:spcAft>
              <a:buNone/>
            </a:pPr>
            <a:r>
              <a:rPr lang="en-US" dirty="0"/>
              <a:t>(a) For the duration of their homelessness, including continuing with feeder school patterns to ensure the child has the benefit of matriculating with his or her peers.</a:t>
            </a:r>
          </a:p>
          <a:p>
            <a:pPr marL="457200" lvl="2" indent="0">
              <a:lnSpc>
                <a:spcPct val="100000"/>
              </a:lnSpc>
              <a:spcBef>
                <a:spcPts val="0"/>
              </a:spcBef>
              <a:spcAft>
                <a:spcPts val="1200"/>
              </a:spcAft>
              <a:buNone/>
            </a:pPr>
            <a:r>
              <a:rPr lang="en-US" dirty="0"/>
              <a:t>(b) Through the remainder of the academic year, if the child or youth is in kindergarten through eighth grade and becomes permanently housed during an academic year.</a:t>
            </a:r>
          </a:p>
          <a:p>
            <a:pPr marL="457200" lvl="2" indent="0">
              <a:lnSpc>
                <a:spcPct val="100000"/>
              </a:lnSpc>
              <a:spcBef>
                <a:spcPts val="0"/>
              </a:spcBef>
              <a:spcAft>
                <a:spcPts val="1200"/>
              </a:spcAft>
              <a:buNone/>
            </a:pPr>
            <a:r>
              <a:rPr lang="en-US" dirty="0"/>
              <a:t>(c) Through graduation of high school, if the child or youth was in high school and becomes permanently housed during an academic year.</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24</a:t>
            </a:fld>
            <a:endParaRPr lang="en-US" sz="2400" dirty="0"/>
          </a:p>
        </p:txBody>
      </p:sp>
    </p:spTree>
    <p:extLst>
      <p:ext uri="{BB962C8B-B14F-4D97-AF65-F5344CB8AC3E}">
        <p14:creationId xmlns:p14="http://schemas.microsoft.com/office/powerpoint/2010/main" val="282367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(18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lvl="1" indent="0">
              <a:lnSpc>
                <a:spcPct val="100000"/>
              </a:lnSpc>
              <a:spcBef>
                <a:spcPts val="0"/>
              </a:spcBef>
              <a:spcAft>
                <a:spcPts val="1200"/>
              </a:spcAft>
              <a:buNone/>
            </a:pPr>
            <a:r>
              <a:rPr lang="en-US" b="1" dirty="0"/>
              <a:t>HE 13: School Stability – </a:t>
            </a:r>
          </a:p>
          <a:p>
            <a:pPr marL="457200" lvl="1" indent="0">
              <a:lnSpc>
                <a:spcPct val="100000"/>
              </a:lnSpc>
              <a:spcBef>
                <a:spcPts val="0"/>
              </a:spcBef>
              <a:spcAft>
                <a:spcPts val="1200"/>
              </a:spcAft>
              <a:buNone/>
            </a:pPr>
            <a:r>
              <a:rPr lang="en-US" dirty="0"/>
              <a:t>13.2 If the LEA determines it is not in student’s best interest to attend their school of origin, the LEA must provide written notice to the parent, guardian or unaccompanied youth of the reasons for its determination and provide information as to how to appeal the decision.</a:t>
            </a:r>
          </a:p>
          <a:p>
            <a:pPr marL="457200" lvl="1" indent="0">
              <a:lnSpc>
                <a:spcPct val="100000"/>
              </a:lnSpc>
              <a:spcBef>
                <a:spcPts val="0"/>
              </a:spcBef>
              <a:spcAft>
                <a:spcPts val="1200"/>
              </a:spcAft>
              <a:buNone/>
            </a:pPr>
            <a:r>
              <a:rPr lang="en-US" dirty="0"/>
              <a:t>13.3 If the homeless child continues to live in the area served by the LEA in which the school of origin is located, that LEA must provide or arrange for the child’s transportation to and from the school of origin.</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25</a:t>
            </a:fld>
            <a:endParaRPr lang="en-US" sz="2400" dirty="0"/>
          </a:p>
        </p:txBody>
      </p:sp>
    </p:spTree>
    <p:extLst>
      <p:ext uri="{BB962C8B-B14F-4D97-AF65-F5344CB8AC3E}">
        <p14:creationId xmlns:p14="http://schemas.microsoft.com/office/powerpoint/2010/main" val="24532129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(19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lvl="1" indent="0">
              <a:lnSpc>
                <a:spcPct val="100000"/>
              </a:lnSpc>
              <a:spcBef>
                <a:spcPts val="0"/>
              </a:spcBef>
              <a:spcAft>
                <a:spcPts val="1200"/>
              </a:spcAft>
              <a:buNone/>
            </a:pPr>
            <a:r>
              <a:rPr lang="en-US" b="1" dirty="0"/>
              <a:t>HE 13: School Stability – </a:t>
            </a:r>
          </a:p>
          <a:p>
            <a:pPr marL="457200" lvl="1" indent="0">
              <a:lnSpc>
                <a:spcPct val="100000"/>
              </a:lnSpc>
              <a:spcBef>
                <a:spcPts val="0"/>
              </a:spcBef>
              <a:spcAft>
                <a:spcPts val="1200"/>
              </a:spcAft>
              <a:buNone/>
            </a:pPr>
            <a:r>
              <a:rPr lang="en-US" dirty="0"/>
              <a:t>13.4 If the child is attending the school of origin but begins living in an area served by another LEA, the LEA of origin and the LEA in which the child is living must agree upon a method to apportion responsibility and costs for providing the child the transportation to and from the school of origin.</a:t>
            </a:r>
          </a:p>
          <a:p>
            <a:pPr marL="0" indent="0">
              <a:lnSpc>
                <a:spcPct val="100000"/>
              </a:lnSpc>
              <a:spcBef>
                <a:spcPts val="0"/>
              </a:spcBef>
              <a:spcAft>
                <a:spcPts val="1200"/>
              </a:spcAft>
              <a:buNone/>
            </a:pPr>
            <a:r>
              <a:rPr lang="en-US" b="1" dirty="0"/>
              <a:t>HE 14: Provides Comparable Services – </a:t>
            </a:r>
            <a:r>
              <a:rPr lang="en-US" dirty="0"/>
              <a:t>The LEA must provide services to homeless students comparable to those offered to other students. Such services include:</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26</a:t>
            </a:fld>
            <a:endParaRPr lang="en-US" sz="2400" dirty="0"/>
          </a:p>
        </p:txBody>
      </p:sp>
    </p:spTree>
    <p:extLst>
      <p:ext uri="{BB962C8B-B14F-4D97-AF65-F5344CB8AC3E}">
        <p14:creationId xmlns:p14="http://schemas.microsoft.com/office/powerpoint/2010/main" val="16959393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(20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457200" lvl="1" indent="0">
              <a:lnSpc>
                <a:spcPct val="100000"/>
              </a:lnSpc>
              <a:spcBef>
                <a:spcPts val="0"/>
              </a:spcBef>
              <a:spcAft>
                <a:spcPts val="1200"/>
              </a:spcAft>
              <a:buNone/>
            </a:pPr>
            <a:r>
              <a:rPr lang="en-US" dirty="0">
                <a:solidFill>
                  <a:schemeClr val="tx1"/>
                </a:solidFill>
              </a:rPr>
              <a:t>(a) Transportation services (42 U.S.C. Section 11432[g][4][A])</a:t>
            </a:r>
          </a:p>
          <a:p>
            <a:pPr marL="457200" lvl="1" indent="0">
              <a:lnSpc>
                <a:spcPct val="100000"/>
              </a:lnSpc>
              <a:spcBef>
                <a:spcPts val="0"/>
              </a:spcBef>
              <a:spcAft>
                <a:spcPts val="1200"/>
              </a:spcAft>
              <a:buNone/>
            </a:pPr>
            <a:r>
              <a:rPr lang="en-US" dirty="0">
                <a:solidFill>
                  <a:schemeClr val="tx1"/>
                </a:solidFill>
              </a:rPr>
              <a:t>(b) Educational services for which the child or youth meets eligibility criteria, such as services provided under Title I or similar state or local programs, educational programs for children with disabilities, and educational programs for English learners. </a:t>
            </a:r>
          </a:p>
          <a:p>
            <a:pPr marL="457200" lvl="1" indent="0">
              <a:lnSpc>
                <a:spcPct val="100000"/>
              </a:lnSpc>
              <a:spcBef>
                <a:spcPts val="0"/>
              </a:spcBef>
              <a:spcAft>
                <a:spcPts val="1200"/>
              </a:spcAft>
              <a:buNone/>
            </a:pPr>
            <a:r>
              <a:rPr lang="en-US" dirty="0">
                <a:solidFill>
                  <a:schemeClr val="tx1"/>
                </a:solidFill>
              </a:rPr>
              <a:t>(c) Programs in career and technical education. </a:t>
            </a:r>
          </a:p>
          <a:p>
            <a:pPr marL="457200" lvl="1" indent="0">
              <a:lnSpc>
                <a:spcPct val="100000"/>
              </a:lnSpc>
              <a:spcBef>
                <a:spcPts val="0"/>
              </a:spcBef>
              <a:spcAft>
                <a:spcPts val="1200"/>
              </a:spcAft>
              <a:buNone/>
            </a:pPr>
            <a:r>
              <a:rPr lang="en-US" dirty="0">
                <a:solidFill>
                  <a:schemeClr val="tx1"/>
                </a:solidFill>
              </a:rPr>
              <a:t>(d) Programs for gifted and talented education. </a:t>
            </a:r>
          </a:p>
          <a:p>
            <a:pPr marL="457200" lvl="1" indent="0">
              <a:lnSpc>
                <a:spcPct val="100000"/>
              </a:lnSpc>
              <a:spcBef>
                <a:spcPts val="0"/>
              </a:spcBef>
              <a:spcAft>
                <a:spcPts val="1200"/>
              </a:spcAft>
              <a:buNone/>
            </a:pPr>
            <a:r>
              <a:rPr lang="en-US" dirty="0">
                <a:solidFill>
                  <a:schemeClr val="tx1"/>
                </a:solidFill>
              </a:rPr>
              <a:t>(e) School nutrition programs</a:t>
            </a:r>
            <a:r>
              <a:rPr lang="en-US" dirty="0"/>
              <a:t>.</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27</a:t>
            </a:fld>
            <a:endParaRPr lang="en-US" sz="2400" dirty="0"/>
          </a:p>
        </p:txBody>
      </p:sp>
    </p:spTree>
    <p:extLst>
      <p:ext uri="{BB962C8B-B14F-4D97-AF65-F5344CB8AC3E}">
        <p14:creationId xmlns:p14="http://schemas.microsoft.com/office/powerpoint/2010/main" val="22092025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(21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indent="0">
              <a:lnSpc>
                <a:spcPct val="100000"/>
              </a:lnSpc>
              <a:spcBef>
                <a:spcPts val="0"/>
              </a:spcBef>
              <a:spcAft>
                <a:spcPts val="1200"/>
              </a:spcAft>
              <a:buNone/>
            </a:pPr>
            <a:r>
              <a:rPr lang="en-US" b="1" dirty="0"/>
              <a:t>HE 15: Extracurricular Activities – </a:t>
            </a:r>
            <a:r>
              <a:rPr lang="en-US" dirty="0"/>
              <a:t>The LEA shall deem a homeless student, immediately, to meet all residency requirements for participation in interscholastic sports or other extracurricular activities. </a:t>
            </a:r>
          </a:p>
          <a:p>
            <a:pPr marL="0" indent="0">
              <a:lnSpc>
                <a:spcPct val="100000"/>
              </a:lnSpc>
              <a:spcBef>
                <a:spcPts val="0"/>
              </a:spcBef>
              <a:spcAft>
                <a:spcPts val="1200"/>
              </a:spcAft>
              <a:buNone/>
            </a:pPr>
            <a:r>
              <a:rPr lang="en-US" b="1" dirty="0"/>
              <a:t>HE 16: Immediate Enrollment and Obtaining Records – </a:t>
            </a:r>
          </a:p>
          <a:p>
            <a:pPr marL="457200" indent="0">
              <a:lnSpc>
                <a:spcPct val="100000"/>
              </a:lnSpc>
              <a:spcBef>
                <a:spcPts val="0"/>
              </a:spcBef>
              <a:spcAft>
                <a:spcPts val="1200"/>
              </a:spcAft>
              <a:buNone/>
            </a:pPr>
            <a:r>
              <a:rPr lang="en-US" dirty="0"/>
              <a:t>16.0 The LEA must immediately enroll the homeless child or youth, even if the child or youth:</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28</a:t>
            </a:fld>
            <a:endParaRPr lang="en-US" sz="2400" dirty="0"/>
          </a:p>
        </p:txBody>
      </p:sp>
    </p:spTree>
    <p:extLst>
      <p:ext uri="{BB962C8B-B14F-4D97-AF65-F5344CB8AC3E}">
        <p14:creationId xmlns:p14="http://schemas.microsoft.com/office/powerpoint/2010/main" val="50316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(22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457200" indent="0">
              <a:lnSpc>
                <a:spcPct val="100000"/>
              </a:lnSpc>
              <a:spcBef>
                <a:spcPts val="0"/>
              </a:spcBef>
              <a:spcAft>
                <a:spcPts val="1200"/>
              </a:spcAft>
              <a:buNone/>
            </a:pPr>
            <a:r>
              <a:rPr lang="en-US" dirty="0"/>
              <a:t>(a) Is unable to produce records normally required for enrollment, including immunization records.</a:t>
            </a:r>
          </a:p>
          <a:p>
            <a:pPr marL="457200" indent="0">
              <a:lnSpc>
                <a:spcPct val="100000"/>
              </a:lnSpc>
              <a:spcBef>
                <a:spcPts val="0"/>
              </a:spcBef>
              <a:spcAft>
                <a:spcPts val="1200"/>
              </a:spcAft>
              <a:buNone/>
            </a:pPr>
            <a:r>
              <a:rPr lang="en-US" dirty="0"/>
              <a:t>(b) Has missed application or enrollment deadlines during any period of homelessness.</a:t>
            </a:r>
          </a:p>
          <a:p>
            <a:pPr marL="457200" indent="0">
              <a:lnSpc>
                <a:spcPct val="100000"/>
              </a:lnSpc>
              <a:spcBef>
                <a:spcPts val="0"/>
              </a:spcBef>
              <a:spcAft>
                <a:spcPts val="1200"/>
              </a:spcAft>
              <a:buNone/>
            </a:pPr>
            <a:r>
              <a:rPr lang="en-US" dirty="0"/>
              <a:t>(c) Has outstanding fees, fines, textbooks, or other items or monies due to the school last attended or does not have clothing normally required by the school, such as school uniforms.</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29</a:t>
            </a:fld>
            <a:endParaRPr lang="en-US" sz="2400" dirty="0"/>
          </a:p>
        </p:txBody>
      </p:sp>
    </p:spTree>
    <p:extLst>
      <p:ext uri="{BB962C8B-B14F-4D97-AF65-F5344CB8AC3E}">
        <p14:creationId xmlns:p14="http://schemas.microsoft.com/office/powerpoint/2010/main" val="1535089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Purpose of Reviews (2 of 2)</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rmAutofit/>
          </a:bodyPr>
          <a:lstStyle/>
          <a:p>
            <a:pPr marL="346075" indent="-346075">
              <a:lnSpc>
                <a:spcPct val="100000"/>
              </a:lnSpc>
              <a:spcBef>
                <a:spcPct val="0"/>
              </a:spcBef>
              <a:spcAft>
                <a:spcPts val="1200"/>
              </a:spcAft>
              <a:defRPr/>
            </a:pPr>
            <a:r>
              <a:rPr lang="en-US" dirty="0"/>
              <a:t>HE reviews are an LEA-level review and tend to focus on the LEA, as a whole</a:t>
            </a:r>
          </a:p>
          <a:p>
            <a:pPr marL="346075" indent="-346075">
              <a:lnSpc>
                <a:spcPct val="100000"/>
              </a:lnSpc>
              <a:spcBef>
                <a:spcPct val="0"/>
              </a:spcBef>
              <a:spcAft>
                <a:spcPts val="1200"/>
              </a:spcAft>
              <a:defRPr/>
            </a:pPr>
            <a:r>
              <a:rPr lang="en-US" dirty="0"/>
              <a:t>Reviewers do not review school sites, specifically</a:t>
            </a:r>
          </a:p>
          <a:p>
            <a:pPr marL="346075" indent="-346075">
              <a:lnSpc>
                <a:spcPct val="100000"/>
              </a:lnSpc>
              <a:spcBef>
                <a:spcPct val="0"/>
              </a:spcBef>
              <a:spcAft>
                <a:spcPts val="1200"/>
              </a:spcAft>
              <a:defRPr/>
            </a:pPr>
            <a:r>
              <a:rPr lang="en-US" dirty="0"/>
              <a:t>Typically, HE reviewers participate in the entrance meeting, exit meeting, and interview the LEA homeless liaison</a:t>
            </a:r>
          </a:p>
          <a:p>
            <a:pPr marL="346075" indent="-346075">
              <a:lnSpc>
                <a:spcPct val="100000"/>
              </a:lnSpc>
              <a:spcBef>
                <a:spcPct val="0"/>
              </a:spcBef>
              <a:spcAft>
                <a:spcPts val="1200"/>
              </a:spcAft>
              <a:defRPr/>
            </a:pPr>
            <a:r>
              <a:rPr lang="en-US" dirty="0"/>
              <a:t>There are times when the reviewer might need to interview others, such as Title I director or community agencies</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3</a:t>
            </a:fld>
            <a:endParaRPr lang="en-US" sz="2400" dirty="0"/>
          </a:p>
        </p:txBody>
      </p:sp>
    </p:spTree>
    <p:extLst>
      <p:ext uri="{BB962C8B-B14F-4D97-AF65-F5344CB8AC3E}">
        <p14:creationId xmlns:p14="http://schemas.microsoft.com/office/powerpoint/2010/main" val="2882433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(23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457200" lvl="1" indent="0">
              <a:lnSpc>
                <a:spcPct val="100000"/>
              </a:lnSpc>
              <a:spcBef>
                <a:spcPts val="0"/>
              </a:spcBef>
              <a:spcAft>
                <a:spcPts val="1200"/>
              </a:spcAft>
              <a:buNone/>
            </a:pPr>
            <a:r>
              <a:rPr lang="en-US" dirty="0"/>
              <a:t>16.1 The enrolling school must immediately refer parents, guardians or unaccompanied youths to the LEA liaison to assist them in obtaining necessary immunization or other required health records.</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30</a:t>
            </a:fld>
            <a:endParaRPr lang="en-US" sz="2400" dirty="0"/>
          </a:p>
        </p:txBody>
      </p:sp>
    </p:spTree>
    <p:extLst>
      <p:ext uri="{BB962C8B-B14F-4D97-AF65-F5344CB8AC3E}">
        <p14:creationId xmlns:p14="http://schemas.microsoft.com/office/powerpoint/2010/main" val="3095411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(24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457200" indent="0">
              <a:buNone/>
              <a:tabLst>
                <a:tab pos="463550" algn="l"/>
              </a:tabLst>
            </a:pPr>
            <a:r>
              <a:rPr lang="en-US" dirty="0"/>
              <a:t>	16.2 The LEA shall maintain student records for each homeless child 	or youth so that the records are available when a child or youth 	enters a new school or school district.</a:t>
            </a:r>
          </a:p>
          <a:p>
            <a:pPr marL="457200" indent="0">
              <a:buNone/>
              <a:tabLst>
                <a:tab pos="463550" algn="l"/>
              </a:tabLst>
            </a:pPr>
            <a:r>
              <a:rPr lang="en-US" dirty="0"/>
              <a:t>	16.3 The LEA shall treat information about a homeless child’s or 	youth’s living situation as a student education record, and shall not 	be deemed to be directory information, and shall not be released and 	shall not be released absent written consent. This would include not	disclosing the homeless student’s address.</a:t>
            </a:r>
            <a:endParaRPr lang="en-US" sz="6000"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31</a:t>
            </a:fld>
            <a:endParaRPr lang="en-US" sz="2400" dirty="0"/>
          </a:p>
        </p:txBody>
      </p:sp>
    </p:spTree>
    <p:extLst>
      <p:ext uri="{BB962C8B-B14F-4D97-AF65-F5344CB8AC3E}">
        <p14:creationId xmlns:p14="http://schemas.microsoft.com/office/powerpoint/2010/main" val="6731955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(25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indent="0">
              <a:lnSpc>
                <a:spcPct val="100000"/>
              </a:lnSpc>
              <a:spcBef>
                <a:spcPts val="0"/>
              </a:spcBef>
              <a:spcAft>
                <a:spcPts val="1200"/>
              </a:spcAft>
              <a:buNone/>
            </a:pPr>
            <a:r>
              <a:rPr lang="en-US" b="1" dirty="0"/>
              <a:t>HE 17: Coursework, Credits, and Graduation Requirements – </a:t>
            </a:r>
          </a:p>
          <a:p>
            <a:pPr marL="452437" lvl="1" indent="0">
              <a:lnSpc>
                <a:spcPct val="100000"/>
              </a:lnSpc>
              <a:spcBef>
                <a:spcPts val="0"/>
              </a:spcBef>
              <a:spcAft>
                <a:spcPts val="1200"/>
              </a:spcAft>
              <a:buNone/>
            </a:pPr>
            <a:r>
              <a:rPr lang="en-US" dirty="0"/>
              <a:t>17.0 When a homeless student transfers into another LEA, the LEA shall:</a:t>
            </a:r>
          </a:p>
          <a:p>
            <a:pPr marL="452437" lvl="1" indent="0">
              <a:lnSpc>
                <a:spcPct val="100000"/>
              </a:lnSpc>
              <a:spcBef>
                <a:spcPts val="0"/>
              </a:spcBef>
              <a:spcAft>
                <a:spcPts val="1200"/>
              </a:spcAft>
              <a:buNone/>
            </a:pPr>
            <a:r>
              <a:rPr lang="en-US" dirty="0"/>
              <a:t>(a) Accept and issue full credit for any coursework that the student has satisfactorily completed and shall not require the student to retake the course. </a:t>
            </a:r>
          </a:p>
          <a:p>
            <a:pPr marL="452437" lvl="1" indent="0">
              <a:lnSpc>
                <a:spcPct val="100000"/>
              </a:lnSpc>
              <a:spcBef>
                <a:spcPts val="0"/>
              </a:spcBef>
              <a:spcAft>
                <a:spcPts val="1200"/>
              </a:spcAft>
              <a:buNone/>
            </a:pPr>
            <a:r>
              <a:rPr lang="en-US" dirty="0"/>
              <a:t>(b) Issue partial credit for any coursework when the student did not complete the entire course and allow the student to take the uncompleted portion.</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32</a:t>
            </a:fld>
            <a:endParaRPr lang="en-US" sz="2400" dirty="0"/>
          </a:p>
        </p:txBody>
      </p:sp>
    </p:spTree>
    <p:extLst>
      <p:ext uri="{BB962C8B-B14F-4D97-AF65-F5344CB8AC3E}">
        <p14:creationId xmlns:p14="http://schemas.microsoft.com/office/powerpoint/2010/main" val="20207200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(26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lvl="1" indent="0">
              <a:lnSpc>
                <a:spcPct val="100000"/>
              </a:lnSpc>
              <a:spcBef>
                <a:spcPts val="0"/>
              </a:spcBef>
              <a:spcAft>
                <a:spcPts val="1200"/>
              </a:spcAft>
              <a:buNone/>
            </a:pPr>
            <a:r>
              <a:rPr lang="en-US" dirty="0"/>
              <a:t>17.1 When a homeless student who has completed his/her second year of high school transfers to another high school, he/she shall be:</a:t>
            </a:r>
          </a:p>
          <a:p>
            <a:pPr marL="457200" lvl="1" indent="0">
              <a:lnSpc>
                <a:spcPct val="100000"/>
              </a:lnSpc>
              <a:spcBef>
                <a:spcPts val="0"/>
              </a:spcBef>
              <a:spcAft>
                <a:spcPts val="1200"/>
              </a:spcAft>
              <a:buAutoNum type="alphaLcParenBoth"/>
            </a:pPr>
            <a:r>
              <a:rPr lang="en-US" dirty="0"/>
              <a:t>Exempt from that district-established graduation requirements, unless the LEA finds that the student is reasonably able to complete the requirements and graduate by the end of the fourth</a:t>
            </a:r>
            <a:r>
              <a:rPr lang="en-US" baseline="30000" dirty="0"/>
              <a:t> </a:t>
            </a:r>
            <a:r>
              <a:rPr lang="en-US" dirty="0"/>
              <a:t>year.</a:t>
            </a:r>
          </a:p>
          <a:p>
            <a:pPr marL="457200" lvl="1" indent="0">
              <a:lnSpc>
                <a:spcPct val="100000"/>
              </a:lnSpc>
              <a:spcBef>
                <a:spcPts val="0"/>
              </a:spcBef>
              <a:spcAft>
                <a:spcPts val="1200"/>
              </a:spcAft>
              <a:buAutoNum type="alphaLcParenBoth"/>
            </a:pPr>
            <a:r>
              <a:rPr lang="en-US" dirty="0"/>
              <a:t>Notified by the LEA, along with educational rights’ holder, within 30 calendar days, of the availability of the exemption and whether the student qualifies for it.</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33</a:t>
            </a:fld>
            <a:endParaRPr lang="en-US" sz="2400" dirty="0"/>
          </a:p>
        </p:txBody>
      </p:sp>
    </p:spTree>
    <p:extLst>
      <p:ext uri="{BB962C8B-B14F-4D97-AF65-F5344CB8AC3E}">
        <p14:creationId xmlns:p14="http://schemas.microsoft.com/office/powerpoint/2010/main" val="13772328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(27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lvl="1" indent="0">
              <a:lnSpc>
                <a:spcPct val="100000"/>
              </a:lnSpc>
              <a:spcBef>
                <a:spcPts val="0"/>
              </a:spcBef>
              <a:spcAft>
                <a:spcPts val="1200"/>
              </a:spcAft>
              <a:buNone/>
            </a:pPr>
            <a:r>
              <a:rPr lang="en-US" b="1" dirty="0"/>
              <a:t>HE 18: Housing Questionnaire – </a:t>
            </a:r>
          </a:p>
          <a:p>
            <a:pPr marL="457200" marR="0" lvl="0" indent="0">
              <a:spcBef>
                <a:spcPts val="0"/>
              </a:spcBef>
              <a:spcAft>
                <a:spcPts val="1200"/>
              </a:spcAft>
              <a:buNone/>
            </a:pPr>
            <a:r>
              <a:rPr lang="en-US" dirty="0"/>
              <a:t>18.0</a:t>
            </a:r>
            <a:r>
              <a:rPr lang="en-US" dirty="0">
                <a:effectLst/>
                <a:ea typeface="Arial" panose="020B0604020202020204" pitchFamily="34" charset="0"/>
                <a:cs typeface="Times New Roman" panose="02020603050405020304" pitchFamily="18" charset="0"/>
              </a:rPr>
              <a:t> The LEA shall administer a housing questionnaire for purposes of identifying homeless children and youths and unaccompanied youths, in accordance to with the federal McKinney-Vento Homeless Assistance Act</a:t>
            </a:r>
          </a:p>
          <a:p>
            <a:pPr marL="457200" marR="0" lvl="0" indent="0">
              <a:spcBef>
                <a:spcPts val="0"/>
              </a:spcBef>
              <a:spcAft>
                <a:spcPts val="1200"/>
              </a:spcAft>
              <a:buNone/>
            </a:pPr>
            <a:r>
              <a:rPr lang="en-US" dirty="0">
                <a:effectLst/>
                <a:ea typeface="Arial" panose="020B0604020202020204" pitchFamily="34" charset="0"/>
                <a:cs typeface="Times New Roman" panose="02020603050405020304" pitchFamily="18" charset="0"/>
              </a:rPr>
              <a:t>18.1 The LEA shall ensure that the housing questionnaire is based on best practices developed by the California Department of Education.</a:t>
            </a:r>
          </a:p>
          <a:p>
            <a:pPr marL="457200" marR="0" lvl="0" indent="0">
              <a:spcBef>
                <a:spcPts val="0"/>
              </a:spcBef>
              <a:spcAft>
                <a:spcPts val="1200"/>
              </a:spcAft>
              <a:buNone/>
            </a:pPr>
            <a:r>
              <a:rPr lang="en-US" dirty="0">
                <a:ea typeface="Arial" panose="020B0604020202020204" pitchFamily="34" charset="0"/>
                <a:cs typeface="Times New Roman" panose="02020603050405020304" pitchFamily="18" charset="0"/>
              </a:rPr>
              <a:t>18.2 </a:t>
            </a:r>
            <a:r>
              <a:rPr lang="en-US" dirty="0">
                <a:effectLst/>
                <a:ea typeface="Arial" panose="020B0604020202020204" pitchFamily="34" charset="0"/>
                <a:cs typeface="Times New Roman" panose="02020603050405020304" pitchFamily="18" charset="0"/>
              </a:rPr>
              <a:t>The Housing Questionnaire shall include an explanation of the rights and protections and shall be available in paper form.</a:t>
            </a:r>
            <a:endParaRPr lang="en-US" dirty="0">
              <a:ea typeface="Arial" panose="020B06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34</a:t>
            </a:fld>
            <a:endParaRPr lang="en-US" sz="2400" dirty="0"/>
          </a:p>
        </p:txBody>
      </p:sp>
    </p:spTree>
    <p:extLst>
      <p:ext uri="{BB962C8B-B14F-4D97-AF65-F5344CB8AC3E}">
        <p14:creationId xmlns:p14="http://schemas.microsoft.com/office/powerpoint/2010/main" val="24764568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(28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lvl="1" indent="0">
              <a:lnSpc>
                <a:spcPct val="100000"/>
              </a:lnSpc>
              <a:spcBef>
                <a:spcPts val="0"/>
              </a:spcBef>
              <a:spcAft>
                <a:spcPts val="1200"/>
              </a:spcAft>
              <a:buNone/>
            </a:pPr>
            <a:r>
              <a:rPr lang="en-US" b="1" dirty="0"/>
              <a:t>HE 18: Housing Questionnaire – </a:t>
            </a:r>
          </a:p>
          <a:p>
            <a:pPr marL="457200" marR="0" lvl="1" indent="0">
              <a:spcBef>
                <a:spcPts val="0"/>
              </a:spcBef>
              <a:spcAft>
                <a:spcPts val="1200"/>
              </a:spcAft>
              <a:buNone/>
            </a:pPr>
            <a:r>
              <a:rPr lang="en-US" dirty="0"/>
              <a:t>18.3</a:t>
            </a:r>
            <a:r>
              <a:rPr lang="en-US" dirty="0">
                <a:effectLst/>
                <a:ea typeface="Arial" panose="020B0604020202020204" pitchFamily="34" charset="0"/>
                <a:cs typeface="Times New Roman" panose="02020603050405020304" pitchFamily="18" charset="0"/>
              </a:rPr>
              <a:t> The LEA shall administer a housing questionnaire for purposes of The LEA shall annually provide the housing questionnaire to all parents, guardians and unaccompanied youths of the LEA in the primary language of the parent, guardian or unaccompanied youth, and as requested by the latter.</a:t>
            </a:r>
          </a:p>
          <a:p>
            <a:pPr marL="457200" marR="0" lvl="1" indent="0">
              <a:spcBef>
                <a:spcPts val="0"/>
              </a:spcBef>
              <a:spcAft>
                <a:spcPts val="1200"/>
              </a:spcAft>
              <a:buNone/>
            </a:pPr>
            <a:r>
              <a:rPr lang="en-US" dirty="0">
                <a:ea typeface="Arial" panose="020B0604020202020204" pitchFamily="34" charset="0"/>
                <a:cs typeface="Times New Roman" panose="02020603050405020304" pitchFamily="18" charset="0"/>
              </a:rPr>
              <a:t>18.4 </a:t>
            </a:r>
            <a:r>
              <a:rPr lang="en-US" dirty="0">
                <a:effectLst/>
                <a:ea typeface="Arial" panose="020B0604020202020204" pitchFamily="34" charset="0"/>
                <a:cs typeface="Times New Roman" panose="02020603050405020304" pitchFamily="18" charset="0"/>
              </a:rPr>
              <a:t>The LEA shall collect and report data annually from the housing questionnaires to the California Department of Education for the number of homeless children and youths and unaccompanied youths enrolled</a:t>
            </a:r>
            <a:endParaRPr lang="en-US" dirty="0">
              <a:ea typeface="Arial" panose="020B06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35</a:t>
            </a:fld>
            <a:endParaRPr lang="en-US" sz="2400" dirty="0"/>
          </a:p>
        </p:txBody>
      </p:sp>
    </p:spTree>
    <p:extLst>
      <p:ext uri="{BB962C8B-B14F-4D97-AF65-F5344CB8AC3E}">
        <p14:creationId xmlns:p14="http://schemas.microsoft.com/office/powerpoint/2010/main" val="19341384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Evidence Requests (1 of 3)</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595440" indent="-346075">
              <a:lnSpc>
                <a:spcPct val="100000"/>
              </a:lnSpc>
              <a:spcBef>
                <a:spcPts val="0"/>
              </a:spcBef>
              <a:spcAft>
                <a:spcPts val="1200"/>
              </a:spcAft>
            </a:pPr>
            <a:r>
              <a:rPr lang="en-US" dirty="0"/>
              <a:t>After each item, there is a list of documents that would assist the LEA with meeting the item’s objective.</a:t>
            </a:r>
          </a:p>
          <a:p>
            <a:pPr marL="595440" indent="-346075">
              <a:lnSpc>
                <a:spcPct val="100000"/>
              </a:lnSpc>
              <a:spcBef>
                <a:spcPts val="0"/>
              </a:spcBef>
              <a:spcAft>
                <a:spcPts val="1200"/>
              </a:spcAft>
            </a:pPr>
            <a:r>
              <a:rPr lang="en-US" dirty="0"/>
              <a:t>For the HE Instrument, there is some duplication of evidence from item to item which is indicated after each item. For example, the LEA Board Policy is related to the following items: HE 01, HE 02, HE 03, HE 05, HE 12, HE 13, HE 14, HE 15, HE 16, HE 17</a:t>
            </a:r>
          </a:p>
          <a:p>
            <a:pPr marL="595440" indent="-346075">
              <a:lnSpc>
                <a:spcPct val="100000"/>
              </a:lnSpc>
              <a:spcBef>
                <a:spcPts val="0"/>
              </a:spcBef>
              <a:spcAft>
                <a:spcPts val="1200"/>
              </a:spcAft>
            </a:pPr>
            <a:r>
              <a:rPr lang="en-US" dirty="0"/>
              <a:t>When asking for sample evidence, LEAs only need to upload a couple of samples to meet the objective. There is no need to upload more than that unless the reviewer needs further clarification.</a:t>
            </a:r>
            <a:endParaRPr lang="en-US" sz="10000"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36</a:t>
            </a:fld>
            <a:endParaRPr lang="en-US" sz="2400" dirty="0"/>
          </a:p>
        </p:txBody>
      </p:sp>
    </p:spTree>
    <p:extLst>
      <p:ext uri="{BB962C8B-B14F-4D97-AF65-F5344CB8AC3E}">
        <p14:creationId xmlns:p14="http://schemas.microsoft.com/office/powerpoint/2010/main" val="30932074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Evidence Requests (2 of 3)</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595440" indent="-346075">
              <a:lnSpc>
                <a:spcPct val="100000"/>
              </a:lnSpc>
              <a:spcBef>
                <a:spcPts val="0"/>
              </a:spcBef>
              <a:spcAft>
                <a:spcPts val="1200"/>
              </a:spcAft>
            </a:pPr>
            <a:r>
              <a:rPr lang="en-US" dirty="0">
                <a:solidFill>
                  <a:schemeClr val="tx1"/>
                </a:solidFill>
              </a:rPr>
              <a:t>Some items require the same evidence for various stakeholders. For example, HE 03 asks for “samples showing professional development completed by the homeless liaison and/or other school personnel, including principals and other school leaders, attendance officers, teachers, enrollment personnel, and specialized instructional support personnel.”</a:t>
            </a:r>
          </a:p>
          <a:p>
            <a:pPr marL="595440" indent="-346075">
              <a:lnSpc>
                <a:spcPct val="100000"/>
              </a:lnSpc>
              <a:spcBef>
                <a:spcPts val="0"/>
              </a:spcBef>
              <a:spcAft>
                <a:spcPts val="1200"/>
              </a:spcAft>
            </a:pPr>
            <a:r>
              <a:rPr lang="en-US" dirty="0">
                <a:solidFill>
                  <a:schemeClr val="tx1"/>
                </a:solidFill>
              </a:rPr>
              <a:t>In that case, you will want to upload evidence for the liaison, principals, attendance officers, teachers, enrollment personnel, and specialized instructional support personnel.</a:t>
            </a:r>
            <a:endParaRPr lang="en-US" sz="10000"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37</a:t>
            </a:fld>
            <a:endParaRPr lang="en-US" sz="2400" dirty="0"/>
          </a:p>
        </p:txBody>
      </p:sp>
    </p:spTree>
    <p:extLst>
      <p:ext uri="{BB962C8B-B14F-4D97-AF65-F5344CB8AC3E}">
        <p14:creationId xmlns:p14="http://schemas.microsoft.com/office/powerpoint/2010/main" val="5464653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Evidence Requests (3 of 3)</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595440" indent="-346075">
              <a:lnSpc>
                <a:spcPct val="100000"/>
              </a:lnSpc>
              <a:spcBef>
                <a:spcPts val="0"/>
              </a:spcBef>
              <a:spcAft>
                <a:spcPts val="1200"/>
              </a:spcAft>
            </a:pPr>
            <a:r>
              <a:rPr lang="en-US" dirty="0"/>
              <a:t>Be sure that evidence does not contain students’ names or any identifier. Please redact student information. Evidence that might have such information are:</a:t>
            </a:r>
          </a:p>
          <a:p>
            <a:pPr marL="986155" lvl="2" indent="-346075">
              <a:lnSpc>
                <a:spcPct val="100000"/>
              </a:lnSpc>
              <a:spcBef>
                <a:spcPts val="0"/>
              </a:spcBef>
              <a:spcAft>
                <a:spcPts val="1200"/>
              </a:spcAft>
            </a:pPr>
            <a:r>
              <a:rPr lang="en-US" dirty="0"/>
              <a:t>Samples of the LEA’s student-level tracking system</a:t>
            </a:r>
          </a:p>
          <a:p>
            <a:pPr marL="986155" lvl="2" indent="-346075">
              <a:lnSpc>
                <a:spcPct val="100000"/>
              </a:lnSpc>
              <a:spcBef>
                <a:spcPts val="0"/>
              </a:spcBef>
              <a:spcAft>
                <a:spcPts val="1200"/>
              </a:spcAft>
            </a:pPr>
            <a:r>
              <a:rPr lang="en-US" dirty="0"/>
              <a:t>Referral forms</a:t>
            </a:r>
          </a:p>
          <a:p>
            <a:pPr marL="986155" lvl="2" indent="-346075">
              <a:lnSpc>
                <a:spcPct val="100000"/>
              </a:lnSpc>
              <a:spcBef>
                <a:spcPts val="0"/>
              </a:spcBef>
              <a:spcAft>
                <a:spcPts val="1200"/>
              </a:spcAft>
            </a:pPr>
            <a:r>
              <a:rPr lang="en-US" dirty="0"/>
              <a:t>Registration forms</a:t>
            </a:r>
          </a:p>
          <a:p>
            <a:pPr marL="986155" lvl="2" indent="-346075">
              <a:lnSpc>
                <a:spcPct val="100000"/>
              </a:lnSpc>
              <a:spcBef>
                <a:spcPts val="0"/>
              </a:spcBef>
              <a:spcAft>
                <a:spcPts val="1200"/>
              </a:spcAft>
            </a:pPr>
            <a:r>
              <a:rPr lang="en-US" dirty="0"/>
              <a:t>Housing questionnaires</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38</a:t>
            </a:fld>
            <a:endParaRPr lang="en-US" sz="2400" dirty="0"/>
          </a:p>
        </p:txBody>
      </p:sp>
    </p:spTree>
    <p:extLst>
      <p:ext uri="{BB962C8B-B14F-4D97-AF65-F5344CB8AC3E}">
        <p14:creationId xmlns:p14="http://schemas.microsoft.com/office/powerpoint/2010/main" val="33142224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4D6FC-6929-9E4C-BF13-2AF09F852833}"/>
              </a:ext>
            </a:extLst>
          </p:cNvPr>
          <p:cNvSpPr>
            <a:spLocks noGrp="1"/>
          </p:cNvSpPr>
          <p:nvPr>
            <p:ph type="title"/>
          </p:nvPr>
        </p:nvSpPr>
        <p:spPr>
          <a:xfrm>
            <a:off x="882316" y="367435"/>
            <a:ext cx="10443461" cy="1171631"/>
          </a:xfrm>
        </p:spPr>
        <p:txBody>
          <a:bodyPr/>
          <a:lstStyle/>
          <a:p>
            <a:pPr algn="ctr"/>
            <a:r>
              <a:rPr lang="en-US" b="1" dirty="0">
                <a:solidFill>
                  <a:schemeClr val="tx1"/>
                </a:solidFill>
              </a:rPr>
              <a:t>Best Practices</a:t>
            </a:r>
          </a:p>
        </p:txBody>
      </p:sp>
      <p:sp>
        <p:nvSpPr>
          <p:cNvPr id="6" name="Content Placeholder 5">
            <a:extLst>
              <a:ext uri="{FF2B5EF4-FFF2-40B4-BE49-F238E27FC236}">
                <a16:creationId xmlns:a16="http://schemas.microsoft.com/office/drawing/2014/main" id="{6CC0DA81-DFF4-DF44-9A45-05425E6767DC}"/>
              </a:ext>
            </a:extLst>
          </p:cNvPr>
          <p:cNvSpPr>
            <a:spLocks noGrp="1"/>
          </p:cNvSpPr>
          <p:nvPr>
            <p:ph sz="quarter" idx="4"/>
          </p:nvPr>
        </p:nvSpPr>
        <p:spPr>
          <a:xfrm>
            <a:off x="540824" y="1890297"/>
            <a:ext cx="5384145" cy="4189661"/>
          </a:xfrm>
          <a:solidFill>
            <a:schemeClr val="bg2"/>
          </a:solidFill>
        </p:spPr>
        <p:txBody>
          <a:bodyPr>
            <a:noAutofit/>
          </a:bodyPr>
          <a:lstStyle/>
          <a:p>
            <a:pPr marL="280988" indent="-280988">
              <a:spcBef>
                <a:spcPct val="0"/>
              </a:spcBef>
              <a:spcAft>
                <a:spcPts val="1200"/>
              </a:spcAft>
            </a:pPr>
            <a:r>
              <a:rPr lang="en-US" altLang="en-US" sz="2400" dirty="0">
                <a:solidFill>
                  <a:schemeClr val="tx1"/>
                </a:solidFill>
              </a:rPr>
              <a:t>Use specific titles and file names when uploading documents</a:t>
            </a:r>
          </a:p>
          <a:p>
            <a:pPr marL="280988" indent="-280988">
              <a:spcBef>
                <a:spcPct val="0"/>
              </a:spcBef>
              <a:spcAft>
                <a:spcPts val="1200"/>
              </a:spcAft>
            </a:pPr>
            <a:r>
              <a:rPr lang="en-US" altLang="en-US" sz="2400" dirty="0">
                <a:solidFill>
                  <a:schemeClr val="tx1"/>
                </a:solidFill>
              </a:rPr>
              <a:t>Provide file description</a:t>
            </a:r>
          </a:p>
          <a:p>
            <a:pPr marL="280988" indent="-280988">
              <a:spcBef>
                <a:spcPct val="0"/>
              </a:spcBef>
              <a:spcAft>
                <a:spcPts val="1200"/>
              </a:spcAft>
            </a:pPr>
            <a:r>
              <a:rPr lang="en-US" altLang="en-US" sz="2400" dirty="0">
                <a:solidFill>
                  <a:schemeClr val="tx1"/>
                </a:solidFill>
              </a:rPr>
              <a:t>Address all parts of HE items, including sub-items and elements</a:t>
            </a:r>
          </a:p>
          <a:p>
            <a:pPr marL="280988" indent="-280988">
              <a:spcBef>
                <a:spcPct val="0"/>
              </a:spcBef>
              <a:spcAft>
                <a:spcPts val="1200"/>
              </a:spcAft>
            </a:pPr>
            <a:r>
              <a:rPr lang="en-US" altLang="en-US" sz="2400" dirty="0">
                <a:solidFill>
                  <a:schemeClr val="tx1"/>
                </a:solidFill>
              </a:rPr>
              <a:t>Upload only relevant documents</a:t>
            </a:r>
          </a:p>
        </p:txBody>
      </p:sp>
      <p:sp>
        <p:nvSpPr>
          <p:cNvPr id="10" name="Content Placeholder 3">
            <a:extLst>
              <a:ext uri="{FF2B5EF4-FFF2-40B4-BE49-F238E27FC236}">
                <a16:creationId xmlns:a16="http://schemas.microsoft.com/office/drawing/2014/main" id="{07569C7D-0749-904E-B2A8-5BFA06F469CB}"/>
              </a:ext>
            </a:extLst>
          </p:cNvPr>
          <p:cNvSpPr>
            <a:spLocks noGrp="1"/>
          </p:cNvSpPr>
          <p:nvPr>
            <p:ph sz="half" idx="2"/>
          </p:nvPr>
        </p:nvSpPr>
        <p:spPr>
          <a:xfrm>
            <a:off x="6296577" y="1890297"/>
            <a:ext cx="5384145" cy="4189661"/>
          </a:xfrm>
          <a:solidFill>
            <a:schemeClr val="accent2">
              <a:lumMod val="60000"/>
              <a:lumOff val="40000"/>
            </a:schemeClr>
          </a:solidFill>
        </p:spPr>
        <p:txBody>
          <a:bodyPr>
            <a:normAutofit/>
          </a:bodyPr>
          <a:lstStyle/>
          <a:p>
            <a:pPr marL="280988" indent="-225425">
              <a:spcBef>
                <a:spcPct val="0"/>
              </a:spcBef>
              <a:spcAft>
                <a:spcPts val="1200"/>
              </a:spcAft>
              <a:defRPr/>
            </a:pPr>
            <a:r>
              <a:rPr lang="en-US" altLang="en-US" sz="2400" dirty="0">
                <a:solidFill>
                  <a:schemeClr val="tx1"/>
                </a:solidFill>
              </a:rPr>
              <a:t>Respond to HE reviewer requests for additional documentation in a timely manner</a:t>
            </a:r>
          </a:p>
          <a:p>
            <a:pPr marL="280988" indent="-225425">
              <a:spcBef>
                <a:spcPct val="0"/>
              </a:spcBef>
              <a:spcAft>
                <a:spcPts val="1200"/>
              </a:spcAft>
              <a:defRPr/>
            </a:pPr>
            <a:r>
              <a:rPr lang="en-US" altLang="en-US" sz="2400" dirty="0">
                <a:solidFill>
                  <a:schemeClr val="tx1"/>
                </a:solidFill>
              </a:rPr>
              <a:t>Send comments when uploading additional documents</a:t>
            </a:r>
          </a:p>
          <a:p>
            <a:pPr marL="280988" indent="-225425">
              <a:spcBef>
                <a:spcPct val="0"/>
              </a:spcBef>
              <a:spcAft>
                <a:spcPts val="1200"/>
              </a:spcAft>
              <a:defRPr/>
            </a:pPr>
            <a:r>
              <a:rPr lang="en-US" altLang="en-US" sz="2400" dirty="0">
                <a:solidFill>
                  <a:schemeClr val="tx1"/>
                </a:solidFill>
              </a:rPr>
              <a:t>Do not wait until the last minute to look at the instrument, upload documents, or respond</a:t>
            </a:r>
          </a:p>
        </p:txBody>
      </p:sp>
      <p:sp>
        <p:nvSpPr>
          <p:cNvPr id="7" name="Slide Number Placeholder 6">
            <a:extLst>
              <a:ext uri="{FF2B5EF4-FFF2-40B4-BE49-F238E27FC236}">
                <a16:creationId xmlns:a16="http://schemas.microsoft.com/office/drawing/2014/main" id="{DFDC9EB9-CB43-0C4E-88CC-EC7792BECF6C}"/>
              </a:ext>
            </a:extLst>
          </p:cNvPr>
          <p:cNvSpPr>
            <a:spLocks noGrp="1"/>
          </p:cNvSpPr>
          <p:nvPr>
            <p:ph type="sldNum" sz="quarter" idx="12"/>
          </p:nvPr>
        </p:nvSpPr>
        <p:spPr>
          <a:xfrm>
            <a:off x="9812929" y="6431189"/>
            <a:ext cx="1312025" cy="365125"/>
          </a:xfrm>
        </p:spPr>
        <p:txBody>
          <a:bodyPr/>
          <a:lstStyle/>
          <a:p>
            <a:fld id="{1E47FE53-EBF0-4DA7-9D9D-CC1C3A20F3CB}" type="slidenum">
              <a:rPr lang="en-US" sz="2400"/>
              <a:pPr/>
              <a:t>39</a:t>
            </a:fld>
            <a:endParaRPr lang="en-US" sz="2400" dirty="0"/>
          </a:p>
        </p:txBody>
      </p:sp>
    </p:spTree>
    <p:extLst>
      <p:ext uri="{BB962C8B-B14F-4D97-AF65-F5344CB8AC3E}">
        <p14:creationId xmlns:p14="http://schemas.microsoft.com/office/powerpoint/2010/main" val="2999593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4D6FC-6929-9E4C-BF13-2AF09F852833}"/>
              </a:ext>
            </a:extLst>
          </p:cNvPr>
          <p:cNvSpPr>
            <a:spLocks noGrp="1"/>
          </p:cNvSpPr>
          <p:nvPr>
            <p:ph type="title"/>
          </p:nvPr>
        </p:nvSpPr>
        <p:spPr>
          <a:xfrm>
            <a:off x="631371" y="367435"/>
            <a:ext cx="10929258" cy="1171631"/>
          </a:xfrm>
        </p:spPr>
        <p:txBody>
          <a:bodyPr>
            <a:normAutofit fontScale="90000"/>
          </a:bodyPr>
          <a:lstStyle/>
          <a:p>
            <a:pPr algn="ctr"/>
            <a:r>
              <a:rPr lang="en-US" b="1" dirty="0">
                <a:solidFill>
                  <a:schemeClr val="tx1"/>
                </a:solidFill>
              </a:rPr>
              <a:t>Federal and State Citations for Homeless Education</a:t>
            </a:r>
          </a:p>
        </p:txBody>
      </p:sp>
      <p:sp>
        <p:nvSpPr>
          <p:cNvPr id="6" name="Content Placeholder 5">
            <a:extLst>
              <a:ext uri="{FF2B5EF4-FFF2-40B4-BE49-F238E27FC236}">
                <a16:creationId xmlns:a16="http://schemas.microsoft.com/office/drawing/2014/main" id="{6CC0DA81-DFF4-DF44-9A45-05425E6767DC}"/>
              </a:ext>
            </a:extLst>
          </p:cNvPr>
          <p:cNvSpPr>
            <a:spLocks noGrp="1"/>
          </p:cNvSpPr>
          <p:nvPr>
            <p:ph sz="quarter" idx="4"/>
          </p:nvPr>
        </p:nvSpPr>
        <p:spPr>
          <a:xfrm>
            <a:off x="511278" y="1859189"/>
            <a:ext cx="5384145" cy="4397232"/>
          </a:xfrm>
          <a:solidFill>
            <a:schemeClr val="bg2"/>
          </a:solidFill>
        </p:spPr>
        <p:txBody>
          <a:bodyPr>
            <a:noAutofit/>
          </a:bodyPr>
          <a:lstStyle/>
          <a:p>
            <a:pPr marL="0" indent="0">
              <a:spcBef>
                <a:spcPct val="0"/>
              </a:spcBef>
              <a:spcAft>
                <a:spcPts val="1200"/>
              </a:spcAft>
              <a:buNone/>
            </a:pPr>
            <a:r>
              <a:rPr lang="en-US" altLang="en-US" sz="2400" dirty="0">
                <a:solidFill>
                  <a:schemeClr val="tx1"/>
                </a:solidFill>
              </a:rPr>
              <a:t>Federal Law:</a:t>
            </a:r>
          </a:p>
          <a:p>
            <a:pPr marL="280988" indent="-280988">
              <a:spcBef>
                <a:spcPct val="0"/>
              </a:spcBef>
              <a:spcAft>
                <a:spcPts val="1200"/>
              </a:spcAft>
            </a:pPr>
            <a:r>
              <a:rPr lang="en-US" altLang="en-US" sz="2400" dirty="0">
                <a:solidFill>
                  <a:schemeClr val="tx1"/>
                </a:solidFill>
              </a:rPr>
              <a:t>42 United States Code (U.S.C.) Section 11432</a:t>
            </a:r>
          </a:p>
          <a:p>
            <a:pPr marL="280988" indent="-280988">
              <a:spcBef>
                <a:spcPct val="0"/>
              </a:spcBef>
              <a:spcAft>
                <a:spcPts val="1200"/>
              </a:spcAft>
            </a:pPr>
            <a:r>
              <a:rPr lang="en-US" altLang="en-US" sz="2400" dirty="0">
                <a:solidFill>
                  <a:schemeClr val="tx1"/>
                </a:solidFill>
              </a:rPr>
              <a:t>34 U.S.C. Section 11201(6)</a:t>
            </a:r>
          </a:p>
          <a:p>
            <a:pPr marL="280988" indent="-280988">
              <a:spcBef>
                <a:spcPct val="0"/>
              </a:spcBef>
              <a:spcAft>
                <a:spcPts val="1200"/>
              </a:spcAft>
            </a:pPr>
            <a:r>
              <a:rPr lang="en-US" altLang="en-US" sz="2400" dirty="0">
                <a:solidFill>
                  <a:schemeClr val="tx1"/>
                </a:solidFill>
              </a:rPr>
              <a:t>20 U.S.C. sections 1232(g), 6318(e)(5), 6313(c)(3)(A)(</a:t>
            </a:r>
            <a:r>
              <a:rPr lang="en-US" altLang="en-US" sz="2400" dirty="0" err="1">
                <a:solidFill>
                  <a:schemeClr val="tx1"/>
                </a:solidFill>
              </a:rPr>
              <a:t>i</a:t>
            </a:r>
            <a:r>
              <a:rPr lang="en-US" altLang="en-US" sz="2400" dirty="0">
                <a:solidFill>
                  <a:schemeClr val="tx1"/>
                </a:solidFill>
              </a:rPr>
              <a:t>), 6311(h)(2)</a:t>
            </a:r>
          </a:p>
          <a:p>
            <a:pPr marL="280988" indent="-280988">
              <a:spcBef>
                <a:spcPct val="0"/>
              </a:spcBef>
              <a:spcAft>
                <a:spcPts val="1200"/>
              </a:spcAft>
            </a:pPr>
            <a:r>
              <a:rPr lang="en-US" altLang="en-US" sz="2400" dirty="0">
                <a:solidFill>
                  <a:schemeClr val="tx1"/>
                </a:solidFill>
              </a:rPr>
              <a:t>2 Code of Federal Regulations (CFR) 200.403</a:t>
            </a:r>
            <a:endParaRPr lang="en-US" sz="2000" b="1" dirty="0">
              <a:solidFill>
                <a:schemeClr val="tx1"/>
              </a:solidFill>
            </a:endParaRPr>
          </a:p>
        </p:txBody>
      </p:sp>
      <p:sp>
        <p:nvSpPr>
          <p:cNvPr id="10" name="Content Placeholder 3">
            <a:extLst>
              <a:ext uri="{FF2B5EF4-FFF2-40B4-BE49-F238E27FC236}">
                <a16:creationId xmlns:a16="http://schemas.microsoft.com/office/drawing/2014/main" id="{07569C7D-0749-904E-B2A8-5BFA06F469CB}"/>
              </a:ext>
            </a:extLst>
          </p:cNvPr>
          <p:cNvSpPr>
            <a:spLocks noGrp="1"/>
          </p:cNvSpPr>
          <p:nvPr>
            <p:ph sz="half" idx="2"/>
          </p:nvPr>
        </p:nvSpPr>
        <p:spPr>
          <a:xfrm>
            <a:off x="6296577" y="1909011"/>
            <a:ext cx="5384145" cy="4347410"/>
          </a:xfrm>
          <a:solidFill>
            <a:schemeClr val="accent2">
              <a:lumMod val="60000"/>
              <a:lumOff val="40000"/>
            </a:schemeClr>
          </a:solidFill>
        </p:spPr>
        <p:txBody>
          <a:bodyPr>
            <a:normAutofit/>
          </a:bodyPr>
          <a:lstStyle/>
          <a:p>
            <a:pPr marL="55563" indent="0">
              <a:spcBef>
                <a:spcPct val="0"/>
              </a:spcBef>
              <a:spcAft>
                <a:spcPts val="1200"/>
              </a:spcAft>
              <a:buNone/>
              <a:defRPr/>
            </a:pPr>
            <a:r>
              <a:rPr lang="en-US" altLang="en-US" sz="2400" dirty="0">
                <a:solidFill>
                  <a:schemeClr val="tx1"/>
                </a:solidFill>
              </a:rPr>
              <a:t>State Law:</a:t>
            </a:r>
          </a:p>
          <a:p>
            <a:pPr marL="280988" indent="-225425">
              <a:spcBef>
                <a:spcPct val="0"/>
              </a:spcBef>
              <a:spcAft>
                <a:spcPts val="1200"/>
              </a:spcAft>
              <a:defRPr/>
            </a:pPr>
            <a:r>
              <a:rPr lang="en-US" altLang="en-US" sz="2400" dirty="0">
                <a:solidFill>
                  <a:schemeClr val="tx1"/>
                </a:solidFill>
              </a:rPr>
              <a:t>California </a:t>
            </a:r>
            <a:r>
              <a:rPr lang="en-US" altLang="en-US" sz="2400" i="1" dirty="0">
                <a:solidFill>
                  <a:schemeClr val="tx1"/>
                </a:solidFill>
              </a:rPr>
              <a:t>Education Code </a:t>
            </a:r>
            <a:r>
              <a:rPr lang="en-US" altLang="en-US" sz="2400" dirty="0">
                <a:solidFill>
                  <a:schemeClr val="tx1"/>
                </a:solidFill>
              </a:rPr>
              <a:t>(</a:t>
            </a:r>
            <a:r>
              <a:rPr lang="en-US" altLang="en-US" sz="2400" i="1" dirty="0">
                <a:solidFill>
                  <a:schemeClr val="tx1"/>
                </a:solidFill>
              </a:rPr>
              <a:t>EC</a:t>
            </a:r>
            <a:r>
              <a:rPr lang="en-US" altLang="en-US" sz="2400" dirty="0">
                <a:solidFill>
                  <a:schemeClr val="tx1"/>
                </a:solidFill>
              </a:rPr>
              <a:t>) Section 48852</a:t>
            </a:r>
          </a:p>
          <a:p>
            <a:pPr marL="280988" indent="-225425">
              <a:spcBef>
                <a:spcPct val="0"/>
              </a:spcBef>
              <a:spcAft>
                <a:spcPts val="1200"/>
              </a:spcAft>
              <a:defRPr/>
            </a:pPr>
            <a:r>
              <a:rPr lang="en-US" altLang="en-US" sz="2400" dirty="0">
                <a:solidFill>
                  <a:schemeClr val="tx1"/>
                </a:solidFill>
              </a:rPr>
              <a:t>California </a:t>
            </a:r>
            <a:r>
              <a:rPr lang="en-US" altLang="en-US" sz="2400" i="1" dirty="0">
                <a:solidFill>
                  <a:schemeClr val="tx1"/>
                </a:solidFill>
              </a:rPr>
              <a:t>EC</a:t>
            </a:r>
            <a:r>
              <a:rPr lang="en-US" altLang="en-US" sz="2400" dirty="0">
                <a:solidFill>
                  <a:schemeClr val="tx1"/>
                </a:solidFill>
              </a:rPr>
              <a:t> sections 33126, 35256, 35258, 48850, 48851, 48985, 49073, 51225</a:t>
            </a:r>
            <a:endParaRPr lang="en-US" sz="2000" b="1" dirty="0">
              <a:solidFill>
                <a:schemeClr val="tx1"/>
              </a:solidFill>
            </a:endParaRPr>
          </a:p>
        </p:txBody>
      </p:sp>
      <p:sp>
        <p:nvSpPr>
          <p:cNvPr id="7" name="Slide Number Placeholder 6">
            <a:extLst>
              <a:ext uri="{FF2B5EF4-FFF2-40B4-BE49-F238E27FC236}">
                <a16:creationId xmlns:a16="http://schemas.microsoft.com/office/drawing/2014/main" id="{DFDC9EB9-CB43-0C4E-88CC-EC7792BECF6C}"/>
              </a:ext>
            </a:extLst>
          </p:cNvPr>
          <p:cNvSpPr>
            <a:spLocks noGrp="1"/>
          </p:cNvSpPr>
          <p:nvPr>
            <p:ph type="sldNum" sz="quarter" idx="12"/>
          </p:nvPr>
        </p:nvSpPr>
        <p:spPr/>
        <p:txBody>
          <a:bodyPr/>
          <a:lstStyle/>
          <a:p>
            <a:fld id="{1E47FE53-EBF0-4DA7-9D9D-CC1C3A20F3CB}" type="slidenum">
              <a:rPr lang="en-US" sz="2400"/>
              <a:t>4</a:t>
            </a:fld>
            <a:endParaRPr lang="en-US" sz="2400" dirty="0"/>
          </a:p>
        </p:txBody>
      </p:sp>
    </p:spTree>
    <p:extLst>
      <p:ext uri="{BB962C8B-B14F-4D97-AF65-F5344CB8AC3E}">
        <p14:creationId xmlns:p14="http://schemas.microsoft.com/office/powerpoint/2010/main" val="31655951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Uploading Documentation</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rmAutofit/>
          </a:bodyPr>
          <a:lstStyle/>
          <a:p>
            <a:pPr marL="336550" indent="-336550">
              <a:lnSpc>
                <a:spcPct val="100000"/>
              </a:lnSpc>
              <a:spcBef>
                <a:spcPts val="0"/>
              </a:spcBef>
              <a:spcAft>
                <a:spcPts val="1200"/>
              </a:spcAft>
            </a:pPr>
            <a:r>
              <a:rPr lang="en-US" altLang="en-US" dirty="0"/>
              <a:t>Upload required documents for each evidence request 30 days prior to the FPM review</a:t>
            </a:r>
          </a:p>
          <a:p>
            <a:pPr marL="336550" indent="-336550">
              <a:lnSpc>
                <a:spcPct val="100000"/>
              </a:lnSpc>
              <a:spcBef>
                <a:spcPts val="0"/>
              </a:spcBef>
              <a:spcAft>
                <a:spcPts val="1200"/>
              </a:spcAft>
            </a:pPr>
            <a:r>
              <a:rPr lang="en-US" altLang="en-US" dirty="0"/>
              <a:t>Provide specific titles and descriptions for each document uploaded</a:t>
            </a:r>
          </a:p>
          <a:p>
            <a:pPr marL="336550" indent="-336550">
              <a:lnSpc>
                <a:spcPct val="100000"/>
              </a:lnSpc>
              <a:spcBef>
                <a:spcPts val="0"/>
              </a:spcBef>
              <a:spcAft>
                <a:spcPts val="1200"/>
              </a:spcAft>
            </a:pPr>
            <a:r>
              <a:rPr lang="en-US" altLang="en-US" dirty="0"/>
              <a:t>Make it easy for the reviewer to find the appropriate section by highlighting or referencing the section within the evidence</a:t>
            </a:r>
          </a:p>
          <a:p>
            <a:pPr marL="336550" indent="-336550">
              <a:lnSpc>
                <a:spcPct val="100000"/>
              </a:lnSpc>
              <a:spcBef>
                <a:spcPts val="0"/>
              </a:spcBef>
              <a:spcAft>
                <a:spcPts val="1200"/>
              </a:spcAft>
            </a:pPr>
            <a:r>
              <a:rPr lang="en-US" altLang="en-US" dirty="0"/>
              <a:t>Respond to HE reviewer requests for additional documents and notify HE reviewer when they have been uploaded</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40</a:t>
            </a:fld>
            <a:endParaRPr lang="en-US" sz="2400" dirty="0"/>
          </a:p>
        </p:txBody>
      </p:sp>
    </p:spTree>
    <p:extLst>
      <p:ext uri="{BB962C8B-B14F-4D97-AF65-F5344CB8AC3E}">
        <p14:creationId xmlns:p14="http://schemas.microsoft.com/office/powerpoint/2010/main" val="27892051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Homeless Education Resources</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rmAutofit/>
          </a:bodyPr>
          <a:lstStyle/>
          <a:p>
            <a:pPr marL="336550" indent="-336550">
              <a:lnSpc>
                <a:spcPct val="100000"/>
              </a:lnSpc>
              <a:spcBef>
                <a:spcPts val="0"/>
              </a:spcBef>
              <a:spcAft>
                <a:spcPts val="1200"/>
              </a:spcAft>
            </a:pPr>
            <a:r>
              <a:rPr lang="en-US" altLang="en-US" dirty="0"/>
              <a:t>General HE information can be found on the CDE Homeless Education web page at </a:t>
            </a:r>
            <a:r>
              <a:rPr lang="en-US" altLang="en-US" dirty="0">
                <a:hlinkClick r:id="rId3" tooltip="This is a link to the California Department of Education (CDE) Homeless Education web page."/>
              </a:rPr>
              <a:t>https://www.cde.ca.gov/sp/hs/</a:t>
            </a:r>
            <a:r>
              <a:rPr lang="en-US" altLang="en-US" dirty="0"/>
              <a:t>. This page includes the homeless definition, legislation, resources, sample documents, and other web sites to visit.</a:t>
            </a:r>
          </a:p>
          <a:p>
            <a:pPr marL="336550" indent="-336550">
              <a:lnSpc>
                <a:spcPct val="100000"/>
              </a:lnSpc>
              <a:spcBef>
                <a:spcPts val="0"/>
              </a:spcBef>
              <a:spcAft>
                <a:spcPts val="1200"/>
              </a:spcAft>
            </a:pPr>
            <a:r>
              <a:rPr lang="en-US" altLang="en-US" dirty="0"/>
              <a:t>General FPM Compliance Monitoring information can be found on the CDE Compliance Monitoring web page at </a:t>
            </a:r>
            <a:r>
              <a:rPr lang="en-US" altLang="en-US" dirty="0">
                <a:hlinkClick r:id="rId4" tooltip="This is a link to the California Department of Education (CDE) Compliance Monitoring web page."/>
              </a:rPr>
              <a:t>https://www.cde.ca.gov/ta/cr/</a:t>
            </a:r>
            <a:endParaRPr lang="en-US" altLang="en-US"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pPr/>
              <a:t>41</a:t>
            </a:fld>
            <a:endParaRPr lang="en-US" sz="2400" dirty="0"/>
          </a:p>
        </p:txBody>
      </p:sp>
    </p:spTree>
    <p:extLst>
      <p:ext uri="{BB962C8B-B14F-4D97-AF65-F5344CB8AC3E}">
        <p14:creationId xmlns:p14="http://schemas.microsoft.com/office/powerpoint/2010/main" val="19851353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5B096-D179-44EB-9B51-9DF54CFF6B0E}"/>
              </a:ext>
            </a:extLst>
          </p:cNvPr>
          <p:cNvSpPr>
            <a:spLocks noGrp="1"/>
          </p:cNvSpPr>
          <p:nvPr>
            <p:ph type="title"/>
          </p:nvPr>
        </p:nvSpPr>
        <p:spPr/>
        <p:txBody>
          <a:bodyPr anchor="ctr"/>
          <a:lstStyle/>
          <a:p>
            <a:pPr algn="ctr"/>
            <a:r>
              <a:rPr lang="en-US" b="1" dirty="0"/>
              <a:t>Contacts</a:t>
            </a:r>
          </a:p>
        </p:txBody>
      </p:sp>
      <p:graphicFrame>
        <p:nvGraphicFramePr>
          <p:cNvPr id="5" name="Content Placeholder 4" descr="Email addresses for consultants' Karmina Barrales, Heidi Brahms, Leanne Wheeler, as well as the general email address for Homeless Education.">
            <a:extLst>
              <a:ext uri="{FF2B5EF4-FFF2-40B4-BE49-F238E27FC236}">
                <a16:creationId xmlns:a16="http://schemas.microsoft.com/office/drawing/2014/main" id="{EE700236-D5A9-4231-9336-653929821DD7}"/>
              </a:ext>
            </a:extLst>
          </p:cNvPr>
          <p:cNvGraphicFramePr>
            <a:graphicFrameLocks noGrp="1"/>
          </p:cNvGraphicFramePr>
          <p:nvPr>
            <p:ph idx="1"/>
            <p:extLst>
              <p:ext uri="{D42A27DB-BD31-4B8C-83A1-F6EECF244321}">
                <p14:modId xmlns:p14="http://schemas.microsoft.com/office/powerpoint/2010/main" val="4007178803"/>
              </p:ext>
            </p:extLst>
          </p:nvPr>
        </p:nvGraphicFramePr>
        <p:xfrm>
          <a:off x="1096963" y="1846263"/>
          <a:ext cx="10057961" cy="2925029"/>
        </p:xfrm>
        <a:graphic>
          <a:graphicData uri="http://schemas.openxmlformats.org/drawingml/2006/table">
            <a:tbl>
              <a:tblPr firstRow="1" bandRow="1">
                <a:tableStyleId>{BC89EF96-8CEA-46FF-86C4-4CE0E7609802}</a:tableStyleId>
              </a:tblPr>
              <a:tblGrid>
                <a:gridCol w="3347446">
                  <a:extLst>
                    <a:ext uri="{9D8B030D-6E8A-4147-A177-3AD203B41FA5}">
                      <a16:colId xmlns:a16="http://schemas.microsoft.com/office/drawing/2014/main" val="294847902"/>
                    </a:ext>
                  </a:extLst>
                </a:gridCol>
                <a:gridCol w="2929530">
                  <a:extLst>
                    <a:ext uri="{9D8B030D-6E8A-4147-A177-3AD203B41FA5}">
                      <a16:colId xmlns:a16="http://schemas.microsoft.com/office/drawing/2014/main" val="691303604"/>
                    </a:ext>
                  </a:extLst>
                </a:gridCol>
                <a:gridCol w="3780985">
                  <a:extLst>
                    <a:ext uri="{9D8B030D-6E8A-4147-A177-3AD203B41FA5}">
                      <a16:colId xmlns:a16="http://schemas.microsoft.com/office/drawing/2014/main" val="742801784"/>
                    </a:ext>
                  </a:extLst>
                </a:gridCol>
              </a:tblGrid>
              <a:tr h="639029">
                <a:tc>
                  <a:txBody>
                    <a:bodyPr/>
                    <a:lstStyle/>
                    <a:p>
                      <a:pPr algn="ctr"/>
                      <a:r>
                        <a:rPr lang="en-US" sz="2400" dirty="0"/>
                        <a:t>Reviewer</a:t>
                      </a:r>
                    </a:p>
                  </a:txBody>
                  <a:tcPr marL="82063" marR="82063"/>
                </a:tc>
                <a:tc>
                  <a:txBody>
                    <a:bodyPr/>
                    <a:lstStyle/>
                    <a:p>
                      <a:pPr algn="ctr"/>
                      <a:r>
                        <a:rPr lang="en-US" sz="2400" dirty="0"/>
                        <a:t>Telephone</a:t>
                      </a:r>
                    </a:p>
                  </a:txBody>
                  <a:tcPr marL="82063" marR="82063"/>
                </a:tc>
                <a:tc>
                  <a:txBody>
                    <a:bodyPr/>
                    <a:lstStyle/>
                    <a:p>
                      <a:pPr algn="ctr"/>
                      <a:r>
                        <a:rPr lang="en-US" sz="2400" dirty="0"/>
                        <a:t>Email</a:t>
                      </a:r>
                    </a:p>
                  </a:txBody>
                  <a:tcPr marL="82063" marR="82063"/>
                </a:tc>
                <a:extLst>
                  <a:ext uri="{0D108BD9-81ED-4DB2-BD59-A6C34878D82A}">
                    <a16:rowId xmlns:a16="http://schemas.microsoft.com/office/drawing/2014/main" val="2788500564"/>
                  </a:ext>
                </a:extLst>
              </a:tr>
              <a:tr h="0">
                <a:tc>
                  <a:txBody>
                    <a:bodyPr/>
                    <a:lstStyle/>
                    <a:p>
                      <a:r>
                        <a:rPr lang="en-US" sz="2400" dirty="0"/>
                        <a:t>Jacqueline Matranga</a:t>
                      </a:r>
                    </a:p>
                  </a:txBody>
                  <a:tcPr marL="82063" marR="82063"/>
                </a:tc>
                <a:tc>
                  <a:txBody>
                    <a:bodyPr/>
                    <a:lstStyle/>
                    <a:p>
                      <a:r>
                        <a:rPr lang="en-US" sz="2400" dirty="0"/>
                        <a:t>916-445-4905</a:t>
                      </a:r>
                    </a:p>
                  </a:txBody>
                  <a:tcPr marL="82063" marR="82063"/>
                </a:tc>
                <a:tc>
                  <a:txBody>
                    <a:bodyPr/>
                    <a:lstStyle/>
                    <a:p>
                      <a:r>
                        <a:rPr lang="en-US" sz="2400" dirty="0">
                          <a:hlinkClick r:id="rId2"/>
                        </a:rPr>
                        <a:t>Jmatranga@cde.ca.gov</a:t>
                      </a:r>
                      <a:r>
                        <a:rPr lang="en-US" sz="2400" dirty="0"/>
                        <a:t> </a:t>
                      </a:r>
                    </a:p>
                  </a:txBody>
                  <a:tcPr marL="82063" marR="82063"/>
                </a:tc>
                <a:extLst>
                  <a:ext uri="{0D108BD9-81ED-4DB2-BD59-A6C34878D82A}">
                    <a16:rowId xmlns:a16="http://schemas.microsoft.com/office/drawing/2014/main" val="998211397"/>
                  </a:ext>
                </a:extLst>
              </a:tr>
              <a:tr h="370840">
                <a:tc>
                  <a:txBody>
                    <a:bodyPr/>
                    <a:lstStyle/>
                    <a:p>
                      <a:r>
                        <a:rPr lang="en-US" sz="2400" dirty="0"/>
                        <a:t>Heidi Brahms</a:t>
                      </a:r>
                    </a:p>
                  </a:txBody>
                  <a:tcPr marL="82063" marR="82063"/>
                </a:tc>
                <a:tc>
                  <a:txBody>
                    <a:bodyPr/>
                    <a:lstStyle/>
                    <a:p>
                      <a:r>
                        <a:rPr lang="en-US" sz="2400" dirty="0"/>
                        <a:t>916-319-0253</a:t>
                      </a:r>
                    </a:p>
                  </a:txBody>
                  <a:tcPr marL="82063" marR="82063"/>
                </a:tc>
                <a:tc>
                  <a:txBody>
                    <a:bodyPr/>
                    <a:lstStyle/>
                    <a:p>
                      <a:r>
                        <a:rPr lang="en-US" sz="2400" dirty="0">
                          <a:hlinkClick r:id="rId3"/>
                        </a:rPr>
                        <a:t>HBrahms@cde.ca.gov</a:t>
                      </a:r>
                      <a:r>
                        <a:rPr lang="en-US" sz="2400" dirty="0"/>
                        <a:t> </a:t>
                      </a:r>
                    </a:p>
                  </a:txBody>
                  <a:tcPr marL="82063" marR="82063"/>
                </a:tc>
                <a:extLst>
                  <a:ext uri="{0D108BD9-81ED-4DB2-BD59-A6C34878D82A}">
                    <a16:rowId xmlns:a16="http://schemas.microsoft.com/office/drawing/2014/main" val="1157015911"/>
                  </a:ext>
                </a:extLst>
              </a:tr>
              <a:tr h="370840">
                <a:tc>
                  <a:txBody>
                    <a:bodyPr/>
                    <a:lstStyle/>
                    <a:p>
                      <a:r>
                        <a:rPr lang="en-US" sz="2400" dirty="0"/>
                        <a:t>Karmina Barrales</a:t>
                      </a:r>
                    </a:p>
                  </a:txBody>
                  <a:tcPr marL="82063" marR="82063"/>
                </a:tc>
                <a:tc>
                  <a:txBody>
                    <a:bodyPr/>
                    <a:lstStyle/>
                    <a:p>
                      <a:r>
                        <a:rPr lang="en-US" sz="2400" dirty="0"/>
                        <a:t>916-327-9692</a:t>
                      </a:r>
                    </a:p>
                  </a:txBody>
                  <a:tcPr marL="82063" marR="82063"/>
                </a:tc>
                <a:tc>
                  <a:txBody>
                    <a:bodyPr/>
                    <a:lstStyle/>
                    <a:p>
                      <a:r>
                        <a:rPr lang="en-US" sz="2400" dirty="0">
                          <a:hlinkClick r:id="rId4"/>
                        </a:rPr>
                        <a:t>KBarrales@cde.ca.gov</a:t>
                      </a:r>
                      <a:r>
                        <a:rPr lang="en-US" sz="2400" dirty="0"/>
                        <a:t> </a:t>
                      </a:r>
                    </a:p>
                  </a:txBody>
                  <a:tcPr marL="82063" marR="82063"/>
                </a:tc>
                <a:extLst>
                  <a:ext uri="{0D108BD9-81ED-4DB2-BD59-A6C34878D82A}">
                    <a16:rowId xmlns:a16="http://schemas.microsoft.com/office/drawing/2014/main" val="467704076"/>
                  </a:ext>
                </a:extLst>
              </a:tr>
              <a:tr h="370840">
                <a:tc>
                  <a:txBody>
                    <a:bodyPr/>
                    <a:lstStyle/>
                    <a:p>
                      <a:r>
                        <a:rPr lang="en-US" sz="2400" dirty="0"/>
                        <a:t>Leanne Wheeler</a:t>
                      </a:r>
                    </a:p>
                  </a:txBody>
                  <a:tcPr marL="82063" marR="82063"/>
                </a:tc>
                <a:tc>
                  <a:txBody>
                    <a:bodyPr/>
                    <a:lstStyle/>
                    <a:p>
                      <a:r>
                        <a:rPr lang="en-US" sz="2400" dirty="0"/>
                        <a:t>916-319-0383</a:t>
                      </a:r>
                    </a:p>
                  </a:txBody>
                  <a:tcPr marL="82063" marR="82063"/>
                </a:tc>
                <a:tc>
                  <a:txBody>
                    <a:bodyPr/>
                    <a:lstStyle/>
                    <a:p>
                      <a:r>
                        <a:rPr lang="en-US" sz="2400" dirty="0">
                          <a:hlinkClick r:id="rId5"/>
                        </a:rPr>
                        <a:t>LWheeler@cde.ca.gov</a:t>
                      </a:r>
                      <a:r>
                        <a:rPr lang="en-US" sz="2400" dirty="0"/>
                        <a:t> </a:t>
                      </a:r>
                    </a:p>
                  </a:txBody>
                  <a:tcPr marL="82063" marR="82063"/>
                </a:tc>
                <a:extLst>
                  <a:ext uri="{0D108BD9-81ED-4DB2-BD59-A6C34878D82A}">
                    <a16:rowId xmlns:a16="http://schemas.microsoft.com/office/drawing/2014/main" val="4269253515"/>
                  </a:ext>
                </a:extLst>
              </a:tr>
              <a:tr h="370840">
                <a:tc>
                  <a:txBody>
                    <a:bodyPr/>
                    <a:lstStyle/>
                    <a:p>
                      <a:r>
                        <a:rPr lang="en-US" sz="2400"/>
                        <a:t>General HE </a:t>
                      </a:r>
                      <a:endParaRPr lang="en-US" sz="2400" dirty="0"/>
                    </a:p>
                  </a:txBody>
                  <a:tcPr marL="82063" marR="82063"/>
                </a:tc>
                <a:tc>
                  <a:txBody>
                    <a:bodyPr/>
                    <a:lstStyle/>
                    <a:p>
                      <a:r>
                        <a:rPr lang="en-US" sz="2400" b="0" i="0" u="none" strike="noStrike" kern="1200" dirty="0">
                          <a:solidFill>
                            <a:schemeClr val="tx1"/>
                          </a:solidFill>
                          <a:effectLst/>
                          <a:latin typeface="+mn-lt"/>
                          <a:ea typeface="+mn-ea"/>
                          <a:cs typeface="+mn-cs"/>
                        </a:rPr>
                        <a:t>866-856-8214 </a:t>
                      </a:r>
                      <a:endParaRPr lang="en-US" sz="2400" b="0" dirty="0"/>
                    </a:p>
                  </a:txBody>
                  <a:tcPr marL="82063" marR="82063"/>
                </a:tc>
                <a:tc>
                  <a:txBody>
                    <a:bodyPr/>
                    <a:lstStyle/>
                    <a:p>
                      <a:r>
                        <a:rPr lang="en-US" sz="2400" dirty="0">
                          <a:hlinkClick r:id="rId6"/>
                        </a:rPr>
                        <a:t>HomelessED@cde.ca.gov</a:t>
                      </a:r>
                      <a:r>
                        <a:rPr lang="en-US" sz="2400" dirty="0"/>
                        <a:t> </a:t>
                      </a:r>
                    </a:p>
                  </a:txBody>
                  <a:tcPr marL="82063" marR="82063"/>
                </a:tc>
                <a:extLst>
                  <a:ext uri="{0D108BD9-81ED-4DB2-BD59-A6C34878D82A}">
                    <a16:rowId xmlns:a16="http://schemas.microsoft.com/office/drawing/2014/main" val="1048789880"/>
                  </a:ext>
                </a:extLst>
              </a:tr>
            </a:tbl>
          </a:graphicData>
        </a:graphic>
      </p:graphicFrame>
      <p:sp>
        <p:nvSpPr>
          <p:cNvPr id="4" name="Slide Number Placeholder 3">
            <a:extLst>
              <a:ext uri="{FF2B5EF4-FFF2-40B4-BE49-F238E27FC236}">
                <a16:creationId xmlns:a16="http://schemas.microsoft.com/office/drawing/2014/main" id="{51F652EA-2AC0-4E65-B71F-749DEC3B5D65}"/>
              </a:ext>
            </a:extLst>
          </p:cNvPr>
          <p:cNvSpPr>
            <a:spLocks noGrp="1"/>
          </p:cNvSpPr>
          <p:nvPr>
            <p:ph type="sldNum" sz="quarter" idx="12"/>
          </p:nvPr>
        </p:nvSpPr>
        <p:spPr/>
        <p:txBody>
          <a:bodyPr/>
          <a:lstStyle/>
          <a:p>
            <a:fld id="{1E47FE53-EBF0-4DA7-9D9D-CC1C3A20F3CB}" type="slidenum">
              <a:rPr lang="en-US" sz="2400"/>
              <a:pPr/>
              <a:t>42</a:t>
            </a:fld>
            <a:endParaRPr lang="en-US" sz="2400" dirty="0"/>
          </a:p>
        </p:txBody>
      </p:sp>
    </p:spTree>
    <p:extLst>
      <p:ext uri="{BB962C8B-B14F-4D97-AF65-F5344CB8AC3E}">
        <p14:creationId xmlns:p14="http://schemas.microsoft.com/office/powerpoint/2010/main" val="3497339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Preparing for the Review (1 of 2)</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rmAutofit/>
          </a:bodyPr>
          <a:lstStyle/>
          <a:p>
            <a:pPr marL="336550" indent="-336550">
              <a:lnSpc>
                <a:spcPct val="100000"/>
              </a:lnSpc>
              <a:spcBef>
                <a:spcPct val="0"/>
              </a:spcBef>
              <a:spcAft>
                <a:spcPts val="1200"/>
              </a:spcAft>
              <a:defRPr/>
            </a:pPr>
            <a:r>
              <a:rPr lang="en-US" altLang="en-US" dirty="0"/>
              <a:t>Involve all relevant LEA staff, including the LEA’s homeless liaison and staff who are responsible for Title I, Part A</a:t>
            </a:r>
          </a:p>
          <a:p>
            <a:pPr marL="336550" indent="-336550">
              <a:lnSpc>
                <a:spcPct val="100000"/>
              </a:lnSpc>
              <a:spcBef>
                <a:spcPct val="0"/>
              </a:spcBef>
              <a:spcAft>
                <a:spcPts val="1200"/>
              </a:spcAft>
              <a:defRPr/>
            </a:pPr>
            <a:r>
              <a:rPr lang="en-US" altLang="en-US" dirty="0"/>
              <a:t>Review the specific legal requirements and evidence requests for each item</a:t>
            </a:r>
          </a:p>
          <a:p>
            <a:pPr marL="336550" indent="-336550">
              <a:lnSpc>
                <a:spcPct val="100000"/>
              </a:lnSpc>
              <a:spcBef>
                <a:spcPct val="0"/>
              </a:spcBef>
              <a:spcAft>
                <a:spcPts val="1200"/>
              </a:spcAft>
              <a:defRPr/>
            </a:pPr>
            <a:r>
              <a:rPr lang="en-US" altLang="en-US" dirty="0"/>
              <a:t>Determine which items are applicable and not applicable to your LEA. Items HE 08, HE 10, and HE 17 may be items that are not applicable to your LEA due to use of Title I reservations or grade-level span of the LEA</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5</a:t>
            </a:fld>
            <a:endParaRPr lang="en-US" sz="2400" dirty="0"/>
          </a:p>
        </p:txBody>
      </p:sp>
    </p:spTree>
    <p:extLst>
      <p:ext uri="{BB962C8B-B14F-4D97-AF65-F5344CB8AC3E}">
        <p14:creationId xmlns:p14="http://schemas.microsoft.com/office/powerpoint/2010/main" val="2436460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Preparing for the Review (2 of 2)</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rmAutofit/>
          </a:bodyPr>
          <a:lstStyle/>
          <a:p>
            <a:pPr marL="336550" indent="-336550">
              <a:lnSpc>
                <a:spcPct val="100000"/>
              </a:lnSpc>
              <a:spcBef>
                <a:spcPct val="0"/>
              </a:spcBef>
              <a:spcAft>
                <a:spcPts val="1200"/>
              </a:spcAft>
              <a:defRPr/>
            </a:pPr>
            <a:r>
              <a:rPr lang="en-US" altLang="en-US" dirty="0"/>
              <a:t>Collect the various documents to address legal requirements and evidence request</a:t>
            </a:r>
          </a:p>
          <a:p>
            <a:pPr marL="336550" indent="-336550">
              <a:lnSpc>
                <a:spcPct val="100000"/>
              </a:lnSpc>
              <a:spcBef>
                <a:spcPct val="0"/>
              </a:spcBef>
              <a:spcAft>
                <a:spcPts val="1200"/>
              </a:spcAft>
              <a:defRPr/>
            </a:pPr>
            <a:r>
              <a:rPr lang="en-US" altLang="en-US" dirty="0"/>
              <a:t>Review collected documents to confirm whether or not all HE requirements are met</a:t>
            </a:r>
          </a:p>
          <a:p>
            <a:pPr marL="336550" indent="-336550">
              <a:lnSpc>
                <a:spcPct val="100000"/>
              </a:lnSpc>
              <a:spcBef>
                <a:spcPct val="0"/>
              </a:spcBef>
              <a:spcAft>
                <a:spcPts val="1200"/>
              </a:spcAft>
              <a:defRPr/>
            </a:pPr>
            <a:r>
              <a:rPr lang="en-US" altLang="en-US" dirty="0"/>
              <a:t>Prepare relevant documents for electronic submission into the California Monitoring Tool (CMT)</a:t>
            </a:r>
          </a:p>
          <a:p>
            <a:pPr marL="336550" indent="-336550">
              <a:lnSpc>
                <a:spcPct val="100000"/>
              </a:lnSpc>
              <a:spcBef>
                <a:spcPct val="0"/>
              </a:spcBef>
              <a:spcAft>
                <a:spcPts val="1200"/>
              </a:spcAft>
              <a:defRPr/>
            </a:pPr>
            <a:r>
              <a:rPr lang="en-US" altLang="en-US" dirty="0"/>
              <a:t>Ensure evidence that will be uploaded meets legal requirements</a:t>
            </a:r>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6</a:t>
            </a:fld>
            <a:endParaRPr lang="en-US" sz="2400" dirty="0"/>
          </a:p>
        </p:txBody>
      </p:sp>
    </p:spTree>
    <p:extLst>
      <p:ext uri="{BB962C8B-B14F-4D97-AF65-F5344CB8AC3E}">
        <p14:creationId xmlns:p14="http://schemas.microsoft.com/office/powerpoint/2010/main" val="3244707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Homeless Education Instrument</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rmAutofit/>
          </a:bodyPr>
          <a:lstStyle/>
          <a:p>
            <a:pPr marL="336550" indent="-336550">
              <a:lnSpc>
                <a:spcPct val="100000"/>
              </a:lnSpc>
              <a:spcBef>
                <a:spcPct val="0"/>
              </a:spcBef>
              <a:spcAft>
                <a:spcPts val="1200"/>
              </a:spcAft>
            </a:pPr>
            <a:r>
              <a:rPr lang="en-US" altLang="en-US" dirty="0"/>
              <a:t>Developed and reviewed by the California Department of Education (CDE) on an annual basis</a:t>
            </a:r>
          </a:p>
          <a:p>
            <a:pPr marL="336550" indent="-336550">
              <a:lnSpc>
                <a:spcPct val="100000"/>
              </a:lnSpc>
              <a:spcBef>
                <a:spcPct val="0"/>
              </a:spcBef>
              <a:spcAft>
                <a:spcPts val="1200"/>
              </a:spcAft>
            </a:pPr>
            <a:r>
              <a:rPr lang="en-US" altLang="en-US" dirty="0"/>
              <a:t>Corresponds with changes in federal law, state law, or regulations </a:t>
            </a:r>
          </a:p>
          <a:p>
            <a:pPr marL="336550" indent="-336550">
              <a:lnSpc>
                <a:spcPct val="100000"/>
              </a:lnSpc>
              <a:spcBef>
                <a:spcPct val="0"/>
              </a:spcBef>
              <a:spcAft>
                <a:spcPts val="1200"/>
              </a:spcAft>
            </a:pPr>
            <a:r>
              <a:rPr lang="en-US" altLang="en-US" dirty="0"/>
              <a:t>Lists legal citations and evidence requests</a:t>
            </a:r>
          </a:p>
          <a:p>
            <a:pPr marL="336550" indent="-336550">
              <a:lnSpc>
                <a:spcPct val="100000"/>
              </a:lnSpc>
              <a:spcBef>
                <a:spcPct val="0"/>
              </a:spcBef>
              <a:spcAft>
                <a:spcPts val="1200"/>
              </a:spcAft>
            </a:pPr>
            <a:r>
              <a:rPr lang="en-US" altLang="en-US" dirty="0"/>
              <a:t>HE Instrument is located on the CDE Compliance Monitoring web page at </a:t>
            </a:r>
            <a:r>
              <a:rPr lang="en-US" altLang="en-US" dirty="0">
                <a:hlinkClick r:id="rId3" tooltip="This is a link to the California Department of Education (CDE) Compliance Monitoring web page."/>
              </a:rPr>
              <a:t>https://www.cde.ca.gov/ta/cr/</a:t>
            </a:r>
            <a:r>
              <a:rPr lang="en-US" altLang="en-US" dirty="0"/>
              <a:t> </a:t>
            </a:r>
            <a:endParaRPr lang="en-US" altLang="en-US" u="sng"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7</a:t>
            </a:fld>
            <a:endParaRPr lang="en-US" sz="2400" dirty="0"/>
          </a:p>
        </p:txBody>
      </p:sp>
    </p:spTree>
    <p:extLst>
      <p:ext uri="{BB962C8B-B14F-4D97-AF65-F5344CB8AC3E}">
        <p14:creationId xmlns:p14="http://schemas.microsoft.com/office/powerpoint/2010/main" val="2335122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(1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rmAutofit/>
          </a:bodyPr>
          <a:lstStyle/>
          <a:p>
            <a:pPr marL="0" indent="0">
              <a:lnSpc>
                <a:spcPct val="100000"/>
              </a:lnSpc>
              <a:spcBef>
                <a:spcPts val="0"/>
              </a:spcBef>
              <a:spcAft>
                <a:spcPts val="1200"/>
              </a:spcAft>
              <a:buNone/>
            </a:pPr>
            <a:r>
              <a:rPr lang="en-US" b="1" dirty="0"/>
              <a:t>HE 01: Involvement of Parents or Guardians – </a:t>
            </a:r>
            <a:r>
              <a:rPr lang="en-US" dirty="0"/>
              <a:t>The LEA must inform the parents or guardians of homeless children and youths of educational and related opportunities to participate in the education of their children.</a:t>
            </a:r>
          </a:p>
          <a:p>
            <a:pPr marL="0" indent="0">
              <a:lnSpc>
                <a:spcPct val="100000"/>
              </a:lnSpc>
              <a:spcBef>
                <a:spcPts val="0"/>
              </a:spcBef>
              <a:spcAft>
                <a:spcPts val="1200"/>
              </a:spcAft>
              <a:buNone/>
            </a:pPr>
            <a:r>
              <a:rPr lang="en-US" b="1" dirty="0"/>
              <a:t>HE 02: Policy against Stigmatization, Segregation – </a:t>
            </a:r>
            <a:r>
              <a:rPr lang="en-US" dirty="0"/>
              <a:t>The LEA must adopt policies and practices to ensure that homeless children and youths are not stigmatized or segregated on the basis of their homeless status.</a:t>
            </a:r>
            <a:endParaRPr lang="en-US" altLang="en-US"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8</a:t>
            </a:fld>
            <a:endParaRPr lang="en-US" sz="2400" dirty="0"/>
          </a:p>
        </p:txBody>
      </p:sp>
    </p:spTree>
    <p:extLst>
      <p:ext uri="{BB962C8B-B14F-4D97-AF65-F5344CB8AC3E}">
        <p14:creationId xmlns:p14="http://schemas.microsoft.com/office/powerpoint/2010/main" val="2795807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normAutofit/>
          </a:bodyPr>
          <a:lstStyle/>
          <a:p>
            <a:pPr algn="ctr"/>
            <a:r>
              <a:rPr lang="en-US" b="1" dirty="0"/>
              <a:t>Walk Through the Instrument</a:t>
            </a:r>
            <a:br>
              <a:rPr lang="en-US" b="1" dirty="0"/>
            </a:br>
            <a:r>
              <a:rPr lang="en-US" b="1" dirty="0"/>
              <a:t>(2 of 28)</a:t>
            </a:r>
          </a:p>
        </p:txBody>
      </p:sp>
      <p:sp>
        <p:nvSpPr>
          <p:cNvPr id="3" name="Content Placeholder 2">
            <a:extLst>
              <a:ext uri="{FF2B5EF4-FFF2-40B4-BE49-F238E27FC236}">
                <a16:creationId xmlns:a16="http://schemas.microsoft.com/office/drawing/2014/main" id="{3AD135D8-0123-4F11-99FB-5EB30C9ABFA4}"/>
              </a:ext>
            </a:extLst>
          </p:cNvPr>
          <p:cNvSpPr>
            <a:spLocks noGrp="1"/>
          </p:cNvSpPr>
          <p:nvPr>
            <p:ph idx="1"/>
          </p:nvPr>
        </p:nvSpPr>
        <p:spPr/>
        <p:txBody>
          <a:bodyPr>
            <a:noAutofit/>
          </a:bodyPr>
          <a:lstStyle/>
          <a:p>
            <a:pPr marL="0" indent="0">
              <a:lnSpc>
                <a:spcPct val="100000"/>
              </a:lnSpc>
              <a:spcAft>
                <a:spcPts val="1200"/>
              </a:spcAft>
              <a:buNone/>
            </a:pPr>
            <a:r>
              <a:rPr lang="en-US" b="1" dirty="0"/>
              <a:t>HE 03: LEA Liaison and Their Duties – </a:t>
            </a:r>
            <a:r>
              <a:rPr lang="en-US" dirty="0"/>
              <a:t>Each LEA liaison for homeless children and youths shall ensure that:</a:t>
            </a:r>
          </a:p>
          <a:p>
            <a:pPr marL="457200" lvl="2" indent="0">
              <a:lnSpc>
                <a:spcPct val="100000"/>
              </a:lnSpc>
              <a:spcAft>
                <a:spcPts val="1200"/>
              </a:spcAft>
              <a:buNone/>
            </a:pPr>
            <a:r>
              <a:rPr lang="en-US" dirty="0"/>
              <a:t>(a) Homeless children and youths are identified by school personnel through outreach and coordination activities with other entities and agencies. </a:t>
            </a:r>
          </a:p>
          <a:p>
            <a:pPr marL="457200" lvl="2" indent="0">
              <a:lnSpc>
                <a:spcPct val="100000"/>
              </a:lnSpc>
              <a:spcAft>
                <a:spcPts val="1200"/>
              </a:spcAft>
              <a:buNone/>
            </a:pPr>
            <a:r>
              <a:rPr lang="en-US" dirty="0"/>
              <a:t>(b) Homeless children and youths are enrolled in and have a full and equal opportunity to succeed in schools.</a:t>
            </a:r>
            <a:endParaRPr lang="en-US" altLang="en-US"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z="2400"/>
              <a:t>9</a:t>
            </a:fld>
            <a:endParaRPr lang="en-US" sz="2400" dirty="0"/>
          </a:p>
        </p:txBody>
      </p:sp>
    </p:spTree>
    <p:extLst>
      <p:ext uri="{BB962C8B-B14F-4D97-AF65-F5344CB8AC3E}">
        <p14:creationId xmlns:p14="http://schemas.microsoft.com/office/powerpoint/2010/main" val="3520848445"/>
      </p:ext>
    </p:extLst>
  </p:cSld>
  <p:clrMapOvr>
    <a:masterClrMapping/>
  </p:clrMapOvr>
</p:sld>
</file>

<file path=ppt/theme/theme1.xml><?xml version="1.0" encoding="utf-8"?>
<a:theme xmlns:a="http://schemas.openxmlformats.org/drawingml/2006/main" name="Retrospect">
  <a:themeElements>
    <a:clrScheme name="Custom 15">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1041</TotalTime>
  <Words>3584</Words>
  <Application>Microsoft Office PowerPoint</Application>
  <PresentationFormat>Widescreen</PresentationFormat>
  <Paragraphs>269</Paragraphs>
  <Slides>42</Slides>
  <Notes>41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Times</vt:lpstr>
      <vt:lpstr>Retrospect</vt:lpstr>
      <vt:lpstr>2023−24 Homeless Education Federal Program Monitoring Training</vt:lpstr>
      <vt:lpstr>Purpose of Reviews (1 of 2)</vt:lpstr>
      <vt:lpstr>Purpose of Reviews (2 of 2)</vt:lpstr>
      <vt:lpstr>Federal and State Citations for Homeless Education</vt:lpstr>
      <vt:lpstr>Preparing for the Review (1 of 2)</vt:lpstr>
      <vt:lpstr>Preparing for the Review (2 of 2)</vt:lpstr>
      <vt:lpstr>Homeless Education Instrument</vt:lpstr>
      <vt:lpstr>Walk Through the Instrument (1 of 28)</vt:lpstr>
      <vt:lpstr>Walk Through the Instrument (2 of 28)</vt:lpstr>
      <vt:lpstr>Walk Through the Instrument (3 of 28)</vt:lpstr>
      <vt:lpstr>Walk Through the Instrument (4 of 28)</vt:lpstr>
      <vt:lpstr>Walk Through the Instrument (5 of 28)</vt:lpstr>
      <vt:lpstr>Walk Through the Instrument (6 of 28)</vt:lpstr>
      <vt:lpstr>Walk Through the Instrument (7 of 28)</vt:lpstr>
      <vt:lpstr>Walk Through the Instrument (8 of 28)</vt:lpstr>
      <vt:lpstr>Walk Through the Instrument (9 of 28)</vt:lpstr>
      <vt:lpstr>Walk Through the Instrument (10 of 28)</vt:lpstr>
      <vt:lpstr>Walk Through the Instrument (11 of 28)</vt:lpstr>
      <vt:lpstr>Walk Through the Instrument (12 of 28)</vt:lpstr>
      <vt:lpstr>Walk Through the Instrument (13 of 28)</vt:lpstr>
      <vt:lpstr>Walk Through the Instrument (14 of 28)</vt:lpstr>
      <vt:lpstr>Walk Through the Instrument (15 of 28)</vt:lpstr>
      <vt:lpstr>Walk Through the Instrument (16 of 28)</vt:lpstr>
      <vt:lpstr>Walk Through the Instrument (17 of 28)</vt:lpstr>
      <vt:lpstr>Walk Through the Instrument (18 of 28)</vt:lpstr>
      <vt:lpstr>Walk Through the Instrument (19 of 28)</vt:lpstr>
      <vt:lpstr>Walk Through the Instrument (20 of 28)</vt:lpstr>
      <vt:lpstr>Walk Through the Instrument (21 of 28)</vt:lpstr>
      <vt:lpstr>Walk Through the Instrument (22 of 28)</vt:lpstr>
      <vt:lpstr>Walk Through the Instrument (23 of 28)</vt:lpstr>
      <vt:lpstr>Walk Through the Instrument (24 of 28)</vt:lpstr>
      <vt:lpstr>Walk Through the Instrument (25 of 28)</vt:lpstr>
      <vt:lpstr>Walk Through the Instrument (26 of 28)</vt:lpstr>
      <vt:lpstr>Walk Through the Instrument (27 of 28)</vt:lpstr>
      <vt:lpstr>Walk Through the Instrument (28 of 28)</vt:lpstr>
      <vt:lpstr>Evidence Requests (1 of 3)</vt:lpstr>
      <vt:lpstr>Evidence Requests (2 of 3)</vt:lpstr>
      <vt:lpstr>Evidence Requests (3 of 3)</vt:lpstr>
      <vt:lpstr>Best Practices</vt:lpstr>
      <vt:lpstr>Uploading Documentation</vt:lpstr>
      <vt:lpstr>Homeless Education Resources</vt:lpstr>
      <vt:lpstr>Contacts</vt:lpstr>
    </vt:vector>
  </TitlesOfParts>
  <Manager/>
  <Company>CA Deptartment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Program Monitoring Training - Homeless Education (CA Dept of Education)</dc:title>
  <dc:subject>This PowerPoint presentation addresses the purpose, process, best practices, and Homeless instrument details involved in completing Federal Program Monitoring.</dc:subject>
  <dc:creator/>
  <cp:keywords>Federal, program, monitoring, training, review, homeless, law</cp:keywords>
  <cp:lastModifiedBy>Christopher Aban</cp:lastModifiedBy>
  <cp:revision>10</cp:revision>
  <dcterms:created xsi:type="dcterms:W3CDTF">2023-09-05T22:52:27Z</dcterms:created>
  <dcterms:modified xsi:type="dcterms:W3CDTF">2023-09-06T16:30:38Z</dcterms:modified>
</cp:coreProperties>
</file>