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7"/>
  </p:notesMasterIdLst>
  <p:handoutMasterIdLst>
    <p:handoutMasterId r:id="rId78"/>
  </p:handoutMasterIdLst>
  <p:sldIdLst>
    <p:sldId id="256" r:id="rId2"/>
    <p:sldId id="340" r:id="rId3"/>
    <p:sldId id="341" r:id="rId4"/>
    <p:sldId id="258" r:id="rId5"/>
    <p:sldId id="319" r:id="rId6"/>
    <p:sldId id="320" r:id="rId7"/>
    <p:sldId id="277" r:id="rId8"/>
    <p:sldId id="321" r:id="rId9"/>
    <p:sldId id="322" r:id="rId10"/>
    <p:sldId id="311" r:id="rId11"/>
    <p:sldId id="312" r:id="rId12"/>
    <p:sldId id="313" r:id="rId13"/>
    <p:sldId id="314" r:id="rId14"/>
    <p:sldId id="279" r:id="rId15"/>
    <p:sldId id="288" r:id="rId16"/>
    <p:sldId id="282" r:id="rId17"/>
    <p:sldId id="287" r:id="rId18"/>
    <p:sldId id="327" r:id="rId19"/>
    <p:sldId id="330" r:id="rId20"/>
    <p:sldId id="286" r:id="rId21"/>
    <p:sldId id="285" r:id="rId22"/>
    <p:sldId id="338" r:id="rId23"/>
    <p:sldId id="339" r:id="rId24"/>
    <p:sldId id="315" r:id="rId25"/>
    <p:sldId id="331" r:id="rId26"/>
    <p:sldId id="278" r:id="rId27"/>
    <p:sldId id="316" r:id="rId28"/>
    <p:sldId id="275" r:id="rId29"/>
    <p:sldId id="274" r:id="rId30"/>
    <p:sldId id="281" r:id="rId31"/>
    <p:sldId id="284" r:id="rId32"/>
    <p:sldId id="283" r:id="rId33"/>
    <p:sldId id="289" r:id="rId34"/>
    <p:sldId id="293" r:id="rId35"/>
    <p:sldId id="317" r:id="rId36"/>
    <p:sldId id="318" r:id="rId37"/>
    <p:sldId id="332" r:id="rId38"/>
    <p:sldId id="292" r:id="rId39"/>
    <p:sldId id="291" r:id="rId40"/>
    <p:sldId id="290" r:id="rId41"/>
    <p:sldId id="333" r:id="rId42"/>
    <p:sldId id="307" r:id="rId43"/>
    <p:sldId id="308" r:id="rId44"/>
    <p:sldId id="294" r:id="rId45"/>
    <p:sldId id="300" r:id="rId46"/>
    <p:sldId id="337" r:id="rId47"/>
    <p:sldId id="299" r:id="rId48"/>
    <p:sldId id="297" r:id="rId49"/>
    <p:sldId id="298" r:id="rId50"/>
    <p:sldId id="323" r:id="rId51"/>
    <p:sldId id="329" r:id="rId52"/>
    <p:sldId id="296" r:id="rId53"/>
    <p:sldId id="295" r:id="rId54"/>
    <p:sldId id="301" r:id="rId55"/>
    <p:sldId id="302" r:id="rId56"/>
    <p:sldId id="303" r:id="rId57"/>
    <p:sldId id="336" r:id="rId58"/>
    <p:sldId id="269" r:id="rId59"/>
    <p:sldId id="270" r:id="rId60"/>
    <p:sldId id="268" r:id="rId61"/>
    <p:sldId id="267" r:id="rId62"/>
    <p:sldId id="266" r:id="rId63"/>
    <p:sldId id="271" r:id="rId64"/>
    <p:sldId id="273" r:id="rId65"/>
    <p:sldId id="306" r:id="rId66"/>
    <p:sldId id="272" r:id="rId67"/>
    <p:sldId id="343" r:id="rId68"/>
    <p:sldId id="325" r:id="rId69"/>
    <p:sldId id="265" r:id="rId70"/>
    <p:sldId id="264" r:id="rId71"/>
    <p:sldId id="328" r:id="rId72"/>
    <p:sldId id="263" r:id="rId73"/>
    <p:sldId id="334" r:id="rId74"/>
    <p:sldId id="335" r:id="rId75"/>
    <p:sldId id="342" r:id="rId76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rgbClr val="000054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0B8"/>
    <a:srgbClr val="F3D685"/>
    <a:srgbClr val="F2DD86"/>
    <a:srgbClr val="F17157"/>
    <a:srgbClr val="F3826B"/>
    <a:srgbClr val="0D1793"/>
    <a:srgbClr val="070C51"/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4" autoAdjust="0"/>
    <p:restoredTop sz="86375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894"/>
    </p:cViewPr>
    <p:sldLst>
      <p:sld r:id="rId1" collapse="1"/>
    </p:sldLst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-10638"/>
    </p:cViewPr>
  </p:sorterViewPr>
  <p:notesViewPr>
    <p:cSldViewPr>
      <p:cViewPr varScale="1">
        <p:scale>
          <a:sx n="80" d="100"/>
          <a:sy n="80" d="100"/>
        </p:scale>
        <p:origin x="1530" y="9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534" y="0"/>
            <a:ext cx="3027466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9199"/>
            <a:ext cx="3027466" cy="46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534" y="8819199"/>
            <a:ext cx="3027466" cy="46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E7DB77-FECA-4A88-AFD5-4099E9C36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159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534" y="0"/>
            <a:ext cx="3027466" cy="464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650" y="4410392"/>
            <a:ext cx="5121701" cy="4177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9"/>
            <a:ext cx="3027466" cy="46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534" y="8819199"/>
            <a:ext cx="3027466" cy="464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2BBC72-8F3E-40EE-834B-F4C6802F7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609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BBC72-8F3E-40EE-834B-F4C6802F701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489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BBC72-8F3E-40EE-834B-F4C6802F7019}" type="slidenum">
              <a:rPr lang="en-US" altLang="en-US" smtClean="0"/>
              <a:pPr>
                <a:defRPr/>
              </a:pPr>
              <a:t>72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907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BBC72-8F3E-40EE-834B-F4C6802F7019}" type="slidenum">
              <a:rPr lang="en-US" altLang="en-US" smtClean="0"/>
              <a:pPr>
                <a:defRPr/>
              </a:pPr>
              <a:t>73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BBC72-8F3E-40EE-834B-F4C6802F7019}" type="slidenum">
              <a:rPr lang="en-US" altLang="en-US" smtClean="0"/>
              <a:pPr>
                <a:defRPr/>
              </a:pPr>
              <a:t>74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79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2BBC72-8F3E-40EE-834B-F4C6802F7019}" type="slidenum">
              <a:rPr lang="en-US" altLang="en-US" smtClean="0"/>
              <a:pPr>
                <a:defRPr/>
              </a:pPr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44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gradFill rotWithShape="0">
              <a:gsLst>
                <a:gs pos="0">
                  <a:srgbClr val="F17157"/>
                </a:gs>
                <a:gs pos="100000">
                  <a:srgbClr val="FAD0C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7" name="Picture 16" descr="Color-ppt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A4A4A4">
                        <a:alpha val="50000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1905000" y="6096000"/>
            <a:ext cx="716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 dirty="0" smtClean="0">
                <a:solidFill>
                  <a:srgbClr val="070C5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 dirty="0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1100" dirty="0" smtClean="0">
                <a:solidFill>
                  <a:srgbClr val="070C51"/>
                </a:solidFill>
                <a:latin typeface="Arial" panose="020B0604020202020204" pitchFamily="34" charset="0"/>
              </a:rPr>
              <a:t>Tom Torlakson, State Superintendent of Public Instruction</a:t>
            </a:r>
            <a:endParaRPr lang="en-US" altLang="en-US" sz="12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81200" y="2760663"/>
            <a:ext cx="6781800" cy="24209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3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79F3F-4FB8-487E-B407-822C2F3D9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83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609600"/>
            <a:ext cx="17145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600"/>
            <a:ext cx="49911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B824-2A13-480F-801F-601FC3BD9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09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1AC32-9B76-44BF-A068-84D39436A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83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0FF5A-3451-4137-BD01-D3C7B70482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65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352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722BF-0883-4865-9299-06563CB608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76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DABC1-3231-452A-AF1A-FC2FC4BD0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6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AB600-DBD7-4CC5-A756-EF9E20A123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6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FBE92-5034-4AA8-860A-AC229A0139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08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A5BE-DB9D-462A-97B7-BC3736C663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70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7D8DB-49EB-47C8-99FC-A245FA324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64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EEDE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rgbClr val="F3D68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pic>
          <p:nvPicPr>
            <p:cNvPr id="2" name="Picture 10" descr="Color-ppt3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288"/>
              <a:ext cx="864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76200" y="1752600"/>
            <a:ext cx="152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  <a:t>TOM TORLAKSON</a:t>
            </a:r>
            <a:br>
              <a:rPr lang="en-US" altLang="en-US" sz="1000" b="1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</a:br>
            <a:r>
              <a:rPr lang="en-US" altLang="en-US" sz="800" smtClean="0">
                <a:solidFill>
                  <a:srgbClr val="070C5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4400" smtClean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981200"/>
            <a:ext cx="6858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25475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06825" y="6254750"/>
            <a:ext cx="305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1363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81D83C-0FAE-4C11-AE95-769A7AB12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ca.gov/sp/hs/cy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ca.gov/sp/hs/cy/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ca.gov/sp/hs/" TargetMode="External"/><Relationship Id="rId2" Type="http://schemas.openxmlformats.org/officeDocument/2006/relationships/hyperlink" Target="https://www.cde.ca.gov/sp/hs/cy/homelesslistserv.asp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ca.gov/sp/hs/cy/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ca.gov/sp/h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che.ed.gov/" TargetMode="Externa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nche.ed.gov/legis/essa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mailto:Lwheeler@cde.ca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omelessED@cde.ca.go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381000"/>
            <a:ext cx="67818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b="1" dirty="0" smtClean="0"/>
              <a:t>Homeless Education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1200" b="1" dirty="0" smtClean="0">
                <a:cs typeface="Arial" panose="020B0604020202020204" pitchFamily="34" charset="0"/>
              </a:rPr>
              <a:t/>
            </a:r>
            <a:br>
              <a:rPr lang="en-US" altLang="en-US" sz="1200" b="1" dirty="0" smtClean="0">
                <a:cs typeface="Arial" panose="020B0604020202020204" pitchFamily="34" charset="0"/>
              </a:rPr>
            </a:br>
            <a:r>
              <a:rPr lang="en-US" altLang="en-US" sz="2800" b="1" dirty="0" smtClean="0">
                <a:cs typeface="Arial" panose="020B0604020202020204" pitchFamily="34" charset="0"/>
              </a:rPr>
              <a:t>Presented by:</a:t>
            </a:r>
            <a:br>
              <a:rPr lang="en-US" altLang="en-US" sz="2800" b="1" dirty="0" smtClean="0">
                <a:cs typeface="Arial" panose="020B0604020202020204" pitchFamily="34" charset="0"/>
              </a:rPr>
            </a:br>
            <a:r>
              <a:rPr lang="en-US" altLang="en-US" sz="2800" b="1" dirty="0" smtClean="0">
                <a:cs typeface="Arial" panose="020B0604020202020204" pitchFamily="34" charset="0"/>
              </a:rPr>
              <a:t>California Department of Education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(4 of 7)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3962400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3000" dirty="0"/>
              <a:t>Examples of homelessness include children and youth living in</a:t>
            </a:r>
            <a:r>
              <a:rPr lang="en-US" sz="3000" dirty="0" smtClean="0"/>
              <a:t>:</a:t>
            </a:r>
            <a:endParaRPr lang="en-US" sz="3000" dirty="0"/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/>
              <a:t>Shared housing due to economic </a:t>
            </a:r>
            <a:r>
              <a:rPr lang="en-US" sz="3000" dirty="0" smtClean="0"/>
              <a:t>hardship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Motels </a:t>
            </a:r>
            <a:r>
              <a:rPr lang="en-US" sz="3000" dirty="0"/>
              <a:t>or </a:t>
            </a:r>
            <a:r>
              <a:rPr lang="en-US" sz="3000" dirty="0" smtClean="0"/>
              <a:t>hotels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Public </a:t>
            </a:r>
            <a:r>
              <a:rPr lang="en-US" sz="3000" dirty="0"/>
              <a:t>or private places not designed for </a:t>
            </a:r>
            <a:r>
              <a:rPr lang="en-US" sz="3000" dirty="0" smtClean="0"/>
              <a:t>sleeping</a:t>
            </a:r>
            <a:endParaRPr lang="en-US" sz="3000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(5 of 7)</a:t>
            </a:r>
            <a:endParaRPr lang="en-US" altLang="en-US" sz="40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429000"/>
          </a:xfrm>
        </p:spPr>
        <p:txBody>
          <a:bodyPr/>
          <a:lstStyle/>
          <a:p>
            <a:pPr marL="1150938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Trailer parks or campgrounds </a:t>
            </a:r>
          </a:p>
          <a:p>
            <a:pPr marL="1150938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Cars, parks, and abandoned  buildings </a:t>
            </a:r>
          </a:p>
          <a:p>
            <a:pPr marL="1150938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Shelters</a:t>
            </a:r>
          </a:p>
          <a:p>
            <a:pPr marL="1150938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Emergency or transitional shelters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(6 of 7)</a:t>
            </a:r>
            <a:endParaRPr lang="en-US" altLang="en-US" sz="4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3962400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buFontTx/>
              <a:buChar char="•"/>
              <a:defRPr/>
            </a:pPr>
            <a:r>
              <a:rPr lang="en-US" altLang="en-US" sz="3000" dirty="0" smtClean="0"/>
              <a:t>Additional examples of homelessness include children and youth who are: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Migratory children who qualify as homeless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Abandoned in hospitals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Unaccompanied homeless youth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599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(7 of 7)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676399" y="2057400"/>
            <a:ext cx="7467599" cy="4419600"/>
          </a:xfrm>
        </p:spPr>
        <p:txBody>
          <a:bodyPr/>
          <a:lstStyle/>
          <a:p>
            <a:pPr marL="457200" indent="-457200">
              <a:spcBef>
                <a:spcPts val="1200"/>
              </a:spcBef>
            </a:pPr>
            <a:r>
              <a:rPr lang="en-US" altLang="en-US" sz="3000" dirty="0" smtClean="0"/>
              <a:t>To determine if a homeless child or youth lives in substandard living conditions consider: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Health and safety concerns 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Number of occupants per square foot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Age of occupants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State and local building codes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905000" y="527050"/>
            <a:ext cx="6858000" cy="1143000"/>
          </a:xfrm>
        </p:spPr>
        <p:txBody>
          <a:bodyPr/>
          <a:lstStyle/>
          <a:p>
            <a:r>
              <a:rPr lang="en-US" altLang="en-US" sz="4000" b="1" dirty="0" smtClean="0"/>
              <a:t>Unaccompanied Homeless Youth Definition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676400" y="2062246"/>
            <a:ext cx="7467600" cy="2433554"/>
          </a:xfrm>
        </p:spPr>
        <p:txBody>
          <a:bodyPr/>
          <a:lstStyle/>
          <a:p>
            <a:pPr marL="457200" indent="-457200">
              <a:defRPr/>
            </a:pPr>
            <a:r>
              <a:rPr lang="en-US" altLang="en-US" sz="3000" dirty="0" smtClean="0"/>
              <a:t>“Unaccompanied homeless youth” is defined as a child or youth who meets the McKinney-Vento definition</a:t>
            </a:r>
            <a:r>
              <a:rPr lang="en-US" altLang="en-US" sz="3000" b="1" dirty="0" smtClean="0">
                <a:solidFill>
                  <a:srgbClr val="C40000"/>
                </a:solidFill>
              </a:rPr>
              <a:t> </a:t>
            </a:r>
            <a:r>
              <a:rPr lang="en-US" altLang="en-US" sz="3000" dirty="0" smtClean="0"/>
              <a:t>and is not in the physical custody of a parent or guardian.</a:t>
            </a:r>
            <a:endParaRPr lang="en-US" altLang="en-US" sz="30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Immediate Enrollment (1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44196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Homeless students are entitled to immediate enrollment in any public school that students living in the same attendance area are eligible to attend; even if:</a:t>
            </a:r>
          </a:p>
          <a:p>
            <a:pPr marL="1150938" lvl="1" indent="-457200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Students have missed application or enrollment deadlines during any period of homelessness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Immediate Enrollment (2 of 5)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971800"/>
          </a:xfrm>
        </p:spPr>
        <p:txBody>
          <a:bodyPr/>
          <a:lstStyle/>
          <a:p>
            <a:pPr marL="1150938" lvl="1" indent="-457200"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Students do not have required documents, such as school records</a:t>
            </a:r>
            <a:r>
              <a:rPr lang="en-US" altLang="en-US" sz="3000" b="1" dirty="0" smtClean="0"/>
              <a:t>, </a:t>
            </a:r>
            <a:r>
              <a:rPr lang="en-US" altLang="en-US" sz="3000" dirty="0" smtClean="0"/>
              <a:t>records of immunization and other required health records</a:t>
            </a:r>
            <a:r>
              <a:rPr lang="en-US" altLang="en-US" sz="3000" b="1" dirty="0" smtClean="0"/>
              <a:t>, </a:t>
            </a:r>
            <a:r>
              <a:rPr lang="en-US" altLang="en-US" sz="3000" dirty="0" smtClean="0"/>
              <a:t>proof of residency, guardianship, or other documents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Immediate Enrollment (3 of 5)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396163" cy="4191000"/>
          </a:xfrm>
        </p:spPr>
        <p:txBody>
          <a:bodyPr/>
          <a:lstStyle/>
          <a:p>
            <a:pPr marL="461963" lvl="1" indent="-461963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 smtClean="0"/>
              <a:t>Local educational agencies (LEAs) must develop, review, and revise policies to remove barriers to the identification,</a:t>
            </a:r>
            <a:r>
              <a:rPr lang="en-US" sz="3000" b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/>
              <a:t>enrollment, and retention of children and youth in homeless situations, including barriers due to outstanding fees or fines, or absences.</a:t>
            </a:r>
            <a:endParaRPr lang="en-US" sz="3000" u="sng" dirty="0" smtClean="0"/>
          </a:p>
          <a:p>
            <a:pPr marL="461962" lvl="1" indent="0">
              <a:buFontTx/>
              <a:buNone/>
              <a:defRPr/>
            </a:pPr>
            <a:endParaRPr lang="en-US" sz="3000" u="sng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Immediate Enrollment (4 of 5)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133600"/>
          </a:xfrm>
        </p:spPr>
        <p:txBody>
          <a:bodyPr/>
          <a:lstStyle/>
          <a:p>
            <a:pPr marL="461963" lvl="1" indent="-407988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000" dirty="0" smtClean="0"/>
              <a:t>“Enroll</a:t>
            </a:r>
            <a:r>
              <a:rPr lang="en-US" altLang="en-US" sz="3000" dirty="0"/>
              <a:t>” and “enrollment” means attending classes and participating fully in school </a:t>
            </a:r>
            <a:r>
              <a:rPr lang="en-US" altLang="en-US" sz="3000" dirty="0" smtClean="0"/>
              <a:t>activities.</a:t>
            </a:r>
            <a:endParaRPr lang="en-US" altLang="en-US" sz="3000" dirty="0"/>
          </a:p>
          <a:p>
            <a:pPr marL="461962" lvl="1" indent="0">
              <a:buFontTx/>
              <a:buNone/>
              <a:defRPr/>
            </a:pPr>
            <a:endParaRPr lang="en-US" sz="3000" u="sng" dirty="0" smtClean="0">
              <a:solidFill>
                <a:srgbClr val="FF0000"/>
              </a:solidFill>
            </a:endParaRPr>
          </a:p>
          <a:p>
            <a:pPr marL="461962" lvl="1" indent="0">
              <a:buFontTx/>
              <a:buNone/>
              <a:defRPr/>
            </a:pPr>
            <a:endParaRPr lang="en-US" sz="3000" u="sng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Immediate Enrollment (5 of 5)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819400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3000" dirty="0" smtClean="0"/>
              <a:t>California Senate Bill 177 changed California </a:t>
            </a:r>
            <a:r>
              <a:rPr lang="en-US" altLang="en-US" sz="3000" i="1" dirty="0" smtClean="0"/>
              <a:t>Education Code (EC) </a:t>
            </a:r>
            <a:r>
              <a:rPr lang="en-US" altLang="en-US" sz="3000" dirty="0" smtClean="0"/>
              <a:t>Section 48850 to align to the same provisions relating to immediate enrollment of homeless children and youth.</a:t>
            </a:r>
            <a:endParaRPr lang="en-US" altLang="en-US" sz="3000" dirty="0"/>
          </a:p>
          <a:p>
            <a:pPr marL="461962" lvl="1" indent="0">
              <a:buFontTx/>
              <a:buNone/>
              <a:defRPr/>
            </a:pPr>
            <a:endParaRPr lang="en-US" sz="3000" u="sng" dirty="0" smtClean="0">
              <a:solidFill>
                <a:srgbClr val="FF0000"/>
              </a:solidFill>
            </a:endParaRPr>
          </a:p>
          <a:p>
            <a:pPr marL="461962" lvl="1" indent="0">
              <a:buFontTx/>
              <a:buNone/>
              <a:defRPr/>
            </a:pPr>
            <a:endParaRPr lang="en-US" sz="3000" u="sng" dirty="0" smtClean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b="1" dirty="0" smtClean="0"/>
              <a:t>Barriers Faced (1 of 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682625" indent="-461963"/>
            <a:r>
              <a:rPr lang="en-US" dirty="0" smtClean="0"/>
              <a:t>Lack of identification</a:t>
            </a:r>
          </a:p>
          <a:p>
            <a:pPr marL="687388" indent="-460375"/>
            <a:r>
              <a:rPr lang="en-US" dirty="0" smtClean="0"/>
              <a:t>Enrollment requirements</a:t>
            </a:r>
          </a:p>
          <a:p>
            <a:pPr marL="687388" indent="-460375"/>
            <a:r>
              <a:rPr lang="en-US" dirty="0" smtClean="0"/>
              <a:t>Lack of school supplies and transportation</a:t>
            </a:r>
          </a:p>
          <a:p>
            <a:pPr marL="687388" indent="-460375"/>
            <a:r>
              <a:rPr lang="en-US" dirty="0" smtClean="0"/>
              <a:t>Poor health, fatigue, hunger, anxiety, and trauma</a:t>
            </a:r>
          </a:p>
          <a:p>
            <a:pPr marL="687388" indent="-460375"/>
            <a:r>
              <a:rPr lang="en-US" dirty="0" smtClean="0"/>
              <a:t>Prejudice and misunderstanding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9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Unaccompanied Homeless Youth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438400"/>
          </a:xfrm>
        </p:spPr>
        <p:txBody>
          <a:bodyPr/>
          <a:lstStyle/>
          <a:p>
            <a:pPr marL="457200" indent="-457200"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Liaisons must help unaccompanied homeless youth choose and enroll in a school, </a:t>
            </a:r>
            <a:r>
              <a:rPr lang="en-US" sz="3000" dirty="0" smtClean="0"/>
              <a:t>give priority to the youth</a:t>
            </a:r>
            <a:r>
              <a:rPr lang="es-ES_tradnl" sz="3000" dirty="0" smtClean="0"/>
              <a:t>’</a:t>
            </a:r>
            <a:r>
              <a:rPr lang="en-US" altLang="ja-JP" sz="3000" dirty="0" smtClean="0"/>
              <a:t>s wishes, </a:t>
            </a:r>
            <a:r>
              <a:rPr lang="en-US" altLang="ja-JP" sz="3000" dirty="0" smtClean="0">
                <a:solidFill>
                  <a:schemeClr val="tx2">
                    <a:lumMod val="75000"/>
                  </a:schemeClr>
                </a:solidFill>
              </a:rPr>
              <a:t>and inform the youth of his or her appeal rights.</a:t>
            </a:r>
            <a:endParaRPr lang="en-US" sz="30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Preschool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0386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defRPr/>
            </a:pPr>
            <a:r>
              <a:rPr lang="en-US" sz="3000" dirty="0" smtClean="0"/>
              <a:t>Preschools are included in the school of origin definition.</a:t>
            </a:r>
            <a:endParaRPr lang="en-US" sz="1200" dirty="0" smtClean="0">
              <a:solidFill>
                <a:srgbClr val="FF0000"/>
              </a:solidFill>
            </a:endParaRPr>
          </a:p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sz="3000" dirty="0" smtClean="0"/>
              <a:t>Liaisons must ensure access to Head Start, early intervention (</a:t>
            </a:r>
            <a:r>
              <a:rPr lang="en-US" sz="3000" dirty="0"/>
              <a:t>Individuals with Disabilities Education Act </a:t>
            </a:r>
            <a:r>
              <a:rPr lang="en-US" sz="3000" dirty="0" smtClean="0"/>
              <a:t>[IDEA], Part C), and other preschool programs administered by the LEA.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sz="4000" b="1" dirty="0" smtClean="0"/>
              <a:t>Reporting Requirements</a:t>
            </a:r>
            <a:br>
              <a:rPr lang="en-US" sz="4000" b="1" dirty="0" smtClean="0"/>
            </a:br>
            <a:r>
              <a:rPr lang="en-US" sz="4000" b="1" dirty="0" smtClean="0"/>
              <a:t>(1 of 2)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457200" indent="-457200"/>
            <a:r>
              <a:rPr lang="en-US" dirty="0" smtClean="0"/>
              <a:t>All LEAs are required to report the number of homeless students enrolled during a school year through the California Longitudinal Pupil Achievement Data System (CALPADS), annually.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8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sz="4000" b="1" dirty="0" smtClean="0"/>
              <a:t>Reporting Requirements</a:t>
            </a:r>
            <a:br>
              <a:rPr lang="en-US" sz="4000" b="1" dirty="0" smtClean="0"/>
            </a:br>
            <a:r>
              <a:rPr lang="en-US" sz="4000" b="1" dirty="0" smtClean="0"/>
              <a:t>(2 of 2)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457200" indent="-457200"/>
            <a:r>
              <a:rPr lang="en-US" dirty="0" smtClean="0"/>
              <a:t>CALPADS </a:t>
            </a:r>
            <a:r>
              <a:rPr lang="en-US" dirty="0"/>
              <a:t>is </a:t>
            </a:r>
            <a:r>
              <a:rPr lang="en-US" dirty="0" smtClean="0"/>
              <a:t>the </a:t>
            </a:r>
            <a:r>
              <a:rPr lang="en-US" dirty="0"/>
              <a:t>longitudinal data system used to maintain </a:t>
            </a:r>
            <a:r>
              <a:rPr lang="en-US" dirty="0" smtClean="0"/>
              <a:t>      individual-level </a:t>
            </a:r>
            <a:r>
              <a:rPr lang="en-US" dirty="0"/>
              <a:t>data including </a:t>
            </a:r>
            <a:r>
              <a:rPr lang="en-US" dirty="0" smtClean="0"/>
              <a:t> student </a:t>
            </a:r>
            <a:r>
              <a:rPr lang="en-US" dirty="0"/>
              <a:t>demographics, course data, discipline, assessments, staff assignments, and other data for </a:t>
            </a:r>
            <a:r>
              <a:rPr lang="en-US" dirty="0" smtClean="0"/>
              <a:t>  state </a:t>
            </a:r>
            <a:r>
              <a:rPr lang="en-US" dirty="0"/>
              <a:t>and federal </a:t>
            </a:r>
            <a:r>
              <a:rPr lang="en-US" dirty="0" smtClean="0"/>
              <a:t>reporting.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7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599" cy="1143000"/>
          </a:xfrm>
        </p:spPr>
        <p:txBody>
          <a:bodyPr/>
          <a:lstStyle/>
          <a:p>
            <a:r>
              <a:rPr lang="en-US" altLang="en-US" sz="4000" b="1" dirty="0" smtClean="0"/>
              <a:t>School of Origin (1 of 4)</a:t>
            </a:r>
            <a:endParaRPr lang="en-US" altLang="en-US" sz="4000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676399" y="1981200"/>
            <a:ext cx="7467599" cy="40386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altLang="en-US" sz="3000" dirty="0" smtClean="0"/>
              <a:t>“School of origin” is the school the child attended when permanently housed or the school last enrolled.</a:t>
            </a:r>
            <a:endParaRPr lang="en-US" altLang="en-US" sz="1200" dirty="0" smtClean="0"/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Students can continue to attend their school of origin the entire time they are homeless and until the end of any academic year in which they move into permanent housing.</a:t>
            </a:r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599" cy="1143000"/>
          </a:xfrm>
        </p:spPr>
        <p:txBody>
          <a:bodyPr/>
          <a:lstStyle/>
          <a:p>
            <a:r>
              <a:rPr lang="en-US" altLang="en-US" sz="4000" b="1" dirty="0" smtClean="0"/>
              <a:t>School of Origin (2 of 4)</a:t>
            </a:r>
            <a:endParaRPr lang="en-US" altLang="en-US" sz="4000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267200"/>
          </a:xfrm>
        </p:spPr>
        <p:txBody>
          <a:bodyPr/>
          <a:lstStyle/>
          <a:p>
            <a:pPr marL="457200" indent="-457200">
              <a:spcBef>
                <a:spcPts val="1200"/>
              </a:spcBef>
            </a:pPr>
            <a:r>
              <a:rPr lang="en-US" altLang="en-US" sz="3000" dirty="0" smtClean="0"/>
              <a:t>SB 445 changed </a:t>
            </a:r>
            <a:r>
              <a:rPr lang="en-US" altLang="en-US" sz="3000" i="1" dirty="0" smtClean="0"/>
              <a:t>EC</a:t>
            </a:r>
            <a:r>
              <a:rPr lang="en-US" altLang="en-US" sz="3000" dirty="0" smtClean="0"/>
              <a:t> Section 48852.7 </a:t>
            </a:r>
            <a:r>
              <a:rPr lang="en-US" altLang="en-US" sz="3000" dirty="0"/>
              <a:t> </a:t>
            </a:r>
            <a:r>
              <a:rPr lang="en-US" altLang="en-US" sz="3000" dirty="0" smtClean="0"/>
              <a:t>to align to this provision and allow a homeless youth, now permanently housed, to remain in their high school through graduation, if:</a:t>
            </a: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It is in the best interest of the student; and, </a:t>
            </a: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It is parent/guardian requested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School of Origin (3 of 4)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9624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School attended when permanently housed or school in which last enrolled, including a preschool</a:t>
            </a:r>
          </a:p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The designated receiving school at the next grade level for feeder school patterns, when the student completes the final grade level served by the school of origin</a:t>
            </a:r>
            <a:endParaRPr lang="en-US" altLang="en-US" sz="3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School of Origin (4 of 4)</a:t>
            </a:r>
            <a:endParaRPr lang="en-US" altLang="en-US" sz="40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895600"/>
          </a:xfrm>
        </p:spPr>
        <p:txBody>
          <a:bodyPr/>
          <a:lstStyle/>
          <a:p>
            <a:pPr marL="457200" indent="-457200"/>
            <a:r>
              <a:rPr lang="en-US" altLang="en-US" sz="3000" dirty="0" smtClean="0"/>
              <a:t>If a student is sent to a school other than that requested by a parent or guardian, the district must provide a written explanation to the parent or guardian of its decision and their right to appeal.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School Stability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In determining best interest, the LEA shall:</a:t>
            </a:r>
          </a:p>
          <a:p>
            <a:pPr marL="1144588" lvl="1" indent="-452438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Presume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that keeping the student in the school of origin is in the student’s best interest, u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  <a:ea typeface="Calibri" charset="0"/>
                <a:cs typeface="Calibri" charset="0"/>
              </a:rPr>
              <a:t>nless contrary to the request of the </a:t>
            </a:r>
            <a:r>
              <a:rPr lang="en-US" altLang="ja-JP" sz="3000" dirty="0" smtClean="0">
                <a:solidFill>
                  <a:schemeClr val="tx2">
                    <a:lumMod val="75000"/>
                  </a:schemeClr>
                </a:solidFill>
                <a:ea typeface="Calibri" charset="0"/>
                <a:cs typeface="Calibri" charset="0"/>
              </a:rPr>
              <a:t>parent, guardian</a:t>
            </a:r>
            <a:r>
              <a:rPr lang="en-US" altLang="ja-JP" sz="3000" dirty="0" smtClean="0">
                <a:ea typeface="Calibri" charset="0"/>
                <a:cs typeface="Calibri" charset="0"/>
              </a:rPr>
              <a:t>, or unaccompanied homeless youth</a:t>
            </a:r>
            <a:endParaRPr lang="en-US" sz="3000" dirty="0" smtClean="0">
              <a:ea typeface="Calibri" charset="0"/>
              <a:cs typeface="Calibri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School Stability (2 of 3)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76400" y="1905000"/>
            <a:ext cx="7467600" cy="4648200"/>
          </a:xfrm>
        </p:spPr>
        <p:txBody>
          <a:bodyPr/>
          <a:lstStyle/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Consider student-centered factors, including the impact of mobility on achievement, education, health,  and safety</a:t>
            </a:r>
          </a:p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Give priority to the request of the parent/guardian</a:t>
            </a:r>
          </a:p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Give priority to the youth’s request (in the case of an unaccompanied homeless youth)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b="1" dirty="0" smtClean="0"/>
              <a:t>Barriers Faced (2 of 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687388" indent="-460375"/>
            <a:r>
              <a:rPr lang="en-US" dirty="0" smtClean="0"/>
              <a:t>Lack of awareness</a:t>
            </a:r>
          </a:p>
          <a:p>
            <a:pPr marL="687388" indent="-460375"/>
            <a:r>
              <a:rPr lang="en-US" dirty="0" smtClean="0"/>
              <a:t>Parents not wanting to get involved due to fear of judgement, authorities removing their children, etc.</a:t>
            </a:r>
          </a:p>
          <a:p>
            <a:pPr marL="687388" indent="-460375"/>
            <a:r>
              <a:rPr lang="en-US" dirty="0" smtClean="0"/>
              <a:t>Credit deficiency</a:t>
            </a:r>
          </a:p>
          <a:p>
            <a:pPr marL="687388" indent="-460375"/>
            <a:r>
              <a:rPr lang="en-US" dirty="0" smtClean="0"/>
              <a:t>Lack of legal guardian for an unaccompanied homeless youth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7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School Stability (3 of 3)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05000"/>
            <a:ext cx="7467600" cy="4343400"/>
          </a:xfrm>
        </p:spPr>
        <p:txBody>
          <a:bodyPr/>
          <a:lstStyle/>
          <a:p>
            <a:pPr marL="1150938" lvl="1" indent="-452438"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If the LEA determines that it is not in the student’s best interest, </a:t>
            </a:r>
            <a:r>
              <a:rPr lang="en-US" altLang="ja-JP" sz="3000" dirty="0" smtClean="0">
                <a:solidFill>
                  <a:schemeClr val="tx2">
                    <a:lumMod val="75000"/>
                  </a:schemeClr>
                </a:solidFill>
              </a:rPr>
              <a:t>the LEA must provide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a written </a:t>
            </a:r>
            <a:r>
              <a:rPr lang="en-US" sz="3000" dirty="0" smtClean="0"/>
              <a:t>explanation of the reasons for its determination, in a manner and form understandable to such parent, guardian, or unaccompanied homeless youth, including information regarding the right to appeal.</a:t>
            </a:r>
            <a:endParaRPr lang="en-US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Transportation (1 of 2)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50520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</a:pPr>
            <a:r>
              <a:rPr lang="en-US" altLang="en-US" sz="3000" dirty="0" smtClean="0"/>
              <a:t>LEAs must provide transportation to and from the school of origin, including until the end of the year when the student obtains permanent housing, at the request of a parent</a:t>
            </a:r>
            <a:r>
              <a:rPr lang="en-US" altLang="ja-JP" sz="3000" dirty="0" smtClean="0">
                <a:ea typeface="MS PGothic" panose="020B0600070205080204" pitchFamily="34" charset="-128"/>
              </a:rPr>
              <a:t> or guardian (or at the liaison’s request for unaccompanied homeless youth).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Transportation (2 of 2)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267200"/>
          </a:xfrm>
        </p:spPr>
        <p:txBody>
          <a:bodyPr/>
          <a:lstStyle/>
          <a:p>
            <a:pPr marL="457200" indent="-457200">
              <a:spcBef>
                <a:spcPts val="1200"/>
              </a:spcBef>
            </a:pPr>
            <a:r>
              <a:rPr lang="en-US" altLang="en-US" sz="3000" dirty="0" smtClean="0"/>
              <a:t>LEAs must eliminate barriers to the identification, enrollment, and retention of students experiencing homelessness (including transportation barriers).</a:t>
            </a:r>
            <a:endParaRPr lang="en-US" altLang="ja-JP" sz="3000" dirty="0" smtClean="0">
              <a:ea typeface="MS PGothic" panose="020B0600070205080204" pitchFamily="34" charset="-128"/>
            </a:endParaRPr>
          </a:p>
          <a:p>
            <a:pPr marL="457200" indent="-457200">
              <a:spcBef>
                <a:spcPts val="1200"/>
              </a:spcBef>
            </a:pPr>
            <a:r>
              <a:rPr lang="en-US" altLang="en-US" sz="3000" dirty="0" smtClean="0"/>
              <a:t>If the LEA </a:t>
            </a:r>
            <a:r>
              <a:rPr lang="en-US" altLang="en-US" sz="3000" smtClean="0"/>
              <a:t>of origin </a:t>
            </a:r>
            <a:r>
              <a:rPr lang="en-US" altLang="en-US" sz="3000" dirty="0" smtClean="0"/>
              <a:t>and the LEA of residence cannot agree on who will pay the costs, the two LEAs must share the costs.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Dispute Resolution (1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5814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If a dispute arises over </a:t>
            </a:r>
            <a:r>
              <a:rPr lang="en-US" sz="3000" dirty="0" smtClean="0"/>
              <a:t>eligibility, school selection, or enrollment in a school:</a:t>
            </a:r>
          </a:p>
          <a:p>
            <a:pPr marL="1144588" lvl="1" indent="-452438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The student shall be immediately enrolled in the school in which enrollment is sought, pending resolution of the dispute (including all available appeals)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Dispute Resolution (2 of 5)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971800"/>
          </a:xfrm>
        </p:spPr>
        <p:txBody>
          <a:bodyPr/>
          <a:lstStyle/>
          <a:p>
            <a:pPr marL="1150938" lvl="1" indent="-452438"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The parent, guardian, or unaccompanied homeless youth must be provided a written explanation of </a:t>
            </a:r>
            <a:r>
              <a:rPr lang="en-US" altLang="ja-JP" sz="3000" dirty="0" smtClean="0"/>
              <a:t>decisions made by the school, LEA, or state educational agency (SEA), </a:t>
            </a:r>
            <a:r>
              <a:rPr lang="en-US" altLang="ja-JP" sz="3000" dirty="0" smtClean="0">
                <a:solidFill>
                  <a:schemeClr val="tx2">
                    <a:lumMod val="75000"/>
                  </a:schemeClr>
                </a:solidFill>
              </a:rPr>
              <a:t>and how to appeal them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Dispute Resolution (3 of 5)</a:t>
            </a:r>
            <a:endParaRPr lang="en-US" altLang="en-US" sz="4000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2004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en-US" sz="3000" dirty="0" smtClean="0"/>
              <a:t>Whenever there is a disagreement, the school must:</a:t>
            </a:r>
          </a:p>
          <a:p>
            <a:pPr marL="1150938" lvl="1" indent="-457200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Immediately enroll student in school according to parent’s wishes; </a:t>
            </a:r>
          </a:p>
          <a:p>
            <a:pPr marL="1150938" lvl="1" indent="-457200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Keep the student until the dispute is settled;</a:t>
            </a:r>
          </a:p>
          <a:p>
            <a:pPr marL="0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Dispute Resolution (4 of 5)</a:t>
            </a:r>
            <a:endParaRPr lang="en-US" altLang="en-US" sz="4000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276600"/>
          </a:xfrm>
        </p:spPr>
        <p:txBody>
          <a:bodyPr/>
          <a:lstStyle/>
          <a:p>
            <a:pPr marL="1150938" lvl="1" indent="-457200">
              <a:lnSpc>
                <a:spcPct val="9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Provide transportation;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Explain the decision in writing to parents; and,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Contact liaison to assist in settling the dispute with parents, guardian, or youth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Dispute Resolution (5 of 5)</a:t>
            </a:r>
            <a:endParaRPr lang="en-US" altLang="en-US" sz="4000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467600" cy="5029200"/>
          </a:xfrm>
        </p:spPr>
        <p:txBody>
          <a:bodyPr/>
          <a:lstStyle/>
          <a:p>
            <a:pPr marL="461963" lvl="1" indent="-4619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If dispute is not resolved at the district level, refer case to the county liaison</a:t>
            </a:r>
          </a:p>
          <a:p>
            <a:pPr marL="461963" lvl="1" indent="-4619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If case is still not resolved, refer to the State </a:t>
            </a:r>
            <a:r>
              <a:rPr lang="en-US" altLang="en-US" dirty="0"/>
              <a:t>C</a:t>
            </a:r>
            <a:r>
              <a:rPr lang="en-US" altLang="en-US" dirty="0" smtClean="0"/>
              <a:t>oordinator</a:t>
            </a:r>
          </a:p>
          <a:p>
            <a:pPr marL="461963" lvl="1" indent="-4619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You can find information about California’s Homeless Education Dispute Resolution Process on</a:t>
            </a:r>
            <a:r>
              <a:rPr lang="en-US" dirty="0" smtClean="0"/>
              <a:t> the California Department of Education (CDE) Resources for Homeless </a:t>
            </a:r>
            <a:r>
              <a:rPr lang="en-US" dirty="0"/>
              <a:t>Children </a:t>
            </a:r>
            <a:r>
              <a:rPr lang="en-US" dirty="0" smtClean="0"/>
              <a:t>and Youths web page at </a:t>
            </a:r>
            <a:r>
              <a:rPr lang="en-US" altLang="en-US" u="sng" dirty="0" smtClean="0">
                <a:hlinkClick r:id="rId2" tooltip="CA Dept of Education Homeless Education Web Page"/>
              </a:rPr>
              <a:t>http://www.cde.ca.gov/sp/hs/cy/</a:t>
            </a:r>
            <a:endParaRPr lang="en-US" altLang="en-US" u="sng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33575"/>
            <a:ext cx="7467600" cy="4391025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defRPr/>
            </a:pPr>
            <a:r>
              <a:rPr lang="en-US" sz="3000" dirty="0" smtClean="0"/>
              <a:t>Develop and implement good local policies on identification, enrollment, and retention; barriers due to fees, fines, and absences; credit accrual; full participation in academic and extra-curricular activities; enrollment of unaccompanied homeless youth; school stability; transportation; privacy; inter-district collaboration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Academic Access (1 of 3)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505200"/>
          </a:xfrm>
        </p:spPr>
        <p:txBody>
          <a:bodyPr/>
          <a:lstStyle/>
          <a:p>
            <a:pPr marL="457200" indent="-457200"/>
            <a:r>
              <a:rPr lang="en-US" altLang="en-US" sz="3000" dirty="0" smtClean="0"/>
              <a:t>States must have procedures to eliminate barriers to academic and extracurricular activities, including magnet school, summer school, career and technical education, advanced placement, online learning, and charter school programs.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39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7467600" cy="1143000"/>
          </a:xfrm>
        </p:spPr>
        <p:txBody>
          <a:bodyPr/>
          <a:lstStyle/>
          <a:p>
            <a:r>
              <a:rPr lang="en-US" altLang="en-US" sz="3600" b="1" dirty="0" smtClean="0"/>
              <a:t>Education for Homeless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Children and Youth Act</a:t>
            </a:r>
            <a:r>
              <a:rPr lang="en-US" altLang="en-US" sz="3600" b="1" dirty="0"/>
              <a:t> </a:t>
            </a:r>
            <a:r>
              <a:rPr lang="en-US" altLang="en-US" sz="3600" b="1" dirty="0" smtClean="0"/>
              <a:t>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895600"/>
          </a:xfrm>
        </p:spPr>
        <p:txBody>
          <a:bodyPr/>
          <a:lstStyle/>
          <a:p>
            <a:pPr marL="457200" indent="-45720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 smtClean="0"/>
              <a:t>Originally passed in 1987</a:t>
            </a:r>
          </a:p>
          <a:p>
            <a:pPr marL="457200" indent="-457200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000" dirty="0" smtClean="0"/>
              <a:t>Reauthorized in 2015 by the Every Student Succeeds Act (ESSA)</a:t>
            </a:r>
            <a:endParaRPr lang="en-US" sz="1200" dirty="0" smtClean="0"/>
          </a:p>
          <a:p>
            <a:pPr marL="1150938" lvl="1" indent="-457200" eaLnBrk="1" hangingPunct="1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Amendments took effect </a:t>
            </a:r>
          </a:p>
          <a:p>
            <a:pPr marL="1150938" lvl="1" indent="-45720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000" dirty="0" smtClean="0"/>
              <a:t>    October 1,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Academic Access (2 of 3)</a:t>
            </a:r>
            <a:endParaRPr lang="en-US" altLang="en-US" sz="4000" dirty="0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5814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/>
              <a:t>States must have procedures to identify and remove barriers that prevent youth from receiving appropriate credit for full or partial coursework satisfactorily completed while attending a prior school, in accordance with state, local, and school policies.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Academic Access (3 of 3)</a:t>
            </a:r>
            <a:endParaRPr lang="en-US" altLang="en-US" sz="4000" dirty="0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7432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altLang="en-US" sz="3000" dirty="0" smtClean="0"/>
              <a:t>Liaisons must implement those procedures</a:t>
            </a:r>
          </a:p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altLang="en-US" sz="3000" dirty="0" smtClean="0"/>
              <a:t>Assembly Bill 1806 supports this provision and has changed </a:t>
            </a:r>
            <a:r>
              <a:rPr lang="en-US" altLang="en-US" sz="3000" i="1" dirty="0" smtClean="0"/>
              <a:t>EC</a:t>
            </a:r>
            <a:r>
              <a:rPr lang="en-US" altLang="en-US" sz="3000" dirty="0" smtClean="0"/>
              <a:t> Section 51225.1</a:t>
            </a:r>
          </a:p>
          <a:p>
            <a:pPr marL="0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Equal Access (1 of 2)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733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defRPr/>
            </a:pPr>
            <a:r>
              <a:rPr lang="en-US" altLang="en-US" sz="3000" dirty="0" smtClean="0"/>
              <a:t>Homeless students should have equal access to all programs including:</a:t>
            </a:r>
            <a:endParaRPr lang="en-US" altLang="en-US" sz="1200" dirty="0" smtClean="0"/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Gifted and Talented Education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Special education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Migrant education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IDEA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Equal Access (2 of 2)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657600"/>
          </a:xfrm>
        </p:spPr>
        <p:txBody>
          <a:bodyPr/>
          <a:lstStyle/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English learner programs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Vocational education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Title I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State Meal Program</a:t>
            </a:r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Before and/or after school  programs</a:t>
            </a:r>
          </a:p>
          <a:p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Higher Education Access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590800"/>
          </a:xfrm>
        </p:spPr>
        <p:txBody>
          <a:bodyPr/>
          <a:lstStyle/>
          <a:p>
            <a:pPr marL="457200" indent="-457200">
              <a:defRPr/>
            </a:pPr>
            <a:r>
              <a:rPr lang="en-US" sz="3000" dirty="0" smtClean="0"/>
              <a:t>All homeless youth must be able to receive assistance from counselors to advise such youths, and prepare and improve the readiness of such youths for college.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Higher Education Access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(2 of 2)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971800"/>
          </a:xfrm>
        </p:spPr>
        <p:txBody>
          <a:bodyPr/>
          <a:lstStyle/>
          <a:p>
            <a:pPr marL="457200" indent="-457200">
              <a:defRPr/>
            </a:pPr>
            <a:r>
              <a:rPr lang="en-US" sz="3000" dirty="0" smtClean="0"/>
              <a:t>Liaisons must ensure unaccompanied homeless youth are informed of their status as independent students and may obtain assistance from the liaison to receive verification of that status.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b="1" dirty="0" smtClean="0"/>
              <a:t>Segregation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200400"/>
          </a:xfrm>
        </p:spPr>
        <p:txBody>
          <a:bodyPr/>
          <a:lstStyle/>
          <a:p>
            <a:pPr marL="457200" indent="-457200"/>
            <a:r>
              <a:rPr lang="en-US" sz="3000" dirty="0" smtClean="0"/>
              <a:t>LEAs are required to ensure that homeless children and youth are not stigmatized or segregated on the basis of their homeless status.</a:t>
            </a:r>
          </a:p>
          <a:p>
            <a:pPr marL="457200" indent="-457200"/>
            <a:r>
              <a:rPr lang="en-US" sz="3000" dirty="0" smtClean="0"/>
              <a:t>LEAs must have an adopted board policy stating this requirement.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6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Coordination (1 of 3)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8100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altLang="en-US" sz="3000" dirty="0" smtClean="0"/>
              <a:t>LEAs must coordinate McKinney-Vento and special education services within the LEA, and with other involved LEAs.</a:t>
            </a:r>
          </a:p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altLang="en-US" sz="3000" dirty="0" smtClean="0"/>
              <a:t>Information about a homeless student’s living situation is a student education record subject to the Family Educational Rights and Privacy Act (FERPA).</a:t>
            </a:r>
          </a:p>
          <a:p>
            <a:pPr marL="0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Coordination (2 of 3)</a:t>
            </a:r>
            <a:endParaRPr lang="en-US" altLang="en-US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962400"/>
          </a:xfrm>
        </p:spPr>
        <p:txBody>
          <a:bodyPr/>
          <a:lstStyle/>
          <a:p>
            <a:pPr marL="457200" indent="-457200"/>
            <a:r>
              <a:rPr lang="en-US" altLang="en-US" sz="3000" dirty="0" smtClean="0">
                <a:solidFill>
                  <a:schemeClr val="tx2"/>
                </a:solidFill>
              </a:rPr>
              <a:t>SEAs receiving charter school grants under Title IV, Part C </a:t>
            </a:r>
            <a:r>
              <a:rPr lang="en-US" altLang="en-US" sz="3000" dirty="0" smtClean="0"/>
              <a:t>must work with charter schools on recruitment and enrollment practices to promote inclusion of all students, including eliminating any barriers to enrollment for foster youth and unaccompanied homeless youth.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Coordination (3 of 3)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048000"/>
          </a:xfrm>
        </p:spPr>
        <p:txBody>
          <a:bodyPr/>
          <a:lstStyle/>
          <a:p>
            <a:pPr marL="457200" indent="-457200">
              <a:defRPr/>
            </a:pPr>
            <a:r>
              <a:rPr lang="en-US" sz="3000" dirty="0" smtClean="0"/>
              <a:t>Local liaisons are authorized to affirm that students meet the Department of Housing and Urban Development (HUD) definition of homelessness, to qualify them for HUD homeless assistance programs.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49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76400" y="533400"/>
            <a:ext cx="7467600" cy="1143000"/>
          </a:xfrm>
        </p:spPr>
        <p:txBody>
          <a:bodyPr/>
          <a:lstStyle/>
          <a:p>
            <a:r>
              <a:rPr lang="en-US" altLang="en-US" sz="3600" b="1" dirty="0" smtClean="0"/>
              <a:t>Education for Homeless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Children and Youth Act (2 of 3)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2098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defRPr/>
            </a:pPr>
            <a:r>
              <a:rPr lang="en-US" sz="3000" dirty="0" smtClean="0"/>
              <a:t>42 United States Code (U.S.C.) Section 11431 et seq. 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sz="3000" dirty="0" smtClean="0"/>
              <a:t>Sections 721 and 722 of the   McKinney-Vento Act 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6002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Department </a:t>
            </a:r>
            <a:r>
              <a:rPr lang="en-US" sz="4000" b="1" dirty="0"/>
              <a:t>of Housing and Urban Development</a:t>
            </a:r>
            <a:r>
              <a:rPr lang="en-US" altLang="en-US" sz="4000" b="1" dirty="0" smtClean="0"/>
              <a:t> Definition (1 of 2)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endParaRPr lang="en-US" altLang="en-US" b="1" dirty="0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1676400" y="2590800"/>
            <a:ext cx="7467600" cy="3733800"/>
          </a:xfrm>
        </p:spPr>
        <p:txBody>
          <a:bodyPr/>
          <a:lstStyle/>
          <a:p>
            <a:pPr marL="0" indent="0">
              <a:buNone/>
            </a:pPr>
            <a:endParaRPr lang="en-US" altLang="en-US" sz="1100" dirty="0" smtClean="0"/>
          </a:p>
          <a:p>
            <a:pPr marL="457200" indent="-457200"/>
            <a:r>
              <a:rPr lang="en-US" altLang="en-US" sz="3000" dirty="0" smtClean="0"/>
              <a:t>An individual or family with a primary nighttime residence that is a public or private place not designed for or ordinarily used as a regular sleeping accommodation, including a car, park, abandoned building, bus or train station, airport, or camping 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000" b="1" dirty="0" smtClean="0"/>
              <a:t>Department </a:t>
            </a:r>
            <a:r>
              <a:rPr lang="en-US" sz="4000" b="1" dirty="0"/>
              <a:t>of Housing and Urban Development</a:t>
            </a:r>
            <a:r>
              <a:rPr lang="en-US" altLang="en-US" sz="4000" b="1" dirty="0"/>
              <a:t> Definition </a:t>
            </a:r>
            <a:r>
              <a:rPr lang="en-US" altLang="en-US" sz="4000" b="1" dirty="0" smtClean="0"/>
              <a:t>(2 </a:t>
            </a:r>
            <a:r>
              <a:rPr lang="en-US" altLang="en-US" sz="4000" b="1" dirty="0"/>
              <a:t>of 2)</a:t>
            </a:r>
            <a:br>
              <a:rPr lang="en-US" altLang="en-US" sz="4000" b="1" dirty="0"/>
            </a:br>
            <a:endParaRPr lang="en-US" altLang="en-US" sz="4000" b="1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1676400" y="2667000"/>
            <a:ext cx="7467600" cy="2209800"/>
          </a:xfrm>
        </p:spPr>
        <p:txBody>
          <a:bodyPr/>
          <a:lstStyle/>
          <a:p>
            <a:pPr marL="457200" indent="-457200">
              <a:defRPr/>
            </a:pPr>
            <a:r>
              <a:rPr lang="en-US" altLang="en-US" sz="3000" dirty="0" smtClean="0"/>
              <a:t>An individual or family living in a supervised publicly or privately operated shelter designated to provide temporary living arrangements</a:t>
            </a:r>
            <a:endParaRPr lang="en-US" altLang="en-US" sz="3000" dirty="0"/>
          </a:p>
          <a:p>
            <a:pPr marL="0" indent="0">
              <a:buFontTx/>
              <a:buNone/>
              <a:defRPr/>
            </a:pPr>
            <a:endParaRPr lang="en-US" altLang="en-US" sz="3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Title I, Part A (1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8194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sz="3000" dirty="0" smtClean="0"/>
              <a:t>Amendments took effect in the 2017–18 school year</a:t>
            </a:r>
          </a:p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sz="3000" dirty="0" smtClean="0"/>
              <a:t>State report cards must disaggregate achievement and high school graduation data for homeless students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Title I, Part A (2 of 5)</a:t>
            </a:r>
            <a:endParaRPr lang="en-US" altLang="en-US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2672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/>
              <a:t>Local plans must:</a:t>
            </a: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Be coordinated with McKinney-Vento programs</a:t>
            </a: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Describe the services provided to homeless students, including any reserved funds, to support their enrollment, attendance, and success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Title I, Part A (3 of 5)</a:t>
            </a:r>
            <a:endParaRPr lang="en-US" altLang="en-US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667000"/>
          </a:xfrm>
        </p:spPr>
        <p:txBody>
          <a:bodyPr/>
          <a:lstStyle/>
          <a:p>
            <a:pPr marL="457200" indent="-457200">
              <a:defRPr/>
            </a:pPr>
            <a:r>
              <a:rPr lang="en-US" altLang="en-US" sz="3000" dirty="0" smtClean="0"/>
              <a:t>All LEAs that receive Title I, Part A funds must reserve (set-aside) the funds necessary to provide homeless children services comparable to services provided in Title I, Part A schools:</a:t>
            </a:r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Title I, Part A (4 of 5)</a:t>
            </a:r>
            <a:endParaRPr lang="en-US" altLang="en-US" dirty="0" smtClean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3124200"/>
          </a:xfrm>
        </p:spPr>
        <p:txBody>
          <a:bodyPr/>
          <a:lstStyle/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Amount must be based on the total LEA allocation prior to expenditures or transfers</a:t>
            </a:r>
          </a:p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Amount may be determined based on a needs assessment and should involve the liaison</a:t>
            </a:r>
          </a:p>
          <a:p>
            <a:pPr marL="0" indent="0">
              <a:buFontTx/>
              <a:buNone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Title I, Part A (5 of 5)</a:t>
            </a:r>
            <a:endParaRPr lang="en-US" altLang="en-US" dirty="0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4196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/>
              <a:t>Funds may be used:</a:t>
            </a: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For homeless children and youth attending any school in the LEA</a:t>
            </a:r>
            <a:endParaRPr lang="en-US" altLang="en-US" sz="12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For services not ordinarily provided to other students</a:t>
            </a:r>
            <a:endParaRPr lang="en-US" altLang="en-US" sz="12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To provide transportation to the school of origin and to fund the liaison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Consolidated Application and Reporting System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2743200"/>
          </a:xfrm>
        </p:spPr>
        <p:txBody>
          <a:bodyPr/>
          <a:lstStyle/>
          <a:p>
            <a:pPr marL="4572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3000" dirty="0" smtClean="0"/>
              <a:t>Through the Consolidated Application and Reporting System (CARS), LEAs are required to indicate the reservation amount, as well as describe what Title I services will be provided.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(1 of 9)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7338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/>
              <a:t>Every LEA must designate a McKinney-Vento liaison able to carry out his/her legal duties.</a:t>
            </a:r>
          </a:p>
          <a:p>
            <a:pPr marL="457200" indent="-457200" eaLnBrk="1" hangingPunct="1">
              <a:spcBef>
                <a:spcPts val="1200"/>
              </a:spcBef>
            </a:pPr>
            <a:r>
              <a:rPr lang="en-US" altLang="en-US" sz="3000" dirty="0" smtClean="0"/>
              <a:t>Liaisons must ensure that:</a:t>
            </a:r>
          </a:p>
          <a:p>
            <a:pPr marL="114458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Homeless students enroll in and have full and equal opportunity to succeed in school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(2 of 9)</a:t>
            </a:r>
            <a:endParaRPr lang="en-US" altLang="en-US" dirty="0" smtClean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4038600"/>
          </a:xfrm>
        </p:spPr>
        <p:txBody>
          <a:bodyPr/>
          <a:lstStyle/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Children and youth in homeless situations are identified by school personnel through outreach and coordination with other entities and agencies</a:t>
            </a:r>
          </a:p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Access is provided and barriers to enrollment and retention are removed</a:t>
            </a:r>
          </a:p>
          <a:p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59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467600" cy="1295400"/>
          </a:xfrm>
        </p:spPr>
        <p:txBody>
          <a:bodyPr/>
          <a:lstStyle/>
          <a:p>
            <a:r>
              <a:rPr lang="en-US" altLang="en-US" sz="3600" b="1" dirty="0" smtClean="0"/>
              <a:t>Education for Homeless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Children and Youth Act (3 of 3)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33528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Works hand-in-hand with Title I, Part A and other federal education programs</a:t>
            </a: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Provides stability, access, and support for the academic success for homeless children and youth, including   preschool-aged children</a:t>
            </a:r>
          </a:p>
          <a:p>
            <a:pPr marL="0" indent="0">
              <a:buNone/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(3 of 9)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876800"/>
          </a:xfrm>
        </p:spPr>
        <p:txBody>
          <a:bodyPr/>
          <a:lstStyle/>
          <a:p>
            <a:pPr marL="1150938" indent="-452438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Public notice of educational rights is </a:t>
            </a:r>
            <a:r>
              <a:rPr lang="en-US" sz="2600" dirty="0" smtClean="0"/>
              <a:t>disseminated in locations frequented by parents, guardians, and unaccompanied homeless youth, in a manner and form understandable to them</a:t>
            </a:r>
          </a:p>
          <a:p>
            <a:pPr marL="1828800" lvl="1" indent="-4572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 smtClean="0"/>
              <a:t>Posters can </a:t>
            </a:r>
            <a:r>
              <a:rPr lang="en-US" sz="2600" dirty="0"/>
              <a:t>be accessed </a:t>
            </a:r>
            <a:r>
              <a:rPr lang="en-US" sz="2600" dirty="0" smtClean="0"/>
              <a:t>on the CDE Resources </a:t>
            </a:r>
            <a:r>
              <a:rPr lang="en-US" sz="2600" dirty="0"/>
              <a:t>for Homeless Children and </a:t>
            </a:r>
            <a:r>
              <a:rPr lang="en-US" sz="2600" dirty="0" smtClean="0"/>
              <a:t>Youths web page at  </a:t>
            </a:r>
            <a:r>
              <a:rPr lang="en-US" sz="2600" dirty="0">
                <a:hlinkClick r:id="rId2" tooltip="CA Dept of Education Homeless Education Web Page"/>
              </a:rPr>
              <a:t>http://www.cde.ca.gov/sp/hs/cy</a:t>
            </a:r>
            <a:r>
              <a:rPr lang="en-US" sz="2600" dirty="0" smtClean="0">
                <a:hlinkClick r:id="rId2" tooltip="CA Dept of Education Homeless Education Web Page"/>
              </a:rPr>
              <a:t>/</a:t>
            </a:r>
            <a:r>
              <a:rPr lang="en-US" sz="2600" dirty="0">
                <a:hlinkClick r:id="rId2" tooltip="CA Dept of Education Homeless Education Web Page"/>
              </a:rPr>
              <a:t> </a:t>
            </a:r>
            <a:endParaRPr lang="en-US" sz="2600" dirty="0"/>
          </a:p>
          <a:p>
            <a:pPr marL="1828800" lvl="1" indent="-4572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2600" dirty="0" smtClean="0"/>
              <a:t>SB 177 and </a:t>
            </a:r>
            <a:r>
              <a:rPr lang="en-US" sz="2600" i="1" dirty="0" smtClean="0"/>
              <a:t>EC</a:t>
            </a:r>
            <a:r>
              <a:rPr lang="en-US" sz="2600" dirty="0" smtClean="0"/>
              <a:t> Section </a:t>
            </a:r>
            <a:r>
              <a:rPr lang="en-US" sz="2600" dirty="0"/>
              <a:t>48852.5</a:t>
            </a:r>
            <a:endParaRPr lang="en-US" sz="2600" dirty="0" smtClean="0"/>
          </a:p>
          <a:p>
            <a:pPr marL="461962" indent="0">
              <a:buFontTx/>
              <a:buNone/>
              <a:defRPr/>
            </a:pPr>
            <a:endParaRPr lang="en-US" sz="3000" dirty="0" smtClean="0">
              <a:ea typeface="Calibri" charset="0"/>
              <a:cs typeface="Calibri" charset="0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(4 of 9)</a:t>
            </a:r>
            <a:endParaRPr lang="en-US" altLang="en-US" dirty="0" smtClean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1676400" y="1905000"/>
            <a:ext cx="6400800" cy="4495800"/>
          </a:xfrm>
        </p:spPr>
        <p:txBody>
          <a:bodyPr/>
          <a:lstStyle/>
          <a:p>
            <a:pPr marL="1150938" lvl="1" indent="-452438"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Parents or guardians are informed of educational opportunities and transportation services</a:t>
            </a:r>
          </a:p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School personnel providing McKinney-Vento services receive professional development and other support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(5 of 9)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352800"/>
          </a:xfrm>
        </p:spPr>
        <p:txBody>
          <a:bodyPr/>
          <a:lstStyle/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ea typeface="Calibri" charset="0"/>
                <a:cs typeface="Calibri" charset="0"/>
              </a:rPr>
              <a:t>Children, youth, and families have access to and receive educational services for which they are eligible, including Head Start, early intervention (IDEA, Part C), and other preschool programs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(6 of 9)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657600"/>
          </a:xfrm>
        </p:spPr>
        <p:txBody>
          <a:bodyPr/>
          <a:lstStyle/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ea typeface="Calibri" charset="0"/>
                <a:cs typeface="Calibri" charset="0"/>
              </a:rPr>
              <a:t>Children, youth, and families receive referrals to health care, dental, mental health, substance abuse, housing, and other services</a:t>
            </a:r>
          </a:p>
          <a:p>
            <a:pPr marL="1150938" lvl="1" indent="-452438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/>
              <a:t>C</a:t>
            </a:r>
            <a:r>
              <a:rPr lang="en-US" altLang="en-US" sz="3000" dirty="0" smtClean="0"/>
              <a:t>hildren </a:t>
            </a:r>
            <a:r>
              <a:rPr lang="en-US" altLang="en-US" sz="3000" dirty="0"/>
              <a:t>and youth who do not have </a:t>
            </a:r>
            <a:r>
              <a:rPr lang="en-US" altLang="en-US" sz="3000" dirty="0" smtClean="0"/>
              <a:t>immunizations are assisted</a:t>
            </a:r>
            <a:endParaRPr lang="en-US" altLang="en-US" sz="3000" dirty="0"/>
          </a:p>
          <a:p>
            <a:pPr marL="457200" lvl="1" indent="0">
              <a:spcBef>
                <a:spcPts val="1200"/>
              </a:spcBef>
              <a:buFontTx/>
              <a:buNone/>
              <a:defRPr/>
            </a:pPr>
            <a:endParaRPr lang="en-US" altLang="en-US" sz="1200" dirty="0"/>
          </a:p>
          <a:p>
            <a:pPr marL="457200" lvl="1" indent="0">
              <a:spcBef>
                <a:spcPts val="0"/>
              </a:spcBef>
              <a:buFontTx/>
              <a:buNone/>
              <a:defRPr/>
            </a:pPr>
            <a:endParaRPr lang="en-US" altLang="en-US" sz="3000" dirty="0"/>
          </a:p>
          <a:p>
            <a:pPr marL="914400" lvl="1" indent="-452438">
              <a:buFont typeface="Courier New" panose="02070309020205020404" pitchFamily="49" charset="0"/>
              <a:buChar char="o"/>
              <a:defRPr/>
            </a:pPr>
            <a:endParaRPr lang="en-US" sz="3000" dirty="0" smtClean="0">
              <a:ea typeface="Calibri" charset="0"/>
              <a:cs typeface="Calibri" charset="0"/>
            </a:endParaRP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(7 of 9)</a:t>
            </a:r>
            <a:endParaRPr lang="en-US" altLang="en-US" dirty="0" smtClean="0"/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419600"/>
          </a:xfrm>
        </p:spPr>
        <p:txBody>
          <a:bodyPr/>
          <a:lstStyle/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Liaisons participate in professional development and technical assistance as determined appropriate by the State </a:t>
            </a:r>
            <a:r>
              <a:rPr lang="en-US" altLang="en-US" sz="3000" dirty="0"/>
              <a:t>C</a:t>
            </a:r>
            <a:r>
              <a:rPr lang="en-US" altLang="en-US" sz="3000" dirty="0" smtClean="0"/>
              <a:t>oordinator</a:t>
            </a:r>
          </a:p>
          <a:p>
            <a:pPr marL="1150938" lvl="1" indent="-452438" eaLnBrk="1" hangingPunct="1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Liaisons coordinate and collaborate services for homeless children, youth, and their families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(8 of 9)</a:t>
            </a:r>
            <a:endParaRPr lang="en-US" altLang="en-US" dirty="0" smtClean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581400"/>
          </a:xfrm>
        </p:spPr>
        <p:txBody>
          <a:bodyPr/>
          <a:lstStyle/>
          <a:p>
            <a:pPr marL="1150938" indent="-465138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/>
              <a:t>Liaisons collaborate with the State </a:t>
            </a:r>
            <a:r>
              <a:rPr lang="en-US" altLang="en-US" sz="3000" dirty="0"/>
              <a:t>C</a:t>
            </a:r>
            <a:r>
              <a:rPr lang="en-US" altLang="en-US" sz="3000" dirty="0" smtClean="0"/>
              <a:t>oordinator, community agencies, and school personnel</a:t>
            </a:r>
          </a:p>
          <a:p>
            <a:pPr marL="1150938" indent="-465138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Disputes are promptly resolved and assistance to access transportation is provided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Local Liaisons (9 of 9)</a:t>
            </a:r>
            <a:endParaRPr lang="en-US" altLang="en-US" dirty="0" smtClean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962400"/>
          </a:xfrm>
        </p:spPr>
        <p:txBody>
          <a:bodyPr/>
          <a:lstStyle/>
          <a:p>
            <a:pPr marL="1150938" lvl="1" indent="-452438">
              <a:buFont typeface="Courier New" panose="02070309020205020404" pitchFamily="49" charset="0"/>
              <a:buChar char="o"/>
            </a:pPr>
            <a:r>
              <a:rPr lang="en-US" altLang="en-US" sz="3000" dirty="0" smtClean="0">
                <a:ea typeface="Calibri" panose="020F0502020204030204" pitchFamily="34" charset="0"/>
                <a:cs typeface="Calibri" panose="020F0502020204030204" pitchFamily="34" charset="0"/>
              </a:rPr>
              <a:t>Unaccompanied homeless youth are enrolled in school and that </a:t>
            </a:r>
            <a:r>
              <a:rPr lang="en-US" altLang="en-US" sz="3000" dirty="0" smtClean="0"/>
              <a:t>procedures are implemented to identify and remove barriers that prevent them from receiving credit for full or partial coursework satisfactorily completed at a prior school, in accordance with state, local, and school policies</a:t>
            </a:r>
            <a:endParaRPr lang="en-US" altLang="en-US" sz="30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28600"/>
            <a:ext cx="7467600" cy="1143000"/>
          </a:xfrm>
        </p:spPr>
        <p:txBody>
          <a:bodyPr/>
          <a:lstStyle/>
          <a:p>
            <a:r>
              <a:rPr lang="en-US" b="1" dirty="0" smtClean="0"/>
              <a:t>Assembly Bill 1806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457200" indent="-457200"/>
            <a:r>
              <a:rPr lang="en-US" dirty="0"/>
              <a:t>Went into effect January 1, 2015 </a:t>
            </a:r>
          </a:p>
          <a:p>
            <a:pPr marL="457200" indent="-457200"/>
            <a:r>
              <a:rPr lang="en-US" dirty="0" smtClean="0"/>
              <a:t>Changed </a:t>
            </a:r>
            <a:r>
              <a:rPr lang="en-US" i="1" dirty="0" smtClean="0"/>
              <a:t>EC</a:t>
            </a:r>
            <a:r>
              <a:rPr lang="en-US" dirty="0" smtClean="0"/>
              <a:t> sections </a:t>
            </a:r>
            <a:r>
              <a:rPr lang="en-US" dirty="0"/>
              <a:t>48915.5, 48918.1, </a:t>
            </a:r>
            <a:r>
              <a:rPr lang="en-US" dirty="0" smtClean="0"/>
              <a:t>51225.1, and 51225.2 regarding:</a:t>
            </a:r>
          </a:p>
          <a:p>
            <a:pPr marL="11430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3200" dirty="0"/>
              <a:t>Notice of potential </a:t>
            </a:r>
            <a:r>
              <a:rPr lang="en-US" altLang="en-US" sz="3200" dirty="0" smtClean="0"/>
              <a:t>expulsions</a:t>
            </a:r>
          </a:p>
          <a:p>
            <a:pPr marL="11430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3200" dirty="0" smtClean="0"/>
              <a:t>Partial credits</a:t>
            </a:r>
          </a:p>
          <a:p>
            <a:pPr marL="11430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 sz="3200" dirty="0" smtClean="0"/>
              <a:t>Graduation requirements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8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Listserv and Liaisons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495800"/>
          </a:xfrm>
        </p:spPr>
        <p:txBody>
          <a:bodyPr/>
          <a:lstStyle/>
          <a:p>
            <a:pPr marL="457200" indent="-457200">
              <a:spcBef>
                <a:spcPts val="1200"/>
              </a:spcBef>
            </a:pPr>
            <a:r>
              <a:rPr lang="en-US" altLang="en-US" sz="2600" dirty="0" smtClean="0"/>
              <a:t>Join the Homeless Children and Youths Resources Listserv to receive information and updates relating to the education of homeless children and youths on the CDE </a:t>
            </a:r>
            <a:r>
              <a:rPr lang="en-US" sz="2600" dirty="0"/>
              <a:t>Homeless Education Resources </a:t>
            </a:r>
            <a:r>
              <a:rPr lang="en-US" sz="2600" dirty="0" smtClean="0"/>
              <a:t>Listserv web page at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olidFill>
                  <a:schemeClr val="accent6"/>
                </a:solidFill>
                <a:hlinkClick r:id="rId2" tooltip="CDE Homeless Education Listsev web page"/>
              </a:rPr>
              <a:t>https://www.cde.ca.gov/sp/hs/cy/homelesslistserv.asp </a:t>
            </a:r>
            <a:endParaRPr lang="en-US" altLang="en-US" sz="2600" dirty="0" smtClean="0">
              <a:solidFill>
                <a:schemeClr val="accent6"/>
              </a:solidFill>
            </a:endParaRPr>
          </a:p>
          <a:p>
            <a:pPr marL="457200" indent="-457200">
              <a:spcBef>
                <a:spcPts val="1200"/>
              </a:spcBef>
            </a:pPr>
            <a:r>
              <a:rPr lang="en-US" altLang="en-US" sz="2600" dirty="0" smtClean="0"/>
              <a:t>Listing of liaisons can be accessed on the CDE </a:t>
            </a:r>
            <a:r>
              <a:rPr lang="en-US" sz="2800" dirty="0" smtClean="0"/>
              <a:t>Homeless Education web page at </a:t>
            </a:r>
            <a:r>
              <a:rPr lang="en-US" altLang="en-US" sz="2600" dirty="0" smtClean="0">
                <a:hlinkClick r:id="rId3" tooltip="CA Dept of Education Homeless Education Web Page"/>
              </a:rPr>
              <a:t>http://www.cde. ca.gov/</a:t>
            </a:r>
            <a:r>
              <a:rPr lang="en-US" altLang="en-US" sz="2600" dirty="0" err="1" smtClean="0">
                <a:hlinkClick r:id="rId3" tooltip="CA Dept of Education Homeless Education Web Page"/>
              </a:rPr>
              <a:t>sp</a:t>
            </a:r>
            <a:r>
              <a:rPr lang="en-US" altLang="en-US" sz="2600" dirty="0" smtClean="0">
                <a:hlinkClick r:id="rId3" tooltip="CA Dept of Education Homeless Education Web Page"/>
              </a:rPr>
              <a:t>/</a:t>
            </a:r>
            <a:r>
              <a:rPr lang="en-US" altLang="en-US" sz="2600" dirty="0" err="1" smtClean="0">
                <a:hlinkClick r:id="rId3" tooltip="CA Dept of Education Homeless Education Web Page"/>
              </a:rPr>
              <a:t>hs</a:t>
            </a:r>
            <a:r>
              <a:rPr lang="en-US" altLang="en-US" sz="2600" dirty="0" smtClean="0">
                <a:hlinkClick r:id="rId3" tooltip="CA Dept of Education Homeless Education Web Page"/>
              </a:rPr>
              <a:t>/</a:t>
            </a:r>
            <a:endParaRPr lang="en-US" alt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State Coordinator (1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8194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sz="3000" dirty="0" smtClean="0"/>
              <a:t>Every state must designate a State Coordinator who can sufficiently carry out their duties</a:t>
            </a:r>
            <a:endParaRPr lang="en-US" sz="3000" dirty="0" smtClean="0">
              <a:ea typeface="Osaka" charset="-128"/>
            </a:endParaRPr>
          </a:p>
          <a:p>
            <a:pPr indent="-457200" eaLnBrk="1" hangingPunct="1">
              <a:spcBef>
                <a:spcPts val="1200"/>
              </a:spcBef>
              <a:defRPr/>
            </a:pPr>
            <a:r>
              <a:rPr lang="en-US" sz="3000" dirty="0" smtClean="0">
                <a:ea typeface="Osaka" charset="-128"/>
              </a:rPr>
              <a:t>State Coordinators must:</a:t>
            </a:r>
          </a:p>
          <a:p>
            <a:pPr marL="1144588" lvl="1" indent="-457200" eaLnBrk="1" hangingPunct="1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ea typeface="Osaka" charset="-128"/>
              </a:rPr>
              <a:t>Conduct monitoring of LEAs</a:t>
            </a:r>
          </a:p>
          <a:p>
            <a:pPr marL="0" indent="0">
              <a:spcBef>
                <a:spcPts val="1200"/>
              </a:spcBef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69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</a:t>
            </a:r>
            <a:r>
              <a:rPr lang="en-US" altLang="en-US" sz="4000" b="1" dirty="0"/>
              <a:t> </a:t>
            </a:r>
            <a:r>
              <a:rPr lang="en-US" altLang="en-US" sz="4000" b="1" dirty="0" smtClean="0"/>
              <a:t>(1 of 7)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3657600"/>
          </a:xfrm>
        </p:spPr>
        <p:txBody>
          <a:bodyPr/>
          <a:lstStyle/>
          <a:p>
            <a:pPr marL="457200" indent="-457200" eaLnBrk="1" hangingPunct="1">
              <a:spcBef>
                <a:spcPts val="1200"/>
              </a:spcBef>
              <a:defRPr/>
            </a:pPr>
            <a:r>
              <a:rPr lang="en-US" altLang="en-US" sz="3000" dirty="0" smtClean="0"/>
              <a:t>Children who lack a fixed, regular, and adequate nighttime residence</a:t>
            </a:r>
            <a:endParaRPr lang="en-US" altLang="en-US" sz="3000" dirty="0" smtClean="0">
              <a:solidFill>
                <a:srgbClr val="C40000"/>
              </a:solidFill>
            </a:endParaRPr>
          </a:p>
          <a:p>
            <a:pPr marL="1149350" lvl="1" indent="-457200" eaLnBrk="1" hangingPunct="1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>
                <a:ea typeface="MS PGothic" panose="020B0600070205080204" pitchFamily="34" charset="-128"/>
              </a:rPr>
              <a:t>Awaiting foster care placement was eliminated on December 10, 2016</a:t>
            </a:r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State Coordinator (2 of 4)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38350"/>
            <a:ext cx="7467600" cy="3295650"/>
          </a:xfrm>
        </p:spPr>
        <p:txBody>
          <a:bodyPr/>
          <a:lstStyle/>
          <a:p>
            <a:pPr marL="1150938" lvl="2" indent="-457200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ea typeface="Osaka" charset="-128"/>
              </a:rPr>
              <a:t>Post on the state’s website, and annually update, a list of liaisons’ contact information and duties, and data on student homelessness on the CDE Resources for Homeless Children and Youths </a:t>
            </a:r>
            <a:r>
              <a:rPr lang="en-US" sz="3000" dirty="0"/>
              <a:t>w</a:t>
            </a:r>
            <a:r>
              <a:rPr lang="en-US" altLang="en-US" sz="3000" dirty="0" smtClean="0"/>
              <a:t>eb </a:t>
            </a:r>
            <a:r>
              <a:rPr lang="en-US" altLang="en-US" sz="3000" dirty="0"/>
              <a:t>page </a:t>
            </a:r>
            <a:r>
              <a:rPr lang="en-US" altLang="en-US" sz="3000" dirty="0" smtClean="0"/>
              <a:t>at</a:t>
            </a:r>
            <a:r>
              <a:rPr lang="en-US" altLang="en-US" sz="3000" dirty="0">
                <a:solidFill>
                  <a:srgbClr val="FF0000"/>
                </a:solidFill>
                <a:ea typeface="Osaka" charset="-128"/>
              </a:rPr>
              <a:t> </a:t>
            </a:r>
            <a:r>
              <a:rPr lang="en-US" altLang="en-US" sz="3000" dirty="0" smtClean="0">
                <a:ea typeface="Osaka" charset="-128"/>
                <a:hlinkClick r:id="rId2" tooltip="CA Dept of Education Homeless Education Web Page"/>
              </a:rPr>
              <a:t>h</a:t>
            </a:r>
            <a:r>
              <a:rPr lang="en-US" altLang="en-US" sz="3000" dirty="0" smtClean="0">
                <a:hlinkClick r:id="rId2" tooltip="CA Dept of Education Homeless Education Web Page"/>
              </a:rPr>
              <a:t>ttp://www.cde.ca.gov/sp/hs/cy/</a:t>
            </a:r>
            <a:endParaRPr lang="en-US" altLang="en-US" sz="3000" dirty="0" smtClean="0"/>
          </a:p>
          <a:p>
            <a:pPr marL="914400" lvl="2" indent="-457200" eaLnBrk="1" hangingPunct="1">
              <a:lnSpc>
                <a:spcPct val="90000"/>
              </a:lnSpc>
              <a:buSzPct val="100000"/>
              <a:buFont typeface="Courier New" panose="02070309020205020404" pitchFamily="49" charset="0"/>
              <a:buChar char="o"/>
              <a:defRPr/>
            </a:pPr>
            <a:endParaRPr lang="en-US" altLang="en-US" sz="3000" dirty="0">
              <a:solidFill>
                <a:srgbClr val="FF0000"/>
              </a:solidFill>
            </a:endParaRPr>
          </a:p>
          <a:p>
            <a:pPr marL="628650" lvl="2" indent="-171450" eaLnBrk="1" hangingPunct="1">
              <a:lnSpc>
                <a:spcPct val="90000"/>
              </a:lnSpc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1200" u="sng" dirty="0" smtClean="0">
              <a:solidFill>
                <a:srgbClr val="FF0000"/>
              </a:solidFill>
              <a:ea typeface="Osaka" charset="-128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State Coordinator (3 of 4)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38350"/>
            <a:ext cx="7467600" cy="2305050"/>
          </a:xfrm>
        </p:spPr>
        <p:txBody>
          <a:bodyPr/>
          <a:lstStyle/>
          <a:p>
            <a:pPr marL="1150938" lvl="2" indent="-457200" eaLnBrk="1" hangingPunct="1">
              <a:lnSpc>
                <a:spcPct val="90000"/>
              </a:lnSpc>
              <a:spcBef>
                <a:spcPts val="12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000" dirty="0" smtClean="0">
                <a:ea typeface="Osaka" charset="-128"/>
              </a:rPr>
              <a:t>Respond to inquiries from homeless parents and unaccompanied homeless youth to ensure they receive the full protections of the law</a:t>
            </a:r>
          </a:p>
          <a:p>
            <a:pPr marL="914400" lvl="2" indent="-457200" eaLnBrk="1" hangingPunct="1">
              <a:lnSpc>
                <a:spcPct val="90000"/>
              </a:lnSpc>
              <a:buClr>
                <a:srgbClr val="FF0000"/>
              </a:buClr>
              <a:buSzPct val="100000"/>
              <a:buFont typeface="Courier New" panose="02070309020205020404" pitchFamily="49" charset="0"/>
              <a:buChar char="o"/>
              <a:defRPr/>
            </a:pPr>
            <a:endParaRPr lang="en-US" altLang="en-US" sz="3000" dirty="0">
              <a:solidFill>
                <a:srgbClr val="FF0000"/>
              </a:solidFill>
            </a:endParaRPr>
          </a:p>
          <a:p>
            <a:pPr marL="628650" lvl="2" indent="-171450" eaLnBrk="1" hangingPunct="1">
              <a:lnSpc>
                <a:spcPct val="90000"/>
              </a:lnSpc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/>
            </a:pPr>
            <a:endParaRPr lang="en-US" sz="1200" u="sng" dirty="0" smtClean="0">
              <a:solidFill>
                <a:srgbClr val="FF0000"/>
              </a:solidFill>
              <a:ea typeface="Osaka" charset="-128"/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State Coordinator (4 of 4)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343400"/>
          </a:xfrm>
        </p:spPr>
        <p:txBody>
          <a:bodyPr/>
          <a:lstStyle/>
          <a:p>
            <a:pPr marL="1150938" indent="-461963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>
                <a:solidFill>
                  <a:schemeClr val="tx2"/>
                </a:solidFill>
              </a:rPr>
              <a:t>Develop and implement professional development </a:t>
            </a:r>
            <a:r>
              <a:rPr lang="en-US" sz="3000" dirty="0"/>
              <a:t>programs for liaisons and other LEA personnel to improve their identification of </a:t>
            </a:r>
            <a:r>
              <a:rPr lang="en-US" sz="3000" dirty="0" smtClean="0"/>
              <a:t>homeless children </a:t>
            </a:r>
            <a:r>
              <a:rPr lang="en-US" sz="3000" dirty="0"/>
              <a:t>and youth and heighten their awareness of, and capacity to respond to, specific needs in those children’s and youths’ education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4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Resources (1 of 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36576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CDE Homeless </a:t>
            </a:r>
            <a:r>
              <a:rPr lang="en-US" altLang="en-US" sz="3000" dirty="0"/>
              <a:t>Education </a:t>
            </a:r>
            <a:r>
              <a:rPr lang="en-US" altLang="en-US" sz="3000" dirty="0" smtClean="0"/>
              <a:t>web </a:t>
            </a:r>
            <a:r>
              <a:rPr lang="en-US" altLang="en-US" sz="3000" dirty="0"/>
              <a:t>page at </a:t>
            </a:r>
            <a:r>
              <a:rPr lang="en-US" altLang="en-US" sz="3000" dirty="0">
                <a:solidFill>
                  <a:schemeClr val="accent4"/>
                </a:solidFill>
                <a:hlinkClick r:id="rId3" tooltip="CA Dept of Education Homeless Education Web Page"/>
              </a:rPr>
              <a:t>http://www.cde.ca.gov/sp/hs</a:t>
            </a:r>
            <a:r>
              <a:rPr lang="en-US" altLang="en-US" sz="3000" dirty="0" smtClean="0">
                <a:solidFill>
                  <a:schemeClr val="accent4"/>
                </a:solidFill>
                <a:hlinkClick r:id="rId3" tooltip="CA Dept of Education Homeless Education Web Page"/>
              </a:rPr>
              <a:t>/</a:t>
            </a:r>
            <a:endParaRPr lang="en-US" altLang="en-US" sz="3000" dirty="0">
              <a:solidFill>
                <a:schemeClr val="tx2"/>
              </a:solidFill>
            </a:endParaRPr>
          </a:p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National </a:t>
            </a:r>
            <a:r>
              <a:rPr lang="en-US" altLang="en-US" sz="3000" dirty="0"/>
              <a:t>Center for Homeless </a:t>
            </a:r>
            <a:r>
              <a:rPr lang="en-US" altLang="en-US" sz="3000" dirty="0" smtClean="0"/>
              <a:t>Education website </a:t>
            </a:r>
            <a:r>
              <a:rPr lang="en-US" altLang="en-US" sz="3000" dirty="0"/>
              <a:t>at </a:t>
            </a:r>
            <a:r>
              <a:rPr lang="en-US" altLang="en-US" sz="3000" dirty="0">
                <a:solidFill>
                  <a:schemeClr val="accent4"/>
                </a:solidFill>
                <a:hlinkClick r:id="rId4" tooltip="National Center for Homeless Education Web Page"/>
              </a:rPr>
              <a:t>http://nche.ed.gov</a:t>
            </a:r>
            <a:r>
              <a:rPr lang="en-US" altLang="en-US" sz="3000" dirty="0" smtClean="0">
                <a:solidFill>
                  <a:schemeClr val="accent4"/>
                </a:solidFill>
                <a:hlinkClick r:id="rId4" tooltip="National Center for Homeless Education Web Page"/>
              </a:rPr>
              <a:t>/</a:t>
            </a:r>
            <a:endParaRPr lang="en-US" altLang="en-US" sz="3000" dirty="0">
              <a:solidFill>
                <a:schemeClr val="accent4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4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Resources (2 of 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1148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defRPr/>
            </a:pPr>
            <a:r>
              <a:rPr lang="en-US" altLang="en-US" sz="3000" dirty="0" smtClean="0"/>
              <a:t>National </a:t>
            </a:r>
            <a:r>
              <a:rPr lang="en-US" altLang="en-US" sz="3000" dirty="0"/>
              <a:t>Center for Homeless </a:t>
            </a:r>
            <a:r>
              <a:rPr lang="en-US" altLang="en-US" sz="3000" dirty="0" smtClean="0"/>
              <a:t>Education’s ESSA web page </a:t>
            </a:r>
            <a:r>
              <a:rPr lang="en-US" altLang="en-US" sz="3000" dirty="0"/>
              <a:t>at </a:t>
            </a:r>
            <a:r>
              <a:rPr lang="en-US" altLang="en-US" sz="3000" dirty="0" smtClean="0">
                <a:solidFill>
                  <a:schemeClr val="accent4"/>
                </a:solidFill>
                <a:hlinkClick r:id="rId3" tooltip="National Center for Homeless Educaiton ESSA website"/>
              </a:rPr>
              <a:t>https://nche.ed.gov/legis/essa.php</a:t>
            </a:r>
            <a:endParaRPr lang="en-US" altLang="en-US" sz="3000" dirty="0" smtClean="0">
              <a:solidFill>
                <a:schemeClr val="accent4"/>
              </a:solidFill>
            </a:endParaRP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Legislation</a:t>
            </a: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Regulations</a:t>
            </a: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Guidance</a:t>
            </a:r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Memoranda</a:t>
            </a:r>
          </a:p>
          <a:p>
            <a:pPr lvl="1">
              <a:spcBef>
                <a:spcPts val="0"/>
              </a:spcBef>
              <a:defRPr/>
            </a:pPr>
            <a:endParaRPr lang="en-US" sz="3000" dirty="0"/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4"/>
          <p:cNvSpPr>
            <a:spLocks noGrp="1"/>
          </p:cNvSpPr>
          <p:nvPr>
            <p:ph type="title"/>
          </p:nvPr>
        </p:nvSpPr>
        <p:spPr>
          <a:xfrm>
            <a:off x="1676400" y="304800"/>
            <a:ext cx="7467600" cy="1143000"/>
          </a:xfrm>
        </p:spPr>
        <p:txBody>
          <a:bodyPr/>
          <a:lstStyle/>
          <a:p>
            <a:r>
              <a:rPr lang="en-US" altLang="en-US" b="1" dirty="0" smtClean="0"/>
              <a:t>Resources (3 of 3)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1981200"/>
            <a:ext cx="7467600" cy="4267200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Leanne</a:t>
            </a:r>
            <a:r>
              <a:rPr lang="en-US" altLang="en-US" dirty="0"/>
              <a:t> </a:t>
            </a:r>
            <a:r>
              <a:rPr lang="en-US" altLang="en-US" dirty="0" smtClean="0"/>
              <a:t>Wheeler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Education Programs Consultant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California Department of Education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916-319-0383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Email: </a:t>
            </a:r>
            <a:r>
              <a:rPr lang="en-US" altLang="en-US" sz="3000" dirty="0" smtClean="0">
                <a:hlinkClick r:id="rId3" tooltip="Leanne Wheeler's E-mail at CA Dept of Education"/>
              </a:rPr>
              <a:t>Lwheeler@cde.ca.gov</a:t>
            </a:r>
            <a:endParaRPr lang="en-US" altLang="en-US" sz="3000" dirty="0" smtClean="0"/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Toll-free Number 1-866-856-8214</a:t>
            </a:r>
          </a:p>
          <a:p>
            <a:pPr marL="0" indent="0" algn="ctr">
              <a:spcBef>
                <a:spcPts val="1200"/>
              </a:spcBef>
              <a:buNone/>
              <a:defRPr/>
            </a:pPr>
            <a:r>
              <a:rPr lang="en-US" altLang="en-US" sz="3000" dirty="0" smtClean="0"/>
              <a:t>Email: </a:t>
            </a:r>
            <a:r>
              <a:rPr lang="en-US" altLang="en-US" sz="3000" dirty="0" smtClean="0">
                <a:hlinkClick r:id="rId4" tooltip="CA Dept of Education's Homeless Education E-mail"/>
              </a:rPr>
              <a:t>HomelessED@cde.ca.gov</a:t>
            </a:r>
            <a:endParaRPr lang="en-US" altLang="en-US" sz="3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24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(2 of 7)</a:t>
            </a:r>
            <a:endParaRPr lang="en-US" alt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057400"/>
            <a:ext cx="7467600" cy="2590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3000" dirty="0"/>
              <a:t>Fixed, regular, and adequate are defined as</a:t>
            </a:r>
            <a:r>
              <a:rPr lang="en-US" sz="3000" dirty="0" smtClean="0"/>
              <a:t>:</a:t>
            </a:r>
            <a:endParaRPr lang="en-US" sz="1200" dirty="0" smtClean="0"/>
          </a:p>
          <a:p>
            <a:pPr marL="1150938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sz="3000" dirty="0" smtClean="0"/>
              <a:t>A </a:t>
            </a:r>
            <a:r>
              <a:rPr lang="en-US" sz="3000" b="1" dirty="0" smtClean="0"/>
              <a:t>fixed </a:t>
            </a:r>
            <a:r>
              <a:rPr lang="en-US" sz="3000" dirty="0" smtClean="0"/>
              <a:t>residence is one that is    stationary, permanent, and not subject to change.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7467600" cy="1143000"/>
          </a:xfrm>
        </p:spPr>
        <p:txBody>
          <a:bodyPr/>
          <a:lstStyle/>
          <a:p>
            <a:r>
              <a:rPr lang="en-US" altLang="en-US" sz="4000" b="1" dirty="0" smtClean="0"/>
              <a:t>Homeless Definition (3 of 7)</a:t>
            </a:r>
            <a:endParaRPr lang="en-US" alt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676400" y="1966913"/>
            <a:ext cx="7467600" cy="3976687"/>
          </a:xfrm>
        </p:spPr>
        <p:txBody>
          <a:bodyPr/>
          <a:lstStyle/>
          <a:p>
            <a:pPr marL="1143000" lvl="1" indent="-457200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A </a:t>
            </a:r>
            <a:r>
              <a:rPr lang="en-US" altLang="en-US" sz="3000" b="1" dirty="0" smtClean="0"/>
              <a:t>regular </a:t>
            </a:r>
            <a:r>
              <a:rPr lang="en-US" altLang="en-US" sz="3000" dirty="0" smtClean="0"/>
              <a:t>residence is one that is used on a normal, standard, and consistent basis.</a:t>
            </a:r>
            <a:endParaRPr lang="en-US" altLang="en-US" sz="1200" dirty="0" smtClean="0"/>
          </a:p>
          <a:p>
            <a:pPr marL="1143000" lvl="1" indent="-4572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sz="3000" dirty="0" smtClean="0"/>
              <a:t>An </a:t>
            </a:r>
            <a:r>
              <a:rPr lang="en-US" altLang="en-US" sz="3000" b="1" dirty="0" smtClean="0"/>
              <a:t>adequate</a:t>
            </a:r>
            <a:r>
              <a:rPr lang="en-US" altLang="en-US" sz="3000" dirty="0" smtClean="0"/>
              <a:t> residence is one that is sufficient for meeting both the physical and psychological needs typically met in home environments.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1AC32-9B76-44BF-A068-84D39436ADE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Office:Microsoft Office 98:Templates:Blank Presentation</Template>
  <TotalTime>4156</TotalTime>
  <Words>2997</Words>
  <Application>Microsoft Office PowerPoint</Application>
  <PresentationFormat>On-screen Show (4:3)</PresentationFormat>
  <Paragraphs>323</Paragraphs>
  <Slides>75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2" baseType="lpstr">
      <vt:lpstr>MS PGothic</vt:lpstr>
      <vt:lpstr>Arial</vt:lpstr>
      <vt:lpstr>Calibri</vt:lpstr>
      <vt:lpstr>Courier New</vt:lpstr>
      <vt:lpstr>Osaka</vt:lpstr>
      <vt:lpstr>Times</vt:lpstr>
      <vt:lpstr>Blank Presentation</vt:lpstr>
      <vt:lpstr>Homeless Education    Presented by: California Department of Education </vt:lpstr>
      <vt:lpstr>Barriers Faced (1 of 2)</vt:lpstr>
      <vt:lpstr>Barriers Faced (2 of 2)</vt:lpstr>
      <vt:lpstr>Education for Homeless  Children and Youth Act (1 of 3)</vt:lpstr>
      <vt:lpstr>Education for Homeless Children and Youth Act (2 of 3)</vt:lpstr>
      <vt:lpstr>Education for Homeless  Children and Youth Act (3 of 3)</vt:lpstr>
      <vt:lpstr>Homeless Definition (1 of 7)</vt:lpstr>
      <vt:lpstr>Homeless Definition (2 of 7)</vt:lpstr>
      <vt:lpstr>Homeless Definition (3 of 7)</vt:lpstr>
      <vt:lpstr>Homeless Definition (4 of 7)</vt:lpstr>
      <vt:lpstr>Homeless Definition (5 of 7)</vt:lpstr>
      <vt:lpstr>Homeless Definition (6 of 7)</vt:lpstr>
      <vt:lpstr>Homeless Definition (7 of 7)</vt:lpstr>
      <vt:lpstr>Unaccompanied Homeless Youth Definition</vt:lpstr>
      <vt:lpstr>Immediate Enrollment (1 of 5)</vt:lpstr>
      <vt:lpstr>Immediate Enrollment (2 of 5)</vt:lpstr>
      <vt:lpstr>Immediate Enrollment (3 of 5)</vt:lpstr>
      <vt:lpstr>Immediate Enrollment (4 of 5)</vt:lpstr>
      <vt:lpstr>Immediate Enrollment (5 of 5)</vt:lpstr>
      <vt:lpstr>Unaccompanied Homeless Youth Enrollment</vt:lpstr>
      <vt:lpstr>Preschool Enrollment</vt:lpstr>
      <vt:lpstr>Reporting Requirements (1 of 2)</vt:lpstr>
      <vt:lpstr>Reporting Requirements (2 of 2)</vt:lpstr>
      <vt:lpstr>School of Origin (1 of 4)</vt:lpstr>
      <vt:lpstr>School of Origin (2 of 4)</vt:lpstr>
      <vt:lpstr>School of Origin (3 of 4)</vt:lpstr>
      <vt:lpstr>School of Origin (4 of 4)</vt:lpstr>
      <vt:lpstr>School Stability (1 of 3)</vt:lpstr>
      <vt:lpstr>School Stability (2 of 3)</vt:lpstr>
      <vt:lpstr>School Stability (3 of 3)</vt:lpstr>
      <vt:lpstr>Transportation (1 of 2)</vt:lpstr>
      <vt:lpstr>Transportation (2 of 2)</vt:lpstr>
      <vt:lpstr>Dispute Resolution (1 of 5)</vt:lpstr>
      <vt:lpstr>Dispute Resolution (2 of 5)</vt:lpstr>
      <vt:lpstr>Dispute Resolution (3 of 5)</vt:lpstr>
      <vt:lpstr>Dispute Resolution (4 of 5)</vt:lpstr>
      <vt:lpstr>Dispute Resolution (5 of 5)</vt:lpstr>
      <vt:lpstr>Policies</vt:lpstr>
      <vt:lpstr>Academic Access (1 of 3)</vt:lpstr>
      <vt:lpstr>Academic Access (2 of 3)</vt:lpstr>
      <vt:lpstr>Academic Access (3 of 3)</vt:lpstr>
      <vt:lpstr>Equal Access (1 of 2)</vt:lpstr>
      <vt:lpstr>Equal Access (2 of 2)</vt:lpstr>
      <vt:lpstr>Higher Education Access (1 of 2)</vt:lpstr>
      <vt:lpstr>Higher Education Access (2 of 2)</vt:lpstr>
      <vt:lpstr>Segregation</vt:lpstr>
      <vt:lpstr>Coordination (1 of 3)</vt:lpstr>
      <vt:lpstr>Coordination (2 of 3)</vt:lpstr>
      <vt:lpstr>Coordination (3 of 3)</vt:lpstr>
      <vt:lpstr>  Department of Housing and Urban Development Definition (1 of 2) </vt:lpstr>
      <vt:lpstr>  Department of Housing and Urban Development Definition (2 of 2) </vt:lpstr>
      <vt:lpstr>Title I, Part A (1 of 5)</vt:lpstr>
      <vt:lpstr>Title I, Part A (2 of 5)</vt:lpstr>
      <vt:lpstr>Title I, Part A (3 of 5)</vt:lpstr>
      <vt:lpstr>Title I, Part A (4 of 5)</vt:lpstr>
      <vt:lpstr>Title I, Part A (5 of 5)</vt:lpstr>
      <vt:lpstr>Consolidated Application and Reporting System</vt:lpstr>
      <vt:lpstr>Local Liaisons (1 of 9)</vt:lpstr>
      <vt:lpstr>Local Liaisons (2 of 9)</vt:lpstr>
      <vt:lpstr>Local Liaisons (3 of 9)</vt:lpstr>
      <vt:lpstr>Local Liaisons (4 of 9)</vt:lpstr>
      <vt:lpstr>Local Liaisons (5 of 9)</vt:lpstr>
      <vt:lpstr>Local Liaisons (6 of 9)</vt:lpstr>
      <vt:lpstr>Local Liaisons (7 of 9)</vt:lpstr>
      <vt:lpstr>Local Liaisons (8 of 9)</vt:lpstr>
      <vt:lpstr>Local Liaisons (9 of 9)</vt:lpstr>
      <vt:lpstr>Assembly Bill 1806</vt:lpstr>
      <vt:lpstr>Listserv and Liaisons</vt:lpstr>
      <vt:lpstr>State Coordinator (1 of 4)</vt:lpstr>
      <vt:lpstr>State Coordinator (2 of 4)</vt:lpstr>
      <vt:lpstr>State Coordinator (3 of 4)</vt:lpstr>
      <vt:lpstr>State Coordinator (4 of 4)</vt:lpstr>
      <vt:lpstr>Resources (1 of 3)</vt:lpstr>
      <vt:lpstr>Resources (2 of 3)</vt:lpstr>
      <vt:lpstr>Resources (3 of 3)</vt:lpstr>
    </vt:vector>
  </TitlesOfParts>
  <Company>CA Dept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Pres: Homeless Education (CA Dept of Educatoin)</dc:title>
  <dc:subject>Provides information and resources for homeless children and youths and their right to enroll, attend, participate fully, and succeed in school.</dc:subject>
  <dc:creator>Robert Moore</dc:creator>
  <cp:revision>280</cp:revision>
  <cp:lastPrinted>2018-06-18T15:35:45Z</cp:lastPrinted>
  <dcterms:created xsi:type="dcterms:W3CDTF">2004-03-18T18:57:21Z</dcterms:created>
  <dcterms:modified xsi:type="dcterms:W3CDTF">2018-07-09T17:54:12Z</dcterms:modified>
</cp:coreProperties>
</file>