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24"/>
  </p:notesMasterIdLst>
  <p:handoutMasterIdLst>
    <p:handoutMasterId r:id="rId25"/>
  </p:handoutMasterIdLst>
  <p:sldIdLst>
    <p:sldId id="676" r:id="rId2"/>
    <p:sldId id="682" r:id="rId3"/>
    <p:sldId id="702" r:id="rId4"/>
    <p:sldId id="687" r:id="rId5"/>
    <p:sldId id="703" r:id="rId6"/>
    <p:sldId id="704" r:id="rId7"/>
    <p:sldId id="695" r:id="rId8"/>
    <p:sldId id="681" r:id="rId9"/>
    <p:sldId id="692" r:id="rId10"/>
    <p:sldId id="691" r:id="rId11"/>
    <p:sldId id="700" r:id="rId12"/>
    <p:sldId id="705" r:id="rId13"/>
    <p:sldId id="706" r:id="rId14"/>
    <p:sldId id="656" r:id="rId15"/>
    <p:sldId id="696" r:id="rId16"/>
    <p:sldId id="689" r:id="rId17"/>
    <p:sldId id="697" r:id="rId18"/>
    <p:sldId id="698" r:id="rId19"/>
    <p:sldId id="690" r:id="rId20"/>
    <p:sldId id="688" r:id="rId21"/>
    <p:sldId id="694" r:id="rId22"/>
    <p:sldId id="594" r:id="rId23"/>
  </p:sldIdLst>
  <p:sldSz cx="9144000" cy="6858000" type="screen4x3"/>
  <p:notesSz cx="7315200" cy="96012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2060"/>
    <a:srgbClr val="003399"/>
    <a:srgbClr val="006600"/>
    <a:srgbClr val="872A17"/>
    <a:srgbClr val="0033CC"/>
    <a:srgbClr val="86080B"/>
    <a:srgbClr val="5219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59" autoAdjust="0"/>
    <p:restoredTop sz="76512" autoAdjust="0"/>
  </p:normalViewPr>
  <p:slideViewPr>
    <p:cSldViewPr snapToGrid="0" snapToObjects="1">
      <p:cViewPr varScale="1">
        <p:scale>
          <a:sx n="85" d="100"/>
          <a:sy n="85" d="100"/>
        </p:scale>
        <p:origin x="2202" y="90"/>
      </p:cViewPr>
      <p:guideLst>
        <p:guide orient="horz" pos="2160"/>
        <p:guide pos="2880"/>
      </p:guideLst>
    </p:cSldViewPr>
  </p:slideViewPr>
  <p:outlineViewPr>
    <p:cViewPr>
      <p:scale>
        <a:sx n="33" d="100"/>
        <a:sy n="33" d="100"/>
      </p:scale>
      <p:origin x="0" y="-58050"/>
    </p:cViewPr>
  </p:outlineViewPr>
  <p:notesTextViewPr>
    <p:cViewPr>
      <p:scale>
        <a:sx n="125" d="100"/>
        <a:sy n="125" d="100"/>
      </p:scale>
      <p:origin x="0" y="0"/>
    </p:cViewPr>
  </p:notesTextViewPr>
  <p:sorterViewPr>
    <p:cViewPr varScale="1">
      <p:scale>
        <a:sx n="100" d="100"/>
        <a:sy n="100" d="100"/>
      </p:scale>
      <p:origin x="0" y="0"/>
    </p:cViewPr>
  </p:sorterViewPr>
  <p:notesViewPr>
    <p:cSldViewPr snapToGrid="0" snapToObjects="1">
      <p:cViewPr varScale="1">
        <p:scale>
          <a:sx n="44" d="100"/>
          <a:sy n="44" d="100"/>
        </p:scale>
        <p:origin x="1480" y="5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4851" tIns="47425" rIns="94851" bIns="47425"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4851" tIns="47425" rIns="94851" bIns="47425" rtlCol="0"/>
          <a:lstStyle>
            <a:lvl1pPr algn="r" eaLnBrk="1" fontAlgn="auto" hangingPunct="1">
              <a:spcBef>
                <a:spcPts val="0"/>
              </a:spcBef>
              <a:spcAft>
                <a:spcPts val="0"/>
              </a:spcAft>
              <a:defRPr sz="1200">
                <a:latin typeface="+mn-lt"/>
              </a:defRPr>
            </a:lvl1pPr>
          </a:lstStyle>
          <a:p>
            <a:pPr>
              <a:defRPr/>
            </a:pPr>
            <a:fld id="{5B368D36-4844-4A93-A3B2-80A530A85068}" type="datetimeFigureOut">
              <a:rPr lang="en-US"/>
              <a:pPr>
                <a:defRPr/>
              </a:pPr>
              <a:t>6/17/2025</a:t>
            </a:fld>
            <a:endParaRPr lang="en-US" dirty="0"/>
          </a:p>
        </p:txBody>
      </p:sp>
      <p:sp>
        <p:nvSpPr>
          <p:cNvPr id="4" name="Footer Placeholder 3"/>
          <p:cNvSpPr>
            <a:spLocks noGrp="1"/>
          </p:cNvSpPr>
          <p:nvPr>
            <p:ph type="ftr" sz="quarter" idx="2"/>
          </p:nvPr>
        </p:nvSpPr>
        <p:spPr>
          <a:xfrm>
            <a:off x="0" y="9118600"/>
            <a:ext cx="3170238" cy="481013"/>
          </a:xfrm>
          <a:prstGeom prst="rect">
            <a:avLst/>
          </a:prstGeom>
        </p:spPr>
        <p:txBody>
          <a:bodyPr vert="horz" lIns="94851" tIns="47425" rIns="94851" bIns="47425"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lIns="94851" tIns="47425" rIns="94851" bIns="47425" rtlCol="0" anchor="b"/>
          <a:lstStyle>
            <a:lvl1pPr algn="r" eaLnBrk="1" fontAlgn="auto" hangingPunct="1">
              <a:spcBef>
                <a:spcPts val="0"/>
              </a:spcBef>
              <a:spcAft>
                <a:spcPts val="0"/>
              </a:spcAft>
              <a:defRPr sz="1200">
                <a:latin typeface="+mn-lt"/>
              </a:defRPr>
            </a:lvl1pPr>
          </a:lstStyle>
          <a:p>
            <a:pPr>
              <a:defRPr/>
            </a:pPr>
            <a:fld id="{6B65241A-D3B1-4EB4-88E0-38ECC20EDB23}" type="slidenum">
              <a:rPr lang="en-US"/>
              <a:pPr>
                <a:defRPr/>
              </a:pPr>
              <a:t>‹#›</a:t>
            </a:fld>
            <a:endParaRPr lang="en-US" dirty="0"/>
          </a:p>
        </p:txBody>
      </p:sp>
    </p:spTree>
    <p:extLst>
      <p:ext uri="{BB962C8B-B14F-4D97-AF65-F5344CB8AC3E}">
        <p14:creationId xmlns:p14="http://schemas.microsoft.com/office/powerpoint/2010/main" val="3994594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2600"/>
          </a:xfrm>
          <a:prstGeom prst="rect">
            <a:avLst/>
          </a:prstGeom>
        </p:spPr>
        <p:txBody>
          <a:bodyPr vert="horz" lIns="96653" tIns="48327" rIns="96653" bIns="48327"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375" y="0"/>
            <a:ext cx="3170238" cy="482600"/>
          </a:xfrm>
          <a:prstGeom prst="rect">
            <a:avLst/>
          </a:prstGeom>
        </p:spPr>
        <p:txBody>
          <a:bodyPr vert="horz" lIns="96653" tIns="48327" rIns="96653" bIns="48327" rtlCol="0"/>
          <a:lstStyle>
            <a:lvl1pPr algn="r" eaLnBrk="1" fontAlgn="auto" hangingPunct="1">
              <a:spcBef>
                <a:spcPts val="0"/>
              </a:spcBef>
              <a:spcAft>
                <a:spcPts val="0"/>
              </a:spcAft>
              <a:defRPr sz="1200">
                <a:latin typeface="+mn-lt"/>
              </a:defRPr>
            </a:lvl1pPr>
          </a:lstStyle>
          <a:p>
            <a:pPr>
              <a:defRPr/>
            </a:pPr>
            <a:fld id="{825E5B1D-ACB8-44E3-A6FD-3702A2B1A36E}" type="datetimeFigureOut">
              <a:rPr lang="en-US"/>
              <a:pPr>
                <a:defRPr/>
              </a:pPr>
              <a:t>6/17/2025</a:t>
            </a:fld>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3" tIns="48327" rIns="96653" bIns="48327" rtlCol="0" anchor="ctr"/>
          <a:lstStyle/>
          <a:p>
            <a:pPr lvl="0"/>
            <a:endParaRPr lang="en-US" noProof="0" dirty="0"/>
          </a:p>
        </p:txBody>
      </p:sp>
      <p:sp>
        <p:nvSpPr>
          <p:cNvPr id="5" name="Notes Placeholder 4"/>
          <p:cNvSpPr>
            <a:spLocks noGrp="1"/>
          </p:cNvSpPr>
          <p:nvPr>
            <p:ph type="body" sz="quarter" idx="3"/>
          </p:nvPr>
        </p:nvSpPr>
        <p:spPr>
          <a:xfrm>
            <a:off x="731838" y="4619625"/>
            <a:ext cx="5851525" cy="3781425"/>
          </a:xfrm>
          <a:prstGeom prst="rect">
            <a:avLst/>
          </a:prstGeom>
        </p:spPr>
        <p:txBody>
          <a:bodyPr vert="horz" lIns="96653" tIns="48327" rIns="96653" bIns="4832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8600"/>
            <a:ext cx="3170238" cy="482600"/>
          </a:xfrm>
          <a:prstGeom prst="rect">
            <a:avLst/>
          </a:prstGeom>
        </p:spPr>
        <p:txBody>
          <a:bodyPr vert="horz" lIns="96653" tIns="48327" rIns="96653" bIns="48327"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375" y="9118600"/>
            <a:ext cx="3170238" cy="482600"/>
          </a:xfrm>
          <a:prstGeom prst="rect">
            <a:avLst/>
          </a:prstGeom>
        </p:spPr>
        <p:txBody>
          <a:bodyPr vert="horz" lIns="96653" tIns="48327" rIns="96653" bIns="48327" rtlCol="0" anchor="b"/>
          <a:lstStyle>
            <a:lvl1pPr algn="r" eaLnBrk="1" fontAlgn="auto" hangingPunct="1">
              <a:spcBef>
                <a:spcPts val="0"/>
              </a:spcBef>
              <a:spcAft>
                <a:spcPts val="0"/>
              </a:spcAft>
              <a:defRPr sz="1200">
                <a:latin typeface="+mn-lt"/>
              </a:defRPr>
            </a:lvl1pPr>
          </a:lstStyle>
          <a:p>
            <a:pPr>
              <a:defRPr/>
            </a:pPr>
            <a:fld id="{3076B448-4948-4682-9532-688D92E416B4}" type="slidenum">
              <a:rPr lang="en-US"/>
              <a:pPr>
                <a:defRPr/>
              </a:pPr>
              <a:t>‹#›</a:t>
            </a:fld>
            <a:endParaRPr lang="en-US" dirty="0"/>
          </a:p>
        </p:txBody>
      </p:sp>
    </p:spTree>
    <p:extLst>
      <p:ext uri="{BB962C8B-B14F-4D97-AF65-F5344CB8AC3E}">
        <p14:creationId xmlns:p14="http://schemas.microsoft.com/office/powerpoint/2010/main" val="193922831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youtu.be/hpIEVODdq6U"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2159000" y="158750"/>
            <a:ext cx="2992438" cy="2244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xfrm>
            <a:off x="268288" y="2471738"/>
            <a:ext cx="6773862" cy="66833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auto" hangingPunct="1">
              <a:spcBef>
                <a:spcPts val="0"/>
              </a:spcBef>
              <a:spcAft>
                <a:spcPts val="0"/>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[20 segundos]</a:t>
            </a:r>
          </a:p>
          <a:p>
            <a:pPr eaLnBrk="1" fontAlgn="auto" hangingPunct="1">
              <a:spcBef>
                <a:spcPts val="0"/>
              </a:spcBef>
              <a:spcAft>
                <a:spcPts val="0"/>
              </a:spcAft>
              <a:defRPr/>
            </a:pPr>
            <a:endParaRPr lang="es-MX"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[Tengan a la mano los siguientes materiales:</a:t>
            </a:r>
          </a:p>
          <a:p>
            <a:pPr marL="177845" indent="-177845" eaLnBrk="1" fontAlgn="auto" hangingPunct="1">
              <a:spcBef>
                <a:spcPts val="0"/>
              </a:spcBef>
              <a:spcAft>
                <a:spcPts val="0"/>
              </a:spcAft>
              <a:buFont typeface="Arial" panose="020B0604020202020204" pitchFamily="34" charset="0"/>
              <a:buChar char="•"/>
              <a:defRPr/>
            </a:pPr>
            <a:r>
              <a:rPr lang="es-MX" sz="1700" b="1" dirty="0">
                <a:latin typeface="Arial" panose="020B0604020202020204" pitchFamily="34" charset="0"/>
                <a:cs typeface="Arial" panose="020B0604020202020204" pitchFamily="34" charset="0"/>
              </a:rPr>
              <a:t>Videos: acceso al Internet o flash drive con los videos ya listos para conectar</a:t>
            </a:r>
          </a:p>
          <a:p>
            <a:pPr marL="177845" indent="-177845" eaLnBrk="1" fontAlgn="auto" hangingPunct="1">
              <a:spcBef>
                <a:spcPts val="0"/>
              </a:spcBef>
              <a:spcAft>
                <a:spcPts val="0"/>
              </a:spcAft>
              <a:buFont typeface="Arial" panose="020B0604020202020204" pitchFamily="34" charset="0"/>
              <a:buChar char="•"/>
              <a:defRPr/>
            </a:pPr>
            <a:r>
              <a:rPr lang="es-ES" sz="1700" b="1" dirty="0">
                <a:latin typeface="Arial" panose="020B0604020202020204" pitchFamily="34" charset="0"/>
                <a:cs typeface="Arial" panose="020B0604020202020204" pitchFamily="34" charset="0"/>
              </a:rPr>
              <a:t>Bocinas de la computadora</a:t>
            </a:r>
          </a:p>
          <a:p>
            <a:pPr marL="177845" indent="-177845" eaLnBrk="1" fontAlgn="auto" hangingPunct="1">
              <a:spcBef>
                <a:spcPts val="0"/>
              </a:spcBef>
              <a:spcAft>
                <a:spcPts val="0"/>
              </a:spcAft>
              <a:buFont typeface="Arial" panose="020B0604020202020204" pitchFamily="34" charset="0"/>
              <a:buChar char="•"/>
              <a:defRPr/>
            </a:pPr>
            <a:r>
              <a:rPr lang="es-ES" sz="1700" b="1" dirty="0">
                <a:latin typeface="Arial" panose="020B0604020202020204" pitchFamily="34" charset="0"/>
                <a:cs typeface="Arial" panose="020B0604020202020204" pitchFamily="34" charset="0"/>
              </a:rPr>
              <a:t>Minutero]</a:t>
            </a:r>
            <a:endParaRPr lang="es-MX" sz="17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endParaRPr lang="es-MX" sz="1700"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a:t>
            </a:r>
          </a:p>
          <a:p>
            <a:pPr eaLnBrk="1" fontAlgn="auto" hangingPunct="1">
              <a:spcBef>
                <a:spcPts val="0"/>
              </a:spcBef>
              <a:spcAft>
                <a:spcPts val="0"/>
              </a:spcAft>
              <a:defRPr/>
            </a:pPr>
            <a:endParaRPr lang="es-MX" sz="1700"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Bienvenidos! Mi nombre es_______ y estoy aquí hoy para hablar de las oportunidades que vienen con la educación multilingüe. </a:t>
            </a:r>
          </a:p>
          <a:p>
            <a:pPr eaLnBrk="1" fontAlgn="auto" hangingPunct="1">
              <a:spcBef>
                <a:spcPts val="0"/>
              </a:spcBef>
              <a:spcAft>
                <a:spcPts val="0"/>
              </a:spcAft>
              <a:defRPr/>
            </a:pPr>
            <a:endParaRPr lang="es-MX" altLang="en-US" sz="1700"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n-US" altLang="en-US" sz="1500"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endParaRPr lang="en-US" altLang="en-US" sz="1500" b="1"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77875" indent="-296863">
              <a:defRPr>
                <a:solidFill>
                  <a:schemeClr val="tx1"/>
                </a:solidFill>
                <a:latin typeface="Calibri" panose="020F0502020204030204" pitchFamily="34" charset="0"/>
              </a:defRPr>
            </a:lvl2pPr>
            <a:lvl3pPr marL="1201738" indent="-236538">
              <a:defRPr>
                <a:solidFill>
                  <a:schemeClr val="tx1"/>
                </a:solidFill>
                <a:latin typeface="Calibri" panose="020F0502020204030204" pitchFamily="34" charset="0"/>
              </a:defRPr>
            </a:lvl3pPr>
            <a:lvl4pPr marL="1684338" indent="-236538">
              <a:defRPr>
                <a:solidFill>
                  <a:schemeClr val="tx1"/>
                </a:solidFill>
                <a:latin typeface="Calibri" panose="020F0502020204030204" pitchFamily="34" charset="0"/>
              </a:defRPr>
            </a:lvl4pPr>
            <a:lvl5pPr marL="2163763" indent="-236538">
              <a:defRPr>
                <a:solidFill>
                  <a:schemeClr val="tx1"/>
                </a:solidFill>
                <a:latin typeface="Calibri" panose="020F0502020204030204" pitchFamily="34" charset="0"/>
              </a:defRPr>
            </a:lvl5pPr>
            <a:lvl6pPr marL="2620963" indent="-236538" defTabSz="457200" eaLnBrk="0" fontAlgn="base" hangingPunct="0">
              <a:spcBef>
                <a:spcPct val="0"/>
              </a:spcBef>
              <a:spcAft>
                <a:spcPct val="0"/>
              </a:spcAft>
              <a:defRPr>
                <a:solidFill>
                  <a:schemeClr val="tx1"/>
                </a:solidFill>
                <a:latin typeface="Calibri" panose="020F0502020204030204" pitchFamily="34" charset="0"/>
              </a:defRPr>
            </a:lvl6pPr>
            <a:lvl7pPr marL="3078163" indent="-236538" defTabSz="457200" eaLnBrk="0" fontAlgn="base" hangingPunct="0">
              <a:spcBef>
                <a:spcPct val="0"/>
              </a:spcBef>
              <a:spcAft>
                <a:spcPct val="0"/>
              </a:spcAft>
              <a:defRPr>
                <a:solidFill>
                  <a:schemeClr val="tx1"/>
                </a:solidFill>
                <a:latin typeface="Calibri" panose="020F0502020204030204" pitchFamily="34" charset="0"/>
              </a:defRPr>
            </a:lvl7pPr>
            <a:lvl8pPr marL="3535363" indent="-236538" defTabSz="457200" eaLnBrk="0" fontAlgn="base" hangingPunct="0">
              <a:spcBef>
                <a:spcPct val="0"/>
              </a:spcBef>
              <a:spcAft>
                <a:spcPct val="0"/>
              </a:spcAft>
              <a:defRPr>
                <a:solidFill>
                  <a:schemeClr val="tx1"/>
                </a:solidFill>
                <a:latin typeface="Calibri" panose="020F0502020204030204" pitchFamily="34" charset="0"/>
              </a:defRPr>
            </a:lvl8pPr>
            <a:lvl9pPr marL="3992563"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EFF57DF-105B-426E-A04D-A4F3E995A83B}" type="slidenum">
              <a:rPr lang="en-US" altLang="en-US" smtClean="0">
                <a:solidFill>
                  <a:srgbClr val="000054"/>
                </a:solidFill>
                <a:latin typeface="Arial" panose="020B0604020202020204" pitchFamily="34" charset="0"/>
                <a:ea typeface="ＭＳ Ｐゴシック" panose="020B0600070205080204" pitchFamily="34" charset="-128"/>
              </a:rPr>
              <a:pPr fontAlgn="base">
                <a:spcBef>
                  <a:spcPct val="0"/>
                </a:spcBef>
                <a:spcAft>
                  <a:spcPct val="0"/>
                </a:spcAft>
              </a:pPr>
              <a:t>1</a:t>
            </a:fld>
            <a:endParaRPr lang="en-US" altLang="en-US">
              <a:solidFill>
                <a:srgbClr val="000054"/>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547666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2325688" y="127000"/>
            <a:ext cx="2298700" cy="17240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xfrm>
            <a:off x="211138" y="1511300"/>
            <a:ext cx="6959600" cy="79327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[3 minutos]</a:t>
            </a:r>
          </a:p>
          <a:p>
            <a:pPr eaLnBrk="1" hangingPunct="1">
              <a:spcBef>
                <a:spcPct val="0"/>
              </a:spcBef>
              <a:spcAft>
                <a:spcPts val="1245"/>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1245"/>
              </a:spcAft>
              <a:defRPr/>
            </a:pPr>
            <a:r>
              <a:rPr lang="es-ES" altLang="en-US" sz="1500" dirty="0">
                <a:latin typeface="Arial" panose="020B0604020202020204" pitchFamily="34" charset="0"/>
                <a:cs typeface="Arial" panose="020B0604020202020204" pitchFamily="34" charset="0"/>
              </a:rPr>
              <a:t>Ejemplos adicionales de programas multilingües en las escuelas de California son:</a:t>
            </a:r>
          </a:p>
          <a:p>
            <a:pPr marL="296408" indent="-296408" eaLnBrk="1" hangingPunct="1">
              <a:spcBef>
                <a:spcPct val="0"/>
              </a:spcBef>
              <a:spcAft>
                <a:spcPts val="1245"/>
              </a:spcAft>
              <a:buFont typeface="Arial" panose="020B0604020202020204" pitchFamily="34" charset="0"/>
              <a:buChar char="•"/>
              <a:defRPr/>
            </a:pPr>
            <a:r>
              <a:rPr lang="es-ES" altLang="en-US" sz="1500" b="1" dirty="0">
                <a:latin typeface="Arial" panose="020B0604020202020204" pitchFamily="34" charset="0"/>
                <a:cs typeface="Arial" panose="020B0604020202020204" pitchFamily="34" charset="0"/>
              </a:rPr>
              <a:t>Los programas bilingües de transición </a:t>
            </a:r>
            <a:r>
              <a:rPr lang="es-ES" altLang="en-US" sz="1500" dirty="0">
                <a:latin typeface="Arial" panose="020B0604020202020204" pitchFamily="34" charset="0"/>
                <a:cs typeface="Arial" panose="020B0604020202020204" pitchFamily="34" charset="0"/>
              </a:rPr>
              <a:t>se diseñan para los aprendices del inglés. Los estudiantes reciben instrucción tanto en su idioma materno como en inglés, generalmente haciendo la transición a la instrucción completa en inglés en segundo o tercer grado.</a:t>
            </a:r>
          </a:p>
          <a:p>
            <a:pPr marL="296408" indent="-296408" eaLnBrk="1" hangingPunct="1">
              <a:spcBef>
                <a:spcPct val="0"/>
              </a:spcBef>
              <a:spcAft>
                <a:spcPts val="1245"/>
              </a:spcAft>
              <a:buFont typeface="Arial" panose="020B0604020202020204" pitchFamily="34" charset="0"/>
              <a:buChar char="•"/>
              <a:defRPr/>
            </a:pPr>
            <a:r>
              <a:rPr lang="es-ES" altLang="en-US" sz="1500" b="1" dirty="0">
                <a:latin typeface="Arial" panose="020B0604020202020204" pitchFamily="34" charset="0"/>
                <a:cs typeface="Arial" panose="020B0604020202020204" pitchFamily="34" charset="0"/>
              </a:rPr>
              <a:t>Los programas de inmersión unidireccional </a:t>
            </a:r>
            <a:r>
              <a:rPr lang="es-ES" altLang="en-US" sz="1500" dirty="0">
                <a:latin typeface="Arial" panose="020B0604020202020204" pitchFamily="34" charset="0"/>
                <a:cs typeface="Arial" panose="020B0604020202020204" pitchFamily="34" charset="0"/>
              </a:rPr>
              <a:t>típicamente se diseñan para los estudiantes quienes son hablantes nativos del inglés. Estos programas generalmente se ofrecen cuando la población de aprendices del inglés no es suficiente para ofrecer una clase de inmersión dual.</a:t>
            </a:r>
          </a:p>
          <a:p>
            <a:pPr marL="296408" indent="-296408" eaLnBrk="1" hangingPunct="1">
              <a:spcBef>
                <a:spcPct val="0"/>
              </a:spcBef>
              <a:spcAft>
                <a:spcPts val="1245"/>
              </a:spcAft>
              <a:buFont typeface="Arial" panose="020B0604020202020204" pitchFamily="34" charset="0"/>
              <a:buChar char="•"/>
              <a:defRPr/>
            </a:pPr>
            <a:r>
              <a:rPr lang="es-ES" altLang="en-US" sz="1500" b="1" dirty="0">
                <a:latin typeface="Arial" panose="020B0604020202020204" pitchFamily="34" charset="0"/>
                <a:cs typeface="Arial" panose="020B0604020202020204" pitchFamily="34" charset="0"/>
              </a:rPr>
              <a:t>Los programas de idioma de herencia o indígena </a:t>
            </a:r>
            <a:r>
              <a:rPr lang="es-ES" altLang="en-US" sz="1500" dirty="0">
                <a:latin typeface="Arial" panose="020B0604020202020204" pitchFamily="34" charset="0"/>
                <a:cs typeface="Arial" panose="020B0604020202020204" pitchFamily="34" charset="0"/>
              </a:rPr>
              <a:t>ofrecen clases a los estudiantes para preservar el idioma de su familia o comunidad. Estos programas a menudo sirven a estudiantes americanos nativos.</a:t>
            </a:r>
          </a:p>
          <a:p>
            <a:pPr marL="296408" indent="-296408" eaLnBrk="1" hangingPunct="1">
              <a:spcBef>
                <a:spcPct val="0"/>
              </a:spcBef>
              <a:spcAft>
                <a:spcPts val="1245"/>
              </a:spcAft>
              <a:buFont typeface="Arial" panose="020B0604020202020204" pitchFamily="34" charset="0"/>
              <a:buChar char="•"/>
              <a:defRPr/>
            </a:pPr>
            <a:r>
              <a:rPr lang="es-MX" altLang="en-US" sz="1500" b="1" dirty="0">
                <a:latin typeface="Arial" panose="020B0604020202020204" pitchFamily="34" charset="0"/>
                <a:cs typeface="Arial" panose="020B0604020202020204" pitchFamily="34" charset="0"/>
              </a:rPr>
              <a:t>Los programas Idioma Extranjero para el Enriquecimiento Elementaría o Idioma Extranjero en Escuelas Primarias</a:t>
            </a:r>
            <a:r>
              <a:rPr lang="es-MX" altLang="en-US" sz="1500" dirty="0">
                <a:latin typeface="Arial" panose="020B0604020202020204" pitchFamily="34" charset="0"/>
                <a:cs typeface="Arial" panose="020B0604020202020204" pitchFamily="34" charset="0"/>
              </a:rPr>
              <a:t>, </a:t>
            </a:r>
            <a:r>
              <a:rPr lang="es-ES" altLang="en-US" sz="1500" dirty="0">
                <a:latin typeface="Arial" panose="020B0604020202020204" pitchFamily="34" charset="0"/>
                <a:cs typeface="Arial" panose="020B0604020202020204" pitchFamily="34" charset="0"/>
              </a:rPr>
              <a:t>también conocidos como FLEX o FLES, ofrecen clases individuales durante el día escolar o después de la escuela, y brindan a los estudiantes la oportunidad de ser expuestos a un idioma diferente.</a:t>
            </a:r>
          </a:p>
          <a:p>
            <a:pPr marL="296408" indent="-296408" eaLnBrk="1" hangingPunct="1">
              <a:spcBef>
                <a:spcPct val="0"/>
              </a:spcBef>
              <a:spcAft>
                <a:spcPts val="1245"/>
              </a:spcAft>
              <a:buFont typeface="Arial" panose="020B0604020202020204" pitchFamily="34" charset="0"/>
              <a:buChar char="•"/>
              <a:defRPr/>
            </a:pPr>
            <a:r>
              <a:rPr lang="es-ES" altLang="en-US" sz="1500" b="1" dirty="0">
                <a:latin typeface="Arial" panose="020B0604020202020204" pitchFamily="34" charset="0"/>
                <a:cs typeface="Arial" panose="020B0604020202020204" pitchFamily="34" charset="0"/>
              </a:rPr>
              <a:t>Los cursos para hablantes nativos </a:t>
            </a:r>
            <a:r>
              <a:rPr lang="es-ES" altLang="en-US" sz="1500" dirty="0">
                <a:latin typeface="Arial" panose="020B0604020202020204" pitchFamily="34" charset="0"/>
                <a:cs typeface="Arial" panose="020B0604020202020204" pitchFamily="34" charset="0"/>
              </a:rPr>
              <a:t>se ofrecen generalmente en las escuelas secundarias y preparatorias. Estos apoyan el desarrollo del lenguaje y la lectoescritura para estudiantes que son hablantes nativos de un idioma que no es el inglés. Un ejemplo de esto podría ser "Español para Hablantes Nativos del Español".</a:t>
            </a:r>
          </a:p>
          <a:p>
            <a:pPr eaLnBrk="1" hangingPunct="1">
              <a:spcBef>
                <a:spcPct val="0"/>
              </a:spcBef>
              <a:spcAft>
                <a:spcPts val="1245"/>
              </a:spcAft>
              <a:defRPr/>
            </a:pPr>
            <a:r>
              <a:rPr lang="en-US" altLang="en-US" sz="1500" b="1" dirty="0">
                <a:latin typeface="Arial" panose="020B0604020202020204" pitchFamily="34" charset="0"/>
                <a:cs typeface="Arial" panose="020B0604020202020204" pitchFamily="34" charset="0"/>
              </a:rPr>
              <a:t>[</a:t>
            </a:r>
            <a:r>
              <a:rPr lang="es-ES" altLang="en-US" sz="1500" b="1" dirty="0">
                <a:latin typeface="Arial" panose="020B0604020202020204" pitchFamily="34" charset="0"/>
                <a:cs typeface="Arial" panose="020B0604020202020204" pitchFamily="34" charset="0"/>
              </a:rPr>
              <a:t>H</a:t>
            </a:r>
            <a:r>
              <a:rPr lang="es-ES" sz="1500" b="1" dirty="0">
                <a:latin typeface="Arial" panose="020B0604020202020204" pitchFamily="34" charset="0"/>
                <a:cs typeface="Arial" panose="020B0604020202020204" pitchFamily="34" charset="0"/>
              </a:rPr>
              <a:t>aga clic para avanzar a la siguiente lámina</a:t>
            </a:r>
            <a:r>
              <a:rPr lang="en-US" altLang="en-US" sz="1500" b="1" dirty="0">
                <a:latin typeface="Arial" panose="020B0604020202020204" pitchFamily="34" charset="0"/>
                <a:cs typeface="Arial" panose="020B0604020202020204" pitchFamily="34" charset="0"/>
              </a:rPr>
              <a:t>]</a:t>
            </a:r>
          </a:p>
          <a:p>
            <a:pPr eaLnBrk="1" hangingPunct="1">
              <a:spcBef>
                <a:spcPct val="0"/>
              </a:spcBef>
              <a:defRPr/>
            </a:pPr>
            <a:endParaRPr lang="en-US" altLang="en-US" sz="1700" dirty="0">
              <a:latin typeface="Arial" panose="020B0604020202020204" pitchFamily="34" charset="0"/>
              <a:cs typeface="Arial" panose="020B0604020202020204" pitchFamily="34" charset="0"/>
            </a:endParaRPr>
          </a:p>
          <a:p>
            <a:pPr eaLnBrk="1" hangingPunct="1">
              <a:spcBef>
                <a:spcPct val="0"/>
              </a:spcBef>
              <a:defRPr/>
            </a:pPr>
            <a:endParaRPr lang="en-US" altLang="en-US" sz="1700" dirty="0">
              <a:latin typeface="Arial" panose="020B0604020202020204" pitchFamily="34" charset="0"/>
              <a:cs typeface="Arial" panose="020B0604020202020204" pitchFamily="34" charset="0"/>
            </a:endParaRPr>
          </a:p>
          <a:p>
            <a:pPr eaLnBrk="1" hangingPunct="1">
              <a:spcBef>
                <a:spcPct val="0"/>
              </a:spcBef>
              <a:defRPr/>
            </a:pPr>
            <a:endParaRPr lang="en-US" altLang="en-US" sz="1700" dirty="0">
              <a:latin typeface="Arial" panose="020B0604020202020204" pitchFamily="34" charset="0"/>
              <a:cs typeface="Arial" panose="020B0604020202020204" pitchFamily="34"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52A43BB-4CC8-42FF-8A37-F9785D5C9DAF}" type="slidenum">
              <a:rPr lang="en-US" altLang="en-US" smtClean="0"/>
              <a:pPr fontAlgn="base">
                <a:spcBef>
                  <a:spcPct val="0"/>
                </a:spcBef>
                <a:spcAft>
                  <a:spcPct val="0"/>
                </a:spcAft>
              </a:pPr>
              <a:t>10</a:t>
            </a:fld>
            <a:endParaRPr lang="en-US" altLang="en-US"/>
          </a:p>
        </p:txBody>
      </p:sp>
    </p:spTree>
    <p:extLst>
      <p:ext uri="{BB962C8B-B14F-4D97-AF65-F5344CB8AC3E}">
        <p14:creationId xmlns:p14="http://schemas.microsoft.com/office/powerpoint/2010/main" val="1583854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2627313" y="127000"/>
            <a:ext cx="2117725" cy="1587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xfrm>
            <a:off x="231775" y="1403350"/>
            <a:ext cx="6908800" cy="78835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[10 minutos]</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1245"/>
              </a:spcAft>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Ya escuchando a toda esta información, ¿Cuáles son algunas preguntas que tienen sobre los programas multilingües? Piénselo por un momento.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[Dé treinta segundos de tiempo para pensar]</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Encontrarán una hoja como ésta con el título “Da Una, Toma Una” en sus mesas.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[Muestra la hoja “Da Una, Toma Una” y señale la lámina]</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Escriban tres preguntas, cada una en un cuadrado diferente.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[Dé los participantes un minuto para completar esto]</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Ahora, su tarea es ir y hablar con los otros participantes. Colecten por lo menos tres preguntas más en sus cuadrados. Tienen cinco minutos para compartir sus preguntas y colectar más preguntas. ¡Empiecen!</a:t>
            </a:r>
          </a:p>
          <a:p>
            <a:pPr eaLnBrk="1" hangingPunct="1">
              <a:spcBef>
                <a:spcPct val="0"/>
              </a:spcBef>
              <a:spcAft>
                <a:spcPts val="1245"/>
              </a:spcAft>
              <a:defRPr/>
            </a:pP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[Dé los participantes cinco minutos para esta actividad, después dé oportunidad a los participantes compartir las preguntas con el grupo entero.]</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¿Cuáles preguntas escribieron en su papel?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[Los participantes comparten]</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¿Saben las respuestas a estas preguntas?</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¡Todas buenas preguntas! Aquí hay algunas respuestas.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[Responde a las preguntas cuando sea necesario]</a:t>
            </a: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s-MX" altLang="en-US" sz="1700" dirty="0">
              <a:latin typeface="Arial" panose="020B0604020202020204" pitchFamily="34" charset="0"/>
              <a:ea typeface="ＭＳ Ｐゴシック" panose="020B0600070205080204" pitchFamily="34" charset="-128"/>
              <a:cs typeface="Arial" panose="020B0604020202020204" pitchFamily="34" charset="0"/>
            </a:endParaRPr>
          </a:p>
          <a:p>
            <a:pPr>
              <a:defRPr/>
            </a:pPr>
            <a:endParaRPr lang="es-MX" altLang="en-US" dirty="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B8218FC6-A471-4690-9AD5-02AD74B08E52}" type="slidenum">
              <a:rPr lang="en-US" smtClean="0"/>
              <a:pPr>
                <a:defRPr/>
              </a:pPr>
              <a:t>11</a:t>
            </a:fld>
            <a:endParaRPr lang="en-US" dirty="0"/>
          </a:p>
        </p:txBody>
      </p:sp>
    </p:spTree>
    <p:extLst>
      <p:ext uri="{BB962C8B-B14F-4D97-AF65-F5344CB8AC3E}">
        <p14:creationId xmlns:p14="http://schemas.microsoft.com/office/powerpoint/2010/main" val="1981997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1497013" y="312738"/>
            <a:ext cx="4321175"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44475" y="3817938"/>
            <a:ext cx="6826250" cy="4652962"/>
          </a:xfrm>
        </p:spPr>
        <p:txBody>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[1 minuto]</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Todos los distritos escolares escriben un Plan de Control y Rendimiento Local, también conocido por sus siglas en inglés como LCAP.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El LCAP es un plan de tres años que se actualiza cada año.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El distrito pone una visión y metas para los estudiantes, y describe las acciones que tomará para lograr la visión y las metas.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El LCAP también asigna los fondos para las diferentes iniciativas en el distrito, incluyendo el establecimiento o crecimiento de los programas multilingües en las escuelas.  </a:t>
            </a:r>
          </a:p>
          <a:p>
            <a:pPr eaLnBrk="1" hangingPunct="1">
              <a:spcBef>
                <a:spcPct val="0"/>
              </a:spcBef>
              <a:spcAft>
                <a:spcPts val="1245"/>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Haga clic para avanzar a la siguiente lámina</a:t>
            </a:r>
            <a:r>
              <a:rPr lang="en-US" altLang="en-US" sz="1700" b="1" dirty="0">
                <a:latin typeface="Arial" panose="020B0604020202020204" pitchFamily="34" charset="0"/>
                <a:cs typeface="Arial" panose="020B0604020202020204" pitchFamily="34" charset="0"/>
              </a:rPr>
              <a:t>]</a:t>
            </a:r>
          </a:p>
          <a:p>
            <a:pPr>
              <a:defRPr/>
            </a:pPr>
            <a:endParaRPr lang="en-US" dirty="0"/>
          </a:p>
        </p:txBody>
      </p:sp>
      <p:sp>
        <p:nvSpPr>
          <p:cNvPr id="4" name="Slide Number Placeholder 3"/>
          <p:cNvSpPr>
            <a:spLocks noGrp="1"/>
          </p:cNvSpPr>
          <p:nvPr>
            <p:ph type="sldNum" sz="quarter" idx="5"/>
          </p:nvPr>
        </p:nvSpPr>
        <p:spPr/>
        <p:txBody>
          <a:bodyPr/>
          <a:lstStyle/>
          <a:p>
            <a:pPr>
              <a:defRPr/>
            </a:pPr>
            <a:fld id="{1D57A80B-70B6-430F-9B23-89D2768AA0EB}" type="slidenum">
              <a:rPr lang="en-US" smtClean="0"/>
              <a:pPr>
                <a:defRPr/>
              </a:pPr>
              <a:t>12</a:t>
            </a:fld>
            <a:endParaRPr lang="en-US" dirty="0"/>
          </a:p>
        </p:txBody>
      </p:sp>
    </p:spTree>
    <p:extLst>
      <p:ext uri="{BB962C8B-B14F-4D97-AF65-F5344CB8AC3E}">
        <p14:creationId xmlns:p14="http://schemas.microsoft.com/office/powerpoint/2010/main" val="4061001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1514475" y="228600"/>
            <a:ext cx="4319588" cy="3238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419100" y="3805238"/>
            <a:ext cx="6462713" cy="5313362"/>
          </a:xfrm>
        </p:spPr>
        <p:txBody>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[1 minuto]</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Durante el desarrollo del LCAP, los distritos escolares les piden la opinión a los padres y la comunidad sobre los tipos de programas multilingües en los que tengan interés.</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Hay por lo menos dos maneras en que los padres pueden participar en este proceso.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Los padres pueden compartir</a:t>
            </a:r>
            <a:r>
              <a:rPr lang="es-ES" altLang="es-MX" sz="1700" dirty="0">
                <a:latin typeface="Arial" panose="020B0604020202020204" pitchFamily="34" charset="0"/>
                <a:cs typeface="Arial" panose="020B0604020202020204" pitchFamily="34" charset="0"/>
              </a:rPr>
              <a:t> información con su representante al comité asesor de padres de aprendices del inglés del distrito, también conocido por sus siglas en inglés, DELAC. </a:t>
            </a:r>
          </a:p>
          <a:p>
            <a:pPr marL="177845" indent="-177845" eaLnBrk="1" hangingPunct="1">
              <a:spcBef>
                <a:spcPct val="0"/>
              </a:spcBef>
              <a:spcAft>
                <a:spcPts val="1245"/>
              </a:spcAft>
              <a:buFont typeface="Arial" panose="020B0604020202020204" pitchFamily="34" charset="0"/>
              <a:buChar char="•"/>
              <a:defRPr/>
            </a:pPr>
            <a:r>
              <a:rPr lang="es-ES" altLang="es-MX" sz="1700" dirty="0">
                <a:latin typeface="Arial" panose="020B0604020202020204" pitchFamily="34" charset="0"/>
                <a:cs typeface="Arial" panose="020B0604020202020204" pitchFamily="34" charset="0"/>
              </a:rPr>
              <a:t>Los padres también pueden asistir y compartir información en las juntas dónde se desarrolla el LCAP. </a:t>
            </a:r>
          </a:p>
          <a:p>
            <a:pPr eaLnBrk="1" hangingPunct="1">
              <a:spcBef>
                <a:spcPct val="0"/>
              </a:spcBef>
              <a:spcAft>
                <a:spcPts val="1245"/>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Haga clic para avanzar a la siguiente lámina</a:t>
            </a:r>
            <a:r>
              <a:rPr lang="en-US" altLang="en-US" b="1"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5"/>
          </p:nvPr>
        </p:nvSpPr>
        <p:spPr/>
        <p:txBody>
          <a:bodyPr/>
          <a:lstStyle/>
          <a:p>
            <a:pPr>
              <a:defRPr/>
            </a:pPr>
            <a:fld id="{5F73D00D-2A52-4DFF-B7B0-A53A5BBD2F3B}" type="slidenum">
              <a:rPr lang="en-US" smtClean="0"/>
              <a:pPr>
                <a:defRPr/>
              </a:pPr>
              <a:t>13</a:t>
            </a:fld>
            <a:endParaRPr lang="en-US" dirty="0"/>
          </a:p>
        </p:txBody>
      </p:sp>
    </p:spTree>
    <p:extLst>
      <p:ext uri="{BB962C8B-B14F-4D97-AF65-F5344CB8AC3E}">
        <p14:creationId xmlns:p14="http://schemas.microsoft.com/office/powerpoint/2010/main" val="3413186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2478088" y="169863"/>
            <a:ext cx="2400300" cy="18002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58750" y="1633538"/>
            <a:ext cx="6997700" cy="7745412"/>
          </a:xfrm>
        </p:spPr>
        <p:txBody>
          <a:bodyPr/>
          <a:lstStyle/>
          <a:p>
            <a:pPr eaLnBrk="1" fontAlgn="auto" hangingPunct="1">
              <a:spcBef>
                <a:spcPts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[4 minutos]</a:t>
            </a:r>
          </a:p>
          <a:p>
            <a:pPr eaLnBrk="1" fontAlgn="auto" hangingPunct="1">
              <a:spcBef>
                <a:spcPts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622"/>
              </a:spcAft>
              <a:defRPr/>
            </a:pPr>
            <a:r>
              <a:rPr lang="es-MX" sz="1700" dirty="0">
                <a:latin typeface="Arial" panose="020B0604020202020204" pitchFamily="34" charset="0"/>
                <a:cs typeface="Arial" panose="020B0604020202020204" pitchFamily="34" charset="0"/>
              </a:rPr>
              <a:t>Además de pedir el aporte de los padres durante el desarrollo del LCAP, los distritos escolares y oficinas de educación del condado informan a los padres sobre los tipos de programas que se ofrecen.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Los padres encontrarán esta información en la guía anual dado a los padres durante las primeras semanas del año escolar.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Una vez que los padres sepan cuales programas se ofrecen, pueden elegir un programa que mejor se adapte a las necesidades de su hijo. No hay un “rechazo de derecho a una clase en inglés.” Algunos de ustedes tal vez recuerdan este proceso. No es necesario.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Al final de la página cuatro de su librito, hay varias preguntas para hacer a la escuela, para que puedan ayudar a los padres a decidir cual programa escoger para su hijo.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Las preguntas para que el personal de la escuela puedan ayudar:</a:t>
            </a:r>
          </a:p>
          <a:p>
            <a:pPr marL="770662" lvl="1"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¿Cuáles tipos de programas multilingües ofrecen en esta escuela? </a:t>
            </a:r>
          </a:p>
          <a:p>
            <a:pPr marL="770662" lvl="1"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¿Cómo describiría cada programa?</a:t>
            </a:r>
          </a:p>
          <a:p>
            <a:pPr marL="770662" lvl="1"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¿Cuáles son las metas de cada programa?</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¿Pueden pensar en una o dos preguntas más que pueden hacer? Escríbalos en el espacio proporcionado en su librito.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¿Cuáles preguntas escribieron? </a:t>
            </a:r>
            <a:r>
              <a:rPr lang="es-MX" sz="1700" b="1" dirty="0">
                <a:latin typeface="Arial" panose="020B0604020202020204" pitchFamily="34" charset="0"/>
                <a:cs typeface="Arial" panose="020B0604020202020204" pitchFamily="34" charset="0"/>
              </a:rPr>
              <a:t>[Brevemente comparta algunas preguntas]</a:t>
            </a:r>
          </a:p>
          <a:p>
            <a:pPr eaLnBrk="1" fontAlgn="auto" hangingPunct="1">
              <a:spcBef>
                <a:spcPts val="0"/>
              </a:spcBef>
              <a:spcAft>
                <a:spcPts val="622"/>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s-MX" sz="17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endParaRPr lang="es-MX" sz="1700" dirty="0">
              <a:latin typeface="Arial" panose="020B0604020202020204" pitchFamily="34" charset="0"/>
              <a:cs typeface="Arial" panose="020B0604020202020204" pitchFamily="34" charset="0"/>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8D3E68A-362A-481B-8B8D-3279AA720AA2}" type="slidenum">
              <a:rPr lang="en-US" altLang="en-US" smtClean="0"/>
              <a:pPr fontAlgn="base">
                <a:spcBef>
                  <a:spcPct val="0"/>
                </a:spcBef>
                <a:spcAft>
                  <a:spcPct val="0"/>
                </a:spcAft>
              </a:pPr>
              <a:t>14</a:t>
            </a:fld>
            <a:endParaRPr lang="en-US" altLang="en-US"/>
          </a:p>
        </p:txBody>
      </p:sp>
    </p:spTree>
    <p:extLst>
      <p:ext uri="{BB962C8B-B14F-4D97-AF65-F5344CB8AC3E}">
        <p14:creationId xmlns:p14="http://schemas.microsoft.com/office/powerpoint/2010/main" val="2845253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2120900" y="155575"/>
            <a:ext cx="2924175" cy="21923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xfrm>
            <a:off x="227013" y="2563813"/>
            <a:ext cx="6713537" cy="683736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1245"/>
              </a:spcAft>
              <a:defRPr/>
            </a:pPr>
            <a:r>
              <a:rPr lang="es-MX" altLang="en-US" sz="1700" dirty="0">
                <a:latin typeface="Arial" panose="020B0604020202020204" pitchFamily="34" charset="0"/>
                <a:cs typeface="Arial" panose="020B0604020202020204" pitchFamily="34" charset="0"/>
              </a:rPr>
              <a:t>¿Qué pasará si tiene interés en un programa que no se ofrece en su escuela?</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Es posible solicitar el establecimiento de un programa nuevo en su escuela. </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Favor de mirar la página seis en su librito.</a:t>
            </a:r>
          </a:p>
          <a:p>
            <a:pPr marL="296408" indent="-296408" eaLnBrk="1" hangingPunct="1">
              <a:spcBef>
                <a:spcPct val="0"/>
              </a:spcBef>
              <a:spcAft>
                <a:spcPts val="1245"/>
              </a:spcAft>
              <a:buFont typeface="Arial" panose="020B0604020202020204" pitchFamily="34" charset="0"/>
              <a:buChar char="•"/>
              <a:defRPr/>
            </a:pPr>
            <a:r>
              <a:rPr lang="es-ES" altLang="en-US" sz="1700" dirty="0">
                <a:latin typeface="Arial" panose="020B0604020202020204" pitchFamily="34" charset="0"/>
                <a:cs typeface="Arial" panose="020B0604020202020204" pitchFamily="34" charset="0"/>
              </a:rPr>
              <a:t>Cuando los padres o tutores legales de 30 alumnos o más por </a:t>
            </a:r>
            <a:r>
              <a:rPr lang="es-MX" altLang="en-US" sz="1700" dirty="0">
                <a:latin typeface="Arial" panose="020B0604020202020204" pitchFamily="34" charset="0"/>
                <a:cs typeface="Arial" panose="020B0604020202020204" pitchFamily="34" charset="0"/>
              </a:rPr>
              <a:t>escuela soliciten establecer </a:t>
            </a:r>
            <a:r>
              <a:rPr lang="es-ES" altLang="en-US" sz="1700" dirty="0">
                <a:latin typeface="Arial" panose="020B0604020202020204" pitchFamily="34" charset="0"/>
                <a:cs typeface="Arial" panose="020B0604020202020204" pitchFamily="34" charset="0"/>
              </a:rPr>
              <a:t>un programa nuevo multilingüe, </a:t>
            </a:r>
          </a:p>
          <a:p>
            <a:pPr marL="296408" indent="-296408" eaLnBrk="1" hangingPunct="1">
              <a:spcBef>
                <a:spcPct val="0"/>
              </a:spcBef>
              <a:spcAft>
                <a:spcPts val="1245"/>
              </a:spcAft>
              <a:buFont typeface="Arial" panose="020B0604020202020204" pitchFamily="34" charset="0"/>
              <a:buChar char="•"/>
              <a:defRPr/>
            </a:pPr>
            <a:r>
              <a:rPr lang="es-ES" altLang="en-US" sz="1700" dirty="0">
                <a:latin typeface="Arial" panose="020B0604020202020204" pitchFamily="34" charset="0"/>
                <a:cs typeface="Arial" panose="020B0604020202020204" pitchFamily="34" charset="0"/>
              </a:rPr>
              <a:t>O cuando los padres o tutores legales de 20 alumnos o más en un grado solicitan </a:t>
            </a:r>
            <a:r>
              <a:rPr lang="es-MX" altLang="en-US" sz="1700" dirty="0">
                <a:latin typeface="Arial" panose="020B0604020202020204" pitchFamily="34" charset="0"/>
                <a:cs typeface="Arial" panose="020B0604020202020204" pitchFamily="34" charset="0"/>
              </a:rPr>
              <a:t>establecer </a:t>
            </a:r>
            <a:r>
              <a:rPr lang="es-ES" altLang="en-US" sz="1700" dirty="0">
                <a:latin typeface="Arial" panose="020B0604020202020204" pitchFamily="34" charset="0"/>
                <a:cs typeface="Arial" panose="020B0604020202020204" pitchFamily="34" charset="0"/>
              </a:rPr>
              <a:t>un programa nuevo multilingüe, </a:t>
            </a:r>
          </a:p>
          <a:p>
            <a:pPr marL="296408" indent="-296408" eaLnBrk="1" hangingPunct="1">
              <a:spcBef>
                <a:spcPct val="0"/>
              </a:spcBef>
              <a:spcAft>
                <a:spcPts val="1245"/>
              </a:spcAft>
              <a:buFont typeface="Arial" panose="020B0604020202020204" pitchFamily="34" charset="0"/>
              <a:buChar char="•"/>
              <a:defRPr/>
            </a:pPr>
            <a:r>
              <a:rPr lang="es-ES" altLang="en-US" sz="1700" dirty="0">
                <a:latin typeface="Arial" panose="020B0604020202020204" pitchFamily="34" charset="0"/>
                <a:cs typeface="Arial" panose="020B0604020202020204" pitchFamily="34" charset="0"/>
              </a:rPr>
              <a:t>Entonces, se requiere que los distritos escolares respondan a las solicitudes y tomen las acciones requeridas para determinar si es posible, y cuando puede ser proporcionado. </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No se requiere que los distritos proporcionen el programa. Si no lo proveen, deben proveer los motivos, por escrito, del porque no es posible implementar el programa que los padres han solicitado.  </a:t>
            </a: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s-MX"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A27FEBE-8074-409A-A9E2-9C031E9766D4}" type="slidenum">
              <a:rPr lang="en-US" altLang="en-US" smtClean="0"/>
              <a:pPr fontAlgn="base">
                <a:spcBef>
                  <a:spcPct val="0"/>
                </a:spcBef>
                <a:spcAft>
                  <a:spcPct val="0"/>
                </a:spcAft>
              </a:pPr>
              <a:t>15</a:t>
            </a:fld>
            <a:endParaRPr lang="en-US" altLang="en-US"/>
          </a:p>
        </p:txBody>
      </p:sp>
    </p:spTree>
    <p:extLst>
      <p:ext uri="{BB962C8B-B14F-4D97-AF65-F5344CB8AC3E}">
        <p14:creationId xmlns:p14="http://schemas.microsoft.com/office/powerpoint/2010/main" val="8645007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1449388" y="214313"/>
            <a:ext cx="4313237" cy="3235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303213" y="3668713"/>
            <a:ext cx="6607175" cy="4230687"/>
          </a:xfrm>
        </p:spPr>
        <p:txBody>
          <a:bodyPr/>
          <a:lstStyle/>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[ 1minuto]</a:t>
            </a:r>
          </a:p>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1245"/>
              </a:spcAft>
              <a:defRPr/>
            </a:pPr>
            <a:r>
              <a:rPr lang="es-MX" sz="1700" dirty="0">
                <a:latin typeface="Arial" panose="020B0604020202020204" pitchFamily="34" charset="0"/>
                <a:cs typeface="Arial" panose="020B0604020202020204" pitchFamily="34" charset="0"/>
              </a:rPr>
              <a:t>Algunas sugerencias para solicitar un programa son:</a:t>
            </a:r>
          </a:p>
          <a:p>
            <a:pPr marL="295697" indent="-295697"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Haga su solicitud por escrito—puede escribir una carta, o llenar un formulario si es proporcionado por la escuela.</a:t>
            </a:r>
          </a:p>
          <a:p>
            <a:pPr marL="295697" indent="-295697"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No se necesita saber el nombre exacto o tipo de programa multilingüe o bilingüe, pero ayuda.  </a:t>
            </a:r>
          </a:p>
          <a:p>
            <a:pPr marL="295697" indent="-295697"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Guarde copias de los documentos que le de a la escuela para sus archivos.</a:t>
            </a: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s-MX" sz="1700" dirty="0">
              <a:latin typeface="Arial" panose="020B0604020202020204" pitchFamily="34" charset="0"/>
              <a:cs typeface="Arial" panose="020B0604020202020204" pitchFamily="34" charset="0"/>
            </a:endParaRP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0B517A5-0218-4010-9485-0C5DBD509EC8}" type="slidenum">
              <a:rPr lang="en-US" altLang="es-MX" smtClean="0"/>
              <a:pPr fontAlgn="base">
                <a:spcBef>
                  <a:spcPct val="0"/>
                </a:spcBef>
                <a:spcAft>
                  <a:spcPct val="0"/>
                </a:spcAft>
              </a:pPr>
              <a:t>16</a:t>
            </a:fld>
            <a:endParaRPr lang="en-US" altLang="es-MX"/>
          </a:p>
        </p:txBody>
      </p:sp>
    </p:spTree>
    <p:extLst>
      <p:ext uri="{BB962C8B-B14F-4D97-AF65-F5344CB8AC3E}">
        <p14:creationId xmlns:p14="http://schemas.microsoft.com/office/powerpoint/2010/main" val="865038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2401888" y="196850"/>
            <a:ext cx="2425700" cy="1819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xfrm>
            <a:off x="144463" y="1676400"/>
            <a:ext cx="7026275" cy="744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25"/>
              </a:spcAft>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[3 minutos]</a:t>
            </a:r>
          </a:p>
          <a:p>
            <a:pPr eaLnBrk="1" hangingPunct="1">
              <a:spcBef>
                <a:spcPct val="0"/>
              </a:spcBef>
              <a:spcAft>
                <a:spcPts val="625"/>
              </a:spcAft>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625"/>
              </a:spcAft>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Una vez ya que el número de padres solicitando un programa ha alcanzado un umbral de 20 estudiantes en un grado o 30 estudiantes en una escuela, el distrito tomará varias acciones: </a:t>
            </a:r>
          </a:p>
          <a:p>
            <a:pPr marL="769938" lvl="1"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Dentro de 10 días de alcanzar el umbral, el distrito proveerá una notificación a los padres, maestros, y otros que se ha solicitado un programa nuevo .</a:t>
            </a:r>
          </a:p>
          <a:p>
            <a:pPr marL="769938" lvl="1"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El distrito lleva a cabo un análisis de los costos y recursos para determinar si es posible implementar el programa solicitado. </a:t>
            </a:r>
          </a:p>
          <a:p>
            <a:pPr marL="1244600" lvl="2"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Esto significa revisando los recursos necesarios para iniciar un programa multilingüe.  </a:t>
            </a:r>
          </a:p>
          <a:p>
            <a:pPr marL="1244600" lvl="2"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Los recursos incluyen maestros calificados, fondos para capacitación de maestros y personal, libros, y otros materiales o personal.  </a:t>
            </a:r>
          </a:p>
          <a:p>
            <a:pPr marL="769938" lvl="1"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También, la escuela averiguaría si se puede mantener el programa solicitado. Un programa debe ser capaz de continuar y crecer para lograr las metas para los estudiantes.  </a:t>
            </a:r>
          </a:p>
          <a:p>
            <a:pPr marL="769938" lvl="1"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Dentro de 60 días de alcanzar un umbral, el distrito determinará si puede implementar el programa solicitado o no. En este punto, el distrito notificará a los padres de la determinación por escrito.  </a:t>
            </a:r>
          </a:p>
          <a:p>
            <a:pPr eaLnBrk="1" hangingPunct="1">
              <a:spcBef>
                <a:spcPct val="0"/>
              </a:spcBef>
              <a:spcAft>
                <a:spcPts val="625"/>
              </a:spcAft>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Haga clic para avanzar a la siguiente lámina</a:t>
            </a: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p>
          <a:p>
            <a:pPr eaLnBrk="1" hangingPunct="1">
              <a:spcBef>
                <a:spcPct val="0"/>
              </a:spcBef>
              <a:spcAft>
                <a:spcPts val="1863"/>
              </a:spcAft>
            </a:pPr>
            <a:endParaRPr lang="en-US" altLang="en-US" sz="17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02B067D-A644-4989-9D26-F6F16BCB0341}" type="slidenum">
              <a:rPr lang="en-US" altLang="en-US" smtClean="0"/>
              <a:pPr fontAlgn="base">
                <a:spcBef>
                  <a:spcPct val="0"/>
                </a:spcBef>
                <a:spcAft>
                  <a:spcPct val="0"/>
                </a:spcAft>
              </a:pPr>
              <a:t>17</a:t>
            </a:fld>
            <a:endParaRPr lang="en-US" altLang="en-US"/>
          </a:p>
        </p:txBody>
      </p:sp>
    </p:spTree>
    <p:extLst>
      <p:ext uri="{BB962C8B-B14F-4D97-AF65-F5344CB8AC3E}">
        <p14:creationId xmlns:p14="http://schemas.microsoft.com/office/powerpoint/2010/main" val="2622173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2441575" y="211138"/>
            <a:ext cx="2211388" cy="1657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25425" y="1468438"/>
            <a:ext cx="6872288" cy="7650162"/>
          </a:xfrm>
        </p:spPr>
        <p:txBody>
          <a:bodyPr/>
          <a:lstStyle/>
          <a:p>
            <a:pPr eaLnBrk="1" fontAlgn="auto" hangingPunct="1">
              <a:spcBef>
                <a:spcPts val="0"/>
              </a:spcBef>
              <a:spcAft>
                <a:spcPts val="622"/>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[5 minutos]</a:t>
            </a:r>
          </a:p>
          <a:p>
            <a:pPr eaLnBrk="1" fontAlgn="auto" hangingPunct="1">
              <a:spcBef>
                <a:spcPts val="0"/>
              </a:spcBef>
              <a:spcAft>
                <a:spcPts val="622"/>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622"/>
              </a:spcAft>
              <a:defRPr/>
            </a:pPr>
            <a:r>
              <a:rPr lang="es-MX" sz="1500" dirty="0">
                <a:latin typeface="Arial" panose="020B0604020202020204" pitchFamily="34" charset="0"/>
                <a:cs typeface="Arial" panose="020B0604020202020204" pitchFamily="34" charset="0"/>
              </a:rPr>
              <a:t>Si el distrito determina que puede implementar el programa, </a:t>
            </a:r>
            <a:r>
              <a:rPr lang="es-ES" sz="1500" dirty="0">
                <a:latin typeface="Arial" panose="020B0604020202020204" pitchFamily="34" charset="0"/>
                <a:cs typeface="Arial" panose="020B0604020202020204" pitchFamily="34" charset="0"/>
              </a:rPr>
              <a:t>proporcionará una línea de tiempo de las acciones que tomará el distrito hasta el inicio del programa.</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Siempre es buena idea mantenerse en comunicación con la escuela para entender que esperar. Mire la página siete de su librito para ver algunas preguntas que podría hacer. </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Las preguntas incluirían: </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¿Cuándo comenzará la instrucción?</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¿Cuáles materiales se usarán?</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¿Cuáles son las metas del programa?</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¿Cómo pueden los padres apoyar el programa?</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Si el distrito determina que no puede implementar el programa, la notificación por escrito incluirá los motivos por qué no puede implementar el programa. </a:t>
            </a:r>
          </a:p>
          <a:p>
            <a:pPr marL="296408" indent="-296408" eaLnBrk="1" fontAlgn="auto" hangingPunct="1">
              <a:spcBef>
                <a:spcPts val="0"/>
              </a:spcBef>
              <a:spcAft>
                <a:spcPts val="622"/>
              </a:spcAft>
              <a:buFont typeface="Arial" panose="020B0604020202020204" pitchFamily="34" charset="0"/>
              <a:buChar char="•"/>
              <a:defRPr/>
            </a:pPr>
            <a:r>
              <a:rPr lang="es-ES" sz="1500" dirty="0">
                <a:latin typeface="Arial" panose="020B0604020202020204" pitchFamily="34" charset="0"/>
                <a:cs typeface="Arial" panose="020B0604020202020204" pitchFamily="34" charset="0"/>
              </a:rPr>
              <a:t>La página siete de su librito enumera algunas preguntas que pueden ser útiles para aclarar.</a:t>
            </a:r>
            <a:r>
              <a:rPr lang="es-MX" sz="1500" dirty="0">
                <a:latin typeface="Arial" panose="020B0604020202020204" pitchFamily="34" charset="0"/>
                <a:cs typeface="Arial" panose="020B0604020202020204" pitchFamily="34" charset="0"/>
              </a:rPr>
              <a:t> </a:t>
            </a:r>
            <a:r>
              <a:rPr lang="es-ES" sz="1500" dirty="0">
                <a:latin typeface="Arial" panose="020B0604020202020204" pitchFamily="34" charset="0"/>
                <a:cs typeface="Arial" panose="020B0604020202020204" pitchFamily="34" charset="0"/>
              </a:rPr>
              <a:t>Si los motivos para no implementar un programa no están claros, pregúnteles "¿Cuáles son los motivos para la determinación de no poder implementar el programa solicitado?“</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También puede preguntar:</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¿Cuáles recursos le falta a la escuela para implementar el programa?</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¿Será posible implementar el programa en el futuro? ¿Cuánto tiempo hasta que pueda ser implementado?</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¿Cuál otra pregunta podría hacer? Escriba una pregunta en la página siete de su librito. Comparta su pregunta con la persona que tiene a su lado. </a:t>
            </a:r>
            <a:endParaRPr lang="en-US" sz="1500" dirty="0">
              <a:latin typeface="Arial" panose="020B0604020202020204" pitchFamily="34" charset="0"/>
              <a:cs typeface="Arial" panose="020B0604020202020204" pitchFamily="34" charset="0"/>
            </a:endParaRPr>
          </a:p>
          <a:p>
            <a:pPr eaLnBrk="1" fontAlgn="auto" hangingPunct="1">
              <a:spcBef>
                <a:spcPts val="0"/>
              </a:spcBef>
              <a:spcAft>
                <a:spcPts val="622"/>
              </a:spcAft>
              <a:defRPr/>
            </a:pPr>
            <a:r>
              <a:rPr lang="en-US" altLang="en-US" sz="1500" b="1" dirty="0">
                <a:latin typeface="Arial" panose="020B0604020202020204" pitchFamily="34" charset="0"/>
                <a:cs typeface="Arial" panose="020B0604020202020204" pitchFamily="34" charset="0"/>
              </a:rPr>
              <a:t>[</a:t>
            </a:r>
            <a:r>
              <a:rPr lang="es-ES" altLang="en-US" sz="1500" b="1" dirty="0">
                <a:latin typeface="Arial" panose="020B0604020202020204" pitchFamily="34" charset="0"/>
                <a:cs typeface="Arial" panose="020B0604020202020204" pitchFamily="34" charset="0"/>
              </a:rPr>
              <a:t>H</a:t>
            </a:r>
            <a:r>
              <a:rPr lang="es-ES" sz="1500" b="1" dirty="0">
                <a:latin typeface="Arial" panose="020B0604020202020204" pitchFamily="34" charset="0"/>
                <a:cs typeface="Arial" panose="020B0604020202020204" pitchFamily="34" charset="0"/>
              </a:rPr>
              <a:t>aga clic para avanzar a la siguiente lámina</a:t>
            </a:r>
            <a:r>
              <a:rPr lang="en-US" altLang="en-US" sz="15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n-US" sz="1700" dirty="0">
              <a:latin typeface="Arial" panose="020B0604020202020204" pitchFamily="34" charset="0"/>
              <a:cs typeface="Arial" panose="020B0604020202020204" pitchFamily="34" charset="0"/>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5B64189-3EBD-4C4F-87D5-A7422159BF93}" type="slidenum">
              <a:rPr lang="en-US" altLang="en-US" smtClean="0"/>
              <a:pPr fontAlgn="base">
                <a:spcBef>
                  <a:spcPct val="0"/>
                </a:spcBef>
                <a:spcAft>
                  <a:spcPct val="0"/>
                </a:spcAft>
              </a:pPr>
              <a:t>18</a:t>
            </a:fld>
            <a:endParaRPr lang="en-US" altLang="en-US"/>
          </a:p>
        </p:txBody>
      </p:sp>
    </p:spTree>
    <p:extLst>
      <p:ext uri="{BB962C8B-B14F-4D97-AF65-F5344CB8AC3E}">
        <p14:creationId xmlns:p14="http://schemas.microsoft.com/office/powerpoint/2010/main" val="35903269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2297113" y="177800"/>
            <a:ext cx="2220912" cy="16652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xfrm>
            <a:off x="220663" y="1604963"/>
            <a:ext cx="6950075" cy="77597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auto" hangingPunct="1">
              <a:spcBef>
                <a:spcPts val="0"/>
              </a:spcBef>
              <a:spcAft>
                <a:spcPts val="622"/>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[12 minutos]</a:t>
            </a:r>
          </a:p>
          <a:p>
            <a:pPr eaLnBrk="1" fontAlgn="auto" hangingPunct="1">
              <a:spcBef>
                <a:spcPts val="0"/>
              </a:spcBef>
              <a:spcAft>
                <a:spcPts val="622"/>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622"/>
              </a:spcAft>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Practiquemos hablar con el personal de la escuela o el distrito. </a:t>
            </a:r>
            <a:r>
              <a:rPr lang="es-ES" altLang="es-MX" sz="1500" dirty="0">
                <a:latin typeface="Arial" panose="020B0604020202020204" pitchFamily="34" charset="0"/>
                <a:ea typeface="ＭＳ Ｐゴシック" panose="020B0600070205080204" pitchFamily="34" charset="-128"/>
                <a:cs typeface="Arial" panose="020B0604020202020204" pitchFamily="34" charset="0"/>
              </a:rPr>
              <a:t>Si hablamos con el director de una manera positiva, él o ella puede ser más receptivo a nuestras preguntas y pensamientos.</a:t>
            </a:r>
          </a:p>
          <a:p>
            <a:pPr marL="296408" indent="-296408" eaLnBrk="1" fontAlgn="auto" hangingPunct="1">
              <a:spcBef>
                <a:spcPts val="0"/>
              </a:spcBef>
              <a:spcAft>
                <a:spcPts val="622"/>
              </a:spcAft>
              <a:buFont typeface="Arial" panose="020B0604020202020204" pitchFamily="34" charset="0"/>
              <a:buChar char="•"/>
              <a:defRPr/>
            </a:pPr>
            <a:r>
              <a:rPr lang="es-MX" altLang="es-MX" sz="1500" b="1" dirty="0">
                <a:latin typeface="Arial" panose="020B0604020202020204" pitchFamily="34" charset="0"/>
                <a:ea typeface="ＭＳ Ｐゴシック" panose="020B0600070205080204" pitchFamily="34" charset="-128"/>
                <a:cs typeface="Arial" panose="020B0604020202020204" pitchFamily="34" charset="0"/>
              </a:rPr>
              <a:t>[Demuestre una situación para uno de los tres tópicos abajo (las dos maneras “qué hacer/qué no hacer”)]</a:t>
            </a: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Practiquen:</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Haciendo preguntas sobre los programas actuales—use las preguntas en la página siete de su librito</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Solicitando un programa nuevo</a:t>
            </a:r>
          </a:p>
          <a:p>
            <a:pPr marL="770662" lvl="1" indent="-296408" eaLnBrk="1" fontAlgn="auto" hangingPunct="1">
              <a:spcBef>
                <a:spcPts val="0"/>
              </a:spcBef>
              <a:spcAft>
                <a:spcPts val="622"/>
              </a:spcAft>
              <a:buFont typeface="Arial" panose="020B0604020202020204" pitchFamily="34" charset="0"/>
              <a:buChar char="•"/>
              <a:defRPr/>
            </a:pPr>
            <a:r>
              <a:rPr lang="es-MX" altLang="en-US" sz="1500" dirty="0">
                <a:latin typeface="Arial" panose="020B0604020202020204" pitchFamily="34" charset="0"/>
                <a:cs typeface="Arial" panose="020B0604020202020204" pitchFamily="34" charset="0"/>
              </a:rPr>
              <a:t>Preguntando ¿Por qué no puede implementar un programa nuevo?</a:t>
            </a: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Comenzaremos con hacer preguntas sobre los programas actuales. Tendrán dos minutos y tomarán  turnos de práctica, y les diremos cuando seguir al próximo tópico. </a:t>
            </a: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¡Párense todos! Busquen una pareja para esta actividad. Escojan quién será el padre, y quién será el director o personal de la escuela. </a:t>
            </a:r>
          </a:p>
          <a:p>
            <a:pPr marL="296408" indent="-296408" eaLnBrk="1" fontAlgn="auto" hangingPunct="1">
              <a:spcBef>
                <a:spcPts val="0"/>
              </a:spcBef>
              <a:spcAft>
                <a:spcPts val="622"/>
              </a:spcAft>
              <a:buFont typeface="Arial" panose="020B0604020202020204" pitchFamily="34" charset="0"/>
              <a:buChar char="•"/>
              <a:defRPr/>
            </a:pPr>
            <a:r>
              <a:rPr lang="es-MX" altLang="es-MX" sz="1500" b="1" dirty="0">
                <a:latin typeface="Arial" panose="020B0604020202020204" pitchFamily="34" charset="0"/>
                <a:ea typeface="ＭＳ Ｐゴシック" panose="020B0600070205080204" pitchFamily="34" charset="-128"/>
                <a:cs typeface="Arial" panose="020B0604020202020204" pitchFamily="34" charset="0"/>
              </a:rPr>
              <a:t>[Después de dos minutos, déjeles saber cambiar al próximo tópico. Ya que hayan practicado los tres tópicos, diga:]</a:t>
            </a:r>
            <a:endParaRPr lang="es-MX" altLang="es-MX" sz="1500" dirty="0">
              <a:latin typeface="Arial" panose="020B0604020202020204" pitchFamily="34" charset="0"/>
              <a:ea typeface="ＭＳ Ｐゴシック" panose="020B0600070205080204" pitchFamily="34" charset="-128"/>
              <a:cs typeface="Arial" panose="020B0604020202020204" pitchFamily="34" charset="0"/>
            </a:endParaRP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¿Cómo les fue en las conversaciones? ¿Cuáles preguntas hicieron?</a:t>
            </a:r>
          </a:p>
          <a:p>
            <a:pPr marL="296408" indent="-296408" eaLnBrk="1" fontAlgn="auto" hangingPunct="1">
              <a:spcBef>
                <a:spcPts val="0"/>
              </a:spcBef>
              <a:spcAft>
                <a:spcPts val="622"/>
              </a:spcAft>
              <a:buFont typeface="Arial" panose="020B0604020202020204" pitchFamily="34" charset="0"/>
              <a:buChar char="•"/>
              <a:defRPr/>
            </a:pPr>
            <a:r>
              <a:rPr lang="es-MX" altLang="es-MX" sz="1500" b="1" dirty="0">
                <a:latin typeface="Arial" panose="020B0604020202020204" pitchFamily="34" charset="0"/>
                <a:ea typeface="ＭＳ Ｐゴシック" panose="020B0600070205080204" pitchFamily="34" charset="-128"/>
                <a:cs typeface="Arial" panose="020B0604020202020204" pitchFamily="34" charset="0"/>
              </a:rPr>
              <a:t>[Los miembros del grupo comparten sus experiencias]</a:t>
            </a: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¡Buen trabajo, todos! Hay alguna pregunta or comentario sobre como hablar con el personal de la escuela tocante a los programas multilingües? </a:t>
            </a:r>
          </a:p>
          <a:p>
            <a:pPr eaLnBrk="1" fontAlgn="auto" hangingPunct="1">
              <a:spcBef>
                <a:spcPts val="0"/>
              </a:spcBef>
              <a:spcAft>
                <a:spcPts val="622"/>
              </a:spcAft>
              <a:defRPr/>
            </a:pPr>
            <a:r>
              <a:rPr lang="es-MX" altLang="en-US" sz="1500" b="1" dirty="0">
                <a:latin typeface="Arial" panose="020B0604020202020204" pitchFamily="34" charset="0"/>
                <a:cs typeface="Arial" panose="020B0604020202020204" pitchFamily="34" charset="0"/>
              </a:rPr>
              <a:t>[Prepárese para esta pregunta: “¿Qué se hacen si no escuchan?” Respuesta: “Ponga su pregunta por escrito.”]</a:t>
            </a:r>
          </a:p>
          <a:p>
            <a:pPr eaLnBrk="1" fontAlgn="auto" hangingPunct="1">
              <a:spcBef>
                <a:spcPts val="0"/>
              </a:spcBef>
              <a:spcAft>
                <a:spcPts val="622"/>
              </a:spcAft>
              <a:defRPr/>
            </a:pPr>
            <a:r>
              <a:rPr lang="en-US" altLang="en-US" sz="1500" b="1" dirty="0">
                <a:latin typeface="Arial" panose="020B0604020202020204" pitchFamily="34" charset="0"/>
                <a:cs typeface="Arial" panose="020B0604020202020204" pitchFamily="34" charset="0"/>
              </a:rPr>
              <a:t>[</a:t>
            </a:r>
            <a:r>
              <a:rPr lang="es-ES" altLang="en-US" sz="1500" b="1" dirty="0">
                <a:latin typeface="Arial" panose="020B0604020202020204" pitchFamily="34" charset="0"/>
                <a:cs typeface="Arial" panose="020B0604020202020204" pitchFamily="34" charset="0"/>
              </a:rPr>
              <a:t>H</a:t>
            </a:r>
            <a:r>
              <a:rPr lang="es-ES" sz="1500" b="1" dirty="0">
                <a:latin typeface="Arial" panose="020B0604020202020204" pitchFamily="34" charset="0"/>
                <a:cs typeface="Arial" panose="020B0604020202020204" pitchFamily="34" charset="0"/>
              </a:rPr>
              <a:t>aga clic para avanzar a la siguiente lámina</a:t>
            </a:r>
            <a:r>
              <a:rPr lang="en-US" altLang="en-US" sz="1500" b="1" dirty="0">
                <a:latin typeface="Arial" panose="020B0604020202020204" pitchFamily="34" charset="0"/>
                <a:cs typeface="Arial" panose="020B0604020202020204" pitchFamily="34" charset="0"/>
              </a:rPr>
              <a:t>]</a:t>
            </a:r>
          </a:p>
          <a:p>
            <a:pPr eaLnBrk="1" fontAlgn="auto" hangingPunct="1">
              <a:spcBef>
                <a:spcPts val="0"/>
              </a:spcBef>
              <a:spcAft>
                <a:spcPts val="622"/>
              </a:spcAft>
              <a:defRPr/>
            </a:pPr>
            <a:endParaRPr lang="en-US" altLang="es-MX" sz="1500" dirty="0">
              <a:ea typeface="ＭＳ Ｐゴシック" panose="020B0600070205080204" pitchFamily="34" charset="-128"/>
              <a:cs typeface="Arial" panose="020B0604020202020204" pitchFamily="34" charset="0"/>
            </a:endParaRP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4E63CE1-D6EA-43F9-959A-0B5A2D11E16E}" type="slidenum">
              <a:rPr lang="en-US" altLang="es-MX" smtClean="0"/>
              <a:pPr fontAlgn="base">
                <a:spcBef>
                  <a:spcPct val="0"/>
                </a:spcBef>
                <a:spcAft>
                  <a:spcPct val="0"/>
                </a:spcAft>
              </a:pPr>
              <a:t>19</a:t>
            </a:fld>
            <a:endParaRPr lang="en-US" altLang="es-MX"/>
          </a:p>
        </p:txBody>
      </p:sp>
    </p:spTree>
    <p:extLst>
      <p:ext uri="{BB962C8B-B14F-4D97-AF65-F5344CB8AC3E}">
        <p14:creationId xmlns:p14="http://schemas.microsoft.com/office/powerpoint/2010/main" val="4016713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1503363" y="306388"/>
            <a:ext cx="4314825" cy="3235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527050" y="3843338"/>
            <a:ext cx="6454775" cy="5275262"/>
          </a:xfrm>
        </p:spPr>
        <p:txBody>
          <a:bodyPr/>
          <a:lstStyle/>
          <a:p>
            <a:pPr eaLnBrk="1" fontAlgn="auto" hangingPunct="1">
              <a:spcBef>
                <a:spcPts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fontAlgn="auto" hangingPunct="1">
              <a:spcBef>
                <a:spcPts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622"/>
              </a:spcAft>
              <a:defRPr/>
            </a:pPr>
            <a:r>
              <a:rPr lang="es-MX" sz="1700" dirty="0">
                <a:latin typeface="Arial" panose="020B0604020202020204" pitchFamily="34" charset="0"/>
                <a:cs typeface="Arial" panose="020B0604020202020204" pitchFamily="34" charset="0"/>
              </a:rPr>
              <a:t>Los objetivos para la sesión hoy son para que los participantes:</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Aprendan sobre los beneficios del multilingüismo. Hay muchos estudios de investigación para apoyar estas ventajas. </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Familiarizarse con algunos tipos de programas multilingües. Hay muchos que no son nombrados en la Proposición 58. </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Sepan como hacer preguntas y hablar con el personal de la escuela sobre programas multilingües.</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Puedan participar como padres en decidir qué tipos de programas quieren para sus hijos. </a:t>
            </a: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n-US" dirty="0">
              <a:latin typeface="Arial" panose="020B0604020202020204" pitchFamily="34" charset="0"/>
              <a:cs typeface="Arial" panose="020B0604020202020204" pitchFamily="34" charset="0"/>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CA5B04F-9F4F-48A4-A098-D4481BEAC405}" type="slidenum">
              <a:rPr lang="en-US" altLang="es-MX" smtClean="0"/>
              <a:pPr fontAlgn="base">
                <a:spcBef>
                  <a:spcPct val="0"/>
                </a:spcBef>
                <a:spcAft>
                  <a:spcPct val="0"/>
                </a:spcAft>
              </a:pPr>
              <a:t>2</a:t>
            </a:fld>
            <a:endParaRPr lang="en-US" altLang="es-MX"/>
          </a:p>
        </p:txBody>
      </p:sp>
    </p:spTree>
    <p:extLst>
      <p:ext uri="{BB962C8B-B14F-4D97-AF65-F5344CB8AC3E}">
        <p14:creationId xmlns:p14="http://schemas.microsoft.com/office/powerpoint/2010/main" val="2065971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1976438" y="246063"/>
            <a:ext cx="3082925" cy="2311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42888" y="2874963"/>
            <a:ext cx="6810375" cy="6135687"/>
          </a:xfrm>
        </p:spPr>
        <p:txBody>
          <a:bodyPr/>
          <a:lstStyle/>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1245"/>
              </a:spcAft>
              <a:defRPr/>
            </a:pPr>
            <a:r>
              <a:rPr lang="es-MX" sz="1700" dirty="0">
                <a:latin typeface="Arial" panose="020B0604020202020204" pitchFamily="34" charset="0"/>
                <a:cs typeface="Arial" panose="020B0604020202020204" pitchFamily="34" charset="0"/>
              </a:rPr>
              <a:t>Favor de mirar la página ocho en su librito. La participación de los padres es muy importante para establecer y apoyar los programas multilingües en su distrito o su escuela. </a:t>
            </a:r>
          </a:p>
          <a:p>
            <a:pPr marL="296408" indent="-296408"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Hay varias maneras en que los padres pueden participar:</a:t>
            </a:r>
          </a:p>
          <a:p>
            <a:pPr marL="651672" lvl="1" indent="-177419"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Empiece informándose sobre los programas multilingües que se ofrecen en el distrito. Lee la guía para padres del distrito y cualquier otro documento que describe estos programas. </a:t>
            </a:r>
          </a:p>
          <a:p>
            <a:pPr marL="651672" lvl="1" indent="-177419"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Asiste y comparte información en las juntas del comité asesor de padres de aprendices de inglés de la escuela (ELAC)</a:t>
            </a:r>
            <a:endParaRPr lang="en-US" sz="1700" dirty="0">
              <a:latin typeface="Arial" panose="020B0604020202020204" pitchFamily="34" charset="0"/>
              <a:cs typeface="Arial" panose="020B0604020202020204" pitchFamily="34" charset="0"/>
            </a:endParaRPr>
          </a:p>
          <a:p>
            <a:pPr marL="651672" lvl="1" indent="-177419"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Si tiene interés en matricular a su hijo or hija en un programa multilingüe, pero la escuela todavía no tiene un programa, solicite un programa.  </a:t>
            </a:r>
          </a:p>
          <a:p>
            <a:pPr marL="651672" lvl="1" indent="-177419"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¡Anime a los otros padres a participar también! </a:t>
            </a:r>
            <a:endParaRPr lang="en-US" sz="17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s-MX" sz="1500" b="1" dirty="0">
              <a:latin typeface="Arial" panose="020B0604020202020204" pitchFamily="34" charset="0"/>
              <a:cs typeface="Arial" panose="020B0604020202020204" pitchFamily="34" charset="0"/>
            </a:endParaRP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8719C17-2EE4-4C5A-B072-5EB61585D300}" type="slidenum">
              <a:rPr lang="en-US" altLang="es-MX" smtClean="0"/>
              <a:pPr fontAlgn="base">
                <a:spcBef>
                  <a:spcPct val="0"/>
                </a:spcBef>
                <a:spcAft>
                  <a:spcPct val="0"/>
                </a:spcAft>
              </a:pPr>
              <a:t>20</a:t>
            </a:fld>
            <a:endParaRPr lang="en-US" altLang="es-MX"/>
          </a:p>
        </p:txBody>
      </p:sp>
    </p:spTree>
    <p:extLst>
      <p:ext uri="{BB962C8B-B14F-4D97-AF65-F5344CB8AC3E}">
        <p14:creationId xmlns:p14="http://schemas.microsoft.com/office/powerpoint/2010/main" val="5420180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2490788" y="198438"/>
            <a:ext cx="2579687" cy="19351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30175" y="1423988"/>
            <a:ext cx="7069138" cy="7927975"/>
          </a:xfrm>
        </p:spPr>
        <p:txBody>
          <a:bodyPr/>
          <a:lstStyle/>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1245"/>
              </a:spcAft>
              <a:defRPr/>
            </a:pPr>
            <a:r>
              <a:rPr lang="es-MX" sz="1700" dirty="0">
                <a:latin typeface="Arial" panose="020B0604020202020204" pitchFamily="34" charset="0"/>
                <a:cs typeface="Arial" panose="020B0604020202020204" pitchFamily="34" charset="0"/>
              </a:rPr>
              <a:t>Los estudiantes quienes participan en programas multilingües tienen la oportunidad de recibir el </a:t>
            </a:r>
            <a:r>
              <a:rPr lang="es-ES" sz="1700" dirty="0">
                <a:latin typeface="Arial" panose="020B0604020202020204" pitchFamily="34" charset="0"/>
                <a:cs typeface="Arial" panose="020B0604020202020204" pitchFamily="34" charset="0"/>
              </a:rPr>
              <a:t>Sello Estatal de </a:t>
            </a:r>
            <a:r>
              <a:rPr lang="es-ES" sz="1700" dirty="0" err="1">
                <a:latin typeface="Arial" panose="020B0604020202020204" pitchFamily="34" charset="0"/>
                <a:cs typeface="Arial" panose="020B0604020202020204" pitchFamily="34" charset="0"/>
              </a:rPr>
              <a:t>Biliteracidad</a:t>
            </a:r>
            <a:r>
              <a:rPr lang="es-ES" sz="1700" dirty="0">
                <a:latin typeface="Arial" panose="020B0604020202020204" pitchFamily="34" charset="0"/>
                <a:cs typeface="Arial" panose="020B0604020202020204" pitchFamily="34" charset="0"/>
              </a:rPr>
              <a:t>, o SSB. Favor de mirar la página nueve de su librito. </a:t>
            </a:r>
          </a:p>
          <a:p>
            <a:pPr marL="296408" indent="-296408"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El SSB es un reconocimiento por el Superintendente Estatal de Instrucción Pública de los estudiantes que se gradúan de la preparatoria quienes han logrado un nivel alto de dominio en expresión oral, lectura, y escritura en idiomas adicionales al inglés. </a:t>
            </a:r>
            <a:endParaRPr lang="en-US" sz="1700" dirty="0">
              <a:latin typeface="Arial" panose="020B0604020202020204" pitchFamily="34" charset="0"/>
              <a:cs typeface="Arial" panose="020B0604020202020204" pitchFamily="34" charset="0"/>
            </a:endParaRPr>
          </a:p>
          <a:p>
            <a:pPr marL="296408" indent="-296408"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Cada estudiante recibe un sello dorado en su diploma o expediente académico.</a:t>
            </a:r>
          </a:p>
          <a:p>
            <a:pPr marL="296408" indent="-296408"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El SSB es un programa gratuito para los estudiantes, escuelas, y distritos.  </a:t>
            </a:r>
          </a:p>
          <a:p>
            <a:pPr marL="296408" indent="-296408" eaLnBrk="1" fontAlgn="auto" hangingPunct="1">
              <a:spcBef>
                <a:spcPts val="0"/>
              </a:spcBef>
              <a:spcAft>
                <a:spcPts val="1245"/>
              </a:spcAft>
              <a:buFont typeface="Arial" panose="020B0604020202020204" pitchFamily="34" charset="0"/>
              <a:buChar char="•"/>
              <a:defRPr/>
            </a:pPr>
            <a:r>
              <a:rPr lang="es-MX" sz="1700" b="1" dirty="0">
                <a:latin typeface="Arial" panose="020B0604020202020204" pitchFamily="34" charset="0"/>
                <a:cs typeface="Arial" panose="020B0604020202020204" pitchFamily="34" charset="0"/>
              </a:rPr>
              <a:t>El Propósito del Sello Estatal de </a:t>
            </a:r>
            <a:r>
              <a:rPr lang="es-MX" sz="1700" b="1" dirty="0" err="1">
                <a:latin typeface="Arial" panose="020B0604020202020204" pitchFamily="34" charset="0"/>
                <a:cs typeface="Arial" panose="020B0604020202020204" pitchFamily="34" charset="0"/>
              </a:rPr>
              <a:t>Biliteracidad</a:t>
            </a:r>
            <a:r>
              <a:rPr lang="es-MX" sz="1700" b="1" dirty="0">
                <a:latin typeface="Arial" panose="020B0604020202020204" pitchFamily="34" charset="0"/>
                <a:cs typeface="Arial" panose="020B0604020202020204" pitchFamily="34" charset="0"/>
              </a:rPr>
              <a:t> es:</a:t>
            </a: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Reconocer los graduados de la preparatoria quienes </a:t>
            </a:r>
            <a:r>
              <a:rPr lang="es-ES" sz="1700" dirty="0">
                <a:latin typeface="Arial" panose="020B0604020202020204" pitchFamily="34" charset="0"/>
                <a:cs typeface="Arial" panose="020B0604020202020204" pitchFamily="34" charset="0"/>
              </a:rPr>
              <a:t>tienen alto rendimiento de </a:t>
            </a:r>
            <a:r>
              <a:rPr lang="es-ES" sz="1700" dirty="0" err="1">
                <a:latin typeface="Arial" panose="020B0604020202020204" pitchFamily="34" charset="0"/>
                <a:cs typeface="Arial" panose="020B0604020202020204" pitchFamily="34" charset="0"/>
              </a:rPr>
              <a:t>biliteracidad</a:t>
            </a:r>
            <a:r>
              <a:rPr lang="es-ES" sz="1700" dirty="0">
                <a:latin typeface="Arial" panose="020B0604020202020204" pitchFamily="34" charset="0"/>
                <a:cs typeface="Arial" panose="020B0604020202020204" pitchFamily="34" charset="0"/>
              </a:rPr>
              <a:t> y </a:t>
            </a:r>
            <a:r>
              <a:rPr lang="es-ES" sz="1700" dirty="0" err="1">
                <a:latin typeface="Arial" panose="020B0604020202020204" pitchFamily="34" charset="0"/>
                <a:cs typeface="Arial" panose="020B0604020202020204" pitchFamily="34" charset="0"/>
              </a:rPr>
              <a:t>multiliteracidad</a:t>
            </a:r>
            <a:endParaRPr lang="es-ES" sz="1700" dirty="0">
              <a:latin typeface="Arial" panose="020B0604020202020204" pitchFamily="34" charset="0"/>
              <a:cs typeface="Arial" panose="020B0604020202020204" pitchFamily="34" charset="0"/>
            </a:endParaRP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Animar a los estudiantes a estudiar idiomas</a:t>
            </a: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Proveer a los empleadores y los colegios un método de identificar a las personas con habilidades de lenguaje y </a:t>
            </a:r>
            <a:r>
              <a:rPr lang="es-MX" sz="1700" dirty="0" err="1">
                <a:latin typeface="Arial" panose="020B0604020202020204" pitchFamily="34" charset="0"/>
                <a:cs typeface="Arial" panose="020B0604020202020204" pitchFamily="34" charset="0"/>
              </a:rPr>
              <a:t>biliteracidad</a:t>
            </a:r>
            <a:endParaRPr lang="es-MX" sz="1700" dirty="0">
              <a:latin typeface="Arial" panose="020B0604020202020204" pitchFamily="34" charset="0"/>
              <a:cs typeface="Arial" panose="020B0604020202020204" pitchFamily="34" charset="0"/>
            </a:endParaRP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Fortalecer las relaciones intergrupales</a:t>
            </a: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Afirmar el valor de la diversidad y honrar las culturas y lenguajes diversas de una comunidad</a:t>
            </a:r>
          </a:p>
          <a:p>
            <a:pPr eaLnBrk="1" fontAlgn="auto" hangingPunct="1">
              <a:spcBef>
                <a:spcPts val="0"/>
              </a:spcBef>
              <a:spcAft>
                <a:spcPts val="0"/>
              </a:spcAft>
              <a:defRPr/>
            </a:pPr>
            <a:endParaRPr lang="en-US" altLang="en-US" sz="17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n-US" sz="1700" dirty="0">
              <a:latin typeface="Arial" panose="020B0604020202020204" pitchFamily="34" charset="0"/>
              <a:cs typeface="Arial" panose="020B0604020202020204" pitchFamily="34" charset="0"/>
            </a:endParaRP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333D160-A400-43F1-A357-8C8B347E4A24}" type="slidenum">
              <a:rPr lang="en-US" altLang="en-US" smtClean="0"/>
              <a:pPr fontAlgn="base">
                <a:spcBef>
                  <a:spcPct val="0"/>
                </a:spcBef>
                <a:spcAft>
                  <a:spcPct val="0"/>
                </a:spcAft>
              </a:pPr>
              <a:t>21</a:t>
            </a:fld>
            <a:endParaRPr lang="en-US" altLang="en-US"/>
          </a:p>
        </p:txBody>
      </p:sp>
    </p:spTree>
    <p:extLst>
      <p:ext uri="{BB962C8B-B14F-4D97-AF65-F5344CB8AC3E}">
        <p14:creationId xmlns:p14="http://schemas.microsoft.com/office/powerpoint/2010/main" val="2025671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1514475" y="369888"/>
            <a:ext cx="4319588"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xfrm>
            <a:off x="765175" y="3976688"/>
            <a:ext cx="5853113" cy="37798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Favor de contactarme con preguntas que tienen. </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Encontrarán otros recursos sobre la educación multilingüe en la página diez de su librito. </a:t>
            </a:r>
          </a:p>
          <a:p>
            <a:pPr marL="296408" indent="-296408" eaLnBrk="1" hangingPunct="1">
              <a:spcBef>
                <a:spcPct val="0"/>
              </a:spcBef>
              <a:buFont typeface="Arial" panose="020B0604020202020204" pitchFamily="34" charset="0"/>
              <a:buChar char="•"/>
              <a:defRPr/>
            </a:pPr>
            <a:r>
              <a:rPr lang="en-US" altLang="en-US" sz="1700" dirty="0">
                <a:latin typeface="Arial" panose="020B0604020202020204" pitchFamily="34" charset="0"/>
                <a:cs typeface="Arial" panose="020B0604020202020204" pitchFamily="34" charset="0"/>
              </a:rPr>
              <a:t>¡Gracias!</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EA36EDB-44EA-4B15-89C1-4896CFB4C96E}" type="slidenum">
              <a:rPr lang="en-US" altLang="en-US" smtClean="0"/>
              <a:pPr fontAlgn="base">
                <a:spcBef>
                  <a:spcPct val="0"/>
                </a:spcBef>
                <a:spcAft>
                  <a:spcPct val="0"/>
                </a:spcAft>
              </a:pPr>
              <a:t>22</a:t>
            </a:fld>
            <a:endParaRPr lang="en-US" altLang="en-US"/>
          </a:p>
        </p:txBody>
      </p:sp>
    </p:spTree>
    <p:extLst>
      <p:ext uri="{BB962C8B-B14F-4D97-AF65-F5344CB8AC3E}">
        <p14:creationId xmlns:p14="http://schemas.microsoft.com/office/powerpoint/2010/main" val="703598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481138" y="661988"/>
            <a:ext cx="4319587"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xfrm>
            <a:off x="731838" y="4327525"/>
            <a:ext cx="5851525" cy="4541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[3 minutos]</a:t>
            </a:r>
          </a:p>
          <a:p>
            <a:pPr eaLnBrk="1" hangingPunct="1">
              <a:spcBef>
                <a:spcPct val="0"/>
              </a:spcBef>
            </a:pPr>
            <a:endParaRPr lang="es-ES"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YouTube Video: </a:t>
            </a:r>
            <a:r>
              <a:rPr lang="en-US" altLang="en-US" sz="1700" b="1" dirty="0">
                <a:ea typeface="ＭＳ Ｐゴシック" panose="020B0600070205080204" pitchFamily="34" charset="-128"/>
                <a:cs typeface="Arial" panose="020B0604020202020204" pitchFamily="34" charset="0"/>
                <a:hlinkClick r:id="rId3"/>
              </a:rPr>
              <a:t>https://youtu.be/hpIEVODdq6U</a:t>
            </a:r>
            <a:r>
              <a:rPr lang="en-US" altLang="en-US" sz="1700" b="1" dirty="0">
                <a:ea typeface="ＭＳ Ｐゴシック" panose="020B0600070205080204" pitchFamily="34" charset="-128"/>
                <a:cs typeface="Arial" panose="020B0604020202020204" pitchFamily="34" charset="0"/>
              </a:rPr>
              <a:t> </a:t>
            </a:r>
          </a:p>
          <a:p>
            <a:pPr eaLnBrk="1" hangingPunct="1">
              <a:spcBef>
                <a:spcPct val="0"/>
              </a:spcBef>
            </a:pPr>
            <a:endParaRPr lang="es-ES"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a:t>
            </a:r>
            <a:endParaRPr lang="es-MX" altLang="en-US" sz="17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Este reporte de noticias provee información general sobre el multilingüismo.</a:t>
            </a:r>
          </a:p>
          <a:p>
            <a:pPr eaLnBrk="1" hangingPunct="1">
              <a:spcBef>
                <a:spcPct val="0"/>
              </a:spcBef>
            </a:pPr>
            <a:endParaRPr lang="es-MX"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[Enseñe el video]</a:t>
            </a:r>
          </a:p>
          <a:p>
            <a:pPr eaLnBrk="1" hangingPunct="1">
              <a:spcBef>
                <a:spcPct val="0"/>
              </a:spcBef>
            </a:pPr>
            <a:endParaRPr lang="es-MX"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ES" altLang="es-MX" sz="1700" b="1" dirty="0">
                <a:latin typeface="Arial" panose="020B0604020202020204" pitchFamily="34" charset="0"/>
                <a:ea typeface="ＭＳ Ｐゴシック" panose="020B0600070205080204" pitchFamily="34" charset="-128"/>
                <a:cs typeface="Arial" panose="020B0604020202020204" pitchFamily="34" charset="0"/>
              </a:rPr>
              <a:t>[Reparta los libritos en el centro de las mesas durante el video]</a:t>
            </a:r>
          </a:p>
          <a:p>
            <a:pPr eaLnBrk="1" hangingPunct="1">
              <a:spcBef>
                <a:spcPct val="0"/>
              </a:spcBef>
            </a:pPr>
            <a:endParaRPr lang="es-MX"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Haga clic para avanzar a la siguiente lámina</a:t>
            </a: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p>
          <a:p>
            <a:pPr eaLnBrk="1" hangingPunct="1">
              <a:spcBef>
                <a:spcPct val="0"/>
              </a:spcBef>
            </a:pPr>
            <a:endParaRPr lang="es-MX" altLang="en-US"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endParaRPr lang="en-US" altLang="en-US" dirty="0">
              <a:ea typeface="ＭＳ Ｐゴシック" panose="020B0600070205080204" pitchFamily="34" charset="-128"/>
              <a:cs typeface="Arial" panose="020B0604020202020204" pitchFamily="34" charset="0"/>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CC2A909-2043-4842-844A-649E2DFA558A}" type="slidenum">
              <a:rPr lang="en-US" altLang="es-MX" smtClean="0"/>
              <a:pPr fontAlgn="base">
                <a:spcBef>
                  <a:spcPct val="0"/>
                </a:spcBef>
                <a:spcAft>
                  <a:spcPct val="0"/>
                </a:spcAft>
              </a:pPr>
              <a:t>3</a:t>
            </a:fld>
            <a:endParaRPr lang="en-US" altLang="es-MX"/>
          </a:p>
        </p:txBody>
      </p:sp>
    </p:spTree>
    <p:extLst>
      <p:ext uri="{BB962C8B-B14F-4D97-AF65-F5344CB8AC3E}">
        <p14:creationId xmlns:p14="http://schemas.microsoft.com/office/powerpoint/2010/main" val="1817470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2095500" y="288925"/>
            <a:ext cx="3143250" cy="23574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xfrm>
            <a:off x="317500" y="3062288"/>
            <a:ext cx="6707188" cy="56673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auto" hangingPunct="1">
              <a:spcBef>
                <a:spcPts val="0"/>
              </a:spcBef>
              <a:spcAft>
                <a:spcPts val="622"/>
              </a:spcAft>
              <a:defRPr/>
            </a:pPr>
            <a:r>
              <a:rPr lang="es-MX" sz="1700" b="1" dirty="0">
                <a:latin typeface="Arial" panose="020B0604020202020204" pitchFamily="34" charset="0"/>
                <a:cs typeface="Arial" panose="020B0604020202020204" pitchFamily="34" charset="0"/>
              </a:rPr>
              <a:t>[3 minutos]</a:t>
            </a:r>
          </a:p>
          <a:p>
            <a:pPr eaLnBrk="1" fontAlgn="auto" hangingPunct="1">
              <a:spcBef>
                <a:spcPts val="0"/>
              </a:spcBef>
              <a:spcAft>
                <a:spcPts val="622"/>
              </a:spcAft>
              <a:defRPr/>
            </a:pPr>
            <a:r>
              <a:rPr lang="es-MX" sz="1700" b="1" dirty="0">
                <a:latin typeface="Arial" panose="020B0604020202020204" pitchFamily="34" charset="0"/>
                <a:cs typeface="Arial" panose="020B0604020202020204" pitchFamily="34" charset="0"/>
              </a:rPr>
              <a:t>[Después del video, pregunte (con el grupo entero)] </a:t>
            </a:r>
          </a:p>
          <a:p>
            <a:pPr eaLnBrk="1" fontAlgn="auto" hangingPunct="1">
              <a:spcBef>
                <a:spcPts val="0"/>
              </a:spcBef>
              <a:spcAft>
                <a:spcPts val="622"/>
              </a:spcAft>
              <a:defRPr/>
            </a:pPr>
            <a:r>
              <a:rPr lang="es-MX" sz="1700" dirty="0">
                <a:latin typeface="Arial" panose="020B0604020202020204" pitchFamily="34" charset="0"/>
                <a:cs typeface="Arial" panose="020B0604020202020204" pitchFamily="34" charset="0"/>
              </a:rPr>
              <a:t>¿Cuáles son algunos de las ventajas de ser bilingüe o multilingüe que mencionaron?</a:t>
            </a:r>
          </a:p>
          <a:p>
            <a:pPr eaLnBrk="1" fontAlgn="auto" hangingPunct="1">
              <a:spcBef>
                <a:spcPts val="0"/>
              </a:spcBef>
              <a:spcAft>
                <a:spcPts val="622"/>
              </a:spcAft>
              <a:defRPr/>
            </a:pPr>
            <a:r>
              <a:rPr lang="es-MX" sz="1700" b="1" dirty="0">
                <a:latin typeface="Arial" panose="020B0604020202020204" pitchFamily="34" charset="0"/>
                <a:cs typeface="Arial" panose="020B0604020202020204" pitchFamily="34" charset="0"/>
              </a:rPr>
              <a:t>[Los participantes comparten]</a:t>
            </a:r>
          </a:p>
          <a:p>
            <a:pPr marL="296408" indent="-296408" eaLnBrk="1" hangingPunct="1">
              <a:spcBef>
                <a:spcPts val="0"/>
              </a:spcBef>
              <a:spcAft>
                <a:spcPts val="622"/>
              </a:spcAft>
              <a:buFont typeface="Arial" panose="020B0604020202020204" pitchFamily="34" charset="0"/>
              <a:buChar char="•"/>
              <a:defRPr/>
            </a:pPr>
            <a:r>
              <a:rPr lang="es-ES" altLang="en-US" sz="1700" dirty="0">
                <a:latin typeface="Arial" panose="020B0604020202020204" pitchFamily="34" charset="0"/>
                <a:ea typeface="ＭＳ Ｐゴシック" panose="020B0600070205080204" pitchFamily="34" charset="-128"/>
                <a:cs typeface="Arial" panose="020B0604020202020204" pitchFamily="34" charset="0"/>
              </a:rPr>
              <a:t>Cada uno de ustedes recibieron un librito con el título “Guía para los Padres de la Educación Multilingüe.” </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[Muestre el librito]</a:t>
            </a:r>
          </a:p>
          <a:p>
            <a:pPr marL="296408" indent="-296408" eaLnBrk="1" hangingPunct="1">
              <a:spcBef>
                <a:spcPts val="0"/>
              </a:spcBef>
              <a:spcAft>
                <a:spcPts val="622"/>
              </a:spcAft>
              <a:buFont typeface="Arial" panose="020B0604020202020204" pitchFamily="34" charset="0"/>
              <a:buChar char="•"/>
              <a:defRPr/>
            </a:pPr>
            <a:r>
              <a:rPr lang="es-ES" altLang="es-MX" sz="1700" dirty="0">
                <a:latin typeface="Arial" panose="020B0604020202020204" pitchFamily="34" charset="0"/>
                <a:ea typeface="ＭＳ Ｐゴシック" panose="020B0600070205080204" pitchFamily="34" charset="-128"/>
                <a:cs typeface="Arial" panose="020B0604020202020204" pitchFamily="34" charset="0"/>
              </a:rPr>
              <a:t>La página uno nos da unos ejemplos de cómo el multilingüismo beneficia nuestras mentes. Tomen un momento para mirar esta página. </a:t>
            </a:r>
          </a:p>
          <a:p>
            <a:pPr marL="296408" indent="-296408" eaLnBrk="1" hangingPunct="1">
              <a:spcBef>
                <a:spcPts val="0"/>
              </a:spcBef>
              <a:spcAft>
                <a:spcPts val="622"/>
              </a:spcAft>
              <a:buFont typeface="Arial" panose="020B0604020202020204" pitchFamily="34" charset="0"/>
              <a:buChar char="•"/>
              <a:defRPr/>
            </a:pPr>
            <a:r>
              <a:rPr lang="es-ES" altLang="es-MX"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s-MX" sz="1700" b="1" dirty="0" err="1">
                <a:latin typeface="Arial" panose="020B0604020202020204" pitchFamily="34" charset="0"/>
                <a:ea typeface="ＭＳ Ｐゴシック" panose="020B0600070205080204" pitchFamily="34" charset="-128"/>
                <a:cs typeface="Arial" panose="020B0604020202020204" pitchFamily="34" charset="0"/>
              </a:rPr>
              <a:t>Déles</a:t>
            </a:r>
            <a:r>
              <a:rPr lang="es-ES" altLang="es-MX" sz="1700" b="1" dirty="0">
                <a:latin typeface="Arial" panose="020B0604020202020204" pitchFamily="34" charset="0"/>
                <a:ea typeface="ＭＳ Ｐゴシック" panose="020B0600070205080204" pitchFamily="34" charset="-128"/>
                <a:cs typeface="Arial" panose="020B0604020202020204" pitchFamily="34" charset="0"/>
              </a:rPr>
              <a:t> tiempo para mirar el librito]</a:t>
            </a:r>
          </a:p>
          <a:p>
            <a:pPr marL="296408" indent="-296408" eaLnBrk="1" hangingPunct="1">
              <a:spcBef>
                <a:spcPts val="0"/>
              </a:spcBef>
              <a:spcAft>
                <a:spcPts val="622"/>
              </a:spcAft>
              <a:buFont typeface="Arial" panose="020B0604020202020204" pitchFamily="34" charset="0"/>
              <a:buChar char="•"/>
              <a:defRPr/>
            </a:pPr>
            <a:r>
              <a:rPr lang="es-ES" altLang="es-MX" sz="1700" dirty="0">
                <a:latin typeface="Arial" panose="020B0604020202020204" pitchFamily="34" charset="0"/>
                <a:ea typeface="ＭＳ Ｐゴシック" panose="020B0600070205080204" pitchFamily="34" charset="-128"/>
                <a:cs typeface="Arial" panose="020B0604020202020204" pitchFamily="34" charset="0"/>
              </a:rPr>
              <a:t>¿Hay algo allí que les sorprende? ¿Les sorprende que los estudios de investigación indican tantos beneficios resultando del multilingüismo? </a:t>
            </a:r>
          </a:p>
          <a:p>
            <a:pPr eaLnBrk="1" hangingPunct="1">
              <a:spcBef>
                <a:spcPts val="0"/>
              </a:spcBef>
              <a:spcAft>
                <a:spcPts val="622"/>
              </a:spcAft>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H</a:t>
            </a:r>
            <a:r>
              <a:rPr lang="es-ES" altLang="es-MX" sz="1700" b="1" dirty="0">
                <a:latin typeface="Arial" panose="020B0604020202020204" pitchFamily="34" charset="0"/>
                <a:ea typeface="ＭＳ Ｐゴシック" panose="020B0600070205080204" pitchFamily="34" charset="-128"/>
                <a:cs typeface="Arial" panose="020B0604020202020204" pitchFamily="34" charset="0"/>
              </a:rPr>
              <a:t>aga clic para avanzar a la siguiente lámina</a:t>
            </a: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p>
          <a:p>
            <a:pPr eaLnBrk="1" hangingPunct="1">
              <a:spcBef>
                <a:spcPct val="0"/>
              </a:spcBef>
              <a:defRPr/>
            </a:pPr>
            <a:endParaRPr lang="en-US" altLang="es-MX" sz="17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1F6E325-CCE5-49A5-86BD-355D9C83AD0C}" type="slidenum">
              <a:rPr lang="en-US" altLang="es-MX" smtClean="0"/>
              <a:pPr fontAlgn="base">
                <a:spcBef>
                  <a:spcPct val="0"/>
                </a:spcBef>
                <a:spcAft>
                  <a:spcPct val="0"/>
                </a:spcAft>
              </a:pPr>
              <a:t>4</a:t>
            </a:fld>
            <a:endParaRPr lang="en-US" altLang="es-MX"/>
          </a:p>
        </p:txBody>
      </p:sp>
    </p:spTree>
    <p:extLst>
      <p:ext uri="{BB962C8B-B14F-4D97-AF65-F5344CB8AC3E}">
        <p14:creationId xmlns:p14="http://schemas.microsoft.com/office/powerpoint/2010/main" val="3116281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1481138" y="469900"/>
            <a:ext cx="4319587" cy="32400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698500" y="3860800"/>
            <a:ext cx="5851525" cy="51101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[1 minuto]</a:t>
            </a:r>
          </a:p>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También, las personas bilingües o multilingües tienen habilidades adicionales, por ejemplo:</a:t>
            </a:r>
          </a:p>
          <a:p>
            <a:pPr marL="770662" lvl="1"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Tienen mejores oportunidades de empleo con mejor pago,</a:t>
            </a:r>
          </a:p>
          <a:p>
            <a:pPr marL="770662" lvl="1"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Pueden ser “ciudadanos del mundo,” con perspectivas más comprensivas y tolerantes,</a:t>
            </a:r>
          </a:p>
          <a:p>
            <a:pPr marL="770662" lvl="1"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Mantienen mejores conexiones con la familia y la comunidad, y</a:t>
            </a:r>
          </a:p>
          <a:p>
            <a:pPr marL="770662" lvl="1"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Se sienten más seguros en si mismos.</a:t>
            </a:r>
          </a:p>
          <a:p>
            <a:pPr eaLnBrk="1" hangingPunct="1">
              <a:spcBef>
                <a:spcPct val="0"/>
              </a:spcBef>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Haga clic para avanzar a la siguiente lámina</a:t>
            </a: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p>
          <a:p>
            <a:pPr>
              <a:defRPr/>
            </a:pPr>
            <a:endParaRPr lang="en-US" altLang="en-US" sz="17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DF6F5757-6086-4490-B77D-D98AC5DEAC1A}" type="slidenum">
              <a:rPr lang="en-US" smtClean="0"/>
              <a:pPr>
                <a:defRPr/>
              </a:pPr>
              <a:t>5</a:t>
            </a:fld>
            <a:endParaRPr lang="en-US" dirty="0"/>
          </a:p>
        </p:txBody>
      </p:sp>
    </p:spTree>
    <p:extLst>
      <p:ext uri="{BB962C8B-B14F-4D97-AF65-F5344CB8AC3E}">
        <p14:creationId xmlns:p14="http://schemas.microsoft.com/office/powerpoint/2010/main" val="963540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1514475" y="398463"/>
            <a:ext cx="4319588"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65175" y="4105275"/>
            <a:ext cx="5851525" cy="3781425"/>
          </a:xfrm>
        </p:spPr>
        <p:txBody>
          <a:bodyPr/>
          <a:lstStyle/>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[30 segundos]</a:t>
            </a:r>
          </a:p>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marL="177845" indent="-177845" eaLnBrk="1" hangingPunct="1">
              <a:spcBef>
                <a:spcPct val="0"/>
              </a:spcBef>
              <a:spcAft>
                <a:spcPts val="622"/>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Quiero compartir una cita con ustedes.</a:t>
            </a:r>
          </a:p>
          <a:p>
            <a:pPr marL="177845" indent="-177845" eaLnBrk="1" hangingPunct="1">
              <a:spcBef>
                <a:spcPct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Un idioma te pone en un corredor para la vida. Dos idiomas abren todas las puertas a lo largo del camino.</a:t>
            </a:r>
            <a:endParaRPr lang="es-MX" altLang="es-MX" sz="1700" dirty="0">
              <a:latin typeface="Arial" panose="020B0604020202020204" pitchFamily="34" charset="0"/>
              <a:cs typeface="Arial" panose="020B0604020202020204" pitchFamily="34" charset="0"/>
            </a:endParaRPr>
          </a:p>
          <a:p>
            <a:pPr eaLnBrk="1" hangingPunct="1">
              <a:spcBef>
                <a:spcPct val="0"/>
              </a:spcBef>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Haga clic para avanzar a la siguiente lámina</a:t>
            </a:r>
            <a:r>
              <a:rPr lang="en-US" altLang="en-US" sz="1700" b="1" dirty="0">
                <a:latin typeface="Arial" panose="020B0604020202020204" pitchFamily="34" charset="0"/>
                <a:cs typeface="Arial" panose="020B0604020202020204" pitchFamily="34" charset="0"/>
              </a:rPr>
              <a:t>]</a:t>
            </a:r>
          </a:p>
          <a:p>
            <a:pPr>
              <a:defRPr/>
            </a:pPr>
            <a:endParaRPr lang="en-US" dirty="0"/>
          </a:p>
        </p:txBody>
      </p:sp>
      <p:sp>
        <p:nvSpPr>
          <p:cNvPr id="4" name="Slide Number Placeholder 3"/>
          <p:cNvSpPr>
            <a:spLocks noGrp="1"/>
          </p:cNvSpPr>
          <p:nvPr>
            <p:ph type="sldNum" sz="quarter" idx="5"/>
          </p:nvPr>
        </p:nvSpPr>
        <p:spPr/>
        <p:txBody>
          <a:bodyPr/>
          <a:lstStyle/>
          <a:p>
            <a:pPr>
              <a:defRPr/>
            </a:pPr>
            <a:fld id="{C55DB06E-61A1-4BC5-B64A-B944AECCF0B5}" type="slidenum">
              <a:rPr lang="en-US" smtClean="0"/>
              <a:pPr>
                <a:defRPr/>
              </a:pPr>
              <a:t>6</a:t>
            </a:fld>
            <a:endParaRPr lang="en-US" dirty="0"/>
          </a:p>
        </p:txBody>
      </p:sp>
    </p:spTree>
    <p:extLst>
      <p:ext uri="{BB962C8B-B14F-4D97-AF65-F5344CB8AC3E}">
        <p14:creationId xmlns:p14="http://schemas.microsoft.com/office/powerpoint/2010/main" val="3917206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481138" y="398463"/>
            <a:ext cx="4319587"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317500" y="4048125"/>
            <a:ext cx="6707188" cy="37814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[30 segundos]</a:t>
            </a:r>
          </a:p>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622"/>
              </a:spcAft>
              <a:defRPr/>
            </a:pPr>
            <a:r>
              <a:rPr lang="es-MX" altLang="en-US" sz="1700" dirty="0">
                <a:latin typeface="Arial" panose="020B0604020202020204" pitchFamily="34" charset="0"/>
                <a:cs typeface="Arial" panose="020B0604020202020204" pitchFamily="34" charset="0"/>
              </a:rPr>
              <a:t>Hay varios tipos de programas multilingües los cuales se están implementando en California.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Revisemos algunos de los programas más comunes.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También estos se muestran en la página dos y tres de su librito. </a:t>
            </a:r>
          </a:p>
          <a:p>
            <a:pPr eaLnBrk="1" hangingPunct="1">
              <a:spcBef>
                <a:spcPct val="0"/>
              </a:spcBef>
              <a:spcAft>
                <a:spcPts val="622"/>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n-US" altLang="en-US" sz="1700" dirty="0">
              <a:latin typeface="Arial" panose="020B0604020202020204" pitchFamily="34" charset="0"/>
              <a:cs typeface="Arial" panose="020B0604020202020204" pitchFamily="34" charset="0"/>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136F8AF-18D7-4CC7-A4E9-3F8A08E1CFEA}" type="slidenum">
              <a:rPr lang="en-US" altLang="en-US" smtClean="0"/>
              <a:pPr fontAlgn="base">
                <a:spcBef>
                  <a:spcPct val="0"/>
                </a:spcBef>
                <a:spcAft>
                  <a:spcPct val="0"/>
                </a:spcAft>
              </a:pPr>
              <a:t>7</a:t>
            </a:fld>
            <a:endParaRPr lang="en-US" altLang="en-US"/>
          </a:p>
        </p:txBody>
      </p:sp>
    </p:spTree>
    <p:extLst>
      <p:ext uri="{BB962C8B-B14F-4D97-AF65-F5344CB8AC3E}">
        <p14:creationId xmlns:p14="http://schemas.microsoft.com/office/powerpoint/2010/main" val="216946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2266950" y="184150"/>
            <a:ext cx="2909888" cy="21812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xfrm>
            <a:off x="174625" y="2058988"/>
            <a:ext cx="6908800" cy="73421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622"/>
              </a:spcAft>
              <a:defRPr/>
            </a:pPr>
            <a:r>
              <a:rPr lang="es-MX" altLang="en-US" sz="1700" dirty="0">
                <a:latin typeface="Arial" panose="020B0604020202020204" pitchFamily="34" charset="0"/>
                <a:cs typeface="Arial" panose="020B0604020202020204" pitchFamily="34" charset="0"/>
              </a:rPr>
              <a:t>Uno de los programas multilingües más comunes es el programa de inmersión dual. ¿Cuánto de ustedes han escuchado este término?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También se refiere a este programa como doble inmersión. ¿Suena familiar?</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Estos programas apoyan a los estudiantes hablantes nativos del inglés y estudiantes hablantes nativos de otro lenguaje. Cada grupo de estudiantes ayuda al otro grupo a aprender su lenguaje. Ustedes vieron un programa de inmersión dual durante el video que miramos hace pocos minutos.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El objetivo de la inmersión dual es para que los dos grupos de estudiantes logren dominio del lenguaje en entender, hablar, leer, y escribir en los dos idiomas.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Un objetivo adicional y de igual importancia es que los estudiantes interactúen con las culturas mutuas. Los estudiantes aprenden como participar exitosamente en otra sociedad.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Típicamente los programas de inmersión dual comienzan con el Jardín Infantil y pueden continuar hasta el grado ocho o incluso hasta la escuela preparatoria. </a:t>
            </a:r>
          </a:p>
          <a:p>
            <a:pPr marL="296408" indent="-296408" eaLnBrk="1" hangingPunct="1">
              <a:spcBef>
                <a:spcPct val="0"/>
              </a:spcBef>
              <a:spcAft>
                <a:spcPts val="622"/>
              </a:spcAft>
              <a:buFont typeface="Arial" panose="020B0604020202020204" pitchFamily="34" charset="0"/>
              <a:buChar char="•"/>
              <a:defRPr/>
            </a:pPr>
            <a:r>
              <a:rPr lang="es-ES" altLang="en-US" sz="1700" dirty="0">
                <a:latin typeface="Arial" panose="020B0604020202020204" pitchFamily="34" charset="0"/>
                <a:cs typeface="Arial" panose="020B0604020202020204" pitchFamily="34" charset="0"/>
              </a:rPr>
              <a:t>Algunas escuelas ofrecen programas de inmersión trilingüe en que los estudiantes aprenden tres idiomas, por ejemplo, inglés, español, y mandarín.</a:t>
            </a:r>
          </a:p>
          <a:p>
            <a:pPr eaLnBrk="1" hangingPunct="1">
              <a:spcBef>
                <a:spcPct val="0"/>
              </a:spcBef>
              <a:spcAft>
                <a:spcPts val="622"/>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n-US" alt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825728E-E46B-45AA-AA4D-953FFD9FF3C5}" type="slidenum">
              <a:rPr lang="en-US" altLang="en-US" smtClean="0"/>
              <a:pPr fontAlgn="base">
                <a:spcBef>
                  <a:spcPct val="0"/>
                </a:spcBef>
                <a:spcAft>
                  <a:spcPct val="0"/>
                </a:spcAft>
              </a:pPr>
              <a:t>8</a:t>
            </a:fld>
            <a:endParaRPr lang="en-US" altLang="en-US"/>
          </a:p>
        </p:txBody>
      </p:sp>
    </p:spTree>
    <p:extLst>
      <p:ext uri="{BB962C8B-B14F-4D97-AF65-F5344CB8AC3E}">
        <p14:creationId xmlns:p14="http://schemas.microsoft.com/office/powerpoint/2010/main" val="3400560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2020888" y="169863"/>
            <a:ext cx="3316287" cy="24876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xfrm>
            <a:off x="449263" y="2889250"/>
            <a:ext cx="6272212" cy="64547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 [1 minuto]</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a:t>
            </a:r>
          </a:p>
          <a:p>
            <a:pPr eaLnBrk="1" hangingPunct="1">
              <a:spcBef>
                <a:spcPct val="0"/>
              </a:spcBef>
              <a:spcAft>
                <a:spcPts val="1245"/>
              </a:spcAft>
              <a:defRPr/>
            </a:pPr>
            <a:r>
              <a:rPr lang="es-ES" sz="1700" dirty="0">
                <a:latin typeface="Arial" panose="020B0604020202020204" pitchFamily="34" charset="0"/>
                <a:cs typeface="Arial" panose="020B0604020202020204" pitchFamily="34" charset="0"/>
              </a:rPr>
              <a:t>Los programas formativos bilingües típicamente se diseñan para los aprendices de inglés, pero pueden incluir estudiantes quienes han logrado fluidez en inglés. </a:t>
            </a:r>
          </a:p>
          <a:p>
            <a:pPr marL="296408" indent="-296408" eaLnBrk="1" hangingPunct="1">
              <a:spcBef>
                <a:spcPct val="0"/>
              </a:spcBef>
              <a:spcAft>
                <a:spcPts val="1245"/>
              </a:spcAft>
              <a:buFont typeface="Arial" panose="020B0604020202020204" pitchFamily="34" charset="0"/>
              <a:buChar char="•"/>
              <a:defRPr/>
            </a:pPr>
            <a:r>
              <a:rPr lang="es-ES" sz="1700" dirty="0">
                <a:latin typeface="Arial" panose="020B0604020202020204" pitchFamily="34" charset="0"/>
                <a:cs typeface="Arial" panose="020B0604020202020204" pitchFamily="34" charset="0"/>
              </a:rPr>
              <a:t>Este tipo de programa también se refiere como "Bilingüe de Mantenimiento ." </a:t>
            </a:r>
          </a:p>
          <a:p>
            <a:pPr marL="296408" indent="-296408" eaLnBrk="1" hangingPunct="1">
              <a:spcBef>
                <a:spcPct val="0"/>
              </a:spcBef>
              <a:spcAft>
                <a:spcPts val="1245"/>
              </a:spcAft>
              <a:buFont typeface="Arial" panose="020B0604020202020204" pitchFamily="34" charset="0"/>
              <a:buChar char="•"/>
              <a:defRPr/>
            </a:pPr>
            <a:r>
              <a:rPr lang="es-ES" sz="1700" dirty="0">
                <a:latin typeface="Arial" panose="020B0604020202020204" pitchFamily="34" charset="0"/>
                <a:cs typeface="Arial" panose="020B0604020202020204" pitchFamily="34" charset="0"/>
              </a:rPr>
              <a:t>Los estudiantes comienzan la instrucción en su idioma principal, con un pequeño porcentaje de instrucción de inglés en el Jardín Infantil. </a:t>
            </a:r>
          </a:p>
          <a:p>
            <a:pPr marL="296408" indent="-296408" eaLnBrk="1" hangingPunct="1">
              <a:spcBef>
                <a:spcPct val="0"/>
              </a:spcBef>
              <a:spcAft>
                <a:spcPts val="1245"/>
              </a:spcAft>
              <a:buFont typeface="Arial" panose="020B0604020202020204" pitchFamily="34" charset="0"/>
              <a:buChar char="•"/>
              <a:defRPr/>
            </a:pPr>
            <a:r>
              <a:rPr lang="es-ES" sz="1700" dirty="0">
                <a:latin typeface="Arial" panose="020B0604020202020204" pitchFamily="34" charset="0"/>
                <a:cs typeface="Arial" panose="020B0604020202020204" pitchFamily="34" charset="0"/>
              </a:rPr>
              <a:t>Cada año, la cantidad de instrucción en inglés aumenta, hasta que los estudiantes reciben el cincuenta por ciento de su instrucción en inglés y en su idioma materno.  La idea es que los estudiantes mantengan su idioma materno.</a:t>
            </a:r>
          </a:p>
          <a:p>
            <a:pPr marL="296408" indent="-296408" eaLnBrk="1" hangingPunct="1">
              <a:spcBef>
                <a:spcPct val="0"/>
              </a:spcBef>
              <a:spcAft>
                <a:spcPts val="1245"/>
              </a:spcAft>
              <a:buFont typeface="Arial" panose="020B0604020202020204" pitchFamily="34" charset="0"/>
              <a:buChar char="•"/>
              <a:defRPr/>
            </a:pPr>
            <a:r>
              <a:rPr lang="es-ES" sz="1700" dirty="0">
                <a:latin typeface="Arial" panose="020B0604020202020204" pitchFamily="34" charset="0"/>
                <a:cs typeface="Arial" panose="020B0604020202020204" pitchFamily="34" charset="0"/>
              </a:rPr>
              <a:t>El objetivo principal es que los estudiantes se desarrollen y se vuelvan competentes en su idioma materno al mismo tiempo que también se desarrollen y se vuelvan competentes en inglés.</a:t>
            </a:r>
          </a:p>
          <a:p>
            <a:pPr eaLnBrk="1" hangingPunct="1">
              <a:spcBef>
                <a:spcPct val="0"/>
              </a:spcBef>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n-US" altLang="en-US" sz="1700" dirty="0">
              <a:latin typeface="Arial" panose="020B0604020202020204" pitchFamily="34" charset="0"/>
              <a:cs typeface="Arial" panose="020B0604020202020204" pitchFamily="34" charset="0"/>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990F74A-6D8A-45C1-941A-F9D0D322257A}" type="slidenum">
              <a:rPr lang="en-US" altLang="en-US" smtClean="0"/>
              <a:pPr fontAlgn="base">
                <a:spcBef>
                  <a:spcPct val="0"/>
                </a:spcBef>
                <a:spcAft>
                  <a:spcPct val="0"/>
                </a:spcAft>
              </a:pPr>
              <a:t>9</a:t>
            </a:fld>
            <a:endParaRPr lang="en-US" altLang="en-US"/>
          </a:p>
        </p:txBody>
      </p:sp>
    </p:spTree>
    <p:extLst>
      <p:ext uri="{BB962C8B-B14F-4D97-AF65-F5344CB8AC3E}">
        <p14:creationId xmlns:p14="http://schemas.microsoft.com/office/powerpoint/2010/main" val="3275049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Slide Number Placeholder 5"/>
          <p:cNvSpPr>
            <a:spLocks noGrp="1"/>
          </p:cNvSpPr>
          <p:nvPr>
            <p:ph type="sldNum" sz="quarter" idx="10"/>
          </p:nvPr>
        </p:nvSpPr>
        <p:spPr/>
        <p:txBody>
          <a:bodyPr/>
          <a:lstStyle>
            <a:lvl1pPr>
              <a:defRPr/>
            </a:lvl1pPr>
          </a:lstStyle>
          <a:p>
            <a:pPr>
              <a:defRPr/>
            </a:pPr>
            <a:fld id="{7D1C7098-9647-44BC-9E74-08736AF681E6}" type="slidenum">
              <a:rPr lang="en-US"/>
              <a:pPr>
                <a:defRPr/>
              </a:pPr>
              <a:t>‹#›</a:t>
            </a:fld>
            <a:endParaRPr lang="en-US" dirty="0"/>
          </a:p>
        </p:txBody>
      </p:sp>
    </p:spTree>
    <p:extLst>
      <p:ext uri="{BB962C8B-B14F-4D97-AF65-F5344CB8AC3E}">
        <p14:creationId xmlns:p14="http://schemas.microsoft.com/office/powerpoint/2010/main" val="2431420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69C38A-0387-4F85-8636-3282AAB6A7A8}" type="slidenum">
              <a:rPr lang="en-US"/>
              <a:pPr>
                <a:defRPr/>
              </a:pPr>
              <a:t>‹#›</a:t>
            </a:fld>
            <a:endParaRPr lang="en-US" dirty="0"/>
          </a:p>
        </p:txBody>
      </p:sp>
    </p:spTree>
    <p:extLst>
      <p:ext uri="{BB962C8B-B14F-4D97-AF65-F5344CB8AC3E}">
        <p14:creationId xmlns:p14="http://schemas.microsoft.com/office/powerpoint/2010/main" val="1114923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972127-FAF1-4A2D-A982-EEB5DAC27EA2}" type="slidenum">
              <a:rPr lang="en-US"/>
              <a:pPr>
                <a:defRPr/>
              </a:pPr>
              <a:t>‹#›</a:t>
            </a:fld>
            <a:endParaRPr lang="en-US" dirty="0"/>
          </a:p>
        </p:txBody>
      </p:sp>
    </p:spTree>
    <p:extLst>
      <p:ext uri="{BB962C8B-B14F-4D97-AF65-F5344CB8AC3E}">
        <p14:creationId xmlns:p14="http://schemas.microsoft.com/office/powerpoint/2010/main" val="357775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EA4664DB-4B86-45B7-A242-1753CA18A4A7}" type="slidenum">
              <a:rPr lang="en-US"/>
              <a:pPr>
                <a:defRPr/>
              </a:pPr>
              <a:t>‹#›</a:t>
            </a:fld>
            <a:endParaRPr lang="en-US" dirty="0"/>
          </a:p>
        </p:txBody>
      </p:sp>
    </p:spTree>
    <p:extLst>
      <p:ext uri="{BB962C8B-B14F-4D97-AF65-F5344CB8AC3E}">
        <p14:creationId xmlns:p14="http://schemas.microsoft.com/office/powerpoint/2010/main" val="2518986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3000" b="1" cap="a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926806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50">
                <a:latin typeface="Arial" panose="020B0604020202020204" pitchFamily="34" charset="0"/>
                <a:cs typeface="Arial" panose="020B0604020202020204" pitchFamily="34" charset="0"/>
              </a:defRPr>
            </a:lvl4pPr>
            <a:lvl5pPr>
              <a:defRPr sz="1350">
                <a:latin typeface="Arial" panose="020B0604020202020204" pitchFamily="34" charset="0"/>
                <a:cs typeface="Arial" panose="020B0604020202020204" pitchFamily="34" charset="0"/>
              </a:defRPr>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6"/>
            <a:ext cx="4038600" cy="4525963"/>
          </a:xfrm>
        </p:spPr>
        <p:txBody>
          <a:bodyPr/>
          <a:lstStyle>
            <a:lvl1pPr>
              <a:defRPr sz="21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50">
                <a:latin typeface="Arial" panose="020B0604020202020204" pitchFamily="34" charset="0"/>
                <a:cs typeface="Arial" panose="020B0604020202020204" pitchFamily="34" charset="0"/>
              </a:defRPr>
            </a:lvl4pPr>
            <a:lvl5pPr>
              <a:defRPr sz="1350">
                <a:latin typeface="Arial" panose="020B0604020202020204" pitchFamily="34" charset="0"/>
                <a:cs typeface="Arial" panose="020B0604020202020204" pitchFamily="34" charset="0"/>
              </a:defRPr>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6"/>
          <p:cNvSpPr>
            <a:spLocks noGrp="1"/>
          </p:cNvSpPr>
          <p:nvPr>
            <p:ph type="sldNum" sz="quarter" idx="10"/>
          </p:nvPr>
        </p:nvSpPr>
        <p:spPr/>
        <p:txBody>
          <a:bodyPr/>
          <a:lstStyle>
            <a:lvl1pPr>
              <a:defRPr/>
            </a:lvl1pPr>
          </a:lstStyle>
          <a:p>
            <a:pPr>
              <a:defRPr/>
            </a:pPr>
            <a:fld id="{58C4A0DD-83A5-4391-B96B-5FDA8A1491BC}" type="slidenum">
              <a:rPr lang="en-US"/>
              <a:pPr>
                <a:defRPr/>
              </a:pPr>
              <a:t>‹#›</a:t>
            </a:fld>
            <a:endParaRPr lang="en-US" dirty="0"/>
          </a:p>
        </p:txBody>
      </p:sp>
    </p:spTree>
    <p:extLst>
      <p:ext uri="{BB962C8B-B14F-4D97-AF65-F5344CB8AC3E}">
        <p14:creationId xmlns:p14="http://schemas.microsoft.com/office/powerpoint/2010/main" val="365704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1800" b="1">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6BE5707-AB53-43C7-B0A8-0D8372365591}" type="slidenum">
              <a:rPr lang="en-US"/>
              <a:pPr>
                <a:defRPr/>
              </a:pPr>
              <a:t>‹#›</a:t>
            </a:fld>
            <a:endParaRPr lang="en-US" dirty="0"/>
          </a:p>
        </p:txBody>
      </p:sp>
    </p:spTree>
    <p:extLst>
      <p:ext uri="{BB962C8B-B14F-4D97-AF65-F5344CB8AC3E}">
        <p14:creationId xmlns:p14="http://schemas.microsoft.com/office/powerpoint/2010/main" val="270981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0" descr="Color-ppt3"/>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823" y="155576"/>
            <a:ext cx="1463278"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a:lvl1pPr>
          </a:lstStyle>
          <a:p>
            <a:pPr>
              <a:defRPr/>
            </a:pPr>
            <a:r>
              <a:rPr lang="en-US"/>
              <a:t>ACS WASC ©2014</a:t>
            </a:r>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DD17B483-0EBC-45CC-90BB-F91B95E8A77C}" type="slidenum">
              <a:rPr lang="en-US"/>
              <a:pPr>
                <a:defRPr/>
              </a:pPr>
              <a:t>‹#›</a:t>
            </a:fld>
            <a:endParaRPr lang="en-US" dirty="0"/>
          </a:p>
        </p:txBody>
      </p:sp>
    </p:spTree>
    <p:extLst>
      <p:ext uri="{BB962C8B-B14F-4D97-AF65-F5344CB8AC3E}">
        <p14:creationId xmlns:p14="http://schemas.microsoft.com/office/powerpoint/2010/main" val="33623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0" descr="Color-ppt3"/>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823" y="155576"/>
            <a:ext cx="1463278"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r>
              <a:rPr lang="en-US"/>
              <a:t>ACS WASC ©2014</a:t>
            </a:r>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BBC1C73A-FAD8-4C09-914C-2EC1055464DF}" type="slidenum">
              <a:rPr lang="en-US"/>
              <a:pPr>
                <a:defRPr/>
              </a:pPr>
              <a:t>‹#›</a:t>
            </a:fld>
            <a:endParaRPr lang="en-US" dirty="0"/>
          </a:p>
        </p:txBody>
      </p:sp>
    </p:spTree>
    <p:extLst>
      <p:ext uri="{BB962C8B-B14F-4D97-AF65-F5344CB8AC3E}">
        <p14:creationId xmlns:p14="http://schemas.microsoft.com/office/powerpoint/2010/main" val="61757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8"/>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ACS WASC ©2014</a:t>
            </a: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3402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2749D94-F551-4443-A2CB-DAD0724E2397}" type="slidenum">
              <a:rPr lang="en-US"/>
              <a:pPr>
                <a:defRPr/>
              </a:pPr>
              <a:t>‹#›</a:t>
            </a:fld>
            <a:endParaRPr lang="en-US" dirty="0"/>
          </a:p>
        </p:txBody>
      </p:sp>
    </p:spTree>
    <p:extLst>
      <p:ext uri="{BB962C8B-B14F-4D97-AF65-F5344CB8AC3E}">
        <p14:creationId xmlns:p14="http://schemas.microsoft.com/office/powerpoint/2010/main" val="2683825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r>
              <a:rPr lang="en-US"/>
              <a:t>ACS WASC ©2014</a:t>
            </a:r>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5C887569-AAED-49F9-AC5C-19F0FFD10762}" type="slidenum">
              <a:rPr lang="en-US"/>
              <a:pPr>
                <a:defRPr/>
              </a:pPr>
              <a:t>‹#›</a:t>
            </a:fld>
            <a:endParaRPr lang="en-US" dirty="0"/>
          </a:p>
        </p:txBody>
      </p:sp>
      <p:pic>
        <p:nvPicPr>
          <p:cNvPr id="1031" name="Picture 10" descr="Color-ppt3"/>
          <p:cNvPicPr>
            <a:picLocks noChangeAspect="1" noChangeArrowheads="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823" y="155576"/>
            <a:ext cx="1463278"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7" r:id="rId1"/>
    <p:sldLayoutId id="2147484128" r:id="rId2"/>
    <p:sldLayoutId id="2147484129" r:id="rId3"/>
    <p:sldLayoutId id="2147484130" r:id="rId4"/>
    <p:sldLayoutId id="2147484123" r:id="rId5"/>
    <p:sldLayoutId id="2147484131" r:id="rId6"/>
    <p:sldLayoutId id="2147484132" r:id="rId7"/>
    <p:sldLayoutId id="2147484133" r:id="rId8"/>
    <p:sldLayoutId id="2147484124" r:id="rId9"/>
    <p:sldLayoutId id="2147484125" r:id="rId10"/>
    <p:sldLayoutId id="2147484126" r:id="rId11"/>
  </p:sldLayoutIdLst>
  <p:hf hdr="0" dt="0"/>
  <p:txStyles>
    <p:titleStyle>
      <a:lvl1pPr algn="ctr" defTabSz="342900" rtl="0" eaLnBrk="0" fontAlgn="base" hangingPunct="0">
        <a:spcBef>
          <a:spcPct val="0"/>
        </a:spcBef>
        <a:spcAft>
          <a:spcPct val="0"/>
        </a:spcAft>
        <a:defRPr sz="3300" kern="1200">
          <a:solidFill>
            <a:schemeClr val="tx1"/>
          </a:solidFill>
          <a:latin typeface="+mj-lt"/>
          <a:ea typeface="+mj-ea"/>
          <a:cs typeface="+mj-cs"/>
        </a:defRPr>
      </a:lvl1pPr>
      <a:lvl2pPr algn="ctr" defTabSz="342900" rtl="0" eaLnBrk="0" fontAlgn="base" hangingPunct="0">
        <a:spcBef>
          <a:spcPct val="0"/>
        </a:spcBef>
        <a:spcAft>
          <a:spcPct val="0"/>
        </a:spcAft>
        <a:defRPr sz="3300">
          <a:solidFill>
            <a:schemeClr val="tx1"/>
          </a:solidFill>
          <a:latin typeface="Calibri" panose="020F0502020204030204" pitchFamily="34" charset="0"/>
        </a:defRPr>
      </a:lvl2pPr>
      <a:lvl3pPr algn="ctr" defTabSz="342900" rtl="0" eaLnBrk="0" fontAlgn="base" hangingPunct="0">
        <a:spcBef>
          <a:spcPct val="0"/>
        </a:spcBef>
        <a:spcAft>
          <a:spcPct val="0"/>
        </a:spcAft>
        <a:defRPr sz="3300">
          <a:solidFill>
            <a:schemeClr val="tx1"/>
          </a:solidFill>
          <a:latin typeface="Calibri" panose="020F0502020204030204" pitchFamily="34" charset="0"/>
        </a:defRPr>
      </a:lvl3pPr>
      <a:lvl4pPr algn="ctr" defTabSz="342900" rtl="0" eaLnBrk="0" fontAlgn="base" hangingPunct="0">
        <a:spcBef>
          <a:spcPct val="0"/>
        </a:spcBef>
        <a:spcAft>
          <a:spcPct val="0"/>
        </a:spcAft>
        <a:defRPr sz="3300">
          <a:solidFill>
            <a:schemeClr val="tx1"/>
          </a:solidFill>
          <a:latin typeface="Calibri" panose="020F0502020204030204" pitchFamily="34" charset="0"/>
        </a:defRPr>
      </a:lvl4pPr>
      <a:lvl5pPr algn="ctr" defTabSz="342900" rtl="0" eaLnBrk="0" fontAlgn="base" hangingPunct="0">
        <a:spcBef>
          <a:spcPct val="0"/>
        </a:spcBef>
        <a:spcAft>
          <a:spcPct val="0"/>
        </a:spcAft>
        <a:defRPr sz="3300">
          <a:solidFill>
            <a:schemeClr val="tx1"/>
          </a:solidFill>
          <a:latin typeface="Calibri" panose="020F0502020204030204" pitchFamily="34" charset="0"/>
        </a:defRPr>
      </a:lvl5pPr>
      <a:lvl6pPr marL="342900" algn="ctr" defTabSz="342900" rtl="0" fontAlgn="base">
        <a:spcBef>
          <a:spcPct val="0"/>
        </a:spcBef>
        <a:spcAft>
          <a:spcPct val="0"/>
        </a:spcAft>
        <a:defRPr sz="3300">
          <a:solidFill>
            <a:schemeClr val="tx1"/>
          </a:solidFill>
          <a:latin typeface="Calibri" panose="020F0502020204030204" pitchFamily="34" charset="0"/>
        </a:defRPr>
      </a:lvl6pPr>
      <a:lvl7pPr marL="685800" algn="ctr" defTabSz="342900" rtl="0" fontAlgn="base">
        <a:spcBef>
          <a:spcPct val="0"/>
        </a:spcBef>
        <a:spcAft>
          <a:spcPct val="0"/>
        </a:spcAft>
        <a:defRPr sz="3300">
          <a:solidFill>
            <a:schemeClr val="tx1"/>
          </a:solidFill>
          <a:latin typeface="Calibri" panose="020F0502020204030204" pitchFamily="34" charset="0"/>
        </a:defRPr>
      </a:lvl7pPr>
      <a:lvl8pPr marL="1028700" algn="ctr" defTabSz="342900" rtl="0" fontAlgn="base">
        <a:spcBef>
          <a:spcPct val="0"/>
        </a:spcBef>
        <a:spcAft>
          <a:spcPct val="0"/>
        </a:spcAft>
        <a:defRPr sz="3300">
          <a:solidFill>
            <a:schemeClr val="tx1"/>
          </a:solidFill>
          <a:latin typeface="Calibri" panose="020F0502020204030204" pitchFamily="34" charset="0"/>
        </a:defRPr>
      </a:lvl8pPr>
      <a:lvl9pPr marL="1371600" algn="ctr" defTabSz="342900" rtl="0" fontAlgn="base">
        <a:spcBef>
          <a:spcPct val="0"/>
        </a:spcBef>
        <a:spcAft>
          <a:spcPct val="0"/>
        </a:spcAft>
        <a:defRPr sz="3300">
          <a:solidFill>
            <a:schemeClr val="tx1"/>
          </a:solidFill>
          <a:latin typeface="Calibri" panose="020F0502020204030204" pitchFamily="34"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cde.ca.gov/sp/ml/caedge.as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hpIEVODdq6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2400" y="1894285"/>
            <a:ext cx="5616179" cy="3211115"/>
          </a:xfrm>
        </p:spPr>
        <p:txBody>
          <a:bodyPr/>
          <a:lstStyle/>
          <a:p>
            <a:pPr eaLnBrk="1" hangingPunct="1">
              <a:spcAft>
                <a:spcPts val="900"/>
              </a:spcAft>
            </a:pPr>
            <a:r>
              <a:rPr lang="es-ES" altLang="es-MX" sz="4050" dirty="0">
                <a:latin typeface="Arial" panose="020B0604020202020204" pitchFamily="34" charset="0"/>
                <a:cs typeface="Arial" panose="020B0604020202020204" pitchFamily="34" charset="0"/>
              </a:rPr>
              <a:t>La</a:t>
            </a:r>
            <a:r>
              <a:rPr lang="es-MX" altLang="es-MX" sz="4050" dirty="0">
                <a:latin typeface="Arial" panose="020B0604020202020204" pitchFamily="34" charset="0"/>
                <a:cs typeface="Arial" panose="020B0604020202020204" pitchFamily="34" charset="0"/>
              </a:rPr>
              <a:t> Iniciativa de Educación en California para una Economía Global </a:t>
            </a:r>
            <a:br>
              <a:rPr lang="es-MX" altLang="es-MX" sz="4050" dirty="0">
                <a:latin typeface="Arial" panose="020B0604020202020204" pitchFamily="34" charset="0"/>
                <a:cs typeface="Arial" panose="020B0604020202020204" pitchFamily="34" charset="0"/>
              </a:rPr>
            </a:br>
            <a:r>
              <a:rPr lang="es-MX" altLang="es-MX" sz="4050" dirty="0">
                <a:latin typeface="Arial" panose="020B0604020202020204" pitchFamily="34" charset="0"/>
                <a:cs typeface="Arial" panose="020B0604020202020204" pitchFamily="34" charset="0"/>
              </a:rPr>
              <a:t>(CA </a:t>
            </a:r>
            <a:r>
              <a:rPr lang="es-MX" altLang="es-MX" sz="4050" dirty="0" err="1">
                <a:latin typeface="Arial" panose="020B0604020202020204" pitchFamily="34" charset="0"/>
                <a:cs typeface="Arial" panose="020B0604020202020204" pitchFamily="34" charset="0"/>
              </a:rPr>
              <a:t>Ed.G.E</a:t>
            </a:r>
            <a:r>
              <a:rPr lang="es-MX" altLang="es-MX" sz="4050" dirty="0">
                <a:latin typeface="Arial" panose="020B0604020202020204" pitchFamily="34" charset="0"/>
                <a:cs typeface="Arial" panose="020B0604020202020204" pitchFamily="34" charset="0"/>
              </a:rPr>
              <a:t>.)</a:t>
            </a:r>
          </a:p>
        </p:txBody>
      </p:sp>
      <p:pic>
        <p:nvPicPr>
          <p:cNvPr id="26627" name="Content Placeholder 7" descr="A picture of a group of children, happy, and looking at the camera."/>
          <p:cNvPicPr>
            <a:picLocks noGrp="1" noChangeAspect="1"/>
          </p:cNvPicPr>
          <p:nvPr>
            <p:ph idx="1"/>
          </p:nvPr>
        </p:nvPicPr>
        <p:blipFill>
          <a:blip r:embed="rId3"/>
          <a:srcRect/>
          <a:stretch>
            <a:fillRect/>
          </a:stretch>
        </p:blipFill>
        <p:spPr>
          <a:xfrm>
            <a:off x="5332810" y="1139429"/>
            <a:ext cx="3362325" cy="2553890"/>
          </a:xfrm>
          <a:ln w="57150">
            <a:solidFill>
              <a:schemeClr val="accent5">
                <a:lumMod val="75000"/>
              </a:schemeClr>
            </a:solidFill>
          </a:ln>
        </p:spPr>
      </p:pic>
      <p:sp>
        <p:nvSpPr>
          <p:cNvPr id="26628" name="Text Placeholder 4"/>
          <p:cNvSpPr>
            <a:spLocks noGrp="1"/>
          </p:cNvSpPr>
          <p:nvPr>
            <p:ph type="body" sz="half" idx="2"/>
          </p:nvPr>
        </p:nvSpPr>
        <p:spPr>
          <a:xfrm>
            <a:off x="152400" y="5105400"/>
            <a:ext cx="8542735" cy="1143000"/>
          </a:xfrm>
        </p:spPr>
        <p:txBody>
          <a:bodyPr rtlCol="0">
            <a:normAutofit fontScale="70000" lnSpcReduction="20000"/>
          </a:bodyPr>
          <a:lstStyle/>
          <a:p>
            <a:pPr eaLnBrk="1" fontAlgn="auto" hangingPunct="1">
              <a:spcAft>
                <a:spcPts val="0"/>
              </a:spcAft>
              <a:defRPr/>
            </a:pPr>
            <a:r>
              <a:rPr lang="es-MX" altLang="en-US" sz="3300" b="1" dirty="0">
                <a:solidFill>
                  <a:schemeClr val="accent5">
                    <a:lumMod val="75000"/>
                  </a:schemeClr>
                </a:solidFill>
                <a:latin typeface="Arial" panose="020B0604020202020204" pitchFamily="34" charset="0"/>
                <a:cs typeface="Arial" panose="020B0604020202020204" pitchFamily="34" charset="0"/>
              </a:rPr>
              <a:t>Oportunidades para la Educación Multilingüe</a:t>
            </a:r>
          </a:p>
          <a:p>
            <a:pPr eaLnBrk="1" fontAlgn="auto" hangingPunct="1">
              <a:spcAft>
                <a:spcPts val="0"/>
              </a:spcAft>
              <a:defRPr/>
            </a:pPr>
            <a:endParaRPr lang="es-MX" altLang="en-US" sz="3300" b="1" dirty="0">
              <a:latin typeface="Arial" panose="020B0604020202020204" pitchFamily="34" charset="0"/>
              <a:cs typeface="Arial" panose="020B0604020202020204" pitchFamily="34" charset="0"/>
            </a:endParaRPr>
          </a:p>
          <a:p>
            <a:pPr eaLnBrk="1" fontAlgn="auto" hangingPunct="1">
              <a:spcAft>
                <a:spcPts val="0"/>
              </a:spcAft>
              <a:defRPr/>
            </a:pPr>
            <a:r>
              <a:rPr lang="es-MX" altLang="en-US" sz="3300" b="1" dirty="0">
                <a:latin typeface="Arial" panose="020B0604020202020204" pitchFamily="34" charset="0"/>
                <a:cs typeface="Arial" panose="020B0604020202020204" pitchFamily="34" charset="0"/>
              </a:rPr>
              <a:t>Febrero 2019</a:t>
            </a:r>
          </a:p>
          <a:p>
            <a:pPr eaLnBrk="1" fontAlgn="auto" hangingPunct="1">
              <a:spcAft>
                <a:spcPts val="0"/>
              </a:spcAft>
              <a:defRPr/>
            </a:pPr>
            <a:endParaRPr lang="es-MX" altLang="en-US" sz="3300" b="1" dirty="0">
              <a:solidFill>
                <a:schemeClr val="accent5">
                  <a:lumMod val="75000"/>
                </a:schemeClr>
              </a:solidFill>
              <a:latin typeface="Arial" panose="020B0604020202020204" pitchFamily="34" charset="0"/>
              <a:cs typeface="Arial" panose="020B0604020202020204" pitchFamily="34" charset="0"/>
            </a:endParaRPr>
          </a:p>
          <a:p>
            <a:pPr eaLnBrk="1" fontAlgn="auto" hangingPunct="1">
              <a:spcAft>
                <a:spcPts val="0"/>
              </a:spcAft>
              <a:defRPr/>
            </a:pPr>
            <a:endParaRPr lang="en-US"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36997" y="1079898"/>
            <a:ext cx="8229600" cy="1097756"/>
          </a:xfrm>
        </p:spPr>
        <p:txBody>
          <a:bodyPr/>
          <a:lstStyle/>
          <a:p>
            <a:pPr eaLnBrk="1" hangingPunct="1"/>
            <a:r>
              <a:rPr lang="es-MX" altLang="en-US" b="1"/>
              <a:t>Otros Ejemplos de  </a:t>
            </a:r>
            <a:br>
              <a:rPr lang="es-MX" altLang="en-US" b="1"/>
            </a:br>
            <a:r>
              <a:rPr lang="es-MX" altLang="en-US" b="1"/>
              <a:t>Programas Multilingües</a:t>
            </a:r>
            <a:endParaRPr lang="es-MX" altLang="en-US"/>
          </a:p>
        </p:txBody>
      </p:sp>
      <p:sp>
        <p:nvSpPr>
          <p:cNvPr id="29699" name="Content Placeholder 2"/>
          <p:cNvSpPr>
            <a:spLocks noGrp="1"/>
          </p:cNvSpPr>
          <p:nvPr>
            <p:ph sz="half" idx="1"/>
          </p:nvPr>
        </p:nvSpPr>
        <p:spPr>
          <a:xfrm>
            <a:off x="257175" y="2397919"/>
            <a:ext cx="5931694" cy="3363516"/>
          </a:xfrm>
        </p:spPr>
        <p:txBody>
          <a:bodyPr/>
          <a:lstStyle/>
          <a:p>
            <a:pPr eaLnBrk="1" hangingPunct="1">
              <a:spcBef>
                <a:spcPct val="0"/>
              </a:spcBef>
              <a:spcAft>
                <a:spcPts val="900"/>
              </a:spcAft>
            </a:pPr>
            <a:r>
              <a:rPr lang="es-MX" altLang="en-US" sz="2400"/>
              <a:t>Bilingüe de Transición</a:t>
            </a:r>
          </a:p>
          <a:p>
            <a:pPr eaLnBrk="1" hangingPunct="1">
              <a:spcBef>
                <a:spcPct val="0"/>
              </a:spcBef>
              <a:spcAft>
                <a:spcPts val="900"/>
              </a:spcAft>
            </a:pPr>
            <a:r>
              <a:rPr lang="es-MX" altLang="en-US" sz="2400"/>
              <a:t>Inmersión Unidireccional</a:t>
            </a:r>
          </a:p>
          <a:p>
            <a:pPr eaLnBrk="1" hangingPunct="1">
              <a:spcBef>
                <a:spcPct val="0"/>
              </a:spcBef>
              <a:spcAft>
                <a:spcPts val="900"/>
              </a:spcAft>
            </a:pPr>
            <a:r>
              <a:rPr lang="es-MX" altLang="en-US" sz="2400"/>
              <a:t>Idioma de Herencia o Indígena</a:t>
            </a:r>
          </a:p>
          <a:p>
            <a:pPr eaLnBrk="1" hangingPunct="1">
              <a:spcBef>
                <a:spcPct val="0"/>
              </a:spcBef>
              <a:spcAft>
                <a:spcPts val="900"/>
              </a:spcAft>
            </a:pPr>
            <a:r>
              <a:rPr lang="es-MX" altLang="en-US" sz="2400"/>
              <a:t>FLEX o FLES: Idioma Extranjero para el Enriquecimiento o Estudio Elementaría</a:t>
            </a:r>
          </a:p>
          <a:p>
            <a:pPr eaLnBrk="1" hangingPunct="1">
              <a:spcBef>
                <a:spcPct val="0"/>
              </a:spcBef>
              <a:spcAft>
                <a:spcPts val="900"/>
              </a:spcAft>
            </a:pPr>
            <a:r>
              <a:rPr lang="es-MX" altLang="en-US" sz="2400"/>
              <a:t>Cursos para Hablantes Nativos</a:t>
            </a:r>
          </a:p>
        </p:txBody>
      </p:sp>
      <p:sp>
        <p:nvSpPr>
          <p:cNvPr id="4" name="Slide Number Placeholder 3"/>
          <p:cNvSpPr>
            <a:spLocks noGrp="1"/>
          </p:cNvSpPr>
          <p:nvPr>
            <p:ph type="sldNum" sz="quarter" idx="10"/>
          </p:nvPr>
        </p:nvSpPr>
        <p:spPr/>
        <p:txBody>
          <a:bodyPr/>
          <a:lstStyle/>
          <a:p>
            <a:pPr>
              <a:defRPr/>
            </a:pPr>
            <a:fld id="{2EA8375D-AC73-4AC2-8E12-3920270C53E0}" type="slidenum">
              <a:rPr lang="en-US"/>
              <a:pPr>
                <a:defRPr/>
              </a:pPr>
              <a:t>10</a:t>
            </a:fld>
            <a:endParaRPr lang="en-US" dirty="0"/>
          </a:p>
        </p:txBody>
      </p:sp>
      <p:pic>
        <p:nvPicPr>
          <p:cNvPr id="29701" name="Picture 2" descr="Image of a pencil made to look like a tree, with braches that hold different objects used in a classroom."/>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113860" y="2177654"/>
            <a:ext cx="3012281" cy="3011090"/>
          </a:xfr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5"/>
          <p:cNvSpPr>
            <a:spLocks noGrp="1"/>
          </p:cNvSpPr>
          <p:nvPr>
            <p:ph type="title"/>
          </p:nvPr>
        </p:nvSpPr>
        <p:spPr>
          <a:xfrm>
            <a:off x="457200" y="1063229"/>
            <a:ext cx="8229600" cy="656034"/>
          </a:xfrm>
        </p:spPr>
        <p:txBody>
          <a:bodyPr/>
          <a:lstStyle/>
          <a:p>
            <a:r>
              <a:rPr lang="en-US" altLang="en-US" b="1"/>
              <a:t>Da Una, Toma Una</a:t>
            </a:r>
          </a:p>
        </p:txBody>
      </p:sp>
      <p:sp>
        <p:nvSpPr>
          <p:cNvPr id="31747" name="Content Placeholder 7"/>
          <p:cNvSpPr>
            <a:spLocks noGrp="1"/>
          </p:cNvSpPr>
          <p:nvPr>
            <p:ph sz="half" idx="1"/>
          </p:nvPr>
        </p:nvSpPr>
        <p:spPr>
          <a:xfrm>
            <a:off x="234554" y="2312194"/>
            <a:ext cx="4532709" cy="3314700"/>
          </a:xfrm>
        </p:spPr>
        <p:txBody>
          <a:bodyPr/>
          <a:lstStyle/>
          <a:p>
            <a:r>
              <a:rPr lang="en-US" altLang="en-US"/>
              <a:t>Encuentre la hoja “Da Una, Toma Una” </a:t>
            </a:r>
          </a:p>
          <a:p>
            <a:r>
              <a:rPr lang="en-US" altLang="en-US"/>
              <a:t>Escriba tres preguntas que tiene sobre los programas multilingues (una para cada cuadrado)</a:t>
            </a:r>
          </a:p>
          <a:p>
            <a:r>
              <a:rPr lang="en-US" altLang="en-US"/>
              <a:t>Comparta sus preguntas con los otros participantes</a:t>
            </a:r>
          </a:p>
          <a:p>
            <a:r>
              <a:rPr lang="en-US" altLang="en-US"/>
              <a:t>Colecte nuevas preguntas</a:t>
            </a:r>
          </a:p>
          <a:p>
            <a:endParaRPr lang="en-US" altLang="en-US"/>
          </a:p>
          <a:p>
            <a:endParaRPr lang="en-US" altLang="en-US"/>
          </a:p>
        </p:txBody>
      </p:sp>
      <p:sp>
        <p:nvSpPr>
          <p:cNvPr id="5" name="Slide Number Placeholder 4"/>
          <p:cNvSpPr>
            <a:spLocks noGrp="1"/>
          </p:cNvSpPr>
          <p:nvPr>
            <p:ph type="sldNum" sz="quarter" idx="10"/>
          </p:nvPr>
        </p:nvSpPr>
        <p:spPr/>
        <p:txBody>
          <a:bodyPr/>
          <a:lstStyle/>
          <a:p>
            <a:pPr>
              <a:defRPr/>
            </a:pPr>
            <a:fld id="{9A3DBE48-519D-4B55-82F3-1A5326FDF2C1}" type="slidenum">
              <a:rPr lang="en-US" smtClean="0"/>
              <a:pPr>
                <a:defRPr/>
              </a:pPr>
              <a:t>11</a:t>
            </a:fld>
            <a:endParaRPr lang="en-US" dirty="0"/>
          </a:p>
        </p:txBody>
      </p:sp>
      <p:pic>
        <p:nvPicPr>
          <p:cNvPr id="31749" name="Content Placeholder 2" descr="Un imagen de la hoja para &quot;Da Una, Toma Una&quot;"/>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933950" y="1719263"/>
            <a:ext cx="3312319" cy="3888581"/>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5"/>
          <p:cNvSpPr>
            <a:spLocks noGrp="1"/>
          </p:cNvSpPr>
          <p:nvPr>
            <p:ph type="title"/>
          </p:nvPr>
        </p:nvSpPr>
        <p:spPr>
          <a:xfrm>
            <a:off x="1410891" y="1063229"/>
            <a:ext cx="7581900" cy="857250"/>
          </a:xfrm>
        </p:spPr>
        <p:txBody>
          <a:bodyPr/>
          <a:lstStyle/>
          <a:p>
            <a:r>
              <a:rPr lang="es-MX" altLang="en-US" b="1"/>
              <a:t>Plan de Control y Rendimiento Local (LCAP*) </a:t>
            </a:r>
          </a:p>
        </p:txBody>
      </p:sp>
      <p:sp>
        <p:nvSpPr>
          <p:cNvPr id="7" name="Content Placeholder 6"/>
          <p:cNvSpPr>
            <a:spLocks noGrp="1"/>
          </p:cNvSpPr>
          <p:nvPr>
            <p:ph idx="1"/>
          </p:nvPr>
        </p:nvSpPr>
        <p:spPr>
          <a:xfrm>
            <a:off x="1203723" y="2057400"/>
            <a:ext cx="7483078" cy="3704035"/>
          </a:xfrm>
        </p:spPr>
        <p:txBody>
          <a:bodyPr/>
          <a:lstStyle/>
          <a:p>
            <a:pPr marL="0" indent="0">
              <a:buNone/>
              <a:defRPr/>
            </a:pPr>
            <a:r>
              <a:rPr lang="es-MX" b="1" dirty="0"/>
              <a:t>El LCAP es:</a:t>
            </a:r>
          </a:p>
          <a:p>
            <a:pPr>
              <a:defRPr/>
            </a:pPr>
            <a:r>
              <a:rPr lang="es-MX" dirty="0"/>
              <a:t>Un plan al nivel del distrito de tres años </a:t>
            </a:r>
          </a:p>
          <a:p>
            <a:pPr>
              <a:defRPr/>
            </a:pPr>
            <a:r>
              <a:rPr lang="es-MX" dirty="0"/>
              <a:t>Actualizado anualmente</a:t>
            </a:r>
          </a:p>
          <a:p>
            <a:pPr marL="0" indent="0">
              <a:spcBef>
                <a:spcPts val="1800"/>
              </a:spcBef>
              <a:buNone/>
              <a:defRPr/>
            </a:pPr>
            <a:r>
              <a:rPr lang="es-MX" b="1" dirty="0"/>
              <a:t>El LCAP describe:</a:t>
            </a:r>
          </a:p>
          <a:p>
            <a:pPr>
              <a:defRPr/>
            </a:pPr>
            <a:r>
              <a:rPr lang="es-MX" dirty="0"/>
              <a:t>La visión para los estudiantes</a:t>
            </a:r>
          </a:p>
          <a:p>
            <a:pPr>
              <a:defRPr/>
            </a:pPr>
            <a:r>
              <a:rPr lang="es-MX" dirty="0"/>
              <a:t>Las metas anuales</a:t>
            </a:r>
          </a:p>
          <a:p>
            <a:pPr>
              <a:defRPr/>
            </a:pPr>
            <a:r>
              <a:rPr lang="es-MX" dirty="0"/>
              <a:t>Las acciones para lograr la visión y las metas</a:t>
            </a:r>
          </a:p>
          <a:p>
            <a:pPr marL="0" indent="0">
              <a:spcBef>
                <a:spcPts val="1350"/>
              </a:spcBef>
              <a:buNone/>
              <a:defRPr/>
            </a:pPr>
            <a:r>
              <a:rPr lang="es-MX" sz="1800" dirty="0"/>
              <a:t>*Siglas en Inglés</a:t>
            </a:r>
          </a:p>
        </p:txBody>
      </p:sp>
      <p:sp>
        <p:nvSpPr>
          <p:cNvPr id="5" name="Slide Number Placeholder 4"/>
          <p:cNvSpPr>
            <a:spLocks noGrp="1"/>
          </p:cNvSpPr>
          <p:nvPr>
            <p:ph type="sldNum" sz="quarter" idx="10"/>
          </p:nvPr>
        </p:nvSpPr>
        <p:spPr/>
        <p:txBody>
          <a:bodyPr/>
          <a:lstStyle/>
          <a:p>
            <a:pPr>
              <a:defRPr/>
            </a:pPr>
            <a:fld id="{EAE70D42-8D51-4193-95BF-C7BE75EBFDFA}"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b="1"/>
              <a:t>LCAP*</a:t>
            </a:r>
          </a:p>
        </p:txBody>
      </p:sp>
      <p:sp>
        <p:nvSpPr>
          <p:cNvPr id="3" name="Content Placeholder 2"/>
          <p:cNvSpPr>
            <a:spLocks noGrp="1"/>
          </p:cNvSpPr>
          <p:nvPr>
            <p:ph idx="1"/>
          </p:nvPr>
        </p:nvSpPr>
        <p:spPr>
          <a:xfrm>
            <a:off x="302419" y="2057401"/>
            <a:ext cx="8518922" cy="3840956"/>
          </a:xfrm>
        </p:spPr>
        <p:txBody>
          <a:bodyPr/>
          <a:lstStyle/>
          <a:p>
            <a:pPr marL="0" indent="0">
              <a:spcAft>
                <a:spcPts val="1350"/>
              </a:spcAft>
              <a:buNone/>
              <a:defRPr/>
            </a:pPr>
            <a:r>
              <a:rPr lang="es-MX" sz="2100" dirty="0"/>
              <a:t>Los distritos escolares piden que los padres y los miembros de la comunidad compartan su interés en los programas multilingües. </a:t>
            </a:r>
          </a:p>
          <a:p>
            <a:pPr marL="0" indent="0">
              <a:buNone/>
              <a:defRPr/>
            </a:pPr>
            <a:r>
              <a:rPr lang="es-MX" sz="2100" b="1" dirty="0"/>
              <a:t>Como padres pueden participar en:</a:t>
            </a:r>
            <a:endParaRPr lang="en-US" sz="2100" dirty="0"/>
          </a:p>
          <a:p>
            <a:pPr>
              <a:defRPr/>
            </a:pPr>
            <a:r>
              <a:rPr lang="es-MX" sz="2100" dirty="0"/>
              <a:t>Compartir información con su representante al comité asesor de padres de aprendices del inglés del distrito (DELAC*)</a:t>
            </a:r>
            <a:endParaRPr lang="en-US" sz="2100" dirty="0"/>
          </a:p>
          <a:p>
            <a:pPr>
              <a:defRPr/>
            </a:pPr>
            <a:r>
              <a:rPr lang="es-MX" sz="2100" dirty="0"/>
              <a:t>Asistir y compartir información en las juntas dónde se desarrolla el plan de control y rendimiento local (LCAP)</a:t>
            </a:r>
            <a:endParaRPr lang="en-US" sz="2100" dirty="0"/>
          </a:p>
          <a:p>
            <a:pPr marL="0" indent="0">
              <a:buNone/>
              <a:defRPr/>
            </a:pPr>
            <a:endParaRPr lang="es-MX" sz="2100" dirty="0"/>
          </a:p>
          <a:p>
            <a:pPr marL="0" indent="0">
              <a:buNone/>
              <a:defRPr/>
            </a:pPr>
            <a:r>
              <a:rPr lang="es-MX" sz="2100" dirty="0"/>
              <a:t>*Siglas en Inglés</a:t>
            </a:r>
          </a:p>
          <a:p>
            <a:pPr marL="0" indent="0">
              <a:buNone/>
              <a:defRPr/>
            </a:pPr>
            <a:endParaRPr lang="en-US" dirty="0"/>
          </a:p>
        </p:txBody>
      </p:sp>
      <p:sp>
        <p:nvSpPr>
          <p:cNvPr id="4" name="Slide Number Placeholder 3"/>
          <p:cNvSpPr>
            <a:spLocks noGrp="1"/>
          </p:cNvSpPr>
          <p:nvPr>
            <p:ph type="sldNum" sz="quarter" idx="10"/>
          </p:nvPr>
        </p:nvSpPr>
        <p:spPr/>
        <p:txBody>
          <a:bodyPr/>
          <a:lstStyle/>
          <a:p>
            <a:pPr>
              <a:defRPr/>
            </a:pPr>
            <a:fld id="{6EB54CA1-8EE2-44E9-AD6F-818D1D901991}"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s-MX" altLang="en-US" b="1"/>
              <a:t>Notificación a los Padres </a:t>
            </a:r>
            <a:br>
              <a:rPr lang="es-MX" altLang="en-US" b="1"/>
            </a:br>
            <a:r>
              <a:rPr lang="es-MX" altLang="en-US" b="1"/>
              <a:t>y Elección de un Programa</a:t>
            </a:r>
          </a:p>
        </p:txBody>
      </p:sp>
      <p:sp>
        <p:nvSpPr>
          <p:cNvPr id="5" name="Content Placeholder 4"/>
          <p:cNvSpPr>
            <a:spLocks noGrp="1"/>
          </p:cNvSpPr>
          <p:nvPr>
            <p:ph sz="half" idx="1"/>
          </p:nvPr>
        </p:nvSpPr>
        <p:spPr>
          <a:xfrm>
            <a:off x="297657" y="2493169"/>
            <a:ext cx="7065169" cy="3131344"/>
          </a:xfrm>
        </p:spPr>
        <p:txBody>
          <a:bodyPr rtlCol="0">
            <a:normAutofit/>
          </a:bodyPr>
          <a:lstStyle/>
          <a:p>
            <a:pPr eaLnBrk="1" fontAlgn="auto" hangingPunct="1">
              <a:spcBef>
                <a:spcPts val="0"/>
              </a:spcBef>
              <a:spcAft>
                <a:spcPts val="900"/>
              </a:spcAft>
              <a:buFont typeface="Arial"/>
              <a:buChar char="•"/>
              <a:defRPr/>
            </a:pPr>
            <a:r>
              <a:rPr lang="es-MX" dirty="0"/>
              <a:t>Los distritos notifican a los padres sobre los </a:t>
            </a:r>
            <a:br>
              <a:rPr lang="es-MX" dirty="0"/>
            </a:br>
            <a:r>
              <a:rPr lang="es-MX" dirty="0"/>
              <a:t>tipos de programas que se ofrecen en el distrito</a:t>
            </a:r>
          </a:p>
          <a:p>
            <a:pPr eaLnBrk="1" fontAlgn="auto" hangingPunct="1">
              <a:spcBef>
                <a:spcPts val="0"/>
              </a:spcBef>
              <a:spcAft>
                <a:spcPts val="900"/>
              </a:spcAft>
              <a:buFont typeface="Arial"/>
              <a:buChar char="•"/>
              <a:defRPr/>
            </a:pPr>
            <a:r>
              <a:rPr lang="es-MX" dirty="0"/>
              <a:t>Manual para padres</a:t>
            </a:r>
          </a:p>
          <a:p>
            <a:pPr eaLnBrk="1" fontAlgn="auto" hangingPunct="1">
              <a:spcBef>
                <a:spcPts val="0"/>
              </a:spcBef>
              <a:spcAft>
                <a:spcPts val="900"/>
              </a:spcAft>
              <a:buFont typeface="Arial"/>
              <a:buChar char="•"/>
              <a:defRPr/>
            </a:pPr>
            <a:r>
              <a:rPr lang="es-MX" dirty="0"/>
              <a:t>Otras notificaciones para los padres</a:t>
            </a:r>
          </a:p>
          <a:p>
            <a:pPr eaLnBrk="1" fontAlgn="auto" hangingPunct="1">
              <a:spcBef>
                <a:spcPts val="0"/>
              </a:spcBef>
              <a:spcAft>
                <a:spcPts val="900"/>
              </a:spcAft>
              <a:buFont typeface="Arial"/>
              <a:buChar char="•"/>
              <a:defRPr/>
            </a:pPr>
            <a:r>
              <a:rPr lang="es-MX" dirty="0"/>
              <a:t>Los padres pueden escoger un programa de adquisición de lenguaje que mejor se adapte a las necesidades de su hijo  </a:t>
            </a:r>
          </a:p>
          <a:p>
            <a:pPr eaLnBrk="1" fontAlgn="auto" hangingPunct="1">
              <a:spcAft>
                <a:spcPts val="0"/>
              </a:spcAft>
              <a:buFont typeface="Arial"/>
              <a:buChar char="•"/>
              <a:defRPr/>
            </a:pPr>
            <a:endParaRPr lang="en-US" dirty="0"/>
          </a:p>
          <a:p>
            <a:pPr marL="0" indent="0" eaLnBrk="1" fontAlgn="auto" hangingPunct="1">
              <a:spcAft>
                <a:spcPts val="0"/>
              </a:spcAft>
              <a:buNone/>
              <a:defRPr/>
            </a:pPr>
            <a:endParaRPr lang="en-US" dirty="0"/>
          </a:p>
        </p:txBody>
      </p:sp>
      <p:pic>
        <p:nvPicPr>
          <p:cNvPr id="37892" name="Content Placeholder 6" descr="Image of a piece of paper posted with a pin. The paper says &quot;important notice.&quot;"/>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275785" y="2057400"/>
            <a:ext cx="2732484" cy="1728788"/>
          </a:xfrm>
        </p:spPr>
      </p:pic>
      <p:sp>
        <p:nvSpPr>
          <p:cNvPr id="4" name="Slide Number Placeholder 3"/>
          <p:cNvSpPr>
            <a:spLocks noGrp="1"/>
          </p:cNvSpPr>
          <p:nvPr>
            <p:ph type="sldNum" sz="quarter" idx="10"/>
          </p:nvPr>
        </p:nvSpPr>
        <p:spPr/>
        <p:txBody>
          <a:bodyPr/>
          <a:lstStyle/>
          <a:p>
            <a:pPr>
              <a:defRPr/>
            </a:pPr>
            <a:fld id="{D6A3C2BB-26D7-49EC-BD40-4FEDC0BA9602}" type="slidenum">
              <a:rPr lang="en-US"/>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702469" y="1053703"/>
            <a:ext cx="8229600" cy="1166813"/>
          </a:xfrm>
        </p:spPr>
        <p:txBody>
          <a:bodyPr/>
          <a:lstStyle/>
          <a:p>
            <a:pPr eaLnBrk="1" hangingPunct="1"/>
            <a:r>
              <a:rPr lang="es-MX" altLang="en-US" b="1"/>
              <a:t>Estableciendo un </a:t>
            </a:r>
            <a:br>
              <a:rPr lang="es-MX" altLang="en-US" b="1"/>
            </a:br>
            <a:r>
              <a:rPr lang="es-MX" altLang="en-US" b="1"/>
              <a:t>Nuevo Programa Multilingüe</a:t>
            </a:r>
          </a:p>
        </p:txBody>
      </p:sp>
      <p:sp>
        <p:nvSpPr>
          <p:cNvPr id="6" name="Content Placeholder 5"/>
          <p:cNvSpPr>
            <a:spLocks noGrp="1"/>
          </p:cNvSpPr>
          <p:nvPr>
            <p:ph idx="1"/>
          </p:nvPr>
        </p:nvSpPr>
        <p:spPr>
          <a:xfrm>
            <a:off x="373856" y="2369344"/>
            <a:ext cx="8229600" cy="3394472"/>
          </a:xfrm>
        </p:spPr>
        <p:txBody>
          <a:bodyPr rtlCol="0">
            <a:normAutofit/>
          </a:bodyPr>
          <a:lstStyle/>
          <a:p>
            <a:pPr marL="0" indent="0" eaLnBrk="1" fontAlgn="auto" hangingPunct="1">
              <a:spcBef>
                <a:spcPts val="0"/>
              </a:spcBef>
              <a:spcAft>
                <a:spcPts val="1350"/>
              </a:spcAft>
              <a:buNone/>
              <a:defRPr/>
            </a:pPr>
            <a:r>
              <a:rPr lang="es-MX" sz="2100" b="1" dirty="0"/>
              <a:t>Los distritos escolares responden a las solicitudes para establecer un programa nuevo multilingüe cuando:</a:t>
            </a:r>
          </a:p>
          <a:p>
            <a:pPr eaLnBrk="1" fontAlgn="auto" hangingPunct="1">
              <a:spcBef>
                <a:spcPts val="0"/>
              </a:spcBef>
              <a:spcAft>
                <a:spcPts val="1350"/>
              </a:spcAft>
              <a:defRPr/>
            </a:pPr>
            <a:r>
              <a:rPr lang="es-MX" sz="2100" dirty="0"/>
              <a:t>Los padres o tutores legales de 30 alumnos o más  lo piden, o</a:t>
            </a:r>
          </a:p>
          <a:p>
            <a:pPr eaLnBrk="1" fontAlgn="auto" hangingPunct="1">
              <a:spcBef>
                <a:spcPts val="0"/>
              </a:spcBef>
              <a:spcAft>
                <a:spcPts val="1350"/>
              </a:spcAft>
              <a:buFont typeface="Arial"/>
              <a:buChar char="•"/>
              <a:defRPr/>
            </a:pPr>
            <a:r>
              <a:rPr lang="es-MX" sz="2100" dirty="0"/>
              <a:t>Los padres o tutores legales de 20 alumnos o más de un grado en una escuela lo piden.</a:t>
            </a:r>
          </a:p>
          <a:p>
            <a:pPr marL="0" indent="0" eaLnBrk="1" fontAlgn="auto" hangingPunct="1">
              <a:spcBef>
                <a:spcPts val="0"/>
              </a:spcBef>
              <a:spcAft>
                <a:spcPts val="1350"/>
              </a:spcAft>
              <a:buNone/>
              <a:defRPr/>
            </a:pPr>
            <a:r>
              <a:rPr lang="es-MX" sz="2100" b="1" dirty="0"/>
              <a:t>El distrito provee el programa solicitado si se determine que es posible.</a:t>
            </a:r>
            <a:endParaRPr lang="es-MX" sz="2100" dirty="0"/>
          </a:p>
          <a:p>
            <a:pPr eaLnBrk="1" fontAlgn="auto" hangingPunct="1">
              <a:spcBef>
                <a:spcPts val="0"/>
              </a:spcBef>
              <a:spcAft>
                <a:spcPts val="1350"/>
              </a:spcAft>
              <a:buFont typeface="Arial"/>
              <a:buChar char="•"/>
              <a:defRPr/>
            </a:pPr>
            <a:endParaRPr lang="es-MX" sz="2100" dirty="0"/>
          </a:p>
        </p:txBody>
      </p:sp>
      <p:sp>
        <p:nvSpPr>
          <p:cNvPr id="5" name="Slide Number Placeholder 4"/>
          <p:cNvSpPr>
            <a:spLocks noGrp="1"/>
          </p:cNvSpPr>
          <p:nvPr>
            <p:ph type="sldNum" sz="quarter" idx="10"/>
          </p:nvPr>
        </p:nvSpPr>
        <p:spPr/>
        <p:txBody>
          <a:bodyPr/>
          <a:lstStyle/>
          <a:p>
            <a:pPr>
              <a:defRPr/>
            </a:pPr>
            <a:fld id="{30B417DA-B7F5-4D7E-AFF4-7B55A034D2BF}" type="slidenum">
              <a:rPr lang="en-US"/>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200151" y="1110854"/>
            <a:ext cx="7241381" cy="1006078"/>
          </a:xfrm>
        </p:spPr>
        <p:txBody>
          <a:bodyPr/>
          <a:lstStyle/>
          <a:p>
            <a:pPr eaLnBrk="1" hangingPunct="1"/>
            <a:r>
              <a:rPr lang="es-MX" altLang="es-MX" b="1"/>
              <a:t>Como Solicitar un Programa  Nuevo Multilingüe</a:t>
            </a:r>
          </a:p>
        </p:txBody>
      </p:sp>
      <p:sp>
        <p:nvSpPr>
          <p:cNvPr id="41987" name="Content Placeholder 2"/>
          <p:cNvSpPr>
            <a:spLocks noGrp="1"/>
          </p:cNvSpPr>
          <p:nvPr>
            <p:ph idx="1"/>
          </p:nvPr>
        </p:nvSpPr>
        <p:spPr>
          <a:xfrm>
            <a:off x="295275" y="2343151"/>
            <a:ext cx="4673204" cy="3326606"/>
          </a:xfrm>
        </p:spPr>
        <p:txBody>
          <a:bodyPr/>
          <a:lstStyle/>
          <a:p>
            <a:pPr eaLnBrk="1" hangingPunct="1">
              <a:spcBef>
                <a:spcPct val="0"/>
              </a:spcBef>
              <a:spcAft>
                <a:spcPts val="900"/>
              </a:spcAft>
            </a:pPr>
            <a:r>
              <a:rPr lang="es-MX" altLang="es-MX" sz="1800"/>
              <a:t>Haga la solicitud por escrito, con fecha, su nombre, el nombre de su hijo, y el nivel del grado</a:t>
            </a:r>
          </a:p>
          <a:p>
            <a:pPr eaLnBrk="1" hangingPunct="1">
              <a:spcBef>
                <a:spcPct val="0"/>
              </a:spcBef>
              <a:spcAft>
                <a:spcPts val="900"/>
              </a:spcAft>
            </a:pPr>
            <a:r>
              <a:rPr lang="es-MX" altLang="es-MX" sz="1800"/>
              <a:t>No es necesario saber el nombre del programa, pero le ayuda tener conocimiento con los programas</a:t>
            </a:r>
          </a:p>
          <a:p>
            <a:pPr eaLnBrk="1" hangingPunct="1">
              <a:spcBef>
                <a:spcPct val="0"/>
              </a:spcBef>
              <a:spcAft>
                <a:spcPts val="900"/>
              </a:spcAft>
            </a:pPr>
            <a:r>
              <a:rPr lang="es-MX" altLang="es-MX" sz="1800"/>
              <a:t>Pida ayuda completando los documentos si se necesita</a:t>
            </a:r>
          </a:p>
          <a:p>
            <a:pPr eaLnBrk="1" hangingPunct="1">
              <a:spcBef>
                <a:spcPct val="0"/>
              </a:spcBef>
              <a:spcAft>
                <a:spcPts val="900"/>
              </a:spcAft>
            </a:pPr>
            <a:r>
              <a:rPr lang="es-MX" altLang="es-MX" sz="1800"/>
              <a:t>Guarde copias de cualquier forma para sus archivos</a:t>
            </a:r>
            <a:endParaRPr lang="es-MX" altLang="es-MX"/>
          </a:p>
          <a:p>
            <a:pPr eaLnBrk="1" hangingPunct="1"/>
            <a:endParaRPr lang="es-MX" altLang="es-MX"/>
          </a:p>
        </p:txBody>
      </p:sp>
      <p:pic>
        <p:nvPicPr>
          <p:cNvPr id="41989" name="Picture 2" descr="Image of a piece of paper and a p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6667" y="2552700"/>
            <a:ext cx="2734865"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0"/>
          </p:nvPr>
        </p:nvSpPr>
        <p:spPr/>
        <p:txBody>
          <a:bodyPr/>
          <a:lstStyle/>
          <a:p>
            <a:pPr>
              <a:defRPr/>
            </a:pPr>
            <a:fld id="{87EBED74-D3AA-477C-BCDA-3CAB32023766}" type="slidenum">
              <a:rPr lang="en-US"/>
              <a:pPr>
                <a:defRPr/>
              </a:pPr>
              <a:t>16</a:t>
            </a:fld>
            <a:endParaRPr 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s-MX" altLang="en-US" b="1"/>
              <a:t>La Respuesta del Distrito</a:t>
            </a:r>
          </a:p>
        </p:txBody>
      </p:sp>
      <p:sp>
        <p:nvSpPr>
          <p:cNvPr id="3" name="Content Placeholder 2"/>
          <p:cNvSpPr>
            <a:spLocks noGrp="1"/>
          </p:cNvSpPr>
          <p:nvPr>
            <p:ph idx="1"/>
          </p:nvPr>
        </p:nvSpPr>
        <p:spPr/>
        <p:txBody>
          <a:bodyPr rtlCol="0">
            <a:normAutofit/>
          </a:bodyPr>
          <a:lstStyle/>
          <a:p>
            <a:pPr marL="0" indent="0" eaLnBrk="1" fontAlgn="auto" hangingPunct="1">
              <a:spcBef>
                <a:spcPts val="0"/>
              </a:spcBef>
              <a:spcAft>
                <a:spcPts val="1350"/>
              </a:spcAft>
              <a:buNone/>
              <a:defRPr/>
            </a:pPr>
            <a:r>
              <a:rPr lang="es-MX" sz="2100" b="1" dirty="0"/>
              <a:t>El Distrito:</a:t>
            </a:r>
          </a:p>
          <a:p>
            <a:pPr eaLnBrk="1" fontAlgn="auto" hangingPunct="1">
              <a:spcBef>
                <a:spcPts val="0"/>
              </a:spcBef>
              <a:spcAft>
                <a:spcPts val="900"/>
              </a:spcAft>
              <a:buFont typeface="Arial"/>
              <a:buChar char="•"/>
              <a:defRPr/>
            </a:pPr>
            <a:r>
              <a:rPr lang="es-MX" sz="2100" dirty="0"/>
              <a:t>Dentro de 10 días de alcanzar el umbral, proporciona una notificación por escrito a los padres y el personal de la escuela, indicando que se ha solicitado un programa nuevo</a:t>
            </a:r>
          </a:p>
          <a:p>
            <a:pPr eaLnBrk="1" fontAlgn="auto" hangingPunct="1">
              <a:spcBef>
                <a:spcPts val="0"/>
              </a:spcBef>
              <a:spcAft>
                <a:spcPts val="900"/>
              </a:spcAft>
              <a:buFont typeface="Arial"/>
              <a:buChar char="•"/>
              <a:defRPr/>
            </a:pPr>
            <a:r>
              <a:rPr lang="es-MX" sz="2100" dirty="0"/>
              <a:t>Llevar acabo un análisis de recursos necesarios para determinar si es posible implementar el programa solicitado,  </a:t>
            </a:r>
          </a:p>
          <a:p>
            <a:pPr eaLnBrk="1" fontAlgn="auto" hangingPunct="1">
              <a:spcBef>
                <a:spcPts val="0"/>
              </a:spcBef>
              <a:spcAft>
                <a:spcPts val="900"/>
              </a:spcAft>
              <a:buFont typeface="Arial"/>
              <a:buChar char="•"/>
              <a:defRPr/>
            </a:pPr>
            <a:r>
              <a:rPr lang="es-MX" sz="2100" dirty="0"/>
              <a:t>Dentro de 60 días de alcanzar el umbral, proporciona una notificación por escrito de la determinación del distrito indicando si puede implementar el programa solicitado</a:t>
            </a:r>
          </a:p>
          <a:p>
            <a:pPr eaLnBrk="1" fontAlgn="auto" hangingPunct="1">
              <a:spcAft>
                <a:spcPts val="0"/>
              </a:spcAft>
              <a:buFont typeface="Arial"/>
              <a:buChar char="•"/>
              <a:defRPr/>
            </a:pPr>
            <a:endParaRPr lang="en-US" dirty="0"/>
          </a:p>
        </p:txBody>
      </p:sp>
      <p:sp>
        <p:nvSpPr>
          <p:cNvPr id="4" name="Slide Number Placeholder 3"/>
          <p:cNvSpPr>
            <a:spLocks noGrp="1"/>
          </p:cNvSpPr>
          <p:nvPr>
            <p:ph type="sldNum" sz="quarter" idx="10"/>
          </p:nvPr>
        </p:nvSpPr>
        <p:spPr/>
        <p:txBody>
          <a:bodyPr/>
          <a:lstStyle/>
          <a:p>
            <a:pPr>
              <a:defRPr/>
            </a:pPr>
            <a:fld id="{F79892EA-72B6-4061-90E2-B9052337EB4F}" type="slidenum">
              <a:rPr lang="en-US"/>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s-MX" altLang="en-US" b="1"/>
              <a:t>Comunicación</a:t>
            </a:r>
          </a:p>
        </p:txBody>
      </p:sp>
      <p:sp>
        <p:nvSpPr>
          <p:cNvPr id="46083" name="Text Placeholder 4"/>
          <p:cNvSpPr>
            <a:spLocks noGrp="1"/>
          </p:cNvSpPr>
          <p:nvPr>
            <p:ph type="body" idx="1"/>
          </p:nvPr>
        </p:nvSpPr>
        <p:spPr>
          <a:xfrm>
            <a:off x="267891" y="2172891"/>
            <a:ext cx="4226719" cy="652463"/>
          </a:xfrm>
        </p:spPr>
        <p:txBody>
          <a:bodyPr/>
          <a:lstStyle/>
          <a:p>
            <a:pPr algn="ctr" eaLnBrk="1" hangingPunct="1"/>
            <a:r>
              <a:rPr lang="es-MX" altLang="en-US" sz="2100"/>
              <a:t>Determina que Puede  Implementar el Programa</a:t>
            </a:r>
          </a:p>
        </p:txBody>
      </p:sp>
      <p:sp>
        <p:nvSpPr>
          <p:cNvPr id="6" name="Content Placeholder 5"/>
          <p:cNvSpPr>
            <a:spLocks noGrp="1"/>
          </p:cNvSpPr>
          <p:nvPr>
            <p:ph sz="half" idx="2"/>
          </p:nvPr>
        </p:nvSpPr>
        <p:spPr>
          <a:xfrm>
            <a:off x="267891" y="2867025"/>
            <a:ext cx="4226719" cy="2963466"/>
          </a:xfrm>
        </p:spPr>
        <p:txBody>
          <a:bodyPr rtlCol="0">
            <a:normAutofit/>
          </a:bodyPr>
          <a:lstStyle/>
          <a:p>
            <a:pPr marL="0" indent="0" eaLnBrk="1" fontAlgn="auto" hangingPunct="1">
              <a:spcAft>
                <a:spcPts val="0"/>
              </a:spcAft>
              <a:buNone/>
              <a:defRPr/>
            </a:pPr>
            <a:r>
              <a:rPr lang="es-MX" dirty="0"/>
              <a:t>Preguntas para aclarar:</a:t>
            </a:r>
          </a:p>
          <a:p>
            <a:pPr eaLnBrk="1" fontAlgn="auto" hangingPunct="1">
              <a:spcAft>
                <a:spcPts val="0"/>
              </a:spcAft>
              <a:buFont typeface="Arial"/>
              <a:buChar char="•"/>
              <a:defRPr/>
            </a:pPr>
            <a:r>
              <a:rPr lang="es-MX" dirty="0"/>
              <a:t>¿Cuándo comenzará la instrucción?</a:t>
            </a:r>
          </a:p>
          <a:p>
            <a:pPr eaLnBrk="1" fontAlgn="auto" hangingPunct="1">
              <a:spcAft>
                <a:spcPts val="0"/>
              </a:spcAft>
              <a:buFont typeface="Arial"/>
              <a:buChar char="•"/>
              <a:defRPr/>
            </a:pPr>
            <a:r>
              <a:rPr lang="es-MX" dirty="0"/>
              <a:t>¿Cuáles materiales se usarán?</a:t>
            </a:r>
          </a:p>
          <a:p>
            <a:pPr eaLnBrk="1" fontAlgn="auto" hangingPunct="1">
              <a:spcAft>
                <a:spcPts val="0"/>
              </a:spcAft>
              <a:buFont typeface="Arial"/>
              <a:buChar char="•"/>
              <a:defRPr/>
            </a:pPr>
            <a:r>
              <a:rPr lang="es-MX" dirty="0"/>
              <a:t>¿Cuáles son las metas del programa?</a:t>
            </a:r>
          </a:p>
          <a:p>
            <a:pPr eaLnBrk="1" fontAlgn="auto" hangingPunct="1">
              <a:spcAft>
                <a:spcPts val="0"/>
              </a:spcAft>
              <a:buFont typeface="Arial"/>
              <a:buChar char="•"/>
              <a:defRPr/>
            </a:pPr>
            <a:r>
              <a:rPr lang="es-MX" dirty="0"/>
              <a:t>¿Cómo pueden los padres apoyar el programa?</a:t>
            </a:r>
          </a:p>
          <a:p>
            <a:pPr marL="0" indent="0" eaLnBrk="1" fontAlgn="auto" hangingPunct="1">
              <a:spcAft>
                <a:spcPts val="0"/>
              </a:spcAft>
              <a:buNone/>
              <a:defRPr/>
            </a:pPr>
            <a:endParaRPr lang="es-MX" dirty="0"/>
          </a:p>
        </p:txBody>
      </p:sp>
      <p:sp>
        <p:nvSpPr>
          <p:cNvPr id="46085" name="Text Placeholder 6"/>
          <p:cNvSpPr>
            <a:spLocks noGrp="1"/>
          </p:cNvSpPr>
          <p:nvPr>
            <p:ph type="body" sz="quarter" idx="3"/>
          </p:nvPr>
        </p:nvSpPr>
        <p:spPr>
          <a:xfrm>
            <a:off x="4644628" y="2172891"/>
            <a:ext cx="4042172" cy="652463"/>
          </a:xfrm>
        </p:spPr>
        <p:txBody>
          <a:bodyPr/>
          <a:lstStyle/>
          <a:p>
            <a:pPr algn="ctr" eaLnBrk="1" hangingPunct="1"/>
            <a:r>
              <a:rPr lang="es-MX" altLang="en-US" sz="2100"/>
              <a:t>Determina que No Puede Implementar el Programa</a:t>
            </a:r>
          </a:p>
        </p:txBody>
      </p:sp>
      <p:sp>
        <p:nvSpPr>
          <p:cNvPr id="8" name="Content Placeholder 7"/>
          <p:cNvSpPr>
            <a:spLocks noGrp="1"/>
          </p:cNvSpPr>
          <p:nvPr>
            <p:ph sz="quarter" idx="4"/>
          </p:nvPr>
        </p:nvSpPr>
        <p:spPr>
          <a:xfrm>
            <a:off x="4644629" y="2867025"/>
            <a:ext cx="4193381" cy="2789635"/>
          </a:xfrm>
        </p:spPr>
        <p:txBody>
          <a:bodyPr rtlCol="0">
            <a:normAutofit lnSpcReduction="10000"/>
          </a:bodyPr>
          <a:lstStyle/>
          <a:p>
            <a:pPr marL="0" indent="0" eaLnBrk="1" fontAlgn="auto" hangingPunct="1">
              <a:spcAft>
                <a:spcPts val="0"/>
              </a:spcAft>
              <a:buNone/>
              <a:defRPr/>
            </a:pPr>
            <a:r>
              <a:rPr lang="es-MX" dirty="0"/>
              <a:t>Preguntas para aclarar:</a:t>
            </a:r>
          </a:p>
          <a:p>
            <a:pPr eaLnBrk="1" fontAlgn="auto" hangingPunct="1">
              <a:spcAft>
                <a:spcPts val="0"/>
              </a:spcAft>
              <a:buFont typeface="Arial"/>
              <a:buChar char="•"/>
              <a:defRPr/>
            </a:pPr>
            <a:r>
              <a:rPr lang="es-MX" dirty="0"/>
              <a:t>¿Cuáles son los motivos para la determinación que no puede implementar el programa solicitado?</a:t>
            </a:r>
          </a:p>
          <a:p>
            <a:pPr eaLnBrk="1" fontAlgn="auto" hangingPunct="1">
              <a:spcAft>
                <a:spcPts val="0"/>
              </a:spcAft>
              <a:buFont typeface="Arial"/>
              <a:buChar char="•"/>
              <a:defRPr/>
            </a:pPr>
            <a:r>
              <a:rPr lang="es-MX" dirty="0"/>
              <a:t>¿Cuáles recursos le falta a la escuela o el distrito?</a:t>
            </a:r>
          </a:p>
          <a:p>
            <a:pPr eaLnBrk="1" fontAlgn="auto" hangingPunct="1">
              <a:spcAft>
                <a:spcPts val="0"/>
              </a:spcAft>
              <a:buFont typeface="Arial"/>
              <a:buChar char="•"/>
              <a:defRPr/>
            </a:pPr>
            <a:r>
              <a:rPr lang="es-MX" dirty="0"/>
              <a:t>¿Será posible implementar el programa en el futuro? ¿Cuánto tiempo hasta que pueda ser implementado?</a:t>
            </a:r>
          </a:p>
          <a:p>
            <a:pPr marL="0" indent="0" eaLnBrk="1" fontAlgn="auto" hangingPunct="1">
              <a:spcAft>
                <a:spcPts val="0"/>
              </a:spcAft>
              <a:buNone/>
              <a:defRPr/>
            </a:pPr>
            <a:endParaRPr lang="es-MX" dirty="0"/>
          </a:p>
        </p:txBody>
      </p:sp>
      <p:sp>
        <p:nvSpPr>
          <p:cNvPr id="4" name="Slide Number Placeholder 3"/>
          <p:cNvSpPr>
            <a:spLocks noGrp="1"/>
          </p:cNvSpPr>
          <p:nvPr>
            <p:ph type="sldNum" sz="quarter" idx="12"/>
          </p:nvPr>
        </p:nvSpPr>
        <p:spPr/>
        <p:txBody>
          <a:bodyPr/>
          <a:lstStyle/>
          <a:p>
            <a:pPr>
              <a:defRPr/>
            </a:pPr>
            <a:fld id="{E5A87B5D-CB32-4ED0-A9CB-4D947E4E7F37}" type="slidenum">
              <a:rPr lang="en-US"/>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s-MX" altLang="es-MX" b="1"/>
              <a:t>Práctica</a:t>
            </a:r>
          </a:p>
        </p:txBody>
      </p:sp>
      <p:sp>
        <p:nvSpPr>
          <p:cNvPr id="48131" name="Content Placeholder 2"/>
          <p:cNvSpPr>
            <a:spLocks noGrp="1"/>
          </p:cNvSpPr>
          <p:nvPr>
            <p:ph sz="half" idx="1"/>
          </p:nvPr>
        </p:nvSpPr>
        <p:spPr>
          <a:xfrm>
            <a:off x="233172" y="2057405"/>
            <a:ext cx="4791266" cy="3394472"/>
          </a:xfrm>
        </p:spPr>
        <p:txBody>
          <a:bodyPr/>
          <a:lstStyle/>
          <a:p>
            <a:pPr eaLnBrk="1" hangingPunct="1">
              <a:spcBef>
                <a:spcPct val="0"/>
              </a:spcBef>
              <a:spcAft>
                <a:spcPts val="900"/>
              </a:spcAft>
            </a:pPr>
            <a:r>
              <a:rPr lang="es-MX" altLang="en-US" dirty="0"/>
              <a:t>Haciendo preguntas sobre los programas actuales</a:t>
            </a:r>
          </a:p>
          <a:p>
            <a:pPr eaLnBrk="1" hangingPunct="1">
              <a:spcBef>
                <a:spcPct val="0"/>
              </a:spcBef>
              <a:spcAft>
                <a:spcPts val="900"/>
              </a:spcAft>
            </a:pPr>
            <a:r>
              <a:rPr lang="es-MX" altLang="en-US" dirty="0"/>
              <a:t>Solicitando un programa nuevo</a:t>
            </a:r>
          </a:p>
          <a:p>
            <a:pPr eaLnBrk="1" hangingPunct="1">
              <a:spcBef>
                <a:spcPct val="0"/>
              </a:spcBef>
              <a:spcAft>
                <a:spcPts val="900"/>
              </a:spcAft>
            </a:pPr>
            <a:r>
              <a:rPr lang="es-MX" altLang="en-US" dirty="0"/>
              <a:t>Preguntando ¿Por qué no se implementará un programa nuevo?</a:t>
            </a:r>
          </a:p>
        </p:txBody>
      </p:sp>
      <p:sp>
        <p:nvSpPr>
          <p:cNvPr id="4" name="Slide Number Placeholder 3"/>
          <p:cNvSpPr>
            <a:spLocks noGrp="1"/>
          </p:cNvSpPr>
          <p:nvPr>
            <p:ph type="sldNum" sz="quarter" idx="10"/>
          </p:nvPr>
        </p:nvSpPr>
        <p:spPr/>
        <p:txBody>
          <a:bodyPr/>
          <a:lstStyle/>
          <a:p>
            <a:pPr>
              <a:defRPr/>
            </a:pPr>
            <a:fld id="{B1F6F06E-9A71-4EB6-B581-FFCA5B599E2D}" type="slidenum">
              <a:rPr lang="en-US"/>
              <a:pPr>
                <a:defRPr/>
              </a:pPr>
              <a:t>19</a:t>
            </a:fld>
            <a:endParaRPr lang="en-US"/>
          </a:p>
        </p:txBody>
      </p:sp>
      <p:pic>
        <p:nvPicPr>
          <p:cNvPr id="8" name="Picture 10" descr="Imagen de una madre con su hijo saludando el director de una escuel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024438" y="2257877"/>
            <a:ext cx="3286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61988" y="1244204"/>
            <a:ext cx="8028385" cy="561975"/>
          </a:xfrm>
        </p:spPr>
        <p:txBody>
          <a:bodyPr/>
          <a:lstStyle/>
          <a:p>
            <a:pPr eaLnBrk="1" hangingPunct="1"/>
            <a:r>
              <a:rPr lang="es-MX" altLang="es-MX" sz="3000" b="1"/>
              <a:t>Objetivos de la Sesión</a:t>
            </a:r>
          </a:p>
        </p:txBody>
      </p:sp>
      <p:sp>
        <p:nvSpPr>
          <p:cNvPr id="28675" name="Content Placeholder 2"/>
          <p:cNvSpPr>
            <a:spLocks noGrp="1"/>
          </p:cNvSpPr>
          <p:nvPr>
            <p:ph idx="1"/>
          </p:nvPr>
        </p:nvSpPr>
        <p:spPr>
          <a:xfrm>
            <a:off x="423863" y="2140744"/>
            <a:ext cx="8526066" cy="3757613"/>
          </a:xfrm>
        </p:spPr>
        <p:txBody>
          <a:bodyPr rtlCol="0">
            <a:normAutofit/>
          </a:bodyPr>
          <a:lstStyle/>
          <a:p>
            <a:pPr marL="0" indent="0" eaLnBrk="1" fontAlgn="auto" hangingPunct="1">
              <a:spcBef>
                <a:spcPct val="0"/>
              </a:spcBef>
              <a:spcAft>
                <a:spcPts val="1350"/>
              </a:spcAft>
              <a:buNone/>
              <a:defRPr/>
            </a:pPr>
            <a:r>
              <a:rPr lang="es-MX" altLang="es-MX" b="1" dirty="0"/>
              <a:t>Los participantes van a:</a:t>
            </a:r>
          </a:p>
          <a:p>
            <a:pPr eaLnBrk="1" hangingPunct="1">
              <a:spcBef>
                <a:spcPct val="0"/>
              </a:spcBef>
              <a:spcAft>
                <a:spcPts val="900"/>
              </a:spcAft>
              <a:defRPr/>
            </a:pPr>
            <a:r>
              <a:rPr lang="es-MX" altLang="es-MX" dirty="0"/>
              <a:t>Aprender los beneficios del multilingüismo</a:t>
            </a:r>
          </a:p>
          <a:p>
            <a:pPr eaLnBrk="1" hangingPunct="1">
              <a:spcBef>
                <a:spcPct val="0"/>
              </a:spcBef>
              <a:spcAft>
                <a:spcPts val="900"/>
              </a:spcAft>
              <a:defRPr/>
            </a:pPr>
            <a:r>
              <a:rPr lang="es-MX" altLang="es-MX" dirty="0"/>
              <a:t>Familiarizarse con algunos tipos de programas multilingües</a:t>
            </a:r>
          </a:p>
          <a:p>
            <a:pPr eaLnBrk="1" hangingPunct="1">
              <a:spcBef>
                <a:spcPct val="0"/>
              </a:spcBef>
              <a:spcAft>
                <a:spcPts val="900"/>
              </a:spcAft>
              <a:defRPr/>
            </a:pPr>
            <a:r>
              <a:rPr lang="es-MX" altLang="es-MX" dirty="0"/>
              <a:t>Saber como hacer preguntas y hablar con el personal de la escuela sobre programas multilingües</a:t>
            </a:r>
          </a:p>
          <a:p>
            <a:pPr eaLnBrk="1" hangingPunct="1">
              <a:spcBef>
                <a:spcPct val="0"/>
              </a:spcBef>
              <a:spcAft>
                <a:spcPts val="900"/>
              </a:spcAft>
              <a:defRPr/>
            </a:pPr>
            <a:r>
              <a:rPr lang="es-MX" altLang="es-MX" dirty="0"/>
              <a:t>Participar como padres en decidir qué tipos de programas quieren para sus hijos</a:t>
            </a:r>
          </a:p>
          <a:p>
            <a:pPr eaLnBrk="1" fontAlgn="auto" hangingPunct="1">
              <a:spcBef>
                <a:spcPct val="0"/>
              </a:spcBef>
              <a:spcAft>
                <a:spcPts val="1350"/>
              </a:spcAft>
              <a:buFont typeface="Arial"/>
              <a:buChar char="•"/>
              <a:defRPr/>
            </a:pPr>
            <a:endParaRPr lang="en-US" altLang="es-MX" dirty="0"/>
          </a:p>
          <a:p>
            <a:pPr eaLnBrk="1" fontAlgn="auto" hangingPunct="1">
              <a:spcAft>
                <a:spcPts val="1350"/>
              </a:spcAft>
              <a:buFont typeface="Arial"/>
              <a:buChar char="•"/>
              <a:defRPr/>
            </a:pPr>
            <a:endParaRPr lang="en-US" altLang="es-MX" b="1" dirty="0"/>
          </a:p>
        </p:txBody>
      </p:sp>
      <p:sp>
        <p:nvSpPr>
          <p:cNvPr id="4" name="Slide Number Placeholder 3"/>
          <p:cNvSpPr>
            <a:spLocks noGrp="1"/>
          </p:cNvSpPr>
          <p:nvPr>
            <p:ph type="sldNum" sz="quarter" idx="10"/>
          </p:nvPr>
        </p:nvSpPr>
        <p:spPr/>
        <p:txBody>
          <a:bodyPr/>
          <a:lstStyle/>
          <a:p>
            <a:pPr>
              <a:defRPr/>
            </a:pPr>
            <a:fld id="{BF7FC94E-B8DB-470C-9578-8CE05082F74B}" type="slidenum">
              <a:rPr lang="en-US"/>
              <a:pPr>
                <a:defRPr/>
              </a:pPr>
              <a:t>2</a:t>
            </a:fld>
            <a:endParaRPr 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525066" y="1220391"/>
            <a:ext cx="8618934" cy="595313"/>
          </a:xfrm>
        </p:spPr>
        <p:txBody>
          <a:bodyPr/>
          <a:lstStyle/>
          <a:p>
            <a:pPr eaLnBrk="1" hangingPunct="1"/>
            <a:r>
              <a:rPr lang="es-MX" altLang="es-MX" sz="3000" b="1"/>
              <a:t>La Participación de los Padres</a:t>
            </a:r>
          </a:p>
        </p:txBody>
      </p:sp>
      <p:sp>
        <p:nvSpPr>
          <p:cNvPr id="44035" name="Content Placeholder 2"/>
          <p:cNvSpPr>
            <a:spLocks noGrp="1"/>
          </p:cNvSpPr>
          <p:nvPr>
            <p:ph idx="1"/>
          </p:nvPr>
        </p:nvSpPr>
        <p:spPr>
          <a:xfrm>
            <a:off x="191691" y="1990725"/>
            <a:ext cx="8845153" cy="3795713"/>
          </a:xfrm>
        </p:spPr>
        <p:txBody>
          <a:bodyPr/>
          <a:lstStyle/>
          <a:p>
            <a:pPr marL="0" indent="0">
              <a:buNone/>
              <a:defRPr/>
            </a:pPr>
            <a:r>
              <a:rPr lang="es-MX" sz="1800" b="1" dirty="0"/>
              <a:t>Infórmese </a:t>
            </a:r>
            <a:r>
              <a:rPr lang="es-MX" sz="1800" dirty="0"/>
              <a:t>sobre los programas bilingües o multilingües que se ofrecen en su distrito:</a:t>
            </a:r>
            <a:endParaRPr lang="en-US" sz="1800" dirty="0"/>
          </a:p>
          <a:p>
            <a:pPr>
              <a:defRPr/>
            </a:pPr>
            <a:r>
              <a:rPr lang="es-MX" sz="1800" dirty="0"/>
              <a:t>Pida la guía para padres del distrito</a:t>
            </a:r>
            <a:endParaRPr lang="en-US" sz="1800" dirty="0"/>
          </a:p>
          <a:p>
            <a:pPr>
              <a:defRPr/>
            </a:pPr>
            <a:r>
              <a:rPr lang="es-MX" sz="1800" dirty="0"/>
              <a:t>Lea las otras notificaciones del distrito</a:t>
            </a:r>
            <a:endParaRPr lang="en-US" sz="1800" dirty="0"/>
          </a:p>
          <a:p>
            <a:pPr>
              <a:defRPr/>
            </a:pPr>
            <a:r>
              <a:rPr lang="es-MX" sz="1800" dirty="0"/>
              <a:t>Visite la página web de la Iniciativa CA Ed.G.E.* al </a:t>
            </a:r>
            <a:r>
              <a:rPr lang="es-MX" sz="1800" u="sng" dirty="0">
                <a:hlinkClick r:id="rId3"/>
              </a:rPr>
              <a:t>https://www.cde.ca.gov/sp/ml/caedge.asp</a:t>
            </a:r>
            <a:r>
              <a:rPr lang="es-MX" sz="1800" dirty="0"/>
              <a:t> </a:t>
            </a:r>
            <a:endParaRPr lang="en-US" sz="1800" dirty="0"/>
          </a:p>
          <a:p>
            <a:pPr marL="0" indent="0">
              <a:buNone/>
              <a:defRPr/>
            </a:pPr>
            <a:endParaRPr lang="es-MX" sz="1800" b="1" dirty="0"/>
          </a:p>
          <a:p>
            <a:pPr marL="0" indent="0">
              <a:buNone/>
              <a:defRPr/>
            </a:pPr>
            <a:r>
              <a:rPr lang="es-MX" sz="1800" b="1" dirty="0"/>
              <a:t>Al nivel escolar:</a:t>
            </a:r>
            <a:endParaRPr lang="en-US" sz="1800" dirty="0"/>
          </a:p>
          <a:p>
            <a:pPr>
              <a:defRPr/>
            </a:pPr>
            <a:r>
              <a:rPr lang="es-MX" sz="1800" dirty="0"/>
              <a:t>Asiste y comparte información en las juntas del comité </a:t>
            </a:r>
            <a:r>
              <a:rPr lang="es-MX" sz="1800" dirty="0" err="1"/>
              <a:t>asesoral</a:t>
            </a:r>
            <a:r>
              <a:rPr lang="es-MX" sz="1800" dirty="0"/>
              <a:t> de padres de aprendices de inglés de la escuela (ELAC*)</a:t>
            </a:r>
            <a:endParaRPr lang="en-US" sz="1800" dirty="0"/>
          </a:p>
          <a:p>
            <a:pPr>
              <a:defRPr/>
            </a:pPr>
            <a:r>
              <a:rPr lang="es-MX" sz="1800" dirty="0"/>
              <a:t>Solicite el mejor programa multilingüe según las necesidades de su hijo</a:t>
            </a:r>
            <a:endParaRPr lang="en-US" sz="1800" dirty="0"/>
          </a:p>
          <a:p>
            <a:pPr lvl="1" eaLnBrk="1" hangingPunct="1">
              <a:spcBef>
                <a:spcPct val="0"/>
              </a:spcBef>
              <a:defRPr/>
            </a:pPr>
            <a:endParaRPr lang="en-US" altLang="es-MX" sz="1800" dirty="0"/>
          </a:p>
          <a:p>
            <a:pPr marL="0" indent="0" eaLnBrk="1" hangingPunct="1">
              <a:spcBef>
                <a:spcPct val="0"/>
              </a:spcBef>
              <a:buNone/>
              <a:defRPr/>
            </a:pPr>
            <a:r>
              <a:rPr lang="en-US" altLang="es-MX" sz="1800" dirty="0"/>
              <a:t>*</a:t>
            </a:r>
            <a:r>
              <a:rPr lang="en-US" altLang="es-MX" sz="1800" dirty="0" err="1"/>
              <a:t>Siglas</a:t>
            </a:r>
            <a:r>
              <a:rPr lang="en-US" altLang="es-MX" sz="1800" dirty="0"/>
              <a:t> </a:t>
            </a:r>
            <a:r>
              <a:rPr lang="en-US" altLang="es-MX" sz="1800" dirty="0" err="1"/>
              <a:t>en</a:t>
            </a:r>
            <a:r>
              <a:rPr lang="en-US" altLang="es-MX" sz="1800" dirty="0"/>
              <a:t> </a:t>
            </a:r>
            <a:r>
              <a:rPr lang="en-US" altLang="es-MX" sz="1800" dirty="0" err="1"/>
              <a:t>inglés</a:t>
            </a:r>
            <a:endParaRPr lang="en-US" altLang="es-MX" sz="1800" dirty="0"/>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71488" y="1200150"/>
            <a:ext cx="8229600" cy="857250"/>
          </a:xfrm>
        </p:spPr>
        <p:txBody>
          <a:bodyPr/>
          <a:lstStyle/>
          <a:p>
            <a:pPr eaLnBrk="1" hangingPunct="1"/>
            <a:r>
              <a:rPr lang="es-MX" altLang="en-US" sz="3000" b="1"/>
              <a:t>El Sello Estatal de </a:t>
            </a:r>
            <a:br>
              <a:rPr lang="es-MX" altLang="en-US" sz="3000" b="1"/>
            </a:br>
            <a:r>
              <a:rPr lang="es-MX" altLang="en-US" sz="3000" b="1"/>
              <a:t>Biliteracidad</a:t>
            </a:r>
          </a:p>
        </p:txBody>
      </p:sp>
      <p:pic>
        <p:nvPicPr>
          <p:cNvPr id="52229" name="Picture 2" descr="Image of the State Seal of Biliteracy.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6163" y="1046560"/>
            <a:ext cx="1237060" cy="1164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14313" y="2165747"/>
            <a:ext cx="8743950" cy="3567113"/>
          </a:xfrm>
        </p:spPr>
        <p:txBody>
          <a:bodyPr rtlCol="0">
            <a:noAutofit/>
          </a:bodyPr>
          <a:lstStyle/>
          <a:p>
            <a:pPr marL="0" indent="0" eaLnBrk="1" fontAlgn="auto" hangingPunct="1">
              <a:spcAft>
                <a:spcPts val="0"/>
              </a:spcAft>
              <a:buNone/>
              <a:defRPr/>
            </a:pPr>
            <a:r>
              <a:rPr lang="en-US" sz="1800" dirty="0"/>
              <a:t> </a:t>
            </a:r>
          </a:p>
          <a:p>
            <a:pPr marL="0" indent="0" eaLnBrk="1" fontAlgn="auto" hangingPunct="1">
              <a:spcBef>
                <a:spcPts val="0"/>
              </a:spcBef>
              <a:spcAft>
                <a:spcPts val="900"/>
              </a:spcAft>
              <a:buNone/>
              <a:defRPr/>
            </a:pPr>
            <a:r>
              <a:rPr lang="es-MX" sz="2100" b="1" dirty="0"/>
              <a:t>El Propósito del Sello Estatal de </a:t>
            </a:r>
            <a:r>
              <a:rPr lang="es-MX" sz="2100" b="1" dirty="0" err="1"/>
              <a:t>Biliteracidad</a:t>
            </a:r>
            <a:r>
              <a:rPr lang="es-MX" sz="2100" b="1" dirty="0"/>
              <a:t> es:</a:t>
            </a:r>
          </a:p>
          <a:p>
            <a:pPr>
              <a:defRPr/>
            </a:pPr>
            <a:r>
              <a:rPr lang="es-MX" sz="1800" dirty="0"/>
              <a:t>Reconocer los graduados de la preparatoria quienes tienen alto rendimiento de </a:t>
            </a:r>
            <a:r>
              <a:rPr lang="es-MX" sz="1800" dirty="0" err="1"/>
              <a:t>biliteracidad</a:t>
            </a:r>
            <a:r>
              <a:rPr lang="es-MX" sz="1800" dirty="0"/>
              <a:t> y </a:t>
            </a:r>
            <a:r>
              <a:rPr lang="es-MX" sz="1800" dirty="0" err="1"/>
              <a:t>multiliteracidad</a:t>
            </a:r>
            <a:endParaRPr lang="es-MX" sz="1800" dirty="0"/>
          </a:p>
          <a:p>
            <a:pPr>
              <a:defRPr/>
            </a:pPr>
            <a:r>
              <a:rPr lang="es-MX" sz="1800" dirty="0"/>
              <a:t>Animar a los estudiantes a estudiar los idiomas</a:t>
            </a:r>
          </a:p>
          <a:p>
            <a:pPr>
              <a:defRPr/>
            </a:pPr>
            <a:r>
              <a:rPr lang="es-MX" sz="1800" dirty="0"/>
              <a:t>Proveer a los empleadores y los colegios un método de identificar a las personas con habilidades de lenguaje y </a:t>
            </a:r>
            <a:r>
              <a:rPr lang="es-MX" sz="1800" dirty="0" err="1"/>
              <a:t>biliteracidad</a:t>
            </a:r>
            <a:endParaRPr lang="es-MX" sz="1800" dirty="0"/>
          </a:p>
          <a:p>
            <a:pPr>
              <a:defRPr/>
            </a:pPr>
            <a:r>
              <a:rPr lang="es-MX" sz="1800" dirty="0"/>
              <a:t>Fortalecer las relaciones intergrupales</a:t>
            </a:r>
          </a:p>
          <a:p>
            <a:pPr>
              <a:defRPr/>
            </a:pPr>
            <a:r>
              <a:rPr lang="es-MX" sz="1800" dirty="0"/>
              <a:t>Afirmar el valor de la diversidad y honrar las culturas y lenguajes diversas de una comunidad</a:t>
            </a:r>
          </a:p>
        </p:txBody>
      </p:sp>
      <p:sp>
        <p:nvSpPr>
          <p:cNvPr id="4" name="Slide Number Placeholder 3"/>
          <p:cNvSpPr>
            <a:spLocks noGrp="1"/>
          </p:cNvSpPr>
          <p:nvPr>
            <p:ph type="sldNum" sz="quarter" idx="10"/>
          </p:nvPr>
        </p:nvSpPr>
        <p:spPr/>
        <p:txBody>
          <a:bodyPr/>
          <a:lstStyle/>
          <a:p>
            <a:pPr>
              <a:defRPr/>
            </a:pPr>
            <a:fld id="{C46672C4-B40B-4B7D-8A0B-57C770157069}" type="slidenum">
              <a:rPr lang="en-US"/>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altLang="en-US" b="1" dirty="0"/>
              <a:t>¡Gracias!</a:t>
            </a:r>
          </a:p>
        </p:txBody>
      </p:sp>
      <p:sp>
        <p:nvSpPr>
          <p:cNvPr id="2" name="Content Placeholder 1"/>
          <p:cNvSpPr>
            <a:spLocks noGrp="1"/>
          </p:cNvSpPr>
          <p:nvPr>
            <p:ph idx="1"/>
          </p:nvPr>
        </p:nvSpPr>
        <p:spPr/>
        <p:txBody>
          <a:bodyPr/>
          <a:lstStyle/>
          <a:p>
            <a:endParaRPr lang="en-US"/>
          </a:p>
        </p:txBody>
      </p:sp>
      <p:sp>
        <p:nvSpPr>
          <p:cNvPr id="5" name="Slide Number Placeholder 4"/>
          <p:cNvSpPr>
            <a:spLocks noGrp="1"/>
          </p:cNvSpPr>
          <p:nvPr>
            <p:ph type="sldNum" sz="quarter" idx="10"/>
          </p:nvPr>
        </p:nvSpPr>
        <p:spPr/>
        <p:txBody>
          <a:bodyPr/>
          <a:lstStyle/>
          <a:p>
            <a:pPr>
              <a:defRPr/>
            </a:pPr>
            <a:fld id="{88EBF214-CE51-4934-8B22-AAFC0995F948}" type="slidenum">
              <a:rPr lang="en-US"/>
              <a:pPr>
                <a:defRPr/>
              </a:pPr>
              <a:t>22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Video de </a:t>
            </a:r>
            <a:r>
              <a:rPr lang="en-US" dirty="0" err="1"/>
              <a:t>Programas</a:t>
            </a:r>
            <a:r>
              <a:rPr lang="en-US" dirty="0"/>
              <a:t> </a:t>
            </a:r>
            <a:r>
              <a:rPr lang="en-US" dirty="0" err="1"/>
              <a:t>Multilingües</a:t>
            </a:r>
            <a:endParaRPr lang="en-US" dirty="0"/>
          </a:p>
        </p:txBody>
      </p:sp>
      <p:sp>
        <p:nvSpPr>
          <p:cNvPr id="2" name="Content Placeholder 1"/>
          <p:cNvSpPr>
            <a:spLocks noGrp="1"/>
          </p:cNvSpPr>
          <p:nvPr>
            <p:ph idx="1"/>
          </p:nvPr>
        </p:nvSpPr>
        <p:spPr/>
        <p:txBody>
          <a:bodyPr/>
          <a:lstStyle/>
          <a:p>
            <a:pPr marL="0" indent="0">
              <a:buNone/>
            </a:pPr>
            <a:r>
              <a:rPr lang="es-ES" altLang="en-US" b="1" dirty="0">
                <a:ea typeface="ＭＳ Ｐゴシック" panose="020B0600070205080204" pitchFamily="34" charset="-128"/>
              </a:rPr>
              <a:t>YouTube Video: </a:t>
            </a:r>
            <a:r>
              <a:rPr lang="en-US" altLang="en-US" b="1" dirty="0">
                <a:ea typeface="ＭＳ Ｐゴシック" panose="020B0600070205080204" pitchFamily="34" charset="-128"/>
                <a:hlinkClick r:id="rId3"/>
              </a:rPr>
              <a:t>https://youtu.be/hpIEVODdq6U</a:t>
            </a:r>
            <a:r>
              <a:rPr lang="en-US" altLang="en-US" b="1" dirty="0">
                <a:ea typeface="ＭＳ Ｐゴシック" panose="020B0600070205080204" pitchFamily="34" charset="-128"/>
              </a:rPr>
              <a:t>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F9E8C87-9A50-4531-9A3A-A9D79EBEA2AC}" type="slidenum">
              <a:rPr lang="en-US"/>
              <a:pPr>
                <a:defRPr/>
              </a:pPr>
              <a:t>3</a:t>
            </a:fld>
            <a:endParaRPr lang="en-US"/>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391842" y="1145381"/>
            <a:ext cx="7384256" cy="571500"/>
          </a:xfrm>
        </p:spPr>
        <p:txBody>
          <a:bodyPr/>
          <a:lstStyle/>
          <a:p>
            <a:pPr eaLnBrk="1" hangingPunct="1"/>
            <a:r>
              <a:rPr lang="es-MX" altLang="es-MX" b="1" dirty="0"/>
              <a:t>Las Ventajas del Multilingüismo (1)</a:t>
            </a:r>
            <a:endParaRPr lang="en-US" altLang="es-MX" b="1" dirty="0"/>
          </a:p>
        </p:txBody>
      </p:sp>
      <p:sp>
        <p:nvSpPr>
          <p:cNvPr id="17411" name="Content Placeholder 2"/>
          <p:cNvSpPr>
            <a:spLocks noGrp="1"/>
          </p:cNvSpPr>
          <p:nvPr>
            <p:ph idx="1"/>
          </p:nvPr>
        </p:nvSpPr>
        <p:spPr>
          <a:xfrm>
            <a:off x="116682" y="1997869"/>
            <a:ext cx="9027319" cy="3900488"/>
          </a:xfrm>
        </p:spPr>
        <p:txBody>
          <a:bodyPr/>
          <a:lstStyle/>
          <a:p>
            <a:pPr marL="0" indent="0" eaLnBrk="1" hangingPunct="1">
              <a:spcBef>
                <a:spcPct val="0"/>
              </a:spcBef>
              <a:spcAft>
                <a:spcPts val="900"/>
              </a:spcAft>
              <a:buNone/>
            </a:pPr>
            <a:r>
              <a:rPr lang="es-MX" altLang="es-MX" sz="2100" b="1"/>
              <a:t>La Mente Bilingüe/Multilingüe:</a:t>
            </a:r>
          </a:p>
          <a:p>
            <a:pPr lvl="1" eaLnBrk="1" hangingPunct="1">
              <a:spcBef>
                <a:spcPct val="0"/>
              </a:spcBef>
              <a:spcAft>
                <a:spcPts val="900"/>
              </a:spcAft>
            </a:pPr>
            <a:r>
              <a:rPr lang="es-MX" altLang="es-MX"/>
              <a:t>Es más flexible</a:t>
            </a:r>
          </a:p>
          <a:p>
            <a:pPr lvl="1" eaLnBrk="1" hangingPunct="1">
              <a:spcBef>
                <a:spcPct val="0"/>
              </a:spcBef>
              <a:spcAft>
                <a:spcPts val="900"/>
              </a:spcAft>
            </a:pPr>
            <a:r>
              <a:rPr lang="es-MX" altLang="es-MX"/>
              <a:t>Puede realizar varias tareas a la vez</a:t>
            </a:r>
          </a:p>
          <a:p>
            <a:pPr lvl="1" eaLnBrk="1" hangingPunct="1">
              <a:spcBef>
                <a:spcPct val="0"/>
              </a:spcBef>
              <a:spcAft>
                <a:spcPts val="900"/>
              </a:spcAft>
            </a:pPr>
            <a:r>
              <a:rPr lang="es-MX" altLang="es-MX"/>
              <a:t>Tiene capacidad para concentrarse en las tareas importantes y bloquear las distracciones</a:t>
            </a:r>
          </a:p>
          <a:p>
            <a:pPr lvl="1" eaLnBrk="1" hangingPunct="1">
              <a:spcBef>
                <a:spcPct val="0"/>
              </a:spcBef>
              <a:spcAft>
                <a:spcPts val="900"/>
              </a:spcAft>
            </a:pPr>
            <a:r>
              <a:rPr lang="es-MX" altLang="es-MX"/>
              <a:t>Es más resistente a la demencia o el Alzheimers</a:t>
            </a:r>
          </a:p>
          <a:p>
            <a:pPr lvl="1" eaLnBrk="1" hangingPunct="1">
              <a:spcBef>
                <a:spcPct val="0"/>
              </a:spcBef>
              <a:spcAft>
                <a:spcPts val="900"/>
              </a:spcAft>
            </a:pPr>
            <a:r>
              <a:rPr lang="es-MX" altLang="es-MX"/>
              <a:t>Tiene mejor capacidad para resolver problemas y superar obstáculos</a:t>
            </a:r>
          </a:p>
          <a:p>
            <a:pPr lvl="1" eaLnBrk="1" hangingPunct="1">
              <a:spcBef>
                <a:spcPct val="0"/>
              </a:spcBef>
              <a:spcAft>
                <a:spcPts val="900"/>
              </a:spcAft>
            </a:pPr>
            <a:r>
              <a:rPr lang="es-MX" altLang="es-MX"/>
              <a:t>Tiene mejores habilidades interpersonales y de autorregulación</a:t>
            </a:r>
          </a:p>
          <a:p>
            <a:pPr marL="0" indent="0" eaLnBrk="1" hangingPunct="1">
              <a:spcBef>
                <a:spcPct val="0"/>
              </a:spcBef>
              <a:spcAft>
                <a:spcPts val="900"/>
              </a:spcAft>
              <a:buNone/>
            </a:pPr>
            <a:endParaRPr lang="es-MX" altLang="es-MX" sz="2100"/>
          </a:p>
        </p:txBody>
      </p:sp>
      <p:sp>
        <p:nvSpPr>
          <p:cNvPr id="4" name="Slide Number Placeholder 3"/>
          <p:cNvSpPr>
            <a:spLocks noGrp="1"/>
          </p:cNvSpPr>
          <p:nvPr>
            <p:ph type="sldNum" sz="quarter" idx="10"/>
          </p:nvPr>
        </p:nvSpPr>
        <p:spPr/>
        <p:txBody>
          <a:bodyPr/>
          <a:lstStyle/>
          <a:p>
            <a:pPr>
              <a:defRPr/>
            </a:pPr>
            <a:fld id="{EE9BDEE0-3851-44D1-8913-7716DB699ABB}" type="slidenum">
              <a:rPr lang="en-US"/>
              <a:pPr>
                <a:defRPr/>
              </a:pPr>
              <a:t>4</a:t>
            </a:fld>
            <a:endParaRPr 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14400" y="1021556"/>
            <a:ext cx="8229600" cy="857250"/>
          </a:xfrm>
        </p:spPr>
        <p:txBody>
          <a:bodyPr/>
          <a:lstStyle/>
          <a:p>
            <a:r>
              <a:rPr lang="es-MX" altLang="es-MX" b="1" dirty="0"/>
              <a:t>Las Ventajas del Multilingüismo (2)</a:t>
            </a:r>
            <a:endParaRPr lang="en-US" altLang="en-US" dirty="0"/>
          </a:p>
        </p:txBody>
      </p:sp>
      <p:sp>
        <p:nvSpPr>
          <p:cNvPr id="3" name="Content Placeholder 2"/>
          <p:cNvSpPr>
            <a:spLocks noGrp="1"/>
          </p:cNvSpPr>
          <p:nvPr>
            <p:ph idx="1"/>
          </p:nvPr>
        </p:nvSpPr>
        <p:spPr>
          <a:xfrm>
            <a:off x="457200" y="2366963"/>
            <a:ext cx="8229600" cy="3394472"/>
          </a:xfrm>
        </p:spPr>
        <p:txBody>
          <a:bodyPr/>
          <a:lstStyle/>
          <a:p>
            <a:pPr marL="0" indent="0" eaLnBrk="1" hangingPunct="1">
              <a:spcBef>
                <a:spcPct val="0"/>
              </a:spcBef>
              <a:spcAft>
                <a:spcPts val="900"/>
              </a:spcAft>
              <a:buNone/>
              <a:defRPr/>
            </a:pPr>
            <a:r>
              <a:rPr lang="es-MX" altLang="es-MX" sz="2100" b="1" dirty="0"/>
              <a:t>Las Personas Bilingües/Multilingües:</a:t>
            </a:r>
          </a:p>
          <a:p>
            <a:pPr lvl="1" eaLnBrk="1" hangingPunct="1">
              <a:spcBef>
                <a:spcPct val="0"/>
              </a:spcBef>
              <a:spcAft>
                <a:spcPts val="900"/>
              </a:spcAft>
              <a:defRPr/>
            </a:pPr>
            <a:r>
              <a:rPr lang="es-MX" altLang="es-MX" dirty="0"/>
              <a:t>Tienen mejores oportunidades de empleo con mejor pago</a:t>
            </a:r>
          </a:p>
          <a:p>
            <a:pPr lvl="1" eaLnBrk="1" hangingPunct="1">
              <a:spcBef>
                <a:spcPct val="0"/>
              </a:spcBef>
              <a:spcAft>
                <a:spcPts val="900"/>
              </a:spcAft>
              <a:defRPr/>
            </a:pPr>
            <a:r>
              <a:rPr lang="es-MX" altLang="es-MX" dirty="0"/>
              <a:t>Pueden ser “ciudadanos del mundo,” con perspectivas más comprensivas y tolerantes</a:t>
            </a:r>
          </a:p>
          <a:p>
            <a:pPr lvl="1" eaLnBrk="1" hangingPunct="1">
              <a:spcBef>
                <a:spcPct val="0"/>
              </a:spcBef>
              <a:spcAft>
                <a:spcPts val="900"/>
              </a:spcAft>
              <a:defRPr/>
            </a:pPr>
            <a:r>
              <a:rPr lang="es-MX" altLang="es-MX" dirty="0"/>
              <a:t>Mantienen mejores conexiones con la familia y la comunidad</a:t>
            </a:r>
          </a:p>
          <a:p>
            <a:pPr lvl="1" eaLnBrk="1" hangingPunct="1">
              <a:spcBef>
                <a:spcPct val="0"/>
              </a:spcBef>
              <a:spcAft>
                <a:spcPts val="900"/>
              </a:spcAft>
              <a:defRPr/>
            </a:pPr>
            <a:r>
              <a:rPr lang="es-MX" altLang="es-MX" dirty="0"/>
              <a:t>Se sienten más seguros en si mismos</a:t>
            </a:r>
          </a:p>
          <a:p>
            <a:pPr>
              <a:defRPr/>
            </a:pPr>
            <a:endParaRPr lang="en-US" dirty="0"/>
          </a:p>
        </p:txBody>
      </p:sp>
      <p:sp>
        <p:nvSpPr>
          <p:cNvPr id="4" name="Slide Number Placeholder 3"/>
          <p:cNvSpPr>
            <a:spLocks noGrp="1"/>
          </p:cNvSpPr>
          <p:nvPr>
            <p:ph type="sldNum" sz="quarter" idx="10"/>
          </p:nvPr>
        </p:nvSpPr>
        <p:spPr/>
        <p:txBody>
          <a:bodyPr/>
          <a:lstStyle/>
          <a:p>
            <a:pPr>
              <a:defRPr/>
            </a:pPr>
            <a:fld id="{45425156-A114-449E-AAA0-5483AE9E50DB}"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a:t>   </a:t>
            </a:r>
          </a:p>
        </p:txBody>
      </p:sp>
      <p:sp>
        <p:nvSpPr>
          <p:cNvPr id="3" name="Content Placeholder 2"/>
          <p:cNvSpPr>
            <a:spLocks noGrp="1"/>
          </p:cNvSpPr>
          <p:nvPr>
            <p:ph idx="1"/>
          </p:nvPr>
        </p:nvSpPr>
        <p:spPr>
          <a:xfrm>
            <a:off x="1435894" y="2057401"/>
            <a:ext cx="6121004" cy="3394472"/>
          </a:xfrm>
        </p:spPr>
        <p:txBody>
          <a:bodyPr/>
          <a:lstStyle/>
          <a:p>
            <a:pPr marL="0" indent="0">
              <a:spcAft>
                <a:spcPts val="1800"/>
              </a:spcAft>
              <a:buNone/>
              <a:defRPr/>
            </a:pPr>
            <a:r>
              <a:rPr lang="es-MX" sz="3000" dirty="0"/>
              <a:t>Un idioma te pone en un corredor para la vida. Dos idiomas abren todas las puertas a lo largo del camino.</a:t>
            </a:r>
          </a:p>
          <a:p>
            <a:pPr marL="0" indent="0" algn="r">
              <a:buNone/>
              <a:defRPr/>
            </a:pPr>
            <a:r>
              <a:rPr lang="es-MX" dirty="0"/>
              <a:t>Frank Smith, Psicolingüista</a:t>
            </a:r>
          </a:p>
          <a:p>
            <a:pPr>
              <a:defRPr/>
            </a:pPr>
            <a:endParaRPr lang="en-US" dirty="0"/>
          </a:p>
        </p:txBody>
      </p:sp>
      <p:sp>
        <p:nvSpPr>
          <p:cNvPr id="4" name="Slide Number Placeholder 3"/>
          <p:cNvSpPr>
            <a:spLocks noGrp="1"/>
          </p:cNvSpPr>
          <p:nvPr>
            <p:ph type="sldNum" sz="quarter" idx="10"/>
          </p:nvPr>
        </p:nvSpPr>
        <p:spPr/>
        <p:txBody>
          <a:bodyPr/>
          <a:lstStyle/>
          <a:p>
            <a:pPr>
              <a:defRPr/>
            </a:pPr>
            <a:fld id="{FC17E2BF-9F89-4804-87FF-D96E40E4BD29}"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31454F8-852C-44B9-9465-70EF77DA7418}" type="slidenum">
              <a:rPr lang="en-US"/>
              <a:pPr>
                <a:defRPr/>
              </a:pPr>
              <a:t>7</a:t>
            </a:fld>
            <a:endParaRPr lang="en-US" dirty="0"/>
          </a:p>
        </p:txBody>
      </p:sp>
      <p:pic>
        <p:nvPicPr>
          <p:cNvPr id="23555" name="Picture 2" descr="image of four children with speech bubbles above their heads showing their country fla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863578" y="2566988"/>
            <a:ext cx="4823222" cy="3194447"/>
          </a:xfrm>
          <a:noFill/>
        </p:spPr>
      </p:pic>
      <p:sp>
        <p:nvSpPr>
          <p:cNvPr id="23556" name="Title 1"/>
          <p:cNvSpPr>
            <a:spLocks noGrp="1"/>
          </p:cNvSpPr>
          <p:nvPr>
            <p:ph type="title"/>
          </p:nvPr>
        </p:nvSpPr>
        <p:spPr>
          <a:xfrm>
            <a:off x="914400" y="1313260"/>
            <a:ext cx="6167438" cy="2233613"/>
          </a:xfrm>
        </p:spPr>
        <p:txBody>
          <a:bodyPr/>
          <a:lstStyle/>
          <a:p>
            <a:pPr eaLnBrk="1" hangingPunct="1"/>
            <a:r>
              <a:rPr lang="es-MX" altLang="en-US" sz="4050" b="1"/>
              <a:t>Tipos de Programas Multilingües</a:t>
            </a:r>
            <a:endParaRPr lang="es-MX" altLang="en-US" sz="405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062038" y="976313"/>
            <a:ext cx="8229600" cy="1341835"/>
          </a:xfrm>
        </p:spPr>
        <p:txBody>
          <a:bodyPr/>
          <a:lstStyle/>
          <a:p>
            <a:pPr eaLnBrk="1" hangingPunct="1"/>
            <a:r>
              <a:rPr lang="es-MX" altLang="en-US" b="1"/>
              <a:t>Programa Inmersión Dual</a:t>
            </a:r>
            <a:br>
              <a:rPr lang="es-MX" altLang="en-US" b="1"/>
            </a:br>
            <a:r>
              <a:rPr lang="es-MX" altLang="en-US" b="1"/>
              <a:t>(Doble Inmersión)</a:t>
            </a:r>
          </a:p>
        </p:txBody>
      </p:sp>
      <p:sp>
        <p:nvSpPr>
          <p:cNvPr id="25603" name="Content Placeholder 1"/>
          <p:cNvSpPr>
            <a:spLocks noGrp="1"/>
          </p:cNvSpPr>
          <p:nvPr>
            <p:ph sz="half" idx="1"/>
          </p:nvPr>
        </p:nvSpPr>
        <p:spPr>
          <a:xfrm>
            <a:off x="2575323" y="2461023"/>
            <a:ext cx="6568678" cy="3306365"/>
          </a:xfrm>
        </p:spPr>
        <p:txBody>
          <a:bodyPr/>
          <a:lstStyle/>
          <a:p>
            <a:pPr eaLnBrk="1" hangingPunct="1">
              <a:spcBef>
                <a:spcPct val="0"/>
              </a:spcBef>
              <a:spcAft>
                <a:spcPts val="900"/>
              </a:spcAft>
            </a:pPr>
            <a:r>
              <a:rPr lang="es-MX" altLang="en-US"/>
              <a:t>Desde Jardín Infantil hasta el Grado 8</a:t>
            </a:r>
          </a:p>
          <a:p>
            <a:pPr eaLnBrk="1" hangingPunct="1">
              <a:spcBef>
                <a:spcPct val="0"/>
              </a:spcBef>
              <a:spcAft>
                <a:spcPts val="900"/>
              </a:spcAft>
            </a:pPr>
            <a:r>
              <a:rPr lang="es-MX" altLang="en-US"/>
              <a:t>Aprendizaje de idiomas e instrucción académica</a:t>
            </a:r>
          </a:p>
          <a:p>
            <a:pPr eaLnBrk="1" hangingPunct="1">
              <a:spcBef>
                <a:spcPct val="0"/>
              </a:spcBef>
              <a:spcAft>
                <a:spcPts val="900"/>
              </a:spcAft>
            </a:pPr>
            <a:r>
              <a:rPr lang="es-MX" altLang="en-US"/>
              <a:t>Para los hablantes nativos del inglés y hablantes nativos de otro idioma</a:t>
            </a:r>
          </a:p>
          <a:p>
            <a:pPr eaLnBrk="1" hangingPunct="1">
              <a:spcBef>
                <a:spcPct val="0"/>
              </a:spcBef>
              <a:spcAft>
                <a:spcPts val="900"/>
              </a:spcAft>
            </a:pPr>
            <a:r>
              <a:rPr lang="es-MX" altLang="en-US"/>
              <a:t>Los objetivos son alto rendimiento académico, el dominio del primer y segundo idioma, y el entendimiento intercultural</a:t>
            </a:r>
          </a:p>
        </p:txBody>
      </p:sp>
      <p:sp>
        <p:nvSpPr>
          <p:cNvPr id="5" name="Slide Number Placeholder 4"/>
          <p:cNvSpPr>
            <a:spLocks noGrp="1"/>
          </p:cNvSpPr>
          <p:nvPr>
            <p:ph type="sldNum" sz="quarter" idx="10"/>
          </p:nvPr>
        </p:nvSpPr>
        <p:spPr/>
        <p:txBody>
          <a:bodyPr/>
          <a:lstStyle/>
          <a:p>
            <a:pPr>
              <a:defRPr/>
            </a:pPr>
            <a:fld id="{23924D6D-ACDE-4DD2-A72F-7FC446CB1209}" type="slidenum">
              <a:rPr lang="en-US"/>
              <a:pPr>
                <a:defRPr/>
              </a:pPr>
              <a:t>8</a:t>
            </a:fld>
            <a:endParaRPr lang="en-US" dirty="0"/>
          </a:p>
        </p:txBody>
      </p:sp>
      <p:pic>
        <p:nvPicPr>
          <p:cNvPr id="25605" name="Picture 4" descr="Image of two children holding up a globe, which is surrounded by a ribbon that says &quot;dual immersion.&quot;"/>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66700" y="2422923"/>
            <a:ext cx="2133600" cy="3096815"/>
          </a:xfrm>
          <a:noFill/>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66763" y="1200150"/>
            <a:ext cx="8229600" cy="857250"/>
          </a:xfrm>
        </p:spPr>
        <p:txBody>
          <a:bodyPr/>
          <a:lstStyle/>
          <a:p>
            <a:pPr eaLnBrk="1" hangingPunct="1"/>
            <a:r>
              <a:rPr lang="es-MX" altLang="en-US" b="1"/>
              <a:t>Programa Formativo Bilingüe</a:t>
            </a:r>
          </a:p>
        </p:txBody>
      </p:sp>
      <p:sp>
        <p:nvSpPr>
          <p:cNvPr id="27651" name="Content Placeholder 2"/>
          <p:cNvSpPr>
            <a:spLocks noGrp="1"/>
          </p:cNvSpPr>
          <p:nvPr>
            <p:ph idx="1"/>
          </p:nvPr>
        </p:nvSpPr>
        <p:spPr>
          <a:xfrm>
            <a:off x="414337" y="2169319"/>
            <a:ext cx="8272463" cy="3394472"/>
          </a:xfrm>
        </p:spPr>
        <p:txBody>
          <a:bodyPr/>
          <a:lstStyle/>
          <a:p>
            <a:pPr eaLnBrk="1" hangingPunct="1">
              <a:spcBef>
                <a:spcPct val="0"/>
              </a:spcBef>
              <a:spcAft>
                <a:spcPts val="900"/>
              </a:spcAft>
            </a:pPr>
            <a:r>
              <a:rPr lang="es-ES" altLang="en-US"/>
              <a:t>Desde Jardín Infantil hasta el Grado 8</a:t>
            </a:r>
          </a:p>
          <a:p>
            <a:pPr eaLnBrk="1" hangingPunct="1">
              <a:spcBef>
                <a:spcPct val="0"/>
              </a:spcBef>
              <a:spcAft>
                <a:spcPts val="900"/>
              </a:spcAft>
            </a:pPr>
            <a:r>
              <a:rPr lang="es-ES" altLang="en-US"/>
              <a:t>Para los aprendices de inglés</a:t>
            </a:r>
          </a:p>
          <a:p>
            <a:pPr eaLnBrk="1" hangingPunct="1">
              <a:spcBef>
                <a:spcPct val="0"/>
              </a:spcBef>
              <a:spcAft>
                <a:spcPts val="900"/>
              </a:spcAft>
            </a:pPr>
            <a:r>
              <a:rPr lang="es-ES" altLang="en-US"/>
              <a:t>Inglés y el idioma materno de los estudiantes para aprendizaje de la alfabetización y la instrucción académica </a:t>
            </a:r>
          </a:p>
          <a:p>
            <a:pPr eaLnBrk="1" hangingPunct="1">
              <a:spcBef>
                <a:spcPct val="0"/>
              </a:spcBef>
              <a:spcAft>
                <a:spcPts val="900"/>
              </a:spcAft>
            </a:pPr>
            <a:r>
              <a:rPr lang="es-ES" altLang="en-US"/>
              <a:t>Las metas son de lograr dominio del idioma y el rendimiento académico de las materias</a:t>
            </a:r>
            <a:endParaRPr lang="es-MX" altLang="en-US" sz="2100"/>
          </a:p>
        </p:txBody>
      </p:sp>
      <p:sp>
        <p:nvSpPr>
          <p:cNvPr id="4" name="Slide Number Placeholder 3"/>
          <p:cNvSpPr>
            <a:spLocks noGrp="1"/>
          </p:cNvSpPr>
          <p:nvPr>
            <p:ph type="sldNum" sz="quarter" idx="10"/>
          </p:nvPr>
        </p:nvSpPr>
        <p:spPr/>
        <p:txBody>
          <a:bodyPr/>
          <a:lstStyle/>
          <a:p>
            <a:pPr>
              <a:defRPr/>
            </a:pPr>
            <a:fld id="{704CD5A3-24C9-4EAA-9353-01BFC14DBC83}" type="slidenum">
              <a:rPr lang="en-US"/>
              <a:pPr>
                <a:defRPr/>
              </a:pPr>
              <a:t>9</a:t>
            </a:fld>
            <a:endParaRPr lang="en-US" dirty="0"/>
          </a:p>
        </p:txBody>
      </p:sp>
    </p:spTree>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9633</TotalTime>
  <Words>4284</Words>
  <Application>Microsoft Office PowerPoint</Application>
  <PresentationFormat>On-screen Show (4:3)</PresentationFormat>
  <Paragraphs>377</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ＭＳ Ｐゴシック</vt:lpstr>
      <vt:lpstr>Arial</vt:lpstr>
      <vt:lpstr>Calibri</vt:lpstr>
      <vt:lpstr>Default Theme</vt:lpstr>
      <vt:lpstr>La Iniciativa de Educación en California para una Economía Global  (CA Ed.G.E.)</vt:lpstr>
      <vt:lpstr>Objetivos de la Sesión</vt:lpstr>
      <vt:lpstr>Video de Programas Multilingües</vt:lpstr>
      <vt:lpstr>Las Ventajas del Multilingüismo (1)</vt:lpstr>
      <vt:lpstr>Las Ventajas del Multilingüismo (2)</vt:lpstr>
      <vt:lpstr>   </vt:lpstr>
      <vt:lpstr>Tipos de Programas Multilingües</vt:lpstr>
      <vt:lpstr>Programa Inmersión Dual (Doble Inmersión)</vt:lpstr>
      <vt:lpstr>Programa Formativo Bilingüe</vt:lpstr>
      <vt:lpstr>Otros Ejemplos de   Programas Multilingües</vt:lpstr>
      <vt:lpstr>Da Una, Toma Una</vt:lpstr>
      <vt:lpstr>Plan de Control y Rendimiento Local (LCAP*) </vt:lpstr>
      <vt:lpstr>LCAP*</vt:lpstr>
      <vt:lpstr>Notificación a los Padres  y Elección de un Programa</vt:lpstr>
      <vt:lpstr>Estableciendo un  Nuevo Programa Multilingüe</vt:lpstr>
      <vt:lpstr>Como Solicitar un Programa  Nuevo Multilingüe</vt:lpstr>
      <vt:lpstr>La Respuesta del Distrito</vt:lpstr>
      <vt:lpstr>Comunicación</vt:lpstr>
      <vt:lpstr>Práctica</vt:lpstr>
      <vt:lpstr>La Participación de los Padres</vt:lpstr>
      <vt:lpstr>El Sello Estatal de  Biliteracidad</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Multilingüe - Multilingual Learner (CA Dept of Education)</dc:title>
  <dc:subject>Esta presentación se puede utilizar en combinación con Una Guía para Padres Sobre la Educación Multilingüe para proveer a los padres información sobre la educación multilingüe.</dc:subject>
  <dc:creator>Barbara Parker</dc:creator>
  <cp:lastModifiedBy>Jennifer Cordova</cp:lastModifiedBy>
  <cp:revision>1375</cp:revision>
  <cp:lastPrinted>2018-09-07T23:20:19Z</cp:lastPrinted>
  <dcterms:created xsi:type="dcterms:W3CDTF">2016-07-03T10:01:46Z</dcterms:created>
  <dcterms:modified xsi:type="dcterms:W3CDTF">2025-06-17T18:01:50Z</dcterms:modified>
</cp:coreProperties>
</file>